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slides/slide105.xml" ContentType="application/vnd.openxmlformats-officedocument.presentationml.slide+xml"/>
  <Override PartName="/ppt/slides/slide106.xml" ContentType="application/vnd.openxmlformats-officedocument.presentationml.slide+xml"/>
  <Override PartName="/ppt/slides/slide107.xml" ContentType="application/vnd.openxmlformats-officedocument.presentationml.slide+xml"/>
  <Override PartName="/ppt/slides/slide108.xml" ContentType="application/vnd.openxmlformats-officedocument.presentationml.slide+xml"/>
  <Override PartName="/ppt/slides/slide109.xml" ContentType="application/vnd.openxmlformats-officedocument.presentationml.slide+xml"/>
  <Override PartName="/ppt/slides/slide110.xml" ContentType="application/vnd.openxmlformats-officedocument.presentationml.slide+xml"/>
  <Override PartName="/ppt/slides/slide111.xml" ContentType="application/vnd.openxmlformats-officedocument.presentationml.slide+xml"/>
  <Override PartName="/ppt/slides/slide112.xml" ContentType="application/vnd.openxmlformats-officedocument.presentationml.slide+xml"/>
  <Override PartName="/ppt/slides/slide113.xml" ContentType="application/vnd.openxmlformats-officedocument.presentationml.slide+xml"/>
  <Override PartName="/ppt/slides/slide114.xml" ContentType="application/vnd.openxmlformats-officedocument.presentationml.slide+xml"/>
  <Override PartName="/ppt/slides/slide115.xml" ContentType="application/vnd.openxmlformats-officedocument.presentationml.slide+xml"/>
  <Override PartName="/ppt/slides/slide116.xml" ContentType="application/vnd.openxmlformats-officedocument.presentationml.slide+xml"/>
  <Override PartName="/ppt/slides/slide117.xml" ContentType="application/vnd.openxmlformats-officedocument.presentationml.slide+xml"/>
  <Override PartName="/ppt/slides/slide118.xml" ContentType="application/vnd.openxmlformats-officedocument.presentationml.slide+xml"/>
  <Override PartName="/ppt/slides/slide119.xml" ContentType="application/vnd.openxmlformats-officedocument.presentationml.slide+xml"/>
  <Override PartName="/ppt/slides/slide120.xml" ContentType="application/vnd.openxmlformats-officedocument.presentationml.slide+xml"/>
  <Override PartName="/ppt/slides/slide121.xml" ContentType="application/vnd.openxmlformats-officedocument.presentationml.slide+xml"/>
  <Override PartName="/ppt/slides/slide122.xml" ContentType="application/vnd.openxmlformats-officedocument.presentationml.slide+xml"/>
  <Override PartName="/ppt/slides/slide123.xml" ContentType="application/vnd.openxmlformats-officedocument.presentationml.slide+xml"/>
  <Override PartName="/ppt/slides/slide124.xml" ContentType="application/vnd.openxmlformats-officedocument.presentationml.slide+xml"/>
  <Override PartName="/ppt/slides/slide125.xml" ContentType="application/vnd.openxmlformats-officedocument.presentationml.slide+xml"/>
  <Override PartName="/ppt/slides/slide126.xml" ContentType="application/vnd.openxmlformats-officedocument.presentationml.slide+xml"/>
  <Override PartName="/ppt/slides/slide127.xml" ContentType="application/vnd.openxmlformats-officedocument.presentationml.slide+xml"/>
  <Override PartName="/ppt/slides/slide128.xml" ContentType="application/vnd.openxmlformats-officedocument.presentationml.slide+xml"/>
  <Override PartName="/ppt/slides/slide129.xml" ContentType="application/vnd.openxmlformats-officedocument.presentationml.slide+xml"/>
  <Override PartName="/ppt/slides/slide130.xml" ContentType="application/vnd.openxmlformats-officedocument.presentationml.slide+xml"/>
  <Override PartName="/ppt/slides/slide131.xml" ContentType="application/vnd.openxmlformats-officedocument.presentationml.slide+xml"/>
  <Override PartName="/ppt/slides/slide132.xml" ContentType="application/vnd.openxmlformats-officedocument.presentationml.slide+xml"/>
  <Override PartName="/ppt/slides/slide133.xml" ContentType="application/vnd.openxmlformats-officedocument.presentationml.slide+xml"/>
  <Override PartName="/ppt/slides/slide134.xml" ContentType="application/vnd.openxmlformats-officedocument.presentationml.slide+xml"/>
  <Override PartName="/ppt/slides/slide135.xml" ContentType="application/vnd.openxmlformats-officedocument.presentationml.slide+xml"/>
  <Override PartName="/ppt/slides/slide136.xml" ContentType="application/vnd.openxmlformats-officedocument.presentationml.slide+xml"/>
  <Override PartName="/ppt/slides/slide137.xml" ContentType="application/vnd.openxmlformats-officedocument.presentationml.slide+xml"/>
  <Override PartName="/ppt/slides/slide138.xml" ContentType="application/vnd.openxmlformats-officedocument.presentationml.slide+xml"/>
  <Override PartName="/ppt/slides/slide139.xml" ContentType="application/vnd.openxmlformats-officedocument.presentationml.slide+xml"/>
  <Override PartName="/ppt/slides/slide140.xml" ContentType="application/vnd.openxmlformats-officedocument.presentationml.slide+xml"/>
  <Override PartName="/ppt/slides/slide141.xml" ContentType="application/vnd.openxmlformats-officedocument.presentationml.slide+xml"/>
  <Override PartName="/ppt/slides/slide142.xml" ContentType="application/vnd.openxmlformats-officedocument.presentationml.slide+xml"/>
  <Override PartName="/ppt/slides/slide143.xml" ContentType="application/vnd.openxmlformats-officedocument.presentationml.slide+xml"/>
  <Override PartName="/ppt/slides/slide144.xml" ContentType="application/vnd.openxmlformats-officedocument.presentationml.slide+xml"/>
  <Override PartName="/ppt/slides/slide145.xml" ContentType="application/vnd.openxmlformats-officedocument.presentationml.slide+xml"/>
  <Override PartName="/ppt/slides/slide146.xml" ContentType="application/vnd.openxmlformats-officedocument.presentationml.slide+xml"/>
  <Override PartName="/ppt/slides/slide147.xml" ContentType="application/vnd.openxmlformats-officedocument.presentationml.slide+xml"/>
  <Override PartName="/ppt/slides/slide148.xml" ContentType="application/vnd.openxmlformats-officedocument.presentationml.slide+xml"/>
  <Override PartName="/ppt/slides/slide149.xml" ContentType="application/vnd.openxmlformats-officedocument.presentationml.slide+xml"/>
  <Override PartName="/ppt/slides/slide150.xml" ContentType="application/vnd.openxmlformats-officedocument.presentationml.slide+xml"/>
  <Override PartName="/ppt/slides/slide151.xml" ContentType="application/vnd.openxmlformats-officedocument.presentationml.slide+xml"/>
  <Override PartName="/ppt/slides/slide152.xml" ContentType="application/vnd.openxmlformats-officedocument.presentationml.slide+xml"/>
  <Override PartName="/ppt/slides/slide153.xml" ContentType="application/vnd.openxmlformats-officedocument.presentationml.slide+xml"/>
  <Override PartName="/ppt/slides/slide154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156"/>
  </p:handoutMasterIdLst>
  <p:sldIdLst>
    <p:sldId id="257" r:id="rId2"/>
    <p:sldId id="263" r:id="rId3"/>
    <p:sldId id="260" r:id="rId4"/>
    <p:sldId id="444" r:id="rId5"/>
    <p:sldId id="449" r:id="rId6"/>
    <p:sldId id="261" r:id="rId7"/>
    <p:sldId id="394" r:id="rId8"/>
    <p:sldId id="448" r:id="rId9"/>
    <p:sldId id="377" r:id="rId10"/>
    <p:sldId id="450" r:id="rId11"/>
    <p:sldId id="451" r:id="rId12"/>
    <p:sldId id="452" r:id="rId13"/>
    <p:sldId id="319" r:id="rId14"/>
    <p:sldId id="262" r:id="rId15"/>
    <p:sldId id="326" r:id="rId16"/>
    <p:sldId id="296" r:id="rId17"/>
    <p:sldId id="427" r:id="rId18"/>
    <p:sldId id="400" r:id="rId19"/>
    <p:sldId id="259" r:id="rId20"/>
    <p:sldId id="334" r:id="rId21"/>
    <p:sldId id="437" r:id="rId22"/>
    <p:sldId id="446" r:id="rId23"/>
    <p:sldId id="447" r:id="rId24"/>
    <p:sldId id="268" r:id="rId25"/>
    <p:sldId id="267" r:id="rId26"/>
    <p:sldId id="265" r:id="rId27"/>
    <p:sldId id="266" r:id="rId28"/>
    <p:sldId id="384" r:id="rId29"/>
    <p:sldId id="456" r:id="rId30"/>
    <p:sldId id="380" r:id="rId31"/>
    <p:sldId id="390" r:id="rId32"/>
    <p:sldId id="410" r:id="rId33"/>
    <p:sldId id="460" r:id="rId34"/>
    <p:sldId id="453" r:id="rId35"/>
    <p:sldId id="454" r:id="rId36"/>
    <p:sldId id="455" r:id="rId37"/>
    <p:sldId id="457" r:id="rId38"/>
    <p:sldId id="458" r:id="rId39"/>
    <p:sldId id="461" r:id="rId40"/>
    <p:sldId id="320" r:id="rId41"/>
    <p:sldId id="337" r:id="rId42"/>
    <p:sldId id="291" r:id="rId43"/>
    <p:sldId id="415" r:id="rId44"/>
    <p:sldId id="430" r:id="rId45"/>
    <p:sldId id="333" r:id="rId46"/>
    <p:sldId id="469" r:id="rId47"/>
    <p:sldId id="470" r:id="rId48"/>
    <p:sldId id="471" r:id="rId49"/>
    <p:sldId id="472" r:id="rId50"/>
    <p:sldId id="473" r:id="rId51"/>
    <p:sldId id="442" r:id="rId52"/>
    <p:sldId id="403" r:id="rId53"/>
    <p:sldId id="294" r:id="rId54"/>
    <p:sldId id="329" r:id="rId55"/>
    <p:sldId id="474" r:id="rId56"/>
    <p:sldId id="422" r:id="rId57"/>
    <p:sldId id="370" r:id="rId58"/>
    <p:sldId id="475" r:id="rId59"/>
    <p:sldId id="477" r:id="rId60"/>
    <p:sldId id="476" r:id="rId61"/>
    <p:sldId id="411" r:id="rId62"/>
    <p:sldId id="354" r:id="rId63"/>
    <p:sldId id="432" r:id="rId64"/>
    <p:sldId id="351" r:id="rId65"/>
    <p:sldId id="433" r:id="rId66"/>
    <p:sldId id="361" r:id="rId67"/>
    <p:sldId id="364" r:id="rId68"/>
    <p:sldId id="365" r:id="rId69"/>
    <p:sldId id="478" r:id="rId70"/>
    <p:sldId id="301" r:id="rId71"/>
    <p:sldId id="439" r:id="rId72"/>
    <p:sldId id="479" r:id="rId73"/>
    <p:sldId id="463" r:id="rId74"/>
    <p:sldId id="464" r:id="rId75"/>
    <p:sldId id="465" r:id="rId76"/>
    <p:sldId id="466" r:id="rId77"/>
    <p:sldId id="467" r:id="rId78"/>
    <p:sldId id="468" r:id="rId79"/>
    <p:sldId id="286" r:id="rId80"/>
    <p:sldId id="271" r:id="rId81"/>
    <p:sldId id="445" r:id="rId82"/>
    <p:sldId id="498" r:id="rId83"/>
    <p:sldId id="496" r:id="rId84"/>
    <p:sldId id="497" r:id="rId85"/>
    <p:sldId id="401" r:id="rId86"/>
    <p:sldId id="499" r:id="rId87"/>
    <p:sldId id="311" r:id="rId88"/>
    <p:sldId id="331" r:id="rId89"/>
    <p:sldId id="330" r:id="rId90"/>
    <p:sldId id="434" r:id="rId91"/>
    <p:sldId id="409" r:id="rId92"/>
    <p:sldId id="312" r:id="rId93"/>
    <p:sldId id="418" r:id="rId94"/>
    <p:sldId id="293" r:id="rId95"/>
    <p:sldId id="310" r:id="rId96"/>
    <p:sldId id="307" r:id="rId97"/>
    <p:sldId id="412" r:id="rId98"/>
    <p:sldId id="423" r:id="rId99"/>
    <p:sldId id="503" r:id="rId100"/>
    <p:sldId id="504" r:id="rId101"/>
    <p:sldId id="505" r:id="rId102"/>
    <p:sldId id="506" r:id="rId103"/>
    <p:sldId id="335" r:id="rId104"/>
    <p:sldId id="481" r:id="rId105"/>
    <p:sldId id="273" r:id="rId106"/>
    <p:sldId id="420" r:id="rId107"/>
    <p:sldId id="402" r:id="rId108"/>
    <p:sldId id="483" r:id="rId109"/>
    <p:sldId id="484" r:id="rId110"/>
    <p:sldId id="485" r:id="rId111"/>
    <p:sldId id="482" r:id="rId112"/>
    <p:sldId id="435" r:id="rId113"/>
    <p:sldId id="405" r:id="rId114"/>
    <p:sldId id="404" r:id="rId115"/>
    <p:sldId id="289" r:id="rId116"/>
    <p:sldId id="321" r:id="rId117"/>
    <p:sldId id="391" r:id="rId118"/>
    <p:sldId id="392" r:id="rId119"/>
    <p:sldId id="399" r:id="rId120"/>
    <p:sldId id="385" r:id="rId121"/>
    <p:sldId id="486" r:id="rId122"/>
    <p:sldId id="487" r:id="rId123"/>
    <p:sldId id="488" r:id="rId124"/>
    <p:sldId id="500" r:id="rId125"/>
    <p:sldId id="341" r:id="rId126"/>
    <p:sldId id="388" r:id="rId127"/>
    <p:sldId id="489" r:id="rId128"/>
    <p:sldId id="490" r:id="rId129"/>
    <p:sldId id="491" r:id="rId130"/>
    <p:sldId id="507" r:id="rId131"/>
    <p:sldId id="336" r:id="rId132"/>
    <p:sldId id="407" r:id="rId133"/>
    <p:sldId id="343" r:id="rId134"/>
    <p:sldId id="303" r:id="rId135"/>
    <p:sldId id="275" r:id="rId136"/>
    <p:sldId id="318" r:id="rId137"/>
    <p:sldId id="344" r:id="rId138"/>
    <p:sldId id="350" r:id="rId139"/>
    <p:sldId id="374" r:id="rId140"/>
    <p:sldId id="322" r:id="rId141"/>
    <p:sldId id="345" r:id="rId142"/>
    <p:sldId id="324" r:id="rId143"/>
    <p:sldId id="277" r:id="rId144"/>
    <p:sldId id="492" r:id="rId145"/>
    <p:sldId id="493" r:id="rId146"/>
    <p:sldId id="501" r:id="rId147"/>
    <p:sldId id="494" r:id="rId148"/>
    <p:sldId id="495" r:id="rId149"/>
    <p:sldId id="300" r:id="rId150"/>
    <p:sldId id="347" r:id="rId151"/>
    <p:sldId id="398" r:id="rId152"/>
    <p:sldId id="325" r:id="rId153"/>
    <p:sldId id="315" r:id="rId154"/>
    <p:sldId id="305" r:id="rId155"/>
  </p:sldIdLst>
  <p:sldSz cx="9144000" cy="6858000" type="screen4x3"/>
  <p:notesSz cx="6858000" cy="9723438"/>
  <p:defaultTextStyle>
    <a:defPPr>
      <a:defRPr lang="es-ES_tradnl"/>
    </a:defPPr>
    <a:lvl1pPr algn="ctr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Comic Sans MS" pitchFamily="66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Comic Sans MS" pitchFamily="66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Comic Sans MS" pitchFamily="66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Comic Sans MS" pitchFamily="66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Comic Sans MS" pitchFamily="66" charset="0"/>
        <a:ea typeface="+mn-ea"/>
        <a:cs typeface="+mn-cs"/>
      </a:defRPr>
    </a:lvl5pPr>
    <a:lvl6pPr marL="2286000" algn="l" defTabSz="914400" rtl="0" eaLnBrk="1" latinLnBrk="0" hangingPunct="1">
      <a:defRPr sz="2000" kern="1200">
        <a:solidFill>
          <a:schemeClr val="tx1"/>
        </a:solidFill>
        <a:latin typeface="Comic Sans MS" pitchFamily="66" charset="0"/>
        <a:ea typeface="+mn-ea"/>
        <a:cs typeface="+mn-cs"/>
      </a:defRPr>
    </a:lvl6pPr>
    <a:lvl7pPr marL="2743200" algn="l" defTabSz="914400" rtl="0" eaLnBrk="1" latinLnBrk="0" hangingPunct="1">
      <a:defRPr sz="2000" kern="1200">
        <a:solidFill>
          <a:schemeClr val="tx1"/>
        </a:solidFill>
        <a:latin typeface="Comic Sans MS" pitchFamily="66" charset="0"/>
        <a:ea typeface="+mn-ea"/>
        <a:cs typeface="+mn-cs"/>
      </a:defRPr>
    </a:lvl7pPr>
    <a:lvl8pPr marL="3200400" algn="l" defTabSz="914400" rtl="0" eaLnBrk="1" latinLnBrk="0" hangingPunct="1">
      <a:defRPr sz="2000" kern="1200">
        <a:solidFill>
          <a:schemeClr val="tx1"/>
        </a:solidFill>
        <a:latin typeface="Comic Sans MS" pitchFamily="66" charset="0"/>
        <a:ea typeface="+mn-ea"/>
        <a:cs typeface="+mn-cs"/>
      </a:defRPr>
    </a:lvl8pPr>
    <a:lvl9pPr marL="3657600" algn="l" defTabSz="914400" rtl="0" eaLnBrk="1" latinLnBrk="0" hangingPunct="1">
      <a:defRPr sz="2000" kern="1200">
        <a:solidFill>
          <a:schemeClr val="tx1"/>
        </a:solidFill>
        <a:latin typeface="Comic Sans MS" pitchFamily="66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341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E7F3"/>
    <a:srgbClr val="FFCDF2"/>
    <a:srgbClr val="0000CC"/>
    <a:srgbClr val="FF0066"/>
    <a:srgbClr val="FFE5F8"/>
    <a:srgbClr val="CCECFF"/>
    <a:srgbClr val="EFEFFF"/>
    <a:srgbClr val="FFE1F7"/>
    <a:srgbClr val="FFD9EC"/>
    <a:srgbClr val="FFE5E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 showGuides="1">
      <p:cViewPr varScale="1">
        <p:scale>
          <a:sx n="62" d="100"/>
          <a:sy n="62" d="100"/>
        </p:scale>
        <p:origin x="1044" y="36"/>
      </p:cViewPr>
      <p:guideLst>
        <p:guide orient="horz" pos="2341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17" Type="http://schemas.openxmlformats.org/officeDocument/2006/relationships/slide" Target="slides/slide116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63" Type="http://schemas.openxmlformats.org/officeDocument/2006/relationships/slide" Target="slides/slide62.xml"/><Relationship Id="rId84" Type="http://schemas.openxmlformats.org/officeDocument/2006/relationships/slide" Target="slides/slide83.xml"/><Relationship Id="rId138" Type="http://schemas.openxmlformats.org/officeDocument/2006/relationships/slide" Target="slides/slide137.xml"/><Relationship Id="rId159" Type="http://schemas.openxmlformats.org/officeDocument/2006/relationships/theme" Target="theme/theme1.xml"/><Relationship Id="rId107" Type="http://schemas.openxmlformats.org/officeDocument/2006/relationships/slide" Target="slides/slide106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53" Type="http://schemas.openxmlformats.org/officeDocument/2006/relationships/slide" Target="slides/slide52.xml"/><Relationship Id="rId74" Type="http://schemas.openxmlformats.org/officeDocument/2006/relationships/slide" Target="slides/slide73.xml"/><Relationship Id="rId128" Type="http://schemas.openxmlformats.org/officeDocument/2006/relationships/slide" Target="slides/slide127.xml"/><Relationship Id="rId149" Type="http://schemas.openxmlformats.org/officeDocument/2006/relationships/slide" Target="slides/slide148.xml"/><Relationship Id="rId5" Type="http://schemas.openxmlformats.org/officeDocument/2006/relationships/slide" Target="slides/slide4.xml"/><Relationship Id="rId95" Type="http://schemas.openxmlformats.org/officeDocument/2006/relationships/slide" Target="slides/slide94.xml"/><Relationship Id="rId160" Type="http://schemas.openxmlformats.org/officeDocument/2006/relationships/tableStyles" Target="tableStyles.xml"/><Relationship Id="rId22" Type="http://schemas.openxmlformats.org/officeDocument/2006/relationships/slide" Target="slides/slide21.xml"/><Relationship Id="rId43" Type="http://schemas.openxmlformats.org/officeDocument/2006/relationships/slide" Target="slides/slide42.xml"/><Relationship Id="rId64" Type="http://schemas.openxmlformats.org/officeDocument/2006/relationships/slide" Target="slides/slide63.xml"/><Relationship Id="rId118" Type="http://schemas.openxmlformats.org/officeDocument/2006/relationships/slide" Target="slides/slide117.xml"/><Relationship Id="rId139" Type="http://schemas.openxmlformats.org/officeDocument/2006/relationships/slide" Target="slides/slide138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150" Type="http://schemas.openxmlformats.org/officeDocument/2006/relationships/slide" Target="slides/slide149.xml"/><Relationship Id="rId155" Type="http://schemas.openxmlformats.org/officeDocument/2006/relationships/slide" Target="slides/slide154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59" Type="http://schemas.openxmlformats.org/officeDocument/2006/relationships/slide" Target="slides/slide58.xml"/><Relationship Id="rId103" Type="http://schemas.openxmlformats.org/officeDocument/2006/relationships/slide" Target="slides/slide102.xml"/><Relationship Id="rId108" Type="http://schemas.openxmlformats.org/officeDocument/2006/relationships/slide" Target="slides/slide107.xml"/><Relationship Id="rId124" Type="http://schemas.openxmlformats.org/officeDocument/2006/relationships/slide" Target="slides/slide123.xml"/><Relationship Id="rId129" Type="http://schemas.openxmlformats.org/officeDocument/2006/relationships/slide" Target="slides/slide128.xml"/><Relationship Id="rId54" Type="http://schemas.openxmlformats.org/officeDocument/2006/relationships/slide" Target="slides/slide53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40" Type="http://schemas.openxmlformats.org/officeDocument/2006/relationships/slide" Target="slides/slide139.xml"/><Relationship Id="rId145" Type="http://schemas.openxmlformats.org/officeDocument/2006/relationships/slide" Target="slides/slide144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49" Type="http://schemas.openxmlformats.org/officeDocument/2006/relationships/slide" Target="slides/slide48.xml"/><Relationship Id="rId114" Type="http://schemas.openxmlformats.org/officeDocument/2006/relationships/slide" Target="slides/slide113.xml"/><Relationship Id="rId119" Type="http://schemas.openxmlformats.org/officeDocument/2006/relationships/slide" Target="slides/slide118.xml"/><Relationship Id="rId44" Type="http://schemas.openxmlformats.org/officeDocument/2006/relationships/slide" Target="slides/slide43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130" Type="http://schemas.openxmlformats.org/officeDocument/2006/relationships/slide" Target="slides/slide129.xml"/><Relationship Id="rId135" Type="http://schemas.openxmlformats.org/officeDocument/2006/relationships/slide" Target="slides/slide134.xml"/><Relationship Id="rId151" Type="http://schemas.openxmlformats.org/officeDocument/2006/relationships/slide" Target="slides/slide150.xml"/><Relationship Id="rId156" Type="http://schemas.openxmlformats.org/officeDocument/2006/relationships/handoutMaster" Target="handoutMasters/handoutMaster1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109" Type="http://schemas.openxmlformats.org/officeDocument/2006/relationships/slide" Target="slides/slide10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slide" Target="slides/slide103.xml"/><Relationship Id="rId120" Type="http://schemas.openxmlformats.org/officeDocument/2006/relationships/slide" Target="slides/slide119.xml"/><Relationship Id="rId125" Type="http://schemas.openxmlformats.org/officeDocument/2006/relationships/slide" Target="slides/slide124.xml"/><Relationship Id="rId141" Type="http://schemas.openxmlformats.org/officeDocument/2006/relationships/slide" Target="slides/slide140.xml"/><Relationship Id="rId146" Type="http://schemas.openxmlformats.org/officeDocument/2006/relationships/slide" Target="slides/slide145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110" Type="http://schemas.openxmlformats.org/officeDocument/2006/relationships/slide" Target="slides/slide109.xml"/><Relationship Id="rId115" Type="http://schemas.openxmlformats.org/officeDocument/2006/relationships/slide" Target="slides/slide114.xml"/><Relationship Id="rId131" Type="http://schemas.openxmlformats.org/officeDocument/2006/relationships/slide" Target="slides/slide130.xml"/><Relationship Id="rId136" Type="http://schemas.openxmlformats.org/officeDocument/2006/relationships/slide" Target="slides/slide135.xml"/><Relationship Id="rId157" Type="http://schemas.openxmlformats.org/officeDocument/2006/relationships/presProps" Target="presProps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52" Type="http://schemas.openxmlformats.org/officeDocument/2006/relationships/slide" Target="slides/slide15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56" Type="http://schemas.openxmlformats.org/officeDocument/2006/relationships/slide" Target="slides/slide55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slide" Target="slides/slide104.xml"/><Relationship Id="rId126" Type="http://schemas.openxmlformats.org/officeDocument/2006/relationships/slide" Target="slides/slide125.xml"/><Relationship Id="rId147" Type="http://schemas.openxmlformats.org/officeDocument/2006/relationships/slide" Target="slides/slide14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121" Type="http://schemas.openxmlformats.org/officeDocument/2006/relationships/slide" Target="slides/slide120.xml"/><Relationship Id="rId142" Type="http://schemas.openxmlformats.org/officeDocument/2006/relationships/slide" Target="slides/slide141.xml"/><Relationship Id="rId3" Type="http://schemas.openxmlformats.org/officeDocument/2006/relationships/slide" Target="slides/slide2.xml"/><Relationship Id="rId25" Type="http://schemas.openxmlformats.org/officeDocument/2006/relationships/slide" Target="slides/slide24.xml"/><Relationship Id="rId46" Type="http://schemas.openxmlformats.org/officeDocument/2006/relationships/slide" Target="slides/slide45.xml"/><Relationship Id="rId67" Type="http://schemas.openxmlformats.org/officeDocument/2006/relationships/slide" Target="slides/slide66.xml"/><Relationship Id="rId116" Type="http://schemas.openxmlformats.org/officeDocument/2006/relationships/slide" Target="slides/slide115.xml"/><Relationship Id="rId137" Type="http://schemas.openxmlformats.org/officeDocument/2006/relationships/slide" Target="slides/slide136.xml"/><Relationship Id="rId158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62" Type="http://schemas.openxmlformats.org/officeDocument/2006/relationships/slide" Target="slides/slide61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111" Type="http://schemas.openxmlformats.org/officeDocument/2006/relationships/slide" Target="slides/slide110.xml"/><Relationship Id="rId132" Type="http://schemas.openxmlformats.org/officeDocument/2006/relationships/slide" Target="slides/slide131.xml"/><Relationship Id="rId153" Type="http://schemas.openxmlformats.org/officeDocument/2006/relationships/slide" Target="slides/slide152.xml"/><Relationship Id="rId15" Type="http://schemas.openxmlformats.org/officeDocument/2006/relationships/slide" Target="slides/slide14.xml"/><Relationship Id="rId36" Type="http://schemas.openxmlformats.org/officeDocument/2006/relationships/slide" Target="slides/slide35.xml"/><Relationship Id="rId57" Type="http://schemas.openxmlformats.org/officeDocument/2006/relationships/slide" Target="slides/slide56.xml"/><Relationship Id="rId106" Type="http://schemas.openxmlformats.org/officeDocument/2006/relationships/slide" Target="slides/slide105.xml"/><Relationship Id="rId127" Type="http://schemas.openxmlformats.org/officeDocument/2006/relationships/slide" Target="slides/slide12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52" Type="http://schemas.openxmlformats.org/officeDocument/2006/relationships/slide" Target="slides/slide51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122" Type="http://schemas.openxmlformats.org/officeDocument/2006/relationships/slide" Target="slides/slide121.xml"/><Relationship Id="rId143" Type="http://schemas.openxmlformats.org/officeDocument/2006/relationships/slide" Target="slides/slide142.xml"/><Relationship Id="rId148" Type="http://schemas.openxmlformats.org/officeDocument/2006/relationships/slide" Target="slides/slide147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26" Type="http://schemas.openxmlformats.org/officeDocument/2006/relationships/slide" Target="slides/slide25.xml"/><Relationship Id="rId47" Type="http://schemas.openxmlformats.org/officeDocument/2006/relationships/slide" Target="slides/slide46.xml"/><Relationship Id="rId68" Type="http://schemas.openxmlformats.org/officeDocument/2006/relationships/slide" Target="slides/slide67.xml"/><Relationship Id="rId89" Type="http://schemas.openxmlformats.org/officeDocument/2006/relationships/slide" Target="slides/slide88.xml"/><Relationship Id="rId112" Type="http://schemas.openxmlformats.org/officeDocument/2006/relationships/slide" Target="slides/slide111.xml"/><Relationship Id="rId133" Type="http://schemas.openxmlformats.org/officeDocument/2006/relationships/slide" Target="slides/slide132.xml"/><Relationship Id="rId154" Type="http://schemas.openxmlformats.org/officeDocument/2006/relationships/slide" Target="slides/slide153.xml"/><Relationship Id="rId16" Type="http://schemas.openxmlformats.org/officeDocument/2006/relationships/slide" Target="slides/slide15.xml"/><Relationship Id="rId37" Type="http://schemas.openxmlformats.org/officeDocument/2006/relationships/slide" Target="slides/slide36.xml"/><Relationship Id="rId58" Type="http://schemas.openxmlformats.org/officeDocument/2006/relationships/slide" Target="slides/slide57.xml"/><Relationship Id="rId79" Type="http://schemas.openxmlformats.org/officeDocument/2006/relationships/slide" Target="slides/slide78.xml"/><Relationship Id="rId102" Type="http://schemas.openxmlformats.org/officeDocument/2006/relationships/slide" Target="slides/slide101.xml"/><Relationship Id="rId123" Type="http://schemas.openxmlformats.org/officeDocument/2006/relationships/slide" Target="slides/slide122.xml"/><Relationship Id="rId144" Type="http://schemas.openxmlformats.org/officeDocument/2006/relationships/slide" Target="slides/slide143.xml"/><Relationship Id="rId90" Type="http://schemas.openxmlformats.org/officeDocument/2006/relationships/slide" Target="slides/slide89.xml"/><Relationship Id="rId27" Type="http://schemas.openxmlformats.org/officeDocument/2006/relationships/slide" Target="slides/slide26.xml"/><Relationship Id="rId48" Type="http://schemas.openxmlformats.org/officeDocument/2006/relationships/slide" Target="slides/slide47.xml"/><Relationship Id="rId69" Type="http://schemas.openxmlformats.org/officeDocument/2006/relationships/slide" Target="slides/slide68.xml"/><Relationship Id="rId113" Type="http://schemas.openxmlformats.org/officeDocument/2006/relationships/slide" Target="slides/slide112.xml"/><Relationship Id="rId134" Type="http://schemas.openxmlformats.org/officeDocument/2006/relationships/slide" Target="slides/slide13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85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734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85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734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236075"/>
            <a:ext cx="2971800" cy="485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734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9236075"/>
            <a:ext cx="2971800" cy="485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80AD4ADC-87A9-42A6-A6CE-F5E40833B07A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20299075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4ED89D-C4DF-453A-AF60-54D5F368A073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146640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1943771-4024-41CF-9C5F-7275B929C24D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9388315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42C5BD-7323-4B04-9D2F-4C6C7B0862D5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8522667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F31E8E6-FA22-43DE-BEA5-14521B3B2F05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3838457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EBBFE77-359E-4835-8650-C513F52BD3AC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9951839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C86A77-B08D-4581-9A0D-3C3CC6E7805D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8029149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D7184E-FF4C-48AF-9492-20A369E7F0E6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0794267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7A6BC14-C1A6-4E22-8BF3-171437446B08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2248150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6B1FD46-9769-48D8-BC0F-4326191B47AC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96293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621F3BE-3949-466A-94E3-5D0D5D81243D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415900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1BFED3-A7DD-4BF6-A63B-27146CBA6119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4571681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>
                <a:latin typeface="+mn-lt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+mn-lt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+mn-lt"/>
              </a:defRPr>
            </a:lvl1pPr>
          </a:lstStyle>
          <a:p>
            <a:pPr>
              <a:defRPr/>
            </a:pPr>
            <a:fld id="{E4062073-72E8-4A0C-8F30-765244A37DA5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://ccnmtl.columbia.edu/projects/rcr/rcr-conflicts" TargetMode="Externa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://resources.bmj.com/files/talks/is_medicine_corrupt.ppt" TargetMode="Externa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ytimes.com/2017/03/08/science/cancer-carlo-croce.html?_r=0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aquivendo/status/465653707934146560" TargetMode="External"/><Relationship Id="rId2" Type="http://schemas.openxmlformats.org/officeDocument/2006/relationships/hyperlink" Target="https://twitter.com/AquiVENDO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twitter.com/Tesisolucion" TargetMode="External"/><Relationship Id="rId5" Type="http://schemas.openxmlformats.org/officeDocument/2006/relationships/hyperlink" Target="https://twitter.com/juanjrh" TargetMode="External"/><Relationship Id="rId4" Type="http://schemas.openxmlformats.org/officeDocument/2006/relationships/hyperlink" Target="https://twitter.com/@juanjrh" TargetMode="Externa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ithenticate.com/" TargetMode="External"/><Relationship Id="rId7" Type="http://schemas.openxmlformats.org/officeDocument/2006/relationships/image" Target="../media/image12.png"/><Relationship Id="rId2" Type="http://schemas.openxmlformats.org/officeDocument/2006/relationships/hyperlink" Target="http://www.turnitin.com/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10.jpeg"/><Relationship Id="rId4" Type="http://schemas.openxmlformats.org/officeDocument/2006/relationships/hyperlink" Target="http://www.google.com/" TargetMode="Externa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hyperlink" Target="http://www.texasheartinstitute.org/education/cme/explore/events/eventdetail_5018.cfm" TargetMode="External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9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9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9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0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microsoft.com/office/2007/relationships/hdphoto" Target="../media/hdphoto3.wdp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png"/><Relationship Id="rId5" Type="http://schemas.microsoft.com/office/2007/relationships/hdphoto" Target="../media/hdphoto2.wdp"/><Relationship Id="rId4" Type="http://schemas.openxmlformats.org/officeDocument/2006/relationships/image" Target="../media/image25.png"/></Relationships>
</file>

<file path=ppt/slides/_rels/slide10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0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0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10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1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1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1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1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1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1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1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5"/>
          <p:cNvSpPr>
            <a:spLocks noChangeArrowheads="1"/>
          </p:cNvSpPr>
          <p:nvPr/>
        </p:nvSpPr>
        <p:spPr bwMode="auto">
          <a:xfrm>
            <a:off x="2574498" y="708451"/>
            <a:ext cx="3995004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r>
              <a:rPr lang="es-ES" sz="1600" dirty="0"/>
              <a:t>Universidad de los Andes</a:t>
            </a:r>
          </a:p>
          <a:p>
            <a:r>
              <a:rPr lang="es-ES" sz="1600" dirty="0"/>
              <a:t>Facultad de Medicina</a:t>
            </a:r>
          </a:p>
          <a:p>
            <a:r>
              <a:rPr lang="es-ES" sz="1600" dirty="0"/>
              <a:t>Laboratorio de Fisiología de la Conducta</a:t>
            </a:r>
          </a:p>
        </p:txBody>
      </p:sp>
      <p:sp>
        <p:nvSpPr>
          <p:cNvPr id="3078" name="Rectangle 6"/>
          <p:cNvSpPr>
            <a:spLocks noChangeArrowheads="1"/>
          </p:cNvSpPr>
          <p:nvPr/>
        </p:nvSpPr>
        <p:spPr bwMode="auto">
          <a:xfrm>
            <a:off x="1510457" y="1873597"/>
            <a:ext cx="6123086" cy="2077492"/>
          </a:xfrm>
          <a:prstGeom prst="rect">
            <a:avLst/>
          </a:prstGeom>
          <a:solidFill>
            <a:srgbClr val="FFE5F8"/>
          </a:solidFill>
          <a:ln w="28575">
            <a:solidFill>
              <a:srgbClr val="FF0066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anchor="ctr">
            <a:spAutoFit/>
          </a:bodyPr>
          <a:lstStyle/>
          <a:p>
            <a:endParaRPr lang="es-ES" sz="900" b="1" dirty="0"/>
          </a:p>
          <a:p>
            <a:r>
              <a:rPr lang="es-E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Conducta Responsable </a:t>
            </a:r>
          </a:p>
          <a:p>
            <a:r>
              <a:rPr lang="es-E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</a:t>
            </a:r>
            <a:r>
              <a:rPr lang="es-E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</a:t>
            </a:r>
            <a:r>
              <a:rPr lang="es-E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Investigación</a:t>
            </a:r>
          </a:p>
          <a:p>
            <a:r>
              <a:rPr lang="es-VE" sz="2800" dirty="0" smtClean="0"/>
              <a:t>Actualización</a:t>
            </a:r>
            <a:endParaRPr lang="es-ES" sz="2800" b="1" dirty="0"/>
          </a:p>
          <a:p>
            <a:endParaRPr lang="es-ES" sz="1200" b="1" dirty="0"/>
          </a:p>
        </p:txBody>
      </p:sp>
      <p:sp>
        <p:nvSpPr>
          <p:cNvPr id="3079" name="Text Box 7"/>
          <p:cNvSpPr txBox="1">
            <a:spLocks noChangeArrowheads="1"/>
          </p:cNvSpPr>
          <p:nvPr/>
        </p:nvSpPr>
        <p:spPr bwMode="auto">
          <a:xfrm>
            <a:off x="6807548" y="5661248"/>
            <a:ext cx="1518364" cy="615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ES_tradnl" sz="1800" dirty="0"/>
              <a:t>Ximena Páez</a:t>
            </a:r>
          </a:p>
          <a:p>
            <a:pPr algn="l">
              <a:defRPr/>
            </a:pPr>
            <a:r>
              <a:rPr lang="es-ES_tradnl" sz="1600" dirty="0"/>
              <a:t>Prof. </a:t>
            </a:r>
            <a:r>
              <a:rPr lang="es-ES_tradnl" sz="1600" dirty="0" smtClean="0"/>
              <a:t>Titular</a:t>
            </a:r>
            <a:endParaRPr lang="es-ES_tradnl" sz="1600" dirty="0"/>
          </a:p>
        </p:txBody>
      </p:sp>
      <p:sp>
        <p:nvSpPr>
          <p:cNvPr id="3080" name="Text Box 8"/>
          <p:cNvSpPr txBox="1">
            <a:spLocks noChangeArrowheads="1"/>
          </p:cNvSpPr>
          <p:nvPr/>
        </p:nvSpPr>
        <p:spPr bwMode="auto">
          <a:xfrm>
            <a:off x="2448662" y="4203097"/>
            <a:ext cx="4246675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>
              <a:defRPr/>
            </a:pPr>
            <a:r>
              <a:rPr lang="es-ES_tradnl" sz="1800" b="1" dirty="0" smtClean="0"/>
              <a:t>VI</a:t>
            </a:r>
            <a:r>
              <a:rPr lang="es-VE" sz="1800" b="1" dirty="0"/>
              <a:t>I</a:t>
            </a:r>
            <a:r>
              <a:rPr lang="es-ES_tradnl" sz="1800" b="1" dirty="0" smtClean="0"/>
              <a:t> Curso para Tutores. Unidad 9. </a:t>
            </a:r>
          </a:p>
          <a:p>
            <a:pPr eaLnBrk="1" hangingPunct="1">
              <a:defRPr/>
            </a:pPr>
            <a:r>
              <a:rPr lang="es-ES" sz="1800" dirty="0" smtClean="0"/>
              <a:t>División de Estudios Postgrado</a:t>
            </a:r>
            <a:endParaRPr lang="es-ES_tradnl" sz="1800" dirty="0" smtClean="0"/>
          </a:p>
          <a:p>
            <a:pPr eaLnBrk="1" hangingPunct="1">
              <a:defRPr/>
            </a:pPr>
            <a:r>
              <a:rPr lang="es-ES_tradnl" sz="2000" dirty="0" smtClean="0"/>
              <a:t>26 de mayo de 2018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 Box 4"/>
          <p:cNvSpPr txBox="1">
            <a:spLocks noChangeArrowheads="1"/>
          </p:cNvSpPr>
          <p:nvPr/>
        </p:nvSpPr>
        <p:spPr bwMode="auto">
          <a:xfrm>
            <a:off x="6732240" y="6585371"/>
            <a:ext cx="2302233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_tradnl" sz="1000" dirty="0">
                <a:solidFill>
                  <a:schemeClr val="bg2"/>
                </a:solidFill>
                <a:latin typeface="Arial" charset="0"/>
              </a:rPr>
              <a:t>X. Páez Facultad Medicina ULA </a:t>
            </a:r>
            <a:r>
              <a:rPr lang="es-ES_tradnl" sz="1000" dirty="0" smtClean="0">
                <a:solidFill>
                  <a:schemeClr val="bg2"/>
                </a:solidFill>
                <a:latin typeface="Arial" charset="0"/>
              </a:rPr>
              <a:t>2018</a:t>
            </a:r>
            <a:endParaRPr lang="es-ES_tradnl" sz="1000" dirty="0">
              <a:solidFill>
                <a:schemeClr val="bg2"/>
              </a:solidFill>
              <a:latin typeface="Arial" charset="0"/>
            </a:endParaRPr>
          </a:p>
        </p:txBody>
      </p:sp>
      <p:sp>
        <p:nvSpPr>
          <p:cNvPr id="3075" name="Text Box 8"/>
          <p:cNvSpPr txBox="1">
            <a:spLocks noChangeArrowheads="1"/>
          </p:cNvSpPr>
          <p:nvPr/>
        </p:nvSpPr>
        <p:spPr bwMode="auto">
          <a:xfrm>
            <a:off x="2564880" y="620688"/>
            <a:ext cx="4014240" cy="523220"/>
          </a:xfrm>
          <a:prstGeom prst="rect">
            <a:avLst/>
          </a:prstGeom>
          <a:solidFill>
            <a:srgbClr val="EFEFFF"/>
          </a:solidFill>
          <a:ln w="28575">
            <a:solidFill>
              <a:schemeClr val="accent2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_tradnl" sz="2800" dirty="0" smtClean="0"/>
              <a:t>Referencias de interés</a:t>
            </a:r>
            <a:endParaRPr lang="es-ES_tradnl" sz="2800" dirty="0"/>
          </a:p>
        </p:txBody>
      </p:sp>
      <p:sp>
        <p:nvSpPr>
          <p:cNvPr id="9225" name="Rectangle 9"/>
          <p:cNvSpPr>
            <a:spLocks noChangeArrowheads="1"/>
          </p:cNvSpPr>
          <p:nvPr/>
        </p:nvSpPr>
        <p:spPr bwMode="auto">
          <a:xfrm>
            <a:off x="1813536" y="1340768"/>
            <a:ext cx="5516928" cy="5109091"/>
          </a:xfrm>
          <a:prstGeom prst="rect">
            <a:avLst/>
          </a:prstGeom>
          <a:solidFill>
            <a:srgbClr val="EFEFFF"/>
          </a:solidFill>
          <a:ln w="28575">
            <a:solidFill>
              <a:srgbClr val="FF0066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square" anchor="ctr">
            <a:spAutoFit/>
          </a:bodyPr>
          <a:lstStyle/>
          <a:p>
            <a:pPr marL="176213" indent="-176213" algn="l" eaLnBrk="0" hangingPunct="0">
              <a:defRPr/>
            </a:pPr>
            <a:r>
              <a:rPr lang="en-US" sz="1400" i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* </a:t>
            </a:r>
            <a:r>
              <a:rPr lang="en-US" sz="14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Responsible</a:t>
            </a:r>
            <a:r>
              <a:rPr lang="en-US" sz="1400" i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4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Conduct in Research</a:t>
            </a:r>
            <a:r>
              <a:rPr lang="en-US" sz="16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r>
              <a:rPr lang="en-US" sz="1600" b="1" i="1" dirty="0"/>
              <a:t> </a:t>
            </a:r>
            <a:r>
              <a:rPr lang="en-US" sz="1000" dirty="0"/>
              <a:t>Columbia University. </a:t>
            </a:r>
            <a:r>
              <a:rPr lang="en-US" sz="1000" dirty="0">
                <a:hlinkClick r:id="rId2"/>
              </a:rPr>
              <a:t>http://</a:t>
            </a:r>
            <a:r>
              <a:rPr lang="en-US" sz="1000" dirty="0" smtClean="0">
                <a:hlinkClick r:id="rId2"/>
              </a:rPr>
              <a:t>ccnmtl.columbia.edu/projects/rcr/rcr-conflicts</a:t>
            </a:r>
            <a:endParaRPr lang="en-US" sz="1000" dirty="0" smtClean="0"/>
          </a:p>
          <a:p>
            <a:pPr marL="176213" indent="-176213" algn="l" eaLnBrk="0" hangingPunct="0">
              <a:defRPr/>
            </a:pPr>
            <a:endParaRPr lang="es-ES" sz="1000" dirty="0">
              <a:cs typeface="Times New Roman" pitchFamily="18" charset="0"/>
            </a:endParaRPr>
          </a:p>
          <a:p>
            <a:pPr marL="176213" indent="-176213" algn="l" eaLnBrk="0" hangingPunct="0">
              <a:defRPr/>
            </a:pPr>
            <a:r>
              <a:rPr lang="en-US" sz="1400" i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* </a:t>
            </a:r>
            <a:r>
              <a:rPr lang="es-ES" sz="1200" dirty="0" smtClean="0">
                <a:cs typeface="Times New Roman" pitchFamily="18" charset="0"/>
              </a:rPr>
              <a:t>N.H. </a:t>
            </a:r>
            <a:r>
              <a:rPr lang="es-ES" sz="1200" dirty="0" err="1" smtClean="0">
                <a:cs typeface="Times New Roman" pitchFamily="18" charset="0"/>
              </a:rPr>
              <a:t>Steneck</a:t>
            </a:r>
            <a:r>
              <a:rPr lang="es-ES" sz="1200" dirty="0" smtClean="0">
                <a:cs typeface="Times New Roman" pitchFamily="18" charset="0"/>
              </a:rPr>
              <a:t>. </a:t>
            </a:r>
            <a:r>
              <a:rPr lang="es-ES" sz="1400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Introduction</a:t>
            </a:r>
            <a:r>
              <a:rPr lang="es-ES" sz="14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 </a:t>
            </a:r>
            <a:r>
              <a:rPr lang="es-ES" sz="14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to</a:t>
            </a:r>
            <a:r>
              <a:rPr lang="es-ES" sz="1400" i="1" dirty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 </a:t>
            </a:r>
            <a:r>
              <a:rPr lang="es-ES" sz="14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the</a:t>
            </a:r>
            <a:r>
              <a:rPr lang="es-ES" sz="14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 </a:t>
            </a:r>
            <a:r>
              <a:rPr lang="es-ES" sz="14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Responsible</a:t>
            </a:r>
            <a:r>
              <a:rPr lang="es-ES" sz="14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 </a:t>
            </a:r>
            <a:r>
              <a:rPr lang="es-ES" sz="14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Conduct</a:t>
            </a:r>
            <a:r>
              <a:rPr lang="es-ES" sz="14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 of </a:t>
            </a:r>
            <a:r>
              <a:rPr lang="es-ES" sz="14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Research</a:t>
            </a:r>
            <a:r>
              <a:rPr lang="es-ES" sz="14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. </a:t>
            </a:r>
            <a:r>
              <a:rPr lang="es-ES" sz="1000" dirty="0">
                <a:cs typeface="Times New Roman" pitchFamily="18" charset="0"/>
              </a:rPr>
              <a:t>Office of </a:t>
            </a:r>
            <a:r>
              <a:rPr lang="es-ES" sz="1000" dirty="0" err="1">
                <a:cs typeface="Times New Roman" pitchFamily="18" charset="0"/>
              </a:rPr>
              <a:t>Research</a:t>
            </a:r>
            <a:r>
              <a:rPr lang="es-ES" sz="1000" dirty="0">
                <a:cs typeface="Times New Roman" pitchFamily="18" charset="0"/>
              </a:rPr>
              <a:t> </a:t>
            </a:r>
            <a:r>
              <a:rPr lang="es-ES" sz="1000" dirty="0" err="1" smtClean="0">
                <a:cs typeface="Times New Roman" pitchFamily="18" charset="0"/>
              </a:rPr>
              <a:t>Integrity</a:t>
            </a:r>
            <a:r>
              <a:rPr lang="es-ES" sz="1000" dirty="0" smtClean="0">
                <a:cs typeface="Times New Roman" pitchFamily="18" charset="0"/>
              </a:rPr>
              <a:t> (ORI). </a:t>
            </a:r>
          </a:p>
          <a:p>
            <a:pPr marL="176213" indent="-176213" algn="l" eaLnBrk="0" hangingPunct="0">
              <a:defRPr/>
            </a:pPr>
            <a:endParaRPr lang="en-US" sz="1000" dirty="0" smtClean="0">
              <a:cs typeface="Times New Roman" pitchFamily="18" charset="0"/>
            </a:endParaRPr>
          </a:p>
          <a:p>
            <a:pPr marL="176213" indent="-176213" algn="l">
              <a:defRPr/>
            </a:pPr>
            <a:r>
              <a:rPr lang="en-US" sz="1400" i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* </a:t>
            </a:r>
            <a:r>
              <a:rPr lang="es-ES_tradnl" sz="1400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Recommendations</a:t>
            </a:r>
            <a:r>
              <a:rPr lang="es-ES_tradnl" sz="14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_tradnl" sz="14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for</a:t>
            </a:r>
            <a:r>
              <a:rPr lang="es-ES_tradnl" sz="14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_tradnl" sz="14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</a:t>
            </a:r>
            <a:r>
              <a:rPr lang="es-ES_tradnl" sz="14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_tradnl" sz="14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Conduct,Reporting,Editing</a:t>
            </a:r>
            <a:r>
              <a:rPr lang="es-ES_tradnl" sz="14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and </a:t>
            </a:r>
            <a:r>
              <a:rPr lang="es-ES_tradnl" sz="14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Publication</a:t>
            </a:r>
            <a:r>
              <a:rPr lang="es-ES_tradnl" sz="14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of </a:t>
            </a:r>
            <a:r>
              <a:rPr lang="es-ES_tradnl" sz="14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Scholarly</a:t>
            </a:r>
            <a:r>
              <a:rPr lang="es-ES_tradnl" sz="14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_tradnl" sz="14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Work</a:t>
            </a:r>
            <a:r>
              <a:rPr lang="es-ES_tradnl" sz="14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in Medical </a:t>
            </a:r>
            <a:r>
              <a:rPr lang="es-ES_tradnl" sz="14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Journals</a:t>
            </a:r>
            <a:r>
              <a:rPr lang="es-ES_tradnl" sz="14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</a:p>
          <a:p>
            <a:pPr marL="342900" indent="-342900" algn="l">
              <a:tabLst>
                <a:tab pos="228600" algn="l"/>
              </a:tabLst>
              <a:defRPr/>
            </a:pPr>
            <a:r>
              <a:rPr lang="es-ES_tradnl" sz="1000" dirty="0"/>
              <a:t>      International </a:t>
            </a:r>
            <a:r>
              <a:rPr lang="es-ES_tradnl" sz="1000" dirty="0" err="1"/>
              <a:t>Committee</a:t>
            </a:r>
            <a:r>
              <a:rPr lang="es-ES_tradnl" sz="1000" dirty="0"/>
              <a:t> of Medical </a:t>
            </a:r>
            <a:r>
              <a:rPr lang="es-ES_tradnl" sz="1000" dirty="0" err="1"/>
              <a:t>Journals</a:t>
            </a:r>
            <a:r>
              <a:rPr lang="es-ES_tradnl" sz="1000" dirty="0"/>
              <a:t>  </a:t>
            </a:r>
            <a:r>
              <a:rPr lang="es-ES_tradnl" sz="1000" dirty="0" err="1"/>
              <a:t>Editors</a:t>
            </a:r>
            <a:r>
              <a:rPr lang="es-ES_tradnl" sz="1000" dirty="0"/>
              <a:t>  (ICMJE), </a:t>
            </a:r>
            <a:r>
              <a:rPr lang="es-ES_tradnl" sz="1000" dirty="0" err="1"/>
              <a:t>Dec</a:t>
            </a:r>
            <a:r>
              <a:rPr lang="es-ES_tradnl" sz="1000" dirty="0"/>
              <a:t>. 2016. </a:t>
            </a:r>
            <a:endParaRPr lang="es-ES_tradnl" sz="1000" dirty="0" smtClean="0"/>
          </a:p>
          <a:p>
            <a:pPr marL="342900" indent="-342900" algn="l">
              <a:tabLst>
                <a:tab pos="228600" algn="l"/>
              </a:tabLst>
              <a:defRPr/>
            </a:pPr>
            <a:endParaRPr lang="es-ES_tradnl" sz="1000" dirty="0"/>
          </a:p>
          <a:p>
            <a:pPr marL="265113" indent="-265113" algn="l" eaLnBrk="0" hangingPunct="0">
              <a:defRPr/>
            </a:pPr>
            <a:r>
              <a:rPr lang="en-US" sz="1400" i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* </a:t>
            </a:r>
            <a:r>
              <a:rPr lang="es-ES" sz="14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Manual </a:t>
            </a:r>
            <a:r>
              <a:rPr lang="es-ES" sz="14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de Ética Médica. </a:t>
            </a:r>
            <a:r>
              <a:rPr lang="es-ES" sz="1000" dirty="0">
                <a:cs typeface="Times New Roman" pitchFamily="18" charset="0"/>
              </a:rPr>
              <a:t>3era. Edición</a:t>
            </a:r>
            <a:r>
              <a:rPr lang="es-ES" sz="1000" b="1" dirty="0">
                <a:cs typeface="Times New Roman" pitchFamily="18" charset="0"/>
              </a:rPr>
              <a:t>. </a:t>
            </a:r>
            <a:r>
              <a:rPr lang="es-ES" sz="1000" dirty="0" smtClean="0">
                <a:cs typeface="Times New Roman" pitchFamily="18" charset="0"/>
              </a:rPr>
              <a:t>Asociación </a:t>
            </a:r>
            <a:r>
              <a:rPr lang="es-ES" sz="1000" dirty="0">
                <a:cs typeface="Times New Roman" pitchFamily="18" charset="0"/>
              </a:rPr>
              <a:t>Médica Mundial (AMM), </a:t>
            </a:r>
            <a:r>
              <a:rPr lang="es-ES" sz="1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2015</a:t>
            </a:r>
            <a:r>
              <a:rPr lang="es-ES" sz="1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.</a:t>
            </a:r>
          </a:p>
          <a:p>
            <a:pPr marL="265113" indent="-265113" algn="l" eaLnBrk="0" hangingPunct="0">
              <a:defRPr/>
            </a:pPr>
            <a:endParaRPr lang="es-ES_tradnl" sz="1000" dirty="0"/>
          </a:p>
          <a:p>
            <a:pPr marL="176213" indent="-176213" algn="l">
              <a:defRPr/>
            </a:pPr>
            <a:r>
              <a:rPr lang="en-US" sz="1400" i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* </a:t>
            </a:r>
            <a:r>
              <a:rPr lang="es-ES" sz="14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Declaración </a:t>
            </a:r>
            <a:r>
              <a:rPr lang="es-ES" sz="14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de Helsinki</a:t>
            </a:r>
            <a:r>
              <a:rPr lang="es-ES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.</a:t>
            </a:r>
            <a:r>
              <a:rPr lang="es-ES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 </a:t>
            </a:r>
            <a:r>
              <a:rPr lang="es-ES" sz="1200" dirty="0">
                <a:cs typeface="Times New Roman" pitchFamily="18" charset="0"/>
              </a:rPr>
              <a:t>Asociación Médica </a:t>
            </a:r>
            <a:r>
              <a:rPr lang="es-ES" sz="1200" dirty="0" smtClean="0">
                <a:cs typeface="Times New Roman" pitchFamily="18" charset="0"/>
              </a:rPr>
              <a:t>Mundial </a:t>
            </a:r>
            <a:r>
              <a:rPr lang="es-ES" sz="1200" dirty="0">
                <a:cs typeface="Times New Roman" pitchFamily="18" charset="0"/>
              </a:rPr>
              <a:t>(AMM). </a:t>
            </a:r>
            <a:r>
              <a:rPr lang="es-ES" sz="1200" dirty="0" smtClean="0">
                <a:cs typeface="Times New Roman" pitchFamily="18" charset="0"/>
              </a:rPr>
              <a:t>7</a:t>
            </a:r>
            <a:r>
              <a:rPr lang="es-ES" sz="1200" baseline="30000" dirty="0" smtClean="0">
                <a:cs typeface="Times New Roman" pitchFamily="18" charset="0"/>
              </a:rPr>
              <a:t>tima</a:t>
            </a:r>
            <a:r>
              <a:rPr lang="es-ES" sz="1200" dirty="0" smtClean="0">
                <a:cs typeface="Times New Roman" pitchFamily="18" charset="0"/>
              </a:rPr>
              <a:t>.  </a:t>
            </a:r>
            <a:r>
              <a:rPr lang="es-ES" sz="1200" dirty="0">
                <a:cs typeface="Times New Roman" pitchFamily="18" charset="0"/>
              </a:rPr>
              <a:t>r</a:t>
            </a:r>
            <a:r>
              <a:rPr lang="es-ES" sz="1200" dirty="0" smtClean="0">
                <a:cs typeface="Times New Roman" pitchFamily="18" charset="0"/>
              </a:rPr>
              <a:t>evisión </a:t>
            </a:r>
            <a:r>
              <a:rPr lang="es-ES" sz="1200" dirty="0">
                <a:cs typeface="Times New Roman" pitchFamily="18" charset="0"/>
              </a:rPr>
              <a:t>2013</a:t>
            </a:r>
            <a:r>
              <a:rPr lang="es-ES" sz="1200" dirty="0" smtClean="0">
                <a:cs typeface="Times New Roman" pitchFamily="18" charset="0"/>
              </a:rPr>
              <a:t>.</a:t>
            </a:r>
          </a:p>
          <a:p>
            <a:pPr marL="176213" indent="-176213" algn="l">
              <a:defRPr/>
            </a:pPr>
            <a:endParaRPr lang="es-ES" sz="1000" dirty="0" smtClean="0">
              <a:cs typeface="Times New Roman" pitchFamily="18" charset="0"/>
            </a:endParaRPr>
          </a:p>
          <a:p>
            <a:pPr marL="265113" indent="-265113" algn="l" eaLnBrk="0" hangingPunct="0">
              <a:defRPr/>
            </a:pPr>
            <a:r>
              <a:rPr lang="en-US" sz="1400" i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* </a:t>
            </a:r>
            <a:r>
              <a:rPr lang="es-ES_tradnl" sz="1400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</a:t>
            </a:r>
            <a:r>
              <a:rPr lang="es-ES_tradnl" sz="14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_tradnl" sz="14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Fundamental </a:t>
            </a:r>
            <a:r>
              <a:rPr lang="es-ES_tradnl" sz="14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Values</a:t>
            </a:r>
            <a:r>
              <a:rPr lang="es-ES_tradnl" sz="14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of </a:t>
            </a:r>
            <a:r>
              <a:rPr lang="es-ES_tradnl" sz="14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Academic</a:t>
            </a:r>
            <a:r>
              <a:rPr lang="es-ES_tradnl" sz="14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_tradnl" sz="14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Integrity</a:t>
            </a:r>
            <a:r>
              <a:rPr lang="es-ES_tradnl" sz="1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.  </a:t>
            </a:r>
            <a:r>
              <a:rPr lang="es-ES_tradnl" sz="1200" dirty="0"/>
              <a:t>International </a:t>
            </a:r>
            <a:r>
              <a:rPr lang="es-ES_tradnl" sz="1200" b="1" dirty="0"/>
              <a:t>Center </a:t>
            </a:r>
            <a:r>
              <a:rPr lang="es-ES_tradnl" sz="1200" b="1" dirty="0" err="1"/>
              <a:t>for</a:t>
            </a:r>
            <a:r>
              <a:rPr lang="es-ES_tradnl" sz="1200" b="1" dirty="0"/>
              <a:t> </a:t>
            </a:r>
            <a:r>
              <a:rPr lang="es-ES_tradnl" sz="1200" b="1" dirty="0" err="1"/>
              <a:t>Academic</a:t>
            </a:r>
            <a:r>
              <a:rPr lang="es-ES_tradnl" sz="1200" b="1" dirty="0"/>
              <a:t> </a:t>
            </a:r>
            <a:r>
              <a:rPr lang="es-ES_tradnl" sz="1200" b="1" dirty="0" err="1"/>
              <a:t>Integrity</a:t>
            </a:r>
            <a:r>
              <a:rPr lang="es-ES_tradnl" sz="1200" b="1" dirty="0"/>
              <a:t> (ICAI) </a:t>
            </a:r>
            <a:r>
              <a:rPr lang="es-ES_tradnl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2013</a:t>
            </a:r>
            <a:r>
              <a:rPr lang="es-ES_tradnl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pPr marL="265113" indent="-265113" algn="l" eaLnBrk="0" hangingPunct="0">
              <a:defRPr/>
            </a:pPr>
            <a:endParaRPr lang="es-ES" sz="1000" dirty="0">
              <a:solidFill>
                <a:srgbClr val="FF0066"/>
              </a:solidFill>
              <a:cs typeface="Times New Roman" pitchFamily="18" charset="0"/>
            </a:endParaRPr>
          </a:p>
          <a:p>
            <a:pPr marL="265113" indent="-265113" algn="l" eaLnBrk="0" hangingPunct="0">
              <a:defRPr/>
            </a:pPr>
            <a:r>
              <a:rPr lang="en-US" sz="1400" i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*</a:t>
            </a:r>
            <a:r>
              <a:rPr lang="en-US" sz="1400" dirty="0" smtClean="0"/>
              <a:t>  </a:t>
            </a:r>
            <a:r>
              <a:rPr lang="en-US" sz="1200" dirty="0" smtClean="0"/>
              <a:t>B</a:t>
            </a:r>
            <a:r>
              <a:rPr lang="en-US" sz="1200" dirty="0"/>
              <a:t>. Taylor. </a:t>
            </a:r>
            <a:r>
              <a:rPr lang="en-US" sz="14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Una</a:t>
            </a:r>
            <a:r>
              <a:rPr lang="en-US" sz="14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4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carta</a:t>
            </a:r>
            <a:r>
              <a:rPr lang="en-US" sz="14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 </a:t>
            </a:r>
            <a:r>
              <a:rPr lang="en-US" sz="14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mis</a:t>
            </a:r>
            <a:r>
              <a:rPr lang="en-US" sz="14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4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estudiantes</a:t>
            </a:r>
            <a:r>
              <a:rPr lang="en-US" sz="14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r>
              <a:rPr lang="es-ES_tradnl" sz="14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_tradnl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1999. </a:t>
            </a:r>
            <a:endParaRPr lang="es-ES_tradnl" sz="1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265113" indent="-265113" algn="l" eaLnBrk="0" hangingPunct="0">
              <a:defRPr/>
            </a:pPr>
            <a:endParaRPr lang="es-ES_tradnl" sz="1000" dirty="0"/>
          </a:p>
          <a:p>
            <a:pPr marL="265113" indent="-265113" algn="l" eaLnBrk="0" hangingPunct="0">
              <a:defRPr/>
            </a:pPr>
            <a:r>
              <a:rPr lang="en-US" sz="1400" i="1" dirty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* </a:t>
            </a:r>
            <a:r>
              <a:rPr lang="en-US" sz="1400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Pacto</a:t>
            </a:r>
            <a:r>
              <a:rPr lang="en-US" sz="14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 </a:t>
            </a:r>
            <a:r>
              <a:rPr lang="en-US" sz="14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entre </a:t>
            </a:r>
            <a:r>
              <a:rPr lang="en-US" sz="14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médicos</a:t>
            </a:r>
            <a:r>
              <a:rPr lang="en-US" sz="14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 </a:t>
            </a:r>
            <a:r>
              <a:rPr lang="en-US" sz="14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residentes</a:t>
            </a:r>
            <a:r>
              <a:rPr lang="en-US" sz="14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 y </a:t>
            </a:r>
            <a:r>
              <a:rPr lang="en-US" sz="14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sus</a:t>
            </a:r>
            <a:r>
              <a:rPr lang="en-US" sz="14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 </a:t>
            </a:r>
            <a:r>
              <a:rPr lang="en-US" sz="14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profesores</a:t>
            </a:r>
            <a:r>
              <a:rPr lang="en-US" sz="14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. </a:t>
            </a:r>
          </a:p>
          <a:p>
            <a:pPr marL="265113" indent="-265113" algn="l" eaLnBrk="0" hangingPunct="0">
              <a:defRPr/>
            </a:pPr>
            <a:r>
              <a:rPr lang="en-US" sz="1200" dirty="0" smtClean="0">
                <a:effectLst>
                  <a:outerShdw blurRad="38100" dist="38100" dir="2700000" algn="tl">
                    <a:srgbClr val="FFFFFF"/>
                  </a:outerShdw>
                </a:effectLst>
                <a:cs typeface="Times New Roman" pitchFamily="18" charset="0"/>
              </a:rPr>
              <a:t>    Association </a:t>
            </a:r>
            <a:r>
              <a:rPr lang="en-US" sz="1200" dirty="0">
                <a:effectLst>
                  <a:outerShdw blurRad="38100" dist="38100" dir="2700000" algn="tl">
                    <a:srgbClr val="FFFFFF"/>
                  </a:outerShdw>
                </a:effectLst>
                <a:cs typeface="Times New Roman" pitchFamily="18" charset="0"/>
              </a:rPr>
              <a:t>of American Medical Colleges (</a:t>
            </a:r>
            <a:r>
              <a:rPr lang="en-US" sz="1200" dirty="0" smtClean="0">
                <a:effectLst>
                  <a:outerShdw blurRad="38100" dist="38100" dir="2700000" algn="tl">
                    <a:srgbClr val="FFFFFF"/>
                  </a:outerShdw>
                </a:effectLst>
                <a:cs typeface="Times New Roman" pitchFamily="18" charset="0"/>
              </a:rPr>
              <a:t>AAMC), </a:t>
            </a:r>
            <a:r>
              <a:rPr lang="en-US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2006.</a:t>
            </a:r>
          </a:p>
          <a:p>
            <a:pPr marL="265113" indent="-265113" algn="l" eaLnBrk="0" hangingPunct="0">
              <a:defRPr/>
            </a:pPr>
            <a:r>
              <a:rPr lang="en-US" sz="1200" b="1" dirty="0" smtClean="0">
                <a:effectLst>
                  <a:outerShdw blurRad="38100" dist="38100" dir="2700000" algn="tl">
                    <a:srgbClr val="FFFFFF"/>
                  </a:outerShdw>
                </a:effectLst>
                <a:cs typeface="Times New Roman" pitchFamily="18" charset="0"/>
              </a:rPr>
              <a:t> </a:t>
            </a:r>
            <a:endParaRPr lang="en-US" sz="1000" dirty="0">
              <a:cs typeface="Times New Roman" pitchFamily="18" charset="0"/>
            </a:endParaRPr>
          </a:p>
          <a:p>
            <a:pPr marL="265113" indent="-265113" algn="l" eaLnBrk="0" hangingPunct="0">
              <a:defRPr/>
            </a:pPr>
            <a:r>
              <a:rPr lang="en-US" sz="1400" i="1" dirty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* </a:t>
            </a:r>
            <a:r>
              <a:rPr lang="en-US" sz="1200" i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sz="1200" b="1" dirty="0" smtClean="0">
                <a:cs typeface="Times New Roman" pitchFamily="18" charset="0"/>
              </a:rPr>
              <a:t>H.L</a:t>
            </a:r>
            <a:r>
              <a:rPr lang="es-ES" sz="1200" b="1" dirty="0">
                <a:cs typeface="Times New Roman" pitchFamily="18" charset="0"/>
              </a:rPr>
              <a:t>. Fred.</a:t>
            </a:r>
            <a:r>
              <a:rPr lang="es-ES" sz="1200" b="1" i="1" dirty="0">
                <a:cs typeface="Times New Roman" pitchFamily="18" charset="0"/>
              </a:rPr>
              <a:t> </a:t>
            </a:r>
            <a:r>
              <a:rPr lang="es-ES" sz="14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Dishonesty</a:t>
            </a:r>
            <a:r>
              <a:rPr lang="es-ES" sz="14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 in Medicine </a:t>
            </a:r>
            <a:r>
              <a:rPr lang="es-ES" sz="14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revisited</a:t>
            </a:r>
            <a:r>
              <a:rPr lang="es-ES" sz="14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. </a:t>
            </a:r>
          </a:p>
          <a:p>
            <a:pPr marL="265113" indent="-265113" algn="l" eaLnBrk="0" hangingPunct="0">
              <a:defRPr/>
            </a:pPr>
            <a:r>
              <a:rPr lang="en-US" sz="1200" dirty="0" smtClean="0">
                <a:cs typeface="Times New Roman" pitchFamily="18" charset="0"/>
              </a:rPr>
              <a:t>    Tex</a:t>
            </a:r>
            <a:r>
              <a:rPr lang="en-US" sz="1200" dirty="0">
                <a:cs typeface="Times New Roman" pitchFamily="18" charset="0"/>
              </a:rPr>
              <a:t>. Heart Inst. J. 35: 6-15, </a:t>
            </a:r>
            <a:r>
              <a:rPr lang="en-US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2008</a:t>
            </a:r>
            <a:r>
              <a:rPr lang="en-US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.</a:t>
            </a:r>
            <a:endParaRPr lang="es-ES" sz="1200" dirty="0">
              <a:cs typeface="Times New Roman" pitchFamily="18" charset="0"/>
            </a:endParaRPr>
          </a:p>
          <a:p>
            <a:pPr marL="176213" indent="-176213" algn="l">
              <a:defRPr/>
            </a:pPr>
            <a:endParaRPr lang="es-ES_tradnl" sz="800" i="1" dirty="0">
              <a:solidFill>
                <a:srgbClr val="FF0066"/>
              </a:solidFill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9" name="Text Box 5"/>
          <p:cNvSpPr txBox="1">
            <a:spLocks noChangeArrowheads="1"/>
          </p:cNvSpPr>
          <p:nvPr/>
        </p:nvSpPr>
        <p:spPr bwMode="auto">
          <a:xfrm>
            <a:off x="2736850" y="2906713"/>
            <a:ext cx="3692525" cy="1765300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2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marL="457200" indent="-457200" algn="l">
              <a:buFontTx/>
              <a:buAutoNum type="romanUcPeriod"/>
              <a:defRPr/>
            </a:pPr>
            <a:r>
              <a:rPr lang="es-ES_tradnl" sz="2400" b="1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 Introducción</a:t>
            </a:r>
          </a:p>
          <a:p>
            <a:pPr marL="457200" indent="-457200" algn="l">
              <a:buFontTx/>
              <a:buAutoNum type="romanUcPeriod"/>
              <a:defRPr/>
            </a:pPr>
            <a:endParaRPr lang="es-ES_tradnl" sz="1800" b="1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marL="457200" indent="-457200" algn="l">
              <a:buFontTx/>
              <a:buAutoNum type="romanUcPeriod"/>
              <a:defRPr/>
            </a:pPr>
            <a:r>
              <a:rPr lang="es-ES_tradnl" sz="2400" b="1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 Discusión de Casos</a:t>
            </a:r>
          </a:p>
          <a:p>
            <a:pPr marL="457200" indent="-457200" algn="l">
              <a:buFontTx/>
              <a:buAutoNum type="romanUcPeriod"/>
              <a:defRPr/>
            </a:pPr>
            <a:endParaRPr lang="es-ES_tradnl" sz="1800" b="1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marL="457200" indent="-457200" algn="l">
              <a:buFontTx/>
              <a:buAutoNum type="romanUcPeriod"/>
              <a:defRPr/>
            </a:pPr>
            <a:r>
              <a:rPr lang="es-ES_tradnl" sz="2400" b="1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Conclusión</a:t>
            </a:r>
          </a:p>
        </p:txBody>
      </p:sp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6372225" y="6467475"/>
            <a:ext cx="280012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_tradnl" sz="1200" dirty="0">
                <a:solidFill>
                  <a:schemeClr val="bg2"/>
                </a:solidFill>
                <a:latin typeface="Arial" charset="0"/>
              </a:rPr>
              <a:t>X. Páez Facultad Medicina ULA </a:t>
            </a:r>
            <a:r>
              <a:rPr lang="es-ES_tradnl" sz="1200" dirty="0" smtClean="0">
                <a:solidFill>
                  <a:schemeClr val="bg2"/>
                </a:solidFill>
                <a:latin typeface="Arial" charset="0"/>
              </a:rPr>
              <a:t>2018</a:t>
            </a:r>
            <a:endParaRPr lang="es-ES_tradnl" sz="1200" dirty="0">
              <a:solidFill>
                <a:schemeClr val="bg2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What's Mine is Min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1857" y="692696"/>
            <a:ext cx="5437411" cy="5690314"/>
          </a:xfrm>
          <a:prstGeom prst="rect">
            <a:avLst/>
          </a:prstGeom>
          <a:noFill/>
          <a:ln>
            <a:solidFill>
              <a:srgbClr val="0000CC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 Box 4"/>
          <p:cNvSpPr txBox="1">
            <a:spLocks noChangeArrowheads="1"/>
          </p:cNvSpPr>
          <p:nvPr/>
        </p:nvSpPr>
        <p:spPr bwMode="auto">
          <a:xfrm>
            <a:off x="6372225" y="6467475"/>
            <a:ext cx="280012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_tradnl" sz="1200" dirty="0">
                <a:solidFill>
                  <a:schemeClr val="bg2"/>
                </a:solidFill>
                <a:latin typeface="Arial" charset="0"/>
              </a:rPr>
              <a:t>X. Páez Facultad Medicina ULA </a:t>
            </a:r>
            <a:r>
              <a:rPr lang="es-ES_tradnl" sz="1200" dirty="0" smtClean="0">
                <a:solidFill>
                  <a:schemeClr val="bg2"/>
                </a:solidFill>
                <a:latin typeface="Arial" charset="0"/>
              </a:rPr>
              <a:t>2018</a:t>
            </a:r>
            <a:endParaRPr lang="es-ES_tradnl" sz="1200" dirty="0">
              <a:solidFill>
                <a:schemeClr val="bg2"/>
              </a:solidFill>
              <a:latin typeface="Arial" charset="0"/>
            </a:endParaRPr>
          </a:p>
        </p:txBody>
      </p:sp>
      <p:sp>
        <p:nvSpPr>
          <p:cNvPr id="4" name="Rectángulo 3"/>
          <p:cNvSpPr/>
          <p:nvPr/>
        </p:nvSpPr>
        <p:spPr bwMode="auto">
          <a:xfrm>
            <a:off x="2267744" y="1124744"/>
            <a:ext cx="4392488" cy="36004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VE" sz="36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2864536" y="1023119"/>
            <a:ext cx="3272051" cy="461665"/>
          </a:xfrm>
          <a:prstGeom prst="rect">
            <a:avLst/>
          </a:prstGeom>
          <a:solidFill>
            <a:srgbClr val="FFCDF2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es-VE" sz="2400" dirty="0"/>
              <a:t>É</a:t>
            </a:r>
            <a:r>
              <a:rPr lang="es-VE" sz="2400" dirty="0" smtClean="0"/>
              <a:t>tica en investigación</a:t>
            </a:r>
            <a:endParaRPr lang="es-VE" sz="2400" dirty="0"/>
          </a:p>
        </p:txBody>
      </p:sp>
      <p:sp>
        <p:nvSpPr>
          <p:cNvPr id="7" name="Rectángulo 6"/>
          <p:cNvSpPr/>
          <p:nvPr/>
        </p:nvSpPr>
        <p:spPr bwMode="auto">
          <a:xfrm>
            <a:off x="3059832" y="1844824"/>
            <a:ext cx="2736304" cy="1152128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VE" sz="36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</a:endParaRPr>
          </a:p>
        </p:txBody>
      </p:sp>
      <p:sp>
        <p:nvSpPr>
          <p:cNvPr id="6" name="CuadroTexto 5"/>
          <p:cNvSpPr txBox="1"/>
          <p:nvPr/>
        </p:nvSpPr>
        <p:spPr>
          <a:xfrm>
            <a:off x="3032238" y="1759168"/>
            <a:ext cx="2763898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VE" dirty="0" smtClean="0"/>
              <a:t>“¡</a:t>
            </a:r>
            <a:r>
              <a:rPr lang="es-VE" dirty="0" err="1" smtClean="0"/>
              <a:t>Relájase</a:t>
            </a:r>
            <a:r>
              <a:rPr lang="es-VE" dirty="0" smtClean="0"/>
              <a:t>, </a:t>
            </a:r>
            <a:r>
              <a:rPr lang="es-VE" dirty="0" err="1" smtClean="0"/>
              <a:t>Simpkins</a:t>
            </a:r>
            <a:r>
              <a:rPr lang="es-VE" dirty="0" smtClean="0"/>
              <a:t>!</a:t>
            </a:r>
          </a:p>
          <a:p>
            <a:r>
              <a:rPr lang="es-VE" dirty="0" smtClean="0"/>
              <a:t>¡Aquí en </a:t>
            </a:r>
            <a:r>
              <a:rPr lang="es-VE" dirty="0" err="1" smtClean="0"/>
              <a:t>Tech-Tech</a:t>
            </a:r>
            <a:r>
              <a:rPr lang="es-VE" dirty="0" smtClean="0"/>
              <a:t> </a:t>
            </a:r>
          </a:p>
          <a:p>
            <a:r>
              <a:rPr lang="es-VE" dirty="0" smtClean="0"/>
              <a:t>lo que es suyo es mío,</a:t>
            </a:r>
          </a:p>
          <a:p>
            <a:r>
              <a:rPr lang="es-VE" dirty="0"/>
              <a:t>l</a:t>
            </a:r>
            <a:r>
              <a:rPr lang="es-VE" dirty="0" smtClean="0"/>
              <a:t>o que es mío es mío!” </a:t>
            </a:r>
            <a:endParaRPr lang="es-VE" dirty="0"/>
          </a:p>
        </p:txBody>
      </p:sp>
    </p:spTree>
    <p:extLst>
      <p:ext uri="{BB962C8B-B14F-4D97-AF65-F5344CB8AC3E}">
        <p14:creationId xmlns:p14="http://schemas.microsoft.com/office/powerpoint/2010/main" val="31792358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/>
          <p:cNvSpPr txBox="1"/>
          <p:nvPr/>
        </p:nvSpPr>
        <p:spPr>
          <a:xfrm>
            <a:off x="1817880" y="2564904"/>
            <a:ext cx="5508239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VE" sz="3600" dirty="0" smtClean="0"/>
              <a:t>“En este mundo estamos </a:t>
            </a:r>
          </a:p>
          <a:p>
            <a:r>
              <a:rPr lang="es-VE" sz="3600" dirty="0" smtClean="0"/>
              <a:t>y todos andamos”</a:t>
            </a:r>
            <a:endParaRPr lang="es-VE" sz="3600" dirty="0"/>
          </a:p>
        </p:txBody>
      </p:sp>
      <p:sp>
        <p:nvSpPr>
          <p:cNvPr id="6" name="CuadroTexto 5"/>
          <p:cNvSpPr txBox="1"/>
          <p:nvPr/>
        </p:nvSpPr>
        <p:spPr>
          <a:xfrm>
            <a:off x="3923928" y="3861048"/>
            <a:ext cx="316835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s-VE" sz="1200" dirty="0" smtClean="0"/>
              <a:t>Dicho por un asistente a un taller en 2012</a:t>
            </a:r>
            <a:endParaRPr lang="es-VE" sz="1200" dirty="0"/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6228184" y="6467475"/>
            <a:ext cx="280012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_tradnl" sz="1200" dirty="0">
                <a:solidFill>
                  <a:schemeClr val="bg2"/>
                </a:solidFill>
                <a:latin typeface="Arial" charset="0"/>
              </a:rPr>
              <a:t>X. Páez Facultad Medicina ULA </a:t>
            </a:r>
            <a:r>
              <a:rPr lang="es-ES_tradnl" sz="1200" dirty="0" smtClean="0">
                <a:solidFill>
                  <a:schemeClr val="bg2"/>
                </a:solidFill>
                <a:latin typeface="Arial" charset="0"/>
              </a:rPr>
              <a:t>2018</a:t>
            </a:r>
            <a:endParaRPr lang="es-ES_tradnl" sz="1200" dirty="0">
              <a:solidFill>
                <a:schemeClr val="bg2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82874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3" name="Text Box 5"/>
          <p:cNvSpPr txBox="1">
            <a:spLocks noChangeArrowheads="1"/>
          </p:cNvSpPr>
          <p:nvPr/>
        </p:nvSpPr>
        <p:spPr bwMode="auto">
          <a:xfrm>
            <a:off x="3019331" y="3496975"/>
            <a:ext cx="3105337" cy="584775"/>
          </a:xfrm>
          <a:prstGeom prst="rect">
            <a:avLst/>
          </a:prstGeom>
          <a:solidFill>
            <a:schemeClr val="bg1"/>
          </a:solidFill>
          <a:ln w="57150">
            <a:solidFill>
              <a:schemeClr val="accent2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ES_tradnl" sz="32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I. Introducción</a:t>
            </a:r>
          </a:p>
        </p:txBody>
      </p:sp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6372225" y="6467475"/>
            <a:ext cx="280012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_tradnl" sz="1200" dirty="0">
                <a:solidFill>
                  <a:schemeClr val="bg2"/>
                </a:solidFill>
                <a:latin typeface="Arial" charset="0"/>
              </a:rPr>
              <a:t>X. Páez Facultad Medicina ULA </a:t>
            </a:r>
            <a:r>
              <a:rPr lang="es-ES_tradnl" sz="1200" dirty="0" smtClean="0">
                <a:solidFill>
                  <a:schemeClr val="bg2"/>
                </a:solidFill>
                <a:latin typeface="Arial" charset="0"/>
              </a:rPr>
              <a:t>2018</a:t>
            </a:r>
            <a:endParaRPr lang="es-ES_tradnl" sz="1200" dirty="0">
              <a:solidFill>
                <a:schemeClr val="bg2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509" name="Text Box 5"/>
          <p:cNvSpPr txBox="1">
            <a:spLocks noChangeArrowheads="1"/>
          </p:cNvSpPr>
          <p:nvPr/>
        </p:nvSpPr>
        <p:spPr bwMode="auto">
          <a:xfrm>
            <a:off x="1132455" y="3438525"/>
            <a:ext cx="6915150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sz="4000" dirty="0"/>
              <a:t>¿De qué se trata este tema?</a:t>
            </a:r>
          </a:p>
        </p:txBody>
      </p:sp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6228184" y="6467475"/>
            <a:ext cx="280012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_tradnl" sz="1200" dirty="0">
                <a:solidFill>
                  <a:schemeClr val="bg2"/>
                </a:solidFill>
                <a:latin typeface="Arial" charset="0"/>
              </a:rPr>
              <a:t>X. Páez Facultad Medicina ULA </a:t>
            </a:r>
            <a:r>
              <a:rPr lang="es-ES_tradnl" sz="1200" dirty="0" smtClean="0">
                <a:solidFill>
                  <a:schemeClr val="bg2"/>
                </a:solidFill>
                <a:latin typeface="Arial" charset="0"/>
              </a:rPr>
              <a:t>2018</a:t>
            </a:r>
            <a:endParaRPr lang="es-ES_tradnl" sz="1200" dirty="0">
              <a:solidFill>
                <a:schemeClr val="bg2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"/>
                                        <p:tgtEl>
                                          <p:spTgt spid="14950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fill="hold"/>
                                        <p:tgtEl>
                                          <p:spTgt spid="1495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fill="hold"/>
                                        <p:tgtEl>
                                          <p:spTgt spid="1495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800" decel="5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495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800" decel="5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495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950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624122" y="1769312"/>
            <a:ext cx="5895755" cy="2754600"/>
          </a:xfrm>
          <a:prstGeom prst="rect">
            <a:avLst/>
          </a:prstGeom>
          <a:solidFill>
            <a:schemeClr val="bg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>
              <a:defRPr/>
            </a:pPr>
            <a:endParaRPr lang="en-US" sz="900" dirty="0" smtClean="0"/>
          </a:p>
          <a:p>
            <a:pPr>
              <a:defRPr/>
            </a:pPr>
            <a:r>
              <a:rPr lang="en-US" sz="4000" dirty="0" smtClean="0"/>
              <a:t>“</a:t>
            </a:r>
            <a:r>
              <a:rPr lang="en-US" sz="4000" dirty="0" err="1" smtClean="0"/>
              <a:t>Integridad</a:t>
            </a:r>
            <a:r>
              <a:rPr lang="en-US" sz="4000" dirty="0" smtClean="0"/>
              <a:t> </a:t>
            </a:r>
            <a:r>
              <a:rPr lang="en-US" sz="4000" dirty="0" err="1"/>
              <a:t>es</a:t>
            </a:r>
            <a:r>
              <a:rPr lang="en-US" sz="4000" dirty="0"/>
              <a:t> </a:t>
            </a:r>
          </a:p>
          <a:p>
            <a:pPr>
              <a:defRPr/>
            </a:pPr>
            <a:r>
              <a:rPr lang="en-US" sz="4000" dirty="0" err="1"/>
              <a:t>cuando</a:t>
            </a:r>
            <a:r>
              <a:rPr lang="en-US" sz="4000" dirty="0"/>
              <a:t> </a:t>
            </a:r>
            <a:r>
              <a:rPr lang="en-US" sz="4000" dirty="0" err="1"/>
              <a:t>usted</a:t>
            </a:r>
            <a:r>
              <a:rPr lang="en-US" sz="4000" dirty="0"/>
              <a:t> </a:t>
            </a:r>
            <a:r>
              <a:rPr lang="en-US" sz="4000" dirty="0" err="1"/>
              <a:t>hace</a:t>
            </a:r>
            <a:r>
              <a:rPr lang="en-US" sz="4000" dirty="0"/>
              <a:t> </a:t>
            </a:r>
            <a:endParaRPr lang="en-US" sz="4000" dirty="0" smtClean="0"/>
          </a:p>
          <a:p>
            <a:pPr>
              <a:defRPr/>
            </a:pPr>
            <a:r>
              <a:rPr lang="en-US" sz="4000" dirty="0" smtClean="0"/>
              <a:t>lo </a:t>
            </a:r>
            <a:r>
              <a:rPr lang="en-US" sz="4000" dirty="0" err="1"/>
              <a:t>correcto</a:t>
            </a:r>
            <a:r>
              <a:rPr lang="en-US" sz="4000" dirty="0"/>
              <a:t> </a:t>
            </a:r>
            <a:r>
              <a:rPr lang="en-US" sz="4000" dirty="0" err="1" smtClean="0"/>
              <a:t>aun</a:t>
            </a:r>
            <a:r>
              <a:rPr lang="en-US" sz="4000" dirty="0" smtClean="0"/>
              <a:t> </a:t>
            </a:r>
            <a:r>
              <a:rPr lang="en-US" sz="4000" dirty="0" err="1"/>
              <a:t>cuando</a:t>
            </a:r>
            <a:r>
              <a:rPr lang="en-US" sz="4000" dirty="0"/>
              <a:t> </a:t>
            </a:r>
            <a:r>
              <a:rPr lang="en-US" sz="4000" dirty="0" err="1" smtClean="0"/>
              <a:t>nadie</a:t>
            </a:r>
            <a:r>
              <a:rPr lang="en-US" sz="4000" dirty="0"/>
              <a:t> </a:t>
            </a:r>
            <a:r>
              <a:rPr lang="en-US" sz="4000" dirty="0" smtClean="0"/>
              <a:t>lo </a:t>
            </a:r>
            <a:r>
              <a:rPr lang="en-US" sz="4000" dirty="0" err="1" smtClean="0"/>
              <a:t>vea</a:t>
            </a:r>
            <a:r>
              <a:rPr lang="en-US" sz="4000" i="1" dirty="0" smtClean="0"/>
              <a:t>”  </a:t>
            </a:r>
            <a:r>
              <a:rPr lang="en-US" sz="4000" i="1" dirty="0"/>
              <a:t> </a:t>
            </a:r>
            <a:endParaRPr lang="es-ES" sz="4000" dirty="0"/>
          </a:p>
        </p:txBody>
      </p:sp>
      <p:sp>
        <p:nvSpPr>
          <p:cNvPr id="9219" name="2 Rectángulo"/>
          <p:cNvSpPr>
            <a:spLocks noChangeArrowheads="1"/>
          </p:cNvSpPr>
          <p:nvPr/>
        </p:nvSpPr>
        <p:spPr bwMode="auto">
          <a:xfrm>
            <a:off x="6402388" y="4892172"/>
            <a:ext cx="1201737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dirty="0" err="1">
                <a:solidFill>
                  <a:srgbClr val="000000"/>
                </a:solidFill>
              </a:rPr>
              <a:t>Anónimo</a:t>
            </a:r>
            <a:endParaRPr lang="es-ES" dirty="0">
              <a:solidFill>
                <a:srgbClr val="000000"/>
              </a:solidFill>
            </a:endParaRPr>
          </a:p>
        </p:txBody>
      </p:sp>
      <p:sp>
        <p:nvSpPr>
          <p:cNvPr id="9220" name="4 Rectángulo"/>
          <p:cNvSpPr>
            <a:spLocks noChangeArrowheads="1"/>
          </p:cNvSpPr>
          <p:nvPr/>
        </p:nvSpPr>
        <p:spPr bwMode="auto">
          <a:xfrm>
            <a:off x="3870325" y="5271354"/>
            <a:ext cx="37338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r"/>
            <a:r>
              <a:rPr lang="es-ES" sz="1000" dirty="0" smtClean="0"/>
              <a:t>Center </a:t>
            </a:r>
            <a:r>
              <a:rPr lang="es-ES" sz="1000" dirty="0" err="1"/>
              <a:t>f</a:t>
            </a:r>
            <a:r>
              <a:rPr lang="es-ES" sz="1000" dirty="0" err="1" smtClean="0"/>
              <a:t>or</a:t>
            </a:r>
            <a:r>
              <a:rPr lang="es-ES" sz="1000" dirty="0" smtClean="0"/>
              <a:t> </a:t>
            </a:r>
            <a:r>
              <a:rPr lang="es-ES" sz="1000" dirty="0" err="1" smtClean="0"/>
              <a:t>Academic</a:t>
            </a:r>
            <a:r>
              <a:rPr lang="es-ES" sz="1000" dirty="0" smtClean="0"/>
              <a:t> </a:t>
            </a:r>
            <a:r>
              <a:rPr lang="es-ES" sz="1000" dirty="0" err="1" smtClean="0"/>
              <a:t>Integrity</a:t>
            </a:r>
            <a:endParaRPr lang="es-ES" sz="1000" dirty="0"/>
          </a:p>
          <a:p>
            <a:pPr algn="r"/>
            <a:r>
              <a:rPr lang="es-ES" sz="1000" dirty="0"/>
              <a:t>http://www.academicintegrity.org/icai/assets/FV2013.pdf</a:t>
            </a:r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6331388" y="6453336"/>
            <a:ext cx="280012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_tradnl" sz="1200" dirty="0">
                <a:solidFill>
                  <a:schemeClr val="bg2"/>
                </a:solidFill>
                <a:latin typeface="Arial" charset="0"/>
              </a:rPr>
              <a:t>X. Páez Facultad Medicina ULA </a:t>
            </a:r>
            <a:r>
              <a:rPr lang="es-ES_tradnl" sz="1200" dirty="0" smtClean="0">
                <a:solidFill>
                  <a:schemeClr val="bg2"/>
                </a:solidFill>
                <a:latin typeface="Arial" charset="0"/>
              </a:rPr>
              <a:t>2018</a:t>
            </a:r>
            <a:endParaRPr lang="es-ES_tradnl" sz="1200" dirty="0">
              <a:solidFill>
                <a:schemeClr val="bg2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32871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076" name="Text Box 4"/>
          <p:cNvSpPr txBox="1">
            <a:spLocks noChangeArrowheads="1"/>
          </p:cNvSpPr>
          <p:nvPr/>
        </p:nvSpPr>
        <p:spPr bwMode="auto">
          <a:xfrm>
            <a:off x="1495461" y="1268760"/>
            <a:ext cx="6408712" cy="3570208"/>
          </a:xfrm>
          <a:prstGeom prst="rect">
            <a:avLst/>
          </a:prstGeom>
          <a:solidFill>
            <a:schemeClr val="accent3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wrap="squar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endParaRPr lang="es-ES_tradnl" sz="1000" dirty="0" smtClean="0"/>
          </a:p>
          <a:p>
            <a:pPr eaLnBrk="1" hangingPunct="1"/>
            <a:r>
              <a:rPr lang="es-ES_tradnl" sz="4000" dirty="0" smtClean="0"/>
              <a:t>“</a:t>
            </a:r>
            <a:r>
              <a:rPr lang="es-ES_tradnl" sz="4000" dirty="0"/>
              <a:t>Integridad no es algo que usted tiene y espera </a:t>
            </a:r>
            <a:endParaRPr lang="es-ES_tradnl" sz="4000" dirty="0" smtClean="0"/>
          </a:p>
          <a:p>
            <a:pPr eaLnBrk="1" hangingPunct="1"/>
            <a:r>
              <a:rPr lang="es-ES_tradnl" sz="4000" dirty="0" smtClean="0"/>
              <a:t>no </a:t>
            </a:r>
            <a:r>
              <a:rPr lang="es-ES_tradnl" sz="4000" dirty="0"/>
              <a:t>perder, sino algo en lo que debe trabajar a diario”</a:t>
            </a:r>
          </a:p>
          <a:p>
            <a:pPr eaLnBrk="1" hangingPunct="1"/>
            <a:endParaRPr lang="es-ES_tradnl" sz="800" dirty="0"/>
          </a:p>
        </p:txBody>
      </p:sp>
      <p:sp>
        <p:nvSpPr>
          <p:cNvPr id="10243" name="Text Box 5"/>
          <p:cNvSpPr txBox="1">
            <a:spLocks noChangeArrowheads="1"/>
          </p:cNvSpPr>
          <p:nvPr/>
        </p:nvSpPr>
        <p:spPr bwMode="auto">
          <a:xfrm>
            <a:off x="3203848" y="4961397"/>
            <a:ext cx="4700325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r" eaLnBrk="1" hangingPunct="1"/>
            <a:r>
              <a:rPr lang="es-ES_tradnl" sz="1400" b="1" dirty="0"/>
              <a:t>Richard Smith M.D. </a:t>
            </a:r>
          </a:p>
          <a:p>
            <a:pPr algn="r" eaLnBrk="1" hangingPunct="1"/>
            <a:r>
              <a:rPr lang="es-ES_tradnl" sz="1400" dirty="0" smtClean="0"/>
              <a:t>Antiguo editor </a:t>
            </a:r>
            <a:r>
              <a:rPr lang="es-ES_tradnl" sz="1400" dirty="0"/>
              <a:t>British Medical </a:t>
            </a:r>
            <a:r>
              <a:rPr lang="es-ES_tradnl" sz="1400" dirty="0" err="1"/>
              <a:t>Journal</a:t>
            </a:r>
            <a:endParaRPr lang="es-ES_tradnl" sz="1400" dirty="0"/>
          </a:p>
          <a:p>
            <a:pPr algn="r" eaLnBrk="1" hangingPunct="1"/>
            <a:r>
              <a:rPr lang="es-ES_tradnl" sz="1400" i="1" dirty="0" err="1"/>
              <a:t>Is</a:t>
            </a:r>
            <a:r>
              <a:rPr lang="es-ES_tradnl" sz="1400" i="1" dirty="0"/>
              <a:t> medicine </a:t>
            </a:r>
            <a:r>
              <a:rPr lang="es-ES_tradnl" sz="1200" i="1" dirty="0" err="1"/>
              <a:t>corrupt</a:t>
            </a:r>
            <a:r>
              <a:rPr lang="es-ES_tradnl" sz="1200" i="1" dirty="0"/>
              <a:t>?</a:t>
            </a:r>
          </a:p>
          <a:p>
            <a:pPr algn="r" eaLnBrk="1" hangingPunct="1"/>
            <a:r>
              <a:rPr lang="es-ES_tradnl" sz="1200" dirty="0">
                <a:hlinkClick r:id="rId2"/>
              </a:rPr>
              <a:t>http://resources.bmj.com/files/talks/is_medicine_corrupt.ppt</a:t>
            </a:r>
            <a:endParaRPr lang="es-ES_tradnl" sz="1200" dirty="0"/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6372225" y="6467475"/>
            <a:ext cx="280012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_tradnl" sz="1200" dirty="0">
                <a:solidFill>
                  <a:schemeClr val="bg2"/>
                </a:solidFill>
                <a:latin typeface="Arial" charset="0"/>
              </a:rPr>
              <a:t>X. Páez Facultad Medicina ULA </a:t>
            </a:r>
            <a:r>
              <a:rPr lang="es-ES_tradnl" sz="1200" dirty="0" smtClean="0">
                <a:solidFill>
                  <a:schemeClr val="bg2"/>
                </a:solidFill>
                <a:latin typeface="Arial" charset="0"/>
              </a:rPr>
              <a:t>2018</a:t>
            </a:r>
            <a:endParaRPr lang="es-ES_tradnl" sz="1200" dirty="0">
              <a:solidFill>
                <a:schemeClr val="bg2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3107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3107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3107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107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0" name="Text Box 4"/>
          <p:cNvSpPr txBox="1">
            <a:spLocks noChangeArrowheads="1"/>
          </p:cNvSpPr>
          <p:nvPr/>
        </p:nvSpPr>
        <p:spPr bwMode="auto">
          <a:xfrm>
            <a:off x="1240297" y="664184"/>
            <a:ext cx="6708888" cy="646331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_tradnl" sz="3600" dirty="0"/>
              <a:t>El propósito </a:t>
            </a:r>
            <a:r>
              <a:rPr lang="es-ES_tradnl" sz="3600" dirty="0" smtClean="0"/>
              <a:t>fundamental de la</a:t>
            </a:r>
            <a:endParaRPr lang="es-ES_tradnl" sz="3600" dirty="0"/>
          </a:p>
        </p:txBody>
      </p:sp>
      <p:sp>
        <p:nvSpPr>
          <p:cNvPr id="9223" name="Rectangle 7"/>
          <p:cNvSpPr>
            <a:spLocks noChangeArrowheads="1"/>
          </p:cNvSpPr>
          <p:nvPr/>
        </p:nvSpPr>
        <p:spPr bwMode="auto">
          <a:xfrm>
            <a:off x="1576322" y="2988385"/>
            <a:ext cx="5848480" cy="1200329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_tradnl" sz="7200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¡LA VERDAD</a:t>
            </a:r>
            <a:r>
              <a:rPr lang="es-ES_tradnl" sz="7200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!</a:t>
            </a:r>
            <a:r>
              <a:rPr lang="es-ES_tradnl" sz="72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es-ES" sz="7200" dirty="0">
              <a:solidFill>
                <a:srgbClr val="00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2594195" y="4421473"/>
            <a:ext cx="4001091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es-ES_tradnl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pero su búsqueda</a:t>
            </a:r>
            <a:r>
              <a:rPr lang="es-ES_tradnl" sz="5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pPr lvl="0" algn="ctr">
              <a:defRPr/>
            </a:pPr>
            <a:r>
              <a:rPr lang="es-ES_tradnl" sz="6600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honesta</a:t>
            </a:r>
            <a:endParaRPr lang="es-ES_tradnl" sz="6600" dirty="0">
              <a:solidFill>
                <a:srgbClr val="00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1 Rectángulo"/>
          <p:cNvSpPr/>
          <p:nvPr/>
        </p:nvSpPr>
        <p:spPr>
          <a:xfrm>
            <a:off x="2661567" y="4330251"/>
            <a:ext cx="3866345" cy="2087759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 dirty="0"/>
          </a:p>
        </p:txBody>
      </p:sp>
      <p:sp>
        <p:nvSpPr>
          <p:cNvPr id="4" name="3 Rectángulo"/>
          <p:cNvSpPr/>
          <p:nvPr/>
        </p:nvSpPr>
        <p:spPr>
          <a:xfrm>
            <a:off x="2335047" y="2239089"/>
            <a:ext cx="4473906" cy="646331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es-ES_tradnl" sz="3600" dirty="0" smtClean="0"/>
              <a:t>es la búsqueda de</a:t>
            </a:r>
            <a:endParaRPr lang="es-ES_tradnl" sz="3600" b="1" dirty="0"/>
          </a:p>
        </p:txBody>
      </p:sp>
      <p:sp>
        <p:nvSpPr>
          <p:cNvPr id="9" name="Text Box 15"/>
          <p:cNvSpPr txBox="1">
            <a:spLocks noChangeArrowheads="1"/>
          </p:cNvSpPr>
          <p:nvPr/>
        </p:nvSpPr>
        <p:spPr bwMode="auto">
          <a:xfrm>
            <a:off x="3144326" y="1343604"/>
            <a:ext cx="2871300" cy="707886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wrap="none">
            <a:spAutoFit/>
          </a:bodyPr>
          <a:lstStyle/>
          <a:p>
            <a:pPr>
              <a:defRPr/>
            </a:pPr>
            <a:r>
              <a:rPr lang="es-ES_tradnl" sz="4000" dirty="0" smtClean="0"/>
              <a:t>Academia</a:t>
            </a:r>
            <a:r>
              <a:rPr lang="es-ES_tradnl" sz="4000" dirty="0"/>
              <a:t>…</a:t>
            </a:r>
          </a:p>
        </p:txBody>
      </p:sp>
      <p:sp>
        <p:nvSpPr>
          <p:cNvPr id="11" name="Text Box 4"/>
          <p:cNvSpPr txBox="1">
            <a:spLocks noChangeArrowheads="1"/>
          </p:cNvSpPr>
          <p:nvPr/>
        </p:nvSpPr>
        <p:spPr bwMode="auto">
          <a:xfrm>
            <a:off x="6372225" y="6467475"/>
            <a:ext cx="280012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_tradnl" sz="1200" dirty="0">
                <a:solidFill>
                  <a:schemeClr val="bg2"/>
                </a:solidFill>
                <a:latin typeface="Arial" charset="0"/>
              </a:rPr>
              <a:t>X. Páez Facultad Medicina ULA </a:t>
            </a:r>
            <a:r>
              <a:rPr lang="es-ES_tradnl" sz="1200" dirty="0" smtClean="0">
                <a:solidFill>
                  <a:schemeClr val="bg2"/>
                </a:solidFill>
                <a:latin typeface="Arial" charset="0"/>
              </a:rPr>
              <a:t>2018</a:t>
            </a:r>
            <a:endParaRPr lang="es-ES_tradnl" sz="1200" dirty="0">
              <a:solidFill>
                <a:schemeClr val="bg2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873701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9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0" grpId="0"/>
      <p:bldP spid="9223" grpId="0" animBg="1"/>
      <p:bldP spid="3" grpId="0"/>
      <p:bldP spid="2" grpId="0" animBg="1"/>
      <p:bldP spid="4" grpId="0"/>
      <p:bldP spid="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1560513" y="2590800"/>
            <a:ext cx="6022975" cy="157003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VE" sz="4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¿Qué es Integridad </a:t>
            </a:r>
          </a:p>
          <a:p>
            <a:pPr>
              <a:defRPr/>
            </a:pPr>
            <a:r>
              <a:rPr lang="es-VE" sz="4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la Academia?</a:t>
            </a: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6372225" y="6467475"/>
            <a:ext cx="280012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_tradnl" sz="1200" dirty="0">
                <a:solidFill>
                  <a:schemeClr val="bg2"/>
                </a:solidFill>
                <a:latin typeface="Arial" charset="0"/>
              </a:rPr>
              <a:t>X. Páez Facultad Medicina ULA </a:t>
            </a:r>
            <a:r>
              <a:rPr lang="es-ES_tradnl" sz="1200" dirty="0" smtClean="0">
                <a:solidFill>
                  <a:schemeClr val="bg2"/>
                </a:solidFill>
                <a:latin typeface="Arial" charset="0"/>
              </a:rPr>
              <a:t>2018</a:t>
            </a:r>
            <a:endParaRPr lang="es-ES_tradnl" sz="1200" dirty="0">
              <a:solidFill>
                <a:schemeClr val="bg2"/>
              </a:solidFill>
              <a:latin typeface="Arial" charset="0"/>
            </a:endParaRPr>
          </a:p>
        </p:txBody>
      </p:sp>
      <p:sp>
        <p:nvSpPr>
          <p:cNvPr id="4" name="Text Box 7"/>
          <p:cNvSpPr txBox="1">
            <a:spLocks noChangeArrowheads="1"/>
          </p:cNvSpPr>
          <p:nvPr/>
        </p:nvSpPr>
        <p:spPr bwMode="auto">
          <a:xfrm>
            <a:off x="6877050" y="409575"/>
            <a:ext cx="1838325" cy="395288"/>
          </a:xfrm>
          <a:prstGeom prst="rect">
            <a:avLst/>
          </a:prstGeom>
          <a:solidFill>
            <a:srgbClr val="EBEBFF"/>
          </a:solidFill>
          <a:ln w="28575">
            <a:solidFill>
              <a:schemeClr val="accent2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ES_tradnl" sz="1800">
                <a:effectLst>
                  <a:outerShdw blurRad="38100" dist="38100" dir="2700000" algn="tl">
                    <a:srgbClr val="FFFFFF"/>
                  </a:outerShdw>
                </a:effectLst>
              </a:rPr>
              <a:t>I. Introducción</a:t>
            </a:r>
          </a:p>
        </p:txBody>
      </p:sp>
    </p:spTree>
    <p:extLst>
      <p:ext uri="{BB962C8B-B14F-4D97-AF65-F5344CB8AC3E}">
        <p14:creationId xmlns:p14="http://schemas.microsoft.com/office/powerpoint/2010/main" val="25556827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1483309" y="550757"/>
            <a:ext cx="6096000" cy="5447645"/>
          </a:xfrm>
          <a:prstGeom prst="rect">
            <a:avLst/>
          </a:prstGeom>
          <a:solidFill>
            <a:schemeClr val="bg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>
              <a:defRPr/>
            </a:pP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“….un </a:t>
            </a:r>
            <a:r>
              <a:rPr lang="en-US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compromiso</a:t>
            </a: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con </a:t>
            </a:r>
            <a:r>
              <a:rPr lang="en-US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cinco</a:t>
            </a: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VALORES </a:t>
            </a:r>
            <a:r>
              <a:rPr lang="en-US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fundamentales</a:t>
            </a: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</a:t>
            </a:r>
          </a:p>
          <a:p>
            <a:pPr>
              <a:defRPr/>
            </a:pPr>
            <a:r>
              <a:rPr lang="en-US" sz="4400" dirty="0" err="1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honestidad</a:t>
            </a:r>
            <a:r>
              <a:rPr lang="en-US" sz="4400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n-US" sz="4400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confianza</a:t>
            </a:r>
            <a:r>
              <a:rPr lang="en-US" sz="4400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n-US" sz="4400" dirty="0" err="1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justicia</a:t>
            </a:r>
            <a:r>
              <a:rPr lang="en-US" sz="4400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n-US" sz="4400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respeto</a:t>
            </a:r>
            <a:r>
              <a:rPr lang="en-US" sz="4400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n-US" sz="4400" dirty="0" err="1" smtClean="0">
                <a:solidFill>
                  <a:srgbClr val="66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responsabilidad</a:t>
            </a:r>
            <a:r>
              <a:rPr lang="en-US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</a:p>
          <a:p>
            <a:pPr>
              <a:defRPr/>
            </a:pP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….</a:t>
            </a:r>
            <a:r>
              <a:rPr lang="en-US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esos</a:t>
            </a: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valores</a:t>
            </a: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más</a:t>
            </a:r>
            <a:endParaRPr lang="en-U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defRPr/>
            </a:pPr>
            <a:r>
              <a:rPr lang="en-US" sz="7200" dirty="0" err="1" smtClean="0">
                <a:solidFill>
                  <a:srgbClr val="FF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coraje</a:t>
            </a:r>
            <a:r>
              <a:rPr lang="en-US" sz="7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en-US" sz="7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defRPr/>
            </a:pP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son el </a:t>
            </a:r>
            <a:r>
              <a:rPr lang="en-US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verdadero</a:t>
            </a: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fundamento</a:t>
            </a: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pPr>
              <a:defRPr/>
            </a:pP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la 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academia para </a:t>
            </a:r>
            <a:r>
              <a:rPr lang="en-US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actuar</a:t>
            </a: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aun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la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adversidad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” </a:t>
            </a:r>
            <a:endParaRPr lang="es-E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341" name="Text Box 7"/>
          <p:cNvSpPr txBox="1">
            <a:spLocks noChangeArrowheads="1"/>
          </p:cNvSpPr>
          <p:nvPr/>
        </p:nvSpPr>
        <p:spPr bwMode="auto">
          <a:xfrm>
            <a:off x="4935860" y="6105756"/>
            <a:ext cx="2664296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r" eaLnBrk="1" hangingPunct="1"/>
            <a:r>
              <a:rPr lang="es-ES" sz="1100" dirty="0"/>
              <a:t>D. </a:t>
            </a:r>
            <a:r>
              <a:rPr lang="es-ES" sz="1100" dirty="0" err="1"/>
              <a:t>McCabe</a:t>
            </a:r>
            <a:r>
              <a:rPr lang="es-ES" sz="1100" dirty="0"/>
              <a:t> y G. </a:t>
            </a:r>
            <a:r>
              <a:rPr lang="es-ES" sz="1100" dirty="0" err="1"/>
              <a:t>Pavela</a:t>
            </a:r>
            <a:endParaRPr lang="es-ES" sz="1100" dirty="0"/>
          </a:p>
          <a:p>
            <a:pPr algn="r" eaLnBrk="1" hangingPunct="1"/>
            <a:r>
              <a:rPr lang="es-ES" sz="1100" dirty="0"/>
              <a:t>Center </a:t>
            </a:r>
            <a:r>
              <a:rPr lang="es-ES" sz="1100" dirty="0" err="1"/>
              <a:t>for</a:t>
            </a:r>
            <a:r>
              <a:rPr lang="es-ES" sz="1100" dirty="0"/>
              <a:t> </a:t>
            </a:r>
            <a:r>
              <a:rPr lang="es-ES" sz="1100" dirty="0" err="1"/>
              <a:t>Academic</a:t>
            </a:r>
            <a:r>
              <a:rPr lang="es-ES" sz="1100" dirty="0"/>
              <a:t> </a:t>
            </a:r>
            <a:r>
              <a:rPr lang="es-ES" sz="1100" dirty="0" err="1" smtClean="0"/>
              <a:t>Integriy</a:t>
            </a:r>
            <a:r>
              <a:rPr lang="es-ES" sz="1100" dirty="0"/>
              <a:t> </a:t>
            </a:r>
            <a:r>
              <a:rPr lang="es-ES" sz="1100" dirty="0" smtClean="0"/>
              <a:t>1999</a:t>
            </a:r>
            <a:endParaRPr lang="es-ES" sz="1100" dirty="0"/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107504" y="6536643"/>
            <a:ext cx="2302233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_tradnl" sz="1000" dirty="0">
                <a:solidFill>
                  <a:schemeClr val="bg2"/>
                </a:solidFill>
                <a:latin typeface="Arial" charset="0"/>
              </a:rPr>
              <a:t>X. Páez Facultad Medicina ULA </a:t>
            </a:r>
            <a:r>
              <a:rPr lang="es-ES_tradnl" sz="1000" dirty="0" smtClean="0">
                <a:solidFill>
                  <a:schemeClr val="bg2"/>
                </a:solidFill>
                <a:latin typeface="Arial" charset="0"/>
              </a:rPr>
              <a:t>2018</a:t>
            </a:r>
            <a:endParaRPr lang="es-ES_tradnl" sz="1000" dirty="0">
              <a:solidFill>
                <a:schemeClr val="bg2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351481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4" name="Text Box 4"/>
          <p:cNvSpPr txBox="1">
            <a:spLocks noChangeArrowheads="1"/>
          </p:cNvSpPr>
          <p:nvPr/>
        </p:nvSpPr>
        <p:spPr bwMode="auto">
          <a:xfrm>
            <a:off x="2100810" y="1262780"/>
            <a:ext cx="4942379" cy="4370427"/>
          </a:xfrm>
          <a:prstGeom prst="rect">
            <a:avLst/>
          </a:prstGeom>
          <a:solidFill>
            <a:schemeClr val="accent3"/>
          </a:solidFill>
          <a:ln w="28575">
            <a:solidFill>
              <a:srgbClr val="FF0066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>
              <a:defRPr/>
            </a:pPr>
            <a:endParaRPr lang="es-ES_tradnl" sz="1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eaLnBrk="1" hangingPunct="1">
              <a:defRPr/>
            </a:pPr>
            <a:r>
              <a:rPr lang="es-ES_tradnl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“Promover la Educación </a:t>
            </a:r>
          </a:p>
          <a:p>
            <a:pPr eaLnBrk="1" hangingPunct="1">
              <a:defRPr/>
            </a:pPr>
            <a:r>
              <a:rPr lang="es-ES_tradnl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sobre la</a:t>
            </a:r>
          </a:p>
          <a:p>
            <a:pPr eaLnBrk="1" hangingPunct="1">
              <a:defRPr/>
            </a:pPr>
            <a:r>
              <a:rPr lang="es-ES_tradnl" sz="1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pPr eaLnBrk="1" hangingPunct="1">
              <a:defRPr/>
            </a:pPr>
            <a:r>
              <a:rPr lang="es-ES_tradnl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Conducta Responsable </a:t>
            </a:r>
          </a:p>
          <a:p>
            <a:pPr eaLnBrk="1" hangingPunct="1">
              <a:defRPr/>
            </a:pPr>
            <a:r>
              <a:rPr lang="es-ES_tradnl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Investigación </a:t>
            </a:r>
          </a:p>
          <a:p>
            <a:pPr eaLnBrk="1" hangingPunct="1">
              <a:defRPr/>
            </a:pPr>
            <a:endParaRPr lang="es-ES_tradnl" sz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eaLnBrk="1" hangingPunct="1">
              <a:defRPr/>
            </a:pPr>
            <a:r>
              <a:rPr lang="es-ES_tradnl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</a:t>
            </a:r>
            <a:r>
              <a:rPr lang="es-ES_tradnl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pPr eaLnBrk="1" hangingPunct="1">
              <a:defRPr/>
            </a:pPr>
            <a:r>
              <a:rPr lang="es-ES_tradnl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una </a:t>
            </a:r>
            <a:r>
              <a:rPr lang="es-ES_tradnl" sz="28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obligación</a:t>
            </a:r>
            <a:r>
              <a:rPr lang="es-ES_tradnl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básica </a:t>
            </a:r>
          </a:p>
          <a:p>
            <a:pPr eaLnBrk="1" hangingPunct="1">
              <a:defRPr/>
            </a:pPr>
            <a:r>
              <a:rPr lang="es-ES_tradnl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para cualquier institución </a:t>
            </a:r>
          </a:p>
          <a:p>
            <a:pPr eaLnBrk="1" hangingPunct="1">
              <a:defRPr/>
            </a:pPr>
            <a:r>
              <a:rPr lang="es-ES_tradnl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involucrada en investigación”</a:t>
            </a:r>
          </a:p>
          <a:p>
            <a:pPr eaLnBrk="1" hangingPunct="1">
              <a:defRPr/>
            </a:pPr>
            <a:endParaRPr lang="es-ES_tradnl" sz="1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5363" name="Text Box 5"/>
          <p:cNvSpPr txBox="1">
            <a:spLocks noChangeArrowheads="1"/>
          </p:cNvSpPr>
          <p:nvPr/>
        </p:nvSpPr>
        <p:spPr bwMode="auto">
          <a:xfrm>
            <a:off x="2555874" y="5780112"/>
            <a:ext cx="40322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r" eaLnBrk="1" hangingPunct="1"/>
            <a:r>
              <a:rPr lang="es-ES_tradnl" sz="1200" i="1" dirty="0" err="1"/>
              <a:t>Responsible</a:t>
            </a:r>
            <a:r>
              <a:rPr lang="es-ES_tradnl" sz="1200" i="1" dirty="0"/>
              <a:t> </a:t>
            </a:r>
            <a:r>
              <a:rPr lang="es-ES_tradnl" sz="1200" i="1" dirty="0" err="1"/>
              <a:t>Conduct</a:t>
            </a:r>
            <a:r>
              <a:rPr lang="es-ES_tradnl" sz="1200" i="1" dirty="0"/>
              <a:t> in </a:t>
            </a:r>
            <a:r>
              <a:rPr lang="es-ES_tradnl" sz="1200" i="1" dirty="0" err="1"/>
              <a:t>Research</a:t>
            </a:r>
            <a:r>
              <a:rPr lang="es-ES_tradnl" sz="1200" i="1" dirty="0"/>
              <a:t>.</a:t>
            </a:r>
            <a:r>
              <a:rPr lang="es-ES_tradnl" sz="1200" dirty="0"/>
              <a:t> Columbia </a:t>
            </a:r>
            <a:r>
              <a:rPr lang="es-ES_tradnl" sz="1200" dirty="0" err="1"/>
              <a:t>University</a:t>
            </a:r>
            <a:endParaRPr lang="es-ES_tradnl" sz="1200" dirty="0"/>
          </a:p>
          <a:p>
            <a:pPr algn="r" eaLnBrk="1" hangingPunct="1"/>
            <a:r>
              <a:rPr lang="es-ES_tradnl" sz="1200" dirty="0">
                <a:latin typeface="Arial" charset="0"/>
              </a:rPr>
              <a:t>http://ccnmtl.columbia.edu/projects/rcr/rcr-conflicts</a:t>
            </a:r>
          </a:p>
        </p:txBody>
      </p:sp>
      <p:sp>
        <p:nvSpPr>
          <p:cNvPr id="71687" name="Text Box 7"/>
          <p:cNvSpPr txBox="1">
            <a:spLocks noChangeArrowheads="1"/>
          </p:cNvSpPr>
          <p:nvPr/>
        </p:nvSpPr>
        <p:spPr bwMode="auto">
          <a:xfrm>
            <a:off x="6877050" y="409575"/>
            <a:ext cx="1838325" cy="395288"/>
          </a:xfrm>
          <a:prstGeom prst="rect">
            <a:avLst/>
          </a:prstGeom>
          <a:solidFill>
            <a:srgbClr val="EBEBFF"/>
          </a:solidFill>
          <a:ln w="28575">
            <a:solidFill>
              <a:schemeClr val="accent2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ES_tradnl" sz="1800">
                <a:effectLst>
                  <a:outerShdw blurRad="38100" dist="38100" dir="2700000" algn="tl">
                    <a:srgbClr val="FFFFFF"/>
                  </a:outerShdw>
                </a:effectLst>
              </a:rPr>
              <a:t>I. Introducción</a:t>
            </a:r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6372225" y="6467475"/>
            <a:ext cx="280012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_tradnl" sz="1200" dirty="0">
                <a:solidFill>
                  <a:schemeClr val="bg2"/>
                </a:solidFill>
                <a:latin typeface="Arial" charset="0"/>
              </a:rPr>
              <a:t>X. Páez Facultad Medicina ULA </a:t>
            </a:r>
            <a:r>
              <a:rPr lang="es-ES_tradnl" sz="1200" dirty="0" smtClean="0">
                <a:solidFill>
                  <a:schemeClr val="bg2"/>
                </a:solidFill>
                <a:latin typeface="Arial" charset="0"/>
              </a:rPr>
              <a:t>2018</a:t>
            </a:r>
            <a:endParaRPr lang="es-ES_tradnl" sz="1200" dirty="0">
              <a:solidFill>
                <a:schemeClr val="bg2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716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68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8" name="Text Box 6"/>
          <p:cNvSpPr txBox="1">
            <a:spLocks noChangeArrowheads="1"/>
          </p:cNvSpPr>
          <p:nvPr/>
        </p:nvSpPr>
        <p:spPr bwMode="auto">
          <a:xfrm>
            <a:off x="1691680" y="1770687"/>
            <a:ext cx="5495380" cy="2523768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>
              <a:defRPr/>
            </a:pPr>
            <a:endParaRPr lang="es-ES_tradnl" sz="900" dirty="0" smtClean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defRPr/>
            </a:pPr>
            <a:r>
              <a:rPr lang="es-ES_tradnl" sz="28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“El </a:t>
            </a:r>
            <a:r>
              <a:rPr lang="es-ES_tradnl" sz="28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entrenamiento en </a:t>
            </a:r>
            <a:endParaRPr lang="es-ES_tradnl" sz="2800" dirty="0" smtClean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defRPr/>
            </a:pPr>
            <a:r>
              <a:rPr lang="es-ES_tradnl" sz="28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Conducta </a:t>
            </a:r>
            <a:r>
              <a:rPr lang="es-ES_tradnl" sz="28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Responsable es demasiado importante para ser relegado </a:t>
            </a:r>
            <a:r>
              <a:rPr lang="es-ES_tradnl" sz="28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a </a:t>
            </a:r>
            <a:r>
              <a:rPr lang="es-ES_tradnl" sz="28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un seminario o instructivo en la red</a:t>
            </a:r>
            <a:r>
              <a:rPr lang="es-ES_tradnl" sz="28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”</a:t>
            </a:r>
          </a:p>
          <a:p>
            <a:pPr>
              <a:defRPr/>
            </a:pPr>
            <a:endParaRPr lang="es-ES_tradnl" sz="900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8199" name="Text Box 7"/>
          <p:cNvSpPr txBox="1">
            <a:spLocks noChangeArrowheads="1"/>
          </p:cNvSpPr>
          <p:nvPr/>
        </p:nvSpPr>
        <p:spPr bwMode="auto">
          <a:xfrm>
            <a:off x="2627312" y="4502358"/>
            <a:ext cx="3889375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s-ES_tradnl" sz="1600" i="1" dirty="0" err="1">
                <a:effectLst>
                  <a:outerShdw blurRad="38100" dist="38100" dir="2700000" algn="tl">
                    <a:srgbClr val="C0C0C0"/>
                  </a:outerShdw>
                </a:effectLst>
              </a:rPr>
              <a:t>On</a:t>
            </a:r>
            <a:r>
              <a:rPr lang="es-ES_tradnl" sz="1600" i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_tradnl" sz="1600" i="1" dirty="0" err="1">
                <a:effectLst>
                  <a:outerShdw blurRad="38100" dist="38100" dir="2700000" algn="tl">
                    <a:srgbClr val="C0C0C0"/>
                  </a:outerShdw>
                </a:effectLst>
              </a:rPr>
              <a:t>Being</a:t>
            </a:r>
            <a:r>
              <a:rPr lang="es-ES_tradnl" sz="1600" i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a </a:t>
            </a:r>
            <a:r>
              <a:rPr lang="es-ES_tradnl" sz="1600" i="1" dirty="0" err="1">
                <a:effectLst>
                  <a:outerShdw blurRad="38100" dist="38100" dir="2700000" algn="tl">
                    <a:srgbClr val="C0C0C0"/>
                  </a:outerShdw>
                </a:effectLst>
              </a:rPr>
              <a:t>Scientist</a:t>
            </a:r>
            <a:r>
              <a:rPr lang="es-ES_tradnl" sz="16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. 3rd. Ed. </a:t>
            </a:r>
            <a:r>
              <a:rPr lang="es-ES_tradnl" sz="1600" dirty="0" err="1">
                <a:effectLst>
                  <a:outerShdw blurRad="38100" dist="38100" dir="2700000" algn="tl">
                    <a:srgbClr val="C0C0C0"/>
                  </a:outerShdw>
                </a:effectLst>
              </a:rPr>
              <a:t>National</a:t>
            </a:r>
            <a:r>
              <a:rPr lang="es-ES_tradnl" sz="16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  <a:p>
            <a:pPr>
              <a:defRPr/>
            </a:pPr>
            <a:r>
              <a:rPr lang="es-ES_tradnl" sz="1600" dirty="0" err="1">
                <a:effectLst>
                  <a:outerShdw blurRad="38100" dist="38100" dir="2700000" algn="tl">
                    <a:srgbClr val="C0C0C0"/>
                  </a:outerShdw>
                </a:effectLst>
              </a:rPr>
              <a:t>Academic</a:t>
            </a:r>
            <a:r>
              <a:rPr lang="es-ES_tradnl" sz="16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_tradnl" sz="1600" dirty="0" err="1">
                <a:effectLst>
                  <a:outerShdw blurRad="38100" dist="38100" dir="2700000" algn="tl">
                    <a:srgbClr val="C0C0C0"/>
                  </a:outerShdw>
                </a:effectLst>
              </a:rPr>
              <a:t>Press</a:t>
            </a:r>
            <a:r>
              <a:rPr lang="es-ES_tradnl" sz="16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, 2009.  p. xvi</a:t>
            </a:r>
          </a:p>
        </p:txBody>
      </p:sp>
      <p:sp>
        <p:nvSpPr>
          <p:cNvPr id="8201" name="Text Box 9"/>
          <p:cNvSpPr txBox="1">
            <a:spLocks noChangeArrowheads="1"/>
          </p:cNvSpPr>
          <p:nvPr/>
        </p:nvSpPr>
        <p:spPr bwMode="auto">
          <a:xfrm>
            <a:off x="6877050" y="409575"/>
            <a:ext cx="1838325" cy="395288"/>
          </a:xfrm>
          <a:prstGeom prst="rect">
            <a:avLst/>
          </a:prstGeom>
          <a:solidFill>
            <a:srgbClr val="EBEBFF"/>
          </a:solidFill>
          <a:ln w="28575">
            <a:solidFill>
              <a:schemeClr val="accent2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ES_tradnl" sz="1800">
                <a:effectLst>
                  <a:outerShdw blurRad="38100" dist="38100" dir="2700000" algn="tl">
                    <a:srgbClr val="FFFFFF"/>
                  </a:outerShdw>
                </a:effectLst>
              </a:rPr>
              <a:t>I. Introducción</a:t>
            </a:r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6228184" y="6453336"/>
            <a:ext cx="280012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_tradnl" sz="1200" dirty="0">
                <a:solidFill>
                  <a:schemeClr val="bg2"/>
                </a:solidFill>
                <a:latin typeface="Arial" charset="0"/>
              </a:rPr>
              <a:t>X. Páez Facultad Medicina ULA </a:t>
            </a:r>
            <a:r>
              <a:rPr lang="es-ES_tradnl" sz="1200" dirty="0" smtClean="0">
                <a:solidFill>
                  <a:schemeClr val="bg2"/>
                </a:solidFill>
                <a:latin typeface="Arial" charset="0"/>
              </a:rPr>
              <a:t>2018</a:t>
            </a:r>
            <a:endParaRPr lang="es-ES_tradnl" sz="1200" dirty="0">
              <a:solidFill>
                <a:schemeClr val="bg2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8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2" name="Text Box 4"/>
          <p:cNvSpPr txBox="1">
            <a:spLocks noChangeArrowheads="1"/>
          </p:cNvSpPr>
          <p:nvPr/>
        </p:nvSpPr>
        <p:spPr bwMode="auto">
          <a:xfrm>
            <a:off x="2186006" y="1715658"/>
            <a:ext cx="4771987" cy="3754874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>
              <a:defRPr/>
            </a:pPr>
            <a:endParaRPr lang="es-ES_tradnl" sz="900" dirty="0" smtClean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eaLnBrk="1" hangingPunct="1">
              <a:defRPr/>
            </a:pPr>
            <a:r>
              <a:rPr lang="es-ES_tradnl" sz="24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¡</a:t>
            </a:r>
            <a:r>
              <a:rPr lang="es-ES_tradnl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Sin embargo, </a:t>
            </a:r>
          </a:p>
          <a:p>
            <a:pPr eaLnBrk="1" hangingPunct="1">
              <a:defRPr/>
            </a:pPr>
            <a:r>
              <a:rPr lang="es-ES_tradnl" sz="4000" b="1" u="sng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una</a:t>
            </a:r>
            <a:r>
              <a:rPr lang="es-ES_tradnl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sesión </a:t>
            </a:r>
          </a:p>
          <a:p>
            <a:pPr eaLnBrk="1" hangingPunct="1">
              <a:defRPr/>
            </a:pPr>
            <a:r>
              <a:rPr lang="es-ES_tradnl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es suficientemente importante,</a:t>
            </a:r>
          </a:p>
          <a:p>
            <a:pPr eaLnBrk="1" hangingPunct="1">
              <a:defRPr/>
            </a:pPr>
            <a:r>
              <a:rPr lang="es-ES_tradnl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cuando antes </a:t>
            </a:r>
          </a:p>
          <a:p>
            <a:pPr eaLnBrk="1" hangingPunct="1">
              <a:defRPr/>
            </a:pPr>
            <a:r>
              <a:rPr lang="es-ES_tradnl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no había ninguna</a:t>
            </a:r>
            <a:r>
              <a:rPr lang="es-ES_tradnl" sz="24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!</a:t>
            </a:r>
          </a:p>
          <a:p>
            <a:pPr eaLnBrk="1" hangingPunct="1">
              <a:defRPr/>
            </a:pPr>
            <a:endParaRPr lang="es-ES_tradnl" sz="900" dirty="0" smtClean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78855" name="Text Box 7"/>
          <p:cNvSpPr txBox="1">
            <a:spLocks noChangeArrowheads="1"/>
          </p:cNvSpPr>
          <p:nvPr/>
        </p:nvSpPr>
        <p:spPr bwMode="auto">
          <a:xfrm>
            <a:off x="6877050" y="409575"/>
            <a:ext cx="1838325" cy="395288"/>
          </a:xfrm>
          <a:prstGeom prst="rect">
            <a:avLst/>
          </a:prstGeom>
          <a:solidFill>
            <a:srgbClr val="EBEBFF"/>
          </a:solidFill>
          <a:ln w="28575">
            <a:solidFill>
              <a:schemeClr val="accent2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ES_tradnl" sz="1800">
                <a:effectLst>
                  <a:outerShdw blurRad="38100" dist="38100" dir="2700000" algn="tl">
                    <a:srgbClr val="FFFFFF"/>
                  </a:outerShdw>
                </a:effectLst>
              </a:rPr>
              <a:t>I. Introducción</a:t>
            </a: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6310072" y="6381328"/>
            <a:ext cx="280012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_tradnl" sz="1200" dirty="0">
                <a:solidFill>
                  <a:schemeClr val="bg2"/>
                </a:solidFill>
                <a:latin typeface="Arial" charset="0"/>
              </a:rPr>
              <a:t>X. Páez Facultad Medicina ULA </a:t>
            </a:r>
            <a:r>
              <a:rPr lang="es-ES_tradnl" sz="1200" dirty="0" smtClean="0">
                <a:solidFill>
                  <a:schemeClr val="bg2"/>
                </a:solidFill>
                <a:latin typeface="Arial" charset="0"/>
              </a:rPr>
              <a:t>2018</a:t>
            </a:r>
            <a:endParaRPr lang="es-ES_tradnl" sz="1200" dirty="0">
              <a:solidFill>
                <a:schemeClr val="bg2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788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88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788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852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ext Box 4"/>
          <p:cNvSpPr txBox="1">
            <a:spLocks noChangeArrowheads="1"/>
          </p:cNvSpPr>
          <p:nvPr/>
        </p:nvSpPr>
        <p:spPr bwMode="auto">
          <a:xfrm>
            <a:off x="1384300" y="2157413"/>
            <a:ext cx="1841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endParaRPr lang="es-ES" sz="1800" b="1"/>
          </a:p>
        </p:txBody>
      </p:sp>
      <p:sp>
        <p:nvSpPr>
          <p:cNvPr id="18435" name="Text Box 7"/>
          <p:cNvSpPr txBox="1">
            <a:spLocks noChangeArrowheads="1"/>
          </p:cNvSpPr>
          <p:nvPr/>
        </p:nvSpPr>
        <p:spPr bwMode="auto">
          <a:xfrm>
            <a:off x="1527175" y="2368550"/>
            <a:ext cx="1841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endParaRPr lang="es-ES" sz="1800" b="1">
              <a:latin typeface="Arial" charset="0"/>
            </a:endParaRPr>
          </a:p>
        </p:txBody>
      </p:sp>
      <p:sp>
        <p:nvSpPr>
          <p:cNvPr id="44040" name="Text Box 8"/>
          <p:cNvSpPr txBox="1">
            <a:spLocks noChangeArrowheads="1"/>
          </p:cNvSpPr>
          <p:nvPr/>
        </p:nvSpPr>
        <p:spPr bwMode="auto">
          <a:xfrm>
            <a:off x="1555775" y="2309097"/>
            <a:ext cx="6037263" cy="2862322"/>
          </a:xfrm>
          <a:prstGeom prst="rect">
            <a:avLst/>
          </a:prstGeom>
          <a:solidFill>
            <a:schemeClr val="accent3"/>
          </a:solidFill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>
              <a:defRPr/>
            </a:pPr>
            <a:endParaRPr lang="es-ES_tradnl" sz="1000" dirty="0" smtClean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defRPr/>
            </a:pPr>
            <a:r>
              <a:rPr lang="es-ES_tradnl" sz="40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¡</a:t>
            </a:r>
            <a:r>
              <a:rPr lang="es-ES_tradnl" sz="40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No se puede guiar a alguien en algo que </a:t>
            </a:r>
            <a:endParaRPr lang="es-ES_tradnl" sz="4000" dirty="0" smtClean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defRPr/>
            </a:pPr>
            <a:r>
              <a:rPr lang="es-ES_tradnl" sz="40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uno </a:t>
            </a:r>
            <a:r>
              <a:rPr lang="es-ES_tradnl" sz="40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no hace o no </a:t>
            </a:r>
            <a:endParaRPr lang="es-ES_tradnl" sz="4000" dirty="0" smtClean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defRPr/>
            </a:pPr>
            <a:r>
              <a:rPr lang="es-ES_tradnl" sz="40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sabe </a:t>
            </a:r>
            <a:r>
              <a:rPr lang="es-ES_tradnl" sz="40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hacer</a:t>
            </a:r>
            <a:r>
              <a:rPr lang="es-ES_tradnl" sz="40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!</a:t>
            </a:r>
          </a:p>
          <a:p>
            <a:pPr>
              <a:defRPr/>
            </a:pPr>
            <a:endParaRPr lang="es-ES_tradnl" sz="1000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44041" name="Rectangle 9"/>
          <p:cNvSpPr>
            <a:spLocks noChangeArrowheads="1"/>
          </p:cNvSpPr>
          <p:nvPr/>
        </p:nvSpPr>
        <p:spPr bwMode="auto">
          <a:xfrm>
            <a:off x="1464198" y="1553596"/>
            <a:ext cx="378460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ES_tradnl" sz="28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Hay que aceptar que…</a:t>
            </a:r>
          </a:p>
        </p:txBody>
      </p:sp>
      <p:sp>
        <p:nvSpPr>
          <p:cNvPr id="44043" name="Text Box 11"/>
          <p:cNvSpPr txBox="1">
            <a:spLocks noChangeArrowheads="1"/>
          </p:cNvSpPr>
          <p:nvPr/>
        </p:nvSpPr>
        <p:spPr bwMode="auto">
          <a:xfrm>
            <a:off x="6877050" y="409575"/>
            <a:ext cx="1838325" cy="395288"/>
          </a:xfrm>
          <a:prstGeom prst="rect">
            <a:avLst/>
          </a:prstGeom>
          <a:solidFill>
            <a:srgbClr val="EBEBFF"/>
          </a:solidFill>
          <a:ln w="28575">
            <a:solidFill>
              <a:schemeClr val="accent2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ES_tradnl" sz="1800">
                <a:effectLst>
                  <a:outerShdw blurRad="38100" dist="38100" dir="2700000" algn="tl">
                    <a:srgbClr val="FFFFFF"/>
                  </a:outerShdw>
                </a:effectLst>
              </a:rPr>
              <a:t>I. Introducción</a:t>
            </a:r>
          </a:p>
        </p:txBody>
      </p:sp>
      <p:sp>
        <p:nvSpPr>
          <p:cNvPr id="44045" name="Text Box 13"/>
          <p:cNvSpPr txBox="1">
            <a:spLocks noChangeArrowheads="1"/>
          </p:cNvSpPr>
          <p:nvPr/>
        </p:nvSpPr>
        <p:spPr bwMode="auto">
          <a:xfrm>
            <a:off x="4676887" y="5340830"/>
            <a:ext cx="3025775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dirty="0"/>
              <a:t>De ahí el valor de estas </a:t>
            </a:r>
          </a:p>
          <a:p>
            <a:pPr eaLnBrk="1" hangingPunct="1"/>
            <a:r>
              <a:rPr lang="es-ES" dirty="0"/>
              <a:t>conversaciones…</a:t>
            </a:r>
          </a:p>
        </p:txBody>
      </p:sp>
      <p:sp>
        <p:nvSpPr>
          <p:cNvPr id="9" name="Text Box 4"/>
          <p:cNvSpPr txBox="1">
            <a:spLocks noChangeArrowheads="1"/>
          </p:cNvSpPr>
          <p:nvPr/>
        </p:nvSpPr>
        <p:spPr bwMode="auto">
          <a:xfrm>
            <a:off x="6189775" y="6381328"/>
            <a:ext cx="280012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_tradnl" sz="1200" dirty="0">
                <a:solidFill>
                  <a:schemeClr val="bg2"/>
                </a:solidFill>
                <a:latin typeface="Arial" charset="0"/>
              </a:rPr>
              <a:t>X. Páez Facultad Medicina ULA </a:t>
            </a:r>
            <a:r>
              <a:rPr lang="es-ES_tradnl" sz="1200" dirty="0" smtClean="0">
                <a:solidFill>
                  <a:schemeClr val="bg2"/>
                </a:solidFill>
                <a:latin typeface="Arial" charset="0"/>
              </a:rPr>
              <a:t>2018</a:t>
            </a:r>
            <a:endParaRPr lang="es-ES_tradnl" sz="1200" dirty="0">
              <a:solidFill>
                <a:schemeClr val="bg2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440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440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440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440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440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440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1" dur="80"/>
                                        <p:tgtEl>
                                          <p:spTgt spid="4404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2" dur="80"/>
                                        <p:tgtEl>
                                          <p:spTgt spid="4404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80"/>
                                        <p:tgtEl>
                                          <p:spTgt spid="4404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4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4" name="Text Box 4"/>
          <p:cNvSpPr txBox="1">
            <a:spLocks noChangeArrowheads="1"/>
          </p:cNvSpPr>
          <p:nvPr/>
        </p:nvSpPr>
        <p:spPr bwMode="auto">
          <a:xfrm>
            <a:off x="1680824" y="2204864"/>
            <a:ext cx="5782352" cy="584775"/>
          </a:xfrm>
          <a:prstGeom prst="rect">
            <a:avLst/>
          </a:prstGeom>
          <a:solidFill>
            <a:schemeClr val="bg1"/>
          </a:solidFill>
          <a:ln w="57150">
            <a:solidFill>
              <a:schemeClr val="accent2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marL="457200" indent="-457200" algn="l">
              <a:defRPr/>
            </a:pPr>
            <a:r>
              <a:rPr lang="es-ES_tradnl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II. Discusión de </a:t>
            </a:r>
            <a:r>
              <a:rPr lang="es-ES_tradnl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Casos Reales</a:t>
            </a:r>
            <a:endParaRPr lang="es-ES_tradnl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Text Box 4"/>
          <p:cNvSpPr txBox="1">
            <a:spLocks noChangeArrowheads="1"/>
          </p:cNvSpPr>
          <p:nvPr/>
        </p:nvSpPr>
        <p:spPr bwMode="auto">
          <a:xfrm>
            <a:off x="6156176" y="6309320"/>
            <a:ext cx="280012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_tradnl" sz="1200" dirty="0">
                <a:solidFill>
                  <a:schemeClr val="bg2"/>
                </a:solidFill>
                <a:latin typeface="Arial" charset="0"/>
              </a:rPr>
              <a:t>X. Páez Facultad Medicina ULA </a:t>
            </a:r>
            <a:r>
              <a:rPr lang="es-ES_tradnl" sz="1200" dirty="0" smtClean="0">
                <a:solidFill>
                  <a:schemeClr val="bg2"/>
                </a:solidFill>
                <a:latin typeface="Arial" charset="0"/>
              </a:rPr>
              <a:t>2018</a:t>
            </a:r>
            <a:endParaRPr lang="es-ES_tradnl" sz="1200" dirty="0">
              <a:solidFill>
                <a:schemeClr val="bg2"/>
              </a:solidFill>
              <a:latin typeface="Arial" charset="0"/>
            </a:endParaRPr>
          </a:p>
        </p:txBody>
      </p:sp>
      <p:sp>
        <p:nvSpPr>
          <p:cNvPr id="4" name="Text Box 11"/>
          <p:cNvSpPr txBox="1">
            <a:spLocks noChangeArrowheads="1"/>
          </p:cNvSpPr>
          <p:nvPr/>
        </p:nvSpPr>
        <p:spPr bwMode="auto">
          <a:xfrm>
            <a:off x="1265646" y="3356992"/>
            <a:ext cx="6612708" cy="16312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>
              <a:buFontTx/>
              <a:buChar char="•"/>
            </a:pPr>
            <a:r>
              <a:rPr lang="es-ES" dirty="0"/>
              <a:t> Caso residente que aconseja copiarse</a:t>
            </a:r>
          </a:p>
          <a:p>
            <a:pPr algn="l" eaLnBrk="1" hangingPunct="1">
              <a:buFontTx/>
              <a:buChar char="•"/>
            </a:pPr>
            <a:r>
              <a:rPr lang="es-ES" dirty="0"/>
              <a:t> Caso tutor que no se ocupa de la parte ética</a:t>
            </a:r>
          </a:p>
          <a:p>
            <a:pPr algn="l" eaLnBrk="1" hangingPunct="1">
              <a:buFontTx/>
              <a:buChar char="•"/>
            </a:pPr>
            <a:r>
              <a:rPr lang="es-ES" dirty="0"/>
              <a:t> Caso ingreso de profesor que como estudiante </a:t>
            </a:r>
            <a:r>
              <a:rPr lang="es-ES" dirty="0" smtClean="0"/>
              <a:t>plagió</a:t>
            </a:r>
          </a:p>
          <a:p>
            <a:pPr algn="l" eaLnBrk="1" hangingPunct="1">
              <a:buFontTx/>
              <a:buChar char="•"/>
            </a:pPr>
            <a:r>
              <a:rPr lang="es-ES" dirty="0"/>
              <a:t> </a:t>
            </a:r>
            <a:r>
              <a:rPr lang="es-ES" dirty="0" smtClean="0"/>
              <a:t>Caso de editor que es autor de artículo en su revista</a:t>
            </a:r>
          </a:p>
          <a:p>
            <a:pPr algn="l" eaLnBrk="1" hangingPunct="1"/>
            <a:r>
              <a:rPr lang="es-ES" dirty="0"/>
              <a:t> </a:t>
            </a:r>
            <a:r>
              <a:rPr lang="es-ES" dirty="0" smtClean="0"/>
              <a:t> etc., etc., etc…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1" dur="8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2" dur="8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8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8" dur="8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9" dur="8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8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5" dur="8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6" dur="8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8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5" name="Rectangle 5"/>
          <p:cNvSpPr>
            <a:spLocks noChangeArrowheads="1"/>
          </p:cNvSpPr>
          <p:nvPr/>
        </p:nvSpPr>
        <p:spPr bwMode="auto">
          <a:xfrm>
            <a:off x="1374650" y="3140968"/>
            <a:ext cx="6394699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l">
              <a:buClr>
                <a:srgbClr val="FF0066"/>
              </a:buClr>
              <a:buSzPct val="150000"/>
              <a:buFontTx/>
              <a:buChar char="•"/>
              <a:defRPr/>
            </a:pPr>
            <a:r>
              <a:rPr lang="es-ES" sz="24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Conducta Responsable en la Investigación </a:t>
            </a:r>
            <a:endParaRPr lang="es-ES_tradnl" sz="2400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l">
              <a:buClr>
                <a:srgbClr val="FF0066"/>
              </a:buClr>
              <a:buSzPct val="150000"/>
              <a:buFontTx/>
              <a:buChar char="•"/>
              <a:defRPr/>
            </a:pPr>
            <a:endParaRPr lang="es-ES_tradnl" sz="1000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l">
              <a:buClr>
                <a:srgbClr val="FF0066"/>
              </a:buClr>
              <a:buSzPct val="150000"/>
              <a:buFontTx/>
              <a:buChar char="•"/>
              <a:defRPr/>
            </a:pPr>
            <a:r>
              <a:rPr lang="es-ES" sz="24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Relación </a:t>
            </a:r>
            <a:r>
              <a:rPr lang="es-ES" sz="24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Tutor-Estudiantes</a:t>
            </a:r>
            <a:endParaRPr lang="es-ES" sz="2400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l">
              <a:buClr>
                <a:srgbClr val="FF0066"/>
              </a:buClr>
              <a:buSzPct val="150000"/>
              <a:buFontTx/>
              <a:buChar char="•"/>
              <a:defRPr/>
            </a:pPr>
            <a:endParaRPr lang="es-ES_tradnl" sz="1000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l">
              <a:buClr>
                <a:srgbClr val="FF0066"/>
              </a:buClr>
              <a:buSzPct val="150000"/>
              <a:buFontTx/>
              <a:buChar char="•"/>
              <a:defRPr/>
            </a:pPr>
            <a:r>
              <a:rPr lang="es-ES" sz="24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Investigación con Seres Vivos</a:t>
            </a:r>
          </a:p>
          <a:p>
            <a:pPr algn="l">
              <a:buClr>
                <a:srgbClr val="FF0066"/>
              </a:buClr>
              <a:buSzPct val="150000"/>
              <a:buFontTx/>
              <a:buChar char="•"/>
              <a:defRPr/>
            </a:pPr>
            <a:endParaRPr lang="es-ES_tradnl" sz="1000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l">
              <a:buClr>
                <a:srgbClr val="FF0066"/>
              </a:buClr>
              <a:buSzPct val="150000"/>
              <a:buFontTx/>
              <a:buChar char="•"/>
              <a:defRPr/>
            </a:pPr>
            <a:r>
              <a:rPr lang="es-ES" sz="24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Autores, árbitros y editores</a:t>
            </a:r>
          </a:p>
          <a:p>
            <a:pPr algn="l">
              <a:buClr>
                <a:srgbClr val="FF0066"/>
              </a:buClr>
              <a:buSzPct val="150000"/>
              <a:buFontTx/>
              <a:buChar char="•"/>
              <a:defRPr/>
            </a:pPr>
            <a:endParaRPr lang="es-ES_tradnl" sz="1000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l">
              <a:buClr>
                <a:srgbClr val="FF0066"/>
              </a:buClr>
              <a:buSzPct val="150000"/>
              <a:buFontTx/>
              <a:buChar char="•"/>
              <a:defRPr/>
            </a:pPr>
            <a:r>
              <a:rPr lang="es-ES" sz="24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Conflictos de Interés </a:t>
            </a:r>
          </a:p>
        </p:txBody>
      </p:sp>
      <p:sp>
        <p:nvSpPr>
          <p:cNvPr id="5127" name="Text Box 7"/>
          <p:cNvSpPr txBox="1">
            <a:spLocks noChangeArrowheads="1"/>
          </p:cNvSpPr>
          <p:nvPr/>
        </p:nvSpPr>
        <p:spPr bwMode="auto">
          <a:xfrm>
            <a:off x="1187450" y="908050"/>
            <a:ext cx="2097088" cy="1035050"/>
          </a:xfrm>
          <a:prstGeom prst="rect">
            <a:avLst/>
          </a:prstGeom>
          <a:solidFill>
            <a:schemeClr val="accent3">
              <a:lumMod val="95000"/>
            </a:schemeClr>
          </a:solidFill>
          <a:ln w="28575">
            <a:solidFill>
              <a:srgbClr val="CC0066"/>
            </a:solidFill>
            <a:miter lim="800000"/>
            <a:headEnd/>
            <a:tailEnd/>
          </a:ln>
          <a:extLst/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_tradnl" sz="2400"/>
              <a:t>Casos:</a:t>
            </a:r>
            <a:r>
              <a:rPr lang="es-ES_tradnl" sz="1800"/>
              <a:t> </a:t>
            </a:r>
          </a:p>
          <a:p>
            <a:pPr algn="l" eaLnBrk="1" hangingPunct="1"/>
            <a:r>
              <a:rPr lang="es-ES_tradnl" sz="1800"/>
              <a:t>sociodramas, </a:t>
            </a:r>
          </a:p>
          <a:p>
            <a:pPr algn="l" eaLnBrk="1" hangingPunct="1"/>
            <a:r>
              <a:rPr lang="es-ES_tradnl" sz="1800"/>
              <a:t>trabajo en grupos</a:t>
            </a:r>
          </a:p>
        </p:txBody>
      </p:sp>
      <p:sp>
        <p:nvSpPr>
          <p:cNvPr id="5129" name="Text Box 9"/>
          <p:cNvSpPr txBox="1">
            <a:spLocks noChangeArrowheads="1"/>
          </p:cNvSpPr>
          <p:nvPr/>
        </p:nvSpPr>
        <p:spPr bwMode="auto">
          <a:xfrm>
            <a:off x="3666841" y="2324724"/>
            <a:ext cx="1667444" cy="584775"/>
          </a:xfrm>
          <a:prstGeom prst="rect">
            <a:avLst/>
          </a:prstGeom>
          <a:solidFill>
            <a:srgbClr val="FFE1F7"/>
          </a:solidFill>
          <a:ln w="28575">
            <a:solidFill>
              <a:srgbClr val="CC0066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_tradnl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TEMAS</a:t>
            </a:r>
            <a:endParaRPr lang="es-ES_tradnl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6228184" y="6309320"/>
            <a:ext cx="280012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_tradnl" sz="1200" dirty="0">
                <a:solidFill>
                  <a:schemeClr val="bg2"/>
                </a:solidFill>
                <a:latin typeface="Arial" charset="0"/>
              </a:rPr>
              <a:t>X. Páez Facultad Medicina ULA </a:t>
            </a:r>
            <a:r>
              <a:rPr lang="es-ES_tradnl" sz="1200" dirty="0" smtClean="0">
                <a:solidFill>
                  <a:schemeClr val="bg2"/>
                </a:solidFill>
                <a:latin typeface="Arial" charset="0"/>
              </a:rPr>
              <a:t>2018</a:t>
            </a:r>
            <a:endParaRPr lang="es-ES_tradnl" sz="1200" dirty="0">
              <a:solidFill>
                <a:schemeClr val="bg2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7" grpId="0" animBg="1"/>
      <p:bldP spid="5129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3" name="Picture 2"/>
          <p:cNvPicPr>
            <a:picLocks noChangeAspect="1" noChangeArrowheads="1"/>
          </p:cNvPicPr>
          <p:nvPr/>
        </p:nvPicPr>
        <p:blipFill>
          <a:blip r:embed="rId2">
            <a:lum bright="-18000" contrast="2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0274" y="765175"/>
            <a:ext cx="3554413" cy="5202238"/>
          </a:xfrm>
          <a:prstGeom prst="rect">
            <a:avLst/>
          </a:prstGeom>
          <a:noFill/>
          <a:ln w="28575">
            <a:solidFill>
              <a:srgbClr val="0000CC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604" name="Rectangle 10"/>
          <p:cNvSpPr>
            <a:spLocks noChangeArrowheads="1"/>
          </p:cNvSpPr>
          <p:nvPr/>
        </p:nvSpPr>
        <p:spPr bwMode="auto">
          <a:xfrm>
            <a:off x="3715220" y="6021288"/>
            <a:ext cx="4404519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4F81BD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000" dirty="0">
                <a:solidFill>
                  <a:srgbClr val="000000"/>
                </a:solidFill>
              </a:rPr>
              <a:t>N.H. </a:t>
            </a:r>
            <a:r>
              <a:rPr lang="en-US" sz="1000" dirty="0" err="1">
                <a:solidFill>
                  <a:srgbClr val="000000"/>
                </a:solidFill>
              </a:rPr>
              <a:t>Steneck</a:t>
            </a:r>
            <a:r>
              <a:rPr lang="en-US" sz="1000" dirty="0">
                <a:solidFill>
                  <a:srgbClr val="000000"/>
                </a:solidFill>
              </a:rPr>
              <a:t>. </a:t>
            </a:r>
            <a:r>
              <a:rPr lang="en-US" sz="1000" i="1" dirty="0">
                <a:solidFill>
                  <a:srgbClr val="000000"/>
                </a:solidFill>
              </a:rPr>
              <a:t>Introduction to the Responsible Conduct of Research</a:t>
            </a:r>
            <a:r>
              <a:rPr lang="en-US" sz="1000" dirty="0">
                <a:solidFill>
                  <a:srgbClr val="000000"/>
                </a:solidFill>
              </a:rPr>
              <a:t>. ORI. http://ori.hhs.gov/documents/rcrintro.pdf</a:t>
            </a:r>
          </a:p>
        </p:txBody>
      </p:sp>
      <p:sp>
        <p:nvSpPr>
          <p:cNvPr id="25605" name="Rectangle 11"/>
          <p:cNvSpPr>
            <a:spLocks noChangeArrowheads="1"/>
          </p:cNvSpPr>
          <p:nvPr/>
        </p:nvSpPr>
        <p:spPr bwMode="auto">
          <a:xfrm>
            <a:off x="4932437" y="1196975"/>
            <a:ext cx="1296987" cy="2159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25606" name="Text Box 12"/>
          <p:cNvSpPr txBox="1">
            <a:spLocks noChangeArrowheads="1"/>
          </p:cNvSpPr>
          <p:nvPr/>
        </p:nvSpPr>
        <p:spPr bwMode="auto">
          <a:xfrm>
            <a:off x="5005462" y="1196975"/>
            <a:ext cx="11557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sz="1200"/>
              <a:t>Imparcialidad</a:t>
            </a:r>
          </a:p>
        </p:txBody>
      </p:sp>
      <p:sp>
        <p:nvSpPr>
          <p:cNvPr id="25607" name="Rectangle 13"/>
          <p:cNvSpPr>
            <a:spLocks noChangeArrowheads="1"/>
          </p:cNvSpPr>
          <p:nvPr/>
        </p:nvSpPr>
        <p:spPr bwMode="auto">
          <a:xfrm>
            <a:off x="6690592" y="1026847"/>
            <a:ext cx="950913" cy="293787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25608" name="Text Box 14"/>
          <p:cNvSpPr txBox="1">
            <a:spLocks noChangeArrowheads="1"/>
          </p:cNvSpPr>
          <p:nvPr/>
        </p:nvSpPr>
        <p:spPr bwMode="auto">
          <a:xfrm>
            <a:off x="6762030" y="1049436"/>
            <a:ext cx="879475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sz="1200" dirty="0"/>
              <a:t>Exactitud</a:t>
            </a:r>
          </a:p>
        </p:txBody>
      </p:sp>
      <p:sp>
        <p:nvSpPr>
          <p:cNvPr id="25609" name="Rectangle 15"/>
          <p:cNvSpPr>
            <a:spLocks noChangeArrowheads="1"/>
          </p:cNvSpPr>
          <p:nvPr/>
        </p:nvSpPr>
        <p:spPr bwMode="auto">
          <a:xfrm>
            <a:off x="5692773" y="1791690"/>
            <a:ext cx="1008062" cy="34191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25610" name="Text Box 16"/>
          <p:cNvSpPr txBox="1">
            <a:spLocks noChangeArrowheads="1"/>
          </p:cNvSpPr>
          <p:nvPr/>
        </p:nvSpPr>
        <p:spPr bwMode="auto">
          <a:xfrm>
            <a:off x="5618160" y="1805350"/>
            <a:ext cx="1157288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sz="1200" dirty="0"/>
              <a:t>Trato humano</a:t>
            </a:r>
          </a:p>
        </p:txBody>
      </p:sp>
      <p:sp>
        <p:nvSpPr>
          <p:cNvPr id="25611" name="Oval 17"/>
          <p:cNvSpPr>
            <a:spLocks noChangeArrowheads="1"/>
          </p:cNvSpPr>
          <p:nvPr/>
        </p:nvSpPr>
        <p:spPr bwMode="auto">
          <a:xfrm>
            <a:off x="6805687" y="3213100"/>
            <a:ext cx="431800" cy="431800"/>
          </a:xfrm>
          <a:prstGeom prst="ellipse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25612" name="Text Box 18"/>
          <p:cNvSpPr txBox="1">
            <a:spLocks noChangeArrowheads="1"/>
          </p:cNvSpPr>
          <p:nvPr/>
        </p:nvSpPr>
        <p:spPr bwMode="auto">
          <a:xfrm>
            <a:off x="6661224" y="3284538"/>
            <a:ext cx="720725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sz="900" b="1"/>
              <a:t>Conflicto</a:t>
            </a:r>
          </a:p>
          <a:p>
            <a:pPr eaLnBrk="1" hangingPunct="1"/>
            <a:r>
              <a:rPr lang="es-ES" sz="900" b="1"/>
              <a:t>interés</a:t>
            </a:r>
          </a:p>
        </p:txBody>
      </p:sp>
      <p:sp>
        <p:nvSpPr>
          <p:cNvPr id="25613" name="Rectangle 19"/>
          <p:cNvSpPr>
            <a:spLocks noChangeArrowheads="1"/>
          </p:cNvSpPr>
          <p:nvPr/>
        </p:nvSpPr>
        <p:spPr bwMode="auto">
          <a:xfrm>
            <a:off x="7237487" y="3860800"/>
            <a:ext cx="431800" cy="2159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25614" name="Text Box 20"/>
          <p:cNvSpPr txBox="1">
            <a:spLocks noChangeArrowheads="1"/>
          </p:cNvSpPr>
          <p:nvPr/>
        </p:nvSpPr>
        <p:spPr bwMode="auto">
          <a:xfrm>
            <a:off x="7149011" y="3786186"/>
            <a:ext cx="571500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sz="900" b="1" dirty="0"/>
              <a:t>Límites</a:t>
            </a:r>
          </a:p>
          <a:p>
            <a:pPr eaLnBrk="1" hangingPunct="1"/>
            <a:r>
              <a:rPr lang="es-ES" sz="900" b="1" dirty="0"/>
              <a:t>éticos</a:t>
            </a:r>
          </a:p>
        </p:txBody>
      </p:sp>
      <p:sp>
        <p:nvSpPr>
          <p:cNvPr id="25615" name="Rectangle 22"/>
          <p:cNvSpPr>
            <a:spLocks noChangeArrowheads="1"/>
          </p:cNvSpPr>
          <p:nvPr/>
        </p:nvSpPr>
        <p:spPr bwMode="auto">
          <a:xfrm rot="-849810">
            <a:off x="4213299" y="1700213"/>
            <a:ext cx="431800" cy="14287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25616" name="Text Box 21"/>
          <p:cNvSpPr txBox="1">
            <a:spLocks noChangeArrowheads="1"/>
          </p:cNvSpPr>
          <p:nvPr/>
        </p:nvSpPr>
        <p:spPr bwMode="auto">
          <a:xfrm rot="-794457">
            <a:off x="3997399" y="1671638"/>
            <a:ext cx="763588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sz="1000" b="1"/>
              <a:t>eficiencia</a:t>
            </a:r>
          </a:p>
        </p:txBody>
      </p:sp>
      <p:sp>
        <p:nvSpPr>
          <p:cNvPr id="25617" name="Rectangle 23"/>
          <p:cNvSpPr>
            <a:spLocks noChangeArrowheads="1"/>
          </p:cNvSpPr>
          <p:nvPr/>
        </p:nvSpPr>
        <p:spPr bwMode="auto">
          <a:xfrm>
            <a:off x="4932437" y="2133600"/>
            <a:ext cx="433387" cy="714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25618" name="Text Box 24"/>
          <p:cNvSpPr txBox="1">
            <a:spLocks noChangeArrowheads="1"/>
          </p:cNvSpPr>
          <p:nvPr/>
        </p:nvSpPr>
        <p:spPr bwMode="auto">
          <a:xfrm>
            <a:off x="4860999" y="2032000"/>
            <a:ext cx="636588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sz="1000" b="1"/>
              <a:t>Autoría</a:t>
            </a:r>
          </a:p>
        </p:txBody>
      </p:sp>
      <p:sp>
        <p:nvSpPr>
          <p:cNvPr id="25619" name="Rectangle 25"/>
          <p:cNvSpPr>
            <a:spLocks noChangeArrowheads="1"/>
          </p:cNvSpPr>
          <p:nvPr/>
        </p:nvSpPr>
        <p:spPr bwMode="auto">
          <a:xfrm>
            <a:off x="7021587" y="2276475"/>
            <a:ext cx="431800" cy="144463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25620" name="Text Box 26"/>
          <p:cNvSpPr txBox="1">
            <a:spLocks noChangeArrowheads="1"/>
          </p:cNvSpPr>
          <p:nvPr/>
        </p:nvSpPr>
        <p:spPr bwMode="auto">
          <a:xfrm>
            <a:off x="6967489" y="2250909"/>
            <a:ext cx="58420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sz="900" b="1" dirty="0"/>
              <a:t>tutores</a:t>
            </a:r>
          </a:p>
        </p:txBody>
      </p:sp>
      <p:sp>
        <p:nvSpPr>
          <p:cNvPr id="25621" name="Rectangle 29"/>
          <p:cNvSpPr>
            <a:spLocks noChangeArrowheads="1"/>
          </p:cNvSpPr>
          <p:nvPr/>
        </p:nvSpPr>
        <p:spPr bwMode="auto">
          <a:xfrm rot="-1049614">
            <a:off x="5005462" y="2349500"/>
            <a:ext cx="503237" cy="714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25622" name="Text Box 28"/>
          <p:cNvSpPr txBox="1">
            <a:spLocks noChangeArrowheads="1"/>
          </p:cNvSpPr>
          <p:nvPr/>
        </p:nvSpPr>
        <p:spPr bwMode="auto">
          <a:xfrm rot="-1182811">
            <a:off x="4860999" y="2276475"/>
            <a:ext cx="757238" cy="214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sz="800" b="1"/>
              <a:t>Aval comité</a:t>
            </a:r>
          </a:p>
        </p:txBody>
      </p:sp>
      <p:sp>
        <p:nvSpPr>
          <p:cNvPr id="25626" name="Rectangle 34"/>
          <p:cNvSpPr>
            <a:spLocks noChangeArrowheads="1"/>
          </p:cNvSpPr>
          <p:nvPr/>
        </p:nvSpPr>
        <p:spPr bwMode="auto">
          <a:xfrm rot="789556">
            <a:off x="6373887" y="2481263"/>
            <a:ext cx="430212" cy="2159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25627" name="Text Box 35"/>
          <p:cNvSpPr txBox="1">
            <a:spLocks noChangeArrowheads="1"/>
          </p:cNvSpPr>
          <p:nvPr/>
        </p:nvSpPr>
        <p:spPr bwMode="auto">
          <a:xfrm rot="881327">
            <a:off x="6300862" y="2420938"/>
            <a:ext cx="6731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sz="800" b="1" dirty="0"/>
              <a:t>Seguridad</a:t>
            </a:r>
          </a:p>
          <a:p>
            <a:pPr eaLnBrk="1" hangingPunct="1"/>
            <a:r>
              <a:rPr lang="es-ES" sz="800" b="1" dirty="0" err="1"/>
              <a:t>Laborat</a:t>
            </a:r>
            <a:r>
              <a:rPr lang="es-ES" sz="800" b="1" dirty="0"/>
              <a:t>.</a:t>
            </a:r>
          </a:p>
        </p:txBody>
      </p:sp>
      <p:sp>
        <p:nvSpPr>
          <p:cNvPr id="19492" name="Text Box 36"/>
          <p:cNvSpPr txBox="1">
            <a:spLocks noChangeArrowheads="1"/>
          </p:cNvSpPr>
          <p:nvPr/>
        </p:nvSpPr>
        <p:spPr bwMode="auto">
          <a:xfrm>
            <a:off x="897468" y="885007"/>
            <a:ext cx="2720975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ES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En el camino </a:t>
            </a:r>
            <a:r>
              <a:rPr lang="es-ES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de </a:t>
            </a:r>
            <a:r>
              <a:rPr lang="es-ES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la</a:t>
            </a:r>
          </a:p>
          <a:p>
            <a:pPr algn="l">
              <a:defRPr/>
            </a:pPr>
            <a:r>
              <a:rPr lang="es-ES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conducta responsable</a:t>
            </a:r>
          </a:p>
          <a:p>
            <a:pPr algn="l">
              <a:defRPr/>
            </a:pPr>
            <a:r>
              <a:rPr lang="es-ES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en investigación… </a:t>
            </a:r>
          </a:p>
        </p:txBody>
      </p:sp>
      <p:sp>
        <p:nvSpPr>
          <p:cNvPr id="25629" name="Rectangle 38"/>
          <p:cNvSpPr>
            <a:spLocks noChangeArrowheads="1"/>
          </p:cNvSpPr>
          <p:nvPr/>
        </p:nvSpPr>
        <p:spPr bwMode="auto">
          <a:xfrm rot="5400000">
            <a:off x="7441610" y="5291340"/>
            <a:ext cx="925253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sz="1200" dirty="0">
                <a:solidFill>
                  <a:srgbClr val="000000"/>
                </a:solidFill>
              </a:rPr>
              <a:t>David </a:t>
            </a:r>
            <a:r>
              <a:rPr lang="en-US" sz="1000" dirty="0" err="1">
                <a:solidFill>
                  <a:srgbClr val="000000"/>
                </a:solidFill>
              </a:rPr>
              <a:t>Zinn</a:t>
            </a:r>
            <a:r>
              <a:rPr lang="en-US" sz="1200" dirty="0">
                <a:solidFill>
                  <a:srgbClr val="000000"/>
                </a:solidFill>
              </a:rPr>
              <a:t>.</a:t>
            </a:r>
            <a:endParaRPr lang="es-ES" sz="1200" dirty="0">
              <a:solidFill>
                <a:srgbClr val="000000"/>
              </a:solidFill>
            </a:endParaRPr>
          </a:p>
        </p:txBody>
      </p:sp>
      <p:sp>
        <p:nvSpPr>
          <p:cNvPr id="19497" name="Text Box 41"/>
          <p:cNvSpPr txBox="1">
            <a:spLocks noChangeArrowheads="1"/>
          </p:cNvSpPr>
          <p:nvPr/>
        </p:nvSpPr>
        <p:spPr bwMode="auto">
          <a:xfrm>
            <a:off x="927027" y="1967974"/>
            <a:ext cx="2646878" cy="3785652"/>
          </a:xfrm>
          <a:prstGeom prst="rect">
            <a:avLst/>
          </a:prstGeom>
          <a:solidFill>
            <a:srgbClr val="FFC5E2"/>
          </a:solidFill>
          <a:ln>
            <a:noFill/>
          </a:ln>
          <a:effectLst>
            <a:outerShdw dist="35921" dir="2700000" algn="ctr" rotWithShape="0">
              <a:schemeClr val="bg2"/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ES" dirty="0"/>
              <a:t>Honestidad</a:t>
            </a:r>
          </a:p>
          <a:p>
            <a:pPr algn="l">
              <a:defRPr/>
            </a:pPr>
            <a:r>
              <a:rPr lang="es-ES" dirty="0"/>
              <a:t>Exactitud</a:t>
            </a:r>
          </a:p>
          <a:p>
            <a:pPr algn="l">
              <a:defRPr/>
            </a:pPr>
            <a:r>
              <a:rPr lang="es-ES" dirty="0"/>
              <a:t>Eficiencia</a:t>
            </a:r>
          </a:p>
          <a:p>
            <a:pPr algn="l">
              <a:defRPr/>
            </a:pPr>
            <a:r>
              <a:rPr lang="es-ES" dirty="0" smtClean="0"/>
              <a:t>Imparcialidad</a:t>
            </a:r>
          </a:p>
          <a:p>
            <a:pPr algn="l">
              <a:defRPr/>
            </a:pPr>
            <a:r>
              <a:rPr lang="es-ES" dirty="0" smtClean="0"/>
              <a:t>Comités éticos</a:t>
            </a:r>
          </a:p>
          <a:p>
            <a:pPr algn="l">
              <a:defRPr/>
            </a:pPr>
            <a:r>
              <a:rPr lang="es-ES" dirty="0" smtClean="0"/>
              <a:t>Trato humano</a:t>
            </a:r>
          </a:p>
          <a:p>
            <a:pPr algn="l">
              <a:defRPr/>
            </a:pPr>
            <a:r>
              <a:rPr lang="es-ES" dirty="0" smtClean="0"/>
              <a:t>Autoría </a:t>
            </a:r>
          </a:p>
          <a:p>
            <a:pPr algn="l">
              <a:defRPr/>
            </a:pPr>
            <a:r>
              <a:rPr lang="es-ES" dirty="0" smtClean="0"/>
              <a:t>Avales</a:t>
            </a:r>
          </a:p>
          <a:p>
            <a:pPr algn="l">
              <a:defRPr/>
            </a:pPr>
            <a:r>
              <a:rPr lang="es-ES" dirty="0" smtClean="0"/>
              <a:t>Tutores</a:t>
            </a:r>
          </a:p>
          <a:p>
            <a:pPr algn="l">
              <a:defRPr/>
            </a:pPr>
            <a:r>
              <a:rPr lang="es-ES" dirty="0" smtClean="0"/>
              <a:t>Seguridad laboral</a:t>
            </a:r>
          </a:p>
          <a:p>
            <a:pPr algn="l">
              <a:defRPr/>
            </a:pPr>
            <a:r>
              <a:rPr lang="es-ES" dirty="0" smtClean="0"/>
              <a:t>Conflicto de interés </a:t>
            </a:r>
          </a:p>
          <a:p>
            <a:pPr algn="l">
              <a:defRPr/>
            </a:pPr>
            <a:r>
              <a:rPr lang="es-ES" dirty="0" smtClean="0"/>
              <a:t>etc.</a:t>
            </a:r>
            <a:endParaRPr lang="es-ES" dirty="0"/>
          </a:p>
        </p:txBody>
      </p:sp>
      <p:sp>
        <p:nvSpPr>
          <p:cNvPr id="31" name="Text Box 4"/>
          <p:cNvSpPr txBox="1">
            <a:spLocks noChangeArrowheads="1"/>
          </p:cNvSpPr>
          <p:nvPr/>
        </p:nvSpPr>
        <p:spPr bwMode="auto">
          <a:xfrm>
            <a:off x="6320448" y="6477407"/>
            <a:ext cx="280012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_tradnl" sz="1200" dirty="0">
                <a:solidFill>
                  <a:schemeClr val="bg2"/>
                </a:solidFill>
                <a:latin typeface="Arial" charset="0"/>
              </a:rPr>
              <a:t>X. Páez Facultad Medicina ULA </a:t>
            </a:r>
            <a:r>
              <a:rPr lang="es-ES_tradnl" sz="1200" dirty="0" smtClean="0">
                <a:solidFill>
                  <a:schemeClr val="bg2"/>
                </a:solidFill>
                <a:latin typeface="Arial" charset="0"/>
              </a:rPr>
              <a:t>2018</a:t>
            </a:r>
            <a:endParaRPr lang="es-ES_tradnl" sz="1200" dirty="0">
              <a:solidFill>
                <a:schemeClr val="bg2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949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949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949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3000"/>
                                        <p:tgtEl>
                                          <p:spTgt spid="194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92" grpId="0"/>
      <p:bldP spid="19497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5"/>
          <p:cNvSpPr>
            <a:spLocks noChangeArrowheads="1"/>
          </p:cNvSpPr>
          <p:nvPr/>
        </p:nvSpPr>
        <p:spPr bwMode="auto">
          <a:xfrm>
            <a:off x="2526345" y="2132856"/>
            <a:ext cx="4110429" cy="954107"/>
          </a:xfrm>
          <a:prstGeom prst="rect">
            <a:avLst/>
          </a:prstGeom>
          <a:solidFill>
            <a:srgbClr val="EBEBFF"/>
          </a:solidFill>
          <a:ln w="38100">
            <a:solidFill>
              <a:schemeClr val="accent2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marL="176213" indent="-176213">
              <a:buClr>
                <a:srgbClr val="FF0066"/>
              </a:buClr>
              <a:buFont typeface="Arial" panose="020B0604020202020204" pitchFamily="34" charset="0"/>
              <a:buChar char="•"/>
            </a:pPr>
            <a: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Conducta </a:t>
            </a:r>
            <a:r>
              <a:rPr lang="es-E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Responsable </a:t>
            </a:r>
          </a:p>
          <a:p>
            <a:pPr>
              <a:buClr>
                <a:srgbClr val="FF0066"/>
              </a:buClr>
            </a:pPr>
            <a:r>
              <a:rPr lang="es-E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en </a:t>
            </a:r>
            <a: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Investigación</a:t>
            </a:r>
            <a:endParaRPr lang="es-ES" sz="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6627" name="Text Box 6"/>
          <p:cNvSpPr txBox="1">
            <a:spLocks noChangeArrowheads="1"/>
          </p:cNvSpPr>
          <p:nvPr/>
        </p:nvSpPr>
        <p:spPr bwMode="auto">
          <a:xfrm>
            <a:off x="1612618" y="2132856"/>
            <a:ext cx="720725" cy="641350"/>
          </a:xfrm>
          <a:prstGeom prst="rect">
            <a:avLst/>
          </a:prstGeom>
          <a:solidFill>
            <a:srgbClr val="C7A4F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s-ES_tradnl" sz="3600" b="1"/>
              <a:t>1.</a:t>
            </a:r>
          </a:p>
        </p:txBody>
      </p:sp>
      <p:sp>
        <p:nvSpPr>
          <p:cNvPr id="87047" name="Text Box 7"/>
          <p:cNvSpPr txBox="1">
            <a:spLocks noChangeArrowheads="1"/>
          </p:cNvSpPr>
          <p:nvPr/>
        </p:nvSpPr>
        <p:spPr bwMode="auto">
          <a:xfrm>
            <a:off x="6336610" y="435436"/>
            <a:ext cx="2336800" cy="395288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2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ES_tradnl" sz="1800" b="1">
                <a:effectLst>
                  <a:outerShdw blurRad="38100" dist="38100" dir="2700000" algn="tl">
                    <a:srgbClr val="FFFFFF"/>
                  </a:outerShdw>
                </a:effectLst>
              </a:rPr>
              <a:t>II. Discusión casos</a:t>
            </a:r>
          </a:p>
        </p:txBody>
      </p:sp>
      <p:sp>
        <p:nvSpPr>
          <p:cNvPr id="26629" name="Text Box 6"/>
          <p:cNvSpPr txBox="1">
            <a:spLocks noChangeArrowheads="1"/>
          </p:cNvSpPr>
          <p:nvPr/>
        </p:nvSpPr>
        <p:spPr bwMode="auto">
          <a:xfrm>
            <a:off x="6150078" y="6381328"/>
            <a:ext cx="2709863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_tradnl" sz="1200" dirty="0">
                <a:solidFill>
                  <a:schemeClr val="bg2"/>
                </a:solidFill>
                <a:latin typeface="Arial" charset="0"/>
              </a:rPr>
              <a:t>X. Páez Facultad Medicina ULA </a:t>
            </a:r>
            <a:r>
              <a:rPr lang="es-ES_tradnl" sz="1200" dirty="0" smtClean="0">
                <a:solidFill>
                  <a:schemeClr val="bg2"/>
                </a:solidFill>
                <a:latin typeface="Arial" charset="0"/>
              </a:rPr>
              <a:t>2018</a:t>
            </a:r>
            <a:endParaRPr lang="es-ES_tradnl" sz="1200" dirty="0">
              <a:solidFill>
                <a:schemeClr val="bg2"/>
              </a:solidFill>
              <a:latin typeface="Arial" charset="0"/>
            </a:endParaRPr>
          </a:p>
        </p:txBody>
      </p:sp>
      <p:sp>
        <p:nvSpPr>
          <p:cNvPr id="6" name="Text Box 7"/>
          <p:cNvSpPr txBox="1">
            <a:spLocks noChangeArrowheads="1"/>
          </p:cNvSpPr>
          <p:nvPr/>
        </p:nvSpPr>
        <p:spPr bwMode="auto">
          <a:xfrm>
            <a:off x="4870060" y="3766031"/>
            <a:ext cx="1747594" cy="1631216"/>
          </a:xfrm>
          <a:prstGeom prst="rect">
            <a:avLst/>
          </a:prstGeom>
          <a:solidFill>
            <a:srgbClr val="FFE7F3"/>
          </a:solidFill>
          <a:ln w="28575">
            <a:solidFill>
              <a:srgbClr val="FF0066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>
              <a:defRPr/>
            </a:pPr>
            <a:r>
              <a:rPr lang="es-ES_tradnl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TRÍO</a:t>
            </a:r>
          </a:p>
          <a:p>
            <a:pPr algn="l" eaLnBrk="1" hangingPunct="1">
              <a:defRPr/>
            </a:pPr>
            <a:r>
              <a:rPr lang="es-ES_tradnl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Tesis</a:t>
            </a:r>
          </a:p>
          <a:p>
            <a:pPr algn="l" eaLnBrk="1" hangingPunct="1">
              <a:defRPr/>
            </a:pPr>
            <a:r>
              <a:rPr lang="es-ES_tradnl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Arbitraje</a:t>
            </a:r>
          </a:p>
          <a:p>
            <a:pPr algn="l" eaLnBrk="1" hangingPunct="1">
              <a:defRPr/>
            </a:pPr>
            <a:r>
              <a:rPr lang="es-ES_tradnl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Publicaciones</a:t>
            </a:r>
          </a:p>
          <a:p>
            <a:pPr algn="l" eaLnBrk="1" hangingPunct="1">
              <a:defRPr/>
            </a:pPr>
            <a:r>
              <a:rPr lang="es-ES_tradnl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Etc.</a:t>
            </a:r>
          </a:p>
        </p:txBody>
      </p:sp>
      <p:sp>
        <p:nvSpPr>
          <p:cNvPr id="7" name="Text Box 11"/>
          <p:cNvSpPr txBox="1">
            <a:spLocks noChangeArrowheads="1"/>
          </p:cNvSpPr>
          <p:nvPr/>
        </p:nvSpPr>
        <p:spPr bwMode="auto">
          <a:xfrm>
            <a:off x="2526345" y="3789363"/>
            <a:ext cx="1649412" cy="608013"/>
          </a:xfrm>
          <a:prstGeom prst="rect">
            <a:avLst/>
          </a:prstGeom>
          <a:solidFill>
            <a:srgbClr val="FF9FCF"/>
          </a:solidFill>
          <a:ln w="28575">
            <a:solidFill>
              <a:srgbClr val="D60093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_tradnl" sz="3200" b="1" dirty="0"/>
              <a:t>CASOS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6156176" y="6381328"/>
            <a:ext cx="280012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_tradnl" sz="1200" dirty="0">
                <a:solidFill>
                  <a:schemeClr val="bg2"/>
                </a:solidFill>
                <a:latin typeface="Arial" charset="0"/>
              </a:rPr>
              <a:t>X. Páez Facultad Medicina ULA </a:t>
            </a:r>
            <a:r>
              <a:rPr lang="es-ES_tradnl" sz="1200" dirty="0" smtClean="0">
                <a:solidFill>
                  <a:schemeClr val="bg2"/>
                </a:solidFill>
                <a:latin typeface="Arial" charset="0"/>
              </a:rPr>
              <a:t>2018</a:t>
            </a:r>
            <a:endParaRPr lang="es-ES_tradnl" sz="1200" dirty="0">
              <a:solidFill>
                <a:schemeClr val="bg2"/>
              </a:solidFill>
              <a:latin typeface="Arial" charset="0"/>
            </a:endParaRPr>
          </a:p>
        </p:txBody>
      </p:sp>
      <p:sp>
        <p:nvSpPr>
          <p:cNvPr id="7" name="Text Box 19"/>
          <p:cNvSpPr txBox="1">
            <a:spLocks noChangeArrowheads="1"/>
          </p:cNvSpPr>
          <p:nvPr/>
        </p:nvSpPr>
        <p:spPr bwMode="auto">
          <a:xfrm>
            <a:off x="2429368" y="1844824"/>
            <a:ext cx="4439036" cy="1631216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sz="4400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Escándalos </a:t>
            </a:r>
          </a:p>
          <a:p>
            <a:pPr eaLnBrk="1" hangingPunct="1"/>
            <a:r>
              <a:rPr lang="es-ES" sz="2800" dirty="0" smtClean="0"/>
              <a:t>en </a:t>
            </a:r>
          </a:p>
          <a:p>
            <a:pPr eaLnBrk="1" hangingPunct="1"/>
            <a:r>
              <a:rPr lang="es-ES" sz="2800" dirty="0" smtClean="0"/>
              <a:t>instituciones prestigiosas</a:t>
            </a:r>
            <a:endParaRPr lang="es-ES" sz="2800" dirty="0"/>
          </a:p>
        </p:txBody>
      </p:sp>
      <p:sp>
        <p:nvSpPr>
          <p:cNvPr id="3" name="Rectángulo 2"/>
          <p:cNvSpPr/>
          <p:nvPr/>
        </p:nvSpPr>
        <p:spPr>
          <a:xfrm>
            <a:off x="2286000" y="3763792"/>
            <a:ext cx="4572000" cy="135421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VE" dirty="0" smtClean="0"/>
              <a:t>Revisar páginas web de:</a:t>
            </a:r>
          </a:p>
          <a:p>
            <a:r>
              <a:rPr lang="es-VE" sz="1000" dirty="0" smtClean="0"/>
              <a:t> </a:t>
            </a:r>
          </a:p>
          <a:p>
            <a:r>
              <a:rPr lang="es-VE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* </a:t>
            </a:r>
            <a:r>
              <a:rPr lang="es-VE" dirty="0" smtClean="0"/>
              <a:t>Office </a:t>
            </a:r>
            <a:r>
              <a:rPr lang="es-VE" dirty="0" err="1"/>
              <a:t>Research</a:t>
            </a:r>
            <a:r>
              <a:rPr lang="es-VE" dirty="0"/>
              <a:t> </a:t>
            </a:r>
            <a:r>
              <a:rPr lang="es-VE" dirty="0" err="1"/>
              <a:t>Integrity</a:t>
            </a:r>
            <a:r>
              <a:rPr lang="es-VE" dirty="0"/>
              <a:t> (ORI</a:t>
            </a:r>
            <a:r>
              <a:rPr lang="es-VE" dirty="0" smtClean="0"/>
              <a:t>)</a:t>
            </a:r>
          </a:p>
          <a:p>
            <a:endParaRPr lang="es-VE" sz="1200" dirty="0"/>
          </a:p>
          <a:p>
            <a:r>
              <a:rPr lang="es-VE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* </a:t>
            </a:r>
            <a:r>
              <a:rPr lang="es-VE" dirty="0" smtClean="0"/>
              <a:t>Retractionwatch.com  blog </a:t>
            </a:r>
            <a:endParaRPr lang="es-VE" dirty="0"/>
          </a:p>
        </p:txBody>
      </p:sp>
      <p:sp>
        <p:nvSpPr>
          <p:cNvPr id="5" name="Rectangle 12"/>
          <p:cNvSpPr>
            <a:spLocks noChangeArrowheads="1"/>
          </p:cNvSpPr>
          <p:nvPr/>
        </p:nvSpPr>
        <p:spPr bwMode="auto">
          <a:xfrm>
            <a:off x="6228184" y="476672"/>
            <a:ext cx="2480166" cy="584775"/>
          </a:xfrm>
          <a:prstGeom prst="rect">
            <a:avLst/>
          </a:prstGeom>
          <a:solidFill>
            <a:srgbClr val="EBEBFF"/>
          </a:solidFill>
          <a:ln w="28575">
            <a:solidFill>
              <a:schemeClr val="accent2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algn="l">
              <a:buClr>
                <a:srgbClr val="FF0066"/>
              </a:buClr>
              <a:buFontTx/>
              <a:buChar char="•"/>
              <a:defRPr/>
            </a:pPr>
            <a:r>
              <a:rPr lang="es-ES" sz="1600">
                <a:effectLst>
                  <a:outerShdw blurRad="38100" dist="38100" dir="2700000" algn="tl">
                    <a:srgbClr val="FFFFFF"/>
                  </a:outerShdw>
                </a:effectLst>
              </a:rPr>
              <a:t> Conducta Responsable </a:t>
            </a:r>
          </a:p>
          <a:p>
            <a:pPr algn="l">
              <a:buClr>
                <a:srgbClr val="FF0066"/>
              </a:buClr>
              <a:defRPr/>
            </a:pPr>
            <a:r>
              <a:rPr lang="es-ES" sz="1600">
                <a:effectLst>
                  <a:outerShdw blurRad="38100" dist="38100" dir="2700000" algn="tl">
                    <a:srgbClr val="FFFFFF"/>
                  </a:outerShdw>
                </a:effectLst>
              </a:rPr>
              <a:t>  en la Investigación</a:t>
            </a:r>
            <a:endParaRPr lang="es-ES_tradnl" sz="160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uadroTexto 5"/>
          <p:cNvSpPr txBox="1"/>
          <p:nvPr/>
        </p:nvSpPr>
        <p:spPr>
          <a:xfrm>
            <a:off x="395536" y="710178"/>
            <a:ext cx="231666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s-VE" sz="28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Escándalos…</a:t>
            </a:r>
            <a:r>
              <a:rPr lang="es-VE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</p:txBody>
      </p:sp>
      <p:sp>
        <p:nvSpPr>
          <p:cNvPr id="9" name="CuadroTexto 8"/>
          <p:cNvSpPr txBox="1"/>
          <p:nvPr/>
        </p:nvSpPr>
        <p:spPr>
          <a:xfrm>
            <a:off x="2129664" y="1585172"/>
            <a:ext cx="4884672" cy="1200329"/>
          </a:xfrm>
          <a:prstGeom prst="rect">
            <a:avLst/>
          </a:prstGeom>
          <a:solidFill>
            <a:schemeClr val="bg1"/>
          </a:solidFill>
          <a:ln>
            <a:solidFill>
              <a:srgbClr val="0000FF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es-VE" sz="2400" dirty="0" err="1" smtClean="0"/>
              <a:t>Annals</a:t>
            </a:r>
            <a:r>
              <a:rPr lang="es-VE" sz="2400" dirty="0" smtClean="0"/>
              <a:t> </a:t>
            </a:r>
            <a:r>
              <a:rPr lang="es-VE" sz="2400" dirty="0" err="1" smtClean="0"/>
              <a:t>Internal</a:t>
            </a:r>
            <a:r>
              <a:rPr lang="es-VE" sz="2400" dirty="0" smtClean="0"/>
              <a:t> Medicine 2017</a:t>
            </a:r>
          </a:p>
          <a:p>
            <a:r>
              <a:rPr lang="es-VE" sz="2400" dirty="0"/>
              <a:t>s</a:t>
            </a:r>
            <a:r>
              <a:rPr lang="es-VE" sz="2400" dirty="0" smtClean="0"/>
              <a:t>obre </a:t>
            </a:r>
            <a:r>
              <a:rPr lang="es-VE" sz="2400" b="1" dirty="0" smtClean="0"/>
              <a:t>caso de plagio</a:t>
            </a:r>
            <a:r>
              <a:rPr lang="es-VE" sz="2400" dirty="0" smtClean="0"/>
              <a:t> en artículo </a:t>
            </a:r>
          </a:p>
          <a:p>
            <a:r>
              <a:rPr lang="es-VE" sz="2400" dirty="0" smtClean="0"/>
              <a:t>publicado en la misma revista</a:t>
            </a:r>
            <a:endParaRPr lang="es-VE" sz="3200" dirty="0"/>
          </a:p>
        </p:txBody>
      </p:sp>
      <p:sp>
        <p:nvSpPr>
          <p:cNvPr id="2" name="Rectángulo 1"/>
          <p:cNvSpPr/>
          <p:nvPr/>
        </p:nvSpPr>
        <p:spPr>
          <a:xfrm>
            <a:off x="2107014" y="2965830"/>
            <a:ext cx="4929972" cy="2554545"/>
          </a:xfrm>
          <a:prstGeom prst="rect">
            <a:avLst/>
          </a:prstGeom>
          <a:solidFill>
            <a:srgbClr val="FFE7F3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endParaRPr lang="es-VE" sz="800" dirty="0" smtClean="0"/>
          </a:p>
          <a:p>
            <a:r>
              <a:rPr lang="es-VE" dirty="0" smtClean="0"/>
              <a:t>Relato del Autor</a:t>
            </a:r>
            <a:endParaRPr lang="es-VE" dirty="0"/>
          </a:p>
          <a:p>
            <a:r>
              <a:rPr lang="es-VE" sz="2400" dirty="0" smtClean="0"/>
              <a:t>“</a:t>
            </a:r>
            <a:r>
              <a:rPr lang="es-VE" sz="2400" dirty="0" err="1" smtClean="0"/>
              <a:t>Dear</a:t>
            </a:r>
            <a:r>
              <a:rPr lang="es-VE" sz="2400" dirty="0" smtClean="0"/>
              <a:t> </a:t>
            </a:r>
            <a:r>
              <a:rPr lang="es-VE" sz="2400" dirty="0" err="1" smtClean="0"/>
              <a:t>Plagiarist</a:t>
            </a:r>
            <a:r>
              <a:rPr lang="es-VE" sz="2400" dirty="0" smtClean="0"/>
              <a:t>”</a:t>
            </a:r>
          </a:p>
          <a:p>
            <a:r>
              <a:rPr lang="sv-SE" sz="1400" dirty="0"/>
              <a:t>M. Dasinger. Ann Intern Med. 2017;166:143.</a:t>
            </a:r>
          </a:p>
          <a:p>
            <a:endParaRPr lang="es-VE" dirty="0" smtClean="0"/>
          </a:p>
          <a:p>
            <a:r>
              <a:rPr lang="es-VE" dirty="0" smtClean="0"/>
              <a:t>Editorial</a:t>
            </a:r>
            <a:r>
              <a:rPr lang="es-VE" sz="2400" dirty="0" smtClean="0"/>
              <a:t> </a:t>
            </a:r>
          </a:p>
          <a:p>
            <a:r>
              <a:rPr lang="es-VE" sz="2400" dirty="0" smtClean="0"/>
              <a:t>“</a:t>
            </a:r>
            <a:r>
              <a:rPr lang="es-VE" sz="2400" dirty="0" err="1" smtClean="0"/>
              <a:t>Scientific</a:t>
            </a:r>
            <a:r>
              <a:rPr lang="es-VE" sz="2400" dirty="0"/>
              <a:t> </a:t>
            </a:r>
            <a:r>
              <a:rPr lang="es-VE" sz="2400" dirty="0" err="1" smtClean="0"/>
              <a:t>Misconduct</a:t>
            </a:r>
            <a:r>
              <a:rPr lang="es-VE" sz="2400" dirty="0"/>
              <a:t> </a:t>
            </a:r>
            <a:r>
              <a:rPr lang="es-VE" sz="2400" dirty="0" err="1" smtClean="0"/>
              <a:t>Hurts</a:t>
            </a:r>
            <a:r>
              <a:rPr lang="es-VE" sz="2400" dirty="0" smtClean="0"/>
              <a:t>”</a:t>
            </a:r>
          </a:p>
          <a:p>
            <a:r>
              <a:rPr lang="sv-SE" sz="1400" dirty="0"/>
              <a:t>C. Laine. Ann Intern Med. 2017;166:148-149</a:t>
            </a:r>
          </a:p>
          <a:p>
            <a:endParaRPr lang="es-VE" sz="800" dirty="0" smtClean="0"/>
          </a:p>
        </p:txBody>
      </p:sp>
      <p:sp>
        <p:nvSpPr>
          <p:cNvPr id="3" name="Rectángulo 2"/>
          <p:cNvSpPr/>
          <p:nvPr/>
        </p:nvSpPr>
        <p:spPr>
          <a:xfrm>
            <a:off x="2990477" y="5643074"/>
            <a:ext cx="316304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sv-SE" sz="1400" dirty="0" smtClean="0"/>
              <a:t>Publicados </a:t>
            </a:r>
            <a:r>
              <a:rPr lang="sv-SE" sz="1400" dirty="0"/>
              <a:t>online 13 diciembre </a:t>
            </a:r>
            <a:r>
              <a:rPr lang="sv-SE" sz="1400" dirty="0" smtClean="0"/>
              <a:t>2016</a:t>
            </a:r>
            <a:endParaRPr lang="sv-SE" sz="1400" dirty="0"/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6171778" y="6381328"/>
            <a:ext cx="280012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_tradnl" sz="1200" dirty="0">
                <a:solidFill>
                  <a:schemeClr val="bg2"/>
                </a:solidFill>
                <a:latin typeface="Arial" charset="0"/>
              </a:rPr>
              <a:t>X. Páez Facultad Medicina ULA </a:t>
            </a:r>
            <a:r>
              <a:rPr lang="es-ES_tradnl" sz="1200" dirty="0" smtClean="0">
                <a:solidFill>
                  <a:schemeClr val="bg2"/>
                </a:solidFill>
                <a:latin typeface="Arial" charset="0"/>
              </a:rPr>
              <a:t>2018</a:t>
            </a:r>
            <a:endParaRPr lang="es-ES_tradnl" sz="1200" dirty="0">
              <a:solidFill>
                <a:schemeClr val="bg2"/>
              </a:solidFill>
              <a:latin typeface="Arial" charset="0"/>
            </a:endParaRPr>
          </a:p>
        </p:txBody>
      </p:sp>
      <p:sp>
        <p:nvSpPr>
          <p:cNvPr id="8" name="Rectangle 12"/>
          <p:cNvSpPr>
            <a:spLocks noChangeArrowheads="1"/>
          </p:cNvSpPr>
          <p:nvPr/>
        </p:nvSpPr>
        <p:spPr bwMode="auto">
          <a:xfrm>
            <a:off x="6228184" y="476672"/>
            <a:ext cx="2480166" cy="584775"/>
          </a:xfrm>
          <a:prstGeom prst="rect">
            <a:avLst/>
          </a:prstGeom>
          <a:solidFill>
            <a:srgbClr val="EBEBFF"/>
          </a:solidFill>
          <a:ln w="28575">
            <a:solidFill>
              <a:schemeClr val="accent2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algn="l">
              <a:buClr>
                <a:srgbClr val="FF0066"/>
              </a:buClr>
              <a:buFontTx/>
              <a:buChar char="•"/>
              <a:defRPr/>
            </a:pPr>
            <a:r>
              <a:rPr lang="es-ES" sz="1600">
                <a:effectLst>
                  <a:outerShdw blurRad="38100" dist="38100" dir="2700000" algn="tl">
                    <a:srgbClr val="FFFFFF"/>
                  </a:outerShdw>
                </a:effectLst>
              </a:rPr>
              <a:t> Conducta Responsable </a:t>
            </a:r>
          </a:p>
          <a:p>
            <a:pPr algn="l">
              <a:buClr>
                <a:srgbClr val="FF0066"/>
              </a:buClr>
              <a:defRPr/>
            </a:pPr>
            <a:r>
              <a:rPr lang="es-ES" sz="1600">
                <a:effectLst>
                  <a:outerShdw blurRad="38100" dist="38100" dir="2700000" algn="tl">
                    <a:srgbClr val="FFFFFF"/>
                  </a:outerShdw>
                </a:effectLst>
              </a:rPr>
              <a:t>  en la Investigación</a:t>
            </a:r>
            <a:endParaRPr lang="es-ES_tradnl" sz="160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364630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uadroTexto 6"/>
          <p:cNvSpPr txBox="1"/>
          <p:nvPr/>
        </p:nvSpPr>
        <p:spPr>
          <a:xfrm>
            <a:off x="3707904" y="1985144"/>
            <a:ext cx="3514104" cy="584775"/>
          </a:xfrm>
          <a:prstGeom prst="rect">
            <a:avLst/>
          </a:prstGeom>
          <a:solidFill>
            <a:schemeClr val="bg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es-VE" sz="2400" dirty="0" smtClean="0"/>
              <a:t>Científico </a:t>
            </a:r>
            <a:r>
              <a:rPr lang="es-VE" sz="2400" b="1" dirty="0" smtClean="0"/>
              <a:t>USA</a:t>
            </a:r>
            <a:r>
              <a:rPr lang="es-VE" sz="2400" dirty="0" smtClean="0"/>
              <a:t>, </a:t>
            </a:r>
            <a:r>
              <a:rPr lang="es-VE" sz="3200" b="1" dirty="0" smtClean="0"/>
              <a:t>2017</a:t>
            </a:r>
            <a:endParaRPr lang="es-VE" sz="3200" dirty="0"/>
          </a:p>
        </p:txBody>
      </p:sp>
      <p:pic>
        <p:nvPicPr>
          <p:cNvPr id="8" name="Imagen 7" descr="https://static01.nyt.com/images/2017/03/09/us/09cancerfraud-2/xxcancerfraud-2-blog427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950844"/>
            <a:ext cx="2061965" cy="3021763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0" name="CuadroTexto 9"/>
          <p:cNvSpPr txBox="1"/>
          <p:nvPr/>
        </p:nvSpPr>
        <p:spPr>
          <a:xfrm>
            <a:off x="1128237" y="5085184"/>
            <a:ext cx="146065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VE" sz="1400" dirty="0" smtClean="0"/>
              <a:t>Dr. Carlo </a:t>
            </a:r>
            <a:r>
              <a:rPr lang="es-VE" sz="1400" dirty="0" err="1" smtClean="0"/>
              <a:t>Croce</a:t>
            </a:r>
            <a:endParaRPr lang="es-VE" sz="1400" dirty="0"/>
          </a:p>
        </p:txBody>
      </p:sp>
      <p:sp>
        <p:nvSpPr>
          <p:cNvPr id="11" name="Rectángulo 10"/>
          <p:cNvSpPr/>
          <p:nvPr/>
        </p:nvSpPr>
        <p:spPr>
          <a:xfrm>
            <a:off x="2923284" y="4695608"/>
            <a:ext cx="5332648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VE" sz="1200" u="sng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3"/>
              </a:rPr>
              <a:t>https://www.nytimes.com/2017/03/08/science/cancer-carlo-croce.html?_r=0</a:t>
            </a:r>
            <a:r>
              <a:rPr lang="es-VE" sz="1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s-VE" sz="1200" dirty="0"/>
          </a:p>
        </p:txBody>
      </p:sp>
      <p:sp>
        <p:nvSpPr>
          <p:cNvPr id="12" name="CuadroTexto 11"/>
          <p:cNvSpPr txBox="1"/>
          <p:nvPr/>
        </p:nvSpPr>
        <p:spPr>
          <a:xfrm>
            <a:off x="3199075" y="2886828"/>
            <a:ext cx="4731412" cy="1877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VE" dirty="0" smtClean="0"/>
              <a:t>Famoso profesor investigador, jefe de departamento, con cientos de artículos y mucho financiamiento, acusado de </a:t>
            </a:r>
            <a:r>
              <a:rPr lang="es-VE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falsificar</a:t>
            </a:r>
            <a:r>
              <a:rPr lang="es-VE" dirty="0" smtClean="0"/>
              <a:t> resultados (manipulación de imágenes). </a:t>
            </a:r>
          </a:p>
          <a:p>
            <a:endParaRPr lang="es-VE" sz="800" dirty="0" smtClean="0"/>
          </a:p>
        </p:txBody>
      </p:sp>
      <p:sp>
        <p:nvSpPr>
          <p:cNvPr id="9" name="CuadroTexto 8"/>
          <p:cNvSpPr txBox="1"/>
          <p:nvPr/>
        </p:nvSpPr>
        <p:spPr>
          <a:xfrm>
            <a:off x="683568" y="1406800"/>
            <a:ext cx="223971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s-VE" sz="28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Escándalos…</a:t>
            </a:r>
          </a:p>
        </p:txBody>
      </p:sp>
      <p:sp>
        <p:nvSpPr>
          <p:cNvPr id="13" name="Text Box 4"/>
          <p:cNvSpPr txBox="1">
            <a:spLocks noChangeArrowheads="1"/>
          </p:cNvSpPr>
          <p:nvPr/>
        </p:nvSpPr>
        <p:spPr bwMode="auto">
          <a:xfrm>
            <a:off x="6228184" y="6296046"/>
            <a:ext cx="280012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_tradnl" sz="1200" dirty="0">
                <a:solidFill>
                  <a:schemeClr val="bg2"/>
                </a:solidFill>
                <a:latin typeface="Arial" charset="0"/>
              </a:rPr>
              <a:t>X. Páez Facultad Medicina ULA </a:t>
            </a:r>
            <a:r>
              <a:rPr lang="es-ES_tradnl" sz="1200" dirty="0" smtClean="0">
                <a:solidFill>
                  <a:schemeClr val="bg2"/>
                </a:solidFill>
                <a:latin typeface="Arial" charset="0"/>
              </a:rPr>
              <a:t>2018</a:t>
            </a:r>
            <a:endParaRPr lang="es-ES_tradnl" sz="1200" dirty="0">
              <a:solidFill>
                <a:schemeClr val="bg2"/>
              </a:solidFill>
              <a:latin typeface="Arial" charset="0"/>
            </a:endParaRPr>
          </a:p>
        </p:txBody>
      </p:sp>
      <p:sp>
        <p:nvSpPr>
          <p:cNvPr id="14" name="Rectangle 12"/>
          <p:cNvSpPr>
            <a:spLocks noChangeArrowheads="1"/>
          </p:cNvSpPr>
          <p:nvPr/>
        </p:nvSpPr>
        <p:spPr bwMode="auto">
          <a:xfrm>
            <a:off x="6228184" y="476672"/>
            <a:ext cx="2480166" cy="584775"/>
          </a:xfrm>
          <a:prstGeom prst="rect">
            <a:avLst/>
          </a:prstGeom>
          <a:solidFill>
            <a:srgbClr val="EBEBFF"/>
          </a:solidFill>
          <a:ln w="28575">
            <a:solidFill>
              <a:schemeClr val="accent2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algn="l">
              <a:buClr>
                <a:srgbClr val="FF0066"/>
              </a:buClr>
              <a:buFontTx/>
              <a:buChar char="•"/>
              <a:defRPr/>
            </a:pPr>
            <a:r>
              <a:rPr lang="es-ES" sz="1600">
                <a:effectLst>
                  <a:outerShdw blurRad="38100" dist="38100" dir="2700000" algn="tl">
                    <a:srgbClr val="FFFFFF"/>
                  </a:outerShdw>
                </a:effectLst>
              </a:rPr>
              <a:t> Conducta Responsable </a:t>
            </a:r>
          </a:p>
          <a:p>
            <a:pPr algn="l">
              <a:buClr>
                <a:srgbClr val="FF0066"/>
              </a:buClr>
              <a:defRPr/>
            </a:pPr>
            <a:r>
              <a:rPr lang="es-ES" sz="1600">
                <a:effectLst>
                  <a:outerShdw blurRad="38100" dist="38100" dir="2700000" algn="tl">
                    <a:srgbClr val="FFFFFF"/>
                  </a:outerShdw>
                </a:effectLst>
              </a:rPr>
              <a:t>  en la Investigación</a:t>
            </a:r>
            <a:endParaRPr lang="es-ES_tradnl" sz="160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293983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0" grpId="0"/>
      <p:bldP spid="11" grpId="0"/>
      <p:bldP spid="1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3" name="Text Box 7"/>
          <p:cNvSpPr txBox="1">
            <a:spLocks noChangeArrowheads="1"/>
          </p:cNvSpPr>
          <p:nvPr/>
        </p:nvSpPr>
        <p:spPr bwMode="auto">
          <a:xfrm>
            <a:off x="1350648" y="3145431"/>
            <a:ext cx="6442693" cy="584775"/>
          </a:xfrm>
          <a:prstGeom prst="rect">
            <a:avLst/>
          </a:prstGeom>
          <a:solidFill>
            <a:schemeClr val="accent5"/>
          </a:solidFill>
          <a:ln w="28575">
            <a:solidFill>
              <a:srgbClr val="C00000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wrap="square">
            <a:spAutoFit/>
          </a:bodyPr>
          <a:lstStyle/>
          <a:p>
            <a:pPr>
              <a:defRPr/>
            </a:pPr>
            <a:r>
              <a:rPr lang="es-ES_tradnl" sz="32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Plagio, Fabricación, Falsificación </a:t>
            </a:r>
            <a:endParaRPr lang="es-ES_tradnl" sz="3200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14354" name="Text Box 18"/>
          <p:cNvSpPr txBox="1">
            <a:spLocks noChangeArrowheads="1"/>
          </p:cNvSpPr>
          <p:nvPr/>
        </p:nvSpPr>
        <p:spPr bwMode="auto">
          <a:xfrm>
            <a:off x="3102686" y="1931806"/>
            <a:ext cx="2938625" cy="769441"/>
          </a:xfrm>
          <a:prstGeom prst="rect">
            <a:avLst/>
          </a:prstGeom>
          <a:solidFill>
            <a:schemeClr val="bg1"/>
          </a:solidFill>
          <a:ln w="28575">
            <a:solidFill>
              <a:srgbClr val="0000CC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_tradnl" sz="4400" b="1" dirty="0">
                <a:solidFill>
                  <a:srgbClr val="C00000"/>
                </a:solidFill>
              </a:rPr>
              <a:t>“El TRÍO”</a:t>
            </a:r>
          </a:p>
        </p:txBody>
      </p:sp>
      <p:sp>
        <p:nvSpPr>
          <p:cNvPr id="14357" name="Text Box 21"/>
          <p:cNvSpPr txBox="1">
            <a:spLocks noChangeArrowheads="1"/>
          </p:cNvSpPr>
          <p:nvPr/>
        </p:nvSpPr>
        <p:spPr bwMode="auto">
          <a:xfrm>
            <a:off x="2498355" y="4174390"/>
            <a:ext cx="4147289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Al proponer</a:t>
            </a:r>
            <a:r>
              <a:rPr lang="es-ES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, conducir </a:t>
            </a:r>
            <a:r>
              <a:rPr lang="es-ES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o reportar </a:t>
            </a:r>
            <a:endParaRPr lang="es-ES" dirty="0" smtClean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defRPr/>
            </a:pPr>
            <a:r>
              <a:rPr lang="es-ES_tradnl" dirty="0" smtClean="0"/>
              <a:t>resultados </a:t>
            </a:r>
            <a:r>
              <a:rPr lang="es-ES_tradnl" dirty="0"/>
              <a:t>de investigación. </a:t>
            </a:r>
            <a:endParaRPr lang="es-ES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6228184" y="6401664"/>
            <a:ext cx="280012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_tradnl" sz="1200" dirty="0">
                <a:solidFill>
                  <a:schemeClr val="bg2"/>
                </a:solidFill>
                <a:latin typeface="Arial" charset="0"/>
              </a:rPr>
              <a:t>X. Páez Facultad Medicina ULA </a:t>
            </a:r>
            <a:r>
              <a:rPr lang="es-ES_tradnl" sz="1200" dirty="0" smtClean="0">
                <a:solidFill>
                  <a:schemeClr val="bg2"/>
                </a:solidFill>
                <a:latin typeface="Arial" charset="0"/>
              </a:rPr>
              <a:t>2018</a:t>
            </a:r>
            <a:endParaRPr lang="es-ES_tradnl" sz="1200" dirty="0">
              <a:solidFill>
                <a:schemeClr val="bg2"/>
              </a:solidFill>
              <a:latin typeface="Arial" charset="0"/>
            </a:endParaRPr>
          </a:p>
        </p:txBody>
      </p:sp>
      <p:sp>
        <p:nvSpPr>
          <p:cNvPr id="8" name="Rectangle 12"/>
          <p:cNvSpPr>
            <a:spLocks noChangeArrowheads="1"/>
          </p:cNvSpPr>
          <p:nvPr/>
        </p:nvSpPr>
        <p:spPr bwMode="auto">
          <a:xfrm>
            <a:off x="6228184" y="476672"/>
            <a:ext cx="2480166" cy="584775"/>
          </a:xfrm>
          <a:prstGeom prst="rect">
            <a:avLst/>
          </a:prstGeom>
          <a:solidFill>
            <a:srgbClr val="EBEBFF"/>
          </a:solidFill>
          <a:ln w="28575">
            <a:solidFill>
              <a:schemeClr val="accent2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algn="l">
              <a:buClr>
                <a:srgbClr val="FF0066"/>
              </a:buClr>
              <a:buFontTx/>
              <a:buChar char="•"/>
              <a:defRPr/>
            </a:pPr>
            <a:r>
              <a:rPr lang="es-ES" sz="1600">
                <a:effectLst>
                  <a:outerShdw blurRad="38100" dist="38100" dir="2700000" algn="tl">
                    <a:srgbClr val="FFFFFF"/>
                  </a:outerShdw>
                </a:effectLst>
              </a:rPr>
              <a:t> Conducta Responsable </a:t>
            </a:r>
          </a:p>
          <a:p>
            <a:pPr algn="l">
              <a:buClr>
                <a:srgbClr val="FF0066"/>
              </a:buClr>
              <a:defRPr/>
            </a:pPr>
            <a:r>
              <a:rPr lang="es-ES" sz="1600">
                <a:effectLst>
                  <a:outerShdw blurRad="38100" dist="38100" dir="2700000" algn="tl">
                    <a:srgbClr val="FFFFFF"/>
                  </a:outerShdw>
                </a:effectLst>
              </a:rPr>
              <a:t>  en la Investigación</a:t>
            </a:r>
            <a:endParaRPr lang="es-ES_tradnl" sz="160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3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3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7" dur="80"/>
                                        <p:tgtEl>
                                          <p:spTgt spid="1435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8" dur="80"/>
                                        <p:tgtEl>
                                          <p:spTgt spid="1435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80"/>
                                        <p:tgtEl>
                                          <p:spTgt spid="1435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3" grpId="0" animBg="1"/>
      <p:bldP spid="14354" grpId="0" animBg="1"/>
      <p:bldP spid="14357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7" name="Picture 5" descr="c2l ori dhhs"/>
          <p:cNvPicPr>
            <a:picLocks noChangeAspect="1" noChangeArrowheads="1"/>
          </p:cNvPicPr>
          <p:nvPr/>
        </p:nvPicPr>
        <p:blipFill>
          <a:blip r:embed="rId2">
            <a:lum bright="-12000"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52" t="8426" r="7024" b="5716"/>
          <a:stretch>
            <a:fillRect/>
          </a:stretch>
        </p:blipFill>
        <p:spPr bwMode="auto">
          <a:xfrm>
            <a:off x="3275013" y="909167"/>
            <a:ext cx="2592387" cy="3671887"/>
          </a:xfrm>
          <a:prstGeom prst="rect">
            <a:avLst/>
          </a:prstGeom>
          <a:noFill/>
          <a:ln w="28575">
            <a:solidFill>
              <a:srgbClr val="0000CC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318" name="AutoShape 6"/>
          <p:cNvSpPr>
            <a:spLocks noChangeArrowheads="1"/>
          </p:cNvSpPr>
          <p:nvPr/>
        </p:nvSpPr>
        <p:spPr bwMode="auto">
          <a:xfrm>
            <a:off x="3203575" y="764704"/>
            <a:ext cx="2735263" cy="1511300"/>
          </a:xfrm>
          <a:prstGeom prst="cloudCallout">
            <a:avLst>
              <a:gd name="adj1" fmla="val -26380"/>
              <a:gd name="adj2" fmla="val 58824"/>
            </a:avLst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 sz="3600"/>
          </a:p>
        </p:txBody>
      </p:sp>
      <p:sp>
        <p:nvSpPr>
          <p:cNvPr id="13319" name="Text Box 7"/>
          <p:cNvSpPr txBox="1">
            <a:spLocks noChangeArrowheads="1"/>
          </p:cNvSpPr>
          <p:nvPr/>
        </p:nvSpPr>
        <p:spPr bwMode="auto">
          <a:xfrm>
            <a:off x="3492500" y="1052042"/>
            <a:ext cx="2268538" cy="8636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b="1">
                <a:cs typeface="Times New Roman" pitchFamily="18" charset="0"/>
              </a:rPr>
              <a:t>Guao! ¿Sucede esto con frecuencia?</a:t>
            </a:r>
            <a:endParaRPr lang="es-ES" b="1"/>
          </a:p>
        </p:txBody>
      </p:sp>
      <p:sp>
        <p:nvSpPr>
          <p:cNvPr id="13322" name="Rectangle 10"/>
          <p:cNvSpPr>
            <a:spLocks noChangeArrowheads="1"/>
          </p:cNvSpPr>
          <p:nvPr/>
        </p:nvSpPr>
        <p:spPr bwMode="auto">
          <a:xfrm>
            <a:off x="2365770" y="5520943"/>
            <a:ext cx="4410870" cy="70167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>
              <a:defRPr/>
            </a:pPr>
            <a:r>
              <a:rPr lang="es-ES_tradnl" dirty="0">
                <a:effectLst>
                  <a:outerShdw blurRad="38100" dist="38100" dir="2700000" algn="tl">
                    <a:srgbClr val="C0C0C0"/>
                  </a:outerShdw>
                </a:effectLst>
                <a:cs typeface="Times New Roman" pitchFamily="18" charset="0"/>
              </a:rPr>
              <a:t>“Cuando la conducta deshonesta en investigación se hace pública”</a:t>
            </a:r>
            <a:endParaRPr lang="es-ES_tradnl" dirty="0"/>
          </a:p>
        </p:txBody>
      </p:sp>
      <p:sp>
        <p:nvSpPr>
          <p:cNvPr id="13324" name="Rectangle 12"/>
          <p:cNvSpPr>
            <a:spLocks noChangeArrowheads="1"/>
          </p:cNvSpPr>
          <p:nvPr/>
        </p:nvSpPr>
        <p:spPr bwMode="auto">
          <a:xfrm>
            <a:off x="6156176" y="445206"/>
            <a:ext cx="2480166" cy="584775"/>
          </a:xfrm>
          <a:prstGeom prst="rect">
            <a:avLst/>
          </a:prstGeom>
          <a:solidFill>
            <a:srgbClr val="EBEBFF"/>
          </a:solidFill>
          <a:ln w="28575">
            <a:solidFill>
              <a:schemeClr val="accent2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algn="l">
              <a:buClr>
                <a:srgbClr val="FF0066"/>
              </a:buClr>
              <a:buFontTx/>
              <a:buChar char="•"/>
              <a:defRPr/>
            </a:pPr>
            <a:r>
              <a:rPr lang="es-ES" sz="1600">
                <a:effectLst>
                  <a:outerShdw blurRad="38100" dist="38100" dir="2700000" algn="tl">
                    <a:srgbClr val="FFFFFF"/>
                  </a:outerShdw>
                </a:effectLst>
              </a:rPr>
              <a:t> Conducta Responsable </a:t>
            </a:r>
          </a:p>
          <a:p>
            <a:pPr algn="l">
              <a:buClr>
                <a:srgbClr val="FF0066"/>
              </a:buClr>
              <a:defRPr/>
            </a:pPr>
            <a:r>
              <a:rPr lang="es-ES" sz="1600">
                <a:effectLst>
                  <a:outerShdw blurRad="38100" dist="38100" dir="2700000" algn="tl">
                    <a:srgbClr val="FFFFFF"/>
                  </a:outerShdw>
                </a:effectLst>
              </a:rPr>
              <a:t>  en la Investigación</a:t>
            </a:r>
            <a:endParaRPr lang="es-ES_tradnl" sz="160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28679" name="Rectangle 14"/>
          <p:cNvSpPr>
            <a:spLocks noChangeArrowheads="1"/>
          </p:cNvSpPr>
          <p:nvPr/>
        </p:nvSpPr>
        <p:spPr bwMode="auto">
          <a:xfrm>
            <a:off x="2715417" y="6222618"/>
            <a:ext cx="3711575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_tradnl" sz="1200">
                <a:latin typeface="Arial" charset="0"/>
              </a:rPr>
              <a:t>http://ori.dhhs.gov/.../products/RCRintro/c02/ic2.html</a:t>
            </a:r>
          </a:p>
        </p:txBody>
      </p:sp>
      <p:sp>
        <p:nvSpPr>
          <p:cNvPr id="13327" name="Text Box 15"/>
          <p:cNvSpPr txBox="1">
            <a:spLocks noChangeArrowheads="1"/>
          </p:cNvSpPr>
          <p:nvPr/>
        </p:nvSpPr>
        <p:spPr bwMode="auto">
          <a:xfrm>
            <a:off x="783039" y="3304480"/>
            <a:ext cx="2411238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>
              <a:defRPr/>
            </a:pPr>
            <a:r>
              <a:rPr lang="es-ES_tradnl" sz="24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Resultados </a:t>
            </a:r>
          </a:p>
          <a:p>
            <a:pPr eaLnBrk="1" hangingPunct="1">
              <a:defRPr/>
            </a:pPr>
            <a:r>
              <a:rPr lang="es-ES_tradnl" sz="2400" b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Fabricados </a:t>
            </a:r>
            <a:r>
              <a:rPr lang="es-ES_tradnl" sz="24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en </a:t>
            </a:r>
          </a:p>
          <a:p>
            <a:pPr eaLnBrk="1" hangingPunct="1">
              <a:defRPr/>
            </a:pPr>
            <a:r>
              <a:rPr lang="es-ES_tradnl" sz="24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ensayo clínico</a:t>
            </a:r>
            <a:r>
              <a:rPr lang="es-ES_tradnl" sz="2400" b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…</a:t>
            </a:r>
          </a:p>
        </p:txBody>
      </p:sp>
      <p:sp>
        <p:nvSpPr>
          <p:cNvPr id="13328" name="Text Box 16"/>
          <p:cNvSpPr txBox="1">
            <a:spLocks noChangeArrowheads="1"/>
          </p:cNvSpPr>
          <p:nvPr/>
        </p:nvSpPr>
        <p:spPr bwMode="auto">
          <a:xfrm>
            <a:off x="3345685" y="4635500"/>
            <a:ext cx="2587568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>
              <a:defRPr/>
            </a:pPr>
            <a:r>
              <a:rPr lang="es-ES_tradnl" sz="24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Investigador</a:t>
            </a:r>
          </a:p>
          <a:p>
            <a:pPr eaLnBrk="1" hangingPunct="1">
              <a:defRPr/>
            </a:pPr>
            <a:r>
              <a:rPr lang="es-ES_tradnl" sz="2400" b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Falsifica </a:t>
            </a:r>
            <a:r>
              <a:rPr lang="es-ES_tradnl" sz="24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datos…</a:t>
            </a:r>
          </a:p>
        </p:txBody>
      </p:sp>
      <p:sp>
        <p:nvSpPr>
          <p:cNvPr id="13329" name="Text Box 17"/>
          <p:cNvSpPr txBox="1">
            <a:spLocks noChangeArrowheads="1"/>
          </p:cNvSpPr>
          <p:nvPr/>
        </p:nvSpPr>
        <p:spPr bwMode="auto">
          <a:xfrm>
            <a:off x="6028872" y="3673812"/>
            <a:ext cx="2194832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>
              <a:defRPr/>
            </a:pPr>
            <a:r>
              <a:rPr lang="es-ES_tradnl" sz="24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Tesis</a:t>
            </a:r>
          </a:p>
          <a:p>
            <a:pPr eaLnBrk="1" hangingPunct="1">
              <a:defRPr/>
            </a:pPr>
            <a:r>
              <a:rPr lang="es-ES_tradnl" sz="2400" b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Plagiada </a:t>
            </a:r>
            <a:r>
              <a:rPr lang="es-ES_tradnl" sz="24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por…</a:t>
            </a:r>
          </a:p>
        </p:txBody>
      </p:sp>
      <p:sp>
        <p:nvSpPr>
          <p:cNvPr id="11" name="Text Box 4"/>
          <p:cNvSpPr txBox="1">
            <a:spLocks noChangeArrowheads="1"/>
          </p:cNvSpPr>
          <p:nvPr/>
        </p:nvSpPr>
        <p:spPr bwMode="auto">
          <a:xfrm>
            <a:off x="6660232" y="6474073"/>
            <a:ext cx="2302233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_tradnl" sz="1000" dirty="0">
                <a:solidFill>
                  <a:schemeClr val="bg2"/>
                </a:solidFill>
                <a:latin typeface="Arial" charset="0"/>
              </a:rPr>
              <a:t>X. Páez Facultad Medicina ULA </a:t>
            </a:r>
            <a:r>
              <a:rPr lang="es-ES_tradnl" sz="1000" dirty="0" smtClean="0">
                <a:solidFill>
                  <a:schemeClr val="bg2"/>
                </a:solidFill>
                <a:latin typeface="Arial" charset="0"/>
              </a:rPr>
              <a:t>2018</a:t>
            </a:r>
            <a:endParaRPr lang="es-ES_tradnl" sz="1000" dirty="0">
              <a:solidFill>
                <a:schemeClr val="bg2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33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33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33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8" grpId="0" animBg="1"/>
      <p:bldP spid="13319" grpId="0" animBg="1"/>
      <p:bldP spid="13322" grpId="0" animBg="1"/>
      <p:bldP spid="13327" grpId="0"/>
      <p:bldP spid="13328" grpId="0"/>
      <p:bldP spid="13329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6"/>
          <p:cNvSpPr>
            <a:spLocks noChangeArrowheads="1"/>
          </p:cNvSpPr>
          <p:nvPr/>
        </p:nvSpPr>
        <p:spPr bwMode="auto">
          <a:xfrm>
            <a:off x="0" y="160655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endParaRPr lang="en-US" sz="3600"/>
          </a:p>
        </p:txBody>
      </p:sp>
      <p:pic>
        <p:nvPicPr>
          <p:cNvPr id="11269" name="Picture 5" descr="Roomie plagiaris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26" r="4253" b="14633"/>
          <a:stretch>
            <a:fillRect/>
          </a:stretch>
        </p:blipFill>
        <p:spPr bwMode="auto">
          <a:xfrm>
            <a:off x="2411413" y="1295400"/>
            <a:ext cx="3816350" cy="3798888"/>
          </a:xfrm>
          <a:prstGeom prst="rect">
            <a:avLst/>
          </a:prstGeom>
          <a:noFill/>
          <a:ln w="28575">
            <a:solidFill>
              <a:srgbClr val="0000CC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1" name="Rectangle 7"/>
          <p:cNvSpPr>
            <a:spLocks noChangeArrowheads="1"/>
          </p:cNvSpPr>
          <p:nvPr/>
        </p:nvSpPr>
        <p:spPr bwMode="auto">
          <a:xfrm>
            <a:off x="1423988" y="5183188"/>
            <a:ext cx="629285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>
              <a:defRPr/>
            </a:pPr>
            <a:r>
              <a:rPr lang="es-ES_tradnl" dirty="0">
                <a:effectLst>
                  <a:outerShdw blurRad="38100" dist="38100" dir="2700000" algn="tl">
                    <a:srgbClr val="C0C0C0"/>
                  </a:outerShdw>
                </a:effectLst>
                <a:cs typeface="Times New Roman" pitchFamily="18" charset="0"/>
              </a:rPr>
              <a:t>“¿Plagio? pero mi si compañera me dio permiso para </a:t>
            </a:r>
          </a:p>
          <a:p>
            <a:pPr>
              <a:defRPr/>
            </a:pPr>
            <a:r>
              <a:rPr lang="es-ES_tradnl" dirty="0">
                <a:effectLst>
                  <a:outerShdw blurRad="38100" dist="38100" dir="2700000" algn="tl">
                    <a:srgbClr val="C0C0C0"/>
                  </a:outerShdw>
                </a:effectLst>
                <a:cs typeface="Times New Roman" pitchFamily="18" charset="0"/>
              </a:rPr>
              <a:t>usar su trabajo y que no tenía que citarla.”</a:t>
            </a:r>
            <a:endParaRPr lang="es-ES_tradnl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30725" name="Rectangle 11"/>
          <p:cNvSpPr>
            <a:spLocks noChangeArrowheads="1"/>
          </p:cNvSpPr>
          <p:nvPr/>
        </p:nvSpPr>
        <p:spPr bwMode="auto">
          <a:xfrm>
            <a:off x="2727325" y="5891213"/>
            <a:ext cx="3687763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_tradnl" sz="1200">
                <a:latin typeface="Arial" charset="0"/>
              </a:rPr>
              <a:t>www.pyrczak.com/antiplagiarism/images/Roomie.gif</a:t>
            </a:r>
          </a:p>
        </p:txBody>
      </p:sp>
      <p:sp>
        <p:nvSpPr>
          <p:cNvPr id="13324" name="Rectangle 12"/>
          <p:cNvSpPr>
            <a:spLocks noChangeArrowheads="1"/>
          </p:cNvSpPr>
          <p:nvPr/>
        </p:nvSpPr>
        <p:spPr bwMode="auto">
          <a:xfrm>
            <a:off x="6084888" y="404813"/>
            <a:ext cx="2480166" cy="584775"/>
          </a:xfrm>
          <a:prstGeom prst="rect">
            <a:avLst/>
          </a:prstGeom>
          <a:solidFill>
            <a:srgbClr val="EBEBFF"/>
          </a:solidFill>
          <a:ln w="28575">
            <a:solidFill>
              <a:schemeClr val="accent2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algn="l">
              <a:buClr>
                <a:srgbClr val="FF0066"/>
              </a:buClr>
              <a:buFontTx/>
              <a:buChar char="•"/>
              <a:defRPr/>
            </a:pPr>
            <a:r>
              <a:rPr lang="es-ES" sz="1600">
                <a:effectLst>
                  <a:outerShdw blurRad="38100" dist="38100" dir="2700000" algn="tl">
                    <a:srgbClr val="FFFFFF"/>
                  </a:outerShdw>
                </a:effectLst>
              </a:rPr>
              <a:t> Conducta Responsable </a:t>
            </a:r>
          </a:p>
          <a:p>
            <a:pPr algn="l">
              <a:buClr>
                <a:srgbClr val="FF0066"/>
              </a:buClr>
              <a:defRPr/>
            </a:pPr>
            <a:r>
              <a:rPr lang="es-ES" sz="1600">
                <a:effectLst>
                  <a:outerShdw blurRad="38100" dist="38100" dir="2700000" algn="tl">
                    <a:srgbClr val="FFFFFF"/>
                  </a:outerShdw>
                </a:effectLst>
              </a:rPr>
              <a:t>  en la Investigación</a:t>
            </a:r>
            <a:endParaRPr lang="es-ES_tradnl" sz="160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6227763" y="6422658"/>
            <a:ext cx="280012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_tradnl" sz="1200" dirty="0">
                <a:solidFill>
                  <a:schemeClr val="bg2"/>
                </a:solidFill>
                <a:latin typeface="Arial" charset="0"/>
              </a:rPr>
              <a:t>X. Páez Facultad Medicina ULA </a:t>
            </a:r>
            <a:r>
              <a:rPr lang="es-ES_tradnl" sz="1200" dirty="0" smtClean="0">
                <a:solidFill>
                  <a:schemeClr val="bg2"/>
                </a:solidFill>
                <a:latin typeface="Arial" charset="0"/>
              </a:rPr>
              <a:t>2018</a:t>
            </a:r>
            <a:endParaRPr lang="es-ES_tradnl" sz="1200" dirty="0">
              <a:solidFill>
                <a:schemeClr val="bg2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1" dur="80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2" dur="80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80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71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6"/>
          <p:cNvSpPr>
            <a:spLocks noChangeArrowheads="1"/>
          </p:cNvSpPr>
          <p:nvPr/>
        </p:nvSpPr>
        <p:spPr bwMode="auto">
          <a:xfrm>
            <a:off x="0" y="1611313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endParaRPr lang="en-US" sz="3600"/>
          </a:p>
        </p:txBody>
      </p:sp>
      <p:pic>
        <p:nvPicPr>
          <p:cNvPr id="12293" name="Picture 5" descr="untitle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124"/>
          <a:stretch>
            <a:fillRect/>
          </a:stretch>
        </p:blipFill>
        <p:spPr bwMode="auto">
          <a:xfrm>
            <a:off x="2268538" y="1001713"/>
            <a:ext cx="4370387" cy="3597275"/>
          </a:xfrm>
          <a:prstGeom prst="rect">
            <a:avLst/>
          </a:prstGeom>
          <a:noFill/>
          <a:ln w="28575">
            <a:solidFill>
              <a:srgbClr val="0000CC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295" name="Rectangle 7"/>
          <p:cNvSpPr>
            <a:spLocks noChangeArrowheads="1"/>
          </p:cNvSpPr>
          <p:nvPr/>
        </p:nvSpPr>
        <p:spPr bwMode="auto">
          <a:xfrm>
            <a:off x="1493838" y="4656138"/>
            <a:ext cx="6154737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defRPr/>
            </a:pPr>
            <a:r>
              <a:rPr lang="es-ES_tradnl">
                <a:effectLst>
                  <a:outerShdw blurRad="38100" dist="38100" dir="2700000" algn="tl">
                    <a:srgbClr val="C0C0C0"/>
                  </a:outerShdw>
                </a:effectLst>
                <a:cs typeface="Times New Roman" pitchFamily="18" charset="0"/>
              </a:rPr>
              <a:t>"Me gusta lo que está escrito en ese trabajo. </a:t>
            </a:r>
          </a:p>
          <a:p>
            <a:pPr>
              <a:defRPr/>
            </a:pPr>
            <a:r>
              <a:rPr lang="es-ES_tradnl">
                <a:effectLst>
                  <a:outerShdw blurRad="38100" dist="38100" dir="2700000" algn="tl">
                    <a:srgbClr val="C0C0C0"/>
                  </a:outerShdw>
                </a:effectLst>
                <a:cs typeface="Times New Roman" pitchFamily="18" charset="0"/>
              </a:rPr>
              <a:t>Pero me hubiera gustado más que lo hubiera escrito usted.”</a:t>
            </a:r>
            <a:endParaRPr lang="es-ES_tradnl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31749" name="Rectangle 11"/>
          <p:cNvSpPr>
            <a:spLocks noChangeArrowheads="1"/>
          </p:cNvSpPr>
          <p:nvPr/>
        </p:nvSpPr>
        <p:spPr bwMode="auto">
          <a:xfrm>
            <a:off x="2195513" y="5734050"/>
            <a:ext cx="4752975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sz="1200" dirty="0">
                <a:latin typeface="Arial" charset="0"/>
              </a:rPr>
              <a:t>http://atempleton.wordpress.com/2008/10/23/plagiarism-cartoon/</a:t>
            </a:r>
          </a:p>
          <a:p>
            <a:pPr algn="l">
              <a:spcBef>
                <a:spcPct val="50000"/>
              </a:spcBef>
            </a:pPr>
            <a:r>
              <a:rPr lang="en-US" sz="1200" dirty="0">
                <a:latin typeface="Arial" charset="0"/>
              </a:rPr>
              <a:t>Cartoon by Matthew Henry Hall http://www.matthewhenryhall.com/</a:t>
            </a:r>
          </a:p>
        </p:txBody>
      </p:sp>
      <p:sp>
        <p:nvSpPr>
          <p:cNvPr id="13324" name="Rectangle 12"/>
          <p:cNvSpPr>
            <a:spLocks noChangeArrowheads="1"/>
          </p:cNvSpPr>
          <p:nvPr/>
        </p:nvSpPr>
        <p:spPr bwMode="auto">
          <a:xfrm>
            <a:off x="6211741" y="283850"/>
            <a:ext cx="2480166" cy="584775"/>
          </a:xfrm>
          <a:prstGeom prst="rect">
            <a:avLst/>
          </a:prstGeom>
          <a:solidFill>
            <a:srgbClr val="EBEBFF"/>
          </a:solidFill>
          <a:ln w="28575">
            <a:solidFill>
              <a:srgbClr val="0000CC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>
            <a:spAutoFit/>
          </a:bodyPr>
          <a:lstStyle/>
          <a:p>
            <a:pPr algn="l">
              <a:buClr>
                <a:srgbClr val="FF0066"/>
              </a:buClr>
              <a:buFontTx/>
              <a:buChar char="•"/>
              <a:defRPr/>
            </a:pPr>
            <a:r>
              <a:rPr lang="es-ES" sz="1600">
                <a:effectLst>
                  <a:outerShdw blurRad="38100" dist="38100" dir="2700000" algn="tl">
                    <a:srgbClr val="FFFFFF"/>
                  </a:outerShdw>
                </a:effectLst>
              </a:rPr>
              <a:t> Conducta Responsable </a:t>
            </a:r>
          </a:p>
          <a:p>
            <a:pPr algn="l">
              <a:buClr>
                <a:srgbClr val="FF0066"/>
              </a:buClr>
              <a:defRPr/>
            </a:pPr>
            <a:r>
              <a:rPr lang="es-ES" sz="1600">
                <a:effectLst>
                  <a:outerShdw blurRad="38100" dist="38100" dir="2700000" algn="tl">
                    <a:srgbClr val="FFFFFF"/>
                  </a:outerShdw>
                </a:effectLst>
              </a:rPr>
              <a:t>  en la Investigación</a:t>
            </a:r>
            <a:endParaRPr lang="es-ES_tradnl" sz="160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6228184" y="6401664"/>
            <a:ext cx="280012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_tradnl" sz="1200" dirty="0">
                <a:solidFill>
                  <a:schemeClr val="bg2"/>
                </a:solidFill>
                <a:latin typeface="Arial" charset="0"/>
              </a:rPr>
              <a:t>X. Páez Facultad Medicina ULA </a:t>
            </a:r>
            <a:r>
              <a:rPr lang="es-ES_tradnl" sz="1200" dirty="0" smtClean="0">
                <a:solidFill>
                  <a:schemeClr val="bg2"/>
                </a:solidFill>
                <a:latin typeface="Arial" charset="0"/>
              </a:rPr>
              <a:t>2018</a:t>
            </a:r>
            <a:endParaRPr lang="es-ES_tradnl" sz="1200" dirty="0">
              <a:solidFill>
                <a:schemeClr val="bg2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1" dur="80"/>
                                        <p:tgtEl>
                                          <p:spTgt spid="1229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2" dur="80"/>
                                        <p:tgtEl>
                                          <p:spTgt spid="1229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80"/>
                                        <p:tgtEl>
                                          <p:spTgt spid="1229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5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245" name="Text Box 5"/>
          <p:cNvSpPr txBox="1">
            <a:spLocks noChangeArrowheads="1"/>
          </p:cNvSpPr>
          <p:nvPr/>
        </p:nvSpPr>
        <p:spPr bwMode="auto">
          <a:xfrm>
            <a:off x="1692275" y="1628775"/>
            <a:ext cx="5761038" cy="4216539"/>
          </a:xfrm>
          <a:prstGeom prst="rect">
            <a:avLst/>
          </a:prstGeom>
          <a:solidFill>
            <a:schemeClr val="accent3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>
              <a:defRPr/>
            </a:pPr>
            <a:r>
              <a:rPr lang="es-ES_tradnl" sz="2400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FABRICACIÓN </a:t>
            </a:r>
          </a:p>
          <a:p>
            <a:pPr algn="l" eaLnBrk="1" hangingPunct="1">
              <a:defRPr/>
            </a:pPr>
            <a:r>
              <a:rPr lang="es-ES_tradnl" sz="24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_tradnl" sz="28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_tradnl" sz="28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Inventar</a:t>
            </a:r>
            <a:r>
              <a:rPr lang="es-ES_tradnl" sz="28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_tradnl" sz="16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datos o resultados y registros</a:t>
            </a:r>
          </a:p>
          <a:p>
            <a:pPr algn="l" eaLnBrk="1" hangingPunct="1">
              <a:defRPr/>
            </a:pPr>
            <a:r>
              <a:rPr lang="es-ES_tradnl" sz="16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 o reportes de ellos</a:t>
            </a:r>
          </a:p>
          <a:p>
            <a:pPr algn="l" eaLnBrk="1" hangingPunct="1">
              <a:defRPr/>
            </a:pPr>
            <a:endParaRPr lang="es-ES_tradnl" sz="1600" b="1" dirty="0" smtClean="0">
              <a:solidFill>
                <a:srgbClr val="CC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l" eaLnBrk="1" hangingPunct="1">
              <a:defRPr/>
            </a:pPr>
            <a:r>
              <a:rPr lang="es-ES_tradnl" sz="2400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FALSIFICACIÓN </a:t>
            </a:r>
          </a:p>
          <a:p>
            <a:pPr algn="l" eaLnBrk="1" hangingPunct="1">
              <a:defRPr/>
            </a:pPr>
            <a:r>
              <a:rPr lang="es-ES_tradnl" sz="24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 </a:t>
            </a:r>
            <a:r>
              <a:rPr lang="es-ES_tradnl" sz="28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Manipular</a:t>
            </a:r>
            <a:r>
              <a:rPr lang="es-ES_tradnl" sz="18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_tradnl" sz="16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materiales, equipo, procesos</a:t>
            </a:r>
          </a:p>
          <a:p>
            <a:pPr algn="l" eaLnBrk="1" hangingPunct="1">
              <a:defRPr/>
            </a:pPr>
            <a:r>
              <a:rPr lang="es-ES_tradnl" sz="16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 o cambiar u omitir datos o resultados, de tal modo que</a:t>
            </a:r>
          </a:p>
          <a:p>
            <a:pPr algn="l" eaLnBrk="1" hangingPunct="1">
              <a:defRPr/>
            </a:pPr>
            <a:r>
              <a:rPr lang="es-ES_tradnl" sz="16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 la investigación no está exactamente representada en </a:t>
            </a:r>
          </a:p>
          <a:p>
            <a:pPr algn="l" eaLnBrk="1" hangingPunct="1">
              <a:defRPr/>
            </a:pPr>
            <a:r>
              <a:rPr lang="es-ES_tradnl" sz="16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 el registro de información</a:t>
            </a:r>
          </a:p>
          <a:p>
            <a:pPr algn="l" eaLnBrk="1" hangingPunct="1">
              <a:defRPr/>
            </a:pPr>
            <a:endParaRPr lang="es-ES_tradnl" sz="1600" dirty="0" smtClean="0">
              <a:solidFill>
                <a:srgbClr val="CC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l" eaLnBrk="1" hangingPunct="1">
              <a:defRPr/>
            </a:pPr>
            <a:r>
              <a:rPr lang="es-ES_tradnl" sz="2400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PLAGIO </a:t>
            </a:r>
          </a:p>
          <a:p>
            <a:pPr algn="l" eaLnBrk="1" hangingPunct="1">
              <a:defRPr/>
            </a:pPr>
            <a:r>
              <a:rPr lang="es-ES_tradnl" sz="28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 </a:t>
            </a:r>
            <a:r>
              <a:rPr lang="es-ES_tradnl" sz="28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Apropiación</a:t>
            </a:r>
            <a:r>
              <a:rPr lang="es-ES_tradnl" sz="28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_tradnl" sz="16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de ideas, procesos, resultados, palabras de otra persona sin darle crédito apropiado</a:t>
            </a:r>
            <a:endParaRPr lang="es-ES_tradnl" sz="2400" dirty="0" smtClean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138246" name="Text Box 6"/>
          <p:cNvSpPr txBox="1">
            <a:spLocks noChangeArrowheads="1"/>
          </p:cNvSpPr>
          <p:nvPr/>
        </p:nvSpPr>
        <p:spPr bwMode="auto">
          <a:xfrm>
            <a:off x="3146769" y="476672"/>
            <a:ext cx="2850460" cy="923330"/>
          </a:xfrm>
          <a:prstGeom prst="rect">
            <a:avLst/>
          </a:prstGeom>
          <a:solidFill>
            <a:srgbClr val="FFE1F7"/>
          </a:solidFill>
          <a:ln w="28575">
            <a:solidFill>
              <a:srgbClr val="000099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>
              <a:defRPr/>
            </a:pPr>
            <a:r>
              <a:rPr lang="es-ES_tradnl" sz="5400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TRÍO</a:t>
            </a:r>
          </a:p>
        </p:txBody>
      </p:sp>
      <p:sp>
        <p:nvSpPr>
          <p:cNvPr id="34821" name="Rectangle 9"/>
          <p:cNvSpPr>
            <a:spLocks noChangeArrowheads="1"/>
          </p:cNvSpPr>
          <p:nvPr/>
        </p:nvSpPr>
        <p:spPr bwMode="auto">
          <a:xfrm>
            <a:off x="1537494" y="5944464"/>
            <a:ext cx="606901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_tradnl" sz="1200" dirty="0"/>
              <a:t>Office of </a:t>
            </a:r>
            <a:r>
              <a:rPr lang="es-ES_tradnl" sz="1200" dirty="0" err="1"/>
              <a:t>Research</a:t>
            </a:r>
            <a:r>
              <a:rPr lang="es-ES_tradnl" sz="1200" dirty="0"/>
              <a:t> </a:t>
            </a:r>
            <a:r>
              <a:rPr lang="es-ES_tradnl" sz="1200" dirty="0" err="1"/>
              <a:t>Integrity</a:t>
            </a:r>
            <a:r>
              <a:rPr lang="es-ES_tradnl" sz="1200" dirty="0"/>
              <a:t> ORI. US </a:t>
            </a:r>
            <a:r>
              <a:rPr lang="es-ES_tradnl" sz="1200" dirty="0" err="1"/>
              <a:t>Department</a:t>
            </a:r>
            <a:r>
              <a:rPr lang="es-ES_tradnl" sz="1200" dirty="0"/>
              <a:t> of </a:t>
            </a:r>
            <a:r>
              <a:rPr lang="es-ES_tradnl" sz="1200" dirty="0" err="1"/>
              <a:t>Health</a:t>
            </a:r>
            <a:r>
              <a:rPr lang="es-ES_tradnl" sz="1200" dirty="0"/>
              <a:t> and Human </a:t>
            </a:r>
            <a:r>
              <a:rPr lang="es-ES_tradnl" sz="1200" dirty="0" err="1"/>
              <a:t>Services</a:t>
            </a:r>
            <a:r>
              <a:rPr lang="es-ES_tradnl" sz="1200" dirty="0"/>
              <a:t>.</a:t>
            </a:r>
          </a:p>
          <a:p>
            <a:r>
              <a:rPr lang="es-ES_tradnl" sz="1200" dirty="0"/>
              <a:t>http://ori.dhhs.gov/misconduct/definition_misconduct.shtml</a:t>
            </a:r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6206443" y="6502169"/>
            <a:ext cx="280012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_tradnl" sz="1200" dirty="0">
                <a:solidFill>
                  <a:schemeClr val="bg2"/>
                </a:solidFill>
                <a:latin typeface="Arial" charset="0"/>
              </a:rPr>
              <a:t>X. Páez Facultad Medicina ULA </a:t>
            </a:r>
            <a:r>
              <a:rPr lang="es-ES_tradnl" sz="1200" dirty="0" smtClean="0">
                <a:solidFill>
                  <a:schemeClr val="bg2"/>
                </a:solidFill>
                <a:latin typeface="Arial" charset="0"/>
              </a:rPr>
              <a:t>2018</a:t>
            </a:r>
            <a:endParaRPr lang="es-ES_tradnl" sz="1200" dirty="0">
              <a:solidFill>
                <a:schemeClr val="bg2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82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82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8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8246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3" name="Text Box 7"/>
          <p:cNvSpPr txBox="1">
            <a:spLocks noChangeArrowheads="1"/>
          </p:cNvSpPr>
          <p:nvPr/>
        </p:nvSpPr>
        <p:spPr bwMode="auto">
          <a:xfrm>
            <a:off x="2433638" y="2043427"/>
            <a:ext cx="4133850" cy="94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ctr"/>
            <a:r>
              <a:rPr lang="es-ES_tradnl" sz="2800" dirty="0"/>
              <a:t>Pequeño o grande </a:t>
            </a:r>
          </a:p>
          <a:p>
            <a:pPr algn="ctr"/>
            <a:r>
              <a:rPr lang="es-ES_tradnl" sz="2800" dirty="0"/>
              <a:t>Intencional o accidental</a:t>
            </a:r>
          </a:p>
        </p:txBody>
      </p:sp>
      <p:sp>
        <p:nvSpPr>
          <p:cNvPr id="19466" name="Rectangle 10"/>
          <p:cNvSpPr>
            <a:spLocks noChangeArrowheads="1"/>
          </p:cNvSpPr>
          <p:nvPr/>
        </p:nvSpPr>
        <p:spPr bwMode="auto">
          <a:xfrm>
            <a:off x="1475639" y="3284984"/>
            <a:ext cx="6192721" cy="1938992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_tradnl" sz="6600" b="1" dirty="0" smtClean="0">
                <a:solidFill>
                  <a:srgbClr val="CC0000"/>
                </a:solidFill>
              </a:rPr>
              <a:t>INACEPTABLE</a:t>
            </a:r>
          </a:p>
          <a:p>
            <a:pPr algn="ctr">
              <a:defRPr/>
            </a:pPr>
            <a:r>
              <a:rPr lang="es-ES_tradnl" sz="5400" b="1" dirty="0">
                <a:solidFill>
                  <a:srgbClr val="CC0000"/>
                </a:solidFill>
              </a:rPr>
              <a:t>e</a:t>
            </a:r>
            <a:r>
              <a:rPr lang="es-ES_tradnl" sz="5400" b="1" dirty="0" smtClean="0">
                <a:solidFill>
                  <a:srgbClr val="CC0000"/>
                </a:solidFill>
              </a:rPr>
              <a:t>n la academia</a:t>
            </a:r>
            <a:endParaRPr lang="es-ES_tradnl" sz="5400" b="1" dirty="0">
              <a:solidFill>
                <a:srgbClr val="CC0000"/>
              </a:solidFill>
            </a:endParaRPr>
          </a:p>
        </p:txBody>
      </p:sp>
      <p:sp>
        <p:nvSpPr>
          <p:cNvPr id="8" name="Text Box 14"/>
          <p:cNvSpPr txBox="1">
            <a:spLocks noChangeArrowheads="1"/>
          </p:cNvSpPr>
          <p:nvPr/>
        </p:nvSpPr>
        <p:spPr bwMode="auto">
          <a:xfrm>
            <a:off x="3075333" y="955466"/>
            <a:ext cx="2850460" cy="923330"/>
          </a:xfrm>
          <a:prstGeom prst="rect">
            <a:avLst/>
          </a:prstGeom>
          <a:solidFill>
            <a:srgbClr val="FFE1F7"/>
          </a:solidFill>
          <a:ln>
            <a:noFill/>
          </a:ln>
          <a:effectLst>
            <a:glow rad="101600">
              <a:schemeClr val="accent2">
                <a:satMod val="175000"/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wrap="none">
            <a:spAutoFit/>
          </a:bodyPr>
          <a:lstStyle/>
          <a:p>
            <a:pPr>
              <a:defRPr/>
            </a:pPr>
            <a:r>
              <a:rPr lang="es-ES_tradnl" sz="5400" dirty="0">
                <a:solidFill>
                  <a:srgbClr val="CC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El </a:t>
            </a:r>
            <a:r>
              <a:rPr lang="es-ES_tradnl" sz="5400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TRÍO</a:t>
            </a:r>
            <a:endParaRPr lang="es-ES_tradnl" sz="5400" dirty="0">
              <a:solidFill>
                <a:srgbClr val="CC00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6" name="Text Box 7"/>
          <p:cNvSpPr txBox="1">
            <a:spLocks noChangeArrowheads="1"/>
          </p:cNvSpPr>
          <p:nvPr/>
        </p:nvSpPr>
        <p:spPr bwMode="auto">
          <a:xfrm>
            <a:off x="7164288" y="6453336"/>
            <a:ext cx="1832553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r>
              <a:rPr lang="es-ES_tradnl" sz="1200" dirty="0">
                <a:solidFill>
                  <a:srgbClr val="5F5F5F"/>
                </a:solidFill>
              </a:rPr>
              <a:t>Ximena Páez ULA </a:t>
            </a:r>
            <a:r>
              <a:rPr lang="es-ES_tradnl" sz="1200" dirty="0" smtClean="0">
                <a:solidFill>
                  <a:srgbClr val="5F5F5F"/>
                </a:solidFill>
              </a:rPr>
              <a:t>2018</a:t>
            </a:r>
            <a:endParaRPr lang="es-ES_tradnl" sz="1200" dirty="0">
              <a:solidFill>
                <a:srgbClr val="5F5F5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97441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55" decel="100000"/>
                                        <p:tgtEl>
                                          <p:spTgt spid="1946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1155" decel="100000"/>
                                        <p:tgtEl>
                                          <p:spTgt spid="19466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3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19466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4" dur="1155" fill="hold"/>
                                        <p:tgtEl>
                                          <p:spTgt spid="194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5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194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6" dur="1155" fill="hold"/>
                                        <p:tgtEl>
                                          <p:spTgt spid="194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7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194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3" grpId="0"/>
      <p:bldP spid="19466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149" name="Text Box 5"/>
          <p:cNvSpPr txBox="1">
            <a:spLocks noChangeArrowheads="1"/>
          </p:cNvSpPr>
          <p:nvPr/>
        </p:nvSpPr>
        <p:spPr bwMode="auto">
          <a:xfrm>
            <a:off x="2694192" y="2924944"/>
            <a:ext cx="3755615" cy="1323439"/>
          </a:xfrm>
          <a:prstGeom prst="rect">
            <a:avLst/>
          </a:prstGeom>
          <a:solidFill>
            <a:srgbClr val="FFE7F3"/>
          </a:solidFill>
          <a:ln w="28575">
            <a:solidFill>
              <a:srgbClr val="CC0000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>
              <a:defRPr/>
            </a:pPr>
            <a:r>
              <a:rPr lang="es-ES_tradnl" sz="4000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Frecuencia de deshonestidad</a:t>
            </a:r>
          </a:p>
        </p:txBody>
      </p:sp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6300192" y="6381328"/>
            <a:ext cx="280012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_tradnl" sz="1200" dirty="0">
                <a:solidFill>
                  <a:schemeClr val="bg2"/>
                </a:solidFill>
                <a:latin typeface="Arial" charset="0"/>
              </a:rPr>
              <a:t>X. Páez Facultad Medicina ULA </a:t>
            </a:r>
            <a:r>
              <a:rPr lang="es-ES_tradnl" sz="1200" dirty="0" smtClean="0">
                <a:solidFill>
                  <a:schemeClr val="bg2"/>
                </a:solidFill>
                <a:latin typeface="Arial" charset="0"/>
              </a:rPr>
              <a:t>2018</a:t>
            </a:r>
            <a:endParaRPr lang="es-ES_tradnl" sz="1200" dirty="0">
              <a:solidFill>
                <a:schemeClr val="bg2"/>
              </a:solidFill>
              <a:latin typeface="Arial" charset="0"/>
            </a:endParaRPr>
          </a:p>
        </p:txBody>
      </p:sp>
      <p:sp>
        <p:nvSpPr>
          <p:cNvPr id="5" name="Rectangle 12"/>
          <p:cNvSpPr>
            <a:spLocks noChangeArrowheads="1"/>
          </p:cNvSpPr>
          <p:nvPr/>
        </p:nvSpPr>
        <p:spPr bwMode="auto">
          <a:xfrm>
            <a:off x="6211741" y="283850"/>
            <a:ext cx="2480166" cy="584775"/>
          </a:xfrm>
          <a:prstGeom prst="rect">
            <a:avLst/>
          </a:prstGeom>
          <a:solidFill>
            <a:srgbClr val="EBEBFF"/>
          </a:solidFill>
          <a:ln w="28575">
            <a:solidFill>
              <a:srgbClr val="0000CC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>
            <a:spAutoFit/>
          </a:bodyPr>
          <a:lstStyle/>
          <a:p>
            <a:pPr algn="l">
              <a:buClr>
                <a:srgbClr val="FF0066"/>
              </a:buClr>
              <a:buFontTx/>
              <a:buChar char="•"/>
              <a:defRPr/>
            </a:pPr>
            <a:r>
              <a:rPr lang="es-ES" sz="1600">
                <a:effectLst>
                  <a:outerShdw blurRad="38100" dist="38100" dir="2700000" algn="tl">
                    <a:srgbClr val="FFFFFF"/>
                  </a:outerShdw>
                </a:effectLst>
              </a:rPr>
              <a:t> Conducta Responsable </a:t>
            </a:r>
          </a:p>
          <a:p>
            <a:pPr algn="l">
              <a:buClr>
                <a:srgbClr val="FF0066"/>
              </a:buClr>
              <a:defRPr/>
            </a:pPr>
            <a:r>
              <a:rPr lang="es-ES" sz="1600">
                <a:effectLst>
                  <a:outerShdw blurRad="38100" dist="38100" dir="2700000" algn="tl">
                    <a:srgbClr val="FFFFFF"/>
                  </a:outerShdw>
                </a:effectLst>
              </a:rPr>
              <a:t>  en la Investigación</a:t>
            </a:r>
            <a:endParaRPr lang="es-ES_tradnl" sz="160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4149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17"/>
          <p:cNvSpPr>
            <a:spLocks noChangeArrowheads="1"/>
          </p:cNvSpPr>
          <p:nvPr/>
        </p:nvSpPr>
        <p:spPr bwMode="auto">
          <a:xfrm>
            <a:off x="1547813" y="3860800"/>
            <a:ext cx="5400675" cy="1368425"/>
          </a:xfrm>
          <a:prstGeom prst="rect">
            <a:avLst/>
          </a:prstGeom>
          <a:solidFill>
            <a:srgbClr val="FFE7F3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endParaRPr lang="es-ES"/>
          </a:p>
        </p:txBody>
      </p:sp>
      <p:sp>
        <p:nvSpPr>
          <p:cNvPr id="12291" name="Rectangle 16"/>
          <p:cNvSpPr>
            <a:spLocks noChangeArrowheads="1"/>
          </p:cNvSpPr>
          <p:nvPr/>
        </p:nvSpPr>
        <p:spPr bwMode="auto">
          <a:xfrm>
            <a:off x="1547813" y="2276475"/>
            <a:ext cx="5400675" cy="1512888"/>
          </a:xfrm>
          <a:prstGeom prst="rect">
            <a:avLst/>
          </a:prstGeom>
          <a:solidFill>
            <a:srgbClr val="DDDDFF"/>
          </a:solidFill>
          <a:ln w="9525">
            <a:solidFill>
              <a:srgbClr val="333399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144388" name="Text Box 4"/>
          <p:cNvSpPr txBox="1">
            <a:spLocks noChangeArrowheads="1"/>
          </p:cNvSpPr>
          <p:nvPr/>
        </p:nvSpPr>
        <p:spPr bwMode="auto">
          <a:xfrm>
            <a:off x="2706237" y="2828925"/>
            <a:ext cx="3999814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>
              <a:defRPr/>
            </a:pPr>
            <a:r>
              <a:rPr lang="es-ES_tradnl" sz="2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2.0%</a:t>
            </a:r>
            <a:r>
              <a:rPr lang="es-ES_tradnl" sz="20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 </a:t>
            </a:r>
            <a:r>
              <a:rPr lang="es-ES_tradnl" sz="20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falsificación, fabricación</a:t>
            </a:r>
          </a:p>
        </p:txBody>
      </p:sp>
      <p:sp>
        <p:nvSpPr>
          <p:cNvPr id="144389" name="Text Box 5"/>
          <p:cNvSpPr txBox="1">
            <a:spLocks noChangeArrowheads="1"/>
          </p:cNvSpPr>
          <p:nvPr/>
        </p:nvSpPr>
        <p:spPr bwMode="auto">
          <a:xfrm>
            <a:off x="2533589" y="3262313"/>
            <a:ext cx="4411785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>
              <a:defRPr/>
            </a:pPr>
            <a:r>
              <a:rPr lang="es-ES_tradnl" sz="2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33.7 %</a:t>
            </a:r>
            <a:r>
              <a:rPr lang="es-ES_tradnl" sz="20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 </a:t>
            </a:r>
            <a:r>
              <a:rPr lang="es-ES_tradnl" sz="20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otras prácticas impropias </a:t>
            </a:r>
          </a:p>
        </p:txBody>
      </p:sp>
      <p:sp>
        <p:nvSpPr>
          <p:cNvPr id="144390" name="Text Box 6"/>
          <p:cNvSpPr txBox="1">
            <a:spLocks noChangeArrowheads="1"/>
          </p:cNvSpPr>
          <p:nvPr/>
        </p:nvSpPr>
        <p:spPr bwMode="auto">
          <a:xfrm>
            <a:off x="2297242" y="1361053"/>
            <a:ext cx="4347665" cy="584775"/>
          </a:xfrm>
          <a:prstGeom prst="rect">
            <a:avLst/>
          </a:prstGeom>
          <a:solidFill>
            <a:schemeClr val="accent5"/>
          </a:solidFill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>
              <a:defRPr/>
            </a:pPr>
            <a:r>
              <a:rPr lang="es-ES_tradnl" sz="3200" dirty="0" smtClean="0"/>
              <a:t>Opinión de científicos</a:t>
            </a:r>
          </a:p>
        </p:txBody>
      </p:sp>
      <p:sp>
        <p:nvSpPr>
          <p:cNvPr id="144391" name="Text Box 7"/>
          <p:cNvSpPr txBox="1">
            <a:spLocks noChangeArrowheads="1"/>
          </p:cNvSpPr>
          <p:nvPr/>
        </p:nvSpPr>
        <p:spPr bwMode="auto">
          <a:xfrm>
            <a:off x="1603375" y="2349500"/>
            <a:ext cx="30495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>
              <a:defRPr/>
            </a:pPr>
            <a:r>
              <a:rPr lang="es-ES_tradnl" sz="24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*</a:t>
            </a:r>
            <a:r>
              <a:rPr lang="es-ES_tradnl" sz="2400" u="sng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Sobre ellos mismos</a:t>
            </a:r>
          </a:p>
        </p:txBody>
      </p:sp>
      <p:sp>
        <p:nvSpPr>
          <p:cNvPr id="144392" name="Text Box 8"/>
          <p:cNvSpPr txBox="1">
            <a:spLocks noChangeArrowheads="1"/>
          </p:cNvSpPr>
          <p:nvPr/>
        </p:nvSpPr>
        <p:spPr bwMode="auto">
          <a:xfrm>
            <a:off x="1568450" y="3789363"/>
            <a:ext cx="300355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>
              <a:defRPr/>
            </a:pPr>
            <a:r>
              <a:rPr lang="es-ES_tradnl" sz="24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*</a:t>
            </a:r>
            <a:r>
              <a:rPr lang="es-ES_tradnl" sz="3200" u="sng" smtClean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Sobre colegas</a:t>
            </a:r>
          </a:p>
        </p:txBody>
      </p:sp>
      <p:sp>
        <p:nvSpPr>
          <p:cNvPr id="144393" name="Text Box 9"/>
          <p:cNvSpPr txBox="1">
            <a:spLocks noChangeArrowheads="1"/>
          </p:cNvSpPr>
          <p:nvPr/>
        </p:nvSpPr>
        <p:spPr bwMode="auto">
          <a:xfrm>
            <a:off x="2427666" y="4294188"/>
            <a:ext cx="4156907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>
              <a:defRPr/>
            </a:pPr>
            <a:r>
              <a:rPr lang="es-ES_tradnl" sz="2000" b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14.2%</a:t>
            </a:r>
            <a:r>
              <a:rPr lang="es-ES_tradnl" sz="20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 </a:t>
            </a:r>
            <a:r>
              <a:rPr lang="es-ES_tradnl" sz="20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falsificación, fabricación</a:t>
            </a:r>
          </a:p>
        </p:txBody>
      </p:sp>
      <p:sp>
        <p:nvSpPr>
          <p:cNvPr id="144394" name="Text Box 10"/>
          <p:cNvSpPr txBox="1">
            <a:spLocks noChangeArrowheads="1"/>
          </p:cNvSpPr>
          <p:nvPr/>
        </p:nvSpPr>
        <p:spPr bwMode="auto">
          <a:xfrm>
            <a:off x="2220583" y="4652963"/>
            <a:ext cx="4631397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>
              <a:defRPr/>
            </a:pPr>
            <a:r>
              <a:rPr lang="es-ES_tradnl" sz="2800" b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72.0%</a:t>
            </a:r>
            <a:r>
              <a:rPr lang="es-ES_tradnl" sz="28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 </a:t>
            </a:r>
            <a:r>
              <a:rPr lang="es-ES_tradnl" sz="20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otras prácticas impropias</a:t>
            </a:r>
          </a:p>
        </p:txBody>
      </p:sp>
      <p:sp>
        <p:nvSpPr>
          <p:cNvPr id="12300" name="Rectangle 11"/>
          <p:cNvSpPr>
            <a:spLocks noChangeArrowheads="1"/>
          </p:cNvSpPr>
          <p:nvPr/>
        </p:nvSpPr>
        <p:spPr bwMode="auto">
          <a:xfrm>
            <a:off x="3419475" y="5300663"/>
            <a:ext cx="4427538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r"/>
            <a:r>
              <a:rPr lang="es-ES_tradnl" sz="1200" dirty="0" err="1"/>
              <a:t>Fanelli</a:t>
            </a:r>
            <a:r>
              <a:rPr lang="es-ES_tradnl" sz="1200" dirty="0"/>
              <a:t> D. </a:t>
            </a:r>
            <a:r>
              <a:rPr lang="es-ES_tradnl" sz="1200" i="1" dirty="0" err="1" smtClean="0"/>
              <a:t>How</a:t>
            </a:r>
            <a:r>
              <a:rPr lang="es-ES_tradnl" sz="1200" i="1" dirty="0" smtClean="0"/>
              <a:t> </a:t>
            </a:r>
            <a:r>
              <a:rPr lang="es-ES_tradnl" sz="1200" i="1" dirty="0" err="1"/>
              <a:t>Many</a:t>
            </a:r>
            <a:r>
              <a:rPr lang="es-ES_tradnl" sz="1200" i="1" dirty="0"/>
              <a:t> </a:t>
            </a:r>
            <a:r>
              <a:rPr lang="es-ES_tradnl" sz="1200" i="1" dirty="0" err="1"/>
              <a:t>Scientists</a:t>
            </a:r>
            <a:r>
              <a:rPr lang="es-ES_tradnl" sz="1200" i="1" dirty="0"/>
              <a:t> </a:t>
            </a:r>
            <a:r>
              <a:rPr lang="es-ES_tradnl" sz="1200" i="1" dirty="0" err="1"/>
              <a:t>Fabricate</a:t>
            </a:r>
            <a:r>
              <a:rPr lang="es-ES_tradnl" sz="1200" i="1" dirty="0"/>
              <a:t> and </a:t>
            </a:r>
            <a:r>
              <a:rPr lang="es-ES_tradnl" sz="1200" i="1" dirty="0" err="1"/>
              <a:t>Falsify</a:t>
            </a:r>
            <a:r>
              <a:rPr lang="es-ES_tradnl" sz="1200" i="1" dirty="0"/>
              <a:t> </a:t>
            </a:r>
            <a:r>
              <a:rPr lang="es-ES_tradnl" sz="1200" dirty="0" err="1"/>
              <a:t>Research</a:t>
            </a:r>
            <a:r>
              <a:rPr lang="es-ES_tradnl" sz="1200" dirty="0"/>
              <a:t>? A </a:t>
            </a:r>
            <a:r>
              <a:rPr lang="es-ES_tradnl" sz="1200" dirty="0" err="1"/>
              <a:t>Systematic</a:t>
            </a:r>
            <a:r>
              <a:rPr lang="es-ES_tradnl" sz="1200" dirty="0"/>
              <a:t> </a:t>
            </a:r>
            <a:r>
              <a:rPr lang="es-ES_tradnl" sz="1200" dirty="0" err="1"/>
              <a:t>Review</a:t>
            </a:r>
            <a:r>
              <a:rPr lang="es-ES_tradnl" sz="1200" dirty="0"/>
              <a:t> and Meta-</a:t>
            </a:r>
            <a:r>
              <a:rPr lang="es-ES_tradnl" sz="1200" dirty="0" err="1"/>
              <a:t>Analysis</a:t>
            </a:r>
            <a:r>
              <a:rPr lang="es-ES_tradnl" sz="1200" dirty="0"/>
              <a:t> of </a:t>
            </a:r>
            <a:r>
              <a:rPr lang="es-ES_tradnl" sz="1200" dirty="0" err="1"/>
              <a:t>Survey</a:t>
            </a:r>
            <a:r>
              <a:rPr lang="es-ES_tradnl" sz="1200" dirty="0"/>
              <a:t> Data. </a:t>
            </a:r>
            <a:r>
              <a:rPr lang="es-ES_tradnl" sz="1200" dirty="0" err="1"/>
              <a:t>PLoS</a:t>
            </a:r>
            <a:r>
              <a:rPr lang="es-ES_tradnl" sz="1200" dirty="0"/>
              <a:t> ONE </a:t>
            </a:r>
            <a:r>
              <a:rPr lang="es-ES_tradnl" sz="1200" b="1" dirty="0" smtClean="0"/>
              <a:t>2009</a:t>
            </a:r>
            <a:r>
              <a:rPr lang="es-ES_tradnl" sz="1200" dirty="0" smtClean="0"/>
              <a:t> 4(5</a:t>
            </a:r>
            <a:r>
              <a:rPr lang="es-ES_tradnl" sz="1200" dirty="0"/>
              <a:t>): e5738.</a:t>
            </a:r>
          </a:p>
          <a:p>
            <a:pPr algn="r"/>
            <a:r>
              <a:rPr lang="es-ES_tradnl" sz="1200" dirty="0"/>
              <a:t>doi:10.1371/journal.pone.0005738 </a:t>
            </a:r>
          </a:p>
        </p:txBody>
      </p:sp>
      <p:sp>
        <p:nvSpPr>
          <p:cNvPr id="144396" name="Text Box 12"/>
          <p:cNvSpPr txBox="1">
            <a:spLocks noChangeArrowheads="1"/>
          </p:cNvSpPr>
          <p:nvPr/>
        </p:nvSpPr>
        <p:spPr bwMode="auto">
          <a:xfrm>
            <a:off x="468313" y="5229225"/>
            <a:ext cx="2792412" cy="94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2800" b="1">
                <a:solidFill>
                  <a:srgbClr val="CC0000"/>
                </a:solidFill>
              </a:rPr>
              <a:t>Cifras </a:t>
            </a:r>
          </a:p>
          <a:p>
            <a:pPr algn="l" eaLnBrk="1" hangingPunct="1"/>
            <a:r>
              <a:rPr lang="es-ES" sz="2800" b="1">
                <a:solidFill>
                  <a:srgbClr val="CC0000"/>
                </a:solidFill>
              </a:rPr>
              <a:t>conservadoras?</a:t>
            </a:r>
          </a:p>
        </p:txBody>
      </p:sp>
      <p:sp>
        <p:nvSpPr>
          <p:cNvPr id="15" name="Text Box 4"/>
          <p:cNvSpPr txBox="1">
            <a:spLocks noChangeArrowheads="1"/>
          </p:cNvSpPr>
          <p:nvPr/>
        </p:nvSpPr>
        <p:spPr bwMode="auto">
          <a:xfrm>
            <a:off x="6336101" y="6479629"/>
            <a:ext cx="280012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_tradnl" sz="1200" dirty="0">
                <a:solidFill>
                  <a:schemeClr val="bg2"/>
                </a:solidFill>
                <a:latin typeface="Arial" charset="0"/>
              </a:rPr>
              <a:t>X. Páez Facultad Medicina ULA </a:t>
            </a:r>
            <a:r>
              <a:rPr lang="es-ES_tradnl" sz="1200" dirty="0" smtClean="0">
                <a:solidFill>
                  <a:schemeClr val="bg2"/>
                </a:solidFill>
                <a:latin typeface="Arial" charset="0"/>
              </a:rPr>
              <a:t>2018</a:t>
            </a:r>
            <a:endParaRPr lang="es-ES_tradnl" sz="1200" dirty="0">
              <a:solidFill>
                <a:schemeClr val="bg2"/>
              </a:solidFill>
              <a:latin typeface="Arial" charset="0"/>
            </a:endParaRPr>
          </a:p>
        </p:txBody>
      </p:sp>
      <p:sp>
        <p:nvSpPr>
          <p:cNvPr id="17" name="Text Box 5"/>
          <p:cNvSpPr txBox="1">
            <a:spLocks noChangeArrowheads="1"/>
          </p:cNvSpPr>
          <p:nvPr/>
        </p:nvSpPr>
        <p:spPr bwMode="auto">
          <a:xfrm>
            <a:off x="328805" y="334230"/>
            <a:ext cx="2098861" cy="707886"/>
          </a:xfrm>
          <a:prstGeom prst="rect">
            <a:avLst/>
          </a:prstGeom>
          <a:solidFill>
            <a:srgbClr val="FFE7F3"/>
          </a:solidFill>
          <a:ln w="28575">
            <a:solidFill>
              <a:srgbClr val="CC0000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>
              <a:defRPr/>
            </a:pPr>
            <a:r>
              <a:rPr lang="es-ES_tradnl" sz="2000" dirty="0" smtClean="0">
                <a:solidFill>
                  <a:srgbClr val="CC0000"/>
                </a:solidFill>
              </a:rPr>
              <a:t>Frecuencia de </a:t>
            </a:r>
          </a:p>
          <a:p>
            <a:pPr eaLnBrk="1" hangingPunct="1">
              <a:defRPr/>
            </a:pPr>
            <a:r>
              <a:rPr lang="es-ES_tradnl" sz="2000" dirty="0" smtClean="0">
                <a:solidFill>
                  <a:srgbClr val="CC0000"/>
                </a:solidFill>
              </a:rPr>
              <a:t>deshonestidad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443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443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4388" grpId="0"/>
      <p:bldP spid="144389" grpId="0"/>
      <p:bldP spid="144391" grpId="0"/>
      <p:bldP spid="144392" grpId="0"/>
      <p:bldP spid="144393" grpId="0"/>
      <p:bldP spid="144394" grpId="0"/>
      <p:bldP spid="144396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390" name="Text Box 6"/>
          <p:cNvSpPr txBox="1">
            <a:spLocks noChangeArrowheads="1"/>
          </p:cNvSpPr>
          <p:nvPr/>
        </p:nvSpPr>
        <p:spPr bwMode="auto">
          <a:xfrm>
            <a:off x="2429712" y="1905942"/>
            <a:ext cx="4225837" cy="523220"/>
          </a:xfrm>
          <a:prstGeom prst="rect">
            <a:avLst/>
          </a:prstGeom>
          <a:solidFill>
            <a:schemeClr val="accent5"/>
          </a:solidFill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>
              <a:defRPr/>
            </a:pPr>
            <a:r>
              <a:rPr lang="es-ES_tradnl" sz="2800" dirty="0" smtClean="0"/>
              <a:t>Opinión de Estudiantes*</a:t>
            </a:r>
          </a:p>
        </p:txBody>
      </p:sp>
      <p:sp>
        <p:nvSpPr>
          <p:cNvPr id="144392" name="Text Box 8"/>
          <p:cNvSpPr txBox="1">
            <a:spLocks noChangeArrowheads="1"/>
          </p:cNvSpPr>
          <p:nvPr/>
        </p:nvSpPr>
        <p:spPr bwMode="auto">
          <a:xfrm>
            <a:off x="468313" y="2708275"/>
            <a:ext cx="8148637" cy="3187700"/>
          </a:xfrm>
          <a:prstGeom prst="rect">
            <a:avLst/>
          </a:prstGeom>
          <a:solidFill>
            <a:srgbClr val="FFE7F3"/>
          </a:solidFill>
          <a:ln w="12700">
            <a:solidFill>
              <a:srgbClr val="CC330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>
              <a:defRPr/>
            </a:pPr>
            <a:r>
              <a:rPr lang="es-ES" sz="1600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                                         </a:t>
            </a:r>
            <a:r>
              <a:rPr lang="es-ES" sz="1800" b="1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Dicen</a:t>
            </a:r>
            <a:r>
              <a:rPr lang="es-ES" sz="1600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  </a:t>
            </a:r>
            <a:r>
              <a:rPr lang="es-ES" sz="1800" b="1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que NUNCA</a:t>
            </a:r>
            <a:r>
              <a:rPr lang="es-ES" sz="2000" b="1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s-ES" sz="1800" b="1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(%)</a:t>
            </a:r>
            <a:r>
              <a:rPr lang="es-ES" sz="1800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     </a:t>
            </a:r>
            <a:r>
              <a:rPr lang="es-ES" sz="1800" b="1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Más de 5 VECES (%)</a:t>
            </a:r>
            <a:endParaRPr lang="es-ES" sz="1800" dirty="0" smtClean="0"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algn="l" eaLnBrk="1" hangingPunct="1">
              <a:defRPr/>
            </a:pPr>
            <a:r>
              <a:rPr lang="es-ES" sz="1600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                                      </a:t>
            </a:r>
            <a:r>
              <a:rPr lang="es-ES" sz="18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Faltas propias</a:t>
            </a:r>
            <a:r>
              <a:rPr lang="es-ES" sz="1800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  </a:t>
            </a:r>
            <a:r>
              <a:rPr lang="es-ES" sz="18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En OTROS</a:t>
            </a:r>
            <a:r>
              <a:rPr lang="es-ES" sz="1800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  </a:t>
            </a:r>
            <a:r>
              <a:rPr lang="es-ES" sz="18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Faltas propias</a:t>
            </a:r>
            <a:r>
              <a:rPr lang="es-ES" sz="1800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s-ES" sz="18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En OTROS</a:t>
            </a:r>
            <a:endParaRPr lang="es-ES" sz="1600" dirty="0" smtClean="0"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algn="l" eaLnBrk="1" hangingPunct="1">
              <a:defRPr/>
            </a:pPr>
            <a:r>
              <a:rPr lang="es-ES" sz="1800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Uso de “chuletas”</a:t>
            </a:r>
            <a:r>
              <a:rPr lang="es-ES" sz="1600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                  </a:t>
            </a:r>
            <a:r>
              <a:rPr lang="es-ES" sz="1600" b="1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88.0</a:t>
            </a:r>
            <a:r>
              <a:rPr lang="es-ES" sz="1600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           </a:t>
            </a:r>
            <a:r>
              <a:rPr lang="es-ES" sz="1600" b="1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44.0</a:t>
            </a:r>
            <a:r>
              <a:rPr lang="es-ES" sz="1600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                       </a:t>
            </a:r>
            <a:r>
              <a:rPr lang="es-ES" sz="1600" b="1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2.7</a:t>
            </a:r>
            <a:r>
              <a:rPr lang="es-ES" sz="1600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              </a:t>
            </a:r>
            <a:r>
              <a:rPr lang="es-ES" sz="1600" b="1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18.7</a:t>
            </a:r>
          </a:p>
          <a:p>
            <a:pPr algn="l" eaLnBrk="1" hangingPunct="1">
              <a:defRPr/>
            </a:pPr>
            <a:endParaRPr lang="es-ES" sz="1600" dirty="0" smtClean="0"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algn="l" eaLnBrk="1" hangingPunct="1">
              <a:defRPr/>
            </a:pPr>
            <a:r>
              <a:rPr lang="es-ES" sz="1800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Uso celular en exámenes</a:t>
            </a:r>
            <a:r>
              <a:rPr lang="es-ES" sz="1600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      </a:t>
            </a:r>
            <a:r>
              <a:rPr lang="es-ES" sz="1600" b="1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82.0</a:t>
            </a:r>
            <a:r>
              <a:rPr lang="es-ES" sz="1600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           </a:t>
            </a:r>
            <a:r>
              <a:rPr lang="es-ES" sz="1600" b="1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48.0</a:t>
            </a:r>
            <a:r>
              <a:rPr lang="es-ES" sz="1600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                       </a:t>
            </a:r>
            <a:r>
              <a:rPr lang="es-ES" sz="1600" b="1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2.7</a:t>
            </a:r>
            <a:r>
              <a:rPr lang="es-ES" sz="1600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              </a:t>
            </a:r>
            <a:r>
              <a:rPr lang="es-ES" sz="1600" b="1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17.3</a:t>
            </a:r>
          </a:p>
          <a:p>
            <a:pPr algn="l" eaLnBrk="1" hangingPunct="1">
              <a:defRPr/>
            </a:pPr>
            <a:endParaRPr lang="es-ES" sz="1600" dirty="0" smtClean="0"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algn="l" eaLnBrk="1" hangingPunct="1">
              <a:defRPr/>
            </a:pPr>
            <a:r>
              <a:rPr lang="es-ES" sz="1800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Pagar por un trabajo</a:t>
            </a:r>
            <a:r>
              <a:rPr lang="es-ES" sz="1600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             </a:t>
            </a:r>
            <a:r>
              <a:rPr lang="es-ES" sz="1600" b="1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81.3</a:t>
            </a:r>
            <a:r>
              <a:rPr lang="es-ES" sz="1600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           </a:t>
            </a:r>
            <a:r>
              <a:rPr lang="es-ES" sz="1600" b="1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21.3</a:t>
            </a:r>
            <a:r>
              <a:rPr lang="es-ES" sz="1600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                       </a:t>
            </a:r>
            <a:r>
              <a:rPr lang="es-ES" sz="1600" b="1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1.3</a:t>
            </a:r>
            <a:r>
              <a:rPr lang="es-ES" sz="1600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              </a:t>
            </a:r>
            <a:r>
              <a:rPr lang="es-ES" sz="1600" b="1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25.3 </a:t>
            </a:r>
            <a:r>
              <a:rPr lang="es-ES" sz="1600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</a:p>
          <a:p>
            <a:pPr algn="l" eaLnBrk="1" hangingPunct="1">
              <a:defRPr/>
            </a:pPr>
            <a:r>
              <a:rPr lang="es-ES" sz="1600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</a:p>
          <a:p>
            <a:pPr algn="l" eaLnBrk="1" hangingPunct="1">
              <a:defRPr/>
            </a:pPr>
            <a:r>
              <a:rPr lang="es-ES" sz="1800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Presentar por otro</a:t>
            </a:r>
            <a:r>
              <a:rPr lang="es-ES" sz="1600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                </a:t>
            </a:r>
            <a:r>
              <a:rPr lang="es-ES" sz="1600" b="1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82.0</a:t>
            </a:r>
            <a:r>
              <a:rPr lang="es-ES" sz="1600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           </a:t>
            </a:r>
            <a:r>
              <a:rPr lang="es-ES" sz="1600" b="1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54.7</a:t>
            </a:r>
            <a:r>
              <a:rPr lang="es-ES" sz="1600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                       </a:t>
            </a:r>
            <a:r>
              <a:rPr lang="es-ES" sz="1600" b="1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2.7</a:t>
            </a:r>
            <a:r>
              <a:rPr lang="es-ES" sz="1600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                </a:t>
            </a:r>
            <a:r>
              <a:rPr lang="es-ES" sz="1600" b="1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9.5</a:t>
            </a:r>
          </a:p>
          <a:p>
            <a:pPr algn="l" eaLnBrk="1" hangingPunct="1">
              <a:defRPr/>
            </a:pPr>
            <a:endParaRPr lang="es-ES" sz="1600" dirty="0" smtClean="0"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algn="l" eaLnBrk="1" hangingPunct="1">
              <a:defRPr/>
            </a:pPr>
            <a:r>
              <a:rPr lang="es-ES" sz="1800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Falsear datos en trabajo</a:t>
            </a:r>
            <a:r>
              <a:rPr lang="es-ES" sz="1600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     </a:t>
            </a:r>
            <a:r>
              <a:rPr lang="es-ES" sz="1600" b="1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82.8</a:t>
            </a:r>
            <a:r>
              <a:rPr lang="es-ES" sz="1600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           </a:t>
            </a:r>
            <a:r>
              <a:rPr lang="es-ES" sz="1600" b="1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38.7</a:t>
            </a:r>
            <a:r>
              <a:rPr lang="es-ES" sz="1600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                        </a:t>
            </a:r>
            <a:r>
              <a:rPr lang="es-ES" sz="1600" b="1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2.7</a:t>
            </a:r>
            <a:r>
              <a:rPr lang="es-ES" sz="1600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             </a:t>
            </a:r>
            <a:r>
              <a:rPr lang="es-ES" sz="1600" b="1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16.6</a:t>
            </a:r>
          </a:p>
          <a:p>
            <a:pPr algn="l" eaLnBrk="1" hangingPunct="1">
              <a:defRPr/>
            </a:pPr>
            <a:r>
              <a:rPr lang="es-ES" sz="1000" b="1" dirty="0" smtClean="0"/>
              <a:t> </a:t>
            </a:r>
            <a:endParaRPr lang="es-ES_tradnl" sz="1000" b="1" dirty="0" smtClean="0"/>
          </a:p>
        </p:txBody>
      </p:sp>
      <p:sp>
        <p:nvSpPr>
          <p:cNvPr id="153618" name="Text Box 18"/>
          <p:cNvSpPr txBox="1">
            <a:spLocks noChangeArrowheads="1"/>
          </p:cNvSpPr>
          <p:nvPr/>
        </p:nvSpPr>
        <p:spPr bwMode="auto">
          <a:xfrm>
            <a:off x="543505" y="5949950"/>
            <a:ext cx="8055410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sz="1400" dirty="0"/>
              <a:t>* </a:t>
            </a:r>
            <a:r>
              <a:rPr lang="es-ES" sz="1400" dirty="0" smtClean="0"/>
              <a:t>Deshonestidad académica. Resultados </a:t>
            </a:r>
            <a:r>
              <a:rPr lang="es-ES" sz="1400" dirty="0"/>
              <a:t>Encuesta Estudiantes Medicina ULA mayo 2012 (n=75)</a:t>
            </a:r>
          </a:p>
        </p:txBody>
      </p:sp>
      <p:sp>
        <p:nvSpPr>
          <p:cNvPr id="153619" name="Rectangle 19"/>
          <p:cNvSpPr>
            <a:spLocks noChangeArrowheads="1"/>
          </p:cNvSpPr>
          <p:nvPr/>
        </p:nvSpPr>
        <p:spPr bwMode="auto">
          <a:xfrm>
            <a:off x="683568" y="1721276"/>
            <a:ext cx="1358065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s-ES_tradnl" sz="4000" b="1" dirty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Aquí!</a:t>
            </a:r>
          </a:p>
        </p:txBody>
      </p:sp>
      <p:sp>
        <p:nvSpPr>
          <p:cNvPr id="153622" name="Rectangle 22"/>
          <p:cNvSpPr>
            <a:spLocks noChangeArrowheads="1"/>
          </p:cNvSpPr>
          <p:nvPr/>
        </p:nvSpPr>
        <p:spPr bwMode="auto">
          <a:xfrm>
            <a:off x="4356100" y="3068638"/>
            <a:ext cx="1368425" cy="2736850"/>
          </a:xfrm>
          <a:prstGeom prst="rect">
            <a:avLst/>
          </a:prstGeom>
          <a:solidFill>
            <a:srgbClr val="FFE7F3"/>
          </a:solidFill>
          <a:ln>
            <a:noFill/>
          </a:ln>
          <a:effectLst/>
          <a:extLst/>
        </p:spPr>
        <p:txBody>
          <a:bodyPr wrap="none" anchor="ctr"/>
          <a:lstStyle/>
          <a:p>
            <a:endParaRPr lang="es-ES"/>
          </a:p>
        </p:txBody>
      </p:sp>
      <p:sp>
        <p:nvSpPr>
          <p:cNvPr id="13322" name="Line 23"/>
          <p:cNvSpPr>
            <a:spLocks noChangeShapeType="1"/>
          </p:cNvSpPr>
          <p:nvPr/>
        </p:nvSpPr>
        <p:spPr bwMode="auto">
          <a:xfrm flipH="1">
            <a:off x="5724525" y="2708275"/>
            <a:ext cx="0" cy="3168650"/>
          </a:xfrm>
          <a:prstGeom prst="line">
            <a:avLst/>
          </a:prstGeom>
          <a:noFill/>
          <a:ln w="9525">
            <a:solidFill>
              <a:srgbClr val="CC33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153624" name="Rectangle 24"/>
          <p:cNvSpPr>
            <a:spLocks noChangeArrowheads="1"/>
          </p:cNvSpPr>
          <p:nvPr/>
        </p:nvSpPr>
        <p:spPr bwMode="auto">
          <a:xfrm>
            <a:off x="7308850" y="3068638"/>
            <a:ext cx="1223963" cy="2736850"/>
          </a:xfrm>
          <a:prstGeom prst="rect">
            <a:avLst/>
          </a:prstGeom>
          <a:solidFill>
            <a:srgbClr val="FFE7F3"/>
          </a:solidFill>
          <a:ln>
            <a:noFill/>
          </a:ln>
          <a:effectLst/>
          <a:extLst/>
        </p:spPr>
        <p:txBody>
          <a:bodyPr wrap="none" anchor="ctr"/>
          <a:lstStyle/>
          <a:p>
            <a:endParaRPr lang="es-ES"/>
          </a:p>
        </p:txBody>
      </p:sp>
      <p:sp>
        <p:nvSpPr>
          <p:cNvPr id="12" name="Text Box 4"/>
          <p:cNvSpPr txBox="1">
            <a:spLocks noChangeArrowheads="1"/>
          </p:cNvSpPr>
          <p:nvPr/>
        </p:nvSpPr>
        <p:spPr bwMode="auto">
          <a:xfrm>
            <a:off x="6372225" y="6467475"/>
            <a:ext cx="280012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_tradnl" sz="1200" dirty="0">
                <a:solidFill>
                  <a:schemeClr val="bg2"/>
                </a:solidFill>
                <a:latin typeface="Arial" charset="0"/>
              </a:rPr>
              <a:t>X. Páez Facultad Medicina ULA </a:t>
            </a:r>
            <a:r>
              <a:rPr lang="es-ES_tradnl" sz="1200" dirty="0" smtClean="0">
                <a:solidFill>
                  <a:schemeClr val="bg2"/>
                </a:solidFill>
                <a:latin typeface="Arial" charset="0"/>
              </a:rPr>
              <a:t>2018</a:t>
            </a:r>
            <a:endParaRPr lang="es-ES_tradnl" sz="1200" dirty="0">
              <a:solidFill>
                <a:schemeClr val="bg2"/>
              </a:solidFill>
              <a:latin typeface="Arial" charset="0"/>
            </a:endParaRPr>
          </a:p>
        </p:txBody>
      </p:sp>
      <p:sp>
        <p:nvSpPr>
          <p:cNvPr id="10" name="Text Box 5"/>
          <p:cNvSpPr txBox="1">
            <a:spLocks noChangeArrowheads="1"/>
          </p:cNvSpPr>
          <p:nvPr/>
        </p:nvSpPr>
        <p:spPr bwMode="auto">
          <a:xfrm>
            <a:off x="347373" y="332656"/>
            <a:ext cx="2098861" cy="707886"/>
          </a:xfrm>
          <a:prstGeom prst="rect">
            <a:avLst/>
          </a:prstGeom>
          <a:solidFill>
            <a:srgbClr val="FFE7F3"/>
          </a:solidFill>
          <a:ln w="28575">
            <a:solidFill>
              <a:srgbClr val="CC0000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>
              <a:defRPr/>
            </a:pPr>
            <a:r>
              <a:rPr lang="es-ES_tradnl" sz="2000" dirty="0" smtClean="0">
                <a:solidFill>
                  <a:srgbClr val="CC0000"/>
                </a:solidFill>
              </a:rPr>
              <a:t>Frecuencia de </a:t>
            </a:r>
          </a:p>
          <a:p>
            <a:pPr eaLnBrk="1" hangingPunct="1">
              <a:defRPr/>
            </a:pPr>
            <a:r>
              <a:rPr lang="es-ES_tradnl" sz="2000" dirty="0" smtClean="0">
                <a:solidFill>
                  <a:srgbClr val="CC0000"/>
                </a:solidFill>
              </a:rPr>
              <a:t>deshonestidad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44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2000"/>
                                        <p:tgtEl>
                                          <p:spTgt spid="1536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36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2000"/>
                                        <p:tgtEl>
                                          <p:spTgt spid="1536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36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4390" grpId="0" animBg="1"/>
      <p:bldP spid="144392" grpId="0" animBg="1"/>
      <p:bldP spid="144392" grpId="1" animBg="1"/>
      <p:bldP spid="153618" grpId="0"/>
      <p:bldP spid="153619" grpId="0"/>
      <p:bldP spid="153622" grpId="0" animBg="1"/>
      <p:bldP spid="153622" grpId="1" animBg="1"/>
      <p:bldP spid="13322" grpId="0" animBg="1"/>
      <p:bldP spid="153624" grpId="0" animBg="1"/>
      <p:bldP spid="153624" grpId="1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5" name="Rectangle 4"/>
          <p:cNvSpPr>
            <a:spLocks noChangeArrowheads="1"/>
          </p:cNvSpPr>
          <p:nvPr/>
        </p:nvSpPr>
        <p:spPr bwMode="auto">
          <a:xfrm>
            <a:off x="1423392" y="2464608"/>
            <a:ext cx="6595074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 dirty="0" smtClean="0"/>
              <a:t>          Todas                      </a:t>
            </a:r>
            <a:r>
              <a:rPr lang="es-ES" sz="2400" b="1" dirty="0" smtClean="0">
                <a:solidFill>
                  <a:srgbClr val="0000CC"/>
                </a:solidFill>
              </a:rPr>
              <a:t>Propias</a:t>
            </a:r>
            <a:r>
              <a:rPr lang="es-ES" b="1" dirty="0" smtClean="0"/>
              <a:t>       </a:t>
            </a:r>
            <a:r>
              <a:rPr lang="es-ES" sz="2400" b="1" dirty="0">
                <a:solidFill>
                  <a:srgbClr val="C00000"/>
                </a:solidFill>
              </a:rPr>
              <a:t>En </a:t>
            </a:r>
            <a:r>
              <a:rPr lang="es-ES" sz="2400" b="1" dirty="0" smtClean="0">
                <a:solidFill>
                  <a:srgbClr val="C00000"/>
                </a:solidFill>
              </a:rPr>
              <a:t>Otros</a:t>
            </a:r>
          </a:p>
          <a:p>
            <a:r>
              <a:rPr lang="es-ES" dirty="0" smtClean="0"/>
              <a:t>las conductas                 %                       % </a:t>
            </a:r>
            <a:endParaRPr lang="es-ES" dirty="0"/>
          </a:p>
        </p:txBody>
      </p:sp>
      <p:sp>
        <p:nvSpPr>
          <p:cNvPr id="4" name="Rectangle 6"/>
          <p:cNvSpPr>
            <a:spLocks noChangeArrowheads="1"/>
          </p:cNvSpPr>
          <p:nvPr/>
        </p:nvSpPr>
        <p:spPr bwMode="auto">
          <a:xfrm>
            <a:off x="1639888" y="3494088"/>
            <a:ext cx="6072187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 sz="2400"/>
              <a:t>1-5 veces                  </a:t>
            </a:r>
            <a:r>
              <a:rPr lang="es-ES" sz="2400" b="1"/>
              <a:t>28,9          46,0</a:t>
            </a:r>
            <a:r>
              <a:rPr lang="es-ES" sz="2400"/>
              <a:t>  </a:t>
            </a:r>
          </a:p>
        </p:txBody>
      </p:sp>
      <p:sp>
        <p:nvSpPr>
          <p:cNvPr id="5" name="Rectangle 7"/>
          <p:cNvSpPr>
            <a:spLocks noChangeArrowheads="1"/>
          </p:cNvSpPr>
          <p:nvPr/>
        </p:nvSpPr>
        <p:spPr bwMode="auto">
          <a:xfrm>
            <a:off x="1402565" y="4167188"/>
            <a:ext cx="6286500" cy="45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s-ES" sz="2400" dirty="0"/>
              <a:t>Más de 5 veces             </a:t>
            </a:r>
            <a:r>
              <a:rPr lang="es-ES" sz="2400" b="1" dirty="0"/>
              <a:t>5,6 </a:t>
            </a:r>
            <a:r>
              <a:rPr lang="es-ES" sz="2400" dirty="0"/>
              <a:t>             </a:t>
            </a:r>
            <a:r>
              <a:rPr lang="es-ES" sz="2400" b="1" dirty="0"/>
              <a:t>24,4</a:t>
            </a:r>
            <a:r>
              <a:rPr lang="es-ES" sz="2400" dirty="0"/>
              <a:t> </a:t>
            </a:r>
          </a:p>
        </p:txBody>
      </p:sp>
      <p:sp>
        <p:nvSpPr>
          <p:cNvPr id="28678" name="Line 15"/>
          <p:cNvSpPr>
            <a:spLocks noChangeShapeType="1"/>
          </p:cNvSpPr>
          <p:nvPr/>
        </p:nvSpPr>
        <p:spPr bwMode="auto">
          <a:xfrm>
            <a:off x="1081088" y="3230563"/>
            <a:ext cx="7123112" cy="19050"/>
          </a:xfrm>
          <a:prstGeom prst="line">
            <a:avLst/>
          </a:prstGeom>
          <a:noFill/>
          <a:ln w="28575">
            <a:solidFill>
              <a:srgbClr val="A5002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VE"/>
          </a:p>
        </p:txBody>
      </p:sp>
      <p:sp>
        <p:nvSpPr>
          <p:cNvPr id="28679" name="Line 16"/>
          <p:cNvSpPr>
            <a:spLocks noChangeShapeType="1"/>
          </p:cNvSpPr>
          <p:nvPr/>
        </p:nvSpPr>
        <p:spPr bwMode="auto">
          <a:xfrm>
            <a:off x="1062831" y="5629224"/>
            <a:ext cx="7159625" cy="0"/>
          </a:xfrm>
          <a:prstGeom prst="line">
            <a:avLst/>
          </a:prstGeom>
          <a:noFill/>
          <a:ln w="28575">
            <a:solidFill>
              <a:srgbClr val="A5002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VE"/>
          </a:p>
        </p:txBody>
      </p:sp>
      <p:sp>
        <p:nvSpPr>
          <p:cNvPr id="28680" name="Line 17"/>
          <p:cNvSpPr>
            <a:spLocks noChangeShapeType="1"/>
          </p:cNvSpPr>
          <p:nvPr/>
        </p:nvSpPr>
        <p:spPr bwMode="auto">
          <a:xfrm>
            <a:off x="1081088" y="2438400"/>
            <a:ext cx="7123112" cy="1588"/>
          </a:xfrm>
          <a:prstGeom prst="line">
            <a:avLst/>
          </a:prstGeom>
          <a:noFill/>
          <a:ln w="28575">
            <a:solidFill>
              <a:srgbClr val="A5002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VE"/>
          </a:p>
        </p:txBody>
      </p:sp>
      <p:sp>
        <p:nvSpPr>
          <p:cNvPr id="9" name="Rectangle 21"/>
          <p:cNvSpPr>
            <a:spLocks noChangeArrowheads="1"/>
          </p:cNvSpPr>
          <p:nvPr/>
        </p:nvSpPr>
        <p:spPr bwMode="auto">
          <a:xfrm>
            <a:off x="1368424" y="4699260"/>
            <a:ext cx="6615113" cy="914400"/>
          </a:xfrm>
          <a:prstGeom prst="rect">
            <a:avLst/>
          </a:prstGeom>
          <a:solidFill>
            <a:srgbClr val="FFE1F7"/>
          </a:solidFill>
          <a:ln>
            <a:noFill/>
          </a:ln>
          <a:effectLst/>
          <a:extLst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2800" dirty="0"/>
              <a:t>1 o más veces</a:t>
            </a:r>
            <a:r>
              <a:rPr lang="es-ES" sz="2400" dirty="0"/>
              <a:t>      </a:t>
            </a:r>
            <a:r>
              <a:rPr lang="es-ES" sz="5400" b="1" dirty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34,5</a:t>
            </a:r>
            <a:r>
              <a:rPr lang="es-ES" sz="32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" sz="24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 </a:t>
            </a:r>
            <a:r>
              <a:rPr lang="es-ES" sz="5400" b="1" dirty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70,4</a:t>
            </a:r>
            <a:r>
              <a:rPr lang="es-ES" sz="5400" dirty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</p:txBody>
      </p:sp>
      <p:sp>
        <p:nvSpPr>
          <p:cNvPr id="14" name="Text Box 6"/>
          <p:cNvSpPr txBox="1">
            <a:spLocks noChangeArrowheads="1"/>
          </p:cNvSpPr>
          <p:nvPr/>
        </p:nvSpPr>
        <p:spPr bwMode="auto">
          <a:xfrm>
            <a:off x="2387644" y="1745521"/>
            <a:ext cx="4225837" cy="523220"/>
          </a:xfrm>
          <a:prstGeom prst="rect">
            <a:avLst/>
          </a:prstGeom>
          <a:solidFill>
            <a:schemeClr val="accent5"/>
          </a:solidFill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>
              <a:defRPr/>
            </a:pPr>
            <a:r>
              <a:rPr lang="es-ES_tradnl" sz="2800" dirty="0" smtClean="0"/>
              <a:t>Opinión de Estudiantes*</a:t>
            </a:r>
          </a:p>
        </p:txBody>
      </p:sp>
      <p:sp>
        <p:nvSpPr>
          <p:cNvPr id="15" name="Text Box 14"/>
          <p:cNvSpPr txBox="1">
            <a:spLocks noChangeArrowheads="1"/>
          </p:cNvSpPr>
          <p:nvPr/>
        </p:nvSpPr>
        <p:spPr bwMode="auto">
          <a:xfrm>
            <a:off x="715816" y="5766707"/>
            <a:ext cx="7713971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sz="1400" dirty="0" smtClean="0"/>
              <a:t>*X. Páez. Deshonestidad académica. Encuesta </a:t>
            </a:r>
            <a:r>
              <a:rPr lang="es-ES" sz="1400" dirty="0"/>
              <a:t>estudiantes medicina ULA mayo 2012 (n=75)</a:t>
            </a:r>
          </a:p>
        </p:txBody>
      </p:sp>
      <p:sp>
        <p:nvSpPr>
          <p:cNvPr id="17" name="Text Box 7"/>
          <p:cNvSpPr txBox="1">
            <a:spLocks noChangeArrowheads="1"/>
          </p:cNvSpPr>
          <p:nvPr/>
        </p:nvSpPr>
        <p:spPr bwMode="auto">
          <a:xfrm>
            <a:off x="7236296" y="6525344"/>
            <a:ext cx="1832553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r>
              <a:rPr lang="es-ES_tradnl" sz="1200" dirty="0">
                <a:solidFill>
                  <a:srgbClr val="5F5F5F"/>
                </a:solidFill>
              </a:rPr>
              <a:t>Ximena Páez ULA </a:t>
            </a:r>
            <a:r>
              <a:rPr lang="es-ES_tradnl" sz="1200" dirty="0" smtClean="0">
                <a:solidFill>
                  <a:srgbClr val="5F5F5F"/>
                </a:solidFill>
              </a:rPr>
              <a:t>2017</a:t>
            </a:r>
            <a:endParaRPr lang="es-ES_tradnl" sz="1200" dirty="0">
              <a:solidFill>
                <a:srgbClr val="5F5F5F"/>
              </a:solidFill>
            </a:endParaRPr>
          </a:p>
        </p:txBody>
      </p:sp>
      <p:sp>
        <p:nvSpPr>
          <p:cNvPr id="16" name="Text Box 5"/>
          <p:cNvSpPr txBox="1">
            <a:spLocks noChangeArrowheads="1"/>
          </p:cNvSpPr>
          <p:nvPr/>
        </p:nvSpPr>
        <p:spPr bwMode="auto">
          <a:xfrm>
            <a:off x="373961" y="458704"/>
            <a:ext cx="2098861" cy="707886"/>
          </a:xfrm>
          <a:prstGeom prst="rect">
            <a:avLst/>
          </a:prstGeom>
          <a:solidFill>
            <a:srgbClr val="FFE7F3"/>
          </a:solidFill>
          <a:ln w="28575">
            <a:solidFill>
              <a:srgbClr val="CC0000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>
              <a:defRPr/>
            </a:pPr>
            <a:r>
              <a:rPr lang="es-ES_tradnl" sz="2000" dirty="0" smtClean="0">
                <a:solidFill>
                  <a:srgbClr val="CC0000"/>
                </a:solidFill>
              </a:rPr>
              <a:t>Frecuencia de </a:t>
            </a:r>
          </a:p>
          <a:p>
            <a:pPr eaLnBrk="1" hangingPunct="1">
              <a:defRPr/>
            </a:pPr>
            <a:r>
              <a:rPr lang="es-ES_tradnl" sz="2000" dirty="0" smtClean="0">
                <a:solidFill>
                  <a:srgbClr val="CC0000"/>
                </a:solidFill>
              </a:rPr>
              <a:t>deshonestidad</a:t>
            </a:r>
          </a:p>
        </p:txBody>
      </p:sp>
    </p:spTree>
    <p:extLst>
      <p:ext uri="{BB962C8B-B14F-4D97-AF65-F5344CB8AC3E}">
        <p14:creationId xmlns:p14="http://schemas.microsoft.com/office/powerpoint/2010/main" val="29621278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9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uadroTexto 6"/>
          <p:cNvSpPr txBox="1"/>
          <p:nvPr/>
        </p:nvSpPr>
        <p:spPr>
          <a:xfrm>
            <a:off x="1498081" y="764704"/>
            <a:ext cx="6147837" cy="1200329"/>
          </a:xfrm>
          <a:prstGeom prst="rect">
            <a:avLst/>
          </a:prstGeom>
          <a:solidFill>
            <a:srgbClr val="FFFF00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es-VE" sz="4000" dirty="0" smtClean="0"/>
              <a:t>Deshonestidad </a:t>
            </a:r>
          </a:p>
          <a:p>
            <a:r>
              <a:rPr lang="es-VE" sz="3200" dirty="0" smtClean="0"/>
              <a:t>Estudiantes en pre y postgrado</a:t>
            </a:r>
            <a:endParaRPr lang="es-VE" sz="2400" dirty="0"/>
          </a:p>
        </p:txBody>
      </p:sp>
      <p:sp>
        <p:nvSpPr>
          <p:cNvPr id="9" name="CuadroTexto 8"/>
          <p:cNvSpPr txBox="1"/>
          <p:nvPr/>
        </p:nvSpPr>
        <p:spPr>
          <a:xfrm>
            <a:off x="1979712" y="2276872"/>
            <a:ext cx="5006499" cy="3631763"/>
          </a:xfrm>
          <a:prstGeom prst="rect">
            <a:avLst/>
          </a:prstGeom>
          <a:solidFill>
            <a:srgbClr val="FFFFCC"/>
          </a:solidFill>
        </p:spPr>
        <p:txBody>
          <a:bodyPr wrap="none" rtlCol="0">
            <a:spAutoFit/>
          </a:bodyPr>
          <a:lstStyle/>
          <a:p>
            <a:r>
              <a:rPr lang="es-VE" sz="3200" dirty="0" smtClean="0"/>
              <a:t>Lista sin límites de</a:t>
            </a:r>
          </a:p>
          <a:p>
            <a:r>
              <a:rPr lang="es-VE" sz="3200" dirty="0" smtClean="0"/>
              <a:t>conductas deshonestas</a:t>
            </a:r>
          </a:p>
          <a:p>
            <a:endParaRPr lang="es-VE" sz="1400" dirty="0" smtClean="0"/>
          </a:p>
          <a:p>
            <a:r>
              <a:rPr lang="es-VE" sz="2800" dirty="0" smtClean="0"/>
              <a:t>Ejemplos</a:t>
            </a:r>
            <a:r>
              <a:rPr lang="es-VE" sz="3200" dirty="0" smtClean="0"/>
              <a:t>: </a:t>
            </a:r>
          </a:p>
          <a:p>
            <a:r>
              <a:rPr lang="es-VE" sz="2400" dirty="0"/>
              <a:t>C</a:t>
            </a:r>
            <a:r>
              <a:rPr lang="es-VE" sz="2400" dirty="0" smtClean="0"/>
              <a:t>opias, pedir “ayuda”, dar “ayuda”</a:t>
            </a:r>
          </a:p>
          <a:p>
            <a:r>
              <a:rPr lang="es-VE" sz="2400" dirty="0" smtClean="0"/>
              <a:t>Compra de exámenes, de trabajos</a:t>
            </a:r>
          </a:p>
          <a:p>
            <a:r>
              <a:rPr lang="es-VE" sz="2400" dirty="0" smtClean="0"/>
              <a:t>No dar créditos a los autores</a:t>
            </a:r>
          </a:p>
          <a:p>
            <a:r>
              <a:rPr lang="es-VE" sz="2400" dirty="0" smtClean="0"/>
              <a:t>Presentar por otros.</a:t>
            </a:r>
          </a:p>
          <a:p>
            <a:r>
              <a:rPr lang="es-VE" sz="2400" dirty="0" smtClean="0"/>
              <a:t>Robos, daños, acosar etc.</a:t>
            </a:r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6372225" y="6467475"/>
            <a:ext cx="280012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_tradnl" sz="1200" dirty="0">
                <a:solidFill>
                  <a:schemeClr val="bg2"/>
                </a:solidFill>
                <a:latin typeface="Arial" charset="0"/>
              </a:rPr>
              <a:t>X. Páez Facultad Medicina ULA </a:t>
            </a:r>
            <a:r>
              <a:rPr lang="es-ES_tradnl" sz="1200" dirty="0" smtClean="0">
                <a:solidFill>
                  <a:schemeClr val="bg2"/>
                </a:solidFill>
                <a:latin typeface="Arial" charset="0"/>
              </a:rPr>
              <a:t>2018</a:t>
            </a:r>
            <a:endParaRPr lang="es-ES_tradnl" sz="1200" dirty="0">
              <a:solidFill>
                <a:schemeClr val="bg2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72154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777" name="Text Box 9"/>
          <p:cNvSpPr txBox="1">
            <a:spLocks noChangeArrowheads="1"/>
          </p:cNvSpPr>
          <p:nvPr/>
        </p:nvSpPr>
        <p:spPr bwMode="auto">
          <a:xfrm>
            <a:off x="467544" y="535789"/>
            <a:ext cx="353975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dirty="0">
                <a:solidFill>
                  <a:srgbClr val="000000"/>
                </a:solidFill>
              </a:rPr>
              <a:t>L</a:t>
            </a:r>
            <a:r>
              <a:rPr lang="es-ES" dirty="0" smtClean="0">
                <a:solidFill>
                  <a:srgbClr val="000000"/>
                </a:solidFill>
              </a:rPr>
              <a:t>o </a:t>
            </a:r>
            <a:r>
              <a:rPr lang="es-ES" dirty="0">
                <a:solidFill>
                  <a:srgbClr val="000000"/>
                </a:solidFill>
              </a:rPr>
              <a:t>que se oye </a:t>
            </a:r>
            <a:r>
              <a:rPr lang="es-ES" dirty="0" smtClean="0">
                <a:solidFill>
                  <a:srgbClr val="000000"/>
                </a:solidFill>
              </a:rPr>
              <a:t>por aquí…</a:t>
            </a:r>
            <a:endParaRPr lang="es-ES" dirty="0">
              <a:solidFill>
                <a:srgbClr val="000000"/>
              </a:solidFill>
            </a:endParaRPr>
          </a:p>
        </p:txBody>
      </p:sp>
      <p:sp>
        <p:nvSpPr>
          <p:cNvPr id="160778" name="Text Box 10"/>
          <p:cNvSpPr txBox="1">
            <a:spLocks noChangeArrowheads="1"/>
          </p:cNvSpPr>
          <p:nvPr/>
        </p:nvSpPr>
        <p:spPr bwMode="auto">
          <a:xfrm>
            <a:off x="1408906" y="1142484"/>
            <a:ext cx="6183313" cy="5293757"/>
          </a:xfrm>
          <a:prstGeom prst="rect">
            <a:avLst/>
          </a:prstGeom>
          <a:solidFill>
            <a:srgbClr val="FFFFCC"/>
          </a:solidFill>
          <a:ln>
            <a:solidFill>
              <a:srgbClr val="66CCFF"/>
            </a:solidFill>
          </a:ln>
          <a:effectLst>
            <a:outerShdw dist="35921" dir="2700000" algn="ctr" rotWithShape="0">
              <a:schemeClr val="bg2"/>
            </a:outerShdw>
          </a:effectLst>
          <a:extLst/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>
              <a:buClr>
                <a:srgbClr val="CC0000"/>
              </a:buClr>
              <a:buFontTx/>
              <a:buChar char="•"/>
            </a:pPr>
            <a:endParaRPr lang="es-ES" sz="800" dirty="0">
              <a:solidFill>
                <a:srgbClr val="000000"/>
              </a:solidFill>
            </a:endParaRPr>
          </a:p>
          <a:p>
            <a:pPr algn="l" eaLnBrk="1" hangingPunct="1">
              <a:buClr>
                <a:srgbClr val="CC0000"/>
              </a:buClr>
              <a:buFontTx/>
              <a:buChar char="•"/>
            </a:pPr>
            <a:r>
              <a:rPr lang="es-ES" sz="2000" dirty="0">
                <a:solidFill>
                  <a:srgbClr val="000000"/>
                </a:solidFill>
              </a:rPr>
              <a:t> El profesor </a:t>
            </a:r>
            <a:r>
              <a:rPr lang="es-ES" sz="2000" dirty="0" smtClean="0">
                <a:solidFill>
                  <a:srgbClr val="000000"/>
                </a:solidFill>
              </a:rPr>
              <a:t>envía </a:t>
            </a:r>
            <a:r>
              <a:rPr lang="es-ES" sz="2000" dirty="0">
                <a:solidFill>
                  <a:srgbClr val="000000"/>
                </a:solidFill>
              </a:rPr>
              <a:t>al estudiante de </a:t>
            </a:r>
            <a:r>
              <a:rPr lang="es-ES" sz="2000" dirty="0" smtClean="0">
                <a:solidFill>
                  <a:srgbClr val="000000"/>
                </a:solidFill>
              </a:rPr>
              <a:t>posgrado </a:t>
            </a:r>
            <a:endParaRPr lang="es-ES" sz="2000" dirty="0">
              <a:solidFill>
                <a:srgbClr val="000000"/>
              </a:solidFill>
            </a:endParaRPr>
          </a:p>
          <a:p>
            <a:pPr algn="l" eaLnBrk="1" hangingPunct="1">
              <a:buClr>
                <a:srgbClr val="CC0000"/>
              </a:buClr>
            </a:pPr>
            <a:r>
              <a:rPr lang="es-ES" sz="2000" dirty="0">
                <a:solidFill>
                  <a:srgbClr val="000000"/>
                </a:solidFill>
              </a:rPr>
              <a:t>  a ocuparse de sus alumnos de pregrado</a:t>
            </a:r>
          </a:p>
          <a:p>
            <a:pPr algn="l" eaLnBrk="1" hangingPunct="1">
              <a:buClr>
                <a:srgbClr val="CC0000"/>
              </a:buClr>
              <a:buFontTx/>
              <a:buChar char="•"/>
            </a:pPr>
            <a:endParaRPr lang="es-ES" sz="1000" dirty="0">
              <a:solidFill>
                <a:srgbClr val="000000"/>
              </a:solidFill>
            </a:endParaRPr>
          </a:p>
          <a:p>
            <a:pPr algn="l" eaLnBrk="1" hangingPunct="1">
              <a:buClr>
                <a:srgbClr val="CC0000"/>
              </a:buClr>
              <a:buFontTx/>
              <a:buChar char="•"/>
            </a:pPr>
            <a:r>
              <a:rPr lang="es-ES" sz="2000" dirty="0">
                <a:solidFill>
                  <a:srgbClr val="000000"/>
                </a:solidFill>
              </a:rPr>
              <a:t> Los estudiantes de pregrado no </a:t>
            </a:r>
            <a:r>
              <a:rPr lang="es-ES" sz="2000" dirty="0" smtClean="0">
                <a:solidFill>
                  <a:srgbClr val="000000"/>
                </a:solidFill>
              </a:rPr>
              <a:t>hacen preguntas  </a:t>
            </a:r>
          </a:p>
          <a:p>
            <a:pPr algn="l" eaLnBrk="1" hangingPunct="1">
              <a:buClr>
                <a:srgbClr val="CC0000"/>
              </a:buClr>
            </a:pPr>
            <a:r>
              <a:rPr lang="es-ES" sz="2000" dirty="0">
                <a:solidFill>
                  <a:srgbClr val="000000"/>
                </a:solidFill>
              </a:rPr>
              <a:t> </a:t>
            </a:r>
            <a:r>
              <a:rPr lang="es-ES" sz="2000" dirty="0" smtClean="0">
                <a:solidFill>
                  <a:srgbClr val="000000"/>
                </a:solidFill>
              </a:rPr>
              <a:t> por miedo a los </a:t>
            </a:r>
            <a:r>
              <a:rPr lang="es-ES" sz="2000" dirty="0">
                <a:solidFill>
                  <a:srgbClr val="000000"/>
                </a:solidFill>
              </a:rPr>
              <a:t>de </a:t>
            </a:r>
            <a:r>
              <a:rPr lang="es-ES" sz="2000" dirty="0" smtClean="0">
                <a:solidFill>
                  <a:srgbClr val="000000"/>
                </a:solidFill>
              </a:rPr>
              <a:t>posgrado</a:t>
            </a:r>
            <a:endParaRPr lang="es-ES" sz="2000" dirty="0">
              <a:solidFill>
                <a:srgbClr val="000000"/>
              </a:solidFill>
            </a:endParaRPr>
          </a:p>
          <a:p>
            <a:pPr algn="l" eaLnBrk="1" hangingPunct="1">
              <a:buClr>
                <a:srgbClr val="CC0000"/>
              </a:buClr>
              <a:buFontTx/>
              <a:buChar char="•"/>
            </a:pPr>
            <a:endParaRPr lang="es-ES" sz="1000" dirty="0">
              <a:solidFill>
                <a:srgbClr val="000000"/>
              </a:solidFill>
            </a:endParaRPr>
          </a:p>
          <a:p>
            <a:pPr algn="l" eaLnBrk="1" hangingPunct="1">
              <a:buClr>
                <a:srgbClr val="CC0000"/>
              </a:buClr>
              <a:buFontTx/>
              <a:buChar char="•"/>
            </a:pPr>
            <a:r>
              <a:rPr lang="es-ES" sz="2000" dirty="0">
                <a:solidFill>
                  <a:srgbClr val="000000"/>
                </a:solidFill>
              </a:rPr>
              <a:t> El profesor insulta a los </a:t>
            </a:r>
            <a:r>
              <a:rPr lang="es-ES" sz="2000" dirty="0" smtClean="0">
                <a:solidFill>
                  <a:srgbClr val="000000"/>
                </a:solidFill>
              </a:rPr>
              <a:t>estudiantes</a:t>
            </a:r>
          </a:p>
          <a:p>
            <a:pPr algn="l" eaLnBrk="1" hangingPunct="1">
              <a:buClr>
                <a:srgbClr val="CC0000"/>
              </a:buClr>
              <a:buFontTx/>
              <a:buChar char="•"/>
            </a:pPr>
            <a:endParaRPr lang="es-ES" sz="1000" dirty="0">
              <a:solidFill>
                <a:srgbClr val="000000"/>
              </a:solidFill>
            </a:endParaRPr>
          </a:p>
          <a:p>
            <a:pPr algn="l" eaLnBrk="1" hangingPunct="1">
              <a:buClr>
                <a:srgbClr val="CC0000"/>
              </a:buClr>
              <a:buFontTx/>
              <a:buChar char="•"/>
            </a:pPr>
            <a:r>
              <a:rPr lang="es-ES" sz="2000" dirty="0" smtClean="0">
                <a:solidFill>
                  <a:srgbClr val="000000"/>
                </a:solidFill>
              </a:rPr>
              <a:t> Los estudiantes engañan al profesor al   </a:t>
            </a:r>
          </a:p>
          <a:p>
            <a:pPr algn="l" eaLnBrk="1" hangingPunct="1">
              <a:buClr>
                <a:srgbClr val="CC0000"/>
              </a:buClr>
            </a:pPr>
            <a:r>
              <a:rPr lang="es-ES" sz="2000" dirty="0">
                <a:solidFill>
                  <a:srgbClr val="000000"/>
                </a:solidFill>
              </a:rPr>
              <a:t> </a:t>
            </a:r>
            <a:r>
              <a:rPr lang="es-ES" sz="2000" dirty="0" smtClean="0">
                <a:solidFill>
                  <a:srgbClr val="000000"/>
                </a:solidFill>
              </a:rPr>
              <a:t> entregar tareas no hechas por ellos</a:t>
            </a:r>
            <a:endParaRPr lang="es-ES" sz="2000" dirty="0">
              <a:solidFill>
                <a:srgbClr val="000000"/>
              </a:solidFill>
            </a:endParaRPr>
          </a:p>
          <a:p>
            <a:pPr algn="l" eaLnBrk="1" hangingPunct="1">
              <a:buClr>
                <a:srgbClr val="CC0000"/>
              </a:buClr>
              <a:buFontTx/>
              <a:buChar char="•"/>
            </a:pPr>
            <a:endParaRPr lang="es-ES" sz="1000" dirty="0">
              <a:solidFill>
                <a:srgbClr val="000000"/>
              </a:solidFill>
            </a:endParaRPr>
          </a:p>
          <a:p>
            <a:pPr algn="l" eaLnBrk="1" hangingPunct="1">
              <a:buClr>
                <a:srgbClr val="CC0000"/>
              </a:buClr>
              <a:buFontTx/>
              <a:buChar char="•"/>
            </a:pPr>
            <a:r>
              <a:rPr lang="es-ES" sz="2000" dirty="0">
                <a:solidFill>
                  <a:srgbClr val="000000"/>
                </a:solidFill>
              </a:rPr>
              <a:t> El profesor intenta avances con los estudiantes</a:t>
            </a:r>
          </a:p>
          <a:p>
            <a:pPr algn="l" eaLnBrk="1" hangingPunct="1">
              <a:buClr>
                <a:srgbClr val="CC0000"/>
              </a:buClr>
              <a:buFontTx/>
              <a:buChar char="•"/>
            </a:pPr>
            <a:endParaRPr lang="es-ES" sz="1000" dirty="0">
              <a:solidFill>
                <a:srgbClr val="000000"/>
              </a:solidFill>
            </a:endParaRPr>
          </a:p>
          <a:p>
            <a:pPr algn="l" eaLnBrk="1" hangingPunct="1">
              <a:buClr>
                <a:srgbClr val="CC0000"/>
              </a:buClr>
              <a:buFontTx/>
              <a:buChar char="•"/>
            </a:pPr>
            <a:r>
              <a:rPr lang="es-ES" sz="2000" dirty="0">
                <a:solidFill>
                  <a:srgbClr val="000000"/>
                </a:solidFill>
              </a:rPr>
              <a:t> El profesor no es imparcial con el alumno  </a:t>
            </a:r>
          </a:p>
          <a:p>
            <a:pPr algn="l" eaLnBrk="1" hangingPunct="1">
              <a:buClr>
                <a:srgbClr val="CC0000"/>
              </a:buClr>
            </a:pPr>
            <a:r>
              <a:rPr lang="es-ES" sz="2000" dirty="0">
                <a:solidFill>
                  <a:srgbClr val="000000"/>
                </a:solidFill>
              </a:rPr>
              <a:t>  preferido, </a:t>
            </a:r>
            <a:r>
              <a:rPr lang="es-ES" sz="2000" dirty="0" smtClean="0">
                <a:solidFill>
                  <a:srgbClr val="000000"/>
                </a:solidFill>
              </a:rPr>
              <a:t>Ej.: </a:t>
            </a:r>
            <a:r>
              <a:rPr lang="es-ES" sz="2000" dirty="0">
                <a:solidFill>
                  <a:srgbClr val="000000"/>
                </a:solidFill>
              </a:rPr>
              <a:t>en los </a:t>
            </a:r>
            <a:r>
              <a:rPr lang="es-ES" sz="2000" dirty="0" smtClean="0">
                <a:solidFill>
                  <a:srgbClr val="000000"/>
                </a:solidFill>
              </a:rPr>
              <a:t>concursos</a:t>
            </a:r>
          </a:p>
          <a:p>
            <a:pPr algn="l" eaLnBrk="1" hangingPunct="1">
              <a:buClr>
                <a:srgbClr val="CC0000"/>
              </a:buClr>
            </a:pPr>
            <a:endParaRPr lang="es-ES" sz="1000" dirty="0" smtClean="0">
              <a:solidFill>
                <a:srgbClr val="000000"/>
              </a:solidFill>
            </a:endParaRPr>
          </a:p>
          <a:p>
            <a:pPr marL="182563" indent="-182563" algn="l" eaLnBrk="1" hangingPunct="1">
              <a:buClr>
                <a:srgbClr val="CC0000"/>
              </a:buClr>
              <a:buFont typeface="Arial" panose="020B0604020202020204" pitchFamily="34" charset="0"/>
              <a:buChar char="•"/>
            </a:pPr>
            <a:r>
              <a:rPr lang="es-ES" sz="2000" dirty="0" smtClean="0">
                <a:solidFill>
                  <a:srgbClr val="000000"/>
                </a:solidFill>
              </a:rPr>
              <a:t>El estudiante paga para que le hagan la tesis</a:t>
            </a:r>
          </a:p>
          <a:p>
            <a:pPr marL="182563" indent="-182563" algn="l" eaLnBrk="1" hangingPunct="1">
              <a:buClr>
                <a:srgbClr val="CC0000"/>
              </a:buClr>
              <a:buFont typeface="Arial" panose="020B0604020202020204" pitchFamily="34" charset="0"/>
              <a:buChar char="•"/>
            </a:pPr>
            <a:endParaRPr lang="es-ES" sz="1000" dirty="0" smtClean="0">
              <a:solidFill>
                <a:srgbClr val="000000"/>
              </a:solidFill>
            </a:endParaRPr>
          </a:p>
          <a:p>
            <a:pPr marL="182563" indent="-182563" algn="l" eaLnBrk="1" hangingPunct="1">
              <a:buClr>
                <a:srgbClr val="CC0000"/>
              </a:buClr>
              <a:buFont typeface="Arial" panose="020B0604020202020204" pitchFamily="34" charset="0"/>
              <a:buChar char="•"/>
            </a:pPr>
            <a:r>
              <a:rPr lang="es-ES" sz="2000" dirty="0" smtClean="0">
                <a:solidFill>
                  <a:srgbClr val="000000"/>
                </a:solidFill>
              </a:rPr>
              <a:t>Los estudiantes agreden al profesor si no aprueban exámenes o tesis</a:t>
            </a: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6841767" y="6611779"/>
            <a:ext cx="2302233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_tradnl" sz="1000" dirty="0">
                <a:solidFill>
                  <a:schemeClr val="bg2"/>
                </a:solidFill>
                <a:latin typeface="Arial" charset="0"/>
              </a:rPr>
              <a:t>X. Páez Facultad Medicina ULA </a:t>
            </a:r>
            <a:r>
              <a:rPr lang="es-ES_tradnl" sz="1000" dirty="0" smtClean="0">
                <a:solidFill>
                  <a:schemeClr val="bg2"/>
                </a:solidFill>
                <a:latin typeface="Arial" charset="0"/>
              </a:rPr>
              <a:t>2018</a:t>
            </a:r>
            <a:endParaRPr lang="es-ES_tradnl" sz="1000" dirty="0">
              <a:solidFill>
                <a:schemeClr val="bg2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75644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6077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6077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6077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8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8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8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8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0777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2265920" y="2067088"/>
            <a:ext cx="4612160" cy="3123932"/>
          </a:xfrm>
          <a:prstGeom prst="rect">
            <a:avLst/>
          </a:prstGeom>
          <a:solidFill>
            <a:srgbClr val="FFC000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endParaRPr lang="es-VE" sz="9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s-VE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todo esto, tal vez</a:t>
            </a:r>
          </a:p>
          <a:p>
            <a:r>
              <a:rPr lang="es-VE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</a:t>
            </a:r>
            <a:r>
              <a:rPr lang="es-VE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ay </a:t>
            </a:r>
            <a:r>
              <a:rPr lang="es-VE" sz="4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buena fe</a:t>
            </a:r>
            <a:r>
              <a:rPr lang="es-VE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</a:t>
            </a:r>
          </a:p>
          <a:p>
            <a:endParaRPr lang="es-VE" sz="9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s-VE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pero se demuestra</a:t>
            </a:r>
          </a:p>
          <a:p>
            <a:r>
              <a:rPr lang="es-VE" sz="5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ignorancia</a:t>
            </a:r>
          </a:p>
          <a:p>
            <a:endParaRPr lang="es-VE" sz="9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6156176" y="6381328"/>
            <a:ext cx="280012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_tradnl" sz="1200" dirty="0">
                <a:solidFill>
                  <a:schemeClr val="bg2"/>
                </a:solidFill>
                <a:latin typeface="Arial" charset="0"/>
              </a:rPr>
              <a:t>X. Páez Facultad Medicina ULA </a:t>
            </a:r>
            <a:r>
              <a:rPr lang="es-ES_tradnl" sz="1200" dirty="0" smtClean="0">
                <a:solidFill>
                  <a:schemeClr val="bg2"/>
                </a:solidFill>
                <a:latin typeface="Arial" charset="0"/>
              </a:rPr>
              <a:t>2018</a:t>
            </a:r>
            <a:endParaRPr lang="es-ES_tradnl" sz="1200" dirty="0">
              <a:solidFill>
                <a:schemeClr val="bg2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29798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9" name="Text Box 7"/>
          <p:cNvSpPr txBox="1">
            <a:spLocks noChangeArrowheads="1"/>
          </p:cNvSpPr>
          <p:nvPr/>
        </p:nvSpPr>
        <p:spPr bwMode="auto">
          <a:xfrm>
            <a:off x="1707203" y="1372654"/>
            <a:ext cx="5729594" cy="584775"/>
          </a:xfrm>
          <a:prstGeom prst="rect">
            <a:avLst/>
          </a:prstGeom>
          <a:solidFill>
            <a:srgbClr val="FFFFCC"/>
          </a:solidFill>
          <a:ln w="28575">
            <a:solidFill>
              <a:srgbClr val="0000FF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>
              <a:defRPr/>
            </a:pPr>
            <a:r>
              <a:rPr lang="es-ES_tradnl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¿Por qué hay deshonestidad? </a:t>
            </a:r>
          </a:p>
        </p:txBody>
      </p:sp>
      <p:sp>
        <p:nvSpPr>
          <p:cNvPr id="136200" name="Text Box 8"/>
          <p:cNvSpPr txBox="1">
            <a:spLocks noChangeArrowheads="1"/>
          </p:cNvSpPr>
          <p:nvPr/>
        </p:nvSpPr>
        <p:spPr bwMode="auto">
          <a:xfrm>
            <a:off x="2100750" y="2166113"/>
            <a:ext cx="5005387" cy="2769989"/>
          </a:xfrm>
          <a:prstGeom prst="rect">
            <a:avLst/>
          </a:prstGeom>
          <a:solidFill>
            <a:srgbClr val="FFFFF3"/>
          </a:solidFill>
          <a:ln w="28575">
            <a:solidFill>
              <a:srgbClr val="0000FF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>
            <a:lvl1pPr marL="685800" indent="-68580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1pPr>
            <a:lvl2pPr marL="1143000" indent="-68580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2pPr>
            <a:lvl3pPr marL="1600200" indent="-68580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3pPr>
            <a:lvl4pPr marL="2057400" indent="-68580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4pPr>
            <a:lvl5pPr marL="2514600" indent="-68580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5pPr>
            <a:lvl6pPr marL="2971800" indent="-6858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6pPr>
            <a:lvl7pPr marL="3429000" indent="-6858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7pPr>
            <a:lvl8pPr marL="3886200" indent="-6858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8pPr>
            <a:lvl9pPr marL="4343400" indent="-6858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marL="0" indent="0" algn="l" eaLnBrk="1" hangingPunct="1">
              <a:defRPr/>
            </a:pPr>
            <a:endParaRPr lang="es-ES_tradnl" sz="9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514350" indent="-514350" algn="l" eaLnBrk="1" hangingPunct="1">
              <a:buFont typeface="+mj-lt"/>
              <a:buAutoNum type="arabicPeriod"/>
              <a:defRPr/>
            </a:pPr>
            <a:r>
              <a:rPr lang="es-ES_tradnl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Competencia intensa</a:t>
            </a:r>
          </a:p>
          <a:p>
            <a:pPr algn="l" eaLnBrk="1" hangingPunct="1">
              <a:buFont typeface="+mj-lt"/>
              <a:buAutoNum type="arabicPeriod"/>
              <a:defRPr/>
            </a:pPr>
            <a:endParaRPr lang="es-ES_tradnl" sz="1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514350" indent="-514350" algn="l" eaLnBrk="1" hangingPunct="1">
              <a:buFont typeface="+mj-lt"/>
              <a:buAutoNum type="arabicPeriod"/>
              <a:defRPr/>
            </a:pPr>
            <a:r>
              <a:rPr lang="es-ES_tradnl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Fragilidad humana: ignorancia, egoísmo, endiosamiento, temor de que otros vean sus fallas</a:t>
            </a:r>
          </a:p>
          <a:p>
            <a:pPr algn="l" eaLnBrk="1" hangingPunct="1">
              <a:buFontTx/>
              <a:buAutoNum type="arabicPeriod"/>
              <a:defRPr/>
            </a:pPr>
            <a:endParaRPr lang="es-ES_tradnl" sz="11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1748" name="Rectangle 9"/>
          <p:cNvSpPr>
            <a:spLocks noChangeArrowheads="1"/>
          </p:cNvSpPr>
          <p:nvPr/>
        </p:nvSpPr>
        <p:spPr bwMode="auto">
          <a:xfrm>
            <a:off x="3952557" y="5366240"/>
            <a:ext cx="3256020" cy="6001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r"/>
            <a:r>
              <a:rPr lang="en-US" sz="1100" dirty="0"/>
              <a:t>H. L Fred. </a:t>
            </a:r>
          </a:p>
          <a:p>
            <a:pPr algn="r"/>
            <a:r>
              <a:rPr lang="en-US" sz="1100" i="1" dirty="0"/>
              <a:t>Dishonesty in medicine revisited</a:t>
            </a:r>
            <a:r>
              <a:rPr lang="en-US" sz="1100" dirty="0"/>
              <a:t>. </a:t>
            </a:r>
          </a:p>
          <a:p>
            <a:pPr algn="r"/>
            <a:r>
              <a:rPr lang="en-US" sz="1100" dirty="0"/>
              <a:t>Texas Heart Institute Journal 35: 6-15, 2008.</a:t>
            </a:r>
            <a:endParaRPr lang="es-ES_tradnl" sz="1100" dirty="0"/>
          </a:p>
        </p:txBody>
      </p:sp>
      <p:sp>
        <p:nvSpPr>
          <p:cNvPr id="2" name="1 CuadroTexto"/>
          <p:cNvSpPr txBox="1"/>
          <p:nvPr/>
        </p:nvSpPr>
        <p:spPr>
          <a:xfrm>
            <a:off x="7657084" y="5250824"/>
            <a:ext cx="99097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VE" sz="4800" dirty="0" smtClean="0"/>
              <a:t>Y…</a:t>
            </a:r>
            <a:endParaRPr lang="es-VE" sz="4800" dirty="0"/>
          </a:p>
        </p:txBody>
      </p:sp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6372225" y="6467475"/>
            <a:ext cx="280012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_tradnl" sz="1200" dirty="0">
                <a:solidFill>
                  <a:schemeClr val="bg2"/>
                </a:solidFill>
                <a:latin typeface="Arial" charset="0"/>
              </a:rPr>
              <a:t>X. Páez Facultad Medicina ULA </a:t>
            </a:r>
            <a:r>
              <a:rPr lang="es-ES_tradnl" sz="1200" dirty="0" smtClean="0">
                <a:solidFill>
                  <a:schemeClr val="bg2"/>
                </a:solidFill>
                <a:latin typeface="Arial" charset="0"/>
              </a:rPr>
              <a:t>2018</a:t>
            </a:r>
            <a:endParaRPr lang="es-ES_tradnl" sz="1200" dirty="0">
              <a:solidFill>
                <a:schemeClr val="bg2"/>
              </a:solidFill>
              <a:latin typeface="Arial" charset="0"/>
            </a:endParaRPr>
          </a:p>
        </p:txBody>
      </p:sp>
      <p:sp>
        <p:nvSpPr>
          <p:cNvPr id="7" name="Rectangle 12"/>
          <p:cNvSpPr>
            <a:spLocks noChangeArrowheads="1"/>
          </p:cNvSpPr>
          <p:nvPr/>
        </p:nvSpPr>
        <p:spPr bwMode="auto">
          <a:xfrm>
            <a:off x="6211741" y="283850"/>
            <a:ext cx="2480166" cy="584775"/>
          </a:xfrm>
          <a:prstGeom prst="rect">
            <a:avLst/>
          </a:prstGeom>
          <a:solidFill>
            <a:srgbClr val="EBEBFF"/>
          </a:solidFill>
          <a:ln w="28575">
            <a:solidFill>
              <a:srgbClr val="0000CC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>
            <a:spAutoFit/>
          </a:bodyPr>
          <a:lstStyle/>
          <a:p>
            <a:pPr algn="l">
              <a:buClr>
                <a:srgbClr val="FF0066"/>
              </a:buClr>
              <a:buFontTx/>
              <a:buChar char="•"/>
              <a:defRPr/>
            </a:pPr>
            <a:r>
              <a:rPr lang="es-ES" sz="1600">
                <a:effectLst>
                  <a:outerShdw blurRad="38100" dist="38100" dir="2700000" algn="tl">
                    <a:srgbClr val="FFFFFF"/>
                  </a:outerShdw>
                </a:effectLst>
              </a:rPr>
              <a:t> Conducta Responsable </a:t>
            </a:r>
          </a:p>
          <a:p>
            <a:pPr algn="l">
              <a:buClr>
                <a:srgbClr val="FF0066"/>
              </a:buClr>
              <a:defRPr/>
            </a:pPr>
            <a:r>
              <a:rPr lang="es-ES" sz="1600">
                <a:effectLst>
                  <a:outerShdw blurRad="38100" dist="38100" dir="2700000" algn="tl">
                    <a:srgbClr val="FFFFFF"/>
                  </a:outerShdw>
                </a:effectLst>
              </a:rPr>
              <a:t>  en la Investigación</a:t>
            </a:r>
            <a:endParaRPr lang="es-ES_tradnl" sz="160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01414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0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1"/>
          <p:cNvSpPr txBox="1">
            <a:spLocks noChangeArrowheads="1"/>
          </p:cNvSpPr>
          <p:nvPr/>
        </p:nvSpPr>
        <p:spPr bwMode="auto">
          <a:xfrm>
            <a:off x="1633253" y="2327424"/>
            <a:ext cx="5768837" cy="2923877"/>
          </a:xfrm>
          <a:prstGeom prst="rect">
            <a:avLst/>
          </a:prstGeom>
          <a:solidFill>
            <a:srgbClr val="FFFFCC"/>
          </a:solidFill>
          <a:ln w="28575" algn="ctr">
            <a:solidFill>
              <a:srgbClr val="0000FF"/>
            </a:solidFill>
            <a:miter lim="800000"/>
            <a:headEnd/>
            <a:tailEnd/>
          </a:ln>
          <a:effectLst>
            <a:glow rad="139700">
              <a:schemeClr val="accent2">
                <a:satMod val="175000"/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wrap="square">
            <a:spAutoFit/>
          </a:bodyPr>
          <a:lstStyle>
            <a:lvl1pPr marL="609600" indent="-609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marL="742950" indent="-742950" algn="l" eaLnBrk="1" hangingPunct="1">
              <a:buFontTx/>
              <a:buAutoNum type="arabicPeriod" startAt="3"/>
              <a:defRPr/>
            </a:pPr>
            <a:r>
              <a:rPr lang="es-ES_tradnl" sz="4400" dirty="0" smtClean="0"/>
              <a:t>Porque los “otros” </a:t>
            </a:r>
          </a:p>
          <a:p>
            <a:pPr marL="0" indent="0" algn="l" eaLnBrk="1" hangingPunct="1">
              <a:defRPr/>
            </a:pPr>
            <a:r>
              <a:rPr lang="es-ES_tradnl" sz="4400" dirty="0"/>
              <a:t> </a:t>
            </a:r>
            <a:r>
              <a:rPr lang="es-ES_tradnl" sz="4400" dirty="0" smtClean="0"/>
              <a:t>   lo permiten</a:t>
            </a:r>
            <a:r>
              <a:rPr lang="es-ES_tradnl" sz="4000" dirty="0" smtClean="0"/>
              <a:t>:</a:t>
            </a:r>
          </a:p>
          <a:p>
            <a:pPr marL="0" indent="0" eaLnBrk="1" hangingPunct="1">
              <a:defRPr/>
            </a:pPr>
            <a:r>
              <a:rPr lang="es-ES_tradnl" sz="3200" dirty="0" smtClean="0"/>
              <a:t>No hay supervisión </a:t>
            </a:r>
          </a:p>
          <a:p>
            <a:pPr marL="0" indent="0" eaLnBrk="1" hangingPunct="1">
              <a:defRPr/>
            </a:pPr>
            <a:r>
              <a:rPr lang="es-ES_tradnl" sz="3200" dirty="0" smtClean="0"/>
              <a:t>No  hay evaluación</a:t>
            </a:r>
          </a:p>
          <a:p>
            <a:pPr marL="0" indent="0" eaLnBrk="1" hangingPunct="1">
              <a:defRPr/>
            </a:pPr>
            <a:r>
              <a:rPr lang="es-ES_tradnl" sz="3200" dirty="0" smtClean="0"/>
              <a:t>No hay corrección</a:t>
            </a:r>
            <a:endParaRPr lang="es-ES" sz="3200" dirty="0" smtClean="0"/>
          </a:p>
        </p:txBody>
      </p:sp>
      <p:sp>
        <p:nvSpPr>
          <p:cNvPr id="4" name="Rectangle 15"/>
          <p:cNvSpPr>
            <a:spLocks noChangeArrowheads="1"/>
          </p:cNvSpPr>
          <p:nvPr/>
        </p:nvSpPr>
        <p:spPr bwMode="auto">
          <a:xfrm>
            <a:off x="1403648" y="1061592"/>
            <a:ext cx="1611339" cy="769441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s-ES_tradnl" sz="44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¡Aquí</a:t>
            </a:r>
            <a:r>
              <a:rPr lang="es-ES_tradnl" sz="4400" dirty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!</a:t>
            </a:r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6002027" y="6381328"/>
            <a:ext cx="280012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_tradnl" sz="1200" dirty="0">
                <a:solidFill>
                  <a:schemeClr val="bg2"/>
                </a:solidFill>
                <a:latin typeface="Arial" charset="0"/>
              </a:rPr>
              <a:t>X. Páez Facultad Medicina ULA </a:t>
            </a:r>
            <a:r>
              <a:rPr lang="es-ES_tradnl" sz="1200" dirty="0" smtClean="0">
                <a:solidFill>
                  <a:schemeClr val="bg2"/>
                </a:solidFill>
                <a:latin typeface="Arial" charset="0"/>
              </a:rPr>
              <a:t>2018</a:t>
            </a:r>
            <a:endParaRPr lang="es-ES_tradnl" sz="1200" dirty="0">
              <a:solidFill>
                <a:schemeClr val="bg2"/>
              </a:solidFill>
              <a:latin typeface="Arial" charset="0"/>
            </a:endParaRPr>
          </a:p>
        </p:txBody>
      </p:sp>
      <p:sp>
        <p:nvSpPr>
          <p:cNvPr id="5" name="Rectangle 12"/>
          <p:cNvSpPr>
            <a:spLocks noChangeArrowheads="1"/>
          </p:cNvSpPr>
          <p:nvPr/>
        </p:nvSpPr>
        <p:spPr bwMode="auto">
          <a:xfrm>
            <a:off x="6211741" y="283850"/>
            <a:ext cx="2480166" cy="584775"/>
          </a:xfrm>
          <a:prstGeom prst="rect">
            <a:avLst/>
          </a:prstGeom>
          <a:solidFill>
            <a:srgbClr val="EBEBFF"/>
          </a:solidFill>
          <a:ln w="28575">
            <a:solidFill>
              <a:srgbClr val="0000CC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>
            <a:spAutoFit/>
          </a:bodyPr>
          <a:lstStyle/>
          <a:p>
            <a:pPr algn="l">
              <a:buClr>
                <a:srgbClr val="FF0066"/>
              </a:buClr>
              <a:buFontTx/>
              <a:buChar char="•"/>
              <a:defRPr/>
            </a:pPr>
            <a:r>
              <a:rPr lang="es-ES" sz="1600">
                <a:effectLst>
                  <a:outerShdw blurRad="38100" dist="38100" dir="2700000" algn="tl">
                    <a:srgbClr val="FFFFFF"/>
                  </a:outerShdw>
                </a:effectLst>
              </a:rPr>
              <a:t> Conducta Responsable </a:t>
            </a:r>
          </a:p>
          <a:p>
            <a:pPr algn="l">
              <a:buClr>
                <a:srgbClr val="FF0066"/>
              </a:buClr>
              <a:defRPr/>
            </a:pPr>
            <a:r>
              <a:rPr lang="es-ES" sz="1600">
                <a:effectLst>
                  <a:outerShdw blurRad="38100" dist="38100" dir="2700000" algn="tl">
                    <a:srgbClr val="FFFFFF"/>
                  </a:outerShdw>
                </a:effectLst>
              </a:rPr>
              <a:t>  en la Investigación</a:t>
            </a:r>
            <a:endParaRPr lang="es-ES_tradnl" sz="160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432969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7"/>
          <p:cNvSpPr txBox="1">
            <a:spLocks noChangeArrowheads="1"/>
          </p:cNvSpPr>
          <p:nvPr/>
        </p:nvSpPr>
        <p:spPr bwMode="auto">
          <a:xfrm>
            <a:off x="1614299" y="2160091"/>
            <a:ext cx="5992346" cy="3046988"/>
          </a:xfrm>
          <a:prstGeom prst="rect">
            <a:avLst/>
          </a:prstGeom>
          <a:solidFill>
            <a:srgbClr val="FFFFE1"/>
          </a:solidFill>
          <a:ln>
            <a:solidFill>
              <a:srgbClr val="0000FF"/>
            </a:solidFill>
          </a:ln>
          <a:effectLst>
            <a:outerShdw blurRad="2667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>
              <a:buClr>
                <a:srgbClr val="A50021"/>
              </a:buClr>
              <a:buSzPct val="200000"/>
              <a:buFontTx/>
              <a:buChar char="•"/>
              <a:defRPr/>
            </a:pPr>
            <a:endParaRPr lang="es-ES" sz="1100" dirty="0" smtClean="0"/>
          </a:p>
          <a:p>
            <a:pPr algn="l">
              <a:buClr>
                <a:srgbClr val="A50021"/>
              </a:buClr>
              <a:buSzPct val="200000"/>
              <a:buFontTx/>
              <a:buChar char="•"/>
              <a:defRPr/>
            </a:pPr>
            <a:r>
              <a:rPr lang="es-ES" dirty="0" smtClean="0"/>
              <a:t> ¡</a:t>
            </a:r>
            <a:r>
              <a:rPr lang="es-ES" dirty="0"/>
              <a:t>La deshonestidad en la academia </a:t>
            </a:r>
            <a:r>
              <a:rPr lang="es-ES" dirty="0" smtClean="0"/>
              <a:t>es </a:t>
            </a:r>
            <a:r>
              <a:rPr lang="es-ES" dirty="0"/>
              <a:t>rampante</a:t>
            </a:r>
            <a:r>
              <a:rPr lang="es-ES" sz="2000" dirty="0"/>
              <a:t>!</a:t>
            </a:r>
          </a:p>
          <a:p>
            <a:pPr algn="l">
              <a:buClr>
                <a:srgbClr val="A50021"/>
              </a:buClr>
              <a:buSzPct val="200000"/>
              <a:buFontTx/>
              <a:buChar char="•"/>
              <a:defRPr/>
            </a:pPr>
            <a:endParaRPr lang="es-ES" sz="1000" dirty="0"/>
          </a:p>
          <a:p>
            <a:pPr algn="l">
              <a:buClr>
                <a:srgbClr val="A50021"/>
              </a:buClr>
              <a:buSzPct val="200000"/>
              <a:buFontTx/>
              <a:buChar char="•"/>
              <a:defRPr/>
            </a:pPr>
            <a:r>
              <a:rPr lang="es-ES" dirty="0" smtClean="0"/>
              <a:t> Se </a:t>
            </a:r>
            <a:r>
              <a:rPr lang="es-ES" dirty="0"/>
              <a:t>puede atribuir a que no se enseña </a:t>
            </a:r>
            <a:endParaRPr lang="es-ES" dirty="0" smtClean="0"/>
          </a:p>
          <a:p>
            <a:pPr algn="l">
              <a:buClr>
                <a:srgbClr val="A50021"/>
              </a:buClr>
              <a:buSzPct val="200000"/>
              <a:defRPr/>
            </a:pPr>
            <a:r>
              <a:rPr lang="es-ES" dirty="0"/>
              <a:t> </a:t>
            </a:r>
            <a:r>
              <a:rPr lang="es-ES" dirty="0" smtClean="0"/>
              <a:t>   y/o </a:t>
            </a:r>
            <a:r>
              <a:rPr lang="es-ES" dirty="0"/>
              <a:t>no hay sanciones ni correcciones</a:t>
            </a:r>
          </a:p>
          <a:p>
            <a:pPr algn="l">
              <a:buClr>
                <a:srgbClr val="A50021"/>
              </a:buClr>
              <a:buSzPct val="200000"/>
              <a:buFontTx/>
              <a:buChar char="•"/>
              <a:defRPr/>
            </a:pPr>
            <a:endParaRPr lang="es-ES" sz="1000" dirty="0"/>
          </a:p>
          <a:p>
            <a:pPr algn="l">
              <a:buClr>
                <a:srgbClr val="A50021"/>
              </a:buClr>
              <a:buSzPct val="200000"/>
              <a:buFontTx/>
              <a:buChar char="•"/>
              <a:defRPr/>
            </a:pPr>
            <a:r>
              <a:rPr lang="es-ES" dirty="0" smtClean="0"/>
              <a:t> ¿</a:t>
            </a:r>
            <a:r>
              <a:rPr lang="es-ES" dirty="0"/>
              <a:t>Por qué no </a:t>
            </a:r>
            <a:r>
              <a:rPr lang="es-ES" dirty="0" smtClean="0"/>
              <a:t>hacerlo, </a:t>
            </a:r>
            <a:r>
              <a:rPr lang="es-ES" dirty="0"/>
              <a:t>si hay “beneficios” </a:t>
            </a:r>
          </a:p>
          <a:p>
            <a:pPr algn="l">
              <a:buClr>
                <a:srgbClr val="A50021"/>
              </a:buClr>
              <a:buSzPct val="200000"/>
              <a:defRPr/>
            </a:pPr>
            <a:r>
              <a:rPr lang="es-ES" dirty="0"/>
              <a:t>   </a:t>
            </a:r>
            <a:r>
              <a:rPr lang="es-ES" dirty="0" smtClean="0"/>
              <a:t> sin </a:t>
            </a:r>
            <a:r>
              <a:rPr lang="es-ES" dirty="0"/>
              <a:t>ningún riesgo?</a:t>
            </a:r>
          </a:p>
          <a:p>
            <a:pPr algn="l">
              <a:buClr>
                <a:srgbClr val="A50021"/>
              </a:buClr>
              <a:buSzPct val="200000"/>
              <a:buFontTx/>
              <a:buChar char="•"/>
              <a:defRPr/>
            </a:pPr>
            <a:endParaRPr lang="es-ES" sz="1000" dirty="0"/>
          </a:p>
          <a:p>
            <a:pPr algn="l">
              <a:buClr>
                <a:srgbClr val="A50021"/>
              </a:buClr>
              <a:buSzPct val="200000"/>
              <a:buFontTx/>
              <a:buChar char="•"/>
              <a:defRPr/>
            </a:pPr>
            <a:r>
              <a:rPr lang="es-ES" dirty="0" smtClean="0"/>
              <a:t> ¡</a:t>
            </a:r>
            <a:r>
              <a:rPr lang="es-ES" dirty="0"/>
              <a:t>Se necesita cambios de conducta </a:t>
            </a:r>
            <a:r>
              <a:rPr lang="es-ES" u="sng" dirty="0"/>
              <a:t>urgentes</a:t>
            </a:r>
            <a:r>
              <a:rPr lang="es-ES" dirty="0"/>
              <a:t> </a:t>
            </a:r>
          </a:p>
          <a:p>
            <a:pPr algn="l">
              <a:buClr>
                <a:srgbClr val="A50021"/>
              </a:buClr>
              <a:buSzPct val="200000"/>
              <a:defRPr/>
            </a:pPr>
            <a:r>
              <a:rPr lang="es-ES" dirty="0"/>
              <a:t>  </a:t>
            </a:r>
            <a:r>
              <a:rPr lang="es-ES" dirty="0" smtClean="0"/>
              <a:t>  en </a:t>
            </a:r>
            <a:r>
              <a:rPr lang="es-ES" dirty="0"/>
              <a:t>profesores y estudiantes</a:t>
            </a:r>
            <a:r>
              <a:rPr lang="es-ES" dirty="0" smtClean="0"/>
              <a:t>!!</a:t>
            </a:r>
          </a:p>
          <a:p>
            <a:pPr algn="l">
              <a:buClr>
                <a:srgbClr val="A50021"/>
              </a:buClr>
              <a:buSzPct val="200000"/>
              <a:defRPr/>
            </a:pPr>
            <a:endParaRPr lang="es-ES" sz="1100" dirty="0"/>
          </a:p>
        </p:txBody>
      </p:sp>
      <p:sp>
        <p:nvSpPr>
          <p:cNvPr id="3" name="Rectangle 6"/>
          <p:cNvSpPr>
            <a:spLocks noChangeArrowheads="1"/>
          </p:cNvSpPr>
          <p:nvPr/>
        </p:nvSpPr>
        <p:spPr bwMode="auto">
          <a:xfrm>
            <a:off x="2852516" y="874632"/>
            <a:ext cx="3296094" cy="1046440"/>
          </a:xfrm>
          <a:prstGeom prst="rect">
            <a:avLst/>
          </a:prstGeom>
          <a:solidFill>
            <a:srgbClr val="FFFFCC"/>
          </a:solidFill>
          <a:ln w="28575">
            <a:solidFill>
              <a:srgbClr val="0000FF"/>
            </a:solidFill>
            <a:miter lim="800000"/>
            <a:headEnd/>
            <a:tailEnd/>
          </a:ln>
          <a:effectLst>
            <a:outerShdw blurRad="50800" dist="63500" dir="2700000" algn="tl" rotWithShape="0">
              <a:prstClr val="black">
                <a:alpha val="40000"/>
              </a:prstClr>
            </a:outerShdw>
          </a:effectLst>
        </p:spPr>
        <p:txBody>
          <a:bodyPr wrap="none" anchor="ctr">
            <a:spAutoFit/>
          </a:bodyPr>
          <a:lstStyle/>
          <a:p>
            <a:pPr algn="ctr" eaLnBrk="0" hangingPunct="0">
              <a:defRPr/>
            </a:pPr>
            <a:r>
              <a:rPr lang="es-ES" sz="2800" dirty="0">
                <a:effectLst>
                  <a:outerShdw blurRad="38100" dist="38100" dir="2700000" algn="tl">
                    <a:srgbClr val="FFFFFF"/>
                  </a:outerShdw>
                </a:effectLst>
                <a:cs typeface="Times New Roman" pitchFamily="18" charset="0"/>
              </a:rPr>
              <a:t>Conclusiones</a:t>
            </a:r>
          </a:p>
          <a:p>
            <a:pPr algn="ctr" eaLnBrk="0" hangingPunct="0">
              <a:defRPr/>
            </a:pPr>
            <a:r>
              <a:rPr lang="es-ES" dirty="0" smtClean="0">
                <a:effectLst>
                  <a:outerShdw blurRad="38100" dist="38100" dir="2700000" algn="tl">
                    <a:srgbClr val="FFFFFF"/>
                  </a:outerShdw>
                </a:effectLst>
                <a:cs typeface="Times New Roman" pitchFamily="18" charset="0"/>
              </a:rPr>
              <a:t>Deshonestidad Académica</a:t>
            </a:r>
          </a:p>
          <a:p>
            <a:pPr algn="ctr" eaLnBrk="0" hangingPunct="0">
              <a:defRPr/>
            </a:pPr>
            <a:r>
              <a:rPr lang="es-ES" sz="1400" dirty="0" smtClean="0">
                <a:effectLst>
                  <a:outerShdw blurRad="38100" dist="38100" dir="2700000" algn="tl">
                    <a:srgbClr val="FFFFFF"/>
                  </a:outerShdw>
                </a:effectLst>
                <a:cs typeface="Times New Roman" pitchFamily="18" charset="0"/>
              </a:rPr>
              <a:t>Encuesta Medicina </a:t>
            </a:r>
            <a:r>
              <a:rPr lang="es-ES" sz="1400" dirty="0">
                <a:effectLst>
                  <a:outerShdw blurRad="38100" dist="38100" dir="2700000" algn="tl">
                    <a:srgbClr val="FFFFFF"/>
                  </a:outerShdw>
                </a:effectLst>
                <a:cs typeface="Times New Roman" pitchFamily="18" charset="0"/>
              </a:rPr>
              <a:t>2012</a:t>
            </a:r>
            <a:endParaRPr lang="es-ES" sz="14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6372225" y="6467475"/>
            <a:ext cx="280012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_tradnl" sz="1200" dirty="0">
                <a:solidFill>
                  <a:schemeClr val="bg2"/>
                </a:solidFill>
                <a:latin typeface="Arial" charset="0"/>
              </a:rPr>
              <a:t>X. Páez Facultad Medicina ULA </a:t>
            </a:r>
            <a:r>
              <a:rPr lang="es-ES_tradnl" sz="1200" dirty="0" smtClean="0">
                <a:solidFill>
                  <a:schemeClr val="bg2"/>
                </a:solidFill>
                <a:latin typeface="Arial" charset="0"/>
              </a:rPr>
              <a:t>2018</a:t>
            </a:r>
            <a:endParaRPr lang="es-ES_tradnl" sz="1200" dirty="0">
              <a:solidFill>
                <a:schemeClr val="bg2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48280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10" name="Text Box 6"/>
          <p:cNvSpPr txBox="1">
            <a:spLocks noChangeArrowheads="1"/>
          </p:cNvSpPr>
          <p:nvPr/>
        </p:nvSpPr>
        <p:spPr bwMode="auto">
          <a:xfrm>
            <a:off x="1768885" y="2078515"/>
            <a:ext cx="5463355" cy="707886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_tradnl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¿Qué se puede hacer?</a:t>
            </a:r>
          </a:p>
        </p:txBody>
      </p:sp>
      <p:sp>
        <p:nvSpPr>
          <p:cNvPr id="72711" name="Text Box 7"/>
          <p:cNvSpPr txBox="1">
            <a:spLocks noChangeArrowheads="1"/>
          </p:cNvSpPr>
          <p:nvPr/>
        </p:nvSpPr>
        <p:spPr bwMode="auto">
          <a:xfrm>
            <a:off x="2506379" y="3068638"/>
            <a:ext cx="4129657" cy="144655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_tradnl" sz="8800" b="1" dirty="0">
                <a:solidFill>
                  <a:srgbClr val="0000FF"/>
                </a:solidFill>
              </a:rPr>
              <a:t>¡Mucho</a:t>
            </a:r>
            <a:r>
              <a:rPr lang="es-ES_tradnl" sz="8800" b="1" dirty="0" smtClean="0">
                <a:solidFill>
                  <a:srgbClr val="0000FF"/>
                </a:solidFill>
              </a:rPr>
              <a:t>!</a:t>
            </a:r>
            <a:endParaRPr lang="es-ES_tradnl" sz="8800" b="1" dirty="0">
              <a:solidFill>
                <a:srgbClr val="0000FF"/>
              </a:solidFill>
            </a:endParaRPr>
          </a:p>
        </p:txBody>
      </p:sp>
      <p:sp>
        <p:nvSpPr>
          <p:cNvPr id="72718" name="AutoShape 14"/>
          <p:cNvSpPr>
            <a:spLocks noChangeArrowheads="1"/>
          </p:cNvSpPr>
          <p:nvPr/>
        </p:nvSpPr>
        <p:spPr bwMode="auto">
          <a:xfrm>
            <a:off x="5724525" y="4797425"/>
            <a:ext cx="1584325" cy="360363"/>
          </a:xfrm>
          <a:prstGeom prst="rightArrow">
            <a:avLst>
              <a:gd name="adj1" fmla="val 50000"/>
              <a:gd name="adj2" fmla="val 109912"/>
            </a:avLst>
          </a:prstGeom>
          <a:solidFill>
            <a:srgbClr val="00CCFF"/>
          </a:solidFill>
          <a:ln w="28575">
            <a:solidFill>
              <a:schemeClr val="accent2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 anchor="ctr"/>
          <a:lstStyle/>
          <a:p>
            <a:endParaRPr lang="en-US" sz="3600"/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6228184" y="6401664"/>
            <a:ext cx="280012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_tradnl" sz="1200" dirty="0">
                <a:solidFill>
                  <a:schemeClr val="bg2"/>
                </a:solidFill>
                <a:latin typeface="Arial" charset="0"/>
              </a:rPr>
              <a:t>X. Páez Facultad Medicina ULA </a:t>
            </a:r>
            <a:r>
              <a:rPr lang="es-ES_tradnl" sz="1200" dirty="0" smtClean="0">
                <a:solidFill>
                  <a:schemeClr val="bg2"/>
                </a:solidFill>
                <a:latin typeface="Arial" charset="0"/>
              </a:rPr>
              <a:t>2018</a:t>
            </a:r>
            <a:endParaRPr lang="es-ES_tradnl" sz="1200" dirty="0">
              <a:solidFill>
                <a:schemeClr val="bg2"/>
              </a:solidFill>
              <a:latin typeface="Arial" charset="0"/>
            </a:endParaRPr>
          </a:p>
        </p:txBody>
      </p:sp>
      <p:sp>
        <p:nvSpPr>
          <p:cNvPr id="7" name="Rectangle 12"/>
          <p:cNvSpPr>
            <a:spLocks noChangeArrowheads="1"/>
          </p:cNvSpPr>
          <p:nvPr/>
        </p:nvSpPr>
        <p:spPr bwMode="auto">
          <a:xfrm>
            <a:off x="6211741" y="283850"/>
            <a:ext cx="2480166" cy="584775"/>
          </a:xfrm>
          <a:prstGeom prst="rect">
            <a:avLst/>
          </a:prstGeom>
          <a:solidFill>
            <a:srgbClr val="EBEBFF"/>
          </a:solidFill>
          <a:ln w="28575">
            <a:solidFill>
              <a:srgbClr val="0000CC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>
            <a:spAutoFit/>
          </a:bodyPr>
          <a:lstStyle/>
          <a:p>
            <a:pPr algn="l">
              <a:buClr>
                <a:srgbClr val="FF0066"/>
              </a:buClr>
              <a:buFontTx/>
              <a:buChar char="•"/>
              <a:defRPr/>
            </a:pPr>
            <a:r>
              <a:rPr lang="es-ES" sz="1600">
                <a:effectLst>
                  <a:outerShdw blurRad="38100" dist="38100" dir="2700000" algn="tl">
                    <a:srgbClr val="FFFFFF"/>
                  </a:outerShdw>
                </a:effectLst>
              </a:rPr>
              <a:t> Conducta Responsable </a:t>
            </a:r>
          </a:p>
          <a:p>
            <a:pPr algn="l">
              <a:buClr>
                <a:srgbClr val="FF0066"/>
              </a:buClr>
              <a:defRPr/>
            </a:pPr>
            <a:r>
              <a:rPr lang="es-ES" sz="1600">
                <a:effectLst>
                  <a:outerShdw blurRad="38100" dist="38100" dir="2700000" algn="tl">
                    <a:srgbClr val="FFFFFF"/>
                  </a:outerShdw>
                </a:effectLst>
              </a:rPr>
              <a:t>  en la Investigación</a:t>
            </a:r>
            <a:endParaRPr lang="es-ES_tradnl" sz="160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727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710" grpId="0"/>
      <p:bldP spid="72711" grpId="0"/>
      <p:bldP spid="72718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6" name="Text Box 4"/>
          <p:cNvSpPr txBox="1">
            <a:spLocks noChangeArrowheads="1"/>
          </p:cNvSpPr>
          <p:nvPr/>
        </p:nvSpPr>
        <p:spPr bwMode="auto">
          <a:xfrm>
            <a:off x="2016125" y="2371725"/>
            <a:ext cx="5118100" cy="2287588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>
              <a:defRPr/>
            </a:pPr>
            <a:r>
              <a:rPr lang="es-ES_tradnl" sz="96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EDUCAR</a:t>
            </a:r>
          </a:p>
          <a:p>
            <a:pPr eaLnBrk="1" hangingPunct="1">
              <a:defRPr/>
            </a:pPr>
            <a:r>
              <a:rPr lang="es-ES_tradnl" sz="48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Fomentar valores</a:t>
            </a:r>
          </a:p>
        </p:txBody>
      </p:sp>
      <p:sp>
        <p:nvSpPr>
          <p:cNvPr id="3" name="Text Box 4"/>
          <p:cNvSpPr txBox="1">
            <a:spLocks noChangeArrowheads="1"/>
          </p:cNvSpPr>
          <p:nvPr/>
        </p:nvSpPr>
        <p:spPr bwMode="auto">
          <a:xfrm>
            <a:off x="6228184" y="6401664"/>
            <a:ext cx="280012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_tradnl" sz="1200" dirty="0">
                <a:solidFill>
                  <a:schemeClr val="bg2"/>
                </a:solidFill>
                <a:latin typeface="Arial" charset="0"/>
              </a:rPr>
              <a:t>X. Páez Facultad Medicina ULA </a:t>
            </a:r>
            <a:r>
              <a:rPr lang="es-ES_tradnl" sz="1200" dirty="0" smtClean="0">
                <a:solidFill>
                  <a:schemeClr val="bg2"/>
                </a:solidFill>
                <a:latin typeface="Arial" charset="0"/>
              </a:rPr>
              <a:t>2018</a:t>
            </a:r>
            <a:endParaRPr lang="es-ES_tradnl" sz="1200" dirty="0">
              <a:solidFill>
                <a:schemeClr val="bg2"/>
              </a:solidFill>
              <a:latin typeface="Arial" charset="0"/>
            </a:endParaRPr>
          </a:p>
        </p:txBody>
      </p:sp>
      <p:sp>
        <p:nvSpPr>
          <p:cNvPr id="4" name="Rectangle 12"/>
          <p:cNvSpPr>
            <a:spLocks noChangeArrowheads="1"/>
          </p:cNvSpPr>
          <p:nvPr/>
        </p:nvSpPr>
        <p:spPr bwMode="auto">
          <a:xfrm>
            <a:off x="6211741" y="283850"/>
            <a:ext cx="2480166" cy="584775"/>
          </a:xfrm>
          <a:prstGeom prst="rect">
            <a:avLst/>
          </a:prstGeom>
          <a:solidFill>
            <a:srgbClr val="EBEBFF"/>
          </a:solidFill>
          <a:ln w="28575">
            <a:solidFill>
              <a:srgbClr val="0000CC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>
            <a:spAutoFit/>
          </a:bodyPr>
          <a:lstStyle/>
          <a:p>
            <a:pPr algn="l">
              <a:buClr>
                <a:srgbClr val="FF0066"/>
              </a:buClr>
              <a:buFontTx/>
              <a:buChar char="•"/>
              <a:defRPr/>
            </a:pPr>
            <a:r>
              <a:rPr lang="es-ES" sz="1600">
                <a:effectLst>
                  <a:outerShdw blurRad="38100" dist="38100" dir="2700000" algn="tl">
                    <a:srgbClr val="FFFFFF"/>
                  </a:outerShdw>
                </a:effectLst>
              </a:rPr>
              <a:t> Conducta Responsable </a:t>
            </a:r>
          </a:p>
          <a:p>
            <a:pPr algn="l">
              <a:buClr>
                <a:srgbClr val="FF0066"/>
              </a:buClr>
              <a:defRPr/>
            </a:pPr>
            <a:r>
              <a:rPr lang="es-ES" sz="1600">
                <a:effectLst>
                  <a:outerShdw blurRad="38100" dist="38100" dir="2700000" algn="tl">
                    <a:srgbClr val="FFFFFF"/>
                  </a:outerShdw>
                </a:effectLst>
              </a:rPr>
              <a:t>  en la Investigación</a:t>
            </a:r>
            <a:endParaRPr lang="es-ES_tradnl" sz="160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3000"/>
                                        <p:tgtEl>
                                          <p:spTgt spid="90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116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9" name="Text Box 7"/>
          <p:cNvSpPr txBox="1">
            <a:spLocks noChangeArrowheads="1"/>
          </p:cNvSpPr>
          <p:nvPr/>
        </p:nvSpPr>
        <p:spPr bwMode="auto">
          <a:xfrm>
            <a:off x="2150511" y="2349500"/>
            <a:ext cx="4841390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_tradnl" sz="4000" dirty="0"/>
              <a:t>Valores, Conductas,</a:t>
            </a:r>
          </a:p>
          <a:p>
            <a:pPr eaLnBrk="1" hangingPunct="1"/>
            <a:r>
              <a:rPr lang="es-ES_tradnl" sz="4000" dirty="0"/>
              <a:t>Profesionalismo</a:t>
            </a:r>
          </a:p>
        </p:txBody>
      </p:sp>
      <p:sp>
        <p:nvSpPr>
          <p:cNvPr id="38920" name="Text Box 8"/>
          <p:cNvSpPr txBox="1">
            <a:spLocks noChangeArrowheads="1"/>
          </p:cNvSpPr>
          <p:nvPr/>
        </p:nvSpPr>
        <p:spPr bwMode="auto">
          <a:xfrm>
            <a:off x="2224088" y="3789363"/>
            <a:ext cx="4695825" cy="790575"/>
          </a:xfrm>
          <a:prstGeom prst="rect">
            <a:avLst/>
          </a:prstGeom>
          <a:solidFill>
            <a:srgbClr val="FFE7F3"/>
          </a:solidFill>
          <a:ln w="28575">
            <a:solidFill>
              <a:srgbClr val="CC0000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_tradnl" sz="44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Códigos de Ética</a:t>
            </a: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6228184" y="6401664"/>
            <a:ext cx="280012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_tradnl" sz="1200" dirty="0">
                <a:solidFill>
                  <a:schemeClr val="bg2"/>
                </a:solidFill>
                <a:latin typeface="Arial" charset="0"/>
              </a:rPr>
              <a:t>X. Páez Facultad Medicina ULA </a:t>
            </a:r>
            <a:r>
              <a:rPr lang="es-ES_tradnl" sz="1200" dirty="0" smtClean="0">
                <a:solidFill>
                  <a:schemeClr val="bg2"/>
                </a:solidFill>
                <a:latin typeface="Arial" charset="0"/>
              </a:rPr>
              <a:t>2018</a:t>
            </a:r>
            <a:endParaRPr lang="es-ES_tradnl" sz="1200" dirty="0">
              <a:solidFill>
                <a:schemeClr val="bg2"/>
              </a:solidFill>
              <a:latin typeface="Arial" charset="0"/>
            </a:endParaRPr>
          </a:p>
        </p:txBody>
      </p:sp>
      <p:sp>
        <p:nvSpPr>
          <p:cNvPr id="6" name="Rectangle 12"/>
          <p:cNvSpPr>
            <a:spLocks noChangeArrowheads="1"/>
          </p:cNvSpPr>
          <p:nvPr/>
        </p:nvSpPr>
        <p:spPr bwMode="auto">
          <a:xfrm>
            <a:off x="6228184" y="400362"/>
            <a:ext cx="2480166" cy="584775"/>
          </a:xfrm>
          <a:prstGeom prst="rect">
            <a:avLst/>
          </a:prstGeom>
          <a:solidFill>
            <a:srgbClr val="EBEBFF"/>
          </a:solidFill>
          <a:ln w="28575">
            <a:solidFill>
              <a:srgbClr val="0000CC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>
            <a:spAutoFit/>
          </a:bodyPr>
          <a:lstStyle/>
          <a:p>
            <a:pPr algn="l">
              <a:buClr>
                <a:srgbClr val="FF0066"/>
              </a:buClr>
              <a:buFontTx/>
              <a:buChar char="•"/>
              <a:defRPr/>
            </a:pPr>
            <a:r>
              <a:rPr lang="es-ES" sz="1600">
                <a:effectLst>
                  <a:outerShdw blurRad="38100" dist="38100" dir="2700000" algn="tl">
                    <a:srgbClr val="FFFFFF"/>
                  </a:outerShdw>
                </a:effectLst>
              </a:rPr>
              <a:t> Conducta Responsable </a:t>
            </a:r>
          </a:p>
          <a:p>
            <a:pPr algn="l">
              <a:buClr>
                <a:srgbClr val="FF0066"/>
              </a:buClr>
              <a:defRPr/>
            </a:pPr>
            <a:r>
              <a:rPr lang="es-ES" sz="1600">
                <a:effectLst>
                  <a:outerShdw blurRad="38100" dist="38100" dir="2700000" algn="tl">
                    <a:srgbClr val="FFFFFF"/>
                  </a:outerShdw>
                </a:effectLst>
              </a:rPr>
              <a:t>  en la Investigación</a:t>
            </a:r>
            <a:endParaRPr lang="es-ES_tradnl" sz="160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389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2" dur="2000"/>
                                        <p:tgtEl>
                                          <p:spTgt spid="389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9" grpId="0"/>
      <p:bldP spid="38920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20" name="Text Box 8"/>
          <p:cNvSpPr txBox="1">
            <a:spLocks noChangeArrowheads="1"/>
          </p:cNvSpPr>
          <p:nvPr/>
        </p:nvSpPr>
        <p:spPr bwMode="auto">
          <a:xfrm>
            <a:off x="318913" y="1671140"/>
            <a:ext cx="4253087" cy="461665"/>
          </a:xfrm>
          <a:prstGeom prst="rect">
            <a:avLst/>
          </a:prstGeom>
          <a:solidFill>
            <a:srgbClr val="FFE7F3"/>
          </a:solidFill>
          <a:ln w="28575">
            <a:solidFill>
              <a:srgbClr val="FF0066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>
              <a:defRPr/>
            </a:pPr>
            <a:r>
              <a:rPr lang="es-ES_tradnl" sz="240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Estatuto de Profesores ULA</a:t>
            </a:r>
          </a:p>
        </p:txBody>
      </p:sp>
      <p:sp>
        <p:nvSpPr>
          <p:cNvPr id="158725" name="Text Box 5"/>
          <p:cNvSpPr txBox="1">
            <a:spLocks noChangeArrowheads="1"/>
          </p:cNvSpPr>
          <p:nvPr/>
        </p:nvSpPr>
        <p:spPr bwMode="auto">
          <a:xfrm>
            <a:off x="1907704" y="2316162"/>
            <a:ext cx="833437" cy="366713"/>
          </a:xfrm>
          <a:prstGeom prst="rect">
            <a:avLst/>
          </a:prstGeom>
          <a:solidFill>
            <a:srgbClr val="C6E6E8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sz="1800" dirty="0"/>
              <a:t>Art. 7</a:t>
            </a:r>
          </a:p>
        </p:txBody>
      </p:sp>
      <p:sp>
        <p:nvSpPr>
          <p:cNvPr id="158726" name="Rectangle 6"/>
          <p:cNvSpPr>
            <a:spLocks noChangeArrowheads="1"/>
          </p:cNvSpPr>
          <p:nvPr/>
        </p:nvSpPr>
        <p:spPr bwMode="auto">
          <a:xfrm>
            <a:off x="431800" y="2682875"/>
            <a:ext cx="4140200" cy="1770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l"/>
            <a:r>
              <a:rPr lang="es-ES_tradnl" sz="1800" dirty="0"/>
              <a:t>“Para ser miembro del personal docente y de investigación se requiere:</a:t>
            </a:r>
          </a:p>
          <a:p>
            <a:pPr algn="l"/>
            <a:r>
              <a:rPr lang="es-ES_tradnl" sz="1800" dirty="0"/>
              <a:t>   a) Poseer </a:t>
            </a:r>
            <a:r>
              <a:rPr lang="es-ES_tradnl" b="1" i="1" dirty="0">
                <a:solidFill>
                  <a:srgbClr val="0000FF"/>
                </a:solidFill>
              </a:rPr>
              <a:t>condiciones morales</a:t>
            </a:r>
            <a:r>
              <a:rPr lang="es-ES_tradnl" sz="1800" dirty="0"/>
              <a:t> </a:t>
            </a:r>
            <a:endParaRPr lang="es-ES_tradnl" sz="1800" dirty="0" smtClean="0"/>
          </a:p>
          <a:p>
            <a:pPr algn="l"/>
            <a:r>
              <a:rPr lang="es-ES_tradnl" sz="1800" dirty="0" smtClean="0"/>
              <a:t>y </a:t>
            </a:r>
            <a:r>
              <a:rPr lang="es-ES_tradnl" sz="1800" dirty="0"/>
              <a:t>cívicas que hagan al candidato apto para tal función.”…</a:t>
            </a:r>
          </a:p>
        </p:txBody>
      </p:sp>
      <p:sp>
        <p:nvSpPr>
          <p:cNvPr id="2" name="Text Box 8"/>
          <p:cNvSpPr txBox="1">
            <a:spLocks noChangeArrowheads="1"/>
          </p:cNvSpPr>
          <p:nvPr/>
        </p:nvSpPr>
        <p:spPr bwMode="auto">
          <a:xfrm>
            <a:off x="4638996" y="2973388"/>
            <a:ext cx="4004621" cy="461665"/>
          </a:xfrm>
          <a:prstGeom prst="rect">
            <a:avLst/>
          </a:prstGeom>
          <a:solidFill>
            <a:srgbClr val="FFE7F3"/>
          </a:solidFill>
          <a:ln w="28575">
            <a:solidFill>
              <a:srgbClr val="FF0066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>
              <a:defRPr/>
            </a:pPr>
            <a:r>
              <a:rPr lang="es-ES_tradnl" sz="240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Código Ética Profesor UCV</a:t>
            </a:r>
          </a:p>
        </p:txBody>
      </p:sp>
      <p:sp>
        <p:nvSpPr>
          <p:cNvPr id="158729" name="Text Box 9"/>
          <p:cNvSpPr txBox="1">
            <a:spLocks noChangeArrowheads="1"/>
          </p:cNvSpPr>
          <p:nvPr/>
        </p:nvSpPr>
        <p:spPr bwMode="auto">
          <a:xfrm>
            <a:off x="4787900" y="3556000"/>
            <a:ext cx="3727450" cy="641350"/>
          </a:xfrm>
          <a:prstGeom prst="rect">
            <a:avLst/>
          </a:prstGeom>
          <a:solidFill>
            <a:srgbClr val="C6E6E8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sz="1800"/>
              <a:t>Título I Principios Fundamentales</a:t>
            </a:r>
          </a:p>
          <a:p>
            <a:pPr eaLnBrk="1" hangingPunct="1"/>
            <a:r>
              <a:rPr lang="es-ES" sz="1800"/>
              <a:t>Art. 3</a:t>
            </a:r>
          </a:p>
        </p:txBody>
      </p:sp>
      <p:sp>
        <p:nvSpPr>
          <p:cNvPr id="158730" name="Rectangle 10"/>
          <p:cNvSpPr>
            <a:spLocks noChangeArrowheads="1"/>
          </p:cNvSpPr>
          <p:nvPr/>
        </p:nvSpPr>
        <p:spPr bwMode="auto">
          <a:xfrm>
            <a:off x="4572000" y="4335463"/>
            <a:ext cx="4392613" cy="1525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l"/>
            <a:r>
              <a:rPr lang="es-ES_tradnl" sz="1800"/>
              <a:t>“La conducta del profesor universitario se ajustará a las normas de </a:t>
            </a:r>
            <a:r>
              <a:rPr lang="es-ES_tradnl" b="1" i="1">
                <a:solidFill>
                  <a:srgbClr val="0000FF"/>
                </a:solidFill>
              </a:rPr>
              <a:t>probidad, dignidad, honradez, seriedad</a:t>
            </a:r>
            <a:r>
              <a:rPr lang="es-ES_tradnl" sz="1800"/>
              <a:t> y solidaridad humana, por encima de cualquier otra consideración.”</a:t>
            </a:r>
          </a:p>
        </p:txBody>
      </p:sp>
      <p:sp>
        <p:nvSpPr>
          <p:cNvPr id="9" name="Text Box 4"/>
          <p:cNvSpPr txBox="1">
            <a:spLocks noChangeArrowheads="1"/>
          </p:cNvSpPr>
          <p:nvPr/>
        </p:nvSpPr>
        <p:spPr bwMode="auto">
          <a:xfrm>
            <a:off x="6228184" y="6401664"/>
            <a:ext cx="280012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_tradnl" sz="1200" dirty="0">
                <a:solidFill>
                  <a:schemeClr val="bg2"/>
                </a:solidFill>
                <a:latin typeface="Arial" charset="0"/>
              </a:rPr>
              <a:t>X. Páez Facultad Medicina ULA </a:t>
            </a:r>
            <a:r>
              <a:rPr lang="es-ES_tradnl" sz="1200" dirty="0" smtClean="0">
                <a:solidFill>
                  <a:schemeClr val="bg2"/>
                </a:solidFill>
                <a:latin typeface="Arial" charset="0"/>
              </a:rPr>
              <a:t>2018</a:t>
            </a:r>
            <a:endParaRPr lang="es-ES_tradnl" sz="1200" dirty="0">
              <a:solidFill>
                <a:schemeClr val="bg2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20" grpId="0" animBg="1"/>
      <p:bldP spid="158725" grpId="0" animBg="1"/>
      <p:bldP spid="158726" grpId="0"/>
      <p:bldP spid="2" grpId="0" animBg="1"/>
      <p:bldP spid="158729" grpId="0" animBg="1"/>
      <p:bldP spid="158730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20" name="Text Box 8"/>
          <p:cNvSpPr txBox="1">
            <a:spLocks noChangeArrowheads="1"/>
          </p:cNvSpPr>
          <p:nvPr/>
        </p:nvSpPr>
        <p:spPr bwMode="auto">
          <a:xfrm>
            <a:off x="1938915" y="2740011"/>
            <a:ext cx="5264582" cy="461665"/>
          </a:xfrm>
          <a:prstGeom prst="rect">
            <a:avLst/>
          </a:prstGeom>
          <a:solidFill>
            <a:srgbClr val="FFE7F3"/>
          </a:solidFill>
          <a:ln w="28575">
            <a:solidFill>
              <a:srgbClr val="FF0066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>
              <a:defRPr/>
            </a:pPr>
            <a:r>
              <a:rPr lang="es-ES_tradnl" sz="240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Código Ética Profesor Universitario</a:t>
            </a:r>
          </a:p>
        </p:txBody>
      </p:sp>
      <p:sp>
        <p:nvSpPr>
          <p:cNvPr id="2" name="Text Box 8"/>
          <p:cNvSpPr txBox="1">
            <a:spLocks noChangeArrowheads="1"/>
          </p:cNvSpPr>
          <p:nvPr/>
        </p:nvSpPr>
        <p:spPr bwMode="auto">
          <a:xfrm>
            <a:off x="2628206" y="3532173"/>
            <a:ext cx="3885999" cy="461665"/>
          </a:xfrm>
          <a:prstGeom prst="rect">
            <a:avLst/>
          </a:prstGeom>
          <a:solidFill>
            <a:srgbClr val="FFE7F3"/>
          </a:solidFill>
          <a:ln w="28575">
            <a:solidFill>
              <a:srgbClr val="FF0066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>
              <a:defRPr/>
            </a:pPr>
            <a:r>
              <a:rPr lang="es-ES_tradnl" sz="240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Código Ética Investigador</a:t>
            </a:r>
          </a:p>
        </p:txBody>
      </p:sp>
      <p:sp>
        <p:nvSpPr>
          <p:cNvPr id="3" name="Text Box 8"/>
          <p:cNvSpPr txBox="1">
            <a:spLocks noChangeArrowheads="1"/>
          </p:cNvSpPr>
          <p:nvPr/>
        </p:nvSpPr>
        <p:spPr bwMode="auto">
          <a:xfrm>
            <a:off x="3033758" y="4441811"/>
            <a:ext cx="3076483" cy="461665"/>
          </a:xfrm>
          <a:prstGeom prst="rect">
            <a:avLst/>
          </a:prstGeom>
          <a:solidFill>
            <a:srgbClr val="FFE7F3"/>
          </a:solidFill>
          <a:ln w="28575">
            <a:solidFill>
              <a:srgbClr val="FF0066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>
              <a:defRPr/>
            </a:pPr>
            <a:r>
              <a:rPr lang="es-ES_tradnl" sz="240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Código Ética Médico</a:t>
            </a:r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6209277" y="6383696"/>
            <a:ext cx="280012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_tradnl" sz="1200" dirty="0">
                <a:solidFill>
                  <a:schemeClr val="bg2"/>
                </a:solidFill>
                <a:latin typeface="Arial" charset="0"/>
              </a:rPr>
              <a:t>X. Páez Facultad Medicina ULA </a:t>
            </a:r>
            <a:r>
              <a:rPr lang="es-ES_tradnl" sz="1200" dirty="0" smtClean="0">
                <a:solidFill>
                  <a:schemeClr val="bg2"/>
                </a:solidFill>
                <a:latin typeface="Arial" charset="0"/>
              </a:rPr>
              <a:t>2018</a:t>
            </a:r>
            <a:endParaRPr lang="es-ES_tradnl" sz="1200" dirty="0">
              <a:solidFill>
                <a:schemeClr val="bg2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20" grpId="0" animBg="1"/>
      <p:bldP spid="2" grpId="0" animBg="1"/>
      <p:bldP spid="3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Text Box 6"/>
          <p:cNvSpPr txBox="1">
            <a:spLocks noChangeArrowheads="1"/>
          </p:cNvSpPr>
          <p:nvPr/>
        </p:nvSpPr>
        <p:spPr bwMode="auto">
          <a:xfrm>
            <a:off x="1258888" y="1341438"/>
            <a:ext cx="936625" cy="641350"/>
          </a:xfrm>
          <a:prstGeom prst="rect">
            <a:avLst/>
          </a:prstGeom>
          <a:solidFill>
            <a:srgbClr val="C7A4F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s-ES_tradnl" sz="3600" b="1"/>
              <a:t>2.</a:t>
            </a:r>
          </a:p>
        </p:txBody>
      </p:sp>
      <p:sp>
        <p:nvSpPr>
          <p:cNvPr id="86024" name="Text Box 8"/>
          <p:cNvSpPr txBox="1">
            <a:spLocks noChangeArrowheads="1"/>
          </p:cNvSpPr>
          <p:nvPr/>
        </p:nvSpPr>
        <p:spPr bwMode="auto">
          <a:xfrm>
            <a:off x="6459847" y="345643"/>
            <a:ext cx="2336800" cy="395288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2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>
              <a:defRPr/>
            </a:pPr>
            <a:r>
              <a:rPr lang="es-ES_tradnl" sz="1800" b="1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II. Discusión casos</a:t>
            </a:r>
          </a:p>
        </p:txBody>
      </p:sp>
      <p:pic>
        <p:nvPicPr>
          <p:cNvPr id="50180" name="Picture 9"/>
          <p:cNvPicPr>
            <a:picLocks noChangeAspect="1" noChangeArrowheads="1"/>
          </p:cNvPicPr>
          <p:nvPr/>
        </p:nvPicPr>
        <p:blipFill>
          <a:blip r:embed="rId2">
            <a:lum bright="-12000" contras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2235200"/>
            <a:ext cx="5376863" cy="3424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6026" name="Text Box 10"/>
          <p:cNvSpPr txBox="1">
            <a:spLocks noChangeArrowheads="1"/>
          </p:cNvSpPr>
          <p:nvPr/>
        </p:nvSpPr>
        <p:spPr bwMode="auto">
          <a:xfrm>
            <a:off x="1597770" y="5764213"/>
            <a:ext cx="4700587" cy="487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s-ES_tradnl" sz="1400" i="1">
                <a:effectLst>
                  <a:outerShdw blurRad="38100" dist="38100" dir="2700000" algn="tl">
                    <a:srgbClr val="C0C0C0"/>
                  </a:outerShdw>
                </a:effectLst>
              </a:rPr>
              <a:t>Collegium de Sapientiae,</a:t>
            </a:r>
            <a:r>
              <a:rPr lang="es-ES_tradnl" sz="1400">
                <a:effectLst>
                  <a:outerShdw blurRad="38100" dist="38100" dir="2700000" algn="tl">
                    <a:srgbClr val="C0C0C0"/>
                  </a:outerShdw>
                </a:effectLst>
              </a:rPr>
              <a:t> Universidad Freiburg siglo XV</a:t>
            </a:r>
          </a:p>
          <a:p>
            <a:pPr>
              <a:defRPr/>
            </a:pPr>
            <a:r>
              <a:rPr lang="en-US" sz="1200">
                <a:effectLst>
                  <a:outerShdw blurRad="38100" dist="38100" dir="2700000" algn="tl">
                    <a:srgbClr val="C0C0C0"/>
                  </a:outerShdw>
                </a:effectLst>
              </a:rPr>
              <a:t>Tex. Heart Inst. J. 35: 6-15, 2008.</a:t>
            </a:r>
            <a:endParaRPr lang="es-ES_tradnl" sz="120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50182" name="Rectangle 5"/>
          <p:cNvSpPr>
            <a:spLocks noChangeArrowheads="1"/>
          </p:cNvSpPr>
          <p:nvPr/>
        </p:nvSpPr>
        <p:spPr bwMode="auto">
          <a:xfrm>
            <a:off x="2268538" y="1341438"/>
            <a:ext cx="5183782" cy="646331"/>
          </a:xfrm>
          <a:prstGeom prst="rect">
            <a:avLst/>
          </a:prstGeom>
          <a:solidFill>
            <a:srgbClr val="E7E7FF"/>
          </a:solidFill>
          <a:ln w="38100">
            <a:solidFill>
              <a:schemeClr val="accent2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l">
              <a:buClr>
                <a:srgbClr val="FF0066"/>
              </a:buClr>
              <a:buSzPct val="150000"/>
              <a:buFontTx/>
              <a:buChar char="•"/>
            </a:pPr>
            <a:r>
              <a:rPr lang="es-ES" sz="2400" b="1" dirty="0"/>
              <a:t> </a:t>
            </a:r>
            <a:r>
              <a:rPr lang="es-ES" sz="2800" b="1" dirty="0"/>
              <a:t>Relación </a:t>
            </a:r>
            <a:r>
              <a:rPr lang="es-ES" sz="2800" b="1" dirty="0" smtClean="0"/>
              <a:t>tutor-estudiantes</a:t>
            </a:r>
            <a:endParaRPr lang="es-ES" b="1" dirty="0"/>
          </a:p>
          <a:p>
            <a:pPr algn="l">
              <a:buClr>
                <a:srgbClr val="FF0066"/>
              </a:buClr>
            </a:pPr>
            <a:endParaRPr lang="es-ES" sz="800" b="1" dirty="0"/>
          </a:p>
        </p:txBody>
      </p:sp>
      <p:sp>
        <p:nvSpPr>
          <p:cNvPr id="7" name="Text Box 7"/>
          <p:cNvSpPr txBox="1">
            <a:spLocks noChangeArrowheads="1"/>
          </p:cNvSpPr>
          <p:nvPr/>
        </p:nvSpPr>
        <p:spPr bwMode="auto">
          <a:xfrm>
            <a:off x="6732240" y="3860800"/>
            <a:ext cx="1776412" cy="1339850"/>
          </a:xfrm>
          <a:prstGeom prst="rect">
            <a:avLst/>
          </a:prstGeom>
          <a:solidFill>
            <a:srgbClr val="FFE7F3"/>
          </a:solidFill>
          <a:ln w="28575">
            <a:solidFill>
              <a:srgbClr val="FF0066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>
              <a:defRPr/>
            </a:pPr>
            <a:r>
              <a:rPr lang="es-ES_tradnl" sz="200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Plagio</a:t>
            </a:r>
          </a:p>
          <a:p>
            <a:pPr algn="l" eaLnBrk="1" hangingPunct="1">
              <a:defRPr/>
            </a:pPr>
            <a:r>
              <a:rPr lang="es-ES_tradnl" sz="200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Evaluaciones</a:t>
            </a:r>
          </a:p>
          <a:p>
            <a:pPr algn="l" eaLnBrk="1" hangingPunct="1">
              <a:defRPr/>
            </a:pPr>
            <a:r>
              <a:rPr lang="es-ES_tradnl" sz="200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Publicaciones</a:t>
            </a:r>
          </a:p>
          <a:p>
            <a:pPr algn="l" eaLnBrk="1" hangingPunct="1">
              <a:defRPr/>
            </a:pPr>
            <a:r>
              <a:rPr lang="es-ES_tradnl" sz="200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Tesis</a:t>
            </a:r>
          </a:p>
        </p:txBody>
      </p:sp>
      <p:sp>
        <p:nvSpPr>
          <p:cNvPr id="8" name="Text Box 11"/>
          <p:cNvSpPr txBox="1">
            <a:spLocks noChangeArrowheads="1"/>
          </p:cNvSpPr>
          <p:nvPr/>
        </p:nvSpPr>
        <p:spPr bwMode="auto">
          <a:xfrm>
            <a:off x="6732240" y="3124200"/>
            <a:ext cx="1649412" cy="608013"/>
          </a:xfrm>
          <a:prstGeom prst="rect">
            <a:avLst/>
          </a:prstGeom>
          <a:solidFill>
            <a:srgbClr val="FF9FCF"/>
          </a:solidFill>
          <a:ln w="28575">
            <a:solidFill>
              <a:srgbClr val="D60093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_tradnl" sz="3200" b="1" dirty="0"/>
              <a:t>CASOS</a:t>
            </a:r>
          </a:p>
        </p:txBody>
      </p:sp>
      <p:sp>
        <p:nvSpPr>
          <p:cNvPr id="9" name="Text Box 4"/>
          <p:cNvSpPr txBox="1">
            <a:spLocks noChangeArrowheads="1"/>
          </p:cNvSpPr>
          <p:nvPr/>
        </p:nvSpPr>
        <p:spPr bwMode="auto">
          <a:xfrm>
            <a:off x="6228184" y="6401664"/>
            <a:ext cx="280012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_tradnl" sz="1200" dirty="0">
                <a:solidFill>
                  <a:schemeClr val="bg2"/>
                </a:solidFill>
                <a:latin typeface="Arial" charset="0"/>
              </a:rPr>
              <a:t>X. Páez Facultad Medicina ULA </a:t>
            </a:r>
            <a:r>
              <a:rPr lang="es-ES_tradnl" sz="1200" dirty="0" smtClean="0">
                <a:solidFill>
                  <a:schemeClr val="bg2"/>
                </a:solidFill>
                <a:latin typeface="Arial" charset="0"/>
              </a:rPr>
              <a:t>2018</a:t>
            </a:r>
            <a:endParaRPr lang="es-ES_tradnl" sz="1200" dirty="0">
              <a:solidFill>
                <a:schemeClr val="bg2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3188" name="Picture 4" descr="aviso tutorias fisiopatologia  h"/>
          <p:cNvPicPr>
            <a:picLocks noChangeAspect="1" noChangeArrowheads="1"/>
          </p:cNvPicPr>
          <p:nvPr/>
        </p:nvPicPr>
        <p:blipFill>
          <a:blip r:embed="rId2">
            <a:lum bright="-18000"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2" y="1844824"/>
            <a:ext cx="5189537" cy="4073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3189" name="Text Box 5"/>
          <p:cNvSpPr txBox="1">
            <a:spLocks noChangeArrowheads="1"/>
          </p:cNvSpPr>
          <p:nvPr/>
        </p:nvSpPr>
        <p:spPr bwMode="auto">
          <a:xfrm>
            <a:off x="2388114" y="548680"/>
            <a:ext cx="4389437" cy="1077913"/>
          </a:xfrm>
          <a:prstGeom prst="rect">
            <a:avLst/>
          </a:prstGeom>
          <a:solidFill>
            <a:srgbClr val="FFFFCC"/>
          </a:solidFill>
          <a:ln w="28575">
            <a:solidFill>
              <a:srgbClr val="C00000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_tradnl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Aviso en la entrada </a:t>
            </a:r>
          </a:p>
          <a:p>
            <a:pPr algn="ctr">
              <a:defRPr/>
            </a:pPr>
            <a:r>
              <a:rPr lang="es-ES_tradnl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un departamento …</a:t>
            </a:r>
          </a:p>
        </p:txBody>
      </p:sp>
      <p:sp>
        <p:nvSpPr>
          <p:cNvPr id="41987" name="Rectangle 6"/>
          <p:cNvSpPr>
            <a:spLocks noChangeArrowheads="1"/>
          </p:cNvSpPr>
          <p:nvPr/>
        </p:nvSpPr>
        <p:spPr bwMode="auto">
          <a:xfrm>
            <a:off x="1979612" y="1844824"/>
            <a:ext cx="5189538" cy="4073525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93191" name="Text Box 7"/>
          <p:cNvSpPr txBox="1">
            <a:spLocks noChangeArrowheads="1"/>
          </p:cNvSpPr>
          <p:nvPr/>
        </p:nvSpPr>
        <p:spPr bwMode="auto">
          <a:xfrm>
            <a:off x="6850437" y="3994784"/>
            <a:ext cx="1933575" cy="1311275"/>
          </a:xfrm>
          <a:prstGeom prst="rect">
            <a:avLst/>
          </a:prstGeom>
          <a:solidFill>
            <a:srgbClr val="FFFFCC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r>
              <a:rPr lang="es-ES" sz="8000" dirty="0">
                <a:solidFill>
                  <a:srgbClr val="C00000"/>
                </a:solidFill>
              </a:rPr>
              <a:t>¿…?</a:t>
            </a:r>
          </a:p>
        </p:txBody>
      </p:sp>
      <p:sp>
        <p:nvSpPr>
          <p:cNvPr id="7" name="9 CuadroTexto"/>
          <p:cNvSpPr txBox="1"/>
          <p:nvPr/>
        </p:nvSpPr>
        <p:spPr>
          <a:xfrm>
            <a:off x="300831" y="357982"/>
            <a:ext cx="1620837" cy="7080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VE" sz="4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Aquí…</a:t>
            </a:r>
          </a:p>
        </p:txBody>
      </p:sp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6228184" y="6401664"/>
            <a:ext cx="280012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_tradnl" sz="1200" dirty="0">
                <a:solidFill>
                  <a:schemeClr val="bg2"/>
                </a:solidFill>
                <a:latin typeface="Arial" charset="0"/>
              </a:rPr>
              <a:t>X. Páez Facultad Medicina ULA </a:t>
            </a:r>
            <a:r>
              <a:rPr lang="es-ES_tradnl" sz="1200" dirty="0" smtClean="0">
                <a:solidFill>
                  <a:schemeClr val="bg2"/>
                </a:solidFill>
                <a:latin typeface="Arial" charset="0"/>
              </a:rPr>
              <a:t>2018</a:t>
            </a:r>
            <a:endParaRPr lang="es-ES_tradnl" sz="1200" dirty="0">
              <a:solidFill>
                <a:schemeClr val="bg2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20357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70" decel="100000"/>
                                        <p:tgtEl>
                                          <p:spTgt spid="9319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770" decel="100000"/>
                                        <p:tgtEl>
                                          <p:spTgt spid="93191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93191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8" dur="770" fill="hold"/>
                                        <p:tgtEl>
                                          <p:spTgt spid="931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931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0" dur="770" fill="hold"/>
                                        <p:tgtEl>
                                          <p:spTgt spid="931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931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3189" grpId="0" animBg="1"/>
      <p:bldP spid="93191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8" name="Text Box 8"/>
          <p:cNvSpPr txBox="1">
            <a:spLocks noChangeArrowheads="1"/>
          </p:cNvSpPr>
          <p:nvPr/>
        </p:nvSpPr>
        <p:spPr bwMode="auto">
          <a:xfrm>
            <a:off x="2266950" y="914400"/>
            <a:ext cx="4548188" cy="1077913"/>
          </a:xfrm>
          <a:prstGeom prst="rect">
            <a:avLst/>
          </a:prstGeom>
          <a:solidFill>
            <a:srgbClr val="FFFFCC"/>
          </a:solidFill>
          <a:ln w="28575">
            <a:solidFill>
              <a:srgbClr val="C00000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defRPr/>
            </a:pPr>
            <a:r>
              <a:rPr lang="es-ES_tradnl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Avisos en </a:t>
            </a:r>
            <a:r>
              <a:rPr lang="es-ES_tradnl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el </a:t>
            </a:r>
          </a:p>
          <a:p>
            <a:pPr algn="ctr">
              <a:defRPr/>
            </a:pPr>
            <a:r>
              <a:rPr lang="es-ES_tradnl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Foro </a:t>
            </a:r>
            <a:r>
              <a:rPr lang="es-ES_tradnl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Profesoral ULA…</a:t>
            </a:r>
          </a:p>
        </p:txBody>
      </p:sp>
      <p:sp>
        <p:nvSpPr>
          <p:cNvPr id="94218" name="Text Box 10"/>
          <p:cNvSpPr txBox="1">
            <a:spLocks noChangeArrowheads="1"/>
          </p:cNvSpPr>
          <p:nvPr/>
        </p:nvSpPr>
        <p:spPr bwMode="auto">
          <a:xfrm>
            <a:off x="2465388" y="2349500"/>
            <a:ext cx="4213225" cy="3570288"/>
          </a:xfrm>
          <a:prstGeom prst="rect">
            <a:avLst/>
          </a:prstGeom>
          <a:solidFill>
            <a:schemeClr val="bg1"/>
          </a:solidFill>
          <a:ln w="38100">
            <a:solidFill>
              <a:srgbClr val="C00000"/>
            </a:solidFill>
            <a:miter lim="800000"/>
            <a:headEnd/>
            <a:tailEnd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ctr"/>
            <a:r>
              <a:rPr lang="es-ES" sz="2800" dirty="0"/>
              <a:t>Ofertas de </a:t>
            </a:r>
            <a:r>
              <a:rPr lang="es-ES" sz="2800" dirty="0" smtClean="0"/>
              <a:t>profesores: </a:t>
            </a:r>
            <a:endParaRPr lang="es-ES" sz="2800" dirty="0"/>
          </a:p>
          <a:p>
            <a:pPr algn="ctr"/>
            <a:endParaRPr lang="es-ES" sz="1400" dirty="0"/>
          </a:p>
          <a:p>
            <a:pPr algn="ctr"/>
            <a:r>
              <a:rPr lang="es-ES" sz="2800" dirty="0"/>
              <a:t>Ayuda para hacer </a:t>
            </a:r>
          </a:p>
          <a:p>
            <a:pPr algn="ctr"/>
            <a:r>
              <a:rPr lang="es-ES" sz="2800" dirty="0"/>
              <a:t>trabajos: ascensos,</a:t>
            </a:r>
          </a:p>
          <a:p>
            <a:pPr algn="ctr"/>
            <a:r>
              <a:rPr lang="es-ES" sz="2800" dirty="0"/>
              <a:t> publicaciones</a:t>
            </a:r>
          </a:p>
          <a:p>
            <a:pPr algn="ctr"/>
            <a:r>
              <a:rPr lang="es-ES" sz="1600" dirty="0"/>
              <a:t> </a:t>
            </a:r>
          </a:p>
          <a:p>
            <a:pPr algn="ctr"/>
            <a:r>
              <a:rPr lang="es-ES" sz="2800" dirty="0"/>
              <a:t>a cambio de </a:t>
            </a:r>
          </a:p>
          <a:p>
            <a:pPr algn="ctr"/>
            <a:r>
              <a:rPr lang="es-ES" sz="2800" dirty="0"/>
              <a:t>autoría y/o recompensa </a:t>
            </a:r>
          </a:p>
          <a:p>
            <a:pPr algn="ctr"/>
            <a:r>
              <a:rPr lang="es-ES" sz="2800" dirty="0"/>
              <a:t>monetaria</a:t>
            </a:r>
          </a:p>
        </p:txBody>
      </p:sp>
      <p:sp>
        <p:nvSpPr>
          <p:cNvPr id="2" name="1 CuadroTexto"/>
          <p:cNvSpPr txBox="1">
            <a:spLocks noChangeArrowheads="1"/>
          </p:cNvSpPr>
          <p:nvPr/>
        </p:nvSpPr>
        <p:spPr bwMode="auto">
          <a:xfrm>
            <a:off x="6545263" y="3787775"/>
            <a:ext cx="915987" cy="1322388"/>
          </a:xfrm>
          <a:prstGeom prst="rect">
            <a:avLst/>
          </a:prstGeom>
          <a:solidFill>
            <a:srgbClr val="FFFFAB"/>
          </a:solidFill>
          <a:ln>
            <a:noFill/>
          </a:ln>
          <a:extLst/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r>
              <a:rPr lang="es-ES" sz="8000">
                <a:solidFill>
                  <a:srgbClr val="C00000"/>
                </a:solidFill>
              </a:rPr>
              <a:t>!!!</a:t>
            </a:r>
          </a:p>
        </p:txBody>
      </p:sp>
      <p:sp>
        <p:nvSpPr>
          <p:cNvPr id="6" name="9 CuadroTexto"/>
          <p:cNvSpPr txBox="1"/>
          <p:nvPr/>
        </p:nvSpPr>
        <p:spPr>
          <a:xfrm>
            <a:off x="300831" y="357982"/>
            <a:ext cx="1620837" cy="7080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VE" sz="4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Aquí…</a:t>
            </a:r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6228184" y="6401664"/>
            <a:ext cx="280012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_tradnl" sz="1200" dirty="0">
                <a:solidFill>
                  <a:schemeClr val="bg2"/>
                </a:solidFill>
                <a:latin typeface="Arial" charset="0"/>
              </a:rPr>
              <a:t>X. Páez Facultad Medicina ULA </a:t>
            </a:r>
            <a:r>
              <a:rPr lang="es-ES_tradnl" sz="1200" dirty="0" smtClean="0">
                <a:solidFill>
                  <a:schemeClr val="bg2"/>
                </a:solidFill>
                <a:latin typeface="Arial" charset="0"/>
              </a:rPr>
              <a:t>2018</a:t>
            </a:r>
            <a:endParaRPr lang="es-ES_tradnl" sz="1200" dirty="0">
              <a:solidFill>
                <a:schemeClr val="bg2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75822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8" grpId="0" animBg="1"/>
      <p:bldP spid="2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5872219" y="5872749"/>
            <a:ext cx="2425664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r>
              <a:rPr lang="es-VE" altLang="es-VE" sz="1200" dirty="0" smtClean="0">
                <a:ea typeface="Calibri" pitchFamily="34" charset="0"/>
                <a:cs typeface="Times New Roman" pitchFamily="18" charset="0"/>
              </a:rPr>
              <a:t>Fuente: YZ   mayo - junio  2014</a:t>
            </a:r>
            <a:endParaRPr lang="es-VE" altLang="es-VE" sz="1200" dirty="0"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5" name="4 Rectángulo"/>
          <p:cNvSpPr>
            <a:spLocks noChangeArrowheads="1"/>
          </p:cNvSpPr>
          <p:nvPr/>
        </p:nvSpPr>
        <p:spPr bwMode="auto">
          <a:xfrm>
            <a:off x="1187400" y="4491037"/>
            <a:ext cx="6985000" cy="1366528"/>
          </a:xfrm>
          <a:prstGeom prst="rect">
            <a:avLst/>
          </a:prstGeom>
          <a:solidFill>
            <a:srgbClr val="FFFFE1"/>
          </a:solidFill>
          <a:ln w="9525">
            <a:solidFill>
              <a:srgbClr val="C00000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>
            <a:spAutoFit/>
          </a:bodyPr>
          <a:lstStyle/>
          <a:p>
            <a:pPr marL="285750" indent="-285750">
              <a:lnSpc>
                <a:spcPct val="115000"/>
              </a:lnSpc>
              <a:buClr>
                <a:srgbClr val="C00000"/>
              </a:buClr>
              <a:buSzPct val="150000"/>
              <a:buFont typeface="Wingdings" pitchFamily="2" charset="2"/>
              <a:buChar char="§"/>
            </a:pPr>
            <a:r>
              <a:rPr lang="es-VE" sz="1800" dirty="0" err="1">
                <a:latin typeface="Arial" charset="0"/>
              </a:rPr>
              <a:t>AquíVENDO</a:t>
            </a:r>
            <a:r>
              <a:rPr lang="es-VE" sz="1800" dirty="0">
                <a:latin typeface="Arial" charset="0"/>
              </a:rPr>
              <a:t> (</a:t>
            </a:r>
            <a:r>
              <a:rPr lang="es-VE" sz="1800" u="sng" dirty="0">
                <a:latin typeface="Arial" charset="0"/>
                <a:hlinkClick r:id="rId2"/>
              </a:rPr>
              <a:t>@</a:t>
            </a:r>
            <a:r>
              <a:rPr lang="es-VE" sz="1800" u="sng" dirty="0" err="1">
                <a:latin typeface="Arial" charset="0"/>
                <a:hlinkClick r:id="rId2"/>
              </a:rPr>
              <a:t>AquiVENDO</a:t>
            </a:r>
            <a:r>
              <a:rPr lang="es-VE" sz="1800" dirty="0">
                <a:latin typeface="Arial" charset="0"/>
              </a:rPr>
              <a:t>) </a:t>
            </a:r>
            <a:r>
              <a:rPr lang="es-VE" sz="1800" u="sng" dirty="0">
                <a:latin typeface="Arial" charset="0"/>
                <a:hlinkClick r:id="rId3"/>
              </a:rPr>
              <a:t>11/05/14 20:14</a:t>
            </a:r>
            <a:r>
              <a:rPr lang="es-VE" sz="1800" dirty="0">
                <a:latin typeface="Arial" charset="0"/>
              </a:rPr>
              <a:t> </a:t>
            </a:r>
            <a:r>
              <a:rPr lang="es-VE" sz="1800" dirty="0" err="1">
                <a:latin typeface="Arial" charset="0"/>
              </a:rPr>
              <a:t>via</a:t>
            </a:r>
            <a:r>
              <a:rPr lang="es-VE" sz="1800" dirty="0">
                <a:latin typeface="Arial" charset="0"/>
              </a:rPr>
              <a:t> </a:t>
            </a:r>
            <a:r>
              <a:rPr lang="es-VE" sz="1800" u="sng" dirty="0">
                <a:latin typeface="Arial" charset="0"/>
                <a:hlinkClick r:id="rId4"/>
              </a:rPr>
              <a:t>@</a:t>
            </a:r>
            <a:r>
              <a:rPr lang="es-VE" sz="1800" u="sng" dirty="0" err="1">
                <a:latin typeface="Arial" charset="0"/>
                <a:hlinkClick r:id="rId4"/>
              </a:rPr>
              <a:t>juanjrh</a:t>
            </a:r>
            <a:r>
              <a:rPr lang="es-VE" sz="1800" dirty="0">
                <a:latin typeface="Arial" charset="0"/>
              </a:rPr>
              <a:t>: Realizamos tesis de grado a estudiantes del IUTA, IUTAR, IUTEPAL, UNERG, UBA, otros. Contáctanos. 04128701851, 04265319673. </a:t>
            </a:r>
            <a:endParaRPr lang="es-VE" sz="1800" dirty="0">
              <a:latin typeface="Calibri" pitchFamily="34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6" name="5 Rectángulo"/>
          <p:cNvSpPr>
            <a:spLocks noChangeArrowheads="1"/>
          </p:cNvSpPr>
          <p:nvPr/>
        </p:nvSpPr>
        <p:spPr bwMode="auto">
          <a:xfrm>
            <a:off x="1196032" y="3191165"/>
            <a:ext cx="6985000" cy="1015663"/>
          </a:xfrm>
          <a:prstGeom prst="rect">
            <a:avLst/>
          </a:prstGeom>
          <a:solidFill>
            <a:srgbClr val="FFFFE1"/>
          </a:solidFill>
          <a:ln w="9525">
            <a:solidFill>
              <a:srgbClr val="C00000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>
            <a:spAutoFit/>
          </a:bodyPr>
          <a:lstStyle/>
          <a:p>
            <a:pPr marL="342900" indent="-342900" eaLnBrk="0" hangingPunct="0">
              <a:buClr>
                <a:srgbClr val="C00000"/>
              </a:buClr>
              <a:buSzPct val="150000"/>
              <a:buFont typeface="Wingdings" pitchFamily="2" charset="2"/>
              <a:buChar char="§"/>
            </a:pPr>
            <a:r>
              <a:rPr lang="es-VE" altLang="es-VE" sz="2000" dirty="0" err="1">
                <a:solidFill>
                  <a:srgbClr val="292F33"/>
                </a:solidFill>
                <a:latin typeface="Arial" charset="0"/>
                <a:ea typeface="Calibri" pitchFamily="34" charset="0"/>
                <a:cs typeface="Arial" charset="0"/>
              </a:rPr>
              <a:t>via</a:t>
            </a:r>
            <a:r>
              <a:rPr lang="es-VE" altLang="es-VE" sz="2000" dirty="0">
                <a:solidFill>
                  <a:srgbClr val="292F33"/>
                </a:solidFill>
                <a:latin typeface="Arial" charset="0"/>
                <a:ea typeface="Calibri" pitchFamily="34" charset="0"/>
                <a:cs typeface="Arial" charset="0"/>
              </a:rPr>
              <a:t> </a:t>
            </a:r>
            <a:r>
              <a:rPr lang="es-VE" altLang="es-VE" sz="2000" dirty="0">
                <a:solidFill>
                  <a:srgbClr val="E1AE85"/>
                </a:solidFill>
                <a:latin typeface="Arial" charset="0"/>
                <a:ea typeface="Calibri" pitchFamily="34" charset="0"/>
                <a:cs typeface="Arial" charset="0"/>
                <a:hlinkClick r:id="rId5"/>
              </a:rPr>
              <a:t>@</a:t>
            </a:r>
            <a:r>
              <a:rPr lang="es-VE" altLang="es-VE" sz="2000" dirty="0" err="1">
                <a:solidFill>
                  <a:srgbClr val="CE7834"/>
                </a:solidFill>
                <a:latin typeface="Arial" charset="0"/>
                <a:ea typeface="Calibri" pitchFamily="34" charset="0"/>
                <a:cs typeface="Arial" charset="0"/>
                <a:hlinkClick r:id="rId5"/>
              </a:rPr>
              <a:t>juanjrh</a:t>
            </a:r>
            <a:r>
              <a:rPr lang="es-VE" altLang="es-VE" sz="2000" dirty="0">
                <a:solidFill>
                  <a:srgbClr val="292F33"/>
                </a:solidFill>
                <a:latin typeface="Arial" charset="0"/>
                <a:ea typeface="Calibri" pitchFamily="34" charset="0"/>
                <a:cs typeface="Arial" charset="0"/>
              </a:rPr>
              <a:t>: Realizamos tesis de grado a estudiantes del IUTA, IUTAR, IUTEPAL, UNERG, UBA, otros. 04128701851, 04265319673.  </a:t>
            </a:r>
            <a:r>
              <a:rPr lang="es-VE" altLang="es-VE" sz="2000" dirty="0" smtClean="0">
                <a:solidFill>
                  <a:srgbClr val="E1AE85"/>
                </a:solidFill>
                <a:latin typeface="Arial" charset="0"/>
                <a:ea typeface="Calibri" pitchFamily="34" charset="0"/>
                <a:cs typeface="Arial" charset="0"/>
                <a:hlinkClick r:id="rId6"/>
              </a:rPr>
              <a:t>@</a:t>
            </a:r>
            <a:r>
              <a:rPr lang="es-VE" altLang="es-VE" sz="2000" dirty="0" err="1">
                <a:solidFill>
                  <a:srgbClr val="CE7834"/>
                </a:solidFill>
                <a:latin typeface="Arial" charset="0"/>
                <a:ea typeface="Calibri" pitchFamily="34" charset="0"/>
                <a:cs typeface="Arial" charset="0"/>
                <a:hlinkClick r:id="rId6"/>
              </a:rPr>
              <a:t>Tesisolucion</a:t>
            </a:r>
            <a:endParaRPr lang="es-VE" altLang="es-VE" sz="2000" dirty="0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sp>
        <p:nvSpPr>
          <p:cNvPr id="7" name="6 Rectángulo"/>
          <p:cNvSpPr>
            <a:spLocks noChangeArrowheads="1"/>
          </p:cNvSpPr>
          <p:nvPr/>
        </p:nvSpPr>
        <p:spPr bwMode="auto">
          <a:xfrm>
            <a:off x="1196032" y="1916832"/>
            <a:ext cx="7264400" cy="1015663"/>
          </a:xfrm>
          <a:prstGeom prst="rect">
            <a:avLst/>
          </a:prstGeom>
          <a:solidFill>
            <a:srgbClr val="FFFFE1"/>
          </a:solidFill>
          <a:ln w="9525">
            <a:solidFill>
              <a:srgbClr val="C00000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>
            <a:spAutoFit/>
          </a:bodyPr>
          <a:lstStyle/>
          <a:p>
            <a:pPr marL="342900" indent="-342900" eaLnBrk="0" hangingPunct="0">
              <a:buClr>
                <a:srgbClr val="C00000"/>
              </a:buClr>
              <a:buSzPct val="150000"/>
              <a:buFont typeface="Wingdings" pitchFamily="2" charset="2"/>
              <a:buChar char="§"/>
            </a:pPr>
            <a:r>
              <a:rPr lang="es-VE" altLang="es-VE" sz="2000" dirty="0">
                <a:solidFill>
                  <a:srgbClr val="000000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@</a:t>
            </a:r>
            <a:r>
              <a:rPr lang="es-VE" altLang="es-VE" sz="2000" dirty="0" err="1">
                <a:solidFill>
                  <a:srgbClr val="000000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AquiVENDO</a:t>
            </a:r>
            <a:r>
              <a:rPr lang="es-VE" altLang="es-VE" sz="2000" dirty="0">
                <a:solidFill>
                  <a:srgbClr val="000000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: </a:t>
            </a:r>
            <a:r>
              <a:rPr lang="es-VE" altLang="es-VE" sz="2000" dirty="0" err="1">
                <a:solidFill>
                  <a:srgbClr val="000000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via</a:t>
            </a:r>
            <a:r>
              <a:rPr lang="es-VE" altLang="es-VE" sz="2000" dirty="0">
                <a:solidFill>
                  <a:srgbClr val="000000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 @</a:t>
            </a:r>
            <a:r>
              <a:rPr lang="es-VE" altLang="es-VE" sz="2000" dirty="0" err="1">
                <a:solidFill>
                  <a:srgbClr val="000000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juanjrh</a:t>
            </a:r>
            <a:r>
              <a:rPr lang="es-VE" altLang="es-VE" sz="2000" dirty="0">
                <a:solidFill>
                  <a:srgbClr val="000000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: Realizamos tesis de grado, asesorías, monografías, diapositivas. Contáctanos, 04128701851, 04265319673. @</a:t>
            </a:r>
            <a:r>
              <a:rPr lang="es-VE" altLang="es-VE" sz="2000" dirty="0" err="1">
                <a:solidFill>
                  <a:srgbClr val="000000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Tesisolucion</a:t>
            </a:r>
            <a:endParaRPr lang="es-VE" altLang="es-VE" sz="2000" dirty="0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sp>
        <p:nvSpPr>
          <p:cNvPr id="8" name="Text Box 8"/>
          <p:cNvSpPr txBox="1">
            <a:spLocks noChangeArrowheads="1"/>
          </p:cNvSpPr>
          <p:nvPr/>
        </p:nvSpPr>
        <p:spPr bwMode="auto">
          <a:xfrm>
            <a:off x="1957388" y="954088"/>
            <a:ext cx="5229225" cy="584200"/>
          </a:xfrm>
          <a:prstGeom prst="rect">
            <a:avLst/>
          </a:prstGeom>
          <a:solidFill>
            <a:srgbClr val="FFFFCC"/>
          </a:solidFill>
          <a:ln w="28575">
            <a:solidFill>
              <a:srgbClr val="C00000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defRPr/>
            </a:pPr>
            <a:r>
              <a:rPr lang="es-ES_tradnl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Avisos en </a:t>
            </a:r>
            <a:r>
              <a:rPr lang="es-ES_tradnl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Redes Sociales…</a:t>
            </a:r>
            <a:endParaRPr lang="es-ES_tradnl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9" name="8 CuadroTexto"/>
          <p:cNvSpPr txBox="1">
            <a:spLocks noChangeArrowheads="1"/>
          </p:cNvSpPr>
          <p:nvPr/>
        </p:nvSpPr>
        <p:spPr bwMode="auto">
          <a:xfrm>
            <a:off x="7483475" y="393700"/>
            <a:ext cx="915988" cy="1322388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sz="8000" dirty="0">
                <a:solidFill>
                  <a:srgbClr val="C00000"/>
                </a:solidFill>
              </a:rPr>
              <a:t>!!!</a:t>
            </a:r>
          </a:p>
        </p:txBody>
      </p:sp>
      <p:sp>
        <p:nvSpPr>
          <p:cNvPr id="10" name="9 CuadroTexto"/>
          <p:cNvSpPr txBox="1"/>
          <p:nvPr/>
        </p:nvSpPr>
        <p:spPr>
          <a:xfrm>
            <a:off x="300831" y="357982"/>
            <a:ext cx="1620837" cy="7080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VE" sz="4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Aquí…</a:t>
            </a:r>
          </a:p>
        </p:txBody>
      </p:sp>
      <p:sp>
        <p:nvSpPr>
          <p:cNvPr id="12" name="Text Box 4"/>
          <p:cNvSpPr txBox="1">
            <a:spLocks noChangeArrowheads="1"/>
          </p:cNvSpPr>
          <p:nvPr/>
        </p:nvSpPr>
        <p:spPr bwMode="auto">
          <a:xfrm>
            <a:off x="6371677" y="6554593"/>
            <a:ext cx="280012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_tradnl" sz="1200" dirty="0">
                <a:solidFill>
                  <a:schemeClr val="bg2"/>
                </a:solidFill>
                <a:latin typeface="Arial" charset="0"/>
              </a:rPr>
              <a:t>X. Páez Facultad Medicina ULA </a:t>
            </a:r>
            <a:r>
              <a:rPr lang="es-ES_tradnl" sz="1200" dirty="0" smtClean="0">
                <a:solidFill>
                  <a:schemeClr val="bg2"/>
                </a:solidFill>
                <a:latin typeface="Arial" charset="0"/>
              </a:rPr>
              <a:t>2018</a:t>
            </a:r>
            <a:endParaRPr lang="es-ES_tradnl" sz="1200" dirty="0">
              <a:solidFill>
                <a:schemeClr val="bg2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5963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9" name="Text Box 11"/>
          <p:cNvSpPr txBox="1">
            <a:spLocks noChangeArrowheads="1"/>
          </p:cNvSpPr>
          <p:nvPr/>
        </p:nvSpPr>
        <p:spPr bwMode="auto">
          <a:xfrm>
            <a:off x="1417828" y="2681367"/>
            <a:ext cx="6165470" cy="2215991"/>
          </a:xfrm>
          <a:prstGeom prst="rect">
            <a:avLst/>
          </a:prstGeom>
          <a:solidFill>
            <a:srgbClr val="FFF1B3"/>
          </a:solidFill>
          <a:ln w="28575">
            <a:solidFill>
              <a:srgbClr val="C00000"/>
            </a:solidFill>
            <a:miter lim="800000"/>
            <a:headEnd/>
            <a:tailEnd/>
          </a:ln>
          <a:effectLst>
            <a:glow rad="139700">
              <a:srgbClr val="FF0000">
                <a:alpha val="40000"/>
              </a:srgbClr>
            </a:glow>
          </a:effectLst>
        </p:spPr>
        <p:txBody>
          <a:bodyPr wrap="none">
            <a:spAutoFit/>
          </a:bodyPr>
          <a:lstStyle/>
          <a:p>
            <a:pPr algn="ctr">
              <a:defRPr/>
            </a:pPr>
            <a:endParaRPr lang="es-ES_tradnl" sz="1600" b="1" dirty="0" smtClean="0"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algn="ctr">
              <a:defRPr/>
            </a:pPr>
            <a:r>
              <a:rPr lang="es-ES_tradnl" sz="3200" b="1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En la comunidad académica </a:t>
            </a:r>
          </a:p>
          <a:p>
            <a:pPr algn="ctr">
              <a:defRPr/>
            </a:pPr>
            <a:r>
              <a:rPr lang="es-ES_tradnl" sz="4400" b="1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s</a:t>
            </a:r>
            <a:r>
              <a:rPr lang="es-ES_tradnl" sz="4400" b="1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e ignora </a:t>
            </a:r>
          </a:p>
          <a:p>
            <a:pPr algn="ctr">
              <a:defRPr/>
            </a:pPr>
            <a:r>
              <a:rPr lang="es-ES_tradnl" sz="3200" b="1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la gravedad de estas acciones</a:t>
            </a:r>
            <a:endParaRPr lang="es-ES_tradnl" sz="3200" b="1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algn="ctr">
              <a:defRPr/>
            </a:pPr>
            <a:r>
              <a:rPr lang="es-ES_tradnl" sz="1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endParaRPr lang="es-ES_tradnl" sz="1400" dirty="0" smtClean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6228184" y="6401664"/>
            <a:ext cx="280012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_tradnl" sz="1200" dirty="0">
                <a:solidFill>
                  <a:schemeClr val="bg2"/>
                </a:solidFill>
                <a:latin typeface="Arial" charset="0"/>
              </a:rPr>
              <a:t>X. Páez Facultad Medicina ULA </a:t>
            </a:r>
            <a:r>
              <a:rPr lang="es-ES_tradnl" sz="1200" dirty="0" smtClean="0">
                <a:solidFill>
                  <a:schemeClr val="bg2"/>
                </a:solidFill>
                <a:latin typeface="Arial" charset="0"/>
              </a:rPr>
              <a:t>2018</a:t>
            </a:r>
            <a:endParaRPr lang="es-ES_tradnl" sz="1200" dirty="0">
              <a:solidFill>
                <a:schemeClr val="bg2"/>
              </a:solidFill>
              <a:latin typeface="Arial" charset="0"/>
            </a:endParaRPr>
          </a:p>
        </p:txBody>
      </p:sp>
      <p:sp>
        <p:nvSpPr>
          <p:cNvPr id="5" name="Rectangle 11"/>
          <p:cNvSpPr>
            <a:spLocks noChangeArrowheads="1"/>
          </p:cNvSpPr>
          <p:nvPr/>
        </p:nvSpPr>
        <p:spPr bwMode="auto">
          <a:xfrm>
            <a:off x="5719507" y="391696"/>
            <a:ext cx="2876108" cy="338554"/>
          </a:xfrm>
          <a:prstGeom prst="rect">
            <a:avLst/>
          </a:prstGeom>
          <a:solidFill>
            <a:srgbClr val="EBEBFF"/>
          </a:solidFill>
          <a:ln w="28575">
            <a:solidFill>
              <a:schemeClr val="accent2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algn="l">
              <a:buClr>
                <a:srgbClr val="FF0066"/>
              </a:buClr>
              <a:buFontTx/>
              <a:buChar char="•"/>
              <a:defRPr/>
            </a:pPr>
            <a:r>
              <a:rPr lang="es-ES" sz="1600">
                <a:effectLst>
                  <a:outerShdw blurRad="38100" dist="38100" dir="2700000" algn="tl">
                    <a:srgbClr val="FFFFFF"/>
                  </a:outerShdw>
                </a:effectLst>
              </a:rPr>
              <a:t> Relación Tutor-Aprendices</a:t>
            </a:r>
            <a:endParaRPr lang="es-ES_tradnl" sz="160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6013863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765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765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765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9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2264096" y="2348879"/>
            <a:ext cx="4612160" cy="3139321"/>
          </a:xfrm>
          <a:prstGeom prst="rect">
            <a:avLst/>
          </a:prstGeom>
          <a:solidFill>
            <a:srgbClr val="FFF1B3"/>
          </a:solidFill>
          <a:ln w="28575">
            <a:solidFill>
              <a:srgbClr val="C00000"/>
            </a:solidFill>
          </a:ln>
          <a:effectLst>
            <a:glow rad="139700">
              <a:srgbClr val="FF0000">
                <a:alpha val="40000"/>
              </a:srgbClr>
            </a:glow>
          </a:effectLst>
        </p:spPr>
        <p:txBody>
          <a:bodyPr wrap="none" rtlCol="0">
            <a:spAutoFit/>
          </a:bodyPr>
          <a:lstStyle/>
          <a:p>
            <a:pPr algn="ctr"/>
            <a:r>
              <a:rPr lang="es-VE" sz="6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¡Hay </a:t>
            </a:r>
          </a:p>
          <a:p>
            <a:pPr algn="ctr"/>
            <a:r>
              <a:rPr lang="es-VE" sz="6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aceptación </a:t>
            </a:r>
          </a:p>
          <a:p>
            <a:pPr algn="ctr"/>
            <a:r>
              <a:rPr lang="es-VE" sz="6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social!</a:t>
            </a:r>
            <a:endParaRPr lang="es-VE" sz="6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822737" y="548680"/>
            <a:ext cx="402706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VE" sz="3600" dirty="0" smtClean="0"/>
              <a:t>¿Por qué ocurrirá </a:t>
            </a:r>
          </a:p>
          <a:p>
            <a:r>
              <a:rPr lang="es-VE" sz="3600" dirty="0" smtClean="0"/>
              <a:t>todo lo anterior?</a:t>
            </a:r>
            <a:endParaRPr lang="es-VE" sz="3600" dirty="0"/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6228184" y="6401664"/>
            <a:ext cx="280012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_tradnl" sz="1200" dirty="0">
                <a:solidFill>
                  <a:schemeClr val="bg2"/>
                </a:solidFill>
                <a:latin typeface="Arial" charset="0"/>
              </a:rPr>
              <a:t>X. Páez Facultad Medicina ULA </a:t>
            </a:r>
            <a:r>
              <a:rPr lang="es-ES_tradnl" sz="1200" dirty="0" smtClean="0">
                <a:solidFill>
                  <a:schemeClr val="bg2"/>
                </a:solidFill>
                <a:latin typeface="Arial" charset="0"/>
              </a:rPr>
              <a:t>2018</a:t>
            </a:r>
            <a:endParaRPr lang="es-ES_tradnl" sz="1200" dirty="0">
              <a:solidFill>
                <a:schemeClr val="bg2"/>
              </a:solidFill>
              <a:latin typeface="Arial" charset="0"/>
            </a:endParaRPr>
          </a:p>
        </p:txBody>
      </p:sp>
      <p:sp>
        <p:nvSpPr>
          <p:cNvPr id="6" name="Rectangle 11"/>
          <p:cNvSpPr>
            <a:spLocks noChangeArrowheads="1"/>
          </p:cNvSpPr>
          <p:nvPr/>
        </p:nvSpPr>
        <p:spPr bwMode="auto">
          <a:xfrm>
            <a:off x="5719507" y="391696"/>
            <a:ext cx="2876108" cy="338554"/>
          </a:xfrm>
          <a:prstGeom prst="rect">
            <a:avLst/>
          </a:prstGeom>
          <a:solidFill>
            <a:srgbClr val="EBEBFF"/>
          </a:solidFill>
          <a:ln w="28575">
            <a:solidFill>
              <a:schemeClr val="accent2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algn="l">
              <a:buClr>
                <a:srgbClr val="FF0066"/>
              </a:buClr>
              <a:buFontTx/>
              <a:buChar char="•"/>
              <a:defRPr/>
            </a:pPr>
            <a:r>
              <a:rPr lang="es-ES" sz="1600">
                <a:effectLst>
                  <a:outerShdw blurRad="38100" dist="38100" dir="2700000" algn="tl">
                    <a:srgbClr val="FFFFFF"/>
                  </a:outerShdw>
                </a:effectLst>
              </a:rPr>
              <a:t> Relación Tutor-Aprendices</a:t>
            </a:r>
            <a:endParaRPr lang="es-ES_tradnl" sz="160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2564677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586" name="Rectangle 10"/>
          <p:cNvSpPr>
            <a:spLocks noChangeArrowheads="1"/>
          </p:cNvSpPr>
          <p:nvPr/>
        </p:nvSpPr>
        <p:spPr bwMode="auto">
          <a:xfrm>
            <a:off x="5756343" y="418096"/>
            <a:ext cx="2876108" cy="338554"/>
          </a:xfrm>
          <a:prstGeom prst="rect">
            <a:avLst/>
          </a:prstGeom>
          <a:solidFill>
            <a:srgbClr val="EBEBFF"/>
          </a:solidFill>
          <a:ln w="28575">
            <a:solidFill>
              <a:schemeClr val="accent2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algn="l">
              <a:buClr>
                <a:srgbClr val="FF0066"/>
              </a:buClr>
              <a:buFontTx/>
              <a:buChar char="•"/>
              <a:defRPr/>
            </a:pPr>
            <a:r>
              <a:rPr lang="es-ES" sz="1600">
                <a:effectLst>
                  <a:outerShdw blurRad="38100" dist="38100" dir="2700000" algn="tl">
                    <a:srgbClr val="FFFFFF"/>
                  </a:outerShdw>
                </a:effectLst>
              </a:rPr>
              <a:t> Relación Tutor-Aprendices</a:t>
            </a:r>
            <a:endParaRPr lang="es-ES_tradnl" sz="160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61443" name="Text Box 11"/>
          <p:cNvSpPr txBox="1">
            <a:spLocks noChangeArrowheads="1"/>
          </p:cNvSpPr>
          <p:nvPr/>
        </p:nvSpPr>
        <p:spPr bwMode="auto">
          <a:xfrm>
            <a:off x="1384300" y="1581150"/>
            <a:ext cx="1841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endParaRPr lang="es-ES" sz="1800" b="1"/>
          </a:p>
        </p:txBody>
      </p:sp>
      <p:sp>
        <p:nvSpPr>
          <p:cNvPr id="61444" name="Text Box 12"/>
          <p:cNvSpPr txBox="1">
            <a:spLocks noChangeArrowheads="1"/>
          </p:cNvSpPr>
          <p:nvPr/>
        </p:nvSpPr>
        <p:spPr bwMode="auto">
          <a:xfrm>
            <a:off x="1527175" y="1792288"/>
            <a:ext cx="1841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endParaRPr lang="es-ES" sz="1800" b="1">
              <a:latin typeface="Arial" charset="0"/>
            </a:endParaRPr>
          </a:p>
        </p:txBody>
      </p:sp>
      <p:sp>
        <p:nvSpPr>
          <p:cNvPr id="61445" name="Text Box 13"/>
          <p:cNvSpPr txBox="1">
            <a:spLocks noChangeArrowheads="1"/>
          </p:cNvSpPr>
          <p:nvPr/>
        </p:nvSpPr>
        <p:spPr bwMode="auto">
          <a:xfrm>
            <a:off x="2620183" y="1286079"/>
            <a:ext cx="3903633" cy="523220"/>
          </a:xfrm>
          <a:prstGeom prst="rect">
            <a:avLst/>
          </a:prstGeom>
          <a:solidFill>
            <a:schemeClr val="accent3"/>
          </a:solidFill>
          <a:ln w="28575">
            <a:solidFill>
              <a:srgbClr val="0000CC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sz="2800" dirty="0" smtClean="0"/>
              <a:t>Integridad </a:t>
            </a:r>
            <a:r>
              <a:rPr lang="es-ES" sz="2800" dirty="0"/>
              <a:t>Académica</a:t>
            </a:r>
          </a:p>
        </p:txBody>
      </p:sp>
      <p:sp>
        <p:nvSpPr>
          <p:cNvPr id="61446" name="Text Box 2"/>
          <p:cNvSpPr txBox="1">
            <a:spLocks noChangeArrowheads="1"/>
          </p:cNvSpPr>
          <p:nvPr/>
        </p:nvSpPr>
        <p:spPr bwMode="auto">
          <a:xfrm>
            <a:off x="6351588" y="4816475"/>
            <a:ext cx="1841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endParaRPr lang="es-ES" sz="1800">
              <a:latin typeface="Arial" charset="0"/>
            </a:endParaRPr>
          </a:p>
        </p:txBody>
      </p:sp>
      <p:sp>
        <p:nvSpPr>
          <p:cNvPr id="2" name="1 CuadroTexto"/>
          <p:cNvSpPr txBox="1"/>
          <p:nvPr/>
        </p:nvSpPr>
        <p:spPr>
          <a:xfrm>
            <a:off x="5175831" y="4598750"/>
            <a:ext cx="201856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endParaRPr lang="es-ES" sz="1200" dirty="0" smtClean="0"/>
          </a:p>
          <a:p>
            <a:pPr algn="r"/>
            <a:r>
              <a:rPr lang="es-ES" sz="1200" dirty="0" smtClean="0"/>
              <a:t>Bill Taylor, Prof. Emérito </a:t>
            </a:r>
          </a:p>
          <a:p>
            <a:pPr algn="r"/>
            <a:r>
              <a:rPr lang="es-ES" sz="1200" dirty="0" smtClean="0"/>
              <a:t>Ciencias Políticas</a:t>
            </a:r>
            <a:endParaRPr lang="es-ES" sz="1200" dirty="0"/>
          </a:p>
        </p:txBody>
      </p:sp>
      <p:sp>
        <p:nvSpPr>
          <p:cNvPr id="3" name="2 CuadroTexto"/>
          <p:cNvSpPr txBox="1"/>
          <p:nvPr/>
        </p:nvSpPr>
        <p:spPr>
          <a:xfrm>
            <a:off x="1840850" y="2940125"/>
            <a:ext cx="5497018" cy="1015663"/>
          </a:xfrm>
          <a:prstGeom prst="rect">
            <a:avLst/>
          </a:prstGeom>
          <a:solidFill>
            <a:schemeClr val="accent3">
              <a:lumMod val="95000"/>
            </a:schemeClr>
          </a:solidFill>
        </p:spPr>
        <p:txBody>
          <a:bodyPr wrap="none" rtlCol="0">
            <a:spAutoFit/>
          </a:bodyPr>
          <a:lstStyle/>
          <a:p>
            <a:r>
              <a:rPr lang="es-ES" dirty="0" smtClean="0"/>
              <a:t>“ …conjunto de principios que nos involucran </a:t>
            </a:r>
          </a:p>
          <a:p>
            <a:r>
              <a:rPr lang="es-ES" dirty="0" smtClean="0"/>
              <a:t>a todos por igual por el bien de </a:t>
            </a:r>
          </a:p>
          <a:p>
            <a:r>
              <a:rPr lang="es-ES" dirty="0" smtClean="0"/>
              <a:t>la investigación y el aprendizaje”.</a:t>
            </a:r>
            <a:endParaRPr lang="es-ES" dirty="0"/>
          </a:p>
        </p:txBody>
      </p:sp>
      <p:sp>
        <p:nvSpPr>
          <p:cNvPr id="4" name="3 CuadroTexto"/>
          <p:cNvSpPr txBox="1"/>
          <p:nvPr/>
        </p:nvSpPr>
        <p:spPr>
          <a:xfrm>
            <a:off x="1908979" y="4016256"/>
            <a:ext cx="5360762" cy="707886"/>
          </a:xfrm>
          <a:prstGeom prst="rect">
            <a:avLst/>
          </a:prstGeom>
          <a:solidFill>
            <a:schemeClr val="accent3">
              <a:lumMod val="95000"/>
            </a:schemeClr>
          </a:solidFill>
        </p:spPr>
        <p:txBody>
          <a:bodyPr wrap="none" rtlCol="0">
            <a:spAutoFit/>
          </a:bodyPr>
          <a:lstStyle/>
          <a:p>
            <a:r>
              <a:rPr lang="es-ES" dirty="0" smtClean="0"/>
              <a:t>“… integridad de mi parte como profesor e </a:t>
            </a:r>
          </a:p>
          <a:p>
            <a:r>
              <a:rPr lang="es-ES" dirty="0" smtClean="0"/>
              <a:t>integridad de su parte como estudiante”.</a:t>
            </a:r>
            <a:endParaRPr lang="es-ES" dirty="0"/>
          </a:p>
        </p:txBody>
      </p:sp>
      <p:sp>
        <p:nvSpPr>
          <p:cNvPr id="11" name="Text Box 4"/>
          <p:cNvSpPr txBox="1">
            <a:spLocks noChangeArrowheads="1"/>
          </p:cNvSpPr>
          <p:nvPr/>
        </p:nvSpPr>
        <p:spPr bwMode="auto">
          <a:xfrm>
            <a:off x="6209277" y="6383696"/>
            <a:ext cx="280012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_tradnl" sz="1200" dirty="0">
                <a:solidFill>
                  <a:schemeClr val="bg2"/>
                </a:solidFill>
                <a:latin typeface="Arial" charset="0"/>
              </a:rPr>
              <a:t>X. Páez Facultad Medicina ULA </a:t>
            </a:r>
            <a:r>
              <a:rPr lang="es-ES_tradnl" sz="1200" dirty="0" smtClean="0">
                <a:solidFill>
                  <a:schemeClr val="bg2"/>
                </a:solidFill>
                <a:latin typeface="Arial" charset="0"/>
              </a:rPr>
              <a:t>2018</a:t>
            </a:r>
            <a:endParaRPr lang="es-ES_tradnl" sz="1200" dirty="0">
              <a:solidFill>
                <a:schemeClr val="bg2"/>
              </a:solidFill>
              <a:latin typeface="Arial" charset="0"/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2336452" y="5581354"/>
            <a:ext cx="4471096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VE" sz="1000" dirty="0" smtClean="0"/>
              <a:t>B. Taylor. </a:t>
            </a:r>
            <a:r>
              <a:rPr lang="es-VE" sz="1000" i="1" dirty="0" smtClean="0"/>
              <a:t>A </a:t>
            </a:r>
            <a:r>
              <a:rPr lang="es-VE" sz="1000" i="1" dirty="0" err="1" smtClean="0"/>
              <a:t>letter</a:t>
            </a:r>
            <a:r>
              <a:rPr lang="es-VE" sz="1000" i="1" dirty="0" smtClean="0"/>
              <a:t> </a:t>
            </a:r>
            <a:r>
              <a:rPr lang="es-VE" sz="1000" i="1" dirty="0" err="1" smtClean="0"/>
              <a:t>to</a:t>
            </a:r>
            <a:r>
              <a:rPr lang="es-VE" sz="1000" i="1" dirty="0" smtClean="0"/>
              <a:t> </a:t>
            </a:r>
            <a:r>
              <a:rPr lang="es-VE" sz="1000" i="1" dirty="0" err="1" smtClean="0"/>
              <a:t>my</a:t>
            </a:r>
            <a:r>
              <a:rPr lang="es-VE" sz="1000" i="1" dirty="0" smtClean="0"/>
              <a:t> </a:t>
            </a:r>
            <a:r>
              <a:rPr lang="es-VE" sz="1000" i="1" dirty="0" err="1" smtClean="0"/>
              <a:t>students</a:t>
            </a:r>
            <a:r>
              <a:rPr lang="es-VE" sz="1000" i="1" dirty="0" smtClean="0"/>
              <a:t>. </a:t>
            </a:r>
            <a:r>
              <a:rPr lang="es-VE" sz="1000" dirty="0" smtClean="0"/>
              <a:t>Center </a:t>
            </a:r>
            <a:r>
              <a:rPr lang="es-VE" sz="1000" dirty="0" err="1" smtClean="0"/>
              <a:t>for</a:t>
            </a:r>
            <a:r>
              <a:rPr lang="es-VE" sz="1000" dirty="0" smtClean="0"/>
              <a:t> </a:t>
            </a:r>
            <a:r>
              <a:rPr lang="es-VE" sz="1000" dirty="0" err="1" smtClean="0"/>
              <a:t>Academic</a:t>
            </a:r>
            <a:r>
              <a:rPr lang="es-VE" sz="1000" dirty="0" smtClean="0"/>
              <a:t> </a:t>
            </a:r>
            <a:r>
              <a:rPr lang="es-VE" sz="1000" dirty="0" err="1" smtClean="0"/>
              <a:t>Integrity</a:t>
            </a:r>
            <a:r>
              <a:rPr lang="es-VE" sz="1000" dirty="0" smtClean="0"/>
              <a:t> 1999</a:t>
            </a:r>
            <a:endParaRPr lang="es-VE" sz="1000" dirty="0"/>
          </a:p>
        </p:txBody>
      </p:sp>
      <p:sp>
        <p:nvSpPr>
          <p:cNvPr id="6" name="Rectángulo 5"/>
          <p:cNvSpPr/>
          <p:nvPr/>
        </p:nvSpPr>
        <p:spPr>
          <a:xfrm>
            <a:off x="2508501" y="2356702"/>
            <a:ext cx="4161717" cy="461665"/>
          </a:xfrm>
          <a:prstGeom prst="rect">
            <a:avLst/>
          </a:prstGeom>
          <a:solidFill>
            <a:srgbClr val="FFCDF2"/>
          </a:solidFill>
        </p:spPr>
        <p:txBody>
          <a:bodyPr wrap="none">
            <a:spAutoFit/>
          </a:bodyPr>
          <a:lstStyle/>
          <a:p>
            <a:r>
              <a:rPr lang="es-ES" sz="2400" i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Una carta a mis estudiantes</a:t>
            </a:r>
          </a:p>
        </p:txBody>
      </p:sp>
    </p:spTree>
    <p:extLst>
      <p:ext uri="{BB962C8B-B14F-4D97-AF65-F5344CB8AC3E}">
        <p14:creationId xmlns:p14="http://schemas.microsoft.com/office/powerpoint/2010/main" val="30058572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6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603" name="Rectangle 11"/>
          <p:cNvSpPr>
            <a:spLocks noChangeArrowheads="1"/>
          </p:cNvSpPr>
          <p:nvPr/>
        </p:nvSpPr>
        <p:spPr bwMode="auto">
          <a:xfrm>
            <a:off x="5719507" y="391696"/>
            <a:ext cx="2876108" cy="338554"/>
          </a:xfrm>
          <a:prstGeom prst="rect">
            <a:avLst/>
          </a:prstGeom>
          <a:solidFill>
            <a:srgbClr val="EBEBFF"/>
          </a:solidFill>
          <a:ln w="28575">
            <a:solidFill>
              <a:schemeClr val="accent2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algn="l">
              <a:buClr>
                <a:srgbClr val="FF0066"/>
              </a:buClr>
              <a:buFontTx/>
              <a:buChar char="•"/>
              <a:defRPr/>
            </a:pPr>
            <a:r>
              <a:rPr lang="es-ES" sz="1600">
                <a:effectLst>
                  <a:outerShdw blurRad="38100" dist="38100" dir="2700000" algn="tl">
                    <a:srgbClr val="FFFFFF"/>
                  </a:outerShdw>
                </a:effectLst>
              </a:rPr>
              <a:t> Relación Tutor-Aprendices</a:t>
            </a:r>
            <a:endParaRPr lang="es-ES_tradnl" sz="160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pic>
        <p:nvPicPr>
          <p:cNvPr id="57347" name="Picture 2"/>
          <p:cNvPicPr>
            <a:picLocks noChangeAspect="1" noChangeArrowheads="1"/>
          </p:cNvPicPr>
          <p:nvPr/>
        </p:nvPicPr>
        <p:blipFill>
          <a:blip r:embed="rId2">
            <a:lum bright="-6000"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514350"/>
            <a:ext cx="3651250" cy="5938838"/>
          </a:xfrm>
          <a:prstGeom prst="rect">
            <a:avLst/>
          </a:prstGeom>
          <a:noFill/>
          <a:ln w="9525">
            <a:solidFill>
              <a:srgbClr val="0000CC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7348" name="Oval 12"/>
          <p:cNvSpPr>
            <a:spLocks noChangeArrowheads="1"/>
          </p:cNvSpPr>
          <p:nvPr/>
        </p:nvSpPr>
        <p:spPr bwMode="auto">
          <a:xfrm>
            <a:off x="1979663" y="730250"/>
            <a:ext cx="1584325" cy="720725"/>
          </a:xfrm>
          <a:prstGeom prst="ellipse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57349" name="Text Box 13"/>
          <p:cNvSpPr txBox="1">
            <a:spLocks noChangeArrowheads="1"/>
          </p:cNvSpPr>
          <p:nvPr/>
        </p:nvSpPr>
        <p:spPr bwMode="auto">
          <a:xfrm>
            <a:off x="1678038" y="730250"/>
            <a:ext cx="2081212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/>
              <a:t>Debe haber </a:t>
            </a:r>
          </a:p>
          <a:p>
            <a:pPr eaLnBrk="1" hangingPunct="1"/>
            <a:r>
              <a:rPr lang="es-ES"/>
              <a:t>un mejor modo…</a:t>
            </a:r>
          </a:p>
        </p:txBody>
      </p:sp>
      <p:sp>
        <p:nvSpPr>
          <p:cNvPr id="57350" name="Rectangle 14"/>
          <p:cNvSpPr>
            <a:spLocks noChangeArrowheads="1"/>
          </p:cNvSpPr>
          <p:nvPr/>
        </p:nvSpPr>
        <p:spPr bwMode="auto">
          <a:xfrm>
            <a:off x="5056273" y="6056313"/>
            <a:ext cx="378142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4F81BD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sz="1000" i="1" dirty="0" smtClean="0">
                <a:solidFill>
                  <a:srgbClr val="000000"/>
                </a:solidFill>
              </a:rPr>
              <a:t>NH. </a:t>
            </a:r>
            <a:r>
              <a:rPr lang="en-US" sz="1000" i="1" dirty="0" err="1" smtClean="0">
                <a:solidFill>
                  <a:srgbClr val="000000"/>
                </a:solidFill>
              </a:rPr>
              <a:t>Steneck</a:t>
            </a:r>
            <a:r>
              <a:rPr lang="en-US" sz="1000" i="1" dirty="0" smtClean="0">
                <a:solidFill>
                  <a:srgbClr val="000000"/>
                </a:solidFill>
              </a:rPr>
              <a:t>. Introduction </a:t>
            </a:r>
            <a:r>
              <a:rPr lang="en-US" sz="1000" i="1" dirty="0">
                <a:solidFill>
                  <a:srgbClr val="000000"/>
                </a:solidFill>
              </a:rPr>
              <a:t>to the Responsible Conduct of Research</a:t>
            </a:r>
            <a:r>
              <a:rPr lang="en-US" sz="1000" dirty="0">
                <a:solidFill>
                  <a:srgbClr val="000000"/>
                </a:solidFill>
              </a:rPr>
              <a:t>. ORI. http://ori.hhs.gov/documents/rcrintro.pdf</a:t>
            </a:r>
          </a:p>
        </p:txBody>
      </p:sp>
      <p:sp>
        <p:nvSpPr>
          <p:cNvPr id="57351" name="Rectangle 15"/>
          <p:cNvSpPr>
            <a:spLocks noChangeArrowheads="1"/>
          </p:cNvSpPr>
          <p:nvPr/>
        </p:nvSpPr>
        <p:spPr bwMode="auto">
          <a:xfrm rot="1235891">
            <a:off x="2614663" y="3679825"/>
            <a:ext cx="647700" cy="57626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57352" name="Text Box 16"/>
          <p:cNvSpPr txBox="1">
            <a:spLocks noChangeArrowheads="1"/>
          </p:cNvSpPr>
          <p:nvPr/>
        </p:nvSpPr>
        <p:spPr bwMode="auto">
          <a:xfrm rot="1191971">
            <a:off x="2555925" y="3683000"/>
            <a:ext cx="97472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sz="1000"/>
              <a:t>Resultados</a:t>
            </a:r>
          </a:p>
          <a:p>
            <a:pPr eaLnBrk="1" hangingPunct="1"/>
            <a:r>
              <a:rPr lang="es-ES" sz="1000"/>
              <a:t>Investigación</a:t>
            </a:r>
          </a:p>
        </p:txBody>
      </p:sp>
      <p:sp>
        <p:nvSpPr>
          <p:cNvPr id="57353" name="Text Box 17"/>
          <p:cNvSpPr txBox="1">
            <a:spLocks noChangeArrowheads="1"/>
          </p:cNvSpPr>
          <p:nvPr/>
        </p:nvSpPr>
        <p:spPr bwMode="auto">
          <a:xfrm>
            <a:off x="5056273" y="2882635"/>
            <a:ext cx="3441700" cy="701675"/>
          </a:xfrm>
          <a:prstGeom prst="rect">
            <a:avLst/>
          </a:prstGeom>
          <a:solidFill>
            <a:schemeClr val="accent3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“Trabajar en las relaciones </a:t>
            </a:r>
          </a:p>
          <a:p>
            <a:pPr eaLnBrk="1" hangingPunct="1"/>
            <a:r>
              <a:rPr lang="es-ES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mentor-aprendices”</a:t>
            </a:r>
          </a:p>
        </p:txBody>
      </p:sp>
      <p:sp>
        <p:nvSpPr>
          <p:cNvPr id="2" name="Rectángulo 1"/>
          <p:cNvSpPr/>
          <p:nvPr/>
        </p:nvSpPr>
        <p:spPr>
          <a:xfrm rot="5400000">
            <a:off x="4303115" y="5435974"/>
            <a:ext cx="955710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dirty="0">
                <a:solidFill>
                  <a:srgbClr val="000000"/>
                </a:solidFill>
              </a:rPr>
              <a:t>David </a:t>
            </a:r>
            <a:r>
              <a:rPr lang="en-US" sz="1100" dirty="0" err="1">
                <a:solidFill>
                  <a:srgbClr val="000000"/>
                </a:solidFill>
              </a:rPr>
              <a:t>Zinn</a:t>
            </a:r>
            <a:r>
              <a:rPr lang="en-US" sz="1100" dirty="0">
                <a:solidFill>
                  <a:srgbClr val="000000"/>
                </a:solidFill>
              </a:rPr>
              <a:t>. </a:t>
            </a:r>
            <a:endParaRPr lang="es-VE" sz="1100" dirty="0"/>
          </a:p>
        </p:txBody>
      </p:sp>
      <p:sp>
        <p:nvSpPr>
          <p:cNvPr id="11" name="Text Box 4"/>
          <p:cNvSpPr txBox="1">
            <a:spLocks noChangeArrowheads="1"/>
          </p:cNvSpPr>
          <p:nvPr/>
        </p:nvSpPr>
        <p:spPr bwMode="auto">
          <a:xfrm>
            <a:off x="6660232" y="6567155"/>
            <a:ext cx="2372765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_tradnl" sz="1000" dirty="0">
                <a:solidFill>
                  <a:schemeClr val="bg2"/>
                </a:solidFill>
                <a:latin typeface="Arial" charset="0"/>
              </a:rPr>
              <a:t>X. Páez Facultad Medicina ULA </a:t>
            </a:r>
            <a:r>
              <a:rPr lang="es-ES_tradnl" sz="1000" dirty="0" smtClean="0">
                <a:solidFill>
                  <a:schemeClr val="bg2"/>
                </a:solidFill>
                <a:latin typeface="Arial" charset="0"/>
              </a:rPr>
              <a:t>2018</a:t>
            </a:r>
            <a:endParaRPr lang="es-ES_tradnl" sz="1000" dirty="0">
              <a:solidFill>
                <a:schemeClr val="bg2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90" name="Text Box 6"/>
          <p:cNvSpPr txBox="1">
            <a:spLocks noChangeArrowheads="1"/>
          </p:cNvSpPr>
          <p:nvPr/>
        </p:nvSpPr>
        <p:spPr bwMode="auto">
          <a:xfrm>
            <a:off x="1998663" y="1700213"/>
            <a:ext cx="5370512" cy="3746500"/>
          </a:xfrm>
          <a:prstGeom prst="rect">
            <a:avLst/>
          </a:prstGeom>
          <a:solidFill>
            <a:srgbClr val="FFE5F8"/>
          </a:solidFill>
          <a:ln>
            <a:noFill/>
          </a:ln>
          <a:extLst/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>
              <a:buClr>
                <a:srgbClr val="FF0066"/>
              </a:buClr>
              <a:buSzPct val="150000"/>
              <a:buFontTx/>
              <a:buChar char="•"/>
            </a:pPr>
            <a:r>
              <a:rPr lang="es-ES_tradnl" sz="1800" dirty="0">
                <a:solidFill>
                  <a:srgbClr val="000000"/>
                </a:solidFill>
                <a:cs typeface="Times New Roman" pitchFamily="18" charset="0"/>
              </a:rPr>
              <a:t>  </a:t>
            </a:r>
            <a:r>
              <a:rPr lang="es-ES_tradnl" dirty="0">
                <a:solidFill>
                  <a:srgbClr val="000000"/>
                </a:solidFill>
                <a:cs typeface="Times New Roman" pitchFamily="18" charset="0"/>
              </a:rPr>
              <a:t>Reservar un </a:t>
            </a:r>
            <a:r>
              <a:rPr lang="es-ES_tradnl" sz="2400" b="1" dirty="0">
                <a:solidFill>
                  <a:srgbClr val="CC0000"/>
                </a:solidFill>
                <a:cs typeface="Times New Roman" pitchFamily="18" charset="0"/>
              </a:rPr>
              <a:t>“tiempo”</a:t>
            </a:r>
            <a:r>
              <a:rPr lang="es-ES_tradnl" dirty="0">
                <a:solidFill>
                  <a:srgbClr val="000000"/>
                </a:solidFill>
                <a:cs typeface="Times New Roman" pitchFamily="18" charset="0"/>
              </a:rPr>
              <a:t> para el estudiante</a:t>
            </a:r>
          </a:p>
          <a:p>
            <a:pPr algn="l" eaLnBrk="1" hangingPunct="1">
              <a:buClr>
                <a:srgbClr val="FF0066"/>
              </a:buClr>
              <a:buSzPct val="150000"/>
              <a:buFontTx/>
              <a:buChar char="•"/>
            </a:pPr>
            <a:endParaRPr lang="es-ES_tradnl" sz="900" dirty="0">
              <a:solidFill>
                <a:srgbClr val="000000"/>
              </a:solidFill>
              <a:cs typeface="Times New Roman" pitchFamily="18" charset="0"/>
            </a:endParaRPr>
          </a:p>
          <a:p>
            <a:pPr algn="l" eaLnBrk="1" hangingPunct="1">
              <a:buClr>
                <a:srgbClr val="FF0066"/>
              </a:buClr>
              <a:buSzPct val="150000"/>
              <a:buFontTx/>
              <a:buChar char="•"/>
            </a:pPr>
            <a:r>
              <a:rPr lang="es-ES_tradnl" sz="1800" dirty="0">
                <a:solidFill>
                  <a:srgbClr val="000000"/>
                </a:solidFill>
                <a:cs typeface="Times New Roman" pitchFamily="18" charset="0"/>
              </a:rPr>
              <a:t>  Escuchar pacientemente</a:t>
            </a:r>
          </a:p>
          <a:p>
            <a:pPr algn="l" eaLnBrk="1" hangingPunct="1">
              <a:buClr>
                <a:srgbClr val="FF0066"/>
              </a:buClr>
              <a:buSzPct val="150000"/>
              <a:buFontTx/>
              <a:buChar char="•"/>
            </a:pPr>
            <a:endParaRPr lang="es-ES_tradnl" sz="900" dirty="0">
              <a:solidFill>
                <a:srgbClr val="000000"/>
              </a:solidFill>
              <a:cs typeface="Times New Roman" pitchFamily="18" charset="0"/>
            </a:endParaRPr>
          </a:p>
          <a:p>
            <a:pPr algn="l" eaLnBrk="1" hangingPunct="1">
              <a:buClr>
                <a:srgbClr val="FF0066"/>
              </a:buClr>
              <a:buSzPct val="150000"/>
              <a:buFontTx/>
              <a:buChar char="•"/>
            </a:pPr>
            <a:r>
              <a:rPr lang="es-ES_tradnl" sz="1800" dirty="0">
                <a:solidFill>
                  <a:srgbClr val="000000"/>
                </a:solidFill>
                <a:cs typeface="Times New Roman" pitchFamily="18" charset="0"/>
              </a:rPr>
              <a:t>  Dar instrucciones</a:t>
            </a:r>
          </a:p>
          <a:p>
            <a:pPr algn="l" eaLnBrk="1" hangingPunct="1">
              <a:buClr>
                <a:srgbClr val="FF0066"/>
              </a:buClr>
              <a:buSzPct val="150000"/>
              <a:buFontTx/>
              <a:buChar char="•"/>
            </a:pPr>
            <a:endParaRPr lang="es-ES_tradnl" sz="900" dirty="0">
              <a:solidFill>
                <a:srgbClr val="000000"/>
              </a:solidFill>
              <a:cs typeface="Times New Roman" pitchFamily="18" charset="0"/>
            </a:endParaRPr>
          </a:p>
          <a:p>
            <a:pPr algn="l" eaLnBrk="1" hangingPunct="1">
              <a:buClr>
                <a:srgbClr val="FF0066"/>
              </a:buClr>
              <a:buSzPct val="150000"/>
              <a:buFontTx/>
              <a:buChar char="•"/>
            </a:pPr>
            <a:r>
              <a:rPr lang="es-ES_tradnl" sz="1800" dirty="0">
                <a:solidFill>
                  <a:srgbClr val="000000"/>
                </a:solidFill>
                <a:cs typeface="Times New Roman" pitchFamily="18" charset="0"/>
              </a:rPr>
              <a:t>  No abusar de su autoridad </a:t>
            </a:r>
          </a:p>
          <a:p>
            <a:pPr algn="l" eaLnBrk="1" hangingPunct="1">
              <a:buClr>
                <a:srgbClr val="FF0066"/>
              </a:buClr>
              <a:buSzPct val="150000"/>
              <a:buFontTx/>
              <a:buChar char="•"/>
            </a:pPr>
            <a:endParaRPr lang="es-ES_tradnl" sz="900" dirty="0">
              <a:solidFill>
                <a:srgbClr val="000000"/>
              </a:solidFill>
              <a:cs typeface="Times New Roman" pitchFamily="18" charset="0"/>
            </a:endParaRPr>
          </a:p>
          <a:p>
            <a:pPr algn="l" eaLnBrk="1" hangingPunct="1">
              <a:buClr>
                <a:srgbClr val="FF0066"/>
              </a:buClr>
              <a:buSzPct val="150000"/>
              <a:buFontTx/>
              <a:buChar char="•"/>
            </a:pPr>
            <a:r>
              <a:rPr lang="es-ES_tradnl" sz="1800" dirty="0">
                <a:solidFill>
                  <a:srgbClr val="000000"/>
                </a:solidFill>
                <a:cs typeface="Times New Roman" pitchFamily="18" charset="0"/>
              </a:rPr>
              <a:t>  Ser constructivo </a:t>
            </a:r>
          </a:p>
          <a:p>
            <a:pPr algn="l" eaLnBrk="1" hangingPunct="1">
              <a:buClr>
                <a:srgbClr val="FF0066"/>
              </a:buClr>
              <a:buSzPct val="150000"/>
              <a:buFontTx/>
              <a:buChar char="•"/>
            </a:pPr>
            <a:endParaRPr lang="es-ES_tradnl" sz="900" dirty="0">
              <a:solidFill>
                <a:srgbClr val="000000"/>
              </a:solidFill>
              <a:cs typeface="Times New Roman" pitchFamily="18" charset="0"/>
            </a:endParaRPr>
          </a:p>
          <a:p>
            <a:pPr algn="l" eaLnBrk="1" hangingPunct="1">
              <a:buClr>
                <a:srgbClr val="FF0066"/>
              </a:buClr>
              <a:buSzPct val="150000"/>
              <a:buFontTx/>
              <a:buChar char="•"/>
            </a:pPr>
            <a:r>
              <a:rPr lang="es-ES_tradnl" sz="1800" dirty="0">
                <a:solidFill>
                  <a:srgbClr val="000000"/>
                </a:solidFill>
                <a:cs typeface="Times New Roman" pitchFamily="18" charset="0"/>
              </a:rPr>
              <a:t>  No abrumar </a:t>
            </a:r>
          </a:p>
          <a:p>
            <a:pPr algn="l" eaLnBrk="1" hangingPunct="1">
              <a:buClr>
                <a:srgbClr val="FF0066"/>
              </a:buClr>
              <a:buSzPct val="150000"/>
              <a:buFontTx/>
              <a:buChar char="•"/>
            </a:pPr>
            <a:endParaRPr lang="es-ES_tradnl" sz="900" dirty="0">
              <a:solidFill>
                <a:srgbClr val="000000"/>
              </a:solidFill>
              <a:cs typeface="Times New Roman" pitchFamily="18" charset="0"/>
            </a:endParaRPr>
          </a:p>
          <a:p>
            <a:pPr algn="l" eaLnBrk="1" hangingPunct="1">
              <a:buClr>
                <a:srgbClr val="FF0066"/>
              </a:buClr>
              <a:buSzPct val="150000"/>
              <a:buFontTx/>
              <a:buChar char="•"/>
            </a:pPr>
            <a:r>
              <a:rPr lang="es-ES_tradnl" sz="1800" dirty="0">
                <a:solidFill>
                  <a:srgbClr val="000000"/>
                </a:solidFill>
                <a:cs typeface="Times New Roman" pitchFamily="18" charset="0"/>
              </a:rPr>
              <a:t>  Desarrollar una relación apropiada</a:t>
            </a:r>
          </a:p>
          <a:p>
            <a:pPr algn="l" eaLnBrk="1" hangingPunct="1">
              <a:buClr>
                <a:srgbClr val="FF0066"/>
              </a:buClr>
              <a:buSzPct val="150000"/>
              <a:buFontTx/>
              <a:buChar char="•"/>
            </a:pPr>
            <a:endParaRPr lang="es-ES_tradnl" sz="900" dirty="0">
              <a:solidFill>
                <a:srgbClr val="000000"/>
              </a:solidFill>
              <a:cs typeface="Times New Roman" pitchFamily="18" charset="0"/>
            </a:endParaRPr>
          </a:p>
          <a:p>
            <a:pPr algn="l" eaLnBrk="1" hangingPunct="1">
              <a:buClr>
                <a:srgbClr val="FF0066"/>
              </a:buClr>
              <a:buSzPct val="150000"/>
              <a:buFontTx/>
              <a:buChar char="•"/>
            </a:pPr>
            <a:r>
              <a:rPr lang="es-ES_tradnl" sz="1800" dirty="0">
                <a:solidFill>
                  <a:srgbClr val="000000"/>
                </a:solidFill>
                <a:cs typeface="Times New Roman" pitchFamily="18" charset="0"/>
              </a:rPr>
              <a:t>  Compartir con el estudiante</a:t>
            </a:r>
          </a:p>
          <a:p>
            <a:pPr algn="l" eaLnBrk="1" hangingPunct="1">
              <a:buClr>
                <a:srgbClr val="FF0066"/>
              </a:buClr>
              <a:buSzPct val="150000"/>
              <a:buFontTx/>
              <a:buChar char="•"/>
            </a:pPr>
            <a:endParaRPr lang="es-ES_tradnl" sz="900" dirty="0">
              <a:solidFill>
                <a:srgbClr val="000000"/>
              </a:solidFill>
              <a:cs typeface="Times New Roman" pitchFamily="18" charset="0"/>
            </a:endParaRPr>
          </a:p>
          <a:p>
            <a:pPr algn="l" eaLnBrk="1" hangingPunct="1">
              <a:buClr>
                <a:srgbClr val="FF0066"/>
              </a:buClr>
              <a:buSzPct val="150000"/>
              <a:buFontTx/>
              <a:buChar char="•"/>
            </a:pPr>
            <a:r>
              <a:rPr lang="es-ES_tradnl" sz="1800" dirty="0">
                <a:solidFill>
                  <a:srgbClr val="000000"/>
                </a:solidFill>
                <a:cs typeface="Times New Roman" pitchFamily="18" charset="0"/>
              </a:rPr>
              <a:t>  Buscar sus </a:t>
            </a:r>
            <a:r>
              <a:rPr lang="es-ES_tradnl" sz="1800" u="sng" dirty="0">
                <a:solidFill>
                  <a:srgbClr val="000000"/>
                </a:solidFill>
                <a:cs typeface="Times New Roman" pitchFamily="18" charset="0"/>
              </a:rPr>
              <a:t>propios mentores</a:t>
            </a:r>
          </a:p>
        </p:txBody>
      </p:sp>
      <p:sp>
        <p:nvSpPr>
          <p:cNvPr id="56323" name="Rectangle 8"/>
          <p:cNvSpPr>
            <a:spLocks noChangeArrowheads="1"/>
          </p:cNvSpPr>
          <p:nvPr/>
        </p:nvSpPr>
        <p:spPr bwMode="auto">
          <a:xfrm>
            <a:off x="1571625" y="5516563"/>
            <a:ext cx="600075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GB" sz="1200" i="1" dirty="0">
                <a:solidFill>
                  <a:srgbClr val="000000"/>
                </a:solidFill>
                <a:latin typeface="Arial" charset="0"/>
              </a:rPr>
              <a:t>Adviser, Teacher, Role Model, Friend. On being a Mentor to Students in </a:t>
            </a:r>
          </a:p>
          <a:p>
            <a:r>
              <a:rPr lang="en-GB" sz="1200" i="1" dirty="0">
                <a:solidFill>
                  <a:srgbClr val="000000"/>
                </a:solidFill>
                <a:latin typeface="Arial" charset="0"/>
              </a:rPr>
              <a:t>Science and Engineering</a:t>
            </a:r>
            <a:r>
              <a:rPr lang="en-GB" sz="1200" dirty="0">
                <a:solidFill>
                  <a:srgbClr val="000000"/>
                </a:solidFill>
                <a:latin typeface="Arial" charset="0"/>
              </a:rPr>
              <a:t>. National Academy of  Sciences, National Academy of Engineering, Institute of Medicine. National Academic Press, Washington, D.C., 1997.</a:t>
            </a:r>
            <a:endParaRPr lang="es-ES_tradnl" sz="1200" dirty="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1996" name="Text Box 12"/>
          <p:cNvSpPr txBox="1">
            <a:spLocks noChangeArrowheads="1"/>
          </p:cNvSpPr>
          <p:nvPr/>
        </p:nvSpPr>
        <p:spPr bwMode="auto">
          <a:xfrm>
            <a:off x="2351680" y="1052513"/>
            <a:ext cx="4440639" cy="523220"/>
          </a:xfrm>
          <a:prstGeom prst="rect">
            <a:avLst/>
          </a:prstGeom>
          <a:solidFill>
            <a:schemeClr val="accent3">
              <a:lumMod val="95000"/>
            </a:schemeClr>
          </a:solidFill>
          <a:ln w="28575">
            <a:solidFill>
              <a:srgbClr val="CC3300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28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Responsabilidad </a:t>
            </a:r>
            <a:r>
              <a:rPr lang="es-ES" sz="28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del tutor</a:t>
            </a:r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6209277" y="6383696"/>
            <a:ext cx="280012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_tradnl" sz="1200" dirty="0">
                <a:solidFill>
                  <a:schemeClr val="bg2"/>
                </a:solidFill>
                <a:latin typeface="Arial" charset="0"/>
              </a:rPr>
              <a:t>X. Páez Facultad Medicina ULA </a:t>
            </a:r>
            <a:r>
              <a:rPr lang="es-ES_tradnl" sz="1200" dirty="0" smtClean="0">
                <a:solidFill>
                  <a:schemeClr val="bg2"/>
                </a:solidFill>
                <a:latin typeface="Arial" charset="0"/>
              </a:rPr>
              <a:t>2018</a:t>
            </a:r>
            <a:endParaRPr lang="es-ES_tradnl" sz="1200" dirty="0">
              <a:solidFill>
                <a:schemeClr val="bg2"/>
              </a:solidFill>
              <a:latin typeface="Arial" charset="0"/>
            </a:endParaRPr>
          </a:p>
        </p:txBody>
      </p:sp>
      <p:sp>
        <p:nvSpPr>
          <p:cNvPr id="7" name="Rectangle 10"/>
          <p:cNvSpPr>
            <a:spLocks noChangeArrowheads="1"/>
          </p:cNvSpPr>
          <p:nvPr/>
        </p:nvSpPr>
        <p:spPr bwMode="auto">
          <a:xfrm>
            <a:off x="5756343" y="418096"/>
            <a:ext cx="2876108" cy="338554"/>
          </a:xfrm>
          <a:prstGeom prst="rect">
            <a:avLst/>
          </a:prstGeom>
          <a:solidFill>
            <a:srgbClr val="EBEBFF"/>
          </a:solidFill>
          <a:ln w="28575">
            <a:solidFill>
              <a:schemeClr val="accent2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algn="l">
              <a:buClr>
                <a:srgbClr val="FF0066"/>
              </a:buClr>
              <a:buFontTx/>
              <a:buChar char="•"/>
              <a:defRPr/>
            </a:pPr>
            <a:r>
              <a:rPr lang="es-ES" sz="1600">
                <a:effectLst>
                  <a:outerShdw blurRad="38100" dist="38100" dir="2700000" algn="tl">
                    <a:srgbClr val="FFFFFF"/>
                  </a:outerShdw>
                </a:effectLst>
              </a:rPr>
              <a:t> Relación Tutor-Aprendices</a:t>
            </a:r>
            <a:endParaRPr lang="es-ES_tradnl" sz="160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0"/>
                                        <p:tgtEl>
                                          <p:spTgt spid="419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90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4" name="Text Box 4"/>
          <p:cNvSpPr txBox="1">
            <a:spLocks noChangeArrowheads="1"/>
          </p:cNvSpPr>
          <p:nvPr/>
        </p:nvSpPr>
        <p:spPr bwMode="auto">
          <a:xfrm>
            <a:off x="2314811" y="785600"/>
            <a:ext cx="4514377" cy="523220"/>
          </a:xfrm>
          <a:prstGeom prst="rect">
            <a:avLst/>
          </a:prstGeom>
          <a:solidFill>
            <a:schemeClr val="accent3">
              <a:lumMod val="95000"/>
            </a:schemeClr>
          </a:solidFill>
          <a:ln w="28575">
            <a:solidFill>
              <a:srgbClr val="CC3300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>
              <a:defRPr/>
            </a:pPr>
            <a:r>
              <a:rPr lang="es-ES_tradnl" sz="28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Responsabilidad del Tutor</a:t>
            </a:r>
          </a:p>
        </p:txBody>
      </p:sp>
      <p:sp>
        <p:nvSpPr>
          <p:cNvPr id="81928" name="Text Box 8"/>
          <p:cNvSpPr txBox="1">
            <a:spLocks noChangeArrowheads="1"/>
          </p:cNvSpPr>
          <p:nvPr/>
        </p:nvSpPr>
        <p:spPr bwMode="auto">
          <a:xfrm>
            <a:off x="4355976" y="3075187"/>
            <a:ext cx="4361632" cy="1569660"/>
          </a:xfrm>
          <a:prstGeom prst="rect">
            <a:avLst/>
          </a:prstGeom>
          <a:solidFill>
            <a:srgbClr val="FFE7F3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wrap="square"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marL="176213" indent="-176213" algn="l" eaLnBrk="1" hangingPunct="1">
              <a:buClr>
                <a:srgbClr val="C00000"/>
              </a:buClr>
              <a:buSzPct val="150000"/>
              <a:buFont typeface="Arial" panose="020B0604020202020204" pitchFamily="34" charset="0"/>
              <a:buChar char="•"/>
              <a:defRPr/>
            </a:pPr>
            <a:r>
              <a:rPr lang="es-ES_tradnl" sz="2400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¡Trabajo de tutor NO ES </a:t>
            </a:r>
          </a:p>
          <a:p>
            <a:pPr marL="265113" indent="-265113" algn="l" eaLnBrk="1" hangingPunct="1">
              <a:buClr>
                <a:srgbClr val="C00000"/>
              </a:buClr>
              <a:buSzPct val="150000"/>
              <a:defRPr/>
            </a:pPr>
            <a:r>
              <a:rPr lang="es-ES_tradnl" sz="2400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	sólo recibir la tesis al final, </a:t>
            </a:r>
          </a:p>
          <a:p>
            <a:pPr marL="265113" indent="-265113" algn="l" eaLnBrk="1" hangingPunct="1">
              <a:buClr>
                <a:srgbClr val="C00000"/>
              </a:buClr>
              <a:buSzPct val="150000"/>
              <a:defRPr/>
            </a:pPr>
            <a:r>
              <a:rPr lang="es-ES_tradnl" sz="2400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	para ver que hizo el estudiante!</a:t>
            </a:r>
          </a:p>
        </p:txBody>
      </p:sp>
      <p:sp>
        <p:nvSpPr>
          <p:cNvPr id="81929" name="Text Box 9"/>
          <p:cNvSpPr txBox="1">
            <a:spLocks noChangeArrowheads="1"/>
          </p:cNvSpPr>
          <p:nvPr/>
        </p:nvSpPr>
        <p:spPr bwMode="auto">
          <a:xfrm>
            <a:off x="408988" y="4745730"/>
            <a:ext cx="3710722" cy="1323439"/>
          </a:xfrm>
          <a:prstGeom prst="rect">
            <a:avLst/>
          </a:prstGeom>
          <a:solidFill>
            <a:srgbClr val="FFE7F3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wrap="square">
            <a:spAutoFit/>
          </a:bodyPr>
          <a:lstStyle/>
          <a:p>
            <a:pPr algn="l">
              <a:buClr>
                <a:srgbClr val="CC3300"/>
              </a:buClr>
              <a:buSzPct val="170000"/>
              <a:buFontTx/>
              <a:buChar char="•"/>
              <a:defRPr/>
            </a:pPr>
            <a:r>
              <a:rPr lang="es-ES_tradnl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Las conductas deshonestas </a:t>
            </a:r>
          </a:p>
          <a:p>
            <a:pPr algn="l">
              <a:buClr>
                <a:srgbClr val="CC3300"/>
              </a:buClr>
              <a:defRPr/>
            </a:pPr>
            <a:r>
              <a:rPr lang="es-ES_tradnl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 deben ser descubiertas, </a:t>
            </a:r>
          </a:p>
          <a:p>
            <a:pPr marL="176213" indent="-176213" algn="l">
              <a:buClr>
                <a:srgbClr val="CC3300"/>
              </a:buClr>
              <a:defRPr/>
            </a:pPr>
            <a:r>
              <a:rPr lang="es-ES_tradnl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 discutidas y corregidas a </a:t>
            </a:r>
            <a:r>
              <a:rPr lang="es-ES_tradnl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tiempo</a:t>
            </a:r>
            <a:r>
              <a:rPr lang="es-ES_tradnl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!</a:t>
            </a:r>
          </a:p>
        </p:txBody>
      </p:sp>
      <p:sp>
        <p:nvSpPr>
          <p:cNvPr id="81931" name="Text Box 11"/>
          <p:cNvSpPr txBox="1">
            <a:spLocks noChangeArrowheads="1"/>
          </p:cNvSpPr>
          <p:nvPr/>
        </p:nvSpPr>
        <p:spPr bwMode="auto">
          <a:xfrm>
            <a:off x="463964" y="1584965"/>
            <a:ext cx="3600771" cy="1754326"/>
          </a:xfrm>
          <a:prstGeom prst="rect">
            <a:avLst/>
          </a:prstGeom>
          <a:solidFill>
            <a:srgbClr val="FFE7F3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wrap="square">
            <a:spAutoFit/>
          </a:bodyPr>
          <a:lstStyle/>
          <a:p>
            <a:pPr marL="176213" indent="-176213" algn="l">
              <a:buClr>
                <a:srgbClr val="CC3300"/>
              </a:buClr>
              <a:buSzPct val="150000"/>
              <a:buFont typeface="Arial" panose="020B0604020202020204" pitchFamily="34" charset="0"/>
              <a:buChar char="•"/>
              <a:defRPr/>
            </a:pPr>
            <a:r>
              <a:rPr lang="es-ES_tradnl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No aceptar trabajos, </a:t>
            </a:r>
          </a:p>
          <a:p>
            <a:pPr marL="265113" indent="-265113" algn="l">
              <a:buClr>
                <a:srgbClr val="CC3300"/>
              </a:buClr>
              <a:buSzPct val="150000"/>
              <a:defRPr/>
            </a:pPr>
            <a:r>
              <a:rPr lang="es-ES_tradnl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	si no se tiene competencia</a:t>
            </a:r>
          </a:p>
          <a:p>
            <a:pPr marL="176213" indent="-176213" algn="l">
              <a:buClr>
                <a:srgbClr val="CC3300"/>
              </a:buClr>
              <a:buSzPct val="150000"/>
              <a:defRPr/>
            </a:pPr>
            <a:r>
              <a:rPr lang="es-ES_tradnl" sz="8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  <a:p>
            <a:pPr marL="176213" indent="-176213" algn="l">
              <a:buClr>
                <a:srgbClr val="CC3300"/>
              </a:buClr>
              <a:buSzPct val="150000"/>
              <a:buFont typeface="Arial" panose="020B0604020202020204" pitchFamily="34" charset="0"/>
              <a:buChar char="•"/>
              <a:defRPr/>
            </a:pPr>
            <a:r>
              <a:rPr lang="es-ES_tradnl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No aceptar muchos estudiantes, si </a:t>
            </a:r>
            <a:r>
              <a:rPr lang="es-ES_tradnl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no se les puede atender</a:t>
            </a:r>
          </a:p>
        </p:txBody>
      </p:sp>
      <p:sp>
        <p:nvSpPr>
          <p:cNvPr id="81932" name="Text Box 12"/>
          <p:cNvSpPr txBox="1">
            <a:spLocks noChangeArrowheads="1"/>
          </p:cNvSpPr>
          <p:nvPr/>
        </p:nvSpPr>
        <p:spPr bwMode="auto">
          <a:xfrm>
            <a:off x="5072885" y="4868863"/>
            <a:ext cx="3408304" cy="1077218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_tradnl" sz="3200" dirty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¿Qué se hace </a:t>
            </a:r>
          </a:p>
          <a:p>
            <a:pPr eaLnBrk="1" hangingPunct="1"/>
            <a:r>
              <a:rPr lang="es-ES_tradnl" sz="3200" dirty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aquí al respecto?</a:t>
            </a:r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6209277" y="6383696"/>
            <a:ext cx="280012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_tradnl" sz="1200" dirty="0">
                <a:solidFill>
                  <a:schemeClr val="bg2"/>
                </a:solidFill>
                <a:latin typeface="Arial" charset="0"/>
              </a:rPr>
              <a:t>X. Páez Facultad Medicina ULA </a:t>
            </a:r>
            <a:r>
              <a:rPr lang="es-ES_tradnl" sz="1200" dirty="0" smtClean="0">
                <a:solidFill>
                  <a:schemeClr val="bg2"/>
                </a:solidFill>
                <a:latin typeface="Arial" charset="0"/>
              </a:rPr>
              <a:t>2018</a:t>
            </a:r>
            <a:endParaRPr lang="es-ES_tradnl" sz="1200" dirty="0">
              <a:solidFill>
                <a:schemeClr val="bg2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5" dur="80"/>
                                        <p:tgtEl>
                                          <p:spTgt spid="8193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6" dur="80"/>
                                        <p:tgtEl>
                                          <p:spTgt spid="819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80"/>
                                        <p:tgtEl>
                                          <p:spTgt spid="819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mph" presetSubtype="2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41" dur="2000" fill="hold"/>
                                        <p:tgtEl>
                                          <p:spTgt spid="8193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66FF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32" grpId="0"/>
      <p:bldP spid="81932" grpId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9" name="Text Box 7"/>
          <p:cNvSpPr txBox="1">
            <a:spLocks noChangeArrowheads="1"/>
          </p:cNvSpPr>
          <p:nvPr/>
        </p:nvSpPr>
        <p:spPr bwMode="auto">
          <a:xfrm>
            <a:off x="1499192" y="2173536"/>
            <a:ext cx="2898550" cy="3539430"/>
          </a:xfrm>
          <a:prstGeom prst="rect">
            <a:avLst/>
          </a:prstGeom>
          <a:solidFill>
            <a:srgbClr val="CCECFF"/>
          </a:solidFill>
          <a:ln w="28575">
            <a:noFill/>
            <a:miter lim="800000"/>
            <a:headEnd/>
            <a:tailEnd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_tradnl" sz="32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*</a:t>
            </a:r>
            <a:r>
              <a:rPr lang="es-ES_tradnl" sz="32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Enseñar</a:t>
            </a:r>
            <a:endParaRPr lang="es-ES_tradnl" sz="32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eaLnBrk="1" hangingPunct="1"/>
            <a:r>
              <a:rPr lang="es-ES_tradnl" sz="16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pPr eaLnBrk="1" hangingPunct="1"/>
            <a:r>
              <a:rPr lang="es-ES_tradnl" sz="32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*</a:t>
            </a:r>
            <a:r>
              <a:rPr lang="es-ES_tradnl" sz="32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Supervisar</a:t>
            </a:r>
          </a:p>
          <a:p>
            <a:pPr eaLnBrk="1" hangingPunct="1"/>
            <a:endParaRPr lang="es-ES_tradnl" sz="16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eaLnBrk="1" hangingPunct="1"/>
            <a:r>
              <a:rPr lang="es-ES_tradnl" sz="32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*</a:t>
            </a:r>
            <a:r>
              <a:rPr lang="es-ES_tradnl" sz="32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Evaluar</a:t>
            </a:r>
            <a:endParaRPr lang="es-ES_tradnl" sz="32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eaLnBrk="1" hangingPunct="1"/>
            <a:endParaRPr lang="es-ES_tradnl" sz="16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eaLnBrk="1" hangingPunct="1"/>
            <a:r>
              <a:rPr lang="es-ES_tradnl" sz="32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*</a:t>
            </a:r>
            <a:r>
              <a:rPr lang="es-ES_tradnl" sz="32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Recompensar</a:t>
            </a:r>
            <a:endParaRPr lang="es-ES_tradnl" sz="32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eaLnBrk="1" hangingPunct="1"/>
            <a:endParaRPr lang="es-ES_tradnl" sz="16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eaLnBrk="1" hangingPunct="1"/>
            <a:r>
              <a:rPr lang="es-ES_tradnl" sz="32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*</a:t>
            </a:r>
            <a:r>
              <a:rPr lang="es-ES_tradnl" sz="32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Sancionar</a:t>
            </a:r>
            <a:endParaRPr lang="es-ES_tradnl" sz="32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9883" name="Text Box 11"/>
          <p:cNvSpPr txBox="1">
            <a:spLocks noChangeArrowheads="1"/>
          </p:cNvSpPr>
          <p:nvPr/>
        </p:nvSpPr>
        <p:spPr bwMode="auto">
          <a:xfrm>
            <a:off x="5421313" y="4392578"/>
            <a:ext cx="1906587" cy="946150"/>
          </a:xfrm>
          <a:prstGeom prst="rect">
            <a:avLst/>
          </a:prstGeom>
          <a:solidFill>
            <a:srgbClr val="FFE7F3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_tradnl" sz="2800" b="1" dirty="0">
                <a:solidFill>
                  <a:srgbClr val="000000"/>
                </a:solidFill>
              </a:rPr>
              <a:t>¡Ojo con </a:t>
            </a:r>
          </a:p>
          <a:p>
            <a:pPr eaLnBrk="1" hangingPunct="1"/>
            <a:r>
              <a:rPr lang="es-ES_tradnl" sz="2800" b="1" dirty="0">
                <a:solidFill>
                  <a:srgbClr val="000000"/>
                </a:solidFill>
              </a:rPr>
              <a:t>Internet!!!</a:t>
            </a:r>
          </a:p>
        </p:txBody>
      </p:sp>
      <p:sp>
        <p:nvSpPr>
          <p:cNvPr id="79891" name="Text Box 19"/>
          <p:cNvSpPr txBox="1">
            <a:spLocks noChangeArrowheads="1"/>
          </p:cNvSpPr>
          <p:nvPr/>
        </p:nvSpPr>
        <p:spPr bwMode="auto">
          <a:xfrm>
            <a:off x="5053572" y="2299357"/>
            <a:ext cx="2642070" cy="1692771"/>
          </a:xfrm>
          <a:prstGeom prst="rect">
            <a:avLst/>
          </a:prstGeom>
          <a:solidFill>
            <a:srgbClr val="FFE7F3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_tradnl" sz="2800" b="1" dirty="0" smtClean="0">
                <a:solidFill>
                  <a:srgbClr val="000000"/>
                </a:solidFill>
              </a:rPr>
              <a:t>Revisar </a:t>
            </a:r>
          </a:p>
          <a:p>
            <a:pPr eaLnBrk="1" hangingPunct="1"/>
            <a:r>
              <a:rPr lang="es-ES_tradnl" sz="2800" b="1" dirty="0" smtClean="0">
                <a:solidFill>
                  <a:srgbClr val="000000"/>
                </a:solidFill>
              </a:rPr>
              <a:t>literatura</a:t>
            </a:r>
            <a:endParaRPr lang="es-ES_tradnl" sz="2800" b="1" dirty="0">
              <a:solidFill>
                <a:srgbClr val="000000"/>
              </a:solidFill>
            </a:endParaRPr>
          </a:p>
          <a:p>
            <a:pPr eaLnBrk="1" hangingPunct="1"/>
            <a:r>
              <a:rPr lang="es-ES_tradnl" sz="2400" dirty="0">
                <a:solidFill>
                  <a:srgbClr val="000000"/>
                </a:solidFill>
              </a:rPr>
              <a:t>Citas, paráfrasis,</a:t>
            </a:r>
          </a:p>
          <a:p>
            <a:pPr eaLnBrk="1" hangingPunct="1"/>
            <a:r>
              <a:rPr lang="es-ES_tradnl" sz="2400" dirty="0">
                <a:solidFill>
                  <a:srgbClr val="000000"/>
                </a:solidFill>
              </a:rPr>
              <a:t>Referencias</a:t>
            </a:r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2314811" y="1127222"/>
            <a:ext cx="4514377" cy="523220"/>
          </a:xfrm>
          <a:prstGeom prst="rect">
            <a:avLst/>
          </a:prstGeom>
          <a:solidFill>
            <a:schemeClr val="accent3">
              <a:lumMod val="95000"/>
            </a:schemeClr>
          </a:solidFill>
          <a:ln w="28575">
            <a:solidFill>
              <a:srgbClr val="CC3300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>
              <a:defRPr/>
            </a:pPr>
            <a:r>
              <a:rPr lang="es-ES_tradnl" sz="28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Responsabilidad del Tutor</a:t>
            </a:r>
          </a:p>
        </p:txBody>
      </p:sp>
      <p:sp>
        <p:nvSpPr>
          <p:cNvPr id="9" name="Text Box 4"/>
          <p:cNvSpPr txBox="1">
            <a:spLocks noChangeArrowheads="1"/>
          </p:cNvSpPr>
          <p:nvPr/>
        </p:nvSpPr>
        <p:spPr bwMode="auto">
          <a:xfrm>
            <a:off x="6209277" y="6383696"/>
            <a:ext cx="280012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_tradnl" sz="1200" dirty="0">
                <a:solidFill>
                  <a:schemeClr val="bg2"/>
                </a:solidFill>
                <a:latin typeface="Arial" charset="0"/>
              </a:rPr>
              <a:t>X. Páez Facultad Medicina ULA </a:t>
            </a:r>
            <a:r>
              <a:rPr lang="es-ES_tradnl" sz="1200" dirty="0" smtClean="0">
                <a:solidFill>
                  <a:schemeClr val="bg2"/>
                </a:solidFill>
                <a:latin typeface="Arial" charset="0"/>
              </a:rPr>
              <a:t>2018</a:t>
            </a:r>
            <a:endParaRPr lang="es-ES_tradnl" sz="1200" dirty="0">
              <a:solidFill>
                <a:schemeClr val="bg2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962949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0"/>
                                        <p:tgtEl>
                                          <p:spTgt spid="798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9879" grpId="0" animBg="1"/>
      <p:bldP spid="79883" grpId="0" animBg="1"/>
      <p:bldP spid="79891" grpId="0" animBg="1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20" name="Text Box 9"/>
          <p:cNvSpPr txBox="1">
            <a:spLocks noChangeArrowheads="1"/>
          </p:cNvSpPr>
          <p:nvPr/>
        </p:nvSpPr>
        <p:spPr bwMode="auto">
          <a:xfrm>
            <a:off x="1920275" y="3133234"/>
            <a:ext cx="4940089" cy="954107"/>
          </a:xfrm>
          <a:prstGeom prst="rect">
            <a:avLst/>
          </a:prstGeom>
          <a:solidFill>
            <a:srgbClr val="FFE7F3"/>
          </a:solidFill>
          <a:ln>
            <a:noFill/>
          </a:ln>
          <a:effectLst/>
          <a:extLst/>
        </p:spPr>
        <p:txBody>
          <a:bodyPr wrap="squar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sz="2800" dirty="0"/>
              <a:t>“Los residentes </a:t>
            </a:r>
            <a:r>
              <a:rPr lang="es-ES" sz="2800" dirty="0" smtClean="0"/>
              <a:t>son antes </a:t>
            </a:r>
            <a:r>
              <a:rPr lang="es-ES" sz="2800" dirty="0"/>
              <a:t>que </a:t>
            </a:r>
            <a:r>
              <a:rPr lang="es-ES" sz="2800" dirty="0" smtClean="0"/>
              <a:t>nada </a:t>
            </a:r>
            <a:r>
              <a:rPr lang="es-ES" sz="2800" b="1" dirty="0" smtClean="0"/>
              <a:t>ESTUDIANTES</a:t>
            </a:r>
            <a:r>
              <a:rPr lang="es-ES" sz="2800" dirty="0"/>
              <a:t>”</a:t>
            </a:r>
          </a:p>
        </p:txBody>
      </p:sp>
      <p:sp>
        <p:nvSpPr>
          <p:cNvPr id="60421" name="Text Box 10"/>
          <p:cNvSpPr txBox="1">
            <a:spLocks noChangeArrowheads="1"/>
          </p:cNvSpPr>
          <p:nvPr/>
        </p:nvSpPr>
        <p:spPr bwMode="auto">
          <a:xfrm>
            <a:off x="3347864" y="4351861"/>
            <a:ext cx="35125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r" eaLnBrk="1" hangingPunct="1"/>
            <a:r>
              <a:rPr lang="es-ES" sz="1200" dirty="0"/>
              <a:t>Dr. J. Cohen</a:t>
            </a:r>
          </a:p>
          <a:p>
            <a:pPr algn="r" eaLnBrk="1" hangingPunct="1"/>
            <a:r>
              <a:rPr lang="es-ES" sz="1200" dirty="0" smtClean="0"/>
              <a:t> Presidente </a:t>
            </a:r>
            <a:r>
              <a:rPr lang="es-ES" sz="1200" dirty="0"/>
              <a:t>Emérito </a:t>
            </a:r>
          </a:p>
          <a:p>
            <a:pPr algn="r" eaLnBrk="1" hangingPunct="1"/>
            <a:r>
              <a:rPr lang="es-ES" sz="1200" dirty="0"/>
              <a:t>Asociación Americana de Escuelas de Medicina</a:t>
            </a:r>
          </a:p>
        </p:txBody>
      </p:sp>
      <p:sp>
        <p:nvSpPr>
          <p:cNvPr id="6" name="Text Box 12"/>
          <p:cNvSpPr txBox="1">
            <a:spLocks noChangeArrowheads="1"/>
          </p:cNvSpPr>
          <p:nvPr/>
        </p:nvSpPr>
        <p:spPr bwMode="auto">
          <a:xfrm>
            <a:off x="2612970" y="2006497"/>
            <a:ext cx="3918059" cy="830997"/>
          </a:xfrm>
          <a:prstGeom prst="rect">
            <a:avLst/>
          </a:prstGeom>
          <a:solidFill>
            <a:schemeClr val="accent3">
              <a:lumMod val="95000"/>
            </a:schemeClr>
          </a:solidFill>
          <a:ln w="28575">
            <a:solidFill>
              <a:srgbClr val="CC3300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24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Responsabilidad </a:t>
            </a:r>
            <a:r>
              <a:rPr lang="es-ES" sz="24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del </a:t>
            </a:r>
            <a:r>
              <a:rPr lang="es-ES" sz="24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tutor </a:t>
            </a:r>
          </a:p>
          <a:p>
            <a:pPr>
              <a:defRPr/>
            </a:pPr>
            <a:r>
              <a:rPr lang="es-ES" sz="24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e</a:t>
            </a:r>
            <a:r>
              <a:rPr lang="es-ES" sz="24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n medicina</a:t>
            </a:r>
            <a:endParaRPr lang="es-ES" sz="2400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6209277" y="6383696"/>
            <a:ext cx="280012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_tradnl" sz="1200" dirty="0">
                <a:solidFill>
                  <a:schemeClr val="bg2"/>
                </a:solidFill>
                <a:latin typeface="Arial" charset="0"/>
              </a:rPr>
              <a:t>X. Páez Facultad Medicina ULA </a:t>
            </a:r>
            <a:r>
              <a:rPr lang="es-ES_tradnl" sz="1200" dirty="0" smtClean="0">
                <a:solidFill>
                  <a:schemeClr val="bg2"/>
                </a:solidFill>
                <a:latin typeface="Arial" charset="0"/>
              </a:rPr>
              <a:t>2018</a:t>
            </a:r>
            <a:endParaRPr lang="es-ES_tradnl" sz="1200" dirty="0">
              <a:solidFill>
                <a:schemeClr val="bg2"/>
              </a:solidFill>
              <a:latin typeface="Arial" charset="0"/>
            </a:endParaRPr>
          </a:p>
        </p:txBody>
      </p:sp>
      <p:sp>
        <p:nvSpPr>
          <p:cNvPr id="8" name="Rectangle 10"/>
          <p:cNvSpPr>
            <a:spLocks noChangeArrowheads="1"/>
          </p:cNvSpPr>
          <p:nvPr/>
        </p:nvSpPr>
        <p:spPr bwMode="auto">
          <a:xfrm>
            <a:off x="5756343" y="418096"/>
            <a:ext cx="2876108" cy="338554"/>
          </a:xfrm>
          <a:prstGeom prst="rect">
            <a:avLst/>
          </a:prstGeom>
          <a:solidFill>
            <a:srgbClr val="EBEBFF"/>
          </a:solidFill>
          <a:ln w="28575">
            <a:solidFill>
              <a:schemeClr val="accent2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algn="l">
              <a:buClr>
                <a:srgbClr val="FF0066"/>
              </a:buClr>
              <a:buFontTx/>
              <a:buChar char="•"/>
              <a:defRPr/>
            </a:pPr>
            <a:r>
              <a:rPr lang="es-ES" sz="1600">
                <a:effectLst>
                  <a:outerShdw blurRad="38100" dist="38100" dir="2700000" algn="tl">
                    <a:srgbClr val="FFFFFF"/>
                  </a:outerShdw>
                </a:effectLst>
              </a:rPr>
              <a:t> Relación Tutor-Aprendices</a:t>
            </a:r>
            <a:endParaRPr lang="es-ES_tradnl" sz="160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15" name="Text Box 11"/>
          <p:cNvSpPr txBox="1">
            <a:spLocks noChangeArrowheads="1"/>
          </p:cNvSpPr>
          <p:nvPr/>
        </p:nvSpPr>
        <p:spPr bwMode="auto">
          <a:xfrm>
            <a:off x="1784216" y="1767462"/>
            <a:ext cx="5575565" cy="1169551"/>
          </a:xfrm>
          <a:prstGeom prst="rect">
            <a:avLst/>
          </a:prstGeom>
          <a:solidFill>
            <a:schemeClr val="bg1"/>
          </a:solidFill>
          <a:ln w="28575">
            <a:solidFill>
              <a:srgbClr val="0000CC"/>
            </a:solidFill>
            <a:miter lim="800000"/>
            <a:headEnd/>
            <a:tailEnd/>
          </a:ln>
          <a:extLst/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_tradnl" dirty="0"/>
              <a:t>Ser claro con el estudiante desde el principio</a:t>
            </a:r>
          </a:p>
          <a:p>
            <a:pPr algn="l" eaLnBrk="1" hangingPunct="1"/>
            <a:endParaRPr lang="es-ES_tradnl" sz="1000" dirty="0"/>
          </a:p>
          <a:p>
            <a:pPr algn="l" eaLnBrk="1" hangingPunct="1"/>
            <a:r>
              <a:rPr lang="es-ES_tradnl" dirty="0"/>
              <a:t>Se debe hacer saber qué se espera de él y </a:t>
            </a:r>
          </a:p>
          <a:p>
            <a:pPr algn="l" eaLnBrk="1" hangingPunct="1"/>
            <a:r>
              <a:rPr lang="es-ES_tradnl" dirty="0"/>
              <a:t>qué le sucederá en caso de cometer faltas</a:t>
            </a:r>
          </a:p>
        </p:txBody>
      </p:sp>
      <p:sp>
        <p:nvSpPr>
          <p:cNvPr id="123916" name="Text Box 12"/>
          <p:cNvSpPr txBox="1">
            <a:spLocks noChangeArrowheads="1"/>
          </p:cNvSpPr>
          <p:nvPr/>
        </p:nvSpPr>
        <p:spPr bwMode="auto">
          <a:xfrm>
            <a:off x="1453197" y="3150368"/>
            <a:ext cx="6237605" cy="1200329"/>
          </a:xfrm>
          <a:prstGeom prst="rect">
            <a:avLst/>
          </a:prstGeom>
          <a:solidFill>
            <a:schemeClr val="bg1"/>
          </a:solidFill>
          <a:ln w="28575">
            <a:solidFill>
              <a:srgbClr val="0000CC"/>
            </a:solidFill>
            <a:miter lim="800000"/>
            <a:headEnd/>
            <a:tailEnd/>
          </a:ln>
          <a:extLst/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_tradnl" sz="2400" dirty="0"/>
              <a:t>Trabajo </a:t>
            </a:r>
            <a:r>
              <a:rPr lang="es-ES_tradnl" sz="2400" dirty="0" smtClean="0"/>
              <a:t>del estudiante debe ser individual</a:t>
            </a:r>
            <a:endParaRPr lang="es-ES_tradnl" sz="2400" dirty="0"/>
          </a:p>
          <a:p>
            <a:pPr eaLnBrk="1" hangingPunct="1"/>
            <a:r>
              <a:rPr lang="es-ES_tradnl" sz="2400" dirty="0"/>
              <a:t>No </a:t>
            </a:r>
            <a:r>
              <a:rPr lang="es-ES_tradnl" sz="2400" dirty="0" smtClean="0"/>
              <a:t>tolerar fraudes ni complicidades </a:t>
            </a:r>
          </a:p>
          <a:p>
            <a:pPr eaLnBrk="1" hangingPunct="1"/>
            <a:r>
              <a:rPr lang="es-ES_tradnl" sz="2400" dirty="0" smtClean="0"/>
              <a:t>para </a:t>
            </a:r>
            <a:r>
              <a:rPr lang="es-ES_tradnl" sz="2400" dirty="0"/>
              <a:t>cometerlos</a:t>
            </a:r>
          </a:p>
        </p:txBody>
      </p:sp>
      <p:sp>
        <p:nvSpPr>
          <p:cNvPr id="123917" name="Text Box 13"/>
          <p:cNvSpPr txBox="1">
            <a:spLocks noChangeArrowheads="1"/>
          </p:cNvSpPr>
          <p:nvPr/>
        </p:nvSpPr>
        <p:spPr bwMode="auto">
          <a:xfrm>
            <a:off x="3698903" y="4534789"/>
            <a:ext cx="1603324" cy="461665"/>
          </a:xfrm>
          <a:prstGeom prst="rect">
            <a:avLst/>
          </a:prstGeom>
          <a:solidFill>
            <a:schemeClr val="bg1"/>
          </a:solidFill>
          <a:ln w="57150">
            <a:solidFill>
              <a:srgbClr val="C00000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_tradnl" sz="2400"/>
              <a:t>Sanciones</a:t>
            </a:r>
          </a:p>
        </p:txBody>
      </p:sp>
      <p:sp>
        <p:nvSpPr>
          <p:cNvPr id="123918" name="Text Box 14"/>
          <p:cNvSpPr txBox="1">
            <a:spLocks noChangeArrowheads="1"/>
          </p:cNvSpPr>
          <p:nvPr/>
        </p:nvSpPr>
        <p:spPr bwMode="auto">
          <a:xfrm>
            <a:off x="5076056" y="5180546"/>
            <a:ext cx="3879850" cy="1066800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_tradnl" sz="320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¿Qué se hace </a:t>
            </a:r>
          </a:p>
          <a:p>
            <a:pPr eaLnBrk="1" hangingPunct="1"/>
            <a:r>
              <a:rPr lang="es-ES_tradnl" sz="320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aquí en postgrado?</a:t>
            </a:r>
          </a:p>
        </p:txBody>
      </p:sp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6323130" y="6495672"/>
            <a:ext cx="280012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_tradnl" sz="1200" dirty="0">
                <a:solidFill>
                  <a:schemeClr val="bg2"/>
                </a:solidFill>
                <a:latin typeface="Arial" charset="0"/>
              </a:rPr>
              <a:t>X. Páez Facultad Medicina ULA </a:t>
            </a:r>
            <a:r>
              <a:rPr lang="es-ES_tradnl" sz="1200" dirty="0" smtClean="0">
                <a:solidFill>
                  <a:schemeClr val="bg2"/>
                </a:solidFill>
                <a:latin typeface="Arial" charset="0"/>
              </a:rPr>
              <a:t>2018</a:t>
            </a:r>
            <a:endParaRPr lang="es-ES_tradnl" sz="1200" dirty="0">
              <a:solidFill>
                <a:schemeClr val="bg2"/>
              </a:solidFill>
              <a:latin typeface="Arial" charset="0"/>
            </a:endParaRPr>
          </a:p>
        </p:txBody>
      </p:sp>
      <p:sp>
        <p:nvSpPr>
          <p:cNvPr id="9" name="Text Box 12"/>
          <p:cNvSpPr txBox="1">
            <a:spLocks noChangeArrowheads="1"/>
          </p:cNvSpPr>
          <p:nvPr/>
        </p:nvSpPr>
        <p:spPr bwMode="auto">
          <a:xfrm>
            <a:off x="2658655" y="1161355"/>
            <a:ext cx="3826689" cy="461665"/>
          </a:xfrm>
          <a:prstGeom prst="rect">
            <a:avLst/>
          </a:prstGeom>
          <a:solidFill>
            <a:schemeClr val="accent3">
              <a:lumMod val="95000"/>
            </a:schemeClr>
          </a:solidFill>
          <a:ln w="28575">
            <a:solidFill>
              <a:srgbClr val="CC3300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24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Responsabilidad </a:t>
            </a:r>
            <a:r>
              <a:rPr lang="es-ES" sz="24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del tutor</a:t>
            </a:r>
          </a:p>
        </p:txBody>
      </p:sp>
      <p:sp>
        <p:nvSpPr>
          <p:cNvPr id="10" name="Rectangle 10"/>
          <p:cNvSpPr>
            <a:spLocks noChangeArrowheads="1"/>
          </p:cNvSpPr>
          <p:nvPr/>
        </p:nvSpPr>
        <p:spPr bwMode="auto">
          <a:xfrm>
            <a:off x="5756343" y="418096"/>
            <a:ext cx="2876108" cy="338554"/>
          </a:xfrm>
          <a:prstGeom prst="rect">
            <a:avLst/>
          </a:prstGeom>
          <a:solidFill>
            <a:srgbClr val="EBEBFF"/>
          </a:solidFill>
          <a:ln w="28575">
            <a:solidFill>
              <a:schemeClr val="accent2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algn="l">
              <a:buClr>
                <a:srgbClr val="FF0066"/>
              </a:buClr>
              <a:buFontTx/>
              <a:buChar char="•"/>
              <a:defRPr/>
            </a:pPr>
            <a:r>
              <a:rPr lang="es-ES" sz="1600">
                <a:effectLst>
                  <a:outerShdw blurRad="38100" dist="38100" dir="2700000" algn="tl">
                    <a:srgbClr val="FFFFFF"/>
                  </a:outerShdw>
                </a:effectLst>
              </a:rPr>
              <a:t> Relación Tutor-Aprendices</a:t>
            </a:r>
            <a:endParaRPr lang="es-ES_tradnl" sz="160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239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239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239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1239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1239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3915" grpId="0" animBg="1"/>
      <p:bldP spid="123916" grpId="0" animBg="1"/>
      <p:bldP spid="123917" grpId="0" animBg="1"/>
      <p:bldP spid="123918" grpId="0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/>
          <p:cNvSpPr txBox="1"/>
          <p:nvPr/>
        </p:nvSpPr>
        <p:spPr>
          <a:xfrm>
            <a:off x="2317255" y="1556792"/>
            <a:ext cx="4509489" cy="3600986"/>
          </a:xfrm>
          <a:prstGeom prst="rect">
            <a:avLst/>
          </a:prstGeom>
          <a:solidFill>
            <a:schemeClr val="bg1"/>
          </a:solidFill>
          <a:ln w="28575">
            <a:solidFill>
              <a:srgbClr val="0000FF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s-VE" sz="3200" dirty="0" smtClean="0"/>
              <a:t>La investigación </a:t>
            </a:r>
          </a:p>
          <a:p>
            <a:endParaRPr lang="es-VE" sz="1200" dirty="0"/>
          </a:p>
          <a:p>
            <a:r>
              <a:rPr lang="es-VE" sz="2400" dirty="0" smtClean="0"/>
              <a:t>Un proceso que va</a:t>
            </a:r>
          </a:p>
          <a:p>
            <a:r>
              <a:rPr lang="es-VE" sz="800" dirty="0" smtClean="0"/>
              <a:t> </a:t>
            </a:r>
          </a:p>
          <a:p>
            <a:r>
              <a:rPr lang="es-VE" sz="2400" dirty="0" smtClean="0"/>
              <a:t>desde</a:t>
            </a:r>
            <a:endParaRPr lang="es-VE" sz="800" dirty="0" smtClean="0"/>
          </a:p>
          <a:p>
            <a:r>
              <a:rPr lang="es-VE" sz="2400" dirty="0" smtClean="0"/>
              <a:t>Ideas-Proyectos </a:t>
            </a:r>
          </a:p>
          <a:p>
            <a:r>
              <a:rPr lang="es-VE" sz="2400" dirty="0"/>
              <a:t>D</a:t>
            </a:r>
            <a:r>
              <a:rPr lang="es-VE" sz="2400" dirty="0" smtClean="0"/>
              <a:t>esarrollo de estudios</a:t>
            </a:r>
          </a:p>
          <a:p>
            <a:r>
              <a:rPr lang="es-VE" sz="2400" dirty="0" smtClean="0"/>
              <a:t>Manuscritos-Tesis</a:t>
            </a:r>
          </a:p>
          <a:p>
            <a:endParaRPr lang="es-VE" sz="800" dirty="0" smtClean="0"/>
          </a:p>
          <a:p>
            <a:r>
              <a:rPr lang="es-VE" sz="2400" dirty="0" smtClean="0"/>
              <a:t>hasta </a:t>
            </a:r>
          </a:p>
          <a:p>
            <a:r>
              <a:rPr lang="es-VE" sz="2400" dirty="0" smtClean="0"/>
              <a:t>Publicaciones</a:t>
            </a:r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6202311" y="6381328"/>
            <a:ext cx="280012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_tradnl" sz="1200" dirty="0">
                <a:solidFill>
                  <a:schemeClr val="bg2"/>
                </a:solidFill>
                <a:latin typeface="Arial" charset="0"/>
              </a:rPr>
              <a:t>X. Páez Facultad Medicina ULA </a:t>
            </a:r>
            <a:r>
              <a:rPr lang="es-ES_tradnl" sz="1200" dirty="0" smtClean="0">
                <a:solidFill>
                  <a:schemeClr val="bg2"/>
                </a:solidFill>
                <a:latin typeface="Arial" charset="0"/>
              </a:rPr>
              <a:t>2018</a:t>
            </a:r>
            <a:endParaRPr lang="es-ES_tradnl" sz="1200" dirty="0">
              <a:solidFill>
                <a:schemeClr val="bg2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46421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83" name="Text Box 11"/>
          <p:cNvSpPr txBox="1">
            <a:spLocks noChangeArrowheads="1"/>
          </p:cNvSpPr>
          <p:nvPr/>
        </p:nvSpPr>
        <p:spPr bwMode="auto">
          <a:xfrm>
            <a:off x="683934" y="1500761"/>
            <a:ext cx="5998757" cy="830997"/>
          </a:xfrm>
          <a:prstGeom prst="rect">
            <a:avLst/>
          </a:prstGeom>
          <a:solidFill>
            <a:schemeClr val="bg1"/>
          </a:solidFill>
          <a:ln w="28575">
            <a:solidFill>
              <a:srgbClr val="0000FF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wrap="none"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>
              <a:defRPr/>
            </a:pPr>
            <a:r>
              <a:rPr lang="es-ES_tradnl" sz="2400" dirty="0" smtClean="0"/>
              <a:t>Es el trabajo académico que le permite </a:t>
            </a:r>
          </a:p>
          <a:p>
            <a:pPr eaLnBrk="1" hangingPunct="1">
              <a:defRPr/>
            </a:pPr>
            <a:r>
              <a:rPr lang="es-ES_tradnl" sz="2400" dirty="0" smtClean="0"/>
              <a:t>al estudiante obtener su título</a:t>
            </a:r>
          </a:p>
        </p:txBody>
      </p:sp>
      <p:sp>
        <p:nvSpPr>
          <p:cNvPr id="105485" name="Text Box 13"/>
          <p:cNvSpPr txBox="1">
            <a:spLocks noChangeArrowheads="1"/>
          </p:cNvSpPr>
          <p:nvPr/>
        </p:nvSpPr>
        <p:spPr bwMode="auto">
          <a:xfrm>
            <a:off x="5646090" y="5791489"/>
            <a:ext cx="3194702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defRPr/>
            </a:pPr>
            <a:r>
              <a:rPr lang="es-ES_tradnl" sz="24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Pero esto </a:t>
            </a:r>
            <a:r>
              <a:rPr lang="es-ES_tradnl" sz="2400" u="sng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no se ve </a:t>
            </a:r>
            <a:r>
              <a:rPr lang="es-ES_tradnl" sz="24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con frecuencia …</a:t>
            </a:r>
            <a:endParaRPr lang="es-ES_tradnl" sz="2400" dirty="0">
              <a:solidFill>
                <a:srgbClr val="C0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105486" name="Text Box 14"/>
          <p:cNvSpPr txBox="1">
            <a:spLocks noChangeArrowheads="1"/>
          </p:cNvSpPr>
          <p:nvPr/>
        </p:nvSpPr>
        <p:spPr bwMode="auto">
          <a:xfrm>
            <a:off x="683934" y="796160"/>
            <a:ext cx="3050835" cy="523220"/>
          </a:xfrm>
          <a:prstGeom prst="rect">
            <a:avLst/>
          </a:prstGeom>
          <a:solidFill>
            <a:srgbClr val="FFE1F7"/>
          </a:solidFill>
          <a:ln w="28575">
            <a:solidFill>
              <a:srgbClr val="0000CC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wrap="none"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>
              <a:defRPr/>
            </a:pPr>
            <a:r>
              <a:rPr lang="es-ES_tradnl" sz="28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¿Qué es la tesis?</a:t>
            </a:r>
          </a:p>
        </p:txBody>
      </p:sp>
      <p:sp>
        <p:nvSpPr>
          <p:cNvPr id="10" name="Text Box 14"/>
          <p:cNvSpPr txBox="1">
            <a:spLocks noChangeArrowheads="1"/>
          </p:cNvSpPr>
          <p:nvPr/>
        </p:nvSpPr>
        <p:spPr bwMode="auto">
          <a:xfrm>
            <a:off x="2873544" y="2943630"/>
            <a:ext cx="4330032" cy="523220"/>
          </a:xfrm>
          <a:prstGeom prst="rect">
            <a:avLst/>
          </a:prstGeom>
          <a:solidFill>
            <a:srgbClr val="FFE1F7"/>
          </a:solidFill>
          <a:ln w="28575">
            <a:solidFill>
              <a:srgbClr val="0000CC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wrap="none"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>
              <a:defRPr/>
            </a:pPr>
            <a:r>
              <a:rPr lang="es-ES_tradnl" sz="28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¿Qué debería significar?</a:t>
            </a:r>
          </a:p>
        </p:txBody>
      </p:sp>
      <p:sp>
        <p:nvSpPr>
          <p:cNvPr id="11" name="Text Box 11"/>
          <p:cNvSpPr txBox="1">
            <a:spLocks noChangeArrowheads="1"/>
          </p:cNvSpPr>
          <p:nvPr/>
        </p:nvSpPr>
        <p:spPr bwMode="auto">
          <a:xfrm>
            <a:off x="2843808" y="3647125"/>
            <a:ext cx="5453737" cy="1938992"/>
          </a:xfrm>
          <a:prstGeom prst="rect">
            <a:avLst/>
          </a:prstGeom>
          <a:solidFill>
            <a:schemeClr val="bg1"/>
          </a:solidFill>
          <a:ln w="28575">
            <a:solidFill>
              <a:srgbClr val="0000FF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wrap="none"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>
              <a:defRPr/>
            </a:pPr>
            <a:r>
              <a:rPr lang="es-ES_tradnl" sz="2400" dirty="0" smtClean="0"/>
              <a:t>El resultado </a:t>
            </a:r>
            <a:r>
              <a:rPr lang="es-ES_tradnl" sz="2400" dirty="0"/>
              <a:t>del esfuerzo académico </a:t>
            </a:r>
            <a:endParaRPr lang="es-ES_tradnl" sz="2400" dirty="0" smtClean="0"/>
          </a:p>
          <a:p>
            <a:pPr eaLnBrk="1" hangingPunct="1">
              <a:defRPr/>
            </a:pPr>
            <a:r>
              <a:rPr lang="es-ES_tradnl" sz="2400" dirty="0" smtClean="0"/>
              <a:t>del ESTUDIANTE</a:t>
            </a:r>
            <a:r>
              <a:rPr lang="es-ES_tradnl" sz="2400" dirty="0"/>
              <a:t>, </a:t>
            </a:r>
            <a:endParaRPr lang="es-ES_tradnl" sz="2400" dirty="0" smtClean="0"/>
          </a:p>
          <a:p>
            <a:pPr eaLnBrk="1" hangingPunct="1">
              <a:defRPr/>
            </a:pPr>
            <a:r>
              <a:rPr lang="es-ES_tradnl" sz="2400" dirty="0" smtClean="0"/>
              <a:t>realizado </a:t>
            </a:r>
            <a:r>
              <a:rPr lang="es-ES_tradnl" sz="2400" dirty="0"/>
              <a:t>durante un cierto tiempo, </a:t>
            </a:r>
            <a:endParaRPr lang="es-ES_tradnl" sz="2400" dirty="0" smtClean="0"/>
          </a:p>
          <a:p>
            <a:pPr eaLnBrk="1" hangingPunct="1">
              <a:defRPr/>
            </a:pPr>
            <a:r>
              <a:rPr lang="es-ES_tradnl" sz="2400" dirty="0" smtClean="0"/>
              <a:t>bajo </a:t>
            </a:r>
            <a:r>
              <a:rPr lang="es-ES_tradnl" sz="2400" dirty="0"/>
              <a:t>la guía </a:t>
            </a:r>
            <a:r>
              <a:rPr lang="es-ES_tradnl" sz="2400" dirty="0" smtClean="0"/>
              <a:t>expert</a:t>
            </a:r>
            <a:r>
              <a:rPr lang="es-ES_tradnl" sz="2400" dirty="0"/>
              <a:t>a </a:t>
            </a:r>
          </a:p>
          <a:p>
            <a:pPr eaLnBrk="1" hangingPunct="1">
              <a:defRPr/>
            </a:pPr>
            <a:r>
              <a:rPr lang="es-ES_tradnl" sz="2400" dirty="0"/>
              <a:t>del </a:t>
            </a:r>
            <a:r>
              <a:rPr lang="es-ES_tradnl" sz="2400" dirty="0" smtClean="0"/>
              <a:t>TUTOR</a:t>
            </a:r>
            <a:endParaRPr lang="es-ES_tradnl" sz="2400" dirty="0"/>
          </a:p>
        </p:txBody>
      </p:sp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251520" y="6345487"/>
            <a:ext cx="280012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_tradnl" sz="1200" dirty="0">
                <a:solidFill>
                  <a:schemeClr val="bg2"/>
                </a:solidFill>
                <a:latin typeface="Arial" charset="0"/>
              </a:rPr>
              <a:t>X. Páez Facultad Medicina ULA </a:t>
            </a:r>
            <a:r>
              <a:rPr lang="es-ES_tradnl" sz="1200" dirty="0" smtClean="0">
                <a:solidFill>
                  <a:schemeClr val="bg2"/>
                </a:solidFill>
                <a:latin typeface="Arial" charset="0"/>
              </a:rPr>
              <a:t>2018</a:t>
            </a:r>
            <a:endParaRPr lang="es-ES_tradnl" sz="1200" dirty="0">
              <a:solidFill>
                <a:schemeClr val="bg2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02005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0548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0548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0548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10548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10548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10548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1" dur="8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2" dur="80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80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8" dur="8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9" dur="80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80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054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054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54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5483" grpId="0" animBg="1"/>
      <p:bldP spid="105485" grpId="0"/>
      <p:bldP spid="105486" grpId="0" animBg="1"/>
      <p:bldP spid="10" grpId="0" animBg="1"/>
      <p:bldP spid="11" grpId="0" animBg="1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8" name="Text Box 10"/>
          <p:cNvSpPr txBox="1">
            <a:spLocks noChangeArrowheads="1"/>
          </p:cNvSpPr>
          <p:nvPr/>
        </p:nvSpPr>
        <p:spPr bwMode="auto">
          <a:xfrm>
            <a:off x="2389285" y="3573016"/>
            <a:ext cx="4222551" cy="1908215"/>
          </a:xfrm>
          <a:prstGeom prst="rect">
            <a:avLst/>
          </a:prstGeom>
          <a:solidFill>
            <a:srgbClr val="FFFFCC"/>
          </a:solidFill>
          <a:ln w="28575">
            <a:solidFill>
              <a:srgbClr val="C00000"/>
            </a:solidFill>
            <a:miter lim="800000"/>
            <a:headEnd/>
            <a:tailEnd/>
          </a:ln>
          <a:extLst/>
        </p:spPr>
        <p:txBody>
          <a:bodyPr wrap="square"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marL="342900" indent="-342900" algn="l" eaLnBrk="1" hangingPunct="1">
              <a:buFont typeface="Arial" panose="020B0604020202020204" pitchFamily="34" charset="0"/>
              <a:buChar char="•"/>
              <a:defRPr/>
            </a:pPr>
            <a:r>
              <a:rPr lang="es-ES_tradnl" sz="20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Estudios con pacientes pero </a:t>
            </a:r>
          </a:p>
          <a:p>
            <a:pPr algn="l" eaLnBrk="1" hangingPunct="1">
              <a:defRPr/>
            </a:pPr>
            <a:r>
              <a:rPr lang="es-ES_tradnl" sz="20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sin consentimiento</a:t>
            </a:r>
          </a:p>
          <a:p>
            <a:pPr marL="171450" indent="-171450" algn="l" eaLnBrk="1" hangingPunct="1">
              <a:buFont typeface="Arial" panose="020B0604020202020204" pitchFamily="34" charset="0"/>
              <a:buChar char="•"/>
              <a:defRPr/>
            </a:pPr>
            <a:endParaRPr lang="es-ES_tradnl" sz="900" dirty="0" smtClean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342900" indent="-342900" algn="l" eaLnBrk="1" hangingPunct="1">
              <a:buFont typeface="Arial" panose="020B0604020202020204" pitchFamily="34" charset="0"/>
              <a:buChar char="•"/>
              <a:defRPr/>
            </a:pPr>
            <a:r>
              <a:rPr lang="es-ES_tradnl" sz="20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Registro inexacto</a:t>
            </a:r>
            <a:r>
              <a:rPr lang="es-ES_tradnl" sz="9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_tradnl" sz="20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de datos</a:t>
            </a:r>
          </a:p>
          <a:p>
            <a:pPr marL="342900" indent="-342900" algn="l" eaLnBrk="1" hangingPunct="1">
              <a:buFont typeface="Arial" panose="020B0604020202020204" pitchFamily="34" charset="0"/>
              <a:buChar char="•"/>
              <a:defRPr/>
            </a:pPr>
            <a:endParaRPr lang="es-ES_tradnl" sz="900" dirty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342900" indent="-342900" algn="l" eaLnBrk="1" hangingPunct="1">
              <a:buFont typeface="Arial" panose="020B0604020202020204" pitchFamily="34" charset="0"/>
              <a:buChar char="•"/>
              <a:defRPr/>
            </a:pPr>
            <a:r>
              <a:rPr lang="es-ES_tradnl" sz="20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Uso inapropiado de animales </a:t>
            </a:r>
          </a:p>
          <a:p>
            <a:pPr algn="l" eaLnBrk="1" hangingPunct="1">
              <a:defRPr/>
            </a:pPr>
            <a:r>
              <a:rPr lang="es-ES_tradnl" sz="20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_tradnl" sz="20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de investigación etc., etc.</a:t>
            </a:r>
          </a:p>
        </p:txBody>
      </p:sp>
      <p:sp>
        <p:nvSpPr>
          <p:cNvPr id="17431" name="Rectangle 23"/>
          <p:cNvSpPr>
            <a:spLocks noChangeArrowheads="1"/>
          </p:cNvSpPr>
          <p:nvPr/>
        </p:nvSpPr>
        <p:spPr bwMode="auto">
          <a:xfrm>
            <a:off x="2249041" y="1969969"/>
            <a:ext cx="4645916" cy="1261884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>
              <a:defRPr/>
            </a:pPr>
            <a:r>
              <a:rPr lang="es-ES_tradnl" sz="28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¿Investigación? </a:t>
            </a:r>
          </a:p>
          <a:p>
            <a:pPr>
              <a:defRPr/>
            </a:pPr>
            <a:r>
              <a:rPr lang="es-ES_tradnl" sz="2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Responsabilidad de </a:t>
            </a:r>
          </a:p>
          <a:p>
            <a:pPr>
              <a:defRPr/>
            </a:pPr>
            <a:r>
              <a:rPr lang="es-ES_tradnl" sz="2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investigador tutor y estudiante</a:t>
            </a:r>
            <a:endParaRPr lang="es-ES_tradnl" sz="2400" dirty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2" name="1 CuadroTexto"/>
          <p:cNvSpPr txBox="1"/>
          <p:nvPr/>
        </p:nvSpPr>
        <p:spPr>
          <a:xfrm>
            <a:off x="3396838" y="980728"/>
            <a:ext cx="2350322" cy="707886"/>
          </a:xfrm>
          <a:prstGeom prst="rect">
            <a:avLst/>
          </a:prstGeom>
          <a:solidFill>
            <a:srgbClr val="FFE1F7"/>
          </a:solidFill>
          <a:ln w="28575">
            <a:solidFill>
              <a:srgbClr val="0000CC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es-VE" sz="4000" dirty="0" err="1" smtClean="0"/>
              <a:t>LaTesis</a:t>
            </a:r>
            <a:r>
              <a:rPr lang="es-VE" sz="4000" dirty="0" smtClean="0"/>
              <a:t>…</a:t>
            </a:r>
            <a:endParaRPr lang="es-VE" sz="4000" dirty="0"/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6156176" y="6453336"/>
            <a:ext cx="280012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_tradnl" sz="1200" dirty="0">
                <a:solidFill>
                  <a:schemeClr val="bg2"/>
                </a:solidFill>
                <a:latin typeface="Arial" charset="0"/>
              </a:rPr>
              <a:t>X. Páez Facultad Medicina ULA </a:t>
            </a:r>
            <a:r>
              <a:rPr lang="es-ES_tradnl" sz="1200" dirty="0" smtClean="0">
                <a:solidFill>
                  <a:schemeClr val="bg2"/>
                </a:solidFill>
                <a:latin typeface="Arial" charset="0"/>
              </a:rPr>
              <a:t>2018</a:t>
            </a:r>
            <a:endParaRPr lang="es-ES_tradnl" sz="1200" dirty="0">
              <a:solidFill>
                <a:schemeClr val="bg2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61030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1" dur="80"/>
                                        <p:tgtEl>
                                          <p:spTgt spid="174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2" dur="80"/>
                                        <p:tgtEl>
                                          <p:spTgt spid="174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80"/>
                                        <p:tgtEl>
                                          <p:spTgt spid="174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8" grpId="0" animBg="1"/>
      <p:bldP spid="17431" grpId="0" animBg="1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507" name="Text Box 11"/>
          <p:cNvSpPr txBox="1">
            <a:spLocks noChangeArrowheads="1"/>
          </p:cNvSpPr>
          <p:nvPr/>
        </p:nvSpPr>
        <p:spPr bwMode="auto">
          <a:xfrm>
            <a:off x="1985974" y="1879949"/>
            <a:ext cx="5146675" cy="946150"/>
          </a:xfrm>
          <a:prstGeom prst="rect">
            <a:avLst/>
          </a:prstGeom>
          <a:solidFill>
            <a:schemeClr val="accent3">
              <a:lumMod val="9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_tradnl" sz="2800" b="1">
                <a:solidFill>
                  <a:srgbClr val="C00000"/>
                </a:solidFill>
                <a:latin typeface="Americana BT" pitchFamily="18" charset="0"/>
              </a:rPr>
              <a:t>“no sabía que era necesario citar el trabajo de otro”</a:t>
            </a:r>
          </a:p>
        </p:txBody>
      </p:sp>
      <p:sp>
        <p:nvSpPr>
          <p:cNvPr id="106508" name="Text Box 12"/>
          <p:cNvSpPr txBox="1">
            <a:spLocks noChangeArrowheads="1"/>
          </p:cNvSpPr>
          <p:nvPr/>
        </p:nvSpPr>
        <p:spPr bwMode="auto">
          <a:xfrm>
            <a:off x="1985974" y="3645024"/>
            <a:ext cx="5267325" cy="1373187"/>
          </a:xfrm>
          <a:prstGeom prst="rect">
            <a:avLst/>
          </a:prstGeom>
          <a:solidFill>
            <a:schemeClr val="accent3">
              <a:lumMod val="9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_tradnl" sz="2800" dirty="0">
                <a:solidFill>
                  <a:srgbClr val="C00000"/>
                </a:solidFill>
                <a:latin typeface="Cooper Black" pitchFamily="18" charset="0"/>
              </a:rPr>
              <a:t>“pensé que no importaba presentar nuevamente ese texto, pues era mío”</a:t>
            </a:r>
          </a:p>
        </p:txBody>
      </p:sp>
      <p:sp>
        <p:nvSpPr>
          <p:cNvPr id="152586" name="Rectangle 10"/>
          <p:cNvSpPr>
            <a:spLocks noChangeArrowheads="1"/>
          </p:cNvSpPr>
          <p:nvPr/>
        </p:nvSpPr>
        <p:spPr bwMode="auto">
          <a:xfrm>
            <a:off x="6732588" y="476250"/>
            <a:ext cx="1717137" cy="584775"/>
          </a:xfrm>
          <a:prstGeom prst="rect">
            <a:avLst/>
          </a:prstGeom>
          <a:solidFill>
            <a:srgbClr val="EBEBFF"/>
          </a:solidFill>
          <a:ln w="28575">
            <a:solidFill>
              <a:schemeClr val="accent2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algn="l">
              <a:buClr>
                <a:srgbClr val="FF0066"/>
              </a:buClr>
              <a:buFontTx/>
              <a:buChar char="•"/>
              <a:defRPr/>
            </a:pPr>
            <a:r>
              <a:rPr lang="es-ES" sz="1600">
                <a:effectLst>
                  <a:outerShdw blurRad="38100" dist="38100" dir="2700000" algn="tl">
                    <a:srgbClr val="FFFFFF"/>
                  </a:outerShdw>
                </a:effectLst>
              </a:rPr>
              <a:t> Relación Tutor</a:t>
            </a:r>
          </a:p>
          <a:p>
            <a:pPr algn="l">
              <a:buClr>
                <a:srgbClr val="FF0066"/>
              </a:buClr>
              <a:defRPr/>
            </a:pPr>
            <a:r>
              <a:rPr lang="es-ES" sz="1600">
                <a:effectLst>
                  <a:outerShdw blurRad="38100" dist="38100" dir="2700000" algn="tl">
                    <a:srgbClr val="FFFFFF"/>
                  </a:outerShdw>
                </a:effectLst>
              </a:rPr>
              <a:t>   Aprendices</a:t>
            </a:r>
            <a:endParaRPr lang="es-ES_tradnl" sz="160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6209277" y="6383696"/>
            <a:ext cx="280012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_tradnl" sz="1200" dirty="0">
                <a:solidFill>
                  <a:schemeClr val="bg2"/>
                </a:solidFill>
                <a:latin typeface="Arial" charset="0"/>
              </a:rPr>
              <a:t>X. Páez Facultad Medicina ULA </a:t>
            </a:r>
            <a:r>
              <a:rPr lang="es-ES_tradnl" sz="1200" dirty="0" smtClean="0">
                <a:solidFill>
                  <a:schemeClr val="bg2"/>
                </a:solidFill>
                <a:latin typeface="Arial" charset="0"/>
              </a:rPr>
              <a:t>2018</a:t>
            </a:r>
            <a:endParaRPr lang="es-ES_tradnl" sz="1200" dirty="0">
              <a:solidFill>
                <a:schemeClr val="bg2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0650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0650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0650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10650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10650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10650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6507" grpId="0" animBg="1"/>
      <p:bldP spid="106508" grpId="0" animBg="1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30" name="Text Box 10"/>
          <p:cNvSpPr txBox="1">
            <a:spLocks noChangeArrowheads="1"/>
          </p:cNvSpPr>
          <p:nvPr/>
        </p:nvSpPr>
        <p:spPr bwMode="auto">
          <a:xfrm>
            <a:off x="1423542" y="2132856"/>
            <a:ext cx="6296916" cy="2462213"/>
          </a:xfrm>
          <a:prstGeom prst="rect">
            <a:avLst/>
          </a:prstGeom>
          <a:solidFill>
            <a:schemeClr val="accent3">
              <a:lumMod val="95000"/>
            </a:schemeClr>
          </a:solidFill>
          <a:ln w="2857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>
              <a:defRPr/>
            </a:pPr>
            <a:endParaRPr lang="es-ES_tradnl" sz="800" dirty="0" smtClean="0">
              <a:solidFill>
                <a:srgbClr val="CC00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eaLnBrk="1" hangingPunct="1">
              <a:defRPr/>
            </a:pPr>
            <a:r>
              <a:rPr lang="es-ES_tradnl" sz="3200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“Si los datos no están copiados, </a:t>
            </a:r>
          </a:p>
          <a:p>
            <a:pPr eaLnBrk="1" hangingPunct="1">
              <a:defRPr/>
            </a:pPr>
            <a:r>
              <a:rPr lang="es-ES_tradnl" sz="3200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no importa el resto. </a:t>
            </a:r>
          </a:p>
          <a:p>
            <a:pPr eaLnBrk="1" hangingPunct="1">
              <a:defRPr/>
            </a:pPr>
            <a:endParaRPr lang="es-ES_tradnl" sz="1000" dirty="0" smtClean="0">
              <a:solidFill>
                <a:srgbClr val="CC00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eaLnBrk="1" hangingPunct="1">
              <a:defRPr/>
            </a:pPr>
            <a:r>
              <a:rPr lang="es-ES_tradnl" sz="3200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Para mí, </a:t>
            </a:r>
          </a:p>
          <a:p>
            <a:pPr eaLnBrk="1" hangingPunct="1">
              <a:defRPr/>
            </a:pPr>
            <a:r>
              <a:rPr lang="es-ES_tradnl" sz="3200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el estudiante trabajó”</a:t>
            </a:r>
          </a:p>
          <a:p>
            <a:pPr eaLnBrk="1" hangingPunct="1">
              <a:defRPr/>
            </a:pPr>
            <a:endParaRPr lang="es-ES_tradnl" sz="800" dirty="0" smtClean="0">
              <a:solidFill>
                <a:srgbClr val="CC00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07531" name="Text Box 11"/>
          <p:cNvSpPr txBox="1">
            <a:spLocks noChangeArrowheads="1"/>
          </p:cNvSpPr>
          <p:nvPr/>
        </p:nvSpPr>
        <p:spPr bwMode="auto">
          <a:xfrm>
            <a:off x="1914525" y="4848032"/>
            <a:ext cx="53149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s-ES_tradnl" sz="1800" i="1" dirty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Comentario de un educador supervisor respecto al</a:t>
            </a:r>
          </a:p>
          <a:p>
            <a:pPr>
              <a:defRPr/>
            </a:pPr>
            <a:r>
              <a:rPr lang="es-ES_tradnl" sz="1800" i="1" dirty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plagio encontrado en una tesis  (ULA Medicina)</a:t>
            </a:r>
          </a:p>
        </p:txBody>
      </p:sp>
      <p:sp>
        <p:nvSpPr>
          <p:cNvPr id="152586" name="Rectangle 10"/>
          <p:cNvSpPr>
            <a:spLocks noChangeArrowheads="1"/>
          </p:cNvSpPr>
          <p:nvPr/>
        </p:nvSpPr>
        <p:spPr bwMode="auto">
          <a:xfrm>
            <a:off x="6732588" y="476250"/>
            <a:ext cx="1717137" cy="584775"/>
          </a:xfrm>
          <a:prstGeom prst="rect">
            <a:avLst/>
          </a:prstGeom>
          <a:solidFill>
            <a:srgbClr val="EBEBFF"/>
          </a:solidFill>
          <a:ln w="28575">
            <a:solidFill>
              <a:schemeClr val="accent2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algn="l">
              <a:buClr>
                <a:srgbClr val="FF0066"/>
              </a:buClr>
              <a:buFontTx/>
              <a:buChar char="•"/>
              <a:defRPr/>
            </a:pPr>
            <a:r>
              <a:rPr lang="es-ES" sz="1600">
                <a:effectLst>
                  <a:outerShdw blurRad="38100" dist="38100" dir="2700000" algn="tl">
                    <a:srgbClr val="FFFFFF"/>
                  </a:outerShdw>
                </a:effectLst>
              </a:rPr>
              <a:t> Relación Tutor</a:t>
            </a:r>
          </a:p>
          <a:p>
            <a:pPr algn="l">
              <a:buClr>
                <a:srgbClr val="FF0066"/>
              </a:buClr>
              <a:defRPr/>
            </a:pPr>
            <a:r>
              <a:rPr lang="es-ES" sz="1600">
                <a:effectLst>
                  <a:outerShdw blurRad="38100" dist="38100" dir="2700000" algn="tl">
                    <a:srgbClr val="FFFFFF"/>
                  </a:outerShdw>
                </a:effectLst>
              </a:rPr>
              <a:t>   Aprendices</a:t>
            </a:r>
            <a:endParaRPr lang="es-ES_tradnl" sz="160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6209277" y="6383696"/>
            <a:ext cx="280012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_tradnl" sz="1200" dirty="0">
                <a:solidFill>
                  <a:schemeClr val="bg2"/>
                </a:solidFill>
                <a:latin typeface="Arial" charset="0"/>
              </a:rPr>
              <a:t>X. Páez Facultad Medicina ULA </a:t>
            </a:r>
            <a:r>
              <a:rPr lang="es-ES_tradnl" sz="1200" dirty="0" smtClean="0">
                <a:solidFill>
                  <a:schemeClr val="bg2"/>
                </a:solidFill>
                <a:latin typeface="Arial" charset="0"/>
              </a:rPr>
              <a:t>2018</a:t>
            </a:r>
            <a:endParaRPr lang="es-ES_tradnl" sz="1200" dirty="0">
              <a:solidFill>
                <a:schemeClr val="bg2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0753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075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075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7530" grpId="0" animBg="1"/>
      <p:bldP spid="107531" grpId="0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30" name="Text Box 10"/>
          <p:cNvSpPr txBox="1">
            <a:spLocks noChangeArrowheads="1"/>
          </p:cNvSpPr>
          <p:nvPr/>
        </p:nvSpPr>
        <p:spPr bwMode="auto">
          <a:xfrm>
            <a:off x="1261562" y="2060575"/>
            <a:ext cx="6636753" cy="2954655"/>
          </a:xfrm>
          <a:prstGeom prst="rect">
            <a:avLst/>
          </a:prstGeom>
          <a:solidFill>
            <a:schemeClr val="accent3">
              <a:lumMod val="95000"/>
            </a:schemeClr>
          </a:solidFill>
          <a:ln w="2857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>
              <a:defRPr/>
            </a:pPr>
            <a:endParaRPr lang="es-ES_tradnl" sz="800" dirty="0" smtClean="0">
              <a:solidFill>
                <a:srgbClr val="CC00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eaLnBrk="1" hangingPunct="1">
              <a:defRPr/>
            </a:pPr>
            <a:r>
              <a:rPr lang="es-ES_tradnl" sz="3200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“Dígame rápido qué errorcitos </a:t>
            </a:r>
          </a:p>
          <a:p>
            <a:pPr eaLnBrk="1" hangingPunct="1">
              <a:defRPr/>
            </a:pPr>
            <a:r>
              <a:rPr lang="es-ES_tradnl" sz="3200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hay en el artículo, para corregir …</a:t>
            </a:r>
          </a:p>
          <a:p>
            <a:pPr eaLnBrk="1" hangingPunct="1">
              <a:defRPr/>
            </a:pPr>
            <a:r>
              <a:rPr lang="es-ES_tradnl" sz="3200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ahora no importan mucho. </a:t>
            </a:r>
          </a:p>
          <a:p>
            <a:pPr eaLnBrk="1" hangingPunct="1">
              <a:defRPr/>
            </a:pPr>
            <a:endParaRPr lang="es-ES_tradnl" sz="1000" dirty="0" smtClean="0">
              <a:solidFill>
                <a:srgbClr val="CC00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eaLnBrk="1" hangingPunct="1">
              <a:defRPr/>
            </a:pPr>
            <a:r>
              <a:rPr lang="es-ES_tradnl" sz="3200" dirty="0">
                <a:solidFill>
                  <a:srgbClr val="CC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D</a:t>
            </a:r>
            <a:r>
              <a:rPr lang="es-ES_tradnl" sz="3200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espués se enviará a la </a:t>
            </a:r>
          </a:p>
          <a:p>
            <a:pPr eaLnBrk="1" hangingPunct="1">
              <a:defRPr/>
            </a:pPr>
            <a:r>
              <a:rPr lang="es-ES_tradnl" sz="3200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revista internacional”</a:t>
            </a:r>
          </a:p>
          <a:p>
            <a:pPr eaLnBrk="1" hangingPunct="1">
              <a:defRPr/>
            </a:pPr>
            <a:endParaRPr lang="es-ES_tradnl" sz="800" dirty="0" smtClean="0">
              <a:solidFill>
                <a:srgbClr val="CC00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07531" name="Text Box 11"/>
          <p:cNvSpPr txBox="1">
            <a:spLocks noChangeArrowheads="1"/>
          </p:cNvSpPr>
          <p:nvPr/>
        </p:nvSpPr>
        <p:spPr bwMode="auto">
          <a:xfrm>
            <a:off x="1909763" y="5157192"/>
            <a:ext cx="53403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>
              <a:defRPr/>
            </a:pPr>
            <a:r>
              <a:rPr lang="es-ES_tradnl" sz="1800" i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Comentario de un educador supervisor respecto al</a:t>
            </a:r>
          </a:p>
          <a:p>
            <a:pPr eaLnBrk="1" hangingPunct="1">
              <a:defRPr/>
            </a:pPr>
            <a:r>
              <a:rPr lang="es-ES_tradnl" sz="1800" i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texto de artículo que va a imprenta (ULA Medicina)</a:t>
            </a:r>
          </a:p>
        </p:txBody>
      </p:sp>
      <p:sp>
        <p:nvSpPr>
          <p:cNvPr id="152586" name="Rectangle 10"/>
          <p:cNvSpPr>
            <a:spLocks noChangeArrowheads="1"/>
          </p:cNvSpPr>
          <p:nvPr/>
        </p:nvSpPr>
        <p:spPr bwMode="auto">
          <a:xfrm>
            <a:off x="6732588" y="476250"/>
            <a:ext cx="1804987" cy="609600"/>
          </a:xfrm>
          <a:prstGeom prst="rect">
            <a:avLst/>
          </a:prstGeom>
          <a:solidFill>
            <a:srgbClr val="EBEBFF"/>
          </a:solidFill>
          <a:ln w="28575">
            <a:solidFill>
              <a:schemeClr val="accent2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algn="l">
              <a:buClr>
                <a:srgbClr val="FF0066"/>
              </a:buClr>
              <a:buFontTx/>
              <a:buChar char="•"/>
              <a:defRPr/>
            </a:pPr>
            <a:r>
              <a:rPr lang="es-ES" sz="1600" b="1">
                <a:effectLst>
                  <a:outerShdw blurRad="38100" dist="38100" dir="2700000" algn="tl">
                    <a:srgbClr val="FFFFFF"/>
                  </a:outerShdw>
                </a:effectLst>
              </a:rPr>
              <a:t> Relación Tutor</a:t>
            </a:r>
          </a:p>
          <a:p>
            <a:pPr algn="l">
              <a:buClr>
                <a:srgbClr val="FF0066"/>
              </a:buClr>
              <a:defRPr/>
            </a:pPr>
            <a:r>
              <a:rPr lang="es-ES" sz="1600" b="1">
                <a:effectLst>
                  <a:outerShdw blurRad="38100" dist="38100" dir="2700000" algn="tl">
                    <a:srgbClr val="FFFFFF"/>
                  </a:outerShdw>
                </a:effectLst>
              </a:rPr>
              <a:t>   Aprendices</a:t>
            </a:r>
            <a:endParaRPr lang="es-ES_tradnl" sz="1600" b="1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6209277" y="6383696"/>
            <a:ext cx="280012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_tradnl" sz="1200" dirty="0">
                <a:solidFill>
                  <a:schemeClr val="bg2"/>
                </a:solidFill>
                <a:latin typeface="Arial" charset="0"/>
              </a:rPr>
              <a:t>X. Páez Facultad Medicina ULA </a:t>
            </a:r>
            <a:r>
              <a:rPr lang="es-ES_tradnl" sz="1200" dirty="0" smtClean="0">
                <a:solidFill>
                  <a:schemeClr val="bg2"/>
                </a:solidFill>
                <a:latin typeface="Arial" charset="0"/>
              </a:rPr>
              <a:t>2018</a:t>
            </a:r>
            <a:endParaRPr lang="es-ES_tradnl" sz="1200" dirty="0">
              <a:solidFill>
                <a:schemeClr val="bg2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0753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075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075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7530" grpId="0" animBg="1"/>
      <p:bldP spid="107531" grpId="0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9" name="Text Box 11"/>
          <p:cNvSpPr txBox="1">
            <a:spLocks noChangeArrowheads="1"/>
          </p:cNvSpPr>
          <p:nvPr/>
        </p:nvSpPr>
        <p:spPr bwMode="auto">
          <a:xfrm>
            <a:off x="2051050" y="2151063"/>
            <a:ext cx="5041900" cy="1887537"/>
          </a:xfrm>
          <a:prstGeom prst="rect">
            <a:avLst/>
          </a:prstGeom>
          <a:solidFill>
            <a:schemeClr val="bg1"/>
          </a:solidFill>
          <a:ln w="28575">
            <a:solidFill>
              <a:srgbClr val="C00000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>
              <a:buClr>
                <a:schemeClr val="accent2"/>
              </a:buClr>
              <a:defRPr/>
            </a:pPr>
            <a:r>
              <a:rPr lang="es-ES_tradnl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Plagio en las Tesis </a:t>
            </a:r>
          </a:p>
          <a:p>
            <a:pPr eaLnBrk="1" hangingPunct="1">
              <a:buClr>
                <a:schemeClr val="accent2"/>
              </a:buClr>
              <a:defRPr/>
            </a:pPr>
            <a:endParaRPr lang="es-ES_tradnl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eaLnBrk="1" hangingPunct="1">
              <a:buClr>
                <a:schemeClr val="accent2"/>
              </a:buClr>
              <a:defRPr/>
            </a:pPr>
            <a:r>
              <a:rPr lang="es-ES_tradnl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Plagio en los proyectos de investigación</a:t>
            </a:r>
          </a:p>
        </p:txBody>
      </p:sp>
      <p:sp>
        <p:nvSpPr>
          <p:cNvPr id="104460" name="Text Box 12"/>
          <p:cNvSpPr txBox="1">
            <a:spLocks noChangeArrowheads="1"/>
          </p:cNvSpPr>
          <p:nvPr/>
        </p:nvSpPr>
        <p:spPr bwMode="auto">
          <a:xfrm>
            <a:off x="1804988" y="4311650"/>
            <a:ext cx="553402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>
              <a:defRPr/>
            </a:pPr>
            <a:r>
              <a:rPr lang="es-ES" sz="4000" b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Frecuencia indeseable</a:t>
            </a: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6209277" y="6383696"/>
            <a:ext cx="280012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_tradnl" sz="1200" dirty="0">
                <a:solidFill>
                  <a:schemeClr val="bg2"/>
                </a:solidFill>
                <a:latin typeface="Arial" charset="0"/>
              </a:rPr>
              <a:t>X. Páez Facultad Medicina ULA </a:t>
            </a:r>
            <a:r>
              <a:rPr lang="es-ES_tradnl" sz="1200" dirty="0" smtClean="0">
                <a:solidFill>
                  <a:schemeClr val="bg2"/>
                </a:solidFill>
                <a:latin typeface="Arial" charset="0"/>
              </a:rPr>
              <a:t>2018</a:t>
            </a:r>
            <a:endParaRPr lang="es-ES_tradnl" sz="1200" dirty="0">
              <a:solidFill>
                <a:schemeClr val="bg2"/>
              </a:solidFill>
              <a:latin typeface="Arial" charset="0"/>
            </a:endParaRPr>
          </a:p>
        </p:txBody>
      </p:sp>
      <p:sp>
        <p:nvSpPr>
          <p:cNvPr id="6" name="Rectangle 10"/>
          <p:cNvSpPr>
            <a:spLocks noChangeArrowheads="1"/>
          </p:cNvSpPr>
          <p:nvPr/>
        </p:nvSpPr>
        <p:spPr bwMode="auto">
          <a:xfrm>
            <a:off x="5756343" y="418096"/>
            <a:ext cx="2876108" cy="338554"/>
          </a:xfrm>
          <a:prstGeom prst="rect">
            <a:avLst/>
          </a:prstGeom>
          <a:solidFill>
            <a:srgbClr val="EBEBFF"/>
          </a:solidFill>
          <a:ln w="28575">
            <a:solidFill>
              <a:schemeClr val="accent2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algn="l">
              <a:buClr>
                <a:srgbClr val="FF0066"/>
              </a:buClr>
              <a:buFontTx/>
              <a:buChar char="•"/>
              <a:defRPr/>
            </a:pPr>
            <a:r>
              <a:rPr lang="es-ES" sz="1600">
                <a:effectLst>
                  <a:outerShdw blurRad="38100" dist="38100" dir="2700000" algn="tl">
                    <a:srgbClr val="FFFFFF"/>
                  </a:outerShdw>
                </a:effectLst>
              </a:rPr>
              <a:t> Relación Tutor-Aprendices</a:t>
            </a:r>
            <a:endParaRPr lang="es-ES_tradnl" sz="160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104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459" grpId="0" animBg="1"/>
      <p:bldP spid="104460" grpId="0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71" name="Text Box 7"/>
          <p:cNvSpPr txBox="1">
            <a:spLocks noChangeArrowheads="1"/>
          </p:cNvSpPr>
          <p:nvPr/>
        </p:nvSpPr>
        <p:spPr bwMode="auto">
          <a:xfrm>
            <a:off x="2855913" y="1703388"/>
            <a:ext cx="3430587" cy="485775"/>
          </a:xfrm>
          <a:prstGeom prst="rect">
            <a:avLst/>
          </a:prstGeom>
          <a:solidFill>
            <a:schemeClr val="accent5"/>
          </a:solidFill>
          <a:ln w="28575">
            <a:solidFill>
              <a:srgbClr val="A50021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>
              <a:defRPr/>
            </a:pPr>
            <a:r>
              <a:rPr lang="es-ES_tradnl" sz="240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Calidad  de las fuentes</a:t>
            </a:r>
          </a:p>
        </p:txBody>
      </p:sp>
      <p:sp>
        <p:nvSpPr>
          <p:cNvPr id="113672" name="Text Box 8"/>
          <p:cNvSpPr txBox="1">
            <a:spLocks noChangeArrowheads="1"/>
          </p:cNvSpPr>
          <p:nvPr/>
        </p:nvSpPr>
        <p:spPr bwMode="auto">
          <a:xfrm>
            <a:off x="900113" y="2814638"/>
            <a:ext cx="4303712" cy="974725"/>
          </a:xfrm>
          <a:prstGeom prst="rect">
            <a:avLst/>
          </a:prstGeom>
          <a:solidFill>
            <a:schemeClr val="bg1"/>
          </a:solidFill>
          <a:ln w="28575" algn="ctr">
            <a:solidFill>
              <a:srgbClr val="CC0000"/>
            </a:solidFill>
            <a:miter lim="800000"/>
            <a:headEnd/>
            <a:tailEnd/>
          </a:ln>
          <a:extLst/>
        </p:spPr>
        <p:txBody>
          <a:bodyPr wrap="none">
            <a:spAutoFit/>
          </a:bodyPr>
          <a:lstStyle>
            <a:lvl1pPr marL="342900" indent="-3429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_tradnl" sz="2800"/>
              <a:t>www. monografías. com</a:t>
            </a:r>
          </a:p>
          <a:p>
            <a:pPr algn="l" eaLnBrk="1" hangingPunct="1"/>
            <a:r>
              <a:rPr lang="es-ES_tradnl" sz="2800"/>
              <a:t>www.elrincondelvago.com</a:t>
            </a:r>
          </a:p>
        </p:txBody>
      </p:sp>
      <p:sp>
        <p:nvSpPr>
          <p:cNvPr id="113673" name="Text Box 9"/>
          <p:cNvSpPr txBox="1">
            <a:spLocks noChangeArrowheads="1"/>
          </p:cNvSpPr>
          <p:nvPr/>
        </p:nvSpPr>
        <p:spPr bwMode="auto">
          <a:xfrm>
            <a:off x="879475" y="4149725"/>
            <a:ext cx="3903663" cy="2111375"/>
          </a:xfrm>
          <a:prstGeom prst="rect">
            <a:avLst/>
          </a:prstGeom>
          <a:solidFill>
            <a:srgbClr val="CCECFF"/>
          </a:solidFill>
          <a:ln w="38100" algn="ctr">
            <a:solidFill>
              <a:srgbClr val="CC0000"/>
            </a:solidFill>
            <a:miter lim="800000"/>
            <a:headEnd/>
            <a:tailEnd/>
          </a:ln>
        </p:spPr>
        <p:txBody>
          <a:bodyPr wrap="none">
            <a:spAutoFit/>
          </a:bodyPr>
          <a:lstStyle>
            <a:lvl1pPr marL="342900" indent="-3429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_tradnl"/>
              <a:t>En:</a:t>
            </a:r>
          </a:p>
          <a:p>
            <a:pPr algn="l" eaLnBrk="1" hangingPunct="1"/>
            <a:endParaRPr lang="es-ES_tradnl" sz="1000"/>
          </a:p>
          <a:p>
            <a:pPr algn="l" eaLnBrk="1" hangingPunct="1"/>
            <a:r>
              <a:rPr lang="es-ES_tradnl"/>
              <a:t>* Tesis de pregrado, postgrado</a:t>
            </a:r>
          </a:p>
          <a:p>
            <a:pPr algn="l" eaLnBrk="1" hangingPunct="1"/>
            <a:r>
              <a:rPr lang="es-ES_tradnl"/>
              <a:t>* Proyectos de investigación</a:t>
            </a:r>
          </a:p>
          <a:p>
            <a:pPr algn="l" eaLnBrk="1" hangingPunct="1"/>
            <a:r>
              <a:rPr lang="es-ES_tradnl"/>
              <a:t>* Ascensos de profesores</a:t>
            </a:r>
          </a:p>
          <a:p>
            <a:pPr algn="l" eaLnBrk="1" hangingPunct="1"/>
            <a:r>
              <a:rPr lang="es-ES_tradnl"/>
              <a:t>* Guías de profesores para </a:t>
            </a:r>
          </a:p>
          <a:p>
            <a:pPr algn="l" eaLnBrk="1" hangingPunct="1"/>
            <a:r>
              <a:rPr lang="es-ES_tradnl"/>
              <a:t>   estudiantes</a:t>
            </a:r>
            <a:endParaRPr lang="es-ES_tradnl" i="1"/>
          </a:p>
        </p:txBody>
      </p:sp>
      <p:sp>
        <p:nvSpPr>
          <p:cNvPr id="74759" name="Text Box 9"/>
          <p:cNvSpPr txBox="1">
            <a:spLocks noChangeArrowheads="1"/>
          </p:cNvSpPr>
          <p:nvPr/>
        </p:nvSpPr>
        <p:spPr bwMode="auto">
          <a:xfrm>
            <a:off x="409866" y="503059"/>
            <a:ext cx="2299027" cy="1200329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sz="7200" dirty="0">
                <a:solidFill>
                  <a:srgbClr val="CC0000"/>
                </a:solidFill>
              </a:rPr>
              <a:t>Aquí!</a:t>
            </a:r>
          </a:p>
        </p:txBody>
      </p:sp>
      <p:sp>
        <p:nvSpPr>
          <p:cNvPr id="178186" name="Text Box 10"/>
          <p:cNvSpPr txBox="1">
            <a:spLocks noChangeArrowheads="1"/>
          </p:cNvSpPr>
          <p:nvPr/>
        </p:nvSpPr>
        <p:spPr bwMode="auto">
          <a:xfrm>
            <a:off x="4950959" y="3500438"/>
            <a:ext cx="4164923" cy="2277547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sz="4400" dirty="0" smtClean="0">
                <a:solidFill>
                  <a:srgbClr val="CC0000"/>
                </a:solidFill>
              </a:rPr>
              <a:t>!Horror!</a:t>
            </a:r>
            <a:endParaRPr lang="es-ES" sz="4400" dirty="0">
              <a:solidFill>
                <a:srgbClr val="CC0000"/>
              </a:solidFill>
            </a:endParaRPr>
          </a:p>
          <a:p>
            <a:pPr eaLnBrk="1" hangingPunct="1"/>
            <a:endParaRPr lang="es-ES" sz="1800" dirty="0">
              <a:solidFill>
                <a:srgbClr val="CC0000"/>
              </a:solidFill>
            </a:endParaRPr>
          </a:p>
          <a:p>
            <a:pPr eaLnBrk="1" hangingPunct="1"/>
            <a:r>
              <a:rPr lang="es-ES" sz="4000" dirty="0" smtClean="0">
                <a:solidFill>
                  <a:srgbClr val="CC0000"/>
                </a:solidFill>
              </a:rPr>
              <a:t>¡¡Absolutamente </a:t>
            </a:r>
            <a:endParaRPr lang="es-ES" sz="4000" dirty="0">
              <a:solidFill>
                <a:srgbClr val="CC0000"/>
              </a:solidFill>
            </a:endParaRPr>
          </a:p>
          <a:p>
            <a:pPr eaLnBrk="1" hangingPunct="1"/>
            <a:r>
              <a:rPr lang="es-ES" sz="4000" dirty="0" smtClean="0">
                <a:solidFill>
                  <a:srgbClr val="CC0000"/>
                </a:solidFill>
              </a:rPr>
              <a:t>inaceptable</a:t>
            </a:r>
            <a:r>
              <a:rPr lang="es-ES" sz="4000" dirty="0">
                <a:solidFill>
                  <a:srgbClr val="CC0000"/>
                </a:solidFill>
              </a:rPr>
              <a:t>!!</a:t>
            </a:r>
          </a:p>
        </p:txBody>
      </p:sp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6209277" y="6383696"/>
            <a:ext cx="280012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_tradnl" sz="1200" dirty="0">
                <a:solidFill>
                  <a:schemeClr val="bg2"/>
                </a:solidFill>
                <a:latin typeface="Arial" charset="0"/>
              </a:rPr>
              <a:t>X. Páez Facultad Medicina ULA </a:t>
            </a:r>
            <a:r>
              <a:rPr lang="es-ES_tradnl" sz="1200" dirty="0" smtClean="0">
                <a:solidFill>
                  <a:schemeClr val="bg2"/>
                </a:solidFill>
                <a:latin typeface="Arial" charset="0"/>
              </a:rPr>
              <a:t>2018</a:t>
            </a:r>
            <a:endParaRPr lang="es-ES_tradnl" sz="1200" dirty="0">
              <a:solidFill>
                <a:schemeClr val="bg2"/>
              </a:solidFill>
              <a:latin typeface="Arial" charset="0"/>
            </a:endParaRPr>
          </a:p>
        </p:txBody>
      </p:sp>
      <p:sp>
        <p:nvSpPr>
          <p:cNvPr id="9" name="Rectangle 10"/>
          <p:cNvSpPr>
            <a:spLocks noChangeArrowheads="1"/>
          </p:cNvSpPr>
          <p:nvPr/>
        </p:nvSpPr>
        <p:spPr bwMode="auto">
          <a:xfrm>
            <a:off x="5756343" y="418096"/>
            <a:ext cx="2876108" cy="338554"/>
          </a:xfrm>
          <a:prstGeom prst="rect">
            <a:avLst/>
          </a:prstGeom>
          <a:solidFill>
            <a:srgbClr val="EBEBFF"/>
          </a:solidFill>
          <a:ln w="28575">
            <a:solidFill>
              <a:schemeClr val="accent2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algn="l">
              <a:buClr>
                <a:srgbClr val="FF0066"/>
              </a:buClr>
              <a:buFontTx/>
              <a:buChar char="•"/>
              <a:defRPr/>
            </a:pPr>
            <a:r>
              <a:rPr lang="es-ES" sz="1600">
                <a:effectLst>
                  <a:outerShdw blurRad="38100" dist="38100" dir="2700000" algn="tl">
                    <a:srgbClr val="FFFFFF"/>
                  </a:outerShdw>
                </a:effectLst>
              </a:rPr>
              <a:t> Relación Tutor-Aprendices</a:t>
            </a:r>
            <a:endParaRPr lang="es-ES_tradnl" sz="160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5" dur="80"/>
                                        <p:tgtEl>
                                          <p:spTgt spid="11367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6" dur="80"/>
                                        <p:tgtEl>
                                          <p:spTgt spid="11367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80"/>
                                        <p:tgtEl>
                                          <p:spTgt spid="11367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2" dur="80"/>
                                        <p:tgtEl>
                                          <p:spTgt spid="11367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3" dur="80"/>
                                        <p:tgtEl>
                                          <p:spTgt spid="11367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80"/>
                                        <p:tgtEl>
                                          <p:spTgt spid="11367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781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781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781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3671" grpId="0" animBg="1"/>
      <p:bldP spid="113672" grpId="0" animBg="1"/>
      <p:bldP spid="113673" grpId="0" animBg="1"/>
      <p:bldP spid="74759" grpId="0"/>
      <p:bldP spid="178186" grpId="0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6" name="Text Box 8"/>
          <p:cNvSpPr txBox="1">
            <a:spLocks noChangeArrowheads="1"/>
          </p:cNvSpPr>
          <p:nvPr/>
        </p:nvSpPr>
        <p:spPr bwMode="auto">
          <a:xfrm>
            <a:off x="3435350" y="1773238"/>
            <a:ext cx="2084225" cy="907941"/>
          </a:xfrm>
          <a:prstGeom prst="rect">
            <a:avLst/>
          </a:prstGeom>
          <a:solidFill>
            <a:srgbClr val="FBEFF7"/>
          </a:solidFill>
          <a:ln w="28575">
            <a:solidFill>
              <a:srgbClr val="A50021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algn="l">
              <a:buClr>
                <a:srgbClr val="FF0066"/>
              </a:buClr>
              <a:defRPr/>
            </a:pPr>
            <a:endParaRPr lang="es-ES_tradnl" sz="8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algn="l">
              <a:buClr>
                <a:srgbClr val="A50021"/>
              </a:buClr>
              <a:defRPr/>
            </a:pPr>
            <a:r>
              <a:rPr lang="es-ES_tradnl" sz="3600" i="1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Internet</a:t>
            </a:r>
          </a:p>
          <a:p>
            <a:pPr algn="l">
              <a:buClr>
                <a:srgbClr val="FF0066"/>
              </a:buClr>
              <a:defRPr/>
            </a:pPr>
            <a:endParaRPr lang="es-ES_tradnl" sz="9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114697" name="Text Box 9"/>
          <p:cNvSpPr txBox="1">
            <a:spLocks noChangeArrowheads="1"/>
          </p:cNvSpPr>
          <p:nvPr/>
        </p:nvSpPr>
        <p:spPr bwMode="auto">
          <a:xfrm>
            <a:off x="1509303" y="2924175"/>
            <a:ext cx="6125395" cy="1538883"/>
          </a:xfrm>
          <a:prstGeom prst="rect">
            <a:avLst/>
          </a:prstGeom>
          <a:solidFill>
            <a:schemeClr val="accent5"/>
          </a:solidFill>
          <a:ln w="28575">
            <a:solidFill>
              <a:srgbClr val="A50021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_tradnl" sz="2800" dirty="0"/>
              <a:t>Informática al alcance de todos</a:t>
            </a:r>
          </a:p>
          <a:p>
            <a:pPr eaLnBrk="1" hangingPunct="1"/>
            <a:endParaRPr lang="es-ES_tradnl" sz="1200" dirty="0"/>
          </a:p>
          <a:p>
            <a:pPr eaLnBrk="1" hangingPunct="1"/>
            <a:r>
              <a:rPr lang="es-ES_tradnl" sz="5400" b="1" dirty="0">
                <a:solidFill>
                  <a:srgbClr val="CC0000"/>
                </a:solidFill>
              </a:rPr>
              <a:t>COPIAR Y PEGAR</a:t>
            </a: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6209277" y="6383696"/>
            <a:ext cx="280012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_tradnl" sz="1200" dirty="0">
                <a:solidFill>
                  <a:schemeClr val="bg2"/>
                </a:solidFill>
                <a:latin typeface="Arial" charset="0"/>
              </a:rPr>
              <a:t>X. Páez Facultad Medicina ULA </a:t>
            </a:r>
            <a:r>
              <a:rPr lang="es-ES_tradnl" sz="1200" dirty="0" smtClean="0">
                <a:solidFill>
                  <a:schemeClr val="bg2"/>
                </a:solidFill>
                <a:latin typeface="Arial" charset="0"/>
              </a:rPr>
              <a:t>2018</a:t>
            </a:r>
            <a:endParaRPr lang="es-ES_tradnl" sz="1200" dirty="0">
              <a:solidFill>
                <a:schemeClr val="bg2"/>
              </a:solidFill>
              <a:latin typeface="Arial" charset="0"/>
            </a:endParaRPr>
          </a:p>
        </p:txBody>
      </p:sp>
      <p:sp>
        <p:nvSpPr>
          <p:cNvPr id="2" name="CuadroTexto 1"/>
          <p:cNvSpPr txBox="1"/>
          <p:nvPr/>
        </p:nvSpPr>
        <p:spPr>
          <a:xfrm>
            <a:off x="867409" y="1248996"/>
            <a:ext cx="131318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VE" sz="40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¡Ojo!</a:t>
            </a:r>
            <a:endParaRPr lang="es-VE" sz="40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Rectangle 10"/>
          <p:cNvSpPr>
            <a:spLocks noChangeArrowheads="1"/>
          </p:cNvSpPr>
          <p:nvPr/>
        </p:nvSpPr>
        <p:spPr bwMode="auto">
          <a:xfrm>
            <a:off x="5756343" y="418096"/>
            <a:ext cx="2876108" cy="338554"/>
          </a:xfrm>
          <a:prstGeom prst="rect">
            <a:avLst/>
          </a:prstGeom>
          <a:solidFill>
            <a:srgbClr val="EBEBFF"/>
          </a:solidFill>
          <a:ln w="28575">
            <a:solidFill>
              <a:schemeClr val="accent2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algn="l">
              <a:buClr>
                <a:srgbClr val="FF0066"/>
              </a:buClr>
              <a:buFontTx/>
              <a:buChar char="•"/>
              <a:defRPr/>
            </a:pPr>
            <a:r>
              <a:rPr lang="es-ES" sz="1600">
                <a:effectLst>
                  <a:outerShdw blurRad="38100" dist="38100" dir="2700000" algn="tl">
                    <a:srgbClr val="FFFFFF"/>
                  </a:outerShdw>
                </a:effectLst>
              </a:rPr>
              <a:t> Relación Tutor-Aprendices</a:t>
            </a:r>
            <a:endParaRPr lang="es-ES_tradnl" sz="160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6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6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146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146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146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146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4697" grpId="0" animBg="1"/>
      <p:bldP spid="2" grpId="0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9" name="Text Box 9"/>
          <p:cNvSpPr txBox="1">
            <a:spLocks noChangeArrowheads="1"/>
          </p:cNvSpPr>
          <p:nvPr/>
        </p:nvSpPr>
        <p:spPr bwMode="auto">
          <a:xfrm>
            <a:off x="2235200" y="2420938"/>
            <a:ext cx="4673600" cy="82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_tradnl" sz="2400"/>
              <a:t>¡Facilita el plagio, pero también </a:t>
            </a:r>
          </a:p>
          <a:p>
            <a:pPr eaLnBrk="1" hangingPunct="1"/>
            <a:r>
              <a:rPr lang="es-ES_tradnl" sz="2400"/>
              <a:t>sirve para detectarlo!!</a:t>
            </a:r>
          </a:p>
        </p:txBody>
      </p:sp>
      <p:sp>
        <p:nvSpPr>
          <p:cNvPr id="117770" name="Rectangle 10"/>
          <p:cNvSpPr>
            <a:spLocks noChangeArrowheads="1"/>
          </p:cNvSpPr>
          <p:nvPr/>
        </p:nvSpPr>
        <p:spPr bwMode="auto">
          <a:xfrm>
            <a:off x="3524250" y="1557338"/>
            <a:ext cx="2093913" cy="669925"/>
          </a:xfrm>
          <a:prstGeom prst="rect">
            <a:avLst/>
          </a:prstGeom>
          <a:solidFill>
            <a:srgbClr val="FBEFF7"/>
          </a:solidFill>
          <a:ln w="28575">
            <a:solidFill>
              <a:srgbClr val="A50021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>
              <a:defRPr/>
            </a:pPr>
            <a:r>
              <a:rPr lang="es-ES_tradnl" sz="3600" i="1">
                <a:effectLst>
                  <a:outerShdw blurRad="38100" dist="38100" dir="2700000" algn="tl">
                    <a:srgbClr val="FFFFFF"/>
                  </a:outerShdw>
                </a:effectLst>
              </a:rPr>
              <a:t>Internet</a:t>
            </a:r>
          </a:p>
        </p:txBody>
      </p:sp>
      <p:sp>
        <p:nvSpPr>
          <p:cNvPr id="76804" name="Text Box 11"/>
          <p:cNvSpPr txBox="1">
            <a:spLocks noChangeArrowheads="1"/>
          </p:cNvSpPr>
          <p:nvPr/>
        </p:nvSpPr>
        <p:spPr bwMode="auto">
          <a:xfrm>
            <a:off x="4932363" y="5445125"/>
            <a:ext cx="3240087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r" eaLnBrk="1" hangingPunct="1"/>
            <a:r>
              <a:rPr lang="es-ES_tradnl" sz="1200" i="1">
                <a:latin typeface="Arial" charset="0"/>
              </a:rPr>
              <a:t>A. Forrester. Plagiarism in graduate medical education. </a:t>
            </a:r>
            <a:r>
              <a:rPr lang="es-ES_tradnl" sz="1200">
                <a:latin typeface="Arial" charset="0"/>
              </a:rPr>
              <a:t>Fam Med 2007; 39: 436-8</a:t>
            </a:r>
          </a:p>
        </p:txBody>
      </p:sp>
      <p:sp>
        <p:nvSpPr>
          <p:cNvPr id="117772" name="Text Box 12"/>
          <p:cNvSpPr txBox="1">
            <a:spLocks noChangeArrowheads="1"/>
          </p:cNvSpPr>
          <p:nvPr/>
        </p:nvSpPr>
        <p:spPr bwMode="auto">
          <a:xfrm>
            <a:off x="1979613" y="3429000"/>
            <a:ext cx="2592387" cy="915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_tradnl" sz="1800"/>
              <a:t>Servicios en línea:</a:t>
            </a:r>
          </a:p>
          <a:p>
            <a:pPr algn="l" eaLnBrk="1" hangingPunct="1"/>
            <a:r>
              <a:rPr lang="es-ES_tradnl" sz="1800" b="1">
                <a:hlinkClick r:id="rId2"/>
              </a:rPr>
              <a:t>www.turnitin.com</a:t>
            </a:r>
            <a:endParaRPr lang="es-ES_tradnl" sz="1800" b="1"/>
          </a:p>
          <a:p>
            <a:pPr algn="l" eaLnBrk="1" hangingPunct="1"/>
            <a:r>
              <a:rPr lang="es-ES_tradnl" sz="1800" b="1">
                <a:hlinkClick r:id="rId3"/>
              </a:rPr>
              <a:t>www.iThenticate.com</a:t>
            </a:r>
            <a:endParaRPr lang="es-ES_tradnl" sz="1800" b="1"/>
          </a:p>
        </p:txBody>
      </p:sp>
      <p:sp>
        <p:nvSpPr>
          <p:cNvPr id="117773" name="Text Box 13"/>
          <p:cNvSpPr txBox="1">
            <a:spLocks noChangeArrowheads="1"/>
          </p:cNvSpPr>
          <p:nvPr/>
        </p:nvSpPr>
        <p:spPr bwMode="auto">
          <a:xfrm>
            <a:off x="4643438" y="3429000"/>
            <a:ext cx="2230437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_tradnl" sz="1800"/>
              <a:t>Buscadores gratis: </a:t>
            </a:r>
          </a:p>
          <a:p>
            <a:pPr algn="l" eaLnBrk="1" hangingPunct="1"/>
            <a:r>
              <a:rPr lang="es-ES_tradnl" sz="1800" b="1">
                <a:hlinkClick r:id="rId4"/>
              </a:rPr>
              <a:t>www.google.com</a:t>
            </a:r>
            <a:endParaRPr lang="es-ES_tradnl" sz="1800" b="1"/>
          </a:p>
        </p:txBody>
      </p:sp>
      <p:sp>
        <p:nvSpPr>
          <p:cNvPr id="117774" name="Text Box 14"/>
          <p:cNvSpPr txBox="1">
            <a:spLocks noChangeArrowheads="1"/>
          </p:cNvSpPr>
          <p:nvPr/>
        </p:nvSpPr>
        <p:spPr bwMode="auto">
          <a:xfrm>
            <a:off x="1801813" y="4562475"/>
            <a:ext cx="5540375" cy="711200"/>
          </a:xfrm>
          <a:prstGeom prst="rect">
            <a:avLst/>
          </a:prstGeom>
          <a:solidFill>
            <a:srgbClr val="FBEFF7"/>
          </a:solidFill>
          <a:ln w="9525">
            <a:solidFill>
              <a:schemeClr val="accent2"/>
            </a:solidFill>
            <a:miter lim="800000"/>
            <a:headEnd/>
            <a:tailEnd/>
          </a:ln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_tradnl"/>
              <a:t>Se colocan pocas palabras del texto</a:t>
            </a:r>
          </a:p>
          <a:p>
            <a:pPr eaLnBrk="1" hangingPunct="1"/>
            <a:r>
              <a:rPr lang="es-ES_tradnl"/>
              <a:t> y aparecen como magia los textos plagiados…</a:t>
            </a:r>
          </a:p>
        </p:txBody>
      </p:sp>
      <p:pic>
        <p:nvPicPr>
          <p:cNvPr id="117775" name="Picture 15" descr="google-20logo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488" y="3429000"/>
            <a:ext cx="1824037" cy="728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7776" name="Picture 16" descr="tii_logo%20transp_big%2005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0476"/>
          <a:stretch>
            <a:fillRect/>
          </a:stretch>
        </p:blipFill>
        <p:spPr bwMode="auto">
          <a:xfrm>
            <a:off x="250825" y="3213100"/>
            <a:ext cx="1712913" cy="973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7777" name="Picture 17" descr="plagiarism_small_grey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4149725"/>
            <a:ext cx="1628775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Text Box 4"/>
          <p:cNvSpPr txBox="1">
            <a:spLocks noChangeArrowheads="1"/>
          </p:cNvSpPr>
          <p:nvPr/>
        </p:nvSpPr>
        <p:spPr bwMode="auto">
          <a:xfrm>
            <a:off x="6209277" y="6383696"/>
            <a:ext cx="280012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_tradnl" sz="1200" dirty="0">
                <a:solidFill>
                  <a:schemeClr val="bg2"/>
                </a:solidFill>
                <a:latin typeface="Arial" charset="0"/>
              </a:rPr>
              <a:t>X. Páez Facultad Medicina ULA </a:t>
            </a:r>
            <a:r>
              <a:rPr lang="es-ES_tradnl" sz="1200" dirty="0" smtClean="0">
                <a:solidFill>
                  <a:schemeClr val="bg2"/>
                </a:solidFill>
                <a:latin typeface="Arial" charset="0"/>
              </a:rPr>
              <a:t>2018</a:t>
            </a:r>
            <a:endParaRPr lang="es-ES_tradnl" sz="1200" dirty="0">
              <a:solidFill>
                <a:schemeClr val="bg2"/>
              </a:solidFill>
              <a:latin typeface="Arial" charset="0"/>
            </a:endParaRPr>
          </a:p>
        </p:txBody>
      </p:sp>
      <p:sp>
        <p:nvSpPr>
          <p:cNvPr id="13" name="Rectangle 10"/>
          <p:cNvSpPr>
            <a:spLocks noChangeArrowheads="1"/>
          </p:cNvSpPr>
          <p:nvPr/>
        </p:nvSpPr>
        <p:spPr bwMode="auto">
          <a:xfrm>
            <a:off x="5756343" y="418096"/>
            <a:ext cx="2876108" cy="338554"/>
          </a:xfrm>
          <a:prstGeom prst="rect">
            <a:avLst/>
          </a:prstGeom>
          <a:solidFill>
            <a:srgbClr val="EBEBFF"/>
          </a:solidFill>
          <a:ln w="28575">
            <a:solidFill>
              <a:schemeClr val="accent2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algn="l">
              <a:buClr>
                <a:srgbClr val="FF0066"/>
              </a:buClr>
              <a:buFontTx/>
              <a:buChar char="•"/>
              <a:defRPr/>
            </a:pPr>
            <a:r>
              <a:rPr lang="es-ES" sz="1600">
                <a:effectLst>
                  <a:outerShdw blurRad="38100" dist="38100" dir="2700000" algn="tl">
                    <a:srgbClr val="FFFFFF"/>
                  </a:outerShdw>
                </a:effectLst>
              </a:rPr>
              <a:t> Relación Tutor-Aprendices</a:t>
            </a:r>
            <a:endParaRPr lang="es-ES_tradnl" sz="160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177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177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80"/>
                                        <p:tgtEl>
                                          <p:spTgt spid="11776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80"/>
                                        <p:tgtEl>
                                          <p:spTgt spid="11776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80"/>
                                        <p:tgtEl>
                                          <p:spTgt spid="11776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4" dur="80"/>
                                        <p:tgtEl>
                                          <p:spTgt spid="11777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5" dur="80"/>
                                        <p:tgtEl>
                                          <p:spTgt spid="11777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80"/>
                                        <p:tgtEl>
                                          <p:spTgt spid="11777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7769" grpId="0"/>
      <p:bldP spid="117770" grpId="0" animBg="1"/>
      <p:bldP spid="117772" grpId="0"/>
      <p:bldP spid="117773" grpId="0"/>
      <p:bldP spid="117774" grpId="0" animBg="1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8" name="Rectangle 4"/>
          <p:cNvSpPr>
            <a:spLocks noChangeArrowheads="1"/>
          </p:cNvSpPr>
          <p:nvPr/>
        </p:nvSpPr>
        <p:spPr bwMode="auto">
          <a:xfrm>
            <a:off x="3779838" y="1268413"/>
            <a:ext cx="1682750" cy="547687"/>
          </a:xfrm>
          <a:prstGeom prst="rect">
            <a:avLst/>
          </a:prstGeom>
          <a:solidFill>
            <a:srgbClr val="FBEFF7"/>
          </a:solidFill>
          <a:ln w="28575">
            <a:solidFill>
              <a:srgbClr val="A50021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s-ES_tradnl" sz="2800" b="1" i="1">
                <a:effectLst>
                  <a:outerShdw blurRad="38100" dist="38100" dir="2700000" algn="tl">
                    <a:srgbClr val="FFFFFF"/>
                  </a:outerShdw>
                </a:effectLst>
              </a:rPr>
              <a:t>Internet</a:t>
            </a:r>
          </a:p>
        </p:txBody>
      </p:sp>
      <p:sp>
        <p:nvSpPr>
          <p:cNvPr id="118789" name="Text Box 5"/>
          <p:cNvSpPr txBox="1">
            <a:spLocks noChangeArrowheads="1"/>
          </p:cNvSpPr>
          <p:nvPr/>
        </p:nvSpPr>
        <p:spPr bwMode="auto">
          <a:xfrm>
            <a:off x="2808288" y="1989138"/>
            <a:ext cx="3525837" cy="192087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Pedir autorización de uso</a:t>
            </a:r>
          </a:p>
          <a:p>
            <a:pPr>
              <a:defRPr/>
            </a:pPr>
            <a:r>
              <a:rPr lang="es-E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si el material está protegido</a:t>
            </a:r>
          </a:p>
          <a:p>
            <a:pPr>
              <a:defRPr/>
            </a:pPr>
            <a:endParaRPr lang="es-ES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>
              <a:buClr>
                <a:srgbClr val="CC0000"/>
              </a:buClr>
              <a:buFontTx/>
              <a:buChar char="•"/>
              <a:defRPr/>
            </a:pPr>
            <a:r>
              <a:rPr lang="es-E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Citar fuente</a:t>
            </a:r>
          </a:p>
          <a:p>
            <a:pPr>
              <a:buClr>
                <a:srgbClr val="CC0000"/>
              </a:buClr>
              <a:buFontTx/>
              <a:buChar char="•"/>
              <a:defRPr/>
            </a:pPr>
            <a:r>
              <a:rPr lang="es-E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Fecha de acceso</a:t>
            </a:r>
          </a:p>
          <a:p>
            <a:pPr>
              <a:buClr>
                <a:srgbClr val="CC0000"/>
              </a:buClr>
              <a:buFontTx/>
              <a:buChar char="•"/>
              <a:defRPr/>
            </a:pPr>
            <a:r>
              <a:rPr lang="es-E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Dirección página </a:t>
            </a:r>
            <a:r>
              <a:rPr lang="es-ES" i="1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web</a:t>
            </a:r>
          </a:p>
        </p:txBody>
      </p:sp>
      <p:sp>
        <p:nvSpPr>
          <p:cNvPr id="118790" name="Rectangle 6"/>
          <p:cNvSpPr>
            <a:spLocks noChangeArrowheads="1"/>
          </p:cNvSpPr>
          <p:nvPr/>
        </p:nvSpPr>
        <p:spPr bwMode="auto">
          <a:xfrm>
            <a:off x="1960562" y="4083051"/>
            <a:ext cx="5221287" cy="1616075"/>
          </a:xfrm>
          <a:prstGeom prst="rect">
            <a:avLst/>
          </a:prstGeom>
          <a:solidFill>
            <a:srgbClr val="FFE1F7"/>
          </a:solidFill>
          <a:ln w="28575">
            <a:solidFill>
              <a:srgbClr val="CC0000"/>
            </a:solidFill>
            <a:miter lim="800000"/>
            <a:headEnd/>
            <a:tailEnd/>
          </a:ln>
          <a:extLst/>
        </p:spPr>
        <p:txBody>
          <a:bodyPr>
            <a:spAutoFit/>
          </a:bodyPr>
          <a:lstStyle/>
          <a:p>
            <a:pPr algn="l" eaLnBrk="0" hangingPunct="0"/>
            <a:endParaRPr lang="en-US" sz="900" b="1" i="1"/>
          </a:p>
          <a:p>
            <a:pPr algn="l" eaLnBrk="0" hangingPunct="0"/>
            <a:r>
              <a:rPr lang="en-US" sz="1600" b="1" i="1"/>
              <a:t>CME Ethics: copyright, plagiarism and Internet. </a:t>
            </a:r>
            <a:r>
              <a:rPr lang="en-US" sz="1600" b="1"/>
              <a:t>Texas Heart Institute. 3er. Review 2009. </a:t>
            </a:r>
          </a:p>
          <a:p>
            <a:pPr algn="l" eaLnBrk="0" hangingPunct="0"/>
            <a:r>
              <a:rPr lang="es-ES_tradnl" sz="1600" b="1"/>
              <a:t>Acceso: 07/07/09. Disponible en:</a:t>
            </a:r>
            <a:r>
              <a:rPr lang="es-ES_tradnl" sz="1400" b="1"/>
              <a:t> </a:t>
            </a:r>
            <a:r>
              <a:rPr lang="es-ES_tradnl" sz="1600" b="1">
                <a:hlinkClick r:id="rId2"/>
              </a:rPr>
              <a:t>http://www.texasheartinstitute.org/education/cme/explore/events/eventdetail_5018.cfm</a:t>
            </a:r>
            <a:endParaRPr lang="es-ES_tradnl" sz="1600" b="1"/>
          </a:p>
          <a:p>
            <a:pPr algn="l" eaLnBrk="0" hangingPunct="0"/>
            <a:endParaRPr lang="es-ES_tradnl" sz="900" b="1"/>
          </a:p>
        </p:txBody>
      </p:sp>
      <p:sp>
        <p:nvSpPr>
          <p:cNvPr id="77830" name="Text Box 9"/>
          <p:cNvSpPr txBox="1">
            <a:spLocks noChangeArrowheads="1"/>
          </p:cNvSpPr>
          <p:nvPr/>
        </p:nvSpPr>
        <p:spPr bwMode="auto">
          <a:xfrm>
            <a:off x="611560" y="4221088"/>
            <a:ext cx="119856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dirty="0"/>
              <a:t>Ejemplo:</a:t>
            </a:r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6209277" y="6383696"/>
            <a:ext cx="280012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_tradnl" sz="1200" dirty="0">
                <a:solidFill>
                  <a:schemeClr val="bg2"/>
                </a:solidFill>
                <a:latin typeface="Arial" charset="0"/>
              </a:rPr>
              <a:t>X. Páez Facultad Medicina ULA </a:t>
            </a:r>
            <a:r>
              <a:rPr lang="es-ES_tradnl" sz="1200" dirty="0" smtClean="0">
                <a:solidFill>
                  <a:schemeClr val="bg2"/>
                </a:solidFill>
                <a:latin typeface="Arial" charset="0"/>
              </a:rPr>
              <a:t>2018</a:t>
            </a:r>
            <a:endParaRPr lang="es-ES_tradnl" sz="1200" dirty="0">
              <a:solidFill>
                <a:schemeClr val="bg2"/>
              </a:solidFill>
              <a:latin typeface="Arial" charset="0"/>
            </a:endParaRPr>
          </a:p>
        </p:txBody>
      </p:sp>
      <p:sp>
        <p:nvSpPr>
          <p:cNvPr id="8" name="Rectangle 10"/>
          <p:cNvSpPr>
            <a:spLocks noChangeArrowheads="1"/>
          </p:cNvSpPr>
          <p:nvPr/>
        </p:nvSpPr>
        <p:spPr bwMode="auto">
          <a:xfrm>
            <a:off x="5756343" y="418096"/>
            <a:ext cx="2876108" cy="338554"/>
          </a:xfrm>
          <a:prstGeom prst="rect">
            <a:avLst/>
          </a:prstGeom>
          <a:solidFill>
            <a:srgbClr val="EBEBFF"/>
          </a:solidFill>
          <a:ln w="28575">
            <a:solidFill>
              <a:schemeClr val="accent2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algn="l">
              <a:buClr>
                <a:srgbClr val="FF0066"/>
              </a:buClr>
              <a:buFontTx/>
              <a:buChar char="•"/>
              <a:defRPr/>
            </a:pPr>
            <a:r>
              <a:rPr lang="es-ES" sz="1600">
                <a:effectLst>
                  <a:outerShdw blurRad="38100" dist="38100" dir="2700000" algn="tl">
                    <a:srgbClr val="FFFFFF"/>
                  </a:outerShdw>
                </a:effectLst>
              </a:rPr>
              <a:t> Relación Tutor-Aprendices</a:t>
            </a:r>
            <a:endParaRPr lang="es-ES_tradnl" sz="160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7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7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8789" grpId="0" animBg="1"/>
      <p:bldP spid="118790" grpId="0" animBg="1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6" name="Rectangle 4"/>
          <p:cNvSpPr>
            <a:spLocks noChangeArrowheads="1"/>
          </p:cNvSpPr>
          <p:nvPr/>
        </p:nvSpPr>
        <p:spPr bwMode="auto">
          <a:xfrm>
            <a:off x="471313" y="1705102"/>
            <a:ext cx="3836988" cy="974725"/>
          </a:xfrm>
          <a:prstGeom prst="rect">
            <a:avLst/>
          </a:prstGeom>
          <a:solidFill>
            <a:schemeClr val="bg1"/>
          </a:solidFill>
          <a:ln w="28575">
            <a:solidFill>
              <a:srgbClr val="0000FF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>
              <a:defRPr/>
            </a:pPr>
            <a:r>
              <a:rPr lang="es-ES_tradnl" sz="2800" dirty="0">
                <a:solidFill>
                  <a:srgbClr val="000000"/>
                </a:solidFill>
              </a:rPr>
              <a:t>Es responsabilidad </a:t>
            </a:r>
          </a:p>
          <a:p>
            <a:pPr>
              <a:defRPr/>
            </a:pPr>
            <a:r>
              <a:rPr lang="es-ES_tradnl" sz="2800" dirty="0">
                <a:solidFill>
                  <a:srgbClr val="000000"/>
                </a:solidFill>
              </a:rPr>
              <a:t>del estudiante-autor </a:t>
            </a:r>
          </a:p>
        </p:txBody>
      </p:sp>
      <p:sp>
        <p:nvSpPr>
          <p:cNvPr id="110597" name="Text Box 5"/>
          <p:cNvSpPr txBox="1">
            <a:spLocks noChangeArrowheads="1"/>
          </p:cNvSpPr>
          <p:nvPr/>
        </p:nvSpPr>
        <p:spPr bwMode="auto">
          <a:xfrm>
            <a:off x="1835696" y="4707406"/>
            <a:ext cx="85566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_tradnl" sz="2400" b="1" dirty="0">
                <a:solidFill>
                  <a:srgbClr val="C00000"/>
                </a:solidFill>
              </a:rPr>
              <a:t>¡Ojo!</a:t>
            </a:r>
          </a:p>
        </p:txBody>
      </p:sp>
      <p:sp>
        <p:nvSpPr>
          <p:cNvPr id="110598" name="Rectangle 6"/>
          <p:cNvSpPr>
            <a:spLocks noChangeArrowheads="1"/>
          </p:cNvSpPr>
          <p:nvPr/>
        </p:nvSpPr>
        <p:spPr bwMode="auto">
          <a:xfrm>
            <a:off x="662411" y="5085788"/>
            <a:ext cx="3454793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_tradnl" sz="1800" dirty="0">
                <a:solidFill>
                  <a:srgbClr val="000000"/>
                </a:solidFill>
                <a:cs typeface="Times New Roman" pitchFamily="18" charset="0"/>
              </a:rPr>
              <a:t>El material en Internet puede </a:t>
            </a:r>
          </a:p>
          <a:p>
            <a:r>
              <a:rPr lang="es-ES_tradnl" sz="1800" dirty="0">
                <a:solidFill>
                  <a:srgbClr val="000000"/>
                </a:solidFill>
                <a:cs typeface="Times New Roman" pitchFamily="18" charset="0"/>
              </a:rPr>
              <a:t>estar plagiado</a:t>
            </a:r>
          </a:p>
        </p:txBody>
      </p:sp>
      <p:sp>
        <p:nvSpPr>
          <p:cNvPr id="115717" name="Text Box 7"/>
          <p:cNvSpPr txBox="1">
            <a:spLocks noChangeArrowheads="1"/>
          </p:cNvSpPr>
          <p:nvPr/>
        </p:nvSpPr>
        <p:spPr bwMode="auto">
          <a:xfrm>
            <a:off x="5072655" y="4951753"/>
            <a:ext cx="352901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r" eaLnBrk="1" hangingPunct="1"/>
            <a:r>
              <a:rPr lang="es-ES_tradnl" sz="1200" i="1" dirty="0">
                <a:solidFill>
                  <a:srgbClr val="000000"/>
                </a:solidFill>
                <a:latin typeface="Arial" charset="0"/>
              </a:rPr>
              <a:t>A. </a:t>
            </a:r>
            <a:r>
              <a:rPr lang="es-ES_tradnl" sz="1200" i="1" dirty="0" err="1">
                <a:solidFill>
                  <a:srgbClr val="000000"/>
                </a:solidFill>
                <a:latin typeface="Arial" charset="0"/>
              </a:rPr>
              <a:t>Forrester</a:t>
            </a:r>
            <a:r>
              <a:rPr lang="es-ES_tradnl" sz="1200" i="1" dirty="0">
                <a:solidFill>
                  <a:srgbClr val="000000"/>
                </a:solidFill>
                <a:latin typeface="Arial" charset="0"/>
              </a:rPr>
              <a:t>. </a:t>
            </a:r>
            <a:r>
              <a:rPr lang="es-ES_tradnl" sz="1200" i="1" dirty="0" err="1">
                <a:solidFill>
                  <a:srgbClr val="000000"/>
                </a:solidFill>
                <a:latin typeface="Arial" charset="0"/>
              </a:rPr>
              <a:t>Plagiarism</a:t>
            </a:r>
            <a:r>
              <a:rPr lang="es-ES_tradnl" sz="1200" i="1" dirty="0">
                <a:solidFill>
                  <a:srgbClr val="000000"/>
                </a:solidFill>
                <a:latin typeface="Arial" charset="0"/>
              </a:rPr>
              <a:t> in </a:t>
            </a:r>
            <a:r>
              <a:rPr lang="es-ES_tradnl" sz="1200" i="1" dirty="0" err="1">
                <a:solidFill>
                  <a:srgbClr val="000000"/>
                </a:solidFill>
                <a:latin typeface="Arial" charset="0"/>
              </a:rPr>
              <a:t>graduate</a:t>
            </a:r>
            <a:r>
              <a:rPr lang="es-ES_tradnl" sz="1200" i="1" dirty="0">
                <a:solidFill>
                  <a:srgbClr val="000000"/>
                </a:solidFill>
                <a:latin typeface="Arial" charset="0"/>
              </a:rPr>
              <a:t> medical </a:t>
            </a:r>
            <a:r>
              <a:rPr lang="es-ES_tradnl" sz="1200" i="1" dirty="0" err="1">
                <a:solidFill>
                  <a:srgbClr val="000000"/>
                </a:solidFill>
                <a:latin typeface="Arial" charset="0"/>
              </a:rPr>
              <a:t>education</a:t>
            </a:r>
            <a:r>
              <a:rPr lang="es-ES_tradnl" sz="1200" i="1" dirty="0">
                <a:solidFill>
                  <a:srgbClr val="000000"/>
                </a:solidFill>
                <a:latin typeface="Arial" charset="0"/>
              </a:rPr>
              <a:t>. </a:t>
            </a:r>
            <a:r>
              <a:rPr lang="es-ES_tradnl" sz="1200" dirty="0" err="1">
                <a:solidFill>
                  <a:srgbClr val="000000"/>
                </a:solidFill>
                <a:latin typeface="Arial" charset="0"/>
              </a:rPr>
              <a:t>Fam</a:t>
            </a:r>
            <a:r>
              <a:rPr lang="es-ES_tradnl" sz="1200" dirty="0">
                <a:solidFill>
                  <a:srgbClr val="000000"/>
                </a:solidFill>
                <a:latin typeface="Arial" charset="0"/>
              </a:rPr>
              <a:t> </a:t>
            </a:r>
            <a:r>
              <a:rPr lang="es-ES_tradnl" sz="1200" dirty="0" err="1">
                <a:solidFill>
                  <a:srgbClr val="000000"/>
                </a:solidFill>
                <a:latin typeface="Arial" charset="0"/>
              </a:rPr>
              <a:t>Med</a:t>
            </a:r>
            <a:r>
              <a:rPr lang="es-ES_tradnl" sz="1200" dirty="0">
                <a:solidFill>
                  <a:srgbClr val="000000"/>
                </a:solidFill>
                <a:latin typeface="Arial" charset="0"/>
              </a:rPr>
              <a:t> 2007; 39: 436-8</a:t>
            </a:r>
          </a:p>
        </p:txBody>
      </p:sp>
      <p:sp>
        <p:nvSpPr>
          <p:cNvPr id="110600" name="Text Box 8"/>
          <p:cNvSpPr txBox="1">
            <a:spLocks noChangeArrowheads="1"/>
          </p:cNvSpPr>
          <p:nvPr/>
        </p:nvSpPr>
        <p:spPr bwMode="auto">
          <a:xfrm>
            <a:off x="471313" y="2924175"/>
            <a:ext cx="3530134" cy="1538883"/>
          </a:xfrm>
          <a:prstGeom prst="rect">
            <a:avLst/>
          </a:prstGeom>
          <a:solidFill>
            <a:srgbClr val="FFE5F8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_tradnl" sz="1800" b="1" dirty="0">
                <a:solidFill>
                  <a:srgbClr val="000000"/>
                </a:solidFill>
              </a:rPr>
              <a:t>1.</a:t>
            </a:r>
            <a:r>
              <a:rPr lang="es-ES_tradnl" sz="1800" dirty="0">
                <a:solidFill>
                  <a:srgbClr val="000000"/>
                </a:solidFill>
              </a:rPr>
              <a:t> </a:t>
            </a:r>
            <a:r>
              <a:rPr lang="es-ES_tradnl" dirty="0">
                <a:solidFill>
                  <a:srgbClr val="000000"/>
                </a:solidFill>
              </a:rPr>
              <a:t>Saber citar, parafrasear </a:t>
            </a:r>
          </a:p>
          <a:p>
            <a:pPr algn="l" eaLnBrk="1" hangingPunct="1"/>
            <a:r>
              <a:rPr lang="es-ES_tradnl" dirty="0">
                <a:solidFill>
                  <a:srgbClr val="000000"/>
                </a:solidFill>
              </a:rPr>
              <a:t>     y hacer referencias</a:t>
            </a:r>
          </a:p>
          <a:p>
            <a:pPr algn="l" eaLnBrk="1" hangingPunct="1"/>
            <a:r>
              <a:rPr lang="es-ES_tradnl" sz="1400" dirty="0">
                <a:solidFill>
                  <a:srgbClr val="000000"/>
                </a:solidFill>
              </a:rPr>
              <a:t> </a:t>
            </a:r>
          </a:p>
          <a:p>
            <a:pPr algn="l" eaLnBrk="1" hangingPunct="1"/>
            <a:r>
              <a:rPr lang="es-ES_tradnl" sz="1800" b="1" dirty="0">
                <a:solidFill>
                  <a:srgbClr val="000000"/>
                </a:solidFill>
              </a:rPr>
              <a:t>2.</a:t>
            </a:r>
            <a:r>
              <a:rPr lang="es-ES_tradnl" sz="1800" dirty="0">
                <a:solidFill>
                  <a:srgbClr val="000000"/>
                </a:solidFill>
              </a:rPr>
              <a:t> </a:t>
            </a:r>
            <a:r>
              <a:rPr lang="es-ES_tradnl" dirty="0">
                <a:solidFill>
                  <a:srgbClr val="000000"/>
                </a:solidFill>
              </a:rPr>
              <a:t>Cuidar que sus fuentes </a:t>
            </a:r>
          </a:p>
          <a:p>
            <a:pPr algn="l" eaLnBrk="1" hangingPunct="1"/>
            <a:r>
              <a:rPr lang="es-ES_tradnl" dirty="0">
                <a:solidFill>
                  <a:srgbClr val="000000"/>
                </a:solidFill>
              </a:rPr>
              <a:t>    sean seguras</a:t>
            </a:r>
          </a:p>
        </p:txBody>
      </p:sp>
      <p:sp>
        <p:nvSpPr>
          <p:cNvPr id="110601" name="Rectangle 9"/>
          <p:cNvSpPr>
            <a:spLocks noChangeArrowheads="1"/>
          </p:cNvSpPr>
          <p:nvPr/>
        </p:nvSpPr>
        <p:spPr bwMode="auto">
          <a:xfrm>
            <a:off x="4787901" y="1709865"/>
            <a:ext cx="3673475" cy="974725"/>
          </a:xfrm>
          <a:prstGeom prst="rect">
            <a:avLst/>
          </a:prstGeom>
          <a:solidFill>
            <a:schemeClr val="bg1"/>
          </a:solidFill>
          <a:ln w="28575">
            <a:solidFill>
              <a:srgbClr val="0000FF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>
              <a:defRPr/>
            </a:pPr>
            <a:r>
              <a:rPr lang="es-ES_tradnl" sz="2800" dirty="0">
                <a:solidFill>
                  <a:srgbClr val="000000"/>
                </a:solidFill>
              </a:rPr>
              <a:t>Es responsabilidad </a:t>
            </a:r>
          </a:p>
          <a:p>
            <a:pPr>
              <a:defRPr/>
            </a:pPr>
            <a:r>
              <a:rPr lang="es-ES_tradnl" sz="2800" dirty="0">
                <a:solidFill>
                  <a:srgbClr val="000000"/>
                </a:solidFill>
              </a:rPr>
              <a:t>del </a:t>
            </a:r>
            <a:r>
              <a:rPr lang="es-ES_tradnl" sz="2800" dirty="0" smtClean="0">
                <a:solidFill>
                  <a:srgbClr val="000000"/>
                </a:solidFill>
              </a:rPr>
              <a:t>tutor-supervisor</a:t>
            </a:r>
            <a:endParaRPr lang="es-ES_tradnl" sz="2800" dirty="0">
              <a:solidFill>
                <a:srgbClr val="000000"/>
              </a:solidFill>
            </a:endParaRPr>
          </a:p>
        </p:txBody>
      </p:sp>
      <p:sp>
        <p:nvSpPr>
          <p:cNvPr id="110602" name="Text Box 10"/>
          <p:cNvSpPr txBox="1">
            <a:spLocks noChangeArrowheads="1"/>
          </p:cNvSpPr>
          <p:nvPr/>
        </p:nvSpPr>
        <p:spPr bwMode="auto">
          <a:xfrm>
            <a:off x="5004868" y="2860747"/>
            <a:ext cx="3456508" cy="1846659"/>
          </a:xfrm>
          <a:prstGeom prst="rect">
            <a:avLst/>
          </a:prstGeom>
          <a:solidFill>
            <a:srgbClr val="FFE5F8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wrap="squar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_tradnl" sz="1800" b="1" dirty="0">
                <a:solidFill>
                  <a:srgbClr val="000000"/>
                </a:solidFill>
              </a:rPr>
              <a:t>1.</a:t>
            </a:r>
            <a:r>
              <a:rPr lang="es-ES_tradnl" sz="1800" dirty="0">
                <a:solidFill>
                  <a:srgbClr val="000000"/>
                </a:solidFill>
              </a:rPr>
              <a:t> </a:t>
            </a:r>
            <a:r>
              <a:rPr lang="es-ES_tradnl" dirty="0">
                <a:solidFill>
                  <a:srgbClr val="000000"/>
                </a:solidFill>
              </a:rPr>
              <a:t>Enseñar a reconocer el </a:t>
            </a:r>
          </a:p>
          <a:p>
            <a:pPr algn="l" eaLnBrk="1" hangingPunct="1"/>
            <a:r>
              <a:rPr lang="es-ES_tradnl" dirty="0">
                <a:solidFill>
                  <a:srgbClr val="000000"/>
                </a:solidFill>
              </a:rPr>
              <a:t>    trabajo de otros </a:t>
            </a:r>
          </a:p>
          <a:p>
            <a:pPr algn="l" eaLnBrk="1" hangingPunct="1"/>
            <a:endParaRPr lang="es-ES_tradnl" sz="1400" b="1" dirty="0">
              <a:solidFill>
                <a:srgbClr val="000000"/>
              </a:solidFill>
            </a:endParaRPr>
          </a:p>
          <a:p>
            <a:pPr algn="l" eaLnBrk="1" hangingPunct="1"/>
            <a:r>
              <a:rPr lang="es-ES_tradnl" sz="1800" b="1" dirty="0">
                <a:solidFill>
                  <a:srgbClr val="000000"/>
                </a:solidFill>
              </a:rPr>
              <a:t>2.</a:t>
            </a:r>
            <a:r>
              <a:rPr lang="es-ES_tradnl" sz="1800" dirty="0">
                <a:solidFill>
                  <a:srgbClr val="000000"/>
                </a:solidFill>
              </a:rPr>
              <a:t> </a:t>
            </a:r>
            <a:r>
              <a:rPr lang="es-ES_tradnl" dirty="0">
                <a:solidFill>
                  <a:srgbClr val="000000"/>
                </a:solidFill>
              </a:rPr>
              <a:t>Detectar cuando ocurre </a:t>
            </a:r>
            <a:endParaRPr lang="es-ES_tradnl" dirty="0" smtClean="0">
              <a:solidFill>
                <a:srgbClr val="000000"/>
              </a:solidFill>
            </a:endParaRPr>
          </a:p>
          <a:p>
            <a:pPr algn="l" eaLnBrk="1" hangingPunct="1"/>
            <a:r>
              <a:rPr lang="es-ES_tradnl" dirty="0">
                <a:solidFill>
                  <a:srgbClr val="000000"/>
                </a:solidFill>
              </a:rPr>
              <a:t> </a:t>
            </a:r>
            <a:r>
              <a:rPr lang="es-ES_tradnl" dirty="0" smtClean="0">
                <a:solidFill>
                  <a:srgbClr val="000000"/>
                </a:solidFill>
              </a:rPr>
              <a:t>   plagio y </a:t>
            </a:r>
            <a:r>
              <a:rPr lang="es-ES_tradnl" dirty="0">
                <a:solidFill>
                  <a:srgbClr val="000000"/>
                </a:solidFill>
              </a:rPr>
              <a:t>confrontar al </a:t>
            </a:r>
            <a:endParaRPr lang="es-ES_tradnl" dirty="0" smtClean="0">
              <a:solidFill>
                <a:srgbClr val="000000"/>
              </a:solidFill>
            </a:endParaRPr>
          </a:p>
          <a:p>
            <a:pPr algn="l" eaLnBrk="1" hangingPunct="1"/>
            <a:r>
              <a:rPr lang="es-ES_tradnl" dirty="0">
                <a:solidFill>
                  <a:srgbClr val="000000"/>
                </a:solidFill>
              </a:rPr>
              <a:t> </a:t>
            </a:r>
            <a:r>
              <a:rPr lang="es-ES_tradnl" dirty="0" smtClean="0">
                <a:solidFill>
                  <a:srgbClr val="000000"/>
                </a:solidFill>
              </a:rPr>
              <a:t>   estudiante</a:t>
            </a:r>
            <a:endParaRPr lang="es-ES_tradnl" dirty="0">
              <a:solidFill>
                <a:srgbClr val="000000"/>
              </a:solidFill>
            </a:endParaRPr>
          </a:p>
        </p:txBody>
      </p:sp>
      <p:sp>
        <p:nvSpPr>
          <p:cNvPr id="10" name="Text Box 4"/>
          <p:cNvSpPr txBox="1">
            <a:spLocks noChangeArrowheads="1"/>
          </p:cNvSpPr>
          <p:nvPr/>
        </p:nvSpPr>
        <p:spPr bwMode="auto">
          <a:xfrm>
            <a:off x="6323130" y="6495672"/>
            <a:ext cx="280012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_tradnl" sz="1200" dirty="0">
                <a:solidFill>
                  <a:schemeClr val="bg2"/>
                </a:solidFill>
                <a:latin typeface="Arial" charset="0"/>
              </a:rPr>
              <a:t>X. Páez Facultad Medicina ULA </a:t>
            </a:r>
            <a:r>
              <a:rPr lang="es-ES_tradnl" sz="1200" dirty="0" smtClean="0">
                <a:solidFill>
                  <a:schemeClr val="bg2"/>
                </a:solidFill>
                <a:latin typeface="Arial" charset="0"/>
              </a:rPr>
              <a:t>2018</a:t>
            </a:r>
            <a:endParaRPr lang="es-ES_tradnl" sz="1200" dirty="0">
              <a:solidFill>
                <a:schemeClr val="bg2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86802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5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5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5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0596" grpId="0" animBg="1"/>
      <p:bldP spid="110597" grpId="0"/>
      <p:bldP spid="110598" grpId="0"/>
      <p:bldP spid="110600" grpId="0" animBg="1"/>
      <p:bldP spid="110601" grpId="0" animBg="1"/>
      <p:bldP spid="110602" grpId="0" animBg="1"/>
    </p:bld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8" name="Text Box 6"/>
          <p:cNvSpPr txBox="1">
            <a:spLocks noChangeArrowheads="1"/>
          </p:cNvSpPr>
          <p:nvPr/>
        </p:nvSpPr>
        <p:spPr bwMode="auto">
          <a:xfrm>
            <a:off x="1115765" y="1557338"/>
            <a:ext cx="6912470" cy="954107"/>
          </a:xfrm>
          <a:prstGeom prst="rect">
            <a:avLst/>
          </a:prstGeom>
          <a:solidFill>
            <a:schemeClr val="bg1"/>
          </a:solidFill>
          <a:ln w="28575">
            <a:solidFill>
              <a:srgbClr val="0000CC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>
              <a:defRPr/>
            </a:pPr>
            <a:r>
              <a:rPr lang="es-ES_tradnl" sz="2800" dirty="0"/>
              <a:t>Pacto entre residentes y sus profesores</a:t>
            </a:r>
          </a:p>
          <a:p>
            <a:pPr>
              <a:defRPr/>
            </a:pPr>
            <a:endParaRPr lang="es-ES_tradnl" sz="1200" dirty="0"/>
          </a:p>
          <a:p>
            <a:pPr>
              <a:defRPr/>
            </a:pPr>
            <a:r>
              <a:rPr lang="es-ES_tradnl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Association of American Medical Colleges </a:t>
            </a:r>
            <a:r>
              <a:rPr lang="es-ES_tradnl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AAMC 2006</a:t>
            </a:r>
            <a:endParaRPr lang="es-ES_tradnl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9159" name="Text Box 7"/>
          <p:cNvSpPr txBox="1">
            <a:spLocks noChangeArrowheads="1"/>
          </p:cNvSpPr>
          <p:nvPr/>
        </p:nvSpPr>
        <p:spPr bwMode="auto">
          <a:xfrm>
            <a:off x="971550" y="2924175"/>
            <a:ext cx="4014240" cy="2308324"/>
          </a:xfrm>
          <a:prstGeom prst="rect">
            <a:avLst/>
          </a:prstGeom>
          <a:solidFill>
            <a:srgbClr val="FFE7F3"/>
          </a:solidFill>
          <a:ln w="28575">
            <a:solidFill>
              <a:srgbClr val="0000CC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>
              <a:buClr>
                <a:srgbClr val="D60093"/>
              </a:buClr>
              <a:defRPr/>
            </a:pPr>
            <a:r>
              <a:rPr lang="es-ES_tradnl" sz="24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Principios: </a:t>
            </a:r>
          </a:p>
          <a:p>
            <a:pPr algn="l">
              <a:buClr>
                <a:srgbClr val="D60093"/>
              </a:buClr>
              <a:buFontTx/>
              <a:buChar char="•"/>
              <a:defRPr/>
            </a:pPr>
            <a:endParaRPr lang="es-ES_tradnl" sz="1000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l">
              <a:buClr>
                <a:srgbClr val="D60093"/>
              </a:buClr>
              <a:buFontTx/>
              <a:buChar char="•"/>
              <a:defRPr/>
            </a:pPr>
            <a:r>
              <a:rPr lang="es-ES_tradnl" sz="18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Excelencia en la Educación Médica</a:t>
            </a:r>
          </a:p>
          <a:p>
            <a:pPr algn="l">
              <a:buClr>
                <a:srgbClr val="D60093"/>
              </a:buClr>
              <a:buFontTx/>
              <a:buChar char="•"/>
              <a:defRPr/>
            </a:pPr>
            <a:endParaRPr lang="es-ES_tradnl" sz="1000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l">
              <a:buClr>
                <a:srgbClr val="D60093"/>
              </a:buClr>
              <a:buFontTx/>
              <a:buChar char="•"/>
              <a:defRPr/>
            </a:pPr>
            <a:r>
              <a:rPr lang="es-ES_tradnl" sz="18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Atención y Seguridad de la más </a:t>
            </a:r>
          </a:p>
          <a:p>
            <a:pPr algn="l">
              <a:buClr>
                <a:srgbClr val="D60093"/>
              </a:buClr>
              <a:defRPr/>
            </a:pPr>
            <a:r>
              <a:rPr lang="es-ES_tradnl" sz="18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_tradnl" sz="18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alta </a:t>
            </a:r>
            <a:r>
              <a:rPr lang="es-ES_tradnl" sz="18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calidad para el </a:t>
            </a:r>
            <a:r>
              <a:rPr lang="es-ES_tradnl" sz="18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Paciente</a:t>
            </a:r>
            <a:endParaRPr lang="es-ES_tradnl" sz="1800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l">
              <a:buClr>
                <a:srgbClr val="D60093"/>
              </a:buClr>
              <a:buFontTx/>
              <a:buChar char="•"/>
              <a:defRPr/>
            </a:pPr>
            <a:endParaRPr lang="es-ES_tradnl" sz="1000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l">
              <a:buClr>
                <a:srgbClr val="D60093"/>
              </a:buClr>
              <a:buFontTx/>
              <a:buChar char="•"/>
              <a:defRPr/>
            </a:pPr>
            <a:r>
              <a:rPr lang="es-ES_tradnl" sz="18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Respeto por el Bienestar de </a:t>
            </a:r>
          </a:p>
          <a:p>
            <a:pPr algn="l">
              <a:buClr>
                <a:srgbClr val="D60093"/>
              </a:buClr>
              <a:defRPr/>
            </a:pPr>
            <a:r>
              <a:rPr lang="es-ES_tradnl" sz="18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 </a:t>
            </a:r>
            <a:r>
              <a:rPr lang="es-ES_tradnl" sz="18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los </a:t>
            </a:r>
            <a:r>
              <a:rPr lang="es-ES_tradnl" sz="18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R</a:t>
            </a:r>
            <a:r>
              <a:rPr lang="es-ES_tradnl" sz="18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esidentes</a:t>
            </a:r>
            <a:endParaRPr lang="es-ES_tradnl" sz="1800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49160" name="Text Box 8"/>
          <p:cNvSpPr txBox="1">
            <a:spLocks noChangeArrowheads="1"/>
          </p:cNvSpPr>
          <p:nvPr/>
        </p:nvSpPr>
        <p:spPr bwMode="auto">
          <a:xfrm>
            <a:off x="5364163" y="2889863"/>
            <a:ext cx="2507418" cy="1477328"/>
          </a:xfrm>
          <a:prstGeom prst="rect">
            <a:avLst/>
          </a:prstGeom>
          <a:solidFill>
            <a:srgbClr val="FFE7F3"/>
          </a:solidFill>
          <a:ln w="28575">
            <a:solidFill>
              <a:srgbClr val="0000CC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>
              <a:buFont typeface="Arial" pitchFamily="34" charset="0"/>
              <a:buChar char="•"/>
              <a:defRPr/>
            </a:pPr>
            <a:r>
              <a:rPr lang="es-ES_tradnl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Compromisos </a:t>
            </a:r>
            <a:endParaRPr lang="es-ES_tradnl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l">
              <a:defRPr/>
            </a:pPr>
            <a:r>
              <a:rPr lang="es-ES_tradnl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 de </a:t>
            </a:r>
            <a:r>
              <a:rPr lang="es-ES_tradnl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los profesores</a:t>
            </a:r>
          </a:p>
          <a:p>
            <a:pPr marL="171450" indent="-171450" algn="l">
              <a:buFont typeface="Arial" pitchFamily="34" charset="0"/>
              <a:buChar char="•"/>
              <a:defRPr/>
            </a:pPr>
            <a:endParaRPr lang="es-ES_tradnl" sz="1000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l">
              <a:buFont typeface="Arial" pitchFamily="34" charset="0"/>
              <a:buChar char="•"/>
              <a:defRPr/>
            </a:pPr>
            <a:r>
              <a:rPr lang="es-ES_tradnl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Compromisos </a:t>
            </a:r>
            <a:endParaRPr lang="es-ES_tradnl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l">
              <a:defRPr/>
            </a:pPr>
            <a:r>
              <a:rPr lang="es-ES_tradnl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 de </a:t>
            </a:r>
            <a:r>
              <a:rPr lang="es-ES_tradnl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los residentes</a:t>
            </a:r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6209277" y="6383696"/>
            <a:ext cx="280012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_tradnl" sz="1200" dirty="0">
                <a:solidFill>
                  <a:schemeClr val="bg2"/>
                </a:solidFill>
                <a:latin typeface="Arial" charset="0"/>
              </a:rPr>
              <a:t>X. Páez Facultad Medicina ULA </a:t>
            </a:r>
            <a:r>
              <a:rPr lang="es-ES_tradnl" sz="1200" dirty="0" smtClean="0">
                <a:solidFill>
                  <a:schemeClr val="bg2"/>
                </a:solidFill>
                <a:latin typeface="Arial" charset="0"/>
              </a:rPr>
              <a:t>2018</a:t>
            </a:r>
            <a:endParaRPr lang="es-ES_tradnl" sz="1200" dirty="0">
              <a:solidFill>
                <a:schemeClr val="bg2"/>
              </a:solidFill>
              <a:latin typeface="Arial" charset="0"/>
            </a:endParaRPr>
          </a:p>
        </p:txBody>
      </p:sp>
      <p:sp>
        <p:nvSpPr>
          <p:cNvPr id="8" name="Rectangle 10"/>
          <p:cNvSpPr>
            <a:spLocks noChangeArrowheads="1"/>
          </p:cNvSpPr>
          <p:nvPr/>
        </p:nvSpPr>
        <p:spPr bwMode="auto">
          <a:xfrm>
            <a:off x="5796136" y="443695"/>
            <a:ext cx="2876108" cy="338554"/>
          </a:xfrm>
          <a:prstGeom prst="rect">
            <a:avLst/>
          </a:prstGeom>
          <a:solidFill>
            <a:srgbClr val="EBEBFF"/>
          </a:solidFill>
          <a:ln w="28575">
            <a:solidFill>
              <a:schemeClr val="accent2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algn="l">
              <a:buClr>
                <a:srgbClr val="FF0066"/>
              </a:buClr>
              <a:buFontTx/>
              <a:buChar char="•"/>
              <a:defRPr/>
            </a:pPr>
            <a:r>
              <a:rPr lang="es-ES" sz="1600">
                <a:effectLst>
                  <a:outerShdw blurRad="38100" dist="38100" dir="2700000" algn="tl">
                    <a:srgbClr val="FFFFFF"/>
                  </a:outerShdw>
                </a:effectLst>
              </a:rPr>
              <a:t> Relación Tutor-Aprendices</a:t>
            </a:r>
            <a:endParaRPr lang="es-ES_tradnl" sz="160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2" name="CuadroTexto 1"/>
          <p:cNvSpPr txBox="1"/>
          <p:nvPr/>
        </p:nvSpPr>
        <p:spPr>
          <a:xfrm>
            <a:off x="5531422" y="4527950"/>
            <a:ext cx="217289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VE" sz="28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¿Aquí, esto se cumple?</a:t>
            </a:r>
            <a:endParaRPr lang="es-VE" sz="28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2000"/>
                                        <p:tgtEl>
                                          <p:spTgt spid="49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58" grpId="0" animBg="1"/>
      <p:bldP spid="49159" grpId="0" animBg="1"/>
      <p:bldP spid="49160" grpId="0" animBg="1"/>
      <p:bldP spid="2" grpId="0"/>
    </p:bld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28" name="Text Box 8"/>
          <p:cNvSpPr txBox="1">
            <a:spLocks noChangeArrowheads="1"/>
          </p:cNvSpPr>
          <p:nvPr/>
        </p:nvSpPr>
        <p:spPr bwMode="auto">
          <a:xfrm>
            <a:off x="2536825" y="1844675"/>
            <a:ext cx="4071938" cy="2254250"/>
          </a:xfrm>
          <a:prstGeom prst="rect">
            <a:avLst/>
          </a:prstGeom>
          <a:solidFill>
            <a:schemeClr val="accent3">
              <a:lumMod val="95000"/>
            </a:schemeClr>
          </a:solidFill>
          <a:ln w="28575">
            <a:solidFill>
              <a:srgbClr val="CC3300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sz="6000" dirty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</a:t>
            </a:r>
            <a:r>
              <a:rPr lang="es-ES" sz="6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sz="6000" dirty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ABUSO</a:t>
            </a:r>
          </a:p>
          <a:p>
            <a:pPr eaLnBrk="1" hangingPunct="1"/>
            <a:r>
              <a:rPr lang="es-ES" sz="4000" dirty="0"/>
              <a:t>en las </a:t>
            </a:r>
          </a:p>
          <a:p>
            <a:pPr eaLnBrk="1" hangingPunct="1"/>
            <a:r>
              <a:rPr lang="es-ES" sz="4000" dirty="0"/>
              <a:t>residencias</a:t>
            </a:r>
          </a:p>
        </p:txBody>
      </p:sp>
      <p:sp>
        <p:nvSpPr>
          <p:cNvPr id="184329" name="Text Box 9"/>
          <p:cNvSpPr txBox="1">
            <a:spLocks noChangeArrowheads="1"/>
          </p:cNvSpPr>
          <p:nvPr/>
        </p:nvSpPr>
        <p:spPr bwMode="auto">
          <a:xfrm>
            <a:off x="1438275" y="4484688"/>
            <a:ext cx="6269038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sz="3200" dirty="0"/>
              <a:t>¿Cuál es el rol de los tutores en </a:t>
            </a:r>
          </a:p>
          <a:p>
            <a:pPr eaLnBrk="1" hangingPunct="1"/>
            <a:r>
              <a:rPr lang="es-ES" sz="3200" dirty="0"/>
              <a:t>esta situación bizarra??</a:t>
            </a: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6209277" y="6383696"/>
            <a:ext cx="280012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_tradnl" sz="1200" dirty="0">
                <a:solidFill>
                  <a:schemeClr val="bg2"/>
                </a:solidFill>
                <a:latin typeface="Arial" charset="0"/>
              </a:rPr>
              <a:t>X. Páez Facultad Medicina ULA </a:t>
            </a:r>
            <a:r>
              <a:rPr lang="es-ES_tradnl" sz="1200" dirty="0" smtClean="0">
                <a:solidFill>
                  <a:schemeClr val="bg2"/>
                </a:solidFill>
                <a:latin typeface="Arial" charset="0"/>
              </a:rPr>
              <a:t>2018</a:t>
            </a:r>
            <a:endParaRPr lang="es-ES_tradnl" sz="1200" dirty="0">
              <a:solidFill>
                <a:schemeClr val="bg2"/>
              </a:solidFill>
              <a:latin typeface="Arial" charset="0"/>
            </a:endParaRPr>
          </a:p>
        </p:txBody>
      </p:sp>
      <p:sp>
        <p:nvSpPr>
          <p:cNvPr id="2" name="CuadroTexto 1"/>
          <p:cNvSpPr txBox="1"/>
          <p:nvPr/>
        </p:nvSpPr>
        <p:spPr>
          <a:xfrm>
            <a:off x="463155" y="913352"/>
            <a:ext cx="298190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VE" sz="2400" dirty="0" smtClean="0"/>
              <a:t>Una palabra sobre…</a:t>
            </a:r>
            <a:endParaRPr lang="es-VE" sz="2400" dirty="0"/>
          </a:p>
        </p:txBody>
      </p:sp>
      <p:sp>
        <p:nvSpPr>
          <p:cNvPr id="7" name="Rectangle 10"/>
          <p:cNvSpPr>
            <a:spLocks noChangeArrowheads="1"/>
          </p:cNvSpPr>
          <p:nvPr/>
        </p:nvSpPr>
        <p:spPr bwMode="auto">
          <a:xfrm>
            <a:off x="5796136" y="443695"/>
            <a:ext cx="2876108" cy="338554"/>
          </a:xfrm>
          <a:prstGeom prst="rect">
            <a:avLst/>
          </a:prstGeom>
          <a:solidFill>
            <a:srgbClr val="EBEBFF"/>
          </a:solidFill>
          <a:ln w="28575">
            <a:solidFill>
              <a:schemeClr val="accent2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algn="l">
              <a:buClr>
                <a:srgbClr val="FF0066"/>
              </a:buClr>
              <a:buFontTx/>
              <a:buChar char="•"/>
              <a:defRPr/>
            </a:pPr>
            <a:r>
              <a:rPr lang="es-ES" sz="1600">
                <a:effectLst>
                  <a:outerShdw blurRad="38100" dist="38100" dir="2700000" algn="tl">
                    <a:srgbClr val="FFFFFF"/>
                  </a:outerShdw>
                </a:effectLst>
              </a:rPr>
              <a:t> Relación Tutor-Aprendices</a:t>
            </a:r>
            <a:endParaRPr lang="es-ES_tradnl" sz="160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1843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1843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7" dur="80"/>
                                        <p:tgtEl>
                                          <p:spTgt spid="18432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8" dur="80"/>
                                        <p:tgtEl>
                                          <p:spTgt spid="1843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80"/>
                                        <p:tgtEl>
                                          <p:spTgt spid="1843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28" grpId="0" animBg="1"/>
      <p:bldP spid="184329" grpId="0"/>
      <p:bldP spid="2" grpId="0"/>
    </p:bld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7"/>
          <p:cNvSpPr txBox="1">
            <a:spLocks noChangeArrowheads="1"/>
          </p:cNvSpPr>
          <p:nvPr/>
        </p:nvSpPr>
        <p:spPr bwMode="auto">
          <a:xfrm>
            <a:off x="920310" y="1590713"/>
            <a:ext cx="7297190" cy="4247317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>
              <a:buClr>
                <a:srgbClr val="FF575B"/>
              </a:buClr>
              <a:buSzPct val="200000"/>
              <a:buFontTx/>
              <a:buChar char="•"/>
            </a:pPr>
            <a:endParaRPr lang="es-ES" sz="900" dirty="0" smtClean="0">
              <a:solidFill>
                <a:srgbClr val="000000"/>
              </a:solidFill>
            </a:endParaRPr>
          </a:p>
          <a:p>
            <a:pPr marL="365125" indent="-365125" algn="l" eaLnBrk="1" hangingPunct="1">
              <a:buClr>
                <a:srgbClr val="FF575B"/>
              </a:buClr>
              <a:buSzPct val="200000"/>
              <a:buFontTx/>
              <a:buChar char="•"/>
            </a:pPr>
            <a:r>
              <a:rPr lang="es-ES" sz="2800" dirty="0" smtClean="0">
                <a:solidFill>
                  <a:srgbClr val="000000"/>
                </a:solidFill>
              </a:rPr>
              <a:t>Los </a:t>
            </a:r>
            <a:r>
              <a:rPr lang="es-ES" sz="2800" b="1" dirty="0" smtClean="0">
                <a:solidFill>
                  <a:srgbClr val="331BE5"/>
                </a:solidFill>
              </a:rPr>
              <a:t>aprendices</a:t>
            </a:r>
            <a:r>
              <a:rPr lang="es-ES" sz="2800" dirty="0" smtClean="0">
                <a:solidFill>
                  <a:srgbClr val="000000"/>
                </a:solidFill>
              </a:rPr>
              <a:t> tiene obligación de </a:t>
            </a:r>
          </a:p>
          <a:p>
            <a:pPr algn="l" eaLnBrk="1" hangingPunct="1">
              <a:buClr>
                <a:srgbClr val="FF575B"/>
              </a:buClr>
              <a:buSzPct val="200000"/>
            </a:pPr>
            <a:r>
              <a:rPr lang="es-ES" sz="2800" dirty="0" smtClean="0">
                <a:solidFill>
                  <a:srgbClr val="000000"/>
                </a:solidFill>
              </a:rPr>
              <a:t>   </a:t>
            </a:r>
            <a:r>
              <a:rPr lang="es-ES" sz="2800" dirty="0">
                <a:solidFill>
                  <a:srgbClr val="000000"/>
                </a:solidFill>
              </a:rPr>
              <a:t>buscar </a:t>
            </a:r>
            <a:r>
              <a:rPr lang="es-ES" sz="2800" dirty="0" smtClean="0">
                <a:solidFill>
                  <a:srgbClr val="000000"/>
                </a:solidFill>
              </a:rPr>
              <a:t>buenos Mentores</a:t>
            </a:r>
            <a:endParaRPr lang="es-ES" sz="2800" dirty="0">
              <a:solidFill>
                <a:srgbClr val="000000"/>
              </a:solidFill>
            </a:endParaRPr>
          </a:p>
          <a:p>
            <a:pPr algn="l" eaLnBrk="1" hangingPunct="1">
              <a:buClr>
                <a:srgbClr val="FF575B"/>
              </a:buClr>
              <a:buSzPct val="200000"/>
              <a:buFontTx/>
              <a:buChar char="•"/>
            </a:pPr>
            <a:endParaRPr lang="es-ES" sz="2800" dirty="0">
              <a:solidFill>
                <a:srgbClr val="000000"/>
              </a:solidFill>
            </a:endParaRPr>
          </a:p>
          <a:p>
            <a:pPr algn="l" eaLnBrk="1" hangingPunct="1">
              <a:buClr>
                <a:srgbClr val="FF575B"/>
              </a:buClr>
              <a:buSzPct val="200000"/>
              <a:buFontTx/>
              <a:buChar char="•"/>
            </a:pPr>
            <a:r>
              <a:rPr lang="es-ES" sz="2800" dirty="0">
                <a:solidFill>
                  <a:srgbClr val="000000"/>
                </a:solidFill>
              </a:rPr>
              <a:t>Los </a:t>
            </a:r>
            <a:r>
              <a:rPr lang="es-ES" sz="2800" b="1" dirty="0">
                <a:solidFill>
                  <a:srgbClr val="331BE5"/>
                </a:solidFill>
              </a:rPr>
              <a:t>investigadores</a:t>
            </a:r>
            <a:r>
              <a:rPr lang="es-ES" sz="2800" dirty="0">
                <a:solidFill>
                  <a:srgbClr val="FF575B"/>
                </a:solidFill>
              </a:rPr>
              <a:t> </a:t>
            </a:r>
            <a:r>
              <a:rPr lang="es-ES" sz="2800" dirty="0">
                <a:solidFill>
                  <a:srgbClr val="000000"/>
                </a:solidFill>
              </a:rPr>
              <a:t>tiene la obligación de </a:t>
            </a:r>
          </a:p>
          <a:p>
            <a:pPr algn="l" eaLnBrk="1" hangingPunct="1">
              <a:buClr>
                <a:srgbClr val="FF575B"/>
              </a:buClr>
              <a:buSzPct val="200000"/>
            </a:pPr>
            <a:r>
              <a:rPr lang="es-ES" sz="2800" dirty="0">
                <a:solidFill>
                  <a:srgbClr val="000000"/>
                </a:solidFill>
              </a:rPr>
              <a:t>   convertirse en </a:t>
            </a:r>
            <a:r>
              <a:rPr lang="es-ES" sz="2800" dirty="0" smtClean="0">
                <a:solidFill>
                  <a:srgbClr val="000000"/>
                </a:solidFill>
              </a:rPr>
              <a:t>buenos Mentores</a:t>
            </a:r>
            <a:endParaRPr lang="es-ES" sz="2800" dirty="0">
              <a:solidFill>
                <a:srgbClr val="000000"/>
              </a:solidFill>
            </a:endParaRPr>
          </a:p>
          <a:p>
            <a:pPr algn="l" eaLnBrk="1" hangingPunct="1">
              <a:buClr>
                <a:srgbClr val="FF575B"/>
              </a:buClr>
              <a:buSzPct val="200000"/>
              <a:buFontTx/>
              <a:buChar char="•"/>
            </a:pPr>
            <a:endParaRPr lang="es-ES" sz="2800" dirty="0">
              <a:solidFill>
                <a:srgbClr val="000000"/>
              </a:solidFill>
            </a:endParaRPr>
          </a:p>
          <a:p>
            <a:pPr algn="l" eaLnBrk="1" hangingPunct="1">
              <a:buClr>
                <a:srgbClr val="FF575B"/>
              </a:buClr>
              <a:buSzPct val="200000"/>
              <a:buFontTx/>
              <a:buChar char="•"/>
            </a:pPr>
            <a:r>
              <a:rPr lang="es-ES" sz="2800" dirty="0">
                <a:solidFill>
                  <a:srgbClr val="000000"/>
                </a:solidFill>
              </a:rPr>
              <a:t>Las </a:t>
            </a:r>
            <a:r>
              <a:rPr lang="es-ES" sz="2800" b="1" dirty="0">
                <a:solidFill>
                  <a:srgbClr val="331BE5"/>
                </a:solidFill>
              </a:rPr>
              <a:t>instituciones</a:t>
            </a:r>
            <a:r>
              <a:rPr lang="es-ES" sz="2800" dirty="0">
                <a:solidFill>
                  <a:srgbClr val="000000"/>
                </a:solidFill>
              </a:rPr>
              <a:t> deben tener sistemas </a:t>
            </a:r>
          </a:p>
          <a:p>
            <a:pPr algn="l" eaLnBrk="1" hangingPunct="1">
              <a:buClr>
                <a:srgbClr val="FF575B"/>
              </a:buClr>
              <a:buSzPct val="200000"/>
            </a:pPr>
            <a:r>
              <a:rPr lang="es-ES" sz="2800" dirty="0">
                <a:solidFill>
                  <a:srgbClr val="000000"/>
                </a:solidFill>
              </a:rPr>
              <a:t>   para </a:t>
            </a:r>
            <a:r>
              <a:rPr lang="es-ES" sz="2800" u="sng" dirty="0">
                <a:solidFill>
                  <a:srgbClr val="000000"/>
                </a:solidFill>
              </a:rPr>
              <a:t>vigilar</a:t>
            </a:r>
            <a:r>
              <a:rPr lang="es-ES" sz="2800" dirty="0">
                <a:solidFill>
                  <a:srgbClr val="000000"/>
                </a:solidFill>
              </a:rPr>
              <a:t> la Relación Mentor-Aprendiz</a:t>
            </a:r>
          </a:p>
          <a:p>
            <a:pPr algn="l" eaLnBrk="1" hangingPunct="1">
              <a:buClr>
                <a:srgbClr val="FF575B"/>
              </a:buClr>
              <a:buSzPct val="200000"/>
            </a:pPr>
            <a:r>
              <a:rPr lang="es-ES" sz="2800" dirty="0">
                <a:solidFill>
                  <a:srgbClr val="000000"/>
                </a:solidFill>
              </a:rPr>
              <a:t>   y actuar en caso de que sea </a:t>
            </a:r>
            <a:r>
              <a:rPr lang="es-ES" sz="2800" dirty="0" smtClean="0">
                <a:solidFill>
                  <a:srgbClr val="000000"/>
                </a:solidFill>
              </a:rPr>
              <a:t>inapropiada</a:t>
            </a:r>
          </a:p>
          <a:p>
            <a:pPr algn="l" eaLnBrk="1" hangingPunct="1">
              <a:buClr>
                <a:srgbClr val="FF575B"/>
              </a:buClr>
              <a:buSzPct val="200000"/>
            </a:pPr>
            <a:endParaRPr lang="es-ES" sz="900" dirty="0">
              <a:solidFill>
                <a:srgbClr val="000000"/>
              </a:solidFill>
            </a:endParaRP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6323130" y="6495672"/>
            <a:ext cx="280012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_tradnl" sz="1200" dirty="0">
                <a:solidFill>
                  <a:schemeClr val="bg2"/>
                </a:solidFill>
                <a:latin typeface="Arial" charset="0"/>
              </a:rPr>
              <a:t>X. Páez Facultad Medicina ULA </a:t>
            </a:r>
            <a:r>
              <a:rPr lang="es-ES_tradnl" sz="1200" dirty="0" smtClean="0">
                <a:solidFill>
                  <a:schemeClr val="bg2"/>
                </a:solidFill>
                <a:latin typeface="Arial" charset="0"/>
              </a:rPr>
              <a:t>2018</a:t>
            </a:r>
            <a:endParaRPr lang="es-ES_tradnl" sz="1200" dirty="0">
              <a:solidFill>
                <a:schemeClr val="bg2"/>
              </a:solidFill>
              <a:latin typeface="Arial" charset="0"/>
            </a:endParaRPr>
          </a:p>
        </p:txBody>
      </p:sp>
      <p:sp>
        <p:nvSpPr>
          <p:cNvPr id="6" name="Rectangle 10"/>
          <p:cNvSpPr>
            <a:spLocks noChangeArrowheads="1"/>
          </p:cNvSpPr>
          <p:nvPr/>
        </p:nvSpPr>
        <p:spPr bwMode="auto">
          <a:xfrm>
            <a:off x="5796136" y="443695"/>
            <a:ext cx="2876108" cy="338554"/>
          </a:xfrm>
          <a:prstGeom prst="rect">
            <a:avLst/>
          </a:prstGeom>
          <a:solidFill>
            <a:srgbClr val="EBEBFF"/>
          </a:solidFill>
          <a:ln w="28575">
            <a:solidFill>
              <a:schemeClr val="accent2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algn="l">
              <a:buClr>
                <a:srgbClr val="FF0066"/>
              </a:buClr>
              <a:buFontTx/>
              <a:buChar char="•"/>
              <a:defRPr/>
            </a:pPr>
            <a:r>
              <a:rPr lang="es-ES" sz="1600">
                <a:effectLst>
                  <a:outerShdw blurRad="38100" dist="38100" dir="2700000" algn="tl">
                    <a:srgbClr val="FFFFFF"/>
                  </a:outerShdw>
                </a:effectLst>
              </a:rPr>
              <a:t> Relación Tutor-Aprendices</a:t>
            </a:r>
            <a:endParaRPr lang="es-ES_tradnl" sz="160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896411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6"/>
          <p:cNvSpPr txBox="1">
            <a:spLocks noChangeArrowheads="1"/>
          </p:cNvSpPr>
          <p:nvPr/>
        </p:nvSpPr>
        <p:spPr bwMode="auto">
          <a:xfrm>
            <a:off x="1080498" y="2850555"/>
            <a:ext cx="6983001" cy="1538883"/>
          </a:xfrm>
          <a:prstGeom prst="rect">
            <a:avLst/>
          </a:prstGeom>
          <a:solidFill>
            <a:schemeClr val="bg1"/>
          </a:solidFill>
          <a:ln>
            <a:solidFill>
              <a:srgbClr val="FF3399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  <a:outerShdw dist="35921" dir="2700000" algn="ctr" rotWithShape="0">
              <a:schemeClr val="tx1">
                <a:lumMod val="65000"/>
                <a:lumOff val="35000"/>
              </a:schemeClr>
            </a:outerShdw>
          </a:effectLst>
          <a:extLst/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>
              <a:defRPr/>
            </a:pPr>
            <a:r>
              <a:rPr lang="es-ES" sz="5400" b="1" dirty="0">
                <a:solidFill>
                  <a:srgbClr val="0000CC"/>
                </a:solidFill>
              </a:rPr>
              <a:t>“</a:t>
            </a:r>
            <a:r>
              <a:rPr lang="es-ES" sz="5400" b="1" dirty="0" err="1">
                <a:solidFill>
                  <a:srgbClr val="0000CC"/>
                </a:solidFill>
              </a:rPr>
              <a:t>Primum</a:t>
            </a:r>
            <a:r>
              <a:rPr lang="es-ES" sz="5400" b="1" dirty="0">
                <a:solidFill>
                  <a:srgbClr val="0000CC"/>
                </a:solidFill>
              </a:rPr>
              <a:t> non </a:t>
            </a:r>
            <a:r>
              <a:rPr lang="es-ES" sz="5400" b="1" dirty="0" err="1">
                <a:solidFill>
                  <a:srgbClr val="0000CC"/>
                </a:solidFill>
              </a:rPr>
              <a:t>tacere</a:t>
            </a:r>
            <a:r>
              <a:rPr lang="es-ES" sz="5400" b="1" dirty="0">
                <a:solidFill>
                  <a:srgbClr val="0000CC"/>
                </a:solidFill>
              </a:rPr>
              <a:t>”</a:t>
            </a:r>
          </a:p>
          <a:p>
            <a:pPr>
              <a:defRPr/>
            </a:pPr>
            <a:r>
              <a:rPr lang="es-ES" sz="4000" dirty="0"/>
              <a:t>Primero no callar</a:t>
            </a:r>
          </a:p>
        </p:txBody>
      </p:sp>
      <p:sp>
        <p:nvSpPr>
          <p:cNvPr id="3" name="Text Box 7"/>
          <p:cNvSpPr txBox="1">
            <a:spLocks noChangeArrowheads="1"/>
          </p:cNvSpPr>
          <p:nvPr/>
        </p:nvSpPr>
        <p:spPr bwMode="auto">
          <a:xfrm>
            <a:off x="1970484" y="1059287"/>
            <a:ext cx="5489294" cy="1384995"/>
          </a:xfrm>
          <a:prstGeom prst="rect">
            <a:avLst/>
          </a:prstGeom>
          <a:solidFill>
            <a:srgbClr val="FFE7F3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wrap="squar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¿Qué hacer </a:t>
            </a:r>
            <a:endParaRPr lang="es-ES" sz="28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eaLnBrk="1" hangingPunct="1"/>
            <a: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cuando se descubre </a:t>
            </a:r>
          </a:p>
          <a:p>
            <a:pPr eaLnBrk="1" hangingPunct="1"/>
            <a: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una conducta inapropiada?</a:t>
            </a:r>
            <a:endParaRPr lang="es-ES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3 Rectángulo"/>
          <p:cNvSpPr>
            <a:spLocks noChangeArrowheads="1"/>
          </p:cNvSpPr>
          <p:nvPr/>
        </p:nvSpPr>
        <p:spPr bwMode="auto">
          <a:xfrm>
            <a:off x="1979612" y="4761051"/>
            <a:ext cx="518477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s-ES" sz="2800" b="1" dirty="0">
                <a:solidFill>
                  <a:srgbClr val="000000"/>
                </a:solidFill>
              </a:rPr>
              <a:t>-estudiantes y profesores-</a:t>
            </a:r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6209277" y="6383696"/>
            <a:ext cx="280012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_tradnl" sz="1200" dirty="0">
                <a:solidFill>
                  <a:schemeClr val="bg2"/>
                </a:solidFill>
                <a:latin typeface="Arial" charset="0"/>
              </a:rPr>
              <a:t>X. Páez Facultad Medicina ULA </a:t>
            </a:r>
            <a:r>
              <a:rPr lang="es-ES_tradnl" sz="1200" dirty="0" smtClean="0">
                <a:solidFill>
                  <a:schemeClr val="bg2"/>
                </a:solidFill>
                <a:latin typeface="Arial" charset="0"/>
              </a:rPr>
              <a:t>2018</a:t>
            </a:r>
            <a:endParaRPr lang="es-ES_tradnl" sz="1200" dirty="0">
              <a:solidFill>
                <a:schemeClr val="bg2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069236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/>
    </p:bld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5"/>
          <p:cNvSpPr txBox="1">
            <a:spLocks noChangeArrowheads="1"/>
          </p:cNvSpPr>
          <p:nvPr/>
        </p:nvSpPr>
        <p:spPr bwMode="auto">
          <a:xfrm>
            <a:off x="2054323" y="1844824"/>
            <a:ext cx="5035353" cy="4401205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wrap="none">
            <a:spAutoFit/>
          </a:bodyPr>
          <a:lstStyle/>
          <a:p>
            <a:pPr>
              <a:defRPr/>
            </a:pPr>
            <a:endParaRPr lang="es-ES_tradnl" sz="1000" dirty="0" smtClean="0"/>
          </a:p>
          <a:p>
            <a:pPr>
              <a:defRPr/>
            </a:pPr>
            <a:r>
              <a:rPr lang="es-ES_tradnl" sz="2800" dirty="0" smtClean="0"/>
              <a:t>Una </a:t>
            </a:r>
            <a:r>
              <a:rPr lang="es-ES_tradnl" sz="2800" dirty="0"/>
              <a:t>vez detectada </a:t>
            </a:r>
          </a:p>
          <a:p>
            <a:pPr>
              <a:defRPr/>
            </a:pPr>
            <a:r>
              <a:rPr lang="es-ES_tradnl" sz="2800" dirty="0"/>
              <a:t>la conducta deshonesta, </a:t>
            </a:r>
          </a:p>
          <a:p>
            <a:pPr>
              <a:defRPr/>
            </a:pPr>
            <a:r>
              <a:rPr lang="es-ES_tradnl" sz="2800" dirty="0" smtClean="0"/>
              <a:t>profesores </a:t>
            </a:r>
            <a:r>
              <a:rPr lang="es-ES_tradnl" sz="2800" dirty="0"/>
              <a:t>y/o </a:t>
            </a:r>
            <a:r>
              <a:rPr lang="es-ES_tradnl" sz="2800" dirty="0" smtClean="0"/>
              <a:t>instituciones </a:t>
            </a:r>
            <a:endParaRPr lang="es-ES_tradnl" sz="2800" dirty="0"/>
          </a:p>
          <a:p>
            <a:pPr>
              <a:defRPr/>
            </a:pPr>
            <a:r>
              <a:rPr lang="es-ES_tradnl" sz="2800" dirty="0"/>
              <a:t>tienen </a:t>
            </a:r>
          </a:p>
          <a:p>
            <a:pPr>
              <a:defRPr/>
            </a:pPr>
            <a:r>
              <a:rPr lang="es-ES_tradnl" sz="2800" dirty="0"/>
              <a:t>la obligación de </a:t>
            </a:r>
            <a:r>
              <a:rPr lang="es-ES_tradnl" sz="2800" dirty="0" smtClean="0"/>
              <a:t>aplicar</a:t>
            </a:r>
            <a:endParaRPr lang="es-ES_tradnl" sz="1400" dirty="0" smtClean="0">
              <a:solidFill>
                <a:srgbClr val="C00000"/>
              </a:solidFill>
            </a:endParaRPr>
          </a:p>
          <a:p>
            <a:pPr>
              <a:defRPr/>
            </a:pPr>
            <a:endParaRPr lang="es-ES_tradnl" sz="1000" dirty="0" smtClean="0">
              <a:solidFill>
                <a:srgbClr val="C00000"/>
              </a:solidFill>
            </a:endParaRPr>
          </a:p>
          <a:p>
            <a:pPr>
              <a:defRPr/>
            </a:pPr>
            <a:r>
              <a:rPr lang="es-ES_tradnl" sz="5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SANCIONES</a:t>
            </a:r>
          </a:p>
          <a:p>
            <a:pPr>
              <a:defRPr/>
            </a:pPr>
            <a:r>
              <a:rPr lang="es-ES_tradnl" sz="28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</a:t>
            </a:r>
            <a:r>
              <a:rPr lang="es-ES_tradnl" sz="28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 relación con la  gravedad </a:t>
            </a:r>
          </a:p>
          <a:p>
            <a:pPr>
              <a:defRPr/>
            </a:pPr>
            <a:r>
              <a:rPr lang="es-ES_tradnl" sz="28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la falta</a:t>
            </a:r>
          </a:p>
          <a:p>
            <a:pPr>
              <a:defRPr/>
            </a:pPr>
            <a:endParaRPr lang="es-ES_tradnl" sz="10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Text Box 18"/>
          <p:cNvSpPr txBox="1">
            <a:spLocks noChangeArrowheads="1"/>
          </p:cNvSpPr>
          <p:nvPr/>
        </p:nvSpPr>
        <p:spPr bwMode="auto">
          <a:xfrm>
            <a:off x="2627784" y="978215"/>
            <a:ext cx="3888432" cy="646331"/>
          </a:xfrm>
          <a:prstGeom prst="rect">
            <a:avLst/>
          </a:prstGeom>
          <a:solidFill>
            <a:srgbClr val="FFE7F3"/>
          </a:solidFill>
          <a:ln w="2857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wrap="square">
            <a:spAutoFit/>
          </a:bodyPr>
          <a:lstStyle/>
          <a:p>
            <a:pPr>
              <a:defRPr/>
            </a:pPr>
            <a:r>
              <a:rPr lang="es-ES_tradnl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¿Qué más </a:t>
            </a:r>
            <a:r>
              <a:rPr lang="es-ES_tradnl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hacer</a:t>
            </a:r>
            <a:r>
              <a:rPr lang="es-ES_tradnl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</a:t>
            </a: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6209277" y="6383696"/>
            <a:ext cx="280012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_tradnl" sz="1200" dirty="0">
                <a:solidFill>
                  <a:schemeClr val="bg2"/>
                </a:solidFill>
                <a:latin typeface="Arial" charset="0"/>
              </a:rPr>
              <a:t>X. Páez Facultad Medicina ULA </a:t>
            </a:r>
            <a:r>
              <a:rPr lang="es-ES_tradnl" sz="1200" dirty="0" smtClean="0">
                <a:solidFill>
                  <a:schemeClr val="bg2"/>
                </a:solidFill>
                <a:latin typeface="Arial" charset="0"/>
              </a:rPr>
              <a:t>2018</a:t>
            </a:r>
            <a:endParaRPr lang="es-ES_tradnl" sz="1200" dirty="0">
              <a:solidFill>
                <a:schemeClr val="bg2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343293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5"/>
          <p:cNvSpPr txBox="1">
            <a:spLocks noChangeArrowheads="1"/>
          </p:cNvSpPr>
          <p:nvPr/>
        </p:nvSpPr>
        <p:spPr bwMode="auto">
          <a:xfrm>
            <a:off x="1889125" y="1072322"/>
            <a:ext cx="5365750" cy="4570482"/>
          </a:xfrm>
          <a:prstGeom prst="rect">
            <a:avLst/>
          </a:prstGeom>
          <a:solidFill>
            <a:schemeClr val="bg1"/>
          </a:solidFill>
          <a:ln w="28575">
            <a:solidFill>
              <a:srgbClr val="B3C5FF"/>
            </a:solidFill>
            <a:miter lim="800000"/>
            <a:headEnd/>
            <a:tailEnd/>
          </a:ln>
          <a:effectLst>
            <a:glow rad="101600">
              <a:srgbClr val="0070C0">
                <a:alpha val="60000"/>
              </a:srgbClr>
            </a:glow>
            <a:outerShdw blurRad="50800" dist="38100" dir="2700000" algn="tl" rotWithShape="0">
              <a:prstClr val="black">
                <a:alpha val="40000"/>
              </a:prstClr>
            </a:outerShdw>
            <a:softEdge rad="31750"/>
          </a:effectLst>
          <a:scene3d>
            <a:camera prst="orthographicFront"/>
            <a:lightRig rig="threePt" dir="t"/>
          </a:scene3d>
          <a:sp3d>
            <a:bevelT/>
          </a:sp3d>
          <a:extLst/>
        </p:spPr>
        <p:txBody>
          <a:bodyPr>
            <a:spAutoFit/>
          </a:bodyPr>
          <a:lstStyle/>
          <a:p>
            <a:pPr>
              <a:defRPr/>
            </a:pPr>
            <a:endParaRPr lang="es-ES_tradnl" sz="1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defRPr/>
            </a:pPr>
            <a:r>
              <a:rPr lang="es-ES_tradnl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 </a:t>
            </a:r>
            <a:r>
              <a:rPr lang="es-ES_tradnl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estudiante o profesor</a:t>
            </a:r>
            <a:r>
              <a:rPr lang="es-ES_tradnl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que exhiba un patrón de conducta deshonesta deberá ser:</a:t>
            </a:r>
          </a:p>
          <a:p>
            <a:pPr>
              <a:defRPr/>
            </a:pPr>
            <a:endParaRPr lang="es-ES_tradnl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defRPr/>
            </a:pPr>
            <a:r>
              <a:rPr lang="es-ES_tradnl" sz="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pPr>
              <a:defRPr/>
            </a:pPr>
            <a:r>
              <a:rPr lang="es-ES_tradnl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SANCIONADO</a:t>
            </a:r>
          </a:p>
          <a:p>
            <a:pPr>
              <a:defRPr/>
            </a:pPr>
            <a:r>
              <a:rPr lang="es-ES_tradnl" sz="1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pPr>
              <a:defRPr/>
            </a:pPr>
            <a:r>
              <a:rPr lang="es-ES_tradnl" sz="4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SUSPENDIDO</a:t>
            </a:r>
            <a:r>
              <a:rPr lang="es-ES_tradnl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pPr>
              <a:defRPr/>
            </a:pPr>
            <a:r>
              <a:rPr lang="es-ES_tradnl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</a:t>
            </a:r>
          </a:p>
          <a:p>
            <a:pPr>
              <a:defRPr/>
            </a:pPr>
            <a:r>
              <a:rPr lang="es-ES_tradnl" sz="4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_tradnl" sz="6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EXPULSADO</a:t>
            </a:r>
            <a:endParaRPr lang="es-ES_tradnl" sz="6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defRPr/>
            </a:pPr>
            <a:endParaRPr lang="es-ES_tradnl" sz="1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6343874" y="6453336"/>
            <a:ext cx="280012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_tradnl" sz="1200" dirty="0">
                <a:solidFill>
                  <a:schemeClr val="bg2"/>
                </a:solidFill>
                <a:latin typeface="Arial" charset="0"/>
              </a:rPr>
              <a:t>X. Páez Facultad Medicina ULA </a:t>
            </a:r>
            <a:r>
              <a:rPr lang="es-ES_tradnl" sz="1200" dirty="0" smtClean="0">
                <a:solidFill>
                  <a:schemeClr val="bg2"/>
                </a:solidFill>
                <a:latin typeface="Arial" charset="0"/>
              </a:rPr>
              <a:t>2018</a:t>
            </a:r>
            <a:endParaRPr lang="es-ES_tradnl" sz="1200" dirty="0">
              <a:solidFill>
                <a:schemeClr val="bg2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136592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CuadroTexto"/>
          <p:cNvSpPr txBox="1"/>
          <p:nvPr/>
        </p:nvSpPr>
        <p:spPr>
          <a:xfrm>
            <a:off x="1966157" y="4704445"/>
            <a:ext cx="5211683" cy="1631216"/>
          </a:xfrm>
          <a:prstGeom prst="rect">
            <a:avLst/>
          </a:prstGeom>
          <a:solidFill>
            <a:schemeClr val="bg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>
              <a:defRPr/>
            </a:pPr>
            <a:r>
              <a:rPr lang="es-VE" sz="2400" dirty="0"/>
              <a:t>Acusados de </a:t>
            </a:r>
            <a:r>
              <a:rPr lang="es-VE" sz="3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plagiar</a:t>
            </a:r>
            <a:r>
              <a:rPr lang="es-VE" sz="2400" dirty="0"/>
              <a:t> </a:t>
            </a:r>
            <a:r>
              <a:rPr lang="es-VE" sz="2400" dirty="0" smtClean="0"/>
              <a:t>sus </a:t>
            </a:r>
            <a:r>
              <a:rPr lang="es-VE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tesis </a:t>
            </a:r>
          </a:p>
          <a:p>
            <a:pPr>
              <a:defRPr/>
            </a:pPr>
            <a:r>
              <a:rPr lang="es-VE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doctorales</a:t>
            </a:r>
            <a:r>
              <a:rPr lang="es-VE" sz="2400" dirty="0" smtClean="0"/>
              <a:t> hechas </a:t>
            </a:r>
            <a:r>
              <a:rPr lang="es-VE" sz="2400" dirty="0"/>
              <a:t>años </a:t>
            </a:r>
            <a:r>
              <a:rPr lang="es-VE" sz="2400" dirty="0" smtClean="0"/>
              <a:t>atrás</a:t>
            </a:r>
            <a:endParaRPr lang="es-VE" sz="1200" dirty="0"/>
          </a:p>
          <a:p>
            <a:pPr>
              <a:defRPr/>
            </a:pPr>
            <a:r>
              <a:rPr lang="es-VE" sz="4000" u="sng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perdieron</a:t>
            </a:r>
            <a:r>
              <a:rPr lang="es-VE" sz="40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VE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sus cargos</a:t>
            </a:r>
          </a:p>
        </p:txBody>
      </p:sp>
      <p:pic>
        <p:nvPicPr>
          <p:cNvPr id="20485" name="Picture 5" descr="C:\Users\ximena\Desktop\min aleman plagio 2011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496" r="43724" b="56054"/>
          <a:stretch/>
        </p:blipFill>
        <p:spPr bwMode="auto">
          <a:xfrm>
            <a:off x="1566863" y="3643573"/>
            <a:ext cx="915748" cy="936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7" descr="2012-03-30T200654Z_1_CBRE82T1JVK00_RTROPTP_2_HUNGARY-PRESIDENT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254"/>
          <a:stretch/>
        </p:blipFill>
        <p:spPr bwMode="auto">
          <a:xfrm>
            <a:off x="1576271" y="2420888"/>
            <a:ext cx="907497" cy="955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6" name="Picture 6" descr="C:\Users\ximena\Desktop\annette schavan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970" r="17223" b="13349"/>
          <a:stretch/>
        </p:blipFill>
        <p:spPr bwMode="auto">
          <a:xfrm>
            <a:off x="1635429" y="1199746"/>
            <a:ext cx="926814" cy="9932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3956153" y="3136289"/>
            <a:ext cx="2286000" cy="800219"/>
          </a:xfrm>
          <a:prstGeom prst="rect">
            <a:avLst/>
          </a:prstGeom>
        </p:spPr>
        <p:txBody>
          <a:bodyPr>
            <a:spAutoFit/>
          </a:bodyPr>
          <a:lstStyle/>
          <a:p>
            <a:pPr lvl="0"/>
            <a:r>
              <a:rPr lang="es-VE" sz="1400" dirty="0" smtClean="0">
                <a:solidFill>
                  <a:srgbClr val="000000"/>
                </a:solidFill>
              </a:rPr>
              <a:t>     </a:t>
            </a:r>
            <a:r>
              <a:rPr lang="es-VE" sz="3200" dirty="0" smtClean="0">
                <a:solidFill>
                  <a:srgbClr val="000000"/>
                </a:solidFill>
              </a:rPr>
              <a:t>         </a:t>
            </a:r>
            <a:endParaRPr lang="es-VE" sz="1400" dirty="0">
              <a:solidFill>
                <a:srgbClr val="000000"/>
              </a:solidFill>
            </a:endParaRPr>
          </a:p>
          <a:p>
            <a:pPr lvl="0"/>
            <a:endParaRPr lang="es-VE" sz="1400" dirty="0">
              <a:solidFill>
                <a:srgbClr val="000000"/>
              </a:solidFill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2483768" y="1115743"/>
            <a:ext cx="463242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VE" sz="3200" dirty="0">
                <a:solidFill>
                  <a:srgbClr val="000000"/>
                </a:solidFill>
              </a:rPr>
              <a:t>Ministra de </a:t>
            </a:r>
            <a:r>
              <a:rPr lang="es-VE" sz="3200" dirty="0" smtClean="0">
                <a:solidFill>
                  <a:srgbClr val="000000"/>
                </a:solidFill>
              </a:rPr>
              <a:t>Educación Alemania 2013  </a:t>
            </a:r>
            <a:r>
              <a:rPr lang="es-VE" sz="1600" dirty="0" smtClean="0">
                <a:solidFill>
                  <a:srgbClr val="000000"/>
                </a:solidFill>
              </a:rPr>
              <a:t>      </a:t>
            </a:r>
            <a:endParaRPr lang="es-VE" sz="1600" dirty="0">
              <a:solidFill>
                <a:srgbClr val="000000"/>
              </a:solidFill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2603712" y="2348880"/>
            <a:ext cx="439254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s-VE" sz="3200" dirty="0" smtClean="0">
                <a:solidFill>
                  <a:srgbClr val="000000"/>
                </a:solidFill>
              </a:rPr>
              <a:t>Presidente República Hungría 2012</a:t>
            </a:r>
            <a:endParaRPr lang="es-VE" sz="3200" dirty="0">
              <a:solidFill>
                <a:srgbClr val="000000"/>
              </a:solidFill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2562243" y="3573016"/>
            <a:ext cx="4365377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s-VE" sz="3200" dirty="0" smtClean="0">
                <a:solidFill>
                  <a:srgbClr val="000000"/>
                </a:solidFill>
              </a:rPr>
              <a:t>Ministro </a:t>
            </a:r>
            <a:r>
              <a:rPr lang="es-VE" sz="3200" dirty="0">
                <a:solidFill>
                  <a:srgbClr val="000000"/>
                </a:solidFill>
              </a:rPr>
              <a:t>de </a:t>
            </a:r>
            <a:r>
              <a:rPr lang="es-VE" sz="3200" dirty="0" smtClean="0">
                <a:solidFill>
                  <a:srgbClr val="000000"/>
                </a:solidFill>
              </a:rPr>
              <a:t>Defensa</a:t>
            </a:r>
          </a:p>
          <a:p>
            <a:pPr lvl="0"/>
            <a:r>
              <a:rPr lang="es-VE" sz="3200" dirty="0" smtClean="0">
                <a:solidFill>
                  <a:srgbClr val="000000"/>
                </a:solidFill>
              </a:rPr>
              <a:t>Alemania 2011 </a:t>
            </a:r>
            <a:endParaRPr lang="es-VE" sz="3200" dirty="0">
              <a:solidFill>
                <a:srgbClr val="000000"/>
              </a:solidFill>
            </a:endParaRPr>
          </a:p>
        </p:txBody>
      </p:sp>
      <p:sp>
        <p:nvSpPr>
          <p:cNvPr id="13" name="Text Box 4"/>
          <p:cNvSpPr txBox="1">
            <a:spLocks noChangeArrowheads="1"/>
          </p:cNvSpPr>
          <p:nvPr/>
        </p:nvSpPr>
        <p:spPr bwMode="auto">
          <a:xfrm>
            <a:off x="7331131" y="6581001"/>
            <a:ext cx="1812869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_tradnl" sz="1200" dirty="0" smtClean="0">
                <a:solidFill>
                  <a:schemeClr val="bg2"/>
                </a:solidFill>
                <a:latin typeface="Arial" charset="0"/>
              </a:rPr>
              <a:t>Ximena </a:t>
            </a:r>
            <a:r>
              <a:rPr lang="es-ES_tradnl" sz="1200" dirty="0">
                <a:solidFill>
                  <a:schemeClr val="bg2"/>
                </a:solidFill>
                <a:latin typeface="Arial" charset="0"/>
              </a:rPr>
              <a:t>Páez ULA </a:t>
            </a:r>
            <a:r>
              <a:rPr lang="es-ES_tradnl" sz="1200" dirty="0" smtClean="0">
                <a:solidFill>
                  <a:schemeClr val="bg2"/>
                </a:solidFill>
                <a:latin typeface="Arial" charset="0"/>
              </a:rPr>
              <a:t>2018</a:t>
            </a:r>
            <a:endParaRPr lang="es-ES_tradnl" sz="1200" dirty="0">
              <a:solidFill>
                <a:schemeClr val="bg2"/>
              </a:solidFill>
              <a:latin typeface="Arial" charset="0"/>
            </a:endParaRPr>
          </a:p>
        </p:txBody>
      </p:sp>
      <p:sp>
        <p:nvSpPr>
          <p:cNvPr id="14" name="CuadroTexto 13"/>
          <p:cNvSpPr txBox="1"/>
          <p:nvPr/>
        </p:nvSpPr>
        <p:spPr>
          <a:xfrm>
            <a:off x="395776" y="465837"/>
            <a:ext cx="223971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s-VE" sz="28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</a:t>
            </a:r>
            <a:r>
              <a:rPr lang="es-VE" sz="28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scándalos…</a:t>
            </a:r>
            <a:endParaRPr lang="es-VE" sz="28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20935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9" grpId="0"/>
      <p:bldP spid="10" grpId="0"/>
      <p:bldP spid="11" grpId="0"/>
    </p:bld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8"/>
          <p:cNvSpPr txBox="1">
            <a:spLocks noChangeArrowheads="1"/>
          </p:cNvSpPr>
          <p:nvPr/>
        </p:nvSpPr>
        <p:spPr bwMode="auto">
          <a:xfrm>
            <a:off x="1274759" y="1788319"/>
            <a:ext cx="6592887" cy="4002087"/>
          </a:xfrm>
          <a:prstGeom prst="rect">
            <a:avLst/>
          </a:prstGeom>
          <a:solidFill>
            <a:srgbClr val="CCECFF"/>
          </a:solidFill>
          <a:ln w="28575">
            <a:solidFill>
              <a:srgbClr val="0000CC"/>
            </a:solidFill>
            <a:miter lim="800000"/>
            <a:headEnd/>
            <a:tailEnd/>
          </a:ln>
          <a:effectLst>
            <a:glow rad="63500">
              <a:schemeClr val="accent2">
                <a:satMod val="175000"/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>
              <a:defRPr/>
            </a:pPr>
            <a:endParaRPr lang="es-ES" sz="1000" b="1">
              <a:solidFill>
                <a:srgbClr val="0000CC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>
              <a:defRPr/>
            </a:pPr>
            <a:r>
              <a:rPr lang="es-ES" sz="6000" b="1">
                <a:solidFill>
                  <a:srgbClr val="0000CC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CREAR CULTURA</a:t>
            </a:r>
          </a:p>
          <a:p>
            <a:pPr>
              <a:defRPr/>
            </a:pPr>
            <a:r>
              <a:rPr lang="es-ES" sz="4400" b="1">
                <a:solidFill>
                  <a:srgbClr val="0000CC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DE</a:t>
            </a:r>
          </a:p>
          <a:p>
            <a:pPr>
              <a:defRPr/>
            </a:pPr>
            <a:r>
              <a:rPr lang="es-ES" sz="1200" b="1">
                <a:solidFill>
                  <a:srgbClr val="0000CC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</a:p>
          <a:p>
            <a:pPr>
              <a:defRPr/>
            </a:pPr>
            <a:r>
              <a:rPr lang="es-ES" sz="6000" b="1">
                <a:solidFill>
                  <a:srgbClr val="0000CC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INTEGRIDAD</a:t>
            </a:r>
          </a:p>
          <a:p>
            <a:pPr>
              <a:defRPr/>
            </a:pPr>
            <a:r>
              <a:rPr lang="es-ES" sz="6000" b="1">
                <a:solidFill>
                  <a:srgbClr val="0000CC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ACADÉMICA</a:t>
            </a:r>
          </a:p>
          <a:p>
            <a:pPr>
              <a:defRPr/>
            </a:pPr>
            <a:r>
              <a:rPr lang="es-ES" sz="1000" b="1">
                <a:solidFill>
                  <a:srgbClr val="0000CC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</a:p>
        </p:txBody>
      </p:sp>
      <p:sp>
        <p:nvSpPr>
          <p:cNvPr id="4" name="CuadroTexto 3"/>
          <p:cNvSpPr txBox="1"/>
          <p:nvPr/>
        </p:nvSpPr>
        <p:spPr>
          <a:xfrm>
            <a:off x="2536031" y="751002"/>
            <a:ext cx="4070345" cy="769441"/>
          </a:xfrm>
          <a:prstGeom prst="rect">
            <a:avLst/>
          </a:prstGeom>
          <a:solidFill>
            <a:schemeClr val="accent3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es-VE" sz="4400" dirty="0" smtClean="0"/>
              <a:t>Nuestro deber</a:t>
            </a:r>
            <a:endParaRPr lang="es-VE" sz="4400" dirty="0"/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6323130" y="6495672"/>
            <a:ext cx="280012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_tradnl" sz="1200" dirty="0">
                <a:solidFill>
                  <a:schemeClr val="bg2"/>
                </a:solidFill>
                <a:latin typeface="Arial" charset="0"/>
              </a:rPr>
              <a:t>X. Páez Facultad Medicina ULA </a:t>
            </a:r>
            <a:r>
              <a:rPr lang="es-ES_tradnl" sz="1200" dirty="0" smtClean="0">
                <a:solidFill>
                  <a:schemeClr val="bg2"/>
                </a:solidFill>
                <a:latin typeface="Arial" charset="0"/>
              </a:rPr>
              <a:t>2018</a:t>
            </a:r>
            <a:endParaRPr lang="es-ES_tradnl" sz="1200" dirty="0">
              <a:solidFill>
                <a:schemeClr val="bg2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44345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</p:bld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uadroTexto 9"/>
          <p:cNvSpPr txBox="1"/>
          <p:nvPr/>
        </p:nvSpPr>
        <p:spPr>
          <a:xfrm>
            <a:off x="2667472" y="1096661"/>
            <a:ext cx="3809056" cy="1446550"/>
          </a:xfrm>
          <a:prstGeom prst="rect">
            <a:avLst/>
          </a:prstGeom>
          <a:solidFill>
            <a:schemeClr val="bg1"/>
          </a:solidFill>
          <a:ln w="28575">
            <a:solidFill>
              <a:srgbClr val="0000FF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es-VE" sz="4400" dirty="0" smtClean="0"/>
              <a:t>¿En resumen, </a:t>
            </a:r>
          </a:p>
          <a:p>
            <a:r>
              <a:rPr lang="es-VE" sz="4400" u="sng" dirty="0" smtClean="0"/>
              <a:t>qué</a:t>
            </a:r>
            <a:r>
              <a:rPr lang="es-VE" sz="4400" dirty="0" smtClean="0"/>
              <a:t> hacer?</a:t>
            </a:r>
            <a:endParaRPr lang="es-VE" sz="4400" dirty="0"/>
          </a:p>
        </p:txBody>
      </p:sp>
      <p:sp>
        <p:nvSpPr>
          <p:cNvPr id="11" name="CuadroTexto 10"/>
          <p:cNvSpPr txBox="1"/>
          <p:nvPr/>
        </p:nvSpPr>
        <p:spPr>
          <a:xfrm>
            <a:off x="1423437" y="3104439"/>
            <a:ext cx="6154249" cy="954107"/>
          </a:xfrm>
          <a:prstGeom prst="rect">
            <a:avLst/>
          </a:prstGeom>
          <a:solidFill>
            <a:srgbClr val="CCECFF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es-VE" sz="2800" dirty="0" smtClean="0"/>
              <a:t>Educar a profesores, estudiantes y </a:t>
            </a:r>
          </a:p>
          <a:p>
            <a:r>
              <a:rPr lang="es-VE" sz="2800" dirty="0" smtClean="0"/>
              <a:t>otro personal de la comunidad</a:t>
            </a:r>
            <a:endParaRPr lang="es-VE" sz="2800" dirty="0"/>
          </a:p>
        </p:txBody>
      </p:sp>
      <p:sp>
        <p:nvSpPr>
          <p:cNvPr id="12" name="CuadroTexto 11"/>
          <p:cNvSpPr txBox="1"/>
          <p:nvPr/>
        </p:nvSpPr>
        <p:spPr>
          <a:xfrm>
            <a:off x="880020" y="4419109"/>
            <a:ext cx="7241085" cy="1015663"/>
          </a:xfrm>
          <a:prstGeom prst="rect">
            <a:avLst/>
          </a:prstGeom>
          <a:solidFill>
            <a:schemeClr val="accent5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es-VE" sz="2800" dirty="0" smtClean="0"/>
              <a:t>Fomentar cultura de integridad académica</a:t>
            </a:r>
          </a:p>
          <a:p>
            <a:r>
              <a:rPr lang="es-VE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Recompensar y sancionar</a:t>
            </a:r>
            <a:endParaRPr lang="es-VE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6323130" y="6495672"/>
            <a:ext cx="280012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_tradnl" sz="1200" dirty="0">
                <a:solidFill>
                  <a:schemeClr val="bg2"/>
                </a:solidFill>
                <a:latin typeface="Arial" charset="0"/>
              </a:rPr>
              <a:t>X. Páez Facultad Medicina ULA </a:t>
            </a:r>
            <a:r>
              <a:rPr lang="es-ES_tradnl" sz="1200" dirty="0" smtClean="0">
                <a:solidFill>
                  <a:schemeClr val="bg2"/>
                </a:solidFill>
                <a:latin typeface="Arial" charset="0"/>
              </a:rPr>
              <a:t>2018</a:t>
            </a:r>
            <a:endParaRPr lang="es-ES_tradnl" sz="1200" dirty="0">
              <a:solidFill>
                <a:schemeClr val="bg2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17738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</p:bld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8" name="Rectangle 6"/>
          <p:cNvSpPr>
            <a:spLocks noChangeArrowheads="1"/>
          </p:cNvSpPr>
          <p:nvPr/>
        </p:nvSpPr>
        <p:spPr bwMode="auto">
          <a:xfrm>
            <a:off x="1908559" y="2897164"/>
            <a:ext cx="5634632" cy="1473200"/>
          </a:xfrm>
          <a:prstGeom prst="rect">
            <a:avLst/>
          </a:prstGeom>
          <a:solidFill>
            <a:srgbClr val="EBEBFF"/>
          </a:solidFill>
          <a:ln w="38100">
            <a:solidFill>
              <a:schemeClr val="accent2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l">
              <a:buClr>
                <a:srgbClr val="FF0066"/>
              </a:buClr>
              <a:buFontTx/>
              <a:buChar char="•"/>
              <a:defRPr/>
            </a:pPr>
            <a:r>
              <a:rPr lang="es-ES" sz="2400" b="1" dirty="0"/>
              <a:t> </a:t>
            </a:r>
            <a:r>
              <a:rPr lang="es-ES" sz="2800" b="1" dirty="0"/>
              <a:t>Investigación con Seres Vivos</a:t>
            </a:r>
          </a:p>
          <a:p>
            <a:pPr algn="l">
              <a:buClr>
                <a:srgbClr val="FF0066"/>
              </a:buClr>
              <a:defRPr/>
            </a:pPr>
            <a:r>
              <a:rPr lang="es-ES" sz="800" b="1" dirty="0"/>
              <a:t>         </a:t>
            </a:r>
          </a:p>
          <a:p>
            <a:pPr>
              <a:buClr>
                <a:srgbClr val="FF0066"/>
              </a:buClr>
              <a:defRPr/>
            </a:pPr>
            <a:r>
              <a:rPr lang="es-ES" sz="1800" b="1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Animales </a:t>
            </a:r>
            <a:r>
              <a:rPr lang="es-ES" sz="1800" b="1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Humanos</a:t>
            </a:r>
          </a:p>
          <a:p>
            <a:pPr>
              <a:buClr>
                <a:srgbClr val="FF0066"/>
              </a:buClr>
              <a:defRPr/>
            </a:pPr>
            <a:endParaRPr lang="es-ES" sz="8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>
              <a:buClr>
                <a:srgbClr val="FF0066"/>
              </a:buClr>
              <a:defRPr/>
            </a:pPr>
            <a:r>
              <a:rPr lang="es-ES" sz="1800" b="1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Animales </a:t>
            </a:r>
            <a:r>
              <a:rPr lang="es-ES" sz="1800" b="1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no Humanos</a:t>
            </a:r>
          </a:p>
          <a:p>
            <a:pPr algn="l">
              <a:buClr>
                <a:srgbClr val="FF0066"/>
              </a:buClr>
              <a:defRPr/>
            </a:pPr>
            <a:endParaRPr lang="es-ES" sz="800" b="1" dirty="0"/>
          </a:p>
        </p:txBody>
      </p:sp>
      <p:sp>
        <p:nvSpPr>
          <p:cNvPr id="82947" name="Text Box 7"/>
          <p:cNvSpPr txBox="1">
            <a:spLocks noChangeArrowheads="1"/>
          </p:cNvSpPr>
          <p:nvPr/>
        </p:nvSpPr>
        <p:spPr bwMode="auto">
          <a:xfrm>
            <a:off x="1115616" y="2897164"/>
            <a:ext cx="692150" cy="641350"/>
          </a:xfrm>
          <a:prstGeom prst="rect">
            <a:avLst/>
          </a:prstGeom>
          <a:solidFill>
            <a:srgbClr val="C7A4F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s-ES_tradnl" sz="3600" b="1"/>
              <a:t>3.</a:t>
            </a:r>
          </a:p>
        </p:txBody>
      </p:sp>
      <p:sp>
        <p:nvSpPr>
          <p:cNvPr id="33801" name="Text Box 9"/>
          <p:cNvSpPr txBox="1">
            <a:spLocks noChangeArrowheads="1"/>
          </p:cNvSpPr>
          <p:nvPr/>
        </p:nvSpPr>
        <p:spPr bwMode="auto">
          <a:xfrm>
            <a:off x="6374791" y="488545"/>
            <a:ext cx="2336800" cy="395287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2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>
              <a:defRPr/>
            </a:pPr>
            <a:r>
              <a:rPr lang="es-ES_tradnl" sz="1800" b="1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II. Discusión casos</a:t>
            </a:r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6209277" y="6383696"/>
            <a:ext cx="280012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_tradnl" sz="1200" dirty="0">
                <a:solidFill>
                  <a:schemeClr val="bg2"/>
                </a:solidFill>
                <a:latin typeface="Arial" charset="0"/>
              </a:rPr>
              <a:t>X. Páez Facultad Medicina ULA </a:t>
            </a:r>
            <a:r>
              <a:rPr lang="es-ES_tradnl" sz="1200" dirty="0" smtClean="0">
                <a:solidFill>
                  <a:schemeClr val="bg2"/>
                </a:solidFill>
                <a:latin typeface="Arial" charset="0"/>
              </a:rPr>
              <a:t>2018</a:t>
            </a:r>
            <a:endParaRPr lang="es-ES_tradnl" sz="1200" dirty="0">
              <a:solidFill>
                <a:schemeClr val="bg2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8" name="Text Box 10"/>
          <p:cNvSpPr txBox="1">
            <a:spLocks noChangeArrowheads="1"/>
          </p:cNvSpPr>
          <p:nvPr/>
        </p:nvSpPr>
        <p:spPr bwMode="auto">
          <a:xfrm>
            <a:off x="5148064" y="3504873"/>
            <a:ext cx="3025775" cy="1476375"/>
          </a:xfrm>
          <a:prstGeom prst="rect">
            <a:avLst/>
          </a:prstGeom>
          <a:solidFill>
            <a:srgbClr val="FFE7F3"/>
          </a:solidFill>
          <a:ln w="28575">
            <a:solidFill>
              <a:srgbClr val="FF0066"/>
            </a:solidFill>
            <a:miter lim="800000"/>
            <a:headEnd/>
            <a:tailEnd/>
          </a:ln>
          <a:extLst/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>
              <a:defRPr/>
            </a:pPr>
            <a:r>
              <a:rPr lang="es-ES_tradnl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Estudios con pacientes </a:t>
            </a:r>
          </a:p>
          <a:p>
            <a:pPr algn="l" eaLnBrk="1" hangingPunct="1">
              <a:defRPr/>
            </a:pPr>
            <a:r>
              <a:rPr lang="es-ES_tradnl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sin consentimiento</a:t>
            </a:r>
          </a:p>
          <a:p>
            <a:pPr algn="l" eaLnBrk="1" hangingPunct="1">
              <a:defRPr/>
            </a:pPr>
            <a:endParaRPr lang="es-ES_tradnl" sz="9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 eaLnBrk="1" hangingPunct="1">
              <a:defRPr/>
            </a:pPr>
            <a:r>
              <a:rPr lang="es-ES_tradnl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Registro inexacto</a:t>
            </a:r>
            <a:endParaRPr lang="es-ES_tradnl" sz="9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 eaLnBrk="1" hangingPunct="1">
              <a:defRPr/>
            </a:pPr>
            <a:r>
              <a:rPr lang="es-ES_tradnl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datos etc.</a:t>
            </a:r>
          </a:p>
        </p:txBody>
      </p:sp>
      <p:sp>
        <p:nvSpPr>
          <p:cNvPr id="83971" name="Rectangle 13"/>
          <p:cNvSpPr>
            <a:spLocks noChangeArrowheads="1"/>
          </p:cNvSpPr>
          <p:nvPr/>
        </p:nvSpPr>
        <p:spPr bwMode="auto">
          <a:xfrm>
            <a:off x="6516216" y="476672"/>
            <a:ext cx="2090440" cy="584775"/>
          </a:xfrm>
          <a:prstGeom prst="rect">
            <a:avLst/>
          </a:prstGeom>
          <a:solidFill>
            <a:srgbClr val="EBEBFF"/>
          </a:solidFill>
          <a:ln w="28575">
            <a:solidFill>
              <a:schemeClr val="accent2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>
              <a:buClr>
                <a:srgbClr val="FF0066"/>
              </a:buClr>
              <a:buFontTx/>
              <a:buChar char="•"/>
            </a:pPr>
            <a:r>
              <a:rPr lang="es-ES" sz="1600" b="1" dirty="0"/>
              <a:t> Investigación con </a:t>
            </a:r>
            <a:endParaRPr lang="es-ES" sz="1600" b="1" dirty="0" smtClean="0"/>
          </a:p>
          <a:p>
            <a:pPr>
              <a:buClr>
                <a:srgbClr val="FF0066"/>
              </a:buClr>
            </a:pPr>
            <a:r>
              <a:rPr lang="es-ES" sz="1600" b="1" dirty="0" smtClean="0">
                <a:solidFill>
                  <a:schemeClr val="tx2"/>
                </a:solidFill>
              </a:rPr>
              <a:t>Seres </a:t>
            </a:r>
            <a:r>
              <a:rPr lang="es-ES" sz="1600" b="1" dirty="0">
                <a:solidFill>
                  <a:schemeClr val="tx2"/>
                </a:solidFill>
              </a:rPr>
              <a:t>Humanos</a:t>
            </a:r>
          </a:p>
        </p:txBody>
      </p:sp>
      <p:sp>
        <p:nvSpPr>
          <p:cNvPr id="83973" name="Text Box 17"/>
          <p:cNvSpPr txBox="1">
            <a:spLocks noChangeArrowheads="1"/>
          </p:cNvSpPr>
          <p:nvPr/>
        </p:nvSpPr>
        <p:spPr bwMode="auto">
          <a:xfrm>
            <a:off x="5148064" y="2695857"/>
            <a:ext cx="1649412" cy="608013"/>
          </a:xfrm>
          <a:prstGeom prst="rect">
            <a:avLst/>
          </a:prstGeom>
          <a:solidFill>
            <a:srgbClr val="FF9FCF"/>
          </a:solidFill>
          <a:ln w="28575">
            <a:solidFill>
              <a:srgbClr val="D60093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_tradnl" sz="3200" b="1"/>
              <a:t>CASOS</a:t>
            </a:r>
          </a:p>
        </p:txBody>
      </p:sp>
      <p:sp>
        <p:nvSpPr>
          <p:cNvPr id="17431" name="Rectangle 23"/>
          <p:cNvSpPr>
            <a:spLocks noChangeArrowheads="1"/>
          </p:cNvSpPr>
          <p:nvPr/>
        </p:nvSpPr>
        <p:spPr bwMode="auto">
          <a:xfrm>
            <a:off x="1114425" y="2672212"/>
            <a:ext cx="3457575" cy="1723549"/>
          </a:xfrm>
          <a:prstGeom prst="rect">
            <a:avLst/>
          </a:prstGeom>
          <a:solidFill>
            <a:schemeClr val="accent3">
              <a:lumMod val="95000"/>
            </a:schemeClr>
          </a:solidFill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>
              <a:defRPr/>
            </a:pPr>
            <a:r>
              <a:rPr lang="es-ES_tradnl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¿Investigación? </a:t>
            </a:r>
          </a:p>
          <a:p>
            <a:pPr>
              <a:defRPr/>
            </a:pPr>
            <a:r>
              <a:rPr lang="es-ES_tradnl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¿Tesis de grado</a:t>
            </a:r>
            <a:r>
              <a:rPr lang="es-ES_tradnl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</a:t>
            </a:r>
          </a:p>
          <a:p>
            <a:pPr>
              <a:defRPr/>
            </a:pPr>
            <a:endParaRPr lang="es-ES_tradnl" sz="1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defRPr/>
            </a:pPr>
            <a:r>
              <a:rPr lang="es-ES_tradnl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Responsabilidad del investigador</a:t>
            </a:r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6209277" y="6383696"/>
            <a:ext cx="280012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_tradnl" sz="1200" dirty="0">
                <a:solidFill>
                  <a:schemeClr val="bg2"/>
                </a:solidFill>
                <a:latin typeface="Arial" charset="0"/>
              </a:rPr>
              <a:t>X. Páez Facultad Medicina ULA </a:t>
            </a:r>
            <a:r>
              <a:rPr lang="es-ES_tradnl" sz="1200" dirty="0" smtClean="0">
                <a:solidFill>
                  <a:schemeClr val="bg2"/>
                </a:solidFill>
                <a:latin typeface="Arial" charset="0"/>
              </a:rPr>
              <a:t>2018</a:t>
            </a:r>
            <a:endParaRPr lang="es-ES_tradnl" sz="1200" dirty="0">
              <a:solidFill>
                <a:schemeClr val="bg2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8" grpId="0" animBg="1"/>
    </p:bld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RISK BENEFI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4037" y="548680"/>
            <a:ext cx="5495925" cy="5715000"/>
          </a:xfrm>
          <a:prstGeom prst="rect">
            <a:avLst/>
          </a:prstGeom>
          <a:noFill/>
          <a:ln>
            <a:solidFill>
              <a:srgbClr val="0000CC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 Box 4"/>
          <p:cNvSpPr txBox="1">
            <a:spLocks noChangeArrowheads="1"/>
          </p:cNvSpPr>
          <p:nvPr/>
        </p:nvSpPr>
        <p:spPr bwMode="auto">
          <a:xfrm>
            <a:off x="6323130" y="6495672"/>
            <a:ext cx="280012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_tradnl" sz="1200" dirty="0">
                <a:solidFill>
                  <a:schemeClr val="bg2"/>
                </a:solidFill>
                <a:latin typeface="Arial" charset="0"/>
              </a:rPr>
              <a:t>X. Páez Facultad Medicina ULA </a:t>
            </a:r>
            <a:r>
              <a:rPr lang="es-ES_tradnl" sz="1200" dirty="0" smtClean="0">
                <a:solidFill>
                  <a:schemeClr val="bg2"/>
                </a:solidFill>
                <a:latin typeface="Arial" charset="0"/>
              </a:rPr>
              <a:t>2018</a:t>
            </a:r>
            <a:endParaRPr lang="es-ES_tradnl" sz="1200" dirty="0">
              <a:solidFill>
                <a:schemeClr val="bg2"/>
              </a:solidFill>
              <a:latin typeface="Arial" charset="0"/>
            </a:endParaRPr>
          </a:p>
        </p:txBody>
      </p:sp>
      <p:sp>
        <p:nvSpPr>
          <p:cNvPr id="5" name="Rectángulo 4"/>
          <p:cNvSpPr/>
          <p:nvPr/>
        </p:nvSpPr>
        <p:spPr bwMode="auto">
          <a:xfrm>
            <a:off x="2411760" y="1412776"/>
            <a:ext cx="4032448" cy="64807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VE" sz="36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</a:endParaRPr>
          </a:p>
        </p:txBody>
      </p:sp>
      <p:sp>
        <p:nvSpPr>
          <p:cNvPr id="4" name="CuadroTexto 3"/>
          <p:cNvSpPr txBox="1"/>
          <p:nvPr/>
        </p:nvSpPr>
        <p:spPr>
          <a:xfrm>
            <a:off x="2159671" y="1268760"/>
            <a:ext cx="373211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VE" sz="2400" dirty="0" smtClean="0"/>
              <a:t>¡Usted toma los riesgos,</a:t>
            </a:r>
          </a:p>
          <a:p>
            <a:r>
              <a:rPr lang="es-VE" sz="2400" dirty="0" smtClean="0"/>
              <a:t> nosotros recogemos </a:t>
            </a:r>
          </a:p>
          <a:p>
            <a:r>
              <a:rPr lang="es-VE" sz="2400" dirty="0" smtClean="0"/>
              <a:t>los beneficios!</a:t>
            </a:r>
            <a:endParaRPr lang="es-VE" sz="2400" dirty="0"/>
          </a:p>
        </p:txBody>
      </p:sp>
      <p:sp>
        <p:nvSpPr>
          <p:cNvPr id="6" name="Rectángulo 5"/>
          <p:cNvSpPr/>
          <p:nvPr/>
        </p:nvSpPr>
        <p:spPr bwMode="auto">
          <a:xfrm rot="771988">
            <a:off x="5066387" y="2381395"/>
            <a:ext cx="1197024" cy="64807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VE" sz="36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</a:endParaRPr>
          </a:p>
        </p:txBody>
      </p:sp>
      <p:sp>
        <p:nvSpPr>
          <p:cNvPr id="7" name="CuadroTexto 6"/>
          <p:cNvSpPr txBox="1"/>
          <p:nvPr/>
        </p:nvSpPr>
        <p:spPr>
          <a:xfrm rot="791300">
            <a:off x="4919342" y="2339411"/>
            <a:ext cx="149111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VE" sz="18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Estudio con </a:t>
            </a:r>
          </a:p>
          <a:p>
            <a:r>
              <a:rPr lang="es-VE" sz="18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drogas</a:t>
            </a:r>
            <a:endParaRPr lang="es-VE" sz="18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716779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4" name="Text Box 6"/>
          <p:cNvSpPr txBox="1">
            <a:spLocks noChangeArrowheads="1"/>
          </p:cNvSpPr>
          <p:nvPr/>
        </p:nvSpPr>
        <p:spPr bwMode="auto">
          <a:xfrm>
            <a:off x="1216754" y="1556792"/>
            <a:ext cx="6710491" cy="2523768"/>
          </a:xfrm>
          <a:prstGeom prst="rect">
            <a:avLst/>
          </a:prstGeom>
          <a:solidFill>
            <a:srgbClr val="CCECFF"/>
          </a:solidFill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>
              <a:defRPr/>
            </a:pPr>
            <a:endParaRPr lang="es-ES_tradnl" sz="900" dirty="0" smtClean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defRPr/>
            </a:pPr>
            <a:r>
              <a:rPr lang="es-ES_tradnl" sz="28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No </a:t>
            </a:r>
            <a:r>
              <a:rPr lang="es-ES_tradnl" sz="28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hay nada </a:t>
            </a:r>
          </a:p>
          <a:p>
            <a:pPr>
              <a:defRPr/>
            </a:pPr>
            <a:r>
              <a:rPr lang="es-ES_tradnl" sz="28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en la ciencia o </a:t>
            </a:r>
            <a:r>
              <a:rPr lang="es-ES_tradnl" sz="28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investigación o medicina </a:t>
            </a:r>
            <a:endParaRPr lang="es-ES_tradnl" sz="2800" dirty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defRPr/>
            </a:pPr>
            <a:r>
              <a:rPr lang="es-ES_tradnl" sz="28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que pueda estar por encima de </a:t>
            </a:r>
          </a:p>
          <a:p>
            <a:pPr>
              <a:defRPr/>
            </a:pPr>
            <a:r>
              <a:rPr lang="es-ES_tradnl" sz="28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los </a:t>
            </a:r>
            <a:r>
              <a:rPr lang="es-ES_tradnl" sz="28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pacientes o participantes </a:t>
            </a:r>
          </a:p>
          <a:p>
            <a:pPr>
              <a:defRPr/>
            </a:pPr>
            <a:r>
              <a:rPr lang="es-ES_tradnl" sz="28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en </a:t>
            </a:r>
            <a:r>
              <a:rPr lang="es-ES_tradnl" sz="28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los </a:t>
            </a:r>
            <a:r>
              <a:rPr lang="es-ES_tradnl" sz="28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estudios</a:t>
            </a:r>
          </a:p>
          <a:p>
            <a:pPr>
              <a:defRPr/>
            </a:pPr>
            <a:endParaRPr lang="es-ES_tradnl" sz="900" dirty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37898" name="Text Box 10"/>
          <p:cNvSpPr txBox="1">
            <a:spLocks noChangeArrowheads="1"/>
          </p:cNvSpPr>
          <p:nvPr/>
        </p:nvSpPr>
        <p:spPr bwMode="auto">
          <a:xfrm>
            <a:off x="1817077" y="4365104"/>
            <a:ext cx="5509842" cy="769441"/>
          </a:xfrm>
          <a:prstGeom prst="rect">
            <a:avLst/>
          </a:prstGeom>
          <a:solidFill>
            <a:schemeClr val="bg1"/>
          </a:solidFill>
          <a:ln w="28575">
            <a:solidFill>
              <a:srgbClr val="0000CC"/>
            </a:solidFill>
            <a:miter lim="800000"/>
            <a:headEnd/>
            <a:tailEnd/>
          </a:ln>
          <a:effectLst>
            <a:glow rad="101600">
              <a:srgbClr val="0000FF">
                <a:alpha val="60000"/>
              </a:srgbClr>
            </a:glow>
            <a:outerShdw dist="35921" dir="2700000" algn="ctr" rotWithShape="0">
              <a:schemeClr val="bg2"/>
            </a:outerShdw>
          </a:effectLst>
        </p:spPr>
        <p:txBody>
          <a:bodyPr wrap="none"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>
              <a:defRPr/>
            </a:pPr>
            <a:r>
              <a:rPr lang="es-ES_tradnl" sz="44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¡Primero el paciente!</a:t>
            </a: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6323130" y="6495672"/>
            <a:ext cx="280012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_tradnl" sz="1200" dirty="0">
                <a:solidFill>
                  <a:schemeClr val="bg2"/>
                </a:solidFill>
                <a:latin typeface="Arial" charset="0"/>
              </a:rPr>
              <a:t>X. Páez Facultad Medicina ULA </a:t>
            </a:r>
            <a:r>
              <a:rPr lang="es-ES_tradnl" sz="1200" dirty="0" smtClean="0">
                <a:solidFill>
                  <a:schemeClr val="bg2"/>
                </a:solidFill>
                <a:latin typeface="Arial" charset="0"/>
              </a:rPr>
              <a:t>2018</a:t>
            </a:r>
            <a:endParaRPr lang="es-ES_tradnl" sz="1200" dirty="0">
              <a:solidFill>
                <a:schemeClr val="bg2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924003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789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789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789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78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78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78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78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4" grpId="0" animBg="1"/>
      <p:bldP spid="37898" grpId="0" animBg="1"/>
    </p:bld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5"/>
          <p:cNvSpPr txBox="1">
            <a:spLocks noChangeArrowheads="1"/>
          </p:cNvSpPr>
          <p:nvPr/>
        </p:nvSpPr>
        <p:spPr bwMode="auto">
          <a:xfrm>
            <a:off x="1570127" y="548680"/>
            <a:ext cx="6139259" cy="1138773"/>
          </a:xfrm>
          <a:prstGeom prst="rect">
            <a:avLst/>
          </a:prstGeom>
          <a:solidFill>
            <a:schemeClr val="bg1"/>
          </a:solidFill>
          <a:ln w="28575">
            <a:solidFill>
              <a:srgbClr val="0000FF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31750"/>
          </a:effectLst>
          <a:scene3d>
            <a:camera prst="orthographicFront"/>
            <a:lightRig rig="threePt" dir="t"/>
          </a:scene3d>
          <a:sp3d>
            <a:bevelT/>
          </a:sp3d>
          <a:extLst/>
        </p:spPr>
        <p:txBody>
          <a:bodyPr wrap="square">
            <a:spAutoFit/>
          </a:bodyPr>
          <a:lstStyle/>
          <a:p>
            <a:pPr>
              <a:buClr>
                <a:srgbClr val="FF3399"/>
              </a:buClr>
              <a:defRPr/>
            </a:pPr>
            <a:endParaRPr lang="es-ES_tradnl" sz="1000" dirty="0" smtClean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buClr>
                <a:srgbClr val="FF3399"/>
              </a:buClr>
              <a:defRPr/>
            </a:pPr>
            <a:r>
              <a:rPr lang="es-ES_tradnl" sz="2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Responsabilidades de médicos</a:t>
            </a:r>
          </a:p>
          <a:p>
            <a:pPr>
              <a:buClr>
                <a:srgbClr val="FF3399"/>
              </a:buClr>
              <a:defRPr/>
            </a:pPr>
            <a:r>
              <a:rPr lang="es-ES_tradnl" dirty="0">
                <a:solidFill>
                  <a:srgbClr val="000000"/>
                </a:solidFill>
              </a:rPr>
              <a:t>Profesionalismo en el nuevo milenio ABIM 2002</a:t>
            </a:r>
          </a:p>
          <a:p>
            <a:pPr>
              <a:buClr>
                <a:srgbClr val="FF3399"/>
              </a:buClr>
              <a:defRPr/>
            </a:pPr>
            <a:endParaRPr lang="es-ES_tradnl" sz="1000" dirty="0" smtClean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CuadroTexto 3"/>
          <p:cNvSpPr txBox="1"/>
          <p:nvPr/>
        </p:nvSpPr>
        <p:spPr>
          <a:xfrm>
            <a:off x="395536" y="2132856"/>
            <a:ext cx="3600400" cy="3231654"/>
          </a:xfrm>
          <a:prstGeom prst="rect">
            <a:avLst/>
          </a:prstGeom>
          <a:solidFill>
            <a:srgbClr val="EEF8E4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s-VE" sz="2800" dirty="0" smtClean="0"/>
              <a:t>Principios</a:t>
            </a:r>
          </a:p>
          <a:p>
            <a:endParaRPr lang="es-VE" sz="800" dirty="0" smtClean="0"/>
          </a:p>
          <a:p>
            <a:pPr marL="176213" indent="-176213" algn="l">
              <a:buFont typeface="Arial" panose="020B0604020202020204" pitchFamily="34" charset="0"/>
              <a:buChar char="•"/>
            </a:pPr>
            <a:r>
              <a:rPr lang="es-VE" sz="2400" dirty="0" smtClean="0"/>
              <a:t>Primacía del bienestar del paciente</a:t>
            </a:r>
          </a:p>
          <a:p>
            <a:pPr marL="176213" indent="-176213" algn="l">
              <a:buFont typeface="Arial" panose="020B0604020202020204" pitchFamily="34" charset="0"/>
              <a:buChar char="•"/>
            </a:pPr>
            <a:endParaRPr lang="es-VE" sz="2400" dirty="0" smtClean="0"/>
          </a:p>
          <a:p>
            <a:pPr marL="176213" indent="-176213" algn="l">
              <a:buFont typeface="Arial" panose="020B0604020202020204" pitchFamily="34" charset="0"/>
              <a:buChar char="•"/>
            </a:pPr>
            <a:r>
              <a:rPr lang="es-VE" sz="2400" dirty="0" smtClean="0"/>
              <a:t>Autonomía del paciente</a:t>
            </a:r>
          </a:p>
          <a:p>
            <a:pPr marL="176213" indent="-176213" algn="l">
              <a:buFont typeface="Arial" panose="020B0604020202020204" pitchFamily="34" charset="0"/>
              <a:buChar char="•"/>
            </a:pPr>
            <a:endParaRPr lang="es-VE" sz="2400" dirty="0" smtClean="0"/>
          </a:p>
          <a:p>
            <a:pPr marL="176213" indent="-176213" algn="l">
              <a:buFont typeface="Arial" panose="020B0604020202020204" pitchFamily="34" charset="0"/>
              <a:buChar char="•"/>
            </a:pPr>
            <a:r>
              <a:rPr lang="es-VE" sz="2400" dirty="0" smtClean="0"/>
              <a:t>Justicia social</a:t>
            </a:r>
            <a:endParaRPr lang="es-VE" sz="2400" dirty="0"/>
          </a:p>
        </p:txBody>
      </p:sp>
      <p:sp>
        <p:nvSpPr>
          <p:cNvPr id="7" name="CuadroTexto 6"/>
          <p:cNvSpPr txBox="1"/>
          <p:nvPr/>
        </p:nvSpPr>
        <p:spPr>
          <a:xfrm>
            <a:off x="4427984" y="2132856"/>
            <a:ext cx="4392488" cy="4524315"/>
          </a:xfrm>
          <a:prstGeom prst="rect">
            <a:avLst/>
          </a:prstGeom>
          <a:solidFill>
            <a:srgbClr val="FFEFF5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endParaRPr lang="es-VE" sz="800" dirty="0" smtClean="0"/>
          </a:p>
          <a:p>
            <a:pPr marL="176213" indent="-176213" algn="l">
              <a:buFont typeface="Arial" panose="020B0604020202020204" pitchFamily="34" charset="0"/>
              <a:buChar char="•"/>
            </a:pPr>
            <a:r>
              <a:rPr lang="es-VE" dirty="0" smtClean="0"/>
              <a:t>Competencia profesional</a:t>
            </a:r>
          </a:p>
          <a:p>
            <a:pPr marL="176213" indent="-176213" algn="l">
              <a:buFont typeface="Arial" panose="020B0604020202020204" pitchFamily="34" charset="0"/>
              <a:buChar char="•"/>
            </a:pPr>
            <a:r>
              <a:rPr lang="es-VE" dirty="0" smtClean="0"/>
              <a:t>Honestidad con pacientes</a:t>
            </a:r>
          </a:p>
          <a:p>
            <a:pPr marL="176213" indent="-176213" algn="l">
              <a:buFont typeface="Arial" panose="020B0604020202020204" pitchFamily="34" charset="0"/>
              <a:buChar char="•"/>
            </a:pPr>
            <a:r>
              <a:rPr lang="es-VE" dirty="0" smtClean="0"/>
              <a:t>Confidencialidad del paciente</a:t>
            </a:r>
          </a:p>
          <a:p>
            <a:pPr marL="176213" indent="-176213" algn="l">
              <a:buFont typeface="Arial" panose="020B0604020202020204" pitchFamily="34" charset="0"/>
              <a:buChar char="•"/>
            </a:pPr>
            <a:r>
              <a:rPr lang="es-VE" dirty="0" smtClean="0"/>
              <a:t>Relaciones apropiadas con pacientes</a:t>
            </a:r>
          </a:p>
          <a:p>
            <a:pPr marL="176213" indent="-176213" algn="l">
              <a:buFont typeface="Arial" panose="020B0604020202020204" pitchFamily="34" charset="0"/>
              <a:buChar char="•"/>
            </a:pPr>
            <a:r>
              <a:rPr lang="es-VE" dirty="0" smtClean="0"/>
              <a:t>Mejorar calidad de la atención</a:t>
            </a:r>
          </a:p>
          <a:p>
            <a:pPr marL="176213" indent="-176213" algn="l">
              <a:buFont typeface="Arial" panose="020B0604020202020204" pitchFamily="34" charset="0"/>
              <a:buChar char="•"/>
            </a:pPr>
            <a:r>
              <a:rPr lang="es-VE" dirty="0" smtClean="0"/>
              <a:t>Mejorar acceso a la atención</a:t>
            </a:r>
          </a:p>
          <a:p>
            <a:pPr marL="176213" indent="-176213" algn="l">
              <a:buFont typeface="Arial" panose="020B0604020202020204" pitchFamily="34" charset="0"/>
              <a:buChar char="•"/>
            </a:pPr>
            <a:r>
              <a:rPr lang="es-VE" dirty="0" smtClean="0"/>
              <a:t>Justa distribución de recursos limitados</a:t>
            </a:r>
          </a:p>
          <a:p>
            <a:pPr marL="176213" indent="-176213" algn="l">
              <a:buFont typeface="Arial" panose="020B0604020202020204" pitchFamily="34" charset="0"/>
              <a:buChar char="•"/>
            </a:pPr>
            <a:r>
              <a:rPr lang="es-VE" dirty="0" smtClean="0"/>
              <a:t>Conocimiento científico</a:t>
            </a:r>
          </a:p>
          <a:p>
            <a:pPr marL="176213" indent="-176213" algn="l">
              <a:buFont typeface="Arial" panose="020B0604020202020204" pitchFamily="34" charset="0"/>
              <a:buChar char="•"/>
            </a:pPr>
            <a:r>
              <a:rPr lang="es-VE" dirty="0" smtClean="0"/>
              <a:t>Manejo apropiado de conflictos de intereses</a:t>
            </a:r>
          </a:p>
          <a:p>
            <a:pPr marL="176213" indent="-176213" algn="l">
              <a:buFont typeface="Arial" panose="020B0604020202020204" pitchFamily="34" charset="0"/>
              <a:buChar char="•"/>
            </a:pPr>
            <a:r>
              <a:rPr lang="es-VE" dirty="0" smtClean="0"/>
              <a:t>Manejo apropiado de responsabilidades profesionales</a:t>
            </a:r>
          </a:p>
        </p:txBody>
      </p:sp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373892" y="6380172"/>
            <a:ext cx="280012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_tradnl" sz="1200" dirty="0">
                <a:solidFill>
                  <a:schemeClr val="bg2"/>
                </a:solidFill>
                <a:latin typeface="Arial" charset="0"/>
              </a:rPr>
              <a:t>X. Páez Facultad Medicina ULA </a:t>
            </a:r>
            <a:r>
              <a:rPr lang="es-ES_tradnl" sz="1200" dirty="0" smtClean="0">
                <a:solidFill>
                  <a:schemeClr val="bg2"/>
                </a:solidFill>
                <a:latin typeface="Arial" charset="0"/>
              </a:rPr>
              <a:t>2018</a:t>
            </a:r>
            <a:endParaRPr lang="es-ES_tradnl" sz="1200" dirty="0">
              <a:solidFill>
                <a:schemeClr val="bg2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270902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 animBg="1"/>
    </p:bld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5"/>
          <p:cNvSpPr txBox="1">
            <a:spLocks noChangeArrowheads="1"/>
          </p:cNvSpPr>
          <p:nvPr/>
        </p:nvSpPr>
        <p:spPr bwMode="auto">
          <a:xfrm>
            <a:off x="2293788" y="261305"/>
            <a:ext cx="4556423" cy="1077218"/>
          </a:xfrm>
          <a:prstGeom prst="rect">
            <a:avLst/>
          </a:prstGeom>
          <a:solidFill>
            <a:schemeClr val="bg1"/>
          </a:solidFill>
          <a:ln w="28575">
            <a:solidFill>
              <a:srgbClr val="0000FF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31750"/>
          </a:effectLst>
          <a:scene3d>
            <a:camera prst="orthographicFront"/>
            <a:lightRig rig="threePt" dir="t"/>
          </a:scene3d>
          <a:sp3d>
            <a:bevelT/>
          </a:sp3d>
          <a:extLst/>
        </p:spPr>
        <p:txBody>
          <a:bodyPr wrap="square">
            <a:spAutoFit/>
          </a:bodyPr>
          <a:lstStyle/>
          <a:p>
            <a:pPr marL="171450" indent="-171450">
              <a:buClr>
                <a:srgbClr val="FF3399"/>
              </a:buClr>
              <a:buFont typeface="Arial" panose="020B0604020202020204" pitchFamily="34" charset="0"/>
              <a:buChar char="•"/>
              <a:defRPr/>
            </a:pPr>
            <a:endParaRPr lang="es-ES_tradnl" sz="1000" dirty="0" smtClean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42900" indent="-342900">
              <a:buClr>
                <a:srgbClr val="FF3399"/>
              </a:buClr>
              <a:buFont typeface="Arial" panose="020B0604020202020204" pitchFamily="34" charset="0"/>
              <a:buChar char="•"/>
              <a:defRPr/>
            </a:pPr>
            <a:r>
              <a:rPr lang="es-ES_tradnl" sz="2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Derechos de los Pacientes</a:t>
            </a:r>
          </a:p>
          <a:p>
            <a:pPr>
              <a:buClr>
                <a:srgbClr val="FF3399"/>
              </a:buClr>
              <a:defRPr/>
            </a:pPr>
            <a:r>
              <a:rPr lang="es-ES_tradnl" dirty="0" smtClean="0"/>
              <a:t>    Declaración </a:t>
            </a:r>
            <a:r>
              <a:rPr lang="es-ES_tradnl" dirty="0"/>
              <a:t>Lisboa AMM 2005</a:t>
            </a:r>
            <a:endParaRPr lang="es-ES_tradnl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buClr>
                <a:srgbClr val="FF3399"/>
              </a:buClr>
              <a:defRPr/>
            </a:pPr>
            <a:endParaRPr lang="es-ES_tradnl" sz="1000" dirty="0" smtClean="0">
              <a:solidFill>
                <a:srgbClr val="000000"/>
              </a:solidFill>
            </a:endParaRPr>
          </a:p>
        </p:txBody>
      </p:sp>
      <p:pic>
        <p:nvPicPr>
          <p:cNvPr id="5" name="Picture 11" descr="cartel_1_participe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contrast="6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064" t="37653" r="12633" b="25349"/>
          <a:stretch>
            <a:fillRect/>
          </a:stretch>
        </p:blipFill>
        <p:spPr bwMode="auto">
          <a:xfrm>
            <a:off x="778877" y="1766362"/>
            <a:ext cx="2628156" cy="2411220"/>
          </a:xfrm>
          <a:prstGeom prst="rect">
            <a:avLst/>
          </a:prstGeom>
          <a:solidFill>
            <a:schemeClr val="bg1"/>
          </a:solidFill>
          <a:ln w="28575">
            <a:solidFill>
              <a:srgbClr val="0000FF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</p:pic>
      <p:sp>
        <p:nvSpPr>
          <p:cNvPr id="7" name="Text Box 10"/>
          <p:cNvSpPr txBox="1">
            <a:spLocks noChangeArrowheads="1"/>
          </p:cNvSpPr>
          <p:nvPr/>
        </p:nvSpPr>
        <p:spPr bwMode="auto">
          <a:xfrm>
            <a:off x="497129" y="4508641"/>
            <a:ext cx="3168352" cy="1446550"/>
          </a:xfrm>
          <a:prstGeom prst="rect">
            <a:avLst/>
          </a:prstGeom>
          <a:solidFill>
            <a:schemeClr val="bg1"/>
          </a:solidFill>
          <a:ln>
            <a:solidFill>
              <a:srgbClr val="0000FF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/>
            <a:r>
              <a:rPr lang="es-ES_tradnl" sz="4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¡Primero </a:t>
            </a:r>
            <a:r>
              <a:rPr lang="es-ES_tradnl" sz="44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el </a:t>
            </a:r>
            <a:endParaRPr lang="es-ES_tradnl" sz="44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  <a:p>
            <a:pPr algn="ctr"/>
            <a:r>
              <a:rPr lang="es-ES_tradnl" sz="4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P</a:t>
            </a:r>
            <a:r>
              <a:rPr lang="es-ES_tradnl" sz="44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aciente</a:t>
            </a:r>
            <a:r>
              <a:rPr lang="es-ES_tradnl" sz="4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!</a:t>
            </a:r>
          </a:p>
        </p:txBody>
      </p:sp>
      <p:sp>
        <p:nvSpPr>
          <p:cNvPr id="8" name="CuadroTexto 7"/>
          <p:cNvSpPr txBox="1"/>
          <p:nvPr/>
        </p:nvSpPr>
        <p:spPr>
          <a:xfrm>
            <a:off x="3923928" y="1488579"/>
            <a:ext cx="4877022" cy="5201424"/>
          </a:xfrm>
          <a:prstGeom prst="rect">
            <a:avLst/>
          </a:prstGeom>
          <a:solidFill>
            <a:srgbClr val="CCECFF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endParaRPr lang="es-VE" sz="800" dirty="0" smtClean="0"/>
          </a:p>
          <a:p>
            <a:pPr marL="176213" indent="-176213" algn="l">
              <a:buFont typeface="Arial" panose="020B0604020202020204" pitchFamily="34" charset="0"/>
              <a:buChar char="•"/>
            </a:pPr>
            <a:r>
              <a:rPr lang="es-VE" sz="1800" dirty="0" smtClean="0"/>
              <a:t>Ser tratado sin discriminación</a:t>
            </a:r>
          </a:p>
          <a:p>
            <a:pPr marL="176213" indent="-176213" algn="l">
              <a:buFont typeface="Arial" panose="020B0604020202020204" pitchFamily="34" charset="0"/>
              <a:buChar char="•"/>
            </a:pPr>
            <a:r>
              <a:rPr lang="es-VE" sz="1800" dirty="0" smtClean="0"/>
              <a:t>Ser tratado con confidencialidad y privacidad</a:t>
            </a:r>
          </a:p>
          <a:p>
            <a:pPr marL="176213" indent="-176213" algn="l">
              <a:buFont typeface="Arial" panose="020B0604020202020204" pitchFamily="34" charset="0"/>
              <a:buChar char="•"/>
            </a:pPr>
            <a:r>
              <a:rPr lang="es-VE" sz="1800" dirty="0" smtClean="0"/>
              <a:t>Recibir la mejor atención posible </a:t>
            </a:r>
          </a:p>
          <a:p>
            <a:pPr marL="176213" indent="-176213" algn="l">
              <a:buFont typeface="Arial" panose="020B0604020202020204" pitchFamily="34" charset="0"/>
              <a:buChar char="•"/>
            </a:pPr>
            <a:r>
              <a:rPr lang="es-VE" sz="1800" dirty="0" smtClean="0"/>
              <a:t>Recibir pronto </a:t>
            </a:r>
            <a:r>
              <a:rPr lang="es-VE" sz="1800" dirty="0"/>
              <a:t>alivio del dolor</a:t>
            </a:r>
          </a:p>
          <a:p>
            <a:pPr marL="176213" indent="-176213" algn="l">
              <a:buFont typeface="Arial" panose="020B0604020202020204" pitchFamily="34" charset="0"/>
              <a:buChar char="•"/>
            </a:pPr>
            <a:r>
              <a:rPr lang="es-VE" sz="1800" dirty="0" smtClean="0"/>
              <a:t>Estar informado de todo respecto a su enfermedad y tener sus dudas aclaradas</a:t>
            </a:r>
          </a:p>
          <a:p>
            <a:pPr marL="176213" indent="-176213" algn="l">
              <a:buFont typeface="Arial" panose="020B0604020202020204" pitchFamily="34" charset="0"/>
              <a:buChar char="•"/>
            </a:pPr>
            <a:r>
              <a:rPr lang="es-VE" sz="1800" dirty="0"/>
              <a:t>Conocer información de su historia clínica</a:t>
            </a:r>
          </a:p>
          <a:p>
            <a:pPr marL="176213" indent="-176213" algn="l">
              <a:buFont typeface="Arial" panose="020B0604020202020204" pitchFamily="34" charset="0"/>
              <a:buChar char="•"/>
            </a:pPr>
            <a:r>
              <a:rPr lang="es-VE" sz="1800" dirty="0" smtClean="0"/>
              <a:t>Tener </a:t>
            </a:r>
            <a:r>
              <a:rPr lang="es-VE" sz="1800" dirty="0"/>
              <a:t>un consentimiento informado </a:t>
            </a:r>
            <a:r>
              <a:rPr lang="es-VE" sz="1800" dirty="0" smtClean="0"/>
              <a:t>para </a:t>
            </a:r>
            <a:r>
              <a:rPr lang="es-VE" sz="1800" dirty="0"/>
              <a:t>cualquier procedimiento o tratamiento explicado y entendido</a:t>
            </a:r>
          </a:p>
          <a:p>
            <a:pPr marL="176213" indent="-176213" algn="l">
              <a:buFont typeface="Arial" panose="020B0604020202020204" pitchFamily="34" charset="0"/>
              <a:buChar char="•"/>
            </a:pPr>
            <a:r>
              <a:rPr lang="es-VE" sz="1800" dirty="0"/>
              <a:t>Aceptar o rechazar procedimientos y/o tratamientos</a:t>
            </a:r>
          </a:p>
          <a:p>
            <a:pPr marL="176213" indent="-176213" algn="l">
              <a:buFont typeface="Arial" panose="020B0604020202020204" pitchFamily="34" charset="0"/>
              <a:buChar char="•"/>
            </a:pPr>
            <a:r>
              <a:rPr lang="es-VE" sz="1800" dirty="0" smtClean="0"/>
              <a:t>Participar en toma de decisiones</a:t>
            </a:r>
          </a:p>
          <a:p>
            <a:pPr marL="176213" indent="-176213" algn="l">
              <a:buFont typeface="Arial" panose="020B0604020202020204" pitchFamily="34" charset="0"/>
              <a:buChar char="•"/>
            </a:pPr>
            <a:r>
              <a:rPr lang="es-VE" sz="1800" dirty="0"/>
              <a:t>Pedir segundas opiniones</a:t>
            </a:r>
          </a:p>
          <a:p>
            <a:pPr marL="176213" indent="-176213" algn="l">
              <a:buFont typeface="Arial" panose="020B0604020202020204" pitchFamily="34" charset="0"/>
              <a:buChar char="•"/>
            </a:pPr>
            <a:r>
              <a:rPr lang="es-VE" sz="1800" dirty="0" smtClean="0"/>
              <a:t>Quejarse y que esto no afecte su atención</a:t>
            </a:r>
          </a:p>
          <a:p>
            <a:pPr marL="176213" indent="-176213" algn="l">
              <a:buFont typeface="Arial" panose="020B0604020202020204" pitchFamily="34" charset="0"/>
              <a:buChar char="•"/>
            </a:pPr>
            <a:r>
              <a:rPr lang="es-VE" sz="1800" dirty="0" smtClean="0"/>
              <a:t>Ser educado en salud</a:t>
            </a:r>
          </a:p>
          <a:p>
            <a:pPr marL="176213" indent="-176213" algn="l">
              <a:buFont typeface="Arial" panose="020B0604020202020204" pitchFamily="34" charset="0"/>
              <a:buChar char="•"/>
            </a:pPr>
            <a:r>
              <a:rPr lang="es-VE" sz="1800" dirty="0" smtClean="0"/>
              <a:t>Recibir atención religiosa</a:t>
            </a:r>
          </a:p>
        </p:txBody>
      </p:sp>
      <p:sp>
        <p:nvSpPr>
          <p:cNvPr id="9" name="Text Box 4"/>
          <p:cNvSpPr txBox="1">
            <a:spLocks noChangeArrowheads="1"/>
          </p:cNvSpPr>
          <p:nvPr/>
        </p:nvSpPr>
        <p:spPr bwMode="auto">
          <a:xfrm>
            <a:off x="251520" y="6413004"/>
            <a:ext cx="280012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_tradnl" sz="1200" dirty="0">
                <a:solidFill>
                  <a:schemeClr val="bg2"/>
                </a:solidFill>
                <a:latin typeface="Arial" charset="0"/>
              </a:rPr>
              <a:t>X. Páez Facultad Medicina ULA </a:t>
            </a:r>
            <a:r>
              <a:rPr lang="es-ES_tradnl" sz="1200" dirty="0" smtClean="0">
                <a:solidFill>
                  <a:schemeClr val="bg2"/>
                </a:solidFill>
                <a:latin typeface="Arial" charset="0"/>
              </a:rPr>
              <a:t>2018</a:t>
            </a:r>
            <a:endParaRPr lang="es-ES_tradnl" sz="1200" dirty="0">
              <a:solidFill>
                <a:schemeClr val="bg2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97318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12"/>
          <p:cNvSpPr>
            <a:spLocks noChangeArrowheads="1"/>
          </p:cNvSpPr>
          <p:nvPr/>
        </p:nvSpPr>
        <p:spPr bwMode="auto">
          <a:xfrm>
            <a:off x="4908451" y="1929979"/>
            <a:ext cx="3111749" cy="584775"/>
          </a:xfrm>
          <a:prstGeom prst="rect">
            <a:avLst/>
          </a:prstGeom>
          <a:solidFill>
            <a:schemeClr val="bg1"/>
          </a:solidFill>
          <a:ln w="28575" cap="rnd">
            <a:solidFill>
              <a:srgbClr val="0000CC"/>
            </a:solidFill>
            <a:prstDash val="solid"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r>
              <a:rPr lang="es-ES" sz="3200" b="1"/>
              <a:t>Consentimiento</a:t>
            </a:r>
          </a:p>
        </p:txBody>
      </p:sp>
      <p:sp>
        <p:nvSpPr>
          <p:cNvPr id="62467" name="Rectangle 3"/>
          <p:cNvSpPr>
            <a:spLocks noChangeArrowheads="1"/>
          </p:cNvSpPr>
          <p:nvPr/>
        </p:nvSpPr>
        <p:spPr bwMode="auto">
          <a:xfrm>
            <a:off x="6300788" y="476250"/>
            <a:ext cx="2087562" cy="584775"/>
          </a:xfrm>
          <a:prstGeom prst="rect">
            <a:avLst/>
          </a:prstGeom>
          <a:solidFill>
            <a:srgbClr val="EBEBFF"/>
          </a:solidFill>
          <a:ln w="28575">
            <a:solidFill>
              <a:schemeClr val="accent2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algn="l">
              <a:buClr>
                <a:srgbClr val="FF0066"/>
              </a:buClr>
              <a:buFontTx/>
              <a:buChar char="•"/>
              <a:defRPr/>
            </a:pPr>
            <a:r>
              <a:rPr lang="es-ES" sz="1600">
                <a:effectLst>
                  <a:outerShdw blurRad="38100" dist="38100" dir="2700000" algn="tl">
                    <a:srgbClr val="FFFFFF"/>
                  </a:outerShdw>
                </a:effectLst>
              </a:rPr>
              <a:t> Investigación con </a:t>
            </a:r>
          </a:p>
          <a:p>
            <a:pPr algn="l">
              <a:buClr>
                <a:srgbClr val="FF0066"/>
              </a:buClr>
              <a:defRPr/>
            </a:pPr>
            <a:r>
              <a:rPr lang="es-ES" sz="1600">
                <a:effectLst>
                  <a:outerShdw blurRad="38100" dist="38100" dir="2700000" algn="tl">
                    <a:srgbClr val="FFFFFF"/>
                  </a:outerShdw>
                </a:effectLst>
              </a:rPr>
              <a:t>  Seres Humanos</a:t>
            </a:r>
          </a:p>
        </p:txBody>
      </p:sp>
      <p:grpSp>
        <p:nvGrpSpPr>
          <p:cNvPr id="144404" name="Group 20"/>
          <p:cNvGrpSpPr>
            <a:grpSpLocks/>
          </p:cNvGrpSpPr>
          <p:nvPr/>
        </p:nvGrpSpPr>
        <p:grpSpPr bwMode="auto">
          <a:xfrm>
            <a:off x="827584" y="561553"/>
            <a:ext cx="3643312" cy="5819775"/>
            <a:chOff x="793" y="436"/>
            <a:chExt cx="2295" cy="3666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pic>
          <p:nvPicPr>
            <p:cNvPr id="86025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93" y="436"/>
              <a:ext cx="2295" cy="36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6026" name="Rectangle 7"/>
            <p:cNvSpPr>
              <a:spLocks noChangeArrowheads="1"/>
            </p:cNvSpPr>
            <p:nvPr/>
          </p:nvSpPr>
          <p:spPr bwMode="auto">
            <a:xfrm>
              <a:off x="975" y="1298"/>
              <a:ext cx="680" cy="13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86027" name="Text Box 8"/>
            <p:cNvSpPr txBox="1">
              <a:spLocks noChangeArrowheads="1"/>
            </p:cNvSpPr>
            <p:nvPr/>
          </p:nvSpPr>
          <p:spPr bwMode="auto">
            <a:xfrm>
              <a:off x="970" y="1298"/>
              <a:ext cx="693" cy="17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000">
                  <a:solidFill>
                    <a:schemeClr val="tx1"/>
                  </a:solidFill>
                  <a:latin typeface="Comic Sans MS" pitchFamily="66" charset="0"/>
                </a:defRPr>
              </a:lvl1pPr>
              <a:lvl2pPr marL="742950" indent="-285750" eaLnBrk="0" hangingPunct="0">
                <a:defRPr sz="2000">
                  <a:solidFill>
                    <a:schemeClr val="tx1"/>
                  </a:solidFill>
                  <a:latin typeface="Comic Sans MS" pitchFamily="66" charset="0"/>
                </a:defRPr>
              </a:lvl2pPr>
              <a:lvl3pPr marL="1143000" indent="-228600" eaLnBrk="0" hangingPunct="0">
                <a:defRPr sz="2000">
                  <a:solidFill>
                    <a:schemeClr val="tx1"/>
                  </a:solidFill>
                  <a:latin typeface="Comic Sans MS" pitchFamily="66" charset="0"/>
                </a:defRPr>
              </a:lvl3pPr>
              <a:lvl4pPr marL="1600200" indent="-228600" eaLnBrk="0" hangingPunct="0">
                <a:defRPr sz="2000">
                  <a:solidFill>
                    <a:schemeClr val="tx1"/>
                  </a:solidFill>
                  <a:latin typeface="Comic Sans MS" pitchFamily="66" charset="0"/>
                </a:defRPr>
              </a:lvl4pPr>
              <a:lvl5pPr marL="2057400" indent="-228600" eaLnBrk="0" hangingPunct="0">
                <a:defRPr sz="2000">
                  <a:solidFill>
                    <a:schemeClr val="tx1"/>
                  </a:solidFill>
                  <a:latin typeface="Comic Sans MS" pitchFamily="66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itchFamily="66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itchFamily="66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itchFamily="66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itchFamily="66" charset="0"/>
                </a:defRPr>
              </a:lvl9pPr>
            </a:lstStyle>
            <a:p>
              <a:pPr eaLnBrk="1" hangingPunct="1"/>
              <a:r>
                <a:rPr lang="es-ES" sz="1200" b="1">
                  <a:solidFill>
                    <a:srgbClr val="CC0000"/>
                  </a:solidFill>
                </a:rPr>
                <a:t>Beneficencia</a:t>
              </a:r>
            </a:p>
          </p:txBody>
        </p:sp>
        <p:sp>
          <p:nvSpPr>
            <p:cNvPr id="86028" name="Rectangle 10"/>
            <p:cNvSpPr>
              <a:spLocks noChangeArrowheads="1"/>
            </p:cNvSpPr>
            <p:nvPr/>
          </p:nvSpPr>
          <p:spPr bwMode="auto">
            <a:xfrm>
              <a:off x="1791" y="1661"/>
              <a:ext cx="499" cy="22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86029" name="Text Box 9"/>
            <p:cNvSpPr txBox="1">
              <a:spLocks noChangeArrowheads="1"/>
            </p:cNvSpPr>
            <p:nvPr/>
          </p:nvSpPr>
          <p:spPr bwMode="auto">
            <a:xfrm>
              <a:off x="1701" y="1616"/>
              <a:ext cx="714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000">
                  <a:solidFill>
                    <a:schemeClr val="tx1"/>
                  </a:solidFill>
                  <a:latin typeface="Comic Sans MS" pitchFamily="66" charset="0"/>
                </a:defRPr>
              </a:lvl1pPr>
              <a:lvl2pPr marL="742950" indent="-285750" eaLnBrk="0" hangingPunct="0">
                <a:defRPr sz="2000">
                  <a:solidFill>
                    <a:schemeClr val="tx1"/>
                  </a:solidFill>
                  <a:latin typeface="Comic Sans MS" pitchFamily="66" charset="0"/>
                </a:defRPr>
              </a:lvl2pPr>
              <a:lvl3pPr marL="1143000" indent="-228600" eaLnBrk="0" hangingPunct="0">
                <a:defRPr sz="2000">
                  <a:solidFill>
                    <a:schemeClr val="tx1"/>
                  </a:solidFill>
                  <a:latin typeface="Comic Sans MS" pitchFamily="66" charset="0"/>
                </a:defRPr>
              </a:lvl3pPr>
              <a:lvl4pPr marL="1600200" indent="-228600" eaLnBrk="0" hangingPunct="0">
                <a:defRPr sz="2000">
                  <a:solidFill>
                    <a:schemeClr val="tx1"/>
                  </a:solidFill>
                  <a:latin typeface="Comic Sans MS" pitchFamily="66" charset="0"/>
                </a:defRPr>
              </a:lvl4pPr>
              <a:lvl5pPr marL="2057400" indent="-228600" eaLnBrk="0" hangingPunct="0">
                <a:defRPr sz="2000">
                  <a:solidFill>
                    <a:schemeClr val="tx1"/>
                  </a:solidFill>
                  <a:latin typeface="Comic Sans MS" pitchFamily="66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itchFamily="66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itchFamily="66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itchFamily="66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itchFamily="66" charset="0"/>
                </a:defRPr>
              </a:lvl9pPr>
            </a:lstStyle>
            <a:p>
              <a:pPr eaLnBrk="1" hangingPunct="1"/>
              <a:r>
                <a:rPr lang="es-ES" sz="1200" b="1">
                  <a:solidFill>
                    <a:srgbClr val="CC0000"/>
                  </a:solidFill>
                </a:rPr>
                <a:t>Respeto</a:t>
              </a:r>
            </a:p>
            <a:p>
              <a:pPr eaLnBrk="1" hangingPunct="1"/>
              <a:r>
                <a:rPr lang="es-ES" sz="1200" b="1">
                  <a:solidFill>
                    <a:srgbClr val="CC0000"/>
                  </a:solidFill>
                </a:rPr>
                <a:t>participantes</a:t>
              </a:r>
            </a:p>
          </p:txBody>
        </p:sp>
        <p:sp>
          <p:nvSpPr>
            <p:cNvPr id="86030" name="Rectangle 11"/>
            <p:cNvSpPr>
              <a:spLocks noChangeArrowheads="1"/>
            </p:cNvSpPr>
            <p:nvPr/>
          </p:nvSpPr>
          <p:spPr bwMode="auto">
            <a:xfrm>
              <a:off x="2336" y="2296"/>
              <a:ext cx="363" cy="13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86031" name="Text Box 12"/>
            <p:cNvSpPr txBox="1">
              <a:spLocks noChangeArrowheads="1"/>
            </p:cNvSpPr>
            <p:nvPr/>
          </p:nvSpPr>
          <p:spPr bwMode="auto">
            <a:xfrm>
              <a:off x="2290" y="2296"/>
              <a:ext cx="478" cy="17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000">
                  <a:solidFill>
                    <a:schemeClr val="tx1"/>
                  </a:solidFill>
                  <a:latin typeface="Comic Sans MS" pitchFamily="66" charset="0"/>
                </a:defRPr>
              </a:lvl1pPr>
              <a:lvl2pPr marL="742950" indent="-285750" eaLnBrk="0" hangingPunct="0">
                <a:defRPr sz="2000">
                  <a:solidFill>
                    <a:schemeClr val="tx1"/>
                  </a:solidFill>
                  <a:latin typeface="Comic Sans MS" pitchFamily="66" charset="0"/>
                </a:defRPr>
              </a:lvl2pPr>
              <a:lvl3pPr marL="1143000" indent="-228600" eaLnBrk="0" hangingPunct="0">
                <a:defRPr sz="2000">
                  <a:solidFill>
                    <a:schemeClr val="tx1"/>
                  </a:solidFill>
                  <a:latin typeface="Comic Sans MS" pitchFamily="66" charset="0"/>
                </a:defRPr>
              </a:lvl3pPr>
              <a:lvl4pPr marL="1600200" indent="-228600" eaLnBrk="0" hangingPunct="0">
                <a:defRPr sz="2000">
                  <a:solidFill>
                    <a:schemeClr val="tx1"/>
                  </a:solidFill>
                  <a:latin typeface="Comic Sans MS" pitchFamily="66" charset="0"/>
                </a:defRPr>
              </a:lvl4pPr>
              <a:lvl5pPr marL="2057400" indent="-228600" eaLnBrk="0" hangingPunct="0">
                <a:defRPr sz="2000">
                  <a:solidFill>
                    <a:schemeClr val="tx1"/>
                  </a:solidFill>
                  <a:latin typeface="Comic Sans MS" pitchFamily="66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itchFamily="66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itchFamily="66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itchFamily="66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itchFamily="66" charset="0"/>
                </a:defRPr>
              </a:lvl9pPr>
            </a:lstStyle>
            <a:p>
              <a:pPr eaLnBrk="1" hangingPunct="1"/>
              <a:r>
                <a:rPr lang="es-ES" sz="1200" b="1">
                  <a:solidFill>
                    <a:srgbClr val="CC0000"/>
                  </a:solidFill>
                </a:rPr>
                <a:t>Justicia</a:t>
              </a:r>
            </a:p>
          </p:txBody>
        </p:sp>
        <p:sp>
          <p:nvSpPr>
            <p:cNvPr id="86032" name="Rectangle 13"/>
            <p:cNvSpPr>
              <a:spLocks noChangeArrowheads="1"/>
            </p:cNvSpPr>
            <p:nvPr/>
          </p:nvSpPr>
          <p:spPr bwMode="auto">
            <a:xfrm rot="502918">
              <a:off x="1837" y="573"/>
              <a:ext cx="1179" cy="13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86033" name="Text Box 14"/>
            <p:cNvSpPr txBox="1">
              <a:spLocks noChangeArrowheads="1"/>
            </p:cNvSpPr>
            <p:nvPr/>
          </p:nvSpPr>
          <p:spPr bwMode="auto">
            <a:xfrm rot="522746">
              <a:off x="1790" y="549"/>
              <a:ext cx="1219" cy="17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000">
                  <a:solidFill>
                    <a:schemeClr val="tx1"/>
                  </a:solidFill>
                  <a:latin typeface="Comic Sans MS" pitchFamily="66" charset="0"/>
                </a:defRPr>
              </a:lvl1pPr>
              <a:lvl2pPr marL="742950" indent="-285750" eaLnBrk="0" hangingPunct="0">
                <a:defRPr sz="2000">
                  <a:solidFill>
                    <a:schemeClr val="tx1"/>
                  </a:solidFill>
                  <a:latin typeface="Comic Sans MS" pitchFamily="66" charset="0"/>
                </a:defRPr>
              </a:lvl2pPr>
              <a:lvl3pPr marL="1143000" indent="-228600" eaLnBrk="0" hangingPunct="0">
                <a:defRPr sz="2000">
                  <a:solidFill>
                    <a:schemeClr val="tx1"/>
                  </a:solidFill>
                  <a:latin typeface="Comic Sans MS" pitchFamily="66" charset="0"/>
                </a:defRPr>
              </a:lvl3pPr>
              <a:lvl4pPr marL="1600200" indent="-228600" eaLnBrk="0" hangingPunct="0">
                <a:defRPr sz="2000">
                  <a:solidFill>
                    <a:schemeClr val="tx1"/>
                  </a:solidFill>
                  <a:latin typeface="Comic Sans MS" pitchFamily="66" charset="0"/>
                </a:defRPr>
              </a:lvl4pPr>
              <a:lvl5pPr marL="2057400" indent="-228600" eaLnBrk="0" hangingPunct="0">
                <a:defRPr sz="2000">
                  <a:solidFill>
                    <a:schemeClr val="tx1"/>
                  </a:solidFill>
                  <a:latin typeface="Comic Sans MS" pitchFamily="66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itchFamily="66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itchFamily="66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itchFamily="66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itchFamily="66" charset="0"/>
                </a:defRPr>
              </a:lvl9pPr>
            </a:lstStyle>
            <a:p>
              <a:pPr eaLnBrk="1" hangingPunct="1"/>
              <a:r>
                <a:rPr lang="es-ES" sz="1200" b="1" dirty="0"/>
                <a:t>Consentimiento opciones</a:t>
              </a:r>
            </a:p>
          </p:txBody>
        </p:sp>
        <p:sp>
          <p:nvSpPr>
            <p:cNvPr id="86034" name="Rectangle 15"/>
            <p:cNvSpPr>
              <a:spLocks noChangeArrowheads="1"/>
            </p:cNvSpPr>
            <p:nvPr/>
          </p:nvSpPr>
          <p:spPr bwMode="auto">
            <a:xfrm rot="755840">
              <a:off x="1882" y="935"/>
              <a:ext cx="363" cy="22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86035" name="Text Box 16"/>
            <p:cNvSpPr txBox="1">
              <a:spLocks noChangeArrowheads="1"/>
            </p:cNvSpPr>
            <p:nvPr/>
          </p:nvSpPr>
          <p:spPr bwMode="auto">
            <a:xfrm rot="280899">
              <a:off x="1791" y="935"/>
              <a:ext cx="549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000">
                  <a:solidFill>
                    <a:schemeClr val="tx1"/>
                  </a:solidFill>
                  <a:latin typeface="Comic Sans MS" pitchFamily="66" charset="0"/>
                </a:defRPr>
              </a:lvl1pPr>
              <a:lvl2pPr marL="742950" indent="-285750" eaLnBrk="0" hangingPunct="0">
                <a:defRPr sz="2000">
                  <a:solidFill>
                    <a:schemeClr val="tx1"/>
                  </a:solidFill>
                  <a:latin typeface="Comic Sans MS" pitchFamily="66" charset="0"/>
                </a:defRPr>
              </a:lvl2pPr>
              <a:lvl3pPr marL="1143000" indent="-228600" eaLnBrk="0" hangingPunct="0">
                <a:defRPr sz="2000">
                  <a:solidFill>
                    <a:schemeClr val="tx1"/>
                  </a:solidFill>
                  <a:latin typeface="Comic Sans MS" pitchFamily="66" charset="0"/>
                </a:defRPr>
              </a:lvl3pPr>
              <a:lvl4pPr marL="1600200" indent="-228600" eaLnBrk="0" hangingPunct="0">
                <a:defRPr sz="2000">
                  <a:solidFill>
                    <a:schemeClr val="tx1"/>
                  </a:solidFill>
                  <a:latin typeface="Comic Sans MS" pitchFamily="66" charset="0"/>
                </a:defRPr>
              </a:lvl4pPr>
              <a:lvl5pPr marL="2057400" indent="-228600" eaLnBrk="0" hangingPunct="0">
                <a:defRPr sz="2000">
                  <a:solidFill>
                    <a:schemeClr val="tx1"/>
                  </a:solidFill>
                  <a:latin typeface="Comic Sans MS" pitchFamily="66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itchFamily="66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itchFamily="66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itchFamily="66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itchFamily="66" charset="0"/>
                </a:defRPr>
              </a:lvl9pPr>
            </a:lstStyle>
            <a:p>
              <a:pPr eaLnBrk="1" hangingPunct="1"/>
              <a:r>
                <a:rPr lang="es-ES" sz="1000" b="1"/>
                <a:t>No efectos</a:t>
              </a:r>
            </a:p>
            <a:p>
              <a:pPr eaLnBrk="1" hangingPunct="1"/>
              <a:r>
                <a:rPr lang="es-ES" sz="1000" b="1"/>
                <a:t>adversos</a:t>
              </a:r>
            </a:p>
          </p:txBody>
        </p:sp>
        <p:sp>
          <p:nvSpPr>
            <p:cNvPr id="86036" name="Rectangle 17"/>
            <p:cNvSpPr>
              <a:spLocks noChangeArrowheads="1"/>
            </p:cNvSpPr>
            <p:nvPr/>
          </p:nvSpPr>
          <p:spPr bwMode="auto">
            <a:xfrm rot="338895">
              <a:off x="2472" y="981"/>
              <a:ext cx="408" cy="18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86037" name="Text Box 18"/>
            <p:cNvSpPr txBox="1">
              <a:spLocks noChangeArrowheads="1"/>
            </p:cNvSpPr>
            <p:nvPr/>
          </p:nvSpPr>
          <p:spPr bwMode="auto">
            <a:xfrm rot="280899">
              <a:off x="2472" y="957"/>
              <a:ext cx="407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000">
                  <a:solidFill>
                    <a:schemeClr val="tx1"/>
                  </a:solidFill>
                  <a:latin typeface="Comic Sans MS" pitchFamily="66" charset="0"/>
                </a:defRPr>
              </a:lvl1pPr>
              <a:lvl2pPr marL="742950" indent="-285750" eaLnBrk="0" hangingPunct="0">
                <a:defRPr sz="2000">
                  <a:solidFill>
                    <a:schemeClr val="tx1"/>
                  </a:solidFill>
                  <a:latin typeface="Comic Sans MS" pitchFamily="66" charset="0"/>
                </a:defRPr>
              </a:lvl2pPr>
              <a:lvl3pPr marL="1143000" indent="-228600" eaLnBrk="0" hangingPunct="0">
                <a:defRPr sz="2000">
                  <a:solidFill>
                    <a:schemeClr val="tx1"/>
                  </a:solidFill>
                  <a:latin typeface="Comic Sans MS" pitchFamily="66" charset="0"/>
                </a:defRPr>
              </a:lvl3pPr>
              <a:lvl4pPr marL="1600200" indent="-228600" eaLnBrk="0" hangingPunct="0">
                <a:defRPr sz="2000">
                  <a:solidFill>
                    <a:schemeClr val="tx1"/>
                  </a:solidFill>
                  <a:latin typeface="Comic Sans MS" pitchFamily="66" charset="0"/>
                </a:defRPr>
              </a:lvl4pPr>
              <a:lvl5pPr marL="2057400" indent="-228600" eaLnBrk="0" hangingPunct="0">
                <a:defRPr sz="2000">
                  <a:solidFill>
                    <a:schemeClr val="tx1"/>
                  </a:solidFill>
                  <a:latin typeface="Comic Sans MS" pitchFamily="66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itchFamily="66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itchFamily="66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itchFamily="66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mic Sans MS" pitchFamily="66" charset="0"/>
                </a:defRPr>
              </a:lvl9pPr>
            </a:lstStyle>
            <a:p>
              <a:pPr eaLnBrk="1" hangingPunct="1"/>
              <a:r>
                <a:rPr lang="es-ES" sz="1000" b="1"/>
                <a:t>Lista</a:t>
              </a:r>
            </a:p>
            <a:p>
              <a:pPr eaLnBrk="1" hangingPunct="1"/>
              <a:r>
                <a:rPr lang="es-ES" sz="1000" b="1"/>
                <a:t>efectos</a:t>
              </a:r>
            </a:p>
          </p:txBody>
        </p:sp>
      </p:grpSp>
      <p:sp>
        <p:nvSpPr>
          <p:cNvPr id="86021" name="Rectangle 19"/>
          <p:cNvSpPr>
            <a:spLocks noChangeArrowheads="1"/>
          </p:cNvSpPr>
          <p:nvPr/>
        </p:nvSpPr>
        <p:spPr bwMode="auto">
          <a:xfrm>
            <a:off x="917277" y="6381328"/>
            <a:ext cx="3781425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4F81BD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sz="900" dirty="0">
                <a:solidFill>
                  <a:srgbClr val="000000"/>
                </a:solidFill>
              </a:rPr>
              <a:t>F.H. </a:t>
            </a:r>
            <a:r>
              <a:rPr lang="en-US" sz="900" dirty="0" err="1">
                <a:solidFill>
                  <a:srgbClr val="000000"/>
                </a:solidFill>
              </a:rPr>
              <a:t>Steneck</a:t>
            </a:r>
            <a:r>
              <a:rPr lang="en-US" sz="900" dirty="0">
                <a:solidFill>
                  <a:srgbClr val="000000"/>
                </a:solidFill>
              </a:rPr>
              <a:t>. </a:t>
            </a:r>
            <a:r>
              <a:rPr lang="en-US" sz="900" i="1" dirty="0">
                <a:solidFill>
                  <a:srgbClr val="000000"/>
                </a:solidFill>
              </a:rPr>
              <a:t>Introduction to the Responsible Conduct of Research</a:t>
            </a:r>
            <a:r>
              <a:rPr lang="en-US" sz="900" dirty="0">
                <a:solidFill>
                  <a:srgbClr val="000000"/>
                </a:solidFill>
              </a:rPr>
              <a:t>. ORI. http://ori.hhs.gov/documents/rcrintro.pdf</a:t>
            </a:r>
          </a:p>
        </p:txBody>
      </p:sp>
      <p:sp>
        <p:nvSpPr>
          <p:cNvPr id="144405" name="Rectangle 21"/>
          <p:cNvSpPr>
            <a:spLocks noChangeArrowheads="1"/>
          </p:cNvSpPr>
          <p:nvPr/>
        </p:nvSpPr>
        <p:spPr bwMode="auto">
          <a:xfrm rot="5400000">
            <a:off x="4233458" y="5647690"/>
            <a:ext cx="912429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sz="1000" dirty="0">
                <a:solidFill>
                  <a:srgbClr val="000000"/>
                </a:solidFill>
              </a:rPr>
              <a:t>David</a:t>
            </a:r>
            <a:r>
              <a:rPr lang="en-US" sz="1200" dirty="0">
                <a:solidFill>
                  <a:srgbClr val="000000"/>
                </a:solidFill>
              </a:rPr>
              <a:t> </a:t>
            </a:r>
            <a:r>
              <a:rPr lang="en-US" sz="1200" dirty="0" err="1">
                <a:solidFill>
                  <a:srgbClr val="000000"/>
                </a:solidFill>
              </a:rPr>
              <a:t>Zinn</a:t>
            </a:r>
            <a:r>
              <a:rPr lang="en-US" sz="1200" dirty="0">
                <a:solidFill>
                  <a:srgbClr val="000000"/>
                </a:solidFill>
              </a:rPr>
              <a:t>.</a:t>
            </a:r>
            <a:endParaRPr lang="es-ES" sz="1200" dirty="0">
              <a:solidFill>
                <a:srgbClr val="000000"/>
              </a:solidFill>
            </a:endParaRPr>
          </a:p>
        </p:txBody>
      </p:sp>
      <p:sp>
        <p:nvSpPr>
          <p:cNvPr id="144406" name="Text Box 22"/>
          <p:cNvSpPr txBox="1">
            <a:spLocks noChangeArrowheads="1"/>
          </p:cNvSpPr>
          <p:nvPr/>
        </p:nvSpPr>
        <p:spPr bwMode="auto">
          <a:xfrm>
            <a:off x="5103796" y="2810541"/>
            <a:ext cx="2790825" cy="100647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Diseño de un formato </a:t>
            </a:r>
          </a:p>
          <a:p>
            <a:pPr eaLnBrk="1" hangingPunct="1"/>
            <a:r>
              <a:rPr lang="es-ES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consentimiento </a:t>
            </a:r>
          </a:p>
          <a:p>
            <a:pPr eaLnBrk="1" hangingPunct="1"/>
            <a:r>
              <a:rPr lang="es-ES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responsable</a:t>
            </a:r>
          </a:p>
        </p:txBody>
      </p:sp>
      <p:sp>
        <p:nvSpPr>
          <p:cNvPr id="21" name="Text Box 4"/>
          <p:cNvSpPr txBox="1">
            <a:spLocks noChangeArrowheads="1"/>
          </p:cNvSpPr>
          <p:nvPr/>
        </p:nvSpPr>
        <p:spPr bwMode="auto">
          <a:xfrm>
            <a:off x="6300788" y="6417629"/>
            <a:ext cx="280012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_tradnl" sz="1200" dirty="0">
                <a:solidFill>
                  <a:schemeClr val="bg2"/>
                </a:solidFill>
                <a:latin typeface="Arial" charset="0"/>
              </a:rPr>
              <a:t>X. Páez Facultad Medicina ULA </a:t>
            </a:r>
            <a:r>
              <a:rPr lang="es-ES_tradnl" sz="1200" dirty="0" smtClean="0">
                <a:solidFill>
                  <a:schemeClr val="bg2"/>
                </a:solidFill>
                <a:latin typeface="Arial" charset="0"/>
              </a:rPr>
              <a:t>2018</a:t>
            </a:r>
            <a:endParaRPr lang="es-ES_tradnl" sz="1200" dirty="0">
              <a:solidFill>
                <a:schemeClr val="bg2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4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4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4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80"/>
                                        <p:tgtEl>
                                          <p:spTgt spid="14440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80"/>
                                        <p:tgtEl>
                                          <p:spTgt spid="14440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80"/>
                                        <p:tgtEl>
                                          <p:spTgt spid="14440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4405" grpId="0"/>
      <p:bldP spid="144406" grpId="0" animBg="1"/>
    </p:bld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9" name="Text Box 9"/>
          <p:cNvSpPr txBox="1">
            <a:spLocks noChangeArrowheads="1"/>
          </p:cNvSpPr>
          <p:nvPr/>
        </p:nvSpPr>
        <p:spPr bwMode="auto">
          <a:xfrm>
            <a:off x="1957386" y="2924944"/>
            <a:ext cx="5229225" cy="2246769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_tradnl" sz="2800" dirty="0" smtClean="0"/>
              <a:t>Están para </a:t>
            </a:r>
            <a:r>
              <a:rPr lang="es-ES_tradnl" sz="2800" dirty="0"/>
              <a:t>velar por el respeto y protección de los seres vivos </a:t>
            </a:r>
          </a:p>
          <a:p>
            <a:pPr eaLnBrk="1" hangingPunct="1"/>
            <a:r>
              <a:rPr lang="es-ES_tradnl" sz="2800" dirty="0"/>
              <a:t>en la </a:t>
            </a:r>
            <a:r>
              <a:rPr lang="es-ES_tradnl" sz="2800" dirty="0" smtClean="0"/>
              <a:t>práctica y en la investigación</a:t>
            </a:r>
          </a:p>
        </p:txBody>
      </p:sp>
      <p:sp>
        <p:nvSpPr>
          <p:cNvPr id="2" name="1 Rectángulo"/>
          <p:cNvSpPr/>
          <p:nvPr/>
        </p:nvSpPr>
        <p:spPr>
          <a:xfrm>
            <a:off x="1760034" y="1835637"/>
            <a:ext cx="5623931" cy="830997"/>
          </a:xfrm>
          <a:prstGeom prst="rect">
            <a:avLst/>
          </a:prstGeom>
          <a:solidFill>
            <a:srgbClr val="CCECFF"/>
          </a:solidFill>
          <a:ln w="28575">
            <a:solidFill>
              <a:srgbClr val="0000FF"/>
            </a:solidFill>
          </a:ln>
          <a:effectLst>
            <a:glow rad="101600">
              <a:schemeClr val="accent2">
                <a:satMod val="175000"/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es-ES_tradnl" sz="4800" dirty="0">
                <a:solidFill>
                  <a:srgbClr val="0000B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Comités de Ética</a:t>
            </a: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6323130" y="6495672"/>
            <a:ext cx="280012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_tradnl" sz="1200" dirty="0">
                <a:solidFill>
                  <a:schemeClr val="bg2"/>
                </a:solidFill>
                <a:latin typeface="Arial" charset="0"/>
              </a:rPr>
              <a:t>X. Páez Facultad Medicina ULA </a:t>
            </a:r>
            <a:r>
              <a:rPr lang="es-ES_tradnl" sz="1200" dirty="0" smtClean="0">
                <a:solidFill>
                  <a:schemeClr val="bg2"/>
                </a:solidFill>
                <a:latin typeface="Arial" charset="0"/>
              </a:rPr>
              <a:t>2018</a:t>
            </a:r>
            <a:endParaRPr lang="es-ES_tradnl" sz="1200" dirty="0">
              <a:solidFill>
                <a:schemeClr val="bg2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559441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329" grpId="0" animBg="1"/>
      <p:bldP spid="2" grpId="0" animBg="1"/>
    </p:bld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7" name="Rectangle 3"/>
          <p:cNvSpPr>
            <a:spLocks noChangeArrowheads="1"/>
          </p:cNvSpPr>
          <p:nvPr/>
        </p:nvSpPr>
        <p:spPr bwMode="auto">
          <a:xfrm>
            <a:off x="6516688" y="404813"/>
            <a:ext cx="2087562" cy="584775"/>
          </a:xfrm>
          <a:prstGeom prst="rect">
            <a:avLst/>
          </a:prstGeom>
          <a:solidFill>
            <a:srgbClr val="EBEBFF"/>
          </a:solidFill>
          <a:ln w="28575">
            <a:solidFill>
              <a:schemeClr val="accent2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algn="l">
              <a:buClr>
                <a:srgbClr val="FF0066"/>
              </a:buClr>
              <a:buFontTx/>
              <a:buChar char="•"/>
              <a:defRPr/>
            </a:pPr>
            <a:r>
              <a:rPr lang="es-ES" sz="1600">
                <a:effectLst>
                  <a:outerShdw blurRad="38100" dist="38100" dir="2700000" algn="tl">
                    <a:srgbClr val="FFFFFF"/>
                  </a:outerShdw>
                </a:effectLst>
              </a:rPr>
              <a:t> Investigación con </a:t>
            </a:r>
          </a:p>
          <a:p>
            <a:pPr algn="l">
              <a:buClr>
                <a:srgbClr val="FF0066"/>
              </a:buClr>
              <a:defRPr/>
            </a:pPr>
            <a:r>
              <a:rPr lang="es-ES" sz="1600">
                <a:effectLst>
                  <a:outerShdw blurRad="38100" dist="38100" dir="2700000" algn="tl">
                    <a:srgbClr val="FFFFFF"/>
                  </a:outerShdw>
                </a:effectLst>
              </a:rPr>
              <a:t>  Seres Humanos</a:t>
            </a:r>
          </a:p>
        </p:txBody>
      </p:sp>
      <p:sp>
        <p:nvSpPr>
          <p:cNvPr id="62471" name="Text Box 7"/>
          <p:cNvSpPr txBox="1">
            <a:spLocks noChangeArrowheads="1"/>
          </p:cNvSpPr>
          <p:nvPr/>
        </p:nvSpPr>
        <p:spPr bwMode="auto">
          <a:xfrm>
            <a:off x="1868751" y="1252122"/>
            <a:ext cx="5245100" cy="608012"/>
          </a:xfrm>
          <a:prstGeom prst="rect">
            <a:avLst/>
          </a:prstGeom>
          <a:solidFill>
            <a:schemeClr val="bg1"/>
          </a:solidFill>
          <a:ln w="28575">
            <a:solidFill>
              <a:srgbClr val="0000CC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_tradnl" sz="3200"/>
              <a:t>Consentimiento Informado</a:t>
            </a:r>
          </a:p>
        </p:txBody>
      </p:sp>
      <p:sp>
        <p:nvSpPr>
          <p:cNvPr id="62472" name="Text Box 8"/>
          <p:cNvSpPr txBox="1">
            <a:spLocks noChangeArrowheads="1"/>
          </p:cNvSpPr>
          <p:nvPr/>
        </p:nvSpPr>
        <p:spPr bwMode="auto">
          <a:xfrm>
            <a:off x="1882622" y="2208273"/>
            <a:ext cx="2682791" cy="1631216"/>
          </a:xfrm>
          <a:prstGeom prst="rect">
            <a:avLst/>
          </a:prstGeom>
          <a:solidFill>
            <a:srgbClr val="EFEFFF"/>
          </a:solidFill>
          <a:ln w="28575">
            <a:solidFill>
              <a:schemeClr val="accent2"/>
            </a:solidFill>
            <a:miter lim="800000"/>
            <a:headEnd/>
            <a:tailEnd/>
          </a:ln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  <p:txBody>
          <a:bodyPr wrap="square"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>
              <a:spcBef>
                <a:spcPct val="50000"/>
              </a:spcBef>
              <a:buClr>
                <a:srgbClr val="FF0066"/>
              </a:buClr>
              <a:buFontTx/>
              <a:buChar char="•"/>
              <a:defRPr/>
            </a:pPr>
            <a:r>
              <a:rPr lang="es-ES_tradnl" sz="4000" b="1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Proceso</a:t>
            </a:r>
          </a:p>
          <a:p>
            <a:pPr algn="l" eaLnBrk="1" hangingPunct="1">
              <a:spcBef>
                <a:spcPct val="50000"/>
              </a:spcBef>
              <a:buClr>
                <a:srgbClr val="FF0066"/>
              </a:buClr>
              <a:defRPr/>
            </a:pPr>
            <a:r>
              <a:rPr lang="es-ES_tradnl" sz="2400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que se expresa en un </a:t>
            </a:r>
            <a:r>
              <a:rPr lang="es-ES_tradnl" sz="2400" b="1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Documento</a:t>
            </a:r>
          </a:p>
        </p:txBody>
      </p:sp>
      <p:sp>
        <p:nvSpPr>
          <p:cNvPr id="62474" name="Text Box 10"/>
          <p:cNvSpPr txBox="1">
            <a:spLocks noChangeArrowheads="1"/>
          </p:cNvSpPr>
          <p:nvPr/>
        </p:nvSpPr>
        <p:spPr bwMode="auto">
          <a:xfrm>
            <a:off x="2339751" y="4048579"/>
            <a:ext cx="4464498" cy="1969770"/>
          </a:xfrm>
          <a:prstGeom prst="rect">
            <a:avLst/>
          </a:prstGeom>
          <a:solidFill>
            <a:schemeClr val="bg1"/>
          </a:solidFill>
          <a:ln w="28575">
            <a:solidFill>
              <a:srgbClr val="FF0066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defRPr/>
            </a:pPr>
            <a:r>
              <a:rPr lang="es-ES_tradnl" sz="2400" b="1" dirty="0">
                <a:solidFill>
                  <a:srgbClr val="CC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Código </a:t>
            </a:r>
            <a:r>
              <a:rPr lang="es-ES_tradnl" sz="2400" b="1" dirty="0" err="1">
                <a:solidFill>
                  <a:srgbClr val="CC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Nüremberg</a:t>
            </a:r>
            <a:r>
              <a:rPr lang="es-ES_tradnl" sz="2400" b="1" dirty="0">
                <a:solidFill>
                  <a:srgbClr val="CC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</a:p>
          <a:p>
            <a:pPr>
              <a:defRPr/>
            </a:pPr>
            <a:r>
              <a:rPr lang="es-ES_tradnl" sz="1600" b="1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1946-47</a:t>
            </a:r>
          </a:p>
          <a:p>
            <a:pPr>
              <a:defRPr/>
            </a:pPr>
            <a:endParaRPr lang="es-ES_tradnl" sz="800" dirty="0" smtClean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defRPr/>
            </a:pPr>
            <a:r>
              <a:rPr lang="es-ES_tradnl" sz="24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Art</a:t>
            </a:r>
            <a:r>
              <a:rPr lang="es-ES_tradnl" sz="24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. 1</a:t>
            </a:r>
            <a:r>
              <a:rPr lang="es-ES_tradnl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 </a:t>
            </a:r>
          </a:p>
          <a:p>
            <a:pPr>
              <a:defRPr/>
            </a:pPr>
            <a:r>
              <a:rPr lang="es-ES_tradnl" sz="24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El consentimiento voluntario </a:t>
            </a:r>
            <a:endParaRPr lang="es-ES_tradnl" sz="2400" dirty="0" smtClean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defRPr/>
            </a:pPr>
            <a:r>
              <a:rPr lang="es-ES_tradnl" sz="24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del sujeto </a:t>
            </a:r>
            <a:r>
              <a:rPr lang="es-ES_tradnl" sz="24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humano es esencial</a:t>
            </a:r>
            <a:r>
              <a:rPr lang="es-ES_tradnl" b="1" dirty="0"/>
              <a:t>          </a:t>
            </a:r>
            <a:endParaRPr lang="es-ES_tradnl" b="1" i="1" dirty="0"/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6156176" y="6381328"/>
            <a:ext cx="280012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_tradnl" sz="1200" dirty="0">
                <a:solidFill>
                  <a:schemeClr val="bg2"/>
                </a:solidFill>
                <a:latin typeface="Arial" charset="0"/>
              </a:rPr>
              <a:t>X. Páez Facultad Medicina ULA </a:t>
            </a:r>
            <a:r>
              <a:rPr lang="es-ES_tradnl" sz="1200" dirty="0" smtClean="0">
                <a:solidFill>
                  <a:schemeClr val="bg2"/>
                </a:solidFill>
                <a:latin typeface="Arial" charset="0"/>
              </a:rPr>
              <a:t>2018</a:t>
            </a:r>
            <a:endParaRPr lang="es-ES_tradnl" sz="1200" dirty="0">
              <a:solidFill>
                <a:schemeClr val="bg2"/>
              </a:solidFill>
              <a:latin typeface="Arial" charset="0"/>
            </a:endParaRPr>
          </a:p>
        </p:txBody>
      </p:sp>
      <p:sp>
        <p:nvSpPr>
          <p:cNvPr id="2" name="CuadroTexto 1"/>
          <p:cNvSpPr txBox="1"/>
          <p:nvPr/>
        </p:nvSpPr>
        <p:spPr>
          <a:xfrm>
            <a:off x="4847524" y="2485272"/>
            <a:ext cx="2353529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VE" sz="36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¡</a:t>
            </a:r>
            <a:r>
              <a:rPr lang="es-VE" sz="36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 </a:t>
            </a:r>
          </a:p>
          <a:p>
            <a:r>
              <a:rPr lang="es-VE" sz="36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confundir!</a:t>
            </a:r>
            <a:endParaRPr lang="es-VE" sz="36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471" grpId="0" animBg="1"/>
      <p:bldP spid="62472" grpId="0" animBg="1"/>
      <p:bldP spid="62474" grpId="0" animBg="1"/>
      <p:bldP spid="2" grpId="0"/>
    </p:bld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3" name="Text Box 5"/>
          <p:cNvSpPr txBox="1">
            <a:spLocks noChangeArrowheads="1"/>
          </p:cNvSpPr>
          <p:nvPr/>
        </p:nvSpPr>
        <p:spPr bwMode="auto">
          <a:xfrm>
            <a:off x="1116012" y="2636912"/>
            <a:ext cx="3672011" cy="3023905"/>
          </a:xfrm>
          <a:prstGeom prst="rect">
            <a:avLst/>
          </a:prstGeom>
          <a:solidFill>
            <a:schemeClr val="bg1"/>
          </a:solidFill>
          <a:ln w="9525">
            <a:solidFill>
              <a:schemeClr val="accent2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  <a:buClr>
                <a:srgbClr val="FF0066"/>
              </a:buClr>
              <a:buSzPct val="150000"/>
              <a:defRPr/>
            </a:pPr>
            <a:endParaRPr lang="es-ES_tradnl" sz="900" dirty="0" smtClean="0"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>
              <a:spcBef>
                <a:spcPct val="50000"/>
              </a:spcBef>
              <a:buClr>
                <a:srgbClr val="FF0066"/>
              </a:buClr>
              <a:buSzPct val="150000"/>
              <a:defRPr/>
            </a:pPr>
            <a:r>
              <a:rPr lang="es-ES_tradnl" sz="2400" b="1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Documento</a:t>
            </a:r>
            <a:r>
              <a:rPr lang="es-ES_tradnl" sz="2400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</a:p>
          <a:p>
            <a:pPr>
              <a:spcBef>
                <a:spcPct val="50000"/>
              </a:spcBef>
              <a:buClr>
                <a:srgbClr val="FF0066"/>
              </a:buClr>
              <a:buSzPct val="150000"/>
              <a:defRPr/>
            </a:pPr>
            <a:r>
              <a:rPr lang="es-ES_tradnl" sz="2400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que </a:t>
            </a:r>
            <a:r>
              <a:rPr lang="es-ES_tradnl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debe ser conocido, discutido y aplicado por </a:t>
            </a:r>
            <a:r>
              <a:rPr lang="es-ES_tradnl" sz="2400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TODOS </a:t>
            </a:r>
            <a:r>
              <a:rPr lang="es-ES_tradnl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los que vayan a hacer investigación con participantes </a:t>
            </a:r>
            <a:r>
              <a:rPr lang="es-ES_tradnl" sz="2400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humanos</a:t>
            </a:r>
            <a:endParaRPr lang="es-ES_tradnl" sz="24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>
              <a:spcBef>
                <a:spcPct val="50000"/>
              </a:spcBef>
              <a:buClr>
                <a:srgbClr val="FF0066"/>
              </a:buClr>
              <a:buSzPct val="150000"/>
              <a:defRPr/>
            </a:pPr>
            <a:endParaRPr lang="es-ES_tradnl" sz="9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83977" name="Text Box 9"/>
          <p:cNvSpPr txBox="1">
            <a:spLocks noChangeArrowheads="1"/>
          </p:cNvSpPr>
          <p:nvPr/>
        </p:nvSpPr>
        <p:spPr bwMode="auto">
          <a:xfrm>
            <a:off x="1885950" y="1366729"/>
            <a:ext cx="5372100" cy="884237"/>
          </a:xfrm>
          <a:prstGeom prst="rect">
            <a:avLst/>
          </a:prstGeom>
          <a:solidFill>
            <a:srgbClr val="FFE1F7"/>
          </a:solidFill>
          <a:ln w="28575">
            <a:solidFill>
              <a:srgbClr val="0000CC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wrap="none"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>
              <a:defRPr/>
            </a:pPr>
            <a:r>
              <a:rPr lang="es-ES_tradnl" sz="2800" b="1" dirty="0" smtClean="0">
                <a:solidFill>
                  <a:srgbClr val="CC0000"/>
                </a:solidFill>
              </a:rPr>
              <a:t>Declaración de Helsinki AMM</a:t>
            </a:r>
            <a:r>
              <a:rPr lang="es-ES_tradnl" sz="2800" b="1" dirty="0" smtClean="0">
                <a:solidFill>
                  <a:srgbClr val="CC3300"/>
                </a:solidFill>
              </a:rPr>
              <a:t> </a:t>
            </a:r>
          </a:p>
          <a:p>
            <a:pPr eaLnBrk="1" hangingPunct="1">
              <a:defRPr/>
            </a:pPr>
            <a:r>
              <a:rPr lang="es-ES_tradnl" sz="2000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(1964) </a:t>
            </a:r>
            <a:r>
              <a:rPr lang="es-ES_tradnl" sz="2400" b="1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2013</a:t>
            </a:r>
            <a:r>
              <a:rPr lang="es-ES_tradnl" sz="2000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 7</a:t>
            </a:r>
            <a:r>
              <a:rPr lang="es-ES_tradnl" sz="2000" baseline="30000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tima</a:t>
            </a:r>
            <a:r>
              <a:rPr lang="es-ES_tradnl" sz="2000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 revisión</a:t>
            </a:r>
          </a:p>
        </p:txBody>
      </p:sp>
      <p:sp>
        <p:nvSpPr>
          <p:cNvPr id="83978" name="Text Box 10"/>
          <p:cNvSpPr txBox="1">
            <a:spLocks noChangeArrowheads="1"/>
          </p:cNvSpPr>
          <p:nvPr/>
        </p:nvSpPr>
        <p:spPr bwMode="auto">
          <a:xfrm>
            <a:off x="4937125" y="2628107"/>
            <a:ext cx="2992438" cy="701675"/>
          </a:xfrm>
          <a:prstGeom prst="rect">
            <a:avLst/>
          </a:prstGeom>
          <a:solidFill>
            <a:schemeClr val="bg1"/>
          </a:solidFill>
          <a:ln>
            <a:solidFill>
              <a:srgbClr val="0000CC"/>
            </a:solidFill>
          </a:ln>
          <a:extLst/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>
              <a:buClr>
                <a:srgbClr val="FF0066"/>
              </a:buClr>
              <a:buFontTx/>
              <a:buChar char="•"/>
            </a:pPr>
            <a:r>
              <a:rPr lang="es-ES_tradnl" b="1" dirty="0"/>
              <a:t> </a:t>
            </a:r>
            <a:r>
              <a:rPr lang="es-ES_tradnl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Investigación </a:t>
            </a:r>
          </a:p>
          <a:p>
            <a:pPr eaLnBrk="1" hangingPunct="1">
              <a:buClr>
                <a:srgbClr val="FF0066"/>
              </a:buClr>
            </a:pPr>
            <a:r>
              <a:rPr lang="es-ES_tradnl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sujeta a </a:t>
            </a:r>
            <a:r>
              <a:rPr lang="es-ES_tradnl" b="1" dirty="0">
                <a:solidFill>
                  <a:srgbClr val="C00000"/>
                </a:solidFill>
              </a:rPr>
              <a:t>normas éticas</a:t>
            </a:r>
          </a:p>
        </p:txBody>
      </p:sp>
      <p:sp>
        <p:nvSpPr>
          <p:cNvPr id="83979" name="Text Box 11"/>
          <p:cNvSpPr txBox="1">
            <a:spLocks noChangeArrowheads="1"/>
          </p:cNvSpPr>
          <p:nvPr/>
        </p:nvSpPr>
        <p:spPr bwMode="auto">
          <a:xfrm>
            <a:off x="4937125" y="3372644"/>
            <a:ext cx="3009900" cy="1006475"/>
          </a:xfrm>
          <a:prstGeom prst="rect">
            <a:avLst/>
          </a:prstGeom>
          <a:solidFill>
            <a:schemeClr val="bg1"/>
          </a:solidFill>
          <a:ln>
            <a:solidFill>
              <a:srgbClr val="0000CC"/>
            </a:solidFill>
          </a:ln>
          <a:extLst/>
        </p:spPr>
        <p:txBody>
          <a:bodyPr wrap="squar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>
              <a:buClr>
                <a:srgbClr val="FF0066"/>
              </a:buClr>
              <a:buFontTx/>
              <a:buChar char="•"/>
            </a:pPr>
            <a:r>
              <a:rPr lang="es-ES_tradnl" b="1" dirty="0"/>
              <a:t> </a:t>
            </a:r>
            <a:r>
              <a:rPr lang="es-ES_tradnl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Investigación </a:t>
            </a:r>
          </a:p>
          <a:p>
            <a:pPr eaLnBrk="1" hangingPunct="1"/>
            <a:r>
              <a:rPr lang="es-ES_tradnl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descrita claramente</a:t>
            </a:r>
          </a:p>
          <a:p>
            <a:pPr eaLnBrk="1" hangingPunct="1"/>
            <a:r>
              <a:rPr lang="es-ES_tradnl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un </a:t>
            </a:r>
            <a:r>
              <a:rPr lang="es-ES_tradnl" b="1" dirty="0">
                <a:solidFill>
                  <a:srgbClr val="C00000"/>
                </a:solidFill>
              </a:rPr>
              <a:t>protocolo</a:t>
            </a:r>
          </a:p>
        </p:txBody>
      </p:sp>
      <p:sp>
        <p:nvSpPr>
          <p:cNvPr id="83980" name="Text Box 12"/>
          <p:cNvSpPr txBox="1">
            <a:spLocks noChangeArrowheads="1"/>
          </p:cNvSpPr>
          <p:nvPr/>
        </p:nvSpPr>
        <p:spPr bwMode="auto">
          <a:xfrm>
            <a:off x="4919663" y="4421981"/>
            <a:ext cx="3009900" cy="1311275"/>
          </a:xfrm>
          <a:prstGeom prst="rect">
            <a:avLst/>
          </a:prstGeom>
          <a:solidFill>
            <a:schemeClr val="bg1"/>
          </a:solidFill>
          <a:ln>
            <a:solidFill>
              <a:srgbClr val="0000CC"/>
            </a:solidFill>
          </a:ln>
          <a:extLst/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>
              <a:buClr>
                <a:srgbClr val="FF0066"/>
              </a:buClr>
              <a:buFontTx/>
              <a:buChar char="•"/>
            </a:pPr>
            <a:r>
              <a:rPr lang="es-ES_tradnl" b="1" dirty="0"/>
              <a:t> </a:t>
            </a:r>
            <a:r>
              <a:rPr lang="es-ES_tradnl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Protocolo </a:t>
            </a:r>
          </a:p>
          <a:p>
            <a:pPr eaLnBrk="1" hangingPunct="1">
              <a:buClr>
                <a:srgbClr val="FF0066"/>
              </a:buClr>
            </a:pPr>
            <a:r>
              <a:rPr lang="es-ES_tradnl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debe ser evaluado</a:t>
            </a:r>
          </a:p>
          <a:p>
            <a:pPr eaLnBrk="1" hangingPunct="1"/>
            <a:r>
              <a:rPr lang="es-ES_tradnl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por un </a:t>
            </a:r>
            <a:r>
              <a:rPr lang="es-ES_tradnl" b="1" dirty="0">
                <a:solidFill>
                  <a:srgbClr val="C00000"/>
                </a:solidFill>
              </a:rPr>
              <a:t>Comité de Ética</a:t>
            </a:r>
          </a:p>
          <a:p>
            <a:pPr eaLnBrk="1" hangingPunct="1"/>
            <a:r>
              <a:rPr lang="es-ES_tradnl" sz="1600" b="1" dirty="0"/>
              <a:t>(1975)</a:t>
            </a:r>
          </a:p>
        </p:txBody>
      </p:sp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6156176" y="6381328"/>
            <a:ext cx="280012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_tradnl" sz="1200" dirty="0">
                <a:solidFill>
                  <a:schemeClr val="bg2"/>
                </a:solidFill>
                <a:latin typeface="Arial" charset="0"/>
              </a:rPr>
              <a:t>X. Páez Facultad Medicina ULA </a:t>
            </a:r>
            <a:r>
              <a:rPr lang="es-ES_tradnl" sz="1200" dirty="0" smtClean="0">
                <a:solidFill>
                  <a:schemeClr val="bg2"/>
                </a:solidFill>
                <a:latin typeface="Arial" charset="0"/>
              </a:rPr>
              <a:t>2018</a:t>
            </a:r>
            <a:endParaRPr lang="es-ES_tradnl" sz="1200" dirty="0">
              <a:solidFill>
                <a:schemeClr val="bg2"/>
              </a:solidFill>
              <a:latin typeface="Arial" charset="0"/>
            </a:endParaRPr>
          </a:p>
        </p:txBody>
      </p:sp>
      <p:sp>
        <p:nvSpPr>
          <p:cNvPr id="10" name="Rectangle 3"/>
          <p:cNvSpPr>
            <a:spLocks noChangeArrowheads="1"/>
          </p:cNvSpPr>
          <p:nvPr/>
        </p:nvSpPr>
        <p:spPr bwMode="auto">
          <a:xfrm>
            <a:off x="6516688" y="404813"/>
            <a:ext cx="2087562" cy="584775"/>
          </a:xfrm>
          <a:prstGeom prst="rect">
            <a:avLst/>
          </a:prstGeom>
          <a:solidFill>
            <a:srgbClr val="EBEBFF"/>
          </a:solidFill>
          <a:ln w="28575">
            <a:solidFill>
              <a:schemeClr val="accent2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algn="l">
              <a:buClr>
                <a:srgbClr val="FF0066"/>
              </a:buClr>
              <a:buFontTx/>
              <a:buChar char="•"/>
              <a:defRPr/>
            </a:pPr>
            <a:r>
              <a:rPr lang="es-ES" sz="1600">
                <a:effectLst>
                  <a:outerShdw blurRad="38100" dist="38100" dir="2700000" algn="tl">
                    <a:srgbClr val="FFFFFF"/>
                  </a:outerShdw>
                </a:effectLst>
              </a:rPr>
              <a:t> Investigación con </a:t>
            </a:r>
          </a:p>
          <a:p>
            <a:pPr algn="l">
              <a:buClr>
                <a:srgbClr val="FF0066"/>
              </a:buClr>
              <a:defRPr/>
            </a:pPr>
            <a:r>
              <a:rPr lang="es-ES" sz="1600">
                <a:effectLst>
                  <a:outerShdw blurRad="38100" dist="38100" dir="2700000" algn="tl">
                    <a:srgbClr val="FFFFFF"/>
                  </a:outerShdw>
                </a:effectLst>
              </a:rPr>
              <a:t>  Seres Humanos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839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973" grpId="0" animBg="1"/>
      <p:bldP spid="83977" grpId="0" animBg="1"/>
      <p:bldP spid="83978" grpId="0" animBg="1"/>
      <p:bldP spid="83979" grpId="0" animBg="1"/>
      <p:bldP spid="83980" grpId="0" animBg="1"/>
    </p:bld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0115" name="Picture 7" descr="nj7096-1022a-i1_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0750" y="1196752"/>
            <a:ext cx="3601343" cy="3319192"/>
          </a:xfrm>
          <a:prstGeom prst="rect">
            <a:avLst/>
          </a:prstGeom>
          <a:noFill/>
          <a:ln w="28575">
            <a:solidFill>
              <a:srgbClr val="0000CC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0116" name="Picture 8" descr="untitled clinical trial"/>
          <p:cNvPicPr>
            <a:picLocks noChangeAspect="1" noChangeArrowheads="1"/>
          </p:cNvPicPr>
          <p:nvPr/>
        </p:nvPicPr>
        <p:blipFill>
          <a:blip r:embed="rId3">
            <a:lum bright="-6000"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143" y="1225704"/>
            <a:ext cx="3544888" cy="3321050"/>
          </a:xfrm>
          <a:prstGeom prst="rect">
            <a:avLst/>
          </a:prstGeom>
          <a:noFill/>
          <a:ln w="28575">
            <a:solidFill>
              <a:srgbClr val="0000CC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2953" name="Text Box 9"/>
          <p:cNvSpPr txBox="1">
            <a:spLocks noChangeArrowheads="1"/>
          </p:cNvSpPr>
          <p:nvPr/>
        </p:nvSpPr>
        <p:spPr bwMode="auto">
          <a:xfrm>
            <a:off x="1220788" y="5157788"/>
            <a:ext cx="6702425" cy="1066800"/>
          </a:xfrm>
          <a:prstGeom prst="rect">
            <a:avLst/>
          </a:prstGeom>
          <a:solidFill>
            <a:srgbClr val="CCECFF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_tradnl" sz="3200" b="1" dirty="0"/>
              <a:t>Drogas…</a:t>
            </a:r>
          </a:p>
          <a:p>
            <a:pPr eaLnBrk="1" hangingPunct="1"/>
            <a:r>
              <a:rPr lang="es-ES_tradnl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Cuidado con los ensayos clínicos…</a:t>
            </a:r>
          </a:p>
        </p:txBody>
      </p:sp>
      <p:sp>
        <p:nvSpPr>
          <p:cNvPr id="90119" name="Rectangle 12"/>
          <p:cNvSpPr>
            <a:spLocks noChangeArrowheads="1"/>
          </p:cNvSpPr>
          <p:nvPr/>
        </p:nvSpPr>
        <p:spPr bwMode="auto">
          <a:xfrm>
            <a:off x="683568" y="4586852"/>
            <a:ext cx="3602037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s-ES_tradnl" sz="1000" dirty="0">
                <a:latin typeface="Arial" charset="0"/>
              </a:rPr>
              <a:t>http://www.medem.com/medem/images/jamaarchives/jama_cancer_cancerbasics_lev20_clinicaltrials_jpp_01.gif</a:t>
            </a:r>
          </a:p>
        </p:txBody>
      </p:sp>
      <p:sp>
        <p:nvSpPr>
          <p:cNvPr id="90120" name="Rectangle 13"/>
          <p:cNvSpPr>
            <a:spLocks noChangeArrowheads="1"/>
          </p:cNvSpPr>
          <p:nvPr/>
        </p:nvSpPr>
        <p:spPr bwMode="auto">
          <a:xfrm>
            <a:off x="4919633" y="4664286"/>
            <a:ext cx="3203575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s-ES_tradnl" sz="1000" b="1" dirty="0">
                <a:latin typeface="Arial" charset="0"/>
              </a:rPr>
              <a:t>http://www.nature.com/naturejobs/2006/060622/images/nj7096-1022a-i1.0.jpg</a:t>
            </a:r>
          </a:p>
        </p:txBody>
      </p:sp>
      <p:sp>
        <p:nvSpPr>
          <p:cNvPr id="10" name="Text Box 4"/>
          <p:cNvSpPr txBox="1">
            <a:spLocks noChangeArrowheads="1"/>
          </p:cNvSpPr>
          <p:nvPr/>
        </p:nvSpPr>
        <p:spPr bwMode="auto">
          <a:xfrm>
            <a:off x="6236370" y="6464369"/>
            <a:ext cx="280012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_tradnl" sz="1200" dirty="0">
                <a:solidFill>
                  <a:schemeClr val="bg2"/>
                </a:solidFill>
                <a:latin typeface="Arial" charset="0"/>
              </a:rPr>
              <a:t>X. Páez Facultad Medicina ULA </a:t>
            </a:r>
            <a:r>
              <a:rPr lang="es-ES_tradnl" sz="1200" dirty="0" smtClean="0">
                <a:solidFill>
                  <a:schemeClr val="bg2"/>
                </a:solidFill>
                <a:latin typeface="Arial" charset="0"/>
              </a:rPr>
              <a:t>2018</a:t>
            </a:r>
            <a:endParaRPr lang="es-ES_tradnl" sz="1200" dirty="0">
              <a:solidFill>
                <a:schemeClr val="bg2"/>
              </a:solidFill>
              <a:latin typeface="Arial" charset="0"/>
            </a:endParaRPr>
          </a:p>
        </p:txBody>
      </p:sp>
      <p:sp>
        <p:nvSpPr>
          <p:cNvPr id="9" name="Rectangle 3"/>
          <p:cNvSpPr>
            <a:spLocks noChangeArrowheads="1"/>
          </p:cNvSpPr>
          <p:nvPr/>
        </p:nvSpPr>
        <p:spPr bwMode="auto">
          <a:xfrm>
            <a:off x="6732240" y="277075"/>
            <a:ext cx="2087562" cy="584775"/>
          </a:xfrm>
          <a:prstGeom prst="rect">
            <a:avLst/>
          </a:prstGeom>
          <a:solidFill>
            <a:srgbClr val="EBEBFF"/>
          </a:solidFill>
          <a:ln w="28575">
            <a:solidFill>
              <a:schemeClr val="accent2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algn="l">
              <a:buClr>
                <a:srgbClr val="FF0066"/>
              </a:buClr>
              <a:buFontTx/>
              <a:buChar char="•"/>
              <a:defRPr/>
            </a:pPr>
            <a:r>
              <a:rPr lang="es-ES" sz="1600">
                <a:effectLst>
                  <a:outerShdw blurRad="38100" dist="38100" dir="2700000" algn="tl">
                    <a:srgbClr val="FFFFFF"/>
                  </a:outerShdw>
                </a:effectLst>
              </a:rPr>
              <a:t> Investigación con </a:t>
            </a:r>
          </a:p>
          <a:p>
            <a:pPr algn="l">
              <a:buClr>
                <a:srgbClr val="FF0066"/>
              </a:buClr>
              <a:defRPr/>
            </a:pPr>
            <a:r>
              <a:rPr lang="es-ES" sz="1600">
                <a:effectLst>
                  <a:outerShdw blurRad="38100" dist="38100" dir="2700000" algn="tl">
                    <a:srgbClr val="FFFFFF"/>
                  </a:outerShdw>
                </a:effectLst>
              </a:rPr>
              <a:t>  Seres Humanos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1" dur="80"/>
                                        <p:tgtEl>
                                          <p:spTgt spid="829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2" dur="80"/>
                                        <p:tgtEl>
                                          <p:spTgt spid="829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80"/>
                                        <p:tgtEl>
                                          <p:spTgt spid="829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Text Box 9"/>
          <p:cNvSpPr txBox="1">
            <a:spLocks noChangeArrowheads="1"/>
          </p:cNvSpPr>
          <p:nvPr/>
        </p:nvSpPr>
        <p:spPr bwMode="auto">
          <a:xfrm>
            <a:off x="1117265" y="1769325"/>
            <a:ext cx="6766596" cy="3785652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endParaRPr lang="es-ES_tradnl" sz="8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eaLnBrk="1" hangingPunct="1"/>
            <a:r>
              <a:rPr lang="es-ES_tradnl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Cuidado </a:t>
            </a:r>
            <a:r>
              <a:rPr lang="es-ES_tradnl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 los ensayos clínicos</a:t>
            </a:r>
            <a:r>
              <a:rPr lang="es-ES_tradnl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…</a:t>
            </a:r>
          </a:p>
          <a:p>
            <a:pPr eaLnBrk="1" hangingPunct="1"/>
            <a:r>
              <a:rPr lang="es-ES_tradnl" sz="3200" b="1" dirty="0" smtClean="0"/>
              <a:t> </a:t>
            </a:r>
            <a:endParaRPr lang="es-ES_tradnl" sz="3200" b="1" dirty="0"/>
          </a:p>
          <a:p>
            <a:pPr eaLnBrk="1" hangingPunct="1"/>
            <a:r>
              <a:rPr lang="es-ES_tradnl" sz="3200" b="1" dirty="0"/>
              <a:t>Ofertas de </a:t>
            </a:r>
          </a:p>
          <a:p>
            <a:pPr eaLnBrk="1" hangingPunct="1"/>
            <a:r>
              <a:rPr lang="es-ES_tradnl" sz="3200" b="1" dirty="0"/>
              <a:t>compañías farmacéuticas</a:t>
            </a:r>
          </a:p>
          <a:p>
            <a:pPr eaLnBrk="1" hangingPunct="1"/>
            <a:endParaRPr lang="es-ES_tradnl" sz="3200" b="1" dirty="0"/>
          </a:p>
          <a:p>
            <a:pPr eaLnBrk="1" hangingPunct="1"/>
            <a:r>
              <a:rPr lang="es-ES_tradnl" sz="3200" b="1" dirty="0"/>
              <a:t>Ojo con entusiasmo por </a:t>
            </a:r>
          </a:p>
          <a:p>
            <a:pPr eaLnBrk="1" hangingPunct="1"/>
            <a:r>
              <a:rPr lang="es-ES_tradnl" sz="3200" b="1" dirty="0"/>
              <a:t>estudios </a:t>
            </a:r>
            <a:r>
              <a:rPr lang="es-ES_tradnl" sz="3200" b="1" dirty="0" err="1" smtClean="0"/>
              <a:t>multicéntricos</a:t>
            </a:r>
            <a:endParaRPr lang="es-ES_tradnl" sz="3200" b="1" dirty="0" smtClean="0"/>
          </a:p>
          <a:p>
            <a:pPr eaLnBrk="1" hangingPunct="1"/>
            <a:endParaRPr lang="es-ES_tradnl" sz="800" b="1" dirty="0"/>
          </a:p>
        </p:txBody>
      </p:sp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6156176" y="6381328"/>
            <a:ext cx="280012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_tradnl" sz="1200" dirty="0">
                <a:solidFill>
                  <a:schemeClr val="bg2"/>
                </a:solidFill>
                <a:latin typeface="Arial" charset="0"/>
              </a:rPr>
              <a:t>X. Páez Facultad Medicina ULA </a:t>
            </a:r>
            <a:r>
              <a:rPr lang="es-ES_tradnl" sz="1200" dirty="0" smtClean="0">
                <a:solidFill>
                  <a:schemeClr val="bg2"/>
                </a:solidFill>
                <a:latin typeface="Arial" charset="0"/>
              </a:rPr>
              <a:t>2018</a:t>
            </a:r>
            <a:endParaRPr lang="es-ES_tradnl" sz="1200" dirty="0">
              <a:solidFill>
                <a:schemeClr val="bg2"/>
              </a:solidFill>
              <a:latin typeface="Arial" charset="0"/>
            </a:endParaRPr>
          </a:p>
        </p:txBody>
      </p:sp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6516688" y="404813"/>
            <a:ext cx="2087562" cy="584775"/>
          </a:xfrm>
          <a:prstGeom prst="rect">
            <a:avLst/>
          </a:prstGeom>
          <a:solidFill>
            <a:srgbClr val="EBEBFF"/>
          </a:solidFill>
          <a:ln w="28575">
            <a:solidFill>
              <a:schemeClr val="accent2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algn="l">
              <a:buClr>
                <a:srgbClr val="FF0066"/>
              </a:buClr>
              <a:buFontTx/>
              <a:buChar char="•"/>
              <a:defRPr/>
            </a:pPr>
            <a:r>
              <a:rPr lang="es-ES" sz="1600">
                <a:effectLst>
                  <a:outerShdw blurRad="38100" dist="38100" dir="2700000" algn="tl">
                    <a:srgbClr val="FFFFFF"/>
                  </a:outerShdw>
                </a:effectLst>
              </a:rPr>
              <a:t> Investigación con </a:t>
            </a:r>
          </a:p>
          <a:p>
            <a:pPr algn="l">
              <a:buClr>
                <a:srgbClr val="FF0066"/>
              </a:buClr>
              <a:defRPr/>
            </a:pPr>
            <a:r>
              <a:rPr lang="es-ES" sz="1600">
                <a:effectLst>
                  <a:outerShdw blurRad="38100" dist="38100" dir="2700000" algn="tl">
                    <a:srgbClr val="FFFFFF"/>
                  </a:outerShdw>
                </a:effectLst>
              </a:rPr>
              <a:t>  Seres Humanos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Text Box 9"/>
          <p:cNvSpPr txBox="1">
            <a:spLocks noChangeArrowheads="1"/>
          </p:cNvSpPr>
          <p:nvPr/>
        </p:nvSpPr>
        <p:spPr bwMode="auto">
          <a:xfrm>
            <a:off x="2250182" y="1222223"/>
            <a:ext cx="4443845" cy="584775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_tradnl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Los </a:t>
            </a:r>
            <a:r>
              <a:rPr lang="es-ES_tradnl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</a:t>
            </a:r>
            <a:r>
              <a:rPr lang="es-ES_tradnl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nsayos </a:t>
            </a:r>
            <a:r>
              <a:rPr lang="es-ES_tradnl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</a:t>
            </a:r>
            <a:r>
              <a:rPr lang="es-ES_tradnl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línicos</a:t>
            </a:r>
            <a:r>
              <a:rPr lang="es-ES_tradnl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…</a:t>
            </a:r>
          </a:p>
        </p:txBody>
      </p:sp>
      <p:sp>
        <p:nvSpPr>
          <p:cNvPr id="152587" name="Text Box 11"/>
          <p:cNvSpPr txBox="1">
            <a:spLocks noChangeArrowheads="1"/>
          </p:cNvSpPr>
          <p:nvPr/>
        </p:nvSpPr>
        <p:spPr bwMode="auto">
          <a:xfrm>
            <a:off x="1151731" y="2111071"/>
            <a:ext cx="6697663" cy="3778250"/>
          </a:xfrm>
          <a:prstGeom prst="rect">
            <a:avLst/>
          </a:prstGeom>
          <a:solidFill>
            <a:schemeClr val="bg1"/>
          </a:solidFill>
          <a:ln w="28575">
            <a:solidFill>
              <a:srgbClr val="00CCFF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Fase I     </a:t>
            </a:r>
            <a:r>
              <a:rPr lang="es-ES" dirty="0"/>
              <a:t>En unos pocos sujetos </a:t>
            </a:r>
            <a:r>
              <a:rPr lang="es-ES" u="sng" dirty="0"/>
              <a:t>sanos</a:t>
            </a:r>
            <a:r>
              <a:rPr lang="es-ES" dirty="0"/>
              <a:t> para estudiar </a:t>
            </a:r>
          </a:p>
          <a:p>
            <a:pPr algn="l" eaLnBrk="1" hangingPunct="1"/>
            <a:r>
              <a:rPr lang="es-ES" dirty="0"/>
              <a:t>               los </a:t>
            </a:r>
            <a:r>
              <a:rPr lang="es-ES" u="sng" dirty="0"/>
              <a:t>efectos colaterales </a:t>
            </a:r>
            <a:r>
              <a:rPr lang="es-ES" dirty="0"/>
              <a:t>de la droga</a:t>
            </a:r>
          </a:p>
          <a:p>
            <a:pPr algn="l" eaLnBrk="1" hangingPunct="1"/>
            <a:endParaRPr lang="es-ES" dirty="0"/>
          </a:p>
          <a:p>
            <a:pPr algn="l" eaLnBrk="1" hangingPunct="1"/>
            <a:r>
              <a:rPr lang="es-E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Fase II   </a:t>
            </a:r>
            <a:r>
              <a:rPr lang="es-ES" dirty="0"/>
              <a:t>En unos pocos </a:t>
            </a:r>
            <a:r>
              <a:rPr lang="es-ES" u="sng" dirty="0"/>
              <a:t>pacientes</a:t>
            </a:r>
            <a:r>
              <a:rPr lang="es-ES" dirty="0"/>
              <a:t> para estudiar los   </a:t>
            </a:r>
          </a:p>
          <a:p>
            <a:pPr algn="l" eaLnBrk="1" hangingPunct="1"/>
            <a:r>
              <a:rPr lang="es-ES" dirty="0"/>
              <a:t>               </a:t>
            </a:r>
            <a:r>
              <a:rPr lang="es-ES" u="sng" dirty="0"/>
              <a:t>efectos terapéuticos</a:t>
            </a:r>
          </a:p>
          <a:p>
            <a:pPr algn="l" eaLnBrk="1" hangingPunct="1"/>
            <a:endParaRPr lang="es-ES" dirty="0"/>
          </a:p>
          <a:p>
            <a:pPr algn="l" eaLnBrk="1" hangingPunct="1"/>
            <a:r>
              <a:rPr lang="es-E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Fase III </a:t>
            </a:r>
            <a:r>
              <a:rPr lang="es-ES" dirty="0"/>
              <a:t>En </a:t>
            </a:r>
            <a:r>
              <a:rPr lang="es-ES" u="sng" dirty="0"/>
              <a:t>muchos pacientes </a:t>
            </a:r>
            <a:r>
              <a:rPr lang="es-ES" dirty="0"/>
              <a:t>se prueba la droga y </a:t>
            </a:r>
          </a:p>
          <a:p>
            <a:pPr algn="l" eaLnBrk="1" hangingPunct="1"/>
            <a:r>
              <a:rPr lang="es-ES" dirty="0"/>
              <a:t>               se </a:t>
            </a:r>
            <a:r>
              <a:rPr lang="es-ES" u="sng" dirty="0"/>
              <a:t>compara con una droga conocida</a:t>
            </a:r>
          </a:p>
          <a:p>
            <a:pPr algn="l" eaLnBrk="1" hangingPunct="1"/>
            <a:endParaRPr lang="es-ES" dirty="0"/>
          </a:p>
          <a:p>
            <a:pPr algn="l" eaLnBrk="1" hangingPunct="1"/>
            <a:r>
              <a:rPr lang="es-E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Fase IV  </a:t>
            </a:r>
            <a:r>
              <a:rPr lang="es-ES" dirty="0"/>
              <a:t>En grandes </a:t>
            </a:r>
            <a:r>
              <a:rPr lang="es-ES" u="sng" dirty="0"/>
              <a:t>grupos de población </a:t>
            </a:r>
            <a:r>
              <a:rPr lang="es-ES" dirty="0"/>
              <a:t>luego de la </a:t>
            </a:r>
          </a:p>
          <a:p>
            <a:pPr algn="l" eaLnBrk="1" hangingPunct="1"/>
            <a:r>
              <a:rPr lang="es-ES" dirty="0"/>
              <a:t>              comercialización </a:t>
            </a:r>
            <a:r>
              <a:rPr lang="es-ES" u="sng" dirty="0"/>
              <a:t>se sigue estudiando efectos </a:t>
            </a:r>
          </a:p>
          <a:p>
            <a:pPr algn="l" eaLnBrk="1" hangingPunct="1"/>
            <a:r>
              <a:rPr lang="es-ES" dirty="0"/>
              <a:t>              </a:t>
            </a:r>
            <a:r>
              <a:rPr lang="es-ES" u="sng" dirty="0"/>
              <a:t>de la droga</a:t>
            </a: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6156176" y="6381328"/>
            <a:ext cx="280012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_tradnl" sz="1200" dirty="0">
                <a:solidFill>
                  <a:schemeClr val="bg2"/>
                </a:solidFill>
                <a:latin typeface="Arial" charset="0"/>
              </a:rPr>
              <a:t>X. Páez Facultad Medicina ULA </a:t>
            </a:r>
            <a:r>
              <a:rPr lang="es-ES_tradnl" sz="1200" dirty="0" smtClean="0">
                <a:solidFill>
                  <a:schemeClr val="bg2"/>
                </a:solidFill>
                <a:latin typeface="Arial" charset="0"/>
              </a:rPr>
              <a:t>2018</a:t>
            </a:r>
            <a:endParaRPr lang="es-ES_tradnl" sz="1200" dirty="0">
              <a:solidFill>
                <a:schemeClr val="bg2"/>
              </a:solidFill>
              <a:latin typeface="Arial" charset="0"/>
            </a:endParaRPr>
          </a:p>
        </p:txBody>
      </p:sp>
      <p:sp>
        <p:nvSpPr>
          <p:cNvPr id="6" name="Rectangle 3"/>
          <p:cNvSpPr>
            <a:spLocks noChangeArrowheads="1"/>
          </p:cNvSpPr>
          <p:nvPr/>
        </p:nvSpPr>
        <p:spPr bwMode="auto">
          <a:xfrm>
            <a:off x="6516688" y="404813"/>
            <a:ext cx="2087562" cy="584775"/>
          </a:xfrm>
          <a:prstGeom prst="rect">
            <a:avLst/>
          </a:prstGeom>
          <a:solidFill>
            <a:srgbClr val="EBEBFF"/>
          </a:solidFill>
          <a:ln w="28575">
            <a:solidFill>
              <a:schemeClr val="accent2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algn="l">
              <a:buClr>
                <a:srgbClr val="FF0066"/>
              </a:buClr>
              <a:buFontTx/>
              <a:buChar char="•"/>
              <a:defRPr/>
            </a:pPr>
            <a:r>
              <a:rPr lang="es-ES" sz="1600">
                <a:effectLst>
                  <a:outerShdw blurRad="38100" dist="38100" dir="2700000" algn="tl">
                    <a:srgbClr val="FFFFFF"/>
                  </a:outerShdw>
                </a:effectLst>
              </a:rPr>
              <a:t> Investigación con </a:t>
            </a:r>
          </a:p>
          <a:p>
            <a:pPr algn="l">
              <a:buClr>
                <a:srgbClr val="FF0066"/>
              </a:buClr>
              <a:defRPr/>
            </a:pPr>
            <a:r>
              <a:rPr lang="es-ES" sz="1600">
                <a:effectLst>
                  <a:outerShdw blurRad="38100" dist="38100" dir="2700000" algn="tl">
                    <a:srgbClr val="FFFFFF"/>
                  </a:outerShdw>
                </a:effectLst>
              </a:rPr>
              <a:t>  Seres Humanos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5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5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5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5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58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58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58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58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58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4" name="Text Box 6"/>
          <p:cNvSpPr txBox="1">
            <a:spLocks noChangeArrowheads="1"/>
          </p:cNvSpPr>
          <p:nvPr/>
        </p:nvSpPr>
        <p:spPr bwMode="auto">
          <a:xfrm>
            <a:off x="3422383" y="2852936"/>
            <a:ext cx="2502608" cy="1508105"/>
          </a:xfrm>
          <a:prstGeom prst="rect">
            <a:avLst/>
          </a:prstGeom>
          <a:solidFill>
            <a:schemeClr val="accent3">
              <a:lumMod val="95000"/>
            </a:schemeClr>
          </a:solidFill>
          <a:ln w="28575">
            <a:solidFill>
              <a:srgbClr val="FF0066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ES_tradnl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 Animales:</a:t>
            </a:r>
          </a:p>
          <a:p>
            <a:pPr algn="l">
              <a:defRPr/>
            </a:pPr>
            <a:endParaRPr lang="es-ES_tradnl" sz="1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42900" indent="-342900" algn="l">
              <a:buFont typeface="Arial" panose="020B0604020202020204" pitchFamily="34" charset="0"/>
              <a:buChar char="•"/>
              <a:defRPr/>
            </a:pPr>
            <a:r>
              <a:rPr lang="es-ES_tradnl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Experimentos</a:t>
            </a:r>
            <a:endParaRPr lang="es-ES_tradnl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171450" indent="-171450" algn="l">
              <a:buFont typeface="Arial" panose="020B0604020202020204" pitchFamily="34" charset="0"/>
              <a:buChar char="•"/>
              <a:defRPr/>
            </a:pPr>
            <a:endParaRPr lang="es-ES_tradnl" sz="1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42900" indent="-342900" algn="l">
              <a:buFont typeface="Arial" panose="020B0604020202020204" pitchFamily="34" charset="0"/>
              <a:buChar char="•"/>
              <a:defRPr/>
            </a:pPr>
            <a:r>
              <a:rPr lang="es-ES_tradnl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Enseñanza </a:t>
            </a:r>
            <a:endParaRPr lang="en-US" sz="2400" dirty="0">
              <a:solidFill>
                <a:srgbClr val="CC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5235" name="Rectangle 11"/>
          <p:cNvSpPr>
            <a:spLocks noChangeArrowheads="1"/>
          </p:cNvSpPr>
          <p:nvPr/>
        </p:nvSpPr>
        <p:spPr bwMode="auto">
          <a:xfrm>
            <a:off x="6156176" y="476672"/>
            <a:ext cx="2591091" cy="584775"/>
          </a:xfrm>
          <a:prstGeom prst="rect">
            <a:avLst/>
          </a:prstGeom>
          <a:solidFill>
            <a:srgbClr val="EBEBFF"/>
          </a:solidFill>
          <a:ln w="28575">
            <a:solidFill>
              <a:schemeClr val="accent2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>
              <a:buClr>
                <a:srgbClr val="FF0066"/>
              </a:buClr>
              <a:buFontTx/>
              <a:buChar char="•"/>
            </a:pPr>
            <a:r>
              <a:rPr lang="es-ES" sz="1600" dirty="0"/>
              <a:t> Investigación con </a:t>
            </a:r>
          </a:p>
          <a:p>
            <a:pPr>
              <a:buClr>
                <a:srgbClr val="FF0066"/>
              </a:buClr>
            </a:pPr>
            <a:r>
              <a:rPr lang="es-ES" sz="1600" dirty="0"/>
              <a:t>Animales no Humanos</a:t>
            </a:r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6156176" y="6381328"/>
            <a:ext cx="280012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_tradnl" sz="1200" dirty="0">
                <a:solidFill>
                  <a:schemeClr val="bg2"/>
                </a:solidFill>
                <a:latin typeface="Arial" charset="0"/>
              </a:rPr>
              <a:t>X. Páez Facultad Medicina ULA </a:t>
            </a:r>
            <a:r>
              <a:rPr lang="es-ES_tradnl" sz="1200" dirty="0" smtClean="0">
                <a:solidFill>
                  <a:schemeClr val="bg2"/>
                </a:solidFill>
                <a:latin typeface="Arial" charset="0"/>
              </a:rPr>
              <a:t>2018</a:t>
            </a:r>
            <a:endParaRPr lang="es-ES_tradnl" sz="1200" dirty="0">
              <a:solidFill>
                <a:schemeClr val="bg2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494" grpId="0" animBg="1"/>
    </p:bld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8" name="Text Box 10"/>
          <p:cNvSpPr txBox="1">
            <a:spLocks noChangeArrowheads="1"/>
          </p:cNvSpPr>
          <p:nvPr/>
        </p:nvSpPr>
        <p:spPr bwMode="auto">
          <a:xfrm>
            <a:off x="2484438" y="2754313"/>
            <a:ext cx="4225925" cy="1470025"/>
          </a:xfrm>
          <a:prstGeom prst="rect">
            <a:avLst/>
          </a:prstGeom>
          <a:solidFill>
            <a:schemeClr val="bg1"/>
          </a:solidFill>
          <a:ln w="38100">
            <a:solidFill>
              <a:srgbClr val="FF0066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>
              <a:defRPr/>
            </a:pPr>
            <a:r>
              <a:rPr lang="es-ES_tradnl" sz="44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¡Trato humano </a:t>
            </a:r>
          </a:p>
          <a:p>
            <a:pPr algn="l" eaLnBrk="1" hangingPunct="1">
              <a:defRPr/>
            </a:pPr>
            <a:r>
              <a:rPr lang="es-ES_tradnl" sz="44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de los animales!</a:t>
            </a:r>
          </a:p>
        </p:txBody>
      </p:sp>
      <p:sp>
        <p:nvSpPr>
          <p:cNvPr id="37903" name="Rectangle 15"/>
          <p:cNvSpPr>
            <a:spLocks noChangeArrowheads="1"/>
          </p:cNvSpPr>
          <p:nvPr/>
        </p:nvSpPr>
        <p:spPr bwMode="auto">
          <a:xfrm>
            <a:off x="6156176" y="404664"/>
            <a:ext cx="2375991" cy="584775"/>
          </a:xfrm>
          <a:prstGeom prst="rect">
            <a:avLst/>
          </a:prstGeom>
          <a:solidFill>
            <a:srgbClr val="EBEBFF"/>
          </a:solidFill>
          <a:ln w="28575">
            <a:solidFill>
              <a:schemeClr val="accent2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l">
              <a:buClr>
                <a:srgbClr val="FF0066"/>
              </a:buClr>
              <a:buFontTx/>
              <a:buChar char="•"/>
              <a:defRPr/>
            </a:pPr>
            <a:r>
              <a:rPr lang="es-ES" sz="1600">
                <a:effectLst>
                  <a:outerShdw blurRad="38100" dist="38100" dir="2700000" algn="tl">
                    <a:srgbClr val="FFFFFF"/>
                  </a:outerShdw>
                </a:effectLst>
              </a:rPr>
              <a:t> Investigación con </a:t>
            </a:r>
          </a:p>
          <a:p>
            <a:pPr algn="l">
              <a:buClr>
                <a:srgbClr val="FF0066"/>
              </a:buClr>
              <a:defRPr/>
            </a:pPr>
            <a:r>
              <a:rPr lang="es-ES" sz="1600">
                <a:effectLst>
                  <a:outerShdw blurRad="38100" dist="38100" dir="2700000" algn="tl">
                    <a:srgbClr val="FFFFFF"/>
                  </a:outerShdw>
                </a:effectLst>
              </a:rPr>
              <a:t>  Animales no Humanos</a:t>
            </a:r>
          </a:p>
        </p:txBody>
      </p:sp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6156176" y="6381328"/>
            <a:ext cx="280012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_tradnl" sz="1200" dirty="0">
                <a:solidFill>
                  <a:schemeClr val="bg2"/>
                </a:solidFill>
                <a:latin typeface="Arial" charset="0"/>
              </a:rPr>
              <a:t>X. Páez Facultad Medicina ULA </a:t>
            </a:r>
            <a:r>
              <a:rPr lang="es-ES_tradnl" sz="1200" dirty="0" smtClean="0">
                <a:solidFill>
                  <a:schemeClr val="bg2"/>
                </a:solidFill>
                <a:latin typeface="Arial" charset="0"/>
              </a:rPr>
              <a:t>2018</a:t>
            </a:r>
            <a:endParaRPr lang="es-ES_tradnl" sz="1200" dirty="0">
              <a:solidFill>
                <a:schemeClr val="bg2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78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78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78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8" grpId="0" animBg="1"/>
    </p:bld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5" name="Text Box 5"/>
          <p:cNvSpPr txBox="1">
            <a:spLocks noChangeArrowheads="1"/>
          </p:cNvSpPr>
          <p:nvPr/>
        </p:nvSpPr>
        <p:spPr bwMode="auto">
          <a:xfrm>
            <a:off x="2599344" y="1301097"/>
            <a:ext cx="3945311" cy="954107"/>
          </a:xfrm>
          <a:prstGeom prst="rect">
            <a:avLst/>
          </a:prstGeom>
          <a:solidFill>
            <a:schemeClr val="bg1"/>
          </a:solidFill>
          <a:ln w="28575">
            <a:solidFill>
              <a:srgbClr val="FF0066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_tradnl" sz="2800" b="1" dirty="0"/>
              <a:t>“los animales deben </a:t>
            </a:r>
            <a:endParaRPr lang="es-ES_tradnl" sz="2800" b="1" dirty="0" smtClean="0"/>
          </a:p>
          <a:p>
            <a:pPr algn="l" eaLnBrk="1" hangingPunct="1"/>
            <a:r>
              <a:rPr lang="es-ES_tradnl" sz="2800" b="1" dirty="0" smtClean="0"/>
              <a:t>recibir </a:t>
            </a:r>
            <a:r>
              <a:rPr lang="es-ES_tradnl" sz="2800" b="1" dirty="0"/>
              <a:t>trato humano”</a:t>
            </a:r>
          </a:p>
        </p:txBody>
      </p:sp>
      <p:sp>
        <p:nvSpPr>
          <p:cNvPr id="40966" name="Text Box 6"/>
          <p:cNvSpPr txBox="1">
            <a:spLocks noChangeArrowheads="1"/>
          </p:cNvSpPr>
          <p:nvPr/>
        </p:nvSpPr>
        <p:spPr bwMode="auto">
          <a:xfrm>
            <a:off x="2359819" y="2445151"/>
            <a:ext cx="4424362" cy="2894013"/>
          </a:xfrm>
          <a:prstGeom prst="rect">
            <a:avLst/>
          </a:prstGeom>
          <a:solidFill>
            <a:schemeClr val="accent3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>
              <a:defRPr/>
            </a:pPr>
            <a:r>
              <a:rPr lang="es-ES_tradnl" sz="24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Las tres R </a:t>
            </a:r>
            <a:r>
              <a:rPr lang="es-ES_tradnl" sz="18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(Russell y </a:t>
            </a:r>
            <a:r>
              <a:rPr lang="es-ES_tradnl" sz="1800" dirty="0" err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Burch</a:t>
            </a:r>
            <a:r>
              <a:rPr lang="es-ES_tradnl" sz="18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1959),</a:t>
            </a:r>
          </a:p>
          <a:p>
            <a:pPr algn="l" eaLnBrk="1" hangingPunct="1">
              <a:defRPr/>
            </a:pPr>
            <a:endParaRPr lang="es-ES_tradnl" sz="1000" dirty="0" smtClean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l" eaLnBrk="1" hangingPunct="1">
              <a:buClr>
                <a:srgbClr val="FF0066"/>
              </a:buClr>
              <a:buSzPct val="200000"/>
              <a:buFontTx/>
              <a:buChar char="•"/>
              <a:defRPr/>
            </a:pPr>
            <a:r>
              <a:rPr lang="es-ES_tradnl" sz="18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_tradnl" sz="2400" b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R</a:t>
            </a:r>
            <a:r>
              <a:rPr lang="es-ES_tradnl" sz="24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efinamiento:</a:t>
            </a:r>
            <a:r>
              <a:rPr lang="es-ES_tradnl" sz="18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  <a:p>
            <a:pPr algn="l" eaLnBrk="1" hangingPunct="1">
              <a:buClr>
                <a:srgbClr val="FF0066"/>
              </a:buClr>
              <a:buSzPct val="200000"/>
              <a:defRPr/>
            </a:pPr>
            <a:r>
              <a:rPr lang="es-ES_tradnl" sz="18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   </a:t>
            </a:r>
            <a:r>
              <a:rPr lang="es-ES_tradnl" sz="16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Mejoramiento de métodos experimentales</a:t>
            </a:r>
          </a:p>
          <a:p>
            <a:pPr algn="l" eaLnBrk="1" hangingPunct="1">
              <a:buClr>
                <a:srgbClr val="FF0066"/>
              </a:buClr>
              <a:buSzPct val="200000"/>
              <a:buFontTx/>
              <a:buChar char="•"/>
              <a:defRPr/>
            </a:pPr>
            <a:endParaRPr lang="es-ES_tradnl" sz="1200" dirty="0" smtClean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l" eaLnBrk="1" hangingPunct="1">
              <a:buClr>
                <a:srgbClr val="FF0066"/>
              </a:buClr>
              <a:buSzPct val="200000"/>
              <a:buFontTx/>
              <a:buChar char="•"/>
              <a:defRPr/>
            </a:pPr>
            <a:r>
              <a:rPr lang="es-ES_tradnl" sz="18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_tradnl" sz="2400" b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R</a:t>
            </a:r>
            <a:r>
              <a:rPr lang="es-ES_tradnl" sz="24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educción:</a:t>
            </a:r>
            <a:r>
              <a:rPr lang="es-ES_tradnl" sz="18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  <a:p>
            <a:pPr algn="l" eaLnBrk="1" hangingPunct="1">
              <a:buClr>
                <a:srgbClr val="FF0066"/>
              </a:buClr>
              <a:buSzPct val="200000"/>
              <a:defRPr/>
            </a:pPr>
            <a:r>
              <a:rPr lang="es-ES_tradnl" sz="18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   </a:t>
            </a:r>
            <a:r>
              <a:rPr lang="es-ES_tradnl" sz="16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Uso del menor número posible de animales</a:t>
            </a:r>
          </a:p>
          <a:p>
            <a:pPr algn="l" eaLnBrk="1" hangingPunct="1">
              <a:buClr>
                <a:srgbClr val="FF0066"/>
              </a:buClr>
              <a:buSzPct val="200000"/>
              <a:buFontTx/>
              <a:buChar char="•"/>
              <a:defRPr/>
            </a:pPr>
            <a:endParaRPr lang="es-ES_tradnl" sz="1200" b="1" dirty="0" smtClean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l" eaLnBrk="1" hangingPunct="1">
              <a:buClr>
                <a:srgbClr val="FF0066"/>
              </a:buClr>
              <a:buSzPct val="200000"/>
              <a:buFontTx/>
              <a:buChar char="•"/>
              <a:defRPr/>
            </a:pPr>
            <a:r>
              <a:rPr lang="es-ES_tradnl" sz="18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_tradnl" sz="2400" b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R</a:t>
            </a:r>
            <a:r>
              <a:rPr lang="es-ES_tradnl" sz="24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eemplazo: </a:t>
            </a:r>
          </a:p>
          <a:p>
            <a:pPr algn="l" eaLnBrk="1" hangingPunct="1">
              <a:buClr>
                <a:srgbClr val="FF0066"/>
              </a:buClr>
              <a:buSzPct val="200000"/>
              <a:defRPr/>
            </a:pPr>
            <a:r>
              <a:rPr lang="es-ES_tradnl" sz="18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   </a:t>
            </a:r>
            <a:r>
              <a:rPr lang="es-ES_tradnl" sz="16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Por métodos que no usen animales</a:t>
            </a:r>
          </a:p>
        </p:txBody>
      </p:sp>
      <p:sp>
        <p:nvSpPr>
          <p:cNvPr id="40967" name="Text Box 7"/>
          <p:cNvSpPr txBox="1">
            <a:spLocks noChangeArrowheads="1"/>
          </p:cNvSpPr>
          <p:nvPr/>
        </p:nvSpPr>
        <p:spPr bwMode="auto">
          <a:xfrm>
            <a:off x="3257376" y="5460136"/>
            <a:ext cx="2629246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s-ES_tradnl" sz="1000" i="1" dirty="0" err="1">
                <a:effectLst>
                  <a:outerShdw blurRad="38100" dist="38100" dir="2700000" algn="tl">
                    <a:srgbClr val="C0C0C0"/>
                  </a:outerShdw>
                </a:effectLst>
              </a:rPr>
              <a:t>The</a:t>
            </a:r>
            <a:r>
              <a:rPr lang="es-ES_tradnl" sz="1000" i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_tradnl" sz="1000" i="1" dirty="0" err="1">
                <a:effectLst>
                  <a:outerShdw blurRad="38100" dist="38100" dir="2700000" algn="tl">
                    <a:srgbClr val="C0C0C0"/>
                  </a:outerShdw>
                </a:effectLst>
              </a:rPr>
              <a:t>Ethics</a:t>
            </a:r>
            <a:r>
              <a:rPr lang="es-ES_tradnl" sz="1000" i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of </a:t>
            </a:r>
            <a:r>
              <a:rPr lang="es-ES_tradnl" sz="1000" i="1" dirty="0" err="1">
                <a:effectLst>
                  <a:outerShdw blurRad="38100" dist="38100" dir="2700000" algn="tl">
                    <a:srgbClr val="C0C0C0"/>
                  </a:outerShdw>
                </a:effectLst>
              </a:rPr>
              <a:t>Research</a:t>
            </a:r>
            <a:r>
              <a:rPr lang="es-ES_tradnl" sz="1000" i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_tradnl" sz="1000" i="1" dirty="0" err="1">
                <a:effectLst>
                  <a:outerShdw blurRad="38100" dist="38100" dir="2700000" algn="tl">
                    <a:srgbClr val="C0C0C0"/>
                  </a:outerShdw>
                </a:effectLst>
              </a:rPr>
              <a:t>involving</a:t>
            </a:r>
            <a:r>
              <a:rPr lang="es-ES_tradnl" sz="1000" i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_tradnl" sz="1000" i="1" dirty="0" err="1">
                <a:effectLst>
                  <a:outerShdw blurRad="38100" dist="38100" dir="2700000" algn="tl">
                    <a:srgbClr val="C0C0C0"/>
                  </a:outerShdw>
                </a:effectLst>
              </a:rPr>
              <a:t>Animals</a:t>
            </a:r>
            <a:endParaRPr lang="es-ES_tradnl" sz="1000" i="1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defRPr/>
            </a:pPr>
            <a:r>
              <a:rPr lang="es-ES_tradnl" sz="1000" dirty="0" err="1">
                <a:effectLst>
                  <a:outerShdw blurRad="38100" dist="38100" dir="2700000" algn="tl">
                    <a:srgbClr val="C0C0C0"/>
                  </a:outerShdw>
                </a:effectLst>
              </a:rPr>
              <a:t>Nuffield</a:t>
            </a:r>
            <a:r>
              <a:rPr lang="es-ES_tradnl" sz="10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Council </a:t>
            </a:r>
            <a:r>
              <a:rPr lang="es-ES_tradnl" sz="1000" dirty="0" err="1">
                <a:effectLst>
                  <a:outerShdw blurRad="38100" dist="38100" dir="2700000" algn="tl">
                    <a:srgbClr val="C0C0C0"/>
                  </a:outerShdw>
                </a:effectLst>
              </a:rPr>
              <a:t>on</a:t>
            </a:r>
            <a:r>
              <a:rPr lang="es-ES_tradnl" sz="10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Bioethics </a:t>
            </a:r>
            <a:r>
              <a:rPr lang="es-ES_tradnl" sz="10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2005</a:t>
            </a:r>
            <a:endParaRPr lang="es-ES_tradnl" sz="1000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6343874" y="6495185"/>
            <a:ext cx="280012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_tradnl" sz="1200" dirty="0">
                <a:solidFill>
                  <a:schemeClr val="bg2"/>
                </a:solidFill>
                <a:latin typeface="Arial" charset="0"/>
              </a:rPr>
              <a:t>X. Páez Facultad Medicina ULA </a:t>
            </a:r>
            <a:r>
              <a:rPr lang="es-ES_tradnl" sz="1200" dirty="0" smtClean="0">
                <a:solidFill>
                  <a:schemeClr val="bg2"/>
                </a:solidFill>
                <a:latin typeface="Arial" charset="0"/>
              </a:rPr>
              <a:t>2018</a:t>
            </a:r>
            <a:endParaRPr lang="es-ES_tradnl" sz="1200" dirty="0">
              <a:solidFill>
                <a:schemeClr val="bg2"/>
              </a:solidFill>
              <a:latin typeface="Arial" charset="0"/>
            </a:endParaRPr>
          </a:p>
        </p:txBody>
      </p:sp>
      <p:sp>
        <p:nvSpPr>
          <p:cNvPr id="7" name="Rectangle 15"/>
          <p:cNvSpPr>
            <a:spLocks noChangeArrowheads="1"/>
          </p:cNvSpPr>
          <p:nvPr/>
        </p:nvSpPr>
        <p:spPr bwMode="auto">
          <a:xfrm>
            <a:off x="6156176" y="404664"/>
            <a:ext cx="2375991" cy="584775"/>
          </a:xfrm>
          <a:prstGeom prst="rect">
            <a:avLst/>
          </a:prstGeom>
          <a:solidFill>
            <a:srgbClr val="EBEBFF"/>
          </a:solidFill>
          <a:ln w="28575">
            <a:solidFill>
              <a:schemeClr val="accent2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l">
              <a:buClr>
                <a:srgbClr val="FF0066"/>
              </a:buClr>
              <a:buFontTx/>
              <a:buChar char="•"/>
              <a:defRPr/>
            </a:pPr>
            <a:r>
              <a:rPr lang="es-ES" sz="1600">
                <a:effectLst>
                  <a:outerShdw blurRad="38100" dist="38100" dir="2700000" algn="tl">
                    <a:srgbClr val="FFFFFF"/>
                  </a:outerShdw>
                </a:effectLst>
              </a:rPr>
              <a:t> Investigación con </a:t>
            </a:r>
          </a:p>
          <a:p>
            <a:pPr algn="l">
              <a:buClr>
                <a:srgbClr val="FF0066"/>
              </a:buClr>
              <a:defRPr/>
            </a:pPr>
            <a:r>
              <a:rPr lang="es-ES" sz="1600">
                <a:effectLst>
                  <a:outerShdw blurRad="38100" dist="38100" dir="2700000" algn="tl">
                    <a:srgbClr val="FFFFFF"/>
                  </a:outerShdw>
                </a:effectLst>
              </a:rPr>
              <a:t>  Animales no Humanos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4096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4096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4096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2000"/>
                                        <p:tgtEl>
                                          <p:spTgt spid="409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5" grpId="0" animBg="1"/>
      <p:bldP spid="40966" grpId="0" animBg="1"/>
    </p:bld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3" name="Picture 3" descr="animal-testi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0115"/>
          <a:stretch/>
        </p:blipFill>
        <p:spPr bwMode="auto">
          <a:xfrm>
            <a:off x="5148064" y="2101581"/>
            <a:ext cx="3324225" cy="3107026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9333" name="Text Box 9"/>
          <p:cNvSpPr txBox="1">
            <a:spLocks noChangeArrowheads="1"/>
          </p:cNvSpPr>
          <p:nvPr/>
        </p:nvSpPr>
        <p:spPr bwMode="auto">
          <a:xfrm>
            <a:off x="3013846" y="4214338"/>
            <a:ext cx="1781257" cy="1015663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1">
                <a:lumMod val="75000"/>
              </a:schemeClr>
            </a:solidFill>
          </a:ln>
          <a:effectLst/>
          <a:extLst/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dirty="0"/>
              <a:t>Deben ser </a:t>
            </a:r>
            <a:endParaRPr lang="es-ES" dirty="0" smtClean="0"/>
          </a:p>
          <a:p>
            <a:pPr eaLnBrk="1" hangingPunct="1"/>
            <a:r>
              <a:rPr lang="es-ES" dirty="0" smtClean="0"/>
              <a:t>imágenes </a:t>
            </a:r>
            <a:r>
              <a:rPr lang="es-ES" dirty="0"/>
              <a:t>del </a:t>
            </a:r>
            <a:endParaRPr lang="es-ES" dirty="0" smtClean="0"/>
          </a:p>
          <a:p>
            <a:pPr eaLnBrk="1" hangingPunct="1"/>
            <a:r>
              <a:rPr lang="es-ES" dirty="0" smtClean="0"/>
              <a:t>pasado</a:t>
            </a:r>
            <a:r>
              <a:rPr lang="es-ES" dirty="0"/>
              <a:t>…</a:t>
            </a:r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6286850" y="6453336"/>
            <a:ext cx="280012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_tradnl" sz="1200" dirty="0">
                <a:solidFill>
                  <a:schemeClr val="bg2"/>
                </a:solidFill>
                <a:latin typeface="Arial" charset="0"/>
              </a:rPr>
              <a:t>X. Páez Facultad Medicina ULA </a:t>
            </a:r>
            <a:r>
              <a:rPr lang="es-ES_tradnl" sz="1200" dirty="0" smtClean="0">
                <a:solidFill>
                  <a:schemeClr val="bg2"/>
                </a:solidFill>
                <a:latin typeface="Arial" charset="0"/>
              </a:rPr>
              <a:t>2018</a:t>
            </a:r>
            <a:endParaRPr lang="es-ES_tradnl" sz="1200" dirty="0">
              <a:solidFill>
                <a:schemeClr val="bg2"/>
              </a:solidFill>
              <a:latin typeface="Arial" charset="0"/>
            </a:endParaRPr>
          </a:p>
        </p:txBody>
      </p:sp>
      <p:sp>
        <p:nvSpPr>
          <p:cNvPr id="7" name="Text Box 6"/>
          <p:cNvSpPr txBox="1">
            <a:spLocks noChangeArrowheads="1"/>
          </p:cNvSpPr>
          <p:nvPr/>
        </p:nvSpPr>
        <p:spPr bwMode="auto">
          <a:xfrm>
            <a:off x="3932290" y="5480466"/>
            <a:ext cx="4789486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r">
              <a:defRPr/>
            </a:pPr>
            <a:r>
              <a:rPr lang="es-ES_tradnl" sz="1000" i="1" dirty="0" err="1">
                <a:effectLst>
                  <a:outerShdw blurRad="38100" dist="38100" dir="2700000" algn="tl">
                    <a:srgbClr val="C0C0C0"/>
                  </a:outerShdw>
                </a:effectLst>
              </a:rPr>
              <a:t>The</a:t>
            </a:r>
            <a:r>
              <a:rPr lang="es-ES_tradnl" sz="1000" i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_tradnl" sz="1000" i="1" dirty="0" err="1">
                <a:effectLst>
                  <a:outerShdw blurRad="38100" dist="38100" dir="2700000" algn="tl">
                    <a:srgbClr val="C0C0C0"/>
                  </a:outerShdw>
                </a:effectLst>
              </a:rPr>
              <a:t>Ethics</a:t>
            </a:r>
            <a:r>
              <a:rPr lang="es-ES_tradnl" sz="1000" i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of </a:t>
            </a:r>
            <a:r>
              <a:rPr lang="es-ES_tradnl" sz="1000" i="1" dirty="0" err="1">
                <a:effectLst>
                  <a:outerShdw blurRad="38100" dist="38100" dir="2700000" algn="tl">
                    <a:srgbClr val="C0C0C0"/>
                  </a:outerShdw>
                </a:effectLst>
              </a:rPr>
              <a:t>Research</a:t>
            </a:r>
            <a:r>
              <a:rPr lang="es-ES_tradnl" sz="1000" i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_tradnl" sz="1000" i="1" dirty="0" err="1">
                <a:effectLst>
                  <a:outerShdw blurRad="38100" dist="38100" dir="2700000" algn="tl">
                    <a:srgbClr val="C0C0C0"/>
                  </a:outerShdw>
                </a:effectLst>
              </a:rPr>
              <a:t>involving</a:t>
            </a:r>
            <a:r>
              <a:rPr lang="es-ES_tradnl" sz="1000" i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_tradnl" sz="1000" i="1" dirty="0" err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Animals</a:t>
            </a:r>
            <a:r>
              <a:rPr lang="es-ES_tradnl" sz="1000" i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_tradnl" sz="1000" dirty="0" err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Nuffield</a:t>
            </a:r>
            <a:r>
              <a:rPr lang="es-ES_tradnl" sz="10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_tradnl" sz="10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Council </a:t>
            </a:r>
            <a:r>
              <a:rPr lang="es-ES_tradnl" sz="1000" dirty="0" err="1">
                <a:effectLst>
                  <a:outerShdw blurRad="38100" dist="38100" dir="2700000" algn="tl">
                    <a:srgbClr val="C0C0C0"/>
                  </a:outerShdw>
                </a:effectLst>
              </a:rPr>
              <a:t>on</a:t>
            </a:r>
            <a:r>
              <a:rPr lang="es-ES_tradnl" sz="10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Bioethics </a:t>
            </a:r>
            <a:r>
              <a:rPr lang="es-ES_tradnl" sz="10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2005. </a:t>
            </a:r>
            <a:endParaRPr lang="es-ES_tradnl" sz="1000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8" name="Text Box 8"/>
          <p:cNvSpPr txBox="1">
            <a:spLocks noChangeArrowheads="1"/>
          </p:cNvSpPr>
          <p:nvPr/>
        </p:nvSpPr>
        <p:spPr bwMode="auto">
          <a:xfrm>
            <a:off x="546631" y="2113765"/>
            <a:ext cx="4248472" cy="1200329"/>
          </a:xfrm>
          <a:prstGeom prst="rect">
            <a:avLst/>
          </a:prstGeom>
          <a:solidFill>
            <a:srgbClr val="FFCCFF"/>
          </a:solidFill>
          <a:ln w="28575">
            <a:solidFill>
              <a:schemeClr val="accent1">
                <a:lumMod val="50000"/>
              </a:schemeClr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wrap="squar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_tradnl" sz="2400" b="1" dirty="0"/>
              <a:t>“¿Es moralmente </a:t>
            </a:r>
            <a:r>
              <a:rPr lang="es-ES_tradnl" sz="2400" b="1" dirty="0" smtClean="0"/>
              <a:t>aceptable </a:t>
            </a:r>
            <a:endParaRPr lang="es-ES_tradnl" sz="2400" b="1" dirty="0"/>
          </a:p>
          <a:p>
            <a:pPr eaLnBrk="1" hangingPunct="1"/>
            <a:r>
              <a:rPr lang="es-ES_tradnl" sz="2400" b="1" dirty="0"/>
              <a:t>causar dolor, </a:t>
            </a:r>
            <a:r>
              <a:rPr lang="es-ES_tradnl" sz="2400" b="1" dirty="0" smtClean="0"/>
              <a:t>sufrimiento </a:t>
            </a:r>
          </a:p>
          <a:p>
            <a:pPr eaLnBrk="1" hangingPunct="1"/>
            <a:r>
              <a:rPr lang="es-ES_tradnl" sz="2400" b="1" dirty="0" smtClean="0"/>
              <a:t>y </a:t>
            </a:r>
            <a:r>
              <a:rPr lang="es-ES_tradnl" sz="2400" b="1" dirty="0"/>
              <a:t>muerte </a:t>
            </a:r>
            <a:r>
              <a:rPr lang="es-ES_tradnl" sz="2400" b="1" dirty="0" smtClean="0"/>
              <a:t>a los </a:t>
            </a:r>
            <a:r>
              <a:rPr lang="es-ES_tradnl" sz="2400" b="1" dirty="0"/>
              <a:t>animales?</a:t>
            </a:r>
          </a:p>
        </p:txBody>
      </p:sp>
      <p:sp>
        <p:nvSpPr>
          <p:cNvPr id="9" name="Rectangle 15"/>
          <p:cNvSpPr>
            <a:spLocks noChangeArrowheads="1"/>
          </p:cNvSpPr>
          <p:nvPr/>
        </p:nvSpPr>
        <p:spPr bwMode="auto">
          <a:xfrm>
            <a:off x="6292138" y="366747"/>
            <a:ext cx="2375991" cy="584775"/>
          </a:xfrm>
          <a:prstGeom prst="rect">
            <a:avLst/>
          </a:prstGeom>
          <a:solidFill>
            <a:srgbClr val="EBEBFF"/>
          </a:solidFill>
          <a:ln w="28575">
            <a:solidFill>
              <a:schemeClr val="accent2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l">
              <a:buClr>
                <a:srgbClr val="FF0066"/>
              </a:buClr>
              <a:buFontTx/>
              <a:buChar char="•"/>
              <a:defRPr/>
            </a:pPr>
            <a:r>
              <a:rPr lang="es-ES" sz="1600">
                <a:effectLst>
                  <a:outerShdw blurRad="38100" dist="38100" dir="2700000" algn="tl">
                    <a:srgbClr val="FFFFFF"/>
                  </a:outerShdw>
                </a:effectLst>
              </a:rPr>
              <a:t> Investigación con </a:t>
            </a:r>
          </a:p>
          <a:p>
            <a:pPr algn="l">
              <a:buClr>
                <a:srgbClr val="FF0066"/>
              </a:buClr>
              <a:defRPr/>
            </a:pPr>
            <a:r>
              <a:rPr lang="es-ES" sz="1600">
                <a:effectLst>
                  <a:outerShdw blurRad="38100" dist="38100" dir="2700000" algn="tl">
                    <a:srgbClr val="FFFFFF"/>
                  </a:outerShdw>
                </a:effectLst>
              </a:rPr>
              <a:t>  Animales no Humanos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9333" grpId="0" animBg="1"/>
      <p:bldP spid="8" grpId="0" animBg="1"/>
    </p:bld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304" name="Rectangle 8"/>
          <p:cNvSpPr>
            <a:spLocks noChangeArrowheads="1"/>
          </p:cNvSpPr>
          <p:nvPr/>
        </p:nvSpPr>
        <p:spPr bwMode="auto">
          <a:xfrm>
            <a:off x="2319338" y="3429000"/>
            <a:ext cx="4505325" cy="2206625"/>
          </a:xfrm>
          <a:prstGeom prst="rect">
            <a:avLst/>
          </a:prstGeom>
          <a:solidFill>
            <a:srgbClr val="FFE7F3"/>
          </a:solidFill>
          <a:ln w="28575">
            <a:solidFill>
              <a:srgbClr val="FF0066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r>
              <a:rPr lang="es-ES" sz="900" u="sng" dirty="0"/>
              <a:t> </a:t>
            </a:r>
          </a:p>
          <a:p>
            <a:r>
              <a:rPr lang="es-ES" sz="1800" dirty="0"/>
              <a:t>* </a:t>
            </a:r>
            <a:r>
              <a:rPr lang="es-ES" sz="2400" dirty="0"/>
              <a:t>Declaración Derechos de Animales</a:t>
            </a:r>
            <a:r>
              <a:rPr lang="es-ES" dirty="0"/>
              <a:t> </a:t>
            </a:r>
          </a:p>
          <a:p>
            <a:r>
              <a:rPr lang="es-ES" dirty="0"/>
              <a:t>   </a:t>
            </a:r>
            <a:r>
              <a:rPr lang="es-ES" dirty="0" err="1" smtClean="0"/>
              <a:t>World</a:t>
            </a:r>
            <a:r>
              <a:rPr lang="es-ES" dirty="0" smtClean="0"/>
              <a:t> Medical Association 2006</a:t>
            </a:r>
            <a:endParaRPr lang="es-ES" dirty="0"/>
          </a:p>
          <a:p>
            <a:r>
              <a:rPr lang="es-ES" sz="1000" dirty="0"/>
              <a:t>   </a:t>
            </a:r>
          </a:p>
          <a:p>
            <a:r>
              <a:rPr lang="es-ES" sz="1800" dirty="0"/>
              <a:t>   </a:t>
            </a:r>
            <a:r>
              <a:rPr lang="es-ES" dirty="0"/>
              <a:t>“Trato humano, compasivo y </a:t>
            </a:r>
          </a:p>
          <a:p>
            <a:r>
              <a:rPr lang="es-ES" dirty="0"/>
              <a:t>uso solo si es necesario”</a:t>
            </a:r>
          </a:p>
          <a:p>
            <a:r>
              <a:rPr lang="es-ES" sz="1000" dirty="0"/>
              <a:t>   </a:t>
            </a:r>
            <a:r>
              <a:rPr lang="es-ES" sz="1000" u="sng" dirty="0"/>
              <a:t> </a:t>
            </a:r>
          </a:p>
        </p:txBody>
      </p:sp>
      <p:sp>
        <p:nvSpPr>
          <p:cNvPr id="55305" name="Text Box 9"/>
          <p:cNvSpPr txBox="1">
            <a:spLocks noChangeArrowheads="1"/>
          </p:cNvSpPr>
          <p:nvPr/>
        </p:nvSpPr>
        <p:spPr bwMode="auto">
          <a:xfrm>
            <a:off x="1430338" y="1700213"/>
            <a:ext cx="6454775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s-ES_tradnl" sz="24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“¿Los animales, simplemente un instrumento </a:t>
            </a:r>
          </a:p>
          <a:p>
            <a:pPr>
              <a:defRPr/>
            </a:pPr>
            <a:r>
              <a:rPr lang="es-ES_tradnl" sz="24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de investigación o seres con derechos?”</a:t>
            </a:r>
          </a:p>
        </p:txBody>
      </p:sp>
      <p:sp>
        <p:nvSpPr>
          <p:cNvPr id="55306" name="Text Box 10"/>
          <p:cNvSpPr txBox="1">
            <a:spLocks noChangeArrowheads="1"/>
          </p:cNvSpPr>
          <p:nvPr/>
        </p:nvSpPr>
        <p:spPr bwMode="auto">
          <a:xfrm>
            <a:off x="5089525" y="2693988"/>
            <a:ext cx="2579688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ES_tradnl" sz="1400" b="1">
                <a:effectLst>
                  <a:outerShdw blurRad="38100" dist="38100" dir="2700000" algn="tl">
                    <a:srgbClr val="C0C0C0"/>
                  </a:outerShdw>
                </a:effectLst>
              </a:rPr>
              <a:t>Seminario en CENABI 2009</a:t>
            </a:r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6156176" y="6381328"/>
            <a:ext cx="280012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_tradnl" sz="1200" dirty="0">
                <a:solidFill>
                  <a:schemeClr val="bg2"/>
                </a:solidFill>
                <a:latin typeface="Arial" charset="0"/>
              </a:rPr>
              <a:t>X. Páez Facultad Medicina ULA </a:t>
            </a:r>
            <a:r>
              <a:rPr lang="es-ES_tradnl" sz="1200" dirty="0" smtClean="0">
                <a:solidFill>
                  <a:schemeClr val="bg2"/>
                </a:solidFill>
                <a:latin typeface="Arial" charset="0"/>
              </a:rPr>
              <a:t>2018</a:t>
            </a:r>
            <a:endParaRPr lang="es-ES_tradnl" sz="1200" dirty="0">
              <a:solidFill>
                <a:schemeClr val="bg2"/>
              </a:solidFill>
              <a:latin typeface="Arial" charset="0"/>
            </a:endParaRPr>
          </a:p>
        </p:txBody>
      </p:sp>
      <p:sp>
        <p:nvSpPr>
          <p:cNvPr id="7" name="Rectangle 15"/>
          <p:cNvSpPr>
            <a:spLocks noChangeArrowheads="1"/>
          </p:cNvSpPr>
          <p:nvPr/>
        </p:nvSpPr>
        <p:spPr bwMode="auto">
          <a:xfrm>
            <a:off x="6368243" y="425087"/>
            <a:ext cx="2375991" cy="584775"/>
          </a:xfrm>
          <a:prstGeom prst="rect">
            <a:avLst/>
          </a:prstGeom>
          <a:solidFill>
            <a:srgbClr val="EBEBFF"/>
          </a:solidFill>
          <a:ln w="28575">
            <a:solidFill>
              <a:schemeClr val="accent2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l">
              <a:buClr>
                <a:srgbClr val="FF0066"/>
              </a:buClr>
              <a:buFontTx/>
              <a:buChar char="•"/>
              <a:defRPr/>
            </a:pPr>
            <a:r>
              <a:rPr lang="es-ES" sz="1600">
                <a:effectLst>
                  <a:outerShdw blurRad="38100" dist="38100" dir="2700000" algn="tl">
                    <a:srgbClr val="FFFFFF"/>
                  </a:outerShdw>
                </a:effectLst>
              </a:rPr>
              <a:t> Investigación con </a:t>
            </a:r>
          </a:p>
          <a:p>
            <a:pPr algn="l">
              <a:buClr>
                <a:srgbClr val="FF0066"/>
              </a:buClr>
              <a:defRPr/>
            </a:pPr>
            <a:r>
              <a:rPr lang="es-ES" sz="1600">
                <a:effectLst>
                  <a:outerShdw blurRad="38100" dist="38100" dir="2700000" algn="tl">
                    <a:srgbClr val="FFFFFF"/>
                  </a:outerShdw>
                </a:effectLst>
              </a:rPr>
              <a:t>  Animales no Humanos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5530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5530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5530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304" grpId="0" animBg="1"/>
      <p:bldP spid="55305" grpId="0"/>
    </p:bld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Rectangle 11"/>
          <p:cNvSpPr>
            <a:spLocks noChangeArrowheads="1"/>
          </p:cNvSpPr>
          <p:nvPr/>
        </p:nvSpPr>
        <p:spPr bwMode="auto">
          <a:xfrm>
            <a:off x="6156325" y="549275"/>
            <a:ext cx="2447925" cy="584775"/>
          </a:xfrm>
          <a:prstGeom prst="rect">
            <a:avLst/>
          </a:prstGeom>
          <a:solidFill>
            <a:srgbClr val="EBEBFF"/>
          </a:solidFill>
          <a:ln w="28575">
            <a:solidFill>
              <a:schemeClr val="accent2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algn="l">
              <a:buClr>
                <a:srgbClr val="FF0066"/>
              </a:buClr>
              <a:buFontTx/>
              <a:buChar char="•"/>
            </a:pPr>
            <a:r>
              <a:rPr lang="es-ES" sz="1600"/>
              <a:t> Investigación con</a:t>
            </a:r>
          </a:p>
          <a:p>
            <a:pPr algn="l">
              <a:buClr>
                <a:srgbClr val="FF0066"/>
              </a:buClr>
            </a:pPr>
            <a:r>
              <a:rPr lang="es-ES" sz="1600"/>
              <a:t>  Animales no humanos</a:t>
            </a:r>
          </a:p>
        </p:txBody>
      </p:sp>
      <p:sp>
        <p:nvSpPr>
          <p:cNvPr id="155654" name="Text Box 6"/>
          <p:cNvSpPr txBox="1">
            <a:spLocks noChangeArrowheads="1"/>
          </p:cNvSpPr>
          <p:nvPr/>
        </p:nvSpPr>
        <p:spPr bwMode="auto">
          <a:xfrm>
            <a:off x="380240" y="1312273"/>
            <a:ext cx="3938899" cy="738664"/>
          </a:xfrm>
          <a:prstGeom prst="rect">
            <a:avLst/>
          </a:prstGeom>
          <a:solidFill>
            <a:srgbClr val="FFE7F3"/>
          </a:solidFill>
          <a:ln>
            <a:solidFill>
              <a:srgbClr val="0000CC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Declaración de Vancouver</a:t>
            </a:r>
            <a:r>
              <a:rPr lang="es-ES" sz="2400" dirty="0"/>
              <a:t> </a:t>
            </a:r>
          </a:p>
          <a:p>
            <a:pPr>
              <a:defRPr/>
            </a:pPr>
            <a:r>
              <a:rPr lang="es-ES" sz="1800" dirty="0"/>
              <a:t>AAAS febrero 2012</a:t>
            </a:r>
          </a:p>
        </p:txBody>
      </p:sp>
      <p:sp>
        <p:nvSpPr>
          <p:cNvPr id="104452" name="Text Box 4"/>
          <p:cNvSpPr txBox="1">
            <a:spLocks noChangeArrowheads="1"/>
          </p:cNvSpPr>
          <p:nvPr/>
        </p:nvSpPr>
        <p:spPr bwMode="auto">
          <a:xfrm>
            <a:off x="466634" y="5514614"/>
            <a:ext cx="3719513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_tradnl" sz="1000" dirty="0">
                <a:solidFill>
                  <a:schemeClr val="bg2"/>
                </a:solidFill>
              </a:rPr>
              <a:t>http://www.bbc.co.uk/mundo/noticias/2012/02/120221_piden_tratar_delfines_ballenas_como_personas_jr.shtml</a:t>
            </a:r>
          </a:p>
        </p:txBody>
      </p:sp>
      <p:sp>
        <p:nvSpPr>
          <p:cNvPr id="155662" name="Text Box 14"/>
          <p:cNvSpPr txBox="1">
            <a:spLocks noChangeArrowheads="1"/>
          </p:cNvSpPr>
          <p:nvPr/>
        </p:nvSpPr>
        <p:spPr bwMode="auto">
          <a:xfrm>
            <a:off x="481307" y="4509120"/>
            <a:ext cx="3717925" cy="822325"/>
          </a:xfrm>
          <a:prstGeom prst="rect">
            <a:avLst/>
          </a:prstGeom>
          <a:solidFill>
            <a:srgbClr val="61E1FF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sz="2400" dirty="0"/>
              <a:t>Los cetáceos declarados </a:t>
            </a:r>
          </a:p>
          <a:p>
            <a:pPr eaLnBrk="1" hangingPunct="1"/>
            <a:r>
              <a:rPr lang="en-US" sz="2400" dirty="0"/>
              <a:t>“ Personas no </a:t>
            </a:r>
            <a:r>
              <a:rPr lang="en-US" sz="2400" dirty="0" err="1"/>
              <a:t>humanas</a:t>
            </a:r>
            <a:r>
              <a:rPr lang="en-US" sz="2400" dirty="0"/>
              <a:t>"</a:t>
            </a:r>
          </a:p>
        </p:txBody>
      </p:sp>
      <p:pic>
        <p:nvPicPr>
          <p:cNvPr id="155663" name="Picture 15" descr="delfines_tratados_como_persona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685" y="2276872"/>
            <a:ext cx="3643412" cy="20490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6156176" y="6381328"/>
            <a:ext cx="280012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_tradnl" sz="1200" dirty="0">
                <a:solidFill>
                  <a:schemeClr val="bg2"/>
                </a:solidFill>
                <a:latin typeface="Arial" charset="0"/>
              </a:rPr>
              <a:t>X. Páez Facultad Medicina ULA </a:t>
            </a:r>
            <a:r>
              <a:rPr lang="es-ES_tradnl" sz="1200" dirty="0" smtClean="0">
                <a:solidFill>
                  <a:schemeClr val="bg2"/>
                </a:solidFill>
                <a:latin typeface="Arial" charset="0"/>
              </a:rPr>
              <a:t>2018</a:t>
            </a:r>
            <a:endParaRPr lang="es-ES_tradnl" sz="1200" dirty="0">
              <a:solidFill>
                <a:schemeClr val="bg2"/>
              </a:solidFill>
              <a:latin typeface="Arial" charset="0"/>
            </a:endParaRPr>
          </a:p>
        </p:txBody>
      </p:sp>
      <p:sp>
        <p:nvSpPr>
          <p:cNvPr id="8" name="Text Box 6"/>
          <p:cNvSpPr txBox="1">
            <a:spLocks noChangeArrowheads="1"/>
          </p:cNvSpPr>
          <p:nvPr/>
        </p:nvSpPr>
        <p:spPr bwMode="auto">
          <a:xfrm>
            <a:off x="4691070" y="1291407"/>
            <a:ext cx="3985386" cy="738664"/>
          </a:xfrm>
          <a:prstGeom prst="rect">
            <a:avLst/>
          </a:prstGeom>
          <a:solidFill>
            <a:srgbClr val="FFE7F3"/>
          </a:solidFill>
          <a:ln>
            <a:solidFill>
              <a:srgbClr val="0000CC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sz="2400" dirty="0"/>
              <a:t>Declaración de Cambridge </a:t>
            </a:r>
          </a:p>
          <a:p>
            <a:pPr eaLnBrk="1" hangingPunct="1"/>
            <a:r>
              <a:rPr lang="es-ES" sz="1800" dirty="0"/>
              <a:t>FCMS julio 2012</a:t>
            </a:r>
          </a:p>
        </p:txBody>
      </p:sp>
      <p:sp>
        <p:nvSpPr>
          <p:cNvPr id="9" name="Rectangle 7"/>
          <p:cNvSpPr>
            <a:spLocks noChangeArrowheads="1"/>
          </p:cNvSpPr>
          <p:nvPr/>
        </p:nvSpPr>
        <p:spPr bwMode="auto">
          <a:xfrm>
            <a:off x="5022754" y="2600031"/>
            <a:ext cx="3322018" cy="13234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s-ES" dirty="0"/>
              <a:t>Sustrato neurológico para </a:t>
            </a:r>
            <a:endParaRPr lang="es-ES" dirty="0" smtClean="0"/>
          </a:p>
          <a:p>
            <a:r>
              <a:rPr lang="es-ES" dirty="0"/>
              <a:t>l</a:t>
            </a:r>
            <a:r>
              <a:rPr lang="es-ES" dirty="0" smtClean="0"/>
              <a:t>a conciencia </a:t>
            </a:r>
            <a:r>
              <a:rPr lang="es-ES" dirty="0"/>
              <a:t>en mamíferos, </a:t>
            </a:r>
            <a:r>
              <a:rPr lang="es-ES" dirty="0" smtClean="0"/>
              <a:t>aves </a:t>
            </a:r>
            <a:r>
              <a:rPr lang="es-ES" dirty="0"/>
              <a:t>hasta pulpos</a:t>
            </a:r>
          </a:p>
        </p:txBody>
      </p:sp>
      <p:sp>
        <p:nvSpPr>
          <p:cNvPr id="10" name="Text Box 8"/>
          <p:cNvSpPr txBox="1">
            <a:spLocks noChangeArrowheads="1"/>
          </p:cNvSpPr>
          <p:nvPr/>
        </p:nvSpPr>
        <p:spPr bwMode="auto">
          <a:xfrm>
            <a:off x="4844736" y="4131116"/>
            <a:ext cx="3320222" cy="1200329"/>
          </a:xfrm>
          <a:prstGeom prst="rect">
            <a:avLst/>
          </a:prstGeom>
          <a:solidFill>
            <a:srgbClr val="61E1FF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wrap="squar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sz="2400"/>
              <a:t>“Los animales son conscientes y como </a:t>
            </a:r>
          </a:p>
          <a:p>
            <a:pPr eaLnBrk="1" hangingPunct="1"/>
            <a:r>
              <a:rPr lang="es-ES" sz="2400"/>
              <a:t>tales deben tratarse”</a:t>
            </a:r>
          </a:p>
        </p:txBody>
      </p:sp>
      <p:sp>
        <p:nvSpPr>
          <p:cNvPr id="11" name="Text Box 4"/>
          <p:cNvSpPr txBox="1">
            <a:spLocks noChangeArrowheads="1"/>
          </p:cNvSpPr>
          <p:nvPr/>
        </p:nvSpPr>
        <p:spPr bwMode="auto">
          <a:xfrm>
            <a:off x="4565836" y="5485307"/>
            <a:ext cx="3719513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_tradnl" sz="1000" dirty="0">
                <a:solidFill>
                  <a:schemeClr val="bg2"/>
                </a:solidFill>
              </a:rPr>
              <a:t>http://www.bbc.co.uk/mundo/noticias/2012/02/120221_piden_tratar_delfines_ballenas_como_personas_jr.shtml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5654" grpId="0" animBg="1"/>
      <p:bldP spid="104452" grpId="0"/>
      <p:bldP spid="155662" grpId="0" animBg="1"/>
      <p:bldP spid="8" grpId="0" animBg="1"/>
      <p:bldP spid="9" grpId="0"/>
      <p:bldP spid="10" grpId="0" animBg="1"/>
      <p:bldP spid="11" grpId="0"/>
    </p:bld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Rectangle 11"/>
          <p:cNvSpPr>
            <a:spLocks noChangeArrowheads="1"/>
          </p:cNvSpPr>
          <p:nvPr/>
        </p:nvSpPr>
        <p:spPr bwMode="auto">
          <a:xfrm>
            <a:off x="6156325" y="549275"/>
            <a:ext cx="2447925" cy="584775"/>
          </a:xfrm>
          <a:prstGeom prst="rect">
            <a:avLst/>
          </a:prstGeom>
          <a:solidFill>
            <a:srgbClr val="EBEBFF"/>
          </a:solidFill>
          <a:ln w="28575">
            <a:solidFill>
              <a:schemeClr val="accent2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algn="l">
              <a:buClr>
                <a:srgbClr val="FF0066"/>
              </a:buClr>
              <a:buFontTx/>
              <a:buChar char="•"/>
            </a:pPr>
            <a:r>
              <a:rPr lang="es-ES" sz="1600"/>
              <a:t> Investigación con</a:t>
            </a:r>
          </a:p>
          <a:p>
            <a:pPr algn="l">
              <a:buClr>
                <a:srgbClr val="FF0066"/>
              </a:buClr>
            </a:pPr>
            <a:r>
              <a:rPr lang="es-ES" sz="1600"/>
              <a:t>  Animales no humanos</a:t>
            </a:r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6156176" y="6381328"/>
            <a:ext cx="280012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_tradnl" sz="1200" dirty="0">
                <a:solidFill>
                  <a:schemeClr val="bg2"/>
                </a:solidFill>
                <a:latin typeface="Arial" charset="0"/>
              </a:rPr>
              <a:t>X. Páez Facultad Medicina ULA </a:t>
            </a:r>
            <a:r>
              <a:rPr lang="es-ES_tradnl" sz="1200" dirty="0" smtClean="0">
                <a:solidFill>
                  <a:schemeClr val="bg2"/>
                </a:solidFill>
                <a:latin typeface="Arial" charset="0"/>
              </a:rPr>
              <a:t>2018</a:t>
            </a:r>
            <a:endParaRPr lang="es-ES_tradnl" sz="1200" dirty="0">
              <a:solidFill>
                <a:schemeClr val="bg2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609" name="Text Box 17"/>
          <p:cNvSpPr txBox="1">
            <a:spLocks noChangeArrowheads="1"/>
          </p:cNvSpPr>
          <p:nvPr/>
        </p:nvSpPr>
        <p:spPr bwMode="auto">
          <a:xfrm>
            <a:off x="1907648" y="2768600"/>
            <a:ext cx="5328703" cy="1815882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dist="35921" dir="2700000" algn="ctr" rotWithShape="0">
              <a:schemeClr val="bg2"/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_tradnl" sz="2800" dirty="0">
                <a:effectLst/>
              </a:rPr>
              <a:t>Jueves, 8 de octubre 2009</a:t>
            </a:r>
          </a:p>
          <a:p>
            <a:r>
              <a:rPr lang="es-ES_tradnl" sz="2800" dirty="0">
                <a:effectLst/>
              </a:rPr>
              <a:t>Facultad de Medicina</a:t>
            </a:r>
          </a:p>
          <a:p>
            <a:r>
              <a:rPr lang="es-ES_tradnl" sz="2800" dirty="0">
                <a:effectLst/>
              </a:rPr>
              <a:t>Cátedra de Técnica Quirúrgica</a:t>
            </a:r>
          </a:p>
          <a:p>
            <a:r>
              <a:rPr lang="es-ES_tradnl" sz="2800" dirty="0">
                <a:effectLst/>
              </a:rPr>
              <a:t>4to año Medicina</a:t>
            </a:r>
          </a:p>
        </p:txBody>
      </p:sp>
      <p:sp>
        <p:nvSpPr>
          <p:cNvPr id="110611" name="Text Box 19"/>
          <p:cNvSpPr txBox="1">
            <a:spLocks noChangeArrowheads="1"/>
          </p:cNvSpPr>
          <p:nvPr/>
        </p:nvSpPr>
        <p:spPr bwMode="auto">
          <a:xfrm>
            <a:off x="2714625" y="1716660"/>
            <a:ext cx="3714750" cy="850900"/>
          </a:xfrm>
          <a:prstGeom prst="rect">
            <a:avLst/>
          </a:prstGeom>
          <a:solidFill>
            <a:srgbClr val="FEE6FC"/>
          </a:solidFill>
          <a:ln w="28575">
            <a:solidFill>
              <a:srgbClr val="CC33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s-ES_tradnl" sz="2400">
                <a:effectLst>
                  <a:outerShdw blurRad="38100" dist="38100" dir="2700000" algn="tl">
                    <a:srgbClr val="FFFFFF"/>
                  </a:outerShdw>
                </a:effectLst>
              </a:rPr>
              <a:t>Uso de seres vivos en </a:t>
            </a:r>
          </a:p>
          <a:p>
            <a:pPr algn="l"/>
            <a:r>
              <a:rPr lang="es-ES_tradnl" sz="2400">
                <a:effectLst>
                  <a:outerShdw blurRad="38100" dist="38100" dir="2700000" algn="tl">
                    <a:srgbClr val="FFFFFF"/>
                  </a:outerShdw>
                </a:effectLst>
              </a:rPr>
              <a:t>Investigación y Docencia</a:t>
            </a:r>
          </a:p>
        </p:txBody>
      </p:sp>
      <p:sp>
        <p:nvSpPr>
          <p:cNvPr id="110612" name="Text Box 6"/>
          <p:cNvSpPr txBox="1">
            <a:spLocks noChangeArrowheads="1"/>
          </p:cNvSpPr>
          <p:nvPr/>
        </p:nvSpPr>
        <p:spPr bwMode="auto">
          <a:xfrm>
            <a:off x="6372225" y="6467475"/>
            <a:ext cx="2709863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l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s-ES_tradnl" sz="1200">
                <a:solidFill>
                  <a:schemeClr val="bg2"/>
                </a:solidFill>
                <a:effectLst/>
              </a:rPr>
              <a:t>X. Páez Facultad Medicina ULA 2012</a:t>
            </a:r>
          </a:p>
        </p:txBody>
      </p:sp>
      <p:sp>
        <p:nvSpPr>
          <p:cNvPr id="7" name="Rectangle 11"/>
          <p:cNvSpPr>
            <a:spLocks noChangeArrowheads="1"/>
          </p:cNvSpPr>
          <p:nvPr/>
        </p:nvSpPr>
        <p:spPr bwMode="auto">
          <a:xfrm>
            <a:off x="6228184" y="306151"/>
            <a:ext cx="2447925" cy="584775"/>
          </a:xfrm>
          <a:prstGeom prst="rect">
            <a:avLst/>
          </a:prstGeom>
          <a:solidFill>
            <a:srgbClr val="EBEBFF"/>
          </a:solidFill>
          <a:ln w="28575">
            <a:solidFill>
              <a:schemeClr val="accent2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algn="l">
              <a:buClr>
                <a:srgbClr val="FF0066"/>
              </a:buClr>
              <a:buFontTx/>
              <a:buChar char="•"/>
            </a:pPr>
            <a:r>
              <a:rPr lang="es-ES" sz="1600" dirty="0"/>
              <a:t> Investigación con</a:t>
            </a:r>
          </a:p>
          <a:p>
            <a:pPr algn="l">
              <a:buClr>
                <a:srgbClr val="FF0066"/>
              </a:buClr>
            </a:pPr>
            <a:r>
              <a:rPr lang="es-ES" sz="1600" dirty="0"/>
              <a:t>  Animales no humanos</a:t>
            </a:r>
          </a:p>
        </p:txBody>
      </p:sp>
    </p:spTree>
    <p:extLst>
      <p:ext uri="{BB962C8B-B14F-4D97-AF65-F5344CB8AC3E}">
        <p14:creationId xmlns:p14="http://schemas.microsoft.com/office/powerpoint/2010/main" val="41317792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0609" grpId="0" animBg="1"/>
    </p:bld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3670" name="Picture 6" descr="HPIM2400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739" t="21018" r="739" b="29064"/>
          <a:stretch/>
        </p:blipFill>
        <p:spPr bwMode="auto">
          <a:xfrm>
            <a:off x="917574" y="1700808"/>
            <a:ext cx="7308850" cy="2736304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671" name="Text Box 7"/>
          <p:cNvSpPr txBox="1">
            <a:spLocks noChangeArrowheads="1"/>
          </p:cNvSpPr>
          <p:nvPr/>
        </p:nvSpPr>
        <p:spPr bwMode="auto">
          <a:xfrm>
            <a:off x="2844005" y="1028677"/>
            <a:ext cx="3455988" cy="39687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>
            <a:spAutoFit/>
          </a:bodyPr>
          <a:lstStyle/>
          <a:p>
            <a:pPr algn="l"/>
            <a:r>
              <a:rPr lang="es-ES_tradnl">
                <a:effectLst/>
              </a:rPr>
              <a:t>A la entrada de la cátedra…</a:t>
            </a:r>
          </a:p>
        </p:txBody>
      </p:sp>
      <p:sp>
        <p:nvSpPr>
          <p:cNvPr id="113673" name="Text Box 6"/>
          <p:cNvSpPr txBox="1">
            <a:spLocks noChangeArrowheads="1"/>
          </p:cNvSpPr>
          <p:nvPr/>
        </p:nvSpPr>
        <p:spPr bwMode="auto">
          <a:xfrm>
            <a:off x="6372225" y="6467475"/>
            <a:ext cx="2709863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l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s-ES_tradnl" sz="1200" dirty="0">
                <a:solidFill>
                  <a:schemeClr val="bg2"/>
                </a:solidFill>
                <a:effectLst/>
              </a:rPr>
              <a:t>X. Páez Facultad Medicina ULA </a:t>
            </a:r>
            <a:r>
              <a:rPr lang="es-ES_tradnl" sz="1200" dirty="0" smtClean="0">
                <a:solidFill>
                  <a:schemeClr val="bg2"/>
                </a:solidFill>
                <a:effectLst/>
              </a:rPr>
              <a:t>2018</a:t>
            </a:r>
            <a:endParaRPr lang="es-ES_tradnl" sz="1200" dirty="0">
              <a:solidFill>
                <a:schemeClr val="bg2"/>
              </a:solidFill>
              <a:effectLst/>
            </a:endParaRPr>
          </a:p>
        </p:txBody>
      </p:sp>
      <p:sp>
        <p:nvSpPr>
          <p:cNvPr id="2" name="CuadroTexto 1"/>
          <p:cNvSpPr txBox="1"/>
          <p:nvPr/>
        </p:nvSpPr>
        <p:spPr>
          <a:xfrm>
            <a:off x="1056454" y="4590750"/>
            <a:ext cx="7031091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VE" dirty="0" smtClean="0"/>
              <a:t>Por iniciativa de los alumnos al enterarse del </a:t>
            </a:r>
          </a:p>
          <a:p>
            <a:r>
              <a:rPr lang="es-VE" dirty="0" smtClean="0"/>
              <a:t>maltrato de los animales usados para la enseñanza:</a:t>
            </a:r>
          </a:p>
          <a:p>
            <a:endParaRPr lang="es-VE" sz="800" dirty="0" smtClean="0"/>
          </a:p>
          <a:p>
            <a:r>
              <a:rPr lang="es-VE" dirty="0"/>
              <a:t>f</a:t>
            </a:r>
            <a:r>
              <a:rPr lang="es-VE" dirty="0" smtClean="0"/>
              <a:t>alta de anestesia, suturas repetidas en el mismo animal, </a:t>
            </a:r>
          </a:p>
          <a:p>
            <a:r>
              <a:rPr lang="es-VE" dirty="0" smtClean="0"/>
              <a:t>falta de antibióticos, no alimentación…</a:t>
            </a:r>
          </a:p>
        </p:txBody>
      </p:sp>
    </p:spTree>
    <p:extLst>
      <p:ext uri="{BB962C8B-B14F-4D97-AF65-F5344CB8AC3E}">
        <p14:creationId xmlns:p14="http://schemas.microsoft.com/office/powerpoint/2010/main" val="1300397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21" name="Text Box 6"/>
          <p:cNvSpPr txBox="1">
            <a:spLocks noChangeArrowheads="1"/>
          </p:cNvSpPr>
          <p:nvPr/>
        </p:nvSpPr>
        <p:spPr bwMode="auto">
          <a:xfrm>
            <a:off x="6372225" y="6467475"/>
            <a:ext cx="272658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l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s-ES_tradnl" sz="1200" dirty="0">
                <a:solidFill>
                  <a:schemeClr val="bg2"/>
                </a:solidFill>
                <a:effectLst/>
              </a:rPr>
              <a:t>X. Páez Facultad Medicina ULA </a:t>
            </a:r>
            <a:r>
              <a:rPr lang="es-ES_tradnl" sz="1200" dirty="0" smtClean="0">
                <a:solidFill>
                  <a:schemeClr val="bg2"/>
                </a:solidFill>
                <a:effectLst/>
              </a:rPr>
              <a:t>2018</a:t>
            </a:r>
            <a:endParaRPr lang="es-ES_tradnl" sz="1200" dirty="0">
              <a:solidFill>
                <a:schemeClr val="bg2"/>
              </a:solidFill>
              <a:effectLst/>
            </a:endParaRPr>
          </a:p>
        </p:txBody>
      </p:sp>
      <p:pic>
        <p:nvPicPr>
          <p:cNvPr id="111623" name="Picture 7" descr="HPIM2397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1000"/>
                    </a14:imgEffect>
                    <a14:imgEffect>
                      <a14:brightnessContrast bright="23000" contrast="5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296863"/>
            <a:ext cx="3676650" cy="27574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1625" name="Picture 9" descr="HPIM239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-6000" contrast="5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9338" y="333375"/>
            <a:ext cx="3648075" cy="2736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1626" name="Picture 10" descr="HPIM2398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bright="6000" contrast="71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3644900"/>
            <a:ext cx="3586163" cy="2689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1627" name="Text Box 11"/>
          <p:cNvSpPr txBox="1">
            <a:spLocks noChangeArrowheads="1"/>
          </p:cNvSpPr>
          <p:nvPr/>
        </p:nvSpPr>
        <p:spPr bwMode="auto">
          <a:xfrm>
            <a:off x="4787900" y="3644900"/>
            <a:ext cx="4105275" cy="2647950"/>
          </a:xfrm>
          <a:prstGeom prst="rect">
            <a:avLst/>
          </a:prstGeom>
          <a:solidFill>
            <a:srgbClr val="FCD4E9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/>
            <a:r>
              <a:rPr lang="es-ES_tradnl" sz="2400" dirty="0">
                <a:effectLst/>
              </a:rPr>
              <a:t>“Los estudiantes van a ser recibidos en el Consejo de la Facultad para oír sus quejas con respecto a la docencia en esta materia que usa perros para las demostraciones”</a:t>
            </a:r>
          </a:p>
        </p:txBody>
      </p:sp>
    </p:spTree>
    <p:extLst>
      <p:ext uri="{BB962C8B-B14F-4D97-AF65-F5344CB8AC3E}">
        <p14:creationId xmlns:p14="http://schemas.microsoft.com/office/powerpoint/2010/main" val="23122049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16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16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16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16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116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1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116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116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116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1627" grpId="0" animBg="1"/>
    </p:bldLst>
  </p:timing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7" name="Text Box 7"/>
          <p:cNvSpPr txBox="1">
            <a:spLocks noChangeArrowheads="1"/>
          </p:cNvSpPr>
          <p:nvPr/>
        </p:nvSpPr>
        <p:spPr bwMode="auto">
          <a:xfrm>
            <a:off x="1433513" y="2408238"/>
            <a:ext cx="6276975" cy="2619375"/>
          </a:xfrm>
          <a:prstGeom prst="rect">
            <a:avLst/>
          </a:prstGeom>
          <a:solidFill>
            <a:srgbClr val="FCD4E9"/>
          </a:solidFill>
          <a:ln w="28575">
            <a:solidFill>
              <a:srgbClr val="11B0FF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algn="l"/>
            <a:r>
              <a:rPr lang="es-ES" sz="2800">
                <a:effectLst/>
              </a:rPr>
              <a:t>Epílogo</a:t>
            </a:r>
          </a:p>
          <a:p>
            <a:pPr algn="l"/>
            <a:endParaRPr lang="es-ES" sz="2800">
              <a:effectLst/>
            </a:endParaRPr>
          </a:p>
          <a:p>
            <a:pPr algn="l"/>
            <a:r>
              <a:rPr lang="es-ES" sz="2400">
                <a:effectLst/>
              </a:rPr>
              <a:t>La asignatura fue suspendida hasta mejorar las condiciones de enseñanza con los animales o utilizar recursos alternos</a:t>
            </a:r>
          </a:p>
          <a:p>
            <a:pPr algn="r"/>
            <a:endParaRPr lang="es-ES" sz="1800"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algn="r"/>
            <a:r>
              <a:rPr lang="es-ES" sz="1800" b="1">
                <a:effectLst>
                  <a:outerShdw blurRad="38100" dist="38100" dir="2700000" algn="tl">
                    <a:srgbClr val="FFFFFF"/>
                  </a:outerShdw>
                </a:effectLst>
              </a:rPr>
              <a:t>Octubre 2009</a:t>
            </a:r>
          </a:p>
        </p:txBody>
      </p:sp>
      <p:sp>
        <p:nvSpPr>
          <p:cNvPr id="112648" name="Text Box 6"/>
          <p:cNvSpPr txBox="1">
            <a:spLocks noChangeArrowheads="1"/>
          </p:cNvSpPr>
          <p:nvPr/>
        </p:nvSpPr>
        <p:spPr bwMode="auto">
          <a:xfrm>
            <a:off x="6372225" y="6467475"/>
            <a:ext cx="2709863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l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s-ES_tradnl" sz="1200" dirty="0">
                <a:solidFill>
                  <a:schemeClr val="bg2"/>
                </a:solidFill>
                <a:effectLst/>
              </a:rPr>
              <a:t>X. Páez Facultad Medicina ULA 2012</a:t>
            </a:r>
          </a:p>
        </p:txBody>
      </p:sp>
      <p:sp>
        <p:nvSpPr>
          <p:cNvPr id="85003" name="Rectangle 11"/>
          <p:cNvSpPr>
            <a:spLocks noChangeArrowheads="1"/>
          </p:cNvSpPr>
          <p:nvPr/>
        </p:nvSpPr>
        <p:spPr bwMode="auto">
          <a:xfrm>
            <a:off x="6084888" y="692150"/>
            <a:ext cx="2447925" cy="584775"/>
          </a:xfrm>
          <a:prstGeom prst="rect">
            <a:avLst/>
          </a:prstGeom>
          <a:solidFill>
            <a:srgbClr val="EBEBFF"/>
          </a:solidFill>
          <a:ln w="28575">
            <a:solidFill>
              <a:schemeClr val="accent2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algn="l">
              <a:buClr>
                <a:srgbClr val="FF0066"/>
              </a:buClr>
              <a:buFontTx/>
              <a:buChar char="•"/>
            </a:pPr>
            <a:r>
              <a:rPr lang="es-ES" sz="1600">
                <a:effectLst/>
              </a:rPr>
              <a:t> Enseñanza con</a:t>
            </a:r>
          </a:p>
          <a:p>
            <a:pPr algn="l">
              <a:buClr>
                <a:srgbClr val="FF0066"/>
              </a:buClr>
            </a:pPr>
            <a:r>
              <a:rPr lang="es-ES" sz="1600">
                <a:effectLst/>
              </a:rPr>
              <a:t>  Animales no humanos</a:t>
            </a:r>
          </a:p>
        </p:txBody>
      </p:sp>
    </p:spTree>
    <p:extLst>
      <p:ext uri="{BB962C8B-B14F-4D97-AF65-F5344CB8AC3E}">
        <p14:creationId xmlns:p14="http://schemas.microsoft.com/office/powerpoint/2010/main" val="28703323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Rectangle 5"/>
          <p:cNvSpPr>
            <a:spLocks noChangeArrowheads="1"/>
          </p:cNvSpPr>
          <p:nvPr/>
        </p:nvSpPr>
        <p:spPr bwMode="auto">
          <a:xfrm>
            <a:off x="2425700" y="1268413"/>
            <a:ext cx="4824413" cy="495300"/>
          </a:xfrm>
          <a:prstGeom prst="rect">
            <a:avLst/>
          </a:prstGeom>
          <a:solidFill>
            <a:srgbClr val="EBEBFF"/>
          </a:solidFill>
          <a:ln w="38100">
            <a:solidFill>
              <a:schemeClr val="accent2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algn="l">
              <a:buClr>
                <a:srgbClr val="FF0066"/>
              </a:buClr>
              <a:buFontTx/>
              <a:buChar char="•"/>
            </a:pPr>
            <a:r>
              <a:rPr lang="es-ES" sz="2400" b="1"/>
              <a:t> Autores, árbitros y editores</a:t>
            </a:r>
          </a:p>
        </p:txBody>
      </p:sp>
      <p:sp>
        <p:nvSpPr>
          <p:cNvPr id="111619" name="Text Box 6"/>
          <p:cNvSpPr txBox="1">
            <a:spLocks noChangeArrowheads="1"/>
          </p:cNvSpPr>
          <p:nvPr/>
        </p:nvSpPr>
        <p:spPr bwMode="auto">
          <a:xfrm>
            <a:off x="1382713" y="1196975"/>
            <a:ext cx="792162" cy="579438"/>
          </a:xfrm>
          <a:prstGeom prst="rect">
            <a:avLst/>
          </a:prstGeom>
          <a:solidFill>
            <a:srgbClr val="C7A4F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s-ES_tradnl" sz="3200" b="1"/>
              <a:t>4.</a:t>
            </a:r>
          </a:p>
        </p:txBody>
      </p:sp>
      <p:sp>
        <p:nvSpPr>
          <p:cNvPr id="88072" name="Text Box 8"/>
          <p:cNvSpPr txBox="1">
            <a:spLocks noChangeArrowheads="1"/>
          </p:cNvSpPr>
          <p:nvPr/>
        </p:nvSpPr>
        <p:spPr bwMode="auto">
          <a:xfrm>
            <a:off x="6434138" y="431801"/>
            <a:ext cx="2336800" cy="395287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2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ES_tradnl" sz="1800" b="1">
                <a:effectLst>
                  <a:outerShdw blurRad="38100" dist="38100" dir="2700000" algn="tl">
                    <a:srgbClr val="FFFFFF"/>
                  </a:outerShdw>
                </a:effectLst>
              </a:rPr>
              <a:t>II. Discusión casos</a:t>
            </a:r>
          </a:p>
        </p:txBody>
      </p:sp>
      <p:pic>
        <p:nvPicPr>
          <p:cNvPr id="111621" name="Picture 9" descr="428005a-i1_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38700" y="1916114"/>
            <a:ext cx="3405708" cy="3829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1623" name="Rectangle 12"/>
          <p:cNvSpPr>
            <a:spLocks noChangeArrowheads="1"/>
          </p:cNvSpPr>
          <p:nvPr/>
        </p:nvSpPr>
        <p:spPr bwMode="auto">
          <a:xfrm>
            <a:off x="4837906" y="5864147"/>
            <a:ext cx="4054475" cy="214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_tradnl" sz="800" b="1"/>
              <a:t>http://www.nature.com/nature/journal/v428/n6978/images/428005a-i1.0.jpg</a:t>
            </a:r>
          </a:p>
        </p:txBody>
      </p:sp>
      <p:sp>
        <p:nvSpPr>
          <p:cNvPr id="9" name="Text Box 4"/>
          <p:cNvSpPr txBox="1">
            <a:spLocks noChangeArrowheads="1"/>
          </p:cNvSpPr>
          <p:nvPr/>
        </p:nvSpPr>
        <p:spPr bwMode="auto">
          <a:xfrm>
            <a:off x="6156176" y="6381328"/>
            <a:ext cx="280012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_tradnl" sz="1200" dirty="0">
                <a:solidFill>
                  <a:schemeClr val="bg2"/>
                </a:solidFill>
                <a:latin typeface="Arial" charset="0"/>
              </a:rPr>
              <a:t>X. Páez Facultad Medicina ULA </a:t>
            </a:r>
            <a:r>
              <a:rPr lang="es-ES_tradnl" sz="1200" dirty="0" smtClean="0">
                <a:solidFill>
                  <a:schemeClr val="bg2"/>
                </a:solidFill>
                <a:latin typeface="Arial" charset="0"/>
              </a:rPr>
              <a:t>2018</a:t>
            </a:r>
            <a:endParaRPr lang="es-ES_tradnl" sz="1200" dirty="0">
              <a:solidFill>
                <a:schemeClr val="bg2"/>
              </a:solidFill>
              <a:latin typeface="Arial" charset="0"/>
            </a:endParaRPr>
          </a:p>
        </p:txBody>
      </p:sp>
      <p:sp>
        <p:nvSpPr>
          <p:cNvPr id="10" name="Text Box 6"/>
          <p:cNvSpPr txBox="1">
            <a:spLocks noChangeArrowheads="1"/>
          </p:cNvSpPr>
          <p:nvPr/>
        </p:nvSpPr>
        <p:spPr bwMode="auto">
          <a:xfrm>
            <a:off x="1328158" y="4534088"/>
            <a:ext cx="2600392" cy="1631216"/>
          </a:xfrm>
          <a:prstGeom prst="rect">
            <a:avLst/>
          </a:prstGeom>
          <a:solidFill>
            <a:srgbClr val="FFE7F3"/>
          </a:solidFill>
          <a:ln w="28575">
            <a:solidFill>
              <a:srgbClr val="FF0066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>
              <a:defRPr/>
            </a:pPr>
            <a:r>
              <a:rPr lang="es-ES_tradnl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Plagios</a:t>
            </a:r>
          </a:p>
          <a:p>
            <a:pPr algn="l" eaLnBrk="1" hangingPunct="1">
              <a:defRPr/>
            </a:pPr>
            <a:r>
              <a:rPr lang="es-ES_tradnl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Robos de proyectos</a:t>
            </a:r>
          </a:p>
          <a:p>
            <a:pPr algn="l" eaLnBrk="1" hangingPunct="1">
              <a:defRPr/>
            </a:pPr>
            <a:r>
              <a:rPr lang="es-ES_tradnl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Disputa de autoría </a:t>
            </a:r>
          </a:p>
          <a:p>
            <a:pPr algn="l" eaLnBrk="1" hangingPunct="1">
              <a:defRPr/>
            </a:pPr>
            <a:r>
              <a:rPr lang="es-ES_tradnl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entre tutores y </a:t>
            </a:r>
          </a:p>
          <a:p>
            <a:pPr algn="l" eaLnBrk="1" hangingPunct="1">
              <a:defRPr/>
            </a:pPr>
            <a:r>
              <a:rPr lang="es-ES_tradnl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estudiantes etc.</a:t>
            </a:r>
            <a:endParaRPr lang="es-ES_tradnl" sz="16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Text Box 9"/>
          <p:cNvSpPr txBox="1">
            <a:spLocks noChangeArrowheads="1"/>
          </p:cNvSpPr>
          <p:nvPr/>
        </p:nvSpPr>
        <p:spPr bwMode="auto">
          <a:xfrm>
            <a:off x="1363028" y="3725991"/>
            <a:ext cx="1649413" cy="608013"/>
          </a:xfrm>
          <a:prstGeom prst="rect">
            <a:avLst/>
          </a:prstGeom>
          <a:solidFill>
            <a:srgbClr val="FF8BDB"/>
          </a:solidFill>
          <a:ln w="28575">
            <a:solidFill>
              <a:srgbClr val="D60093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_tradnl" sz="3200" b="1" dirty="0"/>
              <a:t>CASOS</a:t>
            </a:r>
          </a:p>
        </p:txBody>
      </p:sp>
      <p:sp>
        <p:nvSpPr>
          <p:cNvPr id="12" name="Text Box 16"/>
          <p:cNvSpPr txBox="1">
            <a:spLocks noChangeArrowheads="1"/>
          </p:cNvSpPr>
          <p:nvPr/>
        </p:nvSpPr>
        <p:spPr bwMode="auto">
          <a:xfrm>
            <a:off x="827584" y="1937885"/>
            <a:ext cx="3841750" cy="1552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_tradnl" sz="2400" b="1" dirty="0"/>
              <a:t>¿Quién es autor? </a:t>
            </a:r>
          </a:p>
          <a:p>
            <a:pPr eaLnBrk="1" hangingPunct="1"/>
            <a:r>
              <a:rPr lang="es-ES_tradnl" sz="2400" b="1" dirty="0"/>
              <a:t>¿De quién son los datos?</a:t>
            </a:r>
          </a:p>
          <a:p>
            <a:pPr eaLnBrk="1" hangingPunct="1"/>
            <a:r>
              <a:rPr lang="es-ES_tradnl" sz="2400" b="1" dirty="0"/>
              <a:t>¿Qué es “evaluar”?</a:t>
            </a:r>
          </a:p>
          <a:p>
            <a:pPr eaLnBrk="1" hangingPunct="1"/>
            <a:r>
              <a:rPr lang="es-ES_tradnl" sz="2400" b="1" dirty="0"/>
              <a:t>¿Qué se debe publicar?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/>
    </p:bldLst>
  </p:timing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1704067" y="2481312"/>
            <a:ext cx="5735865" cy="2616101"/>
          </a:xfrm>
          <a:prstGeom prst="rect">
            <a:avLst/>
          </a:prstGeom>
          <a:solidFill>
            <a:schemeClr val="bg1"/>
          </a:solidFill>
          <a:ln>
            <a:solidFill>
              <a:srgbClr val="FF3399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es-VE" sz="2800" dirty="0"/>
              <a:t>En el proceso de Investigación</a:t>
            </a:r>
          </a:p>
          <a:p>
            <a:r>
              <a:rPr lang="es-VE" dirty="0"/>
              <a:t>p</a:t>
            </a:r>
            <a:r>
              <a:rPr lang="es-VE" dirty="0" smtClean="0"/>
              <a:t>uede haber</a:t>
            </a:r>
          </a:p>
          <a:p>
            <a:endParaRPr lang="es-VE" dirty="0" smtClean="0"/>
          </a:p>
          <a:p>
            <a:r>
              <a:rPr lang="es-VE" sz="3200" dirty="0"/>
              <a:t>C</a:t>
            </a:r>
            <a:r>
              <a:rPr lang="es-VE" sz="3200" dirty="0" smtClean="0"/>
              <a:t>onductas Deshonestas</a:t>
            </a:r>
          </a:p>
          <a:p>
            <a:r>
              <a:rPr lang="es-VE" sz="3200" dirty="0" smtClean="0"/>
              <a:t>de </a:t>
            </a:r>
          </a:p>
          <a:p>
            <a:r>
              <a:rPr lang="es-VE" sz="3200" dirty="0"/>
              <a:t>A</a:t>
            </a:r>
            <a:r>
              <a:rPr lang="es-VE" sz="3200" dirty="0" smtClean="0"/>
              <a:t>utores, Árbitros y </a:t>
            </a:r>
            <a:r>
              <a:rPr lang="es-VE" sz="3200" dirty="0"/>
              <a:t>E</a:t>
            </a:r>
            <a:r>
              <a:rPr lang="es-VE" sz="3200" dirty="0" smtClean="0"/>
              <a:t>ditores</a:t>
            </a:r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6156176" y="6381328"/>
            <a:ext cx="280012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_tradnl" sz="1200" dirty="0">
                <a:solidFill>
                  <a:schemeClr val="bg2"/>
                </a:solidFill>
                <a:latin typeface="Arial" charset="0"/>
              </a:rPr>
              <a:t>X. Páez Facultad Medicina ULA </a:t>
            </a:r>
            <a:r>
              <a:rPr lang="es-ES_tradnl" sz="1200" dirty="0" smtClean="0">
                <a:solidFill>
                  <a:schemeClr val="bg2"/>
                </a:solidFill>
                <a:latin typeface="Arial" charset="0"/>
              </a:rPr>
              <a:t>2018</a:t>
            </a:r>
            <a:endParaRPr lang="es-ES_tradnl" sz="1200" dirty="0">
              <a:solidFill>
                <a:schemeClr val="bg2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53873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3" name="Picture 7" descr="cgan1559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42" t="2914" r="5080" b="4100"/>
          <a:stretch>
            <a:fillRect/>
          </a:stretch>
        </p:blipFill>
        <p:spPr bwMode="auto">
          <a:xfrm>
            <a:off x="2268538" y="1341438"/>
            <a:ext cx="4535487" cy="4608512"/>
          </a:xfrm>
          <a:prstGeom prst="rect">
            <a:avLst/>
          </a:prstGeom>
          <a:noFill/>
          <a:ln w="28575">
            <a:solidFill>
              <a:srgbClr val="0000CC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4691" name="Rectangle 8"/>
          <p:cNvSpPr>
            <a:spLocks noChangeArrowheads="1"/>
          </p:cNvSpPr>
          <p:nvPr/>
        </p:nvSpPr>
        <p:spPr bwMode="auto">
          <a:xfrm>
            <a:off x="2857500" y="6034088"/>
            <a:ext cx="342900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algn="l"/>
            <a:r>
              <a:rPr lang="es-ES_tradnl" sz="1200">
                <a:latin typeface="Arial" charset="0"/>
              </a:rPr>
              <a:t>www.cartoonstock.com/.../lowres/cgan1559l.jpg</a:t>
            </a:r>
            <a:r>
              <a:rPr lang="es-ES_tradnl" sz="1200" b="1">
                <a:latin typeface="Arial" charset="0"/>
              </a:rPr>
              <a:t> </a:t>
            </a:r>
          </a:p>
        </p:txBody>
      </p:sp>
      <p:sp>
        <p:nvSpPr>
          <p:cNvPr id="19466" name="Rectangle 10"/>
          <p:cNvSpPr>
            <a:spLocks noChangeArrowheads="1"/>
          </p:cNvSpPr>
          <p:nvPr/>
        </p:nvSpPr>
        <p:spPr bwMode="auto">
          <a:xfrm>
            <a:off x="5076825" y="3789363"/>
            <a:ext cx="1295400" cy="863600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US" sz="3600"/>
          </a:p>
        </p:txBody>
      </p:sp>
      <p:sp>
        <p:nvSpPr>
          <p:cNvPr id="19465" name="Text Box 9"/>
          <p:cNvSpPr txBox="1">
            <a:spLocks noChangeArrowheads="1"/>
          </p:cNvSpPr>
          <p:nvPr/>
        </p:nvSpPr>
        <p:spPr bwMode="auto">
          <a:xfrm>
            <a:off x="5003800" y="3781425"/>
            <a:ext cx="1471613" cy="942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ES_tradnl" sz="1400" b="1">
                <a:effectLst>
                  <a:outerShdw blurRad="38100" dist="38100" dir="2700000" algn="tl">
                    <a:srgbClr val="C0C0C0"/>
                  </a:outerShdw>
                </a:effectLst>
              </a:rPr>
              <a:t>Científico </a:t>
            </a:r>
          </a:p>
          <a:p>
            <a:pPr algn="l">
              <a:defRPr/>
            </a:pPr>
            <a:r>
              <a:rPr lang="es-ES_tradnl" sz="1400" b="1">
                <a:effectLst>
                  <a:outerShdw blurRad="38100" dist="38100" dir="2700000" algn="tl">
                    <a:srgbClr val="C0C0C0"/>
                  </a:outerShdw>
                </a:effectLst>
              </a:rPr>
              <a:t>en problemas.</a:t>
            </a:r>
          </a:p>
          <a:p>
            <a:pPr algn="l">
              <a:defRPr/>
            </a:pPr>
            <a:r>
              <a:rPr lang="es-ES_tradnl" sz="1400" b="1">
                <a:effectLst>
                  <a:outerShdw blurRad="38100" dist="38100" dir="2700000" algn="tl">
                    <a:srgbClr val="C0C0C0"/>
                  </a:outerShdw>
                </a:effectLst>
              </a:rPr>
              <a:t>Por favor cite </a:t>
            </a:r>
          </a:p>
          <a:p>
            <a:pPr algn="l">
              <a:defRPr/>
            </a:pPr>
            <a:r>
              <a:rPr lang="es-ES_tradnl" sz="1400" b="1">
                <a:effectLst>
                  <a:outerShdw blurRad="38100" dist="38100" dir="2700000" algn="tl">
                    <a:srgbClr val="C0C0C0"/>
                  </a:outerShdw>
                </a:effectLst>
              </a:rPr>
              <a:t>mis </a:t>
            </a:r>
            <a:r>
              <a:rPr lang="es-ES_tradnl" sz="1400" b="1" i="1">
                <a:effectLst>
                  <a:outerShdw blurRad="38100" dist="38100" dir="2700000" algn="tl">
                    <a:srgbClr val="C0C0C0"/>
                  </a:outerShdw>
                </a:effectLst>
              </a:rPr>
              <a:t>artículos</a:t>
            </a:r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6156176" y="6381328"/>
            <a:ext cx="280012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_tradnl" sz="1200" dirty="0">
                <a:solidFill>
                  <a:schemeClr val="bg2"/>
                </a:solidFill>
                <a:latin typeface="Arial" charset="0"/>
              </a:rPr>
              <a:t>X. Páez Facultad Medicina ULA </a:t>
            </a:r>
            <a:r>
              <a:rPr lang="es-ES_tradnl" sz="1200" dirty="0" smtClean="0">
                <a:solidFill>
                  <a:schemeClr val="bg2"/>
                </a:solidFill>
                <a:latin typeface="Arial" charset="0"/>
              </a:rPr>
              <a:t>2018</a:t>
            </a:r>
            <a:endParaRPr lang="es-ES_tradnl" sz="1200" dirty="0">
              <a:solidFill>
                <a:schemeClr val="bg2"/>
              </a:solidFill>
              <a:latin typeface="Arial" charset="0"/>
            </a:endParaRPr>
          </a:p>
        </p:txBody>
      </p:sp>
      <p:sp>
        <p:nvSpPr>
          <p:cNvPr id="9" name="Rectangle 15"/>
          <p:cNvSpPr>
            <a:spLocks noChangeArrowheads="1"/>
          </p:cNvSpPr>
          <p:nvPr/>
        </p:nvSpPr>
        <p:spPr bwMode="auto">
          <a:xfrm>
            <a:off x="6732240" y="404664"/>
            <a:ext cx="2022499" cy="584775"/>
          </a:xfrm>
          <a:prstGeom prst="rect">
            <a:avLst/>
          </a:prstGeom>
          <a:solidFill>
            <a:srgbClr val="EBEBFF"/>
          </a:solidFill>
          <a:ln w="28575">
            <a:solidFill>
              <a:schemeClr val="accent2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l">
              <a:buClr>
                <a:srgbClr val="FF0066"/>
              </a:buClr>
              <a:buFontTx/>
              <a:buChar char="•"/>
            </a:pPr>
            <a:r>
              <a:rPr lang="es-ES" sz="1600" dirty="0"/>
              <a:t> Autores, árbitros </a:t>
            </a:r>
            <a:endParaRPr lang="es-ES" sz="1600" dirty="0" smtClean="0"/>
          </a:p>
          <a:p>
            <a:pPr algn="l">
              <a:buClr>
                <a:srgbClr val="FF0066"/>
              </a:buClr>
            </a:pPr>
            <a:r>
              <a:rPr lang="es-ES" sz="1600" dirty="0"/>
              <a:t> </a:t>
            </a:r>
            <a:r>
              <a:rPr lang="es-ES" sz="1600" dirty="0" smtClean="0"/>
              <a:t>  y </a:t>
            </a:r>
            <a:r>
              <a:rPr lang="es-ES" sz="1600" dirty="0"/>
              <a:t>editores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80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80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80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6" grpId="0" animBg="1"/>
      <p:bldP spid="19465" grpId="0"/>
    </p:bldLst>
  </p:timing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48" name="Text Box 8"/>
          <p:cNvSpPr txBox="1">
            <a:spLocks noChangeArrowheads="1"/>
          </p:cNvSpPr>
          <p:nvPr/>
        </p:nvSpPr>
        <p:spPr bwMode="auto">
          <a:xfrm>
            <a:off x="1011238" y="1736725"/>
            <a:ext cx="7121525" cy="1128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36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“Necesidad”</a:t>
            </a:r>
            <a:r>
              <a:rPr lang="es-ES" sz="3200" dirty="0"/>
              <a:t> de tener publicaciones</a:t>
            </a:r>
          </a:p>
          <a:p>
            <a:pPr>
              <a:defRPr/>
            </a:pPr>
            <a:r>
              <a:rPr lang="es-ES" sz="3200" dirty="0"/>
              <a:t>Mientras más mejor…</a:t>
            </a:r>
          </a:p>
        </p:txBody>
      </p:sp>
      <p:sp>
        <p:nvSpPr>
          <p:cNvPr id="163849" name="Text Box 9"/>
          <p:cNvSpPr txBox="1">
            <a:spLocks noChangeArrowheads="1"/>
          </p:cNvSpPr>
          <p:nvPr/>
        </p:nvSpPr>
        <p:spPr bwMode="auto">
          <a:xfrm>
            <a:off x="1801813" y="3141663"/>
            <a:ext cx="5540375" cy="1128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3200"/>
              <a:t>“</a:t>
            </a:r>
            <a:r>
              <a:rPr lang="es-ES" sz="3600">
                <a:effectLst>
                  <a:outerShdw blurRad="38100" dist="38100" dir="2700000" algn="tl">
                    <a:srgbClr val="C0C0C0"/>
                  </a:outerShdw>
                </a:effectLst>
              </a:rPr>
              <a:t>Necesidad”</a:t>
            </a:r>
            <a:r>
              <a:rPr lang="es-ES" sz="3200"/>
              <a:t> de tener citas</a:t>
            </a:r>
          </a:p>
          <a:p>
            <a:pPr>
              <a:defRPr/>
            </a:pPr>
            <a:r>
              <a:rPr lang="es-ES" sz="3200"/>
              <a:t>Mientras más mejor…</a:t>
            </a:r>
          </a:p>
        </p:txBody>
      </p:sp>
      <p:sp>
        <p:nvSpPr>
          <p:cNvPr id="163851" name="Text Box 11"/>
          <p:cNvSpPr txBox="1">
            <a:spLocks noChangeArrowheads="1"/>
          </p:cNvSpPr>
          <p:nvPr/>
        </p:nvSpPr>
        <p:spPr bwMode="auto">
          <a:xfrm>
            <a:off x="1031875" y="4437063"/>
            <a:ext cx="7080250" cy="1128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sz="3600"/>
              <a:t>“Necesidad”</a:t>
            </a:r>
            <a:r>
              <a:rPr lang="es-ES" sz="3200"/>
              <a:t> de ir a más congresos </a:t>
            </a:r>
          </a:p>
          <a:p>
            <a:pPr eaLnBrk="1" hangingPunct="1"/>
            <a:r>
              <a:rPr lang="es-ES" sz="3200"/>
              <a:t>Mientras más mejor…</a:t>
            </a:r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6156176" y="6381328"/>
            <a:ext cx="280012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_tradnl" sz="1200" dirty="0">
                <a:solidFill>
                  <a:schemeClr val="bg2"/>
                </a:solidFill>
                <a:latin typeface="Arial" charset="0"/>
              </a:rPr>
              <a:t>X. Páez Facultad Medicina ULA </a:t>
            </a:r>
            <a:r>
              <a:rPr lang="es-ES_tradnl" sz="1200" dirty="0" smtClean="0">
                <a:solidFill>
                  <a:schemeClr val="bg2"/>
                </a:solidFill>
                <a:latin typeface="Arial" charset="0"/>
              </a:rPr>
              <a:t>2018</a:t>
            </a:r>
            <a:endParaRPr lang="es-ES_tradnl" sz="1200" dirty="0">
              <a:solidFill>
                <a:schemeClr val="bg2"/>
              </a:solidFill>
              <a:latin typeface="Arial" charset="0"/>
            </a:endParaRPr>
          </a:p>
        </p:txBody>
      </p:sp>
      <p:sp>
        <p:nvSpPr>
          <p:cNvPr id="7" name="Rectangle 15"/>
          <p:cNvSpPr>
            <a:spLocks noChangeArrowheads="1"/>
          </p:cNvSpPr>
          <p:nvPr/>
        </p:nvSpPr>
        <p:spPr bwMode="auto">
          <a:xfrm>
            <a:off x="6732240" y="404664"/>
            <a:ext cx="2022499" cy="584775"/>
          </a:xfrm>
          <a:prstGeom prst="rect">
            <a:avLst/>
          </a:prstGeom>
          <a:solidFill>
            <a:srgbClr val="EBEBFF"/>
          </a:solidFill>
          <a:ln w="28575">
            <a:solidFill>
              <a:schemeClr val="accent2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l">
              <a:buClr>
                <a:srgbClr val="FF0066"/>
              </a:buClr>
              <a:buFontTx/>
              <a:buChar char="•"/>
            </a:pPr>
            <a:r>
              <a:rPr lang="es-ES" sz="1600" dirty="0"/>
              <a:t> Autores, árbitros </a:t>
            </a:r>
            <a:endParaRPr lang="es-ES" sz="1600" dirty="0" smtClean="0"/>
          </a:p>
          <a:p>
            <a:pPr algn="l">
              <a:buClr>
                <a:srgbClr val="FF0066"/>
              </a:buClr>
            </a:pPr>
            <a:r>
              <a:rPr lang="es-ES" sz="1600" dirty="0"/>
              <a:t> </a:t>
            </a:r>
            <a:r>
              <a:rPr lang="es-ES" sz="1600" dirty="0" smtClean="0"/>
              <a:t>  y </a:t>
            </a:r>
            <a:r>
              <a:rPr lang="es-ES" sz="1600" dirty="0"/>
              <a:t>editores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6384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6384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6384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16384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16384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16384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1" dur="80"/>
                                        <p:tgtEl>
                                          <p:spTgt spid="16385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2" dur="80"/>
                                        <p:tgtEl>
                                          <p:spTgt spid="16385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80"/>
                                        <p:tgtEl>
                                          <p:spTgt spid="16385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48" grpId="0"/>
      <p:bldP spid="163849" grpId="0"/>
      <p:bldP spid="163851" grpId="0"/>
    </p:bldLst>
  </p:timing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5715" name="Picture 2"/>
          <p:cNvPicPr>
            <a:picLocks noChangeAspect="1" noChangeArrowheads="1"/>
          </p:cNvPicPr>
          <p:nvPr/>
        </p:nvPicPr>
        <p:blipFill>
          <a:blip r:embed="rId2">
            <a:lum bright="-30000" contrast="4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9" y="727322"/>
            <a:ext cx="4057352" cy="5513141"/>
          </a:xfrm>
          <a:prstGeom prst="rect">
            <a:avLst/>
          </a:prstGeom>
          <a:noFill/>
          <a:ln w="28575">
            <a:solidFill>
              <a:srgbClr val="0000CC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5716" name="Rectangle 10"/>
          <p:cNvSpPr>
            <a:spLocks noChangeArrowheads="1"/>
          </p:cNvSpPr>
          <p:nvPr/>
        </p:nvSpPr>
        <p:spPr bwMode="auto">
          <a:xfrm>
            <a:off x="1865952" y="1484784"/>
            <a:ext cx="689823" cy="504056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115717" name="Text Box 9"/>
          <p:cNvSpPr txBox="1">
            <a:spLocks noChangeArrowheads="1"/>
          </p:cNvSpPr>
          <p:nvPr/>
        </p:nvSpPr>
        <p:spPr bwMode="auto">
          <a:xfrm>
            <a:off x="1717944" y="1484784"/>
            <a:ext cx="985837" cy="549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sz="1000" b="1" dirty="0"/>
              <a:t>Buena suerte</a:t>
            </a:r>
          </a:p>
          <a:p>
            <a:pPr eaLnBrk="1" hangingPunct="1"/>
            <a:r>
              <a:rPr lang="es-ES" sz="1000" b="1" dirty="0"/>
              <a:t>en su nuevo </a:t>
            </a:r>
          </a:p>
          <a:p>
            <a:pPr eaLnBrk="1" hangingPunct="1"/>
            <a:r>
              <a:rPr lang="es-ES" sz="1000" b="1" dirty="0"/>
              <a:t>Trabajo!</a:t>
            </a:r>
          </a:p>
        </p:txBody>
      </p:sp>
      <p:sp>
        <p:nvSpPr>
          <p:cNvPr id="115718" name="Rectangle 11"/>
          <p:cNvSpPr>
            <a:spLocks noChangeArrowheads="1"/>
          </p:cNvSpPr>
          <p:nvPr/>
        </p:nvSpPr>
        <p:spPr bwMode="auto">
          <a:xfrm>
            <a:off x="1472624" y="6240463"/>
            <a:ext cx="378142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4F81BD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sz="1000" dirty="0">
                <a:solidFill>
                  <a:srgbClr val="000000"/>
                </a:solidFill>
              </a:rPr>
              <a:t>N.H. </a:t>
            </a:r>
            <a:r>
              <a:rPr lang="en-US" sz="1000" dirty="0" err="1">
                <a:solidFill>
                  <a:srgbClr val="000000"/>
                </a:solidFill>
              </a:rPr>
              <a:t>Steneck</a:t>
            </a:r>
            <a:r>
              <a:rPr lang="en-US" sz="1000" dirty="0">
                <a:solidFill>
                  <a:srgbClr val="000000"/>
                </a:solidFill>
              </a:rPr>
              <a:t>. </a:t>
            </a:r>
            <a:r>
              <a:rPr lang="en-US" sz="1000" i="1" dirty="0">
                <a:solidFill>
                  <a:srgbClr val="000000"/>
                </a:solidFill>
              </a:rPr>
              <a:t>Introduction to the Responsible Conduct of Research</a:t>
            </a:r>
            <a:r>
              <a:rPr lang="en-US" sz="1000" dirty="0">
                <a:solidFill>
                  <a:srgbClr val="000000"/>
                </a:solidFill>
              </a:rPr>
              <a:t>. ORI. http://ori.hhs.gov/documents/rcrintro.pdf</a:t>
            </a:r>
          </a:p>
        </p:txBody>
      </p:sp>
      <p:sp>
        <p:nvSpPr>
          <p:cNvPr id="115719" name="Rectangle 13"/>
          <p:cNvSpPr>
            <a:spLocks noChangeArrowheads="1"/>
          </p:cNvSpPr>
          <p:nvPr/>
        </p:nvSpPr>
        <p:spPr bwMode="auto">
          <a:xfrm rot="5400000">
            <a:off x="5227117" y="5510188"/>
            <a:ext cx="806450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sz="1000" dirty="0">
                <a:solidFill>
                  <a:srgbClr val="000000"/>
                </a:solidFill>
              </a:rPr>
              <a:t>David </a:t>
            </a:r>
            <a:r>
              <a:rPr lang="en-US" sz="1000" dirty="0" err="1">
                <a:solidFill>
                  <a:srgbClr val="000000"/>
                </a:solidFill>
              </a:rPr>
              <a:t>Zinn</a:t>
            </a:r>
            <a:endParaRPr lang="es-ES" sz="1000" dirty="0">
              <a:solidFill>
                <a:srgbClr val="000000"/>
              </a:solidFill>
            </a:endParaRPr>
          </a:p>
        </p:txBody>
      </p:sp>
      <p:sp>
        <p:nvSpPr>
          <p:cNvPr id="115720" name="Text Box 14"/>
          <p:cNvSpPr txBox="1">
            <a:spLocks noChangeArrowheads="1"/>
          </p:cNvSpPr>
          <p:nvPr/>
        </p:nvSpPr>
        <p:spPr bwMode="auto">
          <a:xfrm>
            <a:off x="5733500" y="2951118"/>
            <a:ext cx="2962671" cy="830997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dist="35921" dir="2700000" algn="ctr" rotWithShape="0">
              <a:schemeClr val="bg2"/>
            </a:outerShdw>
          </a:effectLst>
          <a:extLst/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sz="2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¿Quién es el dueño </a:t>
            </a:r>
          </a:p>
          <a:p>
            <a:pPr eaLnBrk="1" hangingPunct="1"/>
            <a:r>
              <a:rPr lang="es-ES" sz="2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los datos?</a:t>
            </a:r>
          </a:p>
        </p:txBody>
      </p:sp>
      <p:sp>
        <p:nvSpPr>
          <p:cNvPr id="11" name="Text Box 4"/>
          <p:cNvSpPr txBox="1">
            <a:spLocks noChangeArrowheads="1"/>
          </p:cNvSpPr>
          <p:nvPr/>
        </p:nvSpPr>
        <p:spPr bwMode="auto">
          <a:xfrm>
            <a:off x="6156176" y="6381328"/>
            <a:ext cx="280012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_tradnl" sz="1200" dirty="0">
                <a:solidFill>
                  <a:schemeClr val="bg2"/>
                </a:solidFill>
                <a:latin typeface="Arial" charset="0"/>
              </a:rPr>
              <a:t>X. Páez Facultad Medicina ULA </a:t>
            </a:r>
            <a:r>
              <a:rPr lang="es-ES_tradnl" sz="1200" dirty="0" smtClean="0">
                <a:solidFill>
                  <a:schemeClr val="bg2"/>
                </a:solidFill>
                <a:latin typeface="Arial" charset="0"/>
              </a:rPr>
              <a:t>2018</a:t>
            </a:r>
            <a:endParaRPr lang="es-ES_tradnl" sz="1200" dirty="0">
              <a:solidFill>
                <a:schemeClr val="bg2"/>
              </a:solidFill>
              <a:latin typeface="Arial" charset="0"/>
            </a:endParaRPr>
          </a:p>
        </p:txBody>
      </p:sp>
      <p:sp>
        <p:nvSpPr>
          <p:cNvPr id="10" name="Rectangle 15"/>
          <p:cNvSpPr>
            <a:spLocks noChangeArrowheads="1"/>
          </p:cNvSpPr>
          <p:nvPr/>
        </p:nvSpPr>
        <p:spPr bwMode="auto">
          <a:xfrm>
            <a:off x="6732240" y="404664"/>
            <a:ext cx="2022499" cy="584775"/>
          </a:xfrm>
          <a:prstGeom prst="rect">
            <a:avLst/>
          </a:prstGeom>
          <a:solidFill>
            <a:srgbClr val="EBEBFF"/>
          </a:solidFill>
          <a:ln w="28575">
            <a:solidFill>
              <a:schemeClr val="accent2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l">
              <a:buClr>
                <a:srgbClr val="FF0066"/>
              </a:buClr>
              <a:buFontTx/>
              <a:buChar char="•"/>
            </a:pPr>
            <a:r>
              <a:rPr lang="es-ES" sz="1600" dirty="0"/>
              <a:t> Autores, árbitros </a:t>
            </a:r>
            <a:endParaRPr lang="es-ES" sz="1600" dirty="0" smtClean="0"/>
          </a:p>
          <a:p>
            <a:pPr algn="l">
              <a:buClr>
                <a:srgbClr val="FF0066"/>
              </a:buClr>
            </a:pPr>
            <a:r>
              <a:rPr lang="es-ES" sz="1600" dirty="0"/>
              <a:t> </a:t>
            </a:r>
            <a:r>
              <a:rPr lang="es-ES" sz="1600" dirty="0" smtClean="0"/>
              <a:t>  y </a:t>
            </a:r>
            <a:r>
              <a:rPr lang="es-ES" sz="1600" dirty="0"/>
              <a:t>editores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6"/>
          <p:cNvSpPr txBox="1">
            <a:spLocks noChangeArrowheads="1"/>
          </p:cNvSpPr>
          <p:nvPr/>
        </p:nvSpPr>
        <p:spPr bwMode="auto">
          <a:xfrm>
            <a:off x="786830" y="3284984"/>
            <a:ext cx="7570340" cy="1631216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>
              <a:defRPr/>
            </a:pPr>
            <a:r>
              <a:rPr lang="es-ES_tradnl" sz="24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International </a:t>
            </a:r>
            <a:r>
              <a:rPr lang="es-ES_tradnl" sz="2400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Committe</a:t>
            </a:r>
            <a:r>
              <a:rPr lang="es-ES_tradnl" sz="2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_tradnl" sz="24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of Medical </a:t>
            </a:r>
            <a:r>
              <a:rPr lang="es-ES_tradnl" sz="2400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Journals</a:t>
            </a:r>
            <a:r>
              <a:rPr lang="es-ES_tradnl" sz="24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_tradnl" sz="2400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Editors</a:t>
            </a:r>
            <a:r>
              <a:rPr lang="es-ES_tradnl" sz="2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  <a:p>
            <a:pPr eaLnBrk="1" hangingPunct="1">
              <a:defRPr/>
            </a:pPr>
            <a:r>
              <a:rPr lang="es-ES_tradnl" sz="18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Diciembre 2016</a:t>
            </a:r>
            <a:endParaRPr lang="es-ES_tradnl" sz="1800" i="1" dirty="0" smtClean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eaLnBrk="1" hangingPunct="1">
              <a:defRPr/>
            </a:pPr>
            <a:endParaRPr lang="es-ES_tradnl" sz="1800" i="1" dirty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eaLnBrk="1" hangingPunct="1">
              <a:defRPr/>
            </a:pPr>
            <a:r>
              <a:rPr lang="es-ES_tradnl" sz="20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“</a:t>
            </a:r>
            <a:r>
              <a:rPr lang="es-ES_tradnl" sz="2000" i="1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Recommendations</a:t>
            </a:r>
            <a:r>
              <a:rPr lang="es-ES_tradnl" sz="2000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_tradnl" sz="2000" i="1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for</a:t>
            </a:r>
            <a:r>
              <a:rPr lang="es-ES_tradnl" sz="2000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_tradnl" sz="2000" i="1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the</a:t>
            </a:r>
            <a:r>
              <a:rPr lang="es-ES_tradnl" sz="2000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_tradnl" sz="2000" i="1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Conduct</a:t>
            </a:r>
            <a:r>
              <a:rPr lang="es-ES_tradnl" sz="2000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, </a:t>
            </a:r>
            <a:r>
              <a:rPr lang="es-ES_tradnl" sz="2000" i="1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Reporting</a:t>
            </a:r>
            <a:r>
              <a:rPr lang="es-ES_tradnl" sz="2000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, </a:t>
            </a:r>
            <a:r>
              <a:rPr lang="es-ES_tradnl" sz="2000" i="1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Editing</a:t>
            </a:r>
            <a:r>
              <a:rPr lang="es-ES_tradnl" sz="2000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and </a:t>
            </a:r>
            <a:r>
              <a:rPr lang="es-ES_tradnl" sz="2000" i="1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Publication</a:t>
            </a:r>
            <a:r>
              <a:rPr lang="es-ES_tradnl" sz="2000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of </a:t>
            </a:r>
            <a:r>
              <a:rPr lang="es-ES_tradnl" sz="2000" i="1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Scholarly</a:t>
            </a:r>
            <a:r>
              <a:rPr lang="es-ES_tradnl" sz="2000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_tradnl" sz="2000" i="1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Work</a:t>
            </a:r>
            <a:r>
              <a:rPr lang="es-ES_tradnl" sz="2000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in Medical  </a:t>
            </a:r>
            <a:r>
              <a:rPr lang="es-ES_tradnl" sz="2000" i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J</a:t>
            </a:r>
            <a:r>
              <a:rPr lang="es-ES_tradnl" sz="2000" i="1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ournals</a:t>
            </a:r>
            <a:r>
              <a:rPr lang="es-ES_tradnl" sz="2000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”</a:t>
            </a:r>
          </a:p>
        </p:txBody>
      </p:sp>
      <p:sp>
        <p:nvSpPr>
          <p:cNvPr id="3" name="Text Box 19"/>
          <p:cNvSpPr txBox="1">
            <a:spLocks noChangeArrowheads="1"/>
          </p:cNvSpPr>
          <p:nvPr/>
        </p:nvSpPr>
        <p:spPr bwMode="auto">
          <a:xfrm>
            <a:off x="2048713" y="1819856"/>
            <a:ext cx="5046573" cy="1138773"/>
          </a:xfrm>
          <a:prstGeom prst="rect">
            <a:avLst/>
          </a:prstGeom>
          <a:solidFill>
            <a:schemeClr val="bg1"/>
          </a:solidFill>
          <a:ln w="28575">
            <a:solidFill>
              <a:srgbClr val="0000FF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4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Criterios de Autor</a:t>
            </a:r>
            <a:endParaRPr lang="es-ES" sz="4400" dirty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defRPr/>
            </a:pPr>
            <a:r>
              <a:rPr lang="es-ES" sz="2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ICJME</a:t>
            </a:r>
            <a:endParaRPr lang="es-ES" sz="2400" dirty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6156176" y="6381328"/>
            <a:ext cx="280012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_tradnl" sz="1200" dirty="0">
                <a:solidFill>
                  <a:schemeClr val="bg2"/>
                </a:solidFill>
                <a:latin typeface="Arial" charset="0"/>
              </a:rPr>
              <a:t>X. Páez Facultad Medicina ULA </a:t>
            </a:r>
            <a:r>
              <a:rPr lang="es-ES_tradnl" sz="1200" dirty="0" smtClean="0">
                <a:solidFill>
                  <a:schemeClr val="bg2"/>
                </a:solidFill>
                <a:latin typeface="Arial" charset="0"/>
              </a:rPr>
              <a:t>2018</a:t>
            </a:r>
            <a:endParaRPr lang="es-ES_tradnl" sz="1200" dirty="0">
              <a:solidFill>
                <a:schemeClr val="bg2"/>
              </a:solidFill>
              <a:latin typeface="Arial" charset="0"/>
            </a:endParaRPr>
          </a:p>
        </p:txBody>
      </p:sp>
      <p:sp>
        <p:nvSpPr>
          <p:cNvPr id="6" name="Rectangle 15"/>
          <p:cNvSpPr>
            <a:spLocks noChangeArrowheads="1"/>
          </p:cNvSpPr>
          <p:nvPr/>
        </p:nvSpPr>
        <p:spPr bwMode="auto">
          <a:xfrm>
            <a:off x="6732240" y="404664"/>
            <a:ext cx="2022499" cy="584775"/>
          </a:xfrm>
          <a:prstGeom prst="rect">
            <a:avLst/>
          </a:prstGeom>
          <a:solidFill>
            <a:srgbClr val="EBEBFF"/>
          </a:solidFill>
          <a:ln w="28575">
            <a:solidFill>
              <a:schemeClr val="accent2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l">
              <a:buClr>
                <a:srgbClr val="FF0066"/>
              </a:buClr>
              <a:buFontTx/>
              <a:buChar char="•"/>
            </a:pPr>
            <a:r>
              <a:rPr lang="es-ES" sz="1600" dirty="0"/>
              <a:t> Autores, árbitros </a:t>
            </a:r>
            <a:endParaRPr lang="es-ES" sz="1600" dirty="0" smtClean="0"/>
          </a:p>
          <a:p>
            <a:pPr algn="l">
              <a:buClr>
                <a:srgbClr val="FF0066"/>
              </a:buClr>
            </a:pPr>
            <a:r>
              <a:rPr lang="es-ES" sz="1600" dirty="0"/>
              <a:t> </a:t>
            </a:r>
            <a:r>
              <a:rPr lang="es-ES" sz="1600" dirty="0" smtClean="0"/>
              <a:t>  y </a:t>
            </a:r>
            <a:r>
              <a:rPr lang="es-ES" sz="1600" dirty="0"/>
              <a:t>editores</a:t>
            </a:r>
          </a:p>
        </p:txBody>
      </p:sp>
    </p:spTree>
    <p:extLst>
      <p:ext uri="{BB962C8B-B14F-4D97-AF65-F5344CB8AC3E}">
        <p14:creationId xmlns:p14="http://schemas.microsoft.com/office/powerpoint/2010/main" val="33730086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ChangeArrowheads="1"/>
          </p:cNvSpPr>
          <p:nvPr/>
        </p:nvSpPr>
        <p:spPr bwMode="auto">
          <a:xfrm>
            <a:off x="1481145" y="2204864"/>
            <a:ext cx="6038831" cy="3785652"/>
          </a:xfrm>
          <a:prstGeom prst="rect">
            <a:avLst/>
          </a:prstGeom>
          <a:solidFill>
            <a:srgbClr val="CCECFF"/>
          </a:solidFill>
          <a:ln w="9525">
            <a:solidFill>
              <a:srgbClr val="0000CC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marL="342900" indent="-342900" algn="l">
              <a:spcBef>
                <a:spcPct val="50000"/>
              </a:spcBef>
              <a:buClr>
                <a:srgbClr val="000000"/>
              </a:buClr>
              <a:buFontTx/>
              <a:buAutoNum type="arabicPeriod"/>
              <a:defRPr/>
            </a:pPr>
            <a:r>
              <a:rPr lang="en-US" sz="2400" dirty="0" err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Contribuir</a:t>
            </a:r>
            <a:r>
              <a:rPr lang="en-US" sz="24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sustancialmente</a:t>
            </a:r>
            <a:r>
              <a:rPr lang="en-US" sz="24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a la </a:t>
            </a:r>
            <a:r>
              <a:rPr lang="en-US" sz="2400" dirty="0" err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concepción</a:t>
            </a:r>
            <a:r>
              <a:rPr lang="en-US" sz="24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y </a:t>
            </a:r>
            <a:r>
              <a:rPr lang="en-US" sz="2400" dirty="0" err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diseño</a:t>
            </a:r>
            <a:r>
              <a:rPr lang="en-US" sz="24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del </a:t>
            </a:r>
            <a:r>
              <a:rPr lang="en-US" sz="2400" dirty="0" err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estudio</a:t>
            </a:r>
            <a:r>
              <a:rPr lang="en-US" sz="24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, la </a:t>
            </a:r>
            <a:r>
              <a:rPr lang="en-US" sz="2400" dirty="0" err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adquisición</a:t>
            </a:r>
            <a:r>
              <a:rPr lang="en-US" sz="24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de </a:t>
            </a:r>
            <a:r>
              <a:rPr lang="en-US" sz="2400" dirty="0" err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datos</a:t>
            </a:r>
            <a:r>
              <a:rPr lang="en-US" sz="24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, o el </a:t>
            </a:r>
            <a:r>
              <a:rPr lang="en-US" sz="2400" dirty="0" err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análisis</a:t>
            </a:r>
            <a:r>
              <a:rPr lang="en-US" sz="24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e </a:t>
            </a:r>
            <a:r>
              <a:rPr lang="en-US" sz="2400" dirty="0" err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interpretación</a:t>
            </a:r>
            <a:r>
              <a:rPr lang="en-US" sz="24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de los </a:t>
            </a:r>
            <a:r>
              <a:rPr lang="en-US" sz="2400" dirty="0" err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datos</a:t>
            </a:r>
            <a:r>
              <a:rPr lang="en-US" sz="24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; </a:t>
            </a:r>
            <a:endParaRPr lang="en-US" sz="2400" dirty="0" smtClean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spcBef>
                <a:spcPct val="50000"/>
              </a:spcBef>
              <a:buClr>
                <a:srgbClr val="000000"/>
              </a:buClr>
              <a:defRPr/>
            </a:pPr>
            <a:r>
              <a:rPr lang="en-US" sz="28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más</a:t>
            </a:r>
            <a:r>
              <a:rPr lang="en-US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endParaRPr lang="en-US" sz="1000" dirty="0" smtClean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457200" indent="-457200" algn="l">
              <a:spcBef>
                <a:spcPct val="50000"/>
              </a:spcBef>
              <a:buClr>
                <a:srgbClr val="000000"/>
              </a:buClr>
              <a:buFontTx/>
              <a:buAutoNum type="arabicPeriod" startAt="2"/>
              <a:defRPr/>
            </a:pPr>
            <a:r>
              <a:rPr lang="en-US" sz="2400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Hacer</a:t>
            </a:r>
            <a:r>
              <a:rPr lang="en-US" sz="2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sz="24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el </a:t>
            </a:r>
            <a:r>
              <a:rPr lang="en-US" sz="2400" dirty="0" err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borrador</a:t>
            </a:r>
            <a:r>
              <a:rPr lang="en-US" sz="24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o la </a:t>
            </a:r>
            <a:r>
              <a:rPr lang="en-US" sz="2400" dirty="0" err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revisión</a:t>
            </a:r>
            <a:r>
              <a:rPr lang="en-US" sz="24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crítica</a:t>
            </a:r>
            <a:r>
              <a:rPr lang="en-US" sz="24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sz="2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del   </a:t>
            </a:r>
            <a:r>
              <a:rPr lang="en-US" sz="2400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artículo</a:t>
            </a:r>
            <a:r>
              <a:rPr lang="en-US" sz="24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; </a:t>
            </a:r>
            <a:endParaRPr lang="en-US" sz="2400" dirty="0" smtClean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spcBef>
                <a:spcPct val="50000"/>
              </a:spcBef>
              <a:buClr>
                <a:srgbClr val="000000"/>
              </a:buClr>
              <a:defRPr/>
            </a:pPr>
            <a:r>
              <a:rPr lang="en-US" sz="28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más</a:t>
            </a:r>
            <a:endParaRPr lang="en-US" sz="2800" dirty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3" name="Text Box 5"/>
          <p:cNvSpPr txBox="1">
            <a:spLocks noChangeArrowheads="1"/>
          </p:cNvSpPr>
          <p:nvPr/>
        </p:nvSpPr>
        <p:spPr bwMode="auto">
          <a:xfrm>
            <a:off x="2572894" y="733525"/>
            <a:ext cx="3998210" cy="1261884"/>
          </a:xfrm>
          <a:prstGeom prst="rect">
            <a:avLst/>
          </a:prstGeom>
          <a:solidFill>
            <a:schemeClr val="bg1"/>
          </a:solidFill>
          <a:ln w="28575">
            <a:solidFill>
              <a:srgbClr val="0000FF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>
              <a:defRPr/>
            </a:pPr>
            <a:r>
              <a:rPr lang="es-ES_tradnl" sz="4400" dirty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</a:t>
            </a:r>
            <a:r>
              <a:rPr lang="es-ES_tradnl" sz="4400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uatro</a:t>
            </a:r>
            <a:r>
              <a:rPr lang="es-ES_tradnl" sz="44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_tradnl" sz="32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requisitos</a:t>
            </a:r>
          </a:p>
          <a:p>
            <a:pPr eaLnBrk="1" hangingPunct="1">
              <a:defRPr/>
            </a:pPr>
            <a:r>
              <a:rPr lang="es-ES_tradnl" sz="32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</a:t>
            </a:r>
            <a:r>
              <a:rPr lang="es-ES_tradnl" sz="32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ara ser Autor</a:t>
            </a:r>
          </a:p>
        </p:txBody>
      </p:sp>
      <p:sp>
        <p:nvSpPr>
          <p:cNvPr id="5" name="4 CuadroTexto"/>
          <p:cNvSpPr txBox="1"/>
          <p:nvPr/>
        </p:nvSpPr>
        <p:spPr>
          <a:xfrm>
            <a:off x="1252726" y="902802"/>
            <a:ext cx="1285928" cy="92333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es-VE" sz="5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***</a:t>
            </a:r>
            <a:endParaRPr lang="es-VE" sz="5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6156176" y="6381328"/>
            <a:ext cx="280012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_tradnl" sz="1200" dirty="0">
                <a:solidFill>
                  <a:schemeClr val="bg2"/>
                </a:solidFill>
                <a:latin typeface="Arial" charset="0"/>
              </a:rPr>
              <a:t>X. Páez Facultad Medicina ULA </a:t>
            </a:r>
            <a:r>
              <a:rPr lang="es-ES_tradnl" sz="1200" dirty="0" smtClean="0">
                <a:solidFill>
                  <a:schemeClr val="bg2"/>
                </a:solidFill>
                <a:latin typeface="Arial" charset="0"/>
              </a:rPr>
              <a:t>2018</a:t>
            </a:r>
            <a:endParaRPr lang="es-ES_tradnl" sz="1200" dirty="0">
              <a:solidFill>
                <a:schemeClr val="bg2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49306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ChangeArrowheads="1"/>
          </p:cNvSpPr>
          <p:nvPr/>
        </p:nvSpPr>
        <p:spPr bwMode="auto">
          <a:xfrm>
            <a:off x="1073149" y="1844824"/>
            <a:ext cx="6854825" cy="3970318"/>
          </a:xfrm>
          <a:prstGeom prst="rect">
            <a:avLst/>
          </a:prstGeom>
          <a:solidFill>
            <a:srgbClr val="CCECFF"/>
          </a:solidFill>
          <a:ln w="9525">
            <a:solidFill>
              <a:srgbClr val="0000CC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marL="363538" indent="-363538" algn="l">
              <a:spcBef>
                <a:spcPct val="50000"/>
              </a:spcBef>
              <a:buClr>
                <a:srgbClr val="000000"/>
              </a:buClr>
              <a:buFontTx/>
              <a:buAutoNum type="arabicPeriod" startAt="3"/>
              <a:defRPr/>
            </a:pPr>
            <a:r>
              <a:rPr lang="en-US" sz="24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Dar </a:t>
            </a:r>
            <a:r>
              <a:rPr lang="en-US" sz="2400" dirty="0" err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aprobación</a:t>
            </a:r>
            <a:r>
              <a:rPr lang="en-US" sz="24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final de la </a:t>
            </a:r>
            <a:r>
              <a:rPr lang="en-US" sz="2400" dirty="0" err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versión</a:t>
            </a:r>
            <a:r>
              <a:rPr lang="en-US" sz="24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a </a:t>
            </a:r>
            <a:r>
              <a:rPr lang="en-US" sz="2400" dirty="0" err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ser</a:t>
            </a:r>
            <a:r>
              <a:rPr lang="en-US" sz="24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publicada</a:t>
            </a:r>
            <a:r>
              <a:rPr lang="en-US" sz="24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; </a:t>
            </a:r>
            <a:endParaRPr lang="en-US" sz="2400" dirty="0" smtClean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spcBef>
                <a:spcPct val="50000"/>
              </a:spcBef>
              <a:buClr>
                <a:srgbClr val="000000"/>
              </a:buClr>
              <a:defRPr/>
            </a:pPr>
            <a:r>
              <a:rPr lang="en-US" sz="28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más</a:t>
            </a:r>
            <a:endParaRPr lang="en-US" sz="2800" dirty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363538" indent="-363538" algn="l">
              <a:spcBef>
                <a:spcPct val="50000"/>
              </a:spcBef>
              <a:buClr>
                <a:srgbClr val="000000"/>
              </a:buClr>
              <a:defRPr/>
            </a:pPr>
            <a:r>
              <a:rPr lang="en-US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4.  </a:t>
            </a:r>
            <a:r>
              <a:rPr lang="en-US" sz="2400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Estar</a:t>
            </a:r>
            <a:r>
              <a:rPr lang="en-US" sz="2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sz="24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de </a:t>
            </a:r>
            <a:r>
              <a:rPr lang="en-US" sz="2400" dirty="0" err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acuerdo</a:t>
            </a:r>
            <a:r>
              <a:rPr lang="en-US" sz="24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en </a:t>
            </a:r>
            <a:r>
              <a:rPr lang="en-US" sz="2800" b="1" u="sng" dirty="0" err="1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ser</a:t>
            </a:r>
            <a:r>
              <a:rPr lang="en-US" sz="28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sz="2800" b="1" u="sng" dirty="0" err="1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responsable</a:t>
            </a:r>
            <a:r>
              <a:rPr lang="en-US" sz="28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por</a:t>
            </a:r>
            <a:r>
              <a:rPr lang="en-US" sz="24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todos</a:t>
            </a:r>
            <a:r>
              <a:rPr lang="en-US" sz="24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los </a:t>
            </a:r>
            <a:r>
              <a:rPr lang="en-US" sz="2400" dirty="0" err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aspectos</a:t>
            </a:r>
            <a:r>
              <a:rPr lang="en-US" sz="24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del </a:t>
            </a:r>
            <a:r>
              <a:rPr lang="en-US" sz="2400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trabajo</a:t>
            </a:r>
            <a:r>
              <a:rPr lang="en-US" sz="2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, </a:t>
            </a:r>
            <a:r>
              <a:rPr lang="en-US" sz="24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en </a:t>
            </a:r>
            <a:r>
              <a:rPr lang="en-US" sz="2400" dirty="0" err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asegurar</a:t>
            </a:r>
            <a:r>
              <a:rPr lang="en-US" sz="24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que</a:t>
            </a:r>
            <a:r>
              <a:rPr lang="en-US" sz="24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todas</a:t>
            </a:r>
            <a:r>
              <a:rPr lang="en-US" sz="24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las</a:t>
            </a:r>
            <a:r>
              <a:rPr lang="en-US" sz="24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preguntas</a:t>
            </a:r>
            <a:r>
              <a:rPr lang="en-US" sz="24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relacionadas</a:t>
            </a:r>
            <a:r>
              <a:rPr lang="en-US" sz="24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con </a:t>
            </a:r>
            <a:r>
              <a:rPr lang="en-US" sz="2400" dirty="0" err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exactitud</a:t>
            </a:r>
            <a:r>
              <a:rPr lang="en-US" sz="24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e </a:t>
            </a:r>
            <a:r>
              <a:rPr lang="en-US" sz="2400" dirty="0" err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integridad</a:t>
            </a:r>
            <a:r>
              <a:rPr lang="en-US" sz="24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de </a:t>
            </a:r>
            <a:r>
              <a:rPr lang="en-US" sz="2400" dirty="0" err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cualquier</a:t>
            </a:r>
            <a:r>
              <a:rPr lang="en-US" sz="24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parte del </a:t>
            </a:r>
            <a:r>
              <a:rPr lang="en-US" sz="2400" dirty="0" err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trabajo</a:t>
            </a:r>
            <a:r>
              <a:rPr lang="en-US" sz="24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sean</a:t>
            </a:r>
            <a:r>
              <a:rPr lang="en-US" sz="24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apropiadamente</a:t>
            </a:r>
            <a:r>
              <a:rPr lang="en-US" sz="24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investigadas</a:t>
            </a:r>
            <a:r>
              <a:rPr lang="en-US" sz="24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y </a:t>
            </a:r>
            <a:r>
              <a:rPr lang="en-US" sz="2400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resueltas</a:t>
            </a:r>
            <a:r>
              <a:rPr lang="en-US" sz="2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. </a:t>
            </a:r>
            <a:endParaRPr lang="en-US" sz="2400" dirty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1548256" y="661104"/>
            <a:ext cx="1285928" cy="92333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es-VE" sz="5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***</a:t>
            </a:r>
            <a:endParaRPr lang="es-VE" sz="5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Text Box 5"/>
          <p:cNvSpPr txBox="1">
            <a:spLocks noChangeArrowheads="1"/>
          </p:cNvSpPr>
          <p:nvPr/>
        </p:nvSpPr>
        <p:spPr bwMode="auto">
          <a:xfrm>
            <a:off x="2834184" y="507216"/>
            <a:ext cx="3475630" cy="1077218"/>
          </a:xfrm>
          <a:prstGeom prst="rect">
            <a:avLst/>
          </a:prstGeom>
          <a:solidFill>
            <a:schemeClr val="bg1"/>
          </a:solidFill>
          <a:ln w="28575">
            <a:solidFill>
              <a:srgbClr val="0000CC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>
              <a:defRPr/>
            </a:pPr>
            <a:r>
              <a:rPr lang="es-ES_tradnl" sz="3200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Cuatro </a:t>
            </a:r>
            <a:r>
              <a:rPr lang="es-ES_tradnl" sz="32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requisitos</a:t>
            </a:r>
          </a:p>
          <a:p>
            <a:pPr eaLnBrk="1" hangingPunct="1">
              <a:defRPr/>
            </a:pPr>
            <a:r>
              <a:rPr lang="es-ES_tradnl" sz="32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</a:t>
            </a:r>
            <a:r>
              <a:rPr lang="es-ES_tradnl" sz="32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ara ser Autor</a:t>
            </a:r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6156176" y="6381328"/>
            <a:ext cx="280012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_tradnl" sz="1200" dirty="0">
                <a:solidFill>
                  <a:schemeClr val="bg2"/>
                </a:solidFill>
                <a:latin typeface="Arial" charset="0"/>
              </a:rPr>
              <a:t>X. Páez Facultad Medicina ULA </a:t>
            </a:r>
            <a:r>
              <a:rPr lang="es-ES_tradnl" sz="1200" dirty="0" smtClean="0">
                <a:solidFill>
                  <a:schemeClr val="bg2"/>
                </a:solidFill>
                <a:latin typeface="Arial" charset="0"/>
              </a:rPr>
              <a:t>2018</a:t>
            </a:r>
            <a:endParaRPr lang="es-ES_tradnl" sz="1200" dirty="0">
              <a:solidFill>
                <a:schemeClr val="bg2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021855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6" name="Text Box 4"/>
          <p:cNvSpPr txBox="1">
            <a:spLocks noChangeArrowheads="1"/>
          </p:cNvSpPr>
          <p:nvPr/>
        </p:nvSpPr>
        <p:spPr bwMode="auto">
          <a:xfrm>
            <a:off x="2159394" y="1964804"/>
            <a:ext cx="4825206" cy="2185214"/>
          </a:xfrm>
          <a:prstGeom prst="rect">
            <a:avLst/>
          </a:prstGeom>
          <a:solidFill>
            <a:srgbClr val="CCECFF"/>
          </a:solidFill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>
              <a:defRPr/>
            </a:pPr>
            <a:r>
              <a:rPr lang="es-ES_tradnl" sz="24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Los investigadores que NO cumplan los </a:t>
            </a:r>
            <a:r>
              <a:rPr lang="es-ES_tradnl" sz="2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criterios </a:t>
            </a:r>
            <a:r>
              <a:rPr lang="es-ES_tradnl" sz="24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de Autor deben estar en la sección </a:t>
            </a:r>
            <a:r>
              <a:rPr lang="es-ES_tradnl" sz="2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de</a:t>
            </a:r>
          </a:p>
          <a:p>
            <a:pPr>
              <a:defRPr/>
            </a:pPr>
            <a:endParaRPr lang="es-ES_tradnl" sz="1600" dirty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defRPr/>
            </a:pPr>
            <a:r>
              <a:rPr lang="es-ES_tradnl" sz="3200" u="sng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Agradecimientos</a:t>
            </a:r>
          </a:p>
          <a:p>
            <a:pPr>
              <a:defRPr/>
            </a:pPr>
            <a:endParaRPr lang="es-ES_tradnl" sz="1600" u="sng" dirty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95237" name="Text Box 5"/>
          <p:cNvSpPr txBox="1">
            <a:spLocks noChangeArrowheads="1"/>
          </p:cNvSpPr>
          <p:nvPr/>
        </p:nvSpPr>
        <p:spPr bwMode="auto">
          <a:xfrm>
            <a:off x="2033483" y="1226607"/>
            <a:ext cx="5077031" cy="523220"/>
          </a:xfrm>
          <a:prstGeom prst="rect">
            <a:avLst/>
          </a:prstGeom>
          <a:solidFill>
            <a:schemeClr val="bg1"/>
          </a:solidFill>
          <a:ln w="28575">
            <a:solidFill>
              <a:srgbClr val="0000FF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>
              <a:defRPr/>
            </a:pPr>
            <a:r>
              <a:rPr lang="es-ES_tradnl" sz="2800" dirty="0" smtClean="0">
                <a:solidFill>
                  <a:srgbClr val="000000"/>
                </a:solidFill>
              </a:rPr>
              <a:t>¿Quiénes son Colaboradores?</a:t>
            </a:r>
            <a:endParaRPr lang="es-ES_tradnl" sz="2800" dirty="0">
              <a:solidFill>
                <a:srgbClr val="000000"/>
              </a:solidFill>
            </a:endParaRPr>
          </a:p>
        </p:txBody>
      </p:sp>
      <p:sp>
        <p:nvSpPr>
          <p:cNvPr id="95238" name="Text Box 6"/>
          <p:cNvSpPr txBox="1">
            <a:spLocks noChangeArrowheads="1"/>
          </p:cNvSpPr>
          <p:nvPr/>
        </p:nvSpPr>
        <p:spPr bwMode="auto">
          <a:xfrm>
            <a:off x="1864516" y="4364996"/>
            <a:ext cx="5414963" cy="1006475"/>
          </a:xfrm>
          <a:prstGeom prst="rect">
            <a:avLst/>
          </a:prstGeom>
          <a:solidFill>
            <a:srgbClr val="CCECFF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l" eaLnBrk="1" hangingPunct="1">
              <a:buClr>
                <a:srgbClr val="CC0000"/>
              </a:buClr>
              <a:buSzPct val="200000"/>
              <a:buFontTx/>
              <a:buChar char="•"/>
            </a:pPr>
            <a:r>
              <a:rPr lang="es-ES_tradnl" sz="20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Es mejor describir su participación</a:t>
            </a:r>
          </a:p>
          <a:p>
            <a:pPr algn="l" eaLnBrk="1" hangingPunct="1">
              <a:buClr>
                <a:srgbClr val="CC0000"/>
              </a:buClr>
              <a:buSzPct val="200000"/>
              <a:buFontTx/>
              <a:buChar char="•"/>
            </a:pPr>
            <a:r>
              <a:rPr lang="es-ES_tradnl" sz="20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Estas personas deben dar permiso escrito</a:t>
            </a:r>
          </a:p>
          <a:p>
            <a:pPr algn="l" eaLnBrk="1" hangingPunct="1">
              <a:buClr>
                <a:srgbClr val="CC0000"/>
              </a:buClr>
              <a:buSzPct val="200000"/>
            </a:pPr>
            <a:r>
              <a:rPr lang="es-ES_tradnl" sz="20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para ser reconocidas</a:t>
            </a:r>
          </a:p>
        </p:txBody>
      </p:sp>
      <p:sp>
        <p:nvSpPr>
          <p:cNvPr id="95239" name="Text Box 7"/>
          <p:cNvSpPr txBox="1">
            <a:spLocks noChangeArrowheads="1"/>
          </p:cNvSpPr>
          <p:nvPr/>
        </p:nvSpPr>
        <p:spPr bwMode="auto">
          <a:xfrm>
            <a:off x="1576109" y="5494670"/>
            <a:ext cx="5703372" cy="646331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defRPr/>
            </a:pPr>
            <a:r>
              <a:rPr lang="es-ES_tradnl" sz="1200" i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“ </a:t>
            </a:r>
            <a:r>
              <a:rPr lang="es-ES_tradnl" sz="1200" i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Uniform</a:t>
            </a:r>
            <a:r>
              <a:rPr lang="es-ES_tradnl" sz="1200" i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_tradnl" sz="1200" i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requirements</a:t>
            </a:r>
            <a:r>
              <a:rPr lang="es-ES_tradnl" sz="1200" i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_tradnl" sz="1200" i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for</a:t>
            </a:r>
            <a:r>
              <a:rPr lang="es-ES_tradnl" sz="1200" i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_tradnl" sz="1200" i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manuscriptos</a:t>
            </a:r>
            <a:r>
              <a:rPr lang="es-ES_tradnl" sz="1200" i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_tradnl" sz="1200" i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submitted</a:t>
            </a:r>
            <a:r>
              <a:rPr lang="es-ES_tradnl" sz="1200" i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_tradnl" sz="1200" i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to</a:t>
            </a:r>
            <a:r>
              <a:rPr lang="es-ES_tradnl" sz="1200" i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_tradnl" sz="1200" i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biomedical</a:t>
            </a:r>
            <a:r>
              <a:rPr lang="es-ES_tradnl" sz="1200" i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_tradnl" sz="1200" i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journals</a:t>
            </a:r>
            <a:r>
              <a:rPr lang="es-ES_tradnl" sz="1200" i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”</a:t>
            </a:r>
          </a:p>
          <a:p>
            <a:pPr>
              <a:defRPr/>
            </a:pPr>
            <a:r>
              <a:rPr lang="es-ES_tradnl" sz="12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International </a:t>
            </a:r>
            <a:r>
              <a:rPr lang="es-ES_tradnl" sz="1200" dirty="0" err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Committee</a:t>
            </a:r>
            <a:r>
              <a:rPr lang="es-ES_tradnl" sz="12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of Medical </a:t>
            </a:r>
            <a:r>
              <a:rPr lang="es-ES_tradnl" sz="1200" dirty="0" err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Journals</a:t>
            </a:r>
            <a:r>
              <a:rPr lang="es-ES_tradnl" sz="12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_tradnl" sz="1200" dirty="0" err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Editors</a:t>
            </a:r>
            <a:r>
              <a:rPr lang="es-ES_tradnl" sz="12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(ICMJE</a:t>
            </a:r>
            <a:r>
              <a:rPr lang="es-ES_tradnl" sz="12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) 2010</a:t>
            </a:r>
            <a:endParaRPr lang="es-ES_tradnl" sz="1200" dirty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defRPr/>
            </a:pPr>
            <a:r>
              <a:rPr lang="es-ES_tradnl" sz="12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http://www.icmje.org/</a:t>
            </a:r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6156176" y="6381328"/>
            <a:ext cx="280012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_tradnl" sz="1200" dirty="0">
                <a:solidFill>
                  <a:schemeClr val="bg2"/>
                </a:solidFill>
                <a:latin typeface="Arial" charset="0"/>
              </a:rPr>
              <a:t>X. Páez Facultad Medicina ULA </a:t>
            </a:r>
            <a:r>
              <a:rPr lang="es-ES_tradnl" sz="1200" dirty="0" smtClean="0">
                <a:solidFill>
                  <a:schemeClr val="bg2"/>
                </a:solidFill>
                <a:latin typeface="Arial" charset="0"/>
              </a:rPr>
              <a:t>2018</a:t>
            </a:r>
            <a:endParaRPr lang="es-ES_tradnl" sz="1200" dirty="0">
              <a:solidFill>
                <a:schemeClr val="bg2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996627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5236" grpId="0" animBg="1"/>
      <p:bldP spid="95238" grpId="0" animBg="1"/>
    </p:bldLst>
  </p:timing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226" name="Text Box 2"/>
          <p:cNvSpPr txBox="1">
            <a:spLocks noChangeArrowheads="1"/>
          </p:cNvSpPr>
          <p:nvPr/>
        </p:nvSpPr>
        <p:spPr bwMode="auto">
          <a:xfrm>
            <a:off x="1154113" y="2349500"/>
            <a:ext cx="6835775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sz="3200" dirty="0"/>
              <a:t>“Necesidad” de tener publicaciones</a:t>
            </a:r>
          </a:p>
          <a:p>
            <a:pPr eaLnBrk="1" hangingPunct="1"/>
            <a:r>
              <a:rPr lang="es-ES" sz="3200" dirty="0"/>
              <a:t>Mientras más mejor…</a:t>
            </a:r>
          </a:p>
        </p:txBody>
      </p:sp>
      <p:sp>
        <p:nvSpPr>
          <p:cNvPr id="120837" name="Text Box 7"/>
          <p:cNvSpPr txBox="1">
            <a:spLocks noChangeArrowheads="1"/>
          </p:cNvSpPr>
          <p:nvPr/>
        </p:nvSpPr>
        <p:spPr bwMode="auto">
          <a:xfrm>
            <a:off x="2009439" y="3789363"/>
            <a:ext cx="5125121" cy="1200329"/>
          </a:xfrm>
          <a:prstGeom prst="rect">
            <a:avLst/>
          </a:prstGeom>
          <a:solidFill>
            <a:schemeClr val="accent3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sz="2400" dirty="0"/>
              <a:t>Aunque no llene criterios de autor,</a:t>
            </a:r>
          </a:p>
          <a:p>
            <a:pPr eaLnBrk="1" hangingPunct="1"/>
            <a:r>
              <a:rPr lang="es-ES" sz="2400" dirty="0"/>
              <a:t>p</a:t>
            </a:r>
            <a:r>
              <a:rPr lang="es-ES" sz="2400" dirty="0" smtClean="0"/>
              <a:t>ero </a:t>
            </a:r>
            <a:r>
              <a:rPr lang="es-ES" sz="2400" dirty="0"/>
              <a:t>los amigos que lo quieren, </a:t>
            </a:r>
            <a:endParaRPr lang="es-ES" sz="2400" dirty="0" smtClean="0"/>
          </a:p>
          <a:p>
            <a:pPr eaLnBrk="1" hangingPunct="1"/>
            <a:r>
              <a:rPr lang="es-ES" sz="2400" dirty="0" smtClean="0"/>
              <a:t>lo </a:t>
            </a:r>
            <a:r>
              <a:rPr lang="es-ES" sz="2400" dirty="0"/>
              <a:t>ponen como </a:t>
            </a:r>
            <a:r>
              <a:rPr lang="es-ES" sz="2400" dirty="0" smtClean="0"/>
              <a:t>autor…</a:t>
            </a:r>
            <a:endParaRPr lang="es-ES" sz="2400" dirty="0"/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6156176" y="6381328"/>
            <a:ext cx="280012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_tradnl" sz="1200" dirty="0">
                <a:solidFill>
                  <a:schemeClr val="bg2"/>
                </a:solidFill>
                <a:latin typeface="Arial" charset="0"/>
              </a:rPr>
              <a:t>X. Páez Facultad Medicina ULA </a:t>
            </a:r>
            <a:r>
              <a:rPr lang="es-ES_tradnl" sz="1200" dirty="0" smtClean="0">
                <a:solidFill>
                  <a:schemeClr val="bg2"/>
                </a:solidFill>
                <a:latin typeface="Arial" charset="0"/>
              </a:rPr>
              <a:t>2018</a:t>
            </a:r>
            <a:endParaRPr lang="es-ES_tradnl" sz="1200" dirty="0">
              <a:solidFill>
                <a:schemeClr val="bg2"/>
              </a:solidFill>
              <a:latin typeface="Arial" charset="0"/>
            </a:endParaRPr>
          </a:p>
        </p:txBody>
      </p:sp>
      <p:sp>
        <p:nvSpPr>
          <p:cNvPr id="6" name="Rectangle 15"/>
          <p:cNvSpPr>
            <a:spLocks noChangeArrowheads="1"/>
          </p:cNvSpPr>
          <p:nvPr/>
        </p:nvSpPr>
        <p:spPr bwMode="auto">
          <a:xfrm>
            <a:off x="6732240" y="404664"/>
            <a:ext cx="2022499" cy="584775"/>
          </a:xfrm>
          <a:prstGeom prst="rect">
            <a:avLst/>
          </a:prstGeom>
          <a:solidFill>
            <a:srgbClr val="EBEBFF"/>
          </a:solidFill>
          <a:ln w="28575">
            <a:solidFill>
              <a:schemeClr val="accent2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l">
              <a:buClr>
                <a:srgbClr val="FF0066"/>
              </a:buClr>
              <a:buFontTx/>
              <a:buChar char="•"/>
            </a:pPr>
            <a:r>
              <a:rPr lang="es-ES" sz="1600" dirty="0"/>
              <a:t> Autores, árbitros </a:t>
            </a:r>
            <a:endParaRPr lang="es-ES" sz="1600" dirty="0" smtClean="0"/>
          </a:p>
          <a:p>
            <a:pPr algn="l">
              <a:buClr>
                <a:srgbClr val="FF0066"/>
              </a:buClr>
            </a:pPr>
            <a:r>
              <a:rPr lang="es-ES" sz="1600" dirty="0"/>
              <a:t> </a:t>
            </a:r>
            <a:r>
              <a:rPr lang="es-ES" sz="1600" dirty="0" smtClean="0"/>
              <a:t>  y </a:t>
            </a:r>
            <a:r>
              <a:rPr lang="es-ES" sz="1600" dirty="0"/>
              <a:t>editores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802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802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802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0226" grpId="0"/>
      <p:bldP spid="120837" grpId="0" animBg="1"/>
    </p:bldLst>
  </p:timing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8489" name="Picture 2"/>
          <p:cNvPicPr>
            <a:picLocks noChangeAspect="1" noChangeArrowheads="1"/>
          </p:cNvPicPr>
          <p:nvPr/>
        </p:nvPicPr>
        <p:blipFill>
          <a:blip r:embed="rId2">
            <a:lum bright="-6000" contras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800249"/>
            <a:ext cx="4119563" cy="5181600"/>
          </a:xfrm>
          <a:prstGeom prst="rect">
            <a:avLst/>
          </a:prstGeom>
          <a:noFill/>
          <a:ln w="28575">
            <a:solidFill>
              <a:srgbClr val="0000CC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8490" name="Rectangle 10"/>
          <p:cNvSpPr>
            <a:spLocks noChangeArrowheads="1"/>
          </p:cNvSpPr>
          <p:nvPr/>
        </p:nvSpPr>
        <p:spPr bwMode="auto">
          <a:xfrm>
            <a:off x="1259062" y="6056461"/>
            <a:ext cx="378142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4F81BD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sz="1000">
                <a:solidFill>
                  <a:srgbClr val="000000"/>
                </a:solidFill>
              </a:rPr>
              <a:t>N.H. Stenck. </a:t>
            </a:r>
            <a:r>
              <a:rPr lang="en-US" sz="1000" i="1">
                <a:solidFill>
                  <a:srgbClr val="000000"/>
                </a:solidFill>
              </a:rPr>
              <a:t>Introduction to the Responsible Conduct of Research</a:t>
            </a:r>
            <a:r>
              <a:rPr lang="en-US" sz="1000">
                <a:solidFill>
                  <a:srgbClr val="000000"/>
                </a:solidFill>
              </a:rPr>
              <a:t>. ORI. http://ori.hhs.gov/documents/rcrintro.pdf</a:t>
            </a:r>
          </a:p>
        </p:txBody>
      </p:sp>
      <p:sp>
        <p:nvSpPr>
          <p:cNvPr id="148492" name="Rectangle 12"/>
          <p:cNvSpPr>
            <a:spLocks noChangeArrowheads="1"/>
          </p:cNvSpPr>
          <p:nvPr/>
        </p:nvSpPr>
        <p:spPr bwMode="auto">
          <a:xfrm>
            <a:off x="2340149" y="944711"/>
            <a:ext cx="1008063" cy="12954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148491" name="Text Box 11"/>
          <p:cNvSpPr txBox="1">
            <a:spLocks noChangeArrowheads="1"/>
          </p:cNvSpPr>
          <p:nvPr/>
        </p:nvSpPr>
        <p:spPr bwMode="auto">
          <a:xfrm>
            <a:off x="2271887" y="995511"/>
            <a:ext cx="1262062" cy="1158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1000" b="1" u="sng" dirty="0"/>
              <a:t>Criterios </a:t>
            </a:r>
            <a:r>
              <a:rPr lang="es-ES" sz="1000" b="1" u="sng" dirty="0" smtClean="0"/>
              <a:t>Autoría</a:t>
            </a:r>
            <a:endParaRPr lang="es-ES" sz="800" b="1" u="sng" dirty="0"/>
          </a:p>
          <a:p>
            <a:pPr algn="l" eaLnBrk="1" hangingPunct="1"/>
            <a:endParaRPr lang="es-ES" sz="1000" b="1" dirty="0"/>
          </a:p>
          <a:p>
            <a:pPr algn="l" eaLnBrk="1" hangingPunct="1"/>
            <a:r>
              <a:rPr lang="es-ES" sz="1000" b="1" dirty="0"/>
              <a:t>Diseño</a:t>
            </a:r>
            <a:endParaRPr lang="es-ES" sz="800" b="1" dirty="0"/>
          </a:p>
          <a:p>
            <a:pPr algn="l" eaLnBrk="1" hangingPunct="1"/>
            <a:r>
              <a:rPr lang="es-ES" sz="1000" b="1" dirty="0"/>
              <a:t>Recolección datos</a:t>
            </a:r>
            <a:endParaRPr lang="es-ES" sz="800" b="1" dirty="0"/>
          </a:p>
          <a:p>
            <a:pPr algn="l" eaLnBrk="1" hangingPunct="1"/>
            <a:r>
              <a:rPr lang="es-ES" sz="1000" b="1" dirty="0"/>
              <a:t>Primer borrador</a:t>
            </a:r>
            <a:endParaRPr lang="es-ES" sz="800" b="1" dirty="0"/>
          </a:p>
          <a:p>
            <a:pPr algn="l" eaLnBrk="1" hangingPunct="1"/>
            <a:r>
              <a:rPr lang="es-ES" sz="1000" b="1" dirty="0"/>
              <a:t>Primera</a:t>
            </a:r>
          </a:p>
          <a:p>
            <a:pPr algn="l" eaLnBrk="1" hangingPunct="1"/>
            <a:r>
              <a:rPr lang="es-ES" sz="1000" b="1" dirty="0"/>
              <a:t>aprobación</a:t>
            </a:r>
          </a:p>
        </p:txBody>
      </p:sp>
      <p:sp>
        <p:nvSpPr>
          <p:cNvPr id="148494" name="Rectangle 14"/>
          <p:cNvSpPr>
            <a:spLocks noChangeArrowheads="1"/>
          </p:cNvSpPr>
          <p:nvPr/>
        </p:nvSpPr>
        <p:spPr bwMode="auto">
          <a:xfrm>
            <a:off x="3708574" y="1232049"/>
            <a:ext cx="1295400" cy="72072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148493" name="Text Box 13"/>
          <p:cNvSpPr txBox="1">
            <a:spLocks noChangeArrowheads="1"/>
          </p:cNvSpPr>
          <p:nvPr/>
        </p:nvSpPr>
        <p:spPr bwMode="auto">
          <a:xfrm>
            <a:off x="3695850" y="1120129"/>
            <a:ext cx="1449436" cy="954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sz="1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Gran manuscrito!</a:t>
            </a:r>
          </a:p>
          <a:p>
            <a:pPr eaLnBrk="1" hangingPunct="1"/>
            <a:endParaRPr lang="es-ES" sz="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eaLnBrk="1" hangingPunct="1"/>
            <a:r>
              <a:rPr lang="es-ES" sz="1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Pero el jefe del </a:t>
            </a:r>
          </a:p>
          <a:p>
            <a:pPr eaLnBrk="1" hangingPunct="1"/>
            <a:r>
              <a:rPr lang="es-ES" sz="1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lab</a:t>
            </a:r>
            <a:r>
              <a:rPr lang="es-ES" sz="1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siempre está </a:t>
            </a:r>
          </a:p>
          <a:p>
            <a:pPr eaLnBrk="1" hangingPunct="1"/>
            <a:r>
              <a:rPr lang="es-ES" sz="1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primero</a:t>
            </a:r>
          </a:p>
        </p:txBody>
      </p:sp>
      <p:sp>
        <p:nvSpPr>
          <p:cNvPr id="148496" name="Rectangle 16"/>
          <p:cNvSpPr>
            <a:spLocks noChangeArrowheads="1"/>
          </p:cNvSpPr>
          <p:nvPr/>
        </p:nvSpPr>
        <p:spPr bwMode="auto">
          <a:xfrm rot="5400000">
            <a:off x="5019848" y="5346950"/>
            <a:ext cx="931863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sz="1200" dirty="0">
                <a:solidFill>
                  <a:srgbClr val="000000"/>
                </a:solidFill>
              </a:rPr>
              <a:t>David </a:t>
            </a:r>
            <a:r>
              <a:rPr lang="en-US" sz="1200" dirty="0" err="1">
                <a:solidFill>
                  <a:srgbClr val="000000"/>
                </a:solidFill>
              </a:rPr>
              <a:t>Zinn</a:t>
            </a:r>
            <a:endParaRPr lang="es-ES" sz="1200" dirty="0">
              <a:solidFill>
                <a:srgbClr val="000000"/>
              </a:solidFill>
            </a:endParaRPr>
          </a:p>
        </p:txBody>
      </p:sp>
      <p:sp>
        <p:nvSpPr>
          <p:cNvPr id="148497" name="Text Box 17"/>
          <p:cNvSpPr txBox="1">
            <a:spLocks noChangeArrowheads="1"/>
          </p:cNvSpPr>
          <p:nvPr/>
        </p:nvSpPr>
        <p:spPr bwMode="auto">
          <a:xfrm>
            <a:off x="5858941" y="3274221"/>
            <a:ext cx="2034531" cy="830997"/>
          </a:xfrm>
          <a:prstGeom prst="rect">
            <a:avLst/>
          </a:prstGeom>
          <a:solidFill>
            <a:schemeClr val="accent3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sz="240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“Autoría </a:t>
            </a:r>
          </a:p>
          <a:p>
            <a:pPr eaLnBrk="1" hangingPunct="1"/>
            <a:r>
              <a:rPr lang="es-ES" sz="240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responsable”</a:t>
            </a:r>
          </a:p>
        </p:txBody>
      </p:sp>
      <p:sp>
        <p:nvSpPr>
          <p:cNvPr id="11" name="Text Box 4"/>
          <p:cNvSpPr txBox="1">
            <a:spLocks noChangeArrowheads="1"/>
          </p:cNvSpPr>
          <p:nvPr/>
        </p:nvSpPr>
        <p:spPr bwMode="auto">
          <a:xfrm>
            <a:off x="6156176" y="6381328"/>
            <a:ext cx="280012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_tradnl" sz="1200" dirty="0">
                <a:solidFill>
                  <a:schemeClr val="bg2"/>
                </a:solidFill>
                <a:latin typeface="Arial" charset="0"/>
              </a:rPr>
              <a:t>X. Páez Facultad Medicina ULA </a:t>
            </a:r>
            <a:r>
              <a:rPr lang="es-ES_tradnl" sz="1200" dirty="0" smtClean="0">
                <a:solidFill>
                  <a:schemeClr val="bg2"/>
                </a:solidFill>
                <a:latin typeface="Arial" charset="0"/>
              </a:rPr>
              <a:t>2018</a:t>
            </a:r>
            <a:endParaRPr lang="es-ES_tradnl" sz="1200" dirty="0">
              <a:solidFill>
                <a:schemeClr val="bg2"/>
              </a:solidFill>
              <a:latin typeface="Arial" charset="0"/>
            </a:endParaRPr>
          </a:p>
        </p:txBody>
      </p:sp>
      <p:sp>
        <p:nvSpPr>
          <p:cNvPr id="12" name="Rectangle 15"/>
          <p:cNvSpPr>
            <a:spLocks noChangeArrowheads="1"/>
          </p:cNvSpPr>
          <p:nvPr/>
        </p:nvSpPr>
        <p:spPr bwMode="auto">
          <a:xfrm>
            <a:off x="6732240" y="404664"/>
            <a:ext cx="2022499" cy="584775"/>
          </a:xfrm>
          <a:prstGeom prst="rect">
            <a:avLst/>
          </a:prstGeom>
          <a:solidFill>
            <a:srgbClr val="EBEBFF"/>
          </a:solidFill>
          <a:ln w="28575">
            <a:solidFill>
              <a:schemeClr val="accent2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l">
              <a:buClr>
                <a:srgbClr val="FF0066"/>
              </a:buClr>
              <a:buFontTx/>
              <a:buChar char="•"/>
            </a:pPr>
            <a:r>
              <a:rPr lang="es-ES" sz="1600" dirty="0"/>
              <a:t> Autores, árbitros </a:t>
            </a:r>
            <a:endParaRPr lang="es-ES" sz="1600" dirty="0" smtClean="0"/>
          </a:p>
          <a:p>
            <a:pPr algn="l">
              <a:buClr>
                <a:srgbClr val="FF0066"/>
              </a:buClr>
            </a:pPr>
            <a:r>
              <a:rPr lang="es-ES" sz="1600" dirty="0"/>
              <a:t> </a:t>
            </a:r>
            <a:r>
              <a:rPr lang="es-ES" sz="1600" dirty="0" smtClean="0"/>
              <a:t>  y </a:t>
            </a:r>
            <a:r>
              <a:rPr lang="es-ES" sz="1600" dirty="0"/>
              <a:t>editores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8490" grpId="0"/>
      <p:bldP spid="148492" grpId="0" animBg="1"/>
      <p:bldP spid="148491" grpId="0"/>
      <p:bldP spid="148494" grpId="0" animBg="1"/>
      <p:bldP spid="148493" grpId="0"/>
      <p:bldP spid="148496" grpId="0"/>
      <p:bldP spid="148497" grpId="0" animBg="1"/>
    </p:bldLst>
  </p:timing>
</p:sld>
</file>

<file path=ppt/slides/slide1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746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409284"/>
            <a:ext cx="4070350" cy="5848350"/>
          </a:xfrm>
          <a:prstGeom prst="rect">
            <a:avLst/>
          </a:prstGeom>
          <a:noFill/>
          <a:ln w="9525">
            <a:solidFill>
              <a:srgbClr val="0000CC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7467" name="Rectangle 11"/>
          <p:cNvSpPr>
            <a:spLocks noChangeArrowheads="1"/>
          </p:cNvSpPr>
          <p:nvPr/>
        </p:nvSpPr>
        <p:spPr bwMode="auto">
          <a:xfrm>
            <a:off x="2411413" y="696621"/>
            <a:ext cx="1800225" cy="43338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147466" name="Text Box 10"/>
          <p:cNvSpPr txBox="1">
            <a:spLocks noChangeArrowheads="1"/>
          </p:cNvSpPr>
          <p:nvPr/>
        </p:nvSpPr>
        <p:spPr bwMode="auto">
          <a:xfrm>
            <a:off x="2124075" y="625184"/>
            <a:ext cx="2290763" cy="517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sz="1400" b="1"/>
              <a:t>¡Vamos a trabajar </a:t>
            </a:r>
          </a:p>
          <a:p>
            <a:pPr eaLnBrk="1" hangingPunct="1"/>
            <a:r>
              <a:rPr lang="es-ES" sz="1400" b="1"/>
              <a:t>juntos en este proyecto!</a:t>
            </a:r>
          </a:p>
        </p:txBody>
      </p:sp>
      <p:sp>
        <p:nvSpPr>
          <p:cNvPr id="147469" name="Rectangle 13"/>
          <p:cNvSpPr>
            <a:spLocks noChangeArrowheads="1"/>
          </p:cNvSpPr>
          <p:nvPr/>
        </p:nvSpPr>
        <p:spPr bwMode="auto">
          <a:xfrm rot="-1280211">
            <a:off x="1331913" y="3722396"/>
            <a:ext cx="431800" cy="2159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147468" name="Text Box 12"/>
          <p:cNvSpPr txBox="1">
            <a:spLocks noChangeArrowheads="1"/>
          </p:cNvSpPr>
          <p:nvPr/>
        </p:nvSpPr>
        <p:spPr bwMode="auto">
          <a:xfrm rot="-993424">
            <a:off x="1187450" y="3649371"/>
            <a:ext cx="644525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sz="900" b="1"/>
              <a:t>Reactivo</a:t>
            </a:r>
          </a:p>
          <a:p>
            <a:pPr eaLnBrk="1" hangingPunct="1"/>
            <a:r>
              <a:rPr lang="es-ES" sz="900" b="1"/>
              <a:t>clave</a:t>
            </a:r>
          </a:p>
        </p:txBody>
      </p:sp>
      <p:sp>
        <p:nvSpPr>
          <p:cNvPr id="147471" name="Rectangle 15"/>
          <p:cNvSpPr>
            <a:spLocks noChangeArrowheads="1"/>
          </p:cNvSpPr>
          <p:nvPr/>
        </p:nvSpPr>
        <p:spPr bwMode="auto">
          <a:xfrm rot="1979312">
            <a:off x="4662488" y="3870034"/>
            <a:ext cx="431800" cy="28892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147470" name="Text Box 14"/>
          <p:cNvSpPr txBox="1">
            <a:spLocks noChangeArrowheads="1"/>
          </p:cNvSpPr>
          <p:nvPr/>
        </p:nvSpPr>
        <p:spPr bwMode="auto">
          <a:xfrm rot="1069396">
            <a:off x="4498975" y="3860509"/>
            <a:ext cx="820738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sz="900" b="1"/>
              <a:t>Anticuerpo </a:t>
            </a:r>
          </a:p>
          <a:p>
            <a:pPr eaLnBrk="1" hangingPunct="1"/>
            <a:r>
              <a:rPr lang="es-ES" sz="900" b="1"/>
              <a:t>especial</a:t>
            </a:r>
          </a:p>
        </p:txBody>
      </p:sp>
      <p:sp>
        <p:nvSpPr>
          <p:cNvPr id="125961" name="Rectangle 17"/>
          <p:cNvSpPr>
            <a:spLocks noChangeArrowheads="1"/>
          </p:cNvSpPr>
          <p:nvPr/>
        </p:nvSpPr>
        <p:spPr bwMode="auto">
          <a:xfrm>
            <a:off x="1420812" y="6272485"/>
            <a:ext cx="378142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4F81BD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sz="1000">
                <a:solidFill>
                  <a:srgbClr val="000000"/>
                </a:solidFill>
              </a:rPr>
              <a:t>N.H. Stenck. </a:t>
            </a:r>
            <a:r>
              <a:rPr lang="en-US" sz="1000" i="1">
                <a:solidFill>
                  <a:srgbClr val="000000"/>
                </a:solidFill>
              </a:rPr>
              <a:t>Introduction to the Responsible Conduct of Research</a:t>
            </a:r>
            <a:r>
              <a:rPr lang="en-US" sz="1000">
                <a:solidFill>
                  <a:srgbClr val="000000"/>
                </a:solidFill>
              </a:rPr>
              <a:t>. ORI. http://ori.hhs.gov/documents/rcrintro.pdf</a:t>
            </a:r>
          </a:p>
        </p:txBody>
      </p:sp>
      <p:sp>
        <p:nvSpPr>
          <p:cNvPr id="147474" name="Text Box 18"/>
          <p:cNvSpPr txBox="1">
            <a:spLocks noChangeArrowheads="1"/>
          </p:cNvSpPr>
          <p:nvPr/>
        </p:nvSpPr>
        <p:spPr bwMode="auto">
          <a:xfrm>
            <a:off x="5552256" y="2247900"/>
            <a:ext cx="3168650" cy="946150"/>
          </a:xfrm>
          <a:prstGeom prst="rect">
            <a:avLst/>
          </a:prstGeom>
          <a:solidFill>
            <a:schemeClr val="accent3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sz="2800" dirty="0"/>
              <a:t>Poner en claro </a:t>
            </a:r>
          </a:p>
          <a:p>
            <a:pPr eaLnBrk="1" hangingPunct="1"/>
            <a:r>
              <a:rPr lang="es-ES" sz="2800" dirty="0"/>
              <a:t>las colaboraciones</a:t>
            </a:r>
          </a:p>
        </p:txBody>
      </p:sp>
      <p:sp>
        <p:nvSpPr>
          <p:cNvPr id="125963" name="Rectangle 20"/>
          <p:cNvSpPr>
            <a:spLocks noChangeArrowheads="1"/>
          </p:cNvSpPr>
          <p:nvPr/>
        </p:nvSpPr>
        <p:spPr bwMode="auto">
          <a:xfrm rot="5400000">
            <a:off x="5034258" y="5582196"/>
            <a:ext cx="806450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sz="1000" dirty="0">
                <a:solidFill>
                  <a:srgbClr val="000000"/>
                </a:solidFill>
              </a:rPr>
              <a:t>David </a:t>
            </a:r>
            <a:r>
              <a:rPr lang="en-US" sz="1000" dirty="0" err="1">
                <a:solidFill>
                  <a:srgbClr val="000000"/>
                </a:solidFill>
              </a:rPr>
              <a:t>Zinn</a:t>
            </a:r>
            <a:endParaRPr lang="es-ES" sz="1000" dirty="0">
              <a:solidFill>
                <a:srgbClr val="000000"/>
              </a:solidFill>
            </a:endParaRPr>
          </a:p>
        </p:txBody>
      </p:sp>
      <p:sp>
        <p:nvSpPr>
          <p:cNvPr id="147477" name="Text Box 21"/>
          <p:cNvSpPr txBox="1">
            <a:spLocks noChangeArrowheads="1"/>
          </p:cNvSpPr>
          <p:nvPr/>
        </p:nvSpPr>
        <p:spPr bwMode="auto">
          <a:xfrm>
            <a:off x="6106293" y="3565105"/>
            <a:ext cx="2060575" cy="762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“Colaboración o </a:t>
            </a:r>
          </a:p>
          <a:p>
            <a:pPr eaLnBrk="1" hangingPunct="1"/>
            <a:r>
              <a:rPr lang="es-ES" sz="2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competencia</a:t>
            </a:r>
            <a:r>
              <a:rPr lang="es-ES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”</a:t>
            </a:r>
          </a:p>
        </p:txBody>
      </p:sp>
      <p:sp>
        <p:nvSpPr>
          <p:cNvPr id="14" name="Text Box 4"/>
          <p:cNvSpPr txBox="1">
            <a:spLocks noChangeArrowheads="1"/>
          </p:cNvSpPr>
          <p:nvPr/>
        </p:nvSpPr>
        <p:spPr bwMode="auto">
          <a:xfrm>
            <a:off x="6156176" y="6381328"/>
            <a:ext cx="280012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_tradnl" sz="1200" dirty="0">
                <a:solidFill>
                  <a:schemeClr val="bg2"/>
                </a:solidFill>
                <a:latin typeface="Arial" charset="0"/>
              </a:rPr>
              <a:t>X. Páez Facultad Medicina ULA </a:t>
            </a:r>
            <a:r>
              <a:rPr lang="es-ES_tradnl" sz="1200" dirty="0" smtClean="0">
                <a:solidFill>
                  <a:schemeClr val="bg2"/>
                </a:solidFill>
                <a:latin typeface="Arial" charset="0"/>
              </a:rPr>
              <a:t>2018</a:t>
            </a:r>
            <a:endParaRPr lang="es-ES_tradnl" sz="1200" dirty="0">
              <a:solidFill>
                <a:schemeClr val="bg2"/>
              </a:solidFill>
              <a:latin typeface="Arial" charset="0"/>
            </a:endParaRPr>
          </a:p>
        </p:txBody>
      </p:sp>
      <p:sp>
        <p:nvSpPr>
          <p:cNvPr id="15" name="Rectangle 15"/>
          <p:cNvSpPr>
            <a:spLocks noChangeArrowheads="1"/>
          </p:cNvSpPr>
          <p:nvPr/>
        </p:nvSpPr>
        <p:spPr bwMode="auto">
          <a:xfrm>
            <a:off x="6732240" y="404664"/>
            <a:ext cx="2022499" cy="584775"/>
          </a:xfrm>
          <a:prstGeom prst="rect">
            <a:avLst/>
          </a:prstGeom>
          <a:solidFill>
            <a:srgbClr val="EBEBFF"/>
          </a:solidFill>
          <a:ln w="28575">
            <a:solidFill>
              <a:schemeClr val="accent2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l">
              <a:buClr>
                <a:srgbClr val="FF0066"/>
              </a:buClr>
              <a:buFontTx/>
              <a:buChar char="•"/>
            </a:pPr>
            <a:r>
              <a:rPr lang="es-ES" sz="1600" dirty="0"/>
              <a:t> Autores, árbitros </a:t>
            </a:r>
            <a:endParaRPr lang="es-ES" sz="1600" dirty="0" smtClean="0"/>
          </a:p>
          <a:p>
            <a:pPr algn="l">
              <a:buClr>
                <a:srgbClr val="FF0066"/>
              </a:buClr>
            </a:pPr>
            <a:r>
              <a:rPr lang="es-ES" sz="1600" dirty="0"/>
              <a:t> </a:t>
            </a:r>
            <a:r>
              <a:rPr lang="es-ES" sz="1600" dirty="0" smtClean="0"/>
              <a:t>  y </a:t>
            </a:r>
            <a:r>
              <a:rPr lang="es-ES" sz="1600" dirty="0"/>
              <a:t>editores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7467" grpId="0" animBg="1"/>
      <p:bldP spid="147466" grpId="0"/>
      <p:bldP spid="147469" grpId="0" animBg="1"/>
      <p:bldP spid="147468" grpId="0"/>
      <p:bldP spid="147471" grpId="0" animBg="1"/>
      <p:bldP spid="147470" grpId="0"/>
      <p:bldP spid="147474" grpId="0" animBg="1"/>
      <p:bldP spid="147477" grpId="0" animBg="1"/>
    </p:bldLst>
  </p:timing>
</p:sld>
</file>

<file path=ppt/slides/slide1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71" name="Text Box 7"/>
          <p:cNvSpPr txBox="1">
            <a:spLocks noChangeArrowheads="1"/>
          </p:cNvSpPr>
          <p:nvPr/>
        </p:nvSpPr>
        <p:spPr bwMode="auto">
          <a:xfrm>
            <a:off x="1851818" y="2037179"/>
            <a:ext cx="5440363" cy="3539430"/>
          </a:xfrm>
          <a:prstGeom prst="rect">
            <a:avLst/>
          </a:prstGeom>
          <a:solidFill>
            <a:schemeClr val="accent5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>
            <a:lvl1pPr marL="185738" indent="-185738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>
              <a:buClr>
                <a:srgbClr val="FF0066"/>
              </a:buClr>
              <a:buFontTx/>
              <a:buChar char="•"/>
              <a:defRPr/>
            </a:pPr>
            <a:endParaRPr lang="es-ES_tradnl" sz="800" dirty="0" smtClean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l" eaLnBrk="1" hangingPunct="1">
              <a:buClr>
                <a:srgbClr val="FF0066"/>
              </a:buClr>
              <a:buFontTx/>
              <a:buChar char="•"/>
              <a:defRPr/>
            </a:pPr>
            <a:r>
              <a:rPr lang="es-ES_tradnl" sz="20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Cada </a:t>
            </a:r>
            <a:r>
              <a:rPr lang="es-ES_tradnl" sz="2000" b="1" u="sng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departamento</a:t>
            </a:r>
            <a:r>
              <a:rPr lang="es-ES_tradnl" sz="20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, unidad de trabajo etc. </a:t>
            </a:r>
            <a:r>
              <a:rPr lang="es-ES_tradnl" sz="20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debe establecer </a:t>
            </a:r>
            <a:r>
              <a:rPr lang="es-ES_tradnl" sz="24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REGLAS </a:t>
            </a:r>
          </a:p>
          <a:p>
            <a:pPr marL="0" indent="0" algn="l" eaLnBrk="1" hangingPunct="1">
              <a:buClr>
                <a:srgbClr val="FF0066"/>
              </a:buClr>
              <a:defRPr/>
            </a:pPr>
            <a:r>
              <a:rPr lang="es-ES_tradnl" sz="20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_tradnl" sz="20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sobre quienes serán los autores y el orden  </a:t>
            </a:r>
          </a:p>
          <a:p>
            <a:pPr marL="0" indent="0" algn="l" eaLnBrk="1" hangingPunct="1">
              <a:buClr>
                <a:srgbClr val="FF0066"/>
              </a:buClr>
              <a:defRPr/>
            </a:pPr>
            <a:r>
              <a:rPr lang="es-ES_tradnl" sz="20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_tradnl" sz="20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en las publicaciones</a:t>
            </a:r>
          </a:p>
          <a:p>
            <a:pPr algn="l" eaLnBrk="1" hangingPunct="1">
              <a:defRPr/>
            </a:pPr>
            <a:endParaRPr lang="es-ES_tradnl" sz="1000" dirty="0" smtClean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l" eaLnBrk="1" hangingPunct="1">
              <a:buClr>
                <a:srgbClr val="FF0066"/>
              </a:buClr>
              <a:buFontTx/>
              <a:buChar char="•"/>
              <a:defRPr/>
            </a:pPr>
            <a:r>
              <a:rPr lang="es-ES_tradnl" sz="20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El </a:t>
            </a:r>
            <a:r>
              <a:rPr lang="es-ES_tradnl" sz="2000" b="1" u="sng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tutor</a:t>
            </a:r>
            <a:r>
              <a:rPr lang="es-ES_tradnl" sz="20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_tradnl" sz="20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debe establecer claramente </a:t>
            </a:r>
            <a:r>
              <a:rPr lang="es-ES_tradnl" sz="24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REGLAS</a:t>
            </a:r>
            <a:r>
              <a:rPr lang="es-ES_tradnl" sz="24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_tradnl" sz="20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con sus alumnos con anticipación sobre cómo se harán las publicaciones</a:t>
            </a:r>
          </a:p>
          <a:p>
            <a:pPr algn="l" eaLnBrk="1" hangingPunct="1">
              <a:defRPr/>
            </a:pPr>
            <a:endParaRPr lang="es-ES_tradnl" sz="1000" dirty="0" smtClean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l" eaLnBrk="1" hangingPunct="1">
              <a:buClr>
                <a:srgbClr val="FF0066"/>
              </a:buClr>
              <a:buFontTx/>
              <a:buChar char="•"/>
              <a:defRPr/>
            </a:pPr>
            <a:r>
              <a:rPr lang="es-ES_tradnl" sz="20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Las </a:t>
            </a:r>
            <a:r>
              <a:rPr lang="es-ES_tradnl" sz="2000" b="1" u="sng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revistas</a:t>
            </a:r>
            <a:r>
              <a:rPr lang="es-ES_tradnl" sz="20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científicas </a:t>
            </a:r>
            <a:r>
              <a:rPr lang="es-ES_tradnl" sz="20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tienen REGLAS</a:t>
            </a:r>
          </a:p>
          <a:p>
            <a:pPr algn="l" eaLnBrk="1" hangingPunct="1">
              <a:buClr>
                <a:srgbClr val="FF0066"/>
              </a:buClr>
              <a:buFontTx/>
              <a:buChar char="•"/>
              <a:defRPr/>
            </a:pPr>
            <a:endParaRPr lang="es-ES_tradnl" sz="8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6872" name="Text Box 8"/>
          <p:cNvSpPr txBox="1">
            <a:spLocks noChangeArrowheads="1"/>
          </p:cNvSpPr>
          <p:nvPr/>
        </p:nvSpPr>
        <p:spPr bwMode="auto">
          <a:xfrm>
            <a:off x="1772195" y="5801247"/>
            <a:ext cx="5599610" cy="646331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s-ES_tradnl" sz="1200" i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“ </a:t>
            </a:r>
            <a:r>
              <a:rPr lang="es-ES_tradnl" sz="1200" i="1" dirty="0" err="1">
                <a:effectLst>
                  <a:outerShdw blurRad="38100" dist="38100" dir="2700000" algn="tl">
                    <a:srgbClr val="C0C0C0"/>
                  </a:outerShdw>
                </a:effectLst>
              </a:rPr>
              <a:t>Uniform</a:t>
            </a:r>
            <a:r>
              <a:rPr lang="es-ES_tradnl" sz="1200" i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_tradnl" sz="1200" i="1" dirty="0" err="1">
                <a:effectLst>
                  <a:outerShdw blurRad="38100" dist="38100" dir="2700000" algn="tl">
                    <a:srgbClr val="C0C0C0"/>
                  </a:outerShdw>
                </a:effectLst>
              </a:rPr>
              <a:t>requirements</a:t>
            </a:r>
            <a:r>
              <a:rPr lang="es-ES_tradnl" sz="1200" i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_tradnl" sz="1200" i="1" dirty="0" err="1">
                <a:effectLst>
                  <a:outerShdw blurRad="38100" dist="38100" dir="2700000" algn="tl">
                    <a:srgbClr val="C0C0C0"/>
                  </a:outerShdw>
                </a:effectLst>
              </a:rPr>
              <a:t>for</a:t>
            </a:r>
            <a:r>
              <a:rPr lang="es-ES_tradnl" sz="1200" i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_tradnl" sz="1200" i="1" dirty="0" err="1">
                <a:effectLst>
                  <a:outerShdw blurRad="38100" dist="38100" dir="2700000" algn="tl">
                    <a:srgbClr val="C0C0C0"/>
                  </a:outerShdw>
                </a:effectLst>
              </a:rPr>
              <a:t>manuscriptos</a:t>
            </a:r>
            <a:r>
              <a:rPr lang="es-ES_tradnl" sz="1200" i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_tradnl" sz="1200" i="1" dirty="0" err="1">
                <a:effectLst>
                  <a:outerShdw blurRad="38100" dist="38100" dir="2700000" algn="tl">
                    <a:srgbClr val="C0C0C0"/>
                  </a:outerShdw>
                </a:effectLst>
              </a:rPr>
              <a:t>submitted</a:t>
            </a:r>
            <a:r>
              <a:rPr lang="es-ES_tradnl" sz="1200" i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_tradnl" sz="1200" i="1" dirty="0" err="1">
                <a:effectLst>
                  <a:outerShdw blurRad="38100" dist="38100" dir="2700000" algn="tl">
                    <a:srgbClr val="C0C0C0"/>
                  </a:outerShdw>
                </a:effectLst>
              </a:rPr>
              <a:t>to</a:t>
            </a:r>
            <a:r>
              <a:rPr lang="es-ES_tradnl" sz="1200" i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_tradnl" sz="1200" i="1" dirty="0" err="1">
                <a:effectLst>
                  <a:outerShdw blurRad="38100" dist="38100" dir="2700000" algn="tl">
                    <a:srgbClr val="C0C0C0"/>
                  </a:outerShdw>
                </a:effectLst>
              </a:rPr>
              <a:t>biomedical</a:t>
            </a:r>
            <a:r>
              <a:rPr lang="es-ES_tradnl" sz="1200" i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_tradnl" sz="1200" i="1" dirty="0" err="1">
                <a:effectLst>
                  <a:outerShdw blurRad="38100" dist="38100" dir="2700000" algn="tl">
                    <a:srgbClr val="C0C0C0"/>
                  </a:outerShdw>
                </a:effectLst>
              </a:rPr>
              <a:t>journals</a:t>
            </a:r>
            <a:r>
              <a:rPr lang="es-ES_tradnl" sz="1200" i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”</a:t>
            </a:r>
          </a:p>
          <a:p>
            <a:pPr>
              <a:defRPr/>
            </a:pPr>
            <a:r>
              <a:rPr lang="es-ES_tradnl" sz="12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International </a:t>
            </a:r>
            <a:r>
              <a:rPr lang="es-ES_tradnl" sz="1200" dirty="0" err="1">
                <a:effectLst>
                  <a:outerShdw blurRad="38100" dist="38100" dir="2700000" algn="tl">
                    <a:srgbClr val="C0C0C0"/>
                  </a:outerShdw>
                </a:effectLst>
              </a:rPr>
              <a:t>Committee</a:t>
            </a:r>
            <a:r>
              <a:rPr lang="es-ES_tradnl" sz="12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of Medical </a:t>
            </a:r>
            <a:r>
              <a:rPr lang="es-ES_tradnl" sz="1200" dirty="0" err="1">
                <a:effectLst>
                  <a:outerShdw blurRad="38100" dist="38100" dir="2700000" algn="tl">
                    <a:srgbClr val="C0C0C0"/>
                  </a:outerShdw>
                </a:effectLst>
              </a:rPr>
              <a:t>Journals</a:t>
            </a:r>
            <a:r>
              <a:rPr lang="es-ES_tradnl" sz="12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_tradnl" sz="1200" dirty="0" err="1">
                <a:effectLst>
                  <a:outerShdw blurRad="38100" dist="38100" dir="2700000" algn="tl">
                    <a:srgbClr val="C0C0C0"/>
                  </a:outerShdw>
                </a:effectLst>
              </a:rPr>
              <a:t>Editors</a:t>
            </a:r>
            <a:r>
              <a:rPr lang="es-ES_tradnl" sz="12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(ICMJE) 2010</a:t>
            </a:r>
          </a:p>
          <a:p>
            <a:pPr>
              <a:defRPr/>
            </a:pPr>
            <a:r>
              <a:rPr lang="es-ES_tradnl" sz="12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http://www.icmje.org/</a:t>
            </a:r>
          </a:p>
        </p:txBody>
      </p:sp>
      <p:sp>
        <p:nvSpPr>
          <p:cNvPr id="36876" name="Text Box 12"/>
          <p:cNvSpPr txBox="1">
            <a:spLocks noChangeArrowheads="1"/>
          </p:cNvSpPr>
          <p:nvPr/>
        </p:nvSpPr>
        <p:spPr bwMode="auto">
          <a:xfrm>
            <a:off x="1901031" y="1218084"/>
            <a:ext cx="5341938" cy="669925"/>
          </a:xfrm>
          <a:prstGeom prst="rect">
            <a:avLst/>
          </a:prstGeom>
          <a:solidFill>
            <a:schemeClr val="bg1"/>
          </a:solidFill>
          <a:ln w="28575">
            <a:solidFill>
              <a:srgbClr val="0000CC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>
              <a:defRPr/>
            </a:pPr>
            <a:r>
              <a:rPr lang="es-ES_tradnl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¿Qué es lo conveniente?</a:t>
            </a:r>
          </a:p>
        </p:txBody>
      </p:sp>
      <p:sp>
        <p:nvSpPr>
          <p:cNvPr id="6" name="Rectangle 15"/>
          <p:cNvSpPr>
            <a:spLocks noChangeArrowheads="1"/>
          </p:cNvSpPr>
          <p:nvPr/>
        </p:nvSpPr>
        <p:spPr bwMode="auto">
          <a:xfrm>
            <a:off x="6732240" y="404664"/>
            <a:ext cx="2022499" cy="584775"/>
          </a:xfrm>
          <a:prstGeom prst="rect">
            <a:avLst/>
          </a:prstGeom>
          <a:solidFill>
            <a:srgbClr val="EBEBFF"/>
          </a:solidFill>
          <a:ln w="28575">
            <a:solidFill>
              <a:schemeClr val="accent2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l">
              <a:buClr>
                <a:srgbClr val="FF0066"/>
              </a:buClr>
              <a:buFontTx/>
              <a:buChar char="•"/>
            </a:pPr>
            <a:r>
              <a:rPr lang="es-ES" sz="1600" dirty="0"/>
              <a:t> Autores, árbitros </a:t>
            </a:r>
            <a:endParaRPr lang="es-ES" sz="1600" dirty="0" smtClean="0"/>
          </a:p>
          <a:p>
            <a:pPr algn="l">
              <a:buClr>
                <a:srgbClr val="FF0066"/>
              </a:buClr>
            </a:pPr>
            <a:r>
              <a:rPr lang="es-ES" sz="1600" dirty="0"/>
              <a:t> </a:t>
            </a:r>
            <a:r>
              <a:rPr lang="es-ES" sz="1600" dirty="0" smtClean="0"/>
              <a:t>  y </a:t>
            </a:r>
            <a:r>
              <a:rPr lang="es-ES" sz="1600" dirty="0"/>
              <a:t>editores</a:t>
            </a:r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6156176" y="6381328"/>
            <a:ext cx="280012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_tradnl" sz="1200" dirty="0">
                <a:solidFill>
                  <a:schemeClr val="bg2"/>
                </a:solidFill>
                <a:latin typeface="Arial" charset="0"/>
              </a:rPr>
              <a:t>X. Páez Facultad Medicina ULA </a:t>
            </a:r>
            <a:r>
              <a:rPr lang="es-ES_tradnl" sz="1200" dirty="0" smtClean="0">
                <a:solidFill>
                  <a:schemeClr val="bg2"/>
                </a:solidFill>
                <a:latin typeface="Arial" charset="0"/>
              </a:rPr>
              <a:t>2018</a:t>
            </a:r>
            <a:endParaRPr lang="es-ES_tradnl" sz="1200" dirty="0">
              <a:solidFill>
                <a:schemeClr val="bg2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68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68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76" grpId="0" animBg="1"/>
    </p:bldLst>
  </p:timing>
</p:sld>
</file>

<file path=ppt/slides/slide1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4" name="Text Box 6"/>
          <p:cNvSpPr txBox="1">
            <a:spLocks noChangeArrowheads="1"/>
          </p:cNvSpPr>
          <p:nvPr/>
        </p:nvSpPr>
        <p:spPr bwMode="auto">
          <a:xfrm>
            <a:off x="2184400" y="1989138"/>
            <a:ext cx="4775200" cy="547687"/>
          </a:xfrm>
          <a:prstGeom prst="rect">
            <a:avLst/>
          </a:prstGeom>
          <a:solidFill>
            <a:schemeClr val="bg1"/>
          </a:solidFill>
          <a:ln w="28575">
            <a:solidFill>
              <a:srgbClr val="0000CC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>
              <a:defRPr/>
            </a:pPr>
            <a:r>
              <a:rPr lang="es-ES_tradnl" sz="2800">
                <a:effectLst>
                  <a:outerShdw blurRad="38100" dist="38100" dir="2700000" algn="tl">
                    <a:srgbClr val="FFFFFF"/>
                  </a:outerShdw>
                </a:effectLst>
              </a:rPr>
              <a:t>Reconocimiento de créditos</a:t>
            </a:r>
          </a:p>
        </p:txBody>
      </p:sp>
      <p:sp>
        <p:nvSpPr>
          <p:cNvPr id="73735" name="Text Box 7"/>
          <p:cNvSpPr txBox="1">
            <a:spLocks noChangeArrowheads="1"/>
          </p:cNvSpPr>
          <p:nvPr/>
        </p:nvSpPr>
        <p:spPr bwMode="auto">
          <a:xfrm>
            <a:off x="2649037" y="2924944"/>
            <a:ext cx="3845925" cy="1938992"/>
          </a:xfrm>
          <a:prstGeom prst="rect">
            <a:avLst/>
          </a:prstGeom>
          <a:solidFill>
            <a:srgbClr val="CCECFF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>
              <a:buClr>
                <a:srgbClr val="FF0066"/>
              </a:buClr>
              <a:buSzPct val="150000"/>
              <a:buFontTx/>
              <a:buChar char="•"/>
              <a:defRPr/>
            </a:pPr>
            <a:r>
              <a:rPr lang="es-ES_tradnl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_tradnl" sz="24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Lista de autores</a:t>
            </a:r>
          </a:p>
          <a:p>
            <a:pPr algn="l">
              <a:buClr>
                <a:srgbClr val="FF0066"/>
              </a:buClr>
              <a:buSzPct val="150000"/>
              <a:buFontTx/>
              <a:buChar char="•"/>
              <a:defRPr/>
            </a:pPr>
            <a:endParaRPr lang="es-ES_tradnl" sz="1200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l">
              <a:buClr>
                <a:srgbClr val="FF0066"/>
              </a:buClr>
              <a:buSzPct val="150000"/>
              <a:buFontTx/>
              <a:buChar char="•"/>
              <a:defRPr/>
            </a:pPr>
            <a:r>
              <a:rPr lang="es-ES_tradnl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_tradnl" sz="24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Reconocimiento de </a:t>
            </a:r>
            <a:endParaRPr lang="es-ES_tradnl" sz="2400" dirty="0" smtClean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l">
              <a:buClr>
                <a:srgbClr val="FF0066"/>
              </a:buClr>
              <a:buSzPct val="150000"/>
              <a:defRPr/>
            </a:pPr>
            <a:r>
              <a:rPr lang="es-ES_tradnl" sz="24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  contribuciones de </a:t>
            </a:r>
            <a:r>
              <a:rPr lang="es-ES_tradnl" sz="24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otros</a:t>
            </a:r>
          </a:p>
          <a:p>
            <a:pPr algn="l">
              <a:buClr>
                <a:srgbClr val="FF0066"/>
              </a:buClr>
              <a:buSzPct val="150000"/>
              <a:buFontTx/>
              <a:buChar char="•"/>
              <a:defRPr/>
            </a:pPr>
            <a:endParaRPr lang="es-ES_tradnl" sz="1200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l">
              <a:buClr>
                <a:srgbClr val="FF0066"/>
              </a:buClr>
              <a:buSzPct val="150000"/>
              <a:buFontTx/>
              <a:buChar char="•"/>
              <a:defRPr/>
            </a:pPr>
            <a:r>
              <a:rPr lang="es-ES_tradnl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_tradnl" sz="24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Lista de referencias</a:t>
            </a: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6156176" y="6381328"/>
            <a:ext cx="280012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_tradnl" sz="1200" dirty="0">
                <a:solidFill>
                  <a:schemeClr val="bg2"/>
                </a:solidFill>
                <a:latin typeface="Arial" charset="0"/>
              </a:rPr>
              <a:t>X. Páez Facultad Medicina ULA </a:t>
            </a:r>
            <a:r>
              <a:rPr lang="es-ES_tradnl" sz="1200" dirty="0" smtClean="0">
                <a:solidFill>
                  <a:schemeClr val="bg2"/>
                </a:solidFill>
                <a:latin typeface="Arial" charset="0"/>
              </a:rPr>
              <a:t>2018</a:t>
            </a:r>
            <a:endParaRPr lang="es-ES_tradnl" sz="1200" dirty="0">
              <a:solidFill>
                <a:schemeClr val="bg2"/>
              </a:solidFill>
              <a:latin typeface="Arial" charset="0"/>
            </a:endParaRPr>
          </a:p>
        </p:txBody>
      </p:sp>
      <p:sp>
        <p:nvSpPr>
          <p:cNvPr id="6" name="Rectangle 15"/>
          <p:cNvSpPr>
            <a:spLocks noChangeArrowheads="1"/>
          </p:cNvSpPr>
          <p:nvPr/>
        </p:nvSpPr>
        <p:spPr bwMode="auto">
          <a:xfrm>
            <a:off x="6732240" y="404664"/>
            <a:ext cx="2022499" cy="584775"/>
          </a:xfrm>
          <a:prstGeom prst="rect">
            <a:avLst/>
          </a:prstGeom>
          <a:solidFill>
            <a:srgbClr val="EBEBFF"/>
          </a:solidFill>
          <a:ln w="28575">
            <a:solidFill>
              <a:schemeClr val="accent2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l">
              <a:buClr>
                <a:srgbClr val="FF0066"/>
              </a:buClr>
              <a:buFontTx/>
              <a:buChar char="•"/>
            </a:pPr>
            <a:r>
              <a:rPr lang="es-ES" sz="1600" dirty="0"/>
              <a:t> Autores, árbitros </a:t>
            </a:r>
            <a:endParaRPr lang="es-ES" sz="1600" dirty="0" smtClean="0"/>
          </a:p>
          <a:p>
            <a:pPr algn="l">
              <a:buClr>
                <a:srgbClr val="FF0066"/>
              </a:buClr>
            </a:pPr>
            <a:r>
              <a:rPr lang="es-ES" sz="1600" dirty="0"/>
              <a:t> </a:t>
            </a:r>
            <a:r>
              <a:rPr lang="es-ES" sz="1600" dirty="0" smtClean="0"/>
              <a:t>  y </a:t>
            </a:r>
            <a:r>
              <a:rPr lang="es-ES" sz="1600" dirty="0"/>
              <a:t>editores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737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734" grpId="0" animBg="1"/>
      <p:bldP spid="73735" grpId="0" animBg="1"/>
    </p:bldLst>
  </p:timing>
</p:sld>
</file>

<file path=ppt/slides/slide1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410" name="Text Box 2"/>
          <p:cNvSpPr txBox="1">
            <a:spLocks noChangeArrowheads="1"/>
          </p:cNvSpPr>
          <p:nvPr/>
        </p:nvSpPr>
        <p:spPr bwMode="auto">
          <a:xfrm>
            <a:off x="2184400" y="1341438"/>
            <a:ext cx="4775200" cy="547687"/>
          </a:xfrm>
          <a:prstGeom prst="rect">
            <a:avLst/>
          </a:prstGeom>
          <a:solidFill>
            <a:schemeClr val="bg1"/>
          </a:solidFill>
          <a:ln w="28575">
            <a:solidFill>
              <a:srgbClr val="0000CC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>
              <a:defRPr/>
            </a:pPr>
            <a:r>
              <a:rPr lang="es-ES_tradnl" sz="2800">
                <a:effectLst>
                  <a:outerShdw blurRad="38100" dist="38100" dir="2700000" algn="tl">
                    <a:srgbClr val="FFFFFF"/>
                  </a:outerShdw>
                </a:effectLst>
              </a:rPr>
              <a:t>Reconocimiento de créditos</a:t>
            </a:r>
          </a:p>
        </p:txBody>
      </p:sp>
      <p:sp>
        <p:nvSpPr>
          <p:cNvPr id="98309" name="Text Box 6"/>
          <p:cNvSpPr txBox="1">
            <a:spLocks noChangeArrowheads="1"/>
          </p:cNvSpPr>
          <p:nvPr/>
        </p:nvSpPr>
        <p:spPr bwMode="auto">
          <a:xfrm>
            <a:off x="2709863" y="2205038"/>
            <a:ext cx="3724275" cy="519112"/>
          </a:xfrm>
          <a:prstGeom prst="rect">
            <a:avLst/>
          </a:prstGeom>
          <a:solidFill>
            <a:schemeClr val="bg1"/>
          </a:solidFill>
          <a:ln>
            <a:noFill/>
          </a:ln>
          <a:extLst/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_tradnl" sz="2800"/>
              <a:t>Las Citas sirven para:</a:t>
            </a:r>
          </a:p>
        </p:txBody>
      </p:sp>
      <p:sp>
        <p:nvSpPr>
          <p:cNvPr id="145415" name="Text Box 7"/>
          <p:cNvSpPr txBox="1">
            <a:spLocks noChangeArrowheads="1"/>
          </p:cNvSpPr>
          <p:nvPr/>
        </p:nvSpPr>
        <p:spPr bwMode="auto">
          <a:xfrm>
            <a:off x="1204913" y="2924175"/>
            <a:ext cx="6734175" cy="2530475"/>
          </a:xfrm>
          <a:prstGeom prst="rect">
            <a:avLst/>
          </a:prstGeom>
          <a:solidFill>
            <a:srgbClr val="CCECFF"/>
          </a:solidFill>
          <a:ln>
            <a:noFill/>
          </a:ln>
          <a:extLst/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>
              <a:buClr>
                <a:schemeClr val="accent2"/>
              </a:buClr>
              <a:buFontTx/>
              <a:buChar char="•"/>
            </a:pPr>
            <a:r>
              <a:rPr lang="es-ES_tradnl" dirty="0"/>
              <a:t> Reconocer el trabajo de otros</a:t>
            </a:r>
          </a:p>
          <a:p>
            <a:pPr algn="l" eaLnBrk="1" hangingPunct="1">
              <a:buClr>
                <a:schemeClr val="accent2"/>
              </a:buClr>
              <a:buFontTx/>
              <a:buChar char="•"/>
            </a:pPr>
            <a:endParaRPr lang="es-ES_tradnl" sz="1000" dirty="0"/>
          </a:p>
          <a:p>
            <a:pPr algn="l" eaLnBrk="1" hangingPunct="1">
              <a:buClr>
                <a:schemeClr val="accent2"/>
              </a:buClr>
              <a:buFontTx/>
              <a:buChar char="•"/>
            </a:pPr>
            <a:r>
              <a:rPr lang="es-ES_tradnl" dirty="0"/>
              <a:t> Dirigen al lector al fuentes adicionales de información</a:t>
            </a:r>
          </a:p>
          <a:p>
            <a:pPr algn="l" eaLnBrk="1" hangingPunct="1">
              <a:buClr>
                <a:schemeClr val="accent2"/>
              </a:buClr>
              <a:buFontTx/>
              <a:buChar char="•"/>
            </a:pPr>
            <a:endParaRPr lang="es-ES_tradnl" sz="1000" dirty="0"/>
          </a:p>
          <a:p>
            <a:pPr algn="l" eaLnBrk="1" hangingPunct="1">
              <a:buClr>
                <a:schemeClr val="accent2"/>
              </a:buClr>
              <a:buFontTx/>
              <a:buChar char="•"/>
            </a:pPr>
            <a:r>
              <a:rPr lang="es-ES_tradnl" dirty="0"/>
              <a:t> Reconocen conflictos con otros resultados</a:t>
            </a:r>
          </a:p>
          <a:p>
            <a:pPr algn="l" eaLnBrk="1" hangingPunct="1">
              <a:buClr>
                <a:schemeClr val="accent2"/>
              </a:buClr>
              <a:buFontTx/>
              <a:buChar char="•"/>
            </a:pPr>
            <a:endParaRPr lang="es-ES_tradnl" sz="1000" dirty="0"/>
          </a:p>
          <a:p>
            <a:pPr algn="l" eaLnBrk="1" hangingPunct="1">
              <a:buClr>
                <a:schemeClr val="accent2"/>
              </a:buClr>
              <a:buFontTx/>
              <a:buChar char="•"/>
            </a:pPr>
            <a:r>
              <a:rPr lang="es-ES_tradnl" dirty="0"/>
              <a:t> Dan apoyo a puntos de vista expresados en el trabajo</a:t>
            </a:r>
          </a:p>
          <a:p>
            <a:pPr algn="l" eaLnBrk="1" hangingPunct="1">
              <a:buClr>
                <a:schemeClr val="accent2"/>
              </a:buClr>
              <a:buFontTx/>
              <a:buChar char="•"/>
            </a:pPr>
            <a:endParaRPr lang="es-ES_tradnl" sz="1000" dirty="0"/>
          </a:p>
          <a:p>
            <a:pPr algn="l" eaLnBrk="1" hangingPunct="1">
              <a:buClr>
                <a:schemeClr val="accent2"/>
              </a:buClr>
              <a:buFontTx/>
              <a:buChar char="•"/>
            </a:pPr>
            <a:r>
              <a:rPr lang="es-ES_tradnl" dirty="0"/>
              <a:t> Ubican al manuscrito dentro del contexto científico </a:t>
            </a:r>
          </a:p>
          <a:p>
            <a:pPr algn="l" eaLnBrk="1" hangingPunct="1">
              <a:buClr>
                <a:schemeClr val="accent2"/>
              </a:buClr>
            </a:pPr>
            <a:r>
              <a:rPr lang="es-ES_tradnl" dirty="0"/>
              <a:t>   y  lo relacionan al estado actual del conocimiento</a:t>
            </a:r>
          </a:p>
        </p:txBody>
      </p:sp>
      <p:sp>
        <p:nvSpPr>
          <p:cNvPr id="145416" name="Text Box 8"/>
          <p:cNvSpPr txBox="1">
            <a:spLocks noChangeArrowheads="1"/>
          </p:cNvSpPr>
          <p:nvPr/>
        </p:nvSpPr>
        <p:spPr bwMode="auto">
          <a:xfrm>
            <a:off x="2786063" y="5445125"/>
            <a:ext cx="3659187" cy="769938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_tradnl" sz="4400" b="1">
                <a:solidFill>
                  <a:schemeClr val="accent2"/>
                </a:solidFill>
              </a:rPr>
              <a:t>Recompensas</a:t>
            </a:r>
          </a:p>
        </p:txBody>
      </p:sp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6156176" y="6381328"/>
            <a:ext cx="280012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_tradnl" sz="1200" dirty="0">
                <a:solidFill>
                  <a:schemeClr val="bg2"/>
                </a:solidFill>
                <a:latin typeface="Arial" charset="0"/>
              </a:rPr>
              <a:t>X. Páez Facultad Medicina ULA </a:t>
            </a:r>
            <a:r>
              <a:rPr lang="es-ES_tradnl" sz="1200" dirty="0" smtClean="0">
                <a:solidFill>
                  <a:schemeClr val="bg2"/>
                </a:solidFill>
                <a:latin typeface="Arial" charset="0"/>
              </a:rPr>
              <a:t>2018</a:t>
            </a:r>
            <a:endParaRPr lang="es-ES_tradnl" sz="1200" dirty="0">
              <a:solidFill>
                <a:schemeClr val="bg2"/>
              </a:solidFill>
              <a:latin typeface="Arial" charset="0"/>
            </a:endParaRPr>
          </a:p>
        </p:txBody>
      </p:sp>
      <p:sp>
        <p:nvSpPr>
          <p:cNvPr id="9" name="Rectangle 15"/>
          <p:cNvSpPr>
            <a:spLocks noChangeArrowheads="1"/>
          </p:cNvSpPr>
          <p:nvPr/>
        </p:nvSpPr>
        <p:spPr bwMode="auto">
          <a:xfrm>
            <a:off x="6732240" y="404664"/>
            <a:ext cx="2022499" cy="584775"/>
          </a:xfrm>
          <a:prstGeom prst="rect">
            <a:avLst/>
          </a:prstGeom>
          <a:solidFill>
            <a:srgbClr val="EBEBFF"/>
          </a:solidFill>
          <a:ln w="28575">
            <a:solidFill>
              <a:schemeClr val="accent2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l">
              <a:buClr>
                <a:srgbClr val="FF0066"/>
              </a:buClr>
              <a:buFontTx/>
              <a:buChar char="•"/>
            </a:pPr>
            <a:r>
              <a:rPr lang="es-ES" sz="1600" dirty="0"/>
              <a:t> Autores, árbitros </a:t>
            </a:r>
            <a:endParaRPr lang="es-ES" sz="1600" dirty="0" smtClean="0"/>
          </a:p>
          <a:p>
            <a:pPr algn="l">
              <a:buClr>
                <a:srgbClr val="FF0066"/>
              </a:buClr>
            </a:pPr>
            <a:r>
              <a:rPr lang="es-ES" sz="1600" dirty="0"/>
              <a:t> </a:t>
            </a:r>
            <a:r>
              <a:rPr lang="es-ES" sz="1600" dirty="0" smtClean="0"/>
              <a:t>  y </a:t>
            </a:r>
            <a:r>
              <a:rPr lang="es-ES" sz="1600" dirty="0"/>
              <a:t>editores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1" dur="2000"/>
                                        <p:tgtEl>
                                          <p:spTgt spid="1454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8309" grpId="0" animBg="1"/>
      <p:bldP spid="145416" grpId="0"/>
    </p:bldLst>
  </p:timing>
</p:sld>
</file>

<file path=ppt/slides/slide1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3" name="Text Box 5"/>
          <p:cNvSpPr txBox="1">
            <a:spLocks noChangeArrowheads="1"/>
          </p:cNvSpPr>
          <p:nvPr/>
        </p:nvSpPr>
        <p:spPr bwMode="auto">
          <a:xfrm>
            <a:off x="1764507" y="2018928"/>
            <a:ext cx="5472112" cy="519113"/>
          </a:xfrm>
          <a:prstGeom prst="rect">
            <a:avLst/>
          </a:prstGeom>
          <a:solidFill>
            <a:schemeClr val="bg1"/>
          </a:solidFill>
          <a:ln>
            <a:noFill/>
          </a:ln>
          <a:extLst/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_tradnl" sz="2800"/>
              <a:t>Pero como las Citas se cuentan…</a:t>
            </a:r>
          </a:p>
        </p:txBody>
      </p:sp>
      <p:sp>
        <p:nvSpPr>
          <p:cNvPr id="146438" name="Text Box 6"/>
          <p:cNvSpPr txBox="1">
            <a:spLocks noChangeArrowheads="1"/>
          </p:cNvSpPr>
          <p:nvPr/>
        </p:nvSpPr>
        <p:spPr bwMode="auto">
          <a:xfrm>
            <a:off x="2438400" y="2886918"/>
            <a:ext cx="4124325" cy="1311275"/>
          </a:xfrm>
          <a:prstGeom prst="rect">
            <a:avLst/>
          </a:prstGeom>
          <a:solidFill>
            <a:srgbClr val="CCECFF"/>
          </a:solidFill>
          <a:ln>
            <a:noFill/>
          </a:ln>
          <a:extLst/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>
              <a:buClr>
                <a:srgbClr val="A50021"/>
              </a:buClr>
              <a:buFontTx/>
              <a:buChar char="•"/>
            </a:pPr>
            <a:r>
              <a:rPr lang="es-ES_tradnl" dirty="0"/>
              <a:t> </a:t>
            </a:r>
            <a:r>
              <a:rPr lang="es-ES_tradnl" dirty="0" err="1"/>
              <a:t>Autocitas</a:t>
            </a:r>
            <a:r>
              <a:rPr lang="es-ES_tradnl" dirty="0"/>
              <a:t> en exceso</a:t>
            </a:r>
          </a:p>
          <a:p>
            <a:pPr algn="l" eaLnBrk="1" hangingPunct="1">
              <a:buClr>
                <a:srgbClr val="A50021"/>
              </a:buClr>
              <a:buFontTx/>
              <a:buChar char="•"/>
            </a:pPr>
            <a:endParaRPr lang="es-ES_tradnl" sz="1000" dirty="0"/>
          </a:p>
          <a:p>
            <a:pPr algn="l" eaLnBrk="1" hangingPunct="1">
              <a:buClr>
                <a:srgbClr val="A50021"/>
              </a:buClr>
              <a:buFontTx/>
              <a:buChar char="•"/>
            </a:pPr>
            <a:r>
              <a:rPr lang="es-ES_tradnl" dirty="0"/>
              <a:t> Citas recíprocas para tener más</a:t>
            </a:r>
          </a:p>
          <a:p>
            <a:pPr algn="l" eaLnBrk="1" hangingPunct="1">
              <a:buClr>
                <a:srgbClr val="A50021"/>
              </a:buClr>
              <a:buFontTx/>
              <a:buChar char="•"/>
            </a:pPr>
            <a:endParaRPr lang="es-ES_tradnl" sz="1000" dirty="0"/>
          </a:p>
          <a:p>
            <a:pPr algn="l" eaLnBrk="1" hangingPunct="1">
              <a:buClr>
                <a:srgbClr val="A50021"/>
              </a:buClr>
              <a:buFontTx/>
              <a:buChar char="•"/>
            </a:pPr>
            <a:r>
              <a:rPr lang="es-ES_tradnl" dirty="0"/>
              <a:t> Apropiarse de las de otros etc.</a:t>
            </a:r>
          </a:p>
        </p:txBody>
      </p:sp>
      <p:sp>
        <p:nvSpPr>
          <p:cNvPr id="146439" name="Text Box 7"/>
          <p:cNvSpPr txBox="1">
            <a:spLocks noChangeArrowheads="1"/>
          </p:cNvSpPr>
          <p:nvPr/>
        </p:nvSpPr>
        <p:spPr bwMode="auto">
          <a:xfrm>
            <a:off x="2610644" y="4519823"/>
            <a:ext cx="3779837" cy="769937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_tradnl" sz="4400" b="1">
                <a:solidFill>
                  <a:srgbClr val="A50021"/>
                </a:solidFill>
              </a:rPr>
              <a:t>Tentaciones…</a:t>
            </a:r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6156176" y="6381328"/>
            <a:ext cx="280012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_tradnl" sz="1200" dirty="0">
                <a:solidFill>
                  <a:schemeClr val="bg2"/>
                </a:solidFill>
                <a:latin typeface="Arial" charset="0"/>
              </a:rPr>
              <a:t>X. Páez Facultad Medicina ULA </a:t>
            </a:r>
            <a:r>
              <a:rPr lang="es-ES_tradnl" sz="1200" dirty="0" smtClean="0">
                <a:solidFill>
                  <a:schemeClr val="bg2"/>
                </a:solidFill>
                <a:latin typeface="Arial" charset="0"/>
              </a:rPr>
              <a:t>2018</a:t>
            </a:r>
            <a:endParaRPr lang="es-ES_tradnl" sz="1200" dirty="0">
              <a:solidFill>
                <a:schemeClr val="bg2"/>
              </a:solidFill>
              <a:latin typeface="Arial" charset="0"/>
            </a:endParaRPr>
          </a:p>
        </p:txBody>
      </p:sp>
      <p:sp>
        <p:nvSpPr>
          <p:cNvPr id="8" name="Rectangle 15"/>
          <p:cNvSpPr>
            <a:spLocks noChangeArrowheads="1"/>
          </p:cNvSpPr>
          <p:nvPr/>
        </p:nvSpPr>
        <p:spPr bwMode="auto">
          <a:xfrm>
            <a:off x="6732240" y="404664"/>
            <a:ext cx="2022499" cy="584775"/>
          </a:xfrm>
          <a:prstGeom prst="rect">
            <a:avLst/>
          </a:prstGeom>
          <a:solidFill>
            <a:srgbClr val="EBEBFF"/>
          </a:solidFill>
          <a:ln w="28575">
            <a:solidFill>
              <a:schemeClr val="accent2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l">
              <a:buClr>
                <a:srgbClr val="FF0066"/>
              </a:buClr>
              <a:buFontTx/>
              <a:buChar char="•"/>
            </a:pPr>
            <a:r>
              <a:rPr lang="es-ES" sz="1600" dirty="0"/>
              <a:t> Autores, árbitros </a:t>
            </a:r>
            <a:endParaRPr lang="es-ES" sz="1600" dirty="0" smtClean="0"/>
          </a:p>
          <a:p>
            <a:pPr algn="l">
              <a:buClr>
                <a:srgbClr val="FF0066"/>
              </a:buClr>
            </a:pPr>
            <a:r>
              <a:rPr lang="es-ES" sz="1600" dirty="0"/>
              <a:t> </a:t>
            </a:r>
            <a:r>
              <a:rPr lang="es-ES" sz="1600" dirty="0" smtClean="0"/>
              <a:t>  y </a:t>
            </a:r>
            <a:r>
              <a:rPr lang="es-ES" sz="1600" dirty="0"/>
              <a:t>editores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464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1464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464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9333" grpId="0" animBg="1"/>
      <p:bldP spid="146438" grpId="0" animBg="1"/>
      <p:bldP spid="146439" grpId="0"/>
    </p:bldLst>
  </p:timing>
</p:sld>
</file>

<file path=ppt/slides/slide1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234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8500" y="1712913"/>
            <a:ext cx="3227388" cy="4379912"/>
          </a:xfrm>
          <a:prstGeom prst="rect">
            <a:avLst/>
          </a:prstGeom>
          <a:noFill/>
          <a:ln w="28575">
            <a:solidFill>
              <a:srgbClr val="0000CC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2345" name="Oval 9"/>
          <p:cNvSpPr>
            <a:spLocks noChangeArrowheads="1"/>
          </p:cNvSpPr>
          <p:nvPr/>
        </p:nvSpPr>
        <p:spPr bwMode="auto">
          <a:xfrm>
            <a:off x="1835150" y="1771650"/>
            <a:ext cx="2087563" cy="1223963"/>
          </a:xfrm>
          <a:prstGeom prst="ellipse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142346" name="AutoShape 10"/>
          <p:cNvSpPr>
            <a:spLocks noChangeArrowheads="1"/>
          </p:cNvSpPr>
          <p:nvPr/>
        </p:nvSpPr>
        <p:spPr bwMode="auto">
          <a:xfrm rot="499413">
            <a:off x="1895475" y="1484313"/>
            <a:ext cx="2006600" cy="1296987"/>
          </a:xfrm>
          <a:prstGeom prst="cloudCallout">
            <a:avLst>
              <a:gd name="adj1" fmla="val 36102"/>
              <a:gd name="adj2" fmla="val 63681"/>
            </a:avLst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/>
        </p:spPr>
        <p:txBody>
          <a:bodyPr/>
          <a:lstStyle/>
          <a:p>
            <a:endParaRPr lang="es-ES" sz="3600"/>
          </a:p>
        </p:txBody>
      </p:sp>
      <p:sp>
        <p:nvSpPr>
          <p:cNvPr id="142344" name="Text Box 8"/>
          <p:cNvSpPr txBox="1">
            <a:spLocks noChangeArrowheads="1"/>
          </p:cNvSpPr>
          <p:nvPr/>
        </p:nvSpPr>
        <p:spPr bwMode="auto">
          <a:xfrm>
            <a:off x="2004577" y="1555750"/>
            <a:ext cx="1863010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sz="16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Hum</a:t>
            </a:r>
            <a:r>
              <a:rPr lang="es-ES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… esta </a:t>
            </a:r>
          </a:p>
          <a:p>
            <a:pPr eaLnBrk="1" hangingPunct="1"/>
            <a:r>
              <a:rPr lang="es-ES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técnica agilizaría </a:t>
            </a:r>
          </a:p>
          <a:p>
            <a:pPr eaLnBrk="1" hangingPunct="1"/>
            <a:r>
              <a:rPr lang="es-ES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nuestra </a:t>
            </a:r>
          </a:p>
          <a:p>
            <a:pPr eaLnBrk="1" hangingPunct="1"/>
            <a:r>
              <a:rPr lang="es-ES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investigación</a:t>
            </a:r>
          </a:p>
        </p:txBody>
      </p:sp>
      <p:sp>
        <p:nvSpPr>
          <p:cNvPr id="142350" name="Rectangle 14"/>
          <p:cNvSpPr>
            <a:spLocks noChangeArrowheads="1"/>
          </p:cNvSpPr>
          <p:nvPr/>
        </p:nvSpPr>
        <p:spPr bwMode="auto">
          <a:xfrm>
            <a:off x="2471738" y="4508500"/>
            <a:ext cx="504825" cy="28892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142349" name="Text Box 13"/>
          <p:cNvSpPr txBox="1">
            <a:spLocks noChangeArrowheads="1"/>
          </p:cNvSpPr>
          <p:nvPr/>
        </p:nvSpPr>
        <p:spPr bwMode="auto">
          <a:xfrm>
            <a:off x="2400300" y="4437063"/>
            <a:ext cx="76041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sz="1000" b="1"/>
              <a:t>Copia </a:t>
            </a:r>
          </a:p>
          <a:p>
            <a:pPr eaLnBrk="1" hangingPunct="1"/>
            <a:r>
              <a:rPr lang="es-ES" sz="1000" b="1"/>
              <a:t>evaluador</a:t>
            </a:r>
          </a:p>
        </p:txBody>
      </p:sp>
      <p:sp>
        <p:nvSpPr>
          <p:cNvPr id="142351" name="Text Box 15"/>
          <p:cNvSpPr txBox="1">
            <a:spLocks noChangeArrowheads="1"/>
          </p:cNvSpPr>
          <p:nvPr/>
        </p:nvSpPr>
        <p:spPr bwMode="auto">
          <a:xfrm>
            <a:off x="5540149" y="3091658"/>
            <a:ext cx="2392000" cy="1200329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sz="2400" dirty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“¿Uno de los </a:t>
            </a:r>
          </a:p>
          <a:p>
            <a:pPr eaLnBrk="1" hangingPunct="1"/>
            <a:r>
              <a:rPr lang="es-ES" sz="2400" dirty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beneficios de </a:t>
            </a:r>
          </a:p>
          <a:p>
            <a:pPr eaLnBrk="1" hangingPunct="1"/>
            <a:r>
              <a:rPr lang="es-ES" sz="2400" dirty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ser evaluador?”</a:t>
            </a:r>
          </a:p>
        </p:txBody>
      </p:sp>
      <p:sp>
        <p:nvSpPr>
          <p:cNvPr id="142352" name="Rectangle 16"/>
          <p:cNvSpPr>
            <a:spLocks noChangeArrowheads="1"/>
          </p:cNvSpPr>
          <p:nvPr/>
        </p:nvSpPr>
        <p:spPr bwMode="auto">
          <a:xfrm>
            <a:off x="1691481" y="6121697"/>
            <a:ext cx="378142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4F81BD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sz="1000">
                <a:solidFill>
                  <a:srgbClr val="000000"/>
                </a:solidFill>
              </a:rPr>
              <a:t>N.H. Stenck. </a:t>
            </a:r>
            <a:r>
              <a:rPr lang="en-US" sz="1000" i="1">
                <a:solidFill>
                  <a:srgbClr val="000000"/>
                </a:solidFill>
              </a:rPr>
              <a:t>Introduction to the Responsible Conduct of Research</a:t>
            </a:r>
            <a:r>
              <a:rPr lang="en-US" sz="1000">
                <a:solidFill>
                  <a:srgbClr val="000000"/>
                </a:solidFill>
              </a:rPr>
              <a:t>. ORI. http://ori.hhs.gov/documents/rcrintro.pdf</a:t>
            </a:r>
          </a:p>
        </p:txBody>
      </p:sp>
      <p:sp>
        <p:nvSpPr>
          <p:cNvPr id="142353" name="Rectangle 17"/>
          <p:cNvSpPr>
            <a:spLocks noChangeArrowheads="1"/>
          </p:cNvSpPr>
          <p:nvPr/>
        </p:nvSpPr>
        <p:spPr bwMode="auto">
          <a:xfrm rot="5400000">
            <a:off x="4932363" y="5445125"/>
            <a:ext cx="806450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sz="1000" dirty="0">
                <a:solidFill>
                  <a:srgbClr val="000000"/>
                </a:solidFill>
              </a:rPr>
              <a:t>David </a:t>
            </a:r>
            <a:r>
              <a:rPr lang="en-US" sz="1000" dirty="0" err="1">
                <a:solidFill>
                  <a:srgbClr val="000000"/>
                </a:solidFill>
              </a:rPr>
              <a:t>Zinn</a:t>
            </a:r>
            <a:endParaRPr lang="es-ES" sz="1000" dirty="0">
              <a:solidFill>
                <a:srgbClr val="000000"/>
              </a:solidFill>
            </a:endParaRPr>
          </a:p>
        </p:txBody>
      </p:sp>
      <p:sp>
        <p:nvSpPr>
          <p:cNvPr id="13" name="Rectangle 7"/>
          <p:cNvSpPr>
            <a:spLocks noChangeArrowheads="1"/>
          </p:cNvSpPr>
          <p:nvPr/>
        </p:nvSpPr>
        <p:spPr bwMode="auto">
          <a:xfrm>
            <a:off x="2680343" y="838553"/>
            <a:ext cx="1803699" cy="523220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2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r>
              <a:rPr lang="es-ES_tradnl" sz="2800" dirty="0" smtClean="0"/>
              <a:t>Arbitraje</a:t>
            </a:r>
          </a:p>
        </p:txBody>
      </p:sp>
      <p:sp>
        <p:nvSpPr>
          <p:cNvPr id="15" name="Text Box 4"/>
          <p:cNvSpPr txBox="1">
            <a:spLocks noChangeArrowheads="1"/>
          </p:cNvSpPr>
          <p:nvPr/>
        </p:nvSpPr>
        <p:spPr bwMode="auto">
          <a:xfrm>
            <a:off x="6156176" y="6381328"/>
            <a:ext cx="280012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_tradnl" sz="1200" dirty="0">
                <a:solidFill>
                  <a:schemeClr val="bg2"/>
                </a:solidFill>
                <a:latin typeface="Arial" charset="0"/>
              </a:rPr>
              <a:t>X. Páez Facultad Medicina ULA </a:t>
            </a:r>
            <a:r>
              <a:rPr lang="es-ES_tradnl" sz="1200" dirty="0" smtClean="0">
                <a:solidFill>
                  <a:schemeClr val="bg2"/>
                </a:solidFill>
                <a:latin typeface="Arial" charset="0"/>
              </a:rPr>
              <a:t>2018</a:t>
            </a:r>
            <a:endParaRPr lang="es-ES_tradnl" sz="1200" dirty="0">
              <a:solidFill>
                <a:schemeClr val="bg2"/>
              </a:solidFill>
              <a:latin typeface="Arial" charset="0"/>
            </a:endParaRPr>
          </a:p>
        </p:txBody>
      </p:sp>
      <p:sp>
        <p:nvSpPr>
          <p:cNvPr id="14" name="Rectangle 15"/>
          <p:cNvSpPr>
            <a:spLocks noChangeArrowheads="1"/>
          </p:cNvSpPr>
          <p:nvPr/>
        </p:nvSpPr>
        <p:spPr bwMode="auto">
          <a:xfrm>
            <a:off x="6732240" y="404664"/>
            <a:ext cx="2022499" cy="584775"/>
          </a:xfrm>
          <a:prstGeom prst="rect">
            <a:avLst/>
          </a:prstGeom>
          <a:solidFill>
            <a:srgbClr val="EBEBFF"/>
          </a:solidFill>
          <a:ln w="28575">
            <a:solidFill>
              <a:schemeClr val="accent2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l">
              <a:buClr>
                <a:srgbClr val="FF0066"/>
              </a:buClr>
              <a:buFontTx/>
              <a:buChar char="•"/>
            </a:pPr>
            <a:r>
              <a:rPr lang="es-ES" sz="1600" dirty="0"/>
              <a:t> Autores, árbitros </a:t>
            </a:r>
            <a:endParaRPr lang="es-ES" sz="1600" dirty="0" smtClean="0"/>
          </a:p>
          <a:p>
            <a:pPr algn="l">
              <a:buClr>
                <a:srgbClr val="FF0066"/>
              </a:buClr>
            </a:pPr>
            <a:r>
              <a:rPr lang="es-ES" sz="1600" dirty="0"/>
              <a:t> </a:t>
            </a:r>
            <a:r>
              <a:rPr lang="es-ES" sz="1600" dirty="0" smtClean="0"/>
              <a:t>  y </a:t>
            </a:r>
            <a:r>
              <a:rPr lang="es-ES" sz="1600" dirty="0"/>
              <a:t>editores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5" dur="80"/>
                                        <p:tgtEl>
                                          <p:spTgt spid="14235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6" dur="80"/>
                                        <p:tgtEl>
                                          <p:spTgt spid="14235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80"/>
                                        <p:tgtEl>
                                          <p:spTgt spid="14235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2345" grpId="0" animBg="1"/>
      <p:bldP spid="142346" grpId="0" animBg="1"/>
      <p:bldP spid="142344" grpId="0"/>
      <p:bldP spid="142350" grpId="0" animBg="1"/>
      <p:bldP spid="142349" grpId="0"/>
      <p:bldP spid="142351" grpId="0" animBg="1"/>
      <p:bldP spid="142352" grpId="0"/>
      <p:bldP spid="142353" grpId="0"/>
    </p:bldLst>
  </p:timing>
</p:sld>
</file>

<file path=ppt/slides/slide1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147" name="Rectangle 6"/>
          <p:cNvSpPr>
            <a:spLocks noChangeArrowheads="1"/>
          </p:cNvSpPr>
          <p:nvPr/>
        </p:nvSpPr>
        <p:spPr bwMode="auto">
          <a:xfrm>
            <a:off x="1649826" y="3501008"/>
            <a:ext cx="5701473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/>
          <a:p>
            <a:pPr algn="l"/>
            <a:r>
              <a:rPr lang="es-ES_tradnl" dirty="0"/>
              <a:t>Parte del proceso de publicación, un grupo de expertos examina el documento para determinar si el trabajo es </a:t>
            </a:r>
            <a:r>
              <a:rPr lang="es-ES_tradnl" u="sng" dirty="0"/>
              <a:t>importante</a:t>
            </a:r>
            <a:r>
              <a:rPr lang="es-ES_tradnl" dirty="0"/>
              <a:t> para publicar. </a:t>
            </a:r>
          </a:p>
        </p:txBody>
      </p:sp>
      <p:sp>
        <p:nvSpPr>
          <p:cNvPr id="134148" name="Rectangle 7"/>
          <p:cNvSpPr>
            <a:spLocks noChangeArrowheads="1"/>
          </p:cNvSpPr>
          <p:nvPr/>
        </p:nvSpPr>
        <p:spPr bwMode="auto">
          <a:xfrm>
            <a:off x="2548745" y="2037808"/>
            <a:ext cx="3903633" cy="1261884"/>
          </a:xfrm>
          <a:prstGeom prst="rect">
            <a:avLst/>
          </a:prstGeom>
          <a:solidFill>
            <a:schemeClr val="bg1"/>
          </a:solidFill>
          <a:ln w="28575">
            <a:solidFill>
              <a:srgbClr val="0000CC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r>
              <a:rPr lang="es-ES_tradnl" sz="2800" dirty="0" smtClean="0"/>
              <a:t>Arbitraje</a:t>
            </a:r>
          </a:p>
          <a:p>
            <a:r>
              <a:rPr lang="es-ES_tradnl" sz="2800" dirty="0" smtClean="0"/>
              <a:t>Revisión </a:t>
            </a:r>
            <a:r>
              <a:rPr lang="es-ES_tradnl" sz="2800" dirty="0"/>
              <a:t>por los pares </a:t>
            </a:r>
          </a:p>
          <a:p>
            <a:r>
              <a:rPr lang="es-ES_tradnl" dirty="0"/>
              <a:t>(árbitros, evaluadores)</a:t>
            </a:r>
          </a:p>
        </p:txBody>
      </p:sp>
      <p:sp>
        <p:nvSpPr>
          <p:cNvPr id="134149" name="Rectangle 8"/>
          <p:cNvSpPr>
            <a:spLocks noChangeArrowheads="1"/>
          </p:cNvSpPr>
          <p:nvPr/>
        </p:nvSpPr>
        <p:spPr bwMode="auto">
          <a:xfrm>
            <a:off x="1839912" y="4988024"/>
            <a:ext cx="53213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s-ES_tradnl" sz="1200" dirty="0" err="1"/>
              <a:t>Research</a:t>
            </a:r>
            <a:r>
              <a:rPr lang="es-ES_tradnl" sz="1200" dirty="0"/>
              <a:t> and </a:t>
            </a:r>
            <a:r>
              <a:rPr lang="es-ES_tradnl" sz="1200" dirty="0" err="1"/>
              <a:t>documentation</a:t>
            </a:r>
            <a:r>
              <a:rPr lang="es-ES_tradnl" sz="1200" dirty="0"/>
              <a:t> online 5th </a:t>
            </a:r>
            <a:r>
              <a:rPr lang="es-ES_tradnl" sz="1200" dirty="0" err="1"/>
              <a:t>edition</a:t>
            </a:r>
            <a:r>
              <a:rPr lang="es-ES_tradnl" sz="1200" dirty="0"/>
              <a:t>. Hackerhandbooks.com</a:t>
            </a:r>
          </a:p>
          <a:p>
            <a:pPr algn="l"/>
            <a:r>
              <a:rPr lang="es-ES_tradnl" sz="1200" dirty="0"/>
              <a:t>http://bcs.bedfordstmartins.com/resdoc5e/RES5e_Gloss_s1-0001.html</a:t>
            </a:r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6156176" y="6381328"/>
            <a:ext cx="280012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_tradnl" sz="1200" dirty="0">
                <a:solidFill>
                  <a:schemeClr val="bg2"/>
                </a:solidFill>
                <a:latin typeface="Arial" charset="0"/>
              </a:rPr>
              <a:t>X. Páez Facultad Medicina ULA </a:t>
            </a:r>
            <a:r>
              <a:rPr lang="es-ES_tradnl" sz="1200" dirty="0" smtClean="0">
                <a:solidFill>
                  <a:schemeClr val="bg2"/>
                </a:solidFill>
                <a:latin typeface="Arial" charset="0"/>
              </a:rPr>
              <a:t>2018</a:t>
            </a:r>
            <a:endParaRPr lang="es-ES_tradnl" sz="1200" dirty="0">
              <a:solidFill>
                <a:schemeClr val="bg2"/>
              </a:solidFill>
              <a:latin typeface="Arial" charset="0"/>
            </a:endParaRPr>
          </a:p>
        </p:txBody>
      </p:sp>
      <p:sp>
        <p:nvSpPr>
          <p:cNvPr id="7" name="Rectangle 15"/>
          <p:cNvSpPr>
            <a:spLocks noChangeArrowheads="1"/>
          </p:cNvSpPr>
          <p:nvPr/>
        </p:nvSpPr>
        <p:spPr bwMode="auto">
          <a:xfrm>
            <a:off x="6732240" y="404664"/>
            <a:ext cx="2022499" cy="584775"/>
          </a:xfrm>
          <a:prstGeom prst="rect">
            <a:avLst/>
          </a:prstGeom>
          <a:solidFill>
            <a:srgbClr val="EBEBFF"/>
          </a:solidFill>
          <a:ln w="28575">
            <a:solidFill>
              <a:schemeClr val="accent2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l">
              <a:buClr>
                <a:srgbClr val="FF0066"/>
              </a:buClr>
              <a:buFontTx/>
              <a:buChar char="•"/>
            </a:pPr>
            <a:r>
              <a:rPr lang="es-ES" sz="1600" dirty="0"/>
              <a:t> Autores, árbitros </a:t>
            </a:r>
            <a:endParaRPr lang="es-ES" sz="1600" dirty="0" smtClean="0"/>
          </a:p>
          <a:p>
            <a:pPr algn="l">
              <a:buClr>
                <a:srgbClr val="FF0066"/>
              </a:buClr>
            </a:pPr>
            <a:r>
              <a:rPr lang="es-ES" sz="1600" dirty="0"/>
              <a:t> </a:t>
            </a:r>
            <a:r>
              <a:rPr lang="es-ES" sz="1600" dirty="0" smtClean="0"/>
              <a:t>  y </a:t>
            </a:r>
            <a:r>
              <a:rPr lang="es-ES" sz="1600" dirty="0"/>
              <a:t>editores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461" name="Rectangle 5"/>
          <p:cNvSpPr>
            <a:spLocks noChangeArrowheads="1"/>
          </p:cNvSpPr>
          <p:nvPr/>
        </p:nvSpPr>
        <p:spPr bwMode="auto">
          <a:xfrm>
            <a:off x="3589290" y="1629846"/>
            <a:ext cx="2031325" cy="584775"/>
          </a:xfrm>
          <a:prstGeom prst="rect">
            <a:avLst/>
          </a:prstGeom>
          <a:solidFill>
            <a:schemeClr val="bg1"/>
          </a:solidFill>
          <a:ln w="28575">
            <a:solidFill>
              <a:srgbClr val="0000FF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eaLnBrk="1" hangingPunct="1"/>
            <a:r>
              <a:rPr lang="es-ES_tradnl" sz="3200" dirty="0" smtClean="0">
                <a:solidFill>
                  <a:srgbClr val="000000"/>
                </a:solidFill>
              </a:rPr>
              <a:t>Arbitraje</a:t>
            </a:r>
            <a:endParaRPr lang="es-ES_tradnl" sz="3200" dirty="0">
              <a:solidFill>
                <a:srgbClr val="000000"/>
              </a:solidFill>
            </a:endParaRPr>
          </a:p>
        </p:txBody>
      </p:sp>
      <p:sp>
        <p:nvSpPr>
          <p:cNvPr id="147463" name="Text Box 7"/>
          <p:cNvSpPr txBox="1">
            <a:spLocks noChangeArrowheads="1"/>
          </p:cNvSpPr>
          <p:nvPr/>
        </p:nvSpPr>
        <p:spPr bwMode="auto">
          <a:xfrm>
            <a:off x="1940407" y="2543566"/>
            <a:ext cx="5120312" cy="3693319"/>
          </a:xfrm>
          <a:prstGeom prst="rect">
            <a:avLst/>
          </a:prstGeom>
          <a:solidFill>
            <a:srgbClr val="C1EAFF"/>
          </a:solidFill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wrap="none"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eaLnBrk="1" hangingPunct="1"/>
            <a:r>
              <a:rPr lang="es-ES_tradnl" sz="4000" b="1" dirty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Evaluación razonada</a:t>
            </a:r>
          </a:p>
          <a:p>
            <a:pPr eaLnBrk="1" hangingPunct="1"/>
            <a:r>
              <a:rPr lang="es-ES_tradnl" sz="2400" dirty="0">
                <a:solidFill>
                  <a:srgbClr val="000000"/>
                </a:solidFill>
              </a:rPr>
              <a:t>hecha con</a:t>
            </a:r>
          </a:p>
          <a:p>
            <a:pPr eaLnBrk="1" hangingPunct="1"/>
            <a:endParaRPr lang="es-ES_tradnl" sz="1000" dirty="0">
              <a:solidFill>
                <a:srgbClr val="000000"/>
              </a:solidFill>
            </a:endParaRPr>
          </a:p>
          <a:p>
            <a:pPr eaLnBrk="1" hangingPunct="1"/>
            <a:r>
              <a:rPr lang="es-ES_tradnl" sz="4000" dirty="0">
                <a:solidFill>
                  <a:srgbClr val="000000"/>
                </a:solidFill>
              </a:rPr>
              <a:t>Competencia</a:t>
            </a:r>
          </a:p>
          <a:p>
            <a:pPr eaLnBrk="1" hangingPunct="1"/>
            <a:r>
              <a:rPr lang="es-ES_tradnl" sz="4000" dirty="0">
                <a:solidFill>
                  <a:srgbClr val="000000"/>
                </a:solidFill>
              </a:rPr>
              <a:t>Diligencia</a:t>
            </a:r>
          </a:p>
          <a:p>
            <a:pPr eaLnBrk="1" hangingPunct="1"/>
            <a:r>
              <a:rPr lang="es-ES_tradnl" sz="4000" dirty="0">
                <a:solidFill>
                  <a:srgbClr val="000000"/>
                </a:solidFill>
              </a:rPr>
              <a:t>Imparcialidad</a:t>
            </a:r>
          </a:p>
          <a:p>
            <a:pPr eaLnBrk="1" hangingPunct="1"/>
            <a:r>
              <a:rPr lang="es-ES_tradnl" sz="4000" dirty="0">
                <a:solidFill>
                  <a:srgbClr val="000000"/>
                </a:solidFill>
              </a:rPr>
              <a:t>Confidencialidad</a:t>
            </a:r>
          </a:p>
        </p:txBody>
      </p:sp>
      <p:sp>
        <p:nvSpPr>
          <p:cNvPr id="101385" name="Text Box 9"/>
          <p:cNvSpPr txBox="1">
            <a:spLocks noChangeArrowheads="1"/>
          </p:cNvSpPr>
          <p:nvPr/>
        </p:nvSpPr>
        <p:spPr bwMode="auto">
          <a:xfrm>
            <a:off x="539552" y="906571"/>
            <a:ext cx="1983235" cy="1015663"/>
          </a:xfrm>
          <a:prstGeom prst="rect">
            <a:avLst/>
          </a:prstGeom>
          <a:solidFill>
            <a:schemeClr val="accent3">
              <a:lumMod val="95000"/>
            </a:schemeClr>
          </a:solidFill>
          <a:ln w="9525">
            <a:solidFill>
              <a:srgbClr val="0000CC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  <a:extLst/>
        </p:spPr>
        <p:txBody>
          <a:bodyPr wrap="none">
            <a:spAutoFit/>
          </a:bodyPr>
          <a:lstStyle/>
          <a:p>
            <a:r>
              <a:rPr lang="es-ES" dirty="0">
                <a:solidFill>
                  <a:srgbClr val="000000"/>
                </a:solidFill>
              </a:rPr>
              <a:t>Recomendación</a:t>
            </a:r>
          </a:p>
          <a:p>
            <a:r>
              <a:rPr lang="es-ES" dirty="0">
                <a:solidFill>
                  <a:srgbClr val="000000"/>
                </a:solidFill>
              </a:rPr>
              <a:t>del Comité de</a:t>
            </a:r>
          </a:p>
          <a:p>
            <a:r>
              <a:rPr lang="es-ES" dirty="0" smtClean="0">
                <a:solidFill>
                  <a:srgbClr val="000000"/>
                </a:solidFill>
              </a:rPr>
              <a:t>Bioética ULA</a:t>
            </a:r>
            <a:endParaRPr lang="es-ES" dirty="0">
              <a:solidFill>
                <a:srgbClr val="000000"/>
              </a:solidFill>
            </a:endParaRPr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6156176" y="6381328"/>
            <a:ext cx="280012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_tradnl" sz="1200" dirty="0">
                <a:solidFill>
                  <a:schemeClr val="bg2"/>
                </a:solidFill>
                <a:latin typeface="Arial" charset="0"/>
              </a:rPr>
              <a:t>X. Páez Facultad Medicina ULA </a:t>
            </a:r>
            <a:r>
              <a:rPr lang="es-ES_tradnl" sz="1200" dirty="0" smtClean="0">
                <a:solidFill>
                  <a:schemeClr val="bg2"/>
                </a:solidFill>
                <a:latin typeface="Arial" charset="0"/>
              </a:rPr>
              <a:t>2018</a:t>
            </a:r>
            <a:endParaRPr lang="es-ES_tradnl" sz="1200" dirty="0">
              <a:solidFill>
                <a:schemeClr val="bg2"/>
              </a:solidFill>
              <a:latin typeface="Arial" charset="0"/>
            </a:endParaRPr>
          </a:p>
        </p:txBody>
      </p:sp>
      <p:sp>
        <p:nvSpPr>
          <p:cNvPr id="7" name="Rectangle 15"/>
          <p:cNvSpPr>
            <a:spLocks noChangeArrowheads="1"/>
          </p:cNvSpPr>
          <p:nvPr/>
        </p:nvSpPr>
        <p:spPr bwMode="auto">
          <a:xfrm>
            <a:off x="6732240" y="404664"/>
            <a:ext cx="2022499" cy="584775"/>
          </a:xfrm>
          <a:prstGeom prst="rect">
            <a:avLst/>
          </a:prstGeom>
          <a:solidFill>
            <a:srgbClr val="EBEBFF"/>
          </a:solidFill>
          <a:ln w="28575">
            <a:solidFill>
              <a:schemeClr val="accent2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l">
              <a:buClr>
                <a:srgbClr val="FF0066"/>
              </a:buClr>
              <a:buFontTx/>
              <a:buChar char="•"/>
            </a:pPr>
            <a:r>
              <a:rPr lang="es-ES" sz="1600" dirty="0"/>
              <a:t> Autores, árbitros </a:t>
            </a:r>
            <a:endParaRPr lang="es-ES" sz="1600" dirty="0" smtClean="0"/>
          </a:p>
          <a:p>
            <a:pPr algn="l">
              <a:buClr>
                <a:srgbClr val="FF0066"/>
              </a:buClr>
            </a:pPr>
            <a:r>
              <a:rPr lang="es-ES" sz="1600" dirty="0"/>
              <a:t> </a:t>
            </a:r>
            <a:r>
              <a:rPr lang="es-ES" sz="1600" dirty="0" smtClean="0"/>
              <a:t>  y </a:t>
            </a:r>
            <a:r>
              <a:rPr lang="es-ES" sz="1600" dirty="0"/>
              <a:t>editores</a:t>
            </a:r>
          </a:p>
        </p:txBody>
      </p:sp>
    </p:spTree>
    <p:extLst>
      <p:ext uri="{BB962C8B-B14F-4D97-AF65-F5344CB8AC3E}">
        <p14:creationId xmlns:p14="http://schemas.microsoft.com/office/powerpoint/2010/main" val="37832835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0"/>
                                        <p:tgtEl>
                                          <p:spTgt spid="1474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7463" grpId="0" animBg="1"/>
      <p:bldP spid="101385" grpId="0" animBg="1"/>
    </p:bldLst>
  </p:timing>
</p:sld>
</file>

<file path=ppt/slides/slide1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63" name="Text Box 3"/>
          <p:cNvSpPr txBox="1">
            <a:spLocks noChangeArrowheads="1"/>
          </p:cNvSpPr>
          <p:nvPr/>
        </p:nvSpPr>
        <p:spPr bwMode="auto">
          <a:xfrm>
            <a:off x="2236788" y="1471613"/>
            <a:ext cx="4670425" cy="3914775"/>
          </a:xfrm>
          <a:prstGeom prst="rect">
            <a:avLst/>
          </a:prstGeom>
          <a:solidFill>
            <a:srgbClr val="CCECFF"/>
          </a:solidFill>
          <a:ln w="28575">
            <a:solidFill>
              <a:schemeClr val="accent2"/>
            </a:solidFill>
            <a:miter lim="800000"/>
            <a:headEnd/>
            <a:tailEnd/>
          </a:ln>
          <a:effectLst/>
          <a:extLst/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>
              <a:defRPr/>
            </a:pPr>
            <a:endParaRPr lang="es-ES_tradnl" sz="800" dirty="0" smtClean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eaLnBrk="1" hangingPunct="1">
              <a:defRPr/>
            </a:pPr>
            <a:r>
              <a:rPr lang="es-ES_tradnl" sz="3200" b="1" dirty="0" smtClean="0">
                <a:solidFill>
                  <a:srgbClr val="0000B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Comité de Bioética</a:t>
            </a:r>
          </a:p>
          <a:p>
            <a:pPr eaLnBrk="1" hangingPunct="1">
              <a:defRPr/>
            </a:pPr>
            <a:r>
              <a:rPr lang="es-ES_tradnl" sz="1800" i="1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Institutional</a:t>
            </a:r>
            <a:r>
              <a:rPr lang="es-ES_tradnl" sz="1800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_tradnl" sz="1800" i="1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Review</a:t>
            </a:r>
            <a:r>
              <a:rPr lang="es-ES_tradnl" sz="1800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_tradnl" sz="1800" i="1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Board</a:t>
            </a:r>
            <a:r>
              <a:rPr lang="es-ES_tradnl" sz="18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(IRB)</a:t>
            </a:r>
          </a:p>
          <a:p>
            <a:pPr eaLnBrk="1" hangingPunct="1">
              <a:defRPr/>
            </a:pPr>
            <a:r>
              <a:rPr lang="es-ES_tradnl" sz="20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Evaluación ética investigación</a:t>
            </a:r>
          </a:p>
          <a:p>
            <a:pPr algn="l" eaLnBrk="1" hangingPunct="1">
              <a:defRPr/>
            </a:pPr>
            <a:endParaRPr lang="es-ES_tradnl" sz="2000" dirty="0" smtClean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l" eaLnBrk="1" hangingPunct="1">
              <a:defRPr/>
            </a:pPr>
            <a:r>
              <a:rPr lang="es-ES_tradnl" sz="20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“Comité </a:t>
            </a:r>
            <a:r>
              <a:rPr lang="es-ES_tradnl" sz="20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independiente</a:t>
            </a:r>
            <a:r>
              <a:rPr lang="es-ES_tradnl" sz="20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de la institución, que sirve para </a:t>
            </a:r>
            <a:r>
              <a:rPr lang="es-ES_tradnl" sz="2000" b="1" i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revisar aprobar y supervisar investigación conductual y biomédica</a:t>
            </a:r>
            <a:r>
              <a:rPr lang="es-ES_tradnl" sz="20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_tradnl" sz="20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que involucre humanos, con el propósito de proteger los derechos y el bienestar de los sujetos”.</a:t>
            </a:r>
          </a:p>
          <a:p>
            <a:pPr algn="l" eaLnBrk="1" hangingPunct="1">
              <a:defRPr/>
            </a:pPr>
            <a:endParaRPr lang="es-ES_tradnl" sz="900" dirty="0" smtClean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144387" name="Text Box 7"/>
          <p:cNvSpPr txBox="1">
            <a:spLocks noChangeArrowheads="1"/>
          </p:cNvSpPr>
          <p:nvPr/>
        </p:nvSpPr>
        <p:spPr bwMode="auto">
          <a:xfrm>
            <a:off x="3708400" y="5445125"/>
            <a:ext cx="3146425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_tradnl" sz="1200">
                <a:solidFill>
                  <a:srgbClr val="000000"/>
                </a:solidFill>
              </a:rPr>
              <a:t>http://hopes.stanford.edu/gloss/letter/I</a:t>
            </a: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6156176" y="6381328"/>
            <a:ext cx="280012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_tradnl" sz="1200" dirty="0">
                <a:solidFill>
                  <a:schemeClr val="bg2"/>
                </a:solidFill>
                <a:latin typeface="Arial" charset="0"/>
              </a:rPr>
              <a:t>X. Páez Facultad Medicina ULA </a:t>
            </a:r>
            <a:r>
              <a:rPr lang="es-ES_tradnl" sz="1200" dirty="0" smtClean="0">
                <a:solidFill>
                  <a:schemeClr val="bg2"/>
                </a:solidFill>
                <a:latin typeface="Arial" charset="0"/>
              </a:rPr>
              <a:t>2018</a:t>
            </a:r>
            <a:endParaRPr lang="es-ES_tradnl" sz="1200" dirty="0">
              <a:solidFill>
                <a:schemeClr val="bg2"/>
              </a:solidFill>
              <a:latin typeface="Arial" charset="0"/>
            </a:endParaRPr>
          </a:p>
        </p:txBody>
      </p:sp>
      <p:sp>
        <p:nvSpPr>
          <p:cNvPr id="6" name="Rectangle 15"/>
          <p:cNvSpPr>
            <a:spLocks noChangeArrowheads="1"/>
          </p:cNvSpPr>
          <p:nvPr/>
        </p:nvSpPr>
        <p:spPr bwMode="auto">
          <a:xfrm>
            <a:off x="6732240" y="404664"/>
            <a:ext cx="2022499" cy="584775"/>
          </a:xfrm>
          <a:prstGeom prst="rect">
            <a:avLst/>
          </a:prstGeom>
          <a:solidFill>
            <a:srgbClr val="EBEBFF"/>
          </a:solidFill>
          <a:ln w="28575">
            <a:solidFill>
              <a:schemeClr val="accent2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l">
              <a:buClr>
                <a:srgbClr val="FF0066"/>
              </a:buClr>
              <a:buFontTx/>
              <a:buChar char="•"/>
            </a:pPr>
            <a:r>
              <a:rPr lang="es-ES" sz="1600" dirty="0"/>
              <a:t> Autores, árbitros </a:t>
            </a:r>
            <a:endParaRPr lang="es-ES" sz="1600" dirty="0" smtClean="0"/>
          </a:p>
          <a:p>
            <a:pPr algn="l">
              <a:buClr>
                <a:srgbClr val="FF0066"/>
              </a:buClr>
            </a:pPr>
            <a:r>
              <a:rPr lang="es-ES" sz="1600" dirty="0"/>
              <a:t> </a:t>
            </a:r>
            <a:r>
              <a:rPr lang="es-ES" sz="1600" dirty="0" smtClean="0"/>
              <a:t>  y </a:t>
            </a:r>
            <a:r>
              <a:rPr lang="es-ES" sz="1600" dirty="0"/>
              <a:t>editores</a:t>
            </a:r>
          </a:p>
        </p:txBody>
      </p:sp>
    </p:spTree>
    <p:extLst>
      <p:ext uri="{BB962C8B-B14F-4D97-AF65-F5344CB8AC3E}">
        <p14:creationId xmlns:p14="http://schemas.microsoft.com/office/powerpoint/2010/main" val="35978738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143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63" grpId="0" animBg="1"/>
    </p:bldLst>
  </p:timing>
</p:sld>
</file>

<file path=ppt/slides/slide1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3"/>
          <p:cNvSpPr txBox="1">
            <a:spLocks noChangeArrowheads="1"/>
          </p:cNvSpPr>
          <p:nvPr/>
        </p:nvSpPr>
        <p:spPr bwMode="auto">
          <a:xfrm>
            <a:off x="1763688" y="1608068"/>
            <a:ext cx="5616624" cy="4216539"/>
          </a:xfrm>
          <a:prstGeom prst="rect">
            <a:avLst/>
          </a:prstGeom>
          <a:solidFill>
            <a:srgbClr val="CCECFF"/>
          </a:solidFill>
          <a:ln w="28575">
            <a:solidFill>
              <a:schemeClr val="accent2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>
              <a:defRPr/>
            </a:pPr>
            <a:endParaRPr lang="es-ES_tradnl" sz="800" b="1" dirty="0" smtClean="0">
              <a:solidFill>
                <a:srgbClr val="0000B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eaLnBrk="1" hangingPunct="1">
              <a:defRPr/>
            </a:pPr>
            <a:r>
              <a:rPr lang="es-ES_tradnl" b="1" dirty="0" smtClean="0">
                <a:solidFill>
                  <a:srgbClr val="0000B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Comités de Bioética </a:t>
            </a:r>
          </a:p>
          <a:p>
            <a:pPr eaLnBrk="1" hangingPunct="1">
              <a:defRPr/>
            </a:pPr>
            <a:r>
              <a:rPr lang="es-ES_tradnl" b="1" dirty="0" smtClean="0">
                <a:solidFill>
                  <a:srgbClr val="0000B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locales</a:t>
            </a:r>
            <a:r>
              <a:rPr lang="es-ES_tradnl" dirty="0" smtClean="0">
                <a:solidFill>
                  <a:srgbClr val="0000B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pPr eaLnBrk="1" hangingPunct="1">
              <a:defRPr/>
            </a:pPr>
            <a:endParaRPr lang="es-ES_tradnl" sz="1200" dirty="0" smtClean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eaLnBrk="1" hangingPunct="1">
              <a:defRPr/>
            </a:pPr>
            <a:r>
              <a:rPr lang="es-ES_tradnl" sz="20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Para evaluar </a:t>
            </a:r>
            <a:r>
              <a:rPr lang="es-ES_tradnl" sz="2400" u="sng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ANTES</a:t>
            </a:r>
            <a:r>
              <a:rPr lang="es-ES_tradnl" sz="2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_tradnl" sz="20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hacer seguimiento </a:t>
            </a:r>
          </a:p>
          <a:p>
            <a:pPr eaLnBrk="1" hangingPunct="1">
              <a:defRPr/>
            </a:pPr>
            <a:r>
              <a:rPr lang="es-ES_tradnl" sz="20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investigaciones</a:t>
            </a:r>
          </a:p>
          <a:p>
            <a:pPr algn="l" eaLnBrk="1" hangingPunct="1">
              <a:defRPr/>
            </a:pPr>
            <a:endParaRPr lang="es-ES_tradnl" sz="1400" dirty="0" smtClean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 eaLnBrk="1" hangingPunct="1">
              <a:defRPr/>
            </a:pPr>
            <a:r>
              <a:rPr lang="es-ES_tradnl" sz="2000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</a:t>
            </a:r>
            <a:r>
              <a:rPr lang="es-ES_tradnl" sz="2400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*</a:t>
            </a:r>
            <a:r>
              <a:rPr lang="es-ES_tradnl" sz="18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_tradnl" sz="28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CDCHTA - ULA</a:t>
            </a:r>
            <a:r>
              <a:rPr lang="es-ES_tradnl" sz="18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_tradnl" sz="2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2006</a:t>
            </a:r>
          </a:p>
          <a:p>
            <a:pPr algn="l" eaLnBrk="1" hangingPunct="1">
              <a:defRPr/>
            </a:pPr>
            <a:r>
              <a:rPr lang="es-ES_tradnl" sz="2000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</a:t>
            </a:r>
            <a:r>
              <a:rPr lang="es-ES_tradnl" sz="2400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*</a:t>
            </a:r>
            <a:r>
              <a:rPr lang="es-ES_tradnl" sz="18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_tradnl" sz="2800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Bioterio</a:t>
            </a:r>
            <a:r>
              <a:rPr lang="es-ES_tradnl" sz="28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ULA  </a:t>
            </a:r>
            <a:r>
              <a:rPr lang="es-ES_tradnl" sz="2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2008</a:t>
            </a:r>
          </a:p>
          <a:p>
            <a:pPr algn="l" eaLnBrk="1" hangingPunct="1">
              <a:defRPr/>
            </a:pPr>
            <a:r>
              <a:rPr lang="es-ES_tradnl" sz="2400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*</a:t>
            </a:r>
            <a:r>
              <a:rPr lang="es-ES_tradnl" sz="28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_tradnl" sz="2400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Div</a:t>
            </a:r>
            <a:r>
              <a:rPr lang="es-ES_tradnl" sz="2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Posgrado Medicina 2011</a:t>
            </a:r>
          </a:p>
          <a:p>
            <a:pPr algn="l" eaLnBrk="1" hangingPunct="1">
              <a:defRPr/>
            </a:pPr>
            <a:r>
              <a:rPr lang="es-ES_tradnl" sz="2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</a:t>
            </a:r>
            <a:r>
              <a:rPr lang="es-ES_tradnl" sz="2400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* </a:t>
            </a:r>
            <a:r>
              <a:rPr lang="es-ES_tradnl" sz="2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Academia de Mérida 2013</a:t>
            </a:r>
          </a:p>
          <a:p>
            <a:pPr algn="l" eaLnBrk="1" hangingPunct="1">
              <a:defRPr/>
            </a:pPr>
            <a:endParaRPr lang="es-ES_tradnl" sz="1000" dirty="0" smtClean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6356928" y="6453336"/>
            <a:ext cx="280012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_tradnl" sz="1200" dirty="0">
                <a:solidFill>
                  <a:schemeClr val="bg2"/>
                </a:solidFill>
                <a:latin typeface="Arial" charset="0"/>
              </a:rPr>
              <a:t>X. Páez Facultad Medicina ULA </a:t>
            </a:r>
            <a:r>
              <a:rPr lang="es-ES_tradnl" sz="1200" dirty="0" smtClean="0">
                <a:solidFill>
                  <a:schemeClr val="bg2"/>
                </a:solidFill>
                <a:latin typeface="Arial" charset="0"/>
              </a:rPr>
              <a:t>2018</a:t>
            </a:r>
            <a:endParaRPr lang="es-ES_tradnl" sz="1200" dirty="0">
              <a:solidFill>
                <a:schemeClr val="bg2"/>
              </a:solidFill>
              <a:latin typeface="Arial" charset="0"/>
            </a:endParaRPr>
          </a:p>
        </p:txBody>
      </p:sp>
      <p:sp>
        <p:nvSpPr>
          <p:cNvPr id="6" name="Rectangle 15"/>
          <p:cNvSpPr>
            <a:spLocks noChangeArrowheads="1"/>
          </p:cNvSpPr>
          <p:nvPr/>
        </p:nvSpPr>
        <p:spPr bwMode="auto">
          <a:xfrm>
            <a:off x="6732240" y="404664"/>
            <a:ext cx="2022499" cy="584775"/>
          </a:xfrm>
          <a:prstGeom prst="rect">
            <a:avLst/>
          </a:prstGeom>
          <a:solidFill>
            <a:srgbClr val="EBEBFF"/>
          </a:solidFill>
          <a:ln w="28575">
            <a:solidFill>
              <a:schemeClr val="accent2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l">
              <a:buClr>
                <a:srgbClr val="FF0066"/>
              </a:buClr>
              <a:buFontTx/>
              <a:buChar char="•"/>
            </a:pPr>
            <a:r>
              <a:rPr lang="es-ES" sz="1600" dirty="0"/>
              <a:t> Autores, árbitros </a:t>
            </a:r>
            <a:endParaRPr lang="es-ES" sz="1600" dirty="0" smtClean="0"/>
          </a:p>
          <a:p>
            <a:pPr algn="l">
              <a:buClr>
                <a:srgbClr val="FF0066"/>
              </a:buClr>
            </a:pPr>
            <a:r>
              <a:rPr lang="es-ES" sz="1600" dirty="0"/>
              <a:t> </a:t>
            </a:r>
            <a:r>
              <a:rPr lang="es-ES" sz="1600" dirty="0" smtClean="0"/>
              <a:t>  y </a:t>
            </a:r>
            <a:r>
              <a:rPr lang="es-ES" sz="1600" dirty="0"/>
              <a:t>editores</a:t>
            </a:r>
          </a:p>
        </p:txBody>
      </p:sp>
    </p:spTree>
    <p:extLst>
      <p:ext uri="{BB962C8B-B14F-4D97-AF65-F5344CB8AC3E}">
        <p14:creationId xmlns:p14="http://schemas.microsoft.com/office/powerpoint/2010/main" val="10078938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/>
          <p:cNvSpPr txBox="1"/>
          <p:nvPr/>
        </p:nvSpPr>
        <p:spPr>
          <a:xfrm>
            <a:off x="1437167" y="2025392"/>
            <a:ext cx="6269666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VE" sz="3600" dirty="0" smtClean="0"/>
              <a:t>¿Qué ha pasado aquí con los </a:t>
            </a:r>
          </a:p>
          <a:p>
            <a:r>
              <a:rPr lang="es-VE" sz="3600" dirty="0" smtClean="0"/>
              <a:t>diferentes intentos </a:t>
            </a:r>
          </a:p>
          <a:p>
            <a:r>
              <a:rPr lang="es-VE" sz="3600" dirty="0" smtClean="0"/>
              <a:t>de comités de ética?</a:t>
            </a:r>
            <a:endParaRPr lang="es-VE" sz="3600" dirty="0"/>
          </a:p>
        </p:txBody>
      </p:sp>
      <p:sp>
        <p:nvSpPr>
          <p:cNvPr id="3" name="CuadroTexto 2"/>
          <p:cNvSpPr txBox="1"/>
          <p:nvPr/>
        </p:nvSpPr>
        <p:spPr>
          <a:xfrm>
            <a:off x="3347864" y="4150821"/>
            <a:ext cx="224452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VE" sz="3600" dirty="0" smtClean="0"/>
              <a:t>¿Por qué?</a:t>
            </a:r>
            <a:endParaRPr lang="es-VE" sz="3600" dirty="0"/>
          </a:p>
        </p:txBody>
      </p:sp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6156176" y="6381328"/>
            <a:ext cx="280012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_tradnl" sz="1200" dirty="0">
                <a:solidFill>
                  <a:schemeClr val="bg2"/>
                </a:solidFill>
                <a:latin typeface="Arial" charset="0"/>
              </a:rPr>
              <a:t>X. Páez Facultad Medicina ULA </a:t>
            </a:r>
            <a:r>
              <a:rPr lang="es-ES_tradnl" sz="1200" dirty="0" smtClean="0">
                <a:solidFill>
                  <a:schemeClr val="bg2"/>
                </a:solidFill>
                <a:latin typeface="Arial" charset="0"/>
              </a:rPr>
              <a:t>2018</a:t>
            </a:r>
            <a:endParaRPr lang="es-ES_tradnl" sz="1200" dirty="0">
              <a:solidFill>
                <a:schemeClr val="bg2"/>
              </a:solidFill>
              <a:latin typeface="Arial" charset="0"/>
            </a:endParaRPr>
          </a:p>
        </p:txBody>
      </p:sp>
      <p:sp>
        <p:nvSpPr>
          <p:cNvPr id="5" name="Rectangle 15"/>
          <p:cNvSpPr>
            <a:spLocks noChangeArrowheads="1"/>
          </p:cNvSpPr>
          <p:nvPr/>
        </p:nvSpPr>
        <p:spPr bwMode="auto">
          <a:xfrm>
            <a:off x="6732240" y="404664"/>
            <a:ext cx="2022499" cy="584775"/>
          </a:xfrm>
          <a:prstGeom prst="rect">
            <a:avLst/>
          </a:prstGeom>
          <a:solidFill>
            <a:srgbClr val="EBEBFF"/>
          </a:solidFill>
          <a:ln w="28575">
            <a:solidFill>
              <a:schemeClr val="accent2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l">
              <a:buClr>
                <a:srgbClr val="FF0066"/>
              </a:buClr>
              <a:buFontTx/>
              <a:buChar char="•"/>
            </a:pPr>
            <a:r>
              <a:rPr lang="es-ES" sz="1600" dirty="0"/>
              <a:t> Autores, árbitros </a:t>
            </a:r>
            <a:endParaRPr lang="es-ES" sz="1600" dirty="0" smtClean="0"/>
          </a:p>
          <a:p>
            <a:pPr algn="l">
              <a:buClr>
                <a:srgbClr val="FF0066"/>
              </a:buClr>
            </a:pPr>
            <a:r>
              <a:rPr lang="es-ES" sz="1600" dirty="0"/>
              <a:t> </a:t>
            </a:r>
            <a:r>
              <a:rPr lang="es-ES" sz="1600" dirty="0" smtClean="0"/>
              <a:t>  y </a:t>
            </a:r>
            <a:r>
              <a:rPr lang="es-ES" sz="1600" dirty="0"/>
              <a:t>editores</a:t>
            </a:r>
          </a:p>
        </p:txBody>
      </p:sp>
    </p:spTree>
    <p:extLst>
      <p:ext uri="{BB962C8B-B14F-4D97-AF65-F5344CB8AC3E}">
        <p14:creationId xmlns:p14="http://schemas.microsoft.com/office/powerpoint/2010/main" val="34450737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2" name="Text Box 4"/>
          <p:cNvSpPr txBox="1">
            <a:spLocks noChangeArrowheads="1"/>
          </p:cNvSpPr>
          <p:nvPr/>
        </p:nvSpPr>
        <p:spPr bwMode="auto">
          <a:xfrm>
            <a:off x="1402874" y="1919256"/>
            <a:ext cx="6223178" cy="3077766"/>
          </a:xfrm>
          <a:prstGeom prst="rect">
            <a:avLst/>
          </a:prstGeom>
          <a:solidFill>
            <a:srgbClr val="CCECFF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>
              <a:defRPr/>
            </a:pPr>
            <a:endParaRPr lang="es-ES_tradnl" sz="1000" dirty="0" smtClean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l" eaLnBrk="1" hangingPunct="1">
              <a:defRPr/>
            </a:pPr>
            <a:r>
              <a:rPr lang="es-ES_tradnl" sz="24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Muchas revistas exigen que los autores:</a:t>
            </a:r>
          </a:p>
          <a:p>
            <a:pPr algn="l" eaLnBrk="1" hangingPunct="1">
              <a:defRPr/>
            </a:pPr>
            <a:endParaRPr lang="es-ES_tradnl" sz="1000" b="1" dirty="0" smtClean="0"/>
          </a:p>
          <a:p>
            <a:pPr algn="l" eaLnBrk="1" hangingPunct="1">
              <a:buClr>
                <a:srgbClr val="D60093"/>
              </a:buClr>
              <a:buSzPct val="150000"/>
              <a:buFontTx/>
              <a:buChar char="•"/>
              <a:defRPr/>
            </a:pPr>
            <a:r>
              <a:rPr lang="es-ES_tradnl" sz="20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Especifiquen sus contribuciones en el manuscrito</a:t>
            </a:r>
          </a:p>
          <a:p>
            <a:pPr algn="l" eaLnBrk="1" hangingPunct="1">
              <a:buClr>
                <a:srgbClr val="D60093"/>
              </a:buClr>
              <a:buSzPct val="150000"/>
              <a:buFontTx/>
              <a:buChar char="•"/>
              <a:defRPr/>
            </a:pPr>
            <a:endParaRPr lang="es-ES_tradnl" sz="1000" dirty="0" smtClean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l" eaLnBrk="1" hangingPunct="1">
              <a:buClr>
                <a:srgbClr val="D60093"/>
              </a:buClr>
              <a:buSzPct val="150000"/>
              <a:buFontTx/>
              <a:buChar char="•"/>
              <a:defRPr/>
            </a:pPr>
            <a:r>
              <a:rPr lang="es-ES_tradnl" sz="20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Reconozcan conflictos de interés</a:t>
            </a:r>
          </a:p>
          <a:p>
            <a:pPr algn="l" eaLnBrk="1" hangingPunct="1">
              <a:buClr>
                <a:srgbClr val="D60093"/>
              </a:buClr>
              <a:buSzPct val="150000"/>
              <a:buFontTx/>
              <a:buChar char="•"/>
              <a:defRPr/>
            </a:pPr>
            <a:endParaRPr lang="es-ES_tradnl" sz="1000" dirty="0" smtClean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l" eaLnBrk="1" hangingPunct="1">
              <a:buClr>
                <a:srgbClr val="D60093"/>
              </a:buClr>
              <a:buSzPct val="150000"/>
              <a:buFontTx/>
              <a:buChar char="•"/>
              <a:defRPr/>
            </a:pPr>
            <a:r>
              <a:rPr lang="es-ES_tradnl" sz="20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Revelen cualquier ayuda en la escritura</a:t>
            </a:r>
          </a:p>
          <a:p>
            <a:pPr algn="l" eaLnBrk="1" hangingPunct="1">
              <a:buClr>
                <a:srgbClr val="D60093"/>
              </a:buClr>
              <a:buSzPct val="150000"/>
              <a:buFontTx/>
              <a:buChar char="•"/>
              <a:defRPr/>
            </a:pPr>
            <a:endParaRPr lang="es-ES_tradnl" sz="1000" dirty="0" smtClean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l" eaLnBrk="1" hangingPunct="1">
              <a:buClr>
                <a:srgbClr val="D60093"/>
              </a:buClr>
              <a:buSzPct val="150000"/>
              <a:buFontTx/>
              <a:buChar char="•"/>
              <a:defRPr/>
            </a:pPr>
            <a:r>
              <a:rPr lang="es-ES_tradnl" sz="20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Identifiquen fuentes de financiamiento</a:t>
            </a:r>
          </a:p>
          <a:p>
            <a:pPr algn="l" eaLnBrk="1" hangingPunct="1">
              <a:buClr>
                <a:srgbClr val="D60093"/>
              </a:buClr>
              <a:buSzPct val="150000"/>
              <a:buFontTx/>
              <a:buChar char="•"/>
              <a:defRPr/>
            </a:pPr>
            <a:endParaRPr lang="es-ES_tradnl" sz="1000" dirty="0" smtClean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l" eaLnBrk="1" hangingPunct="1">
              <a:buClr>
                <a:srgbClr val="D60093"/>
              </a:buClr>
              <a:buSzPct val="150000"/>
              <a:buFontTx/>
              <a:buChar char="•"/>
              <a:defRPr/>
            </a:pPr>
            <a:r>
              <a:rPr lang="es-ES_tradnl" sz="20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Firmen y se responsabilicen por el trabajo</a:t>
            </a:r>
          </a:p>
          <a:p>
            <a:pPr algn="l" eaLnBrk="1" hangingPunct="1">
              <a:buClr>
                <a:srgbClr val="D60093"/>
              </a:buClr>
              <a:buSzPct val="150000"/>
              <a:buFontTx/>
              <a:buChar char="•"/>
              <a:defRPr/>
            </a:pPr>
            <a:endParaRPr lang="es-ES_tradnl" sz="1000" dirty="0" smtClean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94213" name="Rectangle 5"/>
          <p:cNvSpPr>
            <a:spLocks noChangeArrowheads="1"/>
          </p:cNvSpPr>
          <p:nvPr/>
        </p:nvSpPr>
        <p:spPr bwMode="auto">
          <a:xfrm>
            <a:off x="1134269" y="5053853"/>
            <a:ext cx="67325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buClr>
                <a:srgbClr val="FF0066"/>
              </a:buClr>
              <a:defRPr/>
            </a:pPr>
            <a:r>
              <a:rPr lang="es-ES_tradnl" sz="1200" i="1" dirty="0" err="1">
                <a:effectLst>
                  <a:outerShdw blurRad="38100" dist="38100" dir="2700000" algn="tl">
                    <a:srgbClr val="C0C0C0"/>
                  </a:outerShdw>
                </a:effectLst>
              </a:rPr>
              <a:t>Ethics</a:t>
            </a:r>
            <a:r>
              <a:rPr lang="es-ES_tradnl" sz="1200" i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: Copyright, </a:t>
            </a:r>
            <a:r>
              <a:rPr lang="es-ES_tradnl" sz="1200" i="1" dirty="0" err="1">
                <a:effectLst>
                  <a:outerShdw blurRad="38100" dist="38100" dir="2700000" algn="tl">
                    <a:srgbClr val="C0C0C0"/>
                  </a:outerShdw>
                </a:effectLst>
              </a:rPr>
              <a:t>plagiarism</a:t>
            </a:r>
            <a:r>
              <a:rPr lang="es-ES_tradnl" sz="1200" i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and </a:t>
            </a:r>
            <a:r>
              <a:rPr lang="es-ES_tradnl" sz="1200" i="1" dirty="0" err="1">
                <a:effectLst>
                  <a:outerShdw blurRad="38100" dist="38100" dir="2700000" algn="tl">
                    <a:srgbClr val="C0C0C0"/>
                  </a:outerShdw>
                </a:effectLst>
              </a:rPr>
              <a:t>the</a:t>
            </a:r>
            <a:r>
              <a:rPr lang="es-ES_tradnl" sz="1200" i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Internet.</a:t>
            </a:r>
            <a:r>
              <a:rPr lang="es-ES_tradnl" sz="12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Texas </a:t>
            </a:r>
            <a:r>
              <a:rPr lang="es-ES_tradnl" sz="1200" dirty="0" err="1">
                <a:effectLst>
                  <a:outerShdw blurRad="38100" dist="38100" dir="2700000" algn="tl">
                    <a:srgbClr val="C0C0C0"/>
                  </a:outerShdw>
                </a:effectLst>
              </a:rPr>
              <a:t>Heart</a:t>
            </a:r>
            <a:r>
              <a:rPr lang="es-ES_tradnl" sz="12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_tradnl" sz="1200" dirty="0" err="1">
                <a:effectLst>
                  <a:outerShdw blurRad="38100" dist="38100" dir="2700000" algn="tl">
                    <a:srgbClr val="C0C0C0"/>
                  </a:outerShdw>
                </a:effectLst>
              </a:rPr>
              <a:t>Institute</a:t>
            </a:r>
            <a:r>
              <a:rPr lang="es-ES_tradnl" sz="12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2009.</a:t>
            </a:r>
          </a:p>
          <a:p>
            <a:pPr eaLnBrk="0" hangingPunct="0">
              <a:buClr>
                <a:srgbClr val="FF0066"/>
              </a:buClr>
              <a:defRPr/>
            </a:pPr>
            <a:r>
              <a:rPr lang="es-ES_tradnl" sz="12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http://www.texasheartinstitute.org/education/cme/explore/events/eventdetail_5018.cfm</a:t>
            </a:r>
          </a:p>
        </p:txBody>
      </p:sp>
      <p:sp>
        <p:nvSpPr>
          <p:cNvPr id="138244" name="Text Box 8"/>
          <p:cNvSpPr txBox="1">
            <a:spLocks noChangeArrowheads="1"/>
          </p:cNvSpPr>
          <p:nvPr/>
        </p:nvSpPr>
        <p:spPr bwMode="auto">
          <a:xfrm>
            <a:off x="3736846" y="1049050"/>
            <a:ext cx="1555234" cy="584775"/>
          </a:xfrm>
          <a:prstGeom prst="rect">
            <a:avLst/>
          </a:prstGeom>
          <a:solidFill>
            <a:schemeClr val="bg1"/>
          </a:solidFill>
          <a:ln w="28575">
            <a:solidFill>
              <a:srgbClr val="0000CC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_tradnl" sz="3200" dirty="0" smtClean="0"/>
              <a:t>Edición</a:t>
            </a:r>
            <a:endParaRPr lang="es-ES_tradnl" sz="3200" dirty="0"/>
          </a:p>
        </p:txBody>
      </p:sp>
      <p:sp>
        <p:nvSpPr>
          <p:cNvPr id="6" name="Rectangle 15"/>
          <p:cNvSpPr>
            <a:spLocks noChangeArrowheads="1"/>
          </p:cNvSpPr>
          <p:nvPr/>
        </p:nvSpPr>
        <p:spPr bwMode="auto">
          <a:xfrm>
            <a:off x="6732240" y="404664"/>
            <a:ext cx="2022499" cy="584775"/>
          </a:xfrm>
          <a:prstGeom prst="rect">
            <a:avLst/>
          </a:prstGeom>
          <a:solidFill>
            <a:srgbClr val="EBEBFF"/>
          </a:solidFill>
          <a:ln w="28575">
            <a:solidFill>
              <a:schemeClr val="accent2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l">
              <a:buClr>
                <a:srgbClr val="FF0066"/>
              </a:buClr>
              <a:buFontTx/>
              <a:buChar char="•"/>
            </a:pPr>
            <a:r>
              <a:rPr lang="es-ES" sz="1600" dirty="0"/>
              <a:t> Autores, árbitros </a:t>
            </a:r>
            <a:endParaRPr lang="es-ES" sz="1600" dirty="0" smtClean="0"/>
          </a:p>
          <a:p>
            <a:pPr algn="l">
              <a:buClr>
                <a:srgbClr val="FF0066"/>
              </a:buClr>
            </a:pPr>
            <a:r>
              <a:rPr lang="es-ES" sz="1600" dirty="0"/>
              <a:t> </a:t>
            </a:r>
            <a:r>
              <a:rPr lang="es-ES" sz="1600" dirty="0" smtClean="0"/>
              <a:t>  y </a:t>
            </a:r>
            <a:r>
              <a:rPr lang="es-ES" sz="1600" dirty="0"/>
              <a:t>editores</a:t>
            </a:r>
          </a:p>
        </p:txBody>
      </p:sp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6156176" y="6381328"/>
            <a:ext cx="280012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_tradnl" sz="1200" dirty="0">
                <a:solidFill>
                  <a:schemeClr val="bg2"/>
                </a:solidFill>
                <a:latin typeface="Arial" charset="0"/>
              </a:rPr>
              <a:t>X. Páez Facultad Medicina ULA </a:t>
            </a:r>
            <a:r>
              <a:rPr lang="es-ES_tradnl" sz="1200" dirty="0" smtClean="0">
                <a:solidFill>
                  <a:schemeClr val="bg2"/>
                </a:solidFill>
                <a:latin typeface="Arial" charset="0"/>
              </a:rPr>
              <a:t>2018</a:t>
            </a:r>
            <a:endParaRPr lang="es-ES_tradnl" sz="1200" dirty="0">
              <a:solidFill>
                <a:schemeClr val="bg2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266" name="Text Box 3"/>
          <p:cNvSpPr txBox="1">
            <a:spLocks noChangeArrowheads="1"/>
          </p:cNvSpPr>
          <p:nvPr/>
        </p:nvSpPr>
        <p:spPr bwMode="auto">
          <a:xfrm>
            <a:off x="3638039" y="5489879"/>
            <a:ext cx="3933825" cy="487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r" eaLnBrk="1" hangingPunct="1"/>
            <a:r>
              <a:rPr lang="es-ES_tradnl" sz="1400" dirty="0" err="1"/>
              <a:t>Committee</a:t>
            </a:r>
            <a:r>
              <a:rPr lang="es-ES_tradnl" sz="1400" dirty="0"/>
              <a:t> </a:t>
            </a:r>
            <a:r>
              <a:rPr lang="es-ES_tradnl" sz="1400" dirty="0" err="1"/>
              <a:t>on</a:t>
            </a:r>
            <a:r>
              <a:rPr lang="es-ES_tradnl" sz="1400" dirty="0"/>
              <a:t> </a:t>
            </a:r>
            <a:r>
              <a:rPr lang="es-ES_tradnl" sz="1400" dirty="0" err="1"/>
              <a:t>publication</a:t>
            </a:r>
            <a:r>
              <a:rPr lang="es-ES_tradnl" sz="1400" dirty="0"/>
              <a:t> </a:t>
            </a:r>
            <a:r>
              <a:rPr lang="es-ES_tradnl" sz="1400" dirty="0" err="1"/>
              <a:t>ethics</a:t>
            </a:r>
            <a:r>
              <a:rPr lang="es-ES_tradnl" sz="1400" dirty="0"/>
              <a:t> COPE </a:t>
            </a:r>
          </a:p>
          <a:p>
            <a:pPr algn="r" eaLnBrk="1" hangingPunct="1"/>
            <a:r>
              <a:rPr lang="es-ES_tradnl" sz="1200" dirty="0"/>
              <a:t>http://publicationethics.org/files/u2/New_Code.pdf</a:t>
            </a:r>
          </a:p>
        </p:txBody>
      </p:sp>
      <p:sp>
        <p:nvSpPr>
          <p:cNvPr id="139267" name="Text Box 4"/>
          <p:cNvSpPr txBox="1">
            <a:spLocks noChangeArrowheads="1"/>
          </p:cNvSpPr>
          <p:nvPr/>
        </p:nvSpPr>
        <p:spPr bwMode="auto">
          <a:xfrm>
            <a:off x="1707499" y="2404058"/>
            <a:ext cx="5729002" cy="2893100"/>
          </a:xfrm>
          <a:prstGeom prst="rect">
            <a:avLst/>
          </a:prstGeom>
          <a:solidFill>
            <a:srgbClr val="CCECFF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wrap="squar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endParaRPr lang="es-ES_tradnl" sz="900" dirty="0" smtClean="0"/>
          </a:p>
          <a:p>
            <a:pPr eaLnBrk="1" hangingPunct="1"/>
            <a:r>
              <a:rPr lang="es-ES_tradnl" dirty="0" smtClean="0"/>
              <a:t>Los </a:t>
            </a:r>
            <a:r>
              <a:rPr lang="es-ES_tradnl" dirty="0"/>
              <a:t>Editores deben,</a:t>
            </a:r>
          </a:p>
          <a:p>
            <a:pPr algn="l" eaLnBrk="1" hangingPunct="1"/>
            <a:endParaRPr lang="es-ES_tradnl" sz="1400" dirty="0"/>
          </a:p>
          <a:p>
            <a:pPr algn="l" eaLnBrk="1" hangingPunct="1">
              <a:buClr>
                <a:schemeClr val="accent2"/>
              </a:buClr>
              <a:buSzPct val="150000"/>
              <a:buFontTx/>
              <a:buChar char="•"/>
            </a:pPr>
            <a:r>
              <a:rPr lang="es-ES_tradnl" dirty="0"/>
              <a:t>  Ser </a:t>
            </a:r>
            <a:r>
              <a:rPr lang="es-ES_tradnl" u="sng" dirty="0"/>
              <a:t>responsables</a:t>
            </a:r>
            <a:r>
              <a:rPr lang="es-ES_tradnl" dirty="0"/>
              <a:t> de todo lo que se publique  </a:t>
            </a:r>
          </a:p>
          <a:p>
            <a:pPr algn="l" eaLnBrk="1" hangingPunct="1">
              <a:buClr>
                <a:schemeClr val="accent2"/>
              </a:buClr>
              <a:buSzPct val="150000"/>
            </a:pPr>
            <a:r>
              <a:rPr lang="es-ES_tradnl" dirty="0"/>
              <a:t>    en sus revistas</a:t>
            </a:r>
          </a:p>
          <a:p>
            <a:pPr algn="l" eaLnBrk="1" hangingPunct="1">
              <a:buClr>
                <a:schemeClr val="accent2"/>
              </a:buClr>
              <a:buSzPct val="150000"/>
              <a:buFontTx/>
              <a:buChar char="•"/>
            </a:pPr>
            <a:endParaRPr lang="es-ES_tradnl" sz="1000" dirty="0"/>
          </a:p>
          <a:p>
            <a:pPr algn="l" eaLnBrk="1" hangingPunct="1">
              <a:buClr>
                <a:schemeClr val="accent2"/>
              </a:buClr>
              <a:buSzPct val="150000"/>
              <a:buFontTx/>
              <a:buChar char="•"/>
            </a:pPr>
            <a:r>
              <a:rPr lang="es-ES_tradnl" dirty="0"/>
              <a:t>  Asegurar la </a:t>
            </a:r>
            <a:r>
              <a:rPr lang="es-ES_tradnl" u="sng" dirty="0"/>
              <a:t>calidad</a:t>
            </a:r>
            <a:r>
              <a:rPr lang="es-ES_tradnl" dirty="0"/>
              <a:t> del material publicado</a:t>
            </a:r>
          </a:p>
          <a:p>
            <a:pPr algn="l" eaLnBrk="1" hangingPunct="1">
              <a:buClr>
                <a:schemeClr val="accent2"/>
              </a:buClr>
              <a:buSzPct val="150000"/>
              <a:buFontTx/>
              <a:buChar char="•"/>
            </a:pPr>
            <a:endParaRPr lang="es-ES_tradnl" sz="1000" dirty="0"/>
          </a:p>
          <a:p>
            <a:pPr algn="l" eaLnBrk="1" hangingPunct="1">
              <a:buClr>
                <a:schemeClr val="accent2"/>
              </a:buClr>
              <a:buSzPct val="150000"/>
              <a:buFontTx/>
              <a:buChar char="•"/>
            </a:pPr>
            <a:r>
              <a:rPr lang="es-ES_tradnl" dirty="0"/>
              <a:t>  Mantener la </a:t>
            </a:r>
            <a:r>
              <a:rPr lang="es-ES_tradnl" u="sng" dirty="0"/>
              <a:t>integridad</a:t>
            </a:r>
            <a:r>
              <a:rPr lang="es-ES_tradnl" dirty="0"/>
              <a:t> en general</a:t>
            </a:r>
          </a:p>
          <a:p>
            <a:pPr algn="l" eaLnBrk="1" hangingPunct="1">
              <a:buClr>
                <a:schemeClr val="accent2"/>
              </a:buClr>
              <a:buSzPct val="150000"/>
              <a:buFontTx/>
              <a:buChar char="•"/>
            </a:pPr>
            <a:endParaRPr lang="es-ES_tradnl" sz="1000" dirty="0"/>
          </a:p>
          <a:p>
            <a:pPr algn="l" eaLnBrk="1" hangingPunct="1">
              <a:buClr>
                <a:schemeClr val="accent2"/>
              </a:buClr>
              <a:buSzPct val="150000"/>
              <a:buFontTx/>
              <a:buChar char="•"/>
            </a:pPr>
            <a:r>
              <a:rPr lang="es-ES_tradnl" dirty="0"/>
              <a:t>  Estar dispuestos a </a:t>
            </a:r>
            <a:r>
              <a:rPr lang="es-ES_tradnl" u="sng" dirty="0" smtClean="0"/>
              <a:t>corregir</a:t>
            </a:r>
          </a:p>
          <a:p>
            <a:pPr algn="l" eaLnBrk="1" hangingPunct="1">
              <a:buClr>
                <a:schemeClr val="accent2"/>
              </a:buClr>
              <a:buSzPct val="150000"/>
              <a:buFontTx/>
              <a:buChar char="•"/>
            </a:pPr>
            <a:endParaRPr lang="es-ES_tradnl" sz="900" u="sng" dirty="0"/>
          </a:p>
        </p:txBody>
      </p:sp>
      <p:sp>
        <p:nvSpPr>
          <p:cNvPr id="139268" name="Text Box 5"/>
          <p:cNvSpPr txBox="1">
            <a:spLocks noChangeArrowheads="1"/>
          </p:cNvSpPr>
          <p:nvPr/>
        </p:nvSpPr>
        <p:spPr bwMode="auto">
          <a:xfrm>
            <a:off x="2497138" y="1700213"/>
            <a:ext cx="4149725" cy="485775"/>
          </a:xfrm>
          <a:prstGeom prst="rect">
            <a:avLst/>
          </a:prstGeom>
          <a:solidFill>
            <a:schemeClr val="bg1"/>
          </a:solidFill>
          <a:ln w="28575">
            <a:solidFill>
              <a:srgbClr val="0000CC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_tradnl" sz="2400"/>
              <a:t>Código de Ética de Editores</a:t>
            </a:r>
          </a:p>
        </p:txBody>
      </p:sp>
      <p:sp>
        <p:nvSpPr>
          <p:cNvPr id="139269" name="Text Box 7"/>
          <p:cNvSpPr txBox="1">
            <a:spLocks noChangeArrowheads="1"/>
          </p:cNvSpPr>
          <p:nvPr/>
        </p:nvSpPr>
        <p:spPr bwMode="auto">
          <a:xfrm>
            <a:off x="6796105" y="1703439"/>
            <a:ext cx="960438" cy="457200"/>
          </a:xfrm>
          <a:prstGeom prst="rect">
            <a:avLst/>
          </a:prstGeom>
          <a:solidFill>
            <a:schemeClr val="accent3">
              <a:lumMod val="95000"/>
            </a:schemeClr>
          </a:solidFill>
          <a:ln>
            <a:noFill/>
          </a:ln>
          <a:extLst/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_tradnl" sz="2400" dirty="0"/>
              <a:t>COPE</a:t>
            </a:r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6156176" y="6381328"/>
            <a:ext cx="280012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_tradnl" sz="1200" dirty="0">
                <a:solidFill>
                  <a:schemeClr val="bg2"/>
                </a:solidFill>
                <a:latin typeface="Arial" charset="0"/>
              </a:rPr>
              <a:t>X. Páez Facultad Medicina ULA </a:t>
            </a:r>
            <a:r>
              <a:rPr lang="es-ES_tradnl" sz="1200" dirty="0" smtClean="0">
                <a:solidFill>
                  <a:schemeClr val="bg2"/>
                </a:solidFill>
                <a:latin typeface="Arial" charset="0"/>
              </a:rPr>
              <a:t>2018</a:t>
            </a:r>
            <a:endParaRPr lang="es-ES_tradnl" sz="1200" dirty="0">
              <a:solidFill>
                <a:schemeClr val="bg2"/>
              </a:solidFill>
              <a:latin typeface="Arial" charset="0"/>
            </a:endParaRPr>
          </a:p>
        </p:txBody>
      </p:sp>
      <p:sp>
        <p:nvSpPr>
          <p:cNvPr id="9" name="Rectangle 15"/>
          <p:cNvSpPr>
            <a:spLocks noChangeArrowheads="1"/>
          </p:cNvSpPr>
          <p:nvPr/>
        </p:nvSpPr>
        <p:spPr bwMode="auto">
          <a:xfrm>
            <a:off x="6732240" y="404664"/>
            <a:ext cx="2022499" cy="584775"/>
          </a:xfrm>
          <a:prstGeom prst="rect">
            <a:avLst/>
          </a:prstGeom>
          <a:solidFill>
            <a:srgbClr val="EBEBFF"/>
          </a:solidFill>
          <a:ln w="28575">
            <a:solidFill>
              <a:schemeClr val="accent2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l">
              <a:buClr>
                <a:srgbClr val="FF0066"/>
              </a:buClr>
              <a:buFontTx/>
              <a:buChar char="•"/>
            </a:pPr>
            <a:r>
              <a:rPr lang="es-ES" sz="1600" dirty="0"/>
              <a:t> Autores, árbitros </a:t>
            </a:r>
            <a:endParaRPr lang="es-ES" sz="1600" dirty="0" smtClean="0"/>
          </a:p>
          <a:p>
            <a:pPr algn="l">
              <a:buClr>
                <a:srgbClr val="FF0066"/>
              </a:buClr>
            </a:pPr>
            <a:r>
              <a:rPr lang="es-ES" sz="1600" dirty="0"/>
              <a:t> </a:t>
            </a:r>
            <a:r>
              <a:rPr lang="es-ES" sz="1600" dirty="0" smtClean="0"/>
              <a:t>  y </a:t>
            </a:r>
            <a:r>
              <a:rPr lang="es-ES" sz="1600" dirty="0"/>
              <a:t>editores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/>
          <p:cNvSpPr txBox="1"/>
          <p:nvPr/>
        </p:nvSpPr>
        <p:spPr>
          <a:xfrm>
            <a:off x="2163224" y="1412776"/>
            <a:ext cx="4674678" cy="3908762"/>
          </a:xfrm>
          <a:prstGeom prst="rect">
            <a:avLst/>
          </a:prstGeom>
          <a:solidFill>
            <a:srgbClr val="D9F2FF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es-VE" sz="4000" dirty="0"/>
              <a:t>C</a:t>
            </a:r>
            <a:r>
              <a:rPr lang="es-VE" sz="4000" dirty="0" smtClean="0"/>
              <a:t>orrecciones</a:t>
            </a:r>
          </a:p>
          <a:p>
            <a:r>
              <a:rPr lang="es-VE" sz="4000" dirty="0"/>
              <a:t>e</a:t>
            </a:r>
            <a:r>
              <a:rPr lang="es-VE" sz="4000" dirty="0" smtClean="0"/>
              <a:t>n las revistas…</a:t>
            </a:r>
          </a:p>
          <a:p>
            <a:endParaRPr lang="es-VE" sz="4000" dirty="0" smtClean="0"/>
          </a:p>
          <a:p>
            <a:r>
              <a:rPr lang="es-VE" sz="3200" dirty="0" smtClean="0"/>
              <a:t>Desde</a:t>
            </a:r>
          </a:p>
          <a:p>
            <a:r>
              <a:rPr lang="es-VE" sz="3200" dirty="0" smtClean="0"/>
              <a:t>Fe de erratas a </a:t>
            </a:r>
          </a:p>
          <a:p>
            <a:r>
              <a:rPr lang="es-VE" sz="3200" dirty="0" smtClean="0"/>
              <a:t>Retractaciones por</a:t>
            </a:r>
          </a:p>
          <a:p>
            <a:r>
              <a:rPr lang="es-VE" sz="3200" dirty="0" smtClean="0"/>
              <a:t>Conductas Deshonestas</a:t>
            </a:r>
          </a:p>
        </p:txBody>
      </p:sp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6156176" y="6381328"/>
            <a:ext cx="280012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_tradnl" sz="1200" dirty="0">
                <a:solidFill>
                  <a:schemeClr val="bg2"/>
                </a:solidFill>
                <a:latin typeface="Arial" charset="0"/>
              </a:rPr>
              <a:t>X. Páez Facultad Medicina ULA </a:t>
            </a:r>
            <a:r>
              <a:rPr lang="es-ES_tradnl" sz="1200" dirty="0" smtClean="0">
                <a:solidFill>
                  <a:schemeClr val="bg2"/>
                </a:solidFill>
                <a:latin typeface="Arial" charset="0"/>
              </a:rPr>
              <a:t>2018</a:t>
            </a:r>
            <a:endParaRPr lang="es-ES_tradnl" sz="1200" dirty="0">
              <a:solidFill>
                <a:schemeClr val="bg2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716686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2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2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2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2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8"/>
          <p:cNvSpPr>
            <a:spLocks noChangeArrowheads="1"/>
          </p:cNvSpPr>
          <p:nvPr/>
        </p:nvSpPr>
        <p:spPr bwMode="auto">
          <a:xfrm>
            <a:off x="810895" y="5486660"/>
            <a:ext cx="7522207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s-ES" sz="1200" dirty="0"/>
              <a:t>F. </a:t>
            </a:r>
            <a:r>
              <a:rPr lang="es-ES" sz="1200" dirty="0" err="1"/>
              <a:t>Fang</a:t>
            </a:r>
            <a:r>
              <a:rPr lang="es-ES" sz="1200" dirty="0"/>
              <a:t>, RG </a:t>
            </a:r>
            <a:r>
              <a:rPr lang="es-ES" sz="1200" dirty="0" err="1"/>
              <a:t>Steen</a:t>
            </a:r>
            <a:r>
              <a:rPr lang="es-ES" sz="1200" dirty="0"/>
              <a:t>, A. </a:t>
            </a:r>
            <a:r>
              <a:rPr lang="es-ES" sz="1200" dirty="0" err="1"/>
              <a:t>Casadevall</a:t>
            </a:r>
            <a:r>
              <a:rPr lang="es-ES" sz="1200" dirty="0"/>
              <a:t>. </a:t>
            </a:r>
            <a:r>
              <a:rPr lang="es-ES" sz="1200" i="1" dirty="0" err="1"/>
              <a:t>Misconduct</a:t>
            </a:r>
            <a:r>
              <a:rPr lang="es-ES" sz="1200" i="1" dirty="0"/>
              <a:t> </a:t>
            </a:r>
            <a:r>
              <a:rPr lang="es-ES" sz="1200" i="1" dirty="0" err="1"/>
              <a:t>accounts</a:t>
            </a:r>
            <a:r>
              <a:rPr lang="es-ES" sz="1200" i="1" dirty="0"/>
              <a:t> </a:t>
            </a:r>
            <a:r>
              <a:rPr lang="es-ES" sz="1200" i="1" dirty="0" err="1"/>
              <a:t>for</a:t>
            </a:r>
            <a:r>
              <a:rPr lang="es-ES" sz="1200" i="1" dirty="0"/>
              <a:t> </a:t>
            </a:r>
            <a:r>
              <a:rPr lang="es-ES" sz="1200" i="1" dirty="0" err="1"/>
              <a:t>the</a:t>
            </a:r>
            <a:r>
              <a:rPr lang="es-ES" sz="1200" i="1" dirty="0"/>
              <a:t> </a:t>
            </a:r>
            <a:r>
              <a:rPr lang="es-ES" sz="1200" i="1" dirty="0" err="1"/>
              <a:t>majority</a:t>
            </a:r>
            <a:r>
              <a:rPr lang="es-ES" sz="1200" i="1" dirty="0"/>
              <a:t> of </a:t>
            </a:r>
            <a:r>
              <a:rPr lang="es-ES" sz="1200" i="1" dirty="0" err="1"/>
              <a:t>retracted</a:t>
            </a:r>
            <a:r>
              <a:rPr lang="es-ES" sz="1200" i="1" dirty="0"/>
              <a:t> </a:t>
            </a:r>
            <a:r>
              <a:rPr lang="es-ES" sz="1200" i="1" dirty="0" err="1"/>
              <a:t>scientific</a:t>
            </a:r>
            <a:r>
              <a:rPr lang="es-ES" sz="1200" i="1" dirty="0"/>
              <a:t> </a:t>
            </a:r>
            <a:r>
              <a:rPr lang="es-ES" sz="1200" i="1" dirty="0" err="1"/>
              <a:t>papers</a:t>
            </a:r>
            <a:endParaRPr lang="es-ES" sz="1200" i="1" dirty="0"/>
          </a:p>
          <a:p>
            <a:r>
              <a:rPr lang="es-ES" sz="1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PNAS 2012</a:t>
            </a:r>
            <a:r>
              <a:rPr lang="es-ES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sz="1000" dirty="0" smtClean="0"/>
              <a:t>www.pnas.org/cgi/doi/10.1073/pnas.1212247109</a:t>
            </a:r>
            <a:endParaRPr lang="es-ES" sz="1000" b="1" dirty="0" smtClean="0"/>
          </a:p>
        </p:txBody>
      </p:sp>
      <p:sp>
        <p:nvSpPr>
          <p:cNvPr id="3" name="Text Box 9"/>
          <p:cNvSpPr txBox="1">
            <a:spLocks noChangeArrowheads="1"/>
          </p:cNvSpPr>
          <p:nvPr/>
        </p:nvSpPr>
        <p:spPr bwMode="auto">
          <a:xfrm>
            <a:off x="1150230" y="1395487"/>
            <a:ext cx="6843540" cy="3924151"/>
          </a:xfrm>
          <a:prstGeom prst="rect">
            <a:avLst/>
          </a:prstGeom>
          <a:solidFill>
            <a:srgbClr val="FFFFCC"/>
          </a:solidFill>
          <a:ln w="9525">
            <a:solidFill>
              <a:srgbClr val="CC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>
              <a:defRPr/>
            </a:pPr>
            <a:endParaRPr lang="es-ES" sz="1000" dirty="0"/>
          </a:p>
          <a:p>
            <a:pPr eaLnBrk="1" hangingPunct="1">
              <a:defRPr/>
            </a:pPr>
            <a:r>
              <a:rPr lang="es-ES" dirty="0"/>
              <a:t>2047 artículos retractados  </a:t>
            </a:r>
            <a:endParaRPr lang="es-ES" dirty="0" smtClean="0"/>
          </a:p>
          <a:p>
            <a:pPr eaLnBrk="1" hangingPunct="1">
              <a:defRPr/>
            </a:pPr>
            <a:r>
              <a:rPr lang="es-ES" sz="1600" dirty="0" smtClean="0"/>
              <a:t>(mayo </a:t>
            </a:r>
            <a:r>
              <a:rPr lang="es-ES" sz="1600" dirty="0"/>
              <a:t>2012 </a:t>
            </a:r>
            <a:r>
              <a:rPr lang="es-ES" sz="1600" dirty="0" err="1"/>
              <a:t>PubMed</a:t>
            </a:r>
            <a:r>
              <a:rPr lang="es-ES" sz="1600" dirty="0"/>
              <a:t>) </a:t>
            </a:r>
          </a:p>
          <a:p>
            <a:pPr algn="l" eaLnBrk="1" hangingPunct="1">
              <a:defRPr/>
            </a:pPr>
            <a:endParaRPr lang="es-ES" sz="1200" dirty="0"/>
          </a:p>
          <a:p>
            <a:pPr algn="l" eaLnBrk="1" hangingPunct="1">
              <a:defRPr/>
            </a:pPr>
            <a:r>
              <a:rPr lang="es-ES" dirty="0"/>
              <a:t>  </a:t>
            </a:r>
            <a:r>
              <a:rPr lang="es-ES" dirty="0" smtClean="0"/>
              <a:t>               21.3</a:t>
            </a:r>
            <a:r>
              <a:rPr lang="es-ES" dirty="0"/>
              <a:t>%    por </a:t>
            </a:r>
            <a:r>
              <a:rPr lang="es-ES" dirty="0" smtClean="0"/>
              <a:t>errores</a:t>
            </a:r>
            <a:endParaRPr lang="es-ES" dirty="0"/>
          </a:p>
          <a:p>
            <a:pPr algn="l" eaLnBrk="1" hangingPunct="1">
              <a:defRPr/>
            </a:pPr>
            <a:r>
              <a:rPr lang="es-ES" sz="5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67.4</a:t>
            </a:r>
            <a:r>
              <a:rPr lang="es-ES" sz="5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%</a:t>
            </a:r>
            <a:r>
              <a:rPr lang="es-ES" sz="4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por conducta deshonesta</a:t>
            </a:r>
            <a:r>
              <a:rPr lang="es-ES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</a:p>
          <a:p>
            <a:pPr algn="l" eaLnBrk="1" hangingPunct="1">
              <a:defRPr/>
            </a:pPr>
            <a:r>
              <a:rPr lang="es-ES" dirty="0"/>
              <a:t>                        </a:t>
            </a:r>
            <a:r>
              <a:rPr lang="es-ES" dirty="0" smtClean="0"/>
              <a:t>      fraude </a:t>
            </a:r>
            <a:r>
              <a:rPr lang="es-ES" dirty="0"/>
              <a:t>43.4%</a:t>
            </a:r>
          </a:p>
          <a:p>
            <a:pPr algn="l" eaLnBrk="1" hangingPunct="1">
              <a:defRPr/>
            </a:pPr>
            <a:r>
              <a:rPr lang="es-ES" dirty="0"/>
              <a:t>                        </a:t>
            </a:r>
            <a:r>
              <a:rPr lang="es-ES" dirty="0" smtClean="0"/>
              <a:t>      publicación </a:t>
            </a:r>
            <a:r>
              <a:rPr lang="es-ES" dirty="0"/>
              <a:t>duplicada 14.2%</a:t>
            </a:r>
          </a:p>
          <a:p>
            <a:pPr algn="l" eaLnBrk="1" hangingPunct="1">
              <a:defRPr/>
            </a:pPr>
            <a:r>
              <a:rPr lang="es-ES" dirty="0"/>
              <a:t>                        </a:t>
            </a:r>
            <a:r>
              <a:rPr lang="es-ES" dirty="0" smtClean="0"/>
              <a:t>      plagio </a:t>
            </a:r>
            <a:r>
              <a:rPr lang="es-ES" dirty="0"/>
              <a:t>9.8%</a:t>
            </a:r>
          </a:p>
          <a:p>
            <a:pPr algn="l" eaLnBrk="1" hangingPunct="1">
              <a:defRPr/>
            </a:pPr>
            <a:endParaRPr lang="es-ES" dirty="0"/>
          </a:p>
          <a:p>
            <a:pPr algn="l" eaLnBrk="1" hangingPunct="1">
              <a:defRPr/>
            </a:pPr>
            <a:r>
              <a:rPr lang="es-ES" dirty="0"/>
              <a:t>       </a:t>
            </a:r>
            <a:r>
              <a:rPr lang="es-E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Aumento 10 veces desde 1975</a:t>
            </a:r>
          </a:p>
          <a:p>
            <a:pPr algn="l" eaLnBrk="1" hangingPunct="1">
              <a:defRPr/>
            </a:pPr>
            <a:endParaRPr lang="es-ES" sz="900" dirty="0">
              <a:solidFill>
                <a:srgbClr val="FF0000"/>
              </a:solidFill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1409114" y="650643"/>
            <a:ext cx="6325771" cy="707886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>
              <a:defRPr/>
            </a:pPr>
            <a:r>
              <a:rPr lang="es-VE" sz="4000" dirty="0">
                <a:solidFill>
                  <a:srgbClr val="DA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Publicaciones retractadas</a:t>
            </a:r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7688263" y="6577013"/>
            <a:ext cx="1439368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_tradnl" sz="1200" dirty="0">
                <a:solidFill>
                  <a:schemeClr val="bg2"/>
                </a:solidFill>
                <a:latin typeface="Arial" charset="0"/>
              </a:rPr>
              <a:t>X. Páez ULA </a:t>
            </a:r>
            <a:r>
              <a:rPr lang="es-ES_tradnl" sz="1200" dirty="0" smtClean="0">
                <a:solidFill>
                  <a:schemeClr val="bg2"/>
                </a:solidFill>
                <a:latin typeface="Arial" charset="0"/>
              </a:rPr>
              <a:t>2017</a:t>
            </a:r>
            <a:endParaRPr lang="es-ES_tradnl" sz="1200" dirty="0">
              <a:solidFill>
                <a:schemeClr val="bg2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60039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7" dur="8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8" dur="8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8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2569686" y="1844824"/>
            <a:ext cx="4004622" cy="523220"/>
          </a:xfrm>
          <a:prstGeom prst="rect">
            <a:avLst/>
          </a:prstGeom>
          <a:solidFill>
            <a:srgbClr val="CCECFF"/>
          </a:solidFill>
          <a:ln w="28575">
            <a:solidFill>
              <a:srgbClr val="0070C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es-VE" sz="2800" dirty="0" smtClean="0"/>
              <a:t>Blog </a:t>
            </a:r>
            <a:r>
              <a:rPr lang="es-VE" sz="2800" dirty="0" err="1" smtClean="0"/>
              <a:t>Retraction</a:t>
            </a:r>
            <a:r>
              <a:rPr lang="es-VE" sz="2800" dirty="0" smtClean="0"/>
              <a:t> </a:t>
            </a:r>
            <a:r>
              <a:rPr lang="es-VE" sz="2800" dirty="0" err="1" smtClean="0"/>
              <a:t>Watch</a:t>
            </a:r>
            <a:endParaRPr lang="es-VE" sz="2800" dirty="0"/>
          </a:p>
        </p:txBody>
      </p:sp>
      <p:sp>
        <p:nvSpPr>
          <p:cNvPr id="5" name="4 CuadroTexto"/>
          <p:cNvSpPr txBox="1"/>
          <p:nvPr/>
        </p:nvSpPr>
        <p:spPr>
          <a:xfrm>
            <a:off x="1213181" y="2780928"/>
            <a:ext cx="67176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VE" sz="2400" i="1" dirty="0" smtClean="0"/>
              <a:t>«Siguiendo retractaciones como una ventana </a:t>
            </a:r>
          </a:p>
          <a:p>
            <a:r>
              <a:rPr lang="es-VE" sz="2400" i="1" dirty="0" smtClean="0"/>
              <a:t>hacia el proceso científico»</a:t>
            </a:r>
            <a:endParaRPr lang="es-VE" sz="2400" i="1" dirty="0"/>
          </a:p>
        </p:txBody>
      </p:sp>
      <p:sp>
        <p:nvSpPr>
          <p:cNvPr id="6" name="5 CuadroTexto"/>
          <p:cNvSpPr txBox="1"/>
          <p:nvPr/>
        </p:nvSpPr>
        <p:spPr>
          <a:xfrm>
            <a:off x="2205003" y="4030469"/>
            <a:ext cx="47339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VE" sz="2400" dirty="0" smtClean="0"/>
              <a:t>http:/www.retractionwatch.com</a:t>
            </a:r>
            <a:endParaRPr lang="es-VE" sz="2400" dirty="0"/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7688263" y="6577013"/>
            <a:ext cx="1439368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_tradnl" sz="1200" dirty="0">
                <a:solidFill>
                  <a:schemeClr val="bg2"/>
                </a:solidFill>
                <a:latin typeface="Arial" charset="0"/>
              </a:rPr>
              <a:t>X. Páez ULA </a:t>
            </a:r>
            <a:r>
              <a:rPr lang="es-ES_tradnl" sz="1200" dirty="0" smtClean="0">
                <a:solidFill>
                  <a:schemeClr val="bg2"/>
                </a:solidFill>
                <a:latin typeface="Arial" charset="0"/>
              </a:rPr>
              <a:t>2018</a:t>
            </a:r>
            <a:endParaRPr lang="es-ES_tradnl" sz="1200" dirty="0">
              <a:solidFill>
                <a:schemeClr val="bg2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641092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ángulo 5"/>
          <p:cNvSpPr/>
          <p:nvPr/>
        </p:nvSpPr>
        <p:spPr>
          <a:xfrm>
            <a:off x="1199302" y="2735599"/>
            <a:ext cx="6352881" cy="707886"/>
          </a:xfrm>
          <a:prstGeom prst="rect">
            <a:avLst/>
          </a:prstGeom>
          <a:solidFill>
            <a:srgbClr val="EFEFFF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en-US" dirty="0" smtClean="0"/>
              <a:t>“</a:t>
            </a:r>
            <a:r>
              <a:rPr lang="en-US" dirty="0" err="1" smtClean="0"/>
              <a:t>Una</a:t>
            </a:r>
            <a:r>
              <a:rPr lang="en-US" dirty="0" smtClean="0"/>
              <a:t> </a:t>
            </a:r>
            <a:r>
              <a:rPr lang="en-US" dirty="0" err="1" smtClean="0"/>
              <a:t>investigadora</a:t>
            </a:r>
            <a:r>
              <a:rPr lang="en-US" dirty="0" smtClean="0"/>
              <a:t> en </a:t>
            </a:r>
            <a:r>
              <a:rPr lang="en-US" dirty="0" err="1" smtClean="0"/>
              <a:t>cáncer</a:t>
            </a:r>
            <a:r>
              <a:rPr lang="en-US" dirty="0" smtClean="0"/>
              <a:t> </a:t>
            </a:r>
            <a:r>
              <a:rPr lang="en-US" dirty="0" err="1" smtClean="0"/>
              <a:t>dijo</a:t>
            </a:r>
            <a:r>
              <a:rPr lang="en-US" dirty="0" smtClean="0"/>
              <a:t> </a:t>
            </a:r>
            <a:r>
              <a:rPr lang="en-US" dirty="0" err="1" smtClean="0"/>
              <a:t>que</a:t>
            </a:r>
            <a:r>
              <a:rPr lang="en-US" dirty="0" smtClean="0"/>
              <a:t> </a:t>
            </a:r>
            <a:r>
              <a:rPr lang="en-US" dirty="0" err="1" smtClean="0"/>
              <a:t>ella</a:t>
            </a:r>
            <a:r>
              <a:rPr lang="en-US" dirty="0" smtClean="0"/>
              <a:t> </a:t>
            </a:r>
            <a:r>
              <a:rPr lang="en-US" dirty="0" err="1" smtClean="0"/>
              <a:t>recolectó</a:t>
            </a:r>
            <a:r>
              <a:rPr lang="en-US" dirty="0" smtClean="0"/>
              <a:t> </a:t>
            </a:r>
            <a:r>
              <a:rPr lang="en-US" dirty="0" err="1" smtClean="0"/>
              <a:t>sangre</a:t>
            </a:r>
            <a:r>
              <a:rPr lang="en-US" dirty="0" smtClean="0"/>
              <a:t> de 98 personas. </a:t>
            </a:r>
            <a:r>
              <a:rPr lang="en-US" dirty="0" err="1" smtClean="0"/>
              <a:t>Todo</a:t>
            </a:r>
            <a:r>
              <a:rPr lang="en-US" dirty="0" smtClean="0"/>
              <a:t> era de </a:t>
            </a:r>
            <a:r>
              <a:rPr lang="en-US" dirty="0" err="1" smtClean="0"/>
              <a:t>ella</a:t>
            </a:r>
            <a:r>
              <a:rPr lang="en-US" dirty="0" smtClean="0"/>
              <a:t> </a:t>
            </a:r>
            <a:r>
              <a:rPr lang="en-US" dirty="0" err="1" smtClean="0"/>
              <a:t>misma</a:t>
            </a:r>
            <a:r>
              <a:rPr lang="en-US" dirty="0" smtClean="0"/>
              <a:t>.</a:t>
            </a:r>
          </a:p>
        </p:txBody>
      </p:sp>
      <p:sp>
        <p:nvSpPr>
          <p:cNvPr id="8" name="Rectángulo 7"/>
          <p:cNvSpPr/>
          <p:nvPr/>
        </p:nvSpPr>
        <p:spPr>
          <a:xfrm>
            <a:off x="1375811" y="3929131"/>
            <a:ext cx="5928538" cy="707886"/>
          </a:xfrm>
          <a:prstGeom prst="rect">
            <a:avLst/>
          </a:prstGeom>
          <a:solidFill>
            <a:srgbClr val="EFEFFF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en-US" dirty="0" smtClean="0"/>
              <a:t>Un </a:t>
            </a:r>
            <a:r>
              <a:rPr lang="en-US" dirty="0" err="1" smtClean="0"/>
              <a:t>investigador</a:t>
            </a:r>
            <a:r>
              <a:rPr lang="en-US" dirty="0" smtClean="0"/>
              <a:t> de </a:t>
            </a:r>
            <a:r>
              <a:rPr lang="en-US" dirty="0" err="1" smtClean="0"/>
              <a:t>esclerosis</a:t>
            </a:r>
            <a:r>
              <a:rPr lang="en-US" dirty="0" smtClean="0"/>
              <a:t> multiple en Mount </a:t>
            </a:r>
            <a:r>
              <a:rPr lang="en-US" dirty="0"/>
              <a:t>Sinai </a:t>
            </a:r>
            <a:r>
              <a:rPr lang="en-US" dirty="0" err="1" smtClean="0"/>
              <a:t>admite</a:t>
            </a:r>
            <a:r>
              <a:rPr lang="en-US" dirty="0" smtClean="0"/>
              <a:t> </a:t>
            </a:r>
            <a:r>
              <a:rPr lang="en-US" dirty="0" err="1" smtClean="0"/>
              <a:t>deshonestidad</a:t>
            </a:r>
            <a:r>
              <a:rPr lang="en-US" dirty="0" smtClean="0"/>
              <a:t> en la </a:t>
            </a:r>
            <a:r>
              <a:rPr lang="en-US" dirty="0" err="1" smtClean="0"/>
              <a:t>investigación</a:t>
            </a:r>
            <a:endParaRPr lang="es-VE" dirty="0"/>
          </a:p>
        </p:txBody>
      </p:sp>
      <p:sp>
        <p:nvSpPr>
          <p:cNvPr id="9" name="Rectángulo 8"/>
          <p:cNvSpPr/>
          <p:nvPr/>
        </p:nvSpPr>
        <p:spPr>
          <a:xfrm>
            <a:off x="5958768" y="4664856"/>
            <a:ext cx="137409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US" sz="1400" dirty="0"/>
              <a:t>Mayo 14, 2018</a:t>
            </a:r>
            <a:endParaRPr lang="es-VE" sz="1400" dirty="0"/>
          </a:p>
        </p:txBody>
      </p:sp>
      <p:sp>
        <p:nvSpPr>
          <p:cNvPr id="10" name="Rectángulo 9"/>
          <p:cNvSpPr/>
          <p:nvPr/>
        </p:nvSpPr>
        <p:spPr>
          <a:xfrm>
            <a:off x="1375811" y="1519397"/>
            <a:ext cx="5781899" cy="707886"/>
          </a:xfrm>
          <a:prstGeom prst="rect">
            <a:avLst/>
          </a:prstGeom>
          <a:solidFill>
            <a:srgbClr val="EFEFFF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en-US" dirty="0" smtClean="0"/>
              <a:t>“¿</a:t>
            </a:r>
            <a:r>
              <a:rPr lang="en-US" dirty="0" err="1" smtClean="0"/>
              <a:t>Qué</a:t>
            </a:r>
            <a:r>
              <a:rPr lang="en-US" dirty="0" smtClean="0"/>
              <a:t> </a:t>
            </a:r>
            <a:r>
              <a:rPr lang="en-US" dirty="0" err="1" smtClean="0"/>
              <a:t>tomó</a:t>
            </a:r>
            <a:r>
              <a:rPr lang="en-US" dirty="0" smtClean="0"/>
              <a:t> </a:t>
            </a:r>
            <a:r>
              <a:rPr lang="en-US" dirty="0" err="1" smtClean="0"/>
              <a:t>más</a:t>
            </a:r>
            <a:r>
              <a:rPr lang="en-US" dirty="0" smtClean="0"/>
              <a:t> de </a:t>
            </a:r>
            <a:r>
              <a:rPr lang="en-US" dirty="0" err="1" smtClean="0"/>
              <a:t>cinco</a:t>
            </a:r>
            <a:r>
              <a:rPr lang="en-US" dirty="0" smtClean="0"/>
              <a:t> </a:t>
            </a:r>
            <a:r>
              <a:rPr lang="en-US" dirty="0" err="1" smtClean="0"/>
              <a:t>años</a:t>
            </a:r>
            <a:r>
              <a:rPr lang="en-US" dirty="0" smtClean="0"/>
              <a:t>? </a:t>
            </a:r>
            <a:r>
              <a:rPr lang="en-US" dirty="0"/>
              <a:t>Elsevier </a:t>
            </a:r>
            <a:r>
              <a:rPr lang="en-US" dirty="0" err="1" smtClean="0"/>
              <a:t>retira</a:t>
            </a:r>
            <a:r>
              <a:rPr lang="en-US" dirty="0" smtClean="0"/>
              <a:t> </a:t>
            </a:r>
            <a:r>
              <a:rPr lang="en-US" dirty="0"/>
              <a:t>20 </a:t>
            </a:r>
            <a:r>
              <a:rPr lang="en-US" dirty="0" err="1" smtClean="0"/>
              <a:t>artículos</a:t>
            </a:r>
            <a:r>
              <a:rPr lang="en-US" dirty="0" smtClean="0"/>
              <a:t> del </a:t>
            </a:r>
            <a:r>
              <a:rPr lang="en-US" dirty="0" err="1" smtClean="0"/>
              <a:t>más</a:t>
            </a:r>
            <a:r>
              <a:rPr lang="en-US" dirty="0" smtClean="0"/>
              <a:t> </a:t>
            </a:r>
            <a:r>
              <a:rPr lang="en-US" dirty="0" err="1" smtClean="0"/>
              <a:t>prolífico</a:t>
            </a:r>
            <a:r>
              <a:rPr lang="en-US" dirty="0" smtClean="0"/>
              <a:t> </a:t>
            </a:r>
            <a:r>
              <a:rPr lang="en-US" dirty="0" err="1" smtClean="0"/>
              <a:t>defraudador</a:t>
            </a:r>
            <a:r>
              <a:rPr lang="en-US" dirty="0" smtClean="0"/>
              <a:t>”</a:t>
            </a:r>
            <a:endParaRPr lang="en-US" dirty="0"/>
          </a:p>
        </p:txBody>
      </p:sp>
      <p:sp>
        <p:nvSpPr>
          <p:cNvPr id="11" name="Rectángulo 10"/>
          <p:cNvSpPr/>
          <p:nvPr/>
        </p:nvSpPr>
        <p:spPr>
          <a:xfrm>
            <a:off x="5882848" y="2274013"/>
            <a:ext cx="137409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US" sz="1400" dirty="0"/>
              <a:t>Mayo </a:t>
            </a:r>
            <a:r>
              <a:rPr lang="en-US" sz="1400" dirty="0" smtClean="0"/>
              <a:t>17, </a:t>
            </a:r>
            <a:r>
              <a:rPr lang="en-US" sz="1400" dirty="0"/>
              <a:t>2018</a:t>
            </a:r>
            <a:endParaRPr lang="es-VE" sz="1400" dirty="0"/>
          </a:p>
        </p:txBody>
      </p:sp>
      <p:sp>
        <p:nvSpPr>
          <p:cNvPr id="12" name="Rectángulo 11"/>
          <p:cNvSpPr/>
          <p:nvPr/>
        </p:nvSpPr>
        <p:spPr>
          <a:xfrm>
            <a:off x="5956283" y="3427509"/>
            <a:ext cx="137409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US" sz="1400" dirty="0"/>
              <a:t>Mayo 14, 2018</a:t>
            </a:r>
            <a:endParaRPr lang="es-VE" sz="1400" dirty="0"/>
          </a:p>
        </p:txBody>
      </p:sp>
      <p:sp>
        <p:nvSpPr>
          <p:cNvPr id="13" name="3 CuadroTexto"/>
          <p:cNvSpPr txBox="1"/>
          <p:nvPr/>
        </p:nvSpPr>
        <p:spPr>
          <a:xfrm>
            <a:off x="2304196" y="454438"/>
            <a:ext cx="4618572" cy="523220"/>
          </a:xfrm>
          <a:prstGeom prst="rect">
            <a:avLst/>
          </a:prstGeom>
          <a:solidFill>
            <a:srgbClr val="CCECFF"/>
          </a:solidFill>
          <a:ln w="28575">
            <a:solidFill>
              <a:srgbClr val="0070C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es-VE" sz="2800" dirty="0" smtClean="0"/>
              <a:t>Blog </a:t>
            </a:r>
            <a:r>
              <a:rPr lang="es-VE" sz="2800" dirty="0" err="1" smtClean="0"/>
              <a:t>Retraction</a:t>
            </a:r>
            <a:r>
              <a:rPr lang="es-VE" sz="2800" dirty="0" smtClean="0"/>
              <a:t> watch.com</a:t>
            </a:r>
            <a:endParaRPr lang="es-VE" sz="2800" dirty="0"/>
          </a:p>
        </p:txBody>
      </p:sp>
      <p:sp>
        <p:nvSpPr>
          <p:cNvPr id="14" name="Text Box 4"/>
          <p:cNvSpPr txBox="1">
            <a:spLocks noChangeArrowheads="1"/>
          </p:cNvSpPr>
          <p:nvPr/>
        </p:nvSpPr>
        <p:spPr bwMode="auto">
          <a:xfrm>
            <a:off x="7552042" y="6536756"/>
            <a:ext cx="1439368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_tradnl" sz="1200" dirty="0">
                <a:solidFill>
                  <a:schemeClr val="bg2"/>
                </a:solidFill>
                <a:latin typeface="Arial" charset="0"/>
              </a:rPr>
              <a:t>X. Páez ULA </a:t>
            </a:r>
            <a:r>
              <a:rPr lang="es-ES_tradnl" sz="1200" dirty="0" smtClean="0">
                <a:solidFill>
                  <a:schemeClr val="bg2"/>
                </a:solidFill>
                <a:latin typeface="Arial" charset="0"/>
              </a:rPr>
              <a:t>2018</a:t>
            </a:r>
            <a:endParaRPr lang="es-ES_tradnl" sz="1200" dirty="0">
              <a:solidFill>
                <a:schemeClr val="bg2"/>
              </a:solidFill>
              <a:latin typeface="Arial" charset="0"/>
            </a:endParaRPr>
          </a:p>
        </p:txBody>
      </p:sp>
      <p:sp>
        <p:nvSpPr>
          <p:cNvPr id="15" name="CuadroTexto 14"/>
          <p:cNvSpPr txBox="1"/>
          <p:nvPr/>
        </p:nvSpPr>
        <p:spPr>
          <a:xfrm>
            <a:off x="1841111" y="5000472"/>
            <a:ext cx="5477965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VE" sz="2800" dirty="0" smtClean="0"/>
              <a:t>Ejercicio:</a:t>
            </a:r>
          </a:p>
          <a:p>
            <a:r>
              <a:rPr lang="es-VE" sz="2800" dirty="0" smtClean="0"/>
              <a:t> </a:t>
            </a:r>
            <a:r>
              <a:rPr lang="es-VE" dirty="0" smtClean="0"/>
              <a:t>ver este blog, enterarse que denuncias hay </a:t>
            </a:r>
          </a:p>
          <a:p>
            <a:r>
              <a:rPr lang="es-VE" sz="2800" dirty="0" smtClean="0"/>
              <a:t>HOY, 26 mayo 2018</a:t>
            </a:r>
            <a:endParaRPr lang="es-VE" sz="2800" dirty="0"/>
          </a:p>
        </p:txBody>
      </p:sp>
      <p:sp>
        <p:nvSpPr>
          <p:cNvPr id="16" name="CuadroTexto 15"/>
          <p:cNvSpPr txBox="1"/>
          <p:nvPr/>
        </p:nvSpPr>
        <p:spPr>
          <a:xfrm>
            <a:off x="395536" y="842328"/>
            <a:ext cx="1257075" cy="40011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es-VE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Ejemplos</a:t>
            </a:r>
            <a:endParaRPr lang="es-VE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CuadroTexto 16"/>
          <p:cNvSpPr txBox="1"/>
          <p:nvPr/>
        </p:nvSpPr>
        <p:spPr>
          <a:xfrm>
            <a:off x="7189618" y="1521749"/>
            <a:ext cx="1954382" cy="584775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pPr algn="l"/>
            <a:r>
              <a:rPr lang="es-VE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Fabricaciones </a:t>
            </a:r>
          </a:p>
          <a:p>
            <a:pPr algn="l"/>
            <a:r>
              <a:rPr lang="es-VE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más 100 artículos</a:t>
            </a:r>
            <a:endParaRPr lang="es-VE" sz="1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" name="CuadroTexto 17"/>
          <p:cNvSpPr txBox="1"/>
          <p:nvPr/>
        </p:nvSpPr>
        <p:spPr>
          <a:xfrm>
            <a:off x="7552042" y="2809146"/>
            <a:ext cx="1611340" cy="584775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es-VE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Fabricaciones </a:t>
            </a:r>
          </a:p>
          <a:p>
            <a:r>
              <a:rPr lang="es-VE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Falsificaciones</a:t>
            </a:r>
          </a:p>
        </p:txBody>
      </p:sp>
      <p:sp>
        <p:nvSpPr>
          <p:cNvPr id="19" name="CuadroTexto 18"/>
          <p:cNvSpPr txBox="1"/>
          <p:nvPr/>
        </p:nvSpPr>
        <p:spPr>
          <a:xfrm>
            <a:off x="7359303" y="4148400"/>
            <a:ext cx="1611340" cy="338554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es-VE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Falsificaciones</a:t>
            </a:r>
          </a:p>
        </p:txBody>
      </p:sp>
    </p:spTree>
    <p:extLst>
      <p:ext uri="{BB962C8B-B14F-4D97-AF65-F5344CB8AC3E}">
        <p14:creationId xmlns:p14="http://schemas.microsoft.com/office/powerpoint/2010/main" val="14929132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9" grpId="0"/>
      <p:bldP spid="10" grpId="0" animBg="1"/>
      <p:bldP spid="11" grpId="0"/>
      <p:bldP spid="12" grpId="0"/>
      <p:bldP spid="15" grpId="0"/>
      <p:bldP spid="16" grpId="0"/>
      <p:bldP spid="17" grpId="0"/>
      <p:bldP spid="18" grpId="0"/>
      <p:bldP spid="19" grpId="0"/>
    </p:bldLst>
  </p:timing>
</p:sld>
</file>

<file path=ppt/slides/slide1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314" name="Rectangle 5"/>
          <p:cNvSpPr>
            <a:spLocks noChangeArrowheads="1"/>
          </p:cNvSpPr>
          <p:nvPr/>
        </p:nvSpPr>
        <p:spPr bwMode="auto">
          <a:xfrm>
            <a:off x="2339752" y="1916832"/>
            <a:ext cx="4200525" cy="679450"/>
          </a:xfrm>
          <a:prstGeom prst="rect">
            <a:avLst/>
          </a:prstGeom>
          <a:solidFill>
            <a:srgbClr val="EBEBFF"/>
          </a:solidFill>
          <a:ln w="38100">
            <a:solidFill>
              <a:schemeClr val="accent2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algn="l">
              <a:buClr>
                <a:srgbClr val="FF0066"/>
              </a:buClr>
              <a:buFontTx/>
              <a:buChar char="•"/>
            </a:pPr>
            <a:r>
              <a:rPr lang="es-ES" sz="2400" b="1"/>
              <a:t> </a:t>
            </a:r>
            <a:r>
              <a:rPr lang="es-ES" sz="2800" b="1"/>
              <a:t>Conflictos de Interés</a:t>
            </a:r>
            <a:endParaRPr lang="es-ES" b="1"/>
          </a:p>
          <a:p>
            <a:pPr algn="l">
              <a:buClr>
                <a:srgbClr val="FF0066"/>
              </a:buClr>
            </a:pPr>
            <a:endParaRPr lang="es-ES" sz="800" b="1"/>
          </a:p>
        </p:txBody>
      </p:sp>
      <p:sp>
        <p:nvSpPr>
          <p:cNvPr id="141315" name="Text Box 6"/>
          <p:cNvSpPr txBox="1">
            <a:spLocks noChangeArrowheads="1"/>
          </p:cNvSpPr>
          <p:nvPr/>
        </p:nvSpPr>
        <p:spPr bwMode="auto">
          <a:xfrm>
            <a:off x="1403648" y="1916832"/>
            <a:ext cx="744537" cy="641350"/>
          </a:xfrm>
          <a:prstGeom prst="rect">
            <a:avLst/>
          </a:prstGeom>
          <a:solidFill>
            <a:srgbClr val="C7A4F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s-ES_tradnl" sz="3600" b="1" dirty="0"/>
              <a:t>5.</a:t>
            </a:r>
          </a:p>
        </p:txBody>
      </p:sp>
      <p:sp>
        <p:nvSpPr>
          <p:cNvPr id="4" name="Text Box 9"/>
          <p:cNvSpPr txBox="1">
            <a:spLocks noChangeArrowheads="1"/>
          </p:cNvSpPr>
          <p:nvPr/>
        </p:nvSpPr>
        <p:spPr bwMode="auto">
          <a:xfrm>
            <a:off x="6228184" y="476672"/>
            <a:ext cx="2336800" cy="395287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2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>
              <a:defRPr/>
            </a:pPr>
            <a:r>
              <a:rPr lang="es-ES_tradnl" sz="1800" b="1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II. Discusión casos</a:t>
            </a:r>
          </a:p>
        </p:txBody>
      </p:sp>
      <p:sp>
        <p:nvSpPr>
          <p:cNvPr id="5" name="Text Box 8"/>
          <p:cNvSpPr txBox="1">
            <a:spLocks noChangeArrowheads="1"/>
          </p:cNvSpPr>
          <p:nvPr/>
        </p:nvSpPr>
        <p:spPr bwMode="auto">
          <a:xfrm>
            <a:off x="2411760" y="3727041"/>
            <a:ext cx="1649413" cy="608013"/>
          </a:xfrm>
          <a:prstGeom prst="rect">
            <a:avLst/>
          </a:prstGeom>
          <a:solidFill>
            <a:srgbClr val="FF8BDB"/>
          </a:solidFill>
          <a:ln w="28575">
            <a:solidFill>
              <a:srgbClr val="D60093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_tradnl" sz="3200"/>
              <a:t>CASOS</a:t>
            </a:r>
          </a:p>
        </p:txBody>
      </p:sp>
      <p:sp>
        <p:nvSpPr>
          <p:cNvPr id="6" name="Text Box 13"/>
          <p:cNvSpPr txBox="1">
            <a:spLocks noChangeArrowheads="1"/>
          </p:cNvSpPr>
          <p:nvPr/>
        </p:nvSpPr>
        <p:spPr bwMode="auto">
          <a:xfrm>
            <a:off x="3317424" y="2596282"/>
            <a:ext cx="2555508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_tradnl" sz="2400" dirty="0"/>
              <a:t>Pueden estar en </a:t>
            </a:r>
            <a:endParaRPr lang="es-ES_tradnl" sz="2400" dirty="0" smtClean="0"/>
          </a:p>
          <a:p>
            <a:pPr eaLnBrk="1" hangingPunct="1"/>
            <a:r>
              <a:rPr lang="es-ES_tradnl" sz="2400" dirty="0" smtClean="0"/>
              <a:t>todas </a:t>
            </a:r>
            <a:r>
              <a:rPr lang="es-ES_tradnl" sz="2400" dirty="0"/>
              <a:t>partes</a:t>
            </a:r>
          </a:p>
        </p:txBody>
      </p:sp>
      <p:sp>
        <p:nvSpPr>
          <p:cNvPr id="7" name="Text Box 5"/>
          <p:cNvSpPr txBox="1">
            <a:spLocks noChangeArrowheads="1"/>
          </p:cNvSpPr>
          <p:nvPr/>
        </p:nvSpPr>
        <p:spPr bwMode="auto">
          <a:xfrm>
            <a:off x="4257545" y="3749267"/>
            <a:ext cx="3299334" cy="1171575"/>
          </a:xfrm>
          <a:prstGeom prst="rect">
            <a:avLst/>
          </a:prstGeom>
          <a:solidFill>
            <a:schemeClr val="bg1"/>
          </a:solidFill>
          <a:ln w="28575">
            <a:solidFill>
              <a:srgbClr val="FF0066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wrap="square"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>
              <a:buClr>
                <a:srgbClr val="FF0066"/>
              </a:buClr>
              <a:buFontTx/>
              <a:buChar char="•"/>
              <a:defRPr/>
            </a:pPr>
            <a:r>
              <a:rPr lang="es-ES_tradnl" sz="20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La familia en la academia</a:t>
            </a:r>
          </a:p>
          <a:p>
            <a:pPr algn="l" eaLnBrk="1" hangingPunct="1">
              <a:buClr>
                <a:srgbClr val="FF0066"/>
              </a:buClr>
              <a:buFontTx/>
              <a:buChar char="•"/>
              <a:defRPr/>
            </a:pPr>
            <a:endParaRPr lang="es-ES_tradnl" sz="900" dirty="0" smtClean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l" eaLnBrk="1" hangingPunct="1">
              <a:buClr>
                <a:srgbClr val="FF0066"/>
              </a:buClr>
              <a:buFontTx/>
              <a:buChar char="•"/>
              <a:defRPr/>
            </a:pPr>
            <a:r>
              <a:rPr lang="es-ES_tradnl" sz="20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Relaciones Industria y    </a:t>
            </a:r>
          </a:p>
          <a:p>
            <a:pPr algn="l" eaLnBrk="1" hangingPunct="1">
              <a:buClr>
                <a:srgbClr val="FF0066"/>
              </a:buClr>
              <a:defRPr/>
            </a:pPr>
            <a:r>
              <a:rPr lang="es-ES_tradnl" sz="20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_tradnl" sz="20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Academia</a:t>
            </a:r>
            <a:endParaRPr lang="es-ES_tradnl" sz="900" dirty="0" smtClean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6156816" y="6309320"/>
            <a:ext cx="280012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_tradnl" sz="1200" dirty="0">
                <a:solidFill>
                  <a:schemeClr val="bg2"/>
                </a:solidFill>
                <a:latin typeface="Arial" charset="0"/>
              </a:rPr>
              <a:t>X. Páez Facultad Medicina ULA </a:t>
            </a:r>
            <a:r>
              <a:rPr lang="es-ES_tradnl" sz="1200" dirty="0" smtClean="0">
                <a:solidFill>
                  <a:schemeClr val="bg2"/>
                </a:solidFill>
                <a:latin typeface="Arial" charset="0"/>
              </a:rPr>
              <a:t>2018</a:t>
            </a:r>
            <a:endParaRPr lang="es-ES_tradnl" sz="1200" dirty="0">
              <a:solidFill>
                <a:schemeClr val="bg2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7" grpId="0" animBg="1"/>
    </p:bldLst>
  </p:timing>
</p:sld>
</file>

<file path=ppt/slides/slide1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913" y="836613"/>
            <a:ext cx="4460875" cy="5440362"/>
          </a:xfrm>
          <a:prstGeom prst="rect">
            <a:avLst/>
          </a:prstGeom>
          <a:noFill/>
          <a:ln w="28575">
            <a:solidFill>
              <a:srgbClr val="0000CC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510" name="Rectangle 6"/>
          <p:cNvSpPr>
            <a:spLocks noChangeArrowheads="1"/>
          </p:cNvSpPr>
          <p:nvPr/>
        </p:nvSpPr>
        <p:spPr bwMode="auto">
          <a:xfrm>
            <a:off x="6944188" y="396300"/>
            <a:ext cx="1645002" cy="584775"/>
          </a:xfrm>
          <a:prstGeom prst="rect">
            <a:avLst/>
          </a:prstGeom>
          <a:solidFill>
            <a:srgbClr val="EBEBFF"/>
          </a:solidFill>
          <a:ln w="28575">
            <a:solidFill>
              <a:schemeClr val="accent2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algn="l">
              <a:buClr>
                <a:srgbClr val="FF0066"/>
              </a:buClr>
              <a:buFontTx/>
              <a:buChar char="•"/>
              <a:defRPr/>
            </a:pPr>
            <a:r>
              <a:rPr lang="es-ES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Conflictos de </a:t>
            </a:r>
            <a:endParaRPr lang="es-ES" sz="16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buClr>
                <a:srgbClr val="FF0066"/>
              </a:buClr>
              <a:defRPr/>
            </a:pPr>
            <a:r>
              <a:rPr lang="es-ES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Interés </a:t>
            </a:r>
            <a:endParaRPr lang="es-ES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3364" name="Text Box 10"/>
          <p:cNvSpPr txBox="1">
            <a:spLocks noChangeArrowheads="1"/>
          </p:cNvSpPr>
          <p:nvPr/>
        </p:nvSpPr>
        <p:spPr bwMode="auto">
          <a:xfrm>
            <a:off x="6192209" y="2904184"/>
            <a:ext cx="2395207" cy="1200329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sz="2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“¿El interés de </a:t>
            </a:r>
            <a:endParaRPr lang="es-ES" sz="24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eaLnBrk="1" hangingPunct="1"/>
            <a:r>
              <a:rPr lang="es-ES" sz="24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quién </a:t>
            </a:r>
            <a:endParaRPr lang="es-ES" sz="24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eaLnBrk="1" hangingPunct="1"/>
            <a:r>
              <a:rPr lang="es-ES" sz="2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 primero?”</a:t>
            </a:r>
          </a:p>
        </p:txBody>
      </p:sp>
      <p:sp>
        <p:nvSpPr>
          <p:cNvPr id="143365" name="Rectangle 11"/>
          <p:cNvSpPr>
            <a:spLocks noChangeArrowheads="1"/>
          </p:cNvSpPr>
          <p:nvPr/>
        </p:nvSpPr>
        <p:spPr bwMode="auto">
          <a:xfrm>
            <a:off x="1655434" y="6276975"/>
            <a:ext cx="378142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4F81BD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sz="1000" dirty="0">
                <a:solidFill>
                  <a:srgbClr val="000000"/>
                </a:solidFill>
              </a:rPr>
              <a:t>N.H. </a:t>
            </a:r>
            <a:r>
              <a:rPr lang="en-US" sz="1000" dirty="0" err="1">
                <a:solidFill>
                  <a:srgbClr val="000000"/>
                </a:solidFill>
              </a:rPr>
              <a:t>Steneck</a:t>
            </a:r>
            <a:r>
              <a:rPr lang="en-US" sz="1000" dirty="0">
                <a:solidFill>
                  <a:srgbClr val="000000"/>
                </a:solidFill>
              </a:rPr>
              <a:t>. </a:t>
            </a:r>
            <a:r>
              <a:rPr lang="en-US" sz="1000" i="1" dirty="0">
                <a:solidFill>
                  <a:srgbClr val="000000"/>
                </a:solidFill>
              </a:rPr>
              <a:t>Introduction to the Responsible Conduct of Research</a:t>
            </a:r>
            <a:r>
              <a:rPr lang="en-US" sz="1000" dirty="0">
                <a:solidFill>
                  <a:srgbClr val="000000"/>
                </a:solidFill>
              </a:rPr>
              <a:t>. ORI. http://ori.hhs.gov/documents/rcrintro.pdf</a:t>
            </a:r>
          </a:p>
        </p:txBody>
      </p:sp>
      <p:sp>
        <p:nvSpPr>
          <p:cNvPr id="143366" name="Rectangle 12"/>
          <p:cNvSpPr>
            <a:spLocks noChangeArrowheads="1"/>
          </p:cNvSpPr>
          <p:nvPr/>
        </p:nvSpPr>
        <p:spPr bwMode="auto">
          <a:xfrm rot="5400000">
            <a:off x="5587157" y="5639841"/>
            <a:ext cx="806450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sz="1000" dirty="0">
                <a:solidFill>
                  <a:srgbClr val="000000"/>
                </a:solidFill>
              </a:rPr>
              <a:t>David </a:t>
            </a:r>
            <a:r>
              <a:rPr lang="en-US" sz="1000" dirty="0" err="1">
                <a:solidFill>
                  <a:srgbClr val="000000"/>
                </a:solidFill>
              </a:rPr>
              <a:t>Zinn</a:t>
            </a:r>
            <a:endParaRPr lang="es-ES" sz="1000" dirty="0">
              <a:solidFill>
                <a:srgbClr val="000000"/>
              </a:solidFill>
            </a:endParaRPr>
          </a:p>
        </p:txBody>
      </p:sp>
      <p:sp>
        <p:nvSpPr>
          <p:cNvPr id="143367" name="Rectangle 13"/>
          <p:cNvSpPr>
            <a:spLocks noChangeArrowheads="1"/>
          </p:cNvSpPr>
          <p:nvPr/>
        </p:nvSpPr>
        <p:spPr bwMode="auto">
          <a:xfrm>
            <a:off x="3203575" y="981075"/>
            <a:ext cx="1655763" cy="4318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143368" name="Text Box 14"/>
          <p:cNvSpPr txBox="1">
            <a:spLocks noChangeArrowheads="1"/>
          </p:cNvSpPr>
          <p:nvPr/>
        </p:nvSpPr>
        <p:spPr bwMode="auto">
          <a:xfrm>
            <a:off x="3203575" y="908050"/>
            <a:ext cx="1660525" cy="639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sz="1200" b="1"/>
              <a:t>Creo que estamos </a:t>
            </a:r>
          </a:p>
          <a:p>
            <a:pPr eaLnBrk="1" hangingPunct="1"/>
            <a:r>
              <a:rPr lang="es-ES" sz="1200" b="1"/>
              <a:t>listos para publicar </a:t>
            </a:r>
          </a:p>
          <a:p>
            <a:pPr eaLnBrk="1" hangingPunct="1"/>
            <a:r>
              <a:rPr lang="es-ES" sz="1200" b="1"/>
              <a:t>los resultados</a:t>
            </a:r>
          </a:p>
        </p:txBody>
      </p:sp>
      <p:sp>
        <p:nvSpPr>
          <p:cNvPr id="143369" name="Rectangle 15"/>
          <p:cNvSpPr>
            <a:spLocks noChangeArrowheads="1"/>
          </p:cNvSpPr>
          <p:nvPr/>
        </p:nvSpPr>
        <p:spPr bwMode="auto">
          <a:xfrm rot="-1818884">
            <a:off x="5435600" y="4221163"/>
            <a:ext cx="290513" cy="576262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143370" name="Text Box 16"/>
          <p:cNvSpPr txBox="1">
            <a:spLocks noChangeArrowheads="1"/>
          </p:cNvSpPr>
          <p:nvPr/>
        </p:nvSpPr>
        <p:spPr bwMode="auto">
          <a:xfrm rot="3508620">
            <a:off x="5279232" y="4312444"/>
            <a:ext cx="636587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sz="1000" b="1"/>
              <a:t>Buscar</a:t>
            </a:r>
          </a:p>
          <a:p>
            <a:pPr eaLnBrk="1" hangingPunct="1"/>
            <a:r>
              <a:rPr lang="es-ES" sz="1000" b="1"/>
              <a:t>trabajo</a:t>
            </a:r>
          </a:p>
        </p:txBody>
      </p:sp>
      <p:sp>
        <p:nvSpPr>
          <p:cNvPr id="143371" name="Rectangle 17"/>
          <p:cNvSpPr>
            <a:spLocks noChangeArrowheads="1"/>
          </p:cNvSpPr>
          <p:nvPr/>
        </p:nvSpPr>
        <p:spPr bwMode="auto">
          <a:xfrm rot="-1587383">
            <a:off x="1911350" y="3948113"/>
            <a:ext cx="576263" cy="36036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143372" name="Text Box 18"/>
          <p:cNvSpPr txBox="1">
            <a:spLocks noChangeArrowheads="1"/>
          </p:cNvSpPr>
          <p:nvPr/>
        </p:nvSpPr>
        <p:spPr bwMode="auto">
          <a:xfrm rot="-1106097">
            <a:off x="1733550" y="3886200"/>
            <a:ext cx="893763" cy="458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sz="800" b="1"/>
              <a:t>Propuesta </a:t>
            </a:r>
          </a:p>
          <a:p>
            <a:pPr eaLnBrk="1" hangingPunct="1"/>
            <a:r>
              <a:rPr lang="es-ES" sz="800" b="1"/>
              <a:t>transferencia </a:t>
            </a:r>
          </a:p>
          <a:p>
            <a:pPr eaLnBrk="1" hangingPunct="1"/>
            <a:r>
              <a:rPr lang="es-ES" sz="800" b="1"/>
              <a:t>tecnología</a:t>
            </a:r>
          </a:p>
        </p:txBody>
      </p:sp>
      <p:sp>
        <p:nvSpPr>
          <p:cNvPr id="13" name="Text Box 4"/>
          <p:cNvSpPr txBox="1">
            <a:spLocks noChangeArrowheads="1"/>
          </p:cNvSpPr>
          <p:nvPr/>
        </p:nvSpPr>
        <p:spPr bwMode="auto">
          <a:xfrm>
            <a:off x="6156176" y="6381328"/>
            <a:ext cx="280012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_tradnl" sz="1200" dirty="0">
                <a:solidFill>
                  <a:schemeClr val="bg2"/>
                </a:solidFill>
                <a:latin typeface="Arial" charset="0"/>
              </a:rPr>
              <a:t>X. Páez Facultad Medicina ULA </a:t>
            </a:r>
            <a:r>
              <a:rPr lang="es-ES_tradnl" sz="1200" dirty="0" smtClean="0">
                <a:solidFill>
                  <a:schemeClr val="bg2"/>
                </a:solidFill>
                <a:latin typeface="Arial" charset="0"/>
              </a:rPr>
              <a:t>2018</a:t>
            </a:r>
            <a:endParaRPr lang="es-ES_tradnl" sz="1200" dirty="0">
              <a:solidFill>
                <a:schemeClr val="bg2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60" name="Text Box 4"/>
          <p:cNvSpPr txBox="1">
            <a:spLocks noChangeArrowheads="1"/>
          </p:cNvSpPr>
          <p:nvPr/>
        </p:nvSpPr>
        <p:spPr bwMode="auto">
          <a:xfrm>
            <a:off x="1679875" y="1628800"/>
            <a:ext cx="5865708" cy="3816429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>
              <a:defRPr/>
            </a:pPr>
            <a:endParaRPr lang="es-ES_tradnl" sz="2800" dirty="0" smtClean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eaLnBrk="1" hangingPunct="1">
              <a:defRPr/>
            </a:pPr>
            <a:r>
              <a:rPr lang="es-ES_tradnl" sz="28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Conflicto de Interés </a:t>
            </a:r>
          </a:p>
          <a:p>
            <a:pPr eaLnBrk="1" hangingPunct="1">
              <a:defRPr/>
            </a:pPr>
            <a:r>
              <a:rPr lang="es-ES_tradnl" sz="40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es</a:t>
            </a:r>
            <a:r>
              <a:rPr lang="es-ES_tradnl" sz="28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  <a:p>
            <a:pPr eaLnBrk="1" hangingPunct="1">
              <a:defRPr/>
            </a:pPr>
            <a:r>
              <a:rPr lang="es-ES_tradnl" sz="72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una situación</a:t>
            </a:r>
            <a:r>
              <a:rPr lang="es-ES_tradnl" sz="48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,</a:t>
            </a:r>
          </a:p>
          <a:p>
            <a:pPr eaLnBrk="1" hangingPunct="1">
              <a:defRPr/>
            </a:pPr>
            <a:endParaRPr lang="es-ES_tradnl" sz="1100" dirty="0" smtClean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eaLnBrk="1" hangingPunct="1">
              <a:defRPr/>
            </a:pPr>
            <a:r>
              <a:rPr lang="es-ES_tradnl" sz="2800" u="sng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NO</a:t>
            </a:r>
            <a:r>
              <a:rPr lang="es-ES_tradnl" sz="28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es </a:t>
            </a:r>
          </a:p>
          <a:p>
            <a:pPr eaLnBrk="1" hangingPunct="1">
              <a:defRPr/>
            </a:pPr>
            <a:r>
              <a:rPr lang="es-ES_tradnl" sz="28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una conducta </a:t>
            </a:r>
          </a:p>
        </p:txBody>
      </p:sp>
      <p:sp>
        <p:nvSpPr>
          <p:cNvPr id="4" name="Rectangle 6"/>
          <p:cNvSpPr>
            <a:spLocks noChangeArrowheads="1"/>
          </p:cNvSpPr>
          <p:nvPr/>
        </p:nvSpPr>
        <p:spPr bwMode="auto">
          <a:xfrm>
            <a:off x="6876256" y="404664"/>
            <a:ext cx="1645002" cy="584775"/>
          </a:xfrm>
          <a:prstGeom prst="rect">
            <a:avLst/>
          </a:prstGeom>
          <a:solidFill>
            <a:srgbClr val="EBEBFF"/>
          </a:solidFill>
          <a:ln w="28575">
            <a:solidFill>
              <a:schemeClr val="accent2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algn="l">
              <a:buClr>
                <a:srgbClr val="FF0066"/>
              </a:buClr>
              <a:buFontTx/>
              <a:buChar char="•"/>
              <a:defRPr/>
            </a:pPr>
            <a:r>
              <a:rPr lang="es-ES" sz="1600" dirty="0"/>
              <a:t> Conflictos de </a:t>
            </a:r>
            <a:endParaRPr lang="es-ES" sz="1600" dirty="0" smtClean="0"/>
          </a:p>
          <a:p>
            <a:pPr>
              <a:buClr>
                <a:srgbClr val="FF0066"/>
              </a:buClr>
              <a:defRPr/>
            </a:pPr>
            <a:r>
              <a:rPr lang="es-ES" sz="1600" dirty="0"/>
              <a:t> </a:t>
            </a:r>
            <a:r>
              <a:rPr lang="es-ES" sz="1600" dirty="0" smtClean="0"/>
              <a:t> Interés </a:t>
            </a:r>
            <a:endParaRPr lang="es-ES" sz="1600" dirty="0"/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6156176" y="6381328"/>
            <a:ext cx="280012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_tradnl" sz="1200" dirty="0">
                <a:solidFill>
                  <a:schemeClr val="bg2"/>
                </a:solidFill>
                <a:latin typeface="Arial" charset="0"/>
              </a:rPr>
              <a:t>X. Páez Facultad Medicina ULA </a:t>
            </a:r>
            <a:r>
              <a:rPr lang="es-ES_tradnl" sz="1200" dirty="0" smtClean="0">
                <a:solidFill>
                  <a:schemeClr val="bg2"/>
                </a:solidFill>
                <a:latin typeface="Arial" charset="0"/>
              </a:rPr>
              <a:t>2018</a:t>
            </a:r>
            <a:endParaRPr lang="es-ES_tradnl" sz="1200" dirty="0">
              <a:solidFill>
                <a:schemeClr val="bg2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962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62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962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962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6260" grpId="0" animBg="1"/>
    </p:bldLst>
  </p:timing>
</p:sld>
</file>

<file path=ppt/slides/slide1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6" name="Text Box 6"/>
          <p:cNvSpPr txBox="1">
            <a:spLocks noChangeArrowheads="1"/>
          </p:cNvSpPr>
          <p:nvPr/>
        </p:nvSpPr>
        <p:spPr bwMode="auto">
          <a:xfrm>
            <a:off x="1904095" y="2132856"/>
            <a:ext cx="5335810" cy="2092881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>
              <a:defRPr/>
            </a:pPr>
            <a:endParaRPr lang="es-ES_tradnl" sz="900" dirty="0" smtClean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defRPr/>
            </a:pPr>
            <a:r>
              <a:rPr lang="es-ES_tradnl" sz="28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“</a:t>
            </a:r>
            <a:r>
              <a:rPr lang="es-ES_tradnl" sz="28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El conflicto de interés es un </a:t>
            </a:r>
            <a:r>
              <a:rPr lang="es-ES_tradnl" sz="28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tema complejo </a:t>
            </a:r>
            <a:r>
              <a:rPr lang="es-ES_tradnl" sz="28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e importante, ya que el </a:t>
            </a:r>
            <a:r>
              <a:rPr lang="es-ES_tradnl" sz="2800" u="sng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juicio </a:t>
            </a:r>
            <a:r>
              <a:rPr lang="es-ES_tradnl" sz="2800" u="sng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imparcial</a:t>
            </a:r>
            <a:r>
              <a:rPr lang="es-ES_tradnl" sz="28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endParaRPr lang="es-ES_tradnl" sz="2800" dirty="0" smtClean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defRPr/>
            </a:pPr>
            <a:r>
              <a:rPr lang="es-ES_tradnl" sz="28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está a </a:t>
            </a:r>
            <a:r>
              <a:rPr lang="es-ES_tradnl" sz="28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riesgo</a:t>
            </a:r>
            <a:r>
              <a:rPr lang="es-ES_tradnl" sz="28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”.</a:t>
            </a:r>
          </a:p>
          <a:p>
            <a:pPr>
              <a:defRPr/>
            </a:pPr>
            <a:endParaRPr lang="es-ES_tradnl" sz="900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149508" name="Text Box 7"/>
          <p:cNvSpPr txBox="1">
            <a:spLocks noChangeArrowheads="1"/>
          </p:cNvSpPr>
          <p:nvPr/>
        </p:nvSpPr>
        <p:spPr bwMode="auto">
          <a:xfrm>
            <a:off x="4372572" y="4437112"/>
            <a:ext cx="3362325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r" eaLnBrk="1" hangingPunct="1"/>
            <a:r>
              <a:rPr lang="es-ES_tradnl" sz="1600">
                <a:latin typeface="Arial" charset="0"/>
              </a:rPr>
              <a:t>Vivian Weil</a:t>
            </a:r>
          </a:p>
          <a:p>
            <a:pPr algn="r" eaLnBrk="1" hangingPunct="1"/>
            <a:r>
              <a:rPr lang="es-ES_tradnl" sz="1200"/>
              <a:t>Center for Study of Ethics in the Profession</a:t>
            </a:r>
          </a:p>
          <a:p>
            <a:pPr algn="r" eaLnBrk="1" hangingPunct="1"/>
            <a:r>
              <a:rPr lang="es-ES_tradnl" sz="1200"/>
              <a:t>Illinois Institute of Technology</a:t>
            </a:r>
          </a:p>
          <a:p>
            <a:pPr algn="r" eaLnBrk="1" hangingPunct="1"/>
            <a:r>
              <a:rPr lang="es-ES_tradnl" sz="1200"/>
              <a:t>En The Responsible Researcher: </a:t>
            </a:r>
          </a:p>
          <a:p>
            <a:pPr algn="r" eaLnBrk="1" hangingPunct="1"/>
            <a:r>
              <a:rPr lang="es-ES_tradnl" sz="1200"/>
              <a:t>Paths and Pitfalls, 1999. p. 46</a:t>
            </a:r>
          </a:p>
        </p:txBody>
      </p:sp>
      <p:sp>
        <p:nvSpPr>
          <p:cNvPr id="5" name="Rectangle 6"/>
          <p:cNvSpPr>
            <a:spLocks noChangeArrowheads="1"/>
          </p:cNvSpPr>
          <p:nvPr/>
        </p:nvSpPr>
        <p:spPr bwMode="auto">
          <a:xfrm>
            <a:off x="6944188" y="396300"/>
            <a:ext cx="1645002" cy="584775"/>
          </a:xfrm>
          <a:prstGeom prst="rect">
            <a:avLst/>
          </a:prstGeom>
          <a:solidFill>
            <a:srgbClr val="EBEBFF"/>
          </a:solidFill>
          <a:ln w="28575">
            <a:solidFill>
              <a:schemeClr val="accent2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algn="l">
              <a:buClr>
                <a:srgbClr val="FF0066"/>
              </a:buClr>
              <a:buFontTx/>
              <a:buChar char="•"/>
              <a:defRPr/>
            </a:pPr>
            <a:r>
              <a:rPr lang="es-ES" sz="1600" dirty="0"/>
              <a:t> Conflictos de </a:t>
            </a:r>
            <a:endParaRPr lang="es-ES" sz="1600" dirty="0" smtClean="0"/>
          </a:p>
          <a:p>
            <a:pPr>
              <a:buClr>
                <a:srgbClr val="FF0066"/>
              </a:buClr>
              <a:defRPr/>
            </a:pPr>
            <a:r>
              <a:rPr lang="es-ES" sz="1600" dirty="0"/>
              <a:t> </a:t>
            </a:r>
            <a:r>
              <a:rPr lang="es-ES" sz="1600" dirty="0" smtClean="0"/>
              <a:t> Interés </a:t>
            </a:r>
            <a:endParaRPr lang="es-ES" sz="1600" dirty="0"/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6156176" y="6381328"/>
            <a:ext cx="280012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_tradnl" sz="1200" dirty="0">
                <a:solidFill>
                  <a:schemeClr val="bg2"/>
                </a:solidFill>
                <a:latin typeface="Arial" charset="0"/>
              </a:rPr>
              <a:t>X. Páez Facultad Medicina ULA </a:t>
            </a:r>
            <a:r>
              <a:rPr lang="es-ES_tradnl" sz="1200" dirty="0" smtClean="0">
                <a:solidFill>
                  <a:schemeClr val="bg2"/>
                </a:solidFill>
                <a:latin typeface="Arial" charset="0"/>
              </a:rPr>
              <a:t>2018</a:t>
            </a:r>
            <a:endParaRPr lang="es-ES_tradnl" sz="1200" dirty="0">
              <a:solidFill>
                <a:schemeClr val="bg2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5120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5120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5120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06" grpId="0" animBg="1"/>
    </p:bldLst>
  </p:timing>
</p:sld>
</file>

<file path=ppt/slides/slide1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4387" name="Picture 11" descr="conflict of interes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335" b="11542"/>
          <a:stretch>
            <a:fillRect/>
          </a:stretch>
        </p:blipFill>
        <p:spPr bwMode="auto">
          <a:xfrm>
            <a:off x="2178050" y="1125538"/>
            <a:ext cx="4787900" cy="3808412"/>
          </a:xfrm>
          <a:prstGeom prst="rect">
            <a:avLst/>
          </a:prstGeom>
          <a:noFill/>
          <a:ln w="9525">
            <a:solidFill>
              <a:srgbClr val="0000CC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517" name="Rectangle 13"/>
          <p:cNvSpPr>
            <a:spLocks noChangeArrowheads="1"/>
          </p:cNvSpPr>
          <p:nvPr/>
        </p:nvSpPr>
        <p:spPr bwMode="auto">
          <a:xfrm>
            <a:off x="1609725" y="5084763"/>
            <a:ext cx="5922963" cy="1006475"/>
          </a:xfrm>
          <a:prstGeom prst="rect">
            <a:avLst/>
          </a:prstGeom>
          <a:solidFill>
            <a:schemeClr val="accent3">
              <a:lumMod val="9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s-ES_tradnl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“Por ley, estoy obligado a decirle que tengo acciones en la compañía que fabrica las drogas que le estoy prescribiendo”</a:t>
            </a:r>
          </a:p>
        </p:txBody>
      </p:sp>
      <p:sp>
        <p:nvSpPr>
          <p:cNvPr id="144389" name="Rectangle 14"/>
          <p:cNvSpPr>
            <a:spLocks noChangeArrowheads="1"/>
          </p:cNvSpPr>
          <p:nvPr/>
        </p:nvSpPr>
        <p:spPr bwMode="auto">
          <a:xfrm>
            <a:off x="2195513" y="6154738"/>
            <a:ext cx="4397375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l">
              <a:spcBef>
                <a:spcPct val="50000"/>
              </a:spcBef>
            </a:pPr>
            <a:r>
              <a:rPr lang="es-ES_tradnl" sz="1200">
                <a:latin typeface="Arial" charset="0"/>
              </a:rPr>
              <a:t>http://www.cartoonstock.com/cartoonview.asp?catref=hsc1792</a:t>
            </a:r>
          </a:p>
        </p:txBody>
      </p:sp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7092280" y="332656"/>
            <a:ext cx="1645002" cy="584775"/>
          </a:xfrm>
          <a:prstGeom prst="rect">
            <a:avLst/>
          </a:prstGeom>
          <a:solidFill>
            <a:srgbClr val="EBEBFF"/>
          </a:solidFill>
          <a:ln w="28575">
            <a:solidFill>
              <a:schemeClr val="accent2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algn="l">
              <a:buClr>
                <a:srgbClr val="FF0066"/>
              </a:buClr>
              <a:buFontTx/>
              <a:buChar char="•"/>
              <a:defRPr/>
            </a:pPr>
            <a:r>
              <a:rPr lang="es-ES" sz="1600" dirty="0"/>
              <a:t> Conflictos de </a:t>
            </a:r>
            <a:endParaRPr lang="es-ES" sz="1600" dirty="0" smtClean="0"/>
          </a:p>
          <a:p>
            <a:pPr>
              <a:buClr>
                <a:srgbClr val="FF0066"/>
              </a:buClr>
              <a:defRPr/>
            </a:pPr>
            <a:r>
              <a:rPr lang="es-ES" sz="1600" dirty="0"/>
              <a:t> </a:t>
            </a:r>
            <a:r>
              <a:rPr lang="es-ES" sz="1600" dirty="0" smtClean="0"/>
              <a:t> Interés </a:t>
            </a:r>
            <a:endParaRPr lang="es-ES" sz="16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15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15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15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411" name="Rectangle 9"/>
          <p:cNvSpPr>
            <a:spLocks noChangeArrowheads="1"/>
          </p:cNvSpPr>
          <p:nvPr/>
        </p:nvSpPr>
        <p:spPr bwMode="auto">
          <a:xfrm>
            <a:off x="0" y="1617663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algn="l"/>
            <a:endParaRPr lang="es-ES" sz="1800">
              <a:latin typeface="Arial" charset="0"/>
            </a:endParaRPr>
          </a:p>
        </p:txBody>
      </p:sp>
      <p:pic>
        <p:nvPicPr>
          <p:cNvPr id="145412" name="Picture 8" descr="tainted conflict of interes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151" y="1353377"/>
            <a:ext cx="3692525" cy="3716337"/>
          </a:xfrm>
          <a:prstGeom prst="rect">
            <a:avLst/>
          </a:prstGeom>
          <a:noFill/>
          <a:ln w="28575">
            <a:solidFill>
              <a:srgbClr val="0000CC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0666" name="Rectangle 10"/>
          <p:cNvSpPr>
            <a:spLocks noChangeArrowheads="1"/>
          </p:cNvSpPr>
          <p:nvPr/>
        </p:nvSpPr>
        <p:spPr bwMode="auto">
          <a:xfrm>
            <a:off x="282546" y="5282876"/>
            <a:ext cx="4102405" cy="584775"/>
          </a:xfrm>
          <a:prstGeom prst="rect">
            <a:avLst/>
          </a:prstGeom>
          <a:solidFill>
            <a:schemeClr val="bg1"/>
          </a:solidFill>
          <a:ln>
            <a:noFill/>
          </a:ln>
          <a:extLst/>
        </p:spPr>
        <p:txBody>
          <a:bodyPr wrap="none" anchor="ctr">
            <a:spAutoFit/>
          </a:bodyPr>
          <a:lstStyle/>
          <a:p>
            <a:r>
              <a:rPr lang="es-ES_tradnl" sz="1600" dirty="0">
                <a:cs typeface="Times New Roman" pitchFamily="18" charset="0"/>
              </a:rPr>
              <a:t>“Regalos de las compañías farmacéuticas </a:t>
            </a:r>
            <a:endParaRPr lang="es-ES_tradnl" sz="1600" dirty="0" smtClean="0">
              <a:cs typeface="Times New Roman" pitchFamily="18" charset="0"/>
            </a:endParaRPr>
          </a:p>
          <a:p>
            <a:r>
              <a:rPr lang="es-ES_tradnl" sz="1600" dirty="0" smtClean="0">
                <a:cs typeface="Times New Roman" pitchFamily="18" charset="0"/>
              </a:rPr>
              <a:t>a </a:t>
            </a:r>
            <a:r>
              <a:rPr lang="es-ES_tradnl" sz="1600" dirty="0">
                <a:cs typeface="Times New Roman" pitchFamily="18" charset="0"/>
              </a:rPr>
              <a:t>los médicos” </a:t>
            </a:r>
            <a:endParaRPr lang="es-ES_tradnl" sz="1600" dirty="0"/>
          </a:p>
        </p:txBody>
      </p:sp>
      <p:sp>
        <p:nvSpPr>
          <p:cNvPr id="145414" name="Rectangle 12"/>
          <p:cNvSpPr>
            <a:spLocks noChangeArrowheads="1"/>
          </p:cNvSpPr>
          <p:nvPr/>
        </p:nvSpPr>
        <p:spPr bwMode="auto">
          <a:xfrm>
            <a:off x="324247" y="5919663"/>
            <a:ext cx="410373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s-ES_tradnl" sz="1200" dirty="0">
                <a:latin typeface="Arial" charset="0"/>
              </a:rPr>
              <a:t>http://psychiatricnews.wordpress.com/2008/10/22/drug-company-bribes-to-doctors-to-be-banned/</a:t>
            </a:r>
          </a:p>
        </p:txBody>
      </p:sp>
      <p:sp>
        <p:nvSpPr>
          <p:cNvPr id="70669" name="Text Box 13"/>
          <p:cNvSpPr txBox="1">
            <a:spLocks noChangeArrowheads="1"/>
          </p:cNvSpPr>
          <p:nvPr/>
        </p:nvSpPr>
        <p:spPr bwMode="auto">
          <a:xfrm>
            <a:off x="5162158" y="1194197"/>
            <a:ext cx="281840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s-ES_tradnl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Obligatoriedad en </a:t>
            </a:r>
          </a:p>
          <a:p>
            <a:pPr>
              <a:defRPr/>
            </a:pPr>
            <a:r>
              <a:rPr lang="es-ES_tradnl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Estado de </a:t>
            </a:r>
            <a:r>
              <a:rPr lang="es-ES_tradnl" sz="1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Massachussets,USA</a:t>
            </a:r>
            <a:r>
              <a:rPr lang="es-ES_tradnl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pPr>
              <a:defRPr/>
            </a:pPr>
            <a:r>
              <a:rPr lang="es-ES_tradnl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declarar regalos</a:t>
            </a:r>
          </a:p>
          <a:p>
            <a:pPr>
              <a:defRPr/>
            </a:pPr>
            <a:r>
              <a:rPr lang="es-ES_tradnl" sz="1400" dirty="0" err="1">
                <a:effectLst>
                  <a:outerShdw blurRad="38100" dist="38100" dir="2700000" algn="tl">
                    <a:srgbClr val="C0C0C0"/>
                  </a:outerShdw>
                </a:effectLst>
              </a:rPr>
              <a:t>The</a:t>
            </a:r>
            <a:r>
              <a:rPr lang="es-ES_tradnl" sz="14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Boston </a:t>
            </a:r>
            <a:r>
              <a:rPr lang="es-ES_tradnl" sz="1400" dirty="0" err="1">
                <a:effectLst>
                  <a:outerShdw blurRad="38100" dist="38100" dir="2700000" algn="tl">
                    <a:srgbClr val="C0C0C0"/>
                  </a:outerShdw>
                </a:effectLst>
              </a:rPr>
              <a:t>Globe</a:t>
            </a:r>
            <a:r>
              <a:rPr lang="es-ES_tradnl" sz="14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, marzo 2009</a:t>
            </a:r>
          </a:p>
        </p:txBody>
      </p:sp>
      <p:sp>
        <p:nvSpPr>
          <p:cNvPr id="9" name="Text Box 4"/>
          <p:cNvSpPr txBox="1">
            <a:spLocks noChangeArrowheads="1"/>
          </p:cNvSpPr>
          <p:nvPr/>
        </p:nvSpPr>
        <p:spPr bwMode="auto">
          <a:xfrm>
            <a:off x="6336879" y="6581001"/>
            <a:ext cx="280012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_tradnl" sz="1200" dirty="0">
                <a:solidFill>
                  <a:schemeClr val="bg2"/>
                </a:solidFill>
                <a:latin typeface="Arial" charset="0"/>
              </a:rPr>
              <a:t>X. Páez Facultad Medicina ULA </a:t>
            </a:r>
            <a:r>
              <a:rPr lang="es-ES_tradnl" sz="1200" dirty="0" smtClean="0">
                <a:solidFill>
                  <a:schemeClr val="bg2"/>
                </a:solidFill>
                <a:latin typeface="Arial" charset="0"/>
              </a:rPr>
              <a:t>2018</a:t>
            </a:r>
            <a:endParaRPr lang="es-ES_tradnl" sz="1200" dirty="0">
              <a:solidFill>
                <a:schemeClr val="bg2"/>
              </a:solidFill>
              <a:latin typeface="Arial" charset="0"/>
            </a:endParaRPr>
          </a:p>
        </p:txBody>
      </p:sp>
      <p:sp>
        <p:nvSpPr>
          <p:cNvPr id="2" name="CuadroTexto 1"/>
          <p:cNvSpPr txBox="1"/>
          <p:nvPr/>
        </p:nvSpPr>
        <p:spPr>
          <a:xfrm>
            <a:off x="4427984" y="2382034"/>
            <a:ext cx="4286750" cy="2092881"/>
          </a:xfrm>
          <a:prstGeom prst="rect">
            <a:avLst/>
          </a:prstGeom>
          <a:solidFill>
            <a:srgbClr val="CCECFF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es-VE" i="1" dirty="0" err="1" smtClean="0"/>
              <a:t>Physicians</a:t>
            </a:r>
            <a:r>
              <a:rPr lang="es-VE" i="1" dirty="0" smtClean="0"/>
              <a:t> </a:t>
            </a:r>
            <a:r>
              <a:rPr lang="es-VE" i="1" dirty="0" err="1" smtClean="0"/>
              <a:t>Payment</a:t>
            </a:r>
            <a:r>
              <a:rPr lang="es-VE" i="1" dirty="0" smtClean="0"/>
              <a:t> </a:t>
            </a:r>
          </a:p>
          <a:p>
            <a:r>
              <a:rPr lang="es-VE" i="1" dirty="0" err="1" smtClean="0"/>
              <a:t>Sunshine</a:t>
            </a:r>
            <a:r>
              <a:rPr lang="es-VE" i="1" dirty="0" smtClean="0"/>
              <a:t> </a:t>
            </a:r>
            <a:r>
              <a:rPr lang="es-VE" i="1" dirty="0" err="1" smtClean="0"/>
              <a:t>Act</a:t>
            </a:r>
            <a:r>
              <a:rPr lang="es-VE" i="1" dirty="0" smtClean="0"/>
              <a:t> 2010</a:t>
            </a:r>
          </a:p>
          <a:p>
            <a:endParaRPr lang="es-VE" sz="1000" i="1" dirty="0" smtClean="0"/>
          </a:p>
          <a:p>
            <a:r>
              <a:rPr lang="es-VE" dirty="0" smtClean="0"/>
              <a:t>Ley de Salud USA para aumentar </a:t>
            </a:r>
          </a:p>
          <a:p>
            <a:r>
              <a:rPr lang="es-VE" b="1" dirty="0" smtClean="0"/>
              <a:t>transparencia</a:t>
            </a:r>
            <a:r>
              <a:rPr lang="es-VE" dirty="0" smtClean="0"/>
              <a:t> en la</a:t>
            </a:r>
          </a:p>
          <a:p>
            <a:r>
              <a:rPr lang="es-VE" dirty="0"/>
              <a:t>r</a:t>
            </a:r>
            <a:r>
              <a:rPr lang="es-VE" dirty="0" smtClean="0"/>
              <a:t>elación financiera entre médicos </a:t>
            </a:r>
          </a:p>
          <a:p>
            <a:r>
              <a:rPr lang="es-VE" dirty="0" smtClean="0"/>
              <a:t>y </a:t>
            </a:r>
            <a:r>
              <a:rPr lang="es-VE" dirty="0"/>
              <a:t> </a:t>
            </a:r>
            <a:r>
              <a:rPr lang="es-VE" dirty="0" err="1" smtClean="0"/>
              <a:t>compañias</a:t>
            </a:r>
            <a:r>
              <a:rPr lang="es-VE" dirty="0" smtClean="0"/>
              <a:t> farmacéuticas</a:t>
            </a:r>
            <a:endParaRPr lang="es-VE" dirty="0"/>
          </a:p>
        </p:txBody>
      </p:sp>
      <p:sp>
        <p:nvSpPr>
          <p:cNvPr id="10" name="Rectangle 6"/>
          <p:cNvSpPr>
            <a:spLocks noChangeArrowheads="1"/>
          </p:cNvSpPr>
          <p:nvPr/>
        </p:nvSpPr>
        <p:spPr bwMode="auto">
          <a:xfrm>
            <a:off x="7069732" y="282140"/>
            <a:ext cx="1645002" cy="584775"/>
          </a:xfrm>
          <a:prstGeom prst="rect">
            <a:avLst/>
          </a:prstGeom>
          <a:solidFill>
            <a:srgbClr val="EBEBFF"/>
          </a:solidFill>
          <a:ln w="28575">
            <a:solidFill>
              <a:schemeClr val="accent2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algn="l">
              <a:buClr>
                <a:srgbClr val="FF0066"/>
              </a:buClr>
              <a:buFontTx/>
              <a:buChar char="•"/>
              <a:defRPr/>
            </a:pPr>
            <a:r>
              <a:rPr lang="es-ES" sz="1600" dirty="0"/>
              <a:t> Conflictos de </a:t>
            </a:r>
            <a:endParaRPr lang="es-ES" sz="1600" dirty="0" smtClean="0"/>
          </a:p>
          <a:p>
            <a:pPr>
              <a:buClr>
                <a:srgbClr val="FF0066"/>
              </a:buClr>
              <a:defRPr/>
            </a:pPr>
            <a:r>
              <a:rPr lang="es-ES" sz="1600" dirty="0"/>
              <a:t> </a:t>
            </a:r>
            <a:r>
              <a:rPr lang="es-ES" sz="1600" dirty="0" smtClean="0"/>
              <a:t> Interés </a:t>
            </a:r>
            <a:endParaRPr lang="es-ES" sz="1600" dirty="0"/>
          </a:p>
        </p:txBody>
      </p:sp>
      <p:sp>
        <p:nvSpPr>
          <p:cNvPr id="11" name="Text Box 8"/>
          <p:cNvSpPr txBox="1">
            <a:spLocks noChangeArrowheads="1"/>
          </p:cNvSpPr>
          <p:nvPr/>
        </p:nvSpPr>
        <p:spPr bwMode="auto">
          <a:xfrm>
            <a:off x="4718632" y="4723042"/>
            <a:ext cx="3705452" cy="1015663"/>
          </a:xfrm>
          <a:prstGeom prst="rect">
            <a:avLst/>
          </a:prstGeom>
          <a:solidFill>
            <a:schemeClr val="bg1"/>
          </a:solidFill>
          <a:ln w="28575">
            <a:solidFill>
              <a:srgbClr val="00FFFF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wrap="squar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dirty="0" err="1"/>
              <a:t>The</a:t>
            </a:r>
            <a:r>
              <a:rPr lang="es-ES" dirty="0"/>
              <a:t> </a:t>
            </a:r>
            <a:r>
              <a:rPr lang="es-ES" dirty="0" err="1"/>
              <a:t>Sunshine</a:t>
            </a:r>
            <a:r>
              <a:rPr lang="es-ES" dirty="0"/>
              <a:t> </a:t>
            </a:r>
            <a:r>
              <a:rPr lang="es-ES" dirty="0" err="1"/>
              <a:t>Act</a:t>
            </a:r>
            <a:r>
              <a:rPr lang="es-ES" dirty="0"/>
              <a:t> </a:t>
            </a:r>
            <a:r>
              <a:rPr lang="es-ES" dirty="0" smtClean="0"/>
              <a:t>2013</a:t>
            </a:r>
            <a:endParaRPr lang="es-ES" dirty="0"/>
          </a:p>
          <a:p>
            <a:pPr eaLnBrk="1" hangingPunct="1"/>
            <a:r>
              <a:rPr lang="es-ES" dirty="0"/>
              <a:t>Obligación de declarar dinero recibido de compañías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706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706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706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706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706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706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669" grpId="0"/>
      <p:bldP spid="2" grpId="0" animBg="1"/>
      <p:bldP spid="11" grpId="0" animBg="1"/>
    </p:bldLst>
  </p:timing>
</p:sld>
</file>

<file path=ppt/slides/slide1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4" name="Text Box 4"/>
          <p:cNvSpPr txBox="1">
            <a:spLocks noChangeArrowheads="1"/>
          </p:cNvSpPr>
          <p:nvPr/>
        </p:nvSpPr>
        <p:spPr bwMode="auto">
          <a:xfrm>
            <a:off x="1404938" y="2276475"/>
            <a:ext cx="6334125" cy="608013"/>
          </a:xfrm>
          <a:prstGeom prst="rect">
            <a:avLst/>
          </a:prstGeom>
          <a:solidFill>
            <a:schemeClr val="bg1"/>
          </a:solidFill>
          <a:ln w="28575">
            <a:solidFill>
              <a:srgbClr val="CC0000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>
              <a:defRPr/>
            </a:pPr>
            <a:r>
              <a:rPr lang="es-ES_tradnl" sz="320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La Relación Industria-Academia </a:t>
            </a:r>
          </a:p>
        </p:txBody>
      </p:sp>
      <p:sp>
        <p:nvSpPr>
          <p:cNvPr id="97285" name="Text Box 5"/>
          <p:cNvSpPr txBox="1">
            <a:spLocks noChangeArrowheads="1"/>
          </p:cNvSpPr>
          <p:nvPr/>
        </p:nvSpPr>
        <p:spPr bwMode="auto">
          <a:xfrm>
            <a:off x="1505285" y="3212976"/>
            <a:ext cx="6133430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defRPr/>
            </a:pPr>
            <a:r>
              <a:rPr lang="es-ES_tradnl" sz="24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¿Qué tan independiente puede ser un médico </a:t>
            </a:r>
            <a:r>
              <a:rPr lang="es-ES_tradnl" sz="24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u </a:t>
            </a:r>
            <a:r>
              <a:rPr lang="es-ES_tradnl" sz="24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otro profesional de la salud que prescribe o dispense fármacos,  si recibe ayuda de compañías farmacéuticas?...</a:t>
            </a:r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6156176" y="6381328"/>
            <a:ext cx="280012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_tradnl" sz="1200" dirty="0">
                <a:solidFill>
                  <a:schemeClr val="bg2"/>
                </a:solidFill>
                <a:latin typeface="Arial" charset="0"/>
              </a:rPr>
              <a:t>X. Páez Facultad Medicina ULA </a:t>
            </a:r>
            <a:r>
              <a:rPr lang="es-ES_tradnl" sz="1200" dirty="0" smtClean="0">
                <a:solidFill>
                  <a:schemeClr val="bg2"/>
                </a:solidFill>
                <a:latin typeface="Arial" charset="0"/>
              </a:rPr>
              <a:t>2018</a:t>
            </a:r>
            <a:endParaRPr lang="es-ES_tradnl" sz="1200" dirty="0">
              <a:solidFill>
                <a:schemeClr val="bg2"/>
              </a:solidFill>
              <a:latin typeface="Arial" charset="0"/>
            </a:endParaRPr>
          </a:p>
        </p:txBody>
      </p:sp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7092280" y="368310"/>
            <a:ext cx="1645002" cy="584775"/>
          </a:xfrm>
          <a:prstGeom prst="rect">
            <a:avLst/>
          </a:prstGeom>
          <a:solidFill>
            <a:srgbClr val="EBEBFF"/>
          </a:solidFill>
          <a:ln w="28575">
            <a:solidFill>
              <a:schemeClr val="accent2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algn="l">
              <a:buClr>
                <a:srgbClr val="FF0066"/>
              </a:buClr>
              <a:buFontTx/>
              <a:buChar char="•"/>
              <a:defRPr/>
            </a:pPr>
            <a:r>
              <a:rPr lang="es-ES" sz="1600" dirty="0"/>
              <a:t> Conflictos de </a:t>
            </a:r>
            <a:endParaRPr lang="es-ES" sz="1600" dirty="0" smtClean="0"/>
          </a:p>
          <a:p>
            <a:pPr>
              <a:buClr>
                <a:srgbClr val="FF0066"/>
              </a:buClr>
              <a:defRPr/>
            </a:pPr>
            <a:r>
              <a:rPr lang="es-ES" sz="1600" dirty="0"/>
              <a:t> </a:t>
            </a:r>
            <a:r>
              <a:rPr lang="es-ES" sz="1600" dirty="0" smtClean="0"/>
              <a:t> Interés </a:t>
            </a:r>
            <a:endParaRPr lang="es-ES" sz="16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972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2" dur="80"/>
                                        <p:tgtEl>
                                          <p:spTgt spid="9728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3" dur="80"/>
                                        <p:tgtEl>
                                          <p:spTgt spid="9728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80"/>
                                        <p:tgtEl>
                                          <p:spTgt spid="9728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7284" grpId="0" animBg="1"/>
      <p:bldP spid="97285" grpId="0"/>
    </p:bldLst>
  </p:timing>
</p:sld>
</file>

<file path=ppt/slides/slide1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31" name="Text Box 7"/>
          <p:cNvSpPr txBox="1">
            <a:spLocks noChangeArrowheads="1"/>
          </p:cNvSpPr>
          <p:nvPr/>
        </p:nvSpPr>
        <p:spPr bwMode="auto">
          <a:xfrm>
            <a:off x="1541735" y="2132856"/>
            <a:ext cx="6060530" cy="2862322"/>
          </a:xfrm>
          <a:prstGeom prst="rect">
            <a:avLst/>
          </a:prstGeom>
          <a:solidFill>
            <a:schemeClr val="accent3">
              <a:lumMod val="9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wrap="squar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_tradnl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2009 </a:t>
            </a:r>
            <a:r>
              <a:rPr lang="es-ES_tradnl" sz="2800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Institute</a:t>
            </a:r>
            <a:r>
              <a:rPr lang="es-ES_tradnl" sz="28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_tradnl" sz="28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of Medicine </a:t>
            </a:r>
          </a:p>
          <a:p>
            <a:pPr eaLnBrk="1" hangingPunct="1"/>
            <a:r>
              <a:rPr lang="es-ES_tradnl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su reporte sobre </a:t>
            </a:r>
          </a:p>
          <a:p>
            <a:pPr eaLnBrk="1" hangingPunct="1"/>
            <a:r>
              <a:rPr lang="es-ES_tradnl" sz="4000" dirty="0">
                <a:solidFill>
                  <a:srgbClr val="A5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Conflictos de Interés</a:t>
            </a:r>
            <a:r>
              <a:rPr lang="es-ES_tradnl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pPr eaLnBrk="1" hangingPunct="1"/>
            <a:r>
              <a:rPr lang="es-ES_tradnl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pide a los médicos dejar de recibir regalos de las compañías farmacéuticas</a:t>
            </a:r>
          </a:p>
        </p:txBody>
      </p:sp>
      <p:sp>
        <p:nvSpPr>
          <p:cNvPr id="5" name="Rectangle 6"/>
          <p:cNvSpPr>
            <a:spLocks noChangeArrowheads="1"/>
          </p:cNvSpPr>
          <p:nvPr/>
        </p:nvSpPr>
        <p:spPr bwMode="auto">
          <a:xfrm>
            <a:off x="6944188" y="396300"/>
            <a:ext cx="1645002" cy="584775"/>
          </a:xfrm>
          <a:prstGeom prst="rect">
            <a:avLst/>
          </a:prstGeom>
          <a:solidFill>
            <a:srgbClr val="EBEBFF"/>
          </a:solidFill>
          <a:ln w="28575">
            <a:solidFill>
              <a:schemeClr val="accent2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algn="l">
              <a:buClr>
                <a:srgbClr val="FF0066"/>
              </a:buClr>
              <a:buFontTx/>
              <a:buChar char="•"/>
              <a:defRPr/>
            </a:pPr>
            <a:r>
              <a:rPr lang="es-ES" sz="1600" dirty="0"/>
              <a:t> Conflictos de </a:t>
            </a:r>
            <a:endParaRPr lang="es-ES" sz="1600" dirty="0" smtClean="0"/>
          </a:p>
          <a:p>
            <a:pPr>
              <a:buClr>
                <a:srgbClr val="FF0066"/>
              </a:buClr>
              <a:defRPr/>
            </a:pPr>
            <a:r>
              <a:rPr lang="es-ES" sz="1600" dirty="0"/>
              <a:t> </a:t>
            </a:r>
            <a:r>
              <a:rPr lang="es-ES" sz="1600" dirty="0" smtClean="0"/>
              <a:t> Interés </a:t>
            </a:r>
            <a:endParaRPr lang="es-ES" sz="1600" dirty="0"/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6156176" y="6381328"/>
            <a:ext cx="280012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_tradnl" sz="1200" dirty="0">
                <a:solidFill>
                  <a:schemeClr val="bg2"/>
                </a:solidFill>
                <a:latin typeface="Arial" charset="0"/>
              </a:rPr>
              <a:t>X. Páez Facultad Medicina ULA </a:t>
            </a:r>
            <a:r>
              <a:rPr lang="es-ES_tradnl" sz="1200" dirty="0" smtClean="0">
                <a:solidFill>
                  <a:schemeClr val="bg2"/>
                </a:solidFill>
                <a:latin typeface="Arial" charset="0"/>
              </a:rPr>
              <a:t>2018</a:t>
            </a:r>
            <a:endParaRPr lang="es-ES_tradnl" sz="1200" dirty="0">
              <a:solidFill>
                <a:schemeClr val="bg2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034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034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034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3431" grpId="0" animBg="1"/>
    </p:bldLst>
  </p:timing>
</p:sld>
</file>

<file path=ppt/slides/slide1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459" name="Rectangle 4"/>
          <p:cNvSpPr>
            <a:spLocks noChangeArrowheads="1"/>
          </p:cNvSpPr>
          <p:nvPr/>
        </p:nvSpPr>
        <p:spPr bwMode="auto">
          <a:xfrm>
            <a:off x="2384697" y="5446625"/>
            <a:ext cx="437460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s-ES_tradnl" sz="1200" dirty="0"/>
              <a:t>*http://www.iom.edu/Reports/2009/Conflict-of-Interest-in-Medical-Research-Education-and-Practice.aspx</a:t>
            </a:r>
          </a:p>
        </p:txBody>
      </p:sp>
      <p:sp>
        <p:nvSpPr>
          <p:cNvPr id="128006" name="Rectangle 6"/>
          <p:cNvSpPr>
            <a:spLocks noChangeArrowheads="1"/>
          </p:cNvSpPr>
          <p:nvPr/>
        </p:nvSpPr>
        <p:spPr bwMode="auto">
          <a:xfrm>
            <a:off x="1458105" y="1878938"/>
            <a:ext cx="6227787" cy="2985433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wrap="square">
            <a:spAutoFit/>
          </a:bodyPr>
          <a:lstStyle/>
          <a:p>
            <a:endParaRPr lang="en-US" sz="1000" dirty="0" smtClean="0"/>
          </a:p>
          <a:p>
            <a:r>
              <a:rPr lang="en-US" sz="2400" dirty="0" smtClean="0"/>
              <a:t>“</a:t>
            </a:r>
            <a:r>
              <a:rPr lang="en-US" sz="2400" dirty="0" err="1"/>
              <a:t>Es</a:t>
            </a:r>
            <a:r>
              <a:rPr lang="en-US" sz="2400" dirty="0"/>
              <a:t> </a:t>
            </a:r>
            <a:r>
              <a:rPr lang="en-US" sz="2400" dirty="0" err="1"/>
              <a:t>tiempo</a:t>
            </a:r>
            <a:r>
              <a:rPr lang="en-US" sz="2400" dirty="0"/>
              <a:t> de </a:t>
            </a:r>
            <a:r>
              <a:rPr lang="en-US" sz="2400" dirty="0" err="1"/>
              <a:t>que</a:t>
            </a:r>
            <a:r>
              <a:rPr lang="en-US" sz="2400" dirty="0"/>
              <a:t> </a:t>
            </a:r>
            <a:r>
              <a:rPr lang="en-US" sz="2400" dirty="0" err="1"/>
              <a:t>las</a:t>
            </a:r>
            <a:r>
              <a:rPr lang="en-US" sz="2400" dirty="0"/>
              <a:t> </a:t>
            </a:r>
            <a:r>
              <a:rPr lang="en-US" sz="2400" dirty="0" err="1"/>
              <a:t>escuelas</a:t>
            </a:r>
            <a:r>
              <a:rPr lang="en-US" sz="2400" dirty="0"/>
              <a:t> de </a:t>
            </a:r>
            <a:r>
              <a:rPr lang="en-US" sz="2400" dirty="0" err="1"/>
              <a:t>medicina</a:t>
            </a:r>
            <a:r>
              <a:rPr lang="en-US" sz="2400" dirty="0"/>
              <a:t> </a:t>
            </a:r>
            <a:r>
              <a:rPr lang="en-US" sz="2400" b="1" dirty="0" err="1">
                <a:solidFill>
                  <a:srgbClr val="C00000"/>
                </a:solidFill>
              </a:rPr>
              <a:t>terminen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/>
              <a:t>con </a:t>
            </a:r>
            <a:r>
              <a:rPr lang="en-US" sz="2400" dirty="0" err="1"/>
              <a:t>una</a:t>
            </a:r>
            <a:r>
              <a:rPr lang="en-US" sz="2400" dirty="0"/>
              <a:t> serie de </a:t>
            </a:r>
            <a:r>
              <a:rPr lang="en-US" sz="2400" dirty="0" err="1"/>
              <a:t>relaciones</a:t>
            </a:r>
            <a:r>
              <a:rPr lang="en-US" sz="2400" dirty="0"/>
              <a:t> y </a:t>
            </a:r>
            <a:r>
              <a:rPr lang="en-US" sz="2400" dirty="0" err="1"/>
              <a:t>prácticas</a:t>
            </a:r>
            <a:r>
              <a:rPr lang="en-US" sz="2400" dirty="0"/>
              <a:t> </a:t>
            </a:r>
            <a:r>
              <a:rPr lang="en-US" sz="2400" dirty="0" err="1"/>
              <a:t>grandemente</a:t>
            </a:r>
            <a:r>
              <a:rPr lang="en-US" sz="2400" dirty="0"/>
              <a:t> </a:t>
            </a:r>
            <a:r>
              <a:rPr lang="en-US" sz="2400" dirty="0" err="1"/>
              <a:t>aceptadas</a:t>
            </a:r>
            <a:r>
              <a:rPr lang="en-US" sz="2400" dirty="0"/>
              <a:t> </a:t>
            </a:r>
            <a:r>
              <a:rPr lang="en-US" sz="2400" dirty="0" err="1"/>
              <a:t>que</a:t>
            </a:r>
            <a:r>
              <a:rPr lang="en-US" sz="2400" dirty="0"/>
              <a:t> </a:t>
            </a:r>
            <a:r>
              <a:rPr lang="en-US" sz="2400" dirty="0" err="1"/>
              <a:t>crean</a:t>
            </a:r>
            <a:r>
              <a:rPr lang="en-US" sz="2400" dirty="0"/>
              <a:t> </a:t>
            </a:r>
            <a:r>
              <a:rPr lang="en-US" sz="2400" dirty="0" err="1"/>
              <a:t>conflictos</a:t>
            </a:r>
            <a:r>
              <a:rPr lang="en-US" sz="2400" dirty="0"/>
              <a:t> de </a:t>
            </a:r>
            <a:r>
              <a:rPr lang="en-US" sz="2400" dirty="0" err="1"/>
              <a:t>interés</a:t>
            </a:r>
            <a:r>
              <a:rPr lang="en-US" sz="2400" dirty="0"/>
              <a:t>, </a:t>
            </a:r>
            <a:r>
              <a:rPr lang="en-US" sz="2400" dirty="0" err="1"/>
              <a:t>amenazan</a:t>
            </a:r>
            <a:r>
              <a:rPr lang="en-US" sz="2400" dirty="0"/>
              <a:t> la </a:t>
            </a:r>
            <a:r>
              <a:rPr lang="en-US" sz="2400" dirty="0" err="1"/>
              <a:t>integridad</a:t>
            </a:r>
            <a:r>
              <a:rPr lang="en-US" sz="2400" dirty="0"/>
              <a:t>  de </a:t>
            </a:r>
            <a:r>
              <a:rPr lang="en-US" sz="2400" dirty="0" err="1"/>
              <a:t>sus</a:t>
            </a:r>
            <a:r>
              <a:rPr lang="en-US" sz="2400" dirty="0"/>
              <a:t> </a:t>
            </a:r>
            <a:r>
              <a:rPr lang="en-US" sz="2400" dirty="0" err="1"/>
              <a:t>misiones</a:t>
            </a:r>
            <a:r>
              <a:rPr lang="en-US" sz="2400" dirty="0"/>
              <a:t>, </a:t>
            </a:r>
            <a:r>
              <a:rPr lang="en-US" sz="2400" dirty="0" err="1"/>
              <a:t>sus</a:t>
            </a:r>
            <a:r>
              <a:rPr lang="en-US" sz="2400" dirty="0"/>
              <a:t> </a:t>
            </a:r>
            <a:r>
              <a:rPr lang="en-US" sz="2400" dirty="0" err="1" smtClean="0"/>
              <a:t>reputaciones</a:t>
            </a:r>
            <a:r>
              <a:rPr lang="en-US" sz="2400" dirty="0" smtClean="0"/>
              <a:t> y </a:t>
            </a:r>
            <a:r>
              <a:rPr lang="en-US" sz="2400" dirty="0" err="1"/>
              <a:t>ponen</a:t>
            </a:r>
            <a:r>
              <a:rPr lang="en-US" sz="2400" dirty="0"/>
              <a:t> en </a:t>
            </a:r>
            <a:r>
              <a:rPr lang="en-US" sz="2400" dirty="0" err="1"/>
              <a:t>peligro</a:t>
            </a:r>
            <a:r>
              <a:rPr lang="en-US" sz="2400" dirty="0"/>
              <a:t> la </a:t>
            </a:r>
            <a:r>
              <a:rPr lang="en-US" sz="2400" dirty="0" err="1"/>
              <a:t>confianza</a:t>
            </a:r>
            <a:r>
              <a:rPr lang="en-US" sz="2400" dirty="0"/>
              <a:t> del </a:t>
            </a:r>
            <a:r>
              <a:rPr lang="en-US" sz="2400" dirty="0" err="1"/>
              <a:t>público</a:t>
            </a:r>
            <a:r>
              <a:rPr lang="en-US" sz="2400" dirty="0" smtClean="0"/>
              <a:t>”.</a:t>
            </a:r>
          </a:p>
          <a:p>
            <a:endParaRPr lang="es-ES_tradnl" sz="1000" dirty="0"/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6156176" y="6381328"/>
            <a:ext cx="280012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_tradnl" sz="1200" dirty="0">
                <a:solidFill>
                  <a:schemeClr val="bg2"/>
                </a:solidFill>
                <a:latin typeface="Arial" charset="0"/>
              </a:rPr>
              <a:t>X. Páez Facultad Medicina ULA </a:t>
            </a:r>
            <a:r>
              <a:rPr lang="es-ES_tradnl" sz="1200" dirty="0" smtClean="0">
                <a:solidFill>
                  <a:schemeClr val="bg2"/>
                </a:solidFill>
                <a:latin typeface="Arial" charset="0"/>
              </a:rPr>
              <a:t>2018</a:t>
            </a:r>
            <a:endParaRPr lang="es-ES_tradnl" sz="1200" dirty="0">
              <a:solidFill>
                <a:schemeClr val="bg2"/>
              </a:solidFill>
              <a:latin typeface="Arial" charset="0"/>
            </a:endParaRPr>
          </a:p>
        </p:txBody>
      </p:sp>
      <p:sp>
        <p:nvSpPr>
          <p:cNvPr id="6" name="Rectangle 6"/>
          <p:cNvSpPr>
            <a:spLocks noChangeArrowheads="1"/>
          </p:cNvSpPr>
          <p:nvPr/>
        </p:nvSpPr>
        <p:spPr bwMode="auto">
          <a:xfrm>
            <a:off x="6944188" y="396300"/>
            <a:ext cx="1645002" cy="584775"/>
          </a:xfrm>
          <a:prstGeom prst="rect">
            <a:avLst/>
          </a:prstGeom>
          <a:solidFill>
            <a:srgbClr val="EBEBFF"/>
          </a:solidFill>
          <a:ln w="28575">
            <a:solidFill>
              <a:schemeClr val="accent2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algn="l">
              <a:buClr>
                <a:srgbClr val="FF0066"/>
              </a:buClr>
              <a:buFontTx/>
              <a:buChar char="•"/>
              <a:defRPr/>
            </a:pPr>
            <a:r>
              <a:rPr lang="es-ES" sz="1600" dirty="0"/>
              <a:t> Conflictos de </a:t>
            </a:r>
            <a:endParaRPr lang="es-ES" sz="1600" dirty="0" smtClean="0"/>
          </a:p>
          <a:p>
            <a:pPr>
              <a:buClr>
                <a:srgbClr val="FF0066"/>
              </a:buClr>
              <a:defRPr/>
            </a:pPr>
            <a:r>
              <a:rPr lang="es-ES" sz="1600" dirty="0"/>
              <a:t> </a:t>
            </a:r>
            <a:r>
              <a:rPr lang="es-ES" sz="1600" dirty="0" smtClean="0"/>
              <a:t> Interés </a:t>
            </a:r>
            <a:endParaRPr lang="es-ES" sz="1600" dirty="0"/>
          </a:p>
        </p:txBody>
      </p:sp>
      <p:sp>
        <p:nvSpPr>
          <p:cNvPr id="2" name="CuadroTexto 1"/>
          <p:cNvSpPr txBox="1"/>
          <p:nvPr/>
        </p:nvSpPr>
        <p:spPr>
          <a:xfrm>
            <a:off x="3327909" y="5115432"/>
            <a:ext cx="248818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VE" sz="1400" dirty="0" err="1" smtClean="0"/>
              <a:t>Institute</a:t>
            </a:r>
            <a:r>
              <a:rPr lang="es-VE" sz="1400" dirty="0" smtClean="0"/>
              <a:t> of Medicine 2009</a:t>
            </a:r>
            <a:endParaRPr lang="es-VE" sz="1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2800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2800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2800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3" presetClass="emph" presetSubtype="2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13" dur="3000" fill="hold"/>
                                        <p:tgtEl>
                                          <p:spTgt spid="12800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66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8006" grpId="0" animBg="1"/>
      <p:bldP spid="128006" grpId="1" animBg="1"/>
    </p:bldLst>
  </p:timing>
</p:sld>
</file>

<file path=ppt/slides/slide1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9" name="Text Box 7"/>
          <p:cNvSpPr txBox="1">
            <a:spLocks noChangeArrowheads="1"/>
          </p:cNvSpPr>
          <p:nvPr/>
        </p:nvSpPr>
        <p:spPr bwMode="auto">
          <a:xfrm>
            <a:off x="927100" y="2267830"/>
            <a:ext cx="7289800" cy="109855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_tradnl" sz="6600" dirty="0">
                <a:solidFill>
                  <a:srgbClr val="C00000"/>
                </a:solidFill>
              </a:rPr>
              <a:t>Deber de lealtad…</a:t>
            </a:r>
          </a:p>
        </p:txBody>
      </p:sp>
      <p:sp>
        <p:nvSpPr>
          <p:cNvPr id="4" name="Rectangle 6"/>
          <p:cNvSpPr>
            <a:spLocks noChangeArrowheads="1"/>
          </p:cNvSpPr>
          <p:nvPr/>
        </p:nvSpPr>
        <p:spPr bwMode="auto">
          <a:xfrm>
            <a:off x="6944188" y="396300"/>
            <a:ext cx="1645002" cy="584775"/>
          </a:xfrm>
          <a:prstGeom prst="rect">
            <a:avLst/>
          </a:prstGeom>
          <a:solidFill>
            <a:srgbClr val="EBEBFF"/>
          </a:solidFill>
          <a:ln w="28575">
            <a:solidFill>
              <a:schemeClr val="accent2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algn="l">
              <a:buClr>
                <a:srgbClr val="FF0066"/>
              </a:buClr>
              <a:buFontTx/>
              <a:buChar char="•"/>
              <a:defRPr/>
            </a:pPr>
            <a:r>
              <a:rPr lang="es-ES" sz="1600" dirty="0"/>
              <a:t> Conflictos de </a:t>
            </a:r>
            <a:endParaRPr lang="es-ES" sz="1600" dirty="0" smtClean="0"/>
          </a:p>
          <a:p>
            <a:pPr>
              <a:buClr>
                <a:srgbClr val="FF0066"/>
              </a:buClr>
              <a:defRPr/>
            </a:pPr>
            <a:r>
              <a:rPr lang="es-ES" sz="1600" dirty="0"/>
              <a:t> </a:t>
            </a:r>
            <a:r>
              <a:rPr lang="es-ES" sz="1600" dirty="0" smtClean="0"/>
              <a:t> Interés </a:t>
            </a:r>
            <a:endParaRPr lang="es-ES" sz="1600" dirty="0"/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6156176" y="6381328"/>
            <a:ext cx="280012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_tradnl" sz="1200" dirty="0">
                <a:solidFill>
                  <a:schemeClr val="bg2"/>
                </a:solidFill>
                <a:latin typeface="Arial" charset="0"/>
              </a:rPr>
              <a:t>X. Páez Facultad Medicina ULA </a:t>
            </a:r>
            <a:r>
              <a:rPr lang="es-ES_tradnl" sz="1200" dirty="0" smtClean="0">
                <a:solidFill>
                  <a:schemeClr val="bg2"/>
                </a:solidFill>
                <a:latin typeface="Arial" charset="0"/>
              </a:rPr>
              <a:t>2018</a:t>
            </a:r>
            <a:endParaRPr lang="es-ES_tradnl" sz="1200" dirty="0">
              <a:solidFill>
                <a:schemeClr val="bg2"/>
              </a:solidFill>
              <a:latin typeface="Arial" charset="0"/>
            </a:endParaRPr>
          </a:p>
        </p:txBody>
      </p:sp>
      <p:sp>
        <p:nvSpPr>
          <p:cNvPr id="2" name="CuadroTexto 1"/>
          <p:cNvSpPr txBox="1"/>
          <p:nvPr/>
        </p:nvSpPr>
        <p:spPr>
          <a:xfrm>
            <a:off x="2544040" y="3714235"/>
            <a:ext cx="4055919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VE" sz="2800" dirty="0" smtClean="0"/>
              <a:t>Aunque de buena fe se </a:t>
            </a:r>
          </a:p>
          <a:p>
            <a:r>
              <a:rPr lang="es-VE" sz="2800" dirty="0" smtClean="0"/>
              <a:t>niegue que existe </a:t>
            </a:r>
            <a:endParaRPr lang="es-VE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7475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74759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4759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747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47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747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47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759" grpId="0"/>
      <p:bldP spid="2" grpId="0"/>
    </p:bldLst>
  </p:timing>
</p:sld>
</file>

<file path=ppt/slides/slide1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12" name="Rectangle 8"/>
          <p:cNvSpPr>
            <a:spLocks noChangeArrowheads="1"/>
          </p:cNvSpPr>
          <p:nvPr/>
        </p:nvSpPr>
        <p:spPr bwMode="auto">
          <a:xfrm>
            <a:off x="213370" y="6208861"/>
            <a:ext cx="363855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s-ES_tradnl" sz="10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http://www.bmj.com/content/vol326/issue7400/cover.dtl</a:t>
            </a:r>
          </a:p>
        </p:txBody>
      </p:sp>
      <p:pic>
        <p:nvPicPr>
          <p:cNvPr id="98313" name="Picture 9" descr="coverpic74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3319" y="116632"/>
            <a:ext cx="4645145" cy="6614048"/>
          </a:xfrm>
          <a:prstGeom prst="rect">
            <a:avLst/>
          </a:prstGeom>
          <a:noFill/>
          <a:ln>
            <a:noFill/>
          </a:ln>
          <a:effectLst>
            <a:glow rad="101600">
              <a:srgbClr val="0070C0">
                <a:alpha val="40000"/>
              </a:srgb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8314" name="Text Box 10"/>
          <p:cNvSpPr txBox="1">
            <a:spLocks noChangeArrowheads="1"/>
          </p:cNvSpPr>
          <p:nvPr/>
        </p:nvSpPr>
        <p:spPr bwMode="auto">
          <a:xfrm>
            <a:off x="219616" y="5777679"/>
            <a:ext cx="2565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ES_tradnl" sz="12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Portada de BMJ </a:t>
            </a:r>
          </a:p>
          <a:p>
            <a:pPr algn="l">
              <a:defRPr/>
            </a:pPr>
            <a:r>
              <a:rPr lang="es-ES_tradnl" sz="12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31 </a:t>
            </a:r>
            <a:r>
              <a:rPr lang="es-ES_tradnl" sz="1200" dirty="0" err="1">
                <a:effectLst>
                  <a:outerShdw blurRad="38100" dist="38100" dir="2700000" algn="tl">
                    <a:srgbClr val="C0C0C0"/>
                  </a:outerShdw>
                </a:effectLst>
              </a:rPr>
              <a:t>May</a:t>
            </a:r>
            <a:r>
              <a:rPr lang="es-ES_tradnl" sz="12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2003 (</a:t>
            </a:r>
            <a:r>
              <a:rPr lang="es-ES_tradnl" sz="1200" dirty="0" err="1">
                <a:effectLst>
                  <a:outerShdw blurRad="38100" dist="38100" dir="2700000" algn="tl">
                    <a:srgbClr val="C0C0C0"/>
                  </a:outerShdw>
                </a:effectLst>
              </a:rPr>
              <a:t>Vol</a:t>
            </a:r>
            <a:r>
              <a:rPr lang="es-ES_tradnl" sz="12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326, No 7400) </a:t>
            </a:r>
          </a:p>
        </p:txBody>
      </p:sp>
      <p:sp>
        <p:nvSpPr>
          <p:cNvPr id="98315" name="Text Box 11"/>
          <p:cNvSpPr txBox="1">
            <a:spLocks noChangeArrowheads="1"/>
          </p:cNvSpPr>
          <p:nvPr/>
        </p:nvSpPr>
        <p:spPr bwMode="auto">
          <a:xfrm>
            <a:off x="259080" y="2551431"/>
            <a:ext cx="3341688" cy="176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s-ES_tradnl" sz="32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¡Almuerzo </a:t>
            </a:r>
          </a:p>
          <a:p>
            <a:pPr>
              <a:defRPr/>
            </a:pPr>
            <a:r>
              <a:rPr lang="es-ES_tradnl" sz="32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gratis!</a:t>
            </a:r>
          </a:p>
          <a:p>
            <a:pPr>
              <a:defRPr/>
            </a:pPr>
            <a:endParaRPr lang="es-ES_tradnl" sz="1800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defRPr/>
            </a:pPr>
            <a:r>
              <a:rPr lang="es-ES_tradnl" sz="28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y otras cosas más…</a:t>
            </a:r>
          </a:p>
        </p:txBody>
      </p:sp>
      <p:sp>
        <p:nvSpPr>
          <p:cNvPr id="98316" name="Text Box 12"/>
          <p:cNvSpPr txBox="1">
            <a:spLocks noChangeArrowheads="1"/>
          </p:cNvSpPr>
          <p:nvPr/>
        </p:nvSpPr>
        <p:spPr bwMode="auto">
          <a:xfrm rot="5400000">
            <a:off x="8330752" y="6119426"/>
            <a:ext cx="113685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s-ES_tradnl" sz="1200" dirty="0" err="1">
                <a:effectLst>
                  <a:outerShdw blurRad="38100" dist="38100" dir="2700000" algn="tl">
                    <a:srgbClr val="C0C0C0"/>
                  </a:outerShdw>
                </a:effectLst>
              </a:rPr>
              <a:t>Malcom</a:t>
            </a:r>
            <a:r>
              <a:rPr lang="es-ES_tradnl" sz="12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_tradnl" sz="1000" dirty="0" err="1">
                <a:effectLst>
                  <a:outerShdw blurRad="38100" dist="38100" dir="2700000" algn="tl">
                    <a:srgbClr val="C0C0C0"/>
                  </a:outerShdw>
                </a:effectLst>
              </a:rPr>
              <a:t>Willet</a:t>
            </a:r>
            <a:endParaRPr lang="es-ES_tradnl" sz="1000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98317" name="Text Box 13"/>
          <p:cNvSpPr txBox="1">
            <a:spLocks noChangeArrowheads="1"/>
          </p:cNvSpPr>
          <p:nvPr/>
        </p:nvSpPr>
        <p:spPr bwMode="auto">
          <a:xfrm>
            <a:off x="4102100" y="165100"/>
            <a:ext cx="1511300" cy="82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s-ES_tradnl" sz="4800">
                <a:effectLst>
                  <a:outerShdw blurRad="38100" dist="38100" dir="2700000" algn="tl">
                    <a:srgbClr val="C0C0C0"/>
                  </a:outerShdw>
                </a:effectLst>
              </a:rPr>
              <a:t>BMJ</a:t>
            </a:r>
          </a:p>
        </p:txBody>
      </p:sp>
      <p:sp>
        <p:nvSpPr>
          <p:cNvPr id="98318" name="Text Box 14"/>
          <p:cNvSpPr txBox="1">
            <a:spLocks noChangeArrowheads="1"/>
          </p:cNvSpPr>
          <p:nvPr/>
        </p:nvSpPr>
        <p:spPr bwMode="auto">
          <a:xfrm>
            <a:off x="4105797" y="6040585"/>
            <a:ext cx="3041650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ES_tradnl" sz="16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Time </a:t>
            </a:r>
            <a:r>
              <a:rPr lang="es-ES_tradnl" sz="1600" b="1" dirty="0" err="1">
                <a:effectLst>
                  <a:outerShdw blurRad="38100" dist="38100" dir="2700000" algn="tl">
                    <a:srgbClr val="C0C0C0"/>
                  </a:outerShdw>
                </a:effectLst>
              </a:rPr>
              <a:t>to</a:t>
            </a:r>
            <a:r>
              <a:rPr lang="es-ES_tradnl" sz="16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_tradnl" sz="1600" b="1" dirty="0" err="1">
                <a:effectLst>
                  <a:outerShdw blurRad="38100" dist="38100" dir="2700000" algn="tl">
                    <a:srgbClr val="C0C0C0"/>
                  </a:outerShdw>
                </a:effectLst>
              </a:rPr>
              <a:t>untangle</a:t>
            </a:r>
            <a:endParaRPr lang="es-ES_tradnl" sz="1600" b="1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l">
              <a:defRPr/>
            </a:pPr>
            <a:r>
              <a:rPr lang="es-ES_tradnl" sz="1600" b="1" dirty="0" err="1">
                <a:effectLst>
                  <a:outerShdw blurRad="38100" dist="38100" dir="2700000" algn="tl">
                    <a:srgbClr val="C0C0C0"/>
                  </a:outerShdw>
                </a:effectLst>
              </a:rPr>
              <a:t>doctors</a:t>
            </a:r>
            <a:r>
              <a:rPr lang="es-ES_tradnl" sz="16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_tradnl" sz="1600" b="1" dirty="0" err="1">
                <a:effectLst>
                  <a:outerShdw blurRad="38100" dist="38100" dir="2700000" algn="tl">
                    <a:srgbClr val="C0C0C0"/>
                  </a:outerShdw>
                </a:effectLst>
              </a:rPr>
              <a:t>from</a:t>
            </a:r>
            <a:r>
              <a:rPr lang="es-ES_tradnl" sz="16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_tradnl" sz="1600" b="1" dirty="0" err="1">
                <a:effectLst>
                  <a:outerShdw blurRad="38100" dist="38100" dir="2700000" algn="tl">
                    <a:srgbClr val="C0C0C0"/>
                  </a:outerShdw>
                </a:effectLst>
              </a:rPr>
              <a:t>drug</a:t>
            </a:r>
            <a:r>
              <a:rPr lang="es-ES_tradnl" sz="16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_tradnl" sz="1600" b="1" dirty="0" err="1">
                <a:effectLst>
                  <a:outerShdw blurRad="38100" dist="38100" dir="2700000" algn="tl">
                    <a:srgbClr val="C0C0C0"/>
                  </a:outerShdw>
                </a:effectLst>
              </a:rPr>
              <a:t>companies</a:t>
            </a:r>
            <a:endParaRPr lang="es-ES_tradnl" sz="1600" b="1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10" name="Rectangle 6"/>
          <p:cNvSpPr>
            <a:spLocks noChangeArrowheads="1"/>
          </p:cNvSpPr>
          <p:nvPr/>
        </p:nvSpPr>
        <p:spPr bwMode="auto">
          <a:xfrm>
            <a:off x="1207347" y="404238"/>
            <a:ext cx="1645002" cy="584775"/>
          </a:xfrm>
          <a:prstGeom prst="rect">
            <a:avLst/>
          </a:prstGeom>
          <a:solidFill>
            <a:srgbClr val="EBEBFF"/>
          </a:solidFill>
          <a:ln w="28575">
            <a:solidFill>
              <a:schemeClr val="accent2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algn="l">
              <a:buClr>
                <a:srgbClr val="FF0066"/>
              </a:buClr>
              <a:buFontTx/>
              <a:buChar char="•"/>
              <a:defRPr/>
            </a:pPr>
            <a:r>
              <a:rPr lang="es-ES" sz="1600" dirty="0"/>
              <a:t> Conflictos de </a:t>
            </a:r>
            <a:endParaRPr lang="es-ES" sz="1600" dirty="0" smtClean="0"/>
          </a:p>
          <a:p>
            <a:pPr>
              <a:buClr>
                <a:srgbClr val="FF0066"/>
              </a:buClr>
              <a:defRPr/>
            </a:pPr>
            <a:r>
              <a:rPr lang="es-ES" sz="1600" dirty="0"/>
              <a:t> </a:t>
            </a:r>
            <a:r>
              <a:rPr lang="es-ES" sz="1600" dirty="0" smtClean="0"/>
              <a:t> Interés </a:t>
            </a:r>
            <a:endParaRPr lang="es-ES" sz="1600" dirty="0"/>
          </a:p>
        </p:txBody>
      </p:sp>
      <p:sp>
        <p:nvSpPr>
          <p:cNvPr id="11" name="Text Box 4"/>
          <p:cNvSpPr txBox="1">
            <a:spLocks noChangeArrowheads="1"/>
          </p:cNvSpPr>
          <p:nvPr/>
        </p:nvSpPr>
        <p:spPr bwMode="auto">
          <a:xfrm>
            <a:off x="97504" y="6567487"/>
            <a:ext cx="2101857" cy="230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_tradnl" sz="900" dirty="0">
                <a:solidFill>
                  <a:schemeClr val="bg2"/>
                </a:solidFill>
                <a:latin typeface="Arial" charset="0"/>
              </a:rPr>
              <a:t>X. Páez Facultad Medicina ULA </a:t>
            </a:r>
            <a:r>
              <a:rPr lang="es-ES_tradnl" sz="900" dirty="0" smtClean="0">
                <a:solidFill>
                  <a:schemeClr val="bg2"/>
                </a:solidFill>
                <a:latin typeface="Arial" charset="0"/>
              </a:rPr>
              <a:t>2018</a:t>
            </a:r>
            <a:endParaRPr lang="es-ES_tradnl" sz="900" dirty="0">
              <a:solidFill>
                <a:schemeClr val="bg2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983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2" dur="80"/>
                                        <p:tgtEl>
                                          <p:spTgt spid="983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3" dur="80"/>
                                        <p:tgtEl>
                                          <p:spTgt spid="983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80"/>
                                        <p:tgtEl>
                                          <p:spTgt spid="983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8312" grpId="0"/>
      <p:bldP spid="98314" grpId="0"/>
      <p:bldP spid="98315" grpId="0"/>
      <p:bldP spid="98317" grpId="0"/>
      <p:bldP spid="98318" grpId="0"/>
    </p:bldLst>
  </p:timing>
</p:sld>
</file>

<file path=ppt/slides/slide1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7" name="Text Box 7"/>
          <p:cNvSpPr txBox="1">
            <a:spLocks noChangeArrowheads="1"/>
          </p:cNvSpPr>
          <p:nvPr/>
        </p:nvSpPr>
        <p:spPr bwMode="auto">
          <a:xfrm>
            <a:off x="2805112" y="3219661"/>
            <a:ext cx="3533775" cy="1520825"/>
          </a:xfrm>
          <a:prstGeom prst="rect">
            <a:avLst/>
          </a:prstGeom>
          <a:solidFill>
            <a:schemeClr val="bg1"/>
          </a:solidFill>
          <a:ln w="28575">
            <a:solidFill>
              <a:srgbClr val="FF0066"/>
            </a:solidFill>
            <a:miter lim="800000"/>
            <a:headEnd/>
            <a:tailEnd/>
          </a:ln>
          <a:extLst/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>
              <a:buClr>
                <a:srgbClr val="CC3300"/>
              </a:buClr>
              <a:buFontTx/>
              <a:buChar char="•"/>
            </a:pPr>
            <a:r>
              <a:rPr lang="es-ES_tradnl" sz="2400" b="1" dirty="0"/>
              <a:t> Lo mejor: evitarlos</a:t>
            </a:r>
          </a:p>
          <a:p>
            <a:pPr algn="l" eaLnBrk="1" hangingPunct="1">
              <a:buClr>
                <a:srgbClr val="CC3300"/>
              </a:buClr>
              <a:buFontTx/>
              <a:buChar char="•"/>
            </a:pPr>
            <a:endParaRPr lang="es-ES_tradnl" sz="1000" b="1" dirty="0"/>
          </a:p>
          <a:p>
            <a:pPr algn="l" eaLnBrk="1" hangingPunct="1">
              <a:buClr>
                <a:srgbClr val="CC3300"/>
              </a:buClr>
              <a:buFontTx/>
              <a:buChar char="•"/>
            </a:pPr>
            <a:r>
              <a:rPr lang="es-ES_tradnl" sz="2400" b="1" dirty="0"/>
              <a:t> Revelarlos</a:t>
            </a:r>
          </a:p>
          <a:p>
            <a:pPr algn="l" eaLnBrk="1" hangingPunct="1">
              <a:buClr>
                <a:srgbClr val="CC3300"/>
              </a:buClr>
              <a:buFontTx/>
              <a:buChar char="•"/>
            </a:pPr>
            <a:endParaRPr lang="es-ES_tradnl" sz="1000" b="1" dirty="0"/>
          </a:p>
          <a:p>
            <a:pPr algn="l" eaLnBrk="1" hangingPunct="1">
              <a:buClr>
                <a:srgbClr val="CC3300"/>
              </a:buClr>
              <a:buFontTx/>
              <a:buChar char="•"/>
            </a:pPr>
            <a:r>
              <a:rPr lang="es-ES_tradnl" sz="2400" b="1" dirty="0"/>
              <a:t> Recusarse uno mismo</a:t>
            </a:r>
          </a:p>
        </p:txBody>
      </p:sp>
      <p:sp>
        <p:nvSpPr>
          <p:cNvPr id="76808" name="Rectangle 8"/>
          <p:cNvSpPr>
            <a:spLocks noChangeArrowheads="1"/>
          </p:cNvSpPr>
          <p:nvPr/>
        </p:nvSpPr>
        <p:spPr bwMode="auto">
          <a:xfrm>
            <a:off x="3061492" y="2213583"/>
            <a:ext cx="3021013" cy="641350"/>
          </a:xfrm>
          <a:prstGeom prst="rect">
            <a:avLst/>
          </a:prstGeom>
          <a:solidFill>
            <a:schemeClr val="bg1"/>
          </a:solidFill>
          <a:ln w="28575">
            <a:solidFill>
              <a:srgbClr val="0000CC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wrap="none">
            <a:spAutoFit/>
          </a:bodyPr>
          <a:lstStyle/>
          <a:p>
            <a:r>
              <a:rPr lang="es-ES_tradnl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¿Qué hacer?</a:t>
            </a:r>
          </a:p>
        </p:txBody>
      </p:sp>
      <p:sp>
        <p:nvSpPr>
          <p:cNvPr id="76809" name="Text Box 9"/>
          <p:cNvSpPr txBox="1">
            <a:spLocks noChangeArrowheads="1"/>
          </p:cNvSpPr>
          <p:nvPr/>
        </p:nvSpPr>
        <p:spPr bwMode="auto">
          <a:xfrm>
            <a:off x="955675" y="5013325"/>
            <a:ext cx="7232650" cy="82232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>
              <a:defRPr/>
            </a:pPr>
            <a:r>
              <a:rPr lang="es-ES_tradnl" sz="24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Las revistas </a:t>
            </a:r>
            <a:r>
              <a:rPr lang="es-ES_tradnl" sz="2400" u="sng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exigen revelarlos</a:t>
            </a:r>
            <a:r>
              <a:rPr lang="es-ES_tradnl" sz="24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para poder publicar</a:t>
            </a:r>
          </a:p>
          <a:p>
            <a:pPr eaLnBrk="1" hangingPunct="1">
              <a:defRPr/>
            </a:pPr>
            <a:r>
              <a:rPr lang="es-ES_tradnl" sz="24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Omitir revelarlo puede constituir un delito</a:t>
            </a:r>
          </a:p>
        </p:txBody>
      </p:sp>
      <p:sp>
        <p:nvSpPr>
          <p:cNvPr id="156678" name="Text Box 12"/>
          <p:cNvSpPr txBox="1">
            <a:spLocks noChangeArrowheads="1"/>
          </p:cNvSpPr>
          <p:nvPr/>
        </p:nvSpPr>
        <p:spPr bwMode="auto">
          <a:xfrm>
            <a:off x="1362073" y="1245398"/>
            <a:ext cx="6419850" cy="579438"/>
          </a:xfrm>
          <a:prstGeom prst="rect">
            <a:avLst/>
          </a:prstGeom>
          <a:solidFill>
            <a:schemeClr val="bg1"/>
          </a:solidFill>
          <a:ln>
            <a:noFill/>
          </a:ln>
          <a:extLst/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sz="3200"/>
              <a:t>Los códigos de ética los prohiben</a:t>
            </a:r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6175433" y="6381328"/>
            <a:ext cx="2789055" cy="2880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_tradnl" sz="1200" dirty="0">
                <a:solidFill>
                  <a:schemeClr val="bg2"/>
                </a:solidFill>
                <a:latin typeface="Arial" charset="0"/>
              </a:rPr>
              <a:t>X. Páez Facultad Medicina ULA </a:t>
            </a:r>
            <a:r>
              <a:rPr lang="es-ES_tradnl" sz="1200" dirty="0" smtClean="0">
                <a:solidFill>
                  <a:schemeClr val="bg2"/>
                </a:solidFill>
                <a:latin typeface="Arial" charset="0"/>
              </a:rPr>
              <a:t>2018</a:t>
            </a:r>
            <a:endParaRPr lang="es-ES_tradnl" sz="1200" dirty="0">
              <a:solidFill>
                <a:schemeClr val="bg2"/>
              </a:solidFill>
              <a:latin typeface="Arial" charset="0"/>
            </a:endParaRPr>
          </a:p>
        </p:txBody>
      </p:sp>
      <p:sp>
        <p:nvSpPr>
          <p:cNvPr id="8" name="Rectangle 6"/>
          <p:cNvSpPr>
            <a:spLocks noChangeArrowheads="1"/>
          </p:cNvSpPr>
          <p:nvPr/>
        </p:nvSpPr>
        <p:spPr bwMode="auto">
          <a:xfrm>
            <a:off x="7164288" y="387784"/>
            <a:ext cx="1645002" cy="584775"/>
          </a:xfrm>
          <a:prstGeom prst="rect">
            <a:avLst/>
          </a:prstGeom>
          <a:solidFill>
            <a:srgbClr val="EBEBFF"/>
          </a:solidFill>
          <a:ln w="28575">
            <a:solidFill>
              <a:schemeClr val="accent2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algn="l">
              <a:buClr>
                <a:srgbClr val="FF0066"/>
              </a:buClr>
              <a:buFontTx/>
              <a:buChar char="•"/>
              <a:defRPr/>
            </a:pPr>
            <a:r>
              <a:rPr lang="es-ES" sz="1600" dirty="0"/>
              <a:t> Conflictos de </a:t>
            </a:r>
            <a:endParaRPr lang="es-ES" sz="1600" dirty="0" smtClean="0"/>
          </a:p>
          <a:p>
            <a:pPr>
              <a:buClr>
                <a:srgbClr val="FF0066"/>
              </a:buClr>
              <a:defRPr/>
            </a:pPr>
            <a:r>
              <a:rPr lang="es-ES" sz="1600" dirty="0"/>
              <a:t> </a:t>
            </a:r>
            <a:r>
              <a:rPr lang="es-ES" sz="1600" dirty="0" smtClean="0"/>
              <a:t> Interés </a:t>
            </a:r>
            <a:endParaRPr lang="es-ES" sz="16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68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68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68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7680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7680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7680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807" grpId="0" animBg="1"/>
      <p:bldP spid="76808" grpId="0" animBg="1"/>
      <p:bldP spid="76809" grpId="0" animBg="1"/>
    </p:bldLst>
  </p:timing>
</p:sld>
</file>

<file path=ppt/slides/slide1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6" name="Text Box 4"/>
          <p:cNvSpPr txBox="1">
            <a:spLocks noChangeArrowheads="1"/>
          </p:cNvSpPr>
          <p:nvPr/>
        </p:nvSpPr>
        <p:spPr bwMode="auto">
          <a:xfrm>
            <a:off x="3089275" y="3143250"/>
            <a:ext cx="3046027" cy="584775"/>
          </a:xfrm>
          <a:prstGeom prst="rect">
            <a:avLst/>
          </a:prstGeom>
          <a:solidFill>
            <a:schemeClr val="bg1"/>
          </a:solidFill>
          <a:ln w="57150">
            <a:solidFill>
              <a:schemeClr val="accent2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marL="457200" indent="-457200" algn="l">
              <a:defRPr/>
            </a:pPr>
            <a:r>
              <a:rPr lang="es-ES_tradnl" sz="32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III. Conclusión</a:t>
            </a:r>
          </a:p>
        </p:txBody>
      </p:sp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6156176" y="6381328"/>
            <a:ext cx="280012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_tradnl" sz="1200" dirty="0">
                <a:solidFill>
                  <a:schemeClr val="bg2"/>
                </a:solidFill>
                <a:latin typeface="Arial" charset="0"/>
              </a:rPr>
              <a:t>X. Páez Facultad Medicina ULA </a:t>
            </a:r>
            <a:r>
              <a:rPr lang="es-ES_tradnl" sz="1200" dirty="0" smtClean="0">
                <a:solidFill>
                  <a:schemeClr val="bg2"/>
                </a:solidFill>
                <a:latin typeface="Arial" charset="0"/>
              </a:rPr>
              <a:t>2018</a:t>
            </a:r>
            <a:endParaRPr lang="es-ES_tradnl" sz="1200" dirty="0">
              <a:solidFill>
                <a:schemeClr val="bg2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6"/>
          <p:cNvSpPr txBox="1">
            <a:spLocks noChangeArrowheads="1"/>
          </p:cNvSpPr>
          <p:nvPr/>
        </p:nvSpPr>
        <p:spPr bwMode="auto">
          <a:xfrm>
            <a:off x="1749753" y="2182813"/>
            <a:ext cx="5644494" cy="3262432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wrap="none">
            <a:spAutoFit/>
          </a:bodyPr>
          <a:lstStyle/>
          <a:p>
            <a:pPr algn="l">
              <a:defRPr/>
            </a:pPr>
            <a:endParaRPr lang="es-ES" sz="1000" dirty="0">
              <a:solidFill>
                <a:srgbClr val="000000"/>
              </a:solidFill>
            </a:endParaRPr>
          </a:p>
          <a:p>
            <a:pPr algn="l">
              <a:defRPr/>
            </a:pPr>
            <a:r>
              <a:rPr lang="es-ES" sz="5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  <a:r>
              <a:rPr lang="es-ES" sz="5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Institución</a:t>
            </a:r>
            <a:endParaRPr lang="es-ES" sz="54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>
              <a:defRPr/>
            </a:pPr>
            <a:endParaRPr lang="es-ES" sz="1400" dirty="0">
              <a:solidFill>
                <a:srgbClr val="000000"/>
              </a:solidFill>
            </a:endParaRPr>
          </a:p>
          <a:p>
            <a:pPr algn="l">
              <a:defRPr/>
            </a:pPr>
            <a:r>
              <a:rPr lang="es-ES" sz="4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2. </a:t>
            </a:r>
            <a:r>
              <a:rPr lang="es-ES" sz="40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Individuos</a:t>
            </a:r>
            <a:endParaRPr lang="es-ES" sz="40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>
              <a:defRPr/>
            </a:pPr>
            <a:r>
              <a:rPr lang="es-ES" sz="4000" dirty="0">
                <a:solidFill>
                  <a:srgbClr val="000000"/>
                </a:solidFill>
              </a:rPr>
              <a:t>    </a:t>
            </a:r>
            <a:r>
              <a:rPr lang="es-ES" sz="4000" dirty="0" smtClean="0">
                <a:solidFill>
                  <a:srgbClr val="000000"/>
                </a:solidFill>
              </a:rPr>
              <a:t> </a:t>
            </a:r>
            <a:r>
              <a:rPr lang="es-ES" sz="3200" dirty="0" smtClean="0">
                <a:solidFill>
                  <a:srgbClr val="000000"/>
                </a:solidFill>
              </a:rPr>
              <a:t>Profesores, estudiantes </a:t>
            </a:r>
            <a:endParaRPr lang="es-ES" sz="3200" dirty="0">
              <a:solidFill>
                <a:srgbClr val="000000"/>
              </a:solidFill>
            </a:endParaRPr>
          </a:p>
          <a:p>
            <a:pPr algn="l">
              <a:defRPr/>
            </a:pPr>
            <a:r>
              <a:rPr lang="es-ES" sz="3200" dirty="0">
                <a:solidFill>
                  <a:srgbClr val="000000"/>
                </a:solidFill>
              </a:rPr>
              <a:t>     </a:t>
            </a:r>
            <a:r>
              <a:rPr lang="es-ES" sz="3200" dirty="0" smtClean="0">
                <a:solidFill>
                  <a:srgbClr val="000000"/>
                </a:solidFill>
              </a:rPr>
              <a:t> Resto </a:t>
            </a:r>
            <a:r>
              <a:rPr lang="es-ES" sz="3200" dirty="0">
                <a:solidFill>
                  <a:srgbClr val="000000"/>
                </a:solidFill>
              </a:rPr>
              <a:t>personal</a:t>
            </a:r>
          </a:p>
          <a:p>
            <a:pPr algn="l">
              <a:defRPr/>
            </a:pPr>
            <a:endParaRPr lang="es-ES" sz="1000" dirty="0">
              <a:solidFill>
                <a:srgbClr val="000000"/>
              </a:solidFill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1618306" y="1268760"/>
            <a:ext cx="5907387" cy="584775"/>
          </a:xfrm>
          <a:prstGeom prst="rect">
            <a:avLst/>
          </a:prstGeom>
          <a:solidFill>
            <a:srgbClr val="CCECFF"/>
          </a:solidFill>
          <a:ln w="28575">
            <a:solidFill>
              <a:srgbClr val="0000B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es-VE" sz="3200" dirty="0" smtClean="0">
                <a:solidFill>
                  <a:srgbClr val="000000"/>
                </a:solidFill>
              </a:rPr>
              <a:t>Responsabilidades académicas</a:t>
            </a:r>
            <a:endParaRPr lang="es-VE" sz="3200" dirty="0">
              <a:solidFill>
                <a:srgbClr val="000000"/>
              </a:solidFill>
            </a:endParaRP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6156176" y="6381328"/>
            <a:ext cx="280012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_tradnl" sz="1200" dirty="0">
                <a:solidFill>
                  <a:schemeClr val="bg2"/>
                </a:solidFill>
                <a:latin typeface="Arial" charset="0"/>
              </a:rPr>
              <a:t>X. Páez Facultad Medicina ULA </a:t>
            </a:r>
            <a:r>
              <a:rPr lang="es-ES_tradnl" sz="1200" dirty="0" smtClean="0">
                <a:solidFill>
                  <a:schemeClr val="bg2"/>
                </a:solidFill>
                <a:latin typeface="Arial" charset="0"/>
              </a:rPr>
              <a:t>2018</a:t>
            </a:r>
            <a:endParaRPr lang="es-ES_tradnl" sz="1200" dirty="0">
              <a:solidFill>
                <a:schemeClr val="bg2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49742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7"/>
          <p:cNvSpPr txBox="1">
            <a:spLocks noChangeArrowheads="1"/>
          </p:cNvSpPr>
          <p:nvPr/>
        </p:nvSpPr>
        <p:spPr bwMode="auto">
          <a:xfrm>
            <a:off x="1617402" y="1498740"/>
            <a:ext cx="5766322" cy="584775"/>
          </a:xfrm>
          <a:prstGeom prst="rect">
            <a:avLst/>
          </a:prstGeom>
          <a:solidFill>
            <a:srgbClr val="CCECFF"/>
          </a:solidFill>
          <a:ln w="28575">
            <a:solidFill>
              <a:schemeClr val="accent6">
                <a:lumMod val="60000"/>
                <a:lumOff val="40000"/>
              </a:schemeClr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3200" dirty="0">
                <a:solidFill>
                  <a:srgbClr val="000000"/>
                </a:solidFill>
              </a:rPr>
              <a:t>Responsabilidad </a:t>
            </a:r>
            <a:r>
              <a:rPr lang="es-ES" sz="3200" dirty="0" smtClean="0">
                <a:solidFill>
                  <a:srgbClr val="000000"/>
                </a:solidFill>
              </a:rPr>
              <a:t>Institucional</a:t>
            </a:r>
            <a:endParaRPr lang="es-ES" sz="3200" dirty="0">
              <a:solidFill>
                <a:srgbClr val="000000"/>
              </a:solidFill>
            </a:endParaRPr>
          </a:p>
        </p:txBody>
      </p:sp>
      <p:sp>
        <p:nvSpPr>
          <p:cNvPr id="4" name="Text Box 8"/>
          <p:cNvSpPr txBox="1">
            <a:spLocks noChangeArrowheads="1"/>
          </p:cNvSpPr>
          <p:nvPr/>
        </p:nvSpPr>
        <p:spPr bwMode="auto">
          <a:xfrm>
            <a:off x="1272756" y="2355743"/>
            <a:ext cx="6455614" cy="249299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wrap="squar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>
              <a:buClr>
                <a:srgbClr val="CC0000"/>
              </a:buClr>
              <a:buSzPct val="200000"/>
              <a:buFontTx/>
              <a:buChar char="•"/>
            </a:pPr>
            <a:r>
              <a:rPr lang="es-ES" dirty="0">
                <a:solidFill>
                  <a:srgbClr val="000000"/>
                </a:solidFill>
              </a:rPr>
              <a:t> </a:t>
            </a:r>
            <a:r>
              <a:rPr lang="es-ES" sz="2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Promover cultura de integridad académica</a:t>
            </a:r>
          </a:p>
          <a:p>
            <a:pPr algn="l" eaLnBrk="1" hangingPunct="1">
              <a:buClr>
                <a:srgbClr val="CC0000"/>
              </a:buClr>
              <a:buSzPct val="200000"/>
            </a:pPr>
            <a:endParaRPr lang="es-ES" sz="1200" dirty="0">
              <a:solidFill>
                <a:srgbClr val="000000"/>
              </a:solidFill>
            </a:endParaRPr>
          </a:p>
          <a:p>
            <a:pPr algn="l" eaLnBrk="1" hangingPunct="1">
              <a:buClr>
                <a:srgbClr val="CC0000"/>
              </a:buClr>
              <a:buSzPct val="200000"/>
              <a:buFontTx/>
              <a:buChar char="•"/>
            </a:pPr>
            <a:r>
              <a:rPr lang="es-ES" dirty="0">
                <a:solidFill>
                  <a:srgbClr val="000000"/>
                </a:solidFill>
              </a:rPr>
              <a:t> </a:t>
            </a:r>
            <a:r>
              <a:rPr lang="es-ES" sz="2400" dirty="0">
                <a:solidFill>
                  <a:srgbClr val="000000"/>
                </a:solidFill>
              </a:rPr>
              <a:t>Integrar ética en los </a:t>
            </a:r>
            <a:r>
              <a:rPr lang="es-ES" sz="2400" i="1" dirty="0" err="1">
                <a:solidFill>
                  <a:srgbClr val="000000"/>
                </a:solidFill>
              </a:rPr>
              <a:t>pensa</a:t>
            </a:r>
            <a:r>
              <a:rPr lang="es-ES" sz="2400" dirty="0">
                <a:solidFill>
                  <a:srgbClr val="000000"/>
                </a:solidFill>
              </a:rPr>
              <a:t> de estudios</a:t>
            </a:r>
          </a:p>
          <a:p>
            <a:pPr algn="l" eaLnBrk="1" hangingPunct="1">
              <a:buClr>
                <a:srgbClr val="CC0000"/>
              </a:buClr>
              <a:buSzPct val="200000"/>
              <a:buFontTx/>
              <a:buChar char="•"/>
            </a:pPr>
            <a:endParaRPr lang="es-ES" sz="1200" dirty="0">
              <a:solidFill>
                <a:srgbClr val="000000"/>
              </a:solidFill>
            </a:endParaRPr>
          </a:p>
          <a:p>
            <a:pPr algn="l" eaLnBrk="1" hangingPunct="1">
              <a:buClr>
                <a:srgbClr val="CC0000"/>
              </a:buClr>
              <a:buSzPct val="200000"/>
              <a:buFontTx/>
              <a:buChar char="•"/>
            </a:pPr>
            <a:r>
              <a:rPr lang="es-ES" dirty="0">
                <a:solidFill>
                  <a:srgbClr val="000000"/>
                </a:solidFill>
              </a:rPr>
              <a:t> </a:t>
            </a:r>
            <a:r>
              <a:rPr lang="es-ES" sz="2400" dirty="0">
                <a:solidFill>
                  <a:srgbClr val="000000"/>
                </a:solidFill>
              </a:rPr>
              <a:t>Enseñar revisión por pares</a:t>
            </a:r>
          </a:p>
          <a:p>
            <a:pPr algn="l" eaLnBrk="1" hangingPunct="1">
              <a:buClr>
                <a:srgbClr val="CC0000"/>
              </a:buClr>
              <a:buSzPct val="200000"/>
              <a:buFontTx/>
              <a:buChar char="•"/>
            </a:pPr>
            <a:endParaRPr lang="es-ES" sz="1200" dirty="0">
              <a:solidFill>
                <a:srgbClr val="000000"/>
              </a:solidFill>
            </a:endParaRPr>
          </a:p>
          <a:p>
            <a:pPr algn="l" eaLnBrk="1" hangingPunct="1">
              <a:buClr>
                <a:srgbClr val="CC0000"/>
              </a:buClr>
              <a:buSzPct val="200000"/>
              <a:buFontTx/>
              <a:buChar char="•"/>
            </a:pPr>
            <a:r>
              <a:rPr lang="es-ES" dirty="0">
                <a:solidFill>
                  <a:srgbClr val="000000"/>
                </a:solidFill>
              </a:rPr>
              <a:t> </a:t>
            </a:r>
            <a:r>
              <a:rPr lang="es-ES" sz="2400" dirty="0">
                <a:solidFill>
                  <a:srgbClr val="000000"/>
                </a:solidFill>
              </a:rPr>
              <a:t>Ofrecer a los profesores formación en </a:t>
            </a:r>
            <a:r>
              <a:rPr lang="es-ES" sz="2400" dirty="0" smtClean="0">
                <a:solidFill>
                  <a:srgbClr val="000000"/>
                </a:solidFill>
              </a:rPr>
              <a:t>el  </a:t>
            </a:r>
          </a:p>
          <a:p>
            <a:pPr algn="l" eaLnBrk="1" hangingPunct="1">
              <a:buClr>
                <a:srgbClr val="CC0000"/>
              </a:buClr>
              <a:buSzPct val="200000"/>
            </a:pPr>
            <a:r>
              <a:rPr lang="es-ES" sz="2400" dirty="0">
                <a:solidFill>
                  <a:srgbClr val="000000"/>
                </a:solidFill>
              </a:rPr>
              <a:t> </a:t>
            </a:r>
            <a:r>
              <a:rPr lang="es-ES" sz="2400" dirty="0" smtClean="0">
                <a:solidFill>
                  <a:srgbClr val="000000"/>
                </a:solidFill>
              </a:rPr>
              <a:t>  tema</a:t>
            </a:r>
            <a:endParaRPr lang="es-ES" sz="2400" dirty="0">
              <a:solidFill>
                <a:srgbClr val="000000"/>
              </a:solidFill>
            </a:endParaRPr>
          </a:p>
        </p:txBody>
      </p:sp>
      <p:sp>
        <p:nvSpPr>
          <p:cNvPr id="119812" name="Text Box 9"/>
          <p:cNvSpPr txBox="1">
            <a:spLocks noChangeArrowheads="1"/>
          </p:cNvSpPr>
          <p:nvPr/>
        </p:nvSpPr>
        <p:spPr bwMode="auto">
          <a:xfrm>
            <a:off x="2445811" y="5048559"/>
            <a:ext cx="5368777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342900" indent="-3429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r" eaLnBrk="1" hangingPunct="1"/>
            <a:r>
              <a:rPr lang="es-ES" sz="1100" dirty="0">
                <a:solidFill>
                  <a:srgbClr val="000000"/>
                </a:solidFill>
              </a:rPr>
              <a:t>A.V. </a:t>
            </a:r>
            <a:r>
              <a:rPr lang="es-ES" sz="1100" dirty="0" err="1">
                <a:solidFill>
                  <a:srgbClr val="000000"/>
                </a:solidFill>
              </a:rPr>
              <a:t>Kusnoor</a:t>
            </a:r>
            <a:r>
              <a:rPr lang="es-ES" sz="1100" dirty="0">
                <a:solidFill>
                  <a:srgbClr val="000000"/>
                </a:solidFill>
              </a:rPr>
              <a:t>, R. </a:t>
            </a:r>
            <a:r>
              <a:rPr lang="es-ES" sz="1100" dirty="0" err="1">
                <a:solidFill>
                  <a:srgbClr val="000000"/>
                </a:solidFill>
              </a:rPr>
              <a:t>Falik</a:t>
            </a:r>
            <a:r>
              <a:rPr lang="es-ES" sz="1100" dirty="0">
                <a:solidFill>
                  <a:srgbClr val="000000"/>
                </a:solidFill>
              </a:rPr>
              <a:t>. </a:t>
            </a:r>
            <a:r>
              <a:rPr lang="es-ES" sz="1100" i="1" dirty="0" err="1">
                <a:solidFill>
                  <a:srgbClr val="000000"/>
                </a:solidFill>
              </a:rPr>
              <a:t>Cheating</a:t>
            </a:r>
            <a:r>
              <a:rPr lang="es-ES" sz="1100" i="1" dirty="0">
                <a:solidFill>
                  <a:srgbClr val="000000"/>
                </a:solidFill>
              </a:rPr>
              <a:t> in medical </a:t>
            </a:r>
            <a:r>
              <a:rPr lang="es-ES" sz="1100" i="1" dirty="0" err="1">
                <a:solidFill>
                  <a:srgbClr val="000000"/>
                </a:solidFill>
              </a:rPr>
              <a:t>school</a:t>
            </a:r>
            <a:r>
              <a:rPr lang="es-ES" sz="1100" i="1" dirty="0">
                <a:solidFill>
                  <a:srgbClr val="000000"/>
                </a:solidFill>
              </a:rPr>
              <a:t>. </a:t>
            </a:r>
            <a:r>
              <a:rPr lang="es-ES" sz="1100" i="1" dirty="0" err="1">
                <a:solidFill>
                  <a:srgbClr val="000000"/>
                </a:solidFill>
              </a:rPr>
              <a:t>The</a:t>
            </a:r>
            <a:r>
              <a:rPr lang="es-ES" sz="1100" i="1" dirty="0">
                <a:solidFill>
                  <a:srgbClr val="000000"/>
                </a:solidFill>
              </a:rPr>
              <a:t> </a:t>
            </a:r>
            <a:r>
              <a:rPr lang="es-ES" sz="1100" i="1" dirty="0" err="1">
                <a:solidFill>
                  <a:srgbClr val="000000"/>
                </a:solidFill>
              </a:rPr>
              <a:t>unacknowledged</a:t>
            </a:r>
            <a:r>
              <a:rPr lang="es-ES" sz="1100" i="1" dirty="0">
                <a:solidFill>
                  <a:srgbClr val="000000"/>
                </a:solidFill>
              </a:rPr>
              <a:t> </a:t>
            </a:r>
            <a:r>
              <a:rPr lang="es-ES" sz="1100" i="1" dirty="0" err="1">
                <a:solidFill>
                  <a:srgbClr val="000000"/>
                </a:solidFill>
              </a:rPr>
              <a:t>ailment</a:t>
            </a:r>
            <a:r>
              <a:rPr lang="es-ES" sz="1100" i="1" dirty="0">
                <a:solidFill>
                  <a:srgbClr val="000000"/>
                </a:solidFill>
              </a:rPr>
              <a:t>. </a:t>
            </a:r>
          </a:p>
          <a:p>
            <a:pPr algn="r" eaLnBrk="1" hangingPunct="1"/>
            <a:r>
              <a:rPr lang="es-ES" sz="1100" dirty="0">
                <a:solidFill>
                  <a:srgbClr val="000000"/>
                </a:solidFill>
              </a:rPr>
              <a:t>South </a:t>
            </a:r>
            <a:r>
              <a:rPr lang="es-ES" sz="1100" dirty="0" err="1">
                <a:solidFill>
                  <a:srgbClr val="000000"/>
                </a:solidFill>
              </a:rPr>
              <a:t>Med</a:t>
            </a:r>
            <a:r>
              <a:rPr lang="es-ES" sz="1100" dirty="0">
                <a:solidFill>
                  <a:srgbClr val="000000"/>
                </a:solidFill>
              </a:rPr>
              <a:t> J. </a:t>
            </a:r>
            <a:r>
              <a:rPr lang="es-ES" sz="1100" b="1" dirty="0">
                <a:solidFill>
                  <a:srgbClr val="000000"/>
                </a:solidFill>
              </a:rPr>
              <a:t>2013</a:t>
            </a:r>
            <a:r>
              <a:rPr lang="es-ES" sz="1100" dirty="0">
                <a:solidFill>
                  <a:srgbClr val="000000"/>
                </a:solidFill>
              </a:rPr>
              <a:t>; 106: 479-483</a:t>
            </a:r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6156176" y="6381328"/>
            <a:ext cx="280012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_tradnl" sz="1200" dirty="0">
                <a:solidFill>
                  <a:schemeClr val="bg2"/>
                </a:solidFill>
                <a:latin typeface="Arial" charset="0"/>
              </a:rPr>
              <a:t>X. Páez Facultad Medicina ULA </a:t>
            </a:r>
            <a:r>
              <a:rPr lang="es-ES_tradnl" sz="1200" dirty="0" smtClean="0">
                <a:solidFill>
                  <a:schemeClr val="bg2"/>
                </a:solidFill>
                <a:latin typeface="Arial" charset="0"/>
              </a:rPr>
              <a:t>2018</a:t>
            </a:r>
            <a:endParaRPr lang="es-ES_tradnl" sz="1200" dirty="0">
              <a:solidFill>
                <a:schemeClr val="bg2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26671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2286000" y="1651571"/>
            <a:ext cx="4572000" cy="3447098"/>
          </a:xfrm>
          <a:prstGeom prst="rect">
            <a:avLst/>
          </a:prstGeom>
          <a:solidFill>
            <a:schemeClr val="bg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endParaRPr lang="en-US" sz="1000" dirty="0" smtClean="0"/>
          </a:p>
          <a:p>
            <a:r>
              <a:rPr lang="en-US" dirty="0" smtClean="0"/>
              <a:t>“Yoshinori Watanabe, </a:t>
            </a:r>
            <a:r>
              <a:rPr lang="en-US" dirty="0" err="1" smtClean="0"/>
              <a:t>prominente</a:t>
            </a:r>
            <a:r>
              <a:rPr lang="en-US" dirty="0" smtClean="0"/>
              <a:t> </a:t>
            </a:r>
            <a:r>
              <a:rPr lang="en-US" dirty="0" err="1" smtClean="0"/>
              <a:t>biólogo</a:t>
            </a:r>
            <a:r>
              <a:rPr lang="en-US" dirty="0" smtClean="0"/>
              <a:t> </a:t>
            </a:r>
            <a:r>
              <a:rPr lang="en-US" dirty="0" err="1" smtClean="0"/>
              <a:t>celular</a:t>
            </a:r>
            <a:r>
              <a:rPr lang="en-US" dirty="0" smtClean="0"/>
              <a:t>, </a:t>
            </a:r>
            <a:r>
              <a:rPr lang="en-US" dirty="0" err="1" smtClean="0"/>
              <a:t>quien</a:t>
            </a:r>
            <a:r>
              <a:rPr lang="en-US" dirty="0" smtClean="0"/>
              <a:t> </a:t>
            </a:r>
            <a:r>
              <a:rPr lang="en-US" dirty="0" err="1" smtClean="0"/>
              <a:t>fue</a:t>
            </a:r>
            <a:r>
              <a:rPr lang="en-US" dirty="0" smtClean="0"/>
              <a:t> </a:t>
            </a:r>
            <a:r>
              <a:rPr lang="en-US" dirty="0" err="1" smtClean="0"/>
              <a:t>despedido</a:t>
            </a:r>
            <a:r>
              <a:rPr lang="en-US" dirty="0" smtClean="0"/>
              <a:t> de la Universidad de </a:t>
            </a:r>
            <a:r>
              <a:rPr lang="en-US" dirty="0" err="1" smtClean="0"/>
              <a:t>Tokio</a:t>
            </a:r>
            <a:r>
              <a:rPr lang="en-US" dirty="0" smtClean="0"/>
              <a:t> </a:t>
            </a:r>
            <a:r>
              <a:rPr lang="en-US" dirty="0" err="1" smtClean="0"/>
              <a:t>por</a:t>
            </a:r>
            <a:r>
              <a:rPr lang="en-US" dirty="0" smtClean="0"/>
              <a:t> </a:t>
            </a:r>
            <a:r>
              <a:rPr lang="en-US" dirty="0" err="1" smtClean="0"/>
              <a:t>deshonestidad</a:t>
            </a:r>
            <a:r>
              <a:rPr lang="en-US" dirty="0" smtClean="0"/>
              <a:t> </a:t>
            </a:r>
            <a:r>
              <a:rPr lang="en-US" dirty="0" err="1" smtClean="0"/>
              <a:t>científica</a:t>
            </a:r>
            <a:r>
              <a:rPr lang="en-US" dirty="0" smtClean="0">
                <a:solidFill>
                  <a:srgbClr val="FF0000"/>
                </a:solidFill>
              </a:rPr>
              <a:t>*</a:t>
            </a:r>
            <a:r>
              <a:rPr lang="en-US" dirty="0" smtClean="0"/>
              <a:t>, se </a:t>
            </a:r>
            <a:r>
              <a:rPr lang="en-US" dirty="0" err="1" smtClean="0"/>
              <a:t>enrolará</a:t>
            </a:r>
            <a:r>
              <a:rPr lang="en-US" dirty="0" smtClean="0"/>
              <a:t> en un </a:t>
            </a:r>
            <a:r>
              <a:rPr lang="en-US" dirty="0" err="1" smtClean="0"/>
              <a:t>programa</a:t>
            </a:r>
            <a:r>
              <a:rPr lang="en-US" dirty="0" smtClean="0"/>
              <a:t> </a:t>
            </a:r>
            <a:r>
              <a:rPr lang="en-US" dirty="0" err="1" smtClean="0"/>
              <a:t>intensivo</a:t>
            </a:r>
            <a:r>
              <a:rPr lang="en-US" dirty="0" smtClean="0"/>
              <a:t> con Paul Nurse, </a:t>
            </a:r>
            <a:r>
              <a:rPr lang="en-US" dirty="0" err="1" smtClean="0"/>
              <a:t>Premio</a:t>
            </a:r>
            <a:r>
              <a:rPr lang="en-US" dirty="0" smtClean="0"/>
              <a:t> Nobel</a:t>
            </a:r>
            <a:r>
              <a:rPr lang="en-US" sz="1400" dirty="0" smtClean="0"/>
              <a:t>**</a:t>
            </a:r>
            <a:r>
              <a:rPr lang="en-US" dirty="0" smtClean="0"/>
              <a:t>, en el </a:t>
            </a:r>
            <a:r>
              <a:rPr lang="en-US" dirty="0" err="1" smtClean="0"/>
              <a:t>Instituto</a:t>
            </a:r>
            <a:r>
              <a:rPr lang="en-US" dirty="0" smtClean="0"/>
              <a:t> Francis </a:t>
            </a:r>
            <a:r>
              <a:rPr lang="en-US" dirty="0"/>
              <a:t>Crick </a:t>
            </a:r>
            <a:r>
              <a:rPr lang="en-US" dirty="0" smtClean="0"/>
              <a:t>en </a:t>
            </a:r>
            <a:r>
              <a:rPr lang="en-US" dirty="0" err="1" smtClean="0"/>
              <a:t>Londres</a:t>
            </a:r>
            <a:r>
              <a:rPr lang="en-US" dirty="0" smtClean="0"/>
              <a:t>”.</a:t>
            </a:r>
          </a:p>
          <a:p>
            <a:endParaRPr lang="en-US" dirty="0"/>
          </a:p>
          <a:p>
            <a:r>
              <a:rPr lang="en-US" dirty="0" smtClean="0"/>
              <a:t>¡Su mentor </a:t>
            </a:r>
            <a:r>
              <a:rPr lang="en-US" dirty="0" err="1" smtClean="0"/>
              <a:t>considera</a:t>
            </a:r>
            <a:r>
              <a:rPr lang="en-US" dirty="0" smtClean="0"/>
              <a:t> </a:t>
            </a:r>
            <a:r>
              <a:rPr lang="en-US" dirty="0" err="1" smtClean="0"/>
              <a:t>que</a:t>
            </a:r>
            <a:r>
              <a:rPr lang="en-US" dirty="0" smtClean="0"/>
              <a:t> </a:t>
            </a:r>
            <a:r>
              <a:rPr lang="en-US" dirty="0" err="1" smtClean="0"/>
              <a:t>merece</a:t>
            </a:r>
            <a:r>
              <a:rPr lang="en-US" dirty="0" smtClean="0"/>
              <a:t> un </a:t>
            </a:r>
            <a:r>
              <a:rPr lang="en-US" dirty="0" err="1"/>
              <a:t>s</a:t>
            </a:r>
            <a:r>
              <a:rPr lang="en-US" dirty="0" err="1" smtClean="0"/>
              <a:t>egundo</a:t>
            </a:r>
            <a:r>
              <a:rPr lang="en-US" dirty="0" smtClean="0"/>
              <a:t> chance!</a:t>
            </a:r>
          </a:p>
          <a:p>
            <a:endParaRPr lang="es-VE" sz="800" dirty="0"/>
          </a:p>
        </p:txBody>
      </p:sp>
      <p:sp>
        <p:nvSpPr>
          <p:cNvPr id="3" name="Rectángulo 2"/>
          <p:cNvSpPr/>
          <p:nvPr/>
        </p:nvSpPr>
        <p:spPr>
          <a:xfrm>
            <a:off x="1984276" y="5238964"/>
            <a:ext cx="5175448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VE" dirty="0" err="1" smtClean="0"/>
              <a:t>Nature</a:t>
            </a:r>
            <a:r>
              <a:rPr lang="es-VE" dirty="0" smtClean="0"/>
              <a:t>, 15 mayo 2018 </a:t>
            </a:r>
          </a:p>
          <a:p>
            <a:endParaRPr lang="es-VE" sz="1000" dirty="0"/>
          </a:p>
          <a:p>
            <a:r>
              <a:rPr lang="es-VE" sz="1000" dirty="0" smtClean="0"/>
              <a:t>https</a:t>
            </a:r>
            <a:r>
              <a:rPr lang="es-VE" sz="1000" dirty="0"/>
              <a:t>://www.nature.com/articles/d41586-018-05139-4?utm_source=briefing-dy&amp;utm_medium=email&amp;utm_campaign=briefing&amp;utm_content=20180515</a:t>
            </a:r>
          </a:p>
        </p:txBody>
      </p:sp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6156176" y="6381328"/>
            <a:ext cx="280012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_tradnl" sz="1200" dirty="0">
                <a:solidFill>
                  <a:schemeClr val="bg2"/>
                </a:solidFill>
                <a:latin typeface="Arial" charset="0"/>
              </a:rPr>
              <a:t>X. Páez Facultad Medicina ULA </a:t>
            </a:r>
            <a:r>
              <a:rPr lang="es-ES_tradnl" sz="1200" dirty="0" smtClean="0">
                <a:solidFill>
                  <a:schemeClr val="bg2"/>
                </a:solidFill>
                <a:latin typeface="Arial" charset="0"/>
              </a:rPr>
              <a:t>2018</a:t>
            </a:r>
            <a:endParaRPr lang="es-ES_tradnl" sz="1200" dirty="0">
              <a:solidFill>
                <a:schemeClr val="bg2"/>
              </a:solidFill>
              <a:latin typeface="Arial" charset="0"/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395536" y="332131"/>
            <a:ext cx="2281394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s-VE" dirty="0" smtClean="0"/>
              <a:t>Noticia reciente, </a:t>
            </a:r>
          </a:p>
          <a:p>
            <a:pPr algn="l"/>
            <a:r>
              <a:rPr lang="es-VE" dirty="0" smtClean="0"/>
              <a:t>rehabilitación de</a:t>
            </a:r>
          </a:p>
          <a:p>
            <a:pPr algn="l"/>
            <a:r>
              <a:rPr lang="es-VE" dirty="0" smtClean="0"/>
              <a:t> un investigador</a:t>
            </a:r>
            <a:endParaRPr lang="es-VE" dirty="0"/>
          </a:p>
        </p:txBody>
      </p:sp>
      <p:sp>
        <p:nvSpPr>
          <p:cNvPr id="6" name="CuadroTexto 5"/>
          <p:cNvSpPr txBox="1"/>
          <p:nvPr/>
        </p:nvSpPr>
        <p:spPr>
          <a:xfrm>
            <a:off x="6902242" y="2330128"/>
            <a:ext cx="1880643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VE" dirty="0" smtClean="0">
                <a:solidFill>
                  <a:srgbClr val="FF0000"/>
                </a:solidFill>
              </a:rPr>
              <a:t>*</a:t>
            </a:r>
            <a:r>
              <a:rPr lang="es-VE" dirty="0" smtClean="0"/>
              <a:t>manipulación </a:t>
            </a:r>
          </a:p>
          <a:p>
            <a:r>
              <a:rPr lang="es-VE" dirty="0" smtClean="0"/>
              <a:t>de  imágenes </a:t>
            </a:r>
          </a:p>
          <a:p>
            <a:r>
              <a:rPr lang="es-VE" dirty="0" smtClean="0"/>
              <a:t>y fusión </a:t>
            </a:r>
          </a:p>
          <a:p>
            <a:r>
              <a:rPr lang="es-VE" dirty="0" smtClean="0"/>
              <a:t>de datos.</a:t>
            </a:r>
            <a:endParaRPr lang="es-VE" dirty="0"/>
          </a:p>
        </p:txBody>
      </p:sp>
      <p:sp>
        <p:nvSpPr>
          <p:cNvPr id="7" name="CuadroTexto 6"/>
          <p:cNvSpPr txBox="1"/>
          <p:nvPr/>
        </p:nvSpPr>
        <p:spPr>
          <a:xfrm>
            <a:off x="7008671" y="3881156"/>
            <a:ext cx="166778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s-VE" sz="1600" dirty="0" smtClean="0"/>
              <a:t>** 2001 por </a:t>
            </a:r>
          </a:p>
          <a:p>
            <a:pPr algn="l"/>
            <a:r>
              <a:rPr lang="es-VE" sz="1600" dirty="0" smtClean="0"/>
              <a:t>descubrimiento de reguladores del ciclo celular</a:t>
            </a:r>
            <a:endParaRPr lang="es-VE" sz="1600" dirty="0"/>
          </a:p>
        </p:txBody>
      </p:sp>
    </p:spTree>
    <p:extLst>
      <p:ext uri="{BB962C8B-B14F-4D97-AF65-F5344CB8AC3E}">
        <p14:creationId xmlns:p14="http://schemas.microsoft.com/office/powerpoint/2010/main" val="9652700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/>
      <p:bldP spid="6" grpId="0"/>
      <p:bldP spid="7" grpId="0"/>
    </p:bldLst>
  </p:timing>
</p:sld>
</file>

<file path=ppt/slides/slide1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9"/>
          <p:cNvSpPr txBox="1">
            <a:spLocks noChangeArrowheads="1"/>
          </p:cNvSpPr>
          <p:nvPr/>
        </p:nvSpPr>
        <p:spPr bwMode="auto">
          <a:xfrm>
            <a:off x="539552" y="2490788"/>
            <a:ext cx="3840857" cy="2585323"/>
          </a:xfrm>
          <a:prstGeom prst="rect">
            <a:avLst/>
          </a:prstGeom>
          <a:solidFill>
            <a:srgbClr val="FFE8D9"/>
          </a:solidFill>
          <a:ln>
            <a:solidFill>
              <a:srgbClr val="0000CC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wrap="square">
            <a:spAutoFit/>
          </a:bodyPr>
          <a:lstStyle/>
          <a:p>
            <a:pPr algn="l">
              <a:buClr>
                <a:srgbClr val="C00000"/>
              </a:buClr>
              <a:defRPr/>
            </a:pPr>
            <a:r>
              <a:rPr lang="es-ES_tradnl" sz="2800" b="1" dirty="0">
                <a:solidFill>
                  <a:srgbClr val="000000"/>
                </a:solidFill>
              </a:rPr>
              <a:t>Profesor</a:t>
            </a:r>
          </a:p>
          <a:p>
            <a:pPr marL="285750" indent="-285750" algn="l">
              <a:buClr>
                <a:srgbClr val="C00000"/>
              </a:buClr>
              <a:buFont typeface="Arial" pitchFamily="34" charset="0"/>
              <a:buChar char="•"/>
              <a:defRPr/>
            </a:pPr>
            <a:endParaRPr lang="es-ES_tradnl" sz="1400" b="1" dirty="0">
              <a:solidFill>
                <a:srgbClr val="000000"/>
              </a:solidFill>
            </a:endParaRPr>
          </a:p>
          <a:p>
            <a:pPr marL="285750" indent="-285750" algn="l">
              <a:buClr>
                <a:srgbClr val="C00000"/>
              </a:buClr>
              <a:buSzPct val="150000"/>
              <a:buFont typeface="Arial" pitchFamily="34" charset="0"/>
              <a:buChar char="•"/>
              <a:defRPr/>
            </a:pPr>
            <a:r>
              <a:rPr lang="es-ES_tradnl" dirty="0">
                <a:solidFill>
                  <a:srgbClr val="000000"/>
                </a:solidFill>
              </a:rPr>
              <a:t>Ser un </a:t>
            </a:r>
            <a:r>
              <a:rPr lang="es-ES_tradnl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modelo </a:t>
            </a:r>
            <a:r>
              <a:rPr lang="es-ES_tradnl" dirty="0">
                <a:solidFill>
                  <a:srgbClr val="000000"/>
                </a:solidFill>
              </a:rPr>
              <a:t>a </a:t>
            </a:r>
            <a:r>
              <a:rPr lang="es-ES_tradnl" dirty="0" smtClean="0">
                <a:solidFill>
                  <a:srgbClr val="000000"/>
                </a:solidFill>
              </a:rPr>
              <a:t>imitar</a:t>
            </a:r>
          </a:p>
          <a:p>
            <a:pPr marL="285750" indent="-285750" algn="l">
              <a:buClr>
                <a:srgbClr val="C00000"/>
              </a:buClr>
              <a:buSzPct val="150000"/>
              <a:buFont typeface="Arial" pitchFamily="34" charset="0"/>
              <a:buChar char="•"/>
              <a:defRPr/>
            </a:pPr>
            <a:endParaRPr lang="es-ES_tradnl" sz="1000" dirty="0">
              <a:solidFill>
                <a:srgbClr val="000000"/>
              </a:solidFill>
            </a:endParaRPr>
          </a:p>
          <a:p>
            <a:pPr marL="285750" indent="-285750" algn="l">
              <a:buClr>
                <a:srgbClr val="C00000"/>
              </a:buClr>
              <a:buSzPct val="150000"/>
              <a:buFont typeface="Arial" pitchFamily="34" charset="0"/>
              <a:buChar char="•"/>
              <a:defRPr/>
            </a:pPr>
            <a:r>
              <a:rPr lang="es-ES_tradnl" dirty="0">
                <a:solidFill>
                  <a:srgbClr val="000000"/>
                </a:solidFill>
              </a:rPr>
              <a:t>Estar </a:t>
            </a:r>
            <a:r>
              <a:rPr lang="es-ES_tradnl" u="sng" dirty="0" smtClean="0">
                <a:solidFill>
                  <a:srgbClr val="000000"/>
                </a:solidFill>
              </a:rPr>
              <a:t>disponible</a:t>
            </a:r>
          </a:p>
          <a:p>
            <a:pPr marL="285750" indent="-285750" algn="l">
              <a:buClr>
                <a:srgbClr val="C00000"/>
              </a:buClr>
              <a:buSzPct val="150000"/>
              <a:buFont typeface="Arial" pitchFamily="34" charset="0"/>
              <a:buChar char="•"/>
              <a:defRPr/>
            </a:pPr>
            <a:endParaRPr lang="es-ES_tradnl" sz="1000" dirty="0">
              <a:solidFill>
                <a:srgbClr val="000000"/>
              </a:solidFill>
            </a:endParaRPr>
          </a:p>
          <a:p>
            <a:pPr marL="285750" indent="-285750" algn="l">
              <a:buClr>
                <a:srgbClr val="C00000"/>
              </a:buClr>
              <a:buSzPct val="150000"/>
              <a:buFont typeface="Arial" pitchFamily="34" charset="0"/>
              <a:buChar char="•"/>
              <a:defRPr/>
            </a:pPr>
            <a:r>
              <a:rPr lang="es-ES_tradnl" dirty="0">
                <a:solidFill>
                  <a:srgbClr val="000000"/>
                </a:solidFill>
              </a:rPr>
              <a:t>Evaluar </a:t>
            </a:r>
            <a:r>
              <a:rPr lang="es-ES_tradnl" dirty="0" smtClean="0">
                <a:solidFill>
                  <a:srgbClr val="000000"/>
                </a:solidFill>
              </a:rPr>
              <a:t>el </a:t>
            </a:r>
            <a:r>
              <a:rPr lang="es-ES_tradnl" dirty="0">
                <a:solidFill>
                  <a:srgbClr val="000000"/>
                </a:solidFill>
              </a:rPr>
              <a:t>trabajo a </a:t>
            </a:r>
            <a:r>
              <a:rPr lang="es-ES_tradnl" dirty="0" smtClean="0">
                <a:solidFill>
                  <a:srgbClr val="000000"/>
                </a:solidFill>
              </a:rPr>
              <a:t>tiempo</a:t>
            </a:r>
          </a:p>
          <a:p>
            <a:pPr algn="l">
              <a:buClr>
                <a:srgbClr val="C00000"/>
              </a:buClr>
              <a:buSzPct val="150000"/>
              <a:defRPr/>
            </a:pPr>
            <a:r>
              <a:rPr lang="es-ES_tradnl" sz="1000" dirty="0" smtClean="0">
                <a:solidFill>
                  <a:srgbClr val="000000"/>
                </a:solidFill>
              </a:rPr>
              <a:t> </a:t>
            </a:r>
            <a:endParaRPr lang="es-ES_tradnl" sz="1000" dirty="0">
              <a:solidFill>
                <a:srgbClr val="000000"/>
              </a:solidFill>
            </a:endParaRPr>
          </a:p>
          <a:p>
            <a:pPr marL="261938" indent="-261938" algn="l">
              <a:buClr>
                <a:srgbClr val="C00000"/>
              </a:buClr>
              <a:buSzPct val="150000"/>
              <a:buFont typeface="Arial" pitchFamily="34" charset="0"/>
              <a:buChar char="•"/>
              <a:defRPr/>
            </a:pPr>
            <a:r>
              <a:rPr lang="es-ES_tradnl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Dar guía </a:t>
            </a:r>
            <a:r>
              <a:rPr lang="es-ES_tradnl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ética</a:t>
            </a:r>
          </a:p>
          <a:p>
            <a:pPr marL="261938" indent="-261938" algn="l">
              <a:buClr>
                <a:srgbClr val="C00000"/>
              </a:buClr>
              <a:buSzPct val="150000"/>
              <a:buFont typeface="Arial" pitchFamily="34" charset="0"/>
              <a:buChar char="•"/>
              <a:defRPr/>
            </a:pPr>
            <a:endParaRPr lang="es-ES_tradnl" sz="1000" b="1" dirty="0">
              <a:solidFill>
                <a:srgbClr val="000000"/>
              </a:solidFill>
            </a:endParaRPr>
          </a:p>
        </p:txBody>
      </p:sp>
      <p:sp>
        <p:nvSpPr>
          <p:cNvPr id="3" name="Text Box 10"/>
          <p:cNvSpPr txBox="1">
            <a:spLocks noChangeArrowheads="1"/>
          </p:cNvSpPr>
          <p:nvPr/>
        </p:nvSpPr>
        <p:spPr bwMode="auto">
          <a:xfrm>
            <a:off x="4538464" y="2490788"/>
            <a:ext cx="4065984" cy="2585323"/>
          </a:xfrm>
          <a:prstGeom prst="rect">
            <a:avLst/>
          </a:prstGeom>
          <a:solidFill>
            <a:srgbClr val="FFE5EE"/>
          </a:solidFill>
          <a:ln>
            <a:solidFill>
              <a:srgbClr val="0000CC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wrap="square">
            <a:spAutoFit/>
          </a:bodyPr>
          <a:lstStyle/>
          <a:p>
            <a:pPr algn="l">
              <a:buClr>
                <a:srgbClr val="C00000"/>
              </a:buClr>
              <a:defRPr/>
            </a:pPr>
            <a:r>
              <a:rPr lang="es-ES_tradnl" sz="2800" b="1" dirty="0">
                <a:solidFill>
                  <a:srgbClr val="000000"/>
                </a:solidFill>
              </a:rPr>
              <a:t>Estudiante</a:t>
            </a:r>
          </a:p>
          <a:p>
            <a:pPr marL="285750" indent="-285750" algn="l">
              <a:buClr>
                <a:srgbClr val="C00000"/>
              </a:buClr>
              <a:buFont typeface="Arial" pitchFamily="34" charset="0"/>
              <a:buChar char="•"/>
              <a:defRPr/>
            </a:pPr>
            <a:endParaRPr lang="es-ES_tradnl" sz="1400" b="1" dirty="0">
              <a:solidFill>
                <a:srgbClr val="000000"/>
              </a:solidFill>
            </a:endParaRPr>
          </a:p>
          <a:p>
            <a:pPr marL="285750" indent="-285750" algn="l">
              <a:buClr>
                <a:srgbClr val="C00000"/>
              </a:buClr>
              <a:buSzPct val="150000"/>
              <a:buFont typeface="Arial" pitchFamily="34" charset="0"/>
              <a:buChar char="•"/>
              <a:defRPr/>
            </a:pPr>
            <a:r>
              <a:rPr lang="es-ES_tradnl" dirty="0">
                <a:solidFill>
                  <a:srgbClr val="000000"/>
                </a:solidFill>
              </a:rPr>
              <a:t>Identificar sus necesidades, </a:t>
            </a:r>
          </a:p>
          <a:p>
            <a:pPr algn="l">
              <a:buClr>
                <a:srgbClr val="C00000"/>
              </a:buClr>
              <a:buSzPct val="150000"/>
              <a:defRPr/>
            </a:pPr>
            <a:r>
              <a:rPr lang="es-ES_tradnl" dirty="0" smtClean="0">
                <a:solidFill>
                  <a:srgbClr val="000000"/>
                </a:solidFill>
              </a:rPr>
              <a:t>    talentos </a:t>
            </a:r>
            <a:r>
              <a:rPr lang="es-ES_tradnl" dirty="0">
                <a:solidFill>
                  <a:srgbClr val="000000"/>
                </a:solidFill>
              </a:rPr>
              <a:t>e </a:t>
            </a:r>
            <a:r>
              <a:rPr lang="es-ES_tradnl" dirty="0" smtClean="0">
                <a:solidFill>
                  <a:srgbClr val="000000"/>
                </a:solidFill>
              </a:rPr>
              <a:t>intereses</a:t>
            </a:r>
          </a:p>
          <a:p>
            <a:pPr algn="l">
              <a:buClr>
                <a:srgbClr val="C00000"/>
              </a:buClr>
              <a:buSzPct val="150000"/>
              <a:defRPr/>
            </a:pPr>
            <a:endParaRPr lang="es-ES_tradnl" sz="1000" dirty="0">
              <a:solidFill>
                <a:srgbClr val="000000"/>
              </a:solidFill>
            </a:endParaRPr>
          </a:p>
          <a:p>
            <a:pPr marL="285750" indent="-285750" algn="l">
              <a:buClr>
                <a:srgbClr val="C00000"/>
              </a:buClr>
              <a:buSzPct val="150000"/>
              <a:buFont typeface="Arial" pitchFamily="34" charset="0"/>
              <a:buChar char="•"/>
              <a:defRPr/>
            </a:pPr>
            <a:r>
              <a:rPr lang="es-ES_tradnl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Encargarse de sus </a:t>
            </a:r>
            <a:r>
              <a:rPr lang="es-ES_tradnl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estudios</a:t>
            </a:r>
          </a:p>
          <a:p>
            <a:pPr marL="285750" indent="-285750" algn="l">
              <a:buClr>
                <a:srgbClr val="C00000"/>
              </a:buClr>
              <a:buSzPct val="150000"/>
              <a:buFont typeface="Arial" pitchFamily="34" charset="0"/>
              <a:buChar char="•"/>
              <a:defRPr/>
            </a:pPr>
            <a:endParaRPr lang="es-ES_tradnl" sz="10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285750" indent="-285750" algn="l">
              <a:buClr>
                <a:srgbClr val="C00000"/>
              </a:buClr>
              <a:buSzPct val="150000"/>
              <a:buFont typeface="Arial" pitchFamily="34" charset="0"/>
              <a:buChar char="•"/>
              <a:defRPr/>
            </a:pPr>
            <a:r>
              <a:rPr lang="es-ES_tradnl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Comportarse </a:t>
            </a:r>
            <a:r>
              <a:rPr lang="es-ES_tradnl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honestamente</a:t>
            </a:r>
          </a:p>
          <a:p>
            <a:pPr marL="285750" indent="-285750" algn="l">
              <a:buClr>
                <a:srgbClr val="C00000"/>
              </a:buClr>
              <a:buSzPct val="150000"/>
              <a:buFont typeface="Arial" pitchFamily="34" charset="0"/>
              <a:buChar char="•"/>
              <a:defRPr/>
            </a:pPr>
            <a:endParaRPr lang="es-ES_tradnl" sz="1000" dirty="0" smtClean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285750" indent="-285750" algn="l">
              <a:buClr>
                <a:srgbClr val="C00000"/>
              </a:buClr>
              <a:buSzPct val="150000"/>
              <a:buFont typeface="Arial" pitchFamily="34" charset="0"/>
              <a:buChar char="•"/>
              <a:defRPr/>
            </a:pPr>
            <a:endParaRPr lang="es-ES_tradnl" sz="10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0836" name="Rectangle 11"/>
          <p:cNvSpPr>
            <a:spLocks noChangeArrowheads="1"/>
          </p:cNvSpPr>
          <p:nvPr/>
        </p:nvSpPr>
        <p:spPr bwMode="auto">
          <a:xfrm>
            <a:off x="2792941" y="5189933"/>
            <a:ext cx="581150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r"/>
            <a:r>
              <a:rPr lang="en-GB" sz="1200" i="1" dirty="0">
                <a:solidFill>
                  <a:srgbClr val="000000"/>
                </a:solidFill>
              </a:rPr>
              <a:t>RCR Mentoring</a:t>
            </a:r>
            <a:r>
              <a:rPr lang="en-GB" sz="1200" dirty="0">
                <a:solidFill>
                  <a:srgbClr val="000000"/>
                </a:solidFill>
              </a:rPr>
              <a:t>. Columbia University 2009</a:t>
            </a:r>
          </a:p>
          <a:p>
            <a:pPr algn="r"/>
            <a:r>
              <a:rPr lang="en-GB" sz="1200" dirty="0">
                <a:solidFill>
                  <a:srgbClr val="000000"/>
                </a:solidFill>
              </a:rPr>
              <a:t>http:/7ccnmtl.columbia.edu/project/</a:t>
            </a:r>
            <a:r>
              <a:rPr lang="en-GB" sz="1200" dirty="0" err="1">
                <a:solidFill>
                  <a:srgbClr val="000000"/>
                </a:solidFill>
              </a:rPr>
              <a:t>rcr</a:t>
            </a:r>
            <a:r>
              <a:rPr lang="en-GB" sz="1200" dirty="0">
                <a:solidFill>
                  <a:srgbClr val="000000"/>
                </a:solidFill>
              </a:rPr>
              <a:t>/</a:t>
            </a:r>
            <a:r>
              <a:rPr lang="en-GB" sz="1200" dirty="0" err="1">
                <a:solidFill>
                  <a:srgbClr val="000000"/>
                </a:solidFill>
              </a:rPr>
              <a:t>rcr_mentoring</a:t>
            </a:r>
            <a:r>
              <a:rPr lang="en-GB" sz="1200" dirty="0">
                <a:solidFill>
                  <a:srgbClr val="000000"/>
                </a:solidFill>
              </a:rPr>
              <a:t>/foundation.index.html</a:t>
            </a:r>
            <a:endParaRPr lang="es-ES_tradnl" sz="1200" dirty="0">
              <a:solidFill>
                <a:srgbClr val="000000"/>
              </a:solidFill>
            </a:endParaRPr>
          </a:p>
        </p:txBody>
      </p:sp>
      <p:sp>
        <p:nvSpPr>
          <p:cNvPr id="8" name="Text Box 7"/>
          <p:cNvSpPr txBox="1">
            <a:spLocks noChangeArrowheads="1"/>
          </p:cNvSpPr>
          <p:nvPr/>
        </p:nvSpPr>
        <p:spPr bwMode="auto">
          <a:xfrm>
            <a:off x="1482163" y="1556715"/>
            <a:ext cx="6066084" cy="584775"/>
          </a:xfrm>
          <a:prstGeom prst="rect">
            <a:avLst/>
          </a:prstGeom>
          <a:solidFill>
            <a:srgbClr val="CCECFF"/>
          </a:solidFill>
          <a:ln w="28575">
            <a:solidFill>
              <a:schemeClr val="accent6">
                <a:lumMod val="60000"/>
                <a:lumOff val="40000"/>
              </a:schemeClr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3200" dirty="0" smtClean="0">
                <a:solidFill>
                  <a:srgbClr val="000000"/>
                </a:solidFill>
              </a:rPr>
              <a:t>Responsabilidades Individuales</a:t>
            </a:r>
            <a:endParaRPr lang="es-ES" sz="3200" dirty="0">
              <a:solidFill>
                <a:srgbClr val="000000"/>
              </a:solidFill>
            </a:endParaRPr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6156176" y="6381328"/>
            <a:ext cx="280012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_tradnl" sz="1200" dirty="0">
                <a:solidFill>
                  <a:schemeClr val="bg2"/>
                </a:solidFill>
                <a:latin typeface="Arial" charset="0"/>
              </a:rPr>
              <a:t>X. Páez Facultad Medicina ULA </a:t>
            </a:r>
            <a:r>
              <a:rPr lang="es-ES_tradnl" sz="1200" dirty="0" smtClean="0">
                <a:solidFill>
                  <a:schemeClr val="bg2"/>
                </a:solidFill>
                <a:latin typeface="Arial" charset="0"/>
              </a:rPr>
              <a:t>2018</a:t>
            </a:r>
            <a:endParaRPr lang="es-ES_tradnl" sz="1200" dirty="0">
              <a:solidFill>
                <a:schemeClr val="bg2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18209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</p:bldLst>
  </p:timing>
</p:sld>
</file>

<file path=ppt/slides/slide1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5"/>
          <p:cNvSpPr txBox="1">
            <a:spLocks noChangeArrowheads="1"/>
          </p:cNvSpPr>
          <p:nvPr/>
        </p:nvSpPr>
        <p:spPr bwMode="auto">
          <a:xfrm>
            <a:off x="755650" y="548680"/>
            <a:ext cx="3168650" cy="5878532"/>
          </a:xfrm>
          <a:prstGeom prst="rect">
            <a:avLst/>
          </a:prstGeom>
          <a:solidFill>
            <a:srgbClr val="CCECFF"/>
          </a:solidFill>
          <a:ln w="28575">
            <a:solidFill>
              <a:srgbClr val="0000CC"/>
            </a:solidFill>
            <a:miter lim="800000"/>
            <a:headEnd/>
            <a:tailEnd/>
          </a:ln>
          <a:effectLst>
            <a:glow rad="139700">
              <a:schemeClr val="accent2">
                <a:satMod val="175000"/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>
              <a:defRPr/>
            </a:pPr>
            <a:r>
              <a:rPr lang="es-ES_tradnl" sz="3200" b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Los</a:t>
            </a:r>
          </a:p>
          <a:p>
            <a:pPr>
              <a:defRPr/>
            </a:pPr>
            <a:r>
              <a:rPr lang="es-ES_tradnl" sz="3200" b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INDIVIDUOS</a:t>
            </a:r>
            <a:endParaRPr lang="es-ES_tradnl" sz="2800" dirty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>
              <a:defRPr/>
            </a:pPr>
            <a:r>
              <a:rPr lang="es-ES_tradnl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sean</a:t>
            </a:r>
          </a:p>
          <a:p>
            <a:pPr>
              <a:defRPr/>
            </a:pPr>
            <a:r>
              <a:rPr lang="es-ES_tradnl" sz="2800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s-ES_tradnl" sz="2400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investigadores</a:t>
            </a:r>
          </a:p>
          <a:p>
            <a:pPr>
              <a:defRPr/>
            </a:pPr>
            <a:r>
              <a:rPr lang="es-ES_tradnl" sz="2400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estudiantes profesores</a:t>
            </a:r>
          </a:p>
          <a:p>
            <a:pPr>
              <a:defRPr/>
            </a:pPr>
            <a:r>
              <a:rPr lang="es-ES_tradnl" sz="2400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técnicos </a:t>
            </a:r>
          </a:p>
          <a:p>
            <a:pPr>
              <a:defRPr/>
            </a:pPr>
            <a:r>
              <a:rPr lang="es-ES_tradnl" sz="2400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mentores supervisores </a:t>
            </a:r>
          </a:p>
          <a:p>
            <a:pPr>
              <a:defRPr/>
            </a:pPr>
            <a:r>
              <a:rPr lang="es-ES_tradnl" sz="2400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autores </a:t>
            </a:r>
          </a:p>
          <a:p>
            <a:pPr>
              <a:defRPr/>
            </a:pPr>
            <a:r>
              <a:rPr lang="es-ES_tradnl" sz="2400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revisores</a:t>
            </a:r>
          </a:p>
          <a:p>
            <a:pPr>
              <a:defRPr/>
            </a:pPr>
            <a:r>
              <a:rPr lang="es-ES_tradnl" sz="2400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editores </a:t>
            </a:r>
          </a:p>
          <a:p>
            <a:pPr>
              <a:defRPr/>
            </a:pPr>
            <a:r>
              <a:rPr lang="es-ES_tradnl" sz="2400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jefes</a:t>
            </a:r>
          </a:p>
          <a:p>
            <a:pPr>
              <a:defRPr/>
            </a:pPr>
            <a:r>
              <a:rPr lang="es-ES_tradnl" sz="2400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s-ES_tradnl" sz="2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patrocinadores </a:t>
            </a:r>
            <a:endParaRPr lang="es-ES_tradnl" sz="2400" dirty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>
              <a:defRPr/>
            </a:pPr>
            <a:r>
              <a:rPr lang="es-ES_tradnl" sz="2400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etc.  </a:t>
            </a:r>
            <a:endParaRPr lang="es-ES_tradnl" sz="800" dirty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3" name="Rectangle 6"/>
          <p:cNvSpPr>
            <a:spLocks noChangeArrowheads="1"/>
          </p:cNvSpPr>
          <p:nvPr/>
        </p:nvSpPr>
        <p:spPr bwMode="auto">
          <a:xfrm>
            <a:off x="4801779" y="3801027"/>
            <a:ext cx="3926075" cy="2616101"/>
          </a:xfrm>
          <a:prstGeom prst="rect">
            <a:avLst/>
          </a:prstGeom>
          <a:solidFill>
            <a:srgbClr val="89FFFF"/>
          </a:solidFill>
          <a:ln w="28575">
            <a:solidFill>
              <a:srgbClr val="0000CC"/>
            </a:solidFill>
            <a:miter lim="800000"/>
            <a:headEnd/>
            <a:tailEnd/>
          </a:ln>
          <a:effectLst>
            <a:glow rad="139700">
              <a:schemeClr val="accent1">
                <a:satMod val="175000"/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>
              <a:defRPr/>
            </a:pPr>
            <a:r>
              <a:rPr lang="es-ES_tradnl" sz="3600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Deben tener</a:t>
            </a:r>
          </a:p>
          <a:p>
            <a:pPr>
              <a:defRPr/>
            </a:pPr>
            <a:r>
              <a:rPr lang="es-ES_tradnl" sz="3600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Desempeño</a:t>
            </a:r>
          </a:p>
          <a:p>
            <a:pPr>
              <a:defRPr/>
            </a:pPr>
            <a:r>
              <a:rPr lang="es-ES_tradnl" sz="1200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</a:p>
          <a:p>
            <a:pPr>
              <a:defRPr/>
            </a:pPr>
            <a:r>
              <a:rPr lang="es-ES_tradnl" sz="4000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HONESTO</a:t>
            </a:r>
          </a:p>
          <a:p>
            <a:pPr>
              <a:defRPr/>
            </a:pPr>
            <a:r>
              <a:rPr lang="es-ES_tradnl" sz="4000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RESPONSABLE</a:t>
            </a:r>
          </a:p>
        </p:txBody>
      </p:sp>
      <p:sp>
        <p:nvSpPr>
          <p:cNvPr id="4" name="AutoShape 7"/>
          <p:cNvSpPr>
            <a:spLocks noChangeArrowheads="1"/>
          </p:cNvSpPr>
          <p:nvPr/>
        </p:nvSpPr>
        <p:spPr bwMode="auto">
          <a:xfrm>
            <a:off x="4814774" y="764704"/>
            <a:ext cx="2736850" cy="2016125"/>
          </a:xfrm>
          <a:prstGeom prst="curvedDownArrow">
            <a:avLst>
              <a:gd name="adj1" fmla="val 14304"/>
              <a:gd name="adj2" fmla="val 54299"/>
              <a:gd name="adj3" fmla="val 33333"/>
            </a:avLst>
          </a:prstGeom>
          <a:solidFill>
            <a:srgbClr val="9BBC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6367332" y="6581001"/>
            <a:ext cx="280012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_tradnl" sz="1200" dirty="0">
                <a:solidFill>
                  <a:schemeClr val="bg2"/>
                </a:solidFill>
                <a:latin typeface="Arial" charset="0"/>
              </a:rPr>
              <a:t>X. Páez Facultad Medicina ULA </a:t>
            </a:r>
            <a:r>
              <a:rPr lang="es-ES_tradnl" sz="1200" dirty="0" smtClean="0">
                <a:solidFill>
                  <a:schemeClr val="bg2"/>
                </a:solidFill>
                <a:latin typeface="Arial" charset="0"/>
              </a:rPr>
              <a:t>2018</a:t>
            </a:r>
            <a:endParaRPr lang="es-ES_tradnl" sz="1200" dirty="0">
              <a:solidFill>
                <a:schemeClr val="bg2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289229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 nodeType="clickPar">
                      <p:stCondLst>
                        <p:cond delay="indefinite"/>
                      </p:stCondLst>
                      <p:childTnLst>
                        <p:par>
                          <p:cTn id="5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1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1" name="Text Box 3"/>
          <p:cNvSpPr txBox="1">
            <a:spLocks noChangeArrowheads="1"/>
          </p:cNvSpPr>
          <p:nvPr/>
        </p:nvSpPr>
        <p:spPr bwMode="auto">
          <a:xfrm>
            <a:off x="6588125" y="554038"/>
            <a:ext cx="1804988" cy="395287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2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marL="457200" indent="-457200" algn="l">
              <a:defRPr/>
            </a:pPr>
            <a:r>
              <a:rPr lang="es-ES_tradnl" sz="1800">
                <a:effectLst>
                  <a:outerShdw blurRad="38100" dist="38100" dir="2700000" algn="tl">
                    <a:srgbClr val="C0C0C0"/>
                  </a:outerShdw>
                </a:effectLst>
              </a:rPr>
              <a:t>III. Conclusión</a:t>
            </a:r>
          </a:p>
        </p:txBody>
      </p:sp>
      <p:sp>
        <p:nvSpPr>
          <p:cNvPr id="48134" name="Rectangle 6"/>
          <p:cNvSpPr>
            <a:spLocks noChangeArrowheads="1"/>
          </p:cNvSpPr>
          <p:nvPr/>
        </p:nvSpPr>
        <p:spPr bwMode="auto">
          <a:xfrm>
            <a:off x="1733550" y="2060848"/>
            <a:ext cx="5534025" cy="2803525"/>
          </a:xfrm>
          <a:prstGeom prst="rect">
            <a:avLst/>
          </a:prstGeom>
          <a:solidFill>
            <a:schemeClr val="bg1"/>
          </a:solidFill>
          <a:ln w="28575">
            <a:solidFill>
              <a:srgbClr val="CC3300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>
              <a:defRPr/>
            </a:pPr>
            <a:endParaRPr lang="es-ES_tradnl" sz="1400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defRPr/>
            </a:pPr>
            <a:r>
              <a:rPr lang="es-ES_tradnl" sz="28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¿Qué significa ser </a:t>
            </a:r>
          </a:p>
          <a:p>
            <a:pPr>
              <a:defRPr/>
            </a:pPr>
            <a:r>
              <a:rPr lang="es-ES_tradnl" sz="28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investigador, científico, tutor, estudiante, evaluador, editor, administrador etc. </a:t>
            </a:r>
          </a:p>
          <a:p>
            <a:pPr>
              <a:defRPr/>
            </a:pPr>
            <a:r>
              <a:rPr lang="es-ES_tradnl" sz="36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RESPONSABLE</a:t>
            </a:r>
            <a:r>
              <a:rPr lang="es-ES_tradnl" sz="28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?</a:t>
            </a:r>
          </a:p>
          <a:p>
            <a:pPr>
              <a:defRPr/>
            </a:pPr>
            <a:endParaRPr lang="es-ES_tradnl" sz="1400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6156176" y="6381328"/>
            <a:ext cx="280012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_tradnl" sz="1200" dirty="0">
                <a:solidFill>
                  <a:schemeClr val="bg2"/>
                </a:solidFill>
                <a:latin typeface="Arial" charset="0"/>
              </a:rPr>
              <a:t>X. Páez Facultad Medicina ULA </a:t>
            </a:r>
            <a:r>
              <a:rPr lang="es-ES_tradnl" sz="1200" dirty="0" smtClean="0">
                <a:solidFill>
                  <a:schemeClr val="bg2"/>
                </a:solidFill>
                <a:latin typeface="Arial" charset="0"/>
              </a:rPr>
              <a:t>2018</a:t>
            </a:r>
            <a:endParaRPr lang="es-ES_tradnl" sz="1200" dirty="0">
              <a:solidFill>
                <a:schemeClr val="bg2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mph" presetSubtype="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" dur="2000" fill="hold"/>
                                        <p:tgtEl>
                                          <p:spTgt spid="48134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34" grpId="0" animBg="1"/>
      <p:bldP spid="48134" grpId="1"/>
    </p:bldLst>
  </p:timing>
</p:sld>
</file>

<file path=ppt/slides/slide1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Text Box 2"/>
          <p:cNvSpPr txBox="1">
            <a:spLocks noChangeArrowheads="1"/>
          </p:cNvSpPr>
          <p:nvPr/>
        </p:nvSpPr>
        <p:spPr bwMode="auto">
          <a:xfrm>
            <a:off x="6588125" y="554038"/>
            <a:ext cx="1792478" cy="369332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2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marL="457200" indent="-457200" algn="l">
              <a:defRPr/>
            </a:pPr>
            <a:r>
              <a:rPr lang="es-ES_tradnl" sz="1800">
                <a:effectLst>
                  <a:outerShdw blurRad="38100" dist="38100" dir="2700000" algn="tl">
                    <a:srgbClr val="C0C0C0"/>
                  </a:outerShdw>
                </a:effectLst>
              </a:rPr>
              <a:t>III. Conclusión</a:t>
            </a:r>
          </a:p>
        </p:txBody>
      </p:sp>
      <p:sp>
        <p:nvSpPr>
          <p:cNvPr id="100358" name="Text Box 6"/>
          <p:cNvSpPr txBox="1">
            <a:spLocks noChangeArrowheads="1"/>
          </p:cNvSpPr>
          <p:nvPr/>
        </p:nvSpPr>
        <p:spPr bwMode="auto">
          <a:xfrm>
            <a:off x="1958039" y="1478784"/>
            <a:ext cx="5085045" cy="1754326"/>
          </a:xfrm>
          <a:prstGeom prst="rect">
            <a:avLst/>
          </a:prstGeom>
          <a:solidFill>
            <a:schemeClr val="bg1"/>
          </a:solidFill>
          <a:ln w="28575">
            <a:solidFill>
              <a:srgbClr val="00B0F0"/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  <a:extLst/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_tradnl" sz="5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¡Dar cuenta de </a:t>
            </a:r>
            <a:endParaRPr lang="es-ES_tradnl" sz="5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eaLnBrk="1" hangingPunct="1"/>
            <a:r>
              <a:rPr lang="es-ES_tradnl" sz="5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sus </a:t>
            </a:r>
            <a:r>
              <a:rPr lang="es-ES_tradnl" sz="5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acciones!</a:t>
            </a:r>
          </a:p>
        </p:txBody>
      </p:sp>
      <p:sp>
        <p:nvSpPr>
          <p:cNvPr id="100359" name="Text Box 7"/>
          <p:cNvSpPr txBox="1">
            <a:spLocks noChangeArrowheads="1"/>
          </p:cNvSpPr>
          <p:nvPr/>
        </p:nvSpPr>
        <p:spPr bwMode="auto">
          <a:xfrm>
            <a:off x="880131" y="3716338"/>
            <a:ext cx="7382150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>
              <a:defRPr/>
            </a:pPr>
            <a:r>
              <a:rPr lang="es-ES" sz="3200" dirty="0" smtClean="0"/>
              <a:t>… que </a:t>
            </a:r>
            <a:r>
              <a:rPr lang="es-ES" sz="3200" b="1" dirty="0" smtClean="0"/>
              <a:t>NO</a:t>
            </a:r>
            <a:r>
              <a:rPr lang="es-ES" sz="3200" dirty="0" smtClean="0"/>
              <a:t> le cueste defenderlas ante:</a:t>
            </a:r>
          </a:p>
          <a:p>
            <a:pPr eaLnBrk="1" hangingPunct="1">
              <a:defRPr/>
            </a:pPr>
            <a:r>
              <a:rPr lang="es-ES" sz="3200" dirty="0" smtClean="0"/>
              <a:t>sus colegas, estudiantes, </a:t>
            </a:r>
          </a:p>
          <a:p>
            <a:pPr eaLnBrk="1" hangingPunct="1">
              <a:defRPr/>
            </a:pPr>
            <a:r>
              <a:rPr lang="es-ES" sz="3200" dirty="0" smtClean="0"/>
              <a:t>amigos y familia.</a:t>
            </a:r>
          </a:p>
        </p:txBody>
      </p:sp>
      <p:sp>
        <p:nvSpPr>
          <p:cNvPr id="161797" name="Text Box 8"/>
          <p:cNvSpPr txBox="1">
            <a:spLocks noChangeArrowheads="1"/>
          </p:cNvSpPr>
          <p:nvPr/>
        </p:nvSpPr>
        <p:spPr bwMode="auto">
          <a:xfrm>
            <a:off x="2196306" y="5368714"/>
            <a:ext cx="460851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sz="1200" i="1" dirty="0" err="1"/>
              <a:t>The</a:t>
            </a:r>
            <a:r>
              <a:rPr lang="es-ES" sz="1200" i="1" dirty="0"/>
              <a:t> </a:t>
            </a:r>
            <a:r>
              <a:rPr lang="es-ES" sz="1200" i="1" dirty="0" err="1"/>
              <a:t>Responsible</a:t>
            </a:r>
            <a:r>
              <a:rPr lang="es-ES" sz="1200" i="1" dirty="0"/>
              <a:t> </a:t>
            </a:r>
            <a:r>
              <a:rPr lang="es-ES" sz="1200" i="1" dirty="0" err="1"/>
              <a:t>Researcher</a:t>
            </a:r>
            <a:r>
              <a:rPr lang="en-US" sz="1200" dirty="0"/>
              <a:t>: </a:t>
            </a:r>
            <a:r>
              <a:rPr lang="en-US" sz="1200" i="1" dirty="0"/>
              <a:t>Paths and Pitfalls</a:t>
            </a:r>
            <a:r>
              <a:rPr lang="en-US" sz="1200" dirty="0"/>
              <a:t>. Sigma Xi. </a:t>
            </a:r>
          </a:p>
          <a:p>
            <a:pPr eaLnBrk="1" hangingPunct="1"/>
            <a:r>
              <a:rPr lang="en-US" sz="1200" dirty="0"/>
              <a:t>The Scientific Research Society, 1999. </a:t>
            </a:r>
            <a:r>
              <a:rPr lang="es-ES" sz="1200" dirty="0"/>
              <a:t>p 54.</a:t>
            </a:r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6156176" y="6381328"/>
            <a:ext cx="280012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_tradnl" sz="1200" dirty="0">
                <a:solidFill>
                  <a:schemeClr val="bg2"/>
                </a:solidFill>
                <a:latin typeface="Arial" charset="0"/>
              </a:rPr>
              <a:t>X. Páez Facultad Medicina ULA </a:t>
            </a:r>
            <a:r>
              <a:rPr lang="es-ES_tradnl" sz="1200" dirty="0" smtClean="0">
                <a:solidFill>
                  <a:schemeClr val="bg2"/>
                </a:solidFill>
                <a:latin typeface="Arial" charset="0"/>
              </a:rPr>
              <a:t>2018</a:t>
            </a:r>
            <a:endParaRPr lang="es-ES_tradnl" sz="1200" dirty="0">
              <a:solidFill>
                <a:schemeClr val="bg2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0035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0035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0035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10035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10035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10035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358" grpId="0" animBg="1"/>
      <p:bldP spid="100359" grpId="0"/>
    </p:bldLst>
  </p:timing>
</p:sld>
</file>

<file path=ppt/slides/slide1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4" name="Text Box 7"/>
          <p:cNvSpPr txBox="1">
            <a:spLocks noChangeArrowheads="1"/>
          </p:cNvSpPr>
          <p:nvPr/>
        </p:nvSpPr>
        <p:spPr bwMode="auto">
          <a:xfrm>
            <a:off x="1341796" y="1735138"/>
            <a:ext cx="6458820" cy="3416320"/>
          </a:xfrm>
          <a:prstGeom prst="rect">
            <a:avLst/>
          </a:prstGeom>
          <a:solidFill>
            <a:schemeClr val="accent5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sz="3600" dirty="0" smtClean="0"/>
              <a:t>La importancia </a:t>
            </a:r>
            <a:r>
              <a:rPr lang="es-ES" sz="3600" dirty="0"/>
              <a:t>práctica de</a:t>
            </a:r>
          </a:p>
          <a:p>
            <a:pPr eaLnBrk="1" hangingPunct="1"/>
            <a:r>
              <a:rPr lang="es-ES" sz="3600" dirty="0"/>
              <a:t>conocer estos </a:t>
            </a:r>
            <a:r>
              <a:rPr lang="es-ES" sz="3600" dirty="0" smtClean="0"/>
              <a:t>temas </a:t>
            </a:r>
            <a:r>
              <a:rPr lang="es-ES" sz="3600" dirty="0"/>
              <a:t>es </a:t>
            </a:r>
            <a:r>
              <a:rPr lang="es-ES" sz="3600" dirty="0" smtClean="0"/>
              <a:t>que,</a:t>
            </a:r>
            <a:endParaRPr lang="es-ES" sz="3600" dirty="0"/>
          </a:p>
          <a:p>
            <a:pPr eaLnBrk="1" hangingPunct="1"/>
            <a:r>
              <a:rPr lang="es-ES" sz="3600" dirty="0"/>
              <a:t>tarde o </a:t>
            </a:r>
            <a:r>
              <a:rPr lang="es-ES" sz="3600" dirty="0" smtClean="0"/>
              <a:t>temprano, </a:t>
            </a:r>
            <a:endParaRPr lang="es-ES" sz="3600" dirty="0"/>
          </a:p>
          <a:p>
            <a:pPr eaLnBrk="1" hangingPunct="1"/>
            <a:r>
              <a:rPr lang="es-ES" sz="3600" dirty="0"/>
              <a:t>tendremos que </a:t>
            </a:r>
            <a:r>
              <a:rPr lang="es-ES" sz="3600" dirty="0" smtClean="0"/>
              <a:t>enfrentarlos, </a:t>
            </a:r>
            <a:endParaRPr lang="es-ES" sz="3600" dirty="0"/>
          </a:p>
          <a:p>
            <a:pPr eaLnBrk="1" hangingPunct="1"/>
            <a:r>
              <a:rPr lang="es-ES" sz="3600" dirty="0"/>
              <a:t>sea cual sea el rol que </a:t>
            </a:r>
          </a:p>
          <a:p>
            <a:pPr eaLnBrk="1" hangingPunct="1"/>
            <a:r>
              <a:rPr lang="es-ES" sz="3600" dirty="0" smtClean="0"/>
              <a:t>desempeñemos.</a:t>
            </a:r>
            <a:endParaRPr lang="es-ES" sz="3600" dirty="0"/>
          </a:p>
        </p:txBody>
      </p:sp>
      <p:sp>
        <p:nvSpPr>
          <p:cNvPr id="4" name="Text Box 3"/>
          <p:cNvSpPr txBox="1">
            <a:spLocks noChangeArrowheads="1"/>
          </p:cNvSpPr>
          <p:nvPr/>
        </p:nvSpPr>
        <p:spPr bwMode="auto">
          <a:xfrm>
            <a:off x="6588125" y="554038"/>
            <a:ext cx="1804988" cy="395287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2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marL="457200" indent="-457200" algn="l">
              <a:defRPr/>
            </a:pPr>
            <a:r>
              <a:rPr lang="es-ES_tradnl" sz="1800">
                <a:effectLst>
                  <a:outerShdw blurRad="38100" dist="38100" dir="2700000" algn="tl">
                    <a:srgbClr val="C0C0C0"/>
                  </a:outerShdw>
                </a:effectLst>
              </a:rPr>
              <a:t>III. Conclusión</a:t>
            </a: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6156176" y="6381328"/>
            <a:ext cx="280012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_tradnl" sz="1200" dirty="0">
                <a:solidFill>
                  <a:schemeClr val="bg2"/>
                </a:solidFill>
                <a:latin typeface="Arial" charset="0"/>
              </a:rPr>
              <a:t>X. Páez Facultad Medicina ULA </a:t>
            </a:r>
            <a:r>
              <a:rPr lang="es-ES_tradnl" sz="1200" dirty="0" smtClean="0">
                <a:solidFill>
                  <a:schemeClr val="bg2"/>
                </a:solidFill>
                <a:latin typeface="Arial" charset="0"/>
              </a:rPr>
              <a:t>2018</a:t>
            </a:r>
            <a:endParaRPr lang="es-ES_tradnl" sz="1200" dirty="0">
              <a:solidFill>
                <a:schemeClr val="bg2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228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228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228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884" grpId="0" animBg="1"/>
    </p:bldLst>
  </p:timing>
</p:sld>
</file>

<file path=ppt/slides/slide1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9" name="Text Box 5"/>
          <p:cNvSpPr txBox="1">
            <a:spLocks noChangeArrowheads="1"/>
          </p:cNvSpPr>
          <p:nvPr/>
        </p:nvSpPr>
        <p:spPr bwMode="auto">
          <a:xfrm>
            <a:off x="2055813" y="2013142"/>
            <a:ext cx="4889500" cy="2741613"/>
          </a:xfrm>
          <a:prstGeom prst="rect">
            <a:avLst/>
          </a:prstGeom>
          <a:solidFill>
            <a:schemeClr val="bg1"/>
          </a:solidFill>
          <a:ln w="28575">
            <a:solidFill>
              <a:srgbClr val="FF0066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>
              <a:defRPr/>
            </a:pPr>
            <a:r>
              <a:rPr lang="es-ES_tradnl" sz="28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Las situaciones discutidas </a:t>
            </a:r>
          </a:p>
          <a:p>
            <a:pPr eaLnBrk="1" hangingPunct="1">
              <a:defRPr/>
            </a:pPr>
            <a:r>
              <a:rPr lang="es-ES_tradnl" sz="28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son muchas </a:t>
            </a:r>
          </a:p>
          <a:p>
            <a:pPr eaLnBrk="1" hangingPunct="1">
              <a:defRPr/>
            </a:pPr>
            <a:r>
              <a:rPr lang="es-ES_tradnl" sz="28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y pueden resultar ser </a:t>
            </a:r>
          </a:p>
          <a:p>
            <a:pPr eaLnBrk="1" hangingPunct="1">
              <a:defRPr/>
            </a:pPr>
            <a:r>
              <a:rPr lang="es-ES_tradnl" sz="44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extremadamente difíciles</a:t>
            </a:r>
            <a:endParaRPr lang="es-ES_tradnl" sz="2000" dirty="0" smtClean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77831" name="Text Box 7"/>
          <p:cNvSpPr txBox="1">
            <a:spLocks noChangeArrowheads="1"/>
          </p:cNvSpPr>
          <p:nvPr/>
        </p:nvSpPr>
        <p:spPr bwMode="auto">
          <a:xfrm>
            <a:off x="5580063" y="5300663"/>
            <a:ext cx="254000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ES_tradnl" sz="2800" b="1">
                <a:effectLst>
                  <a:outerShdw blurRad="38100" dist="38100" dir="2700000" algn="tl">
                    <a:srgbClr val="FFFFFF"/>
                  </a:outerShdw>
                </a:effectLst>
              </a:rPr>
              <a:t>Sin embargo…</a:t>
            </a:r>
          </a:p>
        </p:txBody>
      </p:sp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6156176" y="6381328"/>
            <a:ext cx="280012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_tradnl" sz="1200" dirty="0">
                <a:solidFill>
                  <a:schemeClr val="bg2"/>
                </a:solidFill>
                <a:latin typeface="Arial" charset="0"/>
              </a:rPr>
              <a:t>X. Páez Facultad Medicina ULA </a:t>
            </a:r>
            <a:r>
              <a:rPr lang="es-ES_tradnl" sz="1200" dirty="0" smtClean="0">
                <a:solidFill>
                  <a:schemeClr val="bg2"/>
                </a:solidFill>
                <a:latin typeface="Arial" charset="0"/>
              </a:rPr>
              <a:t>2018</a:t>
            </a:r>
            <a:endParaRPr lang="es-ES_tradnl" sz="1200" dirty="0">
              <a:solidFill>
                <a:schemeClr val="bg2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7782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778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778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829" grpId="0" animBg="1"/>
      <p:bldP spid="77831" grpId="0"/>
    </p:bldLst>
  </p:timing>
</p:sld>
</file>

<file path=ppt/slides/slide1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5" name="Text Box 5"/>
          <p:cNvSpPr txBox="1">
            <a:spLocks noChangeArrowheads="1"/>
          </p:cNvSpPr>
          <p:nvPr/>
        </p:nvSpPr>
        <p:spPr bwMode="auto">
          <a:xfrm>
            <a:off x="1474788" y="2303463"/>
            <a:ext cx="6192837" cy="2800767"/>
          </a:xfrm>
          <a:prstGeom prst="rect">
            <a:avLst/>
          </a:prstGeom>
          <a:solidFill>
            <a:schemeClr val="bg1"/>
          </a:solidFill>
          <a:ln w="28575">
            <a:solidFill>
              <a:srgbClr val="FF0066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defRPr/>
            </a:pPr>
            <a:endParaRPr lang="es-ES_tradnl" sz="1000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defRPr/>
            </a:pPr>
            <a:r>
              <a:rPr lang="es-ES_tradnl" sz="24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¡El </a:t>
            </a:r>
            <a:r>
              <a:rPr lang="es-ES_tradnl" sz="24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haberlas </a:t>
            </a:r>
            <a:r>
              <a:rPr lang="es-ES_tradnl" sz="24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discutido en alguna ocasión, indiscutiblemente coloca al individuo, </a:t>
            </a:r>
          </a:p>
          <a:p>
            <a:pPr>
              <a:defRPr/>
            </a:pPr>
            <a:r>
              <a:rPr lang="es-ES_tradnl" sz="24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sea estudiante, profesor, investigador, </a:t>
            </a:r>
          </a:p>
          <a:p>
            <a:pPr>
              <a:defRPr/>
            </a:pPr>
            <a:r>
              <a:rPr lang="es-ES_tradnl" sz="24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tutor, administrador etc., </a:t>
            </a:r>
          </a:p>
          <a:p>
            <a:pPr>
              <a:defRPr/>
            </a:pPr>
            <a:r>
              <a:rPr lang="es-ES_tradnl" sz="24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en una </a:t>
            </a:r>
            <a:r>
              <a:rPr lang="es-ES_tradnl" sz="36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mejor posición</a:t>
            </a:r>
            <a:r>
              <a:rPr lang="es-ES_tradnl" sz="24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para </a:t>
            </a:r>
            <a:r>
              <a:rPr lang="es-ES_tradnl" sz="24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manejarlas</a:t>
            </a:r>
            <a:r>
              <a:rPr lang="es-ES_tradnl" sz="24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!</a:t>
            </a:r>
          </a:p>
          <a:p>
            <a:pPr>
              <a:defRPr/>
            </a:pPr>
            <a:endParaRPr lang="es-ES_tradnl" sz="1000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3" name="Text Box 4"/>
          <p:cNvSpPr txBox="1">
            <a:spLocks noChangeArrowheads="1"/>
          </p:cNvSpPr>
          <p:nvPr/>
        </p:nvSpPr>
        <p:spPr bwMode="auto">
          <a:xfrm>
            <a:off x="6156176" y="6381328"/>
            <a:ext cx="280012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_tradnl" sz="1200" dirty="0">
                <a:solidFill>
                  <a:schemeClr val="bg2"/>
                </a:solidFill>
                <a:latin typeface="Arial" charset="0"/>
              </a:rPr>
              <a:t>X. Páez Facultad Medicina ULA </a:t>
            </a:r>
            <a:r>
              <a:rPr lang="es-ES_tradnl" sz="1200" dirty="0" smtClean="0">
                <a:solidFill>
                  <a:schemeClr val="bg2"/>
                </a:solidFill>
                <a:latin typeface="Arial" charset="0"/>
              </a:rPr>
              <a:t>2018</a:t>
            </a:r>
            <a:endParaRPr lang="es-ES_tradnl" sz="1200" dirty="0">
              <a:solidFill>
                <a:schemeClr val="bg2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6656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6656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6656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565" grpId="0" animBg="1"/>
    </p:bldLst>
  </p:timing>
</p:sld>
</file>

<file path=ppt/slides/slide1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5890" name="Picture 9" descr="Hardy, Frederick Daniel, Playing at Doctors 1863 72"/>
          <p:cNvPicPr>
            <a:picLocks noChangeAspect="1" noChangeArrowheads="1"/>
          </p:cNvPicPr>
          <p:nvPr/>
        </p:nvPicPr>
        <p:blipFill>
          <a:blip r:embed="rId2">
            <a:lum contras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69131"/>
            <a:ext cx="8120063" cy="6472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5891" name="Text Box 5"/>
          <p:cNvSpPr txBox="1">
            <a:spLocks noChangeArrowheads="1"/>
          </p:cNvSpPr>
          <p:nvPr/>
        </p:nvSpPr>
        <p:spPr bwMode="auto">
          <a:xfrm>
            <a:off x="5724525" y="260350"/>
            <a:ext cx="2698750" cy="91440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_tradnl" sz="5400" b="1">
                <a:solidFill>
                  <a:schemeClr val="bg1"/>
                </a:solidFill>
                <a:latin typeface="Arial" charset="0"/>
              </a:rPr>
              <a:t>Gracias</a:t>
            </a:r>
          </a:p>
        </p:txBody>
      </p:sp>
      <p:sp>
        <p:nvSpPr>
          <p:cNvPr id="165892" name="Text Box 10"/>
          <p:cNvSpPr txBox="1">
            <a:spLocks noChangeArrowheads="1"/>
          </p:cNvSpPr>
          <p:nvPr/>
        </p:nvSpPr>
        <p:spPr bwMode="auto">
          <a:xfrm>
            <a:off x="467544" y="6404818"/>
            <a:ext cx="5233988" cy="33655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sz="1600" b="1" dirty="0"/>
              <a:t>Frederick Daniel</a:t>
            </a:r>
            <a:r>
              <a:rPr lang="es-ES" sz="1600" b="1" i="1" dirty="0"/>
              <a:t> </a:t>
            </a:r>
            <a:r>
              <a:rPr lang="es-ES" sz="1600" b="1" dirty="0"/>
              <a:t>Hardy. </a:t>
            </a:r>
            <a:r>
              <a:rPr lang="es-ES" sz="1600" b="1" i="1" dirty="0" err="1"/>
              <a:t>Playing</a:t>
            </a:r>
            <a:r>
              <a:rPr lang="es-ES" sz="1600" b="1" i="1" dirty="0"/>
              <a:t> at </a:t>
            </a:r>
            <a:r>
              <a:rPr lang="es-ES" sz="1600" b="1" i="1" dirty="0" err="1"/>
              <a:t>Doctors</a:t>
            </a:r>
            <a:r>
              <a:rPr lang="es-ES" sz="1600" b="1" i="1" dirty="0"/>
              <a:t>. 1863 </a:t>
            </a:r>
          </a:p>
        </p:txBody>
      </p:sp>
      <p:sp>
        <p:nvSpPr>
          <p:cNvPr id="165894" name="Text Box 12"/>
          <p:cNvSpPr txBox="1">
            <a:spLocks noChangeArrowheads="1"/>
          </p:cNvSpPr>
          <p:nvPr/>
        </p:nvSpPr>
        <p:spPr bwMode="auto">
          <a:xfrm>
            <a:off x="6300788" y="1052513"/>
            <a:ext cx="1743075" cy="396875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>
                <a:solidFill>
                  <a:schemeClr val="bg1"/>
                </a:solidFill>
              </a:rPr>
              <a:t>pacap@ula.ve</a:t>
            </a:r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6374223" y="6525344"/>
            <a:ext cx="2302233" cy="246221"/>
          </a:xfrm>
          <a:prstGeom prst="rect">
            <a:avLst/>
          </a:prstGeom>
          <a:solidFill>
            <a:srgbClr val="FFE5E5"/>
          </a:solidFill>
          <a:ln>
            <a:noFill/>
          </a:ln>
          <a:extLst/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_tradnl" sz="1000" dirty="0">
                <a:solidFill>
                  <a:schemeClr val="bg2"/>
                </a:solidFill>
                <a:latin typeface="Arial" charset="0"/>
              </a:rPr>
              <a:t>X. Páez Facultad Medicina ULA </a:t>
            </a:r>
            <a:r>
              <a:rPr lang="es-ES_tradnl" sz="1000" dirty="0" smtClean="0">
                <a:solidFill>
                  <a:schemeClr val="bg2"/>
                </a:solidFill>
                <a:latin typeface="Arial" charset="0"/>
              </a:rPr>
              <a:t>2018</a:t>
            </a:r>
            <a:endParaRPr lang="es-ES_tradnl" sz="1000" dirty="0">
              <a:solidFill>
                <a:schemeClr val="bg2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_tradnl" sz="36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omic Sans MS" pitchFamily="66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_tradnl" sz="36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omic Sans MS" pitchFamily="66" charset="0"/>
          </a:defRPr>
        </a:defPPr>
      </a:lst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4926</TotalTime>
  <Words>7090</Words>
  <Application>Microsoft Office PowerPoint</Application>
  <PresentationFormat>Presentación en pantalla (4:3)</PresentationFormat>
  <Paragraphs>1647</Paragraphs>
  <Slides>154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7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154</vt:i4>
      </vt:variant>
    </vt:vector>
  </HeadingPairs>
  <TitlesOfParts>
    <vt:vector size="162" baseType="lpstr">
      <vt:lpstr>Americana BT</vt:lpstr>
      <vt:lpstr>Arial</vt:lpstr>
      <vt:lpstr>Calibri</vt:lpstr>
      <vt:lpstr>Comic Sans MS</vt:lpstr>
      <vt:lpstr>Cooper Black</vt:lpstr>
      <vt:lpstr>Times New Roman</vt:lpstr>
      <vt:lpstr>Wingdings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The houze!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XIMENA</dc:creator>
  <cp:lastModifiedBy>ximena</cp:lastModifiedBy>
  <cp:revision>417</cp:revision>
  <dcterms:created xsi:type="dcterms:W3CDTF">2009-06-30T03:54:11Z</dcterms:created>
  <dcterms:modified xsi:type="dcterms:W3CDTF">2019-01-14T13:18:19Z</dcterms:modified>
</cp:coreProperties>
</file>