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56" r:id="rId3"/>
    <p:sldId id="282" r:id="rId4"/>
    <p:sldId id="289" r:id="rId5"/>
    <p:sldId id="329" r:id="rId6"/>
    <p:sldId id="290" r:id="rId7"/>
    <p:sldId id="284" r:id="rId8"/>
    <p:sldId id="285" r:id="rId9"/>
    <p:sldId id="294" r:id="rId10"/>
    <p:sldId id="287" r:id="rId11"/>
    <p:sldId id="335" r:id="rId12"/>
    <p:sldId id="283" r:id="rId13"/>
    <p:sldId id="293" r:id="rId14"/>
    <p:sldId id="336" r:id="rId15"/>
    <p:sldId id="306" r:id="rId16"/>
    <p:sldId id="288" r:id="rId17"/>
    <p:sldId id="291" r:id="rId18"/>
    <p:sldId id="295" r:id="rId19"/>
    <p:sldId id="296" r:id="rId20"/>
    <p:sldId id="297" r:id="rId21"/>
    <p:sldId id="274" r:id="rId22"/>
    <p:sldId id="323" r:id="rId23"/>
    <p:sldId id="334" r:id="rId24"/>
    <p:sldId id="331" r:id="rId25"/>
    <p:sldId id="310" r:id="rId26"/>
    <p:sldId id="327" r:id="rId27"/>
    <p:sldId id="308" r:id="rId28"/>
    <p:sldId id="311" r:id="rId29"/>
    <p:sldId id="312" r:id="rId30"/>
    <p:sldId id="307" r:id="rId31"/>
    <p:sldId id="257" r:id="rId32"/>
    <p:sldId id="326" r:id="rId33"/>
    <p:sldId id="313" r:id="rId34"/>
    <p:sldId id="332" r:id="rId35"/>
    <p:sldId id="258" r:id="rId36"/>
    <p:sldId id="317" r:id="rId37"/>
    <p:sldId id="316" r:id="rId38"/>
    <p:sldId id="315" r:id="rId39"/>
    <p:sldId id="318" r:id="rId40"/>
    <p:sldId id="271" r:id="rId41"/>
    <p:sldId id="319" r:id="rId42"/>
    <p:sldId id="303" r:id="rId43"/>
    <p:sldId id="328" r:id="rId44"/>
    <p:sldId id="292" r:id="rId45"/>
    <p:sldId id="324" r:id="rId46"/>
    <p:sldId id="298" r:id="rId47"/>
    <p:sldId id="321" r:id="rId48"/>
    <p:sldId id="330" r:id="rId49"/>
    <p:sldId id="299" r:id="rId50"/>
    <p:sldId id="333" r:id="rId51"/>
    <p:sldId id="325" r:id="rId52"/>
    <p:sldId id="300" r:id="rId53"/>
    <p:sldId id="302" r:id="rId54"/>
    <p:sldId id="304" r:id="rId55"/>
    <p:sldId id="320" r:id="rId56"/>
    <p:sldId id="314" r:id="rId57"/>
    <p:sldId id="280" r:id="rId58"/>
    <p:sldId id="322" r:id="rId5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DEAB"/>
    <a:srgbClr val="DB6413"/>
    <a:srgbClr val="CC0066"/>
    <a:srgbClr val="EFE2B3"/>
    <a:srgbClr val="009999"/>
    <a:srgbClr val="FF0066"/>
    <a:srgbClr val="0033CC"/>
    <a:srgbClr val="0000CC"/>
    <a:srgbClr val="000070"/>
    <a:srgbClr val="000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49" autoAdjust="0"/>
    <p:restoredTop sz="94595" autoAdjust="0"/>
  </p:normalViewPr>
  <p:slideViewPr>
    <p:cSldViewPr snapToGrid="0" showGuides="1">
      <p:cViewPr varScale="1">
        <p:scale>
          <a:sx n="62" d="100"/>
          <a:sy n="62" d="100"/>
        </p:scale>
        <p:origin x="756" y="48"/>
      </p:cViewPr>
      <p:guideLst>
        <p:guide orient="horz" pos="2160"/>
        <p:guide pos="2903"/>
      </p:guideLst>
    </p:cSldViewPr>
  </p:slideViewPr>
  <p:notesTextViewPr>
    <p:cViewPr>
      <p:scale>
        <a:sx n="1" d="1"/>
        <a:sy n="1" d="1"/>
      </p:scale>
      <p:origin x="0" y="0"/>
    </p:cViewPr>
  </p:notesTextViewPr>
  <p:sorterViewPr>
    <p:cViewPr varScale="1">
      <p:scale>
        <a:sx n="100" d="100"/>
        <a:sy n="100" d="100"/>
      </p:scale>
      <p:origin x="0" y="-1816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3430334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2767456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3295862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378528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2624427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2669520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2644370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1271062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24838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1227546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2DFA7B5-A9D1-447F-9D7D-14936F8DE541}" type="datetimeFigureOut">
              <a:rPr lang="es-VE" smtClean="0"/>
              <a:pPr/>
              <a:t>25/11/2018</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9F6E56F-AF2E-421E-8E7D-8DD927C6CB78}" type="slidenum">
              <a:rPr lang="es-VE" smtClean="0"/>
              <a:pPr/>
              <a:t>‹Nº›</a:t>
            </a:fld>
            <a:endParaRPr lang="es-VE"/>
          </a:p>
        </p:txBody>
      </p:sp>
    </p:spTree>
    <p:extLst>
      <p:ext uri="{BB962C8B-B14F-4D97-AF65-F5344CB8AC3E}">
        <p14:creationId xmlns:p14="http://schemas.microsoft.com/office/powerpoint/2010/main" val="142123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FA7B5-A9D1-447F-9D7D-14936F8DE541}" type="datetimeFigureOut">
              <a:rPr lang="es-VE" smtClean="0"/>
              <a:pPr/>
              <a:t>25/11/2018</a:t>
            </a:fld>
            <a:endParaRPr lang="es-V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F6E56F-AF2E-421E-8E7D-8DD927C6CB78}" type="slidenum">
              <a:rPr lang="es-VE" smtClean="0"/>
              <a:pPr/>
              <a:t>‹Nº›</a:t>
            </a:fld>
            <a:endParaRPr lang="es-VE"/>
          </a:p>
        </p:txBody>
      </p:sp>
    </p:spTree>
    <p:extLst>
      <p:ext uri="{BB962C8B-B14F-4D97-AF65-F5344CB8AC3E}">
        <p14:creationId xmlns:p14="http://schemas.microsoft.com/office/powerpoint/2010/main" val="41888663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Text Box 8"/>
          <p:cNvSpPr txBox="1">
            <a:spLocks noChangeArrowheads="1"/>
          </p:cNvSpPr>
          <p:nvPr/>
        </p:nvSpPr>
        <p:spPr bwMode="auto">
          <a:xfrm>
            <a:off x="395776" y="348363"/>
            <a:ext cx="8424936" cy="1231106"/>
          </a:xfrm>
          <a:prstGeom prst="rect">
            <a:avLst/>
          </a:prstGeom>
          <a:solidFill>
            <a:srgbClr val="404040"/>
          </a:solidFill>
          <a:ln>
            <a:noFill/>
          </a:ln>
          <a:effectLst>
            <a:outerShdw dist="35921" dir="2700000" algn="ctr" rotWithShape="0">
              <a:schemeClr val="tx1"/>
            </a:outerShdw>
          </a:effectLst>
          <a:extLst/>
        </p:spPr>
        <p:txBody>
          <a:bodyPr wrap="square">
            <a:spAutoFit/>
          </a:bodyPr>
          <a:lstStyle/>
          <a:p>
            <a:pPr algn="ctr"/>
            <a:r>
              <a:rPr lang="es-ES" sz="2800" dirty="0" smtClean="0">
                <a:solidFill>
                  <a:srgbClr val="EFE2B3"/>
                </a:solidFill>
                <a:effectLst>
                  <a:outerShdw blurRad="38100" dist="38100" dir="2700000" algn="tl">
                    <a:srgbClr val="000000"/>
                  </a:outerShdw>
                </a:effectLst>
                <a:latin typeface="Comic Sans MS" panose="030F0702030302020204" pitchFamily="66" charset="0"/>
              </a:rPr>
              <a:t>Día Mundial de la Bioética</a:t>
            </a:r>
          </a:p>
          <a:p>
            <a:pPr algn="ctr"/>
            <a:r>
              <a:rPr lang="es-ES" sz="2600" dirty="0" smtClean="0">
                <a:solidFill>
                  <a:srgbClr val="EFE2B3"/>
                </a:solidFill>
                <a:effectLst>
                  <a:outerShdw blurRad="38100" dist="38100" dir="2700000" algn="tl">
                    <a:srgbClr val="000000"/>
                  </a:outerShdw>
                </a:effectLst>
                <a:latin typeface="Comic Sans MS" panose="030F0702030302020204" pitchFamily="66" charset="0"/>
              </a:rPr>
              <a:t>Día Mundial</a:t>
            </a:r>
            <a:r>
              <a:rPr lang="es-ES" sz="2600" dirty="0">
                <a:solidFill>
                  <a:srgbClr val="EFE2B3"/>
                </a:solidFill>
                <a:effectLst>
                  <a:outerShdw blurRad="38100" dist="38100" dir="2700000" algn="tl">
                    <a:srgbClr val="000000"/>
                  </a:outerShdw>
                </a:effectLst>
                <a:latin typeface="Comic Sans MS" panose="030F0702030302020204" pitchFamily="66" charset="0"/>
              </a:rPr>
              <a:t> </a:t>
            </a:r>
            <a:r>
              <a:rPr lang="es-ES" sz="2600" dirty="0" smtClean="0">
                <a:solidFill>
                  <a:srgbClr val="EFE2B3"/>
                </a:solidFill>
                <a:effectLst>
                  <a:outerShdw blurRad="38100" dist="38100" dir="2700000" algn="tl">
                    <a:srgbClr val="000000"/>
                  </a:outerShdw>
                </a:effectLst>
                <a:latin typeface="Comic Sans MS" panose="030F0702030302020204" pitchFamily="66" charset="0"/>
              </a:rPr>
              <a:t>de la Ética</a:t>
            </a:r>
            <a:r>
              <a:rPr lang="es-ES" sz="2600" dirty="0">
                <a:solidFill>
                  <a:srgbClr val="EFE2B3"/>
                </a:solidFill>
                <a:effectLst>
                  <a:outerShdw blurRad="38100" dist="38100" dir="2700000" algn="tl">
                    <a:srgbClr val="000000"/>
                  </a:outerShdw>
                </a:effectLst>
                <a:latin typeface="Comic Sans MS" panose="030F0702030302020204" pitchFamily="66" charset="0"/>
              </a:rPr>
              <a:t> </a:t>
            </a:r>
            <a:r>
              <a:rPr lang="es-ES" sz="2600" dirty="0" smtClean="0">
                <a:solidFill>
                  <a:srgbClr val="EFE2B3"/>
                </a:solidFill>
                <a:effectLst>
                  <a:outerShdw blurRad="38100" dist="38100" dir="2700000" algn="tl">
                    <a:srgbClr val="000000"/>
                  </a:outerShdw>
                </a:effectLst>
                <a:latin typeface="Comic Sans MS" panose="030F0702030302020204" pitchFamily="66" charset="0"/>
              </a:rPr>
              <a:t>en Medicina</a:t>
            </a:r>
          </a:p>
          <a:p>
            <a:pPr algn="ctr"/>
            <a:r>
              <a:rPr lang="es-ES" sz="2000" dirty="0" smtClean="0">
                <a:solidFill>
                  <a:srgbClr val="EFE2B3"/>
                </a:solidFill>
                <a:effectLst>
                  <a:outerShdw blurRad="38100" dist="38100" dir="2700000" algn="tl">
                    <a:srgbClr val="000000"/>
                  </a:outerShdw>
                </a:effectLst>
                <a:latin typeface="Comic Sans MS" panose="030F0702030302020204" pitchFamily="66" charset="0"/>
              </a:rPr>
              <a:t>Mérida, noviembre 26, 2018  </a:t>
            </a:r>
            <a:endParaRPr lang="es-ES" sz="2000" dirty="0">
              <a:solidFill>
                <a:srgbClr val="EFE2B3"/>
              </a:solidFill>
              <a:effectLst>
                <a:outerShdw blurRad="38100" dist="38100" dir="2700000" algn="tl">
                  <a:srgbClr val="000000"/>
                </a:outerShdw>
              </a:effectLst>
              <a:latin typeface="Comic Sans MS" panose="030F0702030302020204" pitchFamily="66" charset="0"/>
            </a:endParaRPr>
          </a:p>
        </p:txBody>
      </p:sp>
      <p:pic>
        <p:nvPicPr>
          <p:cNvPr id="13" name="Imagen 12"/>
          <p:cNvPicPr/>
          <p:nvPr/>
        </p:nvPicPr>
        <p:blipFill>
          <a:blip r:embed="rId2">
            <a:extLst>
              <a:ext uri="{28A0092B-C50C-407E-A947-70E740481C1C}">
                <a14:useLocalDpi xmlns:a14="http://schemas.microsoft.com/office/drawing/2010/main" val="0"/>
              </a:ext>
            </a:extLst>
          </a:blip>
          <a:srcRect/>
          <a:stretch>
            <a:fillRect/>
          </a:stretch>
        </p:blipFill>
        <p:spPr bwMode="auto">
          <a:xfrm>
            <a:off x="6937250" y="1897017"/>
            <a:ext cx="2012806" cy="936104"/>
          </a:xfrm>
          <a:prstGeom prst="rect">
            <a:avLst/>
          </a:prstGeom>
          <a:noFill/>
          <a:ln>
            <a:noFill/>
          </a:ln>
        </p:spPr>
      </p:pic>
      <p:pic>
        <p:nvPicPr>
          <p:cNvPr id="14" name="Imagen 13" descr="LOGO_ULA"/>
          <p:cNvPicPr/>
          <p:nvPr/>
        </p:nvPicPr>
        <p:blipFill>
          <a:blip r:embed="rId3" cstate="print">
            <a:grayscl/>
            <a:biLevel thresh="50000"/>
            <a:extLst>
              <a:ext uri="{28A0092B-C50C-407E-A947-70E740481C1C}">
                <a14:useLocalDpi xmlns:a14="http://schemas.microsoft.com/office/drawing/2010/main" val="0"/>
              </a:ext>
            </a:extLst>
          </a:blip>
          <a:srcRect l="10286" t="7967" r="6857" b="12425"/>
          <a:stretch>
            <a:fillRect/>
          </a:stretch>
        </p:blipFill>
        <p:spPr bwMode="auto">
          <a:xfrm>
            <a:off x="7548690" y="2929122"/>
            <a:ext cx="1025087" cy="1515058"/>
          </a:xfrm>
          <a:prstGeom prst="rect">
            <a:avLst/>
          </a:prstGeom>
          <a:noFill/>
          <a:ln>
            <a:noFill/>
          </a:ln>
        </p:spPr>
      </p:pic>
      <p:pic>
        <p:nvPicPr>
          <p:cNvPr id="15" name="Picture 4" descr="FD6284E5"/>
          <p:cNvPicPr/>
          <p:nvPr/>
        </p:nvPicPr>
        <p:blipFill>
          <a:blip r:embed="rId4" cstate="print">
            <a:lum bright="-20000" contrast="48000"/>
            <a:extLst>
              <a:ext uri="{28A0092B-C50C-407E-A947-70E740481C1C}">
                <a14:useLocalDpi xmlns:a14="http://schemas.microsoft.com/office/drawing/2010/main" val="0"/>
              </a:ext>
            </a:extLst>
          </a:blip>
          <a:srcRect/>
          <a:stretch>
            <a:fillRect/>
          </a:stretch>
        </p:blipFill>
        <p:spPr bwMode="auto">
          <a:xfrm>
            <a:off x="7498250" y="4571260"/>
            <a:ext cx="1121247" cy="1349652"/>
          </a:xfrm>
          <a:prstGeom prst="rect">
            <a:avLst/>
          </a:prstGeom>
          <a:solidFill>
            <a:schemeClr val="tx1"/>
          </a:solidFill>
          <a:ln>
            <a:noFill/>
          </a:ln>
          <a:extLst/>
        </p:spPr>
      </p:pic>
      <p:sp>
        <p:nvSpPr>
          <p:cNvPr id="16" name="CuadroTexto 15"/>
          <p:cNvSpPr txBox="1"/>
          <p:nvPr/>
        </p:nvSpPr>
        <p:spPr>
          <a:xfrm>
            <a:off x="7208799" y="5984094"/>
            <a:ext cx="1688283" cy="553998"/>
          </a:xfrm>
          <a:prstGeom prst="rect">
            <a:avLst/>
          </a:prstGeom>
          <a:noFill/>
        </p:spPr>
        <p:txBody>
          <a:bodyPr wrap="none" rtlCol="0">
            <a:spAutoFit/>
          </a:bodyPr>
          <a:lstStyle/>
          <a:p>
            <a:pPr algn="ctr"/>
            <a:r>
              <a:rPr lang="es-VE" sz="1000" dirty="0" smtClean="0">
                <a:solidFill>
                  <a:schemeClr val="bg1"/>
                </a:solidFill>
              </a:rPr>
              <a:t>Grupo Multidisciplinario de </a:t>
            </a:r>
          </a:p>
          <a:p>
            <a:pPr algn="ctr"/>
            <a:r>
              <a:rPr lang="es-VE" sz="1000" dirty="0" smtClean="0">
                <a:solidFill>
                  <a:schemeClr val="bg1"/>
                </a:solidFill>
              </a:rPr>
              <a:t>Bioética con Interés en Salud</a:t>
            </a:r>
          </a:p>
          <a:p>
            <a:pPr algn="ctr"/>
            <a:r>
              <a:rPr lang="es-VE" sz="1000" dirty="0" smtClean="0">
                <a:solidFill>
                  <a:schemeClr val="bg1"/>
                </a:solidFill>
              </a:rPr>
              <a:t>Establecido 2003</a:t>
            </a:r>
            <a:endParaRPr lang="es-VE" sz="1000" dirty="0">
              <a:solidFill>
                <a:schemeClr val="bg1"/>
              </a:solidFill>
            </a:endParaRPr>
          </a:p>
        </p:txBody>
      </p:sp>
      <p:pic>
        <p:nvPicPr>
          <p:cNvPr id="17" name="Picture 2" descr="C:\Users\ximena\Desktop\EN PROCESO 2016\DIA ETICA 2016\Edvard_Munch_-_Spring_(188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1159118" y="909871"/>
            <a:ext cx="4726518" cy="6719852"/>
          </a:xfrm>
          <a:prstGeom prst="rect">
            <a:avLst/>
          </a:prstGeom>
          <a:noFill/>
          <a:ln w="28575">
            <a:solidFill>
              <a:srgbClr val="DB6413"/>
            </a:solidFill>
            <a:miter lim="800000"/>
            <a:headEnd/>
            <a:tailEnd/>
          </a:ln>
          <a:extLst>
            <a:ext uri="{909E8E84-426E-40DD-AFC4-6F175D3DCCD1}">
              <a14:hiddenFill xmlns:a14="http://schemas.microsoft.com/office/drawing/2010/main">
                <a:solidFill>
                  <a:srgbClr val="FFFFFF"/>
                </a:solidFill>
              </a14:hiddenFill>
            </a:ext>
          </a:extLst>
        </p:spPr>
      </p:pic>
      <p:sp>
        <p:nvSpPr>
          <p:cNvPr id="18" name="Text Box 5"/>
          <p:cNvSpPr txBox="1">
            <a:spLocks noChangeArrowheads="1"/>
          </p:cNvSpPr>
          <p:nvPr/>
        </p:nvSpPr>
        <p:spPr bwMode="auto">
          <a:xfrm>
            <a:off x="4143522" y="6308234"/>
            <a:ext cx="1872269" cy="276999"/>
          </a:xfrm>
          <a:prstGeom prst="rect">
            <a:avLst/>
          </a:prstGeom>
          <a:solidFill>
            <a:schemeClr val="tx1"/>
          </a:solidFill>
          <a:ln>
            <a:noFill/>
          </a:ln>
          <a:effectLst>
            <a:outerShdw dist="35921" dir="2700000" algn="ctr" rotWithShape="0">
              <a:schemeClr val="tx1"/>
            </a:outerShdw>
          </a:effectLst>
          <a:extLst/>
        </p:spPr>
        <p:txBody>
          <a:bodyPr wrap="square">
            <a:spAutoFit/>
          </a:bodyPr>
          <a:lstStyle/>
          <a:p>
            <a:pPr algn="ctr"/>
            <a:r>
              <a:rPr lang="es-ES" sz="1200" i="1" dirty="0" smtClean="0">
                <a:solidFill>
                  <a:schemeClr val="bg1"/>
                </a:solidFill>
                <a:effectLst>
                  <a:outerShdw blurRad="38100" dist="38100" dir="2700000" algn="tl">
                    <a:srgbClr val="000000"/>
                  </a:outerShdw>
                </a:effectLst>
              </a:rPr>
              <a:t>Spring. </a:t>
            </a:r>
            <a:r>
              <a:rPr lang="es-ES" sz="1200" dirty="0" smtClean="0">
                <a:solidFill>
                  <a:schemeClr val="bg1"/>
                </a:solidFill>
                <a:effectLst>
                  <a:outerShdw blurRad="38100" dist="38100" dir="2700000" algn="tl">
                    <a:srgbClr val="000000"/>
                  </a:outerShdw>
                </a:effectLst>
              </a:rPr>
              <a:t>E. </a:t>
            </a:r>
            <a:r>
              <a:rPr lang="es-ES" sz="1200" dirty="0" err="1" smtClean="0">
                <a:solidFill>
                  <a:schemeClr val="bg1"/>
                </a:solidFill>
                <a:effectLst>
                  <a:outerShdw blurRad="38100" dist="38100" dir="2700000" algn="tl">
                    <a:srgbClr val="000000"/>
                  </a:outerShdw>
                </a:effectLst>
              </a:rPr>
              <a:t>Munch</a:t>
            </a:r>
            <a:r>
              <a:rPr lang="es-ES" sz="1200" dirty="0" smtClean="0">
                <a:solidFill>
                  <a:schemeClr val="bg1"/>
                </a:solidFill>
                <a:effectLst>
                  <a:outerShdw blurRad="38100" dist="38100" dir="2700000" algn="tl">
                    <a:srgbClr val="000000"/>
                  </a:outerShdw>
                </a:effectLst>
              </a:rPr>
              <a:t> 1889</a:t>
            </a:r>
            <a:endParaRPr lang="es-ES" sz="1200" dirty="0">
              <a:solidFill>
                <a:schemeClr val="bg1"/>
              </a:solidFill>
              <a:effectLst>
                <a:outerShdw blurRad="38100" dist="38100" dir="2700000" algn="tl">
                  <a:srgbClr val="000000"/>
                </a:outerShdw>
              </a:effectLst>
            </a:endParaRPr>
          </a:p>
        </p:txBody>
      </p:sp>
      <p:sp>
        <p:nvSpPr>
          <p:cNvPr id="19" name="Text Box 6"/>
          <p:cNvSpPr txBox="1">
            <a:spLocks noChangeArrowheads="1"/>
          </p:cNvSpPr>
          <p:nvPr/>
        </p:nvSpPr>
        <p:spPr bwMode="auto">
          <a:xfrm>
            <a:off x="7548691" y="6601275"/>
            <a:ext cx="159530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schemeClr val="bg1">
                    <a:lumMod val="75000"/>
                  </a:schemeClr>
                </a:solidFill>
                <a:effectLst>
                  <a:outerShdw blurRad="38100" dist="38100" dir="2700000" algn="tl">
                    <a:srgbClr val="000000"/>
                  </a:outerShdw>
                </a:effectLst>
              </a:rPr>
              <a:t>X. Páez Medicina ULA </a:t>
            </a:r>
            <a:r>
              <a:rPr lang="es-ES" sz="1000" dirty="0" smtClean="0">
                <a:solidFill>
                  <a:schemeClr val="bg1">
                    <a:lumMod val="75000"/>
                  </a:schemeClr>
                </a:solidFill>
                <a:effectLst>
                  <a:outerShdw blurRad="38100" dist="38100" dir="2700000" algn="tl">
                    <a:srgbClr val="000000"/>
                  </a:outerShdw>
                </a:effectLst>
              </a:rPr>
              <a:t>2018</a:t>
            </a:r>
            <a:endParaRPr lang="es-ES" sz="1000" dirty="0">
              <a:solidFill>
                <a:schemeClr val="bg1">
                  <a:lumMod val="75000"/>
                </a:schemeClr>
              </a:solidFill>
              <a:effectLst>
                <a:outerShdw blurRad="38100" dist="38100" dir="2700000" algn="tl">
                  <a:srgbClr val="000000"/>
                </a:outerShdw>
              </a:effectLst>
            </a:endParaRPr>
          </a:p>
        </p:txBody>
      </p:sp>
    </p:spTree>
    <p:extLst>
      <p:ext uri="{BB962C8B-B14F-4D97-AF65-F5344CB8AC3E}">
        <p14:creationId xmlns:p14="http://schemas.microsoft.com/office/powerpoint/2010/main" val="92342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ppt_w</p:attrName>
                                        </p:attrNameLst>
                                      </p:cBhvr>
                                      <p:tavLst>
                                        <p:tav tm="0">
                                          <p:val>
                                            <p:fltVal val="0"/>
                                          </p:val>
                                        </p:tav>
                                        <p:tav tm="100000">
                                          <p:val>
                                            <p:strVal val="#ppt_w"/>
                                          </p:val>
                                        </p:tav>
                                      </p:tavLst>
                                    </p:anim>
                                    <p:anim calcmode="lin" valueType="num">
                                      <p:cBhvr>
                                        <p:cTn id="8" dur="2000" fill="hold"/>
                                        <p:tgtEl>
                                          <p:spTgt spid="12"/>
                                        </p:tgtEl>
                                        <p:attrNameLst>
                                          <p:attrName>ppt_h</p:attrName>
                                        </p:attrNameLst>
                                      </p:cBhvr>
                                      <p:tavLst>
                                        <p:tav tm="0">
                                          <p:val>
                                            <p:fltVal val="0"/>
                                          </p:val>
                                        </p:tav>
                                        <p:tav tm="100000">
                                          <p:val>
                                            <p:strVal val="#ppt_h"/>
                                          </p:val>
                                        </p:tav>
                                      </p:tavLst>
                                    </p:anim>
                                    <p:animEffect transition="in" filter="fade">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ángulo 6"/>
          <p:cNvSpPr/>
          <p:nvPr/>
        </p:nvSpPr>
        <p:spPr>
          <a:xfrm>
            <a:off x="1303194" y="1028343"/>
            <a:ext cx="6610637" cy="2400657"/>
          </a:xfrm>
          <a:prstGeom prst="rect">
            <a:avLst/>
          </a:prstGeom>
        </p:spPr>
        <p:txBody>
          <a:bodyPr wrap="square">
            <a:spAutoFit/>
          </a:bodyPr>
          <a:lstStyle/>
          <a:p>
            <a:pPr lvl="0"/>
            <a:r>
              <a:rPr lang="es-VE" sz="5400" dirty="0" smtClean="0">
                <a:solidFill>
                  <a:schemeClr val="bg1"/>
                </a:solidFill>
                <a:latin typeface="Comic Sans MS" panose="030F0702030302020204" pitchFamily="66" charset="0"/>
              </a:rPr>
              <a:t>Cada nueve minutos, </a:t>
            </a:r>
          </a:p>
          <a:p>
            <a:pPr lvl="0"/>
            <a:r>
              <a:rPr lang="es-VE" sz="3200" dirty="0" smtClean="0">
                <a:solidFill>
                  <a:schemeClr val="bg1"/>
                </a:solidFill>
                <a:latin typeface="Comic Sans MS" panose="030F0702030302020204" pitchFamily="66" charset="0"/>
              </a:rPr>
              <a:t>alguien muere en un hospital americano debido a un diagnóstico médico equivocado o retardado</a:t>
            </a:r>
            <a:endParaRPr lang="es-VE" sz="3200" dirty="0">
              <a:solidFill>
                <a:schemeClr val="bg1"/>
              </a:solidFill>
              <a:latin typeface="Comic Sans MS" panose="030F0702030302020204" pitchFamily="66" charset="0"/>
            </a:endParaRPr>
          </a:p>
        </p:txBody>
      </p:sp>
      <p:sp>
        <p:nvSpPr>
          <p:cNvPr id="8" name="CuadroTexto 7"/>
          <p:cNvSpPr txBox="1"/>
          <p:nvPr/>
        </p:nvSpPr>
        <p:spPr>
          <a:xfrm>
            <a:off x="6272410" y="4970207"/>
            <a:ext cx="1191352" cy="646331"/>
          </a:xfrm>
          <a:prstGeom prst="rect">
            <a:avLst/>
          </a:prstGeom>
          <a:noFill/>
        </p:spPr>
        <p:txBody>
          <a:bodyPr wrap="none" rtlCol="0">
            <a:spAutoFit/>
          </a:bodyPr>
          <a:lstStyle/>
          <a:p>
            <a:r>
              <a:rPr lang="es-VE" sz="3600" dirty="0" smtClean="0"/>
              <a:t>SIDM</a:t>
            </a:r>
            <a:endParaRPr lang="es-VE" sz="3600" dirty="0"/>
          </a:p>
        </p:txBody>
      </p:sp>
      <p:sp>
        <p:nvSpPr>
          <p:cNvPr id="2" name="CuadroTexto 1"/>
          <p:cNvSpPr txBox="1"/>
          <p:nvPr/>
        </p:nvSpPr>
        <p:spPr>
          <a:xfrm>
            <a:off x="2509388" y="3569317"/>
            <a:ext cx="5234125" cy="677108"/>
          </a:xfrm>
          <a:prstGeom prst="rect">
            <a:avLst/>
          </a:prstGeom>
          <a:noFill/>
        </p:spPr>
        <p:txBody>
          <a:bodyPr wrap="none" rtlCol="0">
            <a:spAutoFit/>
          </a:bodyPr>
          <a:lstStyle/>
          <a:p>
            <a:pPr algn="r"/>
            <a:r>
              <a:rPr lang="es-VE" sz="2000" dirty="0" err="1" smtClean="0">
                <a:solidFill>
                  <a:schemeClr val="bg1"/>
                </a:solidFill>
                <a:latin typeface="Times New Roman" panose="02020603050405020304" pitchFamily="18" charset="0"/>
                <a:cs typeface="Times New Roman" panose="02020603050405020304" pitchFamily="18" charset="0"/>
              </a:rPr>
              <a:t>Society</a:t>
            </a:r>
            <a:r>
              <a:rPr lang="es-VE" sz="2000" dirty="0" smtClean="0">
                <a:solidFill>
                  <a:schemeClr val="bg1"/>
                </a:solidFill>
                <a:latin typeface="Times New Roman" panose="02020603050405020304" pitchFamily="18" charset="0"/>
                <a:cs typeface="Times New Roman" panose="02020603050405020304" pitchFamily="18" charset="0"/>
              </a:rPr>
              <a:t> </a:t>
            </a:r>
            <a:r>
              <a:rPr lang="es-VE" sz="2000" dirty="0" err="1" smtClean="0">
                <a:solidFill>
                  <a:schemeClr val="bg1"/>
                </a:solidFill>
                <a:latin typeface="Times New Roman" panose="02020603050405020304" pitchFamily="18" charset="0"/>
                <a:cs typeface="Times New Roman" panose="02020603050405020304" pitchFamily="18" charset="0"/>
              </a:rPr>
              <a:t>to</a:t>
            </a:r>
            <a:r>
              <a:rPr lang="es-VE" sz="2000" dirty="0" smtClean="0">
                <a:solidFill>
                  <a:schemeClr val="bg1"/>
                </a:solidFill>
                <a:latin typeface="Times New Roman" panose="02020603050405020304" pitchFamily="18" charset="0"/>
                <a:cs typeface="Times New Roman" panose="02020603050405020304" pitchFamily="18" charset="0"/>
              </a:rPr>
              <a:t> </a:t>
            </a:r>
            <a:r>
              <a:rPr lang="es-VE" sz="2000" dirty="0" err="1">
                <a:solidFill>
                  <a:schemeClr val="bg1"/>
                </a:solidFill>
                <a:latin typeface="Times New Roman" panose="02020603050405020304" pitchFamily="18" charset="0"/>
                <a:cs typeface="Times New Roman" panose="02020603050405020304" pitchFamily="18" charset="0"/>
              </a:rPr>
              <a:t>I</a:t>
            </a:r>
            <a:r>
              <a:rPr lang="es-VE" sz="2000" dirty="0" err="1" smtClean="0">
                <a:solidFill>
                  <a:schemeClr val="bg1"/>
                </a:solidFill>
                <a:latin typeface="Times New Roman" panose="02020603050405020304" pitchFamily="18" charset="0"/>
                <a:cs typeface="Times New Roman" panose="02020603050405020304" pitchFamily="18" charset="0"/>
              </a:rPr>
              <a:t>mprove</a:t>
            </a:r>
            <a:r>
              <a:rPr lang="es-VE" sz="2000" dirty="0" smtClean="0">
                <a:solidFill>
                  <a:schemeClr val="bg1"/>
                </a:solidFill>
                <a:latin typeface="Times New Roman" panose="02020603050405020304" pitchFamily="18" charset="0"/>
                <a:cs typeface="Times New Roman" panose="02020603050405020304" pitchFamily="18" charset="0"/>
              </a:rPr>
              <a:t> Diagnosis in Medicine SIDM</a:t>
            </a:r>
          </a:p>
          <a:p>
            <a:pPr algn="r"/>
            <a:r>
              <a:rPr lang="es-VE" dirty="0" smtClean="0">
                <a:solidFill>
                  <a:schemeClr val="bg1"/>
                </a:solidFill>
                <a:latin typeface="Times New Roman" panose="02020603050405020304" pitchFamily="18" charset="0"/>
                <a:cs typeface="Times New Roman" panose="02020603050405020304" pitchFamily="18" charset="0"/>
              </a:rPr>
              <a:t>www.improvediagnosis.org</a:t>
            </a:r>
            <a:endParaRPr lang="es-VE" dirty="0">
              <a:solidFill>
                <a:schemeClr val="bg1"/>
              </a:solidFill>
              <a:latin typeface="Times New Roman" panose="02020603050405020304" pitchFamily="18" charset="0"/>
              <a:cs typeface="Times New Roman" panose="02020603050405020304" pitchFamily="18" charset="0"/>
            </a:endParaRPr>
          </a:p>
        </p:txBody>
      </p:sp>
      <p:sp>
        <p:nvSpPr>
          <p:cNvPr id="6"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CuadroTexto 2"/>
          <p:cNvSpPr txBox="1"/>
          <p:nvPr/>
        </p:nvSpPr>
        <p:spPr>
          <a:xfrm>
            <a:off x="1823135" y="4775396"/>
            <a:ext cx="5570756" cy="646331"/>
          </a:xfrm>
          <a:prstGeom prst="rect">
            <a:avLst/>
          </a:prstGeom>
          <a:noFill/>
        </p:spPr>
        <p:txBody>
          <a:bodyPr wrap="none" rtlCol="0">
            <a:spAutoFit/>
          </a:bodyPr>
          <a:lstStyle/>
          <a:p>
            <a:r>
              <a:rPr lang="es-VE" sz="3600" dirty="0" smtClean="0">
                <a:solidFill>
                  <a:srgbClr val="DB6413"/>
                </a:solidFill>
                <a:latin typeface="Comic Sans MS" panose="030F0702030302020204" pitchFamily="66" charset="0"/>
                <a:ea typeface="Arial Unicode MS" panose="020B0604020202020204" pitchFamily="34" charset="-128"/>
                <a:cs typeface="Consolas" panose="020B0609020204030204" pitchFamily="49" charset="0"/>
              </a:rPr>
              <a:t>¡80 mil muertes anuales !!</a:t>
            </a:r>
            <a:endParaRPr lang="es-VE" sz="3600" dirty="0">
              <a:solidFill>
                <a:srgbClr val="DB6413"/>
              </a:solidFill>
              <a:latin typeface="Comic Sans MS" panose="030F0702030302020204" pitchFamily="66" charset="0"/>
              <a:ea typeface="Arial Unicode MS" panose="020B0604020202020204" pitchFamily="34" charset="-128"/>
              <a:cs typeface="Consolas" panose="020B0609020204030204" pitchFamily="49" charset="0"/>
            </a:endParaRPr>
          </a:p>
        </p:txBody>
      </p:sp>
      <p:sp>
        <p:nvSpPr>
          <p:cNvPr id="4" name="Rectángulo 3"/>
          <p:cNvSpPr/>
          <p:nvPr/>
        </p:nvSpPr>
        <p:spPr>
          <a:xfrm>
            <a:off x="2062745" y="5558808"/>
            <a:ext cx="5091534" cy="646331"/>
          </a:xfrm>
          <a:prstGeom prst="rect">
            <a:avLst/>
          </a:prstGeom>
        </p:spPr>
        <p:txBody>
          <a:bodyPr wrap="square">
            <a:spAutoFit/>
          </a:bodyPr>
          <a:lstStyle/>
          <a:p>
            <a:pPr algn="ctr"/>
            <a:r>
              <a:rPr lang="en-US" sz="1200" dirty="0">
                <a:solidFill>
                  <a:schemeClr val="bg1"/>
                </a:solidFill>
                <a:latin typeface="Times New Roman" panose="02020603050405020304" pitchFamily="18" charset="0"/>
                <a:ea typeface="Times New Roman" panose="02020603050405020304" pitchFamily="18" charset="0"/>
              </a:rPr>
              <a:t>Johns Hopkins Medicine</a:t>
            </a:r>
            <a:r>
              <a:rPr lang="en-US" sz="1200" dirty="0" smtClean="0">
                <a:solidFill>
                  <a:schemeClr val="bg1"/>
                </a:solidFill>
                <a:latin typeface="Times New Roman" panose="02020603050405020304" pitchFamily="18" charset="0"/>
                <a:ea typeface="Times New Roman" panose="02020603050405020304" pitchFamily="18" charset="0"/>
              </a:rPr>
              <a:t>. </a:t>
            </a:r>
            <a:r>
              <a:rPr lang="en-US" sz="1200" i="1" dirty="0" smtClean="0">
                <a:solidFill>
                  <a:schemeClr val="bg1"/>
                </a:solidFill>
                <a:latin typeface="Times New Roman" panose="02020603050405020304" pitchFamily="18" charset="0"/>
                <a:ea typeface="Times New Roman" panose="02020603050405020304" pitchFamily="18" charset="0"/>
              </a:rPr>
              <a:t>Diagnostic errors more common, costly and harmful than treatment mistakes</a:t>
            </a:r>
            <a:r>
              <a:rPr lang="en-US" sz="1200" dirty="0" smtClean="0">
                <a:solidFill>
                  <a:schemeClr val="bg1"/>
                </a:solidFill>
                <a:latin typeface="Times New Roman" panose="02020603050405020304" pitchFamily="18" charset="0"/>
                <a:ea typeface="Times New Roman" panose="02020603050405020304" pitchFamily="18" charset="0"/>
              </a:rPr>
              <a:t>. Abril 23, </a:t>
            </a:r>
            <a:r>
              <a:rPr lang="en-US" sz="1200" dirty="0">
                <a:solidFill>
                  <a:schemeClr val="bg1"/>
                </a:solidFill>
                <a:latin typeface="Times New Roman" panose="02020603050405020304" pitchFamily="18" charset="0"/>
                <a:ea typeface="Times New Roman" panose="02020603050405020304" pitchFamily="18" charset="0"/>
              </a:rPr>
              <a:t>2013. </a:t>
            </a:r>
            <a:r>
              <a:rPr lang="en-US" sz="1200" dirty="0" smtClean="0">
                <a:solidFill>
                  <a:schemeClr val="bg1"/>
                </a:solidFill>
                <a:latin typeface="Times New Roman" panose="02020603050405020304" pitchFamily="18" charset="0"/>
                <a:ea typeface="Times New Roman" panose="02020603050405020304" pitchFamily="18" charset="0"/>
              </a:rPr>
              <a:t> </a:t>
            </a:r>
          </a:p>
          <a:p>
            <a:pPr algn="ctr"/>
            <a:r>
              <a:rPr lang="en-US" sz="1200" dirty="0" smtClean="0">
                <a:solidFill>
                  <a:schemeClr val="bg1"/>
                </a:solidFill>
                <a:latin typeface="Times New Roman" panose="02020603050405020304" pitchFamily="18" charset="0"/>
                <a:ea typeface="Times New Roman" panose="02020603050405020304" pitchFamily="18" charset="0"/>
              </a:rPr>
              <a:t> </a:t>
            </a:r>
            <a:r>
              <a:rPr lang="en-US" sz="1200" dirty="0" smtClean="0">
                <a:solidFill>
                  <a:schemeClr val="bg1"/>
                </a:solidFill>
                <a:latin typeface="Times New Roman" panose="02020603050405020304" pitchFamily="18" charset="0"/>
                <a:cs typeface="Times New Roman" panose="02020603050405020304" pitchFamily="18" charset="0"/>
              </a:rPr>
              <a:t>LL. </a:t>
            </a:r>
            <a:r>
              <a:rPr lang="en-US" sz="1200" dirty="0" err="1" smtClean="0">
                <a:solidFill>
                  <a:schemeClr val="bg1"/>
                </a:solidFill>
                <a:latin typeface="Times New Roman" panose="02020603050405020304" pitchFamily="18" charset="0"/>
                <a:cs typeface="Times New Roman" panose="02020603050405020304" pitchFamily="18" charset="0"/>
              </a:rPr>
              <a:t>Leape</a:t>
            </a:r>
            <a:r>
              <a:rPr lang="en-US" sz="1200" dirty="0" smtClean="0">
                <a:solidFill>
                  <a:schemeClr val="bg1"/>
                </a:solidFill>
                <a:latin typeface="Times New Roman" panose="02020603050405020304" pitchFamily="18" charset="0"/>
                <a:cs typeface="Times New Roman" panose="02020603050405020304" pitchFamily="18" charset="0"/>
              </a:rPr>
              <a:t>  et al. </a:t>
            </a:r>
            <a:r>
              <a:rPr lang="en-US" sz="1200" i="1" dirty="0" smtClean="0">
                <a:solidFill>
                  <a:schemeClr val="bg1"/>
                </a:solidFill>
                <a:latin typeface="Times New Roman" panose="02020603050405020304" pitchFamily="18" charset="0"/>
                <a:cs typeface="Times New Roman" panose="02020603050405020304" pitchFamily="18" charset="0"/>
              </a:rPr>
              <a:t>Counting </a:t>
            </a:r>
            <a:r>
              <a:rPr lang="en-US" sz="1200" i="1" dirty="0">
                <a:solidFill>
                  <a:schemeClr val="bg1"/>
                </a:solidFill>
                <a:latin typeface="Times New Roman" panose="02020603050405020304" pitchFamily="18" charset="0"/>
                <a:cs typeface="Times New Roman" panose="02020603050405020304" pitchFamily="18" charset="0"/>
              </a:rPr>
              <a:t>deaths from medical errors</a:t>
            </a:r>
            <a:r>
              <a:rPr lang="en-US" sz="1200" dirty="0">
                <a:solidFill>
                  <a:schemeClr val="bg1"/>
                </a:solidFill>
                <a:latin typeface="Times New Roman" panose="02020603050405020304" pitchFamily="18" charset="0"/>
                <a:cs typeface="Times New Roman" panose="02020603050405020304" pitchFamily="18" charset="0"/>
              </a:rPr>
              <a:t>. JAMA. 2002;288:2405. </a:t>
            </a:r>
            <a:endParaRPr lang="es-VE"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275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repeatCount="2000" fill="hold" grpId="1" nodeType="clickEffect">
                                  <p:stCondLst>
                                    <p:cond delay="0"/>
                                  </p:stCondLst>
                                  <p:childTnLst>
                                    <p:animEffect transition="out" filter="fade">
                                      <p:cBhvr>
                                        <p:cTn id="11" dur="3000" tmFilter="0, 0; .2, .5; .8, .5; 1, 0"/>
                                        <p:tgtEl>
                                          <p:spTgt spid="7"/>
                                        </p:tgtEl>
                                      </p:cBhvr>
                                    </p:animEffect>
                                    <p:animScale>
                                      <p:cBhvr>
                                        <p:cTn id="12" dur="1500" autoRev="1" fill="hold"/>
                                        <p:tgtEl>
                                          <p:spTgt spid="7"/>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CuadroTexto 4"/>
          <p:cNvSpPr txBox="1"/>
          <p:nvPr/>
        </p:nvSpPr>
        <p:spPr>
          <a:xfrm>
            <a:off x="1627188" y="1967061"/>
            <a:ext cx="5962649" cy="2923877"/>
          </a:xfrm>
          <a:prstGeom prst="rect">
            <a:avLst/>
          </a:prstGeom>
          <a:solidFill>
            <a:schemeClr val="tx1">
              <a:lumMod val="75000"/>
              <a:lumOff val="25000"/>
            </a:schemeClr>
          </a:solidFill>
          <a:ln>
            <a:solidFill>
              <a:srgbClr val="DB6413"/>
            </a:solidFill>
          </a:ln>
          <a:effectLst>
            <a:outerShdw blurRad="50800" dist="38100" dir="2700000" algn="tl" rotWithShape="0">
              <a:prstClr val="black">
                <a:alpha val="40000"/>
              </a:prstClr>
            </a:outerShdw>
          </a:effectLst>
        </p:spPr>
        <p:txBody>
          <a:bodyPr wrap="square" rtlCol="0">
            <a:spAutoFit/>
          </a:bodyPr>
          <a:lstStyle/>
          <a:p>
            <a:pPr algn="ctr"/>
            <a:endParaRPr lang="es-VE" sz="800" dirty="0" smtClean="0">
              <a:solidFill>
                <a:schemeClr val="bg1"/>
              </a:solidFill>
              <a:latin typeface="Comic Sans MS" panose="030F0702030302020204" pitchFamily="66" charset="0"/>
              <a:ea typeface="BatangChe" panose="02030609000101010101" pitchFamily="49" charset="-127"/>
            </a:endParaRPr>
          </a:p>
          <a:p>
            <a:pPr algn="ctr"/>
            <a:r>
              <a:rPr lang="es-VE" sz="2800" dirty="0" smtClean="0">
                <a:solidFill>
                  <a:schemeClr val="bg1"/>
                </a:solidFill>
                <a:latin typeface="Comic Sans MS" panose="030F0702030302020204" pitchFamily="66" charset="0"/>
                <a:ea typeface="BatangChe" panose="02030609000101010101" pitchFamily="49" charset="-127"/>
              </a:rPr>
              <a:t>El ED es el EM frecuente </a:t>
            </a:r>
          </a:p>
          <a:p>
            <a:pPr algn="ctr"/>
            <a:r>
              <a:rPr lang="es-VE" sz="2800" dirty="0" smtClean="0">
                <a:solidFill>
                  <a:schemeClr val="bg1"/>
                </a:solidFill>
                <a:latin typeface="Comic Sans MS" panose="030F0702030302020204" pitchFamily="66" charset="0"/>
                <a:ea typeface="BatangChe" panose="02030609000101010101" pitchFamily="49" charset="-127"/>
              </a:rPr>
              <a:t>más letal.</a:t>
            </a:r>
          </a:p>
          <a:p>
            <a:pPr algn="ctr"/>
            <a:endParaRPr lang="es-VE" sz="2800" dirty="0" smtClean="0">
              <a:solidFill>
                <a:schemeClr val="bg1"/>
              </a:solidFill>
              <a:latin typeface="Comic Sans MS" panose="030F0702030302020204" pitchFamily="66" charset="0"/>
              <a:ea typeface="BatangChe" panose="02030609000101010101" pitchFamily="49" charset="-127"/>
            </a:endParaRPr>
          </a:p>
          <a:p>
            <a:pPr algn="ctr"/>
            <a:r>
              <a:rPr lang="es-VE" sz="2800" dirty="0" smtClean="0">
                <a:solidFill>
                  <a:schemeClr val="bg1"/>
                </a:solidFill>
                <a:latin typeface="Comic Sans MS" panose="030F0702030302020204" pitchFamily="66" charset="0"/>
                <a:ea typeface="BatangChe" panose="02030609000101010101" pitchFamily="49" charset="-127"/>
              </a:rPr>
              <a:t>Los ED son más comunes, costosos</a:t>
            </a:r>
          </a:p>
          <a:p>
            <a:pPr algn="ctr"/>
            <a:r>
              <a:rPr lang="es-VE" sz="2800" dirty="0" smtClean="0">
                <a:solidFill>
                  <a:schemeClr val="bg1"/>
                </a:solidFill>
                <a:latin typeface="Comic Sans MS" panose="030F0702030302020204" pitchFamily="66" charset="0"/>
                <a:ea typeface="BatangChe" panose="02030609000101010101" pitchFamily="49" charset="-127"/>
              </a:rPr>
              <a:t> y dañinos que errores por tratamientos</a:t>
            </a:r>
          </a:p>
          <a:p>
            <a:pPr algn="ctr"/>
            <a:endParaRPr lang="es-VE" sz="800" dirty="0">
              <a:solidFill>
                <a:schemeClr val="bg1"/>
              </a:solidFill>
              <a:latin typeface="Comic Sans MS" panose="030F0702030302020204" pitchFamily="66" charset="0"/>
              <a:ea typeface="BatangChe" panose="02030609000101010101" pitchFamily="49" charset="-127"/>
            </a:endParaRPr>
          </a:p>
        </p:txBody>
      </p:sp>
      <p:sp>
        <p:nvSpPr>
          <p:cNvPr id="6" name="Rectángulo 5"/>
          <p:cNvSpPr/>
          <p:nvPr/>
        </p:nvSpPr>
        <p:spPr>
          <a:xfrm>
            <a:off x="2062745" y="5282319"/>
            <a:ext cx="5091534" cy="461665"/>
          </a:xfrm>
          <a:prstGeom prst="rect">
            <a:avLst/>
          </a:prstGeom>
        </p:spPr>
        <p:txBody>
          <a:bodyPr wrap="square">
            <a:spAutoFit/>
          </a:bodyPr>
          <a:lstStyle/>
          <a:p>
            <a:pPr algn="ctr"/>
            <a:r>
              <a:rPr lang="en-US" sz="1200" dirty="0">
                <a:solidFill>
                  <a:schemeClr val="bg1"/>
                </a:solidFill>
                <a:latin typeface="Times New Roman" panose="02020603050405020304" pitchFamily="18" charset="0"/>
                <a:ea typeface="Times New Roman" panose="02020603050405020304" pitchFamily="18" charset="0"/>
              </a:rPr>
              <a:t>Johns Hopkins Medicine</a:t>
            </a:r>
            <a:r>
              <a:rPr lang="en-US" sz="1200" dirty="0" smtClean="0">
                <a:solidFill>
                  <a:schemeClr val="bg1"/>
                </a:solidFill>
                <a:latin typeface="Times New Roman" panose="02020603050405020304" pitchFamily="18" charset="0"/>
                <a:ea typeface="Times New Roman" panose="02020603050405020304" pitchFamily="18" charset="0"/>
              </a:rPr>
              <a:t>. </a:t>
            </a:r>
            <a:r>
              <a:rPr lang="en-US" sz="1200" i="1" dirty="0" smtClean="0">
                <a:solidFill>
                  <a:schemeClr val="bg1"/>
                </a:solidFill>
                <a:latin typeface="Times New Roman" panose="02020603050405020304" pitchFamily="18" charset="0"/>
                <a:ea typeface="Times New Roman" panose="02020603050405020304" pitchFamily="18" charset="0"/>
              </a:rPr>
              <a:t>Diagnostic errors more common, costly and harmful than treatment mistakes</a:t>
            </a:r>
            <a:r>
              <a:rPr lang="en-US" sz="1200" dirty="0" smtClean="0">
                <a:solidFill>
                  <a:schemeClr val="bg1"/>
                </a:solidFill>
                <a:latin typeface="Times New Roman" panose="02020603050405020304" pitchFamily="18" charset="0"/>
                <a:ea typeface="Times New Roman" panose="02020603050405020304" pitchFamily="18" charset="0"/>
              </a:rPr>
              <a:t>. Abril 23, </a:t>
            </a:r>
            <a:r>
              <a:rPr lang="en-US" sz="1200" dirty="0">
                <a:solidFill>
                  <a:schemeClr val="bg1"/>
                </a:solidFill>
                <a:latin typeface="Times New Roman" panose="02020603050405020304" pitchFamily="18" charset="0"/>
                <a:ea typeface="Times New Roman" panose="02020603050405020304" pitchFamily="18" charset="0"/>
              </a:rPr>
              <a:t>2013. </a:t>
            </a:r>
            <a:r>
              <a:rPr lang="en-US" sz="1200" dirty="0" smtClean="0">
                <a:solidFill>
                  <a:schemeClr val="bg1"/>
                </a:solidFill>
                <a:latin typeface="Times New Roman" panose="02020603050405020304" pitchFamily="18" charset="0"/>
                <a:ea typeface="Times New Roman" panose="02020603050405020304" pitchFamily="18" charset="0"/>
              </a:rPr>
              <a:t> </a:t>
            </a:r>
            <a:r>
              <a:rPr lang="en-US" sz="1200" dirty="0" smtClean="0">
                <a:solidFill>
                  <a:schemeClr val="bg1"/>
                </a:solidFill>
                <a:latin typeface="Times New Roman" panose="02020603050405020304" pitchFamily="18" charset="0"/>
                <a:cs typeface="Times New Roman" panose="02020603050405020304" pitchFamily="18" charset="0"/>
              </a:rPr>
              <a:t>. </a:t>
            </a:r>
            <a:endParaRPr lang="es-VE"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3644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728656" y="1550253"/>
            <a:ext cx="6175630" cy="2308324"/>
          </a:xfrm>
          <a:prstGeom prst="rect">
            <a:avLst/>
          </a:prstGeom>
        </p:spPr>
        <p:txBody>
          <a:bodyPr wrap="square">
            <a:spAutoFit/>
          </a:bodyPr>
          <a:lstStyle/>
          <a:p>
            <a:r>
              <a:rPr lang="es-VE" sz="2400" dirty="0">
                <a:latin typeface="Times New Roman" panose="02020603050405020304" pitchFamily="18" charset="0"/>
              </a:rPr>
              <a:t>“Si no se tiene un diagnóstico preciso, todo lo que ocurre </a:t>
            </a:r>
            <a:r>
              <a:rPr lang="es-VE" sz="2400" dirty="0" smtClean="0">
                <a:latin typeface="Times New Roman" panose="02020603050405020304" pitchFamily="18" charset="0"/>
              </a:rPr>
              <a:t>después, </a:t>
            </a:r>
            <a:r>
              <a:rPr lang="es-VE" sz="2400" dirty="0">
                <a:latin typeface="Times New Roman" panose="02020603050405020304" pitchFamily="18" charset="0"/>
              </a:rPr>
              <a:t>es </a:t>
            </a:r>
            <a:r>
              <a:rPr lang="es-VE" sz="2400" dirty="0" smtClean="0">
                <a:latin typeface="Times New Roman" panose="02020603050405020304" pitchFamily="18" charset="0"/>
              </a:rPr>
              <a:t>potencialmente pérdida de dinero, </a:t>
            </a:r>
            <a:r>
              <a:rPr lang="es-VE" sz="2400" dirty="0">
                <a:latin typeface="Times New Roman" panose="02020603050405020304" pitchFamily="18" charset="0"/>
              </a:rPr>
              <a:t>es potencialmente dañino </a:t>
            </a:r>
            <a:r>
              <a:rPr lang="es-VE" sz="2400" dirty="0" smtClean="0">
                <a:latin typeface="Times New Roman" panose="02020603050405020304" pitchFamily="18" charset="0"/>
              </a:rPr>
              <a:t>por efectos </a:t>
            </a:r>
            <a:r>
              <a:rPr lang="es-VE" sz="2400" dirty="0">
                <a:latin typeface="Times New Roman" panose="02020603050405020304" pitchFamily="18" charset="0"/>
              </a:rPr>
              <a:t>colaterales </a:t>
            </a:r>
            <a:r>
              <a:rPr lang="es-VE" sz="2400" dirty="0" smtClean="0">
                <a:latin typeface="Times New Roman" panose="02020603050405020304" pitchFamily="18" charset="0"/>
              </a:rPr>
              <a:t>y procedimientos </a:t>
            </a:r>
            <a:r>
              <a:rPr lang="es-VE" sz="2400" dirty="0">
                <a:latin typeface="Times New Roman" panose="02020603050405020304" pitchFamily="18" charset="0"/>
              </a:rPr>
              <a:t>innecesarios, </a:t>
            </a:r>
            <a:r>
              <a:rPr lang="es-VE" sz="2400" dirty="0" smtClean="0">
                <a:latin typeface="Times New Roman" panose="02020603050405020304" pitchFamily="18" charset="0"/>
              </a:rPr>
              <a:t>mientras tanto el </a:t>
            </a:r>
            <a:r>
              <a:rPr lang="es-VE" sz="2400" dirty="0">
                <a:latin typeface="Times New Roman" panose="02020603050405020304" pitchFamily="18" charset="0"/>
              </a:rPr>
              <a:t>problema subyacente empeora porque no está siendo tratado</a:t>
            </a:r>
            <a:r>
              <a:rPr lang="es-VE" sz="2400" dirty="0" smtClean="0">
                <a:latin typeface="Times New Roman" panose="02020603050405020304" pitchFamily="18" charset="0"/>
              </a:rPr>
              <a:t>”</a:t>
            </a:r>
          </a:p>
        </p:txBody>
      </p:sp>
      <p:sp>
        <p:nvSpPr>
          <p:cNvPr id="3" name="Text Box 6"/>
          <p:cNvSpPr txBox="1">
            <a:spLocks noChangeArrowheads="1"/>
          </p:cNvSpPr>
          <p:nvPr/>
        </p:nvSpPr>
        <p:spPr bwMode="auto">
          <a:xfrm>
            <a:off x="7249776" y="6569846"/>
            <a:ext cx="162256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b="1" dirty="0">
                <a:solidFill>
                  <a:schemeClr val="bg1">
                    <a:lumMod val="75000"/>
                  </a:schemeClr>
                </a:solidFill>
              </a:rPr>
              <a:t>X. Páez Medicina ULA </a:t>
            </a:r>
            <a:r>
              <a:rPr lang="es-ES" sz="1000" b="1" dirty="0" smtClean="0">
                <a:solidFill>
                  <a:schemeClr val="bg1">
                    <a:lumMod val="75000"/>
                  </a:schemeClr>
                </a:solidFill>
              </a:rPr>
              <a:t>2018</a:t>
            </a:r>
            <a:endParaRPr lang="es-ES" sz="1000" b="1" dirty="0">
              <a:solidFill>
                <a:schemeClr val="bg1">
                  <a:lumMod val="75000"/>
                </a:schemeClr>
              </a:solidFill>
            </a:endParaRPr>
          </a:p>
        </p:txBody>
      </p:sp>
      <p:sp>
        <p:nvSpPr>
          <p:cNvPr id="6" name="CuadroTexto 5"/>
          <p:cNvSpPr txBox="1"/>
          <p:nvPr/>
        </p:nvSpPr>
        <p:spPr>
          <a:xfrm>
            <a:off x="4432515" y="4243914"/>
            <a:ext cx="3332286" cy="1415772"/>
          </a:xfrm>
          <a:prstGeom prst="rect">
            <a:avLst/>
          </a:prstGeom>
          <a:noFill/>
        </p:spPr>
        <p:txBody>
          <a:bodyPr wrap="square" rtlCol="0">
            <a:spAutoFit/>
          </a:bodyPr>
          <a:lstStyle/>
          <a:p>
            <a:pPr algn="r"/>
            <a:r>
              <a:rPr lang="es-VE" dirty="0" smtClean="0">
                <a:latin typeface="Times New Roman" panose="02020603050405020304" pitchFamily="18" charset="0"/>
                <a:cs typeface="Times New Roman" panose="02020603050405020304" pitchFamily="18" charset="0"/>
              </a:rPr>
              <a:t>Paul </a:t>
            </a:r>
            <a:r>
              <a:rPr lang="es-VE" dirty="0" err="1" smtClean="0">
                <a:latin typeface="Times New Roman" panose="02020603050405020304" pitchFamily="18" charset="0"/>
                <a:cs typeface="Times New Roman" panose="02020603050405020304" pitchFamily="18" charset="0"/>
              </a:rPr>
              <a:t>Ebner</a:t>
            </a:r>
            <a:endParaRPr lang="es-VE" dirty="0" smtClean="0">
              <a:latin typeface="Times New Roman" panose="02020603050405020304" pitchFamily="18" charset="0"/>
              <a:cs typeface="Times New Roman" panose="02020603050405020304" pitchFamily="18" charset="0"/>
            </a:endParaRPr>
          </a:p>
          <a:p>
            <a:pPr algn="r"/>
            <a:r>
              <a:rPr lang="es-VE" sz="1600" dirty="0" smtClean="0">
                <a:latin typeface="Times New Roman" panose="02020603050405020304" pitchFamily="18" charset="0"/>
                <a:cs typeface="Times New Roman" panose="02020603050405020304" pitchFamily="18" charset="0"/>
              </a:rPr>
              <a:t>Cofundador </a:t>
            </a:r>
            <a:r>
              <a:rPr lang="es-VE" sz="1600" dirty="0" err="1" smtClean="0">
                <a:latin typeface="Times New Roman" panose="02020603050405020304" pitchFamily="18" charset="0"/>
                <a:cs typeface="Times New Roman" panose="02020603050405020304" pitchFamily="18" charset="0"/>
              </a:rPr>
              <a:t>Society</a:t>
            </a:r>
            <a:r>
              <a:rPr lang="es-VE" sz="1600" dirty="0" smtClean="0">
                <a:latin typeface="Times New Roman" panose="02020603050405020304" pitchFamily="18" charset="0"/>
                <a:cs typeface="Times New Roman" panose="02020603050405020304" pitchFamily="18" charset="0"/>
              </a:rPr>
              <a:t> </a:t>
            </a:r>
            <a:r>
              <a:rPr lang="es-VE" sz="1600" dirty="0" err="1" smtClean="0">
                <a:latin typeface="Times New Roman" panose="02020603050405020304" pitchFamily="18" charset="0"/>
                <a:cs typeface="Times New Roman" panose="02020603050405020304" pitchFamily="18" charset="0"/>
              </a:rPr>
              <a:t>to</a:t>
            </a:r>
            <a:r>
              <a:rPr lang="es-VE" sz="1600" dirty="0" smtClean="0">
                <a:latin typeface="Times New Roman" panose="02020603050405020304" pitchFamily="18" charset="0"/>
                <a:cs typeface="Times New Roman" panose="02020603050405020304" pitchFamily="18" charset="0"/>
              </a:rPr>
              <a:t> </a:t>
            </a:r>
            <a:r>
              <a:rPr lang="es-VE" sz="1600" dirty="0" err="1" smtClean="0">
                <a:latin typeface="Times New Roman" panose="02020603050405020304" pitchFamily="18" charset="0"/>
                <a:cs typeface="Times New Roman" panose="02020603050405020304" pitchFamily="18" charset="0"/>
              </a:rPr>
              <a:t>Improve</a:t>
            </a:r>
            <a:r>
              <a:rPr lang="es-VE" sz="1600" dirty="0" smtClean="0">
                <a:latin typeface="Times New Roman" panose="02020603050405020304" pitchFamily="18" charset="0"/>
                <a:cs typeface="Times New Roman" panose="02020603050405020304" pitchFamily="18" charset="0"/>
              </a:rPr>
              <a:t> Diagnosis in Medicine SIDM</a:t>
            </a:r>
          </a:p>
          <a:p>
            <a:pPr algn="r"/>
            <a:endParaRPr lang="es-VE" sz="1200" dirty="0" smtClean="0">
              <a:latin typeface="Times New Roman" panose="02020603050405020304" pitchFamily="18" charset="0"/>
              <a:cs typeface="Times New Roman" panose="02020603050405020304" pitchFamily="18" charset="0"/>
            </a:endParaRPr>
          </a:p>
          <a:p>
            <a:pPr algn="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Citado en</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New medical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coalition</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aims</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to</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reduce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diagnostic</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errors</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dirty="0" err="1" smtClean="0">
                <a:latin typeface="Times New Roman" panose="02020603050405020304" pitchFamily="18" charset="0"/>
                <a:ea typeface="Arial Unicode MS" panose="020B0604020202020204" pitchFamily="34" charset="-128"/>
                <a:cs typeface="Times New Roman" panose="02020603050405020304" pitchFamily="18" charset="0"/>
              </a:rPr>
              <a:t>Medscape</a:t>
            </a: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 septiembre 14, </a:t>
            </a:r>
            <a:r>
              <a:rPr lang="es-VE" sz="1200" b="1" dirty="0" smtClean="0">
                <a:latin typeface="Times New Roman" panose="02020603050405020304" pitchFamily="18" charset="0"/>
                <a:ea typeface="Arial Unicode MS" panose="020B0604020202020204" pitchFamily="34" charset="-128"/>
                <a:cs typeface="Times New Roman" panose="02020603050405020304" pitchFamily="18" charset="0"/>
              </a:rPr>
              <a:t>2018</a:t>
            </a:r>
            <a:endParaRPr lang="es-VE" sz="1200" b="1" dirty="0" smtClean="0"/>
          </a:p>
        </p:txBody>
      </p:sp>
    </p:spTree>
    <p:extLst>
      <p:ext uri="{BB962C8B-B14F-4D97-AF65-F5344CB8AC3E}">
        <p14:creationId xmlns:p14="http://schemas.microsoft.com/office/powerpoint/2010/main" val="395771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7" name="CuadroTexto 6"/>
          <p:cNvSpPr txBox="1"/>
          <p:nvPr/>
        </p:nvSpPr>
        <p:spPr>
          <a:xfrm>
            <a:off x="1631865" y="3409114"/>
            <a:ext cx="5953296" cy="1384995"/>
          </a:xfrm>
          <a:prstGeom prst="rect">
            <a:avLst/>
          </a:prstGeom>
          <a:noFill/>
        </p:spPr>
        <p:txBody>
          <a:bodyPr wrap="none" rtlCol="0">
            <a:spAutoFit/>
          </a:bodyPr>
          <a:lstStyle/>
          <a:p>
            <a:pPr algn="ctr"/>
            <a:r>
              <a:rPr lang="es-VE" sz="2800" dirty="0" err="1"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National</a:t>
            </a: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s-VE" sz="2800" dirty="0" err="1"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Academy</a:t>
            </a: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of </a:t>
            </a: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Medicine (NAM) </a:t>
            </a:r>
          </a:p>
          <a:p>
            <a:pPr algn="ct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antes IOM </a:t>
            </a:r>
          </a:p>
          <a:p>
            <a:pPr algn="ct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Septiembre </a:t>
            </a: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a:t>
            </a:r>
            <a:r>
              <a:rPr lang="es-VE"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a:t>
            </a:r>
            <a:r>
              <a:rPr lang="es-VE" sz="28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s-VE"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 name="Rectángulo 1"/>
          <p:cNvSpPr/>
          <p:nvPr/>
        </p:nvSpPr>
        <p:spPr>
          <a:xfrm>
            <a:off x="1090048" y="2344857"/>
            <a:ext cx="7036927" cy="646331"/>
          </a:xfrm>
          <a:prstGeom prst="rect">
            <a:avLst/>
          </a:prstGeom>
          <a:solidFill>
            <a:schemeClr val="accent4"/>
          </a:solidFill>
        </p:spPr>
        <p:txBody>
          <a:bodyPr wrap="none">
            <a:spAutoFit/>
          </a:bodyPr>
          <a:lstStyle/>
          <a:p>
            <a:pPr algn="ctr"/>
            <a:r>
              <a:rPr lang="es-VE" sz="3600" i="1" dirty="0" smtClean="0">
                <a:latin typeface="Times New Roman" panose="02020603050405020304" pitchFamily="18" charset="0"/>
                <a:cs typeface="Times New Roman" panose="02020603050405020304" pitchFamily="18" charset="0"/>
              </a:rPr>
              <a:t>“</a:t>
            </a:r>
            <a:r>
              <a:rPr lang="es-VE" sz="3600" i="1" dirty="0" err="1" smtClean="0">
                <a:latin typeface="Times New Roman" panose="02020603050405020304" pitchFamily="18" charset="0"/>
                <a:cs typeface="Times New Roman" panose="02020603050405020304" pitchFamily="18" charset="0"/>
              </a:rPr>
              <a:t>Improving</a:t>
            </a:r>
            <a:r>
              <a:rPr lang="es-VE" sz="3600" i="1" dirty="0" smtClean="0">
                <a:latin typeface="Times New Roman" panose="02020603050405020304" pitchFamily="18" charset="0"/>
                <a:cs typeface="Times New Roman" panose="02020603050405020304" pitchFamily="18" charset="0"/>
              </a:rPr>
              <a:t> </a:t>
            </a:r>
            <a:r>
              <a:rPr lang="es-VE" sz="3600" i="1" dirty="0">
                <a:latin typeface="Times New Roman" panose="02020603050405020304" pitchFamily="18" charset="0"/>
                <a:cs typeface="Times New Roman" panose="02020603050405020304" pitchFamily="18" charset="0"/>
              </a:rPr>
              <a:t>diagnosis in </a:t>
            </a:r>
            <a:r>
              <a:rPr lang="es-VE" sz="3600" i="1" dirty="0" err="1" smtClean="0">
                <a:latin typeface="Times New Roman" panose="02020603050405020304" pitchFamily="18" charset="0"/>
                <a:cs typeface="Times New Roman" panose="02020603050405020304" pitchFamily="18" charset="0"/>
              </a:rPr>
              <a:t>healthcare</a:t>
            </a:r>
            <a:r>
              <a:rPr lang="es-VE" sz="3600" i="1" dirty="0" smtClean="0">
                <a:latin typeface="Times New Roman" panose="02020603050405020304" pitchFamily="18" charset="0"/>
                <a:cs typeface="Times New Roman" panose="02020603050405020304" pitchFamily="18" charset="0"/>
              </a:rPr>
              <a:t>”</a:t>
            </a:r>
            <a:endParaRPr lang="es-VE" sz="3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396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6" name="Rectángulo 5"/>
          <p:cNvSpPr/>
          <p:nvPr/>
        </p:nvSpPr>
        <p:spPr>
          <a:xfrm>
            <a:off x="1696357" y="1859339"/>
            <a:ext cx="5824312" cy="3139321"/>
          </a:xfrm>
          <a:prstGeom prst="rect">
            <a:avLst/>
          </a:prstGeom>
          <a:solidFill>
            <a:schemeClr val="bg2">
              <a:lumMod val="25000"/>
            </a:schemeClr>
          </a:solidFill>
        </p:spPr>
        <p:txBody>
          <a:bodyPr wrap="square">
            <a:spAutoFit/>
          </a:bodyPr>
          <a:lstStyle/>
          <a:p>
            <a:pPr marL="171450" indent="-171450">
              <a:buSzPct val="150000"/>
              <a:buFont typeface="Arial" panose="020B0604020202020204" pitchFamily="34" charset="0"/>
              <a:buChar char="•"/>
            </a:pPr>
            <a:endParaRPr lang="es-VE" sz="9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“La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mayoría de las personas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p>
          <a:p>
            <a:pPr>
              <a:buSzPct val="150000"/>
            </a:pP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experimentará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al menos </a:t>
            </a:r>
            <a:r>
              <a:rPr lang="es-VE" sz="2000" b="1" u="sng"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1 ED</a:t>
            </a:r>
            <a:r>
              <a:rPr lang="es-VE" sz="2000" b="1"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en su vida. </a:t>
            </a:r>
            <a:endPar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endPar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5</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de adultos en ambulatorios sufrirá </a:t>
            </a:r>
            <a:r>
              <a:rPr lang="es-VE" sz="2000" b="1" u="sng"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1 ED       </a:t>
            </a:r>
          </a:p>
          <a:p>
            <a:pPr>
              <a:buSzPct val="150000"/>
            </a:pPr>
            <a:r>
              <a:rPr lang="es-VE" sz="2000" b="1"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b="1" u="sng"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al </a:t>
            </a:r>
            <a:r>
              <a:rPr lang="es-VE" sz="2000" b="1" u="sng"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año</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es decir, 1 de cada 20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(12 millones </a:t>
            </a:r>
          </a:p>
          <a:p>
            <a:pPr>
              <a:buSzPct val="150000"/>
            </a:pP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de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personas por año en USA). </a:t>
            </a:r>
            <a:endPar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endPar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Por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autopsias, el </a:t>
            </a:r>
            <a:r>
              <a:rPr lang="es-VE" sz="2000" b="1" u="sng"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10% de muertes</a:t>
            </a:r>
            <a:r>
              <a:rPr lang="es-VE" sz="2000" b="1"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son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p>
          <a:p>
            <a:pPr>
              <a:buSzPct val="150000"/>
            </a:pP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causadas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por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ED.</a:t>
            </a:r>
          </a:p>
          <a:p>
            <a:pPr>
              <a:buSzPct val="150000"/>
            </a:pPr>
            <a:endParaRPr lang="es-VE" sz="9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p:txBody>
      </p:sp>
      <p:sp>
        <p:nvSpPr>
          <p:cNvPr id="7" name="CuadroTexto 6"/>
          <p:cNvSpPr txBox="1"/>
          <p:nvPr/>
        </p:nvSpPr>
        <p:spPr>
          <a:xfrm>
            <a:off x="2772511" y="5290014"/>
            <a:ext cx="3691202" cy="584775"/>
          </a:xfrm>
          <a:prstGeom prst="rect">
            <a:avLst/>
          </a:prstGeom>
          <a:noFill/>
        </p:spPr>
        <p:txBody>
          <a:bodyPr wrap="none" rtlCol="0">
            <a:spAutoFit/>
          </a:bodyPr>
          <a:lstStyle/>
          <a:p>
            <a:pPr algn="ctr"/>
            <a:r>
              <a:rPr lang="es-VE" sz="1600" dirty="0" smtClean="0">
                <a:solidFill>
                  <a:prstClr val="white"/>
                </a:solidFill>
                <a:latin typeface="Times New Roman" panose="02020603050405020304" pitchFamily="18" charset="0"/>
                <a:cs typeface="Times New Roman" panose="02020603050405020304" pitchFamily="18" charset="0"/>
              </a:rPr>
              <a:t>NAM. </a:t>
            </a:r>
            <a:r>
              <a:rPr lang="es-VE" sz="1600" i="1" dirty="0" err="1" smtClean="0">
                <a:solidFill>
                  <a:prstClr val="white"/>
                </a:solidFill>
                <a:latin typeface="Times New Roman" panose="02020603050405020304" pitchFamily="18" charset="0"/>
                <a:cs typeface="Times New Roman" panose="02020603050405020304" pitchFamily="18" charset="0"/>
              </a:rPr>
              <a:t>Improving</a:t>
            </a:r>
            <a:r>
              <a:rPr lang="es-VE" sz="1600" i="1" dirty="0" smtClean="0">
                <a:solidFill>
                  <a:prstClr val="white"/>
                </a:solidFill>
                <a:latin typeface="Times New Roman" panose="02020603050405020304" pitchFamily="18" charset="0"/>
                <a:cs typeface="Times New Roman" panose="02020603050405020304" pitchFamily="18" charset="0"/>
              </a:rPr>
              <a:t> </a:t>
            </a:r>
            <a:r>
              <a:rPr lang="es-VE" sz="1600" i="1" dirty="0" smtClean="0">
                <a:solidFill>
                  <a:prstClr val="white"/>
                </a:solidFill>
                <a:latin typeface="Times New Roman" panose="02020603050405020304" pitchFamily="18" charset="0"/>
                <a:cs typeface="Times New Roman" panose="02020603050405020304" pitchFamily="18" charset="0"/>
              </a:rPr>
              <a:t>diagnosis in </a:t>
            </a:r>
            <a:r>
              <a:rPr lang="es-VE" sz="1600" i="1" dirty="0" err="1" smtClean="0">
                <a:solidFill>
                  <a:prstClr val="white"/>
                </a:solidFill>
                <a:latin typeface="Times New Roman" panose="02020603050405020304" pitchFamily="18" charset="0"/>
                <a:cs typeface="Times New Roman" panose="02020603050405020304" pitchFamily="18" charset="0"/>
              </a:rPr>
              <a:t>healthcare</a:t>
            </a:r>
            <a:r>
              <a:rPr lang="es-VE" sz="1600" i="1" dirty="0" smtClean="0">
                <a:solidFill>
                  <a:prstClr val="white"/>
                </a:solidFill>
                <a:latin typeface="Times New Roman" panose="02020603050405020304" pitchFamily="18" charset="0"/>
                <a:cs typeface="Times New Roman" panose="02020603050405020304" pitchFamily="18" charset="0"/>
              </a:rPr>
              <a:t>. </a:t>
            </a:r>
          </a:p>
          <a:p>
            <a:pPr algn="ctr"/>
            <a:r>
              <a:rPr lang="es-VE" sz="1600" dirty="0" err="1" smtClean="0">
                <a:solidFill>
                  <a:prstClr val="white"/>
                </a:solidFill>
                <a:latin typeface="Times New Roman" panose="02020603050405020304" pitchFamily="18" charset="0"/>
                <a:cs typeface="Times New Roman" panose="02020603050405020304" pitchFamily="18" charset="0"/>
              </a:rPr>
              <a:t>The</a:t>
            </a:r>
            <a:r>
              <a:rPr lang="es-VE" sz="1600" dirty="0" smtClean="0">
                <a:solidFill>
                  <a:prstClr val="white"/>
                </a:solidFill>
                <a:latin typeface="Times New Roman" panose="02020603050405020304" pitchFamily="18" charset="0"/>
                <a:cs typeface="Times New Roman" panose="02020603050405020304" pitchFamily="18" charset="0"/>
              </a:rPr>
              <a:t> </a:t>
            </a:r>
            <a:r>
              <a:rPr lang="es-VE" sz="1600" dirty="0" err="1" smtClean="0">
                <a:solidFill>
                  <a:prstClr val="white"/>
                </a:solidFill>
                <a:latin typeface="Times New Roman" panose="02020603050405020304" pitchFamily="18" charset="0"/>
                <a:cs typeface="Times New Roman" panose="02020603050405020304" pitchFamily="18" charset="0"/>
              </a:rPr>
              <a:t>National</a:t>
            </a:r>
            <a:r>
              <a:rPr lang="es-VE" sz="1600" dirty="0" smtClean="0">
                <a:solidFill>
                  <a:prstClr val="white"/>
                </a:solidFill>
                <a:latin typeface="Times New Roman" panose="02020603050405020304" pitchFamily="18" charset="0"/>
                <a:cs typeface="Times New Roman" panose="02020603050405020304" pitchFamily="18" charset="0"/>
              </a:rPr>
              <a:t> </a:t>
            </a:r>
            <a:r>
              <a:rPr lang="es-VE" sz="1600" dirty="0" err="1" smtClean="0">
                <a:solidFill>
                  <a:prstClr val="white"/>
                </a:solidFill>
                <a:latin typeface="Times New Roman" panose="02020603050405020304" pitchFamily="18" charset="0"/>
                <a:cs typeface="Times New Roman" panose="02020603050405020304" pitchFamily="18" charset="0"/>
              </a:rPr>
              <a:t>Academic</a:t>
            </a:r>
            <a:r>
              <a:rPr lang="es-VE" sz="1600" dirty="0" smtClean="0">
                <a:solidFill>
                  <a:prstClr val="white"/>
                </a:solidFill>
                <a:latin typeface="Times New Roman" panose="02020603050405020304" pitchFamily="18" charset="0"/>
                <a:cs typeface="Times New Roman" panose="02020603050405020304" pitchFamily="18" charset="0"/>
              </a:rPr>
              <a:t> </a:t>
            </a:r>
            <a:r>
              <a:rPr lang="es-VE" sz="1600" dirty="0" err="1" smtClean="0">
                <a:solidFill>
                  <a:prstClr val="white"/>
                </a:solidFill>
                <a:latin typeface="Times New Roman" panose="02020603050405020304" pitchFamily="18" charset="0"/>
                <a:cs typeface="Times New Roman" panose="02020603050405020304" pitchFamily="18" charset="0"/>
              </a:rPr>
              <a:t>Press</a:t>
            </a:r>
            <a:r>
              <a:rPr lang="es-VE" sz="1600" dirty="0" smtClean="0">
                <a:solidFill>
                  <a:prstClr val="white"/>
                </a:solidFill>
                <a:latin typeface="Times New Roman" panose="02020603050405020304" pitchFamily="18" charset="0"/>
                <a:cs typeface="Times New Roman" panose="02020603050405020304" pitchFamily="18" charset="0"/>
              </a:rPr>
              <a:t> </a:t>
            </a:r>
            <a:r>
              <a:rPr lang="es-VE" sz="1600" b="1" dirty="0" smtClean="0">
                <a:solidFill>
                  <a:prstClr val="white"/>
                </a:solidFill>
                <a:latin typeface="Times New Roman" panose="02020603050405020304" pitchFamily="18" charset="0"/>
                <a:cs typeface="Times New Roman" panose="02020603050405020304" pitchFamily="18" charset="0"/>
              </a:rPr>
              <a:t>2015.</a:t>
            </a:r>
            <a:r>
              <a:rPr lang="es-VE" sz="1600" dirty="0" smtClean="0">
                <a:solidFill>
                  <a:prstClr val="white"/>
                </a:solidFill>
                <a:latin typeface="Times New Roman" panose="02020603050405020304" pitchFamily="18" charset="0"/>
                <a:cs typeface="Times New Roman" panose="02020603050405020304" pitchFamily="18" charset="0"/>
              </a:rPr>
              <a:t> </a:t>
            </a:r>
            <a:endParaRPr lang="es-VE" sz="1600" dirty="0">
              <a:solidFill>
                <a:prstClr val="white"/>
              </a:solidFill>
              <a:latin typeface="Times New Roman" panose="02020603050405020304" pitchFamily="18" charset="0"/>
              <a:cs typeface="Times New Roman" panose="02020603050405020304" pitchFamily="18" charset="0"/>
            </a:endParaRPr>
          </a:p>
        </p:txBody>
      </p:sp>
      <p:sp>
        <p:nvSpPr>
          <p:cNvPr id="8" name="CuadroTexto 7"/>
          <p:cNvSpPr txBox="1"/>
          <p:nvPr/>
        </p:nvSpPr>
        <p:spPr>
          <a:xfrm>
            <a:off x="2406985" y="788092"/>
            <a:ext cx="4330032"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ED Frecuencia y Daño</a:t>
            </a:r>
            <a:endParaRPr lang="es-VE" sz="32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17294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CuadroTexto 4"/>
          <p:cNvSpPr txBox="1"/>
          <p:nvPr/>
        </p:nvSpPr>
        <p:spPr>
          <a:xfrm>
            <a:off x="2756488" y="1221943"/>
            <a:ext cx="3653564"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Frecuencia y Daño</a:t>
            </a:r>
            <a:endParaRPr lang="es-VE" sz="32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6" name="Rectángulo 5"/>
          <p:cNvSpPr/>
          <p:nvPr/>
        </p:nvSpPr>
        <p:spPr>
          <a:xfrm>
            <a:off x="1798237" y="2145561"/>
            <a:ext cx="5570067" cy="3447098"/>
          </a:xfrm>
          <a:prstGeom prst="rect">
            <a:avLst/>
          </a:prstGeom>
          <a:solidFill>
            <a:schemeClr val="bg2">
              <a:lumMod val="25000"/>
            </a:schemeClr>
          </a:solidFill>
        </p:spPr>
        <p:txBody>
          <a:bodyPr wrap="square">
            <a:spAutoFit/>
          </a:bodyPr>
          <a:lstStyle/>
          <a:p>
            <a:endParaRPr lang="es-VE" sz="9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Ocurren </a:t>
            </a:r>
            <a:r>
              <a:rPr lang="es-VE" sz="2000" b="1" u="sng"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6-17% de eventos adversos</a:t>
            </a:r>
            <a:r>
              <a:rPr lang="es-VE" sz="2000" b="1"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en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p>
          <a:p>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hospitales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según información en </a:t>
            </a:r>
            <a:endPar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historias clínicas.</a:t>
            </a:r>
          </a:p>
          <a:p>
            <a:endPar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SzPct val="150000"/>
              <a:buFont typeface="Arial" panose="020B0604020202020204" pitchFamily="34" charset="0"/>
              <a:buChar char="•"/>
            </a:pP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Los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ED son el principal tipo de reclamos </a:t>
            </a:r>
            <a:endPar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por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mala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práctica que han sido </a:t>
            </a:r>
          </a:p>
          <a:p>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compensados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y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que tienen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una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p>
          <a:p>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probabilidad </a:t>
            </a:r>
            <a:r>
              <a:rPr lang="es-VE" sz="2000" b="1" u="sng"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casi dos veces mayor</a:t>
            </a:r>
            <a:r>
              <a:rPr lang="es-VE" sz="2000" b="1"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de  </a:t>
            </a:r>
          </a:p>
          <a:p>
            <a:r>
              <a:rPr lang="es-VE" sz="2000" b="1"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resultar en muerte del paciente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que  </a:t>
            </a:r>
          </a:p>
          <a:p>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otros tipos de reclamos”.</a:t>
            </a:r>
          </a:p>
          <a:p>
            <a:endParaRPr lang="es-VE" sz="900" dirty="0">
              <a:solidFill>
                <a:prstClr val="white"/>
              </a:solidFill>
              <a:effectLst>
                <a:outerShdw blurRad="38100" dist="38100" dir="2700000" algn="tl">
                  <a:srgbClr val="000000">
                    <a:alpha val="43137"/>
                  </a:srgbClr>
                </a:outerShdw>
              </a:effectLst>
              <a:latin typeface="Comic Sans MS" panose="030F0702030302020204" pitchFamily="66" charset="0"/>
            </a:endParaRPr>
          </a:p>
        </p:txBody>
      </p:sp>
      <p:sp>
        <p:nvSpPr>
          <p:cNvPr id="7" name="CuadroTexto 6"/>
          <p:cNvSpPr txBox="1"/>
          <p:nvPr/>
        </p:nvSpPr>
        <p:spPr>
          <a:xfrm>
            <a:off x="2945849" y="5685570"/>
            <a:ext cx="3252302" cy="523220"/>
          </a:xfrm>
          <a:prstGeom prst="rect">
            <a:avLst/>
          </a:prstGeom>
          <a:noFill/>
        </p:spPr>
        <p:txBody>
          <a:bodyPr wrap="none" rtlCol="0">
            <a:spAutoFit/>
          </a:bodyPr>
          <a:lstStyle/>
          <a:p>
            <a:pPr algn="ctr"/>
            <a:r>
              <a:rPr lang="es-VE" sz="1400" dirty="0" smtClean="0">
                <a:solidFill>
                  <a:prstClr val="white"/>
                </a:solidFill>
                <a:latin typeface="Times New Roman" panose="02020603050405020304" pitchFamily="18" charset="0"/>
                <a:cs typeface="Times New Roman" panose="02020603050405020304" pitchFamily="18" charset="0"/>
              </a:rPr>
              <a:t>NAM. </a:t>
            </a:r>
            <a:r>
              <a:rPr lang="es-VE" sz="1400" i="1" dirty="0" err="1" smtClean="0">
                <a:solidFill>
                  <a:prstClr val="white"/>
                </a:solidFill>
                <a:latin typeface="Times New Roman" panose="02020603050405020304" pitchFamily="18" charset="0"/>
                <a:cs typeface="Times New Roman" panose="02020603050405020304" pitchFamily="18" charset="0"/>
              </a:rPr>
              <a:t>Improving</a:t>
            </a:r>
            <a:r>
              <a:rPr lang="es-VE" sz="1400" i="1" dirty="0" smtClean="0">
                <a:solidFill>
                  <a:prstClr val="white"/>
                </a:solidFill>
                <a:latin typeface="Times New Roman" panose="02020603050405020304" pitchFamily="18" charset="0"/>
                <a:cs typeface="Times New Roman" panose="02020603050405020304" pitchFamily="18" charset="0"/>
              </a:rPr>
              <a:t> diagnosis in </a:t>
            </a:r>
            <a:r>
              <a:rPr lang="es-VE" sz="1400" i="1" dirty="0" err="1" smtClean="0">
                <a:solidFill>
                  <a:prstClr val="white"/>
                </a:solidFill>
                <a:latin typeface="Times New Roman" panose="02020603050405020304" pitchFamily="18" charset="0"/>
                <a:cs typeface="Times New Roman" panose="02020603050405020304" pitchFamily="18" charset="0"/>
              </a:rPr>
              <a:t>healthcare</a:t>
            </a:r>
            <a:r>
              <a:rPr lang="es-VE" sz="1400" i="1" dirty="0" smtClean="0">
                <a:solidFill>
                  <a:prstClr val="white"/>
                </a:solidFill>
                <a:latin typeface="Times New Roman" panose="02020603050405020304" pitchFamily="18" charset="0"/>
                <a:cs typeface="Times New Roman" panose="02020603050405020304" pitchFamily="18" charset="0"/>
              </a:rPr>
              <a:t>. </a:t>
            </a:r>
          </a:p>
          <a:p>
            <a:pPr algn="ctr"/>
            <a:r>
              <a:rPr lang="es-VE" sz="1400" dirty="0" err="1" smtClean="0">
                <a:solidFill>
                  <a:prstClr val="white"/>
                </a:solidFill>
                <a:latin typeface="Times New Roman" panose="02020603050405020304" pitchFamily="18" charset="0"/>
                <a:cs typeface="Times New Roman" panose="02020603050405020304" pitchFamily="18" charset="0"/>
              </a:rPr>
              <a:t>The</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National</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Academic</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Press</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b="1" dirty="0" smtClean="0">
                <a:solidFill>
                  <a:prstClr val="white"/>
                </a:solidFill>
                <a:latin typeface="Times New Roman" panose="02020603050405020304" pitchFamily="18" charset="0"/>
                <a:cs typeface="Times New Roman" panose="02020603050405020304" pitchFamily="18" charset="0"/>
              </a:rPr>
              <a:t>2015.</a:t>
            </a:r>
            <a:r>
              <a:rPr lang="es-VE" sz="1400" dirty="0" smtClean="0">
                <a:solidFill>
                  <a:prstClr val="white"/>
                </a:solidFill>
                <a:latin typeface="Times New Roman" panose="02020603050405020304" pitchFamily="18" charset="0"/>
                <a:cs typeface="Times New Roman" panose="02020603050405020304" pitchFamily="18" charset="0"/>
              </a:rPr>
              <a:t> </a:t>
            </a:r>
            <a:endParaRPr lang="es-VE" sz="1400"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605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ángulo 3"/>
          <p:cNvSpPr/>
          <p:nvPr/>
        </p:nvSpPr>
        <p:spPr>
          <a:xfrm>
            <a:off x="1936489" y="2484401"/>
            <a:ext cx="5344048" cy="2662267"/>
          </a:xfrm>
          <a:prstGeom prst="rect">
            <a:avLst/>
          </a:prstGeom>
          <a:solidFill>
            <a:schemeClr val="bg2">
              <a:lumMod val="25000"/>
            </a:schemeClr>
          </a:solidFill>
          <a:effectLst>
            <a:outerShdw blurRad="50800" dist="38100" dir="2700000" algn="tl" rotWithShape="0">
              <a:prstClr val="black">
                <a:alpha val="40000"/>
              </a:prstClr>
            </a:outerShdw>
          </a:effectLst>
        </p:spPr>
        <p:txBody>
          <a:bodyPr wrap="square">
            <a:spAutoFit/>
          </a:bodyPr>
          <a:lstStyle/>
          <a:p>
            <a:endParaRPr lang="es-VE" sz="9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endParaRPr lang="es-VE" sz="9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“Falla </a:t>
            </a:r>
            <a:r>
              <a:rPr lang="es-VE" sz="24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para</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t>
            </a:r>
          </a:p>
          <a:p>
            <a:r>
              <a:rPr lang="es-VE" sz="12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p>
          <a:p>
            <a:pPr marL="457200" indent="-457200">
              <a:buAutoNum type="alphaLcParenBoth"/>
            </a:pP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stablecer </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una explicación precisa y a tiempo del </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problema (s) de  </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salud del paciente;  </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o</a:t>
            </a:r>
          </a:p>
          <a:p>
            <a:pPr marL="457200" indent="-457200">
              <a:buAutoNum type="alphaLcParenBoth"/>
            </a:pPr>
            <a:endPar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b) C</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omunicar </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esa explicación al </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paciente”</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p>
          <a:p>
            <a:endParaRPr lang="es-VE" sz="9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5" name="CuadroTexto 4"/>
          <p:cNvSpPr txBox="1"/>
          <p:nvPr/>
        </p:nvSpPr>
        <p:spPr>
          <a:xfrm>
            <a:off x="2945854" y="5482156"/>
            <a:ext cx="3252301" cy="523220"/>
          </a:xfrm>
          <a:prstGeom prst="rect">
            <a:avLst/>
          </a:prstGeom>
          <a:noFill/>
        </p:spPr>
        <p:txBody>
          <a:bodyPr wrap="none" rtlCol="0">
            <a:spAutoFit/>
          </a:bodyPr>
          <a:lstStyle/>
          <a:p>
            <a:pPr algn="ctr"/>
            <a:r>
              <a:rPr lang="es-VE" sz="1400" dirty="0" smtClean="0">
                <a:solidFill>
                  <a:schemeClr val="bg1"/>
                </a:solidFill>
                <a:latin typeface="Times New Roman" panose="02020603050405020304" pitchFamily="18" charset="0"/>
                <a:cs typeface="Times New Roman" panose="02020603050405020304" pitchFamily="18" charset="0"/>
              </a:rPr>
              <a:t>NAM. </a:t>
            </a:r>
            <a:r>
              <a:rPr lang="es-VE" sz="1400" i="1" dirty="0" err="1" smtClean="0">
                <a:solidFill>
                  <a:schemeClr val="bg1"/>
                </a:solidFill>
                <a:latin typeface="Times New Roman" panose="02020603050405020304" pitchFamily="18" charset="0"/>
                <a:cs typeface="Times New Roman" panose="02020603050405020304" pitchFamily="18" charset="0"/>
              </a:rPr>
              <a:t>Improving</a:t>
            </a:r>
            <a:r>
              <a:rPr lang="es-VE" sz="1400" i="1" dirty="0" smtClean="0">
                <a:solidFill>
                  <a:schemeClr val="bg1"/>
                </a:solidFill>
                <a:latin typeface="Times New Roman" panose="02020603050405020304" pitchFamily="18" charset="0"/>
                <a:cs typeface="Times New Roman" panose="02020603050405020304" pitchFamily="18" charset="0"/>
              </a:rPr>
              <a:t> diagnosis in </a:t>
            </a:r>
            <a:r>
              <a:rPr lang="es-VE" sz="1400" i="1" dirty="0" err="1" smtClean="0">
                <a:solidFill>
                  <a:schemeClr val="bg1"/>
                </a:solidFill>
                <a:latin typeface="Times New Roman" panose="02020603050405020304" pitchFamily="18" charset="0"/>
                <a:cs typeface="Times New Roman" panose="02020603050405020304" pitchFamily="18" charset="0"/>
              </a:rPr>
              <a:t>healthcare</a:t>
            </a:r>
            <a:r>
              <a:rPr lang="es-VE" sz="1400" i="1" dirty="0" smtClean="0">
                <a:solidFill>
                  <a:schemeClr val="bg1"/>
                </a:solidFill>
                <a:latin typeface="Times New Roman" panose="02020603050405020304" pitchFamily="18" charset="0"/>
                <a:cs typeface="Times New Roman" panose="02020603050405020304" pitchFamily="18" charset="0"/>
              </a:rPr>
              <a:t>. </a:t>
            </a:r>
          </a:p>
          <a:p>
            <a:pPr algn="ctr"/>
            <a:r>
              <a:rPr lang="es-VE" sz="1400" dirty="0" err="1" smtClean="0">
                <a:solidFill>
                  <a:schemeClr val="bg1"/>
                </a:solidFill>
                <a:latin typeface="Times New Roman" panose="02020603050405020304" pitchFamily="18" charset="0"/>
                <a:cs typeface="Times New Roman" panose="02020603050405020304" pitchFamily="18" charset="0"/>
              </a:rPr>
              <a:t>The</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National</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Academic</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Press</a:t>
            </a:r>
            <a:r>
              <a:rPr lang="es-VE" sz="1400" dirty="0" smtClean="0">
                <a:solidFill>
                  <a:schemeClr val="bg1"/>
                </a:solidFill>
                <a:latin typeface="Times New Roman" panose="02020603050405020304" pitchFamily="18" charset="0"/>
                <a:cs typeface="Times New Roman" panose="02020603050405020304" pitchFamily="18" charset="0"/>
              </a:rPr>
              <a:t> 2015. </a:t>
            </a:r>
            <a:endParaRPr lang="es-VE" sz="1400" dirty="0">
              <a:solidFill>
                <a:schemeClr val="bg1"/>
              </a:solidFill>
              <a:latin typeface="Times New Roman" panose="02020603050405020304" pitchFamily="18" charset="0"/>
              <a:cs typeface="Times New Roman" panose="02020603050405020304" pitchFamily="18" charset="0"/>
            </a:endParaRPr>
          </a:p>
        </p:txBody>
      </p:sp>
      <p:sp>
        <p:nvSpPr>
          <p:cNvPr id="7" name="Rectángulo 6"/>
          <p:cNvSpPr/>
          <p:nvPr/>
        </p:nvSpPr>
        <p:spPr>
          <a:xfrm>
            <a:off x="3108743" y="1317916"/>
            <a:ext cx="2999540" cy="830997"/>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Definición ED </a:t>
            </a:r>
          </a:p>
          <a:p>
            <a:pPr algn="ct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centrada en el paciente</a:t>
            </a:r>
            <a:endParaRPr lang="es-VE" sz="20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8"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3923944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6" name="Rectángulo 5"/>
          <p:cNvSpPr/>
          <p:nvPr/>
        </p:nvSpPr>
        <p:spPr>
          <a:xfrm>
            <a:off x="3438160" y="933393"/>
            <a:ext cx="2340705"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 Categorías</a:t>
            </a:r>
            <a:endParaRPr lang="es-VE" sz="32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7" name="Rectángulo 6"/>
          <p:cNvSpPr/>
          <p:nvPr/>
        </p:nvSpPr>
        <p:spPr>
          <a:xfrm>
            <a:off x="1570343" y="1785091"/>
            <a:ext cx="6085819" cy="3970318"/>
          </a:xfrm>
          <a:prstGeom prst="rect">
            <a:avLst/>
          </a:prstGeom>
          <a:solidFill>
            <a:schemeClr val="bg2">
              <a:lumMod val="25000"/>
            </a:schemeClr>
          </a:solidFill>
          <a:effectLst>
            <a:outerShdw blurRad="50800" dist="38100" dir="2700000" algn="tl" rotWithShape="0">
              <a:prstClr val="black">
                <a:alpha val="40000"/>
              </a:prstClr>
            </a:outerShdw>
          </a:effectLst>
        </p:spPr>
        <p:txBody>
          <a:bodyPr wrap="square">
            <a:spAutoFit/>
          </a:bodyPr>
          <a:lstStyle/>
          <a:p>
            <a:endParaRPr lang="es-VE" sz="900"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1. Diagnóstico PERDIDO </a:t>
            </a:r>
            <a:r>
              <a:rPr lang="es-VE" dirty="0">
                <a:solidFill>
                  <a:schemeClr val="bg1"/>
                </a:solidFill>
                <a:latin typeface="Comic Sans MS" panose="030F0702030302020204" pitchFamily="66" charset="0"/>
                <a:ea typeface="Calibri" panose="020F0502020204030204" pitchFamily="34" charset="0"/>
              </a:rPr>
              <a:t>o </a:t>
            </a:r>
            <a:r>
              <a:rPr lang="es-VE" dirty="0" smtClean="0">
                <a:solidFill>
                  <a:schemeClr val="bg1"/>
                </a:solidFill>
                <a:latin typeface="Comic Sans MS" panose="030F0702030302020204" pitchFamily="66" charset="0"/>
                <a:ea typeface="Calibri" panose="020F0502020204030204" pitchFamily="34" charset="0"/>
              </a:rPr>
              <a:t>AUSENTE: </a:t>
            </a:r>
          </a:p>
          <a:p>
            <a:r>
              <a:rPr lang="es-VE" dirty="0" smtClean="0">
                <a:solidFill>
                  <a:schemeClr val="bg1"/>
                </a:solidFill>
                <a:latin typeface="Comic Sans MS" panose="030F0702030302020204" pitchFamily="66" charset="0"/>
                <a:ea typeface="Calibri" panose="020F0502020204030204" pitchFamily="34" charset="0"/>
              </a:rPr>
              <a:t>    cuando </a:t>
            </a:r>
            <a:r>
              <a:rPr lang="es-VE" dirty="0">
                <a:solidFill>
                  <a:schemeClr val="bg1"/>
                </a:solidFill>
                <a:latin typeface="Comic Sans MS" panose="030F0702030302020204" pitchFamily="66" charset="0"/>
                <a:ea typeface="Calibri" panose="020F0502020204030204" pitchFamily="34" charset="0"/>
              </a:rPr>
              <a:t>los exámenes diagnósticos no muestran una </a:t>
            </a:r>
            <a:endParaRPr lang="es-VE"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    explicación </a:t>
            </a:r>
            <a:r>
              <a:rPr lang="es-VE" dirty="0">
                <a:solidFill>
                  <a:schemeClr val="bg1"/>
                </a:solidFill>
                <a:latin typeface="Comic Sans MS" panose="030F0702030302020204" pitchFamily="66" charset="0"/>
                <a:ea typeface="Calibri" panose="020F0502020204030204" pitchFamily="34" charset="0"/>
              </a:rPr>
              <a:t>para las quejas del paciente. </a:t>
            </a:r>
            <a:endParaRPr lang="es-VE" dirty="0" smtClean="0">
              <a:solidFill>
                <a:schemeClr val="bg1"/>
              </a:solidFill>
              <a:latin typeface="Comic Sans MS" panose="030F0702030302020204" pitchFamily="66" charset="0"/>
              <a:ea typeface="Calibri" panose="020F0502020204030204" pitchFamily="34" charset="0"/>
            </a:endParaRPr>
          </a:p>
          <a:p>
            <a:pPr marL="342900" indent="-342900">
              <a:buFont typeface="+mj-lt"/>
              <a:buAutoNum type="arabicPeriod"/>
            </a:pPr>
            <a:endParaRPr lang="es-VE"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2. Diagnóstico EQUIVOCADO: </a:t>
            </a:r>
          </a:p>
          <a:p>
            <a:r>
              <a:rPr lang="es-VE" dirty="0" smtClean="0">
                <a:solidFill>
                  <a:schemeClr val="bg1"/>
                </a:solidFill>
                <a:latin typeface="Comic Sans MS" panose="030F0702030302020204" pitchFamily="66" charset="0"/>
                <a:ea typeface="Calibri" panose="020F0502020204030204" pitchFamily="34" charset="0"/>
              </a:rPr>
              <a:t>     cuando </a:t>
            </a:r>
            <a:r>
              <a:rPr lang="es-VE" dirty="0">
                <a:solidFill>
                  <a:schemeClr val="bg1"/>
                </a:solidFill>
                <a:latin typeface="Comic Sans MS" panose="030F0702030302020204" pitchFamily="66" charset="0"/>
                <a:ea typeface="Calibri" panose="020F0502020204030204" pitchFamily="34" charset="0"/>
              </a:rPr>
              <a:t>el diagnóstico </a:t>
            </a:r>
            <a:r>
              <a:rPr lang="es-VE" dirty="0" smtClean="0">
                <a:solidFill>
                  <a:schemeClr val="bg1"/>
                </a:solidFill>
                <a:latin typeface="Comic Sans MS" panose="030F0702030302020204" pitchFamily="66" charset="0"/>
                <a:ea typeface="Calibri" panose="020F0502020204030204" pitchFamily="34" charset="0"/>
              </a:rPr>
              <a:t>inicial </a:t>
            </a:r>
            <a:r>
              <a:rPr lang="es-VE" dirty="0">
                <a:solidFill>
                  <a:schemeClr val="bg1"/>
                </a:solidFill>
                <a:latin typeface="Comic Sans MS" panose="030F0702030302020204" pitchFamily="66" charset="0"/>
                <a:ea typeface="Calibri" panose="020F0502020204030204" pitchFamily="34" charset="0"/>
              </a:rPr>
              <a:t>se encuentra que es </a:t>
            </a:r>
            <a:endParaRPr lang="es-VE"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     incorrecto </a:t>
            </a:r>
            <a:r>
              <a:rPr lang="es-VE" dirty="0">
                <a:solidFill>
                  <a:schemeClr val="bg1"/>
                </a:solidFill>
                <a:latin typeface="Comic Sans MS" panose="030F0702030302020204" pitchFamily="66" charset="0"/>
                <a:ea typeface="Calibri" panose="020F0502020204030204" pitchFamily="34" charset="0"/>
              </a:rPr>
              <a:t>porque la verdadera causa se descubre </a:t>
            </a:r>
            <a:endParaRPr lang="es-VE"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     más </a:t>
            </a:r>
            <a:r>
              <a:rPr lang="es-VE" dirty="0">
                <a:solidFill>
                  <a:schemeClr val="bg1"/>
                </a:solidFill>
                <a:latin typeface="Comic Sans MS" panose="030F0702030302020204" pitchFamily="66" charset="0"/>
                <a:ea typeface="Calibri" panose="020F0502020204030204" pitchFamily="34" charset="0"/>
              </a:rPr>
              <a:t>tarde </a:t>
            </a:r>
            <a:r>
              <a:rPr lang="es-VE" sz="1400" dirty="0">
                <a:solidFill>
                  <a:schemeClr val="bg1"/>
                </a:solidFill>
                <a:latin typeface="Comic Sans MS" panose="030F0702030302020204" pitchFamily="66" charset="0"/>
                <a:ea typeface="Calibri" panose="020F0502020204030204" pitchFamily="34" charset="0"/>
              </a:rPr>
              <a:t>(como cuando el paciente tiene un infarto </a:t>
            </a:r>
            <a:r>
              <a:rPr lang="es-VE" sz="1400" dirty="0" smtClean="0">
                <a:solidFill>
                  <a:schemeClr val="bg1"/>
                </a:solidFill>
                <a:latin typeface="Comic Sans MS" panose="030F0702030302020204" pitchFamily="66" charset="0"/>
                <a:ea typeface="Calibri" panose="020F0502020204030204" pitchFamily="34" charset="0"/>
              </a:rPr>
              <a:t>y </a:t>
            </a:r>
            <a:r>
              <a:rPr lang="es-VE" sz="1400" dirty="0">
                <a:solidFill>
                  <a:schemeClr val="bg1"/>
                </a:solidFill>
                <a:latin typeface="Comic Sans MS" panose="030F0702030302020204" pitchFamily="66" charset="0"/>
                <a:ea typeface="Calibri" panose="020F0502020204030204" pitchFamily="34" charset="0"/>
              </a:rPr>
              <a:t>le dicen </a:t>
            </a:r>
            <a:r>
              <a:rPr lang="es-VE" sz="1400" dirty="0" smtClean="0">
                <a:solidFill>
                  <a:schemeClr val="bg1"/>
                </a:solidFill>
                <a:latin typeface="Comic Sans MS" panose="030F0702030302020204" pitchFamily="66" charset="0"/>
                <a:ea typeface="Calibri" panose="020F0502020204030204" pitchFamily="34" charset="0"/>
              </a:rPr>
              <a:t> </a:t>
            </a:r>
          </a:p>
          <a:p>
            <a:r>
              <a:rPr lang="es-VE" sz="1400" dirty="0">
                <a:solidFill>
                  <a:schemeClr val="bg1"/>
                </a:solidFill>
                <a:latin typeface="Comic Sans MS" panose="030F0702030302020204" pitchFamily="66" charset="0"/>
                <a:ea typeface="Calibri" panose="020F0502020204030204" pitchFamily="34" charset="0"/>
              </a:rPr>
              <a:t> </a:t>
            </a:r>
            <a:r>
              <a:rPr lang="es-VE" sz="1400" dirty="0" smtClean="0">
                <a:solidFill>
                  <a:schemeClr val="bg1"/>
                </a:solidFill>
                <a:latin typeface="Comic Sans MS" panose="030F0702030302020204" pitchFamily="66" charset="0"/>
                <a:ea typeface="Calibri" panose="020F0502020204030204" pitchFamily="34" charset="0"/>
              </a:rPr>
              <a:t>      que </a:t>
            </a:r>
            <a:r>
              <a:rPr lang="es-VE" sz="1400" dirty="0">
                <a:solidFill>
                  <a:schemeClr val="bg1"/>
                </a:solidFill>
                <a:latin typeface="Comic Sans MS" panose="030F0702030302020204" pitchFamily="66" charset="0"/>
                <a:ea typeface="Calibri" panose="020F0502020204030204" pitchFamily="34" charset="0"/>
              </a:rPr>
              <a:t>el dolor es por indigestión). </a:t>
            </a:r>
            <a:endParaRPr lang="es-VE" sz="1400" dirty="0" smtClean="0">
              <a:solidFill>
                <a:schemeClr val="bg1"/>
              </a:solidFill>
              <a:latin typeface="Comic Sans MS" panose="030F0702030302020204" pitchFamily="66" charset="0"/>
              <a:ea typeface="Calibri" panose="020F0502020204030204" pitchFamily="34" charset="0"/>
            </a:endParaRPr>
          </a:p>
          <a:p>
            <a:pPr marL="342900" indent="-342900">
              <a:buFont typeface="+mj-lt"/>
              <a:buAutoNum type="arabicPeriod"/>
            </a:pPr>
            <a:endParaRPr lang="es-VE"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3. Diagnóstico RETARDADO: </a:t>
            </a:r>
          </a:p>
          <a:p>
            <a:r>
              <a:rPr lang="es-VE" dirty="0" smtClean="0">
                <a:solidFill>
                  <a:schemeClr val="bg1"/>
                </a:solidFill>
                <a:latin typeface="Comic Sans MS" panose="030F0702030302020204" pitchFamily="66" charset="0"/>
                <a:ea typeface="Calibri" panose="020F0502020204030204" pitchFamily="34" charset="0"/>
              </a:rPr>
              <a:t>     es </a:t>
            </a:r>
            <a:r>
              <a:rPr lang="es-VE" dirty="0">
                <a:solidFill>
                  <a:schemeClr val="bg1"/>
                </a:solidFill>
                <a:latin typeface="Comic Sans MS" panose="030F0702030302020204" pitchFamily="66" charset="0"/>
                <a:ea typeface="Calibri" panose="020F0502020204030204" pitchFamily="34" charset="0"/>
              </a:rPr>
              <a:t>el tipo más común de ED, el que debería haber </a:t>
            </a:r>
            <a:endParaRPr lang="es-VE" dirty="0" smtClean="0">
              <a:solidFill>
                <a:schemeClr val="bg1"/>
              </a:solidFill>
              <a:latin typeface="Comic Sans MS" panose="030F0702030302020204" pitchFamily="66" charset="0"/>
              <a:ea typeface="Calibri" panose="020F0502020204030204" pitchFamily="34" charset="0"/>
            </a:endParaRPr>
          </a:p>
          <a:p>
            <a:r>
              <a:rPr lang="es-VE" dirty="0" smtClean="0">
                <a:solidFill>
                  <a:schemeClr val="bg1"/>
                </a:solidFill>
                <a:latin typeface="Comic Sans MS" panose="030F0702030302020204" pitchFamily="66" charset="0"/>
                <a:ea typeface="Calibri" panose="020F0502020204030204" pitchFamily="34" charset="0"/>
              </a:rPr>
              <a:t>     sido </a:t>
            </a:r>
            <a:r>
              <a:rPr lang="es-VE" dirty="0">
                <a:solidFill>
                  <a:schemeClr val="bg1"/>
                </a:solidFill>
                <a:latin typeface="Comic Sans MS" panose="030F0702030302020204" pitchFamily="66" charset="0"/>
                <a:ea typeface="Calibri" panose="020F0502020204030204" pitchFamily="34" charset="0"/>
              </a:rPr>
              <a:t>hecho más temprano. </a:t>
            </a:r>
            <a:endParaRPr lang="es-VE" sz="900" dirty="0" smtClean="0">
              <a:solidFill>
                <a:schemeClr val="bg1"/>
              </a:solidFill>
              <a:latin typeface="Comic Sans MS" panose="030F0702030302020204" pitchFamily="66" charset="0"/>
              <a:ea typeface="Calibri" panose="020F0502020204030204" pitchFamily="34" charset="0"/>
            </a:endParaRPr>
          </a:p>
          <a:p>
            <a:endParaRPr lang="es-VE" sz="900" dirty="0">
              <a:solidFill>
                <a:schemeClr val="bg1"/>
              </a:solidFill>
              <a:latin typeface="Comic Sans MS" panose="030F0702030302020204" pitchFamily="66" charset="0"/>
            </a:endParaRPr>
          </a:p>
        </p:txBody>
      </p:sp>
      <p:sp>
        <p:nvSpPr>
          <p:cNvPr id="5" name="CuadroTexto 4"/>
          <p:cNvSpPr txBox="1"/>
          <p:nvPr/>
        </p:nvSpPr>
        <p:spPr>
          <a:xfrm>
            <a:off x="3679243" y="5806888"/>
            <a:ext cx="3727303" cy="492443"/>
          </a:xfrm>
          <a:prstGeom prst="rect">
            <a:avLst/>
          </a:prstGeom>
          <a:noFill/>
        </p:spPr>
        <p:txBody>
          <a:bodyPr wrap="none" rtlCol="0">
            <a:spAutoFit/>
          </a:bodyPr>
          <a:lstStyle/>
          <a:p>
            <a:pPr algn="r"/>
            <a:r>
              <a:rPr lang="es-VE" sz="1400" dirty="0" err="1" smtClean="0">
                <a:solidFill>
                  <a:schemeClr val="bg1"/>
                </a:solidFill>
                <a:latin typeface="Times New Roman" panose="02020603050405020304" pitchFamily="18" charset="0"/>
                <a:cs typeface="Times New Roman" panose="02020603050405020304" pitchFamily="18" charset="0"/>
              </a:rPr>
              <a:t>Society</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to</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a:solidFill>
                  <a:schemeClr val="bg1"/>
                </a:solidFill>
                <a:latin typeface="Times New Roman" panose="02020603050405020304" pitchFamily="18" charset="0"/>
                <a:cs typeface="Times New Roman" panose="02020603050405020304" pitchFamily="18" charset="0"/>
              </a:rPr>
              <a:t>I</a:t>
            </a:r>
            <a:r>
              <a:rPr lang="es-VE" sz="1400" dirty="0" err="1" smtClean="0">
                <a:solidFill>
                  <a:schemeClr val="bg1"/>
                </a:solidFill>
                <a:latin typeface="Times New Roman" panose="02020603050405020304" pitchFamily="18" charset="0"/>
                <a:cs typeface="Times New Roman" panose="02020603050405020304" pitchFamily="18" charset="0"/>
              </a:rPr>
              <a:t>mprove</a:t>
            </a:r>
            <a:r>
              <a:rPr lang="es-VE" sz="1400" dirty="0" smtClean="0">
                <a:solidFill>
                  <a:schemeClr val="bg1"/>
                </a:solidFill>
                <a:latin typeface="Times New Roman" panose="02020603050405020304" pitchFamily="18" charset="0"/>
                <a:cs typeface="Times New Roman" panose="02020603050405020304" pitchFamily="18" charset="0"/>
              </a:rPr>
              <a:t> Diagnosis in Medicine SIDM</a:t>
            </a:r>
          </a:p>
          <a:p>
            <a:pPr algn="r"/>
            <a:r>
              <a:rPr lang="es-VE" sz="1200" dirty="0" smtClean="0">
                <a:solidFill>
                  <a:schemeClr val="bg1"/>
                </a:solidFill>
                <a:latin typeface="Times New Roman" panose="02020603050405020304" pitchFamily="18" charset="0"/>
                <a:cs typeface="Times New Roman" panose="02020603050405020304" pitchFamily="18" charset="0"/>
              </a:rPr>
              <a:t>www.improvediagnosis.org</a:t>
            </a:r>
            <a:endParaRPr lang="es-VE" sz="1200" dirty="0">
              <a:solidFill>
                <a:schemeClr val="bg1"/>
              </a:solidFill>
              <a:latin typeface="Times New Roman" panose="02020603050405020304" pitchFamily="18" charset="0"/>
              <a:cs typeface="Times New Roman" panose="02020603050405020304" pitchFamily="18" charset="0"/>
            </a:endParaRPr>
          </a:p>
        </p:txBody>
      </p:sp>
      <p:sp>
        <p:nvSpPr>
          <p:cNvPr id="2" name="CuadroTexto 1"/>
          <p:cNvSpPr txBox="1"/>
          <p:nvPr/>
        </p:nvSpPr>
        <p:spPr>
          <a:xfrm rot="1834953">
            <a:off x="5369077" y="1832654"/>
            <a:ext cx="3897221" cy="584775"/>
          </a:xfrm>
          <a:prstGeom prst="rect">
            <a:avLst/>
          </a:prstGeom>
          <a:noFill/>
        </p:spPr>
        <p:txBody>
          <a:bodyPr wrap="none" rtlCol="0">
            <a:spAutoFit/>
          </a:bodyPr>
          <a:lstStyle/>
          <a:p>
            <a:r>
              <a:rPr lang="es-VE" sz="3200" b="1" dirty="0" smtClean="0">
                <a:solidFill>
                  <a:srgbClr val="DB6413"/>
                </a:solidFill>
                <a:effectLst>
                  <a:outerShdw blurRad="38100" dist="38100" dir="2700000" algn="tl">
                    <a:srgbClr val="000000">
                      <a:alpha val="43137"/>
                    </a:srgbClr>
                  </a:outerShdw>
                </a:effectLst>
                <a:latin typeface="Comic Sans MS" panose="030F0702030302020204" pitchFamily="66" charset="0"/>
              </a:rPr>
              <a:t>COMBINACIONES</a:t>
            </a:r>
            <a:endParaRPr lang="es-VE" sz="3200" b="1" dirty="0">
              <a:solidFill>
                <a:srgbClr val="DB6413"/>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076619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9"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3000" fill="hold"/>
                                        <p:tgtEl>
                                          <p:spTgt spid="2"/>
                                        </p:tgtEl>
                                        <p:attrNameLst>
                                          <p:attrName>ppt_x</p:attrName>
                                        </p:attrNameLst>
                                      </p:cBhvr>
                                      <p:tavLst>
                                        <p:tav tm="0">
                                          <p:val>
                                            <p:strVal val="0-#ppt_w/2"/>
                                          </p:val>
                                        </p:tav>
                                        <p:tav tm="100000">
                                          <p:val>
                                            <p:strVal val="#ppt_x"/>
                                          </p:val>
                                        </p:tav>
                                      </p:tavLst>
                                    </p:anim>
                                    <p:anim calcmode="lin" valueType="num">
                                      <p:cBhvr additive="base">
                                        <p:cTn id="36" dur="3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2" name="CuadroTexto 1"/>
          <p:cNvSpPr txBox="1"/>
          <p:nvPr/>
        </p:nvSpPr>
        <p:spPr>
          <a:xfrm>
            <a:off x="944880" y="2968377"/>
            <a:ext cx="7254240" cy="707886"/>
          </a:xfrm>
          <a:prstGeom prst="rect">
            <a:avLst/>
          </a:prstGeom>
          <a:solidFill>
            <a:schemeClr val="bg2">
              <a:lumMod val="50000"/>
            </a:schemeClr>
          </a:solidFill>
          <a:ln>
            <a:solidFill>
              <a:srgbClr val="DB6413"/>
            </a:solidFill>
          </a:ln>
        </p:spPr>
        <p:txBody>
          <a:bodyPr wrap="square" rtlCol="0">
            <a:spAutoFit/>
          </a:bodyPr>
          <a:lstStyle/>
          <a:p>
            <a:pPr algn="ctr"/>
            <a:r>
              <a:rPr lang="es-VE" sz="4000" dirty="0" smtClean="0">
                <a:solidFill>
                  <a:schemeClr val="bg1"/>
                </a:solidFill>
                <a:effectLst>
                  <a:outerShdw blurRad="38100" dist="38100" dir="2700000" algn="tl">
                    <a:srgbClr val="000000">
                      <a:alpha val="43137"/>
                    </a:srgbClr>
                  </a:outerShdw>
                </a:effectLst>
                <a:latin typeface="Comic Sans MS" panose="030F0702030302020204" pitchFamily="66" charset="0"/>
              </a:rPr>
              <a:t>¡El diagnóstico es un </a:t>
            </a:r>
            <a:r>
              <a:rPr lang="es-VE" sz="4000" u="sng" dirty="0" smtClean="0">
                <a:solidFill>
                  <a:schemeClr val="bg1"/>
                </a:solidFill>
                <a:effectLst>
                  <a:outerShdw blurRad="38100" dist="38100" dir="2700000" algn="tl">
                    <a:srgbClr val="000000">
                      <a:alpha val="43137"/>
                    </a:srgbClr>
                  </a:outerShdw>
                </a:effectLst>
                <a:latin typeface="Comic Sans MS" panose="030F0702030302020204" pitchFamily="66" charset="0"/>
              </a:rPr>
              <a:t>proceso</a:t>
            </a:r>
            <a:r>
              <a:rPr lang="es-VE" sz="4000" dirty="0" smtClean="0">
                <a:solidFill>
                  <a:schemeClr val="bg1"/>
                </a:solidFill>
                <a:effectLst>
                  <a:outerShdw blurRad="38100" dist="38100" dir="2700000" algn="tl">
                    <a:srgbClr val="000000">
                      <a:alpha val="43137"/>
                    </a:srgbClr>
                  </a:outerShdw>
                </a:effectLst>
                <a:latin typeface="Comic Sans MS" panose="030F0702030302020204" pitchFamily="66" charset="0"/>
              </a:rPr>
              <a:t>!</a:t>
            </a:r>
            <a:endParaRPr lang="es-VE" sz="40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5" name="CuadroTexto 4"/>
          <p:cNvSpPr txBox="1"/>
          <p:nvPr/>
        </p:nvSpPr>
        <p:spPr>
          <a:xfrm>
            <a:off x="2945849" y="4405157"/>
            <a:ext cx="3252302" cy="523220"/>
          </a:xfrm>
          <a:prstGeom prst="rect">
            <a:avLst/>
          </a:prstGeom>
          <a:noFill/>
        </p:spPr>
        <p:txBody>
          <a:bodyPr wrap="none" rtlCol="0">
            <a:spAutoFit/>
          </a:bodyPr>
          <a:lstStyle/>
          <a:p>
            <a:pPr algn="ctr"/>
            <a:r>
              <a:rPr lang="es-VE" sz="1400" dirty="0" smtClean="0">
                <a:solidFill>
                  <a:prstClr val="white"/>
                </a:solidFill>
                <a:latin typeface="Times New Roman" panose="02020603050405020304" pitchFamily="18" charset="0"/>
                <a:cs typeface="Times New Roman" panose="02020603050405020304" pitchFamily="18" charset="0"/>
              </a:rPr>
              <a:t>NAM. </a:t>
            </a:r>
            <a:r>
              <a:rPr lang="es-VE" sz="1400" i="1" dirty="0" err="1" smtClean="0">
                <a:solidFill>
                  <a:prstClr val="white"/>
                </a:solidFill>
                <a:latin typeface="Times New Roman" panose="02020603050405020304" pitchFamily="18" charset="0"/>
                <a:cs typeface="Times New Roman" panose="02020603050405020304" pitchFamily="18" charset="0"/>
              </a:rPr>
              <a:t>Improving</a:t>
            </a:r>
            <a:r>
              <a:rPr lang="es-VE" sz="1400" i="1" dirty="0" smtClean="0">
                <a:solidFill>
                  <a:prstClr val="white"/>
                </a:solidFill>
                <a:latin typeface="Times New Roman" panose="02020603050405020304" pitchFamily="18" charset="0"/>
                <a:cs typeface="Times New Roman" panose="02020603050405020304" pitchFamily="18" charset="0"/>
              </a:rPr>
              <a:t> diagnosis in </a:t>
            </a:r>
            <a:r>
              <a:rPr lang="es-VE" sz="1400" i="1" dirty="0" err="1" smtClean="0">
                <a:solidFill>
                  <a:prstClr val="white"/>
                </a:solidFill>
                <a:latin typeface="Times New Roman" panose="02020603050405020304" pitchFamily="18" charset="0"/>
                <a:cs typeface="Times New Roman" panose="02020603050405020304" pitchFamily="18" charset="0"/>
              </a:rPr>
              <a:t>healthcare</a:t>
            </a:r>
            <a:r>
              <a:rPr lang="es-VE" sz="1400" i="1" dirty="0" smtClean="0">
                <a:solidFill>
                  <a:prstClr val="white"/>
                </a:solidFill>
                <a:latin typeface="Times New Roman" panose="02020603050405020304" pitchFamily="18" charset="0"/>
                <a:cs typeface="Times New Roman" panose="02020603050405020304" pitchFamily="18" charset="0"/>
              </a:rPr>
              <a:t>. </a:t>
            </a:r>
          </a:p>
          <a:p>
            <a:pPr algn="ctr"/>
            <a:r>
              <a:rPr lang="es-VE" sz="1400" dirty="0" err="1" smtClean="0">
                <a:solidFill>
                  <a:prstClr val="white"/>
                </a:solidFill>
                <a:latin typeface="Times New Roman" panose="02020603050405020304" pitchFamily="18" charset="0"/>
                <a:cs typeface="Times New Roman" panose="02020603050405020304" pitchFamily="18" charset="0"/>
              </a:rPr>
              <a:t>The</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National</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Academic</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Press</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b="1" dirty="0" smtClean="0">
                <a:solidFill>
                  <a:prstClr val="white"/>
                </a:solidFill>
                <a:latin typeface="Times New Roman" panose="02020603050405020304" pitchFamily="18" charset="0"/>
                <a:cs typeface="Times New Roman" panose="02020603050405020304" pitchFamily="18" charset="0"/>
              </a:rPr>
              <a:t>2015.</a:t>
            </a:r>
            <a:r>
              <a:rPr lang="es-VE" sz="1400" dirty="0" smtClean="0">
                <a:solidFill>
                  <a:prstClr val="white"/>
                </a:solidFill>
                <a:latin typeface="Times New Roman" panose="02020603050405020304" pitchFamily="18" charset="0"/>
                <a:cs typeface="Times New Roman" panose="02020603050405020304" pitchFamily="18" charset="0"/>
              </a:rPr>
              <a:t> </a:t>
            </a:r>
            <a:endParaRPr lang="es-VE" sz="1400"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3386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grpSp>
        <p:nvGrpSpPr>
          <p:cNvPr id="21" name="Grupo 20"/>
          <p:cNvGrpSpPr/>
          <p:nvPr/>
        </p:nvGrpSpPr>
        <p:grpSpPr>
          <a:xfrm>
            <a:off x="1723582" y="1415841"/>
            <a:ext cx="4232786" cy="3937819"/>
            <a:chOff x="1902558" y="1415842"/>
            <a:chExt cx="4232786" cy="3937819"/>
          </a:xfrm>
        </p:grpSpPr>
        <p:sp>
          <p:nvSpPr>
            <p:cNvPr id="5" name="Elipse 4"/>
            <p:cNvSpPr/>
            <p:nvPr/>
          </p:nvSpPr>
          <p:spPr>
            <a:xfrm>
              <a:off x="1902558" y="1415842"/>
              <a:ext cx="4232786" cy="3937819"/>
            </a:xfrm>
            <a:prstGeom prst="ellipse">
              <a:avLst/>
            </a:prstGeom>
            <a:solidFill>
              <a:srgbClr val="00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Elipse 5"/>
            <p:cNvSpPr/>
            <p:nvPr/>
          </p:nvSpPr>
          <p:spPr>
            <a:xfrm>
              <a:off x="2498281" y="1931568"/>
              <a:ext cx="3011128" cy="289161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Elipse 6"/>
            <p:cNvSpPr/>
            <p:nvPr/>
          </p:nvSpPr>
          <p:spPr>
            <a:xfrm>
              <a:off x="2754853" y="2199030"/>
              <a:ext cx="2466092" cy="2387715"/>
            </a:xfrm>
            <a:prstGeom prst="ellipse">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heurón 7"/>
            <p:cNvSpPr/>
            <p:nvPr/>
          </p:nvSpPr>
          <p:spPr>
            <a:xfrm rot="3645751">
              <a:off x="5649059" y="2548680"/>
              <a:ext cx="183167" cy="597809"/>
            </a:xfrm>
            <a:prstGeom prst="chevron">
              <a:avLst>
                <a:gd name="adj" fmla="val 441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chemeClr val="tx1"/>
                </a:solidFill>
              </a:endParaRPr>
            </a:p>
          </p:txBody>
        </p:sp>
        <p:sp>
          <p:nvSpPr>
            <p:cNvPr id="9" name="Cheurón 8"/>
            <p:cNvSpPr/>
            <p:nvPr/>
          </p:nvSpPr>
          <p:spPr>
            <a:xfrm rot="10473827">
              <a:off x="4048384" y="4832927"/>
              <a:ext cx="158369" cy="502007"/>
            </a:xfrm>
            <a:prstGeom prst="chevron">
              <a:avLst>
                <a:gd name="adj" fmla="val 441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chemeClr val="tx1"/>
                </a:solidFill>
              </a:endParaRPr>
            </a:p>
          </p:txBody>
        </p:sp>
        <p:sp>
          <p:nvSpPr>
            <p:cNvPr id="10" name="Cheurón 9"/>
            <p:cNvSpPr/>
            <p:nvPr/>
          </p:nvSpPr>
          <p:spPr>
            <a:xfrm rot="17818243">
              <a:off x="2273649" y="2467333"/>
              <a:ext cx="146346" cy="581881"/>
            </a:xfrm>
            <a:prstGeom prst="chevron">
              <a:avLst>
                <a:gd name="adj" fmla="val 441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schemeClr val="tx1"/>
                </a:solidFill>
              </a:endParaRPr>
            </a:p>
          </p:txBody>
        </p:sp>
        <p:cxnSp>
          <p:nvCxnSpPr>
            <p:cNvPr id="12" name="Conector recto 11"/>
            <p:cNvCxnSpPr>
              <a:endCxn id="7" idx="4"/>
            </p:cNvCxnSpPr>
            <p:nvPr/>
          </p:nvCxnSpPr>
          <p:spPr>
            <a:xfrm flipH="1">
              <a:off x="3987899" y="2168013"/>
              <a:ext cx="15946" cy="241873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2754853" y="3429000"/>
              <a:ext cx="24660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CuadroTexto 14"/>
          <p:cNvSpPr txBox="1"/>
          <p:nvPr/>
        </p:nvSpPr>
        <p:spPr>
          <a:xfrm>
            <a:off x="14802" y="2847584"/>
            <a:ext cx="943913" cy="954107"/>
          </a:xfrm>
          <a:prstGeom prst="rect">
            <a:avLst/>
          </a:prstGeom>
          <a:noFill/>
        </p:spPr>
        <p:txBody>
          <a:bodyPr wrap="none" rtlCol="0">
            <a:spAutoFit/>
          </a:bodyPr>
          <a:lstStyle/>
          <a:p>
            <a:r>
              <a:rPr lang="es-VE" sz="1400" dirty="0" smtClean="0">
                <a:solidFill>
                  <a:schemeClr val="bg1"/>
                </a:solidFill>
              </a:rPr>
              <a:t>Paciente</a:t>
            </a:r>
          </a:p>
          <a:p>
            <a:r>
              <a:rPr lang="es-VE" sz="1400" dirty="0">
                <a:solidFill>
                  <a:schemeClr val="bg1"/>
                </a:solidFill>
              </a:rPr>
              <a:t>t</a:t>
            </a:r>
            <a:r>
              <a:rPr lang="es-VE" sz="1400" dirty="0" smtClean="0">
                <a:solidFill>
                  <a:schemeClr val="bg1"/>
                </a:solidFill>
              </a:rPr>
              <a:t>iene </a:t>
            </a:r>
          </a:p>
          <a:p>
            <a:r>
              <a:rPr lang="es-VE" sz="1400" b="1" dirty="0" smtClean="0">
                <a:solidFill>
                  <a:schemeClr val="bg1"/>
                </a:solidFill>
                <a:effectLst>
                  <a:outerShdw blurRad="38100" dist="38100" dir="2700000" algn="tl">
                    <a:srgbClr val="000000">
                      <a:alpha val="43137"/>
                    </a:srgbClr>
                  </a:outerShdw>
                </a:effectLst>
              </a:rPr>
              <a:t>problema </a:t>
            </a:r>
          </a:p>
          <a:p>
            <a:r>
              <a:rPr lang="es-VE" sz="1400" b="1" dirty="0" smtClean="0">
                <a:solidFill>
                  <a:schemeClr val="bg1"/>
                </a:solidFill>
                <a:effectLst>
                  <a:outerShdw blurRad="38100" dist="38100" dir="2700000" algn="tl">
                    <a:srgbClr val="000000">
                      <a:alpha val="43137"/>
                    </a:srgbClr>
                  </a:outerShdw>
                </a:effectLst>
              </a:rPr>
              <a:t>salud </a:t>
            </a:r>
            <a:endParaRPr lang="es-VE" sz="1400" b="1" dirty="0">
              <a:solidFill>
                <a:schemeClr val="bg1"/>
              </a:solidFill>
              <a:effectLst>
                <a:outerShdw blurRad="38100" dist="38100" dir="2700000" algn="tl">
                  <a:srgbClr val="000000">
                    <a:alpha val="43137"/>
                  </a:srgbClr>
                </a:outerShdw>
              </a:effectLst>
            </a:endParaRPr>
          </a:p>
        </p:txBody>
      </p:sp>
      <p:sp>
        <p:nvSpPr>
          <p:cNvPr id="16" name="CuadroTexto 15"/>
          <p:cNvSpPr txBox="1"/>
          <p:nvPr/>
        </p:nvSpPr>
        <p:spPr>
          <a:xfrm>
            <a:off x="870555" y="2847584"/>
            <a:ext cx="808811" cy="954107"/>
          </a:xfrm>
          <a:prstGeom prst="rect">
            <a:avLst/>
          </a:prstGeom>
          <a:noFill/>
        </p:spPr>
        <p:txBody>
          <a:bodyPr wrap="none" rtlCol="0">
            <a:spAutoFit/>
          </a:bodyPr>
          <a:lstStyle/>
          <a:p>
            <a:r>
              <a:rPr lang="es-VE" sz="1400" dirty="0" smtClean="0">
                <a:solidFill>
                  <a:schemeClr val="bg1"/>
                </a:solidFill>
              </a:rPr>
              <a:t>Paciente</a:t>
            </a:r>
          </a:p>
          <a:p>
            <a:r>
              <a:rPr lang="es-VE" sz="1400" b="1" dirty="0">
                <a:solidFill>
                  <a:schemeClr val="bg1"/>
                </a:solidFill>
                <a:effectLst>
                  <a:outerShdw blurRad="38100" dist="38100" dir="2700000" algn="tl">
                    <a:srgbClr val="000000">
                      <a:alpha val="43137"/>
                    </a:srgbClr>
                  </a:outerShdw>
                </a:effectLst>
              </a:rPr>
              <a:t>e</a:t>
            </a:r>
            <a:r>
              <a:rPr lang="es-VE" sz="1400" b="1" dirty="0" smtClean="0">
                <a:solidFill>
                  <a:schemeClr val="bg1"/>
                </a:solidFill>
                <a:effectLst>
                  <a:outerShdw blurRad="38100" dist="38100" dir="2700000" algn="tl">
                    <a:srgbClr val="000000">
                      <a:alpha val="43137"/>
                    </a:srgbClr>
                  </a:outerShdw>
                </a:effectLst>
              </a:rPr>
              <a:t>ntra al </a:t>
            </a:r>
          </a:p>
          <a:p>
            <a:r>
              <a:rPr lang="es-VE" sz="1400" b="1" dirty="0" smtClean="0">
                <a:solidFill>
                  <a:schemeClr val="bg1"/>
                </a:solidFill>
                <a:effectLst>
                  <a:outerShdw blurRad="38100" dist="38100" dir="2700000" algn="tl">
                    <a:srgbClr val="000000">
                      <a:alpha val="43137"/>
                    </a:srgbClr>
                  </a:outerShdw>
                </a:effectLst>
              </a:rPr>
              <a:t>sistema </a:t>
            </a:r>
          </a:p>
          <a:p>
            <a:r>
              <a:rPr lang="es-VE" sz="1400" dirty="0" smtClean="0">
                <a:solidFill>
                  <a:schemeClr val="bg1"/>
                </a:solidFill>
              </a:rPr>
              <a:t>de salud</a:t>
            </a:r>
            <a:endParaRPr lang="es-VE" sz="1400" dirty="0">
              <a:solidFill>
                <a:schemeClr val="bg1"/>
              </a:solidFill>
            </a:endParaRPr>
          </a:p>
        </p:txBody>
      </p:sp>
      <p:sp>
        <p:nvSpPr>
          <p:cNvPr id="17" name="CuadroTexto 16"/>
          <p:cNvSpPr txBox="1"/>
          <p:nvPr/>
        </p:nvSpPr>
        <p:spPr>
          <a:xfrm>
            <a:off x="5924876" y="2988299"/>
            <a:ext cx="1233607" cy="523220"/>
          </a:xfrm>
          <a:prstGeom prst="rect">
            <a:avLst/>
          </a:prstGeom>
          <a:noFill/>
        </p:spPr>
        <p:txBody>
          <a:bodyPr wrap="none" rtlCol="0">
            <a:spAutoFit/>
          </a:bodyPr>
          <a:lstStyle/>
          <a:p>
            <a:r>
              <a:rPr lang="es-VE" sz="1400" b="1" dirty="0" smtClean="0">
                <a:solidFill>
                  <a:schemeClr val="bg1"/>
                </a:solidFill>
                <a:effectLst>
                  <a:outerShdw blurRad="38100" dist="38100" dir="2700000" algn="tl">
                    <a:srgbClr val="000000">
                      <a:alpha val="43137"/>
                    </a:srgbClr>
                  </a:outerShdw>
                </a:effectLst>
              </a:rPr>
              <a:t>Comunicación</a:t>
            </a:r>
          </a:p>
          <a:p>
            <a:r>
              <a:rPr lang="es-VE" sz="1400" b="1" dirty="0" smtClean="0">
                <a:solidFill>
                  <a:schemeClr val="bg1"/>
                </a:solidFill>
                <a:effectLst>
                  <a:outerShdw blurRad="38100" dist="38100" dir="2700000" algn="tl">
                    <a:srgbClr val="000000">
                      <a:alpha val="43137"/>
                    </a:srgbClr>
                  </a:outerShdw>
                </a:effectLst>
              </a:rPr>
              <a:t>diagnóstico</a:t>
            </a:r>
            <a:endParaRPr lang="es-VE" sz="1400" b="1" dirty="0">
              <a:solidFill>
                <a:schemeClr val="bg1"/>
              </a:solidFill>
              <a:effectLst>
                <a:outerShdw blurRad="38100" dist="38100" dir="2700000" algn="tl">
                  <a:srgbClr val="000000">
                    <a:alpha val="43137"/>
                  </a:srgbClr>
                </a:outerShdw>
              </a:effectLst>
            </a:endParaRPr>
          </a:p>
        </p:txBody>
      </p:sp>
      <p:sp>
        <p:nvSpPr>
          <p:cNvPr id="18" name="CuadroTexto 17"/>
          <p:cNvSpPr txBox="1"/>
          <p:nvPr/>
        </p:nvSpPr>
        <p:spPr>
          <a:xfrm>
            <a:off x="7096132" y="2988299"/>
            <a:ext cx="716671" cy="523220"/>
          </a:xfrm>
          <a:prstGeom prst="rect">
            <a:avLst/>
          </a:prstGeom>
          <a:noFill/>
        </p:spPr>
        <p:txBody>
          <a:bodyPr wrap="none" rtlCol="0">
            <a:spAutoFit/>
          </a:bodyPr>
          <a:lstStyle/>
          <a:p>
            <a:r>
              <a:rPr lang="es-VE" sz="1400" b="1" dirty="0" smtClean="0">
                <a:solidFill>
                  <a:schemeClr val="bg1"/>
                </a:solidFill>
                <a:effectLst>
                  <a:outerShdw blurRad="38100" dist="38100" dir="2700000" algn="tl">
                    <a:srgbClr val="000000">
                      <a:alpha val="43137"/>
                    </a:srgbClr>
                  </a:outerShdw>
                </a:effectLst>
              </a:rPr>
              <a:t>Trata-</a:t>
            </a:r>
          </a:p>
          <a:p>
            <a:r>
              <a:rPr lang="es-VE" sz="1400" b="1" dirty="0" smtClean="0">
                <a:solidFill>
                  <a:schemeClr val="bg1"/>
                </a:solidFill>
                <a:effectLst>
                  <a:outerShdw blurRad="38100" dist="38100" dir="2700000" algn="tl">
                    <a:srgbClr val="000000">
                      <a:alpha val="43137"/>
                    </a:srgbClr>
                  </a:outerShdw>
                </a:effectLst>
              </a:rPr>
              <a:t>miento</a:t>
            </a:r>
            <a:endParaRPr lang="es-VE" sz="1400" b="1" dirty="0">
              <a:solidFill>
                <a:schemeClr val="bg1"/>
              </a:solidFill>
              <a:effectLst>
                <a:outerShdw blurRad="38100" dist="38100" dir="2700000" algn="tl">
                  <a:srgbClr val="000000">
                    <a:alpha val="43137"/>
                  </a:srgbClr>
                </a:outerShdw>
              </a:effectLst>
            </a:endParaRPr>
          </a:p>
        </p:txBody>
      </p:sp>
      <p:sp>
        <p:nvSpPr>
          <p:cNvPr id="19" name="CuadroTexto 18"/>
          <p:cNvSpPr txBox="1"/>
          <p:nvPr/>
        </p:nvSpPr>
        <p:spPr>
          <a:xfrm>
            <a:off x="7825831" y="2980380"/>
            <a:ext cx="999441" cy="307777"/>
          </a:xfrm>
          <a:prstGeom prst="rect">
            <a:avLst/>
          </a:prstGeom>
          <a:noFill/>
        </p:spPr>
        <p:txBody>
          <a:bodyPr wrap="none" rtlCol="0">
            <a:spAutoFit/>
          </a:bodyPr>
          <a:lstStyle/>
          <a:p>
            <a:r>
              <a:rPr lang="es-VE" sz="1400" b="1" dirty="0" smtClean="0">
                <a:solidFill>
                  <a:schemeClr val="bg1"/>
                </a:solidFill>
                <a:effectLst>
                  <a:outerShdw blurRad="38100" dist="38100" dir="2700000" algn="tl">
                    <a:srgbClr val="000000">
                      <a:alpha val="43137"/>
                    </a:srgbClr>
                  </a:outerShdw>
                </a:effectLst>
              </a:rPr>
              <a:t>Resultados</a:t>
            </a:r>
            <a:endParaRPr lang="es-VE" sz="1400" b="1" dirty="0">
              <a:solidFill>
                <a:schemeClr val="bg1"/>
              </a:solidFill>
              <a:effectLst>
                <a:outerShdw blurRad="38100" dist="38100" dir="2700000" algn="tl">
                  <a:srgbClr val="000000">
                    <a:alpha val="43137"/>
                  </a:srgbClr>
                </a:outerShdw>
              </a:effectLst>
            </a:endParaRPr>
          </a:p>
        </p:txBody>
      </p:sp>
      <p:sp>
        <p:nvSpPr>
          <p:cNvPr id="20" name="CuadroTexto 19"/>
          <p:cNvSpPr txBox="1"/>
          <p:nvPr/>
        </p:nvSpPr>
        <p:spPr>
          <a:xfrm>
            <a:off x="360828" y="356523"/>
            <a:ext cx="3905236"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El proceso diagnóstico</a:t>
            </a:r>
            <a:endParaRPr lang="es-VE" sz="28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22" name="CuadroTexto 21"/>
          <p:cNvSpPr txBox="1"/>
          <p:nvPr/>
        </p:nvSpPr>
        <p:spPr>
          <a:xfrm>
            <a:off x="2816859" y="2646087"/>
            <a:ext cx="914546" cy="738664"/>
          </a:xfrm>
          <a:prstGeom prst="rect">
            <a:avLst/>
          </a:prstGeom>
          <a:noFill/>
        </p:spPr>
        <p:txBody>
          <a:bodyPr wrap="none" rtlCol="0">
            <a:spAutoFit/>
          </a:bodyPr>
          <a:lstStyle/>
          <a:p>
            <a:r>
              <a:rPr lang="es-VE" sz="1400" dirty="0" smtClean="0">
                <a:solidFill>
                  <a:schemeClr val="bg1"/>
                </a:solidFill>
              </a:rPr>
              <a:t>Historia </a:t>
            </a:r>
          </a:p>
          <a:p>
            <a:r>
              <a:rPr lang="es-VE" sz="1400" dirty="0" smtClean="0">
                <a:solidFill>
                  <a:schemeClr val="bg1"/>
                </a:solidFill>
              </a:rPr>
              <a:t>clínica</a:t>
            </a:r>
          </a:p>
          <a:p>
            <a:r>
              <a:rPr lang="es-VE" sz="1400" dirty="0" smtClean="0">
                <a:solidFill>
                  <a:schemeClr val="bg1"/>
                </a:solidFill>
              </a:rPr>
              <a:t>entrevista</a:t>
            </a:r>
            <a:endParaRPr lang="es-VE" sz="1400" dirty="0">
              <a:solidFill>
                <a:schemeClr val="bg1"/>
              </a:solidFill>
            </a:endParaRPr>
          </a:p>
        </p:txBody>
      </p:sp>
      <p:sp>
        <p:nvSpPr>
          <p:cNvPr id="23" name="CuadroTexto 22"/>
          <p:cNvSpPr txBox="1"/>
          <p:nvPr/>
        </p:nvSpPr>
        <p:spPr>
          <a:xfrm>
            <a:off x="3900524" y="2847583"/>
            <a:ext cx="801758" cy="523220"/>
          </a:xfrm>
          <a:prstGeom prst="rect">
            <a:avLst/>
          </a:prstGeom>
          <a:noFill/>
        </p:spPr>
        <p:txBody>
          <a:bodyPr wrap="none" rtlCol="0">
            <a:spAutoFit/>
          </a:bodyPr>
          <a:lstStyle/>
          <a:p>
            <a:r>
              <a:rPr lang="es-VE" sz="1400" dirty="0" smtClean="0">
                <a:solidFill>
                  <a:schemeClr val="bg1"/>
                </a:solidFill>
              </a:rPr>
              <a:t>Examen </a:t>
            </a:r>
          </a:p>
          <a:p>
            <a:r>
              <a:rPr lang="es-VE" sz="1400" dirty="0" smtClean="0">
                <a:solidFill>
                  <a:schemeClr val="bg1"/>
                </a:solidFill>
              </a:rPr>
              <a:t>físico</a:t>
            </a:r>
            <a:endParaRPr lang="es-VE" sz="1400" dirty="0">
              <a:solidFill>
                <a:schemeClr val="bg1"/>
              </a:solidFill>
            </a:endParaRPr>
          </a:p>
        </p:txBody>
      </p:sp>
      <p:sp>
        <p:nvSpPr>
          <p:cNvPr id="24" name="CuadroTexto 23"/>
          <p:cNvSpPr txBox="1"/>
          <p:nvPr/>
        </p:nvSpPr>
        <p:spPr>
          <a:xfrm>
            <a:off x="2808238" y="3432359"/>
            <a:ext cx="1025858" cy="523220"/>
          </a:xfrm>
          <a:prstGeom prst="rect">
            <a:avLst/>
          </a:prstGeom>
          <a:noFill/>
        </p:spPr>
        <p:txBody>
          <a:bodyPr wrap="none" rtlCol="0">
            <a:spAutoFit/>
          </a:bodyPr>
          <a:lstStyle/>
          <a:p>
            <a:r>
              <a:rPr lang="es-VE" sz="1400" dirty="0" smtClean="0">
                <a:solidFill>
                  <a:schemeClr val="bg1"/>
                </a:solidFill>
              </a:rPr>
              <a:t>Referencias</a:t>
            </a:r>
          </a:p>
          <a:p>
            <a:r>
              <a:rPr lang="es-VE" sz="1400" dirty="0" smtClean="0">
                <a:solidFill>
                  <a:schemeClr val="bg1"/>
                </a:solidFill>
              </a:rPr>
              <a:t>Y consultas</a:t>
            </a:r>
            <a:endParaRPr lang="es-VE" sz="1400" dirty="0">
              <a:solidFill>
                <a:schemeClr val="bg1"/>
              </a:solidFill>
            </a:endParaRPr>
          </a:p>
        </p:txBody>
      </p:sp>
      <p:sp>
        <p:nvSpPr>
          <p:cNvPr id="25" name="CuadroTexto 24"/>
          <p:cNvSpPr txBox="1"/>
          <p:nvPr/>
        </p:nvSpPr>
        <p:spPr>
          <a:xfrm>
            <a:off x="3881834" y="3448763"/>
            <a:ext cx="1083695" cy="523220"/>
          </a:xfrm>
          <a:prstGeom prst="rect">
            <a:avLst/>
          </a:prstGeom>
          <a:noFill/>
        </p:spPr>
        <p:txBody>
          <a:bodyPr wrap="none" rtlCol="0">
            <a:spAutoFit/>
          </a:bodyPr>
          <a:lstStyle/>
          <a:p>
            <a:r>
              <a:rPr lang="es-VE" sz="1400" dirty="0" smtClean="0">
                <a:solidFill>
                  <a:schemeClr val="bg1"/>
                </a:solidFill>
              </a:rPr>
              <a:t>Pruebas </a:t>
            </a:r>
          </a:p>
          <a:p>
            <a:r>
              <a:rPr lang="es-VE" sz="1400" dirty="0" smtClean="0">
                <a:solidFill>
                  <a:schemeClr val="bg1"/>
                </a:solidFill>
              </a:rPr>
              <a:t>diagnósticas</a:t>
            </a:r>
            <a:endParaRPr lang="es-VE" sz="1400" dirty="0">
              <a:solidFill>
                <a:schemeClr val="bg1"/>
              </a:solidFill>
            </a:endParaRPr>
          </a:p>
        </p:txBody>
      </p:sp>
      <p:sp>
        <p:nvSpPr>
          <p:cNvPr id="26" name="CuadroTexto 25"/>
          <p:cNvSpPr txBox="1"/>
          <p:nvPr/>
        </p:nvSpPr>
        <p:spPr>
          <a:xfrm>
            <a:off x="2618577" y="1476632"/>
            <a:ext cx="2563893" cy="523220"/>
          </a:xfrm>
          <a:prstGeom prst="rect">
            <a:avLst/>
          </a:prstGeom>
          <a:noFill/>
        </p:spPr>
        <p:txBody>
          <a:bodyPr wrap="square" rtlCol="0">
            <a:spAutoFit/>
          </a:bodyPr>
          <a:lstStyle/>
          <a:p>
            <a:pPr algn="ctr"/>
            <a:r>
              <a:rPr lang="es-VE" sz="1400" b="1" dirty="0" smtClean="0">
                <a:solidFill>
                  <a:schemeClr val="bg1"/>
                </a:solidFill>
                <a:effectLst>
                  <a:outerShdw blurRad="38100" dist="38100" dir="2700000" algn="tl">
                    <a:srgbClr val="000000">
                      <a:alpha val="43137"/>
                    </a:srgbClr>
                  </a:outerShdw>
                </a:effectLst>
              </a:rPr>
              <a:t>Integración e </a:t>
            </a:r>
          </a:p>
          <a:p>
            <a:pPr algn="ctr"/>
            <a:r>
              <a:rPr lang="es-VE" sz="1400" b="1" dirty="0" smtClean="0">
                <a:solidFill>
                  <a:schemeClr val="bg1"/>
                </a:solidFill>
                <a:effectLst>
                  <a:outerShdw blurRad="38100" dist="38100" dir="2700000" algn="tl">
                    <a:srgbClr val="000000">
                      <a:alpha val="43137"/>
                    </a:srgbClr>
                  </a:outerShdw>
                </a:effectLst>
              </a:rPr>
              <a:t>interpretación de información</a:t>
            </a:r>
            <a:endParaRPr lang="es-VE" sz="1400" b="1" dirty="0">
              <a:solidFill>
                <a:schemeClr val="bg1"/>
              </a:solidFill>
              <a:effectLst>
                <a:outerShdw blurRad="38100" dist="38100" dir="2700000" algn="tl">
                  <a:srgbClr val="000000">
                    <a:alpha val="43137"/>
                  </a:srgbClr>
                </a:outerShdw>
              </a:effectLst>
            </a:endParaRPr>
          </a:p>
        </p:txBody>
      </p:sp>
      <p:sp>
        <p:nvSpPr>
          <p:cNvPr id="27" name="CuadroTexto 26"/>
          <p:cNvSpPr txBox="1"/>
          <p:nvPr/>
        </p:nvSpPr>
        <p:spPr>
          <a:xfrm rot="3133790">
            <a:off x="1384435" y="4249370"/>
            <a:ext cx="2416801" cy="307777"/>
          </a:xfrm>
          <a:prstGeom prst="rect">
            <a:avLst/>
          </a:prstGeom>
          <a:noFill/>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rPr>
              <a:t>Recolección</a:t>
            </a:r>
            <a:r>
              <a:rPr lang="es-VE" sz="1400" dirty="0" smtClean="0">
                <a:solidFill>
                  <a:schemeClr val="bg1"/>
                </a:solidFill>
                <a:effectLst>
                  <a:outerShdw blurRad="38100" dist="38100" dir="2700000" algn="tl">
                    <a:srgbClr val="000000">
                      <a:alpha val="43137"/>
                    </a:srgbClr>
                  </a:outerShdw>
                </a:effectLst>
              </a:rPr>
              <a:t> </a:t>
            </a:r>
            <a:r>
              <a:rPr lang="es-VE" sz="1400" b="1" dirty="0" smtClean="0">
                <a:solidFill>
                  <a:schemeClr val="bg1"/>
                </a:solidFill>
                <a:effectLst>
                  <a:outerShdw blurRad="38100" dist="38100" dir="2700000" algn="tl">
                    <a:srgbClr val="000000">
                      <a:alpha val="43137"/>
                    </a:srgbClr>
                  </a:outerShdw>
                </a:effectLst>
              </a:rPr>
              <a:t>de</a:t>
            </a:r>
            <a:r>
              <a:rPr lang="es-VE" sz="1400" dirty="0" smtClean="0">
                <a:solidFill>
                  <a:schemeClr val="bg1"/>
                </a:solidFill>
                <a:effectLst>
                  <a:outerShdw blurRad="38100" dist="38100" dir="2700000" algn="tl">
                    <a:srgbClr val="000000">
                      <a:alpha val="43137"/>
                    </a:srgbClr>
                  </a:outerShdw>
                </a:effectLst>
              </a:rPr>
              <a:t> información</a:t>
            </a:r>
            <a:endParaRPr lang="es-VE" sz="1400" dirty="0">
              <a:solidFill>
                <a:schemeClr val="bg1"/>
              </a:solidFill>
              <a:effectLst>
                <a:outerShdw blurRad="38100" dist="38100" dir="2700000" algn="tl">
                  <a:srgbClr val="000000">
                    <a:alpha val="43137"/>
                  </a:srgbClr>
                </a:outerShdw>
              </a:effectLst>
            </a:endParaRPr>
          </a:p>
        </p:txBody>
      </p:sp>
      <p:sp>
        <p:nvSpPr>
          <p:cNvPr id="28" name="CuadroTexto 27"/>
          <p:cNvSpPr txBox="1"/>
          <p:nvPr/>
        </p:nvSpPr>
        <p:spPr>
          <a:xfrm rot="18683628">
            <a:off x="4074972" y="4073132"/>
            <a:ext cx="2416801" cy="307777"/>
          </a:xfrm>
          <a:prstGeom prst="rect">
            <a:avLst/>
          </a:prstGeom>
          <a:noFill/>
        </p:spPr>
        <p:txBody>
          <a:bodyPr wrap="square" rtlCol="0">
            <a:spAutoFit/>
          </a:bodyPr>
          <a:lstStyle/>
          <a:p>
            <a:r>
              <a:rPr lang="es-VE" sz="1400" b="1" dirty="0" smtClean="0">
                <a:solidFill>
                  <a:schemeClr val="bg1"/>
                </a:solidFill>
                <a:effectLst>
                  <a:outerShdw blurRad="38100" dist="38100" dir="2700000" algn="tl">
                    <a:srgbClr val="000000">
                      <a:alpha val="43137"/>
                    </a:srgbClr>
                  </a:outerShdw>
                </a:effectLst>
              </a:rPr>
              <a:t>Trabajando el diagnóstico</a:t>
            </a:r>
            <a:endParaRPr lang="es-VE" sz="1400" b="1" dirty="0">
              <a:solidFill>
                <a:schemeClr val="bg1"/>
              </a:solidFill>
              <a:effectLst>
                <a:outerShdw blurRad="38100" dist="38100" dir="2700000" algn="tl">
                  <a:srgbClr val="000000">
                    <a:alpha val="43137"/>
                  </a:srgbClr>
                </a:outerShdw>
              </a:effectLst>
            </a:endParaRPr>
          </a:p>
        </p:txBody>
      </p:sp>
      <p:sp>
        <p:nvSpPr>
          <p:cNvPr id="30" name="CuadroTexto 29"/>
          <p:cNvSpPr txBox="1"/>
          <p:nvPr/>
        </p:nvSpPr>
        <p:spPr>
          <a:xfrm>
            <a:off x="5924876" y="3714822"/>
            <a:ext cx="1187248" cy="830997"/>
          </a:xfrm>
          <a:prstGeom prst="rect">
            <a:avLst/>
          </a:prstGeom>
          <a:noFill/>
        </p:spPr>
        <p:txBody>
          <a:bodyPr wrap="none" rtlCol="0">
            <a:spAutoFit/>
          </a:bodyPr>
          <a:lstStyle/>
          <a:p>
            <a:r>
              <a:rPr lang="es-VE" sz="1200" dirty="0" smtClean="0">
                <a:solidFill>
                  <a:schemeClr val="bg1"/>
                </a:solidFill>
              </a:rPr>
              <a:t>Explicación del </a:t>
            </a:r>
          </a:p>
          <a:p>
            <a:r>
              <a:rPr lang="es-VE" sz="1200" dirty="0" smtClean="0">
                <a:solidFill>
                  <a:schemeClr val="bg1"/>
                </a:solidFill>
              </a:rPr>
              <a:t>problema salud </a:t>
            </a:r>
          </a:p>
          <a:p>
            <a:r>
              <a:rPr lang="es-VE" sz="1200" dirty="0" smtClean="0">
                <a:solidFill>
                  <a:schemeClr val="bg1"/>
                </a:solidFill>
              </a:rPr>
              <a:t>comunicado </a:t>
            </a:r>
          </a:p>
          <a:p>
            <a:r>
              <a:rPr lang="es-VE" sz="1200" dirty="0" smtClean="0">
                <a:solidFill>
                  <a:schemeClr val="bg1"/>
                </a:solidFill>
              </a:rPr>
              <a:t>al paciente</a:t>
            </a:r>
            <a:endParaRPr lang="es-VE" sz="1200" dirty="0">
              <a:solidFill>
                <a:schemeClr val="bg1"/>
              </a:solidFill>
            </a:endParaRPr>
          </a:p>
        </p:txBody>
      </p:sp>
      <p:sp>
        <p:nvSpPr>
          <p:cNvPr id="31" name="CuadroTexto 30"/>
          <p:cNvSpPr txBox="1"/>
          <p:nvPr/>
        </p:nvSpPr>
        <p:spPr>
          <a:xfrm>
            <a:off x="7006955" y="3710760"/>
            <a:ext cx="899798" cy="830997"/>
          </a:xfrm>
          <a:prstGeom prst="rect">
            <a:avLst/>
          </a:prstGeom>
          <a:noFill/>
        </p:spPr>
        <p:txBody>
          <a:bodyPr wrap="none" rtlCol="0">
            <a:spAutoFit/>
          </a:bodyPr>
          <a:lstStyle/>
          <a:p>
            <a:r>
              <a:rPr lang="es-VE" sz="1200" dirty="0" smtClean="0">
                <a:solidFill>
                  <a:schemeClr val="bg1"/>
                </a:solidFill>
              </a:rPr>
              <a:t>Atención </a:t>
            </a:r>
          </a:p>
          <a:p>
            <a:r>
              <a:rPr lang="es-VE" sz="1200" dirty="0" smtClean="0">
                <a:solidFill>
                  <a:schemeClr val="bg1"/>
                </a:solidFill>
              </a:rPr>
              <a:t>planeada </a:t>
            </a:r>
          </a:p>
          <a:p>
            <a:r>
              <a:rPr lang="es-VE" sz="1200" dirty="0" smtClean="0">
                <a:solidFill>
                  <a:schemeClr val="bg1"/>
                </a:solidFill>
              </a:rPr>
              <a:t>basada en </a:t>
            </a:r>
          </a:p>
          <a:p>
            <a:r>
              <a:rPr lang="es-VE" sz="1200" dirty="0" smtClean="0">
                <a:solidFill>
                  <a:schemeClr val="bg1"/>
                </a:solidFill>
              </a:rPr>
              <a:t>diagnóstico</a:t>
            </a:r>
            <a:endParaRPr lang="es-VE" sz="1200" dirty="0">
              <a:solidFill>
                <a:schemeClr val="bg1"/>
              </a:solidFill>
            </a:endParaRPr>
          </a:p>
        </p:txBody>
      </p:sp>
      <p:sp>
        <p:nvSpPr>
          <p:cNvPr id="32" name="CuadroTexto 31"/>
          <p:cNvSpPr txBox="1"/>
          <p:nvPr/>
        </p:nvSpPr>
        <p:spPr>
          <a:xfrm>
            <a:off x="7849106" y="3660208"/>
            <a:ext cx="1218282" cy="1569660"/>
          </a:xfrm>
          <a:prstGeom prst="rect">
            <a:avLst/>
          </a:prstGeom>
          <a:noFill/>
        </p:spPr>
        <p:txBody>
          <a:bodyPr wrap="none" rtlCol="0">
            <a:spAutoFit/>
          </a:bodyPr>
          <a:lstStyle/>
          <a:p>
            <a:r>
              <a:rPr lang="es-VE" sz="1200" dirty="0" smtClean="0">
                <a:solidFill>
                  <a:schemeClr val="bg1"/>
                </a:solidFill>
              </a:rPr>
              <a:t>Del paciente y </a:t>
            </a:r>
          </a:p>
          <a:p>
            <a:r>
              <a:rPr lang="es-VE" sz="1200" dirty="0" smtClean="0">
                <a:solidFill>
                  <a:schemeClr val="bg1"/>
                </a:solidFill>
              </a:rPr>
              <a:t>del sistema</a:t>
            </a:r>
          </a:p>
          <a:p>
            <a:endParaRPr lang="es-VE" sz="1000" dirty="0" smtClean="0">
              <a:solidFill>
                <a:schemeClr val="bg1"/>
              </a:solidFill>
            </a:endParaRPr>
          </a:p>
          <a:p>
            <a:r>
              <a:rPr lang="es-VE" sz="1200" dirty="0" smtClean="0">
                <a:solidFill>
                  <a:schemeClr val="bg1"/>
                </a:solidFill>
              </a:rPr>
              <a:t>Aprendiendo de</a:t>
            </a:r>
          </a:p>
          <a:p>
            <a:r>
              <a:rPr lang="es-VE" sz="1200" dirty="0" smtClean="0">
                <a:solidFill>
                  <a:schemeClr val="bg1"/>
                </a:solidFill>
              </a:rPr>
              <a:t>ED, casi errores, </a:t>
            </a:r>
          </a:p>
          <a:p>
            <a:r>
              <a:rPr lang="es-VE" sz="1200" dirty="0" smtClean="0">
                <a:solidFill>
                  <a:schemeClr val="bg1"/>
                </a:solidFill>
              </a:rPr>
              <a:t>y diagnósticos </a:t>
            </a:r>
          </a:p>
          <a:p>
            <a:r>
              <a:rPr lang="es-VE" sz="1200" dirty="0">
                <a:solidFill>
                  <a:schemeClr val="bg1"/>
                </a:solidFill>
              </a:rPr>
              <a:t>e</a:t>
            </a:r>
            <a:r>
              <a:rPr lang="es-VE" sz="1200" dirty="0" smtClean="0">
                <a:solidFill>
                  <a:schemeClr val="bg1"/>
                </a:solidFill>
              </a:rPr>
              <a:t>xactos y a</a:t>
            </a:r>
          </a:p>
          <a:p>
            <a:r>
              <a:rPr lang="es-VE" sz="1200" dirty="0" smtClean="0">
                <a:solidFill>
                  <a:schemeClr val="bg1"/>
                </a:solidFill>
              </a:rPr>
              <a:t>tiempo</a:t>
            </a:r>
            <a:endParaRPr lang="es-VE" sz="1200" dirty="0">
              <a:solidFill>
                <a:schemeClr val="bg1"/>
              </a:solidFill>
            </a:endParaRPr>
          </a:p>
        </p:txBody>
      </p:sp>
      <p:sp>
        <p:nvSpPr>
          <p:cNvPr id="33" name="CuadroTexto 32"/>
          <p:cNvSpPr txBox="1"/>
          <p:nvPr/>
        </p:nvSpPr>
        <p:spPr>
          <a:xfrm>
            <a:off x="442129" y="5621122"/>
            <a:ext cx="3252302" cy="523220"/>
          </a:xfrm>
          <a:prstGeom prst="rect">
            <a:avLst/>
          </a:prstGeom>
          <a:noFill/>
        </p:spPr>
        <p:txBody>
          <a:bodyPr wrap="none" rtlCol="0">
            <a:spAutoFit/>
          </a:bodyPr>
          <a:lstStyle/>
          <a:p>
            <a:pPr algn="ctr"/>
            <a:r>
              <a:rPr lang="es-VE" sz="1400" dirty="0" smtClean="0">
                <a:solidFill>
                  <a:schemeClr val="bg1"/>
                </a:solidFill>
                <a:latin typeface="Times New Roman" panose="02020603050405020304" pitchFamily="18" charset="0"/>
                <a:cs typeface="Times New Roman" panose="02020603050405020304" pitchFamily="18" charset="0"/>
              </a:rPr>
              <a:t>NAM. </a:t>
            </a:r>
            <a:r>
              <a:rPr lang="es-VE" sz="1400" i="1" dirty="0" err="1" smtClean="0">
                <a:solidFill>
                  <a:schemeClr val="bg1"/>
                </a:solidFill>
                <a:latin typeface="Times New Roman" panose="02020603050405020304" pitchFamily="18" charset="0"/>
                <a:cs typeface="Times New Roman" panose="02020603050405020304" pitchFamily="18" charset="0"/>
              </a:rPr>
              <a:t>Improving</a:t>
            </a:r>
            <a:r>
              <a:rPr lang="es-VE" sz="1400" i="1" dirty="0" smtClean="0">
                <a:solidFill>
                  <a:schemeClr val="bg1"/>
                </a:solidFill>
                <a:latin typeface="Times New Roman" panose="02020603050405020304" pitchFamily="18" charset="0"/>
                <a:cs typeface="Times New Roman" panose="02020603050405020304" pitchFamily="18" charset="0"/>
              </a:rPr>
              <a:t> diagnosis in </a:t>
            </a:r>
            <a:r>
              <a:rPr lang="es-VE" sz="1400" i="1" dirty="0" err="1" smtClean="0">
                <a:solidFill>
                  <a:schemeClr val="bg1"/>
                </a:solidFill>
                <a:latin typeface="Times New Roman" panose="02020603050405020304" pitchFamily="18" charset="0"/>
                <a:cs typeface="Times New Roman" panose="02020603050405020304" pitchFamily="18" charset="0"/>
              </a:rPr>
              <a:t>healthcare</a:t>
            </a:r>
            <a:r>
              <a:rPr lang="es-VE" sz="1400" i="1" dirty="0" smtClean="0">
                <a:solidFill>
                  <a:schemeClr val="bg1"/>
                </a:solidFill>
                <a:latin typeface="Times New Roman" panose="02020603050405020304" pitchFamily="18" charset="0"/>
                <a:cs typeface="Times New Roman" panose="02020603050405020304" pitchFamily="18" charset="0"/>
              </a:rPr>
              <a:t>. </a:t>
            </a:r>
          </a:p>
          <a:p>
            <a:pPr algn="ctr"/>
            <a:r>
              <a:rPr lang="es-VE" sz="1400" dirty="0" err="1" smtClean="0">
                <a:solidFill>
                  <a:schemeClr val="bg1"/>
                </a:solidFill>
                <a:latin typeface="Times New Roman" panose="02020603050405020304" pitchFamily="18" charset="0"/>
                <a:cs typeface="Times New Roman" panose="02020603050405020304" pitchFamily="18" charset="0"/>
              </a:rPr>
              <a:t>The</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National</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Academic</a:t>
            </a:r>
            <a:r>
              <a:rPr lang="es-VE" sz="1400" dirty="0" smtClean="0">
                <a:solidFill>
                  <a:schemeClr val="bg1"/>
                </a:solidFill>
                <a:latin typeface="Times New Roman" panose="02020603050405020304" pitchFamily="18" charset="0"/>
                <a:cs typeface="Times New Roman" panose="02020603050405020304" pitchFamily="18" charset="0"/>
              </a:rPr>
              <a:t> </a:t>
            </a:r>
            <a:r>
              <a:rPr lang="es-VE" sz="1400" dirty="0" err="1" smtClean="0">
                <a:solidFill>
                  <a:schemeClr val="bg1"/>
                </a:solidFill>
                <a:latin typeface="Times New Roman" panose="02020603050405020304" pitchFamily="18" charset="0"/>
                <a:cs typeface="Times New Roman" panose="02020603050405020304" pitchFamily="18" charset="0"/>
              </a:rPr>
              <a:t>Press</a:t>
            </a:r>
            <a:r>
              <a:rPr lang="es-VE" sz="1400" dirty="0" smtClean="0">
                <a:solidFill>
                  <a:schemeClr val="bg1"/>
                </a:solidFill>
                <a:latin typeface="Times New Roman" panose="02020603050405020304" pitchFamily="18" charset="0"/>
                <a:cs typeface="Times New Roman" panose="02020603050405020304" pitchFamily="18" charset="0"/>
              </a:rPr>
              <a:t> 2015. </a:t>
            </a:r>
            <a:endParaRPr lang="es-VE" sz="1400" dirty="0">
              <a:solidFill>
                <a:schemeClr val="bg1"/>
              </a:solidFill>
              <a:latin typeface="Times New Roman" panose="02020603050405020304" pitchFamily="18" charset="0"/>
              <a:cs typeface="Times New Roman" panose="02020603050405020304" pitchFamily="18" charset="0"/>
            </a:endParaRPr>
          </a:p>
        </p:txBody>
      </p:sp>
      <p:sp>
        <p:nvSpPr>
          <p:cNvPr id="34" name="Flecha derecha 33"/>
          <p:cNvSpPr/>
          <p:nvPr/>
        </p:nvSpPr>
        <p:spPr>
          <a:xfrm>
            <a:off x="47224" y="3727417"/>
            <a:ext cx="1767712" cy="3355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5" name="Flecha derecha 34"/>
          <p:cNvSpPr/>
          <p:nvPr/>
        </p:nvSpPr>
        <p:spPr>
          <a:xfrm>
            <a:off x="5963836" y="3468887"/>
            <a:ext cx="2787973" cy="3173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6" name="CuadroTexto 35"/>
          <p:cNvSpPr txBox="1"/>
          <p:nvPr/>
        </p:nvSpPr>
        <p:spPr>
          <a:xfrm>
            <a:off x="3336557" y="1905145"/>
            <a:ext cx="1065317" cy="307777"/>
          </a:xfrm>
          <a:prstGeom prst="rect">
            <a:avLst/>
          </a:prstGeom>
          <a:noFill/>
        </p:spPr>
        <p:txBody>
          <a:bodyPr wrap="square" rtlCol="0">
            <a:spAutoFit/>
          </a:bodyPr>
          <a:lstStyle/>
          <a:p>
            <a:pPr algn="ctr"/>
            <a:r>
              <a:rPr lang="es-VE" sz="1400" dirty="0" smtClean="0"/>
              <a:t>suficiente</a:t>
            </a:r>
            <a:endParaRPr lang="es-VE" sz="1400" dirty="0"/>
          </a:p>
        </p:txBody>
      </p:sp>
      <p:sp>
        <p:nvSpPr>
          <p:cNvPr id="37" name="CuadroTexto 36"/>
          <p:cNvSpPr txBox="1"/>
          <p:nvPr/>
        </p:nvSpPr>
        <p:spPr>
          <a:xfrm rot="19441242">
            <a:off x="2199706" y="2264553"/>
            <a:ext cx="1526340" cy="307777"/>
          </a:xfrm>
          <a:prstGeom prst="rect">
            <a:avLst/>
          </a:prstGeom>
          <a:noFill/>
        </p:spPr>
        <p:txBody>
          <a:bodyPr wrap="square" rtlCol="0">
            <a:spAutoFit/>
          </a:bodyPr>
          <a:lstStyle/>
          <a:p>
            <a:pPr algn="ctr"/>
            <a:r>
              <a:rPr lang="es-VE" sz="1400" dirty="0" smtClean="0"/>
              <a:t>¿Se ha recogido</a:t>
            </a:r>
            <a:endParaRPr lang="es-VE" sz="1400" dirty="0"/>
          </a:p>
        </p:txBody>
      </p:sp>
      <p:sp>
        <p:nvSpPr>
          <p:cNvPr id="38" name="CuadroTexto 37"/>
          <p:cNvSpPr txBox="1"/>
          <p:nvPr/>
        </p:nvSpPr>
        <p:spPr>
          <a:xfrm rot="2486015">
            <a:off x="4117277" y="2298045"/>
            <a:ext cx="1211750" cy="307777"/>
          </a:xfrm>
          <a:prstGeom prst="rect">
            <a:avLst/>
          </a:prstGeom>
          <a:noFill/>
        </p:spPr>
        <p:txBody>
          <a:bodyPr wrap="square" rtlCol="0">
            <a:spAutoFit/>
          </a:bodyPr>
          <a:lstStyle/>
          <a:p>
            <a:pPr algn="ctr"/>
            <a:r>
              <a:rPr lang="es-VE" sz="1400" dirty="0" smtClean="0"/>
              <a:t>información?</a:t>
            </a:r>
            <a:endParaRPr lang="es-VE" sz="1400" dirty="0"/>
          </a:p>
        </p:txBody>
      </p:sp>
    </p:spTree>
    <p:extLst>
      <p:ext uri="{BB962C8B-B14F-4D97-AF65-F5344CB8AC3E}">
        <p14:creationId xmlns:p14="http://schemas.microsoft.com/office/powerpoint/2010/main" val="130802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1"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7"/>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1" nodeType="click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left)">
                                      <p:cBhvr>
                                        <p:cTn id="74" dur="3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2" grpId="0"/>
      <p:bldP spid="23" grpId="0"/>
      <p:bldP spid="24" grpId="0"/>
      <p:bldP spid="25" grpId="0"/>
      <p:bldP spid="26" grpId="0"/>
      <p:bldP spid="27" grpId="0"/>
      <p:bldP spid="28" grpId="0"/>
      <p:bldP spid="30" grpId="0"/>
      <p:bldP spid="31" grpId="0"/>
      <p:bldP spid="32" grpId="0"/>
      <p:bldP spid="34" grpId="1" animBg="1"/>
      <p:bldP spid="35" grpId="1" animBg="1"/>
      <p:bldP spid="36" grpId="0"/>
      <p:bldP spid="3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CuadroTexto 6"/>
          <p:cNvSpPr txBox="1"/>
          <p:nvPr/>
        </p:nvSpPr>
        <p:spPr>
          <a:xfrm>
            <a:off x="2567729" y="2944850"/>
            <a:ext cx="4081567" cy="1692771"/>
          </a:xfrm>
          <a:prstGeom prst="rect">
            <a:avLst/>
          </a:prstGeom>
          <a:solidFill>
            <a:srgbClr val="F7DEAB"/>
          </a:solidFill>
          <a:ln w="38100">
            <a:solidFill>
              <a:schemeClr val="accent2">
                <a:lumMod val="75000"/>
              </a:schemeClr>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endParaRPr lang="es-VE" sz="1200" dirty="0" smtClean="0">
              <a:solidFill>
                <a:schemeClr val="accent2">
                  <a:lumMod val="75000"/>
                </a:schemeClr>
              </a:solidFill>
              <a:effectLst>
                <a:outerShdw blurRad="38100" dist="38100" dir="2700000" algn="tl">
                  <a:srgbClr val="000000">
                    <a:alpha val="43137"/>
                  </a:srgbClr>
                </a:outerShdw>
              </a:effectLst>
              <a:latin typeface="Comic Sans MS" panose="030F0702030302020204" pitchFamily="66" charset="0"/>
            </a:endParaRPr>
          </a:p>
          <a:p>
            <a:pPr algn="ctr"/>
            <a:r>
              <a:rPr lang="es-VE" sz="4000" dirty="0" smtClean="0">
                <a:solidFill>
                  <a:schemeClr val="accent2">
                    <a:lumMod val="75000"/>
                  </a:schemeClr>
                </a:solidFill>
                <a:effectLst>
                  <a:outerShdw blurRad="38100" dist="38100" dir="2700000" algn="tl">
                    <a:srgbClr val="000000">
                      <a:alpha val="43137"/>
                    </a:srgbClr>
                  </a:outerShdw>
                </a:effectLst>
                <a:latin typeface="Comic Sans MS" panose="030F0702030302020204" pitchFamily="66" charset="0"/>
              </a:rPr>
              <a:t>EL ERROR </a:t>
            </a:r>
          </a:p>
          <a:p>
            <a:pPr algn="ctr"/>
            <a:r>
              <a:rPr lang="es-VE" sz="4000" dirty="0" smtClean="0">
                <a:solidFill>
                  <a:schemeClr val="accent2">
                    <a:lumMod val="75000"/>
                  </a:schemeClr>
                </a:solidFill>
                <a:effectLst>
                  <a:outerShdw blurRad="38100" dist="38100" dir="2700000" algn="tl">
                    <a:srgbClr val="000000">
                      <a:alpha val="43137"/>
                    </a:srgbClr>
                  </a:outerShdw>
                </a:effectLst>
                <a:latin typeface="Comic Sans MS" panose="030F0702030302020204" pitchFamily="66" charset="0"/>
              </a:rPr>
              <a:t>DIAGNÓSTICO</a:t>
            </a:r>
          </a:p>
          <a:p>
            <a:pPr algn="ctr"/>
            <a:endParaRPr lang="es-VE" sz="1200" dirty="0" smtClean="0">
              <a:solidFill>
                <a:schemeClr val="accent2">
                  <a:lumMod val="75000"/>
                </a:schemeClr>
              </a:solidFill>
              <a:effectLst>
                <a:outerShdw blurRad="38100" dist="38100" dir="2700000" algn="tl">
                  <a:srgbClr val="000000">
                    <a:alpha val="43137"/>
                  </a:srgbClr>
                </a:outerShdw>
              </a:effectLst>
              <a:latin typeface="Comic Sans MS" panose="030F0702030302020204" pitchFamily="66" charset="0"/>
            </a:endParaRPr>
          </a:p>
        </p:txBody>
      </p:sp>
      <p:sp>
        <p:nvSpPr>
          <p:cNvPr id="8" name="Text Box 8"/>
          <p:cNvSpPr txBox="1">
            <a:spLocks noChangeArrowheads="1"/>
          </p:cNvSpPr>
          <p:nvPr/>
        </p:nvSpPr>
        <p:spPr bwMode="auto">
          <a:xfrm>
            <a:off x="1830687" y="1617750"/>
            <a:ext cx="5555651" cy="830997"/>
          </a:xfrm>
          <a:prstGeom prst="rect">
            <a:avLst/>
          </a:prstGeom>
          <a:solidFill>
            <a:schemeClr val="bg2">
              <a:lumMod val="50000"/>
            </a:schemeClr>
          </a:solidFill>
          <a:ln>
            <a:noFill/>
          </a:ln>
          <a:effectLst>
            <a:outerShdw blurRad="50800" dist="38100" dir="2700000" algn="tl" rotWithShape="0">
              <a:prstClr val="black">
                <a:alpha val="40000"/>
              </a:prstClr>
            </a:outerShdw>
          </a:effectLst>
          <a:extLst/>
        </p:spPr>
        <p:txBody>
          <a:bodyPr wrap="square">
            <a:spAutoFit/>
          </a:bodyPr>
          <a:lstStyle/>
          <a:p>
            <a:pPr algn="ctr"/>
            <a:r>
              <a:rPr lang="es-ES" sz="2400" dirty="0" smtClean="0">
                <a:solidFill>
                  <a:srgbClr val="EFE2B3"/>
                </a:solidFill>
                <a:effectLst>
                  <a:outerShdw blurRad="38100" dist="38100" dir="2700000" algn="tl">
                    <a:srgbClr val="000000"/>
                  </a:outerShdw>
                </a:effectLst>
                <a:latin typeface="Comic Sans MS" panose="030F0702030302020204" pitchFamily="66" charset="0"/>
              </a:rPr>
              <a:t>Día Mundial de la Bioética</a:t>
            </a:r>
          </a:p>
          <a:p>
            <a:pPr algn="ctr"/>
            <a:r>
              <a:rPr lang="es-ES" sz="2400" dirty="0" smtClean="0">
                <a:solidFill>
                  <a:srgbClr val="EFE2B3"/>
                </a:solidFill>
                <a:effectLst>
                  <a:outerShdw blurRad="38100" dist="38100" dir="2700000" algn="tl">
                    <a:srgbClr val="000000"/>
                  </a:outerShdw>
                </a:effectLst>
                <a:latin typeface="Comic Sans MS" panose="030F0702030302020204" pitchFamily="66" charset="0"/>
              </a:rPr>
              <a:t>Día Mundial de la Ética en Medicina</a:t>
            </a:r>
          </a:p>
        </p:txBody>
      </p:sp>
      <p:sp>
        <p:nvSpPr>
          <p:cNvPr id="9" name="CuadroTexto 8"/>
          <p:cNvSpPr txBox="1"/>
          <p:nvPr/>
        </p:nvSpPr>
        <p:spPr>
          <a:xfrm>
            <a:off x="3012563" y="546429"/>
            <a:ext cx="3191899" cy="707886"/>
          </a:xfrm>
          <a:prstGeom prst="rect">
            <a:avLst/>
          </a:prstGeom>
          <a:noFill/>
        </p:spPr>
        <p:txBody>
          <a:bodyPr wrap="none" rtlCol="0">
            <a:spAutoFit/>
          </a:bodyPr>
          <a:lstStyle/>
          <a:p>
            <a:pPr algn="ct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Universidad de los Andes</a:t>
            </a:r>
          </a:p>
          <a:p>
            <a:pPr algn="ct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Facultad de Medicina</a:t>
            </a:r>
          </a:p>
        </p:txBody>
      </p:sp>
      <p:sp>
        <p:nvSpPr>
          <p:cNvPr id="11" name="CuadroTexto 10"/>
          <p:cNvSpPr txBox="1"/>
          <p:nvPr/>
        </p:nvSpPr>
        <p:spPr>
          <a:xfrm>
            <a:off x="5544339" y="5462721"/>
            <a:ext cx="2972289" cy="861774"/>
          </a:xfrm>
          <a:prstGeom prst="rect">
            <a:avLst/>
          </a:prstGeom>
          <a:noFill/>
        </p:spPr>
        <p:txBody>
          <a:bodyPr wrap="none" rtlCol="0">
            <a:spAutoFit/>
          </a:bodyPr>
          <a:lstStyle/>
          <a:p>
            <a:pPr algn="r"/>
            <a:r>
              <a:rPr lang="es-VE" dirty="0" smtClean="0">
                <a:solidFill>
                  <a:srgbClr val="EFE2B3"/>
                </a:solidFill>
                <a:effectLst>
                  <a:outerShdw blurRad="38100" dist="38100" dir="2700000" algn="tl">
                    <a:srgbClr val="000000">
                      <a:alpha val="43137"/>
                    </a:srgbClr>
                  </a:outerShdw>
                </a:effectLst>
                <a:latin typeface="Comic Sans MS" panose="030F0702030302020204" pitchFamily="66" charset="0"/>
              </a:rPr>
              <a:t>Ximena Páez </a:t>
            </a:r>
          </a:p>
          <a:p>
            <a:pPr algn="r"/>
            <a:r>
              <a:rPr lang="es-VE" sz="1600" dirty="0" smtClean="0">
                <a:solidFill>
                  <a:srgbClr val="EFE2B3"/>
                </a:solidFill>
                <a:effectLst>
                  <a:outerShdw blurRad="38100" dist="38100" dir="2700000" algn="tl">
                    <a:srgbClr val="000000">
                      <a:alpha val="43137"/>
                    </a:srgbClr>
                  </a:outerShdw>
                </a:effectLst>
                <a:latin typeface="Comic Sans MS" panose="030F0702030302020204" pitchFamily="66" charset="0"/>
              </a:rPr>
              <a:t>Profesora Titular</a:t>
            </a:r>
          </a:p>
          <a:p>
            <a:pPr algn="r"/>
            <a:r>
              <a:rPr lang="es-VE" sz="1600" dirty="0" err="1" smtClean="0">
                <a:solidFill>
                  <a:srgbClr val="EFE2B3"/>
                </a:solidFill>
                <a:effectLst>
                  <a:outerShdw blurRad="38100" dist="38100" dir="2700000" algn="tl">
                    <a:srgbClr val="000000">
                      <a:alpha val="43137"/>
                    </a:srgbClr>
                  </a:outerShdw>
                </a:effectLst>
                <a:latin typeface="Comic Sans MS" panose="030F0702030302020204" pitchFamily="66" charset="0"/>
              </a:rPr>
              <a:t>Lab</a:t>
            </a:r>
            <a:r>
              <a:rPr lang="es-VE" sz="1600" dirty="0" smtClean="0">
                <a:solidFill>
                  <a:srgbClr val="EFE2B3"/>
                </a:solidFill>
                <a:effectLst>
                  <a:outerShdw blurRad="38100" dist="38100" dir="2700000" algn="tl">
                    <a:srgbClr val="000000">
                      <a:alpha val="43137"/>
                    </a:srgbClr>
                  </a:outerShdw>
                </a:effectLst>
                <a:latin typeface="Comic Sans MS" panose="030F0702030302020204" pitchFamily="66" charset="0"/>
              </a:rPr>
              <a:t>. Fisiología de la Conducta</a:t>
            </a:r>
            <a:endParaRPr lang="es-VE" sz="16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878678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0" fill="hold"/>
                                        <p:tgtEl>
                                          <p:spTgt spid="7"/>
                                        </p:tgtEl>
                                        <p:attrNameLst>
                                          <p:attrName>ppt_w</p:attrName>
                                        </p:attrNameLst>
                                      </p:cBhvr>
                                      <p:tavLst>
                                        <p:tav tm="0">
                                          <p:val>
                                            <p:fltVal val="0"/>
                                          </p:val>
                                        </p:tav>
                                        <p:tav tm="100000">
                                          <p:val>
                                            <p:strVal val="#ppt_w"/>
                                          </p:val>
                                        </p:tav>
                                      </p:tavLst>
                                    </p:anim>
                                    <p:anim calcmode="lin" valueType="num">
                                      <p:cBhvr>
                                        <p:cTn id="8" dur="3000" fill="hold"/>
                                        <p:tgtEl>
                                          <p:spTgt spid="7"/>
                                        </p:tgtEl>
                                        <p:attrNameLst>
                                          <p:attrName>ppt_h</p:attrName>
                                        </p:attrNameLst>
                                      </p:cBhvr>
                                      <p:tavLst>
                                        <p:tav tm="0">
                                          <p:val>
                                            <p:fltVal val="0"/>
                                          </p:val>
                                        </p:tav>
                                        <p:tav tm="100000">
                                          <p:val>
                                            <p:strVal val="#ppt_h"/>
                                          </p:val>
                                        </p:tav>
                                      </p:tavLst>
                                    </p:anim>
                                    <p:animEffect transition="in" filter="fade">
                                      <p:cBhvr>
                                        <p:cTn id="9"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15" name="CuadroTexto 14"/>
          <p:cNvSpPr txBox="1"/>
          <p:nvPr/>
        </p:nvSpPr>
        <p:spPr>
          <a:xfrm>
            <a:off x="197016" y="2724473"/>
            <a:ext cx="1042962" cy="1077218"/>
          </a:xfrm>
          <a:prstGeom prst="rect">
            <a:avLst/>
          </a:prstGeom>
          <a:noFill/>
        </p:spPr>
        <p:txBody>
          <a:bodyPr wrap="square" rtlCol="0">
            <a:spAutoFit/>
          </a:bodyPr>
          <a:lstStyle/>
          <a:p>
            <a:r>
              <a:rPr lang="es-VE" sz="1600" dirty="0" smtClean="0">
                <a:solidFill>
                  <a:prstClr val="white"/>
                </a:solidFill>
              </a:rPr>
              <a:t>Paciente</a:t>
            </a:r>
          </a:p>
          <a:p>
            <a:r>
              <a:rPr lang="es-VE" sz="1600" dirty="0">
                <a:solidFill>
                  <a:prstClr val="white"/>
                </a:solidFill>
              </a:rPr>
              <a:t>t</a:t>
            </a:r>
            <a:r>
              <a:rPr lang="es-VE" sz="1600" dirty="0" smtClean="0">
                <a:solidFill>
                  <a:prstClr val="white"/>
                </a:solidFill>
              </a:rPr>
              <a:t>iene </a:t>
            </a:r>
          </a:p>
          <a:p>
            <a:r>
              <a:rPr lang="es-VE" sz="1600" dirty="0" smtClean="0">
                <a:solidFill>
                  <a:prstClr val="white"/>
                </a:solidFill>
              </a:rPr>
              <a:t>problema </a:t>
            </a:r>
          </a:p>
          <a:p>
            <a:r>
              <a:rPr lang="es-VE" sz="1600" dirty="0" smtClean="0">
                <a:solidFill>
                  <a:prstClr val="white"/>
                </a:solidFill>
              </a:rPr>
              <a:t>salud </a:t>
            </a:r>
            <a:endParaRPr lang="es-VE" sz="1600" dirty="0">
              <a:solidFill>
                <a:prstClr val="white"/>
              </a:solidFill>
            </a:endParaRPr>
          </a:p>
        </p:txBody>
      </p:sp>
      <p:sp>
        <p:nvSpPr>
          <p:cNvPr id="17" name="CuadroTexto 16"/>
          <p:cNvSpPr txBox="1"/>
          <p:nvPr/>
        </p:nvSpPr>
        <p:spPr>
          <a:xfrm>
            <a:off x="5379195" y="2988299"/>
            <a:ext cx="1215526" cy="523220"/>
          </a:xfrm>
          <a:prstGeom prst="rect">
            <a:avLst/>
          </a:prstGeom>
          <a:noFill/>
        </p:spPr>
        <p:txBody>
          <a:bodyPr wrap="none" rtlCol="0">
            <a:spAutoFit/>
          </a:bodyPr>
          <a:lstStyle/>
          <a:p>
            <a:r>
              <a:rPr lang="es-VE" sz="1400" dirty="0" smtClean="0">
                <a:solidFill>
                  <a:prstClr val="white"/>
                </a:solidFill>
              </a:rPr>
              <a:t>Comunicación</a:t>
            </a:r>
          </a:p>
          <a:p>
            <a:r>
              <a:rPr lang="es-VE" sz="1400" dirty="0" smtClean="0">
                <a:solidFill>
                  <a:prstClr val="white"/>
                </a:solidFill>
              </a:rPr>
              <a:t>diagnóstico</a:t>
            </a:r>
            <a:endParaRPr lang="es-VE" sz="1400" dirty="0">
              <a:solidFill>
                <a:prstClr val="white"/>
              </a:solidFill>
            </a:endParaRPr>
          </a:p>
        </p:txBody>
      </p:sp>
      <p:sp>
        <p:nvSpPr>
          <p:cNvPr id="18" name="CuadroTexto 17"/>
          <p:cNvSpPr txBox="1"/>
          <p:nvPr/>
        </p:nvSpPr>
        <p:spPr>
          <a:xfrm>
            <a:off x="6550451" y="2988299"/>
            <a:ext cx="705450" cy="523220"/>
          </a:xfrm>
          <a:prstGeom prst="rect">
            <a:avLst/>
          </a:prstGeom>
          <a:noFill/>
        </p:spPr>
        <p:txBody>
          <a:bodyPr wrap="none" rtlCol="0">
            <a:spAutoFit/>
          </a:bodyPr>
          <a:lstStyle/>
          <a:p>
            <a:r>
              <a:rPr lang="es-VE" sz="1400" dirty="0" smtClean="0">
                <a:solidFill>
                  <a:prstClr val="white"/>
                </a:solidFill>
              </a:rPr>
              <a:t>Trata-</a:t>
            </a:r>
          </a:p>
          <a:p>
            <a:r>
              <a:rPr lang="es-VE" sz="1400" dirty="0" smtClean="0">
                <a:solidFill>
                  <a:prstClr val="white"/>
                </a:solidFill>
              </a:rPr>
              <a:t>miento</a:t>
            </a:r>
            <a:endParaRPr lang="es-VE" sz="1400" dirty="0">
              <a:solidFill>
                <a:prstClr val="white"/>
              </a:solidFill>
            </a:endParaRPr>
          </a:p>
        </p:txBody>
      </p:sp>
      <p:sp>
        <p:nvSpPr>
          <p:cNvPr id="20" name="CuadroTexto 19"/>
          <p:cNvSpPr txBox="1"/>
          <p:nvPr/>
        </p:nvSpPr>
        <p:spPr>
          <a:xfrm>
            <a:off x="194861" y="305005"/>
            <a:ext cx="3505655" cy="46166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r>
              <a:rPr lang="es-VE" sz="2400" dirty="0" smtClean="0">
                <a:solidFill>
                  <a:srgbClr val="EFE2B3"/>
                </a:solidFill>
                <a:effectLst>
                  <a:outerShdw blurRad="38100" dist="38100" dir="2700000" algn="tl">
                    <a:srgbClr val="000000">
                      <a:alpha val="43137"/>
                    </a:srgbClr>
                  </a:outerShdw>
                </a:effectLst>
                <a:latin typeface="Comic Sans MS" panose="030F0702030302020204" pitchFamily="66" charset="0"/>
              </a:rPr>
              <a:t>Resultados del proceso</a:t>
            </a:r>
            <a:endParaRPr lang="es-VE" sz="24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30" name="CuadroTexto 29"/>
          <p:cNvSpPr txBox="1"/>
          <p:nvPr/>
        </p:nvSpPr>
        <p:spPr>
          <a:xfrm>
            <a:off x="5379195" y="3714822"/>
            <a:ext cx="1187248" cy="830997"/>
          </a:xfrm>
          <a:prstGeom prst="rect">
            <a:avLst/>
          </a:prstGeom>
          <a:noFill/>
        </p:spPr>
        <p:txBody>
          <a:bodyPr wrap="none" rtlCol="0">
            <a:spAutoFit/>
          </a:bodyPr>
          <a:lstStyle/>
          <a:p>
            <a:r>
              <a:rPr lang="es-VE" sz="1200" dirty="0" smtClean="0">
                <a:solidFill>
                  <a:prstClr val="white"/>
                </a:solidFill>
              </a:rPr>
              <a:t>Explicación del </a:t>
            </a:r>
          </a:p>
          <a:p>
            <a:r>
              <a:rPr lang="es-VE" sz="1200" dirty="0" smtClean="0">
                <a:solidFill>
                  <a:prstClr val="white"/>
                </a:solidFill>
              </a:rPr>
              <a:t>problema salud </a:t>
            </a:r>
          </a:p>
          <a:p>
            <a:r>
              <a:rPr lang="es-VE" sz="1200" dirty="0" smtClean="0">
                <a:solidFill>
                  <a:prstClr val="white"/>
                </a:solidFill>
              </a:rPr>
              <a:t>comunicado </a:t>
            </a:r>
          </a:p>
          <a:p>
            <a:r>
              <a:rPr lang="es-VE" sz="1200" dirty="0" smtClean="0">
                <a:solidFill>
                  <a:prstClr val="white"/>
                </a:solidFill>
              </a:rPr>
              <a:t>al paciente</a:t>
            </a:r>
            <a:endParaRPr lang="es-VE" sz="1200" dirty="0">
              <a:solidFill>
                <a:prstClr val="white"/>
              </a:solidFill>
            </a:endParaRPr>
          </a:p>
        </p:txBody>
      </p:sp>
      <p:sp>
        <p:nvSpPr>
          <p:cNvPr id="31" name="CuadroTexto 30"/>
          <p:cNvSpPr txBox="1"/>
          <p:nvPr/>
        </p:nvSpPr>
        <p:spPr>
          <a:xfrm>
            <a:off x="6461274" y="3710760"/>
            <a:ext cx="899798" cy="830997"/>
          </a:xfrm>
          <a:prstGeom prst="rect">
            <a:avLst/>
          </a:prstGeom>
          <a:noFill/>
        </p:spPr>
        <p:txBody>
          <a:bodyPr wrap="none" rtlCol="0">
            <a:spAutoFit/>
          </a:bodyPr>
          <a:lstStyle/>
          <a:p>
            <a:r>
              <a:rPr lang="es-VE" sz="1200" dirty="0" smtClean="0">
                <a:solidFill>
                  <a:prstClr val="white"/>
                </a:solidFill>
              </a:rPr>
              <a:t>Atención </a:t>
            </a:r>
          </a:p>
          <a:p>
            <a:r>
              <a:rPr lang="es-VE" sz="1200" dirty="0" smtClean="0">
                <a:solidFill>
                  <a:prstClr val="white"/>
                </a:solidFill>
              </a:rPr>
              <a:t>planeada </a:t>
            </a:r>
          </a:p>
          <a:p>
            <a:r>
              <a:rPr lang="es-VE" sz="1200" dirty="0" smtClean="0">
                <a:solidFill>
                  <a:prstClr val="white"/>
                </a:solidFill>
              </a:rPr>
              <a:t>basada en </a:t>
            </a:r>
          </a:p>
          <a:p>
            <a:r>
              <a:rPr lang="es-VE" sz="1200" dirty="0" smtClean="0">
                <a:solidFill>
                  <a:prstClr val="white"/>
                </a:solidFill>
              </a:rPr>
              <a:t>diagnóstico</a:t>
            </a:r>
            <a:endParaRPr lang="es-VE" sz="1200" dirty="0">
              <a:solidFill>
                <a:prstClr val="white"/>
              </a:solidFill>
            </a:endParaRPr>
          </a:p>
        </p:txBody>
      </p:sp>
      <p:sp>
        <p:nvSpPr>
          <p:cNvPr id="33" name="CuadroTexto 32"/>
          <p:cNvSpPr txBox="1"/>
          <p:nvPr/>
        </p:nvSpPr>
        <p:spPr>
          <a:xfrm>
            <a:off x="224993" y="5792649"/>
            <a:ext cx="3252302" cy="523220"/>
          </a:xfrm>
          <a:prstGeom prst="rect">
            <a:avLst/>
          </a:prstGeom>
          <a:noFill/>
        </p:spPr>
        <p:txBody>
          <a:bodyPr wrap="none" rtlCol="0">
            <a:spAutoFit/>
          </a:bodyPr>
          <a:lstStyle/>
          <a:p>
            <a:pPr algn="ctr"/>
            <a:r>
              <a:rPr lang="es-VE" sz="1400" dirty="0" smtClean="0">
                <a:solidFill>
                  <a:prstClr val="white"/>
                </a:solidFill>
                <a:latin typeface="Times New Roman" panose="02020603050405020304" pitchFamily="18" charset="0"/>
                <a:cs typeface="Times New Roman" panose="02020603050405020304" pitchFamily="18" charset="0"/>
              </a:rPr>
              <a:t>NAM. </a:t>
            </a:r>
            <a:r>
              <a:rPr lang="es-VE" sz="1400" i="1" dirty="0" err="1" smtClean="0">
                <a:solidFill>
                  <a:prstClr val="white"/>
                </a:solidFill>
                <a:latin typeface="Times New Roman" panose="02020603050405020304" pitchFamily="18" charset="0"/>
                <a:cs typeface="Times New Roman" panose="02020603050405020304" pitchFamily="18" charset="0"/>
              </a:rPr>
              <a:t>Improving</a:t>
            </a:r>
            <a:r>
              <a:rPr lang="es-VE" sz="1400" i="1" dirty="0" smtClean="0">
                <a:solidFill>
                  <a:prstClr val="white"/>
                </a:solidFill>
                <a:latin typeface="Times New Roman" panose="02020603050405020304" pitchFamily="18" charset="0"/>
                <a:cs typeface="Times New Roman" panose="02020603050405020304" pitchFamily="18" charset="0"/>
              </a:rPr>
              <a:t> diagnosis in </a:t>
            </a:r>
            <a:r>
              <a:rPr lang="es-VE" sz="1400" i="1" dirty="0" err="1" smtClean="0">
                <a:solidFill>
                  <a:prstClr val="white"/>
                </a:solidFill>
                <a:latin typeface="Times New Roman" panose="02020603050405020304" pitchFamily="18" charset="0"/>
                <a:cs typeface="Times New Roman" panose="02020603050405020304" pitchFamily="18" charset="0"/>
              </a:rPr>
              <a:t>healthcare</a:t>
            </a:r>
            <a:r>
              <a:rPr lang="es-VE" sz="1400" i="1" dirty="0" smtClean="0">
                <a:solidFill>
                  <a:prstClr val="white"/>
                </a:solidFill>
                <a:latin typeface="Times New Roman" panose="02020603050405020304" pitchFamily="18" charset="0"/>
                <a:cs typeface="Times New Roman" panose="02020603050405020304" pitchFamily="18" charset="0"/>
              </a:rPr>
              <a:t>. </a:t>
            </a:r>
          </a:p>
          <a:p>
            <a:pPr algn="ctr"/>
            <a:r>
              <a:rPr lang="es-VE" sz="1400" dirty="0" err="1" smtClean="0">
                <a:solidFill>
                  <a:prstClr val="white"/>
                </a:solidFill>
                <a:latin typeface="Times New Roman" panose="02020603050405020304" pitchFamily="18" charset="0"/>
                <a:cs typeface="Times New Roman" panose="02020603050405020304" pitchFamily="18" charset="0"/>
              </a:rPr>
              <a:t>The</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National</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Academic</a:t>
            </a:r>
            <a:r>
              <a:rPr lang="es-VE" sz="1400" dirty="0" smtClean="0">
                <a:solidFill>
                  <a:prstClr val="white"/>
                </a:solidFill>
                <a:latin typeface="Times New Roman" panose="02020603050405020304" pitchFamily="18" charset="0"/>
                <a:cs typeface="Times New Roman" panose="02020603050405020304" pitchFamily="18" charset="0"/>
              </a:rPr>
              <a:t> </a:t>
            </a:r>
            <a:r>
              <a:rPr lang="es-VE" sz="1400" dirty="0" err="1" smtClean="0">
                <a:solidFill>
                  <a:prstClr val="white"/>
                </a:solidFill>
                <a:latin typeface="Times New Roman" panose="02020603050405020304" pitchFamily="18" charset="0"/>
                <a:cs typeface="Times New Roman" panose="02020603050405020304" pitchFamily="18" charset="0"/>
              </a:rPr>
              <a:t>Press</a:t>
            </a:r>
            <a:r>
              <a:rPr lang="es-VE" sz="1400" dirty="0" smtClean="0">
                <a:solidFill>
                  <a:prstClr val="white"/>
                </a:solidFill>
                <a:latin typeface="Times New Roman" panose="02020603050405020304" pitchFamily="18" charset="0"/>
                <a:cs typeface="Times New Roman" panose="02020603050405020304" pitchFamily="18" charset="0"/>
              </a:rPr>
              <a:t> 2015. </a:t>
            </a:r>
            <a:endParaRPr lang="es-VE" sz="1400" dirty="0">
              <a:solidFill>
                <a:prstClr val="white"/>
              </a:solidFill>
              <a:latin typeface="Times New Roman" panose="02020603050405020304" pitchFamily="18" charset="0"/>
              <a:cs typeface="Times New Roman" panose="02020603050405020304" pitchFamily="18" charset="0"/>
            </a:endParaRPr>
          </a:p>
        </p:txBody>
      </p:sp>
      <p:sp>
        <p:nvSpPr>
          <p:cNvPr id="35" name="Flecha derecha 34"/>
          <p:cNvSpPr/>
          <p:nvPr/>
        </p:nvSpPr>
        <p:spPr>
          <a:xfrm>
            <a:off x="5447524" y="3483613"/>
            <a:ext cx="1913548" cy="3180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white"/>
              </a:solidFill>
            </a:endParaRPr>
          </a:p>
        </p:txBody>
      </p:sp>
      <p:sp>
        <p:nvSpPr>
          <p:cNvPr id="5" name="Elipse 4"/>
          <p:cNvSpPr/>
          <p:nvPr/>
        </p:nvSpPr>
        <p:spPr>
          <a:xfrm>
            <a:off x="2042304" y="2233214"/>
            <a:ext cx="3316424" cy="2944064"/>
          </a:xfrm>
          <a:prstGeom prst="ellipse">
            <a:avLst/>
          </a:prstGeom>
          <a:solidFill>
            <a:srgbClr val="00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white"/>
              </a:solidFill>
            </a:endParaRPr>
          </a:p>
        </p:txBody>
      </p:sp>
      <p:sp>
        <p:nvSpPr>
          <p:cNvPr id="6" name="Elipse 5"/>
          <p:cNvSpPr/>
          <p:nvPr/>
        </p:nvSpPr>
        <p:spPr>
          <a:xfrm>
            <a:off x="2509058" y="2618790"/>
            <a:ext cx="2359244" cy="21618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white"/>
              </a:solidFill>
            </a:endParaRPr>
          </a:p>
        </p:txBody>
      </p:sp>
      <p:sp>
        <p:nvSpPr>
          <p:cNvPr id="7" name="Elipse 6"/>
          <p:cNvSpPr/>
          <p:nvPr/>
        </p:nvSpPr>
        <p:spPr>
          <a:xfrm>
            <a:off x="2710084" y="2818755"/>
            <a:ext cx="1932205" cy="1785147"/>
          </a:xfrm>
          <a:prstGeom prst="ellipse">
            <a:avLst/>
          </a:pr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white"/>
              </a:solidFill>
            </a:endParaRPr>
          </a:p>
        </p:txBody>
      </p:sp>
      <p:sp>
        <p:nvSpPr>
          <p:cNvPr id="8" name="Cheurón 7"/>
          <p:cNvSpPr/>
          <p:nvPr/>
        </p:nvSpPr>
        <p:spPr>
          <a:xfrm rot="3645751">
            <a:off x="4981005" y="3069446"/>
            <a:ext cx="136943" cy="468388"/>
          </a:xfrm>
          <a:prstGeom prst="chevron">
            <a:avLst>
              <a:gd name="adj" fmla="val 441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black"/>
              </a:solidFill>
            </a:endParaRPr>
          </a:p>
        </p:txBody>
      </p:sp>
      <p:sp>
        <p:nvSpPr>
          <p:cNvPr id="9" name="Cheurón 8"/>
          <p:cNvSpPr/>
          <p:nvPr/>
        </p:nvSpPr>
        <p:spPr>
          <a:xfrm rot="10473827">
            <a:off x="3723577" y="4787957"/>
            <a:ext cx="124083" cy="375320"/>
          </a:xfrm>
          <a:prstGeom prst="chevron">
            <a:avLst>
              <a:gd name="adj" fmla="val 441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black"/>
              </a:solidFill>
            </a:endParaRPr>
          </a:p>
        </p:txBody>
      </p:sp>
      <p:sp>
        <p:nvSpPr>
          <p:cNvPr id="10" name="Cheurón 9"/>
          <p:cNvSpPr/>
          <p:nvPr/>
        </p:nvSpPr>
        <p:spPr>
          <a:xfrm rot="17818243">
            <a:off x="2335682" y="3008913"/>
            <a:ext cx="109414" cy="455909"/>
          </a:xfrm>
          <a:prstGeom prst="chevron">
            <a:avLst>
              <a:gd name="adj" fmla="val 441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black"/>
              </a:solidFill>
            </a:endParaRPr>
          </a:p>
        </p:txBody>
      </p:sp>
      <p:sp>
        <p:nvSpPr>
          <p:cNvPr id="26" name="CuadroTexto 25"/>
          <p:cNvSpPr txBox="1"/>
          <p:nvPr/>
        </p:nvSpPr>
        <p:spPr>
          <a:xfrm>
            <a:off x="2603994" y="2237658"/>
            <a:ext cx="2264308" cy="461665"/>
          </a:xfrm>
          <a:prstGeom prst="rect">
            <a:avLst/>
          </a:prstGeom>
          <a:noFill/>
        </p:spPr>
        <p:txBody>
          <a:bodyPr wrap="square" rtlCol="0">
            <a:spAutoFit/>
          </a:bodyPr>
          <a:lstStyle/>
          <a:p>
            <a:pPr algn="ctr"/>
            <a:r>
              <a:rPr lang="es-VE" sz="1200" dirty="0" smtClean="0">
                <a:solidFill>
                  <a:prstClr val="white"/>
                </a:solidFill>
              </a:rPr>
              <a:t>Integración e </a:t>
            </a:r>
          </a:p>
          <a:p>
            <a:pPr algn="ctr"/>
            <a:r>
              <a:rPr lang="es-VE" sz="1200" dirty="0" smtClean="0">
                <a:solidFill>
                  <a:prstClr val="white"/>
                </a:solidFill>
              </a:rPr>
              <a:t>interpretación de información</a:t>
            </a:r>
            <a:endParaRPr lang="es-VE" sz="1200" dirty="0">
              <a:solidFill>
                <a:prstClr val="white"/>
              </a:solidFill>
            </a:endParaRPr>
          </a:p>
        </p:txBody>
      </p:sp>
      <p:sp>
        <p:nvSpPr>
          <p:cNvPr id="27" name="CuadroTexto 26"/>
          <p:cNvSpPr txBox="1"/>
          <p:nvPr/>
        </p:nvSpPr>
        <p:spPr>
          <a:xfrm rot="3133790">
            <a:off x="1629750" y="4222682"/>
            <a:ext cx="2138069" cy="307777"/>
          </a:xfrm>
          <a:prstGeom prst="rect">
            <a:avLst/>
          </a:prstGeom>
          <a:noFill/>
        </p:spPr>
        <p:txBody>
          <a:bodyPr wrap="square" rtlCol="0">
            <a:spAutoFit/>
          </a:bodyPr>
          <a:lstStyle/>
          <a:p>
            <a:r>
              <a:rPr lang="es-VE" sz="1200" dirty="0" smtClean="0">
                <a:solidFill>
                  <a:prstClr val="white"/>
                </a:solidFill>
              </a:rPr>
              <a:t>Recolección</a:t>
            </a:r>
            <a:r>
              <a:rPr lang="es-VE" sz="1400" dirty="0" smtClean="0">
                <a:solidFill>
                  <a:prstClr val="white"/>
                </a:solidFill>
              </a:rPr>
              <a:t> de información</a:t>
            </a:r>
            <a:endParaRPr lang="es-VE" sz="1400" dirty="0">
              <a:solidFill>
                <a:prstClr val="white"/>
              </a:solidFill>
            </a:endParaRPr>
          </a:p>
        </p:txBody>
      </p:sp>
      <p:sp>
        <p:nvSpPr>
          <p:cNvPr id="28" name="CuadroTexto 27"/>
          <p:cNvSpPr txBox="1"/>
          <p:nvPr/>
        </p:nvSpPr>
        <p:spPr>
          <a:xfrm rot="18683628">
            <a:off x="3708944" y="4237984"/>
            <a:ext cx="2002130" cy="307777"/>
          </a:xfrm>
          <a:prstGeom prst="rect">
            <a:avLst/>
          </a:prstGeom>
          <a:noFill/>
        </p:spPr>
        <p:txBody>
          <a:bodyPr wrap="square" rtlCol="0">
            <a:spAutoFit/>
          </a:bodyPr>
          <a:lstStyle/>
          <a:p>
            <a:r>
              <a:rPr lang="es-VE" sz="1200" dirty="0" smtClean="0">
                <a:solidFill>
                  <a:prstClr val="white"/>
                </a:solidFill>
              </a:rPr>
              <a:t>Trabajando</a:t>
            </a:r>
            <a:r>
              <a:rPr lang="es-VE" sz="1400" dirty="0" smtClean="0">
                <a:solidFill>
                  <a:prstClr val="white"/>
                </a:solidFill>
              </a:rPr>
              <a:t> el diagnóstico</a:t>
            </a:r>
            <a:endParaRPr lang="es-VE" sz="1400" dirty="0">
              <a:solidFill>
                <a:prstClr val="white"/>
              </a:solidFill>
            </a:endParaRPr>
          </a:p>
        </p:txBody>
      </p:sp>
      <p:sp>
        <p:nvSpPr>
          <p:cNvPr id="3" name="CuadroTexto 2"/>
          <p:cNvSpPr txBox="1"/>
          <p:nvPr/>
        </p:nvSpPr>
        <p:spPr>
          <a:xfrm>
            <a:off x="2856845" y="3417595"/>
            <a:ext cx="1604927" cy="707886"/>
          </a:xfrm>
          <a:prstGeom prst="rect">
            <a:avLst/>
          </a:prstGeom>
          <a:noFill/>
        </p:spPr>
        <p:txBody>
          <a:bodyPr wrap="none" rtlCol="0">
            <a:spAutoFit/>
          </a:bodyPr>
          <a:lstStyle/>
          <a:p>
            <a:pPr algn="ct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El proceso</a:t>
            </a:r>
          </a:p>
          <a:p>
            <a:pPr algn="ct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 diagnóstico</a:t>
            </a:r>
            <a:endParaRPr lang="es-VE" sz="20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1" name="CuadroTexto 10"/>
          <p:cNvSpPr txBox="1"/>
          <p:nvPr/>
        </p:nvSpPr>
        <p:spPr>
          <a:xfrm>
            <a:off x="4874525" y="1263314"/>
            <a:ext cx="2485296" cy="1477328"/>
          </a:xfrm>
          <a:prstGeom prst="rect">
            <a:avLst/>
          </a:prstGeom>
          <a:noFill/>
        </p:spPr>
        <p:txBody>
          <a:bodyPr wrap="none" rtlCol="0">
            <a:spAutoFit/>
          </a:bodyPr>
          <a:lstStyle/>
          <a:p>
            <a:r>
              <a:rPr lang="es-VE" dirty="0" smtClean="0">
                <a:solidFill>
                  <a:schemeClr val="bg1"/>
                </a:solidFill>
              </a:rPr>
              <a:t>EL SISTEMA DE TRABAJO</a:t>
            </a:r>
          </a:p>
          <a:p>
            <a:r>
              <a:rPr lang="es-VE" sz="1200" dirty="0" smtClean="0">
                <a:solidFill>
                  <a:schemeClr val="bg1"/>
                </a:solidFill>
              </a:rPr>
              <a:t>Miembros del equipo de diagnóstico</a:t>
            </a:r>
          </a:p>
          <a:p>
            <a:r>
              <a:rPr lang="es-VE" sz="1200" dirty="0" smtClean="0">
                <a:solidFill>
                  <a:schemeClr val="bg1"/>
                </a:solidFill>
              </a:rPr>
              <a:t>Tareas</a:t>
            </a:r>
          </a:p>
          <a:p>
            <a:r>
              <a:rPr lang="es-VE" sz="1200" dirty="0" smtClean="0">
                <a:solidFill>
                  <a:schemeClr val="bg1"/>
                </a:solidFill>
              </a:rPr>
              <a:t>Tecnologías y Herramientas</a:t>
            </a:r>
          </a:p>
          <a:p>
            <a:r>
              <a:rPr lang="es-VE" sz="1200" dirty="0" smtClean="0">
                <a:solidFill>
                  <a:schemeClr val="bg1"/>
                </a:solidFill>
              </a:rPr>
              <a:t>Organización</a:t>
            </a:r>
          </a:p>
          <a:p>
            <a:r>
              <a:rPr lang="es-VE" sz="1200" dirty="0" smtClean="0">
                <a:solidFill>
                  <a:schemeClr val="bg1"/>
                </a:solidFill>
              </a:rPr>
              <a:t>Ambiente físico </a:t>
            </a:r>
          </a:p>
          <a:p>
            <a:r>
              <a:rPr lang="es-VE" sz="1200" dirty="0" smtClean="0">
                <a:solidFill>
                  <a:schemeClr val="bg1"/>
                </a:solidFill>
              </a:rPr>
              <a:t>Ambiente externo</a:t>
            </a:r>
            <a:endParaRPr lang="es-VE" sz="1200" dirty="0">
              <a:solidFill>
                <a:schemeClr val="bg1"/>
              </a:solidFill>
            </a:endParaRPr>
          </a:p>
        </p:txBody>
      </p:sp>
      <p:sp>
        <p:nvSpPr>
          <p:cNvPr id="39" name="Rectángulo 38"/>
          <p:cNvSpPr/>
          <p:nvPr/>
        </p:nvSpPr>
        <p:spPr>
          <a:xfrm>
            <a:off x="1224115" y="1120877"/>
            <a:ext cx="6282813" cy="4237458"/>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4" name="Flecha derecha 33"/>
          <p:cNvSpPr/>
          <p:nvPr/>
        </p:nvSpPr>
        <p:spPr>
          <a:xfrm>
            <a:off x="732113" y="3699732"/>
            <a:ext cx="1330605" cy="2821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solidFill>
                <a:prstClr val="white"/>
              </a:solidFill>
            </a:endParaRPr>
          </a:p>
        </p:txBody>
      </p:sp>
      <p:cxnSp>
        <p:nvCxnSpPr>
          <p:cNvPr id="41" name="Conector recto 40"/>
          <p:cNvCxnSpPr>
            <a:stCxn id="39" idx="0"/>
          </p:cNvCxnSpPr>
          <p:nvPr/>
        </p:nvCxnSpPr>
        <p:spPr>
          <a:xfrm flipV="1">
            <a:off x="4365522" y="545691"/>
            <a:ext cx="0" cy="57518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a:xfrm>
            <a:off x="4365521" y="564523"/>
            <a:ext cx="3871583" cy="2949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Conector recto de flecha 48"/>
          <p:cNvCxnSpPr/>
          <p:nvPr/>
        </p:nvCxnSpPr>
        <p:spPr>
          <a:xfrm>
            <a:off x="8237104" y="586982"/>
            <a:ext cx="0" cy="3593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0" name="Rectángulo 49"/>
          <p:cNvSpPr/>
          <p:nvPr/>
        </p:nvSpPr>
        <p:spPr>
          <a:xfrm>
            <a:off x="7536139" y="920989"/>
            <a:ext cx="1602618" cy="954107"/>
          </a:xfrm>
          <a:prstGeom prst="rect">
            <a:avLst/>
          </a:prstGeom>
        </p:spPr>
        <p:txBody>
          <a:bodyPr wrap="none">
            <a:spAutoFit/>
          </a:bodyPr>
          <a:lstStyle/>
          <a:p>
            <a:r>
              <a:rPr lang="es-VE" sz="1400" dirty="0">
                <a:solidFill>
                  <a:prstClr val="white"/>
                </a:solidFill>
              </a:rPr>
              <a:t>Diagnósticos </a:t>
            </a:r>
          </a:p>
          <a:p>
            <a:r>
              <a:rPr lang="es-VE" sz="1400" dirty="0">
                <a:solidFill>
                  <a:prstClr val="white"/>
                </a:solidFill>
              </a:rPr>
              <a:t>exactos y </a:t>
            </a:r>
            <a:r>
              <a:rPr lang="es-VE" sz="1400" dirty="0" smtClean="0">
                <a:solidFill>
                  <a:prstClr val="white"/>
                </a:solidFill>
              </a:rPr>
              <a:t>a tiempo</a:t>
            </a:r>
            <a:endParaRPr lang="es-VE" sz="1400" dirty="0">
              <a:solidFill>
                <a:prstClr val="white"/>
              </a:solidFill>
            </a:endParaRPr>
          </a:p>
          <a:p>
            <a:r>
              <a:rPr lang="es-VE" sz="1400" dirty="0" smtClean="0">
                <a:solidFill>
                  <a:prstClr val="white"/>
                </a:solidFill>
              </a:rPr>
              <a:t>ED</a:t>
            </a:r>
            <a:endParaRPr lang="es-VE" sz="1400" dirty="0" smtClean="0">
              <a:solidFill>
                <a:prstClr val="white"/>
              </a:solidFill>
            </a:endParaRPr>
          </a:p>
          <a:p>
            <a:r>
              <a:rPr lang="es-VE" sz="1400" dirty="0">
                <a:solidFill>
                  <a:prstClr val="white"/>
                </a:solidFill>
              </a:rPr>
              <a:t>C</a:t>
            </a:r>
            <a:r>
              <a:rPr lang="es-VE" sz="1400" dirty="0" smtClean="0">
                <a:solidFill>
                  <a:prstClr val="white"/>
                </a:solidFill>
              </a:rPr>
              <a:t>asi </a:t>
            </a:r>
            <a:r>
              <a:rPr lang="es-VE" sz="1400" dirty="0">
                <a:solidFill>
                  <a:prstClr val="white"/>
                </a:solidFill>
              </a:rPr>
              <a:t>errores</a:t>
            </a:r>
            <a:endParaRPr lang="es-VE" sz="1400" dirty="0"/>
          </a:p>
        </p:txBody>
      </p:sp>
      <p:sp>
        <p:nvSpPr>
          <p:cNvPr id="51" name="Rectángulo 50"/>
          <p:cNvSpPr/>
          <p:nvPr/>
        </p:nvSpPr>
        <p:spPr>
          <a:xfrm>
            <a:off x="7558310" y="1921113"/>
            <a:ext cx="1527633" cy="369332"/>
          </a:xfrm>
          <a:prstGeom prst="rect">
            <a:avLst/>
          </a:prstGeom>
          <a:solidFill>
            <a:schemeClr val="accent1">
              <a:lumMod val="75000"/>
            </a:schemeClr>
          </a:solidFill>
        </p:spPr>
        <p:txBody>
          <a:bodyPr wrap="square">
            <a:spAutoFit/>
          </a:bodyPr>
          <a:lstStyle/>
          <a:p>
            <a:r>
              <a:rPr lang="es-VE" dirty="0">
                <a:solidFill>
                  <a:prstClr val="white"/>
                </a:solidFill>
                <a:latin typeface="Comic Sans MS" panose="030F0702030302020204" pitchFamily="66" charset="0"/>
              </a:rPr>
              <a:t>Del paciente </a:t>
            </a:r>
            <a:endParaRPr lang="es-VE" dirty="0">
              <a:latin typeface="Comic Sans MS" panose="030F0702030302020204" pitchFamily="66" charset="0"/>
            </a:endParaRPr>
          </a:p>
        </p:txBody>
      </p:sp>
      <p:sp>
        <p:nvSpPr>
          <p:cNvPr id="52" name="Rectángulo 51"/>
          <p:cNvSpPr/>
          <p:nvPr/>
        </p:nvSpPr>
        <p:spPr>
          <a:xfrm>
            <a:off x="7585211" y="2363845"/>
            <a:ext cx="1500732" cy="369332"/>
          </a:xfrm>
          <a:prstGeom prst="rect">
            <a:avLst/>
          </a:prstGeom>
          <a:solidFill>
            <a:schemeClr val="accent1">
              <a:lumMod val="75000"/>
            </a:schemeClr>
          </a:solidFill>
        </p:spPr>
        <p:txBody>
          <a:bodyPr wrap="none">
            <a:spAutoFit/>
          </a:bodyPr>
          <a:lstStyle/>
          <a:p>
            <a:r>
              <a:rPr lang="es-VE" dirty="0">
                <a:solidFill>
                  <a:prstClr val="white"/>
                </a:solidFill>
                <a:latin typeface="Comic Sans MS" panose="030F0702030302020204" pitchFamily="66" charset="0"/>
              </a:rPr>
              <a:t>Del </a:t>
            </a:r>
            <a:r>
              <a:rPr lang="es-VE" dirty="0" smtClean="0">
                <a:solidFill>
                  <a:prstClr val="white"/>
                </a:solidFill>
                <a:latin typeface="Comic Sans MS" panose="030F0702030302020204" pitchFamily="66" charset="0"/>
              </a:rPr>
              <a:t>sistema </a:t>
            </a:r>
            <a:endParaRPr lang="es-VE" dirty="0">
              <a:latin typeface="Comic Sans MS" panose="030F0702030302020204" pitchFamily="66" charset="0"/>
            </a:endParaRPr>
          </a:p>
        </p:txBody>
      </p:sp>
      <p:sp>
        <p:nvSpPr>
          <p:cNvPr id="53" name="Rectángulo 52"/>
          <p:cNvSpPr/>
          <p:nvPr/>
        </p:nvSpPr>
        <p:spPr>
          <a:xfrm>
            <a:off x="7442531" y="2739261"/>
            <a:ext cx="1829805" cy="1384995"/>
          </a:xfrm>
          <a:prstGeom prst="rect">
            <a:avLst/>
          </a:prstGeom>
        </p:spPr>
        <p:txBody>
          <a:bodyPr wrap="square">
            <a:spAutoFit/>
          </a:bodyPr>
          <a:lstStyle/>
          <a:p>
            <a:r>
              <a:rPr lang="es-VE" sz="1400" dirty="0" smtClean="0">
                <a:solidFill>
                  <a:prstClr val="white"/>
                </a:solidFill>
              </a:rPr>
              <a:t>Efectos sobre calidad, seguridad, costos,</a:t>
            </a:r>
          </a:p>
          <a:p>
            <a:r>
              <a:rPr lang="es-VE" sz="1400" dirty="0" smtClean="0">
                <a:solidFill>
                  <a:prstClr val="white"/>
                </a:solidFill>
              </a:rPr>
              <a:t>eficiencia, moral, confianza del público </a:t>
            </a:r>
          </a:p>
          <a:p>
            <a:r>
              <a:rPr lang="es-VE" sz="1400" dirty="0" smtClean="0">
                <a:solidFill>
                  <a:prstClr val="white"/>
                </a:solidFill>
              </a:rPr>
              <a:t>en el sistema </a:t>
            </a:r>
          </a:p>
          <a:p>
            <a:r>
              <a:rPr lang="es-VE" sz="1400" dirty="0" smtClean="0">
                <a:solidFill>
                  <a:prstClr val="white"/>
                </a:solidFill>
              </a:rPr>
              <a:t>de salud.</a:t>
            </a:r>
            <a:endParaRPr lang="es-VE" sz="1400" dirty="0">
              <a:solidFill>
                <a:prstClr val="white"/>
              </a:solidFill>
            </a:endParaRPr>
          </a:p>
        </p:txBody>
      </p:sp>
      <p:sp>
        <p:nvSpPr>
          <p:cNvPr id="54" name="Rectángulo 53"/>
          <p:cNvSpPr/>
          <p:nvPr/>
        </p:nvSpPr>
        <p:spPr>
          <a:xfrm>
            <a:off x="7541772" y="4078475"/>
            <a:ext cx="1436281" cy="1384995"/>
          </a:xfrm>
          <a:prstGeom prst="rect">
            <a:avLst/>
          </a:prstGeom>
          <a:solidFill>
            <a:srgbClr val="CC0066"/>
          </a:solidFill>
        </p:spPr>
        <p:txBody>
          <a:bodyPr wrap="square">
            <a:spAutoFit/>
          </a:bodyPr>
          <a:lstStyle/>
          <a:p>
            <a:r>
              <a:rPr lang="es-VE" sz="1400" b="1" dirty="0" smtClean="0">
                <a:solidFill>
                  <a:prstClr val="white"/>
                </a:solidFill>
                <a:effectLst>
                  <a:outerShdw blurRad="38100" dist="38100" dir="2700000" algn="tl">
                    <a:srgbClr val="000000">
                      <a:alpha val="43137"/>
                    </a:srgbClr>
                  </a:outerShdw>
                </a:effectLst>
              </a:rPr>
              <a:t>Aprendizaje de </a:t>
            </a:r>
            <a:r>
              <a:rPr lang="es-VE" sz="1400" b="1" dirty="0" smtClean="0">
                <a:solidFill>
                  <a:prstClr val="white"/>
                </a:solidFill>
                <a:effectLst>
                  <a:outerShdw blurRad="38100" dist="38100" dir="2700000" algn="tl">
                    <a:srgbClr val="000000">
                      <a:alpha val="43137"/>
                    </a:srgbClr>
                  </a:outerShdw>
                </a:effectLst>
              </a:rPr>
              <a:t>ED, </a:t>
            </a:r>
            <a:r>
              <a:rPr lang="es-VE" sz="1400" b="1" dirty="0" smtClean="0">
                <a:solidFill>
                  <a:prstClr val="white"/>
                </a:solidFill>
                <a:effectLst>
                  <a:outerShdw blurRad="38100" dist="38100" dir="2700000" algn="tl">
                    <a:srgbClr val="000000">
                      <a:alpha val="43137"/>
                    </a:srgbClr>
                  </a:outerShdw>
                </a:effectLst>
              </a:rPr>
              <a:t>casi errores, y  de diagnósticos exactos y a tiempo</a:t>
            </a:r>
            <a:endParaRPr lang="es-VE" sz="1400" b="1" dirty="0">
              <a:solidFill>
                <a:prstClr val="white"/>
              </a:solidFill>
              <a:effectLst>
                <a:outerShdw blurRad="38100" dist="38100" dir="2700000" algn="tl">
                  <a:srgbClr val="000000">
                    <a:alpha val="43137"/>
                  </a:srgbClr>
                </a:outerShdw>
              </a:effectLst>
            </a:endParaRPr>
          </a:p>
        </p:txBody>
      </p:sp>
      <p:cxnSp>
        <p:nvCxnSpPr>
          <p:cNvPr id="55" name="Conector recto 54"/>
          <p:cNvCxnSpPr/>
          <p:nvPr/>
        </p:nvCxnSpPr>
        <p:spPr>
          <a:xfrm flipV="1">
            <a:off x="8294631" y="5625638"/>
            <a:ext cx="1" cy="53195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4423048" y="6101030"/>
            <a:ext cx="3871583" cy="5656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 name="Conector recto de flecha 56"/>
          <p:cNvCxnSpPr/>
          <p:nvPr/>
        </p:nvCxnSpPr>
        <p:spPr>
          <a:xfrm>
            <a:off x="4423048" y="5358334"/>
            <a:ext cx="0" cy="763783"/>
          </a:xfrm>
          <a:prstGeom prst="straightConnector1">
            <a:avLst/>
          </a:prstGeom>
          <a:ln w="5715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1204282" y="2741241"/>
            <a:ext cx="894284" cy="1077218"/>
          </a:xfrm>
          <a:prstGeom prst="rect">
            <a:avLst/>
          </a:prstGeom>
          <a:noFill/>
        </p:spPr>
        <p:txBody>
          <a:bodyPr wrap="none" rtlCol="0">
            <a:spAutoFit/>
          </a:bodyPr>
          <a:lstStyle/>
          <a:p>
            <a:r>
              <a:rPr lang="es-VE" sz="1600" dirty="0" smtClean="0">
                <a:solidFill>
                  <a:prstClr val="white"/>
                </a:solidFill>
              </a:rPr>
              <a:t>Paciente</a:t>
            </a:r>
          </a:p>
          <a:p>
            <a:r>
              <a:rPr lang="es-VE" sz="1600" dirty="0">
                <a:solidFill>
                  <a:prstClr val="white"/>
                </a:solidFill>
              </a:rPr>
              <a:t>e</a:t>
            </a:r>
            <a:r>
              <a:rPr lang="es-VE" sz="1600" dirty="0" smtClean="0">
                <a:solidFill>
                  <a:prstClr val="white"/>
                </a:solidFill>
              </a:rPr>
              <a:t>ntra al </a:t>
            </a:r>
          </a:p>
          <a:p>
            <a:r>
              <a:rPr lang="es-VE" sz="1600" dirty="0" smtClean="0">
                <a:solidFill>
                  <a:prstClr val="white"/>
                </a:solidFill>
              </a:rPr>
              <a:t>sistema </a:t>
            </a:r>
          </a:p>
          <a:p>
            <a:r>
              <a:rPr lang="es-VE" sz="1600" dirty="0" smtClean="0">
                <a:solidFill>
                  <a:prstClr val="white"/>
                </a:solidFill>
              </a:rPr>
              <a:t>de salud</a:t>
            </a:r>
            <a:endParaRPr lang="es-VE" sz="1600" dirty="0">
              <a:solidFill>
                <a:prstClr val="white"/>
              </a:solidFill>
            </a:endParaRPr>
          </a:p>
        </p:txBody>
      </p:sp>
      <p:sp>
        <p:nvSpPr>
          <p:cNvPr id="19" name="CuadroTexto 18"/>
          <p:cNvSpPr txBox="1"/>
          <p:nvPr/>
        </p:nvSpPr>
        <p:spPr>
          <a:xfrm>
            <a:off x="5688638" y="284257"/>
            <a:ext cx="1755609" cy="461665"/>
          </a:xfrm>
          <a:prstGeom prst="rect">
            <a:avLst/>
          </a:prstGeom>
          <a:solidFill>
            <a:srgbClr val="CC0066"/>
          </a:solidFill>
        </p:spPr>
        <p:txBody>
          <a:bodyPr wrap="none" rtlCol="0">
            <a:spAutoFit/>
          </a:bodyPr>
          <a:lstStyle/>
          <a:p>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Resultados</a:t>
            </a:r>
            <a:endParaRPr lang="es-VE" sz="24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0286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50" grpId="0"/>
      <p:bldP spid="51" grpId="0" animBg="1"/>
      <p:bldP spid="52" grpId="0" animBg="1"/>
      <p:bldP spid="53" grpId="0"/>
      <p:bldP spid="54"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9" name="Rectángulo 8"/>
          <p:cNvSpPr/>
          <p:nvPr/>
        </p:nvSpPr>
        <p:spPr>
          <a:xfrm>
            <a:off x="3406663" y="5444778"/>
            <a:ext cx="3751533" cy="646331"/>
          </a:xfrm>
          <a:prstGeom prst="rect">
            <a:avLst/>
          </a:prstGeom>
        </p:spPr>
        <p:txBody>
          <a:bodyPr wrap="square">
            <a:spAutoFit/>
          </a:bodyPr>
          <a:lstStyle/>
          <a:p>
            <a:pPr lvl="0" algn="r"/>
            <a:r>
              <a:rPr lang="en-US" sz="1200" dirty="0">
                <a:solidFill>
                  <a:schemeClr val="bg1"/>
                </a:solidFill>
                <a:latin typeface="Times New Roman" panose="02020603050405020304" pitchFamily="18" charset="0"/>
                <a:cs typeface="Times New Roman" panose="02020603050405020304" pitchFamily="18" charset="0"/>
              </a:rPr>
              <a:t>R. Jones, M.C. Magee</a:t>
            </a:r>
            <a:r>
              <a:rPr lang="en-US" sz="1200" i="1" dirty="0">
                <a:solidFill>
                  <a:schemeClr val="bg1"/>
                </a:solidFill>
                <a:latin typeface="Times New Roman" panose="02020603050405020304" pitchFamily="18" charset="0"/>
                <a:cs typeface="Times New Roman" panose="02020603050405020304" pitchFamily="18" charset="0"/>
              </a:rPr>
              <a:t>. Identifying and learning from events involving diagnostic error: It’s a process.</a:t>
            </a:r>
            <a:r>
              <a:rPr lang="en-US" sz="1200" dirty="0">
                <a:solidFill>
                  <a:schemeClr val="bg1"/>
                </a:solidFill>
                <a:latin typeface="Times New Roman" panose="02020603050405020304" pitchFamily="18" charset="0"/>
                <a:cs typeface="Times New Roman" panose="02020603050405020304" pitchFamily="18" charset="0"/>
              </a:rPr>
              <a:t> In: Pa </a:t>
            </a:r>
            <a:r>
              <a:rPr lang="en-US" sz="1200"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schemeClr val="bg1"/>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schemeClr val="bg1"/>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b="1"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2018</a:t>
            </a:r>
            <a:r>
              <a:rPr lang="en-US" sz="1200"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 Oct 31;15[</a:t>
            </a:r>
            <a:r>
              <a:rPr lang="en-US" sz="1200" dirty="0" err="1">
                <a:solidFill>
                  <a:schemeClr val="bg1"/>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schemeClr val="bg1"/>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schemeClr val="bg1"/>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6" name="Rectángulo 5"/>
          <p:cNvSpPr/>
          <p:nvPr/>
        </p:nvSpPr>
        <p:spPr>
          <a:xfrm>
            <a:off x="2058829" y="1697757"/>
            <a:ext cx="5099367" cy="3308598"/>
          </a:xfrm>
          <a:prstGeom prst="rect">
            <a:avLst/>
          </a:prstGeom>
          <a:solidFill>
            <a:schemeClr val="bg2">
              <a:lumMod val="25000"/>
            </a:schemeClr>
          </a:solidFill>
        </p:spPr>
        <p:txBody>
          <a:bodyPr wrap="square">
            <a:spAutoFit/>
          </a:bodyPr>
          <a:lstStyle/>
          <a:p>
            <a:r>
              <a:rPr lang="en-US" sz="2000" b="1" dirty="0" smtClean="0">
                <a:solidFill>
                  <a:schemeClr val="bg1"/>
                </a:solidFill>
                <a:latin typeface="Lucida Sans" panose="020B0602030504020204" pitchFamily="34" charset="0"/>
              </a:rPr>
              <a:t>1. Acceso/ </a:t>
            </a:r>
            <a:r>
              <a:rPr lang="en-US" sz="2000" b="1" dirty="0" err="1" smtClean="0">
                <a:solidFill>
                  <a:schemeClr val="bg1"/>
                </a:solidFill>
                <a:latin typeface="Lucida Sans" panose="020B0602030504020204" pitchFamily="34" charset="0"/>
              </a:rPr>
              <a:t>Presentación</a:t>
            </a:r>
            <a:r>
              <a:rPr lang="en-US" sz="2000" b="1" dirty="0" smtClean="0">
                <a:solidFill>
                  <a:schemeClr val="bg1"/>
                </a:solidFill>
                <a:latin typeface="Lucida Sans" panose="020B0602030504020204" pitchFamily="34" charset="0"/>
              </a:rPr>
              <a:t> </a:t>
            </a:r>
          </a:p>
          <a:p>
            <a:pPr marL="342900" indent="-342900">
              <a:buAutoNum type="alphaUcPeriod"/>
            </a:pPr>
            <a:endParaRPr lang="en-US" sz="1000" dirty="0">
              <a:solidFill>
                <a:schemeClr val="bg1"/>
              </a:solidFill>
              <a:latin typeface="Lucida Sans" panose="020B0602030504020204" pitchFamily="34" charset="0"/>
            </a:endParaRPr>
          </a:p>
          <a:p>
            <a:r>
              <a:rPr lang="en-US" sz="2000" b="1" dirty="0" smtClean="0">
                <a:solidFill>
                  <a:schemeClr val="bg1"/>
                </a:solidFill>
                <a:latin typeface="Lucida Sans" panose="020B0602030504020204" pitchFamily="34" charset="0"/>
              </a:rPr>
              <a:t>2. </a:t>
            </a:r>
            <a:r>
              <a:rPr lang="en-US" sz="2000" b="1" dirty="0" err="1" smtClean="0">
                <a:solidFill>
                  <a:schemeClr val="bg1"/>
                </a:solidFill>
                <a:latin typeface="Lucida Sans" panose="020B0602030504020204" pitchFamily="34" charset="0"/>
              </a:rPr>
              <a:t>Historia</a:t>
            </a:r>
            <a:r>
              <a:rPr lang="en-US" sz="2000" b="1" dirty="0" smtClean="0">
                <a:solidFill>
                  <a:schemeClr val="bg1"/>
                </a:solidFill>
                <a:latin typeface="Lucida Sans" panose="020B0602030504020204" pitchFamily="34" charset="0"/>
              </a:rPr>
              <a:t> </a:t>
            </a:r>
          </a:p>
          <a:p>
            <a:endParaRPr lang="en-US" sz="1000" b="1" dirty="0" smtClean="0">
              <a:solidFill>
                <a:schemeClr val="bg1"/>
              </a:solidFill>
              <a:latin typeface="Lucida Sans" panose="020B0602030504020204" pitchFamily="34" charset="0"/>
            </a:endParaRPr>
          </a:p>
          <a:p>
            <a:r>
              <a:rPr lang="en-US" sz="2000" b="1" dirty="0" smtClean="0">
                <a:solidFill>
                  <a:schemeClr val="bg1"/>
                </a:solidFill>
                <a:latin typeface="Lucida Sans" panose="020B0602030504020204" pitchFamily="34" charset="0"/>
              </a:rPr>
              <a:t>3. Ex. </a:t>
            </a:r>
            <a:r>
              <a:rPr lang="en-US" sz="2000" b="1" dirty="0" err="1" smtClean="0">
                <a:solidFill>
                  <a:schemeClr val="bg1"/>
                </a:solidFill>
                <a:latin typeface="Lucida Sans" panose="020B0602030504020204" pitchFamily="34" charset="0"/>
              </a:rPr>
              <a:t>Físico</a:t>
            </a:r>
            <a:r>
              <a:rPr lang="en-US" sz="2000" b="1" dirty="0" smtClean="0">
                <a:solidFill>
                  <a:schemeClr val="bg1"/>
                </a:solidFill>
                <a:latin typeface="Lucida Sans" panose="020B0602030504020204" pitchFamily="34" charset="0"/>
              </a:rPr>
              <a:t>/ </a:t>
            </a:r>
            <a:r>
              <a:rPr lang="en-US" sz="2000" b="1" dirty="0" err="1" smtClean="0">
                <a:solidFill>
                  <a:schemeClr val="bg1"/>
                </a:solidFill>
                <a:latin typeface="Lucida Sans" panose="020B0602030504020204" pitchFamily="34" charset="0"/>
              </a:rPr>
              <a:t>evaluación</a:t>
            </a:r>
            <a:endParaRPr lang="en-US" sz="2000" b="1" dirty="0" smtClean="0">
              <a:solidFill>
                <a:schemeClr val="bg1"/>
              </a:solidFill>
              <a:latin typeface="Lucida Sans" panose="020B0602030504020204" pitchFamily="34" charset="0"/>
            </a:endParaRPr>
          </a:p>
          <a:p>
            <a:endParaRPr lang="en-US" sz="1000" b="1" dirty="0" smtClean="0">
              <a:solidFill>
                <a:schemeClr val="bg1"/>
              </a:solidFill>
              <a:latin typeface="Lucida Sans" panose="020B0602030504020204" pitchFamily="34" charset="0"/>
            </a:endParaRPr>
          </a:p>
          <a:p>
            <a:r>
              <a:rPr lang="en-US" sz="2000" b="1" dirty="0" smtClean="0">
                <a:solidFill>
                  <a:schemeClr val="bg1"/>
                </a:solidFill>
                <a:latin typeface="Lucida Sans" panose="020B0602030504020204" pitchFamily="34" charset="0"/>
              </a:rPr>
              <a:t>4. </a:t>
            </a:r>
            <a:r>
              <a:rPr lang="en-US" sz="2000" b="1" dirty="0" err="1" smtClean="0">
                <a:solidFill>
                  <a:schemeClr val="bg1"/>
                </a:solidFill>
                <a:latin typeface="Lucida Sans" panose="020B0602030504020204" pitchFamily="34" charset="0"/>
              </a:rPr>
              <a:t>Pruebas</a:t>
            </a:r>
            <a:r>
              <a:rPr lang="en-US" sz="2000" b="1" dirty="0" smtClean="0">
                <a:solidFill>
                  <a:schemeClr val="bg1"/>
                </a:solidFill>
                <a:latin typeface="Lucida Sans" panose="020B0602030504020204" pitchFamily="34" charset="0"/>
              </a:rPr>
              <a:t> </a:t>
            </a:r>
            <a:r>
              <a:rPr lang="en-US" sz="1600" b="1" dirty="0">
                <a:solidFill>
                  <a:schemeClr val="bg1"/>
                </a:solidFill>
                <a:latin typeface="Lucida Sans" panose="020B0602030504020204" pitchFamily="34" charset="0"/>
              </a:rPr>
              <a:t>(</a:t>
            </a:r>
            <a:r>
              <a:rPr lang="en-US" sz="1600" b="1" dirty="0" err="1">
                <a:solidFill>
                  <a:schemeClr val="bg1"/>
                </a:solidFill>
                <a:latin typeface="Lucida Sans" panose="020B0602030504020204" pitchFamily="34" charset="0"/>
              </a:rPr>
              <a:t>Laboratorio</a:t>
            </a:r>
            <a:r>
              <a:rPr lang="en-US" sz="1600" b="1" dirty="0">
                <a:solidFill>
                  <a:schemeClr val="bg1"/>
                </a:solidFill>
                <a:latin typeface="Lucida Sans" panose="020B0602030504020204" pitchFamily="34" charset="0"/>
              </a:rPr>
              <a:t>/ </a:t>
            </a:r>
            <a:r>
              <a:rPr lang="en-US" sz="1600" b="1" dirty="0" err="1">
                <a:solidFill>
                  <a:schemeClr val="bg1"/>
                </a:solidFill>
                <a:latin typeface="Lucida Sans" panose="020B0602030504020204" pitchFamily="34" charset="0"/>
              </a:rPr>
              <a:t>Radiología</a:t>
            </a:r>
            <a:r>
              <a:rPr lang="en-US" sz="1600" b="1" dirty="0">
                <a:solidFill>
                  <a:schemeClr val="bg1"/>
                </a:solidFill>
                <a:latin typeface="Lucida Sans" panose="020B0602030504020204" pitchFamily="34" charset="0"/>
              </a:rPr>
              <a:t>/ </a:t>
            </a:r>
            <a:r>
              <a:rPr lang="en-US" sz="1600" b="1" dirty="0" err="1">
                <a:solidFill>
                  <a:schemeClr val="bg1"/>
                </a:solidFill>
                <a:latin typeface="Lucida Sans" panose="020B0602030504020204" pitchFamily="34" charset="0"/>
              </a:rPr>
              <a:t>Otros</a:t>
            </a:r>
            <a:r>
              <a:rPr lang="en-US" sz="1600" b="1" dirty="0" smtClean="0">
                <a:solidFill>
                  <a:schemeClr val="bg1"/>
                </a:solidFill>
                <a:latin typeface="Lucida Sans" panose="020B0602030504020204" pitchFamily="34" charset="0"/>
              </a:rPr>
              <a:t>)</a:t>
            </a:r>
          </a:p>
          <a:p>
            <a:endParaRPr lang="en-US" sz="1000" b="1" dirty="0">
              <a:solidFill>
                <a:schemeClr val="bg1"/>
              </a:solidFill>
              <a:latin typeface="Lucida Sans" panose="020B0602030504020204" pitchFamily="34" charset="0"/>
            </a:endParaRPr>
          </a:p>
          <a:p>
            <a:r>
              <a:rPr lang="en-US" sz="2000" b="1" dirty="0">
                <a:solidFill>
                  <a:schemeClr val="bg1"/>
                </a:solidFill>
                <a:latin typeface="Lucida Sans" panose="020B0602030504020204" pitchFamily="34" charset="0"/>
              </a:rPr>
              <a:t>5. </a:t>
            </a:r>
            <a:r>
              <a:rPr lang="en-US" sz="2000" b="1" dirty="0" err="1">
                <a:solidFill>
                  <a:schemeClr val="bg1"/>
                </a:solidFill>
                <a:latin typeface="Lucida Sans" panose="020B0602030504020204" pitchFamily="34" charset="0"/>
              </a:rPr>
              <a:t>Generación</a:t>
            </a:r>
            <a:r>
              <a:rPr lang="en-US" sz="2000" b="1" dirty="0">
                <a:solidFill>
                  <a:schemeClr val="bg1"/>
                </a:solidFill>
                <a:latin typeface="Lucida Sans" panose="020B0602030504020204" pitchFamily="34" charset="0"/>
              </a:rPr>
              <a:t> de </a:t>
            </a:r>
            <a:r>
              <a:rPr lang="en-US" sz="2000" b="1" dirty="0" err="1" smtClean="0">
                <a:solidFill>
                  <a:schemeClr val="bg1"/>
                </a:solidFill>
                <a:latin typeface="Lucida Sans" panose="020B0602030504020204" pitchFamily="34" charset="0"/>
              </a:rPr>
              <a:t>Hipótesis</a:t>
            </a:r>
            <a:endParaRPr lang="en-US" sz="2000" b="1" dirty="0" smtClean="0">
              <a:solidFill>
                <a:schemeClr val="bg1"/>
              </a:solidFill>
              <a:latin typeface="Lucida Sans" panose="020B0602030504020204" pitchFamily="34" charset="0"/>
            </a:endParaRPr>
          </a:p>
          <a:p>
            <a:endParaRPr lang="en-US" sz="1000" b="1" dirty="0">
              <a:solidFill>
                <a:schemeClr val="bg1"/>
              </a:solidFill>
              <a:latin typeface="Lucida Sans" panose="020B0602030504020204" pitchFamily="34" charset="0"/>
            </a:endParaRPr>
          </a:p>
          <a:p>
            <a:r>
              <a:rPr lang="en-US" sz="2000" b="1" dirty="0">
                <a:solidFill>
                  <a:schemeClr val="bg1"/>
                </a:solidFill>
                <a:latin typeface="Lucida Sans" panose="020B0602030504020204" pitchFamily="34" charset="0"/>
              </a:rPr>
              <a:t>6. </a:t>
            </a:r>
            <a:r>
              <a:rPr lang="en-US" sz="2000" b="1" dirty="0" err="1" smtClean="0">
                <a:solidFill>
                  <a:schemeClr val="bg1"/>
                </a:solidFill>
                <a:latin typeface="Lucida Sans" panose="020B0602030504020204" pitchFamily="34" charset="0"/>
              </a:rPr>
              <a:t>Referencias</a:t>
            </a:r>
            <a:r>
              <a:rPr lang="en-US" sz="2000" b="1" dirty="0" smtClean="0">
                <a:solidFill>
                  <a:schemeClr val="bg1"/>
                </a:solidFill>
                <a:latin typeface="Lucida Sans" panose="020B0602030504020204" pitchFamily="34" charset="0"/>
              </a:rPr>
              <a:t>/ </a:t>
            </a:r>
            <a:r>
              <a:rPr lang="en-US" sz="2000" b="1" dirty="0" err="1" smtClean="0">
                <a:solidFill>
                  <a:schemeClr val="bg1"/>
                </a:solidFill>
                <a:latin typeface="Lucida Sans" panose="020B0602030504020204" pitchFamily="34" charset="0"/>
              </a:rPr>
              <a:t>Consultas</a:t>
            </a:r>
            <a:endParaRPr lang="en-US" sz="2000" b="1" dirty="0" smtClean="0">
              <a:solidFill>
                <a:schemeClr val="bg1"/>
              </a:solidFill>
              <a:latin typeface="Lucida Sans" panose="020B0602030504020204" pitchFamily="34" charset="0"/>
            </a:endParaRPr>
          </a:p>
          <a:p>
            <a:endParaRPr lang="en-US" sz="1000" b="1" dirty="0">
              <a:solidFill>
                <a:schemeClr val="bg1"/>
              </a:solidFill>
              <a:latin typeface="Lucida Sans" panose="020B0602030504020204" pitchFamily="34" charset="0"/>
            </a:endParaRPr>
          </a:p>
          <a:p>
            <a:r>
              <a:rPr lang="en-US" sz="2000" b="1" dirty="0">
                <a:solidFill>
                  <a:schemeClr val="bg1"/>
                </a:solidFill>
                <a:latin typeface="Lucida Sans" panose="020B0602030504020204" pitchFamily="34" charset="0"/>
              </a:rPr>
              <a:t>7. </a:t>
            </a:r>
            <a:r>
              <a:rPr lang="en-US" sz="2000" b="1" dirty="0" err="1">
                <a:solidFill>
                  <a:schemeClr val="bg1"/>
                </a:solidFill>
                <a:latin typeface="Lucida Sans" panose="020B0602030504020204" pitchFamily="34" charset="0"/>
              </a:rPr>
              <a:t>Monitoreo</a:t>
            </a:r>
            <a:r>
              <a:rPr lang="en-US" sz="2000" b="1" dirty="0">
                <a:solidFill>
                  <a:schemeClr val="bg1"/>
                </a:solidFill>
                <a:latin typeface="Lucida Sans" panose="020B0602030504020204" pitchFamily="34" charset="0"/>
              </a:rPr>
              <a:t>/ </a:t>
            </a:r>
            <a:r>
              <a:rPr lang="en-US" sz="2000" b="1" dirty="0" err="1" smtClean="0">
                <a:solidFill>
                  <a:schemeClr val="bg1"/>
                </a:solidFill>
                <a:latin typeface="Lucida Sans" panose="020B0602030504020204" pitchFamily="34" charset="0"/>
              </a:rPr>
              <a:t>Seguimiento</a:t>
            </a:r>
            <a:endParaRPr lang="en-US" sz="2000" b="1" dirty="0" smtClean="0">
              <a:solidFill>
                <a:schemeClr val="bg1"/>
              </a:solidFill>
              <a:latin typeface="Lucida Sans" panose="020B0602030504020204" pitchFamily="34" charset="0"/>
            </a:endParaRPr>
          </a:p>
          <a:p>
            <a:r>
              <a:rPr lang="en-US" sz="900" b="1" dirty="0" smtClean="0">
                <a:solidFill>
                  <a:schemeClr val="bg1"/>
                </a:solidFill>
                <a:latin typeface="Lucida Sans" panose="020B0602030504020204" pitchFamily="34" charset="0"/>
              </a:rPr>
              <a:t> </a:t>
            </a:r>
          </a:p>
        </p:txBody>
      </p:sp>
      <p:sp>
        <p:nvSpPr>
          <p:cNvPr id="7" name="CuadroTexto 6"/>
          <p:cNvSpPr txBox="1"/>
          <p:nvPr/>
        </p:nvSpPr>
        <p:spPr>
          <a:xfrm>
            <a:off x="1621959" y="755524"/>
            <a:ext cx="5973110"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Errores en el proceso diagnóstico*</a:t>
            </a:r>
          </a:p>
        </p:txBody>
      </p:sp>
      <p:sp>
        <p:nvSpPr>
          <p:cNvPr id="3" name="Rectángulo 2"/>
          <p:cNvSpPr/>
          <p:nvPr/>
        </p:nvSpPr>
        <p:spPr>
          <a:xfrm>
            <a:off x="4810601" y="6091109"/>
            <a:ext cx="2347595" cy="461665"/>
          </a:xfrm>
          <a:prstGeom prst="rect">
            <a:avLst/>
          </a:prstGeom>
        </p:spPr>
        <p:txBody>
          <a:bodyPr wrap="square">
            <a:spAutoFit/>
          </a:bodyPr>
          <a:lstStyle/>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*Según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evaluación e investigación </a:t>
            </a:r>
            <a:endPar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del ED  modificadas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(DEER)</a:t>
            </a:r>
          </a:p>
        </p:txBody>
      </p:sp>
    </p:spTree>
    <p:extLst>
      <p:ext uri="{BB962C8B-B14F-4D97-AF65-F5344CB8AC3E}">
        <p14:creationId xmlns:p14="http://schemas.microsoft.com/office/powerpoint/2010/main" val="308985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9" name="Rectángulo 8"/>
          <p:cNvSpPr/>
          <p:nvPr/>
        </p:nvSpPr>
        <p:spPr>
          <a:xfrm>
            <a:off x="4608513" y="5793936"/>
            <a:ext cx="3751533" cy="646331"/>
          </a:xfrm>
          <a:prstGeom prst="rect">
            <a:avLst/>
          </a:prstGeom>
        </p:spPr>
        <p:txBody>
          <a:bodyPr wrap="square">
            <a:spAutoFit/>
          </a:bodyPr>
          <a:lstStyle/>
          <a:p>
            <a:pPr algn="r"/>
            <a:r>
              <a:rPr lang="en-US" sz="1200" dirty="0">
                <a:solidFill>
                  <a:prstClr val="white"/>
                </a:solidFill>
                <a:latin typeface="Times New Roman" panose="02020603050405020304" pitchFamily="18" charset="0"/>
                <a:cs typeface="Times New Roman" panose="02020603050405020304" pitchFamily="18" charset="0"/>
              </a:rPr>
              <a:t>R. Jones, M.C. Magee</a:t>
            </a:r>
            <a:r>
              <a:rPr lang="en-US" sz="1200" i="1" dirty="0">
                <a:solidFill>
                  <a:prstClr val="white"/>
                </a:solidFill>
                <a:latin typeface="Times New Roman" panose="02020603050405020304" pitchFamily="18" charset="0"/>
                <a:cs typeface="Times New Roman" panose="02020603050405020304" pitchFamily="18" charset="0"/>
              </a:rPr>
              <a:t>. Identifying and learning from events involving diagnostic error: It’s a process.</a:t>
            </a:r>
            <a:r>
              <a:rPr lang="en-US" sz="1200" dirty="0">
                <a:solidFill>
                  <a:prstClr val="white"/>
                </a:solidFill>
                <a:latin typeface="Times New Roman" panose="02020603050405020304" pitchFamily="18" charset="0"/>
                <a:cs typeface="Times New Roman" panose="02020603050405020304" pitchFamily="18" charset="0"/>
              </a:rPr>
              <a:t> </a:t>
            </a:r>
            <a:r>
              <a:rPr lang="en-US" sz="1200" dirty="0" smtClean="0">
                <a:solidFill>
                  <a:prstClr val="white"/>
                </a:solidFill>
                <a:latin typeface="Times New Roman" panose="02020603050405020304" pitchFamily="18" charset="0"/>
                <a:cs typeface="Times New Roman" panose="02020603050405020304" pitchFamily="18" charset="0"/>
              </a:rPr>
              <a:t>En</a:t>
            </a:r>
            <a:r>
              <a:rPr lang="en-US" sz="1200" dirty="0">
                <a:solidFill>
                  <a:prstClr val="white"/>
                </a:solidFill>
                <a:latin typeface="Times New Roman" panose="02020603050405020304" pitchFamily="18" charset="0"/>
                <a:cs typeface="Times New Roman" panose="02020603050405020304" pitchFamily="18" charset="0"/>
              </a:rPr>
              <a:t>: Pa </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2018 Oct 31;15[</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6" name="Rectángulo 5"/>
          <p:cNvSpPr/>
          <p:nvPr/>
        </p:nvSpPr>
        <p:spPr>
          <a:xfrm>
            <a:off x="1286193" y="1432040"/>
            <a:ext cx="6644640" cy="4231928"/>
          </a:xfrm>
          <a:prstGeom prst="rect">
            <a:avLst/>
          </a:prstGeom>
          <a:solidFill>
            <a:schemeClr val="bg2">
              <a:lumMod val="25000"/>
            </a:schemeClr>
          </a:solidFill>
        </p:spPr>
        <p:txBody>
          <a:bodyPr wrap="square">
            <a:spAutoFit/>
          </a:bodyPr>
          <a:lstStyle/>
          <a:p>
            <a:r>
              <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1. Acceso/ </a:t>
            </a:r>
            <a:r>
              <a:rPr lang="en-US" sz="20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Presentación</a:t>
            </a:r>
            <a:r>
              <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endParaRPr lang="en-US" sz="900" dirty="0" smtClean="0">
              <a:solidFill>
                <a:prstClr val="white"/>
              </a:solidFill>
              <a:effectLst>
                <a:outerShdw blurRad="38100" dist="38100" dir="2700000" algn="tl">
                  <a:srgbClr val="000000">
                    <a:alpha val="43137"/>
                  </a:srgbClr>
                </a:outerShdw>
              </a:effectLst>
              <a:latin typeface="Lucida Sans" panose="020B0602030504020204" pitchFamily="34" charset="0"/>
            </a:endParaRP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Falla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retardo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del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paciente</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en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buscar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atención</a:t>
            </a:r>
            <a:endPar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Falla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retardo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acceso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 la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atención</a:t>
            </a:r>
            <a:endPar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342900" indent="-342900">
              <a:buFontTx/>
              <a:buAutoNum type="alphaUcPeriod"/>
            </a:pPr>
            <a:endParaRPr lang="en-US" sz="1400" dirty="0">
              <a:solidFill>
                <a:prstClr val="white"/>
              </a:solidFill>
              <a:effectLst>
                <a:outerShdw blurRad="38100" dist="38100" dir="2700000" algn="tl">
                  <a:srgbClr val="000000">
                    <a:alpha val="43137"/>
                  </a:srgbClr>
                </a:outerShdw>
              </a:effectLst>
              <a:latin typeface="Lucida Sans" panose="020B0602030504020204" pitchFamily="34" charset="0"/>
            </a:endParaRPr>
          </a:p>
          <a:p>
            <a:r>
              <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2. </a:t>
            </a:r>
            <a:r>
              <a:rPr lang="en-US" sz="20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Historia</a:t>
            </a:r>
            <a:r>
              <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endParaRPr lang="en-US" sz="900" b="1" dirty="0" smtClean="0">
              <a:solidFill>
                <a:prstClr val="white"/>
              </a:solidFill>
              <a:effectLst>
                <a:outerShdw blurRad="38100" dist="38100" dir="2700000" algn="tl">
                  <a:srgbClr val="000000">
                    <a:alpha val="43137"/>
                  </a:srgbClr>
                </a:outerShdw>
              </a:effectLst>
              <a:latin typeface="Lucida Sans" panose="020B0602030504020204" pitchFamily="34" charset="0"/>
            </a:endParaRP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Falla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retardo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en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dar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producir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una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pieza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datos</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la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historia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Pieza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a:solidFill>
                  <a:prstClr val="white"/>
                </a:solidFill>
                <a:effectLst>
                  <a:outerShdw blurRad="38100" dist="38100" dir="2700000" algn="tl">
                    <a:srgbClr val="000000">
                      <a:alpha val="43137"/>
                    </a:srgbClr>
                  </a:outerShdw>
                </a:effectLst>
                <a:latin typeface="Comic Sans MS" panose="030F0702030302020204" pitchFamily="66" charset="0"/>
              </a:rPr>
              <a:t>de </a:t>
            </a:r>
            <a:r>
              <a:rPr lang="en-US" sz="1400" dirty="0" err="1">
                <a:solidFill>
                  <a:prstClr val="white"/>
                </a:solidFill>
                <a:effectLst>
                  <a:outerShdw blurRad="38100" dist="38100" dir="2700000" algn="tl">
                    <a:srgbClr val="000000">
                      <a:alpha val="43137"/>
                    </a:srgbClr>
                  </a:outerShdw>
                </a:effectLst>
                <a:latin typeface="Comic Sans MS" panose="030F0702030302020204" pitchFamily="66" charset="0"/>
              </a:rPr>
              <a:t>datos</a:t>
            </a:r>
            <a:r>
              <a:rPr lang="en-US" sz="1400" dirty="0">
                <a:solidFill>
                  <a:prstClr val="white"/>
                </a:solidFill>
                <a:effectLst>
                  <a:outerShdw blurRad="38100" dist="38100" dir="2700000" algn="tl">
                    <a:srgbClr val="000000">
                      <a:alpha val="43137"/>
                    </a:srgbClr>
                  </a:outerShdw>
                </a:effectLst>
                <a:latin typeface="Comic Sans MS" panose="030F0702030302020204" pitchFamily="66" charset="0"/>
              </a:rPr>
              <a:t> de la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historia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a:solidFill>
                  <a:prstClr val="white"/>
                </a:solidFill>
                <a:effectLst>
                  <a:outerShdw blurRad="38100" dist="38100" dir="2700000" algn="tl">
                    <a:srgbClr val="000000">
                      <a:alpha val="43137"/>
                    </a:srgbClr>
                  </a:outerShdw>
                </a:effectLst>
                <a:latin typeface="Comic Sans MS" panose="030F0702030302020204" pitchFamily="66" charset="0"/>
              </a:rPr>
              <a:t>i</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nexacta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mal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interpretada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Subóptimo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peso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una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pieza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datos</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la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historia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Falla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retardo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en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actuar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sobre</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seguir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una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pieza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datos</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la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historia</a:t>
            </a:r>
            <a:endPar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endParaRPr lang="en-US" sz="1400" dirty="0">
              <a:solidFill>
                <a:prstClr val="white"/>
              </a:solidFill>
              <a:effectLst>
                <a:outerShdw blurRad="38100" dist="38100" dir="2700000" algn="tl">
                  <a:srgbClr val="000000">
                    <a:alpha val="43137"/>
                  </a:srgbClr>
                </a:outerShdw>
              </a:effectLst>
              <a:latin typeface="Lucida Sans" panose="020B0602030504020204" pitchFamily="34" charset="0"/>
            </a:endParaRPr>
          </a:p>
          <a:p>
            <a:r>
              <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cs typeface="Kartika" panose="02020503030404060203" pitchFamily="18" charset="0"/>
              </a:rPr>
              <a:t>3. Ex. </a:t>
            </a:r>
            <a:r>
              <a:rPr lang="en-US" sz="2000" dirty="0" err="1" smtClean="0">
                <a:solidFill>
                  <a:prstClr val="white"/>
                </a:solidFill>
                <a:effectLst>
                  <a:outerShdw blurRad="38100" dist="38100" dir="2700000" algn="tl">
                    <a:srgbClr val="000000">
                      <a:alpha val="43137"/>
                    </a:srgbClr>
                  </a:outerShdw>
                </a:effectLst>
                <a:latin typeface="Comic Sans MS" panose="030F0702030302020204" pitchFamily="66" charset="0"/>
                <a:cs typeface="Kartika" panose="02020503030404060203" pitchFamily="18" charset="0"/>
              </a:rPr>
              <a:t>Físico</a:t>
            </a:r>
            <a:r>
              <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cs typeface="Kartika" panose="02020503030404060203" pitchFamily="18" charset="0"/>
              </a:rPr>
              <a:t>/ </a:t>
            </a:r>
            <a:r>
              <a:rPr lang="en-US" sz="2000" dirty="0" err="1" smtClean="0">
                <a:solidFill>
                  <a:prstClr val="white"/>
                </a:solidFill>
                <a:effectLst>
                  <a:outerShdw blurRad="38100" dist="38100" dir="2700000" algn="tl">
                    <a:srgbClr val="000000">
                      <a:alpha val="43137"/>
                    </a:srgbClr>
                  </a:outerShdw>
                </a:effectLst>
                <a:latin typeface="Comic Sans MS" panose="030F0702030302020204" pitchFamily="66" charset="0"/>
                <a:cs typeface="Kartika" panose="02020503030404060203" pitchFamily="18" charset="0"/>
              </a:rPr>
              <a:t>evaluación</a:t>
            </a:r>
            <a:endParaRPr lang="en-US" sz="2000" dirty="0" smtClean="0">
              <a:solidFill>
                <a:prstClr val="white"/>
              </a:solidFill>
              <a:effectLst>
                <a:outerShdw blurRad="38100" dist="38100" dir="2700000" algn="tl">
                  <a:srgbClr val="000000">
                    <a:alpha val="43137"/>
                  </a:srgbClr>
                </a:outerShdw>
              </a:effectLst>
              <a:latin typeface="Comic Sans MS" panose="030F0702030302020204" pitchFamily="66" charset="0"/>
              <a:cs typeface="Kartika" panose="02020503030404060203" pitchFamily="18" charset="0"/>
            </a:endParaRPr>
          </a:p>
          <a:p>
            <a:r>
              <a:rPr lang="en-US" sz="900" b="1" dirty="0" smtClean="0">
                <a:solidFill>
                  <a:prstClr val="white"/>
                </a:solidFill>
                <a:effectLst>
                  <a:outerShdw blurRad="38100" dist="38100" dir="2700000" algn="tl">
                    <a:srgbClr val="000000">
                      <a:alpha val="43137"/>
                    </a:srgbClr>
                  </a:outerShdw>
                </a:effectLst>
                <a:latin typeface="Lucida Sans" panose="020B0602030504020204" pitchFamily="34" charset="0"/>
              </a:rPr>
              <a:t> </a:t>
            </a: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Falla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en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realizar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un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examen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físico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evaluación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Hallazgo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del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examen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físico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evaluación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a:solidFill>
                  <a:prstClr val="white"/>
                </a:solidFill>
                <a:effectLst>
                  <a:outerShdw blurRad="38100" dist="38100" dir="2700000" algn="tl">
                    <a:srgbClr val="000000">
                      <a:alpha val="43137"/>
                    </a:srgbClr>
                  </a:outerShdw>
                </a:effectLst>
                <a:latin typeface="Comic Sans MS" panose="030F0702030302020204" pitchFamily="66" charset="0"/>
              </a:rPr>
              <a:t>inexacto</a:t>
            </a:r>
            <a:r>
              <a:rPr lang="en-US" sz="1400" dirty="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perdido</a:t>
            </a:r>
            <a:endPar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Subóptimo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peso de un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hallazgo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examen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físico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evaluación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pPr marL="342900" indent="-342900">
              <a:buFontTx/>
              <a:buAutoNum type="alphaUcPeriod"/>
            </a:pP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Falla</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retardo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en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actuar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sobre</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seguir</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un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hallazgo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examen</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físico</a:t>
            </a:r>
            <a:r>
              <a:rPr lang="en-US" sz="1400" dirty="0" smtClean="0">
                <a:solidFill>
                  <a:prstClr val="white"/>
                </a:solidFill>
                <a:effectLst>
                  <a:outerShdw blurRad="38100" dist="38100" dir="2700000" algn="tl">
                    <a:srgbClr val="000000">
                      <a:alpha val="43137"/>
                    </a:srgbClr>
                  </a:outerShdw>
                </a:effectLst>
                <a:latin typeface="Comic Sans MS" panose="030F0702030302020204" pitchFamily="66" charset="0"/>
              </a:rPr>
              <a:t> o </a:t>
            </a:r>
            <a:r>
              <a:rPr lang="en-US" sz="1400" dirty="0" err="1" smtClean="0">
                <a:solidFill>
                  <a:prstClr val="white"/>
                </a:solidFill>
                <a:effectLst>
                  <a:outerShdw blurRad="38100" dist="38100" dir="2700000" algn="tl">
                    <a:srgbClr val="000000">
                      <a:alpha val="43137"/>
                    </a:srgbClr>
                  </a:outerShdw>
                </a:effectLst>
                <a:latin typeface="Comic Sans MS" panose="030F0702030302020204" pitchFamily="66" charset="0"/>
              </a:rPr>
              <a:t>evaluación</a:t>
            </a:r>
            <a:endParaRPr lang="en-US" sz="1400" dirty="0">
              <a:solidFill>
                <a:prstClr val="white"/>
              </a:solidFill>
              <a:effectLst>
                <a:outerShdw blurRad="38100" dist="38100" dir="2700000" algn="tl">
                  <a:srgbClr val="000000">
                    <a:alpha val="43137"/>
                  </a:srgbClr>
                </a:outerShdw>
              </a:effectLst>
              <a:latin typeface="Comic Sans MS" panose="030F0702030302020204" pitchFamily="66" charset="0"/>
            </a:endParaRPr>
          </a:p>
        </p:txBody>
      </p:sp>
      <p:sp>
        <p:nvSpPr>
          <p:cNvPr id="7" name="CuadroTexto 6"/>
          <p:cNvSpPr txBox="1"/>
          <p:nvPr/>
        </p:nvSpPr>
        <p:spPr>
          <a:xfrm>
            <a:off x="1585448" y="566836"/>
            <a:ext cx="5973110"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Errores en el proceso diagnóstico*</a:t>
            </a:r>
          </a:p>
        </p:txBody>
      </p:sp>
      <p:sp>
        <p:nvSpPr>
          <p:cNvPr id="3" name="Rectángulo 2"/>
          <p:cNvSpPr/>
          <p:nvPr/>
        </p:nvSpPr>
        <p:spPr>
          <a:xfrm>
            <a:off x="517525" y="5886268"/>
            <a:ext cx="2347595" cy="461665"/>
          </a:xfrm>
          <a:prstGeom prst="rect">
            <a:avLst/>
          </a:prstGeom>
        </p:spPr>
        <p:txBody>
          <a:bodyPr wrap="square">
            <a:spAutoFit/>
          </a:bodyPr>
          <a:lstStyle/>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*Según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evaluación e investigación </a:t>
            </a:r>
            <a:endPar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del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ED </a:t>
            </a:r>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modificadas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(DEER)</a:t>
            </a:r>
          </a:p>
        </p:txBody>
      </p:sp>
    </p:spTree>
    <p:extLst>
      <p:ext uri="{BB962C8B-B14F-4D97-AF65-F5344CB8AC3E}">
        <p14:creationId xmlns:p14="http://schemas.microsoft.com/office/powerpoint/2010/main" val="75073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5" end="1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6" end="1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26261"/>
          <a:stretch/>
        </p:blipFill>
        <p:spPr>
          <a:xfrm>
            <a:off x="374517" y="969159"/>
            <a:ext cx="4019447" cy="3408491"/>
          </a:xfrm>
          <a:prstGeom prst="rect">
            <a:avLst/>
          </a:prstGeom>
          <a:ln w="28575">
            <a:solidFill>
              <a:schemeClr val="tx1"/>
            </a:solidFill>
          </a:ln>
        </p:spPr>
      </p:pic>
      <p:sp>
        <p:nvSpPr>
          <p:cNvPr id="5" name="CuadroTexto 4"/>
          <p:cNvSpPr txBox="1"/>
          <p:nvPr/>
        </p:nvSpPr>
        <p:spPr>
          <a:xfrm>
            <a:off x="374517" y="4490939"/>
            <a:ext cx="3802644" cy="584775"/>
          </a:xfrm>
          <a:prstGeom prst="rect">
            <a:avLst/>
          </a:prstGeom>
          <a:noFill/>
        </p:spPr>
        <p:txBody>
          <a:bodyPr wrap="none" rtlCol="0">
            <a:spAutoFit/>
          </a:bodyPr>
          <a:lstStyle/>
          <a:p>
            <a:pPr algn="ctr"/>
            <a:r>
              <a:rPr lang="es-VE" sz="1600" dirty="0" smtClean="0">
                <a:latin typeface="Comic Sans MS" panose="030F0702030302020204" pitchFamily="66" charset="0"/>
                <a:ea typeface="BatangChe" panose="02030609000101010101" pitchFamily="49" charset="-127"/>
                <a:cs typeface="Times New Roman" panose="02020603050405020304" pitchFamily="18" charset="0"/>
              </a:rPr>
              <a:t>“No me importa lo que diga la historia!</a:t>
            </a:r>
          </a:p>
          <a:p>
            <a:pPr algn="ctr"/>
            <a:r>
              <a:rPr lang="es-VE" sz="1600" dirty="0" smtClean="0">
                <a:latin typeface="Comic Sans MS" panose="030F0702030302020204" pitchFamily="66" charset="0"/>
                <a:ea typeface="BatangChe" panose="02030609000101010101" pitchFamily="49" charset="-127"/>
                <a:cs typeface="Times New Roman" panose="02020603050405020304" pitchFamily="18" charset="0"/>
              </a:rPr>
              <a:t>Yo no tuve una histerectomía!!!”</a:t>
            </a:r>
            <a:endParaRPr lang="es-VE" sz="1600" dirty="0">
              <a:latin typeface="Comic Sans MS" panose="030F0702030302020204" pitchFamily="66" charset="0"/>
              <a:ea typeface="BatangChe" panose="02030609000101010101" pitchFamily="49" charset="-127"/>
              <a:cs typeface="Times New Roman" panose="02020603050405020304" pitchFamily="18" charset="0"/>
            </a:endParaRPr>
          </a:p>
        </p:txBody>
      </p:sp>
      <p:sp>
        <p:nvSpPr>
          <p:cNvPr id="6" name="CuadroTexto 5"/>
          <p:cNvSpPr txBox="1"/>
          <p:nvPr/>
        </p:nvSpPr>
        <p:spPr>
          <a:xfrm>
            <a:off x="5235643" y="962960"/>
            <a:ext cx="2547492" cy="461665"/>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Historia clínica…</a:t>
            </a:r>
            <a:endParaRPr lang="es-VE" sz="2400" dirty="0">
              <a:latin typeface="Comic Sans MS" panose="030F0702030302020204" pitchFamily="66" charset="0"/>
            </a:endParaRPr>
          </a:p>
        </p:txBody>
      </p:sp>
      <p:sp>
        <p:nvSpPr>
          <p:cNvPr id="7"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pic>
        <p:nvPicPr>
          <p:cNvPr id="2" name="Imagen 1"/>
          <p:cNvPicPr>
            <a:picLocks noChangeAspect="1"/>
          </p:cNvPicPr>
          <p:nvPr/>
        </p:nvPicPr>
        <p:blipFill rotWithShape="1">
          <a:blip r:embed="rId3">
            <a:extLst>
              <a:ext uri="{28A0092B-C50C-407E-A947-70E740481C1C}">
                <a14:useLocalDpi xmlns:a14="http://schemas.microsoft.com/office/drawing/2010/main" val="0"/>
              </a:ext>
            </a:extLst>
          </a:blip>
          <a:srcRect b="16044"/>
          <a:stretch/>
        </p:blipFill>
        <p:spPr>
          <a:xfrm>
            <a:off x="4573524" y="3093720"/>
            <a:ext cx="4149099" cy="2560320"/>
          </a:xfrm>
          <a:prstGeom prst="rect">
            <a:avLst/>
          </a:prstGeom>
          <a:ln w="28575">
            <a:solidFill>
              <a:schemeClr val="tx1"/>
            </a:solidFill>
          </a:ln>
        </p:spPr>
      </p:pic>
      <p:sp>
        <p:nvSpPr>
          <p:cNvPr id="8" name="CuadroTexto 7"/>
          <p:cNvSpPr txBox="1"/>
          <p:nvPr/>
        </p:nvSpPr>
        <p:spPr>
          <a:xfrm>
            <a:off x="4434840" y="5654040"/>
            <a:ext cx="4426468" cy="646331"/>
          </a:xfrm>
          <a:prstGeom prst="rect">
            <a:avLst/>
          </a:prstGeom>
          <a:noFill/>
        </p:spPr>
        <p:txBody>
          <a:bodyPr wrap="none" rtlCol="0">
            <a:spAutoFit/>
          </a:bodyPr>
          <a:lstStyle/>
          <a:p>
            <a:pPr algn="ctr"/>
            <a:r>
              <a:rPr lang="es-VE" dirty="0" smtClean="0"/>
              <a:t>“No puedo encontrar su historia. Ella no está </a:t>
            </a:r>
          </a:p>
          <a:p>
            <a:pPr algn="ctr"/>
            <a:r>
              <a:rPr lang="es-VE" dirty="0" smtClean="0"/>
              <a:t>en Facebook, no está en </a:t>
            </a:r>
            <a:r>
              <a:rPr lang="es-VE" dirty="0" err="1" smtClean="0"/>
              <a:t>Twitter</a:t>
            </a:r>
            <a:r>
              <a:rPr lang="es-VE" dirty="0" smtClean="0"/>
              <a:t>…”</a:t>
            </a:r>
            <a:endParaRPr lang="es-VE" dirty="0"/>
          </a:p>
        </p:txBody>
      </p:sp>
    </p:spTree>
    <p:extLst>
      <p:ext uri="{BB962C8B-B14F-4D97-AF65-F5344CB8AC3E}">
        <p14:creationId xmlns:p14="http://schemas.microsoft.com/office/powerpoint/2010/main" val="282776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454558" y="962960"/>
            <a:ext cx="2383986" cy="461665"/>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Examen físico…</a:t>
            </a:r>
            <a:endParaRPr lang="es-VE" sz="2400" dirty="0">
              <a:latin typeface="Comic Sans MS" panose="030F0702030302020204" pitchFamily="66" charset="0"/>
            </a:endParaRPr>
          </a:p>
        </p:txBody>
      </p:sp>
      <p:sp>
        <p:nvSpPr>
          <p:cNvPr id="7"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160" y="1905000"/>
            <a:ext cx="4465680" cy="3351441"/>
          </a:xfrm>
          <a:prstGeom prst="rect">
            <a:avLst/>
          </a:prstGeom>
          <a:ln w="28575">
            <a:solidFill>
              <a:srgbClr val="DB6413"/>
            </a:solidFill>
          </a:ln>
          <a:effectLst>
            <a:outerShdw blurRad="50800" dist="38100" dir="2700000" algn="tl" rotWithShape="0">
              <a:prstClr val="black">
                <a:alpha val="40000"/>
              </a:prstClr>
            </a:outerShdw>
          </a:effectLst>
        </p:spPr>
      </p:pic>
      <p:sp>
        <p:nvSpPr>
          <p:cNvPr id="10" name="Rectángulo 9"/>
          <p:cNvSpPr/>
          <p:nvPr/>
        </p:nvSpPr>
        <p:spPr>
          <a:xfrm>
            <a:off x="2162845" y="5444875"/>
            <a:ext cx="4878035" cy="276999"/>
          </a:xfrm>
          <a:prstGeom prst="rect">
            <a:avLst/>
          </a:prstGeom>
        </p:spPr>
        <p:txBody>
          <a:bodyPr wrap="square">
            <a:spAutoFit/>
          </a:bodyPr>
          <a:lstStyle/>
          <a:p>
            <a:r>
              <a:rPr lang="es-VE" sz="1200" dirty="0" smtClean="0">
                <a:latin typeface="Times New Roman" panose="02020603050405020304" pitchFamily="18" charset="0"/>
                <a:cs typeface="Times New Roman" panose="02020603050405020304" pitchFamily="18" charset="0"/>
              </a:rPr>
              <a:t>www.nytimes.com/2012/08/01/opinion/more-treatment-more-mistakes.html</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70668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9" name="Rectángulo 8"/>
          <p:cNvSpPr/>
          <p:nvPr/>
        </p:nvSpPr>
        <p:spPr>
          <a:xfrm>
            <a:off x="4462256" y="6194846"/>
            <a:ext cx="3371104" cy="277955"/>
          </a:xfrm>
          <a:prstGeom prst="rect">
            <a:avLst/>
          </a:prstGeom>
        </p:spPr>
        <p:txBody>
          <a:bodyPr wrap="square">
            <a:spAutoFit/>
          </a:bodyPr>
          <a:lstStyle/>
          <a:p>
            <a:pPr algn="ctr"/>
            <a:r>
              <a:rPr lang="en-US" sz="1200" dirty="0" smtClean="0">
                <a:solidFill>
                  <a:prstClr val="white"/>
                </a:solidFill>
                <a:latin typeface="Times New Roman" panose="02020603050405020304" pitchFamily="18" charset="0"/>
                <a:cs typeface="Times New Roman" panose="02020603050405020304" pitchFamily="18" charset="0"/>
              </a:rPr>
              <a:t>Pa </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2018 Oct 31;15[</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6" name="Rectángulo 5"/>
          <p:cNvSpPr/>
          <p:nvPr/>
        </p:nvSpPr>
        <p:spPr>
          <a:xfrm>
            <a:off x="1233934" y="981203"/>
            <a:ext cx="6676131" cy="5186035"/>
          </a:xfrm>
          <a:prstGeom prst="rect">
            <a:avLst/>
          </a:prstGeom>
          <a:solidFill>
            <a:schemeClr val="bg2">
              <a:lumMod val="25000"/>
            </a:schemeClr>
          </a:solidFill>
        </p:spPr>
        <p:txBody>
          <a:bodyPr wrap="square">
            <a:spAutoFit/>
          </a:bodyPr>
          <a:lstStyle/>
          <a:p>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4.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Pruebas</a:t>
            </a:r>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1600" dirty="0">
                <a:solidFill>
                  <a:schemeClr val="bg1"/>
                </a:solidFill>
                <a:effectLst>
                  <a:outerShdw blurRad="38100" dist="38100" dir="2700000" algn="tl">
                    <a:srgbClr val="000000">
                      <a:alpha val="43137"/>
                    </a:srgbClr>
                  </a:outerShdw>
                </a:effectLst>
                <a:latin typeface="Comic Sans MS" panose="030F0702030302020204" pitchFamily="66" charset="0"/>
              </a:rPr>
              <a:t>(</a:t>
            </a:r>
            <a:r>
              <a:rPr lang="en-US" sz="16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Laboratorio</a:t>
            </a:r>
            <a:r>
              <a:rPr lang="en-US"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Radiología</a:t>
            </a:r>
            <a:r>
              <a:rPr lang="en-US"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16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Otros</a:t>
            </a:r>
            <a:r>
              <a:rPr lang="en-US"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a:t>
            </a:r>
          </a:p>
          <a:p>
            <a:r>
              <a:rPr lang="en-US" sz="900" b="1" dirty="0" smtClean="0">
                <a:solidFill>
                  <a:schemeClr val="accent2">
                    <a:lumMod val="60000"/>
                    <a:lumOff val="40000"/>
                  </a:schemeClr>
                </a:solidFill>
                <a:latin typeface="Lucida Sans" panose="020B0602030504020204" pitchFamily="34" charset="0"/>
              </a:rPr>
              <a:t> </a:t>
            </a:r>
          </a:p>
          <a:p>
            <a:pPr marL="342900" indent="-342900">
              <a:buFont typeface="+mj-lt"/>
              <a:buAutoNum type="alphaUcPeriod"/>
            </a:pPr>
            <a:r>
              <a:rPr lang="en-US" sz="1400" dirty="0" err="1" smtClean="0">
                <a:solidFill>
                  <a:prstClr val="white"/>
                </a:solidFill>
                <a:latin typeface="Comic Sans MS" panose="030F0702030302020204" pitchFamily="66" charset="0"/>
              </a:rPr>
              <a:t>Falla</a:t>
            </a:r>
            <a:r>
              <a:rPr lang="en-US" sz="1400" dirty="0" smtClean="0">
                <a:solidFill>
                  <a:prstClr val="white"/>
                </a:solidFill>
                <a:latin typeface="Comic Sans MS" panose="030F0702030302020204" pitchFamily="66" charset="0"/>
              </a:rPr>
              <a:t> o </a:t>
            </a:r>
            <a:r>
              <a:rPr lang="en-US" sz="1400" dirty="0" err="1" smtClean="0">
                <a:solidFill>
                  <a:prstClr val="white"/>
                </a:solidFill>
                <a:latin typeface="Comic Sans MS" panose="030F0702030302020204" pitchFamily="66" charset="0"/>
              </a:rPr>
              <a:t>retardo</a:t>
            </a:r>
            <a:r>
              <a:rPr lang="en-US" sz="1400" dirty="0" smtClean="0">
                <a:solidFill>
                  <a:prstClr val="white"/>
                </a:solidFill>
                <a:latin typeface="Comic Sans MS" panose="030F0702030302020204" pitchFamily="66" charset="0"/>
              </a:rPr>
              <a:t> en </a:t>
            </a:r>
            <a:r>
              <a:rPr lang="en-US" sz="1400" dirty="0" err="1" smtClean="0">
                <a:solidFill>
                  <a:prstClr val="white"/>
                </a:solidFill>
                <a:latin typeface="Comic Sans MS" panose="030F0702030302020204" pitchFamily="66" charset="0"/>
              </a:rPr>
              <a:t>ordenar</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pruebas</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necesarias</a:t>
            </a:r>
            <a:r>
              <a:rPr lang="en-US" sz="1400" dirty="0" smtClean="0">
                <a:solidFill>
                  <a:prstClr val="white"/>
                </a:solidFill>
                <a:latin typeface="Comic Sans MS" panose="030F0702030302020204" pitchFamily="66" charset="0"/>
              </a:rPr>
              <a:t> </a:t>
            </a:r>
          </a:p>
          <a:p>
            <a:pPr marL="342900" indent="-342900">
              <a:buFont typeface="+mj-lt"/>
              <a:buAutoNum type="alphaUcPeriod"/>
            </a:pPr>
            <a:endParaRPr lang="en-US" sz="800" dirty="0" smtClean="0">
              <a:solidFill>
                <a:prstClr val="white"/>
              </a:solidFill>
              <a:latin typeface="Comic Sans MS" panose="030F0702030302020204" pitchFamily="66" charset="0"/>
            </a:endParaRPr>
          </a:p>
          <a:p>
            <a:pPr marL="342900" indent="-342900">
              <a:buFont typeface="+mj-lt"/>
              <a:buAutoNum type="alphaUcPeriod"/>
            </a:pPr>
            <a:r>
              <a:rPr lang="en-US" sz="1400" dirty="0" err="1" smtClean="0">
                <a:solidFill>
                  <a:prstClr val="white"/>
                </a:solidFill>
                <a:latin typeface="Comic Sans MS" panose="030F0702030302020204" pitchFamily="66" charset="0"/>
              </a:rPr>
              <a:t>Falla</a:t>
            </a:r>
            <a:r>
              <a:rPr lang="en-US" sz="1400" dirty="0" smtClean="0">
                <a:solidFill>
                  <a:prstClr val="white"/>
                </a:solidFill>
                <a:latin typeface="Comic Sans MS" panose="030F0702030302020204" pitchFamily="66" charset="0"/>
              </a:rPr>
              <a:t> o </a:t>
            </a:r>
            <a:r>
              <a:rPr lang="en-US" sz="1400" dirty="0" err="1" smtClean="0">
                <a:solidFill>
                  <a:prstClr val="white"/>
                </a:solidFill>
                <a:latin typeface="Comic Sans MS" panose="030F0702030302020204" pitchFamily="66" charset="0"/>
              </a:rPr>
              <a:t>retardo</a:t>
            </a:r>
            <a:r>
              <a:rPr lang="en-US" sz="1400" dirty="0" smtClean="0">
                <a:solidFill>
                  <a:prstClr val="white"/>
                </a:solidFill>
                <a:latin typeface="Comic Sans MS" panose="030F0702030302020204" pitchFamily="66" charset="0"/>
              </a:rPr>
              <a:t> en </a:t>
            </a:r>
            <a:r>
              <a:rPr lang="en-US" sz="1400" dirty="0" err="1" smtClean="0">
                <a:solidFill>
                  <a:prstClr val="white"/>
                </a:solidFill>
                <a:latin typeface="Comic Sans MS" panose="030F0702030302020204" pitchFamily="66" charset="0"/>
              </a:rPr>
              <a:t>realizar</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pruebas</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necesarias</a:t>
            </a:r>
            <a:endParaRPr lang="en-US" sz="1400" dirty="0" smtClean="0">
              <a:solidFill>
                <a:prstClr val="white"/>
              </a:solidFill>
              <a:latin typeface="Comic Sans MS" panose="030F0702030302020204" pitchFamily="66" charset="0"/>
            </a:endParaRPr>
          </a:p>
          <a:p>
            <a:pPr marL="342900" indent="-342900">
              <a:buFont typeface="+mj-lt"/>
              <a:buAutoNum type="alphaUcPeriod"/>
            </a:pPr>
            <a:endParaRPr lang="en-US" sz="800" dirty="0" smtClean="0">
              <a:solidFill>
                <a:prstClr val="white"/>
              </a:solidFill>
              <a:latin typeface="Comic Sans MS" panose="030F0702030302020204" pitchFamily="66" charset="0"/>
            </a:endParaRPr>
          </a:p>
          <a:p>
            <a:pPr marL="342900" indent="-342900">
              <a:buFont typeface="+mj-lt"/>
              <a:buAutoNum type="alphaUcPeriod"/>
            </a:pPr>
            <a:r>
              <a:rPr lang="en-US" sz="1400" dirty="0" err="1" smtClean="0">
                <a:solidFill>
                  <a:prstClr val="white"/>
                </a:solidFill>
                <a:latin typeface="Comic Sans MS" panose="030F0702030302020204" pitchFamily="66" charset="0"/>
              </a:rPr>
              <a:t>Subóptima</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secuencia</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pruebas</a:t>
            </a:r>
            <a:endParaRPr lang="en-US" sz="1400" dirty="0" smtClean="0">
              <a:solidFill>
                <a:prstClr val="white"/>
              </a:solidFill>
              <a:latin typeface="Comic Sans MS" panose="030F0702030302020204" pitchFamily="66" charset="0"/>
            </a:endParaRPr>
          </a:p>
          <a:p>
            <a:pPr marL="342900" indent="-342900">
              <a:buFont typeface="+mj-lt"/>
              <a:buAutoNum type="alphaUcPeriod"/>
            </a:pPr>
            <a:endParaRPr lang="en-US" sz="800" dirty="0" smtClean="0">
              <a:solidFill>
                <a:prstClr val="white"/>
              </a:solidFill>
              <a:latin typeface="Comic Sans MS" panose="030F0702030302020204" pitchFamily="66" charset="0"/>
            </a:endParaRPr>
          </a:p>
          <a:p>
            <a:pPr marL="342900" indent="-342900">
              <a:buFont typeface="+mj-lt"/>
              <a:buAutoNum type="alphaUcPeriod"/>
            </a:pPr>
            <a:r>
              <a:rPr lang="en-US" sz="1400" dirty="0" err="1" smtClean="0">
                <a:solidFill>
                  <a:prstClr val="white"/>
                </a:solidFill>
                <a:latin typeface="Comic Sans MS" panose="030F0702030302020204" pitchFamily="66" charset="0"/>
              </a:rPr>
              <a:t>Pruebas</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ordenadas</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equivocadas</a:t>
            </a:r>
            <a:endParaRPr lang="en-US" sz="1400" dirty="0" smtClean="0">
              <a:solidFill>
                <a:prstClr val="white"/>
              </a:solidFill>
              <a:latin typeface="Comic Sans MS" panose="030F0702030302020204" pitchFamily="66" charset="0"/>
            </a:endParaRPr>
          </a:p>
          <a:p>
            <a:pPr marL="342900" indent="-342900">
              <a:buFont typeface="+mj-lt"/>
              <a:buAutoNum type="alphaUcPeriod"/>
            </a:pPr>
            <a:endParaRPr lang="en-US" sz="800" dirty="0" smtClean="0">
              <a:solidFill>
                <a:prstClr val="white"/>
              </a:solidFill>
              <a:latin typeface="Comic Sans MS" panose="030F0702030302020204" pitchFamily="66" charset="0"/>
            </a:endParaRPr>
          </a:p>
          <a:p>
            <a:pPr marL="342900" indent="-342900">
              <a:buFont typeface="+mj-lt"/>
              <a:buAutoNum type="alphaUcPeriod"/>
            </a:pPr>
            <a:r>
              <a:rPr lang="en-US" sz="1400" dirty="0" err="1" smtClean="0">
                <a:solidFill>
                  <a:prstClr val="white"/>
                </a:solidFill>
                <a:latin typeface="Comic Sans MS" panose="030F0702030302020204" pitchFamily="66" charset="0"/>
              </a:rPr>
              <a:t>Pruebas</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ordenadas</a:t>
            </a:r>
            <a:r>
              <a:rPr lang="en-US" sz="1400" dirty="0" smtClean="0">
                <a:solidFill>
                  <a:prstClr val="white"/>
                </a:solidFill>
                <a:latin typeface="Comic Sans MS" panose="030F0702030302020204" pitchFamily="66" charset="0"/>
              </a:rPr>
              <a:t> de la </a:t>
            </a:r>
            <a:r>
              <a:rPr lang="en-US" sz="1400" dirty="0" err="1" smtClean="0">
                <a:solidFill>
                  <a:prstClr val="white"/>
                </a:solidFill>
                <a:latin typeface="Comic Sans MS" panose="030F0702030302020204" pitchFamily="66" charset="0"/>
              </a:rPr>
              <a:t>manera</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equivocada</a:t>
            </a:r>
            <a:endParaRPr lang="en-US" sz="1400" dirty="0" smtClean="0">
              <a:solidFill>
                <a:prstClr val="white"/>
              </a:solidFill>
              <a:latin typeface="Comic Sans MS" panose="030F0702030302020204" pitchFamily="66" charset="0"/>
            </a:endParaRPr>
          </a:p>
          <a:p>
            <a:pPr marL="342900" indent="-342900">
              <a:buFont typeface="+mj-lt"/>
              <a:buAutoNum type="alphaUcPeriod"/>
            </a:pPr>
            <a:endParaRPr lang="en-US" sz="800" dirty="0" smtClean="0">
              <a:solidFill>
                <a:prstClr val="white"/>
              </a:solidFill>
              <a:latin typeface="Comic Sans MS" panose="030F0702030302020204" pitchFamily="66" charset="0"/>
            </a:endParaRPr>
          </a:p>
          <a:p>
            <a:pPr marL="342900" indent="-342900">
              <a:buFont typeface="+mj-lt"/>
              <a:buAutoNum type="alphaUcPeriod"/>
            </a:pPr>
            <a:r>
              <a:rPr lang="en-US" sz="1400" dirty="0" err="1" smtClean="0">
                <a:solidFill>
                  <a:prstClr val="white"/>
                </a:solidFill>
                <a:latin typeface="Comic Sans MS" panose="030F0702030302020204" pitchFamily="66" charset="0"/>
              </a:rPr>
              <a:t>Falla</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identificación</a:t>
            </a:r>
            <a:r>
              <a:rPr lang="en-US" sz="1400" dirty="0" smtClean="0">
                <a:solidFill>
                  <a:prstClr val="white"/>
                </a:solidFill>
                <a:latin typeface="Comic Sans MS" panose="030F0702030302020204" pitchFamily="66" charset="0"/>
              </a:rPr>
              <a:t> </a:t>
            </a:r>
            <a:r>
              <a:rPr lang="en-US" sz="1200" dirty="0" smtClean="0">
                <a:solidFill>
                  <a:prstClr val="white"/>
                </a:solidFill>
                <a:latin typeface="Comic Sans MS" panose="030F0702030302020204" pitchFamily="66" charset="0"/>
              </a:rPr>
              <a:t>(</a:t>
            </a:r>
            <a:r>
              <a:rPr lang="en-US" sz="1200" dirty="0" err="1" smtClean="0">
                <a:solidFill>
                  <a:prstClr val="white"/>
                </a:solidFill>
                <a:latin typeface="Comic Sans MS" panose="030F0702030302020204" pitchFamily="66" charset="0"/>
              </a:rPr>
              <a:t>mezcla</a:t>
            </a:r>
            <a:r>
              <a:rPr lang="en-US" sz="1200" dirty="0" smtClean="0">
                <a:solidFill>
                  <a:prstClr val="white"/>
                </a:solidFill>
                <a:latin typeface="Comic Sans MS" panose="030F0702030302020204" pitchFamily="66" charset="0"/>
              </a:rPr>
              <a:t> de </a:t>
            </a:r>
            <a:r>
              <a:rPr lang="en-US" sz="1200" dirty="0" err="1" smtClean="0">
                <a:solidFill>
                  <a:prstClr val="white"/>
                </a:solidFill>
                <a:latin typeface="Comic Sans MS" panose="030F0702030302020204" pitchFamily="66" charset="0"/>
              </a:rPr>
              <a:t>muestras</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muestras</a:t>
            </a:r>
            <a:r>
              <a:rPr lang="en-US" sz="1200" dirty="0" smtClean="0">
                <a:solidFill>
                  <a:prstClr val="white"/>
                </a:solidFill>
                <a:latin typeface="Comic Sans MS" panose="030F0702030302020204" pitchFamily="66" charset="0"/>
              </a:rPr>
              <a:t> mal </a:t>
            </a:r>
            <a:r>
              <a:rPr lang="en-US" sz="1200" dirty="0" err="1" smtClean="0">
                <a:solidFill>
                  <a:prstClr val="white"/>
                </a:solidFill>
                <a:latin typeface="Comic Sans MS" panose="030F0702030302020204" pitchFamily="66" charset="0"/>
              </a:rPr>
              <a:t>marcadas</a:t>
            </a:r>
            <a:r>
              <a:rPr lang="en-US" sz="1200" dirty="0" smtClean="0">
                <a:solidFill>
                  <a:prstClr val="white"/>
                </a:solidFill>
                <a:latin typeface="Comic Sans MS" panose="030F0702030302020204" pitchFamily="66" charset="0"/>
              </a:rPr>
              <a:t>, o </a:t>
            </a:r>
            <a:r>
              <a:rPr lang="en-US" sz="1200" dirty="0" err="1" smtClean="0">
                <a:solidFill>
                  <a:prstClr val="white"/>
                </a:solidFill>
                <a:latin typeface="Comic Sans MS" panose="030F0702030302020204" pitchFamily="66" charset="0"/>
              </a:rPr>
              <a:t>prueba</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realizada</a:t>
            </a:r>
            <a:r>
              <a:rPr lang="en-US" sz="1200" dirty="0" smtClean="0">
                <a:solidFill>
                  <a:prstClr val="white"/>
                </a:solidFill>
                <a:latin typeface="Comic Sans MS" panose="030F0702030302020204" pitchFamily="66" charset="0"/>
              </a:rPr>
              <a:t> en el </a:t>
            </a:r>
            <a:r>
              <a:rPr lang="en-US" sz="1200" dirty="0" err="1" smtClean="0">
                <a:solidFill>
                  <a:prstClr val="white"/>
                </a:solidFill>
                <a:latin typeface="Comic Sans MS" panose="030F0702030302020204" pitchFamily="66" charset="0"/>
              </a:rPr>
              <a:t>paciente</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equivocado</a:t>
            </a:r>
            <a:r>
              <a:rPr lang="en-US" sz="1200" dirty="0" smtClean="0">
                <a:solidFill>
                  <a:prstClr val="white"/>
                </a:solidFill>
                <a:latin typeface="Comic Sans MS" panose="030F0702030302020204" pitchFamily="66" charset="0"/>
              </a:rPr>
              <a:t>)</a:t>
            </a:r>
          </a:p>
          <a:p>
            <a:pPr marL="342900" indent="-342900">
              <a:buFont typeface="+mj-lt"/>
              <a:buAutoNum type="alphaUcPeriod"/>
            </a:pPr>
            <a:endParaRPr lang="en-US" sz="800" dirty="0" smtClean="0">
              <a:solidFill>
                <a:prstClr val="white"/>
              </a:solidFill>
              <a:latin typeface="Comic Sans MS" panose="030F0702030302020204" pitchFamily="66" charset="0"/>
            </a:endParaRPr>
          </a:p>
          <a:p>
            <a:pPr marL="342900" indent="-342900">
              <a:buFont typeface="+mj-lt"/>
              <a:buAutoNum type="alphaUcPeriod" startAt="7"/>
            </a:pPr>
            <a:r>
              <a:rPr lang="en-US" sz="1400" dirty="0" smtClean="0">
                <a:solidFill>
                  <a:prstClr val="white"/>
                </a:solidFill>
                <a:latin typeface="Comic Sans MS" panose="030F0702030302020204" pitchFamily="66" charset="0"/>
              </a:rPr>
              <a:t>Error </a:t>
            </a:r>
            <a:r>
              <a:rPr lang="en-US" sz="1400" dirty="0" err="1" smtClean="0">
                <a:solidFill>
                  <a:prstClr val="white"/>
                </a:solidFill>
                <a:latin typeface="Comic Sans MS" panose="030F0702030302020204" pitchFamily="66" charset="0"/>
              </a:rPr>
              <a:t>técnico</a:t>
            </a:r>
            <a:r>
              <a:rPr lang="en-US" sz="1400" dirty="0" smtClean="0">
                <a:solidFill>
                  <a:prstClr val="white"/>
                </a:solidFill>
                <a:latin typeface="Comic Sans MS" panose="030F0702030302020204" pitchFamily="66" charset="0"/>
              </a:rPr>
              <a:t> o de </a:t>
            </a:r>
            <a:r>
              <a:rPr lang="en-US" sz="1400" dirty="0" err="1" smtClean="0">
                <a:solidFill>
                  <a:prstClr val="white"/>
                </a:solidFill>
                <a:latin typeface="Comic Sans MS" panose="030F0702030302020204" pitchFamily="66" charset="0"/>
              </a:rPr>
              <a:t>procesamiento</a:t>
            </a:r>
            <a:r>
              <a:rPr lang="en-US" sz="1400" dirty="0" smtClean="0">
                <a:solidFill>
                  <a:prstClr val="white"/>
                </a:solidFill>
                <a:latin typeface="Comic Sans MS" panose="030F0702030302020204" pitchFamily="66" charset="0"/>
              </a:rPr>
              <a:t> </a:t>
            </a:r>
            <a:r>
              <a:rPr lang="en-US" sz="1200" dirty="0" smtClean="0">
                <a:solidFill>
                  <a:prstClr val="white"/>
                </a:solidFill>
                <a:latin typeface="Comic Sans MS" panose="030F0702030302020204" pitchFamily="66" charset="0"/>
              </a:rPr>
              <a:t>(</a:t>
            </a:r>
            <a:r>
              <a:rPr lang="en-US" sz="1200" dirty="0" err="1" smtClean="0">
                <a:solidFill>
                  <a:prstClr val="white"/>
                </a:solidFill>
                <a:latin typeface="Comic Sans MS" panose="030F0702030302020204" pitchFamily="66" charset="0"/>
              </a:rPr>
              <a:t>problema</a:t>
            </a:r>
            <a:r>
              <a:rPr lang="en-US" sz="1200" dirty="0" smtClean="0">
                <a:solidFill>
                  <a:prstClr val="white"/>
                </a:solidFill>
                <a:latin typeface="Comic Sans MS" panose="030F0702030302020204" pitchFamily="66" charset="0"/>
              </a:rPr>
              <a:t> de </a:t>
            </a:r>
            <a:r>
              <a:rPr lang="en-US" sz="1200" dirty="0" err="1" smtClean="0">
                <a:solidFill>
                  <a:prstClr val="white"/>
                </a:solidFill>
                <a:latin typeface="Comic Sans MS" panose="030F0702030302020204" pitchFamily="66" charset="0"/>
              </a:rPr>
              <a:t>equipo</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pobre</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procesamiento</a:t>
            </a:r>
            <a:r>
              <a:rPr lang="en-US" sz="1200" dirty="0" smtClean="0">
                <a:solidFill>
                  <a:prstClr val="white"/>
                </a:solidFill>
                <a:latin typeface="Comic Sans MS" panose="030F0702030302020204" pitchFamily="66" charset="0"/>
              </a:rPr>
              <a:t> de </a:t>
            </a:r>
            <a:r>
              <a:rPr lang="en-US" sz="1200" dirty="0" err="1" smtClean="0">
                <a:solidFill>
                  <a:prstClr val="white"/>
                </a:solidFill>
                <a:latin typeface="Comic Sans MS" panose="030F0702030302020204" pitchFamily="66" charset="0"/>
              </a:rPr>
              <a:t>muestras</a:t>
            </a:r>
            <a:r>
              <a:rPr lang="en-US" sz="1200" dirty="0" smtClean="0">
                <a:solidFill>
                  <a:prstClr val="white"/>
                </a:solidFill>
                <a:latin typeface="Comic Sans MS" panose="030F0702030302020204" pitchFamily="66" charset="0"/>
              </a:rPr>
              <a:t>/</a:t>
            </a:r>
            <a:r>
              <a:rPr lang="en-US" sz="1200" dirty="0" err="1" smtClean="0">
                <a:solidFill>
                  <a:prstClr val="white"/>
                </a:solidFill>
                <a:latin typeface="Comic Sans MS" panose="030F0702030302020204" pitchFamily="66" charset="0"/>
              </a:rPr>
              <a:t>pruebas</a:t>
            </a:r>
            <a:r>
              <a:rPr lang="en-US" sz="1200" dirty="0" smtClean="0">
                <a:solidFill>
                  <a:prstClr val="white"/>
                </a:solidFill>
                <a:latin typeface="Comic Sans MS" panose="030F0702030302020204" pitchFamily="66" charset="0"/>
              </a:rPr>
              <a:t> o </a:t>
            </a:r>
            <a:r>
              <a:rPr lang="en-US" sz="1200" dirty="0" err="1" smtClean="0">
                <a:solidFill>
                  <a:prstClr val="white"/>
                </a:solidFill>
                <a:latin typeface="Comic Sans MS" panose="030F0702030302020204" pitchFamily="66" charset="0"/>
              </a:rPr>
              <a:t>tema</a:t>
            </a:r>
            <a:r>
              <a:rPr lang="en-US" sz="1200" dirty="0" smtClean="0">
                <a:solidFill>
                  <a:prstClr val="white"/>
                </a:solidFill>
                <a:latin typeface="Comic Sans MS" panose="030F0702030302020204" pitchFamily="66" charset="0"/>
              </a:rPr>
              <a:t> de </a:t>
            </a:r>
            <a:r>
              <a:rPr lang="en-US" sz="1200" dirty="0" err="1" smtClean="0">
                <a:solidFill>
                  <a:prstClr val="white"/>
                </a:solidFill>
                <a:latin typeface="Comic Sans MS" panose="030F0702030302020204" pitchFamily="66" charset="0"/>
              </a:rPr>
              <a:t>habilidad</a:t>
            </a:r>
            <a:r>
              <a:rPr lang="en-US" sz="1200" dirty="0" smtClean="0">
                <a:solidFill>
                  <a:prstClr val="white"/>
                </a:solidFill>
                <a:latin typeface="Comic Sans MS" panose="030F0702030302020204" pitchFamily="66" charset="0"/>
              </a:rPr>
              <a:t>) </a:t>
            </a:r>
          </a:p>
          <a:p>
            <a:pPr marL="342900" indent="-342900">
              <a:buFont typeface="+mj-lt"/>
              <a:buAutoNum type="alphaUcPeriod" startAt="7"/>
            </a:pPr>
            <a:endParaRPr lang="en-US" sz="800" dirty="0" smtClean="0">
              <a:solidFill>
                <a:prstClr val="white"/>
              </a:solidFill>
              <a:latin typeface="Comic Sans MS" panose="030F0702030302020204" pitchFamily="66" charset="0"/>
            </a:endParaRPr>
          </a:p>
          <a:p>
            <a:pPr marL="342900" indent="-342900">
              <a:buFont typeface="+mj-lt"/>
              <a:buAutoNum type="alphaUcPeriod" startAt="7"/>
            </a:pPr>
            <a:r>
              <a:rPr lang="en-US" sz="1400" dirty="0" err="1" smtClean="0">
                <a:solidFill>
                  <a:prstClr val="white"/>
                </a:solidFill>
                <a:latin typeface="Comic Sans MS" panose="030F0702030302020204" pitchFamily="66" charset="0"/>
              </a:rPr>
              <a:t>Problema</a:t>
            </a:r>
            <a:r>
              <a:rPr lang="en-US" sz="1400" dirty="0" smtClean="0">
                <a:solidFill>
                  <a:prstClr val="white"/>
                </a:solidFill>
                <a:latin typeface="Comic Sans MS" panose="030F0702030302020204" pitchFamily="66" charset="0"/>
              </a:rPr>
              <a:t> en </a:t>
            </a:r>
            <a:r>
              <a:rPr lang="en-US" sz="1400" dirty="0" err="1">
                <a:solidFill>
                  <a:prstClr val="white"/>
                </a:solidFill>
                <a:latin typeface="Comic Sans MS" panose="030F0702030302020204" pitchFamily="66" charset="0"/>
              </a:rPr>
              <a:t>e</a:t>
            </a:r>
            <a:r>
              <a:rPr lang="en-US" sz="1400" dirty="0" err="1" smtClean="0">
                <a:solidFill>
                  <a:prstClr val="white"/>
                </a:solidFill>
                <a:latin typeface="Comic Sans MS" panose="030F0702030302020204" pitchFamily="66" charset="0"/>
              </a:rPr>
              <a:t>ntrega</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muestra</a:t>
            </a:r>
            <a:r>
              <a:rPr lang="en-US" sz="1400" dirty="0" smtClean="0">
                <a:solidFill>
                  <a:prstClr val="white"/>
                </a:solidFill>
                <a:latin typeface="Comic Sans MS" panose="030F0702030302020204" pitchFamily="66" charset="0"/>
              </a:rPr>
              <a:t> </a:t>
            </a:r>
            <a:r>
              <a:rPr lang="en-US" sz="1200" dirty="0" smtClean="0">
                <a:solidFill>
                  <a:prstClr val="white"/>
                </a:solidFill>
                <a:latin typeface="Comic Sans MS" panose="030F0702030302020204" pitchFamily="66" charset="0"/>
              </a:rPr>
              <a:t>(</a:t>
            </a:r>
            <a:r>
              <a:rPr lang="en-US" sz="1200" dirty="0" err="1" smtClean="0">
                <a:solidFill>
                  <a:prstClr val="white"/>
                </a:solidFill>
                <a:latin typeface="Comic Sans MS" panose="030F0702030302020204" pitchFamily="66" charset="0"/>
              </a:rPr>
              <a:t>muestra</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nunca</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enviada</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entrega</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retardada</a:t>
            </a:r>
            <a:r>
              <a:rPr lang="en-US" sz="1200" dirty="0" smtClean="0">
                <a:solidFill>
                  <a:prstClr val="white"/>
                </a:solidFill>
                <a:latin typeface="Comic Sans MS" panose="030F0702030302020204" pitchFamily="66" charset="0"/>
              </a:rPr>
              <a:t>, o </a:t>
            </a:r>
            <a:r>
              <a:rPr lang="en-US" sz="1200" dirty="0" err="1" smtClean="0">
                <a:solidFill>
                  <a:prstClr val="white"/>
                </a:solidFill>
                <a:latin typeface="Comic Sans MS" panose="030F0702030302020204" pitchFamily="66" charset="0"/>
              </a:rPr>
              <a:t>muestra</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perdida</a:t>
            </a:r>
            <a:r>
              <a:rPr lang="en-US" sz="1200" dirty="0" smtClean="0">
                <a:solidFill>
                  <a:prstClr val="white"/>
                </a:solidFill>
                <a:latin typeface="Comic Sans MS" panose="030F0702030302020204" pitchFamily="66" charset="0"/>
              </a:rPr>
              <a:t>) </a:t>
            </a:r>
          </a:p>
          <a:p>
            <a:pPr marL="342900" indent="-342900">
              <a:buFont typeface="+mj-lt"/>
              <a:buAutoNum type="alphaUcPeriod" startAt="7"/>
            </a:pPr>
            <a:endParaRPr lang="en-US" sz="800" dirty="0">
              <a:solidFill>
                <a:prstClr val="white"/>
              </a:solidFill>
              <a:latin typeface="Comic Sans MS" panose="030F0702030302020204" pitchFamily="66" charset="0"/>
            </a:endParaRPr>
          </a:p>
          <a:p>
            <a:pPr marL="342900" indent="-342900">
              <a:buFont typeface="+mj-lt"/>
              <a:buAutoNum type="alphaUcPeriod" startAt="7"/>
            </a:pPr>
            <a:r>
              <a:rPr lang="en-US" sz="1400" dirty="0" err="1" smtClean="0">
                <a:solidFill>
                  <a:prstClr val="white"/>
                </a:solidFill>
                <a:latin typeface="Comic Sans MS" panose="030F0702030302020204" pitchFamily="66" charset="0"/>
              </a:rPr>
              <a:t>Pruebas</a:t>
            </a:r>
            <a:r>
              <a:rPr lang="en-US" sz="1400" dirty="0" smtClean="0">
                <a:solidFill>
                  <a:prstClr val="white"/>
                </a:solidFill>
                <a:latin typeface="Comic Sans MS" panose="030F0702030302020204" pitchFamily="66" charset="0"/>
              </a:rPr>
              <a:t> mal </a:t>
            </a:r>
            <a:r>
              <a:rPr lang="en-US" sz="1400" dirty="0" err="1" smtClean="0">
                <a:solidFill>
                  <a:prstClr val="white"/>
                </a:solidFill>
                <a:latin typeface="Comic Sans MS" panose="030F0702030302020204" pitchFamily="66" charset="0"/>
              </a:rPr>
              <a:t>leídas</a:t>
            </a:r>
            <a:r>
              <a:rPr lang="en-US" sz="1400" dirty="0" smtClean="0">
                <a:solidFill>
                  <a:prstClr val="white"/>
                </a:solidFill>
                <a:latin typeface="Comic Sans MS" panose="030F0702030302020204" pitchFamily="66" charset="0"/>
              </a:rPr>
              <a:t> o mal </a:t>
            </a:r>
            <a:r>
              <a:rPr lang="en-US" sz="1400" dirty="0" err="1" smtClean="0">
                <a:solidFill>
                  <a:prstClr val="white"/>
                </a:solidFill>
                <a:latin typeface="Comic Sans MS" panose="030F0702030302020204" pitchFamily="66" charset="0"/>
              </a:rPr>
              <a:t>interpretadas</a:t>
            </a:r>
            <a:r>
              <a:rPr lang="en-US" sz="1400" dirty="0" smtClean="0">
                <a:solidFill>
                  <a:prstClr val="white"/>
                </a:solidFill>
                <a:latin typeface="Comic Sans MS" panose="030F0702030302020204" pitchFamily="66" charset="0"/>
              </a:rPr>
              <a:t> </a:t>
            </a:r>
          </a:p>
          <a:p>
            <a:pPr marL="342900" indent="-342900">
              <a:buFont typeface="+mj-lt"/>
              <a:buAutoNum type="alphaUcPeriod" startAt="7"/>
            </a:pPr>
            <a:endParaRPr lang="en-US" sz="800" dirty="0">
              <a:solidFill>
                <a:prstClr val="white"/>
              </a:solidFill>
              <a:latin typeface="Comic Sans MS" panose="030F0702030302020204" pitchFamily="66" charset="0"/>
            </a:endParaRPr>
          </a:p>
          <a:p>
            <a:pPr marL="342900" indent="-342900">
              <a:buFont typeface="+mj-lt"/>
              <a:buAutoNum type="alphaUcPeriod" startAt="7"/>
            </a:pPr>
            <a:r>
              <a:rPr lang="en-US" sz="1400" dirty="0" err="1" smtClean="0">
                <a:solidFill>
                  <a:prstClr val="white"/>
                </a:solidFill>
                <a:latin typeface="Comic Sans MS" panose="030F0702030302020204" pitchFamily="66" charset="0"/>
              </a:rPr>
              <a:t>Falla</a:t>
            </a:r>
            <a:r>
              <a:rPr lang="en-US" sz="1400" dirty="0" smtClean="0">
                <a:solidFill>
                  <a:prstClr val="white"/>
                </a:solidFill>
                <a:latin typeface="Comic Sans MS" panose="030F0702030302020204" pitchFamily="66" charset="0"/>
              </a:rPr>
              <a:t> o </a:t>
            </a:r>
            <a:r>
              <a:rPr lang="en-US" sz="1400" dirty="0" err="1" smtClean="0">
                <a:solidFill>
                  <a:prstClr val="white"/>
                </a:solidFill>
                <a:latin typeface="Comic Sans MS" panose="030F0702030302020204" pitchFamily="66" charset="0"/>
              </a:rPr>
              <a:t>retardo</a:t>
            </a:r>
            <a:r>
              <a:rPr lang="en-US" sz="1400" dirty="0" smtClean="0">
                <a:solidFill>
                  <a:prstClr val="white"/>
                </a:solidFill>
                <a:latin typeface="Comic Sans MS" panose="030F0702030302020204" pitchFamily="66" charset="0"/>
              </a:rPr>
              <a:t> en </a:t>
            </a:r>
            <a:r>
              <a:rPr lang="en-US" sz="1400" dirty="0" err="1" smtClean="0">
                <a:solidFill>
                  <a:prstClr val="white"/>
                </a:solidFill>
                <a:latin typeface="Comic Sans MS" panose="030F0702030302020204" pitchFamily="66" charset="0"/>
              </a:rPr>
              <a:t>transmitir</a:t>
            </a:r>
            <a:r>
              <a:rPr lang="en-US" sz="1400" dirty="0" smtClean="0">
                <a:solidFill>
                  <a:prstClr val="white"/>
                </a:solidFill>
                <a:latin typeface="Comic Sans MS" panose="030F0702030302020204" pitchFamily="66" charset="0"/>
              </a:rPr>
              <a:t> o </a:t>
            </a:r>
            <a:r>
              <a:rPr lang="en-US" sz="1400" dirty="0" err="1" smtClean="0">
                <a:solidFill>
                  <a:prstClr val="white"/>
                </a:solidFill>
                <a:latin typeface="Comic Sans MS" panose="030F0702030302020204" pitchFamily="66" charset="0"/>
              </a:rPr>
              <a:t>comunicar</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resultados</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pruebas</a:t>
            </a:r>
            <a:r>
              <a:rPr lang="en-US" sz="1400" dirty="0" smtClean="0">
                <a:solidFill>
                  <a:prstClr val="white"/>
                </a:solidFill>
                <a:latin typeface="Comic Sans MS" panose="030F0702030302020204" pitchFamily="66" charset="0"/>
              </a:rPr>
              <a:t> a la </a:t>
            </a:r>
            <a:r>
              <a:rPr lang="en-US" sz="1400" dirty="0" err="1" smtClean="0">
                <a:solidFill>
                  <a:prstClr val="white"/>
                </a:solidFill>
                <a:latin typeface="Comic Sans MS" panose="030F0702030302020204" pitchFamily="66" charset="0"/>
              </a:rPr>
              <a:t>organización</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atención</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salud</a:t>
            </a:r>
            <a:r>
              <a:rPr lang="en-US" sz="1400" dirty="0" smtClean="0">
                <a:solidFill>
                  <a:prstClr val="white"/>
                </a:solidFill>
                <a:latin typeface="Comic Sans MS" panose="030F0702030302020204" pitchFamily="66" charset="0"/>
              </a:rPr>
              <a:t> </a:t>
            </a:r>
          </a:p>
          <a:p>
            <a:pPr marL="342900" indent="-342900">
              <a:buFont typeface="+mj-lt"/>
              <a:buAutoNum type="alphaUcPeriod" startAt="7"/>
            </a:pPr>
            <a:endParaRPr lang="en-US" sz="800" dirty="0" smtClean="0">
              <a:solidFill>
                <a:prstClr val="white"/>
              </a:solidFill>
              <a:latin typeface="Comic Sans MS" panose="030F0702030302020204" pitchFamily="66" charset="0"/>
            </a:endParaRPr>
          </a:p>
          <a:p>
            <a:pPr marL="342900" indent="-342900">
              <a:buFont typeface="+mj-lt"/>
              <a:buAutoNum type="alphaUcPeriod" startAt="7"/>
            </a:pPr>
            <a:r>
              <a:rPr lang="en-US" sz="1400" dirty="0" err="1" smtClean="0">
                <a:solidFill>
                  <a:prstClr val="white"/>
                </a:solidFill>
                <a:latin typeface="Comic Sans MS" panose="030F0702030302020204" pitchFamily="66" charset="0"/>
              </a:rPr>
              <a:t>Falla</a:t>
            </a:r>
            <a:r>
              <a:rPr lang="en-US" sz="1400" dirty="0" smtClean="0">
                <a:solidFill>
                  <a:prstClr val="white"/>
                </a:solidFill>
                <a:latin typeface="Comic Sans MS" panose="030F0702030302020204" pitchFamily="66" charset="0"/>
              </a:rPr>
              <a:t> o </a:t>
            </a:r>
            <a:r>
              <a:rPr lang="en-US" sz="1400" dirty="0" err="1" smtClean="0">
                <a:solidFill>
                  <a:prstClr val="white"/>
                </a:solidFill>
                <a:latin typeface="Comic Sans MS" panose="030F0702030302020204" pitchFamily="66" charset="0"/>
              </a:rPr>
              <a:t>retardo</a:t>
            </a:r>
            <a:r>
              <a:rPr lang="en-US" sz="1400" dirty="0" smtClean="0">
                <a:solidFill>
                  <a:prstClr val="white"/>
                </a:solidFill>
                <a:latin typeface="Comic Sans MS" panose="030F0702030302020204" pitchFamily="66" charset="0"/>
              </a:rPr>
              <a:t> en </a:t>
            </a:r>
            <a:r>
              <a:rPr lang="en-US" sz="1400" dirty="0" err="1" smtClean="0">
                <a:solidFill>
                  <a:prstClr val="white"/>
                </a:solidFill>
                <a:latin typeface="Comic Sans MS" panose="030F0702030302020204" pitchFamily="66" charset="0"/>
              </a:rPr>
              <a:t>actuar</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sobre</a:t>
            </a:r>
            <a:r>
              <a:rPr lang="en-US" sz="1400" dirty="0" smtClean="0">
                <a:solidFill>
                  <a:prstClr val="white"/>
                </a:solidFill>
                <a:latin typeface="Comic Sans MS" panose="030F0702030302020204" pitchFamily="66" charset="0"/>
              </a:rPr>
              <a:t> o </a:t>
            </a:r>
            <a:r>
              <a:rPr lang="en-US" sz="1400" dirty="0" err="1" smtClean="0">
                <a:solidFill>
                  <a:prstClr val="white"/>
                </a:solidFill>
                <a:latin typeface="Comic Sans MS" panose="030F0702030302020204" pitchFamily="66" charset="0"/>
              </a:rPr>
              <a:t>seguir</a:t>
            </a:r>
            <a:r>
              <a:rPr lang="en-US" sz="1400" dirty="0" smtClean="0">
                <a:solidFill>
                  <a:prstClr val="white"/>
                </a:solidFill>
                <a:latin typeface="Comic Sans MS" panose="030F0702030302020204" pitchFamily="66" charset="0"/>
              </a:rPr>
              <a:t> un </a:t>
            </a:r>
            <a:r>
              <a:rPr lang="en-US" sz="1400" dirty="0" err="1" smtClean="0">
                <a:solidFill>
                  <a:prstClr val="white"/>
                </a:solidFill>
                <a:latin typeface="Comic Sans MS" panose="030F0702030302020204" pitchFamily="66" charset="0"/>
              </a:rPr>
              <a:t>resultado</a:t>
            </a:r>
            <a:r>
              <a:rPr lang="en-US" sz="1400" dirty="0" smtClean="0">
                <a:solidFill>
                  <a:prstClr val="white"/>
                </a:solidFill>
                <a:latin typeface="Comic Sans MS" panose="030F0702030302020204" pitchFamily="66" charset="0"/>
              </a:rPr>
              <a:t> de </a:t>
            </a:r>
            <a:r>
              <a:rPr lang="en-US" sz="1400" dirty="0" err="1" smtClean="0">
                <a:solidFill>
                  <a:prstClr val="white"/>
                </a:solidFill>
                <a:latin typeface="Comic Sans MS" panose="030F0702030302020204" pitchFamily="66" charset="0"/>
              </a:rPr>
              <a:t>una</a:t>
            </a:r>
            <a:r>
              <a:rPr lang="en-US" sz="1400" dirty="0" smtClean="0">
                <a:solidFill>
                  <a:prstClr val="white"/>
                </a:solidFill>
                <a:latin typeface="Comic Sans MS" panose="030F0702030302020204" pitchFamily="66" charset="0"/>
              </a:rPr>
              <a:t> </a:t>
            </a:r>
            <a:r>
              <a:rPr lang="en-US" sz="1400" dirty="0" err="1" smtClean="0">
                <a:solidFill>
                  <a:prstClr val="white"/>
                </a:solidFill>
                <a:latin typeface="Comic Sans MS" panose="030F0702030302020204" pitchFamily="66" charset="0"/>
              </a:rPr>
              <a:t>prueba</a:t>
            </a:r>
            <a:r>
              <a:rPr lang="en-US" sz="1400" dirty="0" smtClean="0">
                <a:solidFill>
                  <a:prstClr val="white"/>
                </a:solidFill>
                <a:latin typeface="Comic Sans MS" panose="030F0702030302020204" pitchFamily="66" charset="0"/>
              </a:rPr>
              <a:t> </a:t>
            </a:r>
            <a:r>
              <a:rPr lang="en-US" sz="1200" dirty="0" smtClean="0">
                <a:solidFill>
                  <a:prstClr val="white"/>
                </a:solidFill>
                <a:latin typeface="Comic Sans MS" panose="030F0702030302020204" pitchFamily="66" charset="0"/>
              </a:rPr>
              <a:t>(</a:t>
            </a:r>
            <a:r>
              <a:rPr lang="en-US" sz="1200" dirty="0" err="1" smtClean="0">
                <a:solidFill>
                  <a:prstClr val="white"/>
                </a:solidFill>
                <a:latin typeface="Comic Sans MS" panose="030F0702030302020204" pitchFamily="66" charset="0"/>
              </a:rPr>
              <a:t>incluyendo</a:t>
            </a:r>
            <a:r>
              <a:rPr lang="en-US" sz="1200" dirty="0" smtClean="0">
                <a:solidFill>
                  <a:prstClr val="white"/>
                </a:solidFill>
                <a:latin typeface="Comic Sans MS" panose="030F0702030302020204" pitchFamily="66" charset="0"/>
              </a:rPr>
              <a:t> </a:t>
            </a:r>
            <a:r>
              <a:rPr lang="en-US" sz="1200" dirty="0" err="1" smtClean="0">
                <a:solidFill>
                  <a:prstClr val="white"/>
                </a:solidFill>
                <a:latin typeface="Comic Sans MS" panose="030F0702030302020204" pitchFamily="66" charset="0"/>
              </a:rPr>
              <a:t>resultados</a:t>
            </a:r>
            <a:r>
              <a:rPr lang="en-US" sz="1200" dirty="0" smtClean="0">
                <a:solidFill>
                  <a:prstClr val="white"/>
                </a:solidFill>
                <a:latin typeface="Comic Sans MS" panose="030F0702030302020204" pitchFamily="66" charset="0"/>
              </a:rPr>
              <a:t> no </a:t>
            </a:r>
            <a:r>
              <a:rPr lang="en-US" sz="1200" dirty="0" err="1" smtClean="0">
                <a:solidFill>
                  <a:prstClr val="white"/>
                </a:solidFill>
                <a:latin typeface="Comic Sans MS" panose="030F0702030302020204" pitchFamily="66" charset="0"/>
              </a:rPr>
              <a:t>comunicados</a:t>
            </a:r>
            <a:r>
              <a:rPr lang="en-US" sz="1200" dirty="0" smtClean="0">
                <a:solidFill>
                  <a:prstClr val="white"/>
                </a:solidFill>
                <a:latin typeface="Comic Sans MS" panose="030F0702030302020204" pitchFamily="66" charset="0"/>
              </a:rPr>
              <a:t> al </a:t>
            </a:r>
            <a:r>
              <a:rPr lang="en-US" sz="1200" dirty="0" err="1" smtClean="0">
                <a:solidFill>
                  <a:prstClr val="white"/>
                </a:solidFill>
                <a:latin typeface="Comic Sans MS" panose="030F0702030302020204" pitchFamily="66" charset="0"/>
              </a:rPr>
              <a:t>paciente</a:t>
            </a:r>
            <a:r>
              <a:rPr lang="en-US" sz="1200" dirty="0" smtClean="0">
                <a:solidFill>
                  <a:prstClr val="white"/>
                </a:solidFill>
                <a:latin typeface="Comic Sans MS" panose="030F0702030302020204" pitchFamily="66" charset="0"/>
              </a:rPr>
              <a:t>)</a:t>
            </a:r>
            <a:r>
              <a:rPr lang="en-US" sz="1200" dirty="0" smtClean="0">
                <a:solidFill>
                  <a:prstClr val="white"/>
                </a:solidFill>
                <a:latin typeface="Lucida Sans" panose="020B0602030504020204" pitchFamily="34" charset="0"/>
              </a:rPr>
              <a:t>.</a:t>
            </a:r>
          </a:p>
        </p:txBody>
      </p:sp>
      <p:sp>
        <p:nvSpPr>
          <p:cNvPr id="7" name="CuadroTexto 6"/>
          <p:cNvSpPr txBox="1"/>
          <p:nvPr/>
        </p:nvSpPr>
        <p:spPr>
          <a:xfrm>
            <a:off x="1679221" y="309709"/>
            <a:ext cx="5785558"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Errores en los pasos del proceso*</a:t>
            </a:r>
          </a:p>
        </p:txBody>
      </p:sp>
      <p:sp>
        <p:nvSpPr>
          <p:cNvPr id="8" name="Rectángulo 7"/>
          <p:cNvSpPr/>
          <p:nvPr/>
        </p:nvSpPr>
        <p:spPr>
          <a:xfrm>
            <a:off x="284443" y="6236727"/>
            <a:ext cx="2397797" cy="461665"/>
          </a:xfrm>
          <a:prstGeom prst="rect">
            <a:avLst/>
          </a:prstGeom>
        </p:spPr>
        <p:txBody>
          <a:bodyPr wrap="square">
            <a:spAutoFit/>
          </a:bodyPr>
          <a:lstStyle/>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*Según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evaluación e investigación </a:t>
            </a:r>
            <a:endPar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del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ED </a:t>
            </a:r>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modificadas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(DEER)</a:t>
            </a:r>
          </a:p>
        </p:txBody>
      </p:sp>
    </p:spTree>
    <p:extLst>
      <p:ext uri="{BB962C8B-B14F-4D97-AF65-F5344CB8AC3E}">
        <p14:creationId xmlns:p14="http://schemas.microsoft.com/office/powerpoint/2010/main" val="2025230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18" end="1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20" end="2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l="43580" t="20593" r="10429" b="22344"/>
          <a:stretch/>
        </p:blipFill>
        <p:spPr>
          <a:xfrm>
            <a:off x="1828800" y="697673"/>
            <a:ext cx="5486400" cy="5105400"/>
          </a:xfrm>
          <a:prstGeom prst="rect">
            <a:avLst/>
          </a:prstGeom>
        </p:spPr>
      </p:pic>
      <p:sp>
        <p:nvSpPr>
          <p:cNvPr id="6" name="CuadroTexto 5"/>
          <p:cNvSpPr txBox="1"/>
          <p:nvPr/>
        </p:nvSpPr>
        <p:spPr>
          <a:xfrm>
            <a:off x="1996440" y="5819115"/>
            <a:ext cx="5151120" cy="830997"/>
          </a:xfrm>
          <a:prstGeom prst="rect">
            <a:avLst/>
          </a:prstGeom>
          <a:solidFill>
            <a:schemeClr val="bg1"/>
          </a:solidFill>
          <a:ln w="28575">
            <a:noFill/>
          </a:ln>
        </p:spPr>
        <p:txBody>
          <a:bodyPr wrap="square" rtlCol="0">
            <a:spAutoFit/>
          </a:bodyPr>
          <a:lstStyle/>
          <a:p>
            <a:pPr algn="ctr"/>
            <a:r>
              <a:rPr lang="es-VE" sz="1600" dirty="0" smtClean="0">
                <a:latin typeface="Comic Sans MS" panose="030F0702030302020204" pitchFamily="66" charset="0"/>
              </a:rPr>
              <a:t>“Yo diría que esta sufriendo de una flecha en la cabeza, pero para estar cubierto las espaldas, estoy ordenando un montón de exámenes”</a:t>
            </a:r>
            <a:endParaRPr lang="es-VE" sz="1600" dirty="0">
              <a:latin typeface="Comic Sans MS" panose="030F0702030302020204" pitchFamily="66" charset="0"/>
            </a:endParaRPr>
          </a:p>
        </p:txBody>
      </p:sp>
      <p:sp>
        <p:nvSpPr>
          <p:cNvPr id="7" name="CuadroTexto 6"/>
          <p:cNvSpPr txBox="1"/>
          <p:nvPr/>
        </p:nvSpPr>
        <p:spPr>
          <a:xfrm>
            <a:off x="6283063" y="927075"/>
            <a:ext cx="2694969" cy="830997"/>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A ver qué sale </a:t>
            </a:r>
          </a:p>
          <a:p>
            <a:pPr algn="ctr"/>
            <a:r>
              <a:rPr lang="es-VE" sz="2400" dirty="0" smtClean="0">
                <a:latin typeface="Comic Sans MS" panose="030F0702030302020204" pitchFamily="66" charset="0"/>
              </a:rPr>
              <a:t>en los exámenes…</a:t>
            </a:r>
            <a:endParaRPr lang="es-VE" sz="2400" dirty="0">
              <a:latin typeface="Comic Sans MS" panose="030F0702030302020204" pitchFamily="66" charset="0"/>
            </a:endParaRPr>
          </a:p>
        </p:txBody>
      </p:sp>
    </p:spTree>
    <p:extLst>
      <p:ext uri="{BB962C8B-B14F-4D97-AF65-F5344CB8AC3E}">
        <p14:creationId xmlns:p14="http://schemas.microsoft.com/office/powerpoint/2010/main" val="296597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9" name="Rectángulo 8"/>
          <p:cNvSpPr/>
          <p:nvPr/>
        </p:nvSpPr>
        <p:spPr>
          <a:xfrm>
            <a:off x="4572000" y="6242330"/>
            <a:ext cx="3428066" cy="276999"/>
          </a:xfrm>
          <a:prstGeom prst="rect">
            <a:avLst/>
          </a:prstGeom>
        </p:spPr>
        <p:txBody>
          <a:bodyPr wrap="square">
            <a:spAutoFit/>
          </a:bodyPr>
          <a:lstStyle/>
          <a:p>
            <a:pPr algn="r"/>
            <a:r>
              <a:rPr lang="en-US" sz="1200" dirty="0" smtClean="0">
                <a:solidFill>
                  <a:prstClr val="white"/>
                </a:solidFill>
                <a:latin typeface="Times New Roman" panose="02020603050405020304" pitchFamily="18" charset="0"/>
                <a:cs typeface="Times New Roman" panose="02020603050405020304" pitchFamily="18" charset="0"/>
              </a:rPr>
              <a:t>Pa </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2018 Oct 31;15[</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7" name="Rectángulo 6"/>
          <p:cNvSpPr/>
          <p:nvPr/>
        </p:nvSpPr>
        <p:spPr>
          <a:xfrm>
            <a:off x="1216959" y="1111270"/>
            <a:ext cx="6783107" cy="5124480"/>
          </a:xfrm>
          <a:prstGeom prst="rect">
            <a:avLst/>
          </a:prstGeom>
          <a:solidFill>
            <a:schemeClr val="bg2">
              <a:lumMod val="25000"/>
            </a:schemeClr>
          </a:solidFill>
        </p:spPr>
        <p:txBody>
          <a:bodyPr wrap="square">
            <a:spAutoFit/>
          </a:bodyPr>
          <a:lstStyle/>
          <a:p>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5.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Generación</a:t>
            </a:r>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 de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Hipótesis</a:t>
            </a:r>
            <a:endPar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r>
              <a:rPr lang="en-US" sz="900" b="1" dirty="0" smtClean="0">
                <a:solidFill>
                  <a:schemeClr val="bg1"/>
                </a:solidFill>
                <a:latin typeface="Lucida Sans" panose="020B0602030504020204" pitchFamily="34"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considerar</a:t>
            </a:r>
            <a:r>
              <a:rPr lang="en-US" sz="1400" dirty="0" smtClean="0">
                <a:solidFill>
                  <a:schemeClr val="bg1"/>
                </a:solidFill>
                <a:latin typeface="Comic Sans MS" panose="030F0702030302020204" pitchFamily="66" charset="0"/>
              </a:rPr>
              <a:t> el </a:t>
            </a:r>
            <a:r>
              <a:rPr lang="en-US" sz="1400" dirty="0" err="1" smtClean="0">
                <a:solidFill>
                  <a:schemeClr val="bg1"/>
                </a:solidFill>
                <a:latin typeface="Comic Sans MS" panose="030F0702030302020204" pitchFamily="66" charset="0"/>
              </a:rPr>
              <a:t>diagnóstico</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correcto</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Subóptimo</a:t>
            </a:r>
            <a:r>
              <a:rPr lang="en-US" sz="1400" dirty="0" smtClean="0">
                <a:solidFill>
                  <a:schemeClr val="bg1"/>
                </a:solidFill>
                <a:latin typeface="Comic Sans MS" panose="030F0702030302020204" pitchFamily="66" charset="0"/>
              </a:rPr>
              <a:t> peso o </a:t>
            </a:r>
            <a:r>
              <a:rPr lang="en-US" sz="1400" dirty="0" err="1" smtClean="0">
                <a:solidFill>
                  <a:schemeClr val="bg1"/>
                </a:solidFill>
                <a:latin typeface="Comic Sans MS" panose="030F0702030302020204" pitchFamily="66" charset="0"/>
              </a:rPr>
              <a:t>priorización</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Demasiado</a:t>
            </a:r>
            <a:r>
              <a:rPr lang="en-US" sz="1400" dirty="0" smtClean="0">
                <a:solidFill>
                  <a:schemeClr val="bg1"/>
                </a:solidFill>
                <a:latin typeface="Comic Sans MS" panose="030F0702030302020204" pitchFamily="66" charset="0"/>
              </a:rPr>
              <a:t> peso dado a </a:t>
            </a:r>
            <a:r>
              <a:rPr lang="en-US" sz="1400" dirty="0">
                <a:solidFill>
                  <a:schemeClr val="bg1"/>
                </a:solidFill>
                <a:latin typeface="Comic Sans MS" panose="030F0702030302020204" pitchFamily="66" charset="0"/>
              </a:rPr>
              <a:t>u</a:t>
            </a:r>
            <a:r>
              <a:rPr lang="en-US" sz="1400" dirty="0" smtClean="0">
                <a:solidFill>
                  <a:schemeClr val="bg1"/>
                </a:solidFill>
                <a:latin typeface="Comic Sans MS" panose="030F0702030302020204" pitchFamily="66" charset="0"/>
              </a:rPr>
              <a:t>n </a:t>
            </a:r>
            <a:r>
              <a:rPr lang="en-US" sz="1400" dirty="0" err="1" smtClean="0">
                <a:solidFill>
                  <a:schemeClr val="bg1"/>
                </a:solidFill>
                <a:latin typeface="Comic Sans MS" panose="030F0702030302020204" pitchFamily="66" charset="0"/>
              </a:rPr>
              <a:t>diagnóstico</a:t>
            </a:r>
            <a:r>
              <a:rPr lang="en-US" sz="1400" dirty="0" smtClean="0">
                <a:solidFill>
                  <a:schemeClr val="bg1"/>
                </a:solidFill>
                <a:latin typeface="Comic Sans MS" panose="030F0702030302020204" pitchFamily="66" charset="0"/>
              </a:rPr>
              <a:t> de </a:t>
            </a:r>
            <a:r>
              <a:rPr lang="en-US" sz="1400" dirty="0" err="1" smtClean="0">
                <a:solidFill>
                  <a:schemeClr val="bg1"/>
                </a:solidFill>
                <a:latin typeface="Comic Sans MS" panose="030F0702030302020204" pitchFamily="66" charset="0"/>
              </a:rPr>
              <a:t>baja</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probabilidad</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prioridad</a:t>
            </a:r>
            <a:endParaRPr lang="en-US" sz="1400" dirty="0" smtClean="0">
              <a:solidFill>
                <a:schemeClr val="bg1"/>
              </a:solidFill>
              <a:latin typeface="Comic Sans MS" panose="030F0702030302020204" pitchFamily="66" charset="0"/>
            </a:endParaRPr>
          </a:p>
          <a:p>
            <a:pPr marL="342900" indent="-342900">
              <a:buAutoNum type="alphaUcPeriod"/>
            </a:pPr>
            <a:endParaRPr lang="en-US" sz="1600" b="1" dirty="0" smtClean="0">
              <a:solidFill>
                <a:schemeClr val="bg1"/>
              </a:solidFill>
              <a:latin typeface="Comic Sans MS" panose="030F0702030302020204" pitchFamily="66" charset="0"/>
            </a:endParaRPr>
          </a:p>
          <a:p>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6.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Referencia</a:t>
            </a:r>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Consulta</a:t>
            </a:r>
            <a:endPar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r>
              <a:rPr lang="en-US" sz="900" b="1" dirty="0" smtClean="0">
                <a:solidFill>
                  <a:schemeClr val="bg1"/>
                </a:solidFill>
                <a:latin typeface="Lucida Sans" panose="020B0602030504020204" pitchFamily="34"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ordenar</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una</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referencia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consulta</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obtener</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planear</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una</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consulta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referencia</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ordenada</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comunicar</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hallazgos</a:t>
            </a:r>
            <a:r>
              <a:rPr lang="en-US" sz="1400" dirty="0" smtClean="0">
                <a:solidFill>
                  <a:schemeClr val="bg1"/>
                </a:solidFill>
                <a:latin typeface="Comic Sans MS" panose="030F0702030302020204" pitchFamily="66" charset="0"/>
              </a:rPr>
              <a:t> de la </a:t>
            </a:r>
            <a:r>
              <a:rPr lang="en-US" sz="1400" dirty="0" err="1" smtClean="0">
                <a:solidFill>
                  <a:schemeClr val="bg1"/>
                </a:solidFill>
                <a:latin typeface="Comic Sans MS" panose="030F0702030302020204" pitchFamily="66" charset="0"/>
              </a:rPr>
              <a:t>consulta</a:t>
            </a:r>
            <a:endParaRPr lang="en-US" sz="1400" dirty="0" smtClean="0">
              <a:solidFill>
                <a:schemeClr val="bg1"/>
              </a:solidFill>
              <a:latin typeface="Comic Sans MS" panose="030F0702030302020204" pitchFamily="66" charset="0"/>
            </a:endParaRPr>
          </a:p>
          <a:p>
            <a:pPr marL="342900" indent="-342900">
              <a:buAutoNum type="alphaUcPeriod"/>
            </a:pPr>
            <a:endParaRPr lang="en-US" sz="1600" b="1" dirty="0">
              <a:solidFill>
                <a:schemeClr val="bg1"/>
              </a:solidFill>
              <a:latin typeface="Lucida Sans" panose="020B0602030504020204" pitchFamily="34" charset="0"/>
            </a:endParaRPr>
          </a:p>
          <a:p>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7.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Monitoreo</a:t>
            </a:r>
            <a:r>
              <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0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Seguimiento</a:t>
            </a:r>
            <a:endParaRPr lang="en-US" sz="20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r>
              <a:rPr lang="en-US" sz="900" b="1" dirty="0" smtClean="0">
                <a:solidFill>
                  <a:schemeClr val="bg1"/>
                </a:solidFill>
                <a:latin typeface="Lucida Sans" panose="020B0602030504020204" pitchFamily="34"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monitorear</a:t>
            </a:r>
            <a:r>
              <a:rPr lang="en-US" sz="1400" dirty="0" smtClean="0">
                <a:solidFill>
                  <a:schemeClr val="bg1"/>
                </a:solidFill>
                <a:latin typeface="Comic Sans MS" panose="030F0702030302020204" pitchFamily="66" charset="0"/>
              </a:rPr>
              <a:t> </a:t>
            </a:r>
            <a:r>
              <a:rPr lang="en-US" sz="1200" dirty="0" smtClean="0">
                <a:solidFill>
                  <a:schemeClr val="bg1"/>
                </a:solidFill>
                <a:latin typeface="Comic Sans MS" panose="030F0702030302020204" pitchFamily="66" charset="0"/>
              </a:rPr>
              <a:t>(</a:t>
            </a:r>
            <a:r>
              <a:rPr lang="en-US" sz="1200" dirty="0" err="1" smtClean="0">
                <a:solidFill>
                  <a:schemeClr val="bg1"/>
                </a:solidFill>
                <a:latin typeface="Comic Sans MS" panose="030F0702030302020204" pitchFamily="66" charset="0"/>
              </a:rPr>
              <a:t>falla</a:t>
            </a:r>
            <a:r>
              <a:rPr lang="en-US" sz="1200" dirty="0" smtClean="0">
                <a:solidFill>
                  <a:schemeClr val="bg1"/>
                </a:solidFill>
                <a:latin typeface="Comic Sans MS" panose="030F0702030302020204" pitchFamily="66" charset="0"/>
              </a:rPr>
              <a:t> en </a:t>
            </a:r>
            <a:r>
              <a:rPr lang="en-US" sz="1200" dirty="0" err="1" smtClean="0">
                <a:solidFill>
                  <a:schemeClr val="bg1"/>
                </a:solidFill>
                <a:latin typeface="Comic Sans MS" panose="030F0702030302020204" pitchFamily="66" charset="0"/>
              </a:rPr>
              <a:t>chequear</a:t>
            </a:r>
            <a:r>
              <a:rPr lang="en-US" sz="1200" dirty="0" smtClean="0">
                <a:solidFill>
                  <a:schemeClr val="bg1"/>
                </a:solidFill>
                <a:latin typeface="Comic Sans MS" panose="030F0702030302020204" pitchFamily="66" charset="0"/>
              </a:rPr>
              <a:t> </a:t>
            </a:r>
            <a:r>
              <a:rPr lang="en-US" sz="1200" dirty="0" err="1" smtClean="0">
                <a:solidFill>
                  <a:schemeClr val="bg1"/>
                </a:solidFill>
                <a:latin typeface="Comic Sans MS" panose="030F0702030302020204" pitchFamily="66" charset="0"/>
              </a:rPr>
              <a:t>rutinariamente</a:t>
            </a:r>
            <a:r>
              <a:rPr lang="en-US" sz="1200" dirty="0" smtClean="0">
                <a:solidFill>
                  <a:schemeClr val="bg1"/>
                </a:solidFill>
                <a:latin typeface="Comic Sans MS" panose="030F0702030302020204" pitchFamily="66" charset="0"/>
              </a:rPr>
              <a:t> </a:t>
            </a:r>
            <a:r>
              <a:rPr lang="en-US" sz="1200" dirty="0" err="1" smtClean="0">
                <a:solidFill>
                  <a:schemeClr val="bg1"/>
                </a:solidFill>
                <a:latin typeface="Comic Sans MS" panose="030F0702030302020204" pitchFamily="66" charset="0"/>
              </a:rPr>
              <a:t>signos</a:t>
            </a:r>
            <a:r>
              <a:rPr lang="en-US" sz="1200" dirty="0" smtClean="0">
                <a:solidFill>
                  <a:schemeClr val="bg1"/>
                </a:solidFill>
                <a:latin typeface="Comic Sans MS" panose="030F0702030302020204" pitchFamily="66" charset="0"/>
              </a:rPr>
              <a:t> </a:t>
            </a:r>
            <a:r>
              <a:rPr lang="en-US" sz="1200" dirty="0" err="1" smtClean="0">
                <a:solidFill>
                  <a:schemeClr val="bg1"/>
                </a:solidFill>
                <a:latin typeface="Comic Sans MS" panose="030F0702030302020204" pitchFamily="66" charset="0"/>
              </a:rPr>
              <a:t>vitales</a:t>
            </a:r>
            <a:r>
              <a:rPr lang="en-US" sz="1200" dirty="0" smtClean="0">
                <a:solidFill>
                  <a:schemeClr val="bg1"/>
                </a:solidFill>
                <a:latin typeface="Comic Sans MS" panose="030F0702030302020204" pitchFamily="66" charset="0"/>
              </a:rPr>
              <a:t>, </a:t>
            </a:r>
            <a:r>
              <a:rPr lang="en-US" sz="1200" dirty="0" err="1" smtClean="0">
                <a:solidFill>
                  <a:schemeClr val="bg1"/>
                </a:solidFill>
                <a:latin typeface="Comic Sans MS" panose="030F0702030302020204" pitchFamily="66" charset="0"/>
              </a:rPr>
              <a:t>falla</a:t>
            </a:r>
            <a:r>
              <a:rPr lang="en-US" sz="1200" dirty="0" smtClean="0">
                <a:solidFill>
                  <a:schemeClr val="bg1"/>
                </a:solidFill>
                <a:latin typeface="Comic Sans MS" panose="030F0702030302020204" pitchFamily="66" charset="0"/>
              </a:rPr>
              <a:t> en </a:t>
            </a:r>
            <a:r>
              <a:rPr lang="en-US" sz="1200" dirty="0" err="1" smtClean="0">
                <a:solidFill>
                  <a:schemeClr val="bg1"/>
                </a:solidFill>
                <a:latin typeface="Comic Sans MS" panose="030F0702030302020204" pitchFamily="66" charset="0"/>
              </a:rPr>
              <a:t>colocar</a:t>
            </a:r>
            <a:r>
              <a:rPr lang="en-US" sz="1200" dirty="0" smtClean="0">
                <a:solidFill>
                  <a:schemeClr val="bg1"/>
                </a:solidFill>
                <a:latin typeface="Comic Sans MS" panose="030F0702030302020204" pitchFamily="66" charset="0"/>
              </a:rPr>
              <a:t> monitor, </a:t>
            </a:r>
            <a:r>
              <a:rPr lang="en-US" sz="1200" dirty="0" err="1" smtClean="0">
                <a:solidFill>
                  <a:schemeClr val="bg1"/>
                </a:solidFill>
                <a:latin typeface="Comic Sans MS" panose="030F0702030302020204" pitchFamily="66" charset="0"/>
              </a:rPr>
              <a:t>tema</a:t>
            </a:r>
            <a:r>
              <a:rPr lang="en-US" sz="1200" dirty="0" smtClean="0">
                <a:solidFill>
                  <a:schemeClr val="bg1"/>
                </a:solidFill>
                <a:latin typeface="Comic Sans MS" panose="030F0702030302020204" pitchFamily="66" charset="0"/>
              </a:rPr>
              <a:t> </a:t>
            </a:r>
            <a:r>
              <a:rPr lang="en-US" sz="1200" dirty="0" err="1" smtClean="0">
                <a:solidFill>
                  <a:schemeClr val="bg1"/>
                </a:solidFill>
                <a:latin typeface="Comic Sans MS" panose="030F0702030302020204" pitchFamily="66" charset="0"/>
              </a:rPr>
              <a:t>técnico</a:t>
            </a:r>
            <a:r>
              <a:rPr lang="en-US" sz="12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Hallazgo</a:t>
            </a:r>
            <a:r>
              <a:rPr lang="en-US" sz="1400" dirty="0" smtClean="0">
                <a:solidFill>
                  <a:schemeClr val="bg1"/>
                </a:solidFill>
                <a:latin typeface="Comic Sans MS" panose="030F0702030302020204" pitchFamily="66" charset="0"/>
              </a:rPr>
              <a:t> </a:t>
            </a:r>
            <a:r>
              <a:rPr lang="en-US" sz="1400" dirty="0">
                <a:solidFill>
                  <a:schemeClr val="bg1"/>
                </a:solidFill>
                <a:latin typeface="Comic Sans MS" panose="030F0702030302020204" pitchFamily="66" charset="0"/>
              </a:rPr>
              <a:t>de </a:t>
            </a:r>
            <a:r>
              <a:rPr lang="en-US" sz="1400" dirty="0" err="1" smtClean="0">
                <a:solidFill>
                  <a:schemeClr val="bg1"/>
                </a:solidFill>
                <a:latin typeface="Comic Sans MS" panose="030F0702030302020204" pitchFamily="66" charset="0"/>
              </a:rPr>
              <a:t>monitoreo</a:t>
            </a:r>
            <a:r>
              <a:rPr lang="en-US" sz="1400" dirty="0" smtClean="0">
                <a:solidFill>
                  <a:schemeClr val="bg1"/>
                </a:solidFill>
                <a:latin typeface="Comic Sans MS" panose="030F0702030302020204" pitchFamily="66" charset="0"/>
              </a:rPr>
              <a:t> </a:t>
            </a:r>
            <a:r>
              <a:rPr lang="en-US" sz="1400" dirty="0" err="1">
                <a:solidFill>
                  <a:schemeClr val="bg1"/>
                </a:solidFill>
                <a:latin typeface="Comic Sans MS" panose="030F0702030302020204" pitchFamily="66" charset="0"/>
              </a:rPr>
              <a:t>fisiológico</a:t>
            </a:r>
            <a:r>
              <a:rPr lang="en-US" sz="1400" dirty="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inexacto</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perdido</a:t>
            </a:r>
            <a:r>
              <a:rPr lang="en-US" sz="1400" dirty="0" smtClean="0">
                <a:solidFill>
                  <a:schemeClr val="bg1"/>
                </a:solidFill>
                <a:latin typeface="Comic Sans MS" panose="030F0702030302020204" pitchFamily="66" charset="0"/>
              </a:rPr>
              <a:t> </a:t>
            </a:r>
            <a:r>
              <a:rPr lang="en-US" sz="1200" dirty="0" smtClean="0">
                <a:solidFill>
                  <a:schemeClr val="bg1"/>
                </a:solidFill>
                <a:latin typeface="Comic Sans MS" panose="030F0702030302020204" pitchFamily="66" charset="0"/>
              </a:rPr>
              <a:t>(</a:t>
            </a:r>
            <a:r>
              <a:rPr lang="en-US" sz="1200" dirty="0" err="1" smtClean="0">
                <a:solidFill>
                  <a:schemeClr val="bg1"/>
                </a:solidFill>
                <a:latin typeface="Comic Sans MS" panose="030F0702030302020204" pitchFamily="66" charset="0"/>
              </a:rPr>
              <a:t>Ej</a:t>
            </a:r>
            <a:r>
              <a:rPr lang="en-US" sz="1200" dirty="0" smtClean="0">
                <a:solidFill>
                  <a:schemeClr val="bg1"/>
                </a:solidFill>
                <a:latin typeface="Comic Sans MS" panose="030F0702030302020204" pitchFamily="66" charset="0"/>
              </a:rPr>
              <a:t>., </a:t>
            </a:r>
            <a:r>
              <a:rPr lang="en-US" sz="1200" dirty="0" err="1" smtClean="0">
                <a:solidFill>
                  <a:schemeClr val="bg1"/>
                </a:solidFill>
                <a:latin typeface="Comic Sans MS" panose="030F0702030302020204" pitchFamily="66" charset="0"/>
              </a:rPr>
              <a:t>tira</a:t>
            </a:r>
            <a:r>
              <a:rPr lang="en-US" sz="1200" dirty="0" smtClean="0">
                <a:solidFill>
                  <a:schemeClr val="bg1"/>
                </a:solidFill>
                <a:latin typeface="Comic Sans MS" panose="030F0702030302020204" pitchFamily="66" charset="0"/>
              </a:rPr>
              <a:t> de </a:t>
            </a:r>
            <a:r>
              <a:rPr lang="en-US" sz="1200" dirty="0" err="1" smtClean="0">
                <a:solidFill>
                  <a:schemeClr val="bg1"/>
                </a:solidFill>
                <a:latin typeface="Comic Sans MS" panose="030F0702030302020204" pitchFamily="66" charset="0"/>
              </a:rPr>
              <a:t>monitoreo</a:t>
            </a:r>
            <a:r>
              <a:rPr lang="en-US" sz="1200" dirty="0" smtClean="0">
                <a:solidFill>
                  <a:schemeClr val="bg1"/>
                </a:solidFill>
                <a:latin typeface="Comic Sans MS" panose="030F0702030302020204" pitchFamily="66" charset="0"/>
              </a:rPr>
              <a:t> fetal mal </a:t>
            </a:r>
            <a:r>
              <a:rPr lang="en-US" sz="1200" dirty="0" err="1" smtClean="0">
                <a:solidFill>
                  <a:schemeClr val="bg1"/>
                </a:solidFill>
                <a:latin typeface="Comic Sans MS" panose="030F0702030302020204" pitchFamily="66" charset="0"/>
              </a:rPr>
              <a:t>interpretada</a:t>
            </a:r>
            <a:r>
              <a:rPr lang="en-US" sz="12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reconocer</a:t>
            </a:r>
            <a:r>
              <a:rPr lang="en-US" sz="1400" dirty="0" smtClean="0">
                <a:solidFill>
                  <a:schemeClr val="bg1"/>
                </a:solidFill>
                <a:latin typeface="Comic Sans MS" panose="030F0702030302020204" pitchFamily="66" charset="0"/>
              </a:rPr>
              <a:t> la </a:t>
            </a:r>
            <a:r>
              <a:rPr lang="en-US" sz="1400" dirty="0" err="1" smtClean="0">
                <a:solidFill>
                  <a:schemeClr val="bg1"/>
                </a:solidFill>
                <a:latin typeface="Comic Sans MS" panose="030F0702030302020204" pitchFamily="66" charset="0"/>
              </a:rPr>
              <a:t>urgencia</a:t>
            </a:r>
            <a:r>
              <a:rPr lang="en-US" sz="1400" dirty="0" smtClean="0">
                <a:solidFill>
                  <a:schemeClr val="bg1"/>
                </a:solidFill>
                <a:latin typeface="Comic Sans MS" panose="030F0702030302020204" pitchFamily="66" charset="0"/>
              </a:rPr>
              <a:t> de la </a:t>
            </a:r>
            <a:r>
              <a:rPr lang="en-US" sz="1400" dirty="0" err="1" smtClean="0">
                <a:solidFill>
                  <a:schemeClr val="bg1"/>
                </a:solidFill>
                <a:latin typeface="Comic Sans MS" panose="030F0702030302020204" pitchFamily="66" charset="0"/>
              </a:rPr>
              <a:t>condición</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complicación</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comunicar</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hallazgos</a:t>
            </a:r>
            <a:r>
              <a:rPr lang="en-US" sz="1400" dirty="0" smtClean="0">
                <a:solidFill>
                  <a:schemeClr val="bg1"/>
                </a:solidFill>
                <a:latin typeface="Comic Sans MS" panose="030F0702030302020204" pitchFamily="66" charset="0"/>
              </a:rPr>
              <a:t> entre </a:t>
            </a:r>
            <a:r>
              <a:rPr lang="en-US" sz="1400" dirty="0" err="1" smtClean="0">
                <a:solidFill>
                  <a:schemeClr val="bg1"/>
                </a:solidFill>
                <a:latin typeface="Comic Sans MS" panose="030F0702030302020204" pitchFamily="66" charset="0"/>
              </a:rPr>
              <a:t>miembros</a:t>
            </a:r>
            <a:r>
              <a:rPr lang="en-US" sz="1400" dirty="0" smtClean="0">
                <a:solidFill>
                  <a:schemeClr val="bg1"/>
                </a:solidFill>
                <a:latin typeface="Comic Sans MS" panose="030F0702030302020204" pitchFamily="66" charset="0"/>
              </a:rPr>
              <a:t> del </a:t>
            </a:r>
            <a:r>
              <a:rPr lang="en-US" sz="1400" dirty="0" err="1" smtClean="0">
                <a:solidFill>
                  <a:schemeClr val="bg1"/>
                </a:solidFill>
                <a:latin typeface="Comic Sans MS" panose="030F0702030302020204" pitchFamily="66" charset="0"/>
              </a:rPr>
              <a:t>equipo</a:t>
            </a:r>
            <a:r>
              <a:rPr lang="en-US" sz="1400" dirty="0" smtClean="0">
                <a:solidFill>
                  <a:schemeClr val="bg1"/>
                </a:solidFill>
                <a:latin typeface="Comic Sans MS" panose="030F0702030302020204" pitchFamily="66" charset="0"/>
              </a:rPr>
              <a:t> de </a:t>
            </a:r>
            <a:r>
              <a:rPr lang="en-US" sz="1400" dirty="0" err="1" smtClean="0">
                <a:solidFill>
                  <a:schemeClr val="bg1"/>
                </a:solidFill>
                <a:latin typeface="Comic Sans MS" panose="030F0702030302020204" pitchFamily="66" charset="0"/>
              </a:rPr>
              <a:t>salud</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referir</a:t>
            </a:r>
            <a:r>
              <a:rPr lang="en-US" sz="1400" dirty="0" smtClean="0">
                <a:solidFill>
                  <a:schemeClr val="bg1"/>
                </a:solidFill>
                <a:latin typeface="Comic Sans MS" panose="030F0702030302020204" pitchFamily="66" charset="0"/>
              </a:rPr>
              <a:t> al </a:t>
            </a:r>
            <a:r>
              <a:rPr lang="en-US" sz="1400" dirty="0" err="1" smtClean="0">
                <a:solidFill>
                  <a:schemeClr val="bg1"/>
                </a:solidFill>
                <a:latin typeface="Comic Sans MS" panose="030F0702030302020204" pitchFamily="66" charset="0"/>
              </a:rPr>
              <a:t>paciente</a:t>
            </a:r>
            <a:r>
              <a:rPr lang="en-US" sz="1400" dirty="0" smtClean="0">
                <a:solidFill>
                  <a:schemeClr val="bg1"/>
                </a:solidFill>
                <a:latin typeface="Comic Sans MS" panose="030F0702030302020204" pitchFamily="66" charset="0"/>
              </a:rPr>
              <a:t>  al </a:t>
            </a:r>
            <a:r>
              <a:rPr lang="en-US" sz="1400" dirty="0" err="1" smtClean="0">
                <a:solidFill>
                  <a:schemeClr val="bg1"/>
                </a:solidFill>
                <a:latin typeface="Comic Sans MS" panose="030F0702030302020204" pitchFamily="66" charset="0"/>
              </a:rPr>
              <a:t>centro</a:t>
            </a:r>
            <a:r>
              <a:rPr lang="en-US" sz="1400" dirty="0" smtClean="0">
                <a:solidFill>
                  <a:schemeClr val="bg1"/>
                </a:solidFill>
                <a:latin typeface="Comic Sans MS" panose="030F0702030302020204" pitchFamily="66" charset="0"/>
              </a:rPr>
              <a:t> de </a:t>
            </a:r>
            <a:r>
              <a:rPr lang="en-US" sz="1400" dirty="0" err="1" smtClean="0">
                <a:solidFill>
                  <a:schemeClr val="bg1"/>
                </a:solidFill>
                <a:latin typeface="Comic Sans MS" panose="030F0702030302020204" pitchFamily="66" charset="0"/>
              </a:rPr>
              <a:t>atención</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apropiado</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para</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apropiado</a:t>
            </a:r>
            <a:r>
              <a:rPr lang="en-US" sz="1400" dirty="0" smtClean="0">
                <a:solidFill>
                  <a:schemeClr val="bg1"/>
                </a:solidFill>
                <a:latin typeface="Comic Sans MS" panose="030F0702030302020204" pitchFamily="66" charset="0"/>
              </a:rPr>
              <a:t> </a:t>
            </a:r>
            <a:r>
              <a:rPr lang="en-US" sz="1400" dirty="0" err="1" smtClean="0">
                <a:solidFill>
                  <a:schemeClr val="bg1"/>
                </a:solidFill>
                <a:latin typeface="Comic Sans MS" panose="030F0702030302020204" pitchFamily="66" charset="0"/>
              </a:rPr>
              <a:t>monitoreo</a:t>
            </a:r>
            <a:r>
              <a:rPr lang="en-US" sz="1400" dirty="0" smtClean="0">
                <a:solidFill>
                  <a:schemeClr val="bg1"/>
                </a:solidFill>
                <a:latin typeface="Comic Sans MS" panose="030F0702030302020204" pitchFamily="66" charset="0"/>
              </a:rPr>
              <a:t> </a:t>
            </a:r>
          </a:p>
          <a:p>
            <a:pPr marL="342900" indent="-342900">
              <a:buAutoNum type="alphaUcPeriod"/>
            </a:pPr>
            <a:r>
              <a:rPr lang="en-US" sz="1400" dirty="0" err="1" smtClean="0">
                <a:solidFill>
                  <a:schemeClr val="bg1"/>
                </a:solidFill>
                <a:latin typeface="Comic Sans MS" panose="030F0702030302020204" pitchFamily="66" charset="0"/>
              </a:rPr>
              <a:t>Falla</a:t>
            </a:r>
            <a:r>
              <a:rPr lang="en-US" sz="1400" dirty="0" smtClean="0">
                <a:solidFill>
                  <a:schemeClr val="bg1"/>
                </a:solidFill>
                <a:latin typeface="Comic Sans MS" panose="030F0702030302020204" pitchFamily="66" charset="0"/>
              </a:rPr>
              <a:t> o </a:t>
            </a:r>
            <a:r>
              <a:rPr lang="en-US" sz="1400" dirty="0" err="1" smtClean="0">
                <a:solidFill>
                  <a:schemeClr val="bg1"/>
                </a:solidFill>
                <a:latin typeface="Comic Sans MS" panose="030F0702030302020204" pitchFamily="66" charset="0"/>
              </a:rPr>
              <a:t>retardo</a:t>
            </a:r>
            <a:r>
              <a:rPr lang="en-US" sz="1400" dirty="0" smtClean="0">
                <a:solidFill>
                  <a:schemeClr val="bg1"/>
                </a:solidFill>
                <a:latin typeface="Comic Sans MS" panose="030F0702030302020204" pitchFamily="66" charset="0"/>
              </a:rPr>
              <a:t> en </a:t>
            </a:r>
            <a:r>
              <a:rPr lang="en-US" sz="1400" dirty="0" err="1" smtClean="0">
                <a:solidFill>
                  <a:schemeClr val="bg1"/>
                </a:solidFill>
                <a:latin typeface="Comic Sans MS" panose="030F0702030302020204" pitchFamily="66" charset="0"/>
              </a:rPr>
              <a:t>seguimiento</a:t>
            </a:r>
            <a:r>
              <a:rPr lang="en-US" sz="1400" dirty="0" smtClean="0">
                <a:solidFill>
                  <a:schemeClr val="bg1"/>
                </a:solidFill>
                <a:latin typeface="Comic Sans MS" panose="030F0702030302020204" pitchFamily="66" charset="0"/>
              </a:rPr>
              <a:t> a </a:t>
            </a:r>
            <a:r>
              <a:rPr lang="en-US" sz="1400" dirty="0" err="1" smtClean="0">
                <a:solidFill>
                  <a:schemeClr val="bg1"/>
                </a:solidFill>
                <a:latin typeface="Comic Sans MS" panose="030F0702030302020204" pitchFamily="66" charset="0"/>
              </a:rPr>
              <a:t>tiempo</a:t>
            </a:r>
            <a:r>
              <a:rPr lang="en-US" sz="1400" dirty="0" smtClean="0">
                <a:solidFill>
                  <a:schemeClr val="bg1"/>
                </a:solidFill>
                <a:latin typeface="Comic Sans MS" panose="030F0702030302020204" pitchFamily="66" charset="0"/>
              </a:rPr>
              <a:t> con o </a:t>
            </a:r>
            <a:r>
              <a:rPr lang="en-US" sz="1400" dirty="0" err="1" smtClean="0">
                <a:solidFill>
                  <a:schemeClr val="bg1"/>
                </a:solidFill>
                <a:latin typeface="Comic Sans MS" panose="030F0702030302020204" pitchFamily="66" charset="0"/>
              </a:rPr>
              <a:t>rechequear</a:t>
            </a:r>
            <a:r>
              <a:rPr lang="en-US" sz="1400" dirty="0" smtClean="0">
                <a:solidFill>
                  <a:schemeClr val="bg1"/>
                </a:solidFill>
                <a:latin typeface="Comic Sans MS" panose="030F0702030302020204" pitchFamily="66" charset="0"/>
              </a:rPr>
              <a:t> al </a:t>
            </a:r>
            <a:r>
              <a:rPr lang="en-US" sz="1400" dirty="0" err="1" smtClean="0">
                <a:solidFill>
                  <a:schemeClr val="bg1"/>
                </a:solidFill>
                <a:latin typeface="Comic Sans MS" panose="030F0702030302020204" pitchFamily="66" charset="0"/>
              </a:rPr>
              <a:t>paciente</a:t>
            </a:r>
            <a:endParaRPr lang="en-US" sz="1400" dirty="0" smtClean="0">
              <a:solidFill>
                <a:schemeClr val="bg1"/>
              </a:solidFill>
              <a:latin typeface="Comic Sans MS" panose="030F0702030302020204" pitchFamily="66" charset="0"/>
            </a:endParaRPr>
          </a:p>
        </p:txBody>
      </p:sp>
      <p:sp>
        <p:nvSpPr>
          <p:cNvPr id="6" name="CuadroTexto 5"/>
          <p:cNvSpPr txBox="1"/>
          <p:nvPr/>
        </p:nvSpPr>
        <p:spPr>
          <a:xfrm>
            <a:off x="1540114" y="378290"/>
            <a:ext cx="5973110"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Errores en el proceso diagnóstico*</a:t>
            </a:r>
          </a:p>
        </p:txBody>
      </p:sp>
      <p:sp>
        <p:nvSpPr>
          <p:cNvPr id="10" name="Rectángulo 9"/>
          <p:cNvSpPr/>
          <p:nvPr/>
        </p:nvSpPr>
        <p:spPr>
          <a:xfrm>
            <a:off x="284443" y="6236727"/>
            <a:ext cx="2397797" cy="461665"/>
          </a:xfrm>
          <a:prstGeom prst="rect">
            <a:avLst/>
          </a:prstGeom>
        </p:spPr>
        <p:txBody>
          <a:bodyPr wrap="square">
            <a:spAutoFit/>
          </a:bodyPr>
          <a:lstStyle/>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*Según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evaluación e investigación </a:t>
            </a:r>
            <a:endPar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del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ED </a:t>
            </a:r>
            <a:r>
              <a:rPr lang="es-VE" sz="1200" dirty="0" smtClean="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modificadas </a:t>
            </a:r>
            <a:r>
              <a:rPr lang="es-VE" sz="1200" dirty="0">
                <a:solidFill>
                  <a:srgbClr val="EFE2B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(DEER)</a:t>
            </a:r>
          </a:p>
        </p:txBody>
      </p:sp>
    </p:spTree>
    <p:extLst>
      <p:ext uri="{BB962C8B-B14F-4D97-AF65-F5344CB8AC3E}">
        <p14:creationId xmlns:p14="http://schemas.microsoft.com/office/powerpoint/2010/main" val="693113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xEl>
                                              <p:pRg st="18" end="1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CuadroTexto 2"/>
          <p:cNvSpPr txBox="1"/>
          <p:nvPr/>
        </p:nvSpPr>
        <p:spPr>
          <a:xfrm>
            <a:off x="1123756" y="2173553"/>
            <a:ext cx="7069192" cy="1323439"/>
          </a:xfrm>
          <a:prstGeom prst="rect">
            <a:avLst/>
          </a:prstGeom>
          <a:solidFill>
            <a:schemeClr val="bg2">
              <a:lumMod val="25000"/>
            </a:schemeClr>
          </a:solidFill>
        </p:spPr>
        <p:txBody>
          <a:bodyPr wrap="square" rtlCol="0">
            <a:spAutoFit/>
          </a:bodyPr>
          <a:lstStyle/>
          <a:p>
            <a:r>
              <a:rPr lang="en-US" sz="2000" dirty="0" err="1" smtClean="0">
                <a:solidFill>
                  <a:schemeClr val="bg1"/>
                </a:solidFill>
                <a:effectLst>
                  <a:outerShdw blurRad="38100" dist="38100" dir="2700000" algn="tl">
                    <a:srgbClr val="000000">
                      <a:alpha val="43137"/>
                    </a:srgbClr>
                  </a:outerShdw>
                </a:effectLst>
              </a:rPr>
              <a:t>Paciente</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ingresa</a:t>
            </a:r>
            <a:r>
              <a:rPr lang="en-US" sz="2000" dirty="0" smtClean="0">
                <a:solidFill>
                  <a:schemeClr val="bg1"/>
                </a:solidFill>
                <a:effectLst>
                  <a:outerShdw blurRad="38100" dist="38100" dir="2700000" algn="tl">
                    <a:srgbClr val="000000">
                      <a:alpha val="43137"/>
                    </a:srgbClr>
                  </a:outerShdw>
                </a:effectLst>
              </a:rPr>
              <a:t> a </a:t>
            </a:r>
            <a:r>
              <a:rPr lang="en-US" sz="2000" dirty="0" err="1" smtClean="0">
                <a:solidFill>
                  <a:schemeClr val="bg1"/>
                </a:solidFill>
                <a:effectLst>
                  <a:outerShdw blurRad="38100" dist="38100" dir="2700000" algn="tl">
                    <a:srgbClr val="000000">
                      <a:alpha val="43137"/>
                    </a:srgbClr>
                  </a:outerShdw>
                </a:effectLst>
              </a:rPr>
              <a:t>unidad</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médica</a:t>
            </a:r>
            <a:r>
              <a:rPr lang="en-US" sz="2000" dirty="0" smtClean="0">
                <a:solidFill>
                  <a:schemeClr val="bg1"/>
                </a:solidFill>
                <a:effectLst>
                  <a:outerShdw blurRad="38100" dist="38100" dir="2700000" algn="tl">
                    <a:srgbClr val="000000">
                      <a:alpha val="43137"/>
                    </a:srgbClr>
                  </a:outerShdw>
                </a:effectLst>
              </a:rPr>
              <a:t>, con </a:t>
            </a:r>
            <a:r>
              <a:rPr lang="en-US" sz="2000" dirty="0" err="1" smtClean="0">
                <a:solidFill>
                  <a:schemeClr val="bg1"/>
                </a:solidFill>
                <a:effectLst>
                  <a:outerShdw blurRad="38100" dist="38100" dir="2700000" algn="tl">
                    <a:srgbClr val="000000">
                      <a:alpha val="43137"/>
                    </a:srgbClr>
                  </a:outerShdw>
                </a:effectLst>
              </a:rPr>
              <a:t>diagnóstico</a:t>
            </a:r>
            <a:r>
              <a:rPr lang="en-US" sz="2000" dirty="0" smtClean="0">
                <a:solidFill>
                  <a:schemeClr val="bg1"/>
                </a:solidFill>
                <a:effectLst>
                  <a:outerShdw blurRad="38100" dist="38100" dir="2700000" algn="tl">
                    <a:srgbClr val="000000">
                      <a:alpha val="43137"/>
                    </a:srgbClr>
                  </a:outerShdw>
                </a:effectLst>
              </a:rPr>
              <a:t> de </a:t>
            </a:r>
            <a:r>
              <a:rPr lang="en-US" sz="2000" u="sng" dirty="0" err="1" smtClean="0">
                <a:solidFill>
                  <a:schemeClr val="bg1"/>
                </a:solidFill>
                <a:effectLst>
                  <a:outerShdw blurRad="38100" dist="38100" dir="2700000" algn="tl">
                    <a:srgbClr val="000000">
                      <a:alpha val="43137"/>
                    </a:srgbClr>
                  </a:outerShdw>
                </a:effectLst>
              </a:rPr>
              <a:t>Infección</a:t>
            </a:r>
            <a:r>
              <a:rPr lang="en-US" sz="2000" u="sng" dirty="0" smtClean="0">
                <a:solidFill>
                  <a:schemeClr val="bg1"/>
                </a:solidFill>
                <a:effectLst>
                  <a:outerShdw blurRad="38100" dist="38100" dir="2700000" algn="tl">
                    <a:srgbClr val="000000">
                      <a:alpha val="43137"/>
                    </a:srgbClr>
                  </a:outerShdw>
                </a:effectLst>
              </a:rPr>
              <a:t> </a:t>
            </a:r>
            <a:r>
              <a:rPr lang="en-US" sz="2000" u="sng" dirty="0" err="1" smtClean="0">
                <a:solidFill>
                  <a:schemeClr val="bg1"/>
                </a:solidFill>
                <a:effectLst>
                  <a:outerShdw blurRad="38100" dist="38100" dir="2700000" algn="tl">
                    <a:srgbClr val="000000">
                      <a:alpha val="43137"/>
                    </a:srgbClr>
                  </a:outerShdw>
                </a:effectLst>
              </a:rPr>
              <a:t>Urinaria</a:t>
            </a:r>
            <a:r>
              <a:rPr lang="en-US" sz="2000" dirty="0" smtClean="0">
                <a:solidFill>
                  <a:schemeClr val="bg1"/>
                </a:solidFill>
                <a:effectLst>
                  <a:outerShdw blurRad="38100" dist="38100" dir="2700000" algn="tl">
                    <a:srgbClr val="000000">
                      <a:alpha val="43137"/>
                    </a:srgbClr>
                  </a:outerShdw>
                </a:effectLst>
              </a:rPr>
              <a:t>. Personal de </a:t>
            </a:r>
            <a:r>
              <a:rPr lang="en-US" sz="2000" dirty="0" err="1" smtClean="0">
                <a:solidFill>
                  <a:schemeClr val="bg1"/>
                </a:solidFill>
                <a:effectLst>
                  <a:outerShdw blurRad="38100" dist="38100" dir="2700000" algn="tl">
                    <a:srgbClr val="000000">
                      <a:alpha val="43137"/>
                    </a:srgbClr>
                  </a:outerShdw>
                </a:effectLst>
              </a:rPr>
              <a:t>unidad</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médica</a:t>
            </a:r>
            <a:r>
              <a:rPr lang="en-US" sz="2000" dirty="0" smtClean="0">
                <a:solidFill>
                  <a:schemeClr val="bg1"/>
                </a:solidFill>
                <a:effectLst>
                  <a:outerShdw blurRad="38100" dist="38100" dir="2700000" algn="tl">
                    <a:srgbClr val="000000">
                      <a:alpha val="43137"/>
                    </a:srgbClr>
                  </a:outerShdw>
                </a:effectLst>
              </a:rPr>
              <a:t> nota </a:t>
            </a:r>
            <a:r>
              <a:rPr lang="en-US" sz="2000" u="sng" dirty="0" err="1" smtClean="0">
                <a:solidFill>
                  <a:schemeClr val="bg1"/>
                </a:solidFill>
                <a:effectLst>
                  <a:outerShdw blurRad="38100" dist="38100" dir="2700000" algn="tl">
                    <a:srgbClr val="000000">
                      <a:alpha val="43137"/>
                    </a:srgbClr>
                  </a:outerShdw>
                </a:effectLst>
              </a:rPr>
              <a:t>caída</a:t>
            </a:r>
            <a:r>
              <a:rPr lang="en-US" sz="2000" u="sng" dirty="0" smtClean="0">
                <a:solidFill>
                  <a:schemeClr val="bg1"/>
                </a:solidFill>
                <a:effectLst>
                  <a:outerShdw blurRad="38100" dist="38100" dir="2700000" algn="tl">
                    <a:srgbClr val="000000">
                      <a:alpha val="43137"/>
                    </a:srgbClr>
                  </a:outerShdw>
                </a:effectLst>
              </a:rPr>
              <a:t> de </a:t>
            </a:r>
            <a:r>
              <a:rPr lang="en-US" sz="2000" u="sng" dirty="0" err="1" smtClean="0">
                <a:solidFill>
                  <a:schemeClr val="bg1"/>
                </a:solidFill>
                <a:effectLst>
                  <a:outerShdw blurRad="38100" dist="38100" dir="2700000" algn="tl">
                    <a:srgbClr val="000000">
                      <a:alpha val="43137"/>
                    </a:srgbClr>
                  </a:outerShdw>
                </a:effectLst>
              </a:rPr>
              <a:t>cara</a:t>
            </a:r>
            <a:r>
              <a:rPr lang="en-US" sz="2000" dirty="0" smtClean="0">
                <a:solidFill>
                  <a:schemeClr val="bg1"/>
                </a:solidFill>
                <a:effectLst>
                  <a:outerShdw blurRad="38100" dist="38100" dir="2700000" algn="tl">
                    <a:srgbClr val="000000">
                      <a:alpha val="43137"/>
                    </a:srgbClr>
                  </a:outerShdw>
                </a:effectLst>
              </a:rPr>
              <a:t> y </a:t>
            </a:r>
            <a:r>
              <a:rPr lang="en-US" sz="2000" u="sng" dirty="0" err="1" smtClean="0">
                <a:solidFill>
                  <a:schemeClr val="bg1"/>
                </a:solidFill>
                <a:effectLst>
                  <a:outerShdw blurRad="38100" dist="38100" dir="2700000" algn="tl">
                    <a:srgbClr val="000000">
                      <a:alpha val="43137"/>
                    </a:srgbClr>
                  </a:outerShdw>
                </a:effectLst>
              </a:rPr>
              <a:t>flaccidez</a:t>
            </a:r>
            <a:r>
              <a:rPr lang="en-US" sz="2000" u="sng" dirty="0" smtClean="0">
                <a:solidFill>
                  <a:schemeClr val="bg1"/>
                </a:solidFill>
                <a:effectLst>
                  <a:outerShdw blurRad="38100" dist="38100" dir="2700000" algn="tl">
                    <a:srgbClr val="000000">
                      <a:alpha val="43137"/>
                    </a:srgbClr>
                  </a:outerShdw>
                </a:effectLst>
              </a:rPr>
              <a:t> del </a:t>
            </a:r>
            <a:r>
              <a:rPr lang="en-US" sz="2000" u="sng" dirty="0" err="1" smtClean="0">
                <a:solidFill>
                  <a:schemeClr val="bg1"/>
                </a:solidFill>
                <a:effectLst>
                  <a:outerShdw blurRad="38100" dist="38100" dir="2700000" algn="tl">
                    <a:srgbClr val="000000">
                      <a:alpha val="43137"/>
                    </a:srgbClr>
                  </a:outerShdw>
                </a:effectLst>
              </a:rPr>
              <a:t>lado</a:t>
            </a:r>
            <a:r>
              <a:rPr lang="en-US" sz="2000" u="sng" dirty="0" smtClean="0">
                <a:solidFill>
                  <a:schemeClr val="bg1"/>
                </a:solidFill>
                <a:effectLst>
                  <a:outerShdw blurRad="38100" dist="38100" dir="2700000" algn="tl">
                    <a:srgbClr val="000000">
                      <a:alpha val="43137"/>
                    </a:srgbClr>
                  </a:outerShdw>
                </a:effectLst>
              </a:rPr>
              <a:t> </a:t>
            </a:r>
            <a:r>
              <a:rPr lang="en-US" sz="2000" u="sng" dirty="0" err="1" smtClean="0">
                <a:solidFill>
                  <a:schemeClr val="bg1"/>
                </a:solidFill>
                <a:effectLst>
                  <a:outerShdw blurRad="38100" dist="38100" dir="2700000" algn="tl">
                    <a:srgbClr val="000000">
                      <a:alpha val="43137"/>
                    </a:srgbClr>
                  </a:outerShdw>
                </a:effectLst>
              </a:rPr>
              <a:t>derecho</a:t>
            </a:r>
            <a:r>
              <a:rPr lang="en-US" sz="2000" dirty="0" smtClean="0">
                <a:solidFill>
                  <a:schemeClr val="bg1"/>
                </a:solidFill>
                <a:effectLst>
                  <a:outerShdw blurRad="38100" dist="38100" dir="2700000" algn="tl">
                    <a:srgbClr val="000000">
                      <a:alpha val="43137"/>
                    </a:srgbClr>
                  </a:outerShdw>
                </a:effectLst>
              </a:rPr>
              <a:t>. La </a:t>
            </a:r>
            <a:r>
              <a:rPr lang="en-US" sz="2000" dirty="0" err="1" smtClean="0">
                <a:solidFill>
                  <a:schemeClr val="bg1"/>
                </a:solidFill>
                <a:effectLst>
                  <a:outerShdw blurRad="38100" dist="38100" dir="2700000" algn="tl">
                    <a:srgbClr val="000000">
                      <a:alpha val="43137"/>
                    </a:srgbClr>
                  </a:outerShdw>
                </a:effectLst>
              </a:rPr>
              <a:t>esposa</a:t>
            </a:r>
            <a:r>
              <a:rPr lang="en-US" sz="2000" dirty="0" smtClean="0">
                <a:solidFill>
                  <a:schemeClr val="bg1"/>
                </a:solidFill>
                <a:effectLst>
                  <a:outerShdw blurRad="38100" dist="38100" dir="2700000" algn="tl">
                    <a:srgbClr val="000000">
                      <a:alpha val="43137"/>
                    </a:srgbClr>
                  </a:outerShdw>
                </a:effectLst>
              </a:rPr>
              <a:t> del </a:t>
            </a:r>
            <a:r>
              <a:rPr lang="en-US" sz="2000" dirty="0" err="1" smtClean="0">
                <a:solidFill>
                  <a:schemeClr val="bg1"/>
                </a:solidFill>
                <a:effectLst>
                  <a:outerShdw blurRad="38100" dist="38100" dir="2700000" algn="tl">
                    <a:srgbClr val="000000">
                      <a:alpha val="43137"/>
                    </a:srgbClr>
                  </a:outerShdw>
                </a:effectLst>
              </a:rPr>
              <a:t>paciente</a:t>
            </a:r>
            <a:r>
              <a:rPr lang="en-US" sz="2000" dirty="0" smtClean="0">
                <a:solidFill>
                  <a:schemeClr val="bg1"/>
                </a:solidFill>
                <a:effectLst>
                  <a:outerShdw blurRad="38100" dist="38100" dir="2700000" algn="tl">
                    <a:srgbClr val="000000">
                      <a:alpha val="43137"/>
                    </a:srgbClr>
                  </a:outerShdw>
                </a:effectLst>
              </a:rPr>
              <a:t> dice </a:t>
            </a:r>
            <a:r>
              <a:rPr lang="en-US" sz="2000" dirty="0" err="1" smtClean="0">
                <a:solidFill>
                  <a:schemeClr val="bg1"/>
                </a:solidFill>
                <a:effectLst>
                  <a:outerShdw blurRad="38100" dist="38100" dir="2700000" algn="tl">
                    <a:srgbClr val="000000">
                      <a:alpha val="43137"/>
                    </a:srgbClr>
                  </a:outerShdw>
                </a:effectLst>
              </a:rPr>
              <a:t>que</a:t>
            </a:r>
            <a:r>
              <a:rPr lang="en-US" sz="2000" dirty="0" smtClean="0">
                <a:solidFill>
                  <a:schemeClr val="bg1"/>
                </a:solidFill>
                <a:effectLst>
                  <a:outerShdw blurRad="38100" dist="38100" dir="2700000" algn="tl">
                    <a:srgbClr val="000000">
                      <a:alpha val="43137"/>
                    </a:srgbClr>
                  </a:outerShdw>
                </a:effectLst>
              </a:rPr>
              <a:t> </a:t>
            </a:r>
            <a:r>
              <a:rPr lang="en-US" sz="2000" u="sng" dirty="0" err="1" smtClean="0">
                <a:solidFill>
                  <a:schemeClr val="bg1"/>
                </a:solidFill>
                <a:effectLst>
                  <a:outerShdw blurRad="38100" dist="38100" dir="2700000" algn="tl">
                    <a:srgbClr val="000000">
                      <a:alpha val="43137"/>
                    </a:srgbClr>
                  </a:outerShdw>
                </a:effectLst>
              </a:rPr>
              <a:t>esa</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fue</a:t>
            </a:r>
            <a:r>
              <a:rPr lang="en-US" sz="2000" dirty="0" smtClean="0">
                <a:solidFill>
                  <a:schemeClr val="bg1"/>
                </a:solidFill>
                <a:effectLst>
                  <a:outerShdw blurRad="38100" dist="38100" dir="2700000" algn="tl">
                    <a:srgbClr val="000000">
                      <a:alpha val="43137"/>
                    </a:srgbClr>
                  </a:outerShdw>
                </a:effectLst>
              </a:rPr>
              <a:t> </a:t>
            </a:r>
            <a:r>
              <a:rPr lang="en-US" sz="2000" u="sng" dirty="0" smtClean="0">
                <a:solidFill>
                  <a:schemeClr val="bg1"/>
                </a:solidFill>
                <a:effectLst>
                  <a:outerShdw blurRad="38100" dist="38100" dir="2700000" algn="tl">
                    <a:srgbClr val="000000">
                      <a:alpha val="43137"/>
                    </a:srgbClr>
                  </a:outerShdw>
                </a:effectLst>
              </a:rPr>
              <a:t>la </a:t>
            </a:r>
            <a:r>
              <a:rPr lang="en-US" sz="2000" u="sng" dirty="0" err="1" smtClean="0">
                <a:solidFill>
                  <a:schemeClr val="bg1"/>
                </a:solidFill>
                <a:effectLst>
                  <a:outerShdw blurRad="38100" dist="38100" dir="2700000" algn="tl">
                    <a:srgbClr val="000000">
                      <a:alpha val="43137"/>
                    </a:srgbClr>
                  </a:outerShdw>
                </a:effectLst>
              </a:rPr>
              <a:t>razón</a:t>
            </a:r>
            <a:r>
              <a:rPr lang="en-US" sz="2000" u="sng"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por</a:t>
            </a:r>
            <a:r>
              <a:rPr lang="en-US" sz="2000" dirty="0" smtClean="0">
                <a:solidFill>
                  <a:schemeClr val="bg1"/>
                </a:solidFill>
                <a:effectLst>
                  <a:outerShdw blurRad="38100" dist="38100" dir="2700000" algn="tl">
                    <a:srgbClr val="000000">
                      <a:alpha val="43137"/>
                    </a:srgbClr>
                  </a:outerShdw>
                </a:effectLst>
              </a:rPr>
              <a:t> la </a:t>
            </a:r>
            <a:r>
              <a:rPr lang="en-US" sz="2000" dirty="0" err="1" smtClean="0">
                <a:solidFill>
                  <a:schemeClr val="bg1"/>
                </a:solidFill>
                <a:effectLst>
                  <a:outerShdw blurRad="38100" dist="38100" dir="2700000" algn="tl">
                    <a:srgbClr val="000000">
                      <a:alpha val="43137"/>
                    </a:srgbClr>
                  </a:outerShdw>
                </a:effectLst>
              </a:rPr>
              <a:t>que</a:t>
            </a:r>
            <a:r>
              <a:rPr lang="en-US" sz="2000" dirty="0" smtClean="0">
                <a:solidFill>
                  <a:schemeClr val="bg1"/>
                </a:solidFill>
                <a:effectLst>
                  <a:outerShdw blurRad="38100" dist="38100" dir="2700000" algn="tl">
                    <a:srgbClr val="000000">
                      <a:alpha val="43137"/>
                    </a:srgbClr>
                  </a:outerShdw>
                </a:effectLst>
              </a:rPr>
              <a:t> lo </a:t>
            </a:r>
            <a:r>
              <a:rPr lang="en-US" sz="2000" dirty="0" err="1" smtClean="0">
                <a:solidFill>
                  <a:schemeClr val="bg1"/>
                </a:solidFill>
                <a:effectLst>
                  <a:outerShdw blurRad="38100" dist="38100" dir="2700000" algn="tl">
                    <a:srgbClr val="000000">
                      <a:alpha val="43137"/>
                    </a:srgbClr>
                  </a:outerShdw>
                </a:effectLst>
              </a:rPr>
              <a:t>trajo</a:t>
            </a:r>
            <a:r>
              <a:rPr lang="en-US" sz="2000" dirty="0" smtClean="0">
                <a:solidFill>
                  <a:schemeClr val="bg1"/>
                </a:solidFill>
                <a:effectLst>
                  <a:outerShdw blurRad="38100" dist="38100" dir="2700000" algn="tl">
                    <a:srgbClr val="000000">
                      <a:alpha val="43137"/>
                    </a:srgbClr>
                  </a:outerShdw>
                </a:effectLst>
              </a:rPr>
              <a:t> al hospital. </a:t>
            </a:r>
            <a:endPar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1" name="CuadroTexto 10"/>
          <p:cNvSpPr txBox="1"/>
          <p:nvPr/>
        </p:nvSpPr>
        <p:spPr>
          <a:xfrm>
            <a:off x="2211583" y="915193"/>
            <a:ext cx="4774064"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ED </a:t>
            </a: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en los pasos del proceso</a:t>
            </a:r>
          </a:p>
        </p:txBody>
      </p:sp>
      <p:sp>
        <p:nvSpPr>
          <p:cNvPr id="6" name="Rectángulo 5"/>
          <p:cNvSpPr/>
          <p:nvPr/>
        </p:nvSpPr>
        <p:spPr>
          <a:xfrm>
            <a:off x="2797925" y="5769264"/>
            <a:ext cx="3548149" cy="276999"/>
          </a:xfrm>
          <a:prstGeom prst="rect">
            <a:avLst/>
          </a:prstGeom>
        </p:spPr>
        <p:txBody>
          <a:bodyPr wrap="square">
            <a:spAutoFit/>
          </a:bodyPr>
          <a:lstStyle/>
          <a:p>
            <a:pPr algn="ctr"/>
            <a:r>
              <a:rPr lang="en-US" sz="1200" dirty="0" smtClean="0">
                <a:solidFill>
                  <a:prstClr val="white"/>
                </a:solidFill>
                <a:latin typeface="Times New Roman" panose="02020603050405020304" pitchFamily="18" charset="0"/>
                <a:cs typeface="Times New Roman" panose="02020603050405020304" pitchFamily="18" charset="0"/>
              </a:rPr>
              <a:t>Pa </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2018 Oct 31;15[</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7" name="CuadroTexto 6"/>
          <p:cNvSpPr txBox="1"/>
          <p:nvPr/>
        </p:nvSpPr>
        <p:spPr>
          <a:xfrm>
            <a:off x="1129928" y="4465086"/>
            <a:ext cx="7069192" cy="1015663"/>
          </a:xfrm>
          <a:prstGeom prst="rect">
            <a:avLst/>
          </a:prstGeom>
          <a:solidFill>
            <a:schemeClr val="bg2">
              <a:lumMod val="25000"/>
            </a:schemeClr>
          </a:solidFill>
        </p:spPr>
        <p:txBody>
          <a:bodyPr wrap="square" rtlCol="0">
            <a:spAutoFit/>
          </a:bodyPr>
          <a:lstStyle/>
          <a:p>
            <a:r>
              <a:rPr lang="en-US" sz="2000" dirty="0" err="1" smtClean="0">
                <a:solidFill>
                  <a:schemeClr val="bg1"/>
                </a:solidFill>
                <a:effectLst>
                  <a:outerShdw blurRad="38100" dist="38100" dir="2700000" algn="tl">
                    <a:srgbClr val="000000">
                      <a:alpha val="43137"/>
                    </a:srgbClr>
                  </a:outerShdw>
                </a:effectLst>
              </a:rPr>
              <a:t>Una</a:t>
            </a:r>
            <a:r>
              <a:rPr lang="en-US" sz="2000" dirty="0" smtClean="0">
                <a:solidFill>
                  <a:schemeClr val="bg1"/>
                </a:solidFill>
                <a:effectLst>
                  <a:outerShdw blurRad="38100" dist="38100" dir="2700000" algn="tl">
                    <a:srgbClr val="000000">
                      <a:alpha val="43137"/>
                    </a:srgbClr>
                  </a:outerShdw>
                </a:effectLst>
              </a:rPr>
              <a:t> </a:t>
            </a:r>
            <a:r>
              <a:rPr lang="en-US" sz="2000" u="sng" dirty="0" err="1" smtClean="0">
                <a:solidFill>
                  <a:schemeClr val="bg1"/>
                </a:solidFill>
                <a:effectLst>
                  <a:outerShdw blurRad="38100" dist="38100" dir="2700000" algn="tl">
                    <a:srgbClr val="000000">
                      <a:alpha val="43137"/>
                    </a:srgbClr>
                  </a:outerShdw>
                </a:effectLst>
              </a:rPr>
              <a:t>muestra</a:t>
            </a:r>
            <a:r>
              <a:rPr lang="en-US" sz="2000" u="sng"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tomada</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durante</a:t>
            </a:r>
            <a:r>
              <a:rPr lang="en-US" sz="2000" dirty="0" smtClean="0">
                <a:solidFill>
                  <a:schemeClr val="bg1"/>
                </a:solidFill>
                <a:effectLst>
                  <a:outerShdw blurRad="38100" dist="38100" dir="2700000" algn="tl">
                    <a:srgbClr val="000000">
                      <a:alpha val="43137"/>
                    </a:srgbClr>
                  </a:outerShdw>
                </a:effectLst>
              </a:rPr>
              <a:t> </a:t>
            </a:r>
            <a:r>
              <a:rPr lang="en-US" sz="2000" u="sng" dirty="0" err="1" smtClean="0">
                <a:solidFill>
                  <a:schemeClr val="bg1"/>
                </a:solidFill>
                <a:effectLst>
                  <a:outerShdw blurRad="38100" dist="38100" dir="2700000" algn="tl">
                    <a:srgbClr val="000000">
                      <a:alpha val="43137"/>
                    </a:srgbClr>
                  </a:outerShdw>
                </a:effectLst>
              </a:rPr>
              <a:t>cirugía</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fue</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enviada</a:t>
            </a:r>
            <a:r>
              <a:rPr lang="en-US" sz="2000" dirty="0" smtClean="0">
                <a:solidFill>
                  <a:schemeClr val="bg1"/>
                </a:solidFill>
                <a:effectLst>
                  <a:outerShdw blurRad="38100" dist="38100" dir="2700000" algn="tl">
                    <a:srgbClr val="000000">
                      <a:alpha val="43137"/>
                    </a:srgbClr>
                  </a:outerShdw>
                </a:effectLst>
              </a:rPr>
              <a:t> al </a:t>
            </a:r>
            <a:r>
              <a:rPr lang="en-US" sz="2000" dirty="0" err="1" smtClean="0">
                <a:solidFill>
                  <a:schemeClr val="bg1"/>
                </a:solidFill>
                <a:effectLst>
                  <a:outerShdw blurRad="38100" dist="38100" dir="2700000" algn="tl">
                    <a:srgbClr val="000000">
                      <a:alpha val="43137"/>
                    </a:srgbClr>
                  </a:outerShdw>
                </a:effectLst>
              </a:rPr>
              <a:t>laboratorio</a:t>
            </a:r>
            <a:r>
              <a:rPr lang="en-US" sz="2000" dirty="0" smtClean="0">
                <a:solidFill>
                  <a:schemeClr val="bg1"/>
                </a:solidFill>
                <a:effectLst>
                  <a:outerShdw blurRad="38100" dist="38100" dir="2700000" algn="tl">
                    <a:srgbClr val="000000">
                      <a:alpha val="43137"/>
                    </a:srgbClr>
                  </a:outerShdw>
                </a:effectLst>
              </a:rPr>
              <a:t>. Dos </a:t>
            </a:r>
            <a:r>
              <a:rPr lang="en-US" sz="2000" dirty="0" err="1" smtClean="0">
                <a:solidFill>
                  <a:schemeClr val="bg1"/>
                </a:solidFill>
                <a:effectLst>
                  <a:outerShdw blurRad="38100" dist="38100" dir="2700000" algn="tl">
                    <a:srgbClr val="000000">
                      <a:alpha val="43137"/>
                    </a:srgbClr>
                  </a:outerShdw>
                </a:effectLst>
              </a:rPr>
              <a:t>meses</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más</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tarde</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cuando</a:t>
            </a:r>
            <a:r>
              <a:rPr lang="en-US" sz="2000" dirty="0" smtClean="0">
                <a:solidFill>
                  <a:schemeClr val="bg1"/>
                </a:solidFill>
                <a:effectLst>
                  <a:outerShdw blurRad="38100" dist="38100" dir="2700000" algn="tl">
                    <a:srgbClr val="000000">
                      <a:alpha val="43137"/>
                    </a:srgbClr>
                  </a:outerShdw>
                </a:effectLst>
              </a:rPr>
              <a:t> el </a:t>
            </a:r>
            <a:r>
              <a:rPr lang="en-US" sz="2000" dirty="0" err="1" smtClean="0">
                <a:solidFill>
                  <a:schemeClr val="bg1"/>
                </a:solidFill>
                <a:effectLst>
                  <a:outerShdw blurRad="38100" dist="38100" dir="2700000" algn="tl">
                    <a:srgbClr val="000000">
                      <a:alpha val="43137"/>
                    </a:srgbClr>
                  </a:outerShdw>
                </a:effectLst>
              </a:rPr>
              <a:t>paciente</a:t>
            </a:r>
            <a:r>
              <a:rPr lang="en-US" sz="2000" dirty="0" smtClean="0">
                <a:solidFill>
                  <a:schemeClr val="bg1"/>
                </a:solidFill>
                <a:effectLst>
                  <a:outerShdw blurRad="38100" dist="38100" dir="2700000" algn="tl">
                    <a:srgbClr val="000000">
                      <a:alpha val="43137"/>
                    </a:srgbClr>
                  </a:outerShdw>
                </a:effectLst>
              </a:rPr>
              <a:t> llama </a:t>
            </a:r>
            <a:r>
              <a:rPr lang="en-US" sz="2000" dirty="0" err="1" smtClean="0">
                <a:solidFill>
                  <a:schemeClr val="bg1"/>
                </a:solidFill>
                <a:effectLst>
                  <a:outerShdw blurRad="38100" dist="38100" dir="2700000" algn="tl">
                    <a:srgbClr val="000000">
                      <a:alpha val="43137"/>
                    </a:srgbClr>
                  </a:outerShdw>
                </a:effectLst>
              </a:rPr>
              <a:t>por</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resultados</a:t>
            </a:r>
            <a:r>
              <a:rPr lang="en-US" sz="2000" dirty="0" smtClean="0">
                <a:solidFill>
                  <a:schemeClr val="bg1"/>
                </a:solidFill>
                <a:effectLst>
                  <a:outerShdw blurRad="38100" dist="38100" dir="2700000" algn="tl">
                    <a:srgbClr val="000000">
                      <a:alpha val="43137"/>
                    </a:srgbClr>
                  </a:outerShdw>
                </a:effectLst>
              </a:rPr>
              <a:t>, se </a:t>
            </a:r>
            <a:r>
              <a:rPr lang="en-US" sz="2000" dirty="0" err="1" smtClean="0">
                <a:solidFill>
                  <a:schemeClr val="bg1"/>
                </a:solidFill>
                <a:effectLst>
                  <a:outerShdw blurRad="38100" dist="38100" dir="2700000" algn="tl">
                    <a:srgbClr val="000000">
                      <a:alpha val="43137"/>
                    </a:srgbClr>
                  </a:outerShdw>
                </a:effectLst>
              </a:rPr>
              <a:t>descubre</a:t>
            </a: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que</a:t>
            </a:r>
            <a:r>
              <a:rPr lang="en-US" sz="2000" dirty="0" smtClean="0">
                <a:solidFill>
                  <a:schemeClr val="bg1"/>
                </a:solidFill>
                <a:effectLst>
                  <a:outerShdw blurRad="38100" dist="38100" dir="2700000" algn="tl">
                    <a:srgbClr val="000000">
                      <a:alpha val="43137"/>
                    </a:srgbClr>
                  </a:outerShdw>
                </a:effectLst>
              </a:rPr>
              <a:t> </a:t>
            </a:r>
            <a:r>
              <a:rPr lang="en-US" sz="2000" u="sng" dirty="0" smtClean="0">
                <a:solidFill>
                  <a:schemeClr val="bg1"/>
                </a:solidFill>
                <a:effectLst>
                  <a:outerShdw blurRad="38100" dist="38100" dir="2700000" algn="tl">
                    <a:srgbClr val="000000">
                      <a:alpha val="43137"/>
                    </a:srgbClr>
                  </a:outerShdw>
                </a:effectLst>
              </a:rPr>
              <a:t>la </a:t>
            </a:r>
            <a:r>
              <a:rPr lang="en-US" sz="2000" u="sng" dirty="0" err="1" smtClean="0">
                <a:solidFill>
                  <a:schemeClr val="bg1"/>
                </a:solidFill>
                <a:effectLst>
                  <a:outerShdw blurRad="38100" dist="38100" dir="2700000" algn="tl">
                    <a:srgbClr val="000000">
                      <a:alpha val="43137"/>
                    </a:srgbClr>
                  </a:outerShdw>
                </a:effectLst>
              </a:rPr>
              <a:t>orden</a:t>
            </a:r>
            <a:r>
              <a:rPr lang="en-US" sz="2000" dirty="0" smtClean="0">
                <a:solidFill>
                  <a:schemeClr val="bg1"/>
                </a:solidFill>
                <a:effectLst>
                  <a:outerShdw blurRad="38100" dist="38100" dir="2700000" algn="tl">
                    <a:srgbClr val="000000">
                      <a:alpha val="43137"/>
                    </a:srgbClr>
                  </a:outerShdw>
                </a:effectLst>
              </a:rPr>
              <a:t> para el </a:t>
            </a:r>
            <a:r>
              <a:rPr lang="en-US" sz="2000" dirty="0" err="1" smtClean="0">
                <a:solidFill>
                  <a:schemeClr val="bg1"/>
                </a:solidFill>
                <a:effectLst>
                  <a:outerShdw blurRad="38100" dist="38100" dir="2700000" algn="tl">
                    <a:srgbClr val="000000">
                      <a:alpha val="43137"/>
                    </a:srgbClr>
                  </a:outerShdw>
                </a:effectLst>
              </a:rPr>
              <a:t>examen</a:t>
            </a:r>
            <a:r>
              <a:rPr lang="en-US" sz="2000" dirty="0" smtClean="0">
                <a:solidFill>
                  <a:schemeClr val="bg1"/>
                </a:solidFill>
                <a:effectLst>
                  <a:outerShdw blurRad="38100" dist="38100" dir="2700000" algn="tl">
                    <a:srgbClr val="000000">
                      <a:alpha val="43137"/>
                    </a:srgbClr>
                  </a:outerShdw>
                </a:effectLst>
              </a:rPr>
              <a:t> </a:t>
            </a:r>
            <a:r>
              <a:rPr lang="en-US" sz="2000" u="sng" dirty="0" smtClean="0">
                <a:solidFill>
                  <a:schemeClr val="bg1"/>
                </a:solidFill>
                <a:effectLst>
                  <a:outerShdw blurRad="38100" dist="38100" dir="2700000" algn="tl">
                    <a:srgbClr val="000000">
                      <a:alpha val="43137"/>
                    </a:srgbClr>
                  </a:outerShdw>
                </a:effectLst>
              </a:rPr>
              <a:t>no </a:t>
            </a:r>
            <a:r>
              <a:rPr lang="en-US" sz="2000" u="sng" dirty="0" err="1" smtClean="0">
                <a:solidFill>
                  <a:schemeClr val="bg1"/>
                </a:solidFill>
                <a:effectLst>
                  <a:outerShdw blurRad="38100" dist="38100" dir="2700000" algn="tl">
                    <a:srgbClr val="000000">
                      <a:alpha val="43137"/>
                    </a:srgbClr>
                  </a:outerShdw>
                </a:effectLst>
              </a:rPr>
              <a:t>llegó</a:t>
            </a:r>
            <a:r>
              <a:rPr lang="en-US" sz="2000" dirty="0" smtClean="0">
                <a:solidFill>
                  <a:schemeClr val="bg1"/>
                </a:solidFill>
                <a:effectLst>
                  <a:outerShdw blurRad="38100" dist="38100" dir="2700000" algn="tl">
                    <a:srgbClr val="000000">
                      <a:alpha val="43137"/>
                    </a:srgbClr>
                  </a:outerShdw>
                </a:effectLst>
              </a:rPr>
              <a:t>. </a:t>
            </a:r>
            <a:endParaRPr lang="es-VE" sz="20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12" name="CuadroTexto 11"/>
          <p:cNvSpPr txBox="1"/>
          <p:nvPr/>
        </p:nvSpPr>
        <p:spPr>
          <a:xfrm>
            <a:off x="1123756" y="3976516"/>
            <a:ext cx="2964568" cy="400110"/>
          </a:xfrm>
          <a:prstGeom prst="rect">
            <a:avLst/>
          </a:prstGeom>
          <a:solidFill>
            <a:schemeClr val="accent2">
              <a:lumMod val="75000"/>
            </a:schemeClr>
          </a:solidFill>
        </p:spPr>
        <p:txBody>
          <a:bodyPr wrap="square" rtlCol="0">
            <a:spAutoFit/>
          </a:bodyPr>
          <a:lstStyle/>
          <a:p>
            <a:r>
              <a:rPr lang="es-VE" sz="2000" dirty="0" smtClean="0">
                <a:solidFill>
                  <a:schemeClr val="bg1"/>
                </a:solidFill>
                <a:effectLst>
                  <a:outerShdw blurRad="38100" dist="38100" dir="2700000" algn="tl">
                    <a:srgbClr val="000000">
                      <a:alpha val="43137"/>
                    </a:srgbClr>
                  </a:outerShdw>
                </a:effectLst>
              </a:rPr>
              <a:t>PRUEBAS DIAGNÓSTICAS</a:t>
            </a:r>
            <a:endParaRPr lang="es-VE" sz="2000" dirty="0">
              <a:solidFill>
                <a:schemeClr val="bg1"/>
              </a:solidFill>
              <a:effectLst>
                <a:outerShdw blurRad="38100" dist="38100" dir="2700000" algn="tl">
                  <a:srgbClr val="000000">
                    <a:alpha val="43137"/>
                  </a:srgbClr>
                </a:outerShdw>
              </a:effectLst>
            </a:endParaRPr>
          </a:p>
        </p:txBody>
      </p:sp>
      <p:sp>
        <p:nvSpPr>
          <p:cNvPr id="13" name="CuadroTexto 12"/>
          <p:cNvSpPr txBox="1"/>
          <p:nvPr/>
        </p:nvSpPr>
        <p:spPr>
          <a:xfrm>
            <a:off x="1123756" y="1694840"/>
            <a:ext cx="3341564" cy="400110"/>
          </a:xfrm>
          <a:prstGeom prst="rect">
            <a:avLst/>
          </a:prstGeom>
          <a:solidFill>
            <a:schemeClr val="accent2">
              <a:lumMod val="75000"/>
            </a:schemeClr>
          </a:solidFill>
        </p:spPr>
        <p:txBody>
          <a:bodyPr wrap="square" rtlCol="0">
            <a:spAutoFit/>
          </a:bodyPr>
          <a:lstStyle/>
          <a:p>
            <a:r>
              <a:rPr lang="es-VE" sz="2000" dirty="0" smtClean="0">
                <a:solidFill>
                  <a:schemeClr val="bg1"/>
                </a:solidFill>
                <a:effectLst>
                  <a:outerShdw blurRad="38100" dist="38100" dir="2700000" algn="tl">
                    <a:srgbClr val="000000">
                      <a:alpha val="43137"/>
                    </a:srgbClr>
                  </a:outerShdw>
                </a:effectLst>
              </a:rPr>
              <a:t>EXAMEN FÍSICO/ EVALUACIÓN</a:t>
            </a:r>
            <a:endParaRPr lang="es-VE"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0998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11" name="CuadroTexto 10"/>
          <p:cNvSpPr txBox="1"/>
          <p:nvPr/>
        </p:nvSpPr>
        <p:spPr>
          <a:xfrm>
            <a:off x="2211582" y="654764"/>
            <a:ext cx="4774064"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ED </a:t>
            </a: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en los pasos del proceso</a:t>
            </a:r>
          </a:p>
        </p:txBody>
      </p:sp>
      <p:sp>
        <p:nvSpPr>
          <p:cNvPr id="6" name="Rectángulo 5"/>
          <p:cNvSpPr/>
          <p:nvPr/>
        </p:nvSpPr>
        <p:spPr>
          <a:xfrm>
            <a:off x="2593860" y="5531243"/>
            <a:ext cx="3721173" cy="280725"/>
          </a:xfrm>
          <a:prstGeom prst="rect">
            <a:avLst/>
          </a:prstGeom>
        </p:spPr>
        <p:txBody>
          <a:bodyPr wrap="square">
            <a:spAutoFit/>
          </a:bodyPr>
          <a:lstStyle/>
          <a:p>
            <a:pPr algn="ctr"/>
            <a:r>
              <a:rPr lang="en-US" sz="1200" dirty="0" smtClean="0">
                <a:solidFill>
                  <a:prstClr val="white"/>
                </a:solidFill>
                <a:latin typeface="Times New Roman" panose="02020603050405020304" pitchFamily="18" charset="0"/>
                <a:cs typeface="Times New Roman" panose="02020603050405020304" pitchFamily="18" charset="0"/>
              </a:rPr>
              <a:t>Pa </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2018 Oct 31;15[</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8" name="CuadroTexto 7"/>
          <p:cNvSpPr txBox="1"/>
          <p:nvPr/>
        </p:nvSpPr>
        <p:spPr>
          <a:xfrm>
            <a:off x="998109" y="2142074"/>
            <a:ext cx="7284135" cy="1323439"/>
          </a:xfrm>
          <a:prstGeom prst="rect">
            <a:avLst/>
          </a:prstGeom>
          <a:solidFill>
            <a:schemeClr val="bg2">
              <a:lumMod val="25000"/>
            </a:schemeClr>
          </a:solidFill>
        </p:spPr>
        <p:txBody>
          <a:bodyPr wrap="square" rtlCol="0">
            <a:spAutoFit/>
          </a:bodyPr>
          <a:lstStyle/>
          <a:p>
            <a:r>
              <a:rPr lang="en-US" sz="2000" dirty="0" smtClean="0">
                <a:solidFill>
                  <a:prstClr val="white"/>
                </a:solidFill>
                <a:effectLst>
                  <a:outerShdw blurRad="38100" dist="38100" dir="2700000" algn="tl">
                    <a:srgbClr val="000000">
                      <a:alpha val="43137"/>
                    </a:srgbClr>
                  </a:outerShdw>
                </a:effectLst>
              </a:rPr>
              <a:t>El </a:t>
            </a:r>
            <a:r>
              <a:rPr lang="en-US" sz="2000" dirty="0" err="1" smtClean="0">
                <a:solidFill>
                  <a:prstClr val="white"/>
                </a:solidFill>
                <a:effectLst>
                  <a:outerShdw blurRad="38100" dist="38100" dir="2700000" algn="tl">
                    <a:srgbClr val="000000">
                      <a:alpha val="43137"/>
                    </a:srgbClr>
                  </a:outerShdw>
                </a:effectLst>
              </a:rPr>
              <a:t>paciente</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tuvo</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una</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colonoscopia</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anormal</a:t>
            </a:r>
            <a:r>
              <a:rPr lang="en-US" sz="2000" dirty="0" smtClean="0">
                <a:solidFill>
                  <a:prstClr val="white"/>
                </a:solidFill>
                <a:effectLst>
                  <a:outerShdw blurRad="38100" dist="38100" dir="2700000" algn="tl">
                    <a:srgbClr val="000000">
                      <a:alpha val="43137"/>
                    </a:srgbClr>
                  </a:outerShdw>
                </a:effectLst>
              </a:rPr>
              <a:t> y </a:t>
            </a:r>
            <a:r>
              <a:rPr lang="en-US" sz="2000" dirty="0" err="1" smtClean="0">
                <a:solidFill>
                  <a:prstClr val="white"/>
                </a:solidFill>
                <a:effectLst>
                  <a:outerShdw blurRad="38100" dist="38100" dir="2700000" algn="tl">
                    <a:srgbClr val="000000">
                      <a:alpha val="43137"/>
                    </a:srgbClr>
                  </a:outerShdw>
                </a:effectLst>
              </a:rPr>
              <a:t>necesitaba</a:t>
            </a:r>
            <a:r>
              <a:rPr lang="en-US" sz="2000" dirty="0" smtClean="0">
                <a:solidFill>
                  <a:prstClr val="white"/>
                </a:solidFill>
                <a:effectLst>
                  <a:outerShdw blurRad="38100" dist="38100" dir="2700000" algn="tl">
                    <a:srgbClr val="000000">
                      <a:alpha val="43137"/>
                    </a:srgbClr>
                  </a:outerShdw>
                </a:effectLst>
              </a:rPr>
              <a:t> </a:t>
            </a:r>
            <a:r>
              <a:rPr lang="en-US" sz="2000" u="sng" dirty="0" err="1" smtClean="0">
                <a:solidFill>
                  <a:prstClr val="white"/>
                </a:solidFill>
                <a:effectLst>
                  <a:outerShdw blurRad="38100" dist="38100" dir="2700000" algn="tl">
                    <a:srgbClr val="000000">
                      <a:alpha val="43137"/>
                    </a:srgbClr>
                  </a:outerShdw>
                </a:effectLst>
              </a:rPr>
              <a:t>seguimiento</a:t>
            </a:r>
            <a:r>
              <a:rPr lang="en-US" sz="2000" dirty="0" smtClean="0">
                <a:solidFill>
                  <a:prstClr val="white"/>
                </a:solidFill>
                <a:effectLst>
                  <a:outerShdw blurRad="38100" dist="38100" dir="2700000" algn="tl">
                    <a:srgbClr val="000000">
                      <a:alpha val="43137"/>
                    </a:srgbClr>
                  </a:outerShdw>
                </a:effectLst>
              </a:rPr>
              <a:t> </a:t>
            </a:r>
            <a:r>
              <a:rPr lang="en-US" sz="2000" dirty="0" smtClean="0">
                <a:solidFill>
                  <a:prstClr val="white"/>
                </a:solidFill>
                <a:effectLst>
                  <a:outerShdw blurRad="38100" dist="38100" dir="2700000" algn="tl">
                    <a:srgbClr val="000000">
                      <a:alpha val="43137"/>
                    </a:srgbClr>
                  </a:outerShdw>
                </a:effectLst>
              </a:rPr>
              <a:t>en 6 </a:t>
            </a:r>
            <a:r>
              <a:rPr lang="en-US" sz="2000" dirty="0" err="1" smtClean="0">
                <a:solidFill>
                  <a:prstClr val="white"/>
                </a:solidFill>
                <a:effectLst>
                  <a:outerShdw blurRad="38100" dist="38100" dir="2700000" algn="tl">
                    <a:srgbClr val="000000">
                      <a:alpha val="43137"/>
                    </a:srgbClr>
                  </a:outerShdw>
                </a:effectLst>
              </a:rPr>
              <a:t>meses</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Pero</a:t>
            </a:r>
            <a:r>
              <a:rPr lang="en-US" sz="2000" dirty="0" smtClean="0">
                <a:solidFill>
                  <a:prstClr val="white"/>
                </a:solidFill>
                <a:effectLst>
                  <a:outerShdw blurRad="38100" dist="38100" dir="2700000" algn="tl">
                    <a:srgbClr val="000000">
                      <a:alpha val="43137"/>
                    </a:srgbClr>
                  </a:outerShdw>
                </a:effectLst>
              </a:rPr>
              <a:t> la </a:t>
            </a:r>
            <a:r>
              <a:rPr lang="en-US" sz="2000" dirty="0" err="1" smtClean="0">
                <a:solidFill>
                  <a:prstClr val="white"/>
                </a:solidFill>
                <a:effectLst>
                  <a:outerShdw blurRad="38100" dist="38100" dir="2700000" algn="tl">
                    <a:srgbClr val="000000">
                      <a:alpha val="43137"/>
                    </a:srgbClr>
                  </a:outerShdw>
                </a:effectLst>
              </a:rPr>
              <a:t>colonoscopia</a:t>
            </a:r>
            <a:r>
              <a:rPr lang="en-US" sz="2000" dirty="0" smtClean="0">
                <a:solidFill>
                  <a:prstClr val="white"/>
                </a:solidFill>
                <a:effectLst>
                  <a:outerShdw blurRad="38100" dist="38100" dir="2700000" algn="tl">
                    <a:srgbClr val="000000">
                      <a:alpha val="43137"/>
                    </a:srgbClr>
                  </a:outerShdw>
                </a:effectLst>
              </a:rPr>
              <a:t> de control </a:t>
            </a:r>
            <a:r>
              <a:rPr lang="en-US" sz="2000" u="sng" dirty="0" smtClean="0">
                <a:solidFill>
                  <a:prstClr val="white"/>
                </a:solidFill>
                <a:effectLst>
                  <a:outerShdw blurRad="38100" dist="38100" dir="2700000" algn="tl">
                    <a:srgbClr val="000000">
                      <a:alpha val="43137"/>
                    </a:srgbClr>
                  </a:outerShdw>
                </a:effectLst>
              </a:rPr>
              <a:t>no</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fue</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ordenada</a:t>
            </a:r>
            <a:r>
              <a:rPr lang="en-US" sz="2000" dirty="0" smtClean="0">
                <a:solidFill>
                  <a:prstClr val="white"/>
                </a:solidFill>
                <a:effectLst>
                  <a:outerShdw blurRad="38100" dist="38100" dir="2700000" algn="tl">
                    <a:srgbClr val="000000">
                      <a:alpha val="43137"/>
                    </a:srgbClr>
                  </a:outerShdw>
                </a:effectLst>
              </a:rPr>
              <a:t>. El </a:t>
            </a:r>
            <a:r>
              <a:rPr lang="en-US" sz="2000" dirty="0" err="1" smtClean="0">
                <a:solidFill>
                  <a:prstClr val="white"/>
                </a:solidFill>
                <a:effectLst>
                  <a:outerShdw blurRad="38100" dist="38100" dir="2700000" algn="tl">
                    <a:srgbClr val="000000">
                      <a:alpha val="43137"/>
                    </a:srgbClr>
                  </a:outerShdw>
                </a:effectLst>
              </a:rPr>
              <a:t>paciente</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regresa</a:t>
            </a:r>
            <a:r>
              <a:rPr lang="en-US" sz="2000" dirty="0" smtClean="0">
                <a:solidFill>
                  <a:prstClr val="white"/>
                </a:solidFill>
                <a:effectLst>
                  <a:outerShdw blurRad="38100" dist="38100" dir="2700000" algn="tl">
                    <a:srgbClr val="000000">
                      <a:alpha val="43137"/>
                    </a:srgbClr>
                  </a:outerShdw>
                </a:effectLst>
              </a:rPr>
              <a:t> 3 </a:t>
            </a:r>
            <a:r>
              <a:rPr lang="en-US" sz="2000" dirty="0" err="1" smtClean="0">
                <a:solidFill>
                  <a:prstClr val="white"/>
                </a:solidFill>
                <a:effectLst>
                  <a:outerShdw blurRad="38100" dist="38100" dir="2700000" algn="tl">
                    <a:srgbClr val="000000">
                      <a:alpha val="43137"/>
                    </a:srgbClr>
                  </a:outerShdw>
                </a:effectLst>
              </a:rPr>
              <a:t>años</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más</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tarde</a:t>
            </a:r>
            <a:r>
              <a:rPr lang="en-US" sz="2000" dirty="0" smtClean="0">
                <a:solidFill>
                  <a:prstClr val="white"/>
                </a:solidFill>
                <a:effectLst>
                  <a:outerShdw blurRad="38100" dist="38100" dir="2700000" algn="tl">
                    <a:srgbClr val="000000">
                      <a:alpha val="43137"/>
                    </a:srgbClr>
                  </a:outerShdw>
                </a:effectLst>
              </a:rPr>
              <a:t>, </a:t>
            </a:r>
            <a:r>
              <a:rPr lang="en-US" sz="2000" dirty="0" smtClean="0">
                <a:solidFill>
                  <a:prstClr val="white"/>
                </a:solidFill>
                <a:effectLst>
                  <a:outerShdw blurRad="38100" dist="38100" dir="2700000" algn="tl">
                    <a:srgbClr val="000000">
                      <a:alpha val="43137"/>
                    </a:srgbClr>
                  </a:outerShdw>
                </a:effectLst>
              </a:rPr>
              <a:t>el </a:t>
            </a:r>
            <a:r>
              <a:rPr lang="en-US" sz="2000" dirty="0" err="1" smtClean="0">
                <a:solidFill>
                  <a:prstClr val="white"/>
                </a:solidFill>
                <a:effectLst>
                  <a:outerShdw blurRad="38100" dist="38100" dir="2700000" algn="tl">
                    <a:srgbClr val="000000">
                      <a:alpha val="43137"/>
                    </a:srgbClr>
                  </a:outerShdw>
                </a:effectLst>
              </a:rPr>
              <a:t>diagnóstico</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es</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cáncer</a:t>
            </a:r>
            <a:r>
              <a:rPr lang="en-US" sz="2000" dirty="0" smtClean="0">
                <a:solidFill>
                  <a:prstClr val="white"/>
                </a:solidFill>
                <a:effectLst>
                  <a:outerShdw blurRad="38100" dist="38100" dir="2700000" algn="tl">
                    <a:srgbClr val="000000">
                      <a:alpha val="43137"/>
                    </a:srgbClr>
                  </a:outerShdw>
                </a:effectLst>
              </a:rPr>
              <a:t> </a:t>
            </a:r>
            <a:r>
              <a:rPr lang="en-US" sz="2000" dirty="0" smtClean="0">
                <a:solidFill>
                  <a:prstClr val="white"/>
                </a:solidFill>
                <a:effectLst>
                  <a:outerShdw blurRad="38100" dist="38100" dir="2700000" algn="tl">
                    <a:srgbClr val="000000">
                      <a:alpha val="43137"/>
                    </a:srgbClr>
                  </a:outerShdw>
                </a:effectLst>
              </a:rPr>
              <a:t>de colon </a:t>
            </a:r>
            <a:r>
              <a:rPr lang="en-US" sz="2000" dirty="0" err="1" smtClean="0">
                <a:solidFill>
                  <a:prstClr val="white"/>
                </a:solidFill>
                <a:effectLst>
                  <a:outerShdw blurRad="38100" dist="38100" dir="2700000" algn="tl">
                    <a:srgbClr val="000000">
                      <a:alpha val="43137"/>
                    </a:srgbClr>
                  </a:outerShdw>
                </a:effectLst>
              </a:rPr>
              <a:t>metastásico</a:t>
            </a:r>
            <a:endParaRPr lang="es-VE" sz="2000" dirty="0">
              <a:solidFill>
                <a:prstClr val="white"/>
              </a:solidFill>
              <a:effectLst>
                <a:outerShdw blurRad="38100" dist="38100" dir="2700000" algn="tl">
                  <a:srgbClr val="000000">
                    <a:alpha val="43137"/>
                  </a:srgbClr>
                </a:outerShdw>
              </a:effectLst>
              <a:latin typeface="Comic Sans MS" panose="030F0702030302020204" pitchFamily="66" charset="0"/>
            </a:endParaRPr>
          </a:p>
        </p:txBody>
      </p:sp>
      <p:sp>
        <p:nvSpPr>
          <p:cNvPr id="4" name="Rectángulo 3"/>
          <p:cNvSpPr/>
          <p:nvPr/>
        </p:nvSpPr>
        <p:spPr>
          <a:xfrm>
            <a:off x="1005035" y="4298373"/>
            <a:ext cx="7277210" cy="1015663"/>
          </a:xfrm>
          <a:prstGeom prst="rect">
            <a:avLst/>
          </a:prstGeom>
          <a:solidFill>
            <a:schemeClr val="bg2">
              <a:lumMod val="25000"/>
            </a:schemeClr>
          </a:solidFill>
        </p:spPr>
        <p:txBody>
          <a:bodyPr wrap="square">
            <a:spAutoFit/>
          </a:bodyPr>
          <a:lstStyle/>
          <a:p>
            <a:r>
              <a:rPr lang="en-US" sz="2000" dirty="0" smtClean="0">
                <a:solidFill>
                  <a:prstClr val="white"/>
                </a:solidFill>
                <a:effectLst>
                  <a:outerShdw blurRad="38100" dist="38100" dir="2700000" algn="tl">
                    <a:srgbClr val="000000">
                      <a:alpha val="43137"/>
                    </a:srgbClr>
                  </a:outerShdw>
                </a:effectLst>
              </a:rPr>
              <a:t>A la </a:t>
            </a:r>
            <a:r>
              <a:rPr lang="en-US" sz="2000" dirty="0" err="1" smtClean="0">
                <a:solidFill>
                  <a:prstClr val="white"/>
                </a:solidFill>
                <a:effectLst>
                  <a:outerShdw blurRad="38100" dist="38100" dir="2700000" algn="tl">
                    <a:srgbClr val="000000">
                      <a:alpha val="43137"/>
                    </a:srgbClr>
                  </a:outerShdw>
                </a:effectLst>
              </a:rPr>
              <a:t>paciente</a:t>
            </a:r>
            <a:r>
              <a:rPr lang="en-US" sz="2000" dirty="0" smtClean="0">
                <a:solidFill>
                  <a:prstClr val="white"/>
                </a:solidFill>
                <a:effectLst>
                  <a:outerShdw blurRad="38100" dist="38100" dir="2700000" algn="tl">
                    <a:srgbClr val="000000">
                      <a:alpha val="43137"/>
                    </a:srgbClr>
                  </a:outerShdw>
                </a:effectLst>
              </a:rPr>
              <a:t> le </a:t>
            </a:r>
            <a:r>
              <a:rPr lang="en-US" sz="2000" dirty="0" err="1" smtClean="0">
                <a:solidFill>
                  <a:prstClr val="white"/>
                </a:solidFill>
                <a:effectLst>
                  <a:outerShdw blurRad="38100" dist="38100" dir="2700000" algn="tl">
                    <a:srgbClr val="000000">
                      <a:alpha val="43137"/>
                    </a:srgbClr>
                  </a:outerShdw>
                </a:effectLst>
              </a:rPr>
              <a:t>retira</a:t>
            </a:r>
            <a:r>
              <a:rPr lang="en-US" sz="2000" dirty="0" err="1">
                <a:solidFill>
                  <a:prstClr val="white"/>
                </a:solidFill>
                <a:effectLst>
                  <a:outerShdw blurRad="38100" dist="38100" dir="2700000" algn="tl">
                    <a:srgbClr val="000000">
                      <a:alpha val="43137"/>
                    </a:srgbClr>
                  </a:outerShdw>
                </a:effectLst>
              </a:rPr>
              <a:t>n</a:t>
            </a:r>
            <a:r>
              <a:rPr lang="en-US" sz="2000" dirty="0" smtClean="0">
                <a:solidFill>
                  <a:prstClr val="white"/>
                </a:solidFill>
                <a:effectLst>
                  <a:outerShdw blurRad="38100" dist="38100" dir="2700000" algn="tl">
                    <a:srgbClr val="000000">
                      <a:alpha val="43137"/>
                    </a:srgbClr>
                  </a:outerShdw>
                </a:effectLst>
              </a:rPr>
              <a:t> el monitor para </a:t>
            </a:r>
            <a:r>
              <a:rPr lang="en-US" sz="2000" dirty="0" err="1" smtClean="0">
                <a:solidFill>
                  <a:prstClr val="white"/>
                </a:solidFill>
                <a:effectLst>
                  <a:outerShdw blurRad="38100" dist="38100" dir="2700000" algn="tl">
                    <a:srgbClr val="000000">
                      <a:alpha val="43137"/>
                    </a:srgbClr>
                  </a:outerShdw>
                </a:effectLst>
              </a:rPr>
              <a:t>llevarla</a:t>
            </a:r>
            <a:r>
              <a:rPr lang="en-US" sz="2000" dirty="0" smtClean="0">
                <a:solidFill>
                  <a:prstClr val="white"/>
                </a:solidFill>
                <a:effectLst>
                  <a:outerShdw blurRad="38100" dist="38100" dir="2700000" algn="tl">
                    <a:srgbClr val="000000">
                      <a:alpha val="43137"/>
                    </a:srgbClr>
                  </a:outerShdw>
                </a:effectLst>
              </a:rPr>
              <a:t> al </a:t>
            </a:r>
            <a:r>
              <a:rPr lang="en-US" sz="2000" dirty="0" err="1" smtClean="0">
                <a:solidFill>
                  <a:prstClr val="white"/>
                </a:solidFill>
                <a:effectLst>
                  <a:outerShdw blurRad="38100" dist="38100" dir="2700000" algn="tl">
                    <a:srgbClr val="000000">
                      <a:alpha val="43137"/>
                    </a:srgbClr>
                  </a:outerShdw>
                </a:effectLst>
              </a:rPr>
              <a:t>baño</a:t>
            </a:r>
            <a:r>
              <a:rPr lang="en-US" sz="2000" dirty="0" smtClean="0">
                <a:solidFill>
                  <a:prstClr val="white"/>
                </a:solidFill>
                <a:effectLst>
                  <a:outerShdw blurRad="38100" dist="38100" dir="2700000" algn="tl">
                    <a:srgbClr val="000000">
                      <a:alpha val="43137"/>
                    </a:srgbClr>
                  </a:outerShdw>
                </a:effectLst>
              </a:rPr>
              <a:t> y la </a:t>
            </a:r>
            <a:r>
              <a:rPr lang="en-US" sz="2000" dirty="0" err="1" smtClean="0">
                <a:solidFill>
                  <a:prstClr val="white"/>
                </a:solidFill>
                <a:effectLst>
                  <a:outerShdw blurRad="38100" dist="38100" dir="2700000" algn="tl">
                    <a:srgbClr val="000000">
                      <a:alpha val="43137"/>
                    </a:srgbClr>
                  </a:outerShdw>
                </a:effectLst>
              </a:rPr>
              <a:t>dejan</a:t>
            </a:r>
            <a:r>
              <a:rPr lang="en-US" sz="2000" dirty="0" smtClean="0">
                <a:solidFill>
                  <a:prstClr val="white"/>
                </a:solidFill>
                <a:effectLst>
                  <a:outerShdw blurRad="38100" dist="38100" dir="2700000" algn="tl">
                    <a:srgbClr val="000000">
                      <a:alpha val="43137"/>
                    </a:srgbClr>
                  </a:outerShdw>
                </a:effectLst>
              </a:rPr>
              <a:t> sola. </a:t>
            </a:r>
            <a:r>
              <a:rPr lang="en-US" sz="2000" dirty="0" err="1" smtClean="0">
                <a:solidFill>
                  <a:prstClr val="white"/>
                </a:solidFill>
                <a:effectLst>
                  <a:outerShdw blurRad="38100" dist="38100" dir="2700000" algn="tl">
                    <a:srgbClr val="000000">
                      <a:alpha val="43137"/>
                    </a:srgbClr>
                  </a:outerShdw>
                </a:effectLst>
              </a:rPr>
              <a:t>Cuando</a:t>
            </a:r>
            <a:r>
              <a:rPr lang="en-US" sz="2000" dirty="0" smtClean="0">
                <a:solidFill>
                  <a:prstClr val="white"/>
                </a:solidFill>
                <a:effectLst>
                  <a:outerShdw blurRad="38100" dist="38100" dir="2700000" algn="tl">
                    <a:srgbClr val="000000">
                      <a:alpha val="43137"/>
                    </a:srgbClr>
                  </a:outerShdw>
                </a:effectLst>
              </a:rPr>
              <a:t> el personal </a:t>
            </a:r>
            <a:r>
              <a:rPr lang="en-US" sz="2000" dirty="0" err="1" smtClean="0">
                <a:solidFill>
                  <a:prstClr val="white"/>
                </a:solidFill>
                <a:effectLst>
                  <a:outerShdw blurRad="38100" dist="38100" dir="2700000" algn="tl">
                    <a:srgbClr val="000000">
                      <a:alpha val="43137"/>
                    </a:srgbClr>
                  </a:outerShdw>
                </a:effectLst>
              </a:rPr>
              <a:t>regresa</a:t>
            </a:r>
            <a:r>
              <a:rPr lang="en-US" sz="2000" dirty="0" smtClean="0">
                <a:solidFill>
                  <a:prstClr val="white"/>
                </a:solidFill>
                <a:effectLst>
                  <a:outerShdw blurRad="38100" dist="38100" dir="2700000" algn="tl">
                    <a:srgbClr val="000000">
                      <a:alpha val="43137"/>
                    </a:srgbClr>
                  </a:outerShdw>
                </a:effectLst>
              </a:rPr>
              <a:t> para </a:t>
            </a:r>
            <a:r>
              <a:rPr lang="en-US" sz="2000" dirty="0" err="1" smtClean="0">
                <a:solidFill>
                  <a:prstClr val="white"/>
                </a:solidFill>
                <a:effectLst>
                  <a:outerShdw blurRad="38100" dist="38100" dir="2700000" algn="tl">
                    <a:srgbClr val="000000">
                      <a:alpha val="43137"/>
                    </a:srgbClr>
                  </a:outerShdw>
                </a:effectLst>
              </a:rPr>
              <a:t>chequearla</a:t>
            </a:r>
            <a:r>
              <a:rPr lang="en-US" sz="2000" dirty="0" smtClean="0">
                <a:solidFill>
                  <a:prstClr val="white"/>
                </a:solidFill>
                <a:effectLst>
                  <a:outerShdw blurRad="38100" dist="38100" dir="2700000" algn="tl">
                    <a:srgbClr val="000000">
                      <a:alpha val="43137"/>
                    </a:srgbClr>
                  </a:outerShdw>
                </a:effectLst>
              </a:rPr>
              <a:t>, no </a:t>
            </a:r>
            <a:r>
              <a:rPr lang="en-US" sz="2000" dirty="0" err="1" smtClean="0">
                <a:solidFill>
                  <a:prstClr val="white"/>
                </a:solidFill>
                <a:effectLst>
                  <a:outerShdw blurRad="38100" dist="38100" dir="2700000" algn="tl">
                    <a:srgbClr val="000000">
                      <a:alpha val="43137"/>
                    </a:srgbClr>
                  </a:outerShdw>
                </a:effectLst>
              </a:rPr>
              <a:t>responde</a:t>
            </a:r>
            <a:r>
              <a:rPr lang="en-US" sz="2000" dirty="0" smtClean="0">
                <a:solidFill>
                  <a:prstClr val="white"/>
                </a:solidFill>
                <a:effectLst>
                  <a:outerShdw blurRad="38100" dist="38100" dir="2700000" algn="tl">
                    <a:srgbClr val="000000">
                      <a:alpha val="43137"/>
                    </a:srgbClr>
                  </a:outerShdw>
                </a:effectLst>
              </a:rPr>
              <a:t>. </a:t>
            </a:r>
            <a:r>
              <a:rPr lang="en-US" sz="2000" dirty="0" smtClean="0">
                <a:solidFill>
                  <a:prstClr val="white"/>
                </a:solidFill>
                <a:effectLst>
                  <a:outerShdw blurRad="38100" dist="38100" dir="2700000" algn="tl">
                    <a:srgbClr val="000000">
                      <a:alpha val="43137"/>
                    </a:srgbClr>
                  </a:outerShdw>
                </a:effectLst>
              </a:rPr>
              <a:t>Los </a:t>
            </a:r>
            <a:r>
              <a:rPr lang="en-US" sz="2000" dirty="0" err="1">
                <a:solidFill>
                  <a:prstClr val="white"/>
                </a:solidFill>
                <a:effectLst>
                  <a:outerShdw blurRad="38100" dist="38100" dir="2700000" algn="tl">
                    <a:srgbClr val="000000">
                      <a:alpha val="43137"/>
                    </a:srgbClr>
                  </a:outerShdw>
                </a:effectLst>
              </a:rPr>
              <a:t>e</a:t>
            </a:r>
            <a:r>
              <a:rPr lang="en-US" sz="2000" dirty="0" err="1" smtClean="0">
                <a:solidFill>
                  <a:prstClr val="white"/>
                </a:solidFill>
                <a:effectLst>
                  <a:outerShdw blurRad="38100" dist="38100" dir="2700000" algn="tl">
                    <a:srgbClr val="000000">
                      <a:alpha val="43137"/>
                    </a:srgbClr>
                  </a:outerShdw>
                </a:effectLst>
              </a:rPr>
              <a:t>sfuerzos</a:t>
            </a:r>
            <a:r>
              <a:rPr lang="en-US" sz="2000" dirty="0" smtClean="0">
                <a:solidFill>
                  <a:prstClr val="white"/>
                </a:solidFill>
                <a:effectLst>
                  <a:outerShdw blurRad="38100" dist="38100" dir="2700000" algn="tl">
                    <a:srgbClr val="000000">
                      <a:alpha val="43137"/>
                    </a:srgbClr>
                  </a:outerShdw>
                </a:effectLst>
              </a:rPr>
              <a:t> </a:t>
            </a:r>
            <a:r>
              <a:rPr lang="en-US" sz="2000" dirty="0" smtClean="0">
                <a:solidFill>
                  <a:prstClr val="white"/>
                </a:solidFill>
                <a:effectLst>
                  <a:outerShdw blurRad="38100" dist="38100" dir="2700000" algn="tl">
                    <a:srgbClr val="000000">
                      <a:alpha val="43137"/>
                    </a:srgbClr>
                  </a:outerShdw>
                </a:effectLst>
              </a:rPr>
              <a:t>de </a:t>
            </a:r>
            <a:r>
              <a:rPr lang="en-US" sz="2000" dirty="0" err="1" smtClean="0">
                <a:solidFill>
                  <a:prstClr val="white"/>
                </a:solidFill>
                <a:effectLst>
                  <a:outerShdw blurRad="38100" dist="38100" dir="2700000" algn="tl">
                    <a:srgbClr val="000000">
                      <a:alpha val="43137"/>
                    </a:srgbClr>
                  </a:outerShdw>
                </a:effectLst>
              </a:rPr>
              <a:t>reanimación</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fueron</a:t>
            </a:r>
            <a:r>
              <a:rPr lang="en-US" sz="2000" dirty="0" smtClean="0">
                <a:solidFill>
                  <a:prstClr val="white"/>
                </a:solidFill>
                <a:effectLst>
                  <a:outerShdw blurRad="38100" dist="38100" dir="2700000" algn="tl">
                    <a:srgbClr val="000000">
                      <a:alpha val="43137"/>
                    </a:srgbClr>
                  </a:outerShdw>
                </a:effectLst>
              </a:rPr>
              <a:t> </a:t>
            </a:r>
            <a:r>
              <a:rPr lang="en-US" sz="2000" dirty="0" err="1" smtClean="0">
                <a:solidFill>
                  <a:prstClr val="white"/>
                </a:solidFill>
                <a:effectLst>
                  <a:outerShdw blurRad="38100" dist="38100" dir="2700000" algn="tl">
                    <a:srgbClr val="000000">
                      <a:alpha val="43137"/>
                    </a:srgbClr>
                  </a:outerShdw>
                </a:effectLst>
              </a:rPr>
              <a:t>inútiles</a:t>
            </a:r>
            <a:r>
              <a:rPr lang="en-US" sz="2000" dirty="0" smtClean="0">
                <a:solidFill>
                  <a:prstClr val="white"/>
                </a:solidFill>
                <a:effectLst>
                  <a:outerShdw blurRad="38100" dist="38100" dir="2700000" algn="tl">
                    <a:srgbClr val="000000">
                      <a:alpha val="43137"/>
                    </a:srgbClr>
                  </a:outerShdw>
                </a:effectLst>
              </a:rPr>
              <a:t>.</a:t>
            </a:r>
            <a:endParaRPr lang="es-VE" sz="2000" dirty="0">
              <a:solidFill>
                <a:prstClr val="white"/>
              </a:solidFill>
              <a:effectLst>
                <a:outerShdw blurRad="38100" dist="38100" dir="2700000" algn="tl">
                  <a:srgbClr val="000000">
                    <a:alpha val="43137"/>
                  </a:srgbClr>
                </a:outerShdw>
              </a:effectLst>
            </a:endParaRPr>
          </a:p>
        </p:txBody>
      </p:sp>
      <p:sp>
        <p:nvSpPr>
          <p:cNvPr id="2" name="CuadroTexto 1"/>
          <p:cNvSpPr txBox="1"/>
          <p:nvPr/>
        </p:nvSpPr>
        <p:spPr>
          <a:xfrm>
            <a:off x="1005035" y="3838805"/>
            <a:ext cx="3177650" cy="400110"/>
          </a:xfrm>
          <a:prstGeom prst="rect">
            <a:avLst/>
          </a:prstGeom>
          <a:solidFill>
            <a:schemeClr val="accent2">
              <a:lumMod val="75000"/>
            </a:schemeClr>
          </a:solidFill>
        </p:spPr>
        <p:txBody>
          <a:bodyPr wrap="square" rtlCol="0">
            <a:spAutoFit/>
          </a:bodyPr>
          <a:lstStyle/>
          <a:p>
            <a:r>
              <a:rPr lang="es-VE" sz="2000" dirty="0" smtClean="0">
                <a:solidFill>
                  <a:schemeClr val="bg1"/>
                </a:solidFill>
                <a:effectLst>
                  <a:outerShdw blurRad="38100" dist="38100" dir="2700000" algn="tl">
                    <a:srgbClr val="000000">
                      <a:alpha val="43137"/>
                    </a:srgbClr>
                  </a:outerShdw>
                </a:effectLst>
              </a:rPr>
              <a:t>MONITOREO /SEGUIMIENTO</a:t>
            </a:r>
            <a:endParaRPr lang="es-VE" sz="2000" dirty="0">
              <a:solidFill>
                <a:schemeClr val="bg1"/>
              </a:solidFill>
              <a:effectLst>
                <a:outerShdw blurRad="38100" dist="38100" dir="2700000" algn="tl">
                  <a:srgbClr val="000000">
                    <a:alpha val="43137"/>
                  </a:srgbClr>
                </a:outerShdw>
              </a:effectLst>
            </a:endParaRPr>
          </a:p>
        </p:txBody>
      </p:sp>
      <p:sp>
        <p:nvSpPr>
          <p:cNvPr id="10" name="CuadroTexto 9"/>
          <p:cNvSpPr txBox="1"/>
          <p:nvPr/>
        </p:nvSpPr>
        <p:spPr>
          <a:xfrm>
            <a:off x="998109" y="1703659"/>
            <a:ext cx="2888090" cy="400110"/>
          </a:xfrm>
          <a:prstGeom prst="rect">
            <a:avLst/>
          </a:prstGeom>
          <a:solidFill>
            <a:schemeClr val="accent2">
              <a:lumMod val="75000"/>
            </a:schemeClr>
          </a:solidFill>
        </p:spPr>
        <p:txBody>
          <a:bodyPr wrap="square" rtlCol="0">
            <a:spAutoFit/>
          </a:bodyPr>
          <a:lstStyle/>
          <a:p>
            <a:r>
              <a:rPr lang="es-VE" sz="2000" dirty="0" smtClean="0">
                <a:solidFill>
                  <a:schemeClr val="bg1"/>
                </a:solidFill>
              </a:rPr>
              <a:t>PRUEBAS </a:t>
            </a:r>
            <a:r>
              <a:rPr lang="es-VE" sz="2000" dirty="0" smtClean="0">
                <a:solidFill>
                  <a:schemeClr val="bg1"/>
                </a:solidFill>
                <a:effectLst>
                  <a:outerShdw blurRad="38100" dist="38100" dir="2700000" algn="tl">
                    <a:srgbClr val="000000">
                      <a:alpha val="43137"/>
                    </a:srgbClr>
                  </a:outerShdw>
                </a:effectLst>
              </a:rPr>
              <a:t>DIAGNÓSTICAS</a:t>
            </a:r>
            <a:endParaRPr lang="es-VE"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5083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946117" y="2459504"/>
            <a:ext cx="5324792" cy="1938992"/>
          </a:xfrm>
          <a:prstGeom prst="rect">
            <a:avLst/>
          </a:prstGeom>
          <a:noFill/>
        </p:spPr>
        <p:txBody>
          <a:bodyPr wrap="square" rtlCol="0">
            <a:spAutoFit/>
          </a:bodyPr>
          <a:lstStyle/>
          <a:p>
            <a:r>
              <a:rPr lang="es-VE" sz="2400" dirty="0" smtClean="0">
                <a:latin typeface="Times New Roman" panose="02020603050405020304" pitchFamily="18" charset="0"/>
                <a:cs typeface="Times New Roman" panose="02020603050405020304" pitchFamily="18" charset="0"/>
              </a:rPr>
              <a:t>“Una vez que nos damos cuenta que la </a:t>
            </a:r>
          </a:p>
          <a:p>
            <a:r>
              <a:rPr lang="es-VE" sz="2400" dirty="0" smtClean="0">
                <a:latin typeface="Times New Roman" panose="02020603050405020304" pitchFamily="18" charset="0"/>
                <a:cs typeface="Times New Roman" panose="02020603050405020304" pitchFamily="18" charset="0"/>
              </a:rPr>
              <a:t>comprensión imperfecta es parte de la </a:t>
            </a:r>
          </a:p>
          <a:p>
            <a:r>
              <a:rPr lang="es-VE" sz="2400" dirty="0" smtClean="0">
                <a:latin typeface="Times New Roman" panose="02020603050405020304" pitchFamily="18" charset="0"/>
                <a:cs typeface="Times New Roman" panose="02020603050405020304" pitchFamily="18" charset="0"/>
              </a:rPr>
              <a:t>condición humana, no hay vergüenza en </a:t>
            </a:r>
          </a:p>
          <a:p>
            <a:r>
              <a:rPr lang="es-VE" sz="2400" dirty="0" smtClean="0">
                <a:latin typeface="Times New Roman" panose="02020603050405020304" pitchFamily="18" charset="0"/>
                <a:cs typeface="Times New Roman" panose="02020603050405020304" pitchFamily="18" charset="0"/>
              </a:rPr>
              <a:t>estar equivocado, sino en fallar corregir </a:t>
            </a:r>
          </a:p>
          <a:p>
            <a:r>
              <a:rPr lang="es-VE" sz="2400" dirty="0" smtClean="0">
                <a:latin typeface="Times New Roman" panose="02020603050405020304" pitchFamily="18" charset="0"/>
                <a:cs typeface="Times New Roman" panose="02020603050405020304" pitchFamily="18" charset="0"/>
              </a:rPr>
              <a:t>nuestros errores”.</a:t>
            </a:r>
          </a:p>
        </p:txBody>
      </p:sp>
      <p:sp>
        <p:nvSpPr>
          <p:cNvPr id="8" name="CuadroTexto 7"/>
          <p:cNvSpPr txBox="1"/>
          <p:nvPr/>
        </p:nvSpPr>
        <p:spPr>
          <a:xfrm>
            <a:off x="3850179" y="4739305"/>
            <a:ext cx="3170053" cy="954107"/>
          </a:xfrm>
          <a:prstGeom prst="rect">
            <a:avLst/>
          </a:prstGeom>
          <a:noFill/>
        </p:spPr>
        <p:txBody>
          <a:bodyPr wrap="square" rtlCol="0">
            <a:spAutoFit/>
          </a:bodyPr>
          <a:lstStyle/>
          <a:p>
            <a:pPr algn="r"/>
            <a:r>
              <a:rPr lang="es-VE" dirty="0" smtClean="0">
                <a:latin typeface="Times New Roman" panose="02020603050405020304" pitchFamily="18" charset="0"/>
                <a:cs typeface="Times New Roman" panose="02020603050405020304" pitchFamily="18" charset="0"/>
              </a:rPr>
              <a:t>George Saros</a:t>
            </a:r>
          </a:p>
          <a:p>
            <a:pPr algn="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Citado en: ML. </a:t>
            </a:r>
            <a:r>
              <a:rPr lang="es-VE" sz="1200" dirty="0" err="1" smtClean="0">
                <a:latin typeface="Times New Roman" panose="02020603050405020304" pitchFamily="18" charset="0"/>
                <a:ea typeface="Arial Unicode MS" panose="020B0604020202020204" pitchFamily="34" charset="-128"/>
                <a:cs typeface="Times New Roman" panose="02020603050405020304" pitchFamily="18" charset="0"/>
              </a:rPr>
              <a:t>Graber</a:t>
            </a: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 N. Franklin, R. Gordon.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Diagnostic</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error in </a:t>
            </a:r>
            <a:r>
              <a:rPr lang="es-VE" sz="1200" i="1" dirty="0" err="1" smtClean="0">
                <a:latin typeface="Times New Roman" panose="02020603050405020304" pitchFamily="18" charset="0"/>
                <a:ea typeface="Arial Unicode MS" panose="020B0604020202020204" pitchFamily="34" charset="-128"/>
                <a:cs typeface="Times New Roman" panose="02020603050405020304" pitchFamily="18" charset="0"/>
              </a:rPr>
              <a:t>internal</a:t>
            </a:r>
            <a:r>
              <a:rPr lang="es-VE" sz="1200" i="1" dirty="0" smtClean="0">
                <a:latin typeface="Times New Roman" panose="02020603050405020304" pitchFamily="18" charset="0"/>
                <a:ea typeface="Arial Unicode MS" panose="020B0604020202020204" pitchFamily="34" charset="-128"/>
                <a:cs typeface="Times New Roman" panose="02020603050405020304" pitchFamily="18" charset="0"/>
              </a:rPr>
              <a:t> medicine</a:t>
            </a: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dirty="0" err="1" smtClean="0">
                <a:latin typeface="Times New Roman" panose="02020603050405020304" pitchFamily="18" charset="0"/>
                <a:ea typeface="Arial Unicode MS" panose="020B0604020202020204" pitchFamily="34" charset="-128"/>
                <a:cs typeface="Times New Roman" panose="02020603050405020304" pitchFamily="18" charset="0"/>
              </a:rPr>
              <a:t>Arch</a:t>
            </a: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dirty="0" err="1" smtClean="0">
                <a:latin typeface="Times New Roman" panose="02020603050405020304" pitchFamily="18" charset="0"/>
                <a:ea typeface="Arial Unicode MS" panose="020B0604020202020204" pitchFamily="34" charset="-128"/>
                <a:cs typeface="Times New Roman" panose="02020603050405020304" pitchFamily="18" charset="0"/>
              </a:rPr>
              <a:t>Intern</a:t>
            </a: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 </a:t>
            </a:r>
            <a:r>
              <a:rPr lang="es-VE" sz="1200" dirty="0" err="1" smtClean="0">
                <a:latin typeface="Times New Roman" panose="02020603050405020304" pitchFamily="18" charset="0"/>
                <a:ea typeface="Arial Unicode MS" panose="020B0604020202020204" pitchFamily="34" charset="-128"/>
                <a:cs typeface="Times New Roman" panose="02020603050405020304" pitchFamily="18" charset="0"/>
              </a:rPr>
              <a:t>Med</a:t>
            </a:r>
            <a:r>
              <a:rPr lang="es-VE" sz="1200" dirty="0" smtClean="0">
                <a:latin typeface="Times New Roman" panose="02020603050405020304" pitchFamily="18" charset="0"/>
                <a:ea typeface="Arial Unicode MS" panose="020B0604020202020204" pitchFamily="34" charset="-128"/>
                <a:cs typeface="Times New Roman" panose="02020603050405020304" pitchFamily="18" charset="0"/>
              </a:rPr>
              <a:t>. 2005;165:149</a:t>
            </a:r>
            <a:r>
              <a:rPr lang="es-VE" sz="1200" dirty="0" smtClean="0">
                <a:latin typeface="Times New Roman" panose="02020603050405020304" pitchFamily="18" charset="0"/>
                <a:cs typeface="Times New Roman" panose="02020603050405020304" pitchFamily="18" charset="0"/>
              </a:rPr>
              <a:t>3-99</a:t>
            </a:r>
            <a:r>
              <a:rPr lang="es-VE" sz="1200" dirty="0" smtClean="0"/>
              <a:t>.</a:t>
            </a:r>
          </a:p>
        </p:txBody>
      </p:sp>
      <p:sp>
        <p:nvSpPr>
          <p:cNvPr id="4" name="Text Box 6"/>
          <p:cNvSpPr txBox="1">
            <a:spLocks noChangeArrowheads="1"/>
          </p:cNvSpPr>
          <p:nvPr/>
        </p:nvSpPr>
        <p:spPr bwMode="auto">
          <a:xfrm>
            <a:off x="7249776" y="6569846"/>
            <a:ext cx="162256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b="1" dirty="0">
                <a:solidFill>
                  <a:schemeClr val="bg1">
                    <a:lumMod val="75000"/>
                  </a:schemeClr>
                </a:solidFill>
              </a:rPr>
              <a:t>X. Páez Medicina ULA </a:t>
            </a:r>
            <a:r>
              <a:rPr lang="es-ES" sz="1000" b="1" dirty="0" smtClean="0">
                <a:solidFill>
                  <a:schemeClr val="bg1">
                    <a:lumMod val="75000"/>
                  </a:schemeClr>
                </a:solidFill>
              </a:rPr>
              <a:t>2018</a:t>
            </a:r>
            <a:endParaRPr lang="es-ES" sz="1000" b="1" dirty="0">
              <a:solidFill>
                <a:schemeClr val="bg1">
                  <a:lumMod val="75000"/>
                </a:schemeClr>
              </a:solidFill>
            </a:endParaRPr>
          </a:p>
        </p:txBody>
      </p:sp>
    </p:spTree>
    <p:extLst>
      <p:ext uri="{BB962C8B-B14F-4D97-AF65-F5344CB8AC3E}">
        <p14:creationId xmlns:p14="http://schemas.microsoft.com/office/powerpoint/2010/main" val="208228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Effect transition="in" filter="fade">
                                      <p:cBhvr>
                                        <p:cTn id="9"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CuadroTexto 2"/>
          <p:cNvSpPr txBox="1"/>
          <p:nvPr/>
        </p:nvSpPr>
        <p:spPr>
          <a:xfrm>
            <a:off x="293567" y="1860073"/>
            <a:ext cx="4720393" cy="2015936"/>
          </a:xfrm>
          <a:prstGeom prst="rect">
            <a:avLst/>
          </a:prstGeom>
          <a:solidFill>
            <a:schemeClr val="bg2">
              <a:lumMod val="25000"/>
            </a:schemeClr>
          </a:solidFill>
        </p:spPr>
        <p:txBody>
          <a:bodyPr wrap="square" rtlCol="0">
            <a:spAutoFit/>
          </a:bodyPr>
          <a:lstStyle/>
          <a:p>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Los más frecuentes en: </a:t>
            </a:r>
          </a:p>
          <a:p>
            <a:endParaRPr lang="es-VE" sz="9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r>
              <a:rPr lang="es-VE" sz="2400" dirty="0" smtClean="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 Pruebas </a:t>
            </a:r>
            <a:r>
              <a:rPr lang="es-VE" sz="2400" dirty="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diagnósticas </a:t>
            </a:r>
            <a:r>
              <a:rPr lang="es-VE" sz="2400" dirty="0" smtClean="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        </a:t>
            </a:r>
            <a:r>
              <a:rPr lang="es-VE" sz="2000" b="1" dirty="0" smtClean="0">
                <a:solidFill>
                  <a:prstClr val="white"/>
                </a:solidFill>
                <a:effectLst>
                  <a:outerShdw blurRad="38100" dist="38100" dir="2700000" algn="tl">
                    <a:srgbClr val="000000">
                      <a:alpha val="43137"/>
                    </a:srgbClr>
                  </a:outerShdw>
                </a:effectLst>
                <a:latin typeface="Comic Sans MS" panose="030F0702030302020204" pitchFamily="66" charset="0"/>
              </a:rPr>
              <a:t>68%</a:t>
            </a:r>
          </a:p>
          <a:p>
            <a:endParaRPr lang="es-VE" sz="12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r>
              <a:rPr lang="es-VE" sz="2400" dirty="0" smtClean="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 Monitoreo </a:t>
            </a:r>
            <a:r>
              <a:rPr lang="es-VE" sz="2400" dirty="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y seguimiento </a:t>
            </a:r>
            <a:r>
              <a:rPr lang="es-VE" sz="2400" dirty="0" smtClean="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  </a:t>
            </a:r>
            <a:r>
              <a:rPr lang="es-VE" sz="2000" b="1" dirty="0" smtClean="0">
                <a:solidFill>
                  <a:prstClr val="white"/>
                </a:solidFill>
                <a:effectLst>
                  <a:outerShdw blurRad="38100" dist="38100" dir="2700000" algn="tl">
                    <a:srgbClr val="000000">
                      <a:alpha val="43137"/>
                    </a:srgbClr>
                  </a:outerShdw>
                </a:effectLst>
                <a:latin typeface="Comic Sans MS" panose="030F0702030302020204" pitchFamily="66" charset="0"/>
              </a:rPr>
              <a:t>13%</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p>
          <a:p>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   Menos frecuentes pero más letales    </a:t>
            </a:r>
          </a:p>
          <a:p>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 </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  (50%)</a:t>
            </a:r>
          </a:p>
        </p:txBody>
      </p:sp>
      <p:sp>
        <p:nvSpPr>
          <p:cNvPr id="11" name="CuadroTexto 10"/>
          <p:cNvSpPr txBox="1"/>
          <p:nvPr/>
        </p:nvSpPr>
        <p:spPr>
          <a:xfrm>
            <a:off x="1224769" y="723866"/>
            <a:ext cx="6694461"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latin typeface="Comic Sans MS" panose="030F0702030302020204" pitchFamily="66" charset="0"/>
              </a:rPr>
              <a:t>Frecuencia ED en los pasos del proceso</a:t>
            </a:r>
          </a:p>
        </p:txBody>
      </p:sp>
      <p:sp>
        <p:nvSpPr>
          <p:cNvPr id="6" name="Rectángulo 5"/>
          <p:cNvSpPr/>
          <p:nvPr/>
        </p:nvSpPr>
        <p:spPr>
          <a:xfrm>
            <a:off x="5185607" y="5274920"/>
            <a:ext cx="3793328" cy="276999"/>
          </a:xfrm>
          <a:prstGeom prst="rect">
            <a:avLst/>
          </a:prstGeom>
        </p:spPr>
        <p:txBody>
          <a:bodyPr wrap="square">
            <a:spAutoFit/>
          </a:bodyPr>
          <a:lstStyle/>
          <a:p>
            <a:r>
              <a:rPr lang="en-US" sz="1200" dirty="0" smtClean="0">
                <a:solidFill>
                  <a:prstClr val="white"/>
                </a:solidFill>
                <a:latin typeface="Times New Roman" panose="02020603050405020304" pitchFamily="18" charset="0"/>
                <a:cs typeface="Times New Roman" panose="02020603050405020304" pitchFamily="18" charset="0"/>
              </a:rPr>
              <a:t>Pa </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Patient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Saf</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Advis</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2018 Oct 31;15[</a:t>
            </a:r>
            <a:r>
              <a:rPr lang="en-US" sz="1200" dirty="0" err="1">
                <a:solidFill>
                  <a:prstClr val="white"/>
                </a:solidFill>
                <a:latin typeface="Times New Roman" panose="02020603050405020304" pitchFamily="18" charset="0"/>
                <a:ea typeface="Batang" panose="02030600000101010101" pitchFamily="18" charset="-127"/>
                <a:cs typeface="Times New Roman" panose="02020603050405020304" pitchFamily="18" charset="0"/>
              </a:rPr>
              <a:t>Suppl</a:t>
            </a:r>
            <a:r>
              <a:rPr lang="en-US"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 1]:3-15</a:t>
            </a:r>
            <a:r>
              <a:rPr lang="en-US" sz="1200" i="1" dirty="0">
                <a:solidFill>
                  <a:prstClr val="white"/>
                </a:solidFill>
                <a:latin typeface="Times New Roman" panose="02020603050405020304" pitchFamily="18" charset="0"/>
                <a:ea typeface="Batang" panose="02030600000101010101" pitchFamily="18" charset="-127"/>
                <a:cs typeface="Times New Roman" panose="02020603050405020304" pitchFamily="18" charset="0"/>
              </a:rPr>
              <a:t>.</a:t>
            </a:r>
            <a:endParaRPr lang="es-VE" sz="1200" dirty="0">
              <a:solidFill>
                <a:prstClr val="white"/>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7" name="CuadroTexto 6"/>
          <p:cNvSpPr txBox="1"/>
          <p:nvPr/>
        </p:nvSpPr>
        <p:spPr>
          <a:xfrm>
            <a:off x="293567" y="4074591"/>
            <a:ext cx="4720393" cy="1477328"/>
          </a:xfrm>
          <a:prstGeom prst="rect">
            <a:avLst/>
          </a:prstGeom>
          <a:solidFill>
            <a:schemeClr val="bg2">
              <a:lumMod val="25000"/>
            </a:schemeClr>
          </a:solidFill>
        </p:spPr>
        <p:txBody>
          <a:bodyPr wrap="square" rtlCol="0">
            <a:spAutoFit/>
          </a:bodyPr>
          <a:lstStyle/>
          <a:p>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rPr>
              <a:t>P</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ruebas </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rPr>
              <a:t>diagnósticas casi el </a:t>
            </a:r>
            <a:r>
              <a:rPr lang="es-VE" sz="2400" dirty="0">
                <a:solidFill>
                  <a:prstClr val="white"/>
                </a:solidFill>
                <a:effectLst>
                  <a:outerShdw blurRad="38100" dist="38100" dir="2700000" algn="tl">
                    <a:srgbClr val="000000">
                      <a:alpha val="43137"/>
                    </a:srgbClr>
                  </a:outerShdw>
                </a:effectLst>
                <a:latin typeface="Comic Sans MS" panose="030F0702030302020204" pitchFamily="66" charset="0"/>
              </a:rPr>
              <a:t>65%</a:t>
            </a:r>
            <a:r>
              <a:rPr lang="es-VE" sz="2000" dirty="0">
                <a:solidFill>
                  <a:prstClr val="white"/>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por: </a:t>
            </a:r>
          </a:p>
          <a:p>
            <a:endParaRPr lang="es-VE" sz="10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 </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Mala lectura o interpretación, </a:t>
            </a:r>
          </a:p>
          <a:p>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 Falla </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o retardo en ordenar lo </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necesario </a:t>
            </a:r>
          </a:p>
          <a:p>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 Problemas en la </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entrega de muestras</a:t>
            </a:r>
          </a:p>
        </p:txBody>
      </p:sp>
      <p:sp>
        <p:nvSpPr>
          <p:cNvPr id="8" name="CuadroTexto 7"/>
          <p:cNvSpPr txBox="1"/>
          <p:nvPr/>
        </p:nvSpPr>
        <p:spPr>
          <a:xfrm>
            <a:off x="5185607" y="1894510"/>
            <a:ext cx="3242113" cy="1631216"/>
          </a:xfrm>
          <a:prstGeom prst="rect">
            <a:avLst/>
          </a:prstGeom>
          <a:solidFill>
            <a:schemeClr val="bg2">
              <a:lumMod val="25000"/>
            </a:schemeClr>
          </a:solidFill>
        </p:spPr>
        <p:txBody>
          <a:bodyPr wrap="square" rtlCol="0">
            <a:spAutoFit/>
          </a:bodyPr>
          <a:lstStyle/>
          <a:p>
            <a:r>
              <a:rPr lang="es-VE" sz="2000" u="sng" dirty="0">
                <a:solidFill>
                  <a:prstClr val="white"/>
                </a:solidFill>
                <a:effectLst>
                  <a:outerShdw blurRad="38100" dist="38100" dir="2700000" algn="tl">
                    <a:srgbClr val="000000">
                      <a:alpha val="43137"/>
                    </a:srgbClr>
                  </a:outerShdw>
                </a:effectLst>
                <a:latin typeface="Comic Sans MS" panose="030F0702030302020204" pitchFamily="66" charset="0"/>
              </a:rPr>
              <a:t>Á</a:t>
            </a:r>
            <a:r>
              <a:rPr lang="es-VE" sz="2000" u="sng" dirty="0" smtClean="0">
                <a:solidFill>
                  <a:prstClr val="white"/>
                </a:solidFill>
                <a:effectLst>
                  <a:outerShdw blurRad="38100" dist="38100" dir="2700000" algn="tl">
                    <a:srgbClr val="000000">
                      <a:alpha val="43137"/>
                    </a:srgbClr>
                  </a:outerShdw>
                </a:effectLst>
                <a:latin typeface="Comic Sans MS" panose="030F0702030302020204" pitchFamily="66" charset="0"/>
              </a:rPr>
              <a:t>rea</a:t>
            </a:r>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 de atención más frecuente: </a:t>
            </a:r>
          </a:p>
          <a:p>
            <a:endParaRPr lang="es-VE" sz="12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r>
              <a:rPr lang="es-VE" sz="2400" dirty="0" smtClean="0">
                <a:solidFill>
                  <a:schemeClr val="accent2">
                    <a:lumMod val="60000"/>
                    <a:lumOff val="40000"/>
                  </a:schemeClr>
                </a:solidFill>
                <a:effectLst>
                  <a:outerShdw blurRad="38100" dist="38100" dir="2700000" algn="tl">
                    <a:srgbClr val="000000">
                      <a:alpha val="43137"/>
                    </a:srgbClr>
                  </a:outerShdw>
                </a:effectLst>
                <a:latin typeface="Comic Sans MS" panose="030F0702030302020204" pitchFamily="66" charset="0"/>
              </a:rPr>
              <a:t>* Quirúrgica y de  procedimientos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21%</a:t>
            </a:r>
            <a:endParaRPr lang="es-VE" sz="2000" b="1"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98761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18" name="CuadroTexto 17"/>
          <p:cNvSpPr txBox="1"/>
          <p:nvPr/>
        </p:nvSpPr>
        <p:spPr>
          <a:xfrm>
            <a:off x="3537545" y="724446"/>
            <a:ext cx="2141933"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3200" dirty="0" smtClean="0">
                <a:solidFill>
                  <a:srgbClr val="EFE2B3"/>
                </a:solidFill>
                <a:latin typeface="Comic Sans MS" panose="030F0702030302020204" pitchFamily="66" charset="0"/>
              </a:rPr>
              <a:t>Causas ED</a:t>
            </a:r>
            <a:endParaRPr lang="es-VE" sz="3200" dirty="0">
              <a:solidFill>
                <a:srgbClr val="EFE2B3"/>
              </a:solidFill>
              <a:latin typeface="Comic Sans MS" panose="030F0702030302020204" pitchFamily="66" charset="0"/>
            </a:endParaRPr>
          </a:p>
        </p:txBody>
      </p:sp>
      <p:sp>
        <p:nvSpPr>
          <p:cNvPr id="11" name="CuadroTexto 10"/>
          <p:cNvSpPr txBox="1"/>
          <p:nvPr/>
        </p:nvSpPr>
        <p:spPr>
          <a:xfrm>
            <a:off x="1496961" y="1622913"/>
            <a:ext cx="6150077" cy="4062651"/>
          </a:xfrm>
          <a:prstGeom prst="rect">
            <a:avLst/>
          </a:prstGeom>
          <a:solidFill>
            <a:schemeClr val="bg2">
              <a:lumMod val="25000"/>
            </a:schemeClr>
          </a:solidFill>
          <a:effectLst>
            <a:outerShdw blurRad="50800" dist="38100" dir="2700000" algn="tl" rotWithShape="0">
              <a:prstClr val="black">
                <a:alpha val="40000"/>
              </a:prstClr>
            </a:outerShdw>
          </a:effectLst>
        </p:spPr>
        <p:txBody>
          <a:bodyPr wrap="square" rtlCol="0">
            <a:spAutoFit/>
          </a:bodyPr>
          <a:lstStyle/>
          <a:p>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Factores de los individuos</a:t>
            </a:r>
          </a:p>
          <a:p>
            <a:endParaRPr lang="es-VE" sz="12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rPr>
              <a:t>Problemas cognitivos de razonamiento</a:t>
            </a:r>
          </a:p>
          <a:p>
            <a:endParaRPr lang="es-VE" dirty="0" smtClean="0">
              <a:solidFill>
                <a:schemeClr val="bg1"/>
              </a:solidFill>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Hacer </a:t>
            </a:r>
            <a:r>
              <a:rPr lang="es-VE" dirty="0">
                <a:solidFill>
                  <a:schemeClr val="bg1"/>
                </a:solidFill>
                <a:effectLst>
                  <a:outerShdw blurRad="38100" dist="38100" dir="2700000" algn="tl">
                    <a:srgbClr val="000000">
                      <a:alpha val="43137"/>
                    </a:srgbClr>
                  </a:outerShdw>
                </a:effectLst>
                <a:latin typeface="Comic Sans MS" panose="030F0702030302020204" pitchFamily="66" charset="0"/>
              </a:rPr>
              <a:t>el diagnóstico del paciente en base a experiencia pasada</a:t>
            </a: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a:t>
            </a:r>
          </a:p>
          <a:p>
            <a:pPr marL="171450" indent="-171450">
              <a:buFont typeface="Arial" panose="020B0604020202020204" pitchFamily="34" charset="0"/>
              <a:buChar char="•"/>
            </a:pPr>
            <a:endParaRPr lang="es-VE" sz="1000" dirty="0">
              <a:solidFill>
                <a:schemeClr val="bg1"/>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Quedarse </a:t>
            </a:r>
            <a:r>
              <a:rPr lang="es-VE" dirty="0">
                <a:solidFill>
                  <a:schemeClr val="bg1"/>
                </a:solidFill>
                <a:effectLst>
                  <a:outerShdw blurRad="38100" dist="38100" dir="2700000" algn="tl">
                    <a:srgbClr val="000000">
                      <a:alpha val="43137"/>
                    </a:srgbClr>
                  </a:outerShdw>
                </a:effectLst>
                <a:latin typeface="Comic Sans MS" panose="030F0702030302020204" pitchFamily="66" charset="0"/>
              </a:rPr>
              <a:t>con la impresión diagnóstica inicial a pesar de la información posterior que indica otra cosa; </a:t>
            </a:r>
            <a:endPar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pPr marL="171450" indent="-171450">
              <a:buFont typeface="Arial" panose="020B0604020202020204" pitchFamily="34" charset="0"/>
              <a:buChar char="•"/>
            </a:pPr>
            <a:endParaRPr lang="es-VE" sz="10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dirty="0">
                <a:solidFill>
                  <a:schemeClr val="bg1"/>
                </a:solidFill>
                <a:effectLst>
                  <a:outerShdw blurRad="38100" dist="38100" dir="2700000" algn="tl">
                    <a:srgbClr val="000000">
                      <a:alpha val="43137"/>
                    </a:srgbClr>
                  </a:outerShdw>
                </a:effectLst>
                <a:latin typeface="Comic Sans MS" panose="030F0702030302020204" pitchFamily="66" charset="0"/>
              </a:rPr>
              <a:t>D</a:t>
            </a: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ecisión </a:t>
            </a:r>
            <a:r>
              <a:rPr lang="es-VE" dirty="0">
                <a:solidFill>
                  <a:schemeClr val="bg1"/>
                </a:solidFill>
                <a:effectLst>
                  <a:outerShdw blurRad="38100" dist="38100" dir="2700000" algn="tl">
                    <a:srgbClr val="000000">
                      <a:alpha val="43137"/>
                    </a:srgbClr>
                  </a:outerShdw>
                </a:effectLst>
                <a:latin typeface="Comic Sans MS" panose="030F0702030302020204" pitchFamily="66" charset="0"/>
              </a:rPr>
              <a:t>diagnóstica por </a:t>
            </a: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pistas </a:t>
            </a:r>
            <a:r>
              <a:rPr lang="es-VE" dirty="0">
                <a:solidFill>
                  <a:schemeClr val="bg1"/>
                </a:solidFill>
                <a:effectLst>
                  <a:outerShdw blurRad="38100" dist="38100" dir="2700000" algn="tl">
                    <a:srgbClr val="000000">
                      <a:alpha val="43137"/>
                    </a:srgbClr>
                  </a:outerShdw>
                </a:effectLst>
                <a:latin typeface="Comic Sans MS" panose="030F0702030302020204" pitchFamily="66" charset="0"/>
              </a:rPr>
              <a:t>sutiles e información colateral</a:t>
            </a: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p>
          <a:p>
            <a:pPr marL="171450" indent="-171450">
              <a:buFont typeface="Arial" panose="020B0604020202020204" pitchFamily="34" charset="0"/>
              <a:buChar char="•"/>
            </a:pPr>
            <a:endParaRPr lang="es-VE" sz="1000" dirty="0">
              <a:solidFill>
                <a:schemeClr val="bg1"/>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Confianza </a:t>
            </a:r>
            <a:r>
              <a:rPr lang="es-VE" dirty="0">
                <a:solidFill>
                  <a:schemeClr val="bg1"/>
                </a:solidFill>
                <a:effectLst>
                  <a:outerShdw blurRad="38100" dist="38100" dir="2700000" algn="tl">
                    <a:srgbClr val="000000">
                      <a:alpha val="43137"/>
                    </a:srgbClr>
                  </a:outerShdw>
                </a:effectLst>
                <a:latin typeface="Comic Sans MS" panose="030F0702030302020204" pitchFamily="66" charset="0"/>
              </a:rPr>
              <a:t>exagerada en resultados de exámenes u opinión de </a:t>
            </a: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expertos.</a:t>
            </a:r>
          </a:p>
        </p:txBody>
      </p:sp>
      <p:sp>
        <p:nvSpPr>
          <p:cNvPr id="5" name="CuadroTexto 4"/>
          <p:cNvSpPr txBox="1"/>
          <p:nvPr/>
        </p:nvSpPr>
        <p:spPr>
          <a:xfrm>
            <a:off x="2645702" y="5860756"/>
            <a:ext cx="3852593" cy="276999"/>
          </a:xfrm>
          <a:prstGeom prst="rect">
            <a:avLst/>
          </a:prstGeom>
          <a:noFill/>
        </p:spPr>
        <p:txBody>
          <a:bodyPr wrap="none" rtlCol="0">
            <a:spAutoFit/>
          </a:bodyPr>
          <a:lstStyle/>
          <a:p>
            <a:r>
              <a:rPr lang="es-VE" sz="1200" dirty="0" err="1" smtClean="0">
                <a:solidFill>
                  <a:schemeClr val="bg1"/>
                </a:solidFill>
                <a:latin typeface="Times New Roman" panose="02020603050405020304" pitchFamily="18" charset="0"/>
                <a:cs typeface="Times New Roman" panose="02020603050405020304" pitchFamily="18" charset="0"/>
              </a:rPr>
              <a:t>National</a:t>
            </a:r>
            <a:r>
              <a:rPr lang="es-VE" sz="1200" dirty="0" smtClean="0">
                <a:solidFill>
                  <a:schemeClr val="bg1"/>
                </a:solidFill>
                <a:latin typeface="Times New Roman" panose="02020603050405020304" pitchFamily="18" charset="0"/>
                <a:cs typeface="Times New Roman" panose="02020603050405020304" pitchFamily="18" charset="0"/>
              </a:rPr>
              <a:t> </a:t>
            </a:r>
            <a:r>
              <a:rPr lang="es-VE" sz="1200" dirty="0" err="1" smtClean="0">
                <a:solidFill>
                  <a:schemeClr val="bg1"/>
                </a:solidFill>
                <a:latin typeface="Times New Roman" panose="02020603050405020304" pitchFamily="18" charset="0"/>
                <a:cs typeface="Times New Roman" panose="02020603050405020304" pitchFamily="18" charset="0"/>
              </a:rPr>
              <a:t>Academy</a:t>
            </a:r>
            <a:r>
              <a:rPr lang="es-VE" sz="1200" dirty="0" smtClean="0">
                <a:solidFill>
                  <a:schemeClr val="bg1"/>
                </a:solidFill>
                <a:latin typeface="Times New Roman" panose="02020603050405020304" pitchFamily="18" charset="0"/>
                <a:cs typeface="Times New Roman" panose="02020603050405020304" pitchFamily="18" charset="0"/>
              </a:rPr>
              <a:t> of Medicine. </a:t>
            </a:r>
            <a:r>
              <a:rPr lang="es-VE" sz="1200" i="1" dirty="0" err="1" smtClean="0">
                <a:solidFill>
                  <a:schemeClr val="bg1"/>
                </a:solidFill>
                <a:latin typeface="Times New Roman" panose="02020603050405020304" pitchFamily="18" charset="0"/>
                <a:cs typeface="Times New Roman" panose="02020603050405020304" pitchFamily="18" charset="0"/>
              </a:rPr>
              <a:t>Improving</a:t>
            </a:r>
            <a:r>
              <a:rPr lang="es-VE" sz="1200" i="1" dirty="0" smtClean="0">
                <a:solidFill>
                  <a:schemeClr val="bg1"/>
                </a:solidFill>
                <a:latin typeface="Times New Roman" panose="02020603050405020304" pitchFamily="18" charset="0"/>
                <a:cs typeface="Times New Roman" panose="02020603050405020304" pitchFamily="18" charset="0"/>
              </a:rPr>
              <a:t> diagnosis. </a:t>
            </a:r>
            <a:r>
              <a:rPr lang="es-VE" sz="1200" dirty="0" smtClean="0">
                <a:solidFill>
                  <a:schemeClr val="bg1"/>
                </a:solidFill>
                <a:latin typeface="Times New Roman" panose="02020603050405020304" pitchFamily="18" charset="0"/>
                <a:cs typeface="Times New Roman" panose="02020603050405020304" pitchFamily="18" charset="0"/>
              </a:rPr>
              <a:t>2015</a:t>
            </a:r>
            <a:endParaRPr lang="es-VE"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988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l="10197" t="33339" r="40161" b="12693"/>
          <a:stretch/>
        </p:blipFill>
        <p:spPr>
          <a:xfrm>
            <a:off x="0" y="1645623"/>
            <a:ext cx="5240700" cy="4273213"/>
          </a:xfrm>
          <a:prstGeom prst="rect">
            <a:avLst/>
          </a:prstGeom>
        </p:spPr>
      </p:pic>
      <p:sp>
        <p:nvSpPr>
          <p:cNvPr id="7" name="CuadroTexto 6"/>
          <p:cNvSpPr txBox="1"/>
          <p:nvPr/>
        </p:nvSpPr>
        <p:spPr>
          <a:xfrm>
            <a:off x="2038293" y="555396"/>
            <a:ext cx="5067413" cy="954107"/>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800" dirty="0" smtClean="0">
                <a:latin typeface="Comic Sans MS" panose="030F0702030302020204" pitchFamily="66" charset="0"/>
              </a:rPr>
              <a:t>Diagnósticos en base a corta </a:t>
            </a:r>
          </a:p>
          <a:p>
            <a:pPr algn="ctr"/>
            <a:r>
              <a:rPr lang="es-VE" sz="2800" dirty="0" smtClean="0">
                <a:latin typeface="Comic Sans MS" panose="030F0702030302020204" pitchFamily="66" charset="0"/>
              </a:rPr>
              <a:t>experiencia pasada</a:t>
            </a:r>
            <a:endParaRPr lang="es-VE" sz="2800" dirty="0">
              <a:latin typeface="Comic Sans MS" panose="030F0702030302020204" pitchFamily="66" charset="0"/>
            </a:endParaRPr>
          </a:p>
        </p:txBody>
      </p:sp>
      <p:sp>
        <p:nvSpPr>
          <p:cNvPr id="8" name="CuadroTexto 7"/>
          <p:cNvSpPr txBox="1"/>
          <p:nvPr/>
        </p:nvSpPr>
        <p:spPr>
          <a:xfrm>
            <a:off x="5240700" y="2576880"/>
            <a:ext cx="2943180" cy="1631216"/>
          </a:xfrm>
          <a:prstGeom prst="rect">
            <a:avLst/>
          </a:prstGeom>
          <a:solidFill>
            <a:schemeClr val="bg1"/>
          </a:solidFill>
          <a:ln w="28575">
            <a:noFill/>
          </a:ln>
        </p:spPr>
        <p:txBody>
          <a:bodyPr wrap="square" rtlCol="0">
            <a:spAutoFit/>
          </a:bodyPr>
          <a:lstStyle/>
          <a:p>
            <a:r>
              <a:rPr lang="es-VE" sz="2000" dirty="0" smtClean="0">
                <a:latin typeface="Comic Sans MS" panose="030F0702030302020204" pitchFamily="66" charset="0"/>
              </a:rPr>
              <a:t>El interno vio dos abscesos en la rotación previa. Ahora piensa que tiene otro al frente.</a:t>
            </a:r>
            <a:endParaRPr lang="es-VE" sz="2000" dirty="0">
              <a:latin typeface="Comic Sans MS" panose="030F0702030302020204" pitchFamily="66" charset="0"/>
            </a:endParaRPr>
          </a:p>
        </p:txBody>
      </p:sp>
      <p:sp>
        <p:nvSpPr>
          <p:cNvPr id="5"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9579863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18" name="CuadroTexto 17"/>
          <p:cNvSpPr txBox="1"/>
          <p:nvPr/>
        </p:nvSpPr>
        <p:spPr>
          <a:xfrm>
            <a:off x="3537546" y="725048"/>
            <a:ext cx="2141933"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3200" dirty="0" smtClean="0">
                <a:solidFill>
                  <a:srgbClr val="EFE2B3"/>
                </a:solidFill>
                <a:latin typeface="Comic Sans MS" panose="030F0702030302020204" pitchFamily="66" charset="0"/>
              </a:rPr>
              <a:t>Causas ED</a:t>
            </a:r>
            <a:endParaRPr lang="es-VE" sz="3200" dirty="0">
              <a:solidFill>
                <a:srgbClr val="EFE2B3"/>
              </a:solidFill>
              <a:latin typeface="Comic Sans MS" panose="030F0702030302020204" pitchFamily="66" charset="0"/>
            </a:endParaRPr>
          </a:p>
        </p:txBody>
      </p:sp>
      <p:sp>
        <p:nvSpPr>
          <p:cNvPr id="11" name="CuadroTexto 10"/>
          <p:cNvSpPr txBox="1"/>
          <p:nvPr/>
        </p:nvSpPr>
        <p:spPr>
          <a:xfrm>
            <a:off x="1649350" y="1603357"/>
            <a:ext cx="5845299" cy="4278094"/>
          </a:xfrm>
          <a:prstGeom prst="rect">
            <a:avLst/>
          </a:prstGeom>
          <a:solidFill>
            <a:schemeClr val="bg2">
              <a:lumMod val="25000"/>
            </a:schemeClr>
          </a:solidFill>
        </p:spPr>
        <p:txBody>
          <a:bodyPr wrap="square" rtlCol="0">
            <a:spAutoFit/>
          </a:bodyPr>
          <a:lstStyle/>
          <a:p>
            <a:r>
              <a:rPr lang="es-VE" sz="2800" dirty="0" smtClean="0">
                <a:solidFill>
                  <a:prstClr val="white"/>
                </a:solidFill>
                <a:effectLst>
                  <a:outerShdw blurRad="38100" dist="38100" dir="2700000" algn="tl">
                    <a:srgbClr val="000000">
                      <a:alpha val="43137"/>
                    </a:srgbClr>
                  </a:outerShdw>
                </a:effectLst>
                <a:latin typeface="Comic Sans MS" panose="030F0702030302020204" pitchFamily="66" charset="0"/>
              </a:rPr>
              <a:t>Factores de los sistemas de salud</a:t>
            </a:r>
          </a:p>
          <a:p>
            <a:endParaRPr lang="es-VE" sz="12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r>
              <a:rPr lang="es-VE" sz="2000" dirty="0" smtClean="0">
                <a:solidFill>
                  <a:prstClr val="white"/>
                </a:solidFill>
                <a:effectLst>
                  <a:outerShdw blurRad="38100" dist="38100" dir="2700000" algn="tl">
                    <a:srgbClr val="000000">
                      <a:alpha val="43137"/>
                    </a:srgbClr>
                  </a:outerShdw>
                </a:effectLst>
                <a:latin typeface="Comic Sans MS" panose="030F0702030302020204" pitchFamily="66" charset="0"/>
              </a:rPr>
              <a:t>Problemas de comunicación con el equipo de trabajo y pacientes</a:t>
            </a:r>
          </a:p>
          <a:p>
            <a:endParaRPr lang="es-VE" b="1"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u="sng" dirty="0">
                <a:solidFill>
                  <a:prstClr val="white"/>
                </a:solidFill>
                <a:effectLst>
                  <a:outerShdw blurRad="38100" dist="38100" dir="2700000" algn="tl">
                    <a:srgbClr val="000000">
                      <a:alpha val="43137"/>
                    </a:srgbClr>
                  </a:outerShdw>
                </a:effectLst>
                <a:latin typeface="Comic Sans MS" panose="030F0702030302020204" pitchFamily="66" charset="0"/>
              </a:rPr>
              <a:t>C</a:t>
            </a:r>
            <a:r>
              <a:rPr lang="es-VE" u="sng" dirty="0" smtClean="0">
                <a:solidFill>
                  <a:prstClr val="white"/>
                </a:solidFill>
                <a:effectLst>
                  <a:outerShdw blurRad="38100" dist="38100" dir="2700000" algn="tl">
                    <a:srgbClr val="000000">
                      <a:alpha val="43137"/>
                    </a:srgbClr>
                  </a:outerShdw>
                </a:effectLst>
                <a:latin typeface="Comic Sans MS" panose="030F0702030302020204" pitchFamily="66" charset="0"/>
              </a:rPr>
              <a:t>olaboración </a:t>
            </a:r>
            <a:r>
              <a:rPr lang="es-VE" u="sng" dirty="0">
                <a:solidFill>
                  <a:prstClr val="white"/>
                </a:solidFill>
                <a:effectLst>
                  <a:outerShdw blurRad="38100" dist="38100" dir="2700000" algn="tl">
                    <a:srgbClr val="000000">
                      <a:alpha val="43137"/>
                    </a:srgbClr>
                  </a:outerShdw>
                </a:effectLst>
                <a:latin typeface="Comic Sans MS" panose="030F0702030302020204" pitchFamily="66" charset="0"/>
              </a:rPr>
              <a:t>y comunicación inadecuadas</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 entre clínicos, pacientes y sus familias; </a:t>
            </a:r>
            <a:endPar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171450" indent="-171450">
              <a:buFont typeface="Arial" panose="020B0604020202020204" pitchFamily="34" charset="0"/>
              <a:buChar char="•"/>
            </a:pPr>
            <a:endParaRPr lang="es-VE" sz="1000"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S</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istema </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de atención no bien diseñado para soportar el proceso diagnóstico; </a:t>
            </a:r>
            <a:endPar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171450" indent="-171450">
              <a:buFont typeface="Arial" panose="020B0604020202020204" pitchFamily="34" charset="0"/>
              <a:buChar char="•"/>
            </a:pPr>
            <a:endParaRPr lang="es-VE" sz="1000" dirty="0">
              <a:solidFill>
                <a:prstClr val="white"/>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Retroalimentación </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limitada </a:t>
            </a: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para los médicos sobre su </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desempeño diagnóstico; </a:t>
            </a:r>
            <a:endPar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endParaRPr>
          </a:p>
          <a:p>
            <a:pPr marL="171450" indent="-171450">
              <a:buFont typeface="Arial" panose="020B0604020202020204" pitchFamily="34" charset="0"/>
              <a:buChar char="•"/>
            </a:pPr>
            <a:endParaRPr lang="es-VE" sz="1000" dirty="0">
              <a:solidFill>
                <a:prstClr val="white"/>
              </a:solidFill>
              <a:effectLst>
                <a:outerShdw blurRad="38100" dist="38100" dir="2700000" algn="tl">
                  <a:srgbClr val="000000">
                    <a:alpha val="43137"/>
                  </a:srgbClr>
                </a:outerShdw>
              </a:effectLst>
              <a:latin typeface="Comic Sans MS" panose="030F0702030302020204" pitchFamily="66" charset="0"/>
            </a:endParaRPr>
          </a:p>
          <a:p>
            <a:pPr marL="285750" indent="-285750">
              <a:buFont typeface="Arial" panose="020B0604020202020204" pitchFamily="34" charset="0"/>
              <a:buChar char="•"/>
            </a:pPr>
            <a:r>
              <a:rPr lang="es-VE" dirty="0" smtClean="0">
                <a:solidFill>
                  <a:prstClr val="white"/>
                </a:solidFill>
                <a:effectLst>
                  <a:outerShdw blurRad="38100" dist="38100" dir="2700000" algn="tl">
                    <a:srgbClr val="000000">
                      <a:alpha val="43137"/>
                    </a:srgbClr>
                  </a:outerShdw>
                </a:effectLst>
                <a:latin typeface="Comic Sans MS" panose="030F0702030302020204" pitchFamily="66" charset="0"/>
              </a:rPr>
              <a:t>Cultura </a:t>
            </a:r>
            <a:r>
              <a:rPr lang="es-VE" dirty="0">
                <a:solidFill>
                  <a:prstClr val="white"/>
                </a:solidFill>
                <a:effectLst>
                  <a:outerShdw blurRad="38100" dist="38100" dir="2700000" algn="tl">
                    <a:srgbClr val="000000">
                      <a:alpha val="43137"/>
                    </a:srgbClr>
                  </a:outerShdw>
                </a:effectLst>
                <a:latin typeface="Comic Sans MS" panose="030F0702030302020204" pitchFamily="66" charset="0"/>
              </a:rPr>
              <a:t>que desestima transparencia y reporte de errores </a:t>
            </a:r>
          </a:p>
        </p:txBody>
      </p:sp>
      <p:sp>
        <p:nvSpPr>
          <p:cNvPr id="7" name="CuadroTexto 6"/>
          <p:cNvSpPr txBox="1"/>
          <p:nvPr/>
        </p:nvSpPr>
        <p:spPr>
          <a:xfrm>
            <a:off x="2645702" y="5931464"/>
            <a:ext cx="3852593" cy="276999"/>
          </a:xfrm>
          <a:prstGeom prst="rect">
            <a:avLst/>
          </a:prstGeom>
          <a:noFill/>
        </p:spPr>
        <p:txBody>
          <a:bodyPr wrap="none" rtlCol="0">
            <a:spAutoFit/>
          </a:bodyPr>
          <a:lstStyle/>
          <a:p>
            <a:r>
              <a:rPr lang="es-VE" sz="1200" dirty="0" err="1" smtClean="0">
                <a:solidFill>
                  <a:schemeClr val="bg1"/>
                </a:solidFill>
                <a:latin typeface="Times New Roman" panose="02020603050405020304" pitchFamily="18" charset="0"/>
                <a:cs typeface="Times New Roman" panose="02020603050405020304" pitchFamily="18" charset="0"/>
              </a:rPr>
              <a:t>National</a:t>
            </a:r>
            <a:r>
              <a:rPr lang="es-VE" sz="1200" dirty="0" smtClean="0">
                <a:solidFill>
                  <a:schemeClr val="bg1"/>
                </a:solidFill>
                <a:latin typeface="Times New Roman" panose="02020603050405020304" pitchFamily="18" charset="0"/>
                <a:cs typeface="Times New Roman" panose="02020603050405020304" pitchFamily="18" charset="0"/>
              </a:rPr>
              <a:t> </a:t>
            </a:r>
            <a:r>
              <a:rPr lang="es-VE" sz="1200" dirty="0" err="1" smtClean="0">
                <a:solidFill>
                  <a:schemeClr val="bg1"/>
                </a:solidFill>
                <a:latin typeface="Times New Roman" panose="02020603050405020304" pitchFamily="18" charset="0"/>
                <a:cs typeface="Times New Roman" panose="02020603050405020304" pitchFamily="18" charset="0"/>
              </a:rPr>
              <a:t>Academy</a:t>
            </a:r>
            <a:r>
              <a:rPr lang="es-VE" sz="1200" dirty="0" smtClean="0">
                <a:solidFill>
                  <a:schemeClr val="bg1"/>
                </a:solidFill>
                <a:latin typeface="Times New Roman" panose="02020603050405020304" pitchFamily="18" charset="0"/>
                <a:cs typeface="Times New Roman" panose="02020603050405020304" pitchFamily="18" charset="0"/>
              </a:rPr>
              <a:t> of Medicine. </a:t>
            </a:r>
            <a:r>
              <a:rPr lang="es-VE" sz="1200" i="1" dirty="0" err="1" smtClean="0">
                <a:solidFill>
                  <a:schemeClr val="bg1"/>
                </a:solidFill>
                <a:latin typeface="Times New Roman" panose="02020603050405020304" pitchFamily="18" charset="0"/>
                <a:cs typeface="Times New Roman" panose="02020603050405020304" pitchFamily="18" charset="0"/>
              </a:rPr>
              <a:t>Improving</a:t>
            </a:r>
            <a:r>
              <a:rPr lang="es-VE" sz="1200" i="1" dirty="0" smtClean="0">
                <a:solidFill>
                  <a:schemeClr val="bg1"/>
                </a:solidFill>
                <a:latin typeface="Times New Roman" panose="02020603050405020304" pitchFamily="18" charset="0"/>
                <a:cs typeface="Times New Roman" panose="02020603050405020304" pitchFamily="18" charset="0"/>
              </a:rPr>
              <a:t> diagnosis. </a:t>
            </a:r>
            <a:r>
              <a:rPr lang="es-VE" sz="1200" dirty="0" smtClean="0">
                <a:solidFill>
                  <a:schemeClr val="bg1"/>
                </a:solidFill>
                <a:latin typeface="Times New Roman" panose="02020603050405020304" pitchFamily="18" charset="0"/>
                <a:cs typeface="Times New Roman" panose="02020603050405020304" pitchFamily="18" charset="0"/>
              </a:rPr>
              <a:t>2015</a:t>
            </a:r>
            <a:endParaRPr lang="es-VE"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4706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6800" t="6613" b="11281"/>
          <a:stretch/>
        </p:blipFill>
        <p:spPr>
          <a:xfrm>
            <a:off x="422952" y="1150620"/>
            <a:ext cx="4734560" cy="4556760"/>
          </a:xfrm>
          <a:prstGeom prst="rect">
            <a:avLst/>
          </a:prstGeom>
          <a:ln w="28575">
            <a:solidFill>
              <a:srgbClr val="DB6413"/>
            </a:solidFill>
          </a:ln>
        </p:spPr>
      </p:pic>
      <p:sp>
        <p:nvSpPr>
          <p:cNvPr id="5" name="CuadroTexto 4"/>
          <p:cNvSpPr txBox="1"/>
          <p:nvPr/>
        </p:nvSpPr>
        <p:spPr>
          <a:xfrm>
            <a:off x="699733" y="451837"/>
            <a:ext cx="2273379" cy="461665"/>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Comunicación…</a:t>
            </a:r>
            <a:endParaRPr lang="es-VE" sz="2400" dirty="0">
              <a:latin typeface="Comic Sans MS" panose="030F0702030302020204" pitchFamily="66" charset="0"/>
            </a:endParaRPr>
          </a:p>
        </p:txBody>
      </p:sp>
      <p:sp>
        <p:nvSpPr>
          <p:cNvPr id="6" name="CuadroTexto 5"/>
          <p:cNvSpPr txBox="1"/>
          <p:nvPr/>
        </p:nvSpPr>
        <p:spPr>
          <a:xfrm>
            <a:off x="305199" y="5734293"/>
            <a:ext cx="4718921" cy="369332"/>
          </a:xfrm>
          <a:prstGeom prst="rect">
            <a:avLst/>
          </a:prstGeom>
          <a:noFill/>
        </p:spPr>
        <p:txBody>
          <a:bodyPr wrap="none" rtlCol="0">
            <a:spAutoFit/>
          </a:bodyPr>
          <a:lstStyle/>
          <a:p>
            <a:r>
              <a:rPr lang="es-VE" dirty="0" smtClean="0">
                <a:latin typeface="Times New Roman" panose="02020603050405020304" pitchFamily="18" charset="0"/>
                <a:cs typeface="Times New Roman" panose="02020603050405020304" pitchFamily="18" charset="0"/>
              </a:rPr>
              <a:t>“ Usted no está escuchando lo que está oyendo”</a:t>
            </a:r>
            <a:endParaRPr lang="es-VE" dirty="0">
              <a:latin typeface="Times New Roman" panose="02020603050405020304" pitchFamily="18" charset="0"/>
              <a:cs typeface="Times New Roman" panose="02020603050405020304" pitchFamily="18" charset="0"/>
            </a:endParaRPr>
          </a:p>
        </p:txBody>
      </p:sp>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l="3169" r="10269" b="29467"/>
          <a:stretch/>
        </p:blipFill>
        <p:spPr>
          <a:xfrm>
            <a:off x="5632784" y="165669"/>
            <a:ext cx="2849880" cy="2242251"/>
          </a:xfrm>
          <a:prstGeom prst="rect">
            <a:avLst/>
          </a:prstGeom>
          <a:ln w="28575">
            <a:solidFill>
              <a:srgbClr val="DB6413"/>
            </a:solidFill>
          </a:ln>
        </p:spPr>
      </p:pic>
      <p:pic>
        <p:nvPicPr>
          <p:cNvPr id="8" name="Imagen 7"/>
          <p:cNvPicPr>
            <a:picLocks noChangeAspect="1"/>
          </p:cNvPicPr>
          <p:nvPr/>
        </p:nvPicPr>
        <p:blipFill rotWithShape="1">
          <a:blip r:embed="rId4">
            <a:extLst>
              <a:ext uri="{BEBA8EAE-BF5A-486C-A8C5-ECC9F3942E4B}">
                <a14:imgProps xmlns:a14="http://schemas.microsoft.com/office/drawing/2010/main">
                  <a14:imgLayer r:embed="rId5">
                    <a14:imgEffect>
                      <a14:sharpenSoften amount="32000"/>
                    </a14:imgEffect>
                  </a14:imgLayer>
                </a14:imgProps>
              </a:ext>
              <a:ext uri="{28A0092B-C50C-407E-A947-70E740481C1C}">
                <a14:useLocalDpi xmlns:a14="http://schemas.microsoft.com/office/drawing/2010/main" val="0"/>
              </a:ext>
            </a:extLst>
          </a:blip>
          <a:srcRect l="10602" t="8819" r="10499" b="4722"/>
          <a:stretch/>
        </p:blipFill>
        <p:spPr>
          <a:xfrm>
            <a:off x="5516880" y="3357563"/>
            <a:ext cx="3200400" cy="2560320"/>
          </a:xfrm>
          <a:prstGeom prst="rect">
            <a:avLst/>
          </a:prstGeom>
          <a:ln w="28575">
            <a:solidFill>
              <a:srgbClr val="DB6413"/>
            </a:solidFill>
          </a:ln>
        </p:spPr>
      </p:pic>
      <p:sp>
        <p:nvSpPr>
          <p:cNvPr id="9" name="CuadroTexto 8"/>
          <p:cNvSpPr txBox="1"/>
          <p:nvPr/>
        </p:nvSpPr>
        <p:spPr>
          <a:xfrm>
            <a:off x="5387279" y="2433214"/>
            <a:ext cx="3459601" cy="584775"/>
          </a:xfrm>
          <a:prstGeom prst="rect">
            <a:avLst/>
          </a:prstGeom>
          <a:solidFill>
            <a:schemeClr val="bg1"/>
          </a:solidFill>
        </p:spPr>
        <p:txBody>
          <a:bodyPr wrap="none" rtlCol="0">
            <a:spAutoFit/>
          </a:bodyPr>
          <a:lstStyle/>
          <a:p>
            <a:pPr algn="ctr"/>
            <a:r>
              <a:rPr lang="es-VE" sz="1600" dirty="0" smtClean="0">
                <a:latin typeface="Times New Roman" panose="02020603050405020304" pitchFamily="18" charset="0"/>
                <a:cs typeface="Times New Roman" panose="02020603050405020304" pitchFamily="18" charset="0"/>
              </a:rPr>
              <a:t>“El doctor lo verá ahora. No puedo </a:t>
            </a:r>
          </a:p>
          <a:p>
            <a:pPr algn="ctr"/>
            <a:r>
              <a:rPr lang="es-VE" sz="1600" dirty="0" smtClean="0">
                <a:latin typeface="Times New Roman" panose="02020603050405020304" pitchFamily="18" charset="0"/>
                <a:cs typeface="Times New Roman" panose="02020603050405020304" pitchFamily="18" charset="0"/>
              </a:rPr>
              <a:t>prometerle que le hablará, pero lo verá”</a:t>
            </a:r>
            <a:endParaRPr lang="es-VE" sz="1600" dirty="0">
              <a:latin typeface="Times New Roman" panose="02020603050405020304" pitchFamily="18" charset="0"/>
              <a:cs typeface="Times New Roman" panose="02020603050405020304" pitchFamily="18" charset="0"/>
            </a:endParaRPr>
          </a:p>
        </p:txBody>
      </p:sp>
      <p:sp>
        <p:nvSpPr>
          <p:cNvPr id="10"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351090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1940642" y="2872299"/>
            <a:ext cx="5262716" cy="2046714"/>
          </a:xfrm>
          <a:prstGeom prst="rect">
            <a:avLst/>
          </a:prstGeom>
          <a:solidFill>
            <a:schemeClr val="bg1">
              <a:lumMod val="95000"/>
            </a:schemeClr>
          </a:solidFill>
        </p:spPr>
        <p:txBody>
          <a:bodyPr wrap="square" rtlCol="0">
            <a:spAutoFit/>
          </a:bodyPr>
          <a:lstStyle/>
          <a:p>
            <a:endParaRPr lang="es-VE" sz="1000" dirty="0">
              <a:latin typeface="Comic Sans MS" panose="030F0702030302020204" pitchFamily="66" charset="0"/>
            </a:endParaRPr>
          </a:p>
          <a:p>
            <a:pPr algn="ctr"/>
            <a:r>
              <a:rPr lang="es-VE" sz="3600" dirty="0" smtClean="0">
                <a:latin typeface="Comic Sans MS" panose="030F0702030302020204" pitchFamily="66" charset="0"/>
              </a:rPr>
              <a:t>“</a:t>
            </a:r>
            <a:r>
              <a:rPr lang="es-VE" sz="3600" dirty="0">
                <a:latin typeface="Comic Sans MS" panose="030F0702030302020204" pitchFamily="66" charset="0"/>
              </a:rPr>
              <a:t>Escuche a su paciente, </a:t>
            </a:r>
            <a:endParaRPr lang="es-VE" sz="3600" dirty="0" smtClean="0">
              <a:latin typeface="Comic Sans MS" panose="030F0702030302020204" pitchFamily="66" charset="0"/>
            </a:endParaRPr>
          </a:p>
          <a:p>
            <a:pPr algn="ctr"/>
            <a:r>
              <a:rPr lang="es-VE" sz="3600" dirty="0" smtClean="0">
                <a:latin typeface="Comic Sans MS" panose="030F0702030302020204" pitchFamily="66" charset="0"/>
              </a:rPr>
              <a:t>él </a:t>
            </a:r>
            <a:r>
              <a:rPr lang="es-VE" sz="3600" dirty="0">
                <a:latin typeface="Comic Sans MS" panose="030F0702030302020204" pitchFamily="66" charset="0"/>
              </a:rPr>
              <a:t>le está diciendo el diagnóstico” </a:t>
            </a:r>
            <a:endParaRPr lang="es-VE" sz="1000" dirty="0">
              <a:latin typeface="Comic Sans MS" panose="030F0702030302020204" pitchFamily="66" charset="0"/>
            </a:endParaRPr>
          </a:p>
          <a:p>
            <a:pPr algn="r"/>
            <a:endParaRPr lang="es-VE" sz="900" dirty="0" smtClean="0">
              <a:latin typeface="Comic Sans MS" panose="030F0702030302020204" pitchFamily="66" charset="0"/>
            </a:endParaRPr>
          </a:p>
        </p:txBody>
      </p:sp>
      <p:sp>
        <p:nvSpPr>
          <p:cNvPr id="23"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2" name="Rectángulo 1"/>
          <p:cNvSpPr/>
          <p:nvPr/>
        </p:nvSpPr>
        <p:spPr>
          <a:xfrm>
            <a:off x="2735244" y="2019752"/>
            <a:ext cx="3746538" cy="461665"/>
          </a:xfrm>
          <a:prstGeom prst="rect">
            <a:avLst/>
          </a:prstGeom>
          <a:solidFill>
            <a:schemeClr val="bg2">
              <a:lumMod val="50000"/>
            </a:schemeClr>
          </a:solidFill>
          <a:ln>
            <a:solidFill>
              <a:schemeClr val="accent2">
                <a:lumMod val="75000"/>
              </a:schemeClr>
            </a:solidFill>
          </a:ln>
          <a:scene3d>
            <a:camera prst="orthographicFront"/>
            <a:lightRig rig="threePt" dir="t"/>
          </a:scene3d>
          <a:sp3d>
            <a:bevelT/>
          </a:sp3d>
        </p:spPr>
        <p:txBody>
          <a:bodyPr wrap="none">
            <a:spAutoFit/>
          </a:bodyPr>
          <a:lstStyle/>
          <a:p>
            <a:r>
              <a:rPr lang="es-VE" sz="2400" dirty="0">
                <a:solidFill>
                  <a:srgbClr val="F7DEAB"/>
                </a:solidFill>
                <a:effectLst>
                  <a:outerShdw blurRad="38100" dist="38100" dir="2700000" algn="tl">
                    <a:srgbClr val="000000">
                      <a:alpha val="43137"/>
                    </a:srgbClr>
                  </a:outerShdw>
                </a:effectLst>
                <a:latin typeface="Comic Sans MS" panose="030F0702030302020204" pitchFamily="66" charset="0"/>
              </a:rPr>
              <a:t>Relación </a:t>
            </a:r>
            <a:r>
              <a:rPr lang="es-VE" sz="2400" dirty="0" smtClean="0">
                <a:solidFill>
                  <a:srgbClr val="F7DEAB"/>
                </a:solidFill>
                <a:effectLst>
                  <a:outerShdw blurRad="38100" dist="38100" dir="2700000" algn="tl">
                    <a:srgbClr val="000000">
                      <a:alpha val="43137"/>
                    </a:srgbClr>
                  </a:outerShdw>
                </a:effectLst>
                <a:latin typeface="Comic Sans MS" panose="030F0702030302020204" pitchFamily="66" charset="0"/>
              </a:rPr>
              <a:t>médico </a:t>
            </a:r>
            <a:r>
              <a:rPr lang="es-VE" sz="2400" dirty="0">
                <a:solidFill>
                  <a:srgbClr val="F7DEAB"/>
                </a:solidFill>
                <a:effectLst>
                  <a:outerShdw blurRad="38100" dist="38100" dir="2700000" algn="tl">
                    <a:srgbClr val="000000">
                      <a:alpha val="43137"/>
                    </a:srgbClr>
                  </a:outerShdw>
                </a:effectLst>
                <a:latin typeface="Comic Sans MS" panose="030F0702030302020204" pitchFamily="66" charset="0"/>
              </a:rPr>
              <a:t>paciente</a:t>
            </a:r>
          </a:p>
        </p:txBody>
      </p:sp>
      <p:sp>
        <p:nvSpPr>
          <p:cNvPr id="3" name="Rectángulo 2"/>
          <p:cNvSpPr/>
          <p:nvPr/>
        </p:nvSpPr>
        <p:spPr>
          <a:xfrm>
            <a:off x="1982455" y="797873"/>
            <a:ext cx="5179090" cy="830997"/>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pPr algn="ctr"/>
            <a:r>
              <a:rPr lang="es-VE" sz="2400" dirty="0">
                <a:solidFill>
                  <a:srgbClr val="F7DEAB"/>
                </a:solidFill>
                <a:effectLst>
                  <a:outerShdw blurRad="38100" dist="38100" dir="2700000" algn="tl">
                    <a:srgbClr val="000000">
                      <a:alpha val="43137"/>
                    </a:srgbClr>
                  </a:outerShdw>
                </a:effectLst>
                <a:latin typeface="Comic Sans MS" panose="030F0702030302020204" pitchFamily="66" charset="0"/>
              </a:rPr>
              <a:t>Problemas de comunicación con el equipo de trabajo </a:t>
            </a:r>
            <a:r>
              <a:rPr lang="es-VE" sz="2400" dirty="0" smtClean="0">
                <a:solidFill>
                  <a:srgbClr val="F7DEAB"/>
                </a:solidFill>
                <a:effectLst>
                  <a:outerShdw blurRad="38100" dist="38100" dir="2700000" algn="tl">
                    <a:srgbClr val="000000">
                      <a:alpha val="43137"/>
                    </a:srgbClr>
                  </a:outerShdw>
                </a:effectLst>
                <a:latin typeface="Comic Sans MS" panose="030F0702030302020204" pitchFamily="66" charset="0"/>
              </a:rPr>
              <a:t>y pacientes</a:t>
            </a:r>
            <a:endParaRPr lang="es-VE" sz="2400" dirty="0">
              <a:solidFill>
                <a:srgbClr val="F7DEAB"/>
              </a:solidFill>
              <a:effectLst>
                <a:outerShdw blurRad="38100" dist="38100" dir="2700000" algn="tl">
                  <a:srgbClr val="000000">
                    <a:alpha val="43137"/>
                  </a:srgbClr>
                </a:outerShdw>
              </a:effectLst>
              <a:latin typeface="Comic Sans MS" panose="030F0702030302020204" pitchFamily="66" charset="0"/>
            </a:endParaRPr>
          </a:p>
        </p:txBody>
      </p:sp>
      <p:sp>
        <p:nvSpPr>
          <p:cNvPr id="5" name="Rectángulo 4"/>
          <p:cNvSpPr/>
          <p:nvPr/>
        </p:nvSpPr>
        <p:spPr>
          <a:xfrm>
            <a:off x="3693242" y="5112399"/>
            <a:ext cx="3510116" cy="923330"/>
          </a:xfrm>
          <a:prstGeom prst="rect">
            <a:avLst/>
          </a:prstGeom>
        </p:spPr>
        <p:txBody>
          <a:bodyPr wrap="square">
            <a:spAutoFit/>
          </a:bodyPr>
          <a:lstStyle/>
          <a:p>
            <a:pPr algn="r"/>
            <a:r>
              <a:rPr lang="es-VE" dirty="0" err="1">
                <a:solidFill>
                  <a:schemeClr val="bg1"/>
                </a:solidFill>
                <a:latin typeface="Comic Sans MS" panose="030F0702030302020204" pitchFamily="66" charset="0"/>
              </a:rPr>
              <a:t>Willian</a:t>
            </a:r>
            <a:r>
              <a:rPr lang="es-VE" dirty="0">
                <a:solidFill>
                  <a:schemeClr val="bg1"/>
                </a:solidFill>
                <a:latin typeface="Comic Sans MS" panose="030F0702030302020204" pitchFamily="66" charset="0"/>
              </a:rPr>
              <a:t> </a:t>
            </a:r>
            <a:r>
              <a:rPr lang="es-VE" dirty="0" err="1">
                <a:solidFill>
                  <a:schemeClr val="bg1"/>
                </a:solidFill>
                <a:latin typeface="Comic Sans MS" panose="030F0702030302020204" pitchFamily="66" charset="0"/>
              </a:rPr>
              <a:t>Osler</a:t>
            </a:r>
            <a:endParaRPr lang="es-VE" dirty="0">
              <a:solidFill>
                <a:schemeClr val="bg1"/>
              </a:solidFill>
              <a:latin typeface="Comic Sans MS" panose="030F0702030302020204" pitchFamily="66" charset="0"/>
            </a:endParaRPr>
          </a:p>
          <a:p>
            <a:pPr algn="r"/>
            <a:r>
              <a:rPr lang="es-VE" dirty="0">
                <a:solidFill>
                  <a:schemeClr val="bg1"/>
                </a:solidFill>
                <a:latin typeface="Comic Sans MS" panose="030F0702030302020204" pitchFamily="66" charset="0"/>
              </a:rPr>
              <a:t>Padre de la Medicina </a:t>
            </a:r>
            <a:r>
              <a:rPr lang="es-VE" dirty="0" smtClean="0">
                <a:solidFill>
                  <a:schemeClr val="bg1"/>
                </a:solidFill>
                <a:latin typeface="Comic Sans MS" panose="030F0702030302020204" pitchFamily="66" charset="0"/>
              </a:rPr>
              <a:t>Moderna</a:t>
            </a:r>
          </a:p>
          <a:p>
            <a:pPr algn="r"/>
            <a:r>
              <a:rPr lang="es-VE" dirty="0" smtClean="0">
                <a:solidFill>
                  <a:schemeClr val="bg1"/>
                </a:solidFill>
              </a:rPr>
              <a:t>1849-1919</a:t>
            </a:r>
            <a:r>
              <a:rPr lang="es-VE" dirty="0" smtClean="0">
                <a:solidFill>
                  <a:schemeClr val="bg1"/>
                </a:solidFill>
                <a:latin typeface="Comic Sans MS" panose="030F0702030302020204" pitchFamily="66" charset="0"/>
              </a:rPr>
              <a:t> </a:t>
            </a:r>
            <a:endParaRPr lang="es-VE"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84045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0" fill="hold"/>
                                        <p:tgtEl>
                                          <p:spTgt spid="4"/>
                                        </p:tgtEl>
                                        <p:attrNameLst>
                                          <p:attrName>ppt_w</p:attrName>
                                        </p:attrNameLst>
                                      </p:cBhvr>
                                      <p:tavLst>
                                        <p:tav tm="0">
                                          <p:val>
                                            <p:fltVal val="0"/>
                                          </p:val>
                                        </p:tav>
                                        <p:tav tm="100000">
                                          <p:val>
                                            <p:strVal val="#ppt_w"/>
                                          </p:val>
                                        </p:tav>
                                      </p:tavLst>
                                    </p:anim>
                                    <p:anim calcmode="lin" valueType="num">
                                      <p:cBhvr>
                                        <p:cTn id="12" dur="5000" fill="hold"/>
                                        <p:tgtEl>
                                          <p:spTgt spid="4"/>
                                        </p:tgtEl>
                                        <p:attrNameLst>
                                          <p:attrName>ppt_h</p:attrName>
                                        </p:attrNameLst>
                                      </p:cBhvr>
                                      <p:tavLst>
                                        <p:tav tm="0">
                                          <p:val>
                                            <p:fltVal val="0"/>
                                          </p:val>
                                        </p:tav>
                                        <p:tav tm="100000">
                                          <p:val>
                                            <p:strVal val="#ppt_h"/>
                                          </p:val>
                                        </p:tav>
                                      </p:tavLst>
                                    </p:anim>
                                    <p:animEffect transition="in" filter="fade">
                                      <p:cBhvr>
                                        <p:cTn id="13"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6" name="Rectángulo 5"/>
          <p:cNvSpPr/>
          <p:nvPr/>
        </p:nvSpPr>
        <p:spPr>
          <a:xfrm>
            <a:off x="1609877" y="2090720"/>
            <a:ext cx="5997272" cy="3908762"/>
          </a:xfrm>
          <a:prstGeom prst="rect">
            <a:avLst/>
          </a:prstGeom>
          <a:solidFill>
            <a:schemeClr val="accent2">
              <a:lumMod val="50000"/>
            </a:schemeClr>
          </a:solidFill>
        </p:spPr>
        <p:txBody>
          <a:bodyPr wrap="square">
            <a:spAutoFit/>
          </a:bodyPr>
          <a:lstStyle/>
          <a:p>
            <a:r>
              <a:rPr lang="en-US" sz="2000" dirty="0" smtClean="0">
                <a:solidFill>
                  <a:prstClr val="white"/>
                </a:solidFill>
                <a:latin typeface="Comic Sans MS" panose="030F0702030302020204" pitchFamily="66" charset="0"/>
              </a:rPr>
              <a:t>Un familiar </a:t>
            </a:r>
            <a:r>
              <a:rPr lang="en-US" sz="2000" dirty="0" err="1" smtClean="0">
                <a:solidFill>
                  <a:prstClr val="white"/>
                </a:solidFill>
                <a:latin typeface="Comic Sans MS" panose="030F0702030302020204" pitchFamily="66" charset="0"/>
              </a:rPr>
              <a:t>reportó</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que</a:t>
            </a:r>
            <a:r>
              <a:rPr lang="en-US" sz="2000" dirty="0" smtClean="0">
                <a:solidFill>
                  <a:prstClr val="white"/>
                </a:solidFill>
                <a:latin typeface="Comic Sans MS" panose="030F0702030302020204" pitchFamily="66" charset="0"/>
              </a:rPr>
              <a:t> la </a:t>
            </a:r>
            <a:r>
              <a:rPr lang="en-US" sz="2000" dirty="0" err="1" smtClean="0">
                <a:solidFill>
                  <a:prstClr val="white"/>
                </a:solidFill>
                <a:latin typeface="Comic Sans MS" panose="030F0702030302020204" pitchFamily="66" charset="0"/>
              </a:rPr>
              <a:t>queja</a:t>
            </a:r>
            <a:r>
              <a:rPr lang="en-US" sz="2000" dirty="0" smtClean="0">
                <a:solidFill>
                  <a:prstClr val="white"/>
                </a:solidFill>
                <a:latin typeface="Comic Sans MS" panose="030F0702030302020204" pitchFamily="66" charset="0"/>
              </a:rPr>
              <a:t> del </a:t>
            </a:r>
            <a:r>
              <a:rPr lang="en-US" sz="2000" dirty="0" err="1" smtClean="0">
                <a:solidFill>
                  <a:prstClr val="white"/>
                </a:solidFill>
                <a:latin typeface="Comic Sans MS" panose="030F0702030302020204" pitchFamily="66" charset="0"/>
              </a:rPr>
              <a:t>paciente</a:t>
            </a:r>
            <a:r>
              <a:rPr lang="en-US" sz="2000" dirty="0" smtClean="0">
                <a:solidFill>
                  <a:prstClr val="white"/>
                </a:solidFill>
                <a:latin typeface="Comic Sans MS" panose="030F0702030302020204" pitchFamily="66" charset="0"/>
              </a:rPr>
              <a:t>, dolor abdominal en los </a:t>
            </a:r>
            <a:r>
              <a:rPr lang="en-US" sz="2000" dirty="0" err="1">
                <a:solidFill>
                  <a:prstClr val="white"/>
                </a:solidFill>
                <a:latin typeface="Comic Sans MS" panose="030F0702030302020204" pitchFamily="66" charset="0"/>
              </a:rPr>
              <a:t>ú</a:t>
            </a:r>
            <a:r>
              <a:rPr lang="en-US" sz="2000" dirty="0" err="1" smtClean="0">
                <a:solidFill>
                  <a:prstClr val="white"/>
                </a:solidFill>
                <a:latin typeface="Comic Sans MS" panose="030F0702030302020204" pitchFamily="66" charset="0"/>
              </a:rPr>
              <a:t>ltimos</a:t>
            </a:r>
            <a:r>
              <a:rPr lang="en-US" sz="2000" dirty="0" smtClean="0">
                <a:solidFill>
                  <a:prstClr val="white"/>
                </a:solidFill>
                <a:latin typeface="Comic Sans MS" panose="030F0702030302020204" pitchFamily="66" charset="0"/>
              </a:rPr>
              <a:t> 3 </a:t>
            </a:r>
            <a:r>
              <a:rPr lang="en-US" sz="2000" dirty="0" err="1" smtClean="0">
                <a:solidFill>
                  <a:prstClr val="white"/>
                </a:solidFill>
                <a:latin typeface="Comic Sans MS" panose="030F0702030302020204" pitchFamily="66" charset="0"/>
              </a:rPr>
              <a:t>años</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fue</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ignorada</a:t>
            </a:r>
            <a:r>
              <a:rPr lang="en-US" sz="2000" dirty="0" smtClean="0">
                <a:solidFill>
                  <a:prstClr val="white"/>
                </a:solidFill>
                <a:latin typeface="Comic Sans MS" panose="030F0702030302020204" pitchFamily="66" charset="0"/>
              </a:rPr>
              <a:t>.</a:t>
            </a:r>
            <a:endParaRPr lang="en-US" sz="2000" dirty="0">
              <a:solidFill>
                <a:prstClr val="white"/>
              </a:solidFill>
              <a:latin typeface="Comic Sans MS" panose="030F0702030302020204" pitchFamily="66" charset="0"/>
            </a:endParaRPr>
          </a:p>
          <a:p>
            <a:endParaRPr lang="en-US" sz="1400" dirty="0">
              <a:solidFill>
                <a:prstClr val="white"/>
              </a:solidFill>
              <a:latin typeface="Comic Sans MS" panose="030F0702030302020204" pitchFamily="66" charset="0"/>
            </a:endParaRPr>
          </a:p>
          <a:p>
            <a:r>
              <a:rPr lang="en-US" sz="2000" dirty="0" smtClean="0">
                <a:solidFill>
                  <a:prstClr val="white"/>
                </a:solidFill>
                <a:latin typeface="Comic Sans MS" panose="030F0702030302020204" pitchFamily="66" charset="0"/>
              </a:rPr>
              <a:t>“Un </a:t>
            </a:r>
            <a:r>
              <a:rPr lang="en-US" sz="2000" dirty="0" err="1" smtClean="0">
                <a:solidFill>
                  <a:prstClr val="white"/>
                </a:solidFill>
                <a:latin typeface="Comic Sans MS" panose="030F0702030302020204" pitchFamily="66" charset="0"/>
              </a:rPr>
              <a:t>médico</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tuvo</a:t>
            </a:r>
            <a:r>
              <a:rPr lang="en-US" sz="2000" dirty="0" smtClean="0">
                <a:solidFill>
                  <a:prstClr val="white"/>
                </a:solidFill>
                <a:latin typeface="Comic Sans MS" panose="030F0702030302020204" pitchFamily="66" charset="0"/>
              </a:rPr>
              <a:t> la </a:t>
            </a:r>
            <a:r>
              <a:rPr lang="en-US" sz="2000" dirty="0" err="1" smtClean="0">
                <a:solidFill>
                  <a:prstClr val="white"/>
                </a:solidFill>
                <a:latin typeface="Comic Sans MS" panose="030F0702030302020204" pitchFamily="66" charset="0"/>
              </a:rPr>
              <a:t>audacia</a:t>
            </a:r>
            <a:r>
              <a:rPr lang="en-US" sz="2000" dirty="0" smtClean="0">
                <a:solidFill>
                  <a:prstClr val="white"/>
                </a:solidFill>
                <a:latin typeface="Comic Sans MS" panose="030F0702030302020204" pitchFamily="66" charset="0"/>
              </a:rPr>
              <a:t> de ‘</a:t>
            </a:r>
            <a:r>
              <a:rPr lang="en-US" sz="2000" dirty="0" err="1" smtClean="0">
                <a:solidFill>
                  <a:prstClr val="white"/>
                </a:solidFill>
                <a:latin typeface="Comic Sans MS" panose="030F0702030302020204" pitchFamily="66" charset="0"/>
              </a:rPr>
              <a:t>escuchar</a:t>
            </a:r>
            <a:r>
              <a:rPr lang="en-US" sz="2000" dirty="0" smtClean="0">
                <a:solidFill>
                  <a:prstClr val="white"/>
                </a:solidFill>
                <a:latin typeface="Comic Sans MS" panose="030F0702030302020204" pitchFamily="66" charset="0"/>
              </a:rPr>
              <a:t>’  el </a:t>
            </a:r>
            <a:r>
              <a:rPr lang="en-US" sz="2000" dirty="0" err="1" smtClean="0">
                <a:solidFill>
                  <a:prstClr val="white"/>
                </a:solidFill>
                <a:latin typeface="Comic Sans MS" panose="030F0702030302020204" pitchFamily="66" charset="0"/>
              </a:rPr>
              <a:t>tórax</a:t>
            </a:r>
            <a:r>
              <a:rPr lang="en-US" sz="2000" dirty="0" smtClean="0">
                <a:solidFill>
                  <a:prstClr val="white"/>
                </a:solidFill>
                <a:latin typeface="Comic Sans MS" panose="030F0702030302020204" pitchFamily="66" charset="0"/>
              </a:rPr>
              <a:t> con el </a:t>
            </a:r>
            <a:r>
              <a:rPr lang="en-US" sz="2000" dirty="0" err="1" smtClean="0">
                <a:solidFill>
                  <a:prstClr val="white"/>
                </a:solidFill>
                <a:latin typeface="Comic Sans MS" panose="030F0702030302020204" pitchFamily="66" charset="0"/>
              </a:rPr>
              <a:t>estetoscopio</a:t>
            </a:r>
            <a:r>
              <a:rPr lang="en-US" sz="2000" dirty="0" smtClean="0">
                <a:solidFill>
                  <a:prstClr val="white"/>
                </a:solidFill>
                <a:latin typeface="Comic Sans MS" panose="030F0702030302020204" pitchFamily="66" charset="0"/>
              </a:rPr>
              <a:t> y NO </a:t>
            </a:r>
            <a:r>
              <a:rPr lang="en-US" sz="2000" dirty="0" err="1" smtClean="0">
                <a:solidFill>
                  <a:prstClr val="white"/>
                </a:solidFill>
                <a:latin typeface="Comic Sans MS" panose="030F0702030302020204" pitchFamily="66" charset="0"/>
              </a:rPr>
              <a:t>tenía</a:t>
            </a:r>
            <a:r>
              <a:rPr lang="en-US" sz="2000" dirty="0" smtClean="0">
                <a:solidFill>
                  <a:prstClr val="white"/>
                </a:solidFill>
                <a:latin typeface="Comic Sans MS" panose="030F0702030302020204" pitchFamily="66" charset="0"/>
              </a:rPr>
              <a:t> los </a:t>
            </a:r>
            <a:r>
              <a:rPr lang="en-US" sz="2000" dirty="0" err="1" smtClean="0">
                <a:solidFill>
                  <a:prstClr val="white"/>
                </a:solidFill>
                <a:latin typeface="Comic Sans MS" panose="030F0702030302020204" pitchFamily="66" charset="0"/>
              </a:rPr>
              <a:t>auriculares</a:t>
            </a:r>
            <a:r>
              <a:rPr lang="en-US" sz="2000" dirty="0" smtClean="0">
                <a:solidFill>
                  <a:prstClr val="white"/>
                </a:solidFill>
                <a:latin typeface="Comic Sans MS" panose="030F0702030302020204" pitchFamily="66" charset="0"/>
              </a:rPr>
              <a:t> en </a:t>
            </a:r>
            <a:r>
              <a:rPr lang="en-US" sz="2000" dirty="0" err="1" smtClean="0">
                <a:solidFill>
                  <a:prstClr val="white"/>
                </a:solidFill>
                <a:latin typeface="Comic Sans MS" panose="030F0702030302020204" pitchFamily="66" charset="0"/>
              </a:rPr>
              <a:t>sus</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oídos</a:t>
            </a:r>
            <a:r>
              <a:rPr lang="en-US" sz="2000" dirty="0" smtClean="0">
                <a:solidFill>
                  <a:prstClr val="white"/>
                </a:solidFill>
                <a:latin typeface="Comic Sans MS" panose="030F0702030302020204" pitchFamily="66" charset="0"/>
              </a:rPr>
              <a:t>.... Los </a:t>
            </a:r>
            <a:r>
              <a:rPr lang="en-US" sz="2000" dirty="0" err="1" smtClean="0">
                <a:solidFill>
                  <a:prstClr val="white"/>
                </a:solidFill>
                <a:latin typeface="Comic Sans MS" panose="030F0702030302020204" pitchFamily="66" charset="0"/>
              </a:rPr>
              <a:t>tenía</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alrededor</a:t>
            </a:r>
            <a:r>
              <a:rPr lang="en-US" sz="2000" dirty="0" smtClean="0">
                <a:solidFill>
                  <a:prstClr val="white"/>
                </a:solidFill>
                <a:latin typeface="Comic Sans MS" panose="030F0702030302020204" pitchFamily="66" charset="0"/>
              </a:rPr>
              <a:t> del </a:t>
            </a:r>
            <a:r>
              <a:rPr lang="en-US" sz="2000" dirty="0" err="1" smtClean="0">
                <a:solidFill>
                  <a:prstClr val="white"/>
                </a:solidFill>
                <a:latin typeface="Comic Sans MS" panose="030F0702030302020204" pitchFamily="66" charset="0"/>
              </a:rPr>
              <a:t>cuello</a:t>
            </a:r>
            <a:r>
              <a:rPr lang="en-US" sz="2000" dirty="0" smtClean="0">
                <a:solidFill>
                  <a:prstClr val="white"/>
                </a:solidFill>
                <a:latin typeface="Comic Sans MS" panose="030F0702030302020204" pitchFamily="66" charset="0"/>
              </a:rPr>
              <a:t>, y </a:t>
            </a:r>
            <a:r>
              <a:rPr lang="en-US" sz="2000" dirty="0" err="1" smtClean="0">
                <a:solidFill>
                  <a:prstClr val="white"/>
                </a:solidFill>
                <a:latin typeface="Comic Sans MS" panose="030F0702030302020204" pitchFamily="66" charset="0"/>
              </a:rPr>
              <a:t>luego</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palmeó</a:t>
            </a:r>
            <a:r>
              <a:rPr lang="en-US" sz="2000" dirty="0" smtClean="0">
                <a:solidFill>
                  <a:prstClr val="white"/>
                </a:solidFill>
                <a:latin typeface="Comic Sans MS" panose="030F0702030302020204" pitchFamily="66" charset="0"/>
              </a:rPr>
              <a:t> la </a:t>
            </a:r>
            <a:r>
              <a:rPr lang="en-US" sz="2000" dirty="0" err="1" smtClean="0">
                <a:solidFill>
                  <a:prstClr val="white"/>
                </a:solidFill>
                <a:latin typeface="Comic Sans MS" panose="030F0702030302020204" pitchFamily="66" charset="0"/>
              </a:rPr>
              <a:t>paciente</a:t>
            </a:r>
            <a:r>
              <a:rPr lang="en-US" sz="2000" dirty="0" smtClean="0">
                <a:solidFill>
                  <a:prstClr val="white"/>
                </a:solidFill>
                <a:latin typeface="Comic Sans MS" panose="030F0702030302020204" pitchFamily="66" charset="0"/>
              </a:rPr>
              <a:t> en el </a:t>
            </a:r>
            <a:r>
              <a:rPr lang="en-US" sz="2000" dirty="0" err="1" smtClean="0">
                <a:solidFill>
                  <a:prstClr val="white"/>
                </a:solidFill>
                <a:latin typeface="Comic Sans MS" panose="030F0702030302020204" pitchFamily="66" charset="0"/>
              </a:rPr>
              <a:t>hombro</a:t>
            </a:r>
            <a:r>
              <a:rPr lang="en-US" sz="2000" dirty="0" smtClean="0">
                <a:solidFill>
                  <a:prstClr val="white"/>
                </a:solidFill>
                <a:latin typeface="Comic Sans MS" panose="030F0702030302020204" pitchFamily="66" charset="0"/>
              </a:rPr>
              <a:t> y le </a:t>
            </a:r>
            <a:r>
              <a:rPr lang="en-US" sz="2000" dirty="0" err="1" smtClean="0">
                <a:solidFill>
                  <a:prstClr val="white"/>
                </a:solidFill>
                <a:latin typeface="Comic Sans MS" panose="030F0702030302020204" pitchFamily="66" charset="0"/>
              </a:rPr>
              <a:t>dijo</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que</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estaba</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bien</a:t>
            </a:r>
            <a:r>
              <a:rPr lang="en-US" sz="2000" dirty="0" smtClean="0">
                <a:solidFill>
                  <a:prstClr val="white"/>
                </a:solidFill>
                <a:latin typeface="Comic Sans MS" panose="030F0702030302020204" pitchFamily="66" charset="0"/>
              </a:rPr>
              <a:t>  y </a:t>
            </a:r>
            <a:r>
              <a:rPr lang="en-US" sz="2000" dirty="0" err="1" smtClean="0">
                <a:solidFill>
                  <a:prstClr val="white"/>
                </a:solidFill>
                <a:latin typeface="Comic Sans MS" panose="030F0702030302020204" pitchFamily="66" charset="0"/>
              </a:rPr>
              <a:t>salió</a:t>
            </a:r>
            <a:r>
              <a:rPr lang="en-US" sz="2000" dirty="0" smtClean="0">
                <a:solidFill>
                  <a:prstClr val="white"/>
                </a:solidFill>
                <a:latin typeface="Comic Sans MS" panose="030F0702030302020204" pitchFamily="66" charset="0"/>
              </a:rPr>
              <a:t> de la </a:t>
            </a:r>
            <a:r>
              <a:rPr lang="en-US" sz="2000" dirty="0" err="1" smtClean="0">
                <a:solidFill>
                  <a:prstClr val="white"/>
                </a:solidFill>
                <a:latin typeface="Comic Sans MS" panose="030F0702030302020204" pitchFamily="66" charset="0"/>
              </a:rPr>
              <a:t>habitación</a:t>
            </a:r>
            <a:r>
              <a:rPr lang="en-US" sz="2000" dirty="0" smtClean="0">
                <a:solidFill>
                  <a:prstClr val="white"/>
                </a:solidFill>
                <a:latin typeface="Comic Sans MS" panose="030F0702030302020204" pitchFamily="66" charset="0"/>
              </a:rPr>
              <a:t>”.</a:t>
            </a:r>
          </a:p>
          <a:p>
            <a:endParaRPr lang="en-US" sz="1400" dirty="0">
              <a:solidFill>
                <a:prstClr val="white"/>
              </a:solidFill>
              <a:latin typeface="Comic Sans MS" panose="030F0702030302020204" pitchFamily="66" charset="0"/>
            </a:endParaRPr>
          </a:p>
          <a:p>
            <a:r>
              <a:rPr lang="en-US" sz="2000" dirty="0" err="1" smtClean="0">
                <a:solidFill>
                  <a:prstClr val="white"/>
                </a:solidFill>
                <a:latin typeface="Comic Sans MS" panose="030F0702030302020204" pitchFamily="66" charset="0"/>
              </a:rPr>
              <a:t>Posteriormente</a:t>
            </a:r>
            <a:r>
              <a:rPr lang="en-US" sz="2000" dirty="0" smtClean="0">
                <a:solidFill>
                  <a:prstClr val="white"/>
                </a:solidFill>
                <a:latin typeface="Comic Sans MS" panose="030F0702030302020204" pitchFamily="66" charset="0"/>
              </a:rPr>
              <a:t>, </a:t>
            </a:r>
            <a:r>
              <a:rPr lang="en-US" sz="2000" dirty="0" err="1">
                <a:solidFill>
                  <a:prstClr val="white"/>
                </a:solidFill>
                <a:latin typeface="Comic Sans MS" panose="030F0702030302020204" pitchFamily="66" charset="0"/>
              </a:rPr>
              <a:t>s</a:t>
            </a:r>
            <a:r>
              <a:rPr lang="en-US" sz="2000" dirty="0" err="1" smtClean="0">
                <a:solidFill>
                  <a:prstClr val="white"/>
                </a:solidFill>
                <a:latin typeface="Comic Sans MS" panose="030F0702030302020204" pitchFamily="66" charset="0"/>
              </a:rPr>
              <a:t>egún</a:t>
            </a:r>
            <a:r>
              <a:rPr lang="en-US" sz="2000" dirty="0" smtClean="0">
                <a:solidFill>
                  <a:prstClr val="white"/>
                </a:solidFill>
                <a:latin typeface="Comic Sans MS" panose="030F0702030302020204" pitchFamily="66" charset="0"/>
              </a:rPr>
              <a:t> el familiar, la </a:t>
            </a:r>
            <a:r>
              <a:rPr lang="en-US" sz="2000" dirty="0" err="1" smtClean="0">
                <a:solidFill>
                  <a:prstClr val="white"/>
                </a:solidFill>
                <a:latin typeface="Comic Sans MS" panose="030F0702030302020204" pitchFamily="66" charset="0"/>
              </a:rPr>
              <a:t>paciente</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fue</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diagnosticada</a:t>
            </a:r>
            <a:r>
              <a:rPr lang="en-US" sz="2000" dirty="0" smtClean="0">
                <a:solidFill>
                  <a:prstClr val="white"/>
                </a:solidFill>
                <a:latin typeface="Comic Sans MS" panose="030F0702030302020204" pitchFamily="66" charset="0"/>
              </a:rPr>
              <a:t> con </a:t>
            </a:r>
            <a:r>
              <a:rPr lang="en-US" sz="2000" dirty="0" err="1" smtClean="0">
                <a:solidFill>
                  <a:prstClr val="white"/>
                </a:solidFill>
                <a:latin typeface="Comic Sans MS" panose="030F0702030302020204" pitchFamily="66" charset="0"/>
              </a:rPr>
              <a:t>cáncer</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colonorectal</a:t>
            </a:r>
            <a:r>
              <a:rPr lang="en-US" sz="2000" dirty="0" smtClean="0">
                <a:solidFill>
                  <a:prstClr val="white"/>
                </a:solidFill>
                <a:latin typeface="Comic Sans MS" panose="030F0702030302020204" pitchFamily="66" charset="0"/>
              </a:rPr>
              <a:t> </a:t>
            </a:r>
            <a:r>
              <a:rPr lang="en-US" sz="2000" dirty="0" err="1" smtClean="0">
                <a:solidFill>
                  <a:prstClr val="white"/>
                </a:solidFill>
                <a:latin typeface="Comic Sans MS" panose="030F0702030302020204" pitchFamily="66" charset="0"/>
              </a:rPr>
              <a:t>avanzado</a:t>
            </a:r>
            <a:r>
              <a:rPr lang="en-US" sz="2000" dirty="0" smtClean="0">
                <a:solidFill>
                  <a:prstClr val="white"/>
                </a:solidFill>
                <a:latin typeface="Comic Sans MS" panose="030F0702030302020204" pitchFamily="66" charset="0"/>
              </a:rPr>
              <a:t>. </a:t>
            </a:r>
            <a:endParaRPr lang="es-VE" sz="2000" dirty="0">
              <a:solidFill>
                <a:prstClr val="white"/>
              </a:solidFill>
              <a:latin typeface="Comic Sans MS" panose="030F0702030302020204" pitchFamily="66" charset="0"/>
            </a:endParaRPr>
          </a:p>
        </p:txBody>
      </p:sp>
      <p:sp>
        <p:nvSpPr>
          <p:cNvPr id="7" name="Rectángulo 6"/>
          <p:cNvSpPr/>
          <p:nvPr/>
        </p:nvSpPr>
        <p:spPr>
          <a:xfrm>
            <a:off x="2286000" y="6173412"/>
            <a:ext cx="4572000" cy="261610"/>
          </a:xfrm>
          <a:prstGeom prst="rect">
            <a:avLst/>
          </a:prstGeom>
        </p:spPr>
        <p:txBody>
          <a:bodyPr>
            <a:spAutoFit/>
          </a:bodyPr>
          <a:lstStyle/>
          <a:p>
            <a:r>
              <a:rPr lang="en-US" sz="1100" i="1" dirty="0" smtClean="0">
                <a:solidFill>
                  <a:prstClr val="white"/>
                </a:solidFill>
                <a:latin typeface="Times New Roman" panose="02020603050405020304" pitchFamily="18" charset="0"/>
                <a:cs typeface="Times New Roman" panose="02020603050405020304" pitchFamily="18" charset="0"/>
              </a:rPr>
              <a:t>Ignoring </a:t>
            </a:r>
            <a:r>
              <a:rPr lang="en-US" sz="1100" i="1" dirty="0">
                <a:solidFill>
                  <a:prstClr val="white"/>
                </a:solidFill>
                <a:latin typeface="Times New Roman" panose="02020603050405020304" pitchFamily="18" charset="0"/>
                <a:cs typeface="Times New Roman" panose="02020603050405020304" pitchFamily="18" charset="0"/>
              </a:rPr>
              <a:t>Patient Input Tied to Diagnostic Error </a:t>
            </a:r>
            <a:r>
              <a:rPr lang="en-US" sz="1100" dirty="0" smtClean="0">
                <a:solidFill>
                  <a:prstClr val="white"/>
                </a:solidFill>
                <a:latin typeface="Times New Roman" panose="02020603050405020304" pitchFamily="18" charset="0"/>
                <a:cs typeface="Times New Roman" panose="02020603050405020304" pitchFamily="18" charset="0"/>
              </a:rPr>
              <a:t>. </a:t>
            </a:r>
            <a:r>
              <a:rPr lang="en-US" sz="1100" dirty="0">
                <a:solidFill>
                  <a:prstClr val="white"/>
                </a:solidFill>
                <a:latin typeface="Times New Roman" panose="02020603050405020304" pitchFamily="18" charset="0"/>
                <a:cs typeface="Times New Roman" panose="02020603050405020304" pitchFamily="18" charset="0"/>
              </a:rPr>
              <a:t> </a:t>
            </a:r>
            <a:r>
              <a:rPr lang="en-US" sz="1100" i="1" dirty="0">
                <a:solidFill>
                  <a:prstClr val="white"/>
                </a:solidFill>
                <a:latin typeface="Times New Roman" panose="02020603050405020304" pitchFamily="18" charset="0"/>
                <a:cs typeface="Times New Roman" panose="02020603050405020304" pitchFamily="18" charset="0"/>
              </a:rPr>
              <a:t>Medscape</a:t>
            </a:r>
            <a:r>
              <a:rPr lang="en-US" sz="1100" dirty="0">
                <a:solidFill>
                  <a:prstClr val="white"/>
                </a:solidFill>
                <a:latin typeface="Times New Roman" panose="02020603050405020304" pitchFamily="18" charset="0"/>
                <a:cs typeface="Times New Roman" panose="02020603050405020304" pitchFamily="18" charset="0"/>
              </a:rPr>
              <a:t> - </a:t>
            </a:r>
            <a:r>
              <a:rPr lang="en-US" sz="1100" b="1" dirty="0">
                <a:solidFill>
                  <a:prstClr val="white"/>
                </a:solidFill>
                <a:latin typeface="Times New Roman" panose="02020603050405020304" pitchFamily="18" charset="0"/>
                <a:cs typeface="Times New Roman" panose="02020603050405020304" pitchFamily="18" charset="0"/>
              </a:rPr>
              <a:t>Nov 05, 2018.</a:t>
            </a:r>
            <a:endParaRPr lang="es-VE" sz="1100" b="1" dirty="0">
              <a:solidFill>
                <a:prstClr val="white"/>
              </a:solidFill>
              <a:latin typeface="Times New Roman" panose="02020603050405020304" pitchFamily="18" charset="0"/>
              <a:cs typeface="Times New Roman" panose="02020603050405020304" pitchFamily="18" charset="0"/>
            </a:endParaRPr>
          </a:p>
        </p:txBody>
      </p:sp>
      <p:sp>
        <p:nvSpPr>
          <p:cNvPr id="8" name="Rectángulo 7"/>
          <p:cNvSpPr/>
          <p:nvPr/>
        </p:nvSpPr>
        <p:spPr>
          <a:xfrm>
            <a:off x="2194586" y="1324320"/>
            <a:ext cx="4754828" cy="461665"/>
          </a:xfrm>
          <a:prstGeom prst="rect">
            <a:avLst/>
          </a:prstGeom>
          <a:solidFill>
            <a:schemeClr val="bg2">
              <a:lumMod val="50000"/>
            </a:schemeClr>
          </a:solidFill>
          <a:ln w="28575">
            <a:solidFill>
              <a:schemeClr val="accent2">
                <a:lumMod val="75000"/>
              </a:schemeClr>
            </a:solidFill>
          </a:ln>
          <a:scene3d>
            <a:camera prst="orthographicFront"/>
            <a:lightRig rig="threePt" dir="t"/>
          </a:scene3d>
          <a:sp3d>
            <a:bevelT/>
          </a:sp3d>
        </p:spPr>
        <p:txBody>
          <a:bodyPr wrap="none">
            <a:spAutoFit/>
          </a:bodyPr>
          <a:lstStyle/>
          <a:p>
            <a:r>
              <a:rPr lang="es-VE" sz="2400" dirty="0" smtClean="0">
                <a:solidFill>
                  <a:srgbClr val="F7DEAB"/>
                </a:solidFill>
                <a:effectLst>
                  <a:outerShdw blurRad="38100" dist="38100" dir="2700000" algn="tl">
                    <a:srgbClr val="000000">
                      <a:alpha val="43137"/>
                    </a:srgbClr>
                  </a:outerShdw>
                </a:effectLst>
                <a:latin typeface="Comic Sans MS" panose="030F0702030302020204" pitchFamily="66" charset="0"/>
              </a:rPr>
              <a:t>No oír información del Paciente</a:t>
            </a:r>
            <a:endParaRPr lang="es-VE" sz="2400" dirty="0">
              <a:solidFill>
                <a:srgbClr val="F7DEAB"/>
              </a:solidFill>
              <a:effectLst>
                <a:outerShdw blurRad="38100" dist="38100" dir="2700000" algn="tl">
                  <a:srgbClr val="000000">
                    <a:alpha val="43137"/>
                  </a:srgbClr>
                </a:outerShdw>
              </a:effectLst>
              <a:latin typeface="Comic Sans MS" panose="030F0702030302020204" pitchFamily="66" charset="0"/>
            </a:endParaRPr>
          </a:p>
        </p:txBody>
      </p:sp>
      <p:sp>
        <p:nvSpPr>
          <p:cNvPr id="9" name="CuadroTexto 8"/>
          <p:cNvSpPr txBox="1"/>
          <p:nvPr/>
        </p:nvSpPr>
        <p:spPr>
          <a:xfrm>
            <a:off x="3623663" y="509662"/>
            <a:ext cx="1896673" cy="523220"/>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pPr algn="ctr"/>
            <a:r>
              <a:rPr lang="es-VE" sz="2800" dirty="0" smtClean="0">
                <a:solidFill>
                  <a:srgbClr val="EFE2B3"/>
                </a:solidFill>
                <a:latin typeface="Comic Sans MS" panose="030F0702030302020204" pitchFamily="66" charset="0"/>
              </a:rPr>
              <a:t>Causas ED</a:t>
            </a:r>
            <a:endParaRPr lang="es-VE" sz="2800" dirty="0">
              <a:solidFill>
                <a:srgbClr val="EFE2B3"/>
              </a:solidFill>
              <a:latin typeface="Comic Sans MS" panose="030F0702030302020204" pitchFamily="66" charset="0"/>
            </a:endParaRPr>
          </a:p>
        </p:txBody>
      </p:sp>
      <p:pic>
        <p:nvPicPr>
          <p:cNvPr id="10" name="Imagen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8287" y="2794293"/>
            <a:ext cx="2740451" cy="2056676"/>
          </a:xfrm>
          <a:prstGeom prst="rect">
            <a:avLst/>
          </a:prstGeom>
          <a:ln w="28575">
            <a:solidFill>
              <a:srgbClr val="DB6413"/>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97871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0"/>
                                        <p:tgtEl>
                                          <p:spTgt spid="10"/>
                                        </p:tgtEl>
                                      </p:cBhvr>
                                    </p:animEffect>
                                    <p:anim calcmode="lin" valueType="num">
                                      <p:cBhvr>
                                        <p:cTn id="20" dur="5000" fill="hold"/>
                                        <p:tgtEl>
                                          <p:spTgt spid="10"/>
                                        </p:tgtEl>
                                        <p:attrNameLst>
                                          <p:attrName>ppt_w</p:attrName>
                                        </p:attrNameLst>
                                      </p:cBhvr>
                                      <p:tavLst>
                                        <p:tav tm="0" fmla="#ppt_w*sin(2.5*pi*$)">
                                          <p:val>
                                            <p:fltVal val="0"/>
                                          </p:val>
                                        </p:tav>
                                        <p:tav tm="100000">
                                          <p:val>
                                            <p:fltVal val="1"/>
                                          </p:val>
                                        </p:tav>
                                      </p:tavLst>
                                    </p:anim>
                                    <p:anim calcmode="lin" valueType="num">
                                      <p:cBhvr>
                                        <p:cTn id="21" dur="5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Rectángulo 4"/>
          <p:cNvSpPr/>
          <p:nvPr/>
        </p:nvSpPr>
        <p:spPr>
          <a:xfrm>
            <a:off x="1456056" y="1620481"/>
            <a:ext cx="6304913" cy="3893374"/>
          </a:xfrm>
          <a:prstGeom prst="rect">
            <a:avLst/>
          </a:prstGeom>
          <a:solidFill>
            <a:schemeClr val="bg2">
              <a:lumMod val="25000"/>
            </a:schemeClr>
          </a:solidFill>
        </p:spPr>
        <p:txBody>
          <a:bodyPr wrap="square">
            <a:spAutoFit/>
          </a:bodyPr>
          <a:lstStyle/>
          <a:p>
            <a:r>
              <a:rPr lang="en-US" sz="2000" dirty="0" smtClean="0">
                <a:solidFill>
                  <a:schemeClr val="bg1"/>
                </a:solidFill>
                <a:latin typeface="Comic Sans MS" panose="030F0702030302020204" pitchFamily="66" charset="0"/>
              </a:rPr>
              <a:t>Las </a:t>
            </a:r>
            <a:r>
              <a:rPr lang="en-US" sz="2000" dirty="0" err="1" smtClean="0">
                <a:solidFill>
                  <a:schemeClr val="bg1"/>
                </a:solidFill>
                <a:latin typeface="Comic Sans MS" panose="030F0702030302020204" pitchFamily="66" charset="0"/>
              </a:rPr>
              <a:t>causas</a:t>
            </a:r>
            <a:r>
              <a:rPr lang="en-US" sz="2000" dirty="0" smtClean="0">
                <a:solidFill>
                  <a:schemeClr val="bg1"/>
                </a:solidFill>
                <a:latin typeface="Comic Sans MS" panose="030F0702030302020204" pitchFamily="66" charset="0"/>
              </a:rPr>
              <a:t> se </a:t>
            </a:r>
            <a:r>
              <a:rPr lang="en-US" sz="2000" dirty="0" err="1" smtClean="0">
                <a:solidFill>
                  <a:schemeClr val="bg1"/>
                </a:solidFill>
                <a:latin typeface="Comic Sans MS" panose="030F0702030302020204" pitchFamily="66" charset="0"/>
              </a:rPr>
              <a:t>han</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enfocado</a:t>
            </a:r>
            <a:r>
              <a:rPr lang="en-US" sz="2000" dirty="0" smtClean="0">
                <a:solidFill>
                  <a:schemeClr val="bg1"/>
                </a:solidFill>
                <a:latin typeface="Comic Sans MS" panose="030F0702030302020204" pitchFamily="66" charset="0"/>
              </a:rPr>
              <a:t> en </a:t>
            </a:r>
            <a:r>
              <a:rPr lang="en-US" sz="2000" dirty="0" err="1" smtClean="0">
                <a:solidFill>
                  <a:schemeClr val="bg1"/>
                </a:solidFill>
                <a:latin typeface="Comic Sans MS" panose="030F0702030302020204" pitchFamily="66" charset="0"/>
              </a:rPr>
              <a:t>individuos</a:t>
            </a:r>
            <a:r>
              <a:rPr lang="en-US" sz="2000" dirty="0" smtClean="0">
                <a:solidFill>
                  <a:schemeClr val="bg1"/>
                </a:solidFill>
                <a:latin typeface="Comic Sans MS" panose="030F0702030302020204" pitchFamily="66" charset="0"/>
              </a:rPr>
              <a:t> y </a:t>
            </a:r>
            <a:r>
              <a:rPr lang="en-US" sz="2000" dirty="0" err="1" smtClean="0">
                <a:solidFill>
                  <a:schemeClr val="bg1"/>
                </a:solidFill>
                <a:latin typeface="Comic Sans MS" panose="030F0702030302020204" pitchFamily="66" charset="0"/>
              </a:rPr>
              <a:t>sistemas</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pero</a:t>
            </a:r>
            <a:r>
              <a:rPr lang="en-US" sz="2000" dirty="0" smtClean="0">
                <a:solidFill>
                  <a:schemeClr val="bg1"/>
                </a:solidFill>
                <a:latin typeface="Comic Sans MS" panose="030F0702030302020204" pitchFamily="66" charset="0"/>
              </a:rPr>
              <a:t> se </a:t>
            </a:r>
            <a:r>
              <a:rPr lang="en-US" sz="2000" dirty="0" smtClean="0">
                <a:solidFill>
                  <a:schemeClr val="bg1"/>
                </a:solidFill>
                <a:latin typeface="Comic Sans MS" panose="030F0702030302020204" pitchFamily="66" charset="0"/>
              </a:rPr>
              <a:t>ha </a:t>
            </a:r>
            <a:r>
              <a:rPr lang="en-US" sz="2000" dirty="0" err="1" smtClean="0">
                <a:solidFill>
                  <a:schemeClr val="bg1"/>
                </a:solidFill>
                <a:latin typeface="Comic Sans MS" panose="030F0702030302020204" pitchFamily="66" charset="0"/>
              </a:rPr>
              <a:t>ignorado</a:t>
            </a:r>
            <a:r>
              <a:rPr lang="en-US" sz="2000" dirty="0" smtClean="0">
                <a:solidFill>
                  <a:schemeClr val="bg1"/>
                </a:solidFill>
                <a:latin typeface="Comic Sans MS" panose="030F0702030302020204" pitchFamily="66" charset="0"/>
              </a:rPr>
              <a:t> </a:t>
            </a:r>
            <a:r>
              <a:rPr lang="en-US" sz="2000" dirty="0" smtClean="0">
                <a:solidFill>
                  <a:schemeClr val="bg1"/>
                </a:solidFill>
                <a:latin typeface="Comic Sans MS" panose="030F0702030302020204" pitchFamily="66" charset="0"/>
              </a:rPr>
              <a:t>lo </a:t>
            </a:r>
            <a:r>
              <a:rPr lang="en-US" sz="2000" dirty="0" err="1" smtClean="0">
                <a:solidFill>
                  <a:schemeClr val="bg1"/>
                </a:solidFill>
                <a:latin typeface="Comic Sans MS" panose="030F0702030302020204" pitchFamily="66" charset="0"/>
              </a:rPr>
              <a:t>que</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dicen</a:t>
            </a:r>
            <a:r>
              <a:rPr lang="en-US" sz="2000" dirty="0" smtClean="0">
                <a:solidFill>
                  <a:schemeClr val="bg1"/>
                </a:solidFill>
                <a:latin typeface="Comic Sans MS" panose="030F0702030302020204" pitchFamily="66" charset="0"/>
              </a:rPr>
              <a:t> los </a:t>
            </a:r>
            <a:r>
              <a:rPr lang="en-US" sz="2000" dirty="0" err="1" smtClean="0">
                <a:solidFill>
                  <a:schemeClr val="bg1"/>
                </a:solidFill>
                <a:latin typeface="Comic Sans MS" panose="030F0702030302020204" pitchFamily="66" charset="0"/>
              </a:rPr>
              <a:t>pacientes</a:t>
            </a:r>
            <a:r>
              <a:rPr lang="en-US" sz="2000" dirty="0" smtClean="0">
                <a:solidFill>
                  <a:schemeClr val="bg1"/>
                </a:solidFill>
                <a:latin typeface="Comic Sans MS" panose="030F0702030302020204" pitchFamily="66" charset="0"/>
              </a:rPr>
              <a:t>. </a:t>
            </a:r>
          </a:p>
          <a:p>
            <a:endParaRPr lang="en-US" sz="900" dirty="0">
              <a:solidFill>
                <a:schemeClr val="bg1"/>
              </a:solidFill>
              <a:latin typeface="Comic Sans MS" panose="030F0702030302020204" pitchFamily="66" charset="0"/>
            </a:endParaRPr>
          </a:p>
          <a:p>
            <a:r>
              <a:rPr lang="en-US" sz="2000" dirty="0" smtClean="0">
                <a:solidFill>
                  <a:schemeClr val="bg1"/>
                </a:solidFill>
                <a:latin typeface="Comic Sans MS" panose="030F0702030302020204" pitchFamily="66" charset="0"/>
              </a:rPr>
              <a:t>En </a:t>
            </a:r>
            <a:r>
              <a:rPr lang="en-US" sz="2000" dirty="0" err="1">
                <a:solidFill>
                  <a:schemeClr val="bg1"/>
                </a:solidFill>
                <a:latin typeface="Comic Sans MS" panose="030F0702030302020204" pitchFamily="66" charset="0"/>
              </a:rPr>
              <a:t>e</a:t>
            </a:r>
            <a:r>
              <a:rPr lang="en-US" sz="2000" dirty="0" err="1" smtClean="0">
                <a:solidFill>
                  <a:schemeClr val="bg1"/>
                </a:solidFill>
                <a:latin typeface="Comic Sans MS" panose="030F0702030302020204" pitchFamily="66" charset="0"/>
              </a:rPr>
              <a:t>xperiencias</a:t>
            </a:r>
            <a:r>
              <a:rPr lang="en-US" sz="2000" dirty="0" smtClean="0">
                <a:solidFill>
                  <a:schemeClr val="bg1"/>
                </a:solidFill>
                <a:latin typeface="Comic Sans MS" panose="030F0702030302020204" pitchFamily="66" charset="0"/>
              </a:rPr>
              <a:t> de </a:t>
            </a:r>
            <a:r>
              <a:rPr lang="en-US" sz="2000" dirty="0" err="1" smtClean="0">
                <a:solidFill>
                  <a:schemeClr val="bg1"/>
                </a:solidFill>
                <a:latin typeface="Comic Sans MS" panose="030F0702030302020204" pitchFamily="66" charset="0"/>
              </a:rPr>
              <a:t>pacientes</a:t>
            </a:r>
            <a:r>
              <a:rPr lang="en-US" sz="2000" dirty="0" smtClean="0">
                <a:solidFill>
                  <a:schemeClr val="bg1"/>
                </a:solidFill>
                <a:latin typeface="Comic Sans MS" panose="030F0702030302020204" pitchFamily="66" charset="0"/>
              </a:rPr>
              <a:t> con ED </a:t>
            </a:r>
            <a:r>
              <a:rPr lang="en-US" sz="2000" dirty="0" err="1" smtClean="0">
                <a:solidFill>
                  <a:schemeClr val="bg1"/>
                </a:solidFill>
                <a:latin typeface="Comic Sans MS" panose="030F0702030302020204" pitchFamily="66" charset="0"/>
              </a:rPr>
              <a:t>resaltan</a:t>
            </a:r>
            <a:r>
              <a:rPr lang="en-US" sz="2000" dirty="0" smtClean="0">
                <a:solidFill>
                  <a:schemeClr val="bg1"/>
                </a:solidFill>
                <a:latin typeface="Comic Sans MS" panose="030F0702030302020204" pitchFamily="66" charset="0"/>
              </a:rPr>
              <a:t> </a:t>
            </a:r>
            <a:r>
              <a:rPr lang="en-US" sz="2000" dirty="0" smtClean="0">
                <a:solidFill>
                  <a:schemeClr val="bg1"/>
                </a:solidFill>
                <a:latin typeface="Comic Sans MS" panose="030F0702030302020204" pitchFamily="66" charset="0"/>
              </a:rPr>
              <a:t>los </a:t>
            </a:r>
            <a:r>
              <a:rPr lang="en-US" sz="2000" dirty="0" err="1" smtClean="0">
                <a:solidFill>
                  <a:schemeClr val="bg1"/>
                </a:solidFill>
                <a:latin typeface="Comic Sans MS" panose="030F0702030302020204" pitchFamily="66" charset="0"/>
              </a:rPr>
              <a:t>problemas</a:t>
            </a:r>
            <a:r>
              <a:rPr lang="en-US" sz="2000" dirty="0" smtClean="0">
                <a:solidFill>
                  <a:schemeClr val="bg1"/>
                </a:solidFill>
                <a:latin typeface="Comic Sans MS" panose="030F0702030302020204" pitchFamily="66" charset="0"/>
              </a:rPr>
              <a:t> de </a:t>
            </a:r>
            <a:r>
              <a:rPr lang="en-US" sz="2000" dirty="0" err="1" smtClean="0">
                <a:solidFill>
                  <a:schemeClr val="bg1"/>
                </a:solidFill>
                <a:latin typeface="Comic Sans MS" panose="030F0702030302020204" pitchFamily="66" charset="0"/>
              </a:rPr>
              <a:t>relación</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pacientes-médicos</a:t>
            </a:r>
            <a:r>
              <a:rPr lang="en-US" sz="2000" dirty="0" smtClean="0">
                <a:solidFill>
                  <a:schemeClr val="bg1"/>
                </a:solidFill>
                <a:latin typeface="Comic Sans MS" panose="030F0702030302020204" pitchFamily="66" charset="0"/>
              </a:rPr>
              <a:t>. </a:t>
            </a:r>
          </a:p>
          <a:p>
            <a:endParaRPr lang="en-US" sz="900" dirty="0">
              <a:solidFill>
                <a:schemeClr val="bg1"/>
              </a:solidFill>
              <a:latin typeface="Comic Sans MS" panose="030F0702030302020204" pitchFamily="66" charset="0"/>
            </a:endParaRPr>
          </a:p>
          <a:p>
            <a:r>
              <a:rPr lang="en-US" sz="2000" dirty="0" err="1" smtClean="0">
                <a:solidFill>
                  <a:schemeClr val="bg1"/>
                </a:solidFill>
                <a:latin typeface="Comic Sans MS" panose="030F0702030302020204" pitchFamily="66" charset="0"/>
              </a:rPr>
              <a:t>Conductas</a:t>
            </a:r>
            <a:r>
              <a:rPr lang="en-US" sz="2000" dirty="0" smtClean="0">
                <a:solidFill>
                  <a:schemeClr val="bg1"/>
                </a:solidFill>
                <a:latin typeface="Comic Sans MS" panose="030F0702030302020204" pitchFamily="66" charset="0"/>
              </a:rPr>
              <a:t> </a:t>
            </a:r>
            <a:r>
              <a:rPr lang="en-US" sz="2000" u="sng" dirty="0" smtClean="0">
                <a:solidFill>
                  <a:schemeClr val="bg1"/>
                </a:solidFill>
                <a:latin typeface="Comic Sans MS" panose="030F0702030302020204" pitchFamily="66" charset="0"/>
              </a:rPr>
              <a:t>NO </a:t>
            </a:r>
            <a:r>
              <a:rPr lang="en-US" sz="2000" u="sng" dirty="0" err="1" smtClean="0">
                <a:solidFill>
                  <a:schemeClr val="bg1"/>
                </a:solidFill>
                <a:latin typeface="Comic Sans MS" panose="030F0702030302020204" pitchFamily="66" charset="0"/>
              </a:rPr>
              <a:t>profesionales</a:t>
            </a:r>
            <a:r>
              <a:rPr lang="en-US" sz="2000" dirty="0" smtClean="0">
                <a:solidFill>
                  <a:schemeClr val="bg1"/>
                </a:solidFill>
                <a:latin typeface="Comic Sans MS" panose="030F0702030302020204" pitchFamily="66" charset="0"/>
              </a:rPr>
              <a:t>: no </a:t>
            </a:r>
            <a:r>
              <a:rPr lang="en-US" sz="2000" dirty="0" err="1" smtClean="0">
                <a:solidFill>
                  <a:schemeClr val="bg1"/>
                </a:solidFill>
                <a:latin typeface="Comic Sans MS" panose="030F0702030302020204" pitchFamily="66" charset="0"/>
              </a:rPr>
              <a:t>tomar</a:t>
            </a:r>
            <a:r>
              <a:rPr lang="en-US" sz="2000" dirty="0" smtClean="0">
                <a:solidFill>
                  <a:schemeClr val="bg1"/>
                </a:solidFill>
                <a:latin typeface="Comic Sans MS" panose="030F0702030302020204" pitchFamily="66" charset="0"/>
              </a:rPr>
              <a:t> en </a:t>
            </a:r>
            <a:r>
              <a:rPr lang="en-US" sz="2000" dirty="0" err="1" smtClean="0">
                <a:solidFill>
                  <a:schemeClr val="bg1"/>
                </a:solidFill>
                <a:latin typeface="Comic Sans MS" panose="030F0702030302020204" pitchFamily="66" charset="0"/>
              </a:rPr>
              <a:t>cuenta</a:t>
            </a:r>
            <a:r>
              <a:rPr lang="en-US" sz="2000" dirty="0" smtClean="0">
                <a:solidFill>
                  <a:schemeClr val="bg1"/>
                </a:solidFill>
                <a:latin typeface="Comic Sans MS" panose="030F0702030302020204" pitchFamily="66" charset="0"/>
              </a:rPr>
              <a:t> la </a:t>
            </a:r>
            <a:r>
              <a:rPr lang="en-US" sz="2000" dirty="0" err="1" smtClean="0">
                <a:solidFill>
                  <a:schemeClr val="bg1"/>
                </a:solidFill>
                <a:latin typeface="Comic Sans MS" panose="030F0702030302020204" pitchFamily="66" charset="0"/>
              </a:rPr>
              <a:t>información</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que</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dan</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pacientes</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irrespetarlos</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manipularlos</a:t>
            </a:r>
            <a:r>
              <a:rPr lang="en-US" sz="2000" dirty="0" smtClean="0">
                <a:solidFill>
                  <a:schemeClr val="bg1"/>
                </a:solidFill>
                <a:latin typeface="Comic Sans MS" panose="030F0702030302020204" pitchFamily="66" charset="0"/>
              </a:rPr>
              <a:t> </a:t>
            </a:r>
            <a:r>
              <a:rPr lang="en-US" sz="2000" dirty="0" smtClean="0">
                <a:solidFill>
                  <a:schemeClr val="bg1"/>
                </a:solidFill>
                <a:latin typeface="Comic Sans MS" panose="030F0702030302020204" pitchFamily="66" charset="0"/>
              </a:rPr>
              <a:t>o </a:t>
            </a:r>
            <a:r>
              <a:rPr lang="en-US" sz="2000" dirty="0" err="1" smtClean="0">
                <a:solidFill>
                  <a:schemeClr val="bg1"/>
                </a:solidFill>
                <a:latin typeface="Comic Sans MS" panose="030F0702030302020204" pitchFamily="66" charset="0"/>
              </a:rPr>
              <a:t>engañarlos</a:t>
            </a:r>
            <a:r>
              <a:rPr lang="en-US" sz="2000" dirty="0" smtClean="0">
                <a:solidFill>
                  <a:schemeClr val="bg1"/>
                </a:solidFill>
                <a:latin typeface="Comic Sans MS" panose="030F0702030302020204" pitchFamily="66" charset="0"/>
              </a:rPr>
              <a:t>.</a:t>
            </a:r>
            <a:endParaRPr lang="en-US" sz="2000" dirty="0" smtClean="0">
              <a:solidFill>
                <a:schemeClr val="bg1"/>
              </a:solidFill>
              <a:latin typeface="Comic Sans MS" panose="030F0702030302020204" pitchFamily="66" charset="0"/>
            </a:endParaRPr>
          </a:p>
          <a:p>
            <a:r>
              <a:rPr lang="en-US" sz="900" dirty="0" smtClean="0">
                <a:solidFill>
                  <a:schemeClr val="bg1"/>
                </a:solidFill>
                <a:latin typeface="Comic Sans MS" panose="030F0702030302020204" pitchFamily="66" charset="0"/>
              </a:rPr>
              <a:t> </a:t>
            </a:r>
            <a:endParaRPr lang="en-US" sz="900" dirty="0">
              <a:solidFill>
                <a:schemeClr val="bg1"/>
              </a:solidFill>
              <a:latin typeface="Comic Sans MS" panose="030F0702030302020204" pitchFamily="66" charset="0"/>
            </a:endParaRPr>
          </a:p>
          <a:p>
            <a:r>
              <a:rPr lang="en-US" sz="2000" dirty="0" smtClean="0">
                <a:solidFill>
                  <a:schemeClr val="bg1"/>
                </a:solidFill>
                <a:latin typeface="Comic Sans MS" panose="030F0702030302020204" pitchFamily="66" charset="0"/>
              </a:rPr>
              <a:t>Los </a:t>
            </a:r>
            <a:r>
              <a:rPr lang="en-US" sz="2000" dirty="0" err="1" smtClean="0">
                <a:solidFill>
                  <a:schemeClr val="bg1"/>
                </a:solidFill>
                <a:latin typeface="Comic Sans MS" panose="030F0702030302020204" pitchFamily="66" charset="0"/>
              </a:rPr>
              <a:t>sistemas</a:t>
            </a:r>
            <a:r>
              <a:rPr lang="en-US" sz="2000" dirty="0" smtClean="0">
                <a:solidFill>
                  <a:schemeClr val="bg1"/>
                </a:solidFill>
                <a:latin typeface="Comic Sans MS" panose="030F0702030302020204" pitchFamily="66" charset="0"/>
              </a:rPr>
              <a:t> de </a:t>
            </a:r>
            <a:r>
              <a:rPr lang="en-US" sz="2000" dirty="0" err="1" smtClean="0">
                <a:solidFill>
                  <a:schemeClr val="bg1"/>
                </a:solidFill>
                <a:latin typeface="Comic Sans MS" panose="030F0702030302020204" pitchFamily="66" charset="0"/>
              </a:rPr>
              <a:t>salud</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deberían</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recoger</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estos</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relatos</a:t>
            </a:r>
            <a:r>
              <a:rPr lang="en-US" sz="2000" dirty="0" smtClean="0">
                <a:solidFill>
                  <a:schemeClr val="bg1"/>
                </a:solidFill>
                <a:latin typeface="Comic Sans MS" panose="030F0702030302020204" pitchFamily="66" charset="0"/>
              </a:rPr>
              <a:t> en </a:t>
            </a:r>
            <a:r>
              <a:rPr lang="en-US" sz="2000" dirty="0" smtClean="0">
                <a:solidFill>
                  <a:schemeClr val="bg1"/>
                </a:solidFill>
                <a:latin typeface="Comic Sans MS" panose="030F0702030302020204" pitchFamily="66" charset="0"/>
              </a:rPr>
              <a:t>el </a:t>
            </a:r>
            <a:r>
              <a:rPr lang="en-US" sz="2000" dirty="0" err="1" smtClean="0">
                <a:solidFill>
                  <a:schemeClr val="bg1"/>
                </a:solidFill>
                <a:latin typeface="Comic Sans MS" panose="030F0702030302020204" pitchFamily="66" charset="0"/>
              </a:rPr>
              <a:t>proceso</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diagnóstico</a:t>
            </a:r>
            <a:r>
              <a:rPr lang="en-US" sz="2000" dirty="0" smtClean="0">
                <a:solidFill>
                  <a:schemeClr val="bg1"/>
                </a:solidFill>
                <a:latin typeface="Comic Sans MS" panose="030F0702030302020204" pitchFamily="66" charset="0"/>
              </a:rPr>
              <a:t> para </a:t>
            </a:r>
            <a:r>
              <a:rPr lang="en-US" sz="2000" dirty="0" err="1" smtClean="0">
                <a:solidFill>
                  <a:schemeClr val="bg1"/>
                </a:solidFill>
                <a:latin typeface="Comic Sans MS" panose="030F0702030302020204" pitchFamily="66" charset="0"/>
              </a:rPr>
              <a:t>promover</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cultura</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que</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contribuya</a:t>
            </a:r>
            <a:r>
              <a:rPr lang="en-US" sz="2000" dirty="0" smtClean="0">
                <a:solidFill>
                  <a:schemeClr val="bg1"/>
                </a:solidFill>
                <a:latin typeface="Comic Sans MS" panose="030F0702030302020204" pitchFamily="66" charset="0"/>
              </a:rPr>
              <a:t> a </a:t>
            </a:r>
            <a:r>
              <a:rPr lang="en-US" sz="2000" dirty="0" err="1" smtClean="0">
                <a:solidFill>
                  <a:schemeClr val="bg1"/>
                </a:solidFill>
                <a:latin typeface="Comic Sans MS" panose="030F0702030302020204" pitchFamily="66" charset="0"/>
              </a:rPr>
              <a:t>reducir</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daño</a:t>
            </a:r>
            <a:r>
              <a:rPr lang="en-US" sz="2000" dirty="0" smtClean="0">
                <a:solidFill>
                  <a:schemeClr val="bg1"/>
                </a:solidFill>
                <a:latin typeface="Comic Sans MS" panose="030F0702030302020204" pitchFamily="66" charset="0"/>
              </a:rPr>
              <a:t> </a:t>
            </a:r>
            <a:r>
              <a:rPr lang="en-US" sz="2000" dirty="0" err="1" smtClean="0">
                <a:solidFill>
                  <a:schemeClr val="bg1"/>
                </a:solidFill>
                <a:latin typeface="Comic Sans MS" panose="030F0702030302020204" pitchFamily="66" charset="0"/>
              </a:rPr>
              <a:t>por</a:t>
            </a:r>
            <a:r>
              <a:rPr lang="en-US" sz="2000" dirty="0" smtClean="0">
                <a:solidFill>
                  <a:schemeClr val="bg1"/>
                </a:solidFill>
                <a:latin typeface="Comic Sans MS" panose="030F0702030302020204" pitchFamily="66" charset="0"/>
              </a:rPr>
              <a:t> ED.</a:t>
            </a:r>
            <a:endParaRPr lang="es-VE" sz="2000" dirty="0">
              <a:solidFill>
                <a:schemeClr val="bg1"/>
              </a:solidFill>
              <a:latin typeface="Comic Sans MS" panose="030F0702030302020204" pitchFamily="66" charset="0"/>
            </a:endParaRPr>
          </a:p>
        </p:txBody>
      </p:sp>
      <p:sp>
        <p:nvSpPr>
          <p:cNvPr id="8" name="Rectángulo 7"/>
          <p:cNvSpPr/>
          <p:nvPr/>
        </p:nvSpPr>
        <p:spPr>
          <a:xfrm>
            <a:off x="950913" y="5687609"/>
            <a:ext cx="7315199" cy="523220"/>
          </a:xfrm>
          <a:prstGeom prst="rect">
            <a:avLst/>
          </a:prstGeom>
        </p:spPr>
        <p:txBody>
          <a:bodyPr wrap="square">
            <a:spAutoFit/>
          </a:bodyPr>
          <a:lstStyle/>
          <a:p>
            <a:pPr algn="ctr"/>
            <a:r>
              <a:rPr lang="en-US" sz="1400" dirty="0" smtClean="0">
                <a:solidFill>
                  <a:schemeClr val="bg1"/>
                </a:solidFill>
                <a:latin typeface="Times New Roman" panose="02020603050405020304" pitchFamily="18" charset="0"/>
                <a:cs typeface="Times New Roman" panose="02020603050405020304" pitchFamily="18" charset="0"/>
              </a:rPr>
              <a:t>TD </a:t>
            </a:r>
            <a:r>
              <a:rPr lang="en-US" sz="1400" dirty="0" err="1" smtClean="0">
                <a:solidFill>
                  <a:schemeClr val="bg1"/>
                </a:solidFill>
                <a:latin typeface="Times New Roman" panose="02020603050405020304" pitchFamily="18" charset="0"/>
                <a:cs typeface="Times New Roman" panose="02020603050405020304" pitchFamily="18" charset="0"/>
              </a:rPr>
              <a:t>Giardina</a:t>
            </a:r>
            <a:r>
              <a:rPr lang="en-US" sz="1400" dirty="0" smtClean="0">
                <a:solidFill>
                  <a:schemeClr val="bg1"/>
                </a:solidFill>
                <a:latin typeface="Times New Roman" panose="02020603050405020304" pitchFamily="18" charset="0"/>
                <a:cs typeface="Times New Roman" panose="02020603050405020304" pitchFamily="18" charset="0"/>
              </a:rPr>
              <a:t> et al. </a:t>
            </a:r>
            <a:r>
              <a:rPr lang="en-US" sz="1400" i="1" dirty="0" smtClean="0">
                <a:solidFill>
                  <a:schemeClr val="bg1"/>
                </a:solidFill>
                <a:latin typeface="Times New Roman" panose="02020603050405020304" pitchFamily="18" charset="0"/>
                <a:cs typeface="Times New Roman" panose="02020603050405020304" pitchFamily="18" charset="0"/>
              </a:rPr>
              <a:t>Learning </a:t>
            </a:r>
            <a:r>
              <a:rPr lang="en-US" sz="1400" i="1" dirty="0">
                <a:solidFill>
                  <a:schemeClr val="bg1"/>
                </a:solidFill>
                <a:latin typeface="Times New Roman" panose="02020603050405020304" pitchFamily="18" charset="0"/>
                <a:cs typeface="Times New Roman" panose="02020603050405020304" pitchFamily="18" charset="0"/>
              </a:rPr>
              <a:t>From Patients’ Experiences Related To Diagnostic Errors Is Essential For Progress In Patient Safety </a:t>
            </a:r>
            <a:r>
              <a:rPr lang="en-US" sz="1400" dirty="0" smtClean="0">
                <a:solidFill>
                  <a:schemeClr val="bg1"/>
                </a:solidFill>
                <a:latin typeface="Times New Roman" panose="02020603050405020304" pitchFamily="18" charset="0"/>
                <a:cs typeface="Times New Roman" panose="02020603050405020304" pitchFamily="18" charset="0"/>
              </a:rPr>
              <a:t>. Health Affairs </a:t>
            </a:r>
            <a:r>
              <a:rPr lang="en-US" sz="1400" b="1" dirty="0" smtClean="0">
                <a:solidFill>
                  <a:schemeClr val="bg1"/>
                </a:solidFill>
                <a:latin typeface="Times New Roman" panose="02020603050405020304" pitchFamily="18" charset="0"/>
                <a:cs typeface="Times New Roman" panose="02020603050405020304" pitchFamily="18" charset="0"/>
              </a:rPr>
              <a:t>2018</a:t>
            </a:r>
            <a:r>
              <a:rPr lang="en-US" sz="1400" dirty="0" smtClean="0">
                <a:solidFill>
                  <a:schemeClr val="bg1"/>
                </a:solidFill>
                <a:latin typeface="Times New Roman" panose="02020603050405020304" pitchFamily="18" charset="0"/>
                <a:cs typeface="Times New Roman" panose="02020603050405020304" pitchFamily="18" charset="0"/>
              </a:rPr>
              <a:t>; </a:t>
            </a:r>
            <a:r>
              <a:rPr lang="en-US" sz="1400" dirty="0" smtClean="0">
                <a:solidFill>
                  <a:schemeClr val="bg1"/>
                </a:solidFill>
                <a:latin typeface="Times New Roman" panose="02020603050405020304" pitchFamily="18" charset="0"/>
                <a:cs typeface="Times New Roman" panose="02020603050405020304" pitchFamily="18" charset="0"/>
              </a:rPr>
              <a:t>37.  </a:t>
            </a:r>
            <a:r>
              <a:rPr lang="en-US" sz="1400" dirty="0" err="1" smtClean="0">
                <a:solidFill>
                  <a:schemeClr val="bg1"/>
                </a:solidFill>
                <a:latin typeface="Times New Roman" panose="02020603050405020304" pitchFamily="18" charset="0"/>
                <a:cs typeface="Times New Roman" panose="02020603050405020304" pitchFamily="18" charset="0"/>
              </a:rPr>
              <a:t>Publicado</a:t>
            </a:r>
            <a:r>
              <a:rPr lang="en-US" sz="1400" dirty="0" smtClean="0">
                <a:solidFill>
                  <a:schemeClr val="bg1"/>
                </a:solidFill>
                <a:latin typeface="Times New Roman" panose="02020603050405020304" pitchFamily="18" charset="0"/>
                <a:cs typeface="Times New Roman" panose="02020603050405020304" pitchFamily="18" charset="0"/>
              </a:rPr>
              <a:t> online </a:t>
            </a:r>
            <a:r>
              <a:rPr lang="en-US" sz="1400" dirty="0" err="1" smtClean="0">
                <a:solidFill>
                  <a:schemeClr val="bg1"/>
                </a:solidFill>
                <a:latin typeface="Times New Roman" panose="02020603050405020304" pitchFamily="18" charset="0"/>
                <a:cs typeface="Times New Roman" panose="02020603050405020304" pitchFamily="18" charset="0"/>
              </a:rPr>
              <a:t>noviembre</a:t>
            </a:r>
            <a:r>
              <a:rPr lang="en-US" sz="1400" dirty="0" smtClean="0">
                <a:solidFill>
                  <a:schemeClr val="bg1"/>
                </a:solidFill>
                <a:latin typeface="Times New Roman" panose="02020603050405020304" pitchFamily="18" charset="0"/>
                <a:cs typeface="Times New Roman" panose="02020603050405020304" pitchFamily="18" charset="0"/>
              </a:rPr>
              <a:t> 5.</a:t>
            </a:r>
            <a:endParaRPr lang="en-US" sz="1400" dirty="0">
              <a:solidFill>
                <a:schemeClr val="bg1"/>
              </a:solidFill>
              <a:latin typeface="Times New Roman" panose="02020603050405020304" pitchFamily="18" charset="0"/>
              <a:cs typeface="Times New Roman" panose="02020603050405020304" pitchFamily="18" charset="0"/>
            </a:endParaRPr>
          </a:p>
        </p:txBody>
      </p:sp>
      <p:sp>
        <p:nvSpPr>
          <p:cNvPr id="7" name="Rectángulo 6"/>
          <p:cNvSpPr/>
          <p:nvPr/>
        </p:nvSpPr>
        <p:spPr>
          <a:xfrm>
            <a:off x="1056675" y="661897"/>
            <a:ext cx="7204711" cy="523220"/>
          </a:xfrm>
          <a:prstGeom prst="rect">
            <a:avLst/>
          </a:prstGeom>
          <a:solidFill>
            <a:schemeClr val="bg2">
              <a:lumMod val="50000"/>
            </a:schemeClr>
          </a:solidFill>
          <a:ln w="28575">
            <a:solidFill>
              <a:schemeClr val="accent2">
                <a:lumMod val="75000"/>
              </a:schemeClr>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r>
              <a:rPr lang="es-VE" sz="2800" dirty="0" smtClean="0">
                <a:solidFill>
                  <a:srgbClr val="F7DEAB"/>
                </a:solidFill>
                <a:effectLst>
                  <a:outerShdw blurRad="38100" dist="38100" dir="2700000" algn="tl">
                    <a:srgbClr val="000000">
                      <a:alpha val="43137"/>
                    </a:srgbClr>
                  </a:outerShdw>
                </a:effectLst>
                <a:latin typeface="Comic Sans MS" panose="030F0702030302020204" pitchFamily="66" charset="0"/>
              </a:rPr>
              <a:t>Aprender de las experiencias del </a:t>
            </a:r>
            <a:r>
              <a:rPr lang="es-VE" sz="2800" dirty="0" smtClean="0">
                <a:solidFill>
                  <a:srgbClr val="F7DEAB"/>
                </a:solidFill>
                <a:effectLst>
                  <a:outerShdw blurRad="38100" dist="38100" dir="2700000" algn="tl">
                    <a:srgbClr val="000000">
                      <a:alpha val="43137"/>
                    </a:srgbClr>
                  </a:outerShdw>
                </a:effectLst>
                <a:latin typeface="Comic Sans MS" panose="030F0702030302020204" pitchFamily="66" charset="0"/>
              </a:rPr>
              <a:t>paciente</a:t>
            </a:r>
            <a:endParaRPr lang="es-VE" sz="2800" dirty="0">
              <a:solidFill>
                <a:srgbClr val="F7DEAB"/>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237346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Rectángulo 2"/>
          <p:cNvSpPr/>
          <p:nvPr/>
        </p:nvSpPr>
        <p:spPr>
          <a:xfrm>
            <a:off x="1982454" y="1260835"/>
            <a:ext cx="5179090" cy="830997"/>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pPr algn="ctr"/>
            <a:r>
              <a:rPr lang="es-VE" sz="2400" dirty="0">
                <a:solidFill>
                  <a:srgbClr val="F7DEAB"/>
                </a:solidFill>
                <a:effectLst>
                  <a:outerShdw blurRad="38100" dist="38100" dir="2700000" algn="tl">
                    <a:srgbClr val="000000">
                      <a:alpha val="43137"/>
                    </a:srgbClr>
                  </a:outerShdw>
                </a:effectLst>
                <a:latin typeface="Comic Sans MS" panose="030F0702030302020204" pitchFamily="66" charset="0"/>
              </a:rPr>
              <a:t>Problemas de comunicación con el equipo de trabajo </a:t>
            </a:r>
            <a:r>
              <a:rPr lang="es-VE" sz="2400" dirty="0" smtClean="0">
                <a:solidFill>
                  <a:srgbClr val="F7DEAB"/>
                </a:solidFill>
                <a:effectLst>
                  <a:outerShdw blurRad="38100" dist="38100" dir="2700000" algn="tl">
                    <a:srgbClr val="000000">
                      <a:alpha val="43137"/>
                    </a:srgbClr>
                  </a:outerShdw>
                </a:effectLst>
                <a:latin typeface="Comic Sans MS" panose="030F0702030302020204" pitchFamily="66" charset="0"/>
              </a:rPr>
              <a:t>y pacientes</a:t>
            </a:r>
            <a:endParaRPr lang="es-VE" sz="2400" dirty="0">
              <a:solidFill>
                <a:srgbClr val="F7DEAB"/>
              </a:solidFill>
              <a:effectLst>
                <a:outerShdw blurRad="38100" dist="38100" dir="2700000" algn="tl">
                  <a:srgbClr val="000000">
                    <a:alpha val="43137"/>
                  </a:srgbClr>
                </a:outerShdw>
              </a:effectLst>
              <a:latin typeface="Comic Sans MS" panose="030F0702030302020204" pitchFamily="66" charset="0"/>
            </a:endParaRPr>
          </a:p>
        </p:txBody>
      </p:sp>
      <p:sp>
        <p:nvSpPr>
          <p:cNvPr id="4" name="Rectángulo 3"/>
          <p:cNvSpPr/>
          <p:nvPr/>
        </p:nvSpPr>
        <p:spPr>
          <a:xfrm>
            <a:off x="1263315" y="2600911"/>
            <a:ext cx="6617368" cy="2385268"/>
          </a:xfrm>
          <a:prstGeom prst="rect">
            <a:avLst/>
          </a:prstGeom>
        </p:spPr>
        <p:txBody>
          <a:bodyPr wrap="square">
            <a:spAutoFit/>
          </a:bodyPr>
          <a:lstStyle/>
          <a:p>
            <a:pPr marL="285750" indent="-285750">
              <a:buFont typeface="Arial" panose="020B0604020202020204" pitchFamily="34" charset="0"/>
              <a:buChar char="•"/>
            </a:pP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Problemas del sistema afectan el establecimiento de la relación con pacientes cuando los médicos </a:t>
            </a:r>
            <a:r>
              <a:rPr lang="es-VE" sz="2000"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no tienen tiempo suficiente</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para obtener una buena  historia </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clínica.</a:t>
            </a:r>
          </a:p>
          <a:p>
            <a:pPr marL="285750" indent="-285750">
              <a:buFont typeface="Arial" panose="020B0604020202020204" pitchFamily="34" charset="0"/>
              <a:buChar char="•"/>
            </a:pPr>
            <a:endPar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285750" indent="-285750">
              <a:buFont typeface="Arial" panose="020B0604020202020204" pitchFamily="34" charset="0"/>
              <a:buChar char="•"/>
            </a:pP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El tiempo </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de consulta </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en US es 15-20 </a:t>
            </a:r>
            <a:r>
              <a:rPr lang="es-VE" sz="20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minutos y aún menos y con muchas </a:t>
            </a: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interrupciones. </a:t>
            </a:r>
          </a:p>
          <a:p>
            <a:r>
              <a:rPr lang="en-US" sz="9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endParaRPr lang="es-VE" sz="9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p:txBody>
      </p:sp>
      <p:sp>
        <p:nvSpPr>
          <p:cNvPr id="7" name="Rectángulo 6"/>
          <p:cNvSpPr/>
          <p:nvPr/>
        </p:nvSpPr>
        <p:spPr>
          <a:xfrm>
            <a:off x="1144499" y="5192533"/>
            <a:ext cx="6855001" cy="307777"/>
          </a:xfrm>
          <a:prstGeom prst="rect">
            <a:avLst/>
          </a:prstGeom>
        </p:spPr>
        <p:txBody>
          <a:bodyPr wrap="square">
            <a:spAutoFit/>
          </a:bodyPr>
          <a:lstStyle/>
          <a:p>
            <a:pPr lvl="0"/>
            <a:r>
              <a:rPr lang="en-US" sz="1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RC. Rabi. </a:t>
            </a:r>
            <a:r>
              <a:rPr lang="en-US" sz="1400"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15-minute visits take toll on doctor-patient relationship</a:t>
            </a:r>
            <a:r>
              <a:rPr lang="en-US" sz="1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Medscape </a:t>
            </a:r>
            <a:r>
              <a:rPr lang="en-US" sz="14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abril</a:t>
            </a:r>
            <a:r>
              <a:rPr lang="en-US" sz="1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23, 2014.</a:t>
            </a:r>
            <a:endParaRPr lang="es-VE"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815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Rectángulo 2"/>
          <p:cNvSpPr/>
          <p:nvPr/>
        </p:nvSpPr>
        <p:spPr>
          <a:xfrm>
            <a:off x="1997695" y="984995"/>
            <a:ext cx="5179090" cy="830997"/>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pPr algn="ctr"/>
            <a:r>
              <a:rPr lang="es-VE" sz="2400" dirty="0">
                <a:solidFill>
                  <a:srgbClr val="F7DEAB"/>
                </a:solidFill>
                <a:effectLst>
                  <a:outerShdw blurRad="38100" dist="38100" dir="2700000" algn="tl">
                    <a:srgbClr val="000000">
                      <a:alpha val="43137"/>
                    </a:srgbClr>
                  </a:outerShdw>
                </a:effectLst>
                <a:latin typeface="Comic Sans MS" panose="030F0702030302020204" pitchFamily="66" charset="0"/>
              </a:rPr>
              <a:t>Problemas de comunicación con el equipo de trabajo </a:t>
            </a:r>
            <a:r>
              <a:rPr lang="es-VE" sz="2400" dirty="0" smtClean="0">
                <a:solidFill>
                  <a:srgbClr val="F7DEAB"/>
                </a:solidFill>
                <a:effectLst>
                  <a:outerShdw blurRad="38100" dist="38100" dir="2700000" algn="tl">
                    <a:srgbClr val="000000">
                      <a:alpha val="43137"/>
                    </a:srgbClr>
                  </a:outerShdw>
                </a:effectLst>
                <a:latin typeface="Comic Sans MS" panose="030F0702030302020204" pitchFamily="66" charset="0"/>
              </a:rPr>
              <a:t>y pacientes</a:t>
            </a:r>
            <a:endParaRPr lang="es-VE" sz="2400" dirty="0">
              <a:solidFill>
                <a:srgbClr val="F7DEAB"/>
              </a:solidFill>
              <a:effectLst>
                <a:outerShdw blurRad="38100" dist="38100" dir="2700000" algn="tl">
                  <a:srgbClr val="000000">
                    <a:alpha val="43137"/>
                  </a:srgbClr>
                </a:outerShdw>
              </a:effectLst>
              <a:latin typeface="Comic Sans MS" panose="030F0702030302020204" pitchFamily="66" charset="0"/>
            </a:endParaRPr>
          </a:p>
        </p:txBody>
      </p:sp>
      <p:sp>
        <p:nvSpPr>
          <p:cNvPr id="4" name="Rectángulo 3"/>
          <p:cNvSpPr/>
          <p:nvPr/>
        </p:nvSpPr>
        <p:spPr>
          <a:xfrm>
            <a:off x="1278556" y="2121756"/>
            <a:ext cx="6617368" cy="1046440"/>
          </a:xfrm>
          <a:prstGeom prst="rect">
            <a:avLst/>
          </a:prstGeom>
        </p:spPr>
        <p:txBody>
          <a:bodyPr wrap="square">
            <a:spAutoFit/>
          </a:bodyPr>
          <a:lstStyle/>
          <a:p>
            <a:endParaRPr lang="es-VE" sz="800" dirty="0">
              <a:solidFill>
                <a:prstClr val="white"/>
              </a:solidFill>
              <a:latin typeface="Comic Sans MS" panose="030F0702030302020204" pitchFamily="66" charset="0"/>
              <a:ea typeface="Calibri" panose="020F0502020204030204" pitchFamily="34" charset="0"/>
            </a:endParaRPr>
          </a:p>
          <a:p>
            <a:pPr marL="285750" indent="-285750">
              <a:buFont typeface="Arial" panose="020B0604020202020204" pitchFamily="34" charset="0"/>
              <a:buChar char="•"/>
            </a:pPr>
            <a:r>
              <a:rPr lang="es-VE" dirty="0" smtClean="0">
                <a:solidFill>
                  <a:prstClr val="white"/>
                </a:solidFill>
                <a:latin typeface="Comic Sans MS" panose="030F0702030302020204" pitchFamily="66" charset="0"/>
                <a:ea typeface="Calibri" panose="020F0502020204030204" pitchFamily="34" charset="0"/>
              </a:rPr>
              <a:t>Solo </a:t>
            </a:r>
            <a:r>
              <a:rPr lang="es-VE" dirty="0">
                <a:solidFill>
                  <a:prstClr val="white"/>
                </a:solidFill>
                <a:latin typeface="Comic Sans MS" panose="030F0702030302020204" pitchFamily="66" charset="0"/>
                <a:ea typeface="Calibri" panose="020F0502020204030204" pitchFamily="34" charset="0"/>
              </a:rPr>
              <a:t>en 36% de los encuentros con el </a:t>
            </a:r>
            <a:r>
              <a:rPr lang="es-VE" dirty="0" smtClean="0">
                <a:solidFill>
                  <a:prstClr val="white"/>
                </a:solidFill>
                <a:latin typeface="Comic Sans MS" panose="030F0702030302020204" pitchFamily="66" charset="0"/>
                <a:ea typeface="Calibri" panose="020F0502020204030204" pitchFamily="34" charset="0"/>
              </a:rPr>
              <a:t>paciente, </a:t>
            </a:r>
            <a:r>
              <a:rPr lang="es-VE" dirty="0">
                <a:solidFill>
                  <a:prstClr val="white"/>
                </a:solidFill>
                <a:latin typeface="Comic Sans MS" panose="030F0702030302020204" pitchFamily="66" charset="0"/>
                <a:ea typeface="Calibri" panose="020F0502020204030204" pitchFamily="34" charset="0"/>
              </a:rPr>
              <a:t>el médico pregunta por la razón de la consulta y en promedio lo </a:t>
            </a:r>
            <a:r>
              <a:rPr lang="es-VE" dirty="0" smtClean="0">
                <a:solidFill>
                  <a:prstClr val="white"/>
                </a:solidFill>
                <a:latin typeface="Comic Sans MS" panose="030F0702030302020204" pitchFamily="66" charset="0"/>
                <a:ea typeface="Calibri" panose="020F0502020204030204" pitchFamily="34" charset="0"/>
              </a:rPr>
              <a:t>interrumpe </a:t>
            </a:r>
            <a:r>
              <a:rPr lang="es-VE" dirty="0">
                <a:solidFill>
                  <a:prstClr val="white"/>
                </a:solidFill>
                <a:latin typeface="Comic Sans MS" panose="030F0702030302020204" pitchFamily="66" charset="0"/>
                <a:ea typeface="Calibri" panose="020F0502020204030204" pitchFamily="34" charset="0"/>
              </a:rPr>
              <a:t>a los 11 </a:t>
            </a:r>
            <a:r>
              <a:rPr lang="es-VE" dirty="0" smtClean="0">
                <a:solidFill>
                  <a:prstClr val="white"/>
                </a:solidFill>
                <a:latin typeface="Comic Sans MS" panose="030F0702030302020204" pitchFamily="66" charset="0"/>
                <a:ea typeface="Calibri" panose="020F0502020204030204" pitchFamily="34" charset="0"/>
              </a:rPr>
              <a:t>segundos. </a:t>
            </a:r>
          </a:p>
        </p:txBody>
      </p:sp>
      <p:sp>
        <p:nvSpPr>
          <p:cNvPr id="2" name="Rectángulo 1"/>
          <p:cNvSpPr/>
          <p:nvPr/>
        </p:nvSpPr>
        <p:spPr>
          <a:xfrm>
            <a:off x="2095349" y="5525638"/>
            <a:ext cx="5610960" cy="487569"/>
          </a:xfrm>
          <a:prstGeom prst="rect">
            <a:avLst/>
          </a:prstGeom>
        </p:spPr>
        <p:txBody>
          <a:bodyPr wrap="square">
            <a:spAutoFit/>
          </a:bodyPr>
          <a:lstStyle/>
          <a:p>
            <a:pPr marL="270510" marR="31115" algn="r">
              <a:lnSpc>
                <a:spcPct val="107000"/>
              </a:lnSpc>
              <a:spcAft>
                <a:spcPts val="0"/>
              </a:spcAft>
            </a:pPr>
            <a:r>
              <a:rPr lang="en-US" sz="12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Verghese</a:t>
            </a: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et al. </a:t>
            </a:r>
            <a:r>
              <a:rPr lang="en-US" sz="12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Inadequacies of physical examination as a cause of medical errors and adverse events: a </a:t>
            </a:r>
            <a:r>
              <a:rPr lang="en-US" sz="12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2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ollection </a:t>
            </a:r>
            <a:r>
              <a:rPr lang="en-US" sz="12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 vignettes. </a:t>
            </a: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Am J Med 2015; 128:1322-24.</a:t>
            </a:r>
            <a:endParaRPr lang="es-VE"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3323704" y="3282922"/>
            <a:ext cx="4382605" cy="461665"/>
          </a:xfrm>
          <a:prstGeom prst="rect">
            <a:avLst/>
          </a:prstGeom>
        </p:spPr>
        <p:txBody>
          <a:bodyPr wrap="square">
            <a:spAutoFit/>
          </a:bodyPr>
          <a:lstStyle/>
          <a:p>
            <a:pPr algn="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NS. </a:t>
            </a:r>
            <a:r>
              <a:rPr lang="en-US" sz="12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Ospina</a:t>
            </a: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et al. </a:t>
            </a:r>
            <a:r>
              <a:rPr lang="en-US" sz="12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Eliciting the patient’s agenda –secondary analysis of recorded clinical encounters.</a:t>
            </a: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J Gen Intern Med </a:t>
            </a:r>
            <a:r>
              <a:rPr lang="en-US" sz="12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julio</a:t>
            </a:r>
            <a:r>
              <a:rPr lang="en-US" sz="12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2018. </a:t>
            </a:r>
            <a:endParaRPr lang="es-VE" sz="1200" b="1" dirty="0"/>
          </a:p>
        </p:txBody>
      </p:sp>
      <p:sp>
        <p:nvSpPr>
          <p:cNvPr id="8" name="Rectángulo 7"/>
          <p:cNvSpPr/>
          <p:nvPr/>
        </p:nvSpPr>
        <p:spPr>
          <a:xfrm>
            <a:off x="1278556" y="4075808"/>
            <a:ext cx="6617368" cy="1338828"/>
          </a:xfrm>
          <a:prstGeom prst="rect">
            <a:avLst/>
          </a:prstGeom>
        </p:spPr>
        <p:txBody>
          <a:bodyPr wrap="square">
            <a:spAutoFit/>
          </a:bodyPr>
          <a:lstStyle/>
          <a:p>
            <a:endParaRPr lang="es-VE" sz="900" dirty="0" smtClean="0">
              <a:solidFill>
                <a:prstClr val="white"/>
              </a:solidFill>
              <a:latin typeface="Comic Sans MS" panose="030F0702030302020204" pitchFamily="66" charset="0"/>
              <a:ea typeface="Calibri" panose="020F0502020204030204" pitchFamily="34" charset="0"/>
            </a:endParaRPr>
          </a:p>
          <a:p>
            <a:pPr marL="285750" indent="-285750">
              <a:buFont typeface="Arial" panose="020B0604020202020204" pitchFamily="34" charset="0"/>
              <a:buChar char="•"/>
            </a:pPr>
            <a:r>
              <a:rPr lang="es-VE" dirty="0" smtClean="0">
                <a:solidFill>
                  <a:prstClr val="white"/>
                </a:solidFill>
                <a:latin typeface="Comic Sans MS" panose="030F0702030302020204" pitchFamily="66" charset="0"/>
                <a:ea typeface="Calibri" panose="020F0502020204030204" pitchFamily="34" charset="0"/>
              </a:rPr>
              <a:t>El avance </a:t>
            </a:r>
            <a:r>
              <a:rPr lang="es-VE" dirty="0">
                <a:solidFill>
                  <a:prstClr val="white"/>
                </a:solidFill>
                <a:latin typeface="Comic Sans MS" panose="030F0702030302020204" pitchFamily="66" charset="0"/>
                <a:ea typeface="Calibri" panose="020F0502020204030204" pitchFamily="34" charset="0"/>
              </a:rPr>
              <a:t>tecnológico está dejando en segundo lugar el examen físico, se confía más en resultados de exámenes sofisticados y se olvida de hablar y tocar al paciente lo que lleva también a errores por no </a:t>
            </a:r>
            <a:r>
              <a:rPr lang="es-VE" dirty="0" smtClean="0">
                <a:solidFill>
                  <a:prstClr val="white"/>
                </a:solidFill>
                <a:latin typeface="Comic Sans MS" panose="030F0702030302020204" pitchFamily="66" charset="0"/>
                <a:ea typeface="Calibri" panose="020F0502020204030204" pitchFamily="34" charset="0"/>
              </a:rPr>
              <a:t>examinar. </a:t>
            </a:r>
            <a:endParaRPr lang="es-VE" dirty="0">
              <a:solidFill>
                <a:prstClr val="white"/>
              </a:solidFill>
              <a:latin typeface="Comic Sans MS" panose="030F0702030302020204" pitchFamily="66" charset="0"/>
            </a:endParaRPr>
          </a:p>
        </p:txBody>
      </p:sp>
    </p:spTree>
    <p:extLst>
      <p:ext uri="{BB962C8B-B14F-4D97-AF65-F5344CB8AC3E}">
        <p14:creationId xmlns:p14="http://schemas.microsoft.com/office/powerpoint/2010/main" val="76312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2039689" y="2736502"/>
            <a:ext cx="5064621" cy="2062103"/>
          </a:xfrm>
          <a:prstGeom prst="rect">
            <a:avLst/>
          </a:prstGeom>
          <a:noFill/>
        </p:spPr>
        <p:txBody>
          <a:bodyPr wrap="square" rtlCol="0">
            <a:spAutoFit/>
          </a:bodyPr>
          <a:lstStyle/>
          <a:p>
            <a:pPr algn="ctr"/>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Evento adverso que ocurre en el curso de la atención del paciente y que era </a:t>
            </a:r>
            <a:r>
              <a:rPr lang="es-VE" sz="3200" u="sng" dirty="0" smtClean="0">
                <a:solidFill>
                  <a:srgbClr val="EFE2B3"/>
                </a:solidFill>
                <a:effectLst>
                  <a:outerShdw blurRad="38100" dist="38100" dir="2700000" algn="tl">
                    <a:srgbClr val="000000">
                      <a:alpha val="43137"/>
                    </a:srgbClr>
                  </a:outerShdw>
                </a:effectLst>
                <a:latin typeface="Comic Sans MS" panose="030F0702030302020204" pitchFamily="66" charset="0"/>
              </a:rPr>
              <a:t>prevenible </a:t>
            </a:r>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p>
        </p:txBody>
      </p:sp>
      <p:sp>
        <p:nvSpPr>
          <p:cNvPr id="5" name="Rectángulo 4"/>
          <p:cNvSpPr/>
          <p:nvPr/>
        </p:nvSpPr>
        <p:spPr>
          <a:xfrm>
            <a:off x="2881472" y="1690812"/>
            <a:ext cx="3381054" cy="707886"/>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a:r>
              <a:rPr lang="es-VE" sz="4000" dirty="0" smtClean="0">
                <a:solidFill>
                  <a:srgbClr val="EFE2B3"/>
                </a:solidFill>
                <a:effectLst>
                  <a:outerShdw blurRad="38100" dist="38100" dir="2700000" algn="tl">
                    <a:srgbClr val="000000">
                      <a:alpha val="43137"/>
                    </a:srgbClr>
                  </a:outerShdw>
                </a:effectLst>
                <a:latin typeface="Comic Sans MS" panose="030F0702030302020204" pitchFamily="66" charset="0"/>
              </a:rPr>
              <a:t>Error Médico</a:t>
            </a:r>
            <a:endParaRPr lang="es-VE" sz="40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6"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204095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uadroTexto 2"/>
          <p:cNvSpPr txBox="1"/>
          <p:nvPr/>
        </p:nvSpPr>
        <p:spPr>
          <a:xfrm>
            <a:off x="3180705" y="869137"/>
            <a:ext cx="2888932"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Consecuencias</a:t>
            </a:r>
            <a:endParaRPr lang="es-VE" sz="32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19"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2" name="Rectángulo 1"/>
          <p:cNvSpPr/>
          <p:nvPr/>
        </p:nvSpPr>
        <p:spPr>
          <a:xfrm>
            <a:off x="1708219" y="1830125"/>
            <a:ext cx="5833906" cy="1409617"/>
          </a:xfrm>
          <a:prstGeom prst="rect">
            <a:avLst/>
          </a:prstGeom>
        </p:spPr>
        <p:txBody>
          <a:bodyPr wrap="square">
            <a:spAutoFit/>
          </a:bodyPr>
          <a:lstStyle/>
          <a:p>
            <a:pPr indent="449580">
              <a:lnSpc>
                <a:spcPct val="107000"/>
              </a:lnSpc>
              <a:spcAft>
                <a:spcPts val="0"/>
              </a:spcAft>
            </a:pP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Los ED son terribles para el </a:t>
            </a: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paciente, </a:t>
            </a:r>
          </a:p>
          <a:p>
            <a:pPr>
              <a:lnSpc>
                <a:spcPct val="107000"/>
              </a:lnSpc>
              <a:spcAft>
                <a:spcPts val="0"/>
              </a:spcAft>
            </a:pP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por </a:t>
            </a: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evitar o retardar el tratamiento apropiado, </a:t>
            </a:r>
            <a:endPar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endParaRPr>
          </a:p>
          <a:p>
            <a:pPr>
              <a:lnSpc>
                <a:spcPct val="107000"/>
              </a:lnSpc>
              <a:spcAft>
                <a:spcPts val="0"/>
              </a:spcAft>
            </a:pP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por </a:t>
            </a: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dar tratamiento innecesario o peligroso, </a:t>
            </a:r>
            <a:endPar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endParaRPr>
          </a:p>
          <a:p>
            <a:pPr>
              <a:lnSpc>
                <a:spcPct val="107000"/>
              </a:lnSpc>
              <a:spcAft>
                <a:spcPts val="0"/>
              </a:spcAft>
            </a:pP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por </a:t>
            </a: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repercusión psicológica o financiera. </a:t>
            </a:r>
          </a:p>
        </p:txBody>
      </p:sp>
      <p:sp>
        <p:nvSpPr>
          <p:cNvPr id="6" name="Rectángulo 5"/>
          <p:cNvSpPr/>
          <p:nvPr/>
        </p:nvSpPr>
        <p:spPr>
          <a:xfrm>
            <a:off x="1822519" y="4321488"/>
            <a:ext cx="5605305" cy="1409617"/>
          </a:xfrm>
          <a:prstGeom prst="rect">
            <a:avLst/>
          </a:prstGeom>
        </p:spPr>
        <p:txBody>
          <a:bodyPr wrap="square">
            <a:spAutoFit/>
          </a:bodyPr>
          <a:lstStyle/>
          <a:p>
            <a:pPr indent="449580">
              <a:lnSpc>
                <a:spcPct val="107000"/>
              </a:lnSpc>
              <a:spcAft>
                <a:spcPts val="0"/>
              </a:spcAft>
            </a:pP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Los </a:t>
            </a:r>
            <a:r>
              <a:rPr lang="es-VE" sz="2000" dirty="0">
                <a:solidFill>
                  <a:schemeClr val="bg1"/>
                </a:solidFill>
                <a:latin typeface="Comic Sans MS" panose="030F0702030302020204" pitchFamily="66" charset="0"/>
                <a:ea typeface="Calibri" panose="020F0502020204030204" pitchFamily="34" charset="0"/>
                <a:cs typeface="Times New Roman" panose="02020603050405020304" pitchFamily="18" charset="0"/>
              </a:rPr>
              <a:t>ED probablemente causan más daño que todos los otros tipos de errores juntos, aproximadamente 1 de cada 10 personas </a:t>
            </a: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con enfermedades </a:t>
            </a:r>
            <a:r>
              <a:rPr lang="es-VE" sz="2000" dirty="0">
                <a:solidFill>
                  <a:schemeClr val="bg1"/>
                </a:solidFill>
                <a:latin typeface="Comic Sans MS" panose="030F0702030302020204" pitchFamily="66" charset="0"/>
                <a:ea typeface="Calibri" panose="020F0502020204030204" pitchFamily="34" charset="0"/>
                <a:cs typeface="Times New Roman" panose="02020603050405020304" pitchFamily="18" charset="0"/>
              </a:rPr>
              <a:t>graves son mal </a:t>
            </a:r>
            <a:r>
              <a:rPr lang="es-VE" sz="2000" dirty="0" smtClean="0">
                <a:solidFill>
                  <a:schemeClr val="bg1"/>
                </a:solidFill>
                <a:latin typeface="Comic Sans MS" panose="030F0702030302020204" pitchFamily="66" charset="0"/>
                <a:ea typeface="Calibri" panose="020F0502020204030204" pitchFamily="34" charset="0"/>
                <a:cs typeface="Times New Roman" panose="02020603050405020304" pitchFamily="18" charset="0"/>
              </a:rPr>
              <a:t>diagnosticadas.</a:t>
            </a:r>
          </a:p>
        </p:txBody>
      </p:sp>
      <p:sp>
        <p:nvSpPr>
          <p:cNvPr id="4" name="CuadroTexto 3"/>
          <p:cNvSpPr txBox="1"/>
          <p:nvPr/>
        </p:nvSpPr>
        <p:spPr>
          <a:xfrm>
            <a:off x="6204899" y="3429000"/>
            <a:ext cx="1337226" cy="369332"/>
          </a:xfrm>
          <a:prstGeom prst="rect">
            <a:avLst/>
          </a:prstGeom>
          <a:noFill/>
        </p:spPr>
        <p:txBody>
          <a:bodyPr wrap="none" rtlCol="0">
            <a:spAutoFit/>
          </a:bodyPr>
          <a:lstStyle/>
          <a:p>
            <a:r>
              <a:rPr lang="es-VE" dirty="0" smtClean="0">
                <a:solidFill>
                  <a:schemeClr val="bg1"/>
                </a:solidFill>
                <a:latin typeface="Comic Sans MS" panose="030F0702030302020204" pitchFamily="66" charset="0"/>
              </a:rPr>
              <a:t>NAM 2015</a:t>
            </a:r>
            <a:endParaRPr lang="es-VE" dirty="0">
              <a:solidFill>
                <a:schemeClr val="bg1"/>
              </a:solidFill>
              <a:latin typeface="Comic Sans MS" panose="030F0702030302020204" pitchFamily="66" charset="0"/>
            </a:endParaRPr>
          </a:p>
        </p:txBody>
      </p:sp>
      <p:sp>
        <p:nvSpPr>
          <p:cNvPr id="9" name="CuadroTexto 8"/>
          <p:cNvSpPr txBox="1"/>
          <p:nvPr/>
        </p:nvSpPr>
        <p:spPr>
          <a:xfrm>
            <a:off x="6700228" y="5814204"/>
            <a:ext cx="841897" cy="369332"/>
          </a:xfrm>
          <a:prstGeom prst="rect">
            <a:avLst/>
          </a:prstGeom>
          <a:noFill/>
        </p:spPr>
        <p:txBody>
          <a:bodyPr wrap="none" rtlCol="0">
            <a:spAutoFit/>
          </a:bodyPr>
          <a:lstStyle/>
          <a:p>
            <a:r>
              <a:rPr lang="es-VE" dirty="0" smtClean="0">
                <a:solidFill>
                  <a:schemeClr val="bg1"/>
                </a:solidFill>
                <a:latin typeface="Comic Sans MS" panose="030F0702030302020204" pitchFamily="66" charset="0"/>
              </a:rPr>
              <a:t>SIDM</a:t>
            </a:r>
            <a:endParaRPr lang="es-VE"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131537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uadroTexto 2"/>
          <p:cNvSpPr txBox="1"/>
          <p:nvPr/>
        </p:nvSpPr>
        <p:spPr>
          <a:xfrm>
            <a:off x="3127534" y="442147"/>
            <a:ext cx="2888932"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r>
              <a:rPr lang="es-VE" sz="3200" dirty="0" smtClean="0">
                <a:solidFill>
                  <a:srgbClr val="EFE2B3"/>
                </a:solidFill>
                <a:effectLst>
                  <a:outerShdw blurRad="38100" dist="38100" dir="2700000" algn="tl">
                    <a:srgbClr val="000000">
                      <a:alpha val="43137"/>
                    </a:srgbClr>
                  </a:outerShdw>
                </a:effectLst>
                <a:latin typeface="Comic Sans MS" panose="030F0702030302020204" pitchFamily="66" charset="0"/>
              </a:rPr>
              <a:t>Consecuencias</a:t>
            </a:r>
            <a:endParaRPr lang="es-VE" sz="32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19"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2" name="Rectángulo 1"/>
          <p:cNvSpPr/>
          <p:nvPr/>
        </p:nvSpPr>
        <p:spPr>
          <a:xfrm>
            <a:off x="643300" y="1225042"/>
            <a:ext cx="7857399" cy="4966231"/>
          </a:xfrm>
          <a:prstGeom prst="rect">
            <a:avLst/>
          </a:prstGeom>
        </p:spPr>
        <p:txBody>
          <a:bodyPr wrap="square">
            <a:spAutoFit/>
          </a:bodyPr>
          <a:lstStyle/>
          <a:p>
            <a:pPr>
              <a:lnSpc>
                <a:spcPct val="107000"/>
              </a:lnSpc>
            </a:pPr>
            <a:r>
              <a:rPr lang="es-VE" sz="2400" dirty="0" smtClean="0">
                <a:solidFill>
                  <a:schemeClr val="bg1"/>
                </a:solidFill>
                <a:effectLst>
                  <a:outerShdw blurRad="38100" dist="38100" dir="2700000" algn="tl">
                    <a:srgbClr val="000000">
                      <a:alpha val="43137"/>
                    </a:srgbClr>
                  </a:outerShdw>
                </a:effectLst>
                <a:latin typeface="Comic Sans MS" pitchFamily="66" charset="0"/>
              </a:rPr>
              <a:t>Una </a:t>
            </a:r>
            <a:r>
              <a:rPr lang="es-VE" sz="2400" dirty="0" smtClean="0">
                <a:solidFill>
                  <a:schemeClr val="bg1"/>
                </a:solidFill>
                <a:effectLst>
                  <a:outerShdw blurRad="38100" dist="38100" dir="2700000" algn="tl">
                    <a:srgbClr val="000000">
                      <a:alpha val="43137"/>
                    </a:srgbClr>
                  </a:outerShdw>
                </a:effectLst>
                <a:latin typeface="Comic Sans MS" pitchFamily="66" charset="0"/>
              </a:rPr>
              <a:t>mala comunicación puede llevar a </a:t>
            </a:r>
            <a:r>
              <a:rPr lang="es-VE" sz="2400" u="sng" dirty="0" smtClean="0">
                <a:solidFill>
                  <a:schemeClr val="bg1"/>
                </a:solidFill>
                <a:effectLst>
                  <a:outerShdw blurRad="38100" dist="38100" dir="2700000" algn="tl">
                    <a:srgbClr val="000000">
                      <a:alpha val="43137"/>
                    </a:srgbClr>
                  </a:outerShdw>
                </a:effectLst>
                <a:latin typeface="Comic Sans MS" pitchFamily="66" charset="0"/>
              </a:rPr>
              <a:t>demandas</a:t>
            </a:r>
            <a:r>
              <a:rPr lang="es-VE" sz="2400" dirty="0" smtClean="0">
                <a:solidFill>
                  <a:schemeClr val="bg1"/>
                </a:solidFill>
                <a:effectLst>
                  <a:outerShdw blurRad="38100" dist="38100" dir="2700000" algn="tl">
                    <a:srgbClr val="000000">
                      <a:alpha val="43137"/>
                    </a:srgbClr>
                  </a:outerShdw>
                </a:effectLst>
                <a:latin typeface="Comic Sans MS" pitchFamily="66" charset="0"/>
              </a:rPr>
              <a:t>:</a:t>
            </a:r>
            <a:endParaRPr lang="es-VE" sz="2400" dirty="0" smtClean="0">
              <a:solidFill>
                <a:schemeClr val="bg1"/>
              </a:solidFill>
              <a:effectLst>
                <a:outerShdw blurRad="38100" dist="38100" dir="2700000" algn="tl">
                  <a:srgbClr val="000000">
                    <a:alpha val="43137"/>
                  </a:srgbClr>
                </a:outerShdw>
              </a:effectLst>
              <a:latin typeface="Comic Sans MS" pitchFamily="66" charset="0"/>
            </a:endParaRPr>
          </a:p>
          <a:p>
            <a:pPr>
              <a:lnSpc>
                <a:spcPct val="107000"/>
              </a:lnSpc>
            </a:pPr>
            <a:endParaRPr lang="es-VE" sz="1200" dirty="0" smtClean="0">
              <a:solidFill>
                <a:schemeClr val="bg1"/>
              </a:solidFill>
              <a:effectLst>
                <a:outerShdw blurRad="38100" dist="38100" dir="2700000" algn="tl">
                  <a:srgbClr val="000000">
                    <a:alpha val="43137"/>
                  </a:srgbClr>
                </a:outerShdw>
              </a:effectLst>
              <a:latin typeface="Comic Sans MS" pitchFamily="66" charset="0"/>
            </a:endParaRPr>
          </a:p>
          <a:p>
            <a:pPr marL="342900" indent="-342900">
              <a:lnSpc>
                <a:spcPct val="107000"/>
              </a:lnSpc>
              <a:buFont typeface="Arial" panose="020B0604020202020204" pitchFamily="34" charset="0"/>
              <a:buChar char="•"/>
            </a:pPr>
            <a:r>
              <a:rPr lang="es-VE" sz="2400" dirty="0">
                <a:solidFill>
                  <a:schemeClr val="bg1"/>
                </a:solidFill>
                <a:effectLst>
                  <a:outerShdw blurRad="38100" dist="38100" dir="2700000" algn="tl">
                    <a:srgbClr val="000000">
                      <a:alpha val="43137"/>
                    </a:srgbClr>
                  </a:outerShdw>
                </a:effectLst>
                <a:latin typeface="Comic Sans MS" pitchFamily="66" charset="0"/>
              </a:rPr>
              <a:t>p</a:t>
            </a:r>
            <a:r>
              <a:rPr lang="es-VE" sz="2400" dirty="0" smtClean="0">
                <a:solidFill>
                  <a:schemeClr val="bg1"/>
                </a:solidFill>
                <a:effectLst>
                  <a:outerShdw blurRad="38100" dist="38100" dir="2700000" algn="tl">
                    <a:srgbClr val="000000">
                      <a:alpha val="43137"/>
                    </a:srgbClr>
                  </a:outerShdw>
                </a:effectLst>
                <a:latin typeface="Comic Sans MS" pitchFamily="66" charset="0"/>
              </a:rPr>
              <a:t>or n</a:t>
            </a:r>
            <a:r>
              <a:rPr lang="es-VE" sz="2400" dirty="0" smtClean="0">
                <a:solidFill>
                  <a:schemeClr val="bg1"/>
                </a:solidFill>
                <a:effectLst>
                  <a:outerShdw blurRad="38100" dist="38100" dir="2700000" algn="tl">
                    <a:srgbClr val="000000">
                      <a:alpha val="43137"/>
                    </a:srgbClr>
                  </a:outerShdw>
                </a:effectLst>
                <a:latin typeface="Comic Sans MS" pitchFamily="66" charset="0"/>
              </a:rPr>
              <a:t>o </a:t>
            </a:r>
            <a:r>
              <a:rPr lang="es-VE" sz="2400" dirty="0" smtClean="0">
                <a:solidFill>
                  <a:schemeClr val="bg1"/>
                </a:solidFill>
                <a:effectLst>
                  <a:outerShdw blurRad="38100" dist="38100" dir="2700000" algn="tl">
                    <a:srgbClr val="000000">
                      <a:alpha val="43137"/>
                    </a:srgbClr>
                  </a:outerShdw>
                </a:effectLst>
                <a:latin typeface="Comic Sans MS" pitchFamily="66" charset="0"/>
              </a:rPr>
              <a:t>comunicarse a </a:t>
            </a:r>
            <a:r>
              <a:rPr lang="es-VE" sz="2400" dirty="0">
                <a:solidFill>
                  <a:schemeClr val="bg1"/>
                </a:solidFill>
                <a:effectLst>
                  <a:outerShdw blurRad="38100" dist="38100" dir="2700000" algn="tl">
                    <a:srgbClr val="000000">
                      <a:alpha val="43137"/>
                    </a:srgbClr>
                  </a:outerShdw>
                </a:effectLst>
                <a:latin typeface="Comic Sans MS" pitchFamily="66" charset="0"/>
              </a:rPr>
              <a:t>tiempo, de manera clara y </a:t>
            </a:r>
            <a:r>
              <a:rPr lang="es-VE" sz="2400" dirty="0" smtClean="0">
                <a:solidFill>
                  <a:schemeClr val="bg1"/>
                </a:solidFill>
                <a:effectLst>
                  <a:outerShdw blurRad="38100" dist="38100" dir="2700000" algn="tl">
                    <a:srgbClr val="000000">
                      <a:alpha val="43137"/>
                    </a:srgbClr>
                  </a:outerShdw>
                </a:effectLst>
                <a:latin typeface="Comic Sans MS" pitchFamily="66" charset="0"/>
              </a:rPr>
              <a:t>exacta </a:t>
            </a:r>
          </a:p>
          <a:p>
            <a:pPr marL="342900" indent="-342900">
              <a:lnSpc>
                <a:spcPct val="107000"/>
              </a:lnSpc>
              <a:buFont typeface="Arial" panose="020B0604020202020204" pitchFamily="34" charset="0"/>
              <a:buChar char="•"/>
            </a:pPr>
            <a:r>
              <a:rPr lang="es-VE" sz="2400" dirty="0" smtClean="0">
                <a:solidFill>
                  <a:schemeClr val="bg1"/>
                </a:solidFill>
                <a:effectLst>
                  <a:outerShdw blurRad="38100" dist="38100" dir="2700000" algn="tl">
                    <a:srgbClr val="000000">
                      <a:alpha val="43137"/>
                    </a:srgbClr>
                  </a:outerShdw>
                </a:effectLst>
                <a:latin typeface="Comic Sans MS" pitchFamily="66" charset="0"/>
              </a:rPr>
              <a:t>por </a:t>
            </a:r>
            <a:r>
              <a:rPr lang="es-VE" sz="2400" dirty="0">
                <a:solidFill>
                  <a:schemeClr val="bg1"/>
                </a:solidFill>
                <a:effectLst>
                  <a:outerShdw blurRad="38100" dist="38100" dir="2700000" algn="tl">
                    <a:srgbClr val="000000">
                      <a:alpha val="43137"/>
                    </a:srgbClr>
                  </a:outerShdw>
                </a:effectLst>
                <a:latin typeface="Comic Sans MS" pitchFamily="66" charset="0"/>
              </a:rPr>
              <a:t>fallas en los registros </a:t>
            </a:r>
            <a:r>
              <a:rPr lang="es-VE" sz="2400" dirty="0" smtClean="0">
                <a:solidFill>
                  <a:schemeClr val="bg1"/>
                </a:solidFill>
                <a:effectLst>
                  <a:outerShdw blurRad="38100" dist="38100" dir="2700000" algn="tl">
                    <a:srgbClr val="000000">
                      <a:alpha val="43137"/>
                    </a:srgbClr>
                  </a:outerShdw>
                </a:effectLst>
                <a:latin typeface="Comic Sans MS" pitchFamily="66" charset="0"/>
              </a:rPr>
              <a:t> </a:t>
            </a:r>
          </a:p>
          <a:p>
            <a:pPr marL="342900" indent="-342900">
              <a:lnSpc>
                <a:spcPct val="107000"/>
              </a:lnSpc>
              <a:buFont typeface="Arial" panose="020B0604020202020204" pitchFamily="34" charset="0"/>
              <a:buChar char="•"/>
            </a:pPr>
            <a:r>
              <a:rPr lang="es-VE" sz="2400" dirty="0" smtClean="0">
                <a:solidFill>
                  <a:schemeClr val="bg1"/>
                </a:solidFill>
                <a:effectLst>
                  <a:outerShdw blurRad="38100" dist="38100" dir="2700000" algn="tl">
                    <a:srgbClr val="000000">
                      <a:alpha val="43137"/>
                    </a:srgbClr>
                  </a:outerShdw>
                </a:effectLst>
                <a:latin typeface="Comic Sans MS" pitchFamily="66" charset="0"/>
              </a:rPr>
              <a:t>por </a:t>
            </a:r>
            <a:r>
              <a:rPr lang="es-VE" sz="2400" dirty="0">
                <a:solidFill>
                  <a:schemeClr val="bg1"/>
                </a:solidFill>
                <a:effectLst>
                  <a:outerShdw blurRad="38100" dist="38100" dir="2700000" algn="tl">
                    <a:srgbClr val="000000">
                      <a:alpha val="43137"/>
                    </a:srgbClr>
                  </a:outerShdw>
                </a:effectLst>
                <a:latin typeface="Comic Sans MS" pitchFamily="66" charset="0"/>
              </a:rPr>
              <a:t>ausencia de información de hechos importantes en el curso de la atención o darla incompleta o equivocada al </a:t>
            </a:r>
            <a:r>
              <a:rPr lang="es-VE" sz="2400" dirty="0" smtClean="0">
                <a:solidFill>
                  <a:schemeClr val="bg1"/>
                </a:solidFill>
                <a:effectLst>
                  <a:outerShdw blurRad="38100" dist="38100" dir="2700000" algn="tl">
                    <a:srgbClr val="000000">
                      <a:alpha val="43137"/>
                    </a:srgbClr>
                  </a:outerShdw>
                </a:effectLst>
                <a:latin typeface="Comic Sans MS" pitchFamily="66" charset="0"/>
              </a:rPr>
              <a:t>paciente</a:t>
            </a:r>
            <a:endParaRPr lang="es-VE" sz="2400" dirty="0">
              <a:solidFill>
                <a:schemeClr val="bg1"/>
              </a:solidFill>
              <a:effectLst>
                <a:outerShdw blurRad="38100" dist="38100" dir="2700000" algn="tl">
                  <a:srgbClr val="000000">
                    <a:alpha val="43137"/>
                  </a:srgbClr>
                </a:outerShdw>
              </a:effectLst>
              <a:latin typeface="Comic Sans MS" pitchFamily="66" charset="0"/>
            </a:endParaRPr>
          </a:p>
          <a:p>
            <a:pPr marL="342900" indent="-342900">
              <a:lnSpc>
                <a:spcPct val="107000"/>
              </a:lnSpc>
              <a:buFont typeface="Arial" panose="020B0604020202020204" pitchFamily="34" charset="0"/>
              <a:buChar char="•"/>
            </a:pPr>
            <a:r>
              <a:rPr lang="es-VE" sz="2400" dirty="0">
                <a:solidFill>
                  <a:schemeClr val="bg1"/>
                </a:solidFill>
                <a:effectLst>
                  <a:outerShdw blurRad="38100" dist="38100" dir="2700000" algn="tl">
                    <a:srgbClr val="000000">
                      <a:alpha val="43137"/>
                    </a:srgbClr>
                  </a:outerShdw>
                </a:effectLst>
                <a:latin typeface="Comic Sans MS" pitchFamily="66" charset="0"/>
              </a:rPr>
              <a:t>p</a:t>
            </a:r>
            <a:r>
              <a:rPr lang="es-VE" sz="2400" dirty="0" smtClean="0">
                <a:solidFill>
                  <a:schemeClr val="bg1"/>
                </a:solidFill>
                <a:effectLst>
                  <a:outerShdw blurRad="38100" dist="38100" dir="2700000" algn="tl">
                    <a:srgbClr val="000000">
                      <a:alpha val="43137"/>
                    </a:srgbClr>
                  </a:outerShdw>
                </a:effectLst>
                <a:latin typeface="Comic Sans MS" pitchFamily="66" charset="0"/>
              </a:rPr>
              <a:t>or no </a:t>
            </a:r>
            <a:r>
              <a:rPr lang="es-VE" sz="2400" dirty="0">
                <a:solidFill>
                  <a:schemeClr val="bg1"/>
                </a:solidFill>
                <a:effectLst>
                  <a:outerShdw blurRad="38100" dist="38100" dir="2700000" algn="tl">
                    <a:srgbClr val="000000">
                      <a:alpha val="43137"/>
                    </a:srgbClr>
                  </a:outerShdw>
                </a:effectLst>
                <a:latin typeface="Comic Sans MS" pitchFamily="66" charset="0"/>
              </a:rPr>
              <a:t>dejarlo </a:t>
            </a:r>
            <a:r>
              <a:rPr lang="es-VE" sz="2400" dirty="0" smtClean="0">
                <a:solidFill>
                  <a:schemeClr val="bg1"/>
                </a:solidFill>
                <a:effectLst>
                  <a:outerShdw blurRad="38100" dist="38100" dir="2700000" algn="tl">
                    <a:srgbClr val="000000">
                      <a:alpha val="43137"/>
                    </a:srgbClr>
                  </a:outerShdw>
                </a:effectLst>
                <a:latin typeface="Comic Sans MS" pitchFamily="66" charset="0"/>
              </a:rPr>
              <a:t>participar en su atención. </a:t>
            </a:r>
            <a:endParaRPr lang="es-VE" sz="2400" dirty="0" smtClean="0">
              <a:solidFill>
                <a:schemeClr val="bg1"/>
              </a:solidFill>
              <a:effectLst>
                <a:outerShdw blurRad="38100" dist="38100" dir="2700000" algn="tl">
                  <a:srgbClr val="000000">
                    <a:alpha val="43137"/>
                  </a:srgbClr>
                </a:outerShdw>
              </a:effectLst>
              <a:latin typeface="Comic Sans MS" pitchFamily="66" charset="0"/>
            </a:endParaRPr>
          </a:p>
          <a:p>
            <a:pPr indent="449580">
              <a:lnSpc>
                <a:spcPct val="107000"/>
              </a:lnSpc>
            </a:pPr>
            <a:endParaRPr lang="es-VE" sz="1200" dirty="0">
              <a:solidFill>
                <a:schemeClr val="bg1"/>
              </a:solidFill>
              <a:effectLst>
                <a:outerShdw blurRad="38100" dist="38100" dir="2700000" algn="tl">
                  <a:srgbClr val="000000">
                    <a:alpha val="43137"/>
                  </a:srgbClr>
                </a:outerShdw>
              </a:effectLst>
              <a:latin typeface="Comic Sans MS" pitchFamily="66" charset="0"/>
            </a:endParaRPr>
          </a:p>
          <a:p>
            <a:pPr>
              <a:lnSpc>
                <a:spcPct val="107000"/>
              </a:lnSpc>
            </a:pPr>
            <a:r>
              <a:rPr lang="es-VE" sz="2400" dirty="0" smtClean="0">
                <a:solidFill>
                  <a:schemeClr val="bg1"/>
                </a:solidFill>
                <a:effectLst>
                  <a:outerShdw blurRad="38100" dist="38100" dir="2700000" algn="tl">
                    <a:srgbClr val="000000">
                      <a:alpha val="43137"/>
                    </a:srgbClr>
                  </a:outerShdw>
                </a:effectLst>
                <a:latin typeface="Comic Sans MS" pitchFamily="66" charset="0"/>
              </a:rPr>
              <a:t>Las </a:t>
            </a:r>
            <a:r>
              <a:rPr lang="es-VE" sz="2400" dirty="0">
                <a:solidFill>
                  <a:schemeClr val="bg1"/>
                </a:solidFill>
                <a:effectLst>
                  <a:outerShdw blurRad="38100" dist="38100" dir="2700000" algn="tl">
                    <a:srgbClr val="000000">
                      <a:alpha val="43137"/>
                    </a:srgbClr>
                  </a:outerShdw>
                </a:effectLst>
                <a:latin typeface="Comic Sans MS" pitchFamily="66" charset="0"/>
              </a:rPr>
              <a:t>demandas</a:t>
            </a:r>
            <a:r>
              <a:rPr lang="es-VE" sz="2400" b="1" dirty="0">
                <a:solidFill>
                  <a:schemeClr val="bg1"/>
                </a:solidFill>
                <a:effectLst>
                  <a:outerShdw blurRad="38100" dist="38100" dir="2700000" algn="tl">
                    <a:srgbClr val="000000">
                      <a:alpha val="43137"/>
                    </a:srgbClr>
                  </a:outerShdw>
                </a:effectLst>
                <a:latin typeface="Comic Sans MS" pitchFamily="66" charset="0"/>
              </a:rPr>
              <a:t> </a:t>
            </a:r>
            <a:r>
              <a:rPr lang="es-VE" sz="2400" dirty="0">
                <a:solidFill>
                  <a:schemeClr val="bg1"/>
                </a:solidFill>
                <a:effectLst>
                  <a:outerShdw blurRad="38100" dist="38100" dir="2700000" algn="tl">
                    <a:srgbClr val="000000">
                      <a:alpha val="43137"/>
                    </a:srgbClr>
                  </a:outerShdw>
                </a:effectLst>
                <a:latin typeface="Comic Sans MS" pitchFamily="66" charset="0"/>
              </a:rPr>
              <a:t>no son por </a:t>
            </a:r>
            <a:r>
              <a:rPr lang="es-VE" sz="2400" dirty="0" smtClean="0">
                <a:solidFill>
                  <a:schemeClr val="bg1"/>
                </a:solidFill>
                <a:effectLst>
                  <a:outerShdw blurRad="38100" dist="38100" dir="2700000" algn="tl">
                    <a:srgbClr val="000000">
                      <a:alpha val="43137"/>
                    </a:srgbClr>
                  </a:outerShdw>
                </a:effectLst>
                <a:latin typeface="Comic Sans MS" pitchFamily="66" charset="0"/>
              </a:rPr>
              <a:t>dinero, </a:t>
            </a:r>
            <a:r>
              <a:rPr lang="es-VE" sz="2400" dirty="0">
                <a:solidFill>
                  <a:schemeClr val="bg1"/>
                </a:solidFill>
                <a:effectLst>
                  <a:outerShdw blurRad="38100" dist="38100" dir="2700000" algn="tl">
                    <a:srgbClr val="000000">
                      <a:alpha val="43137"/>
                    </a:srgbClr>
                  </a:outerShdw>
                </a:effectLst>
                <a:latin typeface="Comic Sans MS" pitchFamily="66" charset="0"/>
              </a:rPr>
              <a:t>como se </a:t>
            </a:r>
            <a:r>
              <a:rPr lang="es-VE" sz="2400" dirty="0" smtClean="0">
                <a:solidFill>
                  <a:schemeClr val="bg1"/>
                </a:solidFill>
                <a:effectLst>
                  <a:outerShdw blurRad="38100" dist="38100" dir="2700000" algn="tl">
                    <a:srgbClr val="000000">
                      <a:alpha val="43137"/>
                    </a:srgbClr>
                  </a:outerShdw>
                </a:effectLst>
                <a:latin typeface="Comic Sans MS" pitchFamily="66" charset="0"/>
              </a:rPr>
              <a:t>cree, sino </a:t>
            </a:r>
            <a:r>
              <a:rPr lang="es-VE" sz="2400" dirty="0">
                <a:solidFill>
                  <a:schemeClr val="bg1"/>
                </a:solidFill>
                <a:effectLst>
                  <a:outerShdw blurRad="38100" dist="38100" dir="2700000" algn="tl">
                    <a:srgbClr val="000000">
                      <a:alpha val="43137"/>
                    </a:srgbClr>
                  </a:outerShdw>
                </a:effectLst>
                <a:latin typeface="Comic Sans MS" pitchFamily="66" charset="0"/>
              </a:rPr>
              <a:t>por el daño o sufrimiento ocasionado </a:t>
            </a:r>
            <a:r>
              <a:rPr lang="es-VE" sz="2400" dirty="0" smtClean="0">
                <a:solidFill>
                  <a:schemeClr val="bg1"/>
                </a:solidFill>
                <a:effectLst>
                  <a:outerShdw blurRad="38100" dist="38100" dir="2700000" algn="tl">
                    <a:srgbClr val="000000">
                      <a:alpha val="43137"/>
                    </a:srgbClr>
                  </a:outerShdw>
                </a:effectLst>
                <a:latin typeface="Comic Sans MS" pitchFamily="66" charset="0"/>
              </a:rPr>
              <a:t>por</a:t>
            </a:r>
            <a:r>
              <a:rPr lang="es-VE" sz="2400" dirty="0" smtClean="0">
                <a:solidFill>
                  <a:schemeClr val="bg1"/>
                </a:solidFill>
                <a:effectLst>
                  <a:outerShdw blurRad="38100" dist="38100" dir="2700000" algn="tl">
                    <a:srgbClr val="000000">
                      <a:alpha val="43137"/>
                    </a:srgbClr>
                  </a:outerShdw>
                </a:effectLst>
                <a:latin typeface="Comic Sans MS" pitchFamily="66" charset="0"/>
              </a:rPr>
              <a:t>:</a:t>
            </a:r>
          </a:p>
          <a:p>
            <a:pPr algn="ctr">
              <a:lnSpc>
                <a:spcPct val="107000"/>
              </a:lnSpc>
            </a:pPr>
            <a:r>
              <a:rPr lang="es-VE" sz="2800" b="1" dirty="0" smtClean="0">
                <a:solidFill>
                  <a:srgbClr val="F7DEAB"/>
                </a:solidFill>
                <a:effectLst>
                  <a:outerShdw blurRad="38100" dist="38100" dir="2700000" algn="tl">
                    <a:srgbClr val="000000">
                      <a:alpha val="43137"/>
                    </a:srgbClr>
                  </a:outerShdw>
                </a:effectLst>
                <a:latin typeface="Comic Sans MS" pitchFamily="66" charset="0"/>
              </a:rPr>
              <a:t>no </a:t>
            </a:r>
            <a:r>
              <a:rPr lang="es-VE" sz="2800" b="1" dirty="0">
                <a:solidFill>
                  <a:srgbClr val="F7DEAB"/>
                </a:solidFill>
                <a:effectLst>
                  <a:outerShdw blurRad="38100" dist="38100" dir="2700000" algn="tl">
                    <a:srgbClr val="000000">
                      <a:alpha val="43137"/>
                    </a:srgbClr>
                  </a:outerShdw>
                </a:effectLst>
                <a:latin typeface="Comic Sans MS" pitchFamily="66" charset="0"/>
              </a:rPr>
              <a:t>oír al </a:t>
            </a:r>
            <a:r>
              <a:rPr lang="es-VE" sz="2800" b="1" dirty="0" smtClean="0">
                <a:solidFill>
                  <a:srgbClr val="F7DEAB"/>
                </a:solidFill>
                <a:effectLst>
                  <a:outerShdw blurRad="38100" dist="38100" dir="2700000" algn="tl">
                    <a:srgbClr val="000000">
                      <a:alpha val="43137"/>
                    </a:srgbClr>
                  </a:outerShdw>
                </a:effectLst>
                <a:latin typeface="Comic Sans MS" pitchFamily="66" charset="0"/>
              </a:rPr>
              <a:t>paciente </a:t>
            </a:r>
            <a:r>
              <a:rPr lang="es-VE" sz="2800" b="1" dirty="0">
                <a:solidFill>
                  <a:srgbClr val="F7DEAB"/>
                </a:solidFill>
                <a:effectLst>
                  <a:outerShdw blurRad="38100" dist="38100" dir="2700000" algn="tl">
                    <a:srgbClr val="000000">
                      <a:alpha val="43137"/>
                    </a:srgbClr>
                  </a:outerShdw>
                </a:effectLst>
                <a:latin typeface="Comic Sans MS" pitchFamily="66" charset="0"/>
              </a:rPr>
              <a:t>y </a:t>
            </a:r>
            <a:r>
              <a:rPr lang="es-VE" sz="2800" b="1" dirty="0" smtClean="0">
                <a:solidFill>
                  <a:srgbClr val="F7DEAB"/>
                </a:solidFill>
                <a:effectLst>
                  <a:outerShdw blurRad="38100" dist="38100" dir="2700000" algn="tl">
                    <a:srgbClr val="000000">
                      <a:alpha val="43137"/>
                    </a:srgbClr>
                  </a:outerShdw>
                </a:effectLst>
                <a:latin typeface="Comic Sans MS" pitchFamily="66" charset="0"/>
              </a:rPr>
              <a:t>no </a:t>
            </a:r>
            <a:r>
              <a:rPr lang="es-VE" sz="2800" b="1" dirty="0" smtClean="0">
                <a:solidFill>
                  <a:srgbClr val="F7DEAB"/>
                </a:solidFill>
                <a:effectLst>
                  <a:outerShdw blurRad="38100" dist="38100" dir="2700000" algn="tl">
                    <a:srgbClr val="000000">
                      <a:alpha val="43137"/>
                    </a:srgbClr>
                  </a:outerShdw>
                </a:effectLst>
                <a:latin typeface="Comic Sans MS" pitchFamily="66" charset="0"/>
              </a:rPr>
              <a:t>tener </a:t>
            </a:r>
            <a:r>
              <a:rPr lang="es-VE" sz="2800" b="1" dirty="0" smtClean="0">
                <a:solidFill>
                  <a:srgbClr val="F7DEAB"/>
                </a:solidFill>
                <a:effectLst>
                  <a:outerShdw blurRad="38100" dist="38100" dir="2700000" algn="tl">
                    <a:srgbClr val="000000">
                      <a:alpha val="43137"/>
                    </a:srgbClr>
                  </a:outerShdw>
                </a:effectLst>
                <a:latin typeface="Comic Sans MS" pitchFamily="66" charset="0"/>
              </a:rPr>
              <a:t>compa</a:t>
            </a:r>
            <a:r>
              <a:rPr lang="es-VE" sz="3200" b="1" dirty="0" smtClean="0">
                <a:solidFill>
                  <a:srgbClr val="F7DEAB"/>
                </a:solidFill>
                <a:effectLst>
                  <a:outerShdw blurRad="38100" dist="38100" dir="2700000" algn="tl">
                    <a:srgbClr val="000000">
                      <a:alpha val="43137"/>
                    </a:srgbClr>
                  </a:outerShdw>
                </a:effectLst>
                <a:latin typeface="Comic Sans MS" pitchFamily="66" charset="0"/>
              </a:rPr>
              <a:t>sión</a:t>
            </a:r>
            <a:endParaRPr lang="es-VE" sz="3200" b="1" dirty="0" smtClean="0">
              <a:solidFill>
                <a:srgbClr val="F7DEAB"/>
              </a:solidFill>
              <a:effectLst>
                <a:outerShdw blurRad="38100" dist="38100" dir="2700000" algn="tl">
                  <a:srgbClr val="000000">
                    <a:alpha val="43137"/>
                  </a:srgbClr>
                </a:outerShdw>
              </a:effectLst>
              <a:latin typeface="Comic Sans MS"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621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2" name="Rectángulo 1"/>
          <p:cNvSpPr/>
          <p:nvPr/>
        </p:nvSpPr>
        <p:spPr>
          <a:xfrm>
            <a:off x="1546860" y="1772473"/>
            <a:ext cx="6050280" cy="2954655"/>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algn="ctr"/>
            <a:endParaRPr lang="en-US" sz="900" dirty="0" smtClean="0">
              <a:effectLst>
                <a:outerShdw blurRad="38100" dist="38100" dir="2700000" algn="tl">
                  <a:srgbClr val="000000">
                    <a:alpha val="43137"/>
                  </a:srgbClr>
                </a:outerShdw>
              </a:effectLst>
              <a:latin typeface="Comic Sans MS" panose="030F0702030302020204" pitchFamily="66" charset="0"/>
            </a:endParaRPr>
          </a:p>
          <a:p>
            <a:pPr algn="ctr"/>
            <a:r>
              <a:rPr lang="en-US" sz="2800" dirty="0" smtClean="0">
                <a:effectLst>
                  <a:outerShdw blurRad="38100" dist="38100" dir="2700000" algn="tl">
                    <a:srgbClr val="000000">
                      <a:alpha val="43137"/>
                    </a:srgbClr>
                  </a:outerShdw>
                </a:effectLst>
                <a:latin typeface="Comic Sans MS" panose="030F0702030302020204" pitchFamily="66" charset="0"/>
              </a:rPr>
              <a:t>La </a:t>
            </a:r>
            <a:r>
              <a:rPr lang="en-US" sz="2800" dirty="0" err="1" smtClean="0">
                <a:effectLst>
                  <a:outerShdw blurRad="38100" dist="38100" dir="2700000" algn="tl">
                    <a:srgbClr val="000000">
                      <a:alpha val="43137"/>
                    </a:srgbClr>
                  </a:outerShdw>
                </a:effectLst>
                <a:latin typeface="Comic Sans MS" panose="030F0702030302020204" pitchFamily="66" charset="0"/>
              </a:rPr>
              <a:t>práctica</a:t>
            </a:r>
            <a:r>
              <a:rPr lang="en-US" sz="2800" dirty="0" smtClean="0">
                <a:effectLst>
                  <a:outerShdw blurRad="38100" dist="38100" dir="2700000" algn="tl">
                    <a:srgbClr val="000000">
                      <a:alpha val="43137"/>
                    </a:srgbClr>
                  </a:outerShdw>
                </a:effectLst>
                <a:latin typeface="Comic Sans MS" panose="030F0702030302020204" pitchFamily="66" charset="0"/>
              </a:rPr>
              <a:t> de la </a:t>
            </a:r>
            <a:r>
              <a:rPr lang="en-US" sz="2800" dirty="0" err="1" smtClean="0">
                <a:effectLst>
                  <a:outerShdw blurRad="38100" dist="38100" dir="2700000" algn="tl">
                    <a:srgbClr val="000000">
                      <a:alpha val="43137"/>
                    </a:srgbClr>
                  </a:outerShdw>
                </a:effectLst>
                <a:latin typeface="Comic Sans MS" panose="030F0702030302020204" pitchFamily="66" charset="0"/>
              </a:rPr>
              <a:t>medicina</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es</a:t>
            </a:r>
            <a:endParaRPr lang="en-US" sz="2800" dirty="0" smtClean="0">
              <a:effectLst>
                <a:outerShdw blurRad="38100" dist="38100" dir="2700000" algn="tl">
                  <a:srgbClr val="000000">
                    <a:alpha val="43137"/>
                  </a:srgbClr>
                </a:outerShdw>
              </a:effectLst>
              <a:latin typeface="Comic Sans MS" panose="030F0702030302020204" pitchFamily="66" charset="0"/>
            </a:endParaRPr>
          </a:p>
          <a:p>
            <a:pPr algn="ctr"/>
            <a:r>
              <a:rPr lang="en-US" sz="2800" dirty="0" smtClean="0">
                <a:effectLst>
                  <a:outerShdw blurRad="38100" dist="38100" dir="2700000" algn="tl">
                    <a:srgbClr val="000000">
                      <a:alpha val="43137"/>
                    </a:srgbClr>
                  </a:outerShdw>
                </a:effectLst>
                <a:latin typeface="Comic Sans MS" panose="030F0702030302020204" pitchFamily="66" charset="0"/>
              </a:rPr>
              <a:t>un arte, no un </a:t>
            </a:r>
            <a:r>
              <a:rPr lang="en-US" sz="2800" dirty="0" err="1" smtClean="0">
                <a:effectLst>
                  <a:outerShdw blurRad="38100" dist="38100" dir="2700000" algn="tl">
                    <a:srgbClr val="000000">
                      <a:alpha val="43137"/>
                    </a:srgbClr>
                  </a:outerShdw>
                </a:effectLst>
                <a:latin typeface="Comic Sans MS" panose="030F0702030302020204" pitchFamily="66" charset="0"/>
              </a:rPr>
              <a:t>comercio</a:t>
            </a:r>
            <a:r>
              <a:rPr lang="en-US" sz="2800" dirty="0" smtClean="0">
                <a:effectLst>
                  <a:outerShdw blurRad="38100" dist="38100" dir="2700000" algn="tl">
                    <a:srgbClr val="000000">
                      <a:alpha val="43137"/>
                    </a:srgbClr>
                  </a:outerShdw>
                </a:effectLst>
                <a:latin typeface="Comic Sans MS" panose="030F0702030302020204" pitchFamily="66" charset="0"/>
              </a:rPr>
              <a:t>, </a:t>
            </a:r>
          </a:p>
          <a:p>
            <a:pPr algn="ctr"/>
            <a:r>
              <a:rPr lang="en-US" sz="2800" dirty="0" err="1" smtClean="0">
                <a:effectLst>
                  <a:outerShdw blurRad="38100" dist="38100" dir="2700000" algn="tl">
                    <a:srgbClr val="000000">
                      <a:alpha val="43137"/>
                    </a:srgbClr>
                  </a:outerShdw>
                </a:effectLst>
                <a:latin typeface="Comic Sans MS" panose="030F0702030302020204" pitchFamily="66" charset="0"/>
              </a:rPr>
              <a:t>una</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vocación</a:t>
            </a:r>
            <a:r>
              <a:rPr lang="en-US" sz="2800" dirty="0" smtClean="0">
                <a:effectLst>
                  <a:outerShdw blurRad="38100" dist="38100" dir="2700000" algn="tl">
                    <a:srgbClr val="000000">
                      <a:alpha val="43137"/>
                    </a:srgbClr>
                  </a:outerShdw>
                </a:effectLst>
                <a:latin typeface="Comic Sans MS" panose="030F0702030302020204" pitchFamily="66" charset="0"/>
              </a:rPr>
              <a:t>, no un </a:t>
            </a:r>
            <a:r>
              <a:rPr lang="en-US" sz="2800" dirty="0" err="1" smtClean="0">
                <a:effectLst>
                  <a:outerShdw blurRad="38100" dist="38100" dir="2700000" algn="tl">
                    <a:srgbClr val="000000">
                      <a:alpha val="43137"/>
                    </a:srgbClr>
                  </a:outerShdw>
                </a:effectLst>
                <a:latin typeface="Comic Sans MS" panose="030F0702030302020204" pitchFamily="66" charset="0"/>
              </a:rPr>
              <a:t>negocio</a:t>
            </a:r>
            <a:r>
              <a:rPr lang="en-US" sz="2800" dirty="0" smtClean="0">
                <a:effectLst>
                  <a:outerShdw blurRad="38100" dist="38100" dir="2700000" algn="tl">
                    <a:srgbClr val="000000">
                      <a:alpha val="43137"/>
                    </a:srgbClr>
                  </a:outerShdw>
                </a:effectLst>
                <a:latin typeface="Comic Sans MS" panose="030F0702030302020204" pitchFamily="66" charset="0"/>
              </a:rPr>
              <a:t>;</a:t>
            </a:r>
            <a:endParaRPr lang="en-US" sz="2800" dirty="0">
              <a:effectLst>
                <a:outerShdw blurRad="38100" dist="38100" dir="2700000" algn="tl">
                  <a:srgbClr val="000000">
                    <a:alpha val="43137"/>
                  </a:srgbClr>
                </a:outerShdw>
              </a:effectLst>
              <a:latin typeface="Comic Sans MS" panose="030F0702030302020204" pitchFamily="66" charset="0"/>
            </a:endParaRPr>
          </a:p>
          <a:p>
            <a:pPr algn="ctr"/>
            <a:r>
              <a:rPr lang="en-US" sz="2800" dirty="0" err="1">
                <a:effectLst>
                  <a:outerShdw blurRad="38100" dist="38100" dir="2700000" algn="tl">
                    <a:srgbClr val="000000">
                      <a:alpha val="43137"/>
                    </a:srgbClr>
                  </a:outerShdw>
                </a:effectLst>
                <a:latin typeface="Comic Sans MS" panose="030F0702030302020204" pitchFamily="66" charset="0"/>
              </a:rPr>
              <a:t>u</a:t>
            </a:r>
            <a:r>
              <a:rPr lang="en-US" sz="2800" dirty="0" err="1" smtClean="0">
                <a:effectLst>
                  <a:outerShdw blurRad="38100" dist="38100" dir="2700000" algn="tl">
                    <a:srgbClr val="000000">
                      <a:alpha val="43137"/>
                    </a:srgbClr>
                  </a:outerShdw>
                </a:effectLst>
                <a:latin typeface="Comic Sans MS" panose="030F0702030302020204" pitchFamily="66" charset="0"/>
              </a:rPr>
              <a:t>na</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vocación</a:t>
            </a:r>
            <a:r>
              <a:rPr lang="en-US" sz="2800" dirty="0" smtClean="0">
                <a:effectLst>
                  <a:outerShdw blurRad="38100" dist="38100" dir="2700000" algn="tl">
                    <a:srgbClr val="000000">
                      <a:alpha val="43137"/>
                    </a:srgbClr>
                  </a:outerShdw>
                </a:effectLst>
                <a:latin typeface="Comic Sans MS" panose="030F0702030302020204" pitchFamily="66" charset="0"/>
              </a:rPr>
              <a:t> en la </a:t>
            </a:r>
            <a:r>
              <a:rPr lang="en-US" sz="2800" dirty="0" err="1" smtClean="0">
                <a:effectLst>
                  <a:outerShdw blurRad="38100" dist="38100" dir="2700000" algn="tl">
                    <a:srgbClr val="000000">
                      <a:alpha val="43137"/>
                    </a:srgbClr>
                  </a:outerShdw>
                </a:effectLst>
                <a:latin typeface="Comic Sans MS" panose="030F0702030302020204" pitchFamily="66" charset="0"/>
              </a:rPr>
              <a:t>cual</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su</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corazón</a:t>
            </a:r>
            <a:r>
              <a:rPr lang="en-US" sz="2800" dirty="0" smtClean="0">
                <a:effectLst>
                  <a:outerShdw blurRad="38100" dist="38100" dir="2700000" algn="tl">
                    <a:srgbClr val="000000">
                      <a:alpha val="43137"/>
                    </a:srgbClr>
                  </a:outerShdw>
                </a:effectLst>
                <a:latin typeface="Comic Sans MS" panose="030F0702030302020204" pitchFamily="66" charset="0"/>
              </a:rPr>
              <a:t> se </a:t>
            </a:r>
            <a:r>
              <a:rPr lang="en-US" sz="2800" dirty="0" err="1" smtClean="0">
                <a:effectLst>
                  <a:outerShdw blurRad="38100" dist="38100" dir="2700000" algn="tl">
                    <a:srgbClr val="000000">
                      <a:alpha val="43137"/>
                    </a:srgbClr>
                  </a:outerShdw>
                </a:effectLst>
                <a:latin typeface="Comic Sans MS" panose="030F0702030302020204" pitchFamily="66" charset="0"/>
              </a:rPr>
              <a:t>ejercitará</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igualmente</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que</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su</a:t>
            </a:r>
            <a:r>
              <a:rPr lang="en-US" sz="2800" dirty="0" smtClean="0">
                <a:effectLst>
                  <a:outerShdw blurRad="38100" dist="38100" dir="2700000" algn="tl">
                    <a:srgbClr val="000000">
                      <a:alpha val="43137"/>
                    </a:srgbClr>
                  </a:outerShdw>
                </a:effectLst>
                <a:latin typeface="Comic Sans MS" panose="030F0702030302020204" pitchFamily="66" charset="0"/>
              </a:rPr>
              <a:t> </a:t>
            </a:r>
            <a:r>
              <a:rPr lang="en-US" sz="2800" dirty="0" err="1" smtClean="0">
                <a:effectLst>
                  <a:outerShdw blurRad="38100" dist="38100" dir="2700000" algn="tl">
                    <a:srgbClr val="000000">
                      <a:alpha val="43137"/>
                    </a:srgbClr>
                  </a:outerShdw>
                </a:effectLst>
                <a:latin typeface="Comic Sans MS" panose="030F0702030302020204" pitchFamily="66" charset="0"/>
              </a:rPr>
              <a:t>cabeza</a:t>
            </a:r>
            <a:endParaRPr lang="en-US" sz="2800" dirty="0" smtClean="0">
              <a:effectLst>
                <a:outerShdw blurRad="38100" dist="38100" dir="2700000" algn="tl">
                  <a:srgbClr val="000000">
                    <a:alpha val="43137"/>
                  </a:srgbClr>
                </a:outerShdw>
              </a:effectLst>
              <a:latin typeface="Comic Sans MS" panose="030F0702030302020204" pitchFamily="66" charset="0"/>
            </a:endParaRPr>
          </a:p>
          <a:p>
            <a:pPr algn="ctr"/>
            <a:endParaRPr lang="es-VE" sz="900" dirty="0">
              <a:effectLst>
                <a:outerShdw blurRad="38100" dist="38100" dir="2700000" algn="tl">
                  <a:srgbClr val="000000">
                    <a:alpha val="43137"/>
                  </a:srgbClr>
                </a:outerShdw>
              </a:effectLst>
              <a:latin typeface="Comic Sans MS" panose="030F0702030302020204" pitchFamily="66" charset="0"/>
            </a:endParaRPr>
          </a:p>
        </p:txBody>
      </p:sp>
      <p:sp>
        <p:nvSpPr>
          <p:cNvPr id="6" name="Rectángulo 5"/>
          <p:cNvSpPr/>
          <p:nvPr/>
        </p:nvSpPr>
        <p:spPr>
          <a:xfrm>
            <a:off x="5955344" y="4900582"/>
            <a:ext cx="1641796" cy="369332"/>
          </a:xfrm>
          <a:prstGeom prst="rect">
            <a:avLst/>
          </a:prstGeom>
          <a:solidFill>
            <a:schemeClr val="bg1"/>
          </a:solidFill>
        </p:spPr>
        <p:txBody>
          <a:bodyPr wrap="none">
            <a:spAutoFit/>
          </a:bodyPr>
          <a:lstStyle/>
          <a:p>
            <a:pPr algn="r"/>
            <a:r>
              <a:rPr lang="es-VE" dirty="0">
                <a:latin typeface="Comic Sans MS" panose="030F0702030302020204" pitchFamily="66" charset="0"/>
              </a:rPr>
              <a:t>William </a:t>
            </a:r>
            <a:r>
              <a:rPr lang="es-VE" dirty="0" err="1" smtClean="0">
                <a:latin typeface="Comic Sans MS" panose="030F0702030302020204" pitchFamily="66" charset="0"/>
              </a:rPr>
              <a:t>Osler</a:t>
            </a:r>
            <a:endParaRPr lang="es-VE" dirty="0">
              <a:latin typeface="Comic Sans MS" panose="030F0702030302020204" pitchFamily="66" charset="0"/>
            </a:endParaRPr>
          </a:p>
        </p:txBody>
      </p:sp>
      <p:sp>
        <p:nvSpPr>
          <p:cNvPr id="7" name="CuadroTexto 6"/>
          <p:cNvSpPr txBox="1"/>
          <p:nvPr/>
        </p:nvSpPr>
        <p:spPr>
          <a:xfrm>
            <a:off x="3012759" y="5479181"/>
            <a:ext cx="4747775" cy="461665"/>
          </a:xfrm>
          <a:prstGeom prst="rect">
            <a:avLst/>
          </a:prstGeom>
          <a:noFill/>
        </p:spPr>
        <p:txBody>
          <a:bodyPr wrap="none" rtlCol="0">
            <a:spAutoFit/>
          </a:bodyPr>
          <a:lstStyle/>
          <a:p>
            <a:pPr algn="ctr"/>
            <a:r>
              <a:rPr lang="es-VE" sz="1200" dirty="0" smtClean="0">
                <a:solidFill>
                  <a:schemeClr val="bg1"/>
                </a:solidFill>
                <a:latin typeface="Times New Roman" panose="02020603050405020304" pitchFamily="18" charset="0"/>
                <a:cs typeface="Times New Roman" panose="02020603050405020304" pitchFamily="18" charset="0"/>
              </a:rPr>
              <a:t>Citado en: T. </a:t>
            </a:r>
            <a:r>
              <a:rPr lang="es-VE" sz="1200" dirty="0" err="1" smtClean="0">
                <a:solidFill>
                  <a:schemeClr val="bg1"/>
                </a:solidFill>
                <a:latin typeface="Times New Roman" panose="02020603050405020304" pitchFamily="18" charset="0"/>
                <a:cs typeface="Times New Roman" panose="02020603050405020304" pitchFamily="18" charset="0"/>
              </a:rPr>
              <a:t>Gilewski</a:t>
            </a:r>
            <a:r>
              <a:rPr lang="es-VE" sz="1200" dirty="0" smtClean="0">
                <a:solidFill>
                  <a:schemeClr val="bg1"/>
                </a:solidFill>
                <a:latin typeface="Times New Roman" panose="02020603050405020304" pitchFamily="18" charset="0"/>
                <a:cs typeface="Times New Roman" panose="02020603050405020304" pitchFamily="18" charset="0"/>
              </a:rPr>
              <a:t>. </a:t>
            </a:r>
            <a:r>
              <a:rPr lang="en-US" sz="1200" i="1" dirty="0">
                <a:solidFill>
                  <a:schemeClr val="bg1"/>
                </a:solidFill>
                <a:latin typeface="Times New Roman" panose="02020603050405020304" pitchFamily="18" charset="0"/>
                <a:cs typeface="Times New Roman" panose="02020603050405020304" pitchFamily="18" charset="0"/>
              </a:rPr>
              <a:t>The Complexities of Compassion in Patient </a:t>
            </a:r>
            <a:r>
              <a:rPr lang="en-US" sz="1200" i="1" dirty="0" smtClean="0">
                <a:solidFill>
                  <a:schemeClr val="bg1"/>
                </a:solidFill>
                <a:latin typeface="Times New Roman" panose="02020603050405020304" pitchFamily="18" charset="0"/>
                <a:cs typeface="Times New Roman" panose="02020603050405020304" pitchFamily="18" charset="0"/>
              </a:rPr>
              <a:t>Care</a:t>
            </a:r>
            <a:r>
              <a:rPr lang="en-US" sz="1200" dirty="0" smtClean="0">
                <a:solidFill>
                  <a:schemeClr val="bg1"/>
                </a:solidFill>
                <a:latin typeface="Times New Roman" panose="02020603050405020304" pitchFamily="18" charset="0"/>
                <a:cs typeface="Times New Roman" panose="02020603050405020304" pitchFamily="18" charset="0"/>
              </a:rPr>
              <a:t>. </a:t>
            </a:r>
          </a:p>
          <a:p>
            <a:pPr algn="ctr"/>
            <a:r>
              <a:rPr lang="en-US" sz="1200" dirty="0">
                <a:solidFill>
                  <a:schemeClr val="bg1"/>
                </a:solidFill>
                <a:latin typeface="Times New Roman" panose="02020603050405020304" pitchFamily="18" charset="0"/>
                <a:cs typeface="Times New Roman" panose="02020603050405020304" pitchFamily="18" charset="0"/>
              </a:rPr>
              <a:t>JAMA Oncology </a:t>
            </a:r>
            <a:r>
              <a:rPr lang="en-US" sz="1200" dirty="0" err="1" smtClean="0">
                <a:solidFill>
                  <a:schemeClr val="bg1"/>
                </a:solidFill>
                <a:latin typeface="Times New Roman" panose="02020603050405020304" pitchFamily="18" charset="0"/>
                <a:cs typeface="Times New Roman" panose="02020603050405020304" pitchFamily="18" charset="0"/>
              </a:rPr>
              <a:t>Publicado</a:t>
            </a:r>
            <a:r>
              <a:rPr lang="en-US" sz="1200" dirty="0" smtClean="0">
                <a:solidFill>
                  <a:schemeClr val="bg1"/>
                </a:solidFill>
                <a:latin typeface="Times New Roman" panose="02020603050405020304" pitchFamily="18" charset="0"/>
                <a:cs typeface="Times New Roman" panose="02020603050405020304" pitchFamily="18" charset="0"/>
              </a:rPr>
              <a:t> </a:t>
            </a:r>
            <a:r>
              <a:rPr lang="en-US" sz="1200" dirty="0">
                <a:solidFill>
                  <a:schemeClr val="bg1"/>
                </a:solidFill>
                <a:latin typeface="Times New Roman" panose="02020603050405020304" pitchFamily="18" charset="0"/>
                <a:cs typeface="Times New Roman" panose="02020603050405020304" pitchFamily="18" charset="0"/>
              </a:rPr>
              <a:t>online </a:t>
            </a:r>
            <a:r>
              <a:rPr lang="en-US" sz="1200" dirty="0" err="1" smtClean="0">
                <a:solidFill>
                  <a:schemeClr val="bg1"/>
                </a:solidFill>
                <a:latin typeface="Times New Roman" panose="02020603050405020304" pitchFamily="18" charset="0"/>
                <a:cs typeface="Times New Roman" panose="02020603050405020304" pitchFamily="18" charset="0"/>
              </a:rPr>
              <a:t>febrero</a:t>
            </a:r>
            <a:r>
              <a:rPr lang="en-US" sz="1200" dirty="0" smtClean="0">
                <a:solidFill>
                  <a:schemeClr val="bg1"/>
                </a:solidFill>
                <a:latin typeface="Times New Roman" panose="02020603050405020304" pitchFamily="18" charset="0"/>
                <a:cs typeface="Times New Roman" panose="02020603050405020304" pitchFamily="18" charset="0"/>
              </a:rPr>
              <a:t> </a:t>
            </a:r>
            <a:r>
              <a:rPr lang="en-US" sz="1200" dirty="0">
                <a:solidFill>
                  <a:schemeClr val="bg1"/>
                </a:solidFill>
                <a:latin typeface="Times New Roman" panose="02020603050405020304" pitchFamily="18" charset="0"/>
                <a:cs typeface="Times New Roman" panose="02020603050405020304" pitchFamily="18" charset="0"/>
              </a:rPr>
              <a:t>26, 2015</a:t>
            </a:r>
            <a:r>
              <a:rPr lang="es-VE" sz="1200" dirty="0" smtClean="0">
                <a:solidFill>
                  <a:schemeClr val="bg1"/>
                </a:solidFill>
                <a:latin typeface="Times New Roman" panose="02020603050405020304" pitchFamily="18" charset="0"/>
                <a:cs typeface="Times New Roman" panose="02020603050405020304" pitchFamily="18" charset="0"/>
              </a:rPr>
              <a:t> </a:t>
            </a:r>
            <a:endParaRPr lang="es-VE"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3314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t="4087" b="8799"/>
          <a:stretch/>
        </p:blipFill>
        <p:spPr>
          <a:xfrm>
            <a:off x="2364515" y="746760"/>
            <a:ext cx="4762500" cy="5136198"/>
          </a:xfrm>
          <a:prstGeom prst="rect">
            <a:avLst/>
          </a:prstGeom>
        </p:spPr>
      </p:pic>
      <p:sp>
        <p:nvSpPr>
          <p:cNvPr id="6" name="CuadroTexto 5"/>
          <p:cNvSpPr txBox="1"/>
          <p:nvPr/>
        </p:nvSpPr>
        <p:spPr>
          <a:xfrm>
            <a:off x="1775460" y="5974398"/>
            <a:ext cx="5593080" cy="369332"/>
          </a:xfrm>
          <a:prstGeom prst="rect">
            <a:avLst/>
          </a:prstGeom>
          <a:solidFill>
            <a:schemeClr val="bg1"/>
          </a:solidFill>
          <a:ln w="28575">
            <a:noFill/>
          </a:ln>
        </p:spPr>
        <p:txBody>
          <a:bodyPr wrap="square" rtlCol="0">
            <a:spAutoFit/>
          </a:bodyPr>
          <a:lstStyle/>
          <a:p>
            <a:pPr algn="ctr"/>
            <a:r>
              <a:rPr lang="es-VE" dirty="0" smtClean="0">
                <a:latin typeface="Comic Sans MS" panose="030F0702030302020204" pitchFamily="66" charset="0"/>
              </a:rPr>
              <a:t>“…Mi pequeño libro negro de números de abogados”</a:t>
            </a:r>
            <a:endParaRPr lang="es-VE" dirty="0">
              <a:latin typeface="Comic Sans MS" panose="030F0702030302020204" pitchFamily="66" charset="0"/>
            </a:endParaRPr>
          </a:p>
        </p:txBody>
      </p:sp>
      <p:sp>
        <p:nvSpPr>
          <p:cNvPr id="7" name="Rectángulo 6"/>
          <p:cNvSpPr/>
          <p:nvPr/>
        </p:nvSpPr>
        <p:spPr>
          <a:xfrm>
            <a:off x="5638800" y="838200"/>
            <a:ext cx="103632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5465393" y="838200"/>
            <a:ext cx="1383134" cy="646331"/>
          </a:xfrm>
          <a:prstGeom prst="rect">
            <a:avLst/>
          </a:prstGeom>
          <a:noFill/>
        </p:spPr>
        <p:txBody>
          <a:bodyPr wrap="square" rtlCol="0">
            <a:spAutoFit/>
          </a:bodyPr>
          <a:lstStyle/>
          <a:p>
            <a:pPr algn="ctr"/>
            <a:r>
              <a:rPr lang="es-VE" sz="1200" dirty="0" smtClean="0">
                <a:latin typeface="Comic Sans MS" panose="030F0702030302020204" pitchFamily="66" charset="0"/>
              </a:rPr>
              <a:t>En caso de emergencia</a:t>
            </a:r>
          </a:p>
          <a:p>
            <a:pPr algn="ctr"/>
            <a:r>
              <a:rPr lang="es-VE" sz="1200" dirty="0" smtClean="0">
                <a:latin typeface="Comic Sans MS" panose="030F0702030302020204" pitchFamily="66" charset="0"/>
              </a:rPr>
              <a:t> rompa el vidrio</a:t>
            </a:r>
            <a:endParaRPr lang="es-VE" sz="1200" dirty="0">
              <a:latin typeface="Comic Sans MS" panose="030F0702030302020204" pitchFamily="66" charset="0"/>
            </a:endParaRPr>
          </a:p>
        </p:txBody>
      </p:sp>
      <p:sp>
        <p:nvSpPr>
          <p:cNvPr id="9" name="CuadroTexto 8"/>
          <p:cNvSpPr txBox="1"/>
          <p:nvPr/>
        </p:nvSpPr>
        <p:spPr>
          <a:xfrm>
            <a:off x="849565" y="838200"/>
            <a:ext cx="1851790" cy="461665"/>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Demandas…</a:t>
            </a:r>
            <a:endParaRPr lang="es-VE" sz="2400" dirty="0">
              <a:latin typeface="Comic Sans MS" panose="030F0702030302020204" pitchFamily="66" charset="0"/>
            </a:endParaRPr>
          </a:p>
        </p:txBody>
      </p:sp>
    </p:spTree>
    <p:extLst>
      <p:ext uri="{BB962C8B-B14F-4D97-AF65-F5344CB8AC3E}">
        <p14:creationId xmlns:p14="http://schemas.microsoft.com/office/powerpoint/2010/main" val="27168021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ángulo 4"/>
          <p:cNvSpPr/>
          <p:nvPr/>
        </p:nvSpPr>
        <p:spPr>
          <a:xfrm>
            <a:off x="1599842" y="1726422"/>
            <a:ext cx="6017342" cy="2862322"/>
          </a:xfrm>
          <a:prstGeom prst="rect">
            <a:avLst/>
          </a:prstGeom>
        </p:spPr>
        <p:txBody>
          <a:bodyPr wrap="square">
            <a:spAutoFit/>
          </a:bodyPr>
          <a:lstStyle/>
          <a:p>
            <a:r>
              <a:rPr lang="es-VE" sz="3600" b="1" dirty="0" smtClean="0">
                <a:solidFill>
                  <a:schemeClr val="bg1"/>
                </a:solidFill>
                <a:latin typeface="Times New Roman" panose="02020603050405020304" pitchFamily="18" charset="0"/>
                <a:ea typeface="Calibri" panose="020F0502020204030204" pitchFamily="34" charset="0"/>
              </a:rPr>
              <a:t>“Mejorar </a:t>
            </a:r>
            <a:r>
              <a:rPr lang="es-VE" sz="3600" b="1" dirty="0">
                <a:solidFill>
                  <a:schemeClr val="bg1"/>
                </a:solidFill>
                <a:latin typeface="Times New Roman" panose="02020603050405020304" pitchFamily="18" charset="0"/>
                <a:ea typeface="Calibri" panose="020F0502020204030204" pitchFamily="34" charset="0"/>
              </a:rPr>
              <a:t>el proceso diagnóstico no solo es posible, sino que es un imperativo </a:t>
            </a:r>
            <a:r>
              <a:rPr lang="es-VE" sz="3600" b="1" dirty="0" smtClean="0">
                <a:solidFill>
                  <a:schemeClr val="bg1"/>
                </a:solidFill>
                <a:latin typeface="Times New Roman" panose="02020603050405020304" pitchFamily="18" charset="0"/>
                <a:ea typeface="Calibri" panose="020F0502020204030204" pitchFamily="34" charset="0"/>
              </a:rPr>
              <a:t>moral, </a:t>
            </a:r>
            <a:r>
              <a:rPr lang="es-VE" sz="3600" b="1" dirty="0">
                <a:solidFill>
                  <a:schemeClr val="bg1"/>
                </a:solidFill>
                <a:latin typeface="Times New Roman" panose="02020603050405020304" pitchFamily="18" charset="0"/>
                <a:ea typeface="Calibri" panose="020F0502020204030204" pitchFamily="34" charset="0"/>
              </a:rPr>
              <a:t>profesional y de salud pública”</a:t>
            </a:r>
            <a:r>
              <a:rPr lang="es-VE" sz="3600" dirty="0">
                <a:solidFill>
                  <a:schemeClr val="bg1"/>
                </a:solidFill>
                <a:latin typeface="Times New Roman" panose="02020603050405020304" pitchFamily="18" charset="0"/>
                <a:ea typeface="Calibri" panose="020F0502020204030204" pitchFamily="34" charset="0"/>
              </a:rPr>
              <a:t>. </a:t>
            </a:r>
            <a:endParaRPr lang="es-VE" sz="3600" dirty="0">
              <a:solidFill>
                <a:schemeClr val="bg1"/>
              </a:solidFill>
            </a:endParaRPr>
          </a:p>
        </p:txBody>
      </p:sp>
      <p:sp>
        <p:nvSpPr>
          <p:cNvPr id="6" name="CuadroTexto 5"/>
          <p:cNvSpPr txBox="1"/>
          <p:nvPr/>
        </p:nvSpPr>
        <p:spPr>
          <a:xfrm>
            <a:off x="3620669" y="5038889"/>
            <a:ext cx="3954993" cy="646331"/>
          </a:xfrm>
          <a:prstGeom prst="rect">
            <a:avLst/>
          </a:prstGeom>
          <a:noFill/>
        </p:spPr>
        <p:txBody>
          <a:bodyPr wrap="none" rtlCol="0">
            <a:spAutoFit/>
          </a:bodyPr>
          <a:lstStyle/>
          <a:p>
            <a:pPr algn="r"/>
            <a:r>
              <a:rPr lang="es-VE" dirty="0" err="1" smtClean="0">
                <a:solidFill>
                  <a:schemeClr val="bg1"/>
                </a:solidFill>
                <a:latin typeface="Times New Roman" panose="02020603050405020304" pitchFamily="18" charset="0"/>
                <a:cs typeface="Times New Roman" panose="02020603050405020304" pitchFamily="18" charset="0"/>
              </a:rPr>
              <a:t>National</a:t>
            </a:r>
            <a:r>
              <a:rPr lang="es-VE" dirty="0" smtClean="0">
                <a:solidFill>
                  <a:schemeClr val="bg1"/>
                </a:solidFill>
                <a:latin typeface="Times New Roman" panose="02020603050405020304" pitchFamily="18" charset="0"/>
                <a:cs typeface="Times New Roman" panose="02020603050405020304" pitchFamily="18" charset="0"/>
              </a:rPr>
              <a:t> </a:t>
            </a:r>
            <a:r>
              <a:rPr lang="es-VE" dirty="0" err="1" smtClean="0">
                <a:solidFill>
                  <a:schemeClr val="bg1"/>
                </a:solidFill>
                <a:latin typeface="Times New Roman" panose="02020603050405020304" pitchFamily="18" charset="0"/>
                <a:cs typeface="Times New Roman" panose="02020603050405020304" pitchFamily="18" charset="0"/>
              </a:rPr>
              <a:t>Academy</a:t>
            </a:r>
            <a:r>
              <a:rPr lang="es-VE" dirty="0" smtClean="0">
                <a:solidFill>
                  <a:schemeClr val="bg1"/>
                </a:solidFill>
                <a:latin typeface="Times New Roman" panose="02020603050405020304" pitchFamily="18" charset="0"/>
                <a:cs typeface="Times New Roman" panose="02020603050405020304" pitchFamily="18" charset="0"/>
              </a:rPr>
              <a:t> of Medicine (NAM). </a:t>
            </a:r>
          </a:p>
          <a:p>
            <a:pPr algn="r"/>
            <a:r>
              <a:rPr lang="es-VE" i="1" dirty="0" err="1" smtClean="0">
                <a:solidFill>
                  <a:schemeClr val="bg1"/>
                </a:solidFill>
                <a:latin typeface="Times New Roman" panose="02020603050405020304" pitchFamily="18" charset="0"/>
                <a:cs typeface="Times New Roman" panose="02020603050405020304" pitchFamily="18" charset="0"/>
              </a:rPr>
              <a:t>Improving</a:t>
            </a:r>
            <a:r>
              <a:rPr lang="es-VE" i="1" dirty="0" smtClean="0">
                <a:solidFill>
                  <a:schemeClr val="bg1"/>
                </a:solidFill>
                <a:latin typeface="Times New Roman" panose="02020603050405020304" pitchFamily="18" charset="0"/>
                <a:cs typeface="Times New Roman" panose="02020603050405020304" pitchFamily="18" charset="0"/>
              </a:rPr>
              <a:t> diagnosis</a:t>
            </a:r>
            <a:r>
              <a:rPr lang="es-VE" dirty="0" smtClean="0">
                <a:solidFill>
                  <a:schemeClr val="bg1"/>
                </a:solidFill>
                <a:latin typeface="Times New Roman" panose="02020603050405020304" pitchFamily="18" charset="0"/>
                <a:cs typeface="Times New Roman" panose="02020603050405020304" pitchFamily="18" charset="0"/>
              </a:rPr>
              <a:t>. 2015</a:t>
            </a:r>
            <a:endParaRPr lang="es-VE" dirty="0">
              <a:solidFill>
                <a:schemeClr val="bg1"/>
              </a:solidFill>
              <a:latin typeface="Times New Roman" panose="02020603050405020304" pitchFamily="18" charset="0"/>
              <a:cs typeface="Times New Roman" panose="02020603050405020304" pitchFamily="18" charset="0"/>
            </a:endParaRPr>
          </a:p>
        </p:txBody>
      </p:sp>
      <p:sp>
        <p:nvSpPr>
          <p:cNvPr id="7"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138228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0" fill="hold"/>
                                        <p:tgtEl>
                                          <p:spTgt spid="5"/>
                                        </p:tgtEl>
                                        <p:attrNameLst>
                                          <p:attrName>ppt_w</p:attrName>
                                        </p:attrNameLst>
                                      </p:cBhvr>
                                      <p:tavLst>
                                        <p:tav tm="0">
                                          <p:val>
                                            <p:fltVal val="0"/>
                                          </p:val>
                                        </p:tav>
                                        <p:tav tm="100000">
                                          <p:val>
                                            <p:strVal val="#ppt_w"/>
                                          </p:val>
                                        </p:tav>
                                      </p:tavLst>
                                    </p:anim>
                                    <p:anim calcmode="lin" valueType="num">
                                      <p:cBhvr>
                                        <p:cTn id="8" dur="5000" fill="hold"/>
                                        <p:tgtEl>
                                          <p:spTgt spid="5"/>
                                        </p:tgtEl>
                                        <p:attrNameLst>
                                          <p:attrName>ppt_h</p:attrName>
                                        </p:attrNameLst>
                                      </p:cBhvr>
                                      <p:tavLst>
                                        <p:tav tm="0">
                                          <p:val>
                                            <p:fltVal val="0"/>
                                          </p:val>
                                        </p:tav>
                                        <p:tav tm="100000">
                                          <p:val>
                                            <p:strVal val="#ppt_h"/>
                                          </p:val>
                                        </p:tav>
                                      </p:tavLst>
                                    </p:anim>
                                    <p:animEffect transition="in" filter="fade">
                                      <p:cBhvr>
                                        <p:cTn id="9"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CuadroTexto 2"/>
          <p:cNvSpPr txBox="1"/>
          <p:nvPr/>
        </p:nvSpPr>
        <p:spPr>
          <a:xfrm>
            <a:off x="2809338" y="3044279"/>
            <a:ext cx="3525324" cy="769441"/>
          </a:xfrm>
          <a:prstGeom prst="rect">
            <a:avLst/>
          </a:prstGeom>
          <a:solidFill>
            <a:schemeClr val="accent2">
              <a:lumMod val="40000"/>
              <a:lumOff val="60000"/>
            </a:schemeClr>
          </a:solidFill>
          <a:scene3d>
            <a:camera prst="orthographicFront"/>
            <a:lightRig rig="threePt" dir="t"/>
          </a:scene3d>
          <a:sp3d>
            <a:bevelT/>
          </a:sp3d>
        </p:spPr>
        <p:txBody>
          <a:bodyPr wrap="none" rtlCol="0">
            <a:spAutoFit/>
          </a:bodyPr>
          <a:lstStyle/>
          <a:p>
            <a:r>
              <a:rPr lang="es-VE" sz="4400" dirty="0" smtClean="0">
                <a:latin typeface="Comic Sans MS" panose="030F0702030302020204" pitchFamily="66" charset="0"/>
              </a:rPr>
              <a:t>¿Qué hacer?</a:t>
            </a:r>
            <a:endParaRPr lang="es-VE" sz="4400" dirty="0">
              <a:latin typeface="Comic Sans MS" panose="030F0702030302020204" pitchFamily="66" charset="0"/>
            </a:endParaRPr>
          </a:p>
        </p:txBody>
      </p:sp>
    </p:spTree>
    <p:extLst>
      <p:ext uri="{BB962C8B-B14F-4D97-AF65-F5344CB8AC3E}">
        <p14:creationId xmlns:p14="http://schemas.microsoft.com/office/powerpoint/2010/main" val="82536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uadroTexto 2"/>
          <p:cNvSpPr txBox="1"/>
          <p:nvPr/>
        </p:nvSpPr>
        <p:spPr>
          <a:xfrm>
            <a:off x="3051835" y="1592822"/>
            <a:ext cx="3113353" cy="738664"/>
          </a:xfrm>
          <a:prstGeom prst="rect">
            <a:avLst/>
          </a:prstGeom>
          <a:solidFill>
            <a:schemeClr val="bg1"/>
          </a:solidFill>
        </p:spPr>
        <p:txBody>
          <a:bodyPr wrap="none" rtlCol="0">
            <a:spAutoFit/>
          </a:bodyPr>
          <a:lstStyle/>
          <a:p>
            <a:pPr algn="ctr"/>
            <a:r>
              <a:rPr lang="es-VE" sz="2400" u="sng" dirty="0" smtClean="0">
                <a:latin typeface="Comic Sans MS" panose="030F0702030302020204" pitchFamily="66" charset="0"/>
              </a:rPr>
              <a:t>En fallas cognitivas</a:t>
            </a:r>
            <a:r>
              <a:rPr lang="es-VE" sz="2400" dirty="0" smtClean="0">
                <a:latin typeface="Comic Sans MS" panose="030F0702030302020204" pitchFamily="66" charset="0"/>
              </a:rPr>
              <a:t> </a:t>
            </a:r>
          </a:p>
          <a:p>
            <a:pPr algn="ctr"/>
            <a:r>
              <a:rPr lang="es-VE" dirty="0">
                <a:latin typeface="Comic Sans MS" panose="030F0702030302020204" pitchFamily="66" charset="0"/>
              </a:rPr>
              <a:t>E</a:t>
            </a:r>
            <a:r>
              <a:rPr lang="es-VE" dirty="0" smtClean="0">
                <a:latin typeface="Comic Sans MS" panose="030F0702030302020204" pitchFamily="66" charset="0"/>
              </a:rPr>
              <a:t>nseñar </a:t>
            </a:r>
            <a:r>
              <a:rPr lang="es-VE" dirty="0" err="1" smtClean="0">
                <a:latin typeface="Comic Sans MS" panose="030F0702030302020204" pitchFamily="66" charset="0"/>
              </a:rPr>
              <a:t>metacognición</a:t>
            </a:r>
            <a:endParaRPr lang="es-VE" dirty="0" smtClean="0">
              <a:latin typeface="Comic Sans MS" panose="030F0702030302020204" pitchFamily="66" charset="0"/>
            </a:endParaRPr>
          </a:p>
        </p:txBody>
      </p:sp>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Rectángulo 4"/>
          <p:cNvSpPr/>
          <p:nvPr/>
        </p:nvSpPr>
        <p:spPr>
          <a:xfrm>
            <a:off x="2272777" y="582197"/>
            <a:ext cx="4671472" cy="646331"/>
          </a:xfrm>
          <a:prstGeom prst="rect">
            <a:avLst/>
          </a:prstGeom>
          <a:solidFill>
            <a:schemeClr val="bg2">
              <a:lumMod val="50000"/>
            </a:schemeClr>
          </a:solidFill>
          <a:ln w="38100">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r>
              <a:rPr lang="es-VE" sz="3600" dirty="0">
                <a:solidFill>
                  <a:srgbClr val="EFE2B3"/>
                </a:solidFill>
                <a:latin typeface="Comic Sans MS" panose="030F0702030302020204" pitchFamily="66" charset="0"/>
              </a:rPr>
              <a:t>Acciones correctivas</a:t>
            </a:r>
          </a:p>
        </p:txBody>
      </p:sp>
      <p:sp>
        <p:nvSpPr>
          <p:cNvPr id="7" name="CuadroTexto 6"/>
          <p:cNvSpPr txBox="1"/>
          <p:nvPr/>
        </p:nvSpPr>
        <p:spPr>
          <a:xfrm>
            <a:off x="1849537" y="4573404"/>
            <a:ext cx="5444926" cy="1077218"/>
          </a:xfrm>
          <a:prstGeom prst="rect">
            <a:avLst/>
          </a:prstGeom>
          <a:solidFill>
            <a:srgbClr val="EFE2B3"/>
          </a:solidFill>
          <a:ln>
            <a:solidFill>
              <a:schemeClr val="accent2"/>
            </a:solidFill>
          </a:ln>
          <a:effectLst>
            <a:outerShdw blurRad="50800" dist="38100" dir="2700000" algn="tl" rotWithShape="0">
              <a:prstClr val="black">
                <a:alpha val="40000"/>
              </a:prstClr>
            </a:outerShdw>
          </a:effectLst>
        </p:spPr>
        <p:txBody>
          <a:bodyPr wrap="square" rtlCol="0">
            <a:spAutoFit/>
          </a:bodyPr>
          <a:lstStyle/>
          <a:p>
            <a:r>
              <a:rPr lang="es-VE" sz="2400" u="sng" dirty="0" err="1" smtClean="0">
                <a:latin typeface="Comic Sans MS" panose="030F0702030302020204" pitchFamily="66" charset="0"/>
              </a:rPr>
              <a:t>Metacognición</a:t>
            </a:r>
            <a:r>
              <a:rPr lang="es-VE" sz="2400" u="sng" dirty="0" smtClean="0">
                <a:latin typeface="Comic Sans MS" panose="030F0702030302020204" pitchFamily="66" charset="0"/>
              </a:rPr>
              <a:t>:</a:t>
            </a:r>
          </a:p>
          <a:p>
            <a:r>
              <a:rPr lang="es-VE" sz="2000" dirty="0" smtClean="0">
                <a:latin typeface="Comic Sans MS" panose="030F0702030302020204" pitchFamily="66" charset="0"/>
              </a:rPr>
              <a:t>Estar consciente y comprender el proceso de pensamiento de uno mismo</a:t>
            </a:r>
            <a:endParaRPr lang="es-VE" sz="2000" dirty="0">
              <a:latin typeface="Comic Sans MS" panose="030F0702030302020204" pitchFamily="66" charset="0"/>
            </a:endParaRPr>
          </a:p>
        </p:txBody>
      </p:sp>
      <p:sp>
        <p:nvSpPr>
          <p:cNvPr id="8" name="CuadroTexto 7"/>
          <p:cNvSpPr txBox="1"/>
          <p:nvPr/>
        </p:nvSpPr>
        <p:spPr>
          <a:xfrm>
            <a:off x="1483897" y="2873324"/>
            <a:ext cx="6249228" cy="1200329"/>
          </a:xfrm>
          <a:prstGeom prst="rect">
            <a:avLst/>
          </a:prstGeom>
          <a:solidFill>
            <a:srgbClr val="EFE2B3"/>
          </a:solidFill>
          <a:ln>
            <a:solidFill>
              <a:schemeClr val="accent2"/>
            </a:solidFill>
          </a:ln>
          <a:effectLst>
            <a:outerShdw blurRad="50800" dist="38100" dir="2700000" algn="tl" rotWithShape="0">
              <a:prstClr val="black">
                <a:alpha val="40000"/>
              </a:prstClr>
            </a:outerShdw>
          </a:effectLst>
        </p:spPr>
        <p:txBody>
          <a:bodyPr wrap="square" rtlCol="0">
            <a:spAutoFit/>
          </a:bodyPr>
          <a:lstStyle/>
          <a:p>
            <a:r>
              <a:rPr lang="es-VE" sz="2400" dirty="0" smtClean="0">
                <a:latin typeface="Comic Sans MS" panose="030F0702030302020204" pitchFamily="66" charset="0"/>
              </a:rPr>
              <a:t>¿Cómo piensan los médicos, cómo es el proceso de razonamiento para llegar a un diagnóstico y a la toma de decisiones?</a:t>
            </a:r>
            <a:endParaRPr lang="es-VE" sz="2400" dirty="0">
              <a:latin typeface="Comic Sans MS" panose="030F0702030302020204" pitchFamily="66" charset="0"/>
            </a:endParaRPr>
          </a:p>
        </p:txBody>
      </p:sp>
    </p:spTree>
    <p:extLst>
      <p:ext uri="{BB962C8B-B14F-4D97-AF65-F5344CB8AC3E}">
        <p14:creationId xmlns:p14="http://schemas.microsoft.com/office/powerpoint/2010/main" val="22777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uadroTexto 2"/>
          <p:cNvSpPr txBox="1"/>
          <p:nvPr/>
        </p:nvSpPr>
        <p:spPr>
          <a:xfrm>
            <a:off x="3051835" y="1409942"/>
            <a:ext cx="3113353" cy="738664"/>
          </a:xfrm>
          <a:prstGeom prst="rect">
            <a:avLst/>
          </a:prstGeom>
          <a:solidFill>
            <a:schemeClr val="bg1"/>
          </a:solidFill>
        </p:spPr>
        <p:txBody>
          <a:bodyPr wrap="none" rtlCol="0">
            <a:spAutoFit/>
          </a:bodyPr>
          <a:lstStyle/>
          <a:p>
            <a:pPr algn="ctr"/>
            <a:r>
              <a:rPr lang="es-VE" sz="2400" u="sng" dirty="0" smtClean="0">
                <a:solidFill>
                  <a:prstClr val="black"/>
                </a:solidFill>
                <a:latin typeface="Comic Sans MS" panose="030F0702030302020204" pitchFamily="66" charset="0"/>
              </a:rPr>
              <a:t>En fallas cognitivas</a:t>
            </a:r>
            <a:r>
              <a:rPr lang="es-VE" sz="2400" dirty="0" smtClean="0">
                <a:solidFill>
                  <a:prstClr val="black"/>
                </a:solidFill>
                <a:latin typeface="Comic Sans MS" panose="030F0702030302020204" pitchFamily="66" charset="0"/>
              </a:rPr>
              <a:t> </a:t>
            </a:r>
          </a:p>
          <a:p>
            <a:pPr algn="ctr"/>
            <a:r>
              <a:rPr lang="es-VE" dirty="0">
                <a:solidFill>
                  <a:prstClr val="black"/>
                </a:solidFill>
                <a:latin typeface="Comic Sans MS" panose="030F0702030302020204" pitchFamily="66" charset="0"/>
              </a:rPr>
              <a:t>E</a:t>
            </a:r>
            <a:r>
              <a:rPr lang="es-VE" dirty="0" smtClean="0">
                <a:solidFill>
                  <a:prstClr val="black"/>
                </a:solidFill>
                <a:latin typeface="Comic Sans MS" panose="030F0702030302020204" pitchFamily="66" charset="0"/>
              </a:rPr>
              <a:t>nseñar </a:t>
            </a:r>
            <a:r>
              <a:rPr lang="es-VE" dirty="0" err="1" smtClean="0">
                <a:solidFill>
                  <a:prstClr val="black"/>
                </a:solidFill>
                <a:latin typeface="Comic Sans MS" panose="030F0702030302020204" pitchFamily="66" charset="0"/>
              </a:rPr>
              <a:t>metacognición</a:t>
            </a:r>
            <a:endParaRPr lang="es-VE" dirty="0" smtClean="0">
              <a:solidFill>
                <a:prstClr val="black"/>
              </a:solidFill>
              <a:latin typeface="Comic Sans MS" panose="030F0702030302020204" pitchFamily="66" charset="0"/>
            </a:endParaRPr>
          </a:p>
        </p:txBody>
      </p:sp>
      <p:sp>
        <p:nvSpPr>
          <p:cNvPr id="2" name="CuadroTexto 1"/>
          <p:cNvSpPr txBox="1"/>
          <p:nvPr/>
        </p:nvSpPr>
        <p:spPr>
          <a:xfrm>
            <a:off x="1186020" y="2308334"/>
            <a:ext cx="6844985" cy="4093428"/>
          </a:xfrm>
          <a:prstGeom prst="rect">
            <a:avLst/>
          </a:prstGeom>
          <a:solidFill>
            <a:srgbClr val="EFE2B3"/>
          </a:solidFill>
        </p:spPr>
        <p:txBody>
          <a:bodyPr wrap="square" rtlCol="0">
            <a:spAutoFit/>
          </a:bodyPr>
          <a:lstStyle/>
          <a:p>
            <a:endParaRPr lang="es-VE" sz="800" dirty="0" smtClean="0">
              <a:latin typeface="Comic Sans MS" panose="030F0702030302020204" pitchFamily="66" charset="0"/>
            </a:endParaRPr>
          </a:p>
          <a:p>
            <a:pPr algn="ctr"/>
            <a:r>
              <a:rPr lang="es-VE" dirty="0" smtClean="0">
                <a:latin typeface="Comic Sans MS" panose="030F0702030302020204" pitchFamily="66" charset="0"/>
              </a:rPr>
              <a:t>Herramienta para evaluar razonamiento diagnóstico</a:t>
            </a:r>
          </a:p>
          <a:p>
            <a:endParaRPr lang="es-VE" sz="1000" dirty="0">
              <a:latin typeface="Comic Sans MS" panose="030F0702030302020204" pitchFamily="66" charset="0"/>
            </a:endParaRPr>
          </a:p>
          <a:p>
            <a:pPr marL="342900" indent="-342900">
              <a:buFontTx/>
              <a:buAutoNum type="arabicPeriod"/>
            </a:pPr>
            <a:r>
              <a:rPr lang="es-VE" dirty="0">
                <a:latin typeface="Comic Sans MS" panose="030F0702030302020204" pitchFamily="66" charset="0"/>
              </a:rPr>
              <a:t>R</a:t>
            </a:r>
            <a:r>
              <a:rPr lang="es-VE" dirty="0" smtClean="0">
                <a:latin typeface="Comic Sans MS" panose="030F0702030302020204" pitchFamily="66" charset="0"/>
              </a:rPr>
              <a:t>ecoger </a:t>
            </a:r>
            <a:r>
              <a:rPr lang="es-VE" dirty="0">
                <a:latin typeface="Comic Sans MS" panose="030F0702030302020204" pitchFamily="66" charset="0"/>
              </a:rPr>
              <a:t>y reportar datos de la historia y el examen físico de una forma dirigida a la hipótesis diagnóstica</a:t>
            </a:r>
            <a:r>
              <a:rPr lang="es-VE" dirty="0" smtClean="0">
                <a:latin typeface="Comic Sans MS" panose="030F0702030302020204" pitchFamily="66" charset="0"/>
              </a:rPr>
              <a:t>;</a:t>
            </a:r>
          </a:p>
          <a:p>
            <a:pPr marL="342900" indent="-342900">
              <a:buFontTx/>
              <a:buAutoNum type="arabicPeriod"/>
            </a:pPr>
            <a:endParaRPr lang="es-VE" sz="900" dirty="0" smtClean="0">
              <a:latin typeface="Comic Sans MS" panose="030F0702030302020204" pitchFamily="66" charset="0"/>
            </a:endParaRPr>
          </a:p>
          <a:p>
            <a:pPr marL="342900" indent="-342900">
              <a:buFontTx/>
              <a:buAutoNum type="arabicPeriod"/>
            </a:pPr>
            <a:r>
              <a:rPr lang="es-VE" dirty="0" smtClean="0">
                <a:latin typeface="Comic Sans MS" panose="030F0702030302020204" pitchFamily="66" charset="0"/>
              </a:rPr>
              <a:t>Expresar </a:t>
            </a:r>
            <a:r>
              <a:rPr lang="es-VE" dirty="0">
                <a:latin typeface="Comic Sans MS" panose="030F0702030302020204" pitchFamily="66" charset="0"/>
              </a:rPr>
              <a:t>fluida y coherentemente una </a:t>
            </a:r>
            <a:r>
              <a:rPr lang="es-VE" dirty="0" smtClean="0">
                <a:latin typeface="Comic Sans MS" panose="030F0702030302020204" pitchFamily="66" charset="0"/>
              </a:rPr>
              <a:t>visión </a:t>
            </a:r>
            <a:r>
              <a:rPr lang="es-VE" dirty="0">
                <a:latin typeface="Comic Sans MS" panose="030F0702030302020204" pitchFamily="66" charset="0"/>
              </a:rPr>
              <a:t>completa del problema; </a:t>
            </a:r>
            <a:endParaRPr lang="es-VE" dirty="0" smtClean="0">
              <a:latin typeface="Comic Sans MS" panose="030F0702030302020204" pitchFamily="66" charset="0"/>
            </a:endParaRPr>
          </a:p>
          <a:p>
            <a:pPr marL="342900" indent="-342900">
              <a:buFontTx/>
              <a:buAutoNum type="arabicPeriod"/>
            </a:pPr>
            <a:endParaRPr lang="es-VE" sz="900" dirty="0" smtClean="0">
              <a:latin typeface="Comic Sans MS" panose="030F0702030302020204" pitchFamily="66" charset="0"/>
            </a:endParaRPr>
          </a:p>
          <a:p>
            <a:pPr marL="342900" indent="-342900">
              <a:buFontTx/>
              <a:buAutoNum type="arabicPeriod"/>
            </a:pPr>
            <a:r>
              <a:rPr lang="es-VE" dirty="0" smtClean="0">
                <a:latin typeface="Comic Sans MS" panose="030F0702030302020204" pitchFamily="66" charset="0"/>
              </a:rPr>
              <a:t>Expresar </a:t>
            </a:r>
            <a:r>
              <a:rPr lang="es-VE" dirty="0">
                <a:latin typeface="Comic Sans MS" panose="030F0702030302020204" pitchFamily="66" charset="0"/>
              </a:rPr>
              <a:t>fluida y coherentemente un diagnóstico diferencial prioritario</a:t>
            </a:r>
            <a:r>
              <a:rPr lang="es-VE" dirty="0" smtClean="0">
                <a:latin typeface="Comic Sans MS" panose="030F0702030302020204" pitchFamily="66" charset="0"/>
              </a:rPr>
              <a:t>;</a:t>
            </a:r>
          </a:p>
          <a:p>
            <a:r>
              <a:rPr lang="es-VE" sz="900" dirty="0" smtClean="0">
                <a:latin typeface="Comic Sans MS" panose="030F0702030302020204" pitchFamily="66" charset="0"/>
              </a:rPr>
              <a:t> </a:t>
            </a:r>
          </a:p>
          <a:p>
            <a:pPr marL="342900" indent="-342900">
              <a:buFont typeface="+mj-lt"/>
              <a:buAutoNum type="arabicPeriod" startAt="4"/>
            </a:pPr>
            <a:r>
              <a:rPr lang="es-VE" dirty="0" smtClean="0">
                <a:latin typeface="Comic Sans MS" panose="030F0702030302020204" pitchFamily="66" charset="0"/>
              </a:rPr>
              <a:t>Dirigir </a:t>
            </a:r>
            <a:r>
              <a:rPr lang="es-VE" dirty="0">
                <a:latin typeface="Comic Sans MS" panose="030F0702030302020204" pitchFamily="66" charset="0"/>
              </a:rPr>
              <a:t>evaluación/ tratamiento hacia diagnóstico de alta prioridad; </a:t>
            </a:r>
            <a:endParaRPr lang="es-VE" dirty="0" smtClean="0">
              <a:latin typeface="Comic Sans MS" panose="030F0702030302020204" pitchFamily="66" charset="0"/>
            </a:endParaRPr>
          </a:p>
          <a:p>
            <a:pPr marL="342900" indent="-342900">
              <a:buFont typeface="+mj-lt"/>
              <a:buAutoNum type="arabicPeriod" startAt="4"/>
            </a:pPr>
            <a:endParaRPr lang="es-VE" sz="900" dirty="0" smtClean="0">
              <a:latin typeface="Comic Sans MS" panose="030F0702030302020204" pitchFamily="66" charset="0"/>
            </a:endParaRPr>
          </a:p>
          <a:p>
            <a:pPr marL="342900" indent="-342900">
              <a:buFont typeface="+mj-lt"/>
              <a:buAutoNum type="arabicPeriod" startAt="4"/>
            </a:pPr>
            <a:r>
              <a:rPr lang="es-VE" dirty="0" smtClean="0">
                <a:latin typeface="Comic Sans MS" panose="030F0702030302020204" pitchFamily="66" charset="0"/>
              </a:rPr>
              <a:t>Demostrar </a:t>
            </a:r>
            <a:r>
              <a:rPr lang="es-VE" dirty="0">
                <a:latin typeface="Comic Sans MS" panose="030F0702030302020204" pitchFamily="66" charset="0"/>
              </a:rPr>
              <a:t>habilidad para reflexionar sobre su propio </a:t>
            </a:r>
            <a:r>
              <a:rPr lang="es-VE" dirty="0" smtClean="0">
                <a:latin typeface="Comic Sans MS" panose="030F0702030302020204" pitchFamily="66" charset="0"/>
              </a:rPr>
              <a:t>razonamiento</a:t>
            </a:r>
          </a:p>
          <a:p>
            <a:r>
              <a:rPr lang="es-VE" sz="800" dirty="0" smtClean="0"/>
              <a:t> </a:t>
            </a:r>
            <a:endParaRPr lang="es-VE" sz="800" dirty="0">
              <a:latin typeface="Comic Sans MS" panose="030F0702030302020204" pitchFamily="66" charset="0"/>
            </a:endParaRPr>
          </a:p>
        </p:txBody>
      </p:sp>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Rectángulo 4"/>
          <p:cNvSpPr/>
          <p:nvPr/>
        </p:nvSpPr>
        <p:spPr>
          <a:xfrm>
            <a:off x="2272777" y="582197"/>
            <a:ext cx="4671472" cy="646331"/>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r>
              <a:rPr lang="es-VE" sz="3600" dirty="0">
                <a:solidFill>
                  <a:srgbClr val="EFE2B3"/>
                </a:solidFill>
                <a:latin typeface="Comic Sans MS" panose="030F0702030302020204" pitchFamily="66" charset="0"/>
              </a:rPr>
              <a:t>Acciones correctivas</a:t>
            </a:r>
          </a:p>
        </p:txBody>
      </p:sp>
      <p:sp>
        <p:nvSpPr>
          <p:cNvPr id="6" name="CuadroTexto 5"/>
          <p:cNvSpPr txBox="1"/>
          <p:nvPr/>
        </p:nvSpPr>
        <p:spPr>
          <a:xfrm>
            <a:off x="3332330" y="6124763"/>
            <a:ext cx="2552365" cy="276999"/>
          </a:xfrm>
          <a:prstGeom prst="rect">
            <a:avLst/>
          </a:prstGeom>
          <a:noFill/>
        </p:spPr>
        <p:txBody>
          <a:bodyPr wrap="none" rtlCol="0">
            <a:spAutoFit/>
          </a:bodyPr>
          <a:lstStyle/>
          <a:p>
            <a:r>
              <a:rPr lang="es-VE" sz="1200" dirty="0" smtClean="0">
                <a:latin typeface="Times New Roman" panose="02020603050405020304" pitchFamily="18" charset="0"/>
                <a:cs typeface="Times New Roman" panose="02020603050405020304" pitchFamily="18" charset="0"/>
              </a:rPr>
              <a:t>SIDM:  www.improving diagnosis.org</a:t>
            </a:r>
            <a:endParaRPr lang="es-V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639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l="45380" t="444" r="1477" b="2045"/>
          <a:stretch/>
        </p:blipFill>
        <p:spPr>
          <a:xfrm>
            <a:off x="3651183" y="333291"/>
            <a:ext cx="4730817" cy="6174189"/>
          </a:xfrm>
          <a:prstGeom prst="rect">
            <a:avLst/>
          </a:prstGeom>
        </p:spPr>
      </p:pic>
      <p:sp>
        <p:nvSpPr>
          <p:cNvPr id="3" name="Rectángulo 2"/>
          <p:cNvSpPr/>
          <p:nvPr/>
        </p:nvSpPr>
        <p:spPr>
          <a:xfrm>
            <a:off x="3764280" y="664707"/>
            <a:ext cx="2225040" cy="630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 name="CuadroTexto 1"/>
          <p:cNvSpPr txBox="1"/>
          <p:nvPr/>
        </p:nvSpPr>
        <p:spPr>
          <a:xfrm>
            <a:off x="3718560" y="638692"/>
            <a:ext cx="2297424" cy="738664"/>
          </a:xfrm>
          <a:prstGeom prst="rect">
            <a:avLst/>
          </a:prstGeom>
          <a:noFill/>
          <a:ln>
            <a:noFill/>
          </a:ln>
        </p:spPr>
        <p:txBody>
          <a:bodyPr wrap="none" rtlCol="0">
            <a:spAutoFit/>
          </a:bodyPr>
          <a:lstStyle/>
          <a:p>
            <a:r>
              <a:rPr lang="es-VE" sz="1400" dirty="0" smtClean="0">
                <a:latin typeface="Comic Sans MS" panose="030F0702030302020204" pitchFamily="66" charset="0"/>
              </a:rPr>
              <a:t>Mientras </a:t>
            </a:r>
            <a:r>
              <a:rPr lang="es-VE" sz="1400" dirty="0">
                <a:latin typeface="Comic Sans MS" panose="030F0702030302020204" pitchFamily="66" charset="0"/>
              </a:rPr>
              <a:t>usted más </a:t>
            </a:r>
            <a:endParaRPr lang="es-VE" sz="1400" dirty="0" smtClean="0">
              <a:latin typeface="Comic Sans MS" panose="030F0702030302020204" pitchFamily="66" charset="0"/>
            </a:endParaRPr>
          </a:p>
          <a:p>
            <a:r>
              <a:rPr lang="es-VE" sz="1400" dirty="0" smtClean="0">
                <a:latin typeface="Comic Sans MS" panose="030F0702030302020204" pitchFamily="66" charset="0"/>
              </a:rPr>
              <a:t>conoce, más difícil es</a:t>
            </a:r>
          </a:p>
          <a:p>
            <a:r>
              <a:rPr lang="es-VE" sz="1400" dirty="0" smtClean="0">
                <a:latin typeface="Comic Sans MS" panose="030F0702030302020204" pitchFamily="66" charset="0"/>
              </a:rPr>
              <a:t>tomar una acción decisiva</a:t>
            </a:r>
            <a:endParaRPr lang="es-VE" sz="1400" dirty="0">
              <a:latin typeface="Comic Sans MS" panose="030F0702030302020204" pitchFamily="66" charset="0"/>
            </a:endParaRPr>
          </a:p>
        </p:txBody>
      </p:sp>
      <p:sp>
        <p:nvSpPr>
          <p:cNvPr id="9" name="Rectángulo 8"/>
          <p:cNvSpPr/>
          <p:nvPr/>
        </p:nvSpPr>
        <p:spPr>
          <a:xfrm>
            <a:off x="6176409" y="710248"/>
            <a:ext cx="2083671" cy="752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Rectángulo 9"/>
          <p:cNvSpPr/>
          <p:nvPr/>
        </p:nvSpPr>
        <p:spPr>
          <a:xfrm>
            <a:off x="6205686" y="1395016"/>
            <a:ext cx="1033314" cy="372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CuadroTexto 4"/>
          <p:cNvSpPr txBox="1"/>
          <p:nvPr/>
        </p:nvSpPr>
        <p:spPr>
          <a:xfrm>
            <a:off x="6118860" y="660996"/>
            <a:ext cx="2240279" cy="954107"/>
          </a:xfrm>
          <a:prstGeom prst="rect">
            <a:avLst/>
          </a:prstGeom>
          <a:noFill/>
        </p:spPr>
        <p:txBody>
          <a:bodyPr wrap="square" rtlCol="0">
            <a:spAutoFit/>
          </a:bodyPr>
          <a:lstStyle/>
          <a:p>
            <a:r>
              <a:rPr lang="es-VE" sz="1400" dirty="0" smtClean="0">
                <a:latin typeface="Comic Sans MS" panose="030F0702030302020204" pitchFamily="66" charset="0"/>
              </a:rPr>
              <a:t>Una vez </a:t>
            </a:r>
            <a:r>
              <a:rPr lang="es-VE" sz="1400" dirty="0" smtClean="0">
                <a:latin typeface="Comic Sans MS" panose="030F0702030302020204" pitchFamily="66" charset="0"/>
              </a:rPr>
              <a:t>informado</a:t>
            </a:r>
            <a:r>
              <a:rPr lang="es-VE" sz="1400" dirty="0" smtClean="0">
                <a:latin typeface="Comic Sans MS" panose="030F0702030302020204" pitchFamily="66" charset="0"/>
              </a:rPr>
              <a:t>, </a:t>
            </a:r>
            <a:r>
              <a:rPr lang="es-VE" sz="1400" dirty="0" smtClean="0">
                <a:latin typeface="Comic Sans MS" panose="030F0702030302020204" pitchFamily="66" charset="0"/>
              </a:rPr>
              <a:t>usted comienza </a:t>
            </a:r>
            <a:r>
              <a:rPr lang="es-VE" sz="1400" dirty="0" smtClean="0">
                <a:latin typeface="Comic Sans MS" panose="030F0702030302020204" pitchFamily="66" charset="0"/>
              </a:rPr>
              <a:t>a ver complejidades y sombras </a:t>
            </a:r>
          </a:p>
          <a:p>
            <a:r>
              <a:rPr lang="es-VE" sz="1400" dirty="0" smtClean="0">
                <a:latin typeface="Comic Sans MS" panose="030F0702030302020204" pitchFamily="66" charset="0"/>
              </a:rPr>
              <a:t>de grises</a:t>
            </a:r>
          </a:p>
        </p:txBody>
      </p:sp>
      <p:sp>
        <p:nvSpPr>
          <p:cNvPr id="11" name="Rectángulo 10"/>
          <p:cNvSpPr/>
          <p:nvPr/>
        </p:nvSpPr>
        <p:spPr>
          <a:xfrm>
            <a:off x="3764280" y="3688080"/>
            <a:ext cx="2225040" cy="9998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CuadroTexto 5"/>
          <p:cNvSpPr txBox="1"/>
          <p:nvPr/>
        </p:nvSpPr>
        <p:spPr>
          <a:xfrm>
            <a:off x="3681563" y="3495483"/>
            <a:ext cx="2400097" cy="1169551"/>
          </a:xfrm>
          <a:prstGeom prst="rect">
            <a:avLst/>
          </a:prstGeom>
          <a:noFill/>
        </p:spPr>
        <p:txBody>
          <a:bodyPr wrap="square" rtlCol="0">
            <a:spAutoFit/>
          </a:bodyPr>
          <a:lstStyle/>
          <a:p>
            <a:r>
              <a:rPr lang="es-VE" sz="1400" dirty="0" smtClean="0">
                <a:latin typeface="Comic Sans MS" panose="030F0702030302020204" pitchFamily="66" charset="0"/>
              </a:rPr>
              <a:t>Usted se da cuenta que nada es tan claro y  simple como primero aparece. </a:t>
            </a:r>
            <a:endParaRPr lang="es-VE" sz="1400" dirty="0" smtClean="0">
              <a:latin typeface="Comic Sans MS" panose="030F0702030302020204" pitchFamily="66" charset="0"/>
            </a:endParaRPr>
          </a:p>
          <a:p>
            <a:r>
              <a:rPr lang="es-VE" sz="1400" dirty="0" smtClean="0">
                <a:latin typeface="Comic Sans MS" panose="030F0702030302020204" pitchFamily="66" charset="0"/>
              </a:rPr>
              <a:t>Por último, </a:t>
            </a:r>
            <a:r>
              <a:rPr lang="es-VE" sz="1400" dirty="0" smtClean="0">
                <a:latin typeface="Comic Sans MS" panose="030F0702030302020204" pitchFamily="66" charset="0"/>
              </a:rPr>
              <a:t>el conocimiento es paralizante.</a:t>
            </a:r>
          </a:p>
        </p:txBody>
      </p:sp>
      <p:sp>
        <p:nvSpPr>
          <p:cNvPr id="12" name="Rectángulo 11"/>
          <p:cNvSpPr/>
          <p:nvPr/>
        </p:nvSpPr>
        <p:spPr>
          <a:xfrm>
            <a:off x="6102417" y="3688080"/>
            <a:ext cx="2291615" cy="499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3" name="Rectángulo 12"/>
          <p:cNvSpPr/>
          <p:nvPr/>
        </p:nvSpPr>
        <p:spPr>
          <a:xfrm>
            <a:off x="6188441" y="4187981"/>
            <a:ext cx="898159" cy="192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6015984" y="3635699"/>
            <a:ext cx="2605744" cy="738664"/>
          </a:xfrm>
          <a:prstGeom prst="rect">
            <a:avLst/>
          </a:prstGeom>
          <a:noFill/>
        </p:spPr>
        <p:txBody>
          <a:bodyPr wrap="square" rtlCol="0">
            <a:spAutoFit/>
          </a:bodyPr>
          <a:lstStyle/>
          <a:p>
            <a:r>
              <a:rPr lang="es-VE" sz="1400" dirty="0" smtClean="0">
                <a:latin typeface="Comic Sans MS" panose="030F0702030302020204" pitchFamily="66" charset="0"/>
              </a:rPr>
              <a:t>Siendo un hombre de acción, yo no puedo permitirme tomar ese riesgo. </a:t>
            </a:r>
          </a:p>
        </p:txBody>
      </p:sp>
      <p:sp>
        <p:nvSpPr>
          <p:cNvPr id="14" name="Rectángulo 13"/>
          <p:cNvSpPr/>
          <p:nvPr/>
        </p:nvSpPr>
        <p:spPr>
          <a:xfrm>
            <a:off x="6949440" y="4511040"/>
            <a:ext cx="1432560" cy="624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6806963" y="4374363"/>
            <a:ext cx="1921546" cy="738664"/>
          </a:xfrm>
          <a:prstGeom prst="rect">
            <a:avLst/>
          </a:prstGeom>
          <a:noFill/>
        </p:spPr>
        <p:txBody>
          <a:bodyPr wrap="square" rtlCol="0">
            <a:spAutoFit/>
          </a:bodyPr>
          <a:lstStyle/>
          <a:p>
            <a:r>
              <a:rPr lang="es-VE" sz="1400" dirty="0" smtClean="0">
                <a:latin typeface="Comic Sans MS" panose="030F0702030302020204" pitchFamily="66" charset="0"/>
              </a:rPr>
              <a:t>Usted es ignorante. Pero al menos usted actúa sabiendo eso. </a:t>
            </a:r>
          </a:p>
        </p:txBody>
      </p:sp>
      <p:sp>
        <p:nvSpPr>
          <p:cNvPr id="15"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17" name="CuadroTexto 16"/>
          <p:cNvSpPr txBox="1"/>
          <p:nvPr/>
        </p:nvSpPr>
        <p:spPr>
          <a:xfrm>
            <a:off x="808935" y="2857083"/>
            <a:ext cx="2305438" cy="830997"/>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Proceso de </a:t>
            </a:r>
          </a:p>
          <a:p>
            <a:pPr algn="ctr"/>
            <a:r>
              <a:rPr lang="es-VE" sz="2400" dirty="0" smtClean="0">
                <a:latin typeface="Comic Sans MS" panose="030F0702030302020204" pitchFamily="66" charset="0"/>
              </a:rPr>
              <a:t>razonamiento…</a:t>
            </a:r>
            <a:endParaRPr lang="es-VE" sz="2400" dirty="0">
              <a:latin typeface="Comic Sans MS" panose="030F0702030302020204" pitchFamily="66" charset="0"/>
            </a:endParaRPr>
          </a:p>
        </p:txBody>
      </p:sp>
    </p:spTree>
    <p:extLst>
      <p:ext uri="{BB962C8B-B14F-4D97-AF65-F5344CB8AC3E}">
        <p14:creationId xmlns:p14="http://schemas.microsoft.com/office/powerpoint/2010/main" val="3560943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uadroTexto 2"/>
          <p:cNvSpPr txBox="1"/>
          <p:nvPr/>
        </p:nvSpPr>
        <p:spPr>
          <a:xfrm>
            <a:off x="2560071" y="1236672"/>
            <a:ext cx="4102405" cy="738664"/>
          </a:xfrm>
          <a:prstGeom prst="rect">
            <a:avLst/>
          </a:prstGeom>
          <a:solidFill>
            <a:schemeClr val="bg1"/>
          </a:solidFill>
        </p:spPr>
        <p:txBody>
          <a:bodyPr wrap="none" rtlCol="0">
            <a:spAutoFit/>
          </a:bodyPr>
          <a:lstStyle/>
          <a:p>
            <a:pPr algn="ctr"/>
            <a:r>
              <a:rPr lang="es-VE" sz="2400" u="sng" dirty="0" smtClean="0">
                <a:latin typeface="Comic Sans MS" panose="030F0702030302020204" pitchFamily="66" charset="0"/>
              </a:rPr>
              <a:t>En fallas de sistemas</a:t>
            </a:r>
            <a:r>
              <a:rPr lang="es-VE" sz="2400" dirty="0" smtClean="0">
                <a:latin typeface="Comic Sans MS" panose="030F0702030302020204" pitchFamily="66" charset="0"/>
              </a:rPr>
              <a:t> </a:t>
            </a:r>
          </a:p>
          <a:p>
            <a:pPr algn="ctr"/>
            <a:r>
              <a:rPr lang="es-VE" dirty="0" smtClean="0">
                <a:latin typeface="Comic Sans MS" panose="030F0702030302020204" pitchFamily="66" charset="0"/>
              </a:rPr>
              <a:t>Enseñar habilidades de comunicación</a:t>
            </a:r>
            <a:endParaRPr lang="es-VE" dirty="0">
              <a:latin typeface="Comic Sans MS" panose="030F0702030302020204" pitchFamily="66" charset="0"/>
            </a:endParaRPr>
          </a:p>
        </p:txBody>
      </p:sp>
      <p:sp>
        <p:nvSpPr>
          <p:cNvPr id="2" name="CuadroTexto 1"/>
          <p:cNvSpPr txBox="1"/>
          <p:nvPr/>
        </p:nvSpPr>
        <p:spPr>
          <a:xfrm>
            <a:off x="1578460" y="2218120"/>
            <a:ext cx="5987077" cy="3831818"/>
          </a:xfrm>
          <a:prstGeom prst="rect">
            <a:avLst/>
          </a:prstGeom>
          <a:solidFill>
            <a:srgbClr val="EFE2B3"/>
          </a:solidFill>
        </p:spPr>
        <p:txBody>
          <a:bodyPr wrap="square" rtlCol="0">
            <a:spAutoFit/>
          </a:bodyPr>
          <a:lstStyle/>
          <a:p>
            <a:pPr marL="285750" indent="-285750">
              <a:buFont typeface="Arial" panose="020B0604020202020204" pitchFamily="34" charset="0"/>
              <a:buChar char="•"/>
            </a:pPr>
            <a:endParaRPr lang="es-VE"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Promover </a:t>
            </a:r>
            <a:r>
              <a:rPr lang="es-VE" u="sng" dirty="0">
                <a:latin typeface="Comic Sans MS" panose="030F0702030302020204" pitchFamily="66" charset="0"/>
              </a:rPr>
              <a:t>trabajo de equipo </a:t>
            </a:r>
            <a:r>
              <a:rPr lang="es-VE" dirty="0">
                <a:latin typeface="Comic Sans MS" panose="030F0702030302020204" pitchFamily="66" charset="0"/>
              </a:rPr>
              <a:t>entre grupos interdisciplinarios</a:t>
            </a:r>
            <a:r>
              <a:rPr lang="es-VE" dirty="0" smtClean="0">
                <a:latin typeface="Comic Sans MS" panose="030F0702030302020204" pitchFamily="66" charset="0"/>
              </a:rPr>
              <a:t>;</a:t>
            </a:r>
          </a:p>
          <a:p>
            <a:pPr marL="171450" indent="-171450">
              <a:buFont typeface="Arial" panose="020B0604020202020204" pitchFamily="34" charset="0"/>
              <a:buChar char="•"/>
            </a:pPr>
            <a:endParaRPr lang="es-VE" sz="9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Aumentar </a:t>
            </a:r>
            <a:r>
              <a:rPr lang="es-VE" u="sng" dirty="0">
                <a:latin typeface="Comic Sans MS" panose="030F0702030302020204" pitchFamily="66" charset="0"/>
              </a:rPr>
              <a:t>participación de pacientes </a:t>
            </a:r>
            <a:r>
              <a:rPr lang="es-VE" dirty="0">
                <a:latin typeface="Comic Sans MS" panose="030F0702030302020204" pitchFamily="66" charset="0"/>
              </a:rPr>
              <a:t>en el proceso diagnóstico; </a:t>
            </a:r>
            <a:endParaRPr lang="es-VE" dirty="0" smtClean="0">
              <a:latin typeface="Comic Sans MS" panose="030F0702030302020204" pitchFamily="66" charset="0"/>
            </a:endParaRPr>
          </a:p>
          <a:p>
            <a:pPr marL="342900" indent="-342900">
              <a:buFont typeface="Arial" panose="020B0604020202020204" pitchFamily="34" charset="0"/>
              <a:buChar char="•"/>
            </a:pPr>
            <a:endParaRPr lang="es-VE" sz="9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Implementar </a:t>
            </a:r>
            <a:r>
              <a:rPr lang="es-VE" dirty="0">
                <a:latin typeface="Comic Sans MS" panose="030F0702030302020204" pitchFamily="66" charset="0"/>
              </a:rPr>
              <a:t>sistema de </a:t>
            </a:r>
            <a:r>
              <a:rPr lang="es-VE" u="sng" dirty="0">
                <a:latin typeface="Comic Sans MS" panose="030F0702030302020204" pitchFamily="66" charset="0"/>
              </a:rPr>
              <a:t>reporte de errores </a:t>
            </a:r>
            <a:r>
              <a:rPr lang="es-VE" dirty="0">
                <a:latin typeface="Comic Sans MS" panose="030F0702030302020204" pitchFamily="66" charset="0"/>
              </a:rPr>
              <a:t>en gran escala con retroalimentación y acciones correctivas.; </a:t>
            </a:r>
            <a:endParaRPr lang="es-VE" dirty="0" smtClean="0">
              <a:latin typeface="Comic Sans MS" panose="030F0702030302020204" pitchFamily="66" charset="0"/>
            </a:endParaRPr>
          </a:p>
          <a:p>
            <a:pPr marL="342900" indent="-342900">
              <a:buFont typeface="Arial" panose="020B0604020202020204" pitchFamily="34" charset="0"/>
              <a:buChar char="•"/>
            </a:pPr>
            <a:endParaRPr lang="es-VE" sz="9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Mejorar </a:t>
            </a:r>
            <a:r>
              <a:rPr lang="es-VE" dirty="0">
                <a:latin typeface="Comic Sans MS" panose="030F0702030302020204" pitchFamily="66" charset="0"/>
              </a:rPr>
              <a:t>tecnología de información en salud; </a:t>
            </a:r>
            <a:endParaRPr lang="es-VE" dirty="0" smtClean="0">
              <a:latin typeface="Comic Sans MS" panose="030F0702030302020204" pitchFamily="66" charset="0"/>
            </a:endParaRPr>
          </a:p>
          <a:p>
            <a:pPr marL="342900" indent="-342900">
              <a:buFont typeface="Arial" panose="020B0604020202020204" pitchFamily="34" charset="0"/>
              <a:buChar char="•"/>
            </a:pPr>
            <a:endParaRPr lang="es-VE" sz="900" dirty="0" smtClean="0">
              <a:latin typeface="Comic Sans MS" panose="030F0702030302020204" pitchFamily="66" charset="0"/>
            </a:endParaRPr>
          </a:p>
          <a:p>
            <a:pPr marL="285750" indent="-285750">
              <a:buFont typeface="Arial" panose="020B0604020202020204" pitchFamily="34" charset="0"/>
              <a:buChar char="•"/>
            </a:pPr>
            <a:r>
              <a:rPr lang="es-VE" dirty="0" smtClean="0">
                <a:latin typeface="Comic Sans MS" panose="030F0702030302020204" pitchFamily="66" charset="0"/>
              </a:rPr>
              <a:t>Reformas </a:t>
            </a:r>
            <a:r>
              <a:rPr lang="es-VE" dirty="0">
                <a:latin typeface="Comic Sans MS" panose="030F0702030302020204" pitchFamily="66" charset="0"/>
              </a:rPr>
              <a:t>en sistemas de atención incluyendo en sistemas de trabajo y cultura de seguridad </a:t>
            </a:r>
            <a:endParaRPr lang="es-VE" dirty="0" smtClean="0">
              <a:latin typeface="Comic Sans MS" panose="030F0702030302020204" pitchFamily="66" charset="0"/>
            </a:endParaRPr>
          </a:p>
          <a:p>
            <a:pPr marL="342900" indent="-342900">
              <a:buFont typeface="Arial" panose="020B0604020202020204" pitchFamily="34" charset="0"/>
              <a:buChar char="•"/>
            </a:pPr>
            <a:endParaRPr lang="es-VE" sz="900" dirty="0" smtClean="0">
              <a:latin typeface="Comic Sans MS" panose="030F0702030302020204" pitchFamily="66" charset="0"/>
            </a:endParaRPr>
          </a:p>
        </p:txBody>
      </p:sp>
      <p:sp>
        <p:nvSpPr>
          <p:cNvPr id="4" name="Text Box 6"/>
          <p:cNvSpPr txBox="1">
            <a:spLocks noChangeArrowheads="1"/>
          </p:cNvSpPr>
          <p:nvPr/>
        </p:nvSpPr>
        <p:spPr bwMode="auto">
          <a:xfrm>
            <a:off x="0"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Rectángulo 4"/>
          <p:cNvSpPr/>
          <p:nvPr/>
        </p:nvSpPr>
        <p:spPr>
          <a:xfrm>
            <a:off x="2481523" y="460697"/>
            <a:ext cx="4180953"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r>
              <a:rPr lang="es-VE" sz="3200" dirty="0">
                <a:solidFill>
                  <a:srgbClr val="EFE2B3"/>
                </a:solidFill>
                <a:latin typeface="Comic Sans MS" panose="030F0702030302020204" pitchFamily="66" charset="0"/>
              </a:rPr>
              <a:t>Acciones correctivas</a:t>
            </a:r>
          </a:p>
        </p:txBody>
      </p:sp>
      <p:sp>
        <p:nvSpPr>
          <p:cNvPr id="6" name="CuadroTexto 5"/>
          <p:cNvSpPr txBox="1"/>
          <p:nvPr/>
        </p:nvSpPr>
        <p:spPr>
          <a:xfrm>
            <a:off x="5181551" y="6049938"/>
            <a:ext cx="2383986" cy="400110"/>
          </a:xfrm>
          <a:prstGeom prst="rect">
            <a:avLst/>
          </a:prstGeom>
          <a:noFill/>
        </p:spPr>
        <p:txBody>
          <a:bodyPr wrap="none" rtlCol="0">
            <a:spAutoFit/>
          </a:bodyPr>
          <a:lstStyle/>
          <a:p>
            <a:pPr algn="r"/>
            <a:r>
              <a:rPr lang="es-VE" sz="1000" dirty="0" smtClean="0">
                <a:solidFill>
                  <a:schemeClr val="bg1"/>
                </a:solidFill>
                <a:latin typeface="Times New Roman" panose="02020603050405020304" pitchFamily="18" charset="0"/>
                <a:cs typeface="Times New Roman" panose="02020603050405020304" pitchFamily="18" charset="0"/>
              </a:rPr>
              <a:t>NAM. </a:t>
            </a:r>
            <a:r>
              <a:rPr lang="es-VE" sz="1000" i="1" dirty="0" err="1" smtClean="0">
                <a:solidFill>
                  <a:schemeClr val="bg1"/>
                </a:solidFill>
                <a:latin typeface="Times New Roman" panose="02020603050405020304" pitchFamily="18" charset="0"/>
                <a:cs typeface="Times New Roman" panose="02020603050405020304" pitchFamily="18" charset="0"/>
              </a:rPr>
              <a:t>Improving</a:t>
            </a:r>
            <a:r>
              <a:rPr lang="es-VE" sz="1000" i="1" dirty="0" smtClean="0">
                <a:solidFill>
                  <a:schemeClr val="bg1"/>
                </a:solidFill>
                <a:latin typeface="Times New Roman" panose="02020603050405020304" pitchFamily="18" charset="0"/>
                <a:cs typeface="Times New Roman" panose="02020603050405020304" pitchFamily="18" charset="0"/>
              </a:rPr>
              <a:t> diagnosis in </a:t>
            </a:r>
            <a:r>
              <a:rPr lang="es-VE" sz="1000" i="1" dirty="0" err="1" smtClean="0">
                <a:solidFill>
                  <a:schemeClr val="bg1"/>
                </a:solidFill>
                <a:latin typeface="Times New Roman" panose="02020603050405020304" pitchFamily="18" charset="0"/>
                <a:cs typeface="Times New Roman" panose="02020603050405020304" pitchFamily="18" charset="0"/>
              </a:rPr>
              <a:t>healthcare</a:t>
            </a:r>
            <a:r>
              <a:rPr lang="es-VE" sz="1000" i="1" dirty="0" smtClean="0">
                <a:solidFill>
                  <a:schemeClr val="bg1"/>
                </a:solidFill>
                <a:latin typeface="Times New Roman" panose="02020603050405020304" pitchFamily="18" charset="0"/>
                <a:cs typeface="Times New Roman" panose="02020603050405020304" pitchFamily="18" charset="0"/>
              </a:rPr>
              <a:t>. </a:t>
            </a:r>
          </a:p>
          <a:p>
            <a:pPr algn="r"/>
            <a:r>
              <a:rPr lang="es-VE" sz="1000" dirty="0" err="1" smtClean="0">
                <a:solidFill>
                  <a:schemeClr val="bg1"/>
                </a:solidFill>
                <a:latin typeface="Times New Roman" panose="02020603050405020304" pitchFamily="18" charset="0"/>
                <a:cs typeface="Times New Roman" panose="02020603050405020304" pitchFamily="18" charset="0"/>
              </a:rPr>
              <a:t>The</a:t>
            </a:r>
            <a:r>
              <a:rPr lang="es-VE" sz="1000" dirty="0" smtClean="0">
                <a:solidFill>
                  <a:schemeClr val="bg1"/>
                </a:solidFill>
                <a:latin typeface="Times New Roman" panose="02020603050405020304" pitchFamily="18" charset="0"/>
                <a:cs typeface="Times New Roman" panose="02020603050405020304" pitchFamily="18" charset="0"/>
              </a:rPr>
              <a:t> </a:t>
            </a:r>
            <a:r>
              <a:rPr lang="es-VE" sz="1000" dirty="0" err="1" smtClean="0">
                <a:solidFill>
                  <a:schemeClr val="bg1"/>
                </a:solidFill>
                <a:latin typeface="Times New Roman" panose="02020603050405020304" pitchFamily="18" charset="0"/>
                <a:cs typeface="Times New Roman" panose="02020603050405020304" pitchFamily="18" charset="0"/>
              </a:rPr>
              <a:t>National</a:t>
            </a:r>
            <a:r>
              <a:rPr lang="es-VE" sz="1000" dirty="0" smtClean="0">
                <a:solidFill>
                  <a:schemeClr val="bg1"/>
                </a:solidFill>
                <a:latin typeface="Times New Roman" panose="02020603050405020304" pitchFamily="18" charset="0"/>
                <a:cs typeface="Times New Roman" panose="02020603050405020304" pitchFamily="18" charset="0"/>
              </a:rPr>
              <a:t> </a:t>
            </a:r>
            <a:r>
              <a:rPr lang="es-VE" sz="1000" dirty="0" err="1" smtClean="0">
                <a:solidFill>
                  <a:schemeClr val="bg1"/>
                </a:solidFill>
                <a:latin typeface="Times New Roman" panose="02020603050405020304" pitchFamily="18" charset="0"/>
                <a:cs typeface="Times New Roman" panose="02020603050405020304" pitchFamily="18" charset="0"/>
              </a:rPr>
              <a:t>Academic</a:t>
            </a:r>
            <a:r>
              <a:rPr lang="es-VE" sz="1000" dirty="0" smtClean="0">
                <a:solidFill>
                  <a:schemeClr val="bg1"/>
                </a:solidFill>
                <a:latin typeface="Times New Roman" panose="02020603050405020304" pitchFamily="18" charset="0"/>
                <a:cs typeface="Times New Roman" panose="02020603050405020304" pitchFamily="18" charset="0"/>
              </a:rPr>
              <a:t> </a:t>
            </a:r>
            <a:r>
              <a:rPr lang="es-VE" sz="1000" dirty="0" err="1" smtClean="0">
                <a:solidFill>
                  <a:schemeClr val="bg1"/>
                </a:solidFill>
                <a:latin typeface="Times New Roman" panose="02020603050405020304" pitchFamily="18" charset="0"/>
                <a:cs typeface="Times New Roman" panose="02020603050405020304" pitchFamily="18" charset="0"/>
              </a:rPr>
              <a:t>Press</a:t>
            </a:r>
            <a:r>
              <a:rPr lang="es-VE" sz="1000" dirty="0" smtClean="0">
                <a:solidFill>
                  <a:schemeClr val="bg1"/>
                </a:solidFill>
                <a:latin typeface="Times New Roman" panose="02020603050405020304" pitchFamily="18" charset="0"/>
                <a:cs typeface="Times New Roman" panose="02020603050405020304" pitchFamily="18" charset="0"/>
              </a:rPr>
              <a:t> 2015. </a:t>
            </a:r>
            <a:endParaRPr lang="es-VE" sz="1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35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3639" t="10605" r="3431" b="3453"/>
          <a:stretch/>
        </p:blipFill>
        <p:spPr>
          <a:xfrm>
            <a:off x="2000778" y="716280"/>
            <a:ext cx="5162774" cy="5678488"/>
          </a:xfrm>
          <a:prstGeom prst="rect">
            <a:avLst/>
          </a:prstGeom>
          <a:ln w="38100">
            <a:solidFill>
              <a:srgbClr val="DB6413"/>
            </a:solidFill>
          </a:ln>
        </p:spPr>
      </p:pic>
      <p:sp>
        <p:nvSpPr>
          <p:cNvPr id="2" name="Rectángulo 1"/>
          <p:cNvSpPr/>
          <p:nvPr/>
        </p:nvSpPr>
        <p:spPr>
          <a:xfrm>
            <a:off x="3311879" y="6402389"/>
            <a:ext cx="2520242" cy="261610"/>
          </a:xfrm>
          <a:prstGeom prst="rect">
            <a:avLst/>
          </a:prstGeom>
        </p:spPr>
        <p:txBody>
          <a:bodyPr wrap="none">
            <a:spAutoFit/>
          </a:bodyPr>
          <a:lstStyle/>
          <a:p>
            <a:r>
              <a:rPr lang="es-VE" sz="1100" dirty="0">
                <a:latin typeface="Times New Roman" panose="02020603050405020304" pitchFamily="18" charset="0"/>
                <a:cs typeface="Times New Roman" panose="02020603050405020304" pitchFamily="18" charset="0"/>
              </a:rPr>
              <a:t>http://www.teacherplanet.com/node/9226</a:t>
            </a:r>
          </a:p>
        </p:txBody>
      </p:sp>
      <p:sp>
        <p:nvSpPr>
          <p:cNvPr id="11"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Elipse 2"/>
          <p:cNvSpPr/>
          <p:nvPr/>
        </p:nvSpPr>
        <p:spPr>
          <a:xfrm>
            <a:off x="1966484" y="1072663"/>
            <a:ext cx="1664951" cy="8505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CuadroTexto 4"/>
          <p:cNvSpPr txBox="1"/>
          <p:nvPr/>
        </p:nvSpPr>
        <p:spPr>
          <a:xfrm>
            <a:off x="1912500" y="1174750"/>
            <a:ext cx="1800494" cy="646331"/>
          </a:xfrm>
          <a:prstGeom prst="rect">
            <a:avLst/>
          </a:prstGeom>
          <a:noFill/>
        </p:spPr>
        <p:txBody>
          <a:bodyPr wrap="none" rtlCol="0">
            <a:spAutoFit/>
          </a:bodyPr>
          <a:lstStyle/>
          <a:p>
            <a:pPr algn="ctr"/>
            <a:r>
              <a:rPr lang="es-VE" dirty="0" smtClean="0">
                <a:latin typeface="Comic Sans MS" panose="030F0702030302020204" pitchFamily="66" charset="0"/>
                <a:ea typeface="BatangChe" panose="02030609000101010101" pitchFamily="49" charset="-127"/>
              </a:rPr>
              <a:t>Errar es </a:t>
            </a:r>
          </a:p>
          <a:p>
            <a:pPr algn="ctr"/>
            <a:r>
              <a:rPr lang="es-VE" dirty="0" smtClean="0">
                <a:latin typeface="Comic Sans MS" panose="030F0702030302020204" pitchFamily="66" charset="0"/>
                <a:ea typeface="BatangChe" panose="02030609000101010101" pitchFamily="49" charset="-127"/>
              </a:rPr>
              <a:t>humano, </a:t>
            </a:r>
            <a:r>
              <a:rPr lang="es-VE" dirty="0" err="1" smtClean="0">
                <a:latin typeface="Comic Sans MS" panose="030F0702030302020204" pitchFamily="66" charset="0"/>
                <a:ea typeface="BatangChe" panose="02030609000101010101" pitchFamily="49" charset="-127"/>
              </a:rPr>
              <a:t>Garth</a:t>
            </a:r>
            <a:r>
              <a:rPr lang="es-VE" dirty="0" smtClean="0">
                <a:latin typeface="Comic Sans MS" panose="030F0702030302020204" pitchFamily="66" charset="0"/>
                <a:ea typeface="BatangChe" panose="02030609000101010101" pitchFamily="49" charset="-127"/>
              </a:rPr>
              <a:t>!</a:t>
            </a:r>
            <a:endParaRPr lang="es-VE" dirty="0">
              <a:latin typeface="Comic Sans MS" panose="030F0702030302020204" pitchFamily="66" charset="0"/>
              <a:ea typeface="BatangChe" panose="02030609000101010101" pitchFamily="49" charset="-127"/>
            </a:endParaRPr>
          </a:p>
        </p:txBody>
      </p:sp>
      <p:sp>
        <p:nvSpPr>
          <p:cNvPr id="12" name="Elipse 11"/>
          <p:cNvSpPr/>
          <p:nvPr/>
        </p:nvSpPr>
        <p:spPr>
          <a:xfrm>
            <a:off x="3722875" y="987931"/>
            <a:ext cx="1330227" cy="7089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CuadroTexto 5"/>
          <p:cNvSpPr txBox="1"/>
          <p:nvPr/>
        </p:nvSpPr>
        <p:spPr>
          <a:xfrm>
            <a:off x="3685419" y="1101626"/>
            <a:ext cx="1470274" cy="646331"/>
          </a:xfrm>
          <a:prstGeom prst="rect">
            <a:avLst/>
          </a:prstGeom>
          <a:noFill/>
        </p:spPr>
        <p:txBody>
          <a:bodyPr wrap="none" rtlCol="0">
            <a:spAutoFit/>
          </a:bodyPr>
          <a:lstStyle/>
          <a:p>
            <a:pPr algn="ctr"/>
            <a:r>
              <a:rPr lang="es-VE" dirty="0" smtClean="0">
                <a:latin typeface="Comic Sans MS" panose="030F0702030302020204" pitchFamily="66" charset="0"/>
              </a:rPr>
              <a:t>¡Pero, no es </a:t>
            </a:r>
          </a:p>
          <a:p>
            <a:pPr algn="ctr"/>
            <a:r>
              <a:rPr lang="es-VE" dirty="0" smtClean="0">
                <a:latin typeface="Comic Sans MS" panose="030F0702030302020204" pitchFamily="66" charset="0"/>
              </a:rPr>
              <a:t>mi culpa!</a:t>
            </a:r>
            <a:endParaRPr lang="es-VE" dirty="0">
              <a:latin typeface="Comic Sans MS" panose="030F0702030302020204" pitchFamily="66" charset="0"/>
            </a:endParaRPr>
          </a:p>
        </p:txBody>
      </p:sp>
      <p:sp>
        <p:nvSpPr>
          <p:cNvPr id="13" name="Elipse 12"/>
          <p:cNvSpPr/>
          <p:nvPr/>
        </p:nvSpPr>
        <p:spPr>
          <a:xfrm>
            <a:off x="5247133" y="987931"/>
            <a:ext cx="1916419" cy="12675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5174167" y="1177826"/>
            <a:ext cx="2167581" cy="923330"/>
          </a:xfrm>
          <a:prstGeom prst="rect">
            <a:avLst/>
          </a:prstGeom>
          <a:noFill/>
        </p:spPr>
        <p:txBody>
          <a:bodyPr wrap="none" rtlCol="0">
            <a:spAutoFit/>
          </a:bodyPr>
          <a:lstStyle/>
          <a:p>
            <a:pPr algn="ctr"/>
            <a:r>
              <a:rPr lang="es-VE" dirty="0" smtClean="0">
                <a:latin typeface="Comic Sans MS" panose="030F0702030302020204" pitchFamily="66" charset="0"/>
              </a:rPr>
              <a:t>¡Y culpar a alguien </a:t>
            </a:r>
          </a:p>
          <a:p>
            <a:pPr algn="ctr"/>
            <a:r>
              <a:rPr lang="es-VE" dirty="0" smtClean="0">
                <a:latin typeface="Comic Sans MS" panose="030F0702030302020204" pitchFamily="66" charset="0"/>
              </a:rPr>
              <a:t>más, es aún </a:t>
            </a:r>
          </a:p>
          <a:p>
            <a:pPr algn="ctr"/>
            <a:r>
              <a:rPr lang="es-VE" dirty="0" smtClean="0">
                <a:latin typeface="Comic Sans MS" panose="030F0702030302020204" pitchFamily="66" charset="0"/>
              </a:rPr>
              <a:t>más humano! </a:t>
            </a:r>
            <a:endParaRPr lang="es-VE" dirty="0">
              <a:latin typeface="Comic Sans MS" panose="030F0702030302020204" pitchFamily="66" charset="0"/>
            </a:endParaRPr>
          </a:p>
        </p:txBody>
      </p:sp>
    </p:spTree>
    <p:extLst>
      <p:ext uri="{BB962C8B-B14F-4D97-AF65-F5344CB8AC3E}">
        <p14:creationId xmlns:p14="http://schemas.microsoft.com/office/powerpoint/2010/main" val="217287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3375" y="866522"/>
            <a:ext cx="6008645" cy="4716463"/>
          </a:xfrm>
          <a:prstGeom prst="rect">
            <a:avLst/>
          </a:prstGeom>
        </p:spPr>
      </p:pic>
      <p:sp>
        <p:nvSpPr>
          <p:cNvPr id="6" name="CuadroTexto 5"/>
          <p:cNvSpPr txBox="1"/>
          <p:nvPr/>
        </p:nvSpPr>
        <p:spPr>
          <a:xfrm>
            <a:off x="6314218" y="586323"/>
            <a:ext cx="2129109" cy="830997"/>
          </a:xfrm>
          <a:prstGeom prst="rect">
            <a:avLst/>
          </a:prstGeom>
          <a:solidFill>
            <a:schemeClr val="accent2"/>
          </a:solidFill>
          <a:ln w="28575">
            <a:solidFill>
              <a:schemeClr val="tx1">
                <a:lumMod val="50000"/>
                <a:lumOff val="50000"/>
              </a:schemeClr>
            </a:solidFill>
          </a:ln>
        </p:spPr>
        <p:txBody>
          <a:bodyPr wrap="none" rtlCol="0">
            <a:spAutoFit/>
          </a:bodyPr>
          <a:lstStyle/>
          <a:p>
            <a:pPr algn="ctr"/>
            <a:r>
              <a:rPr lang="es-VE" sz="2400" dirty="0" smtClean="0">
                <a:latin typeface="Comic Sans MS" panose="030F0702030302020204" pitchFamily="66" charset="0"/>
              </a:rPr>
              <a:t>Participación </a:t>
            </a:r>
          </a:p>
          <a:p>
            <a:pPr algn="ctr"/>
            <a:r>
              <a:rPr lang="es-VE" sz="2400" dirty="0" smtClean="0">
                <a:latin typeface="Comic Sans MS" panose="030F0702030302020204" pitchFamily="66" charset="0"/>
              </a:rPr>
              <a:t>del paciente…</a:t>
            </a:r>
            <a:endParaRPr lang="es-VE" sz="2400" dirty="0">
              <a:latin typeface="Comic Sans MS" panose="030F0702030302020204" pitchFamily="66" charset="0"/>
            </a:endParaRPr>
          </a:p>
        </p:txBody>
      </p:sp>
      <p:sp>
        <p:nvSpPr>
          <p:cNvPr id="8" name="Rectángulo 7"/>
          <p:cNvSpPr/>
          <p:nvPr/>
        </p:nvSpPr>
        <p:spPr>
          <a:xfrm>
            <a:off x="2032137" y="4742781"/>
            <a:ext cx="5151120" cy="891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1603375" y="4970632"/>
            <a:ext cx="6010275" cy="892552"/>
          </a:xfrm>
          <a:prstGeom prst="rect">
            <a:avLst/>
          </a:prstGeom>
          <a:noFill/>
        </p:spPr>
        <p:txBody>
          <a:bodyPr wrap="square" rtlCol="0">
            <a:spAutoFit/>
          </a:bodyPr>
          <a:lstStyle/>
          <a:p>
            <a:pPr algn="ctr"/>
            <a:r>
              <a:rPr lang="es-VE" dirty="0" smtClean="0">
                <a:latin typeface="Times New Roman" panose="02020603050405020304" pitchFamily="18" charset="0"/>
                <a:cs typeface="Times New Roman" panose="02020603050405020304" pitchFamily="18" charset="0"/>
              </a:rPr>
              <a:t>“Usted tiene que aprender miles de enfermedades, pero yo solo tengo que enfocarme en arreglar lo que está mal </a:t>
            </a:r>
            <a:r>
              <a:rPr lang="es-VE" sz="1600" dirty="0" smtClean="0">
                <a:latin typeface="Times New Roman" panose="02020603050405020304" pitchFamily="18" charset="0"/>
                <a:cs typeface="Times New Roman" panose="02020603050405020304" pitchFamily="18" charset="0"/>
              </a:rPr>
              <a:t>CONMIGO!</a:t>
            </a:r>
          </a:p>
          <a:p>
            <a:pPr algn="ctr"/>
            <a:r>
              <a:rPr lang="es-VE" sz="1600" dirty="0" smtClean="0">
                <a:latin typeface="Times New Roman" panose="02020603050405020304" pitchFamily="18" charset="0"/>
                <a:cs typeface="Times New Roman" panose="02020603050405020304" pitchFamily="18" charset="0"/>
              </a:rPr>
              <a:t>¿Ahora cuál de nosotros Ud. cree es el experto?”</a:t>
            </a:r>
            <a:endParaRPr lang="es-VE"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76397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0"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Rectángulo 4"/>
          <p:cNvSpPr/>
          <p:nvPr/>
        </p:nvSpPr>
        <p:spPr>
          <a:xfrm>
            <a:off x="2481522" y="1322003"/>
            <a:ext cx="4180953"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r>
              <a:rPr lang="es-VE" sz="3200" dirty="0">
                <a:solidFill>
                  <a:srgbClr val="EFE2B3"/>
                </a:solidFill>
                <a:latin typeface="Comic Sans MS" panose="030F0702030302020204" pitchFamily="66" charset="0"/>
              </a:rPr>
              <a:t>Acciones correctivas</a:t>
            </a:r>
          </a:p>
        </p:txBody>
      </p:sp>
      <p:sp>
        <p:nvSpPr>
          <p:cNvPr id="6" name="CuadroTexto 5"/>
          <p:cNvSpPr txBox="1"/>
          <p:nvPr/>
        </p:nvSpPr>
        <p:spPr>
          <a:xfrm>
            <a:off x="4663679" y="5575526"/>
            <a:ext cx="2383986" cy="400110"/>
          </a:xfrm>
          <a:prstGeom prst="rect">
            <a:avLst/>
          </a:prstGeom>
          <a:noFill/>
        </p:spPr>
        <p:txBody>
          <a:bodyPr wrap="none" rtlCol="0">
            <a:spAutoFit/>
          </a:bodyPr>
          <a:lstStyle/>
          <a:p>
            <a:pPr algn="r"/>
            <a:r>
              <a:rPr lang="es-VE" sz="1000" dirty="0" smtClean="0">
                <a:solidFill>
                  <a:prstClr val="white"/>
                </a:solidFill>
                <a:latin typeface="Times New Roman" panose="02020603050405020304" pitchFamily="18" charset="0"/>
                <a:cs typeface="Times New Roman" panose="02020603050405020304" pitchFamily="18" charset="0"/>
              </a:rPr>
              <a:t>NAM. </a:t>
            </a:r>
            <a:r>
              <a:rPr lang="es-VE" sz="1000" i="1" dirty="0" err="1" smtClean="0">
                <a:solidFill>
                  <a:prstClr val="white"/>
                </a:solidFill>
                <a:latin typeface="Times New Roman" panose="02020603050405020304" pitchFamily="18" charset="0"/>
                <a:cs typeface="Times New Roman" panose="02020603050405020304" pitchFamily="18" charset="0"/>
              </a:rPr>
              <a:t>Improving</a:t>
            </a:r>
            <a:r>
              <a:rPr lang="es-VE" sz="1000" i="1" dirty="0" smtClean="0">
                <a:solidFill>
                  <a:prstClr val="white"/>
                </a:solidFill>
                <a:latin typeface="Times New Roman" panose="02020603050405020304" pitchFamily="18" charset="0"/>
                <a:cs typeface="Times New Roman" panose="02020603050405020304" pitchFamily="18" charset="0"/>
              </a:rPr>
              <a:t> diagnosis in </a:t>
            </a:r>
            <a:r>
              <a:rPr lang="es-VE" sz="1000" i="1" dirty="0" err="1" smtClean="0">
                <a:solidFill>
                  <a:prstClr val="white"/>
                </a:solidFill>
                <a:latin typeface="Times New Roman" panose="02020603050405020304" pitchFamily="18" charset="0"/>
                <a:cs typeface="Times New Roman" panose="02020603050405020304" pitchFamily="18" charset="0"/>
              </a:rPr>
              <a:t>healthcare</a:t>
            </a:r>
            <a:r>
              <a:rPr lang="es-VE" sz="1000" i="1" dirty="0" smtClean="0">
                <a:solidFill>
                  <a:prstClr val="white"/>
                </a:solidFill>
                <a:latin typeface="Times New Roman" panose="02020603050405020304" pitchFamily="18" charset="0"/>
                <a:cs typeface="Times New Roman" panose="02020603050405020304" pitchFamily="18" charset="0"/>
              </a:rPr>
              <a:t>. </a:t>
            </a:r>
          </a:p>
          <a:p>
            <a:pPr algn="r"/>
            <a:r>
              <a:rPr lang="es-VE" sz="1000" dirty="0" err="1" smtClean="0">
                <a:solidFill>
                  <a:prstClr val="white"/>
                </a:solidFill>
                <a:latin typeface="Times New Roman" panose="02020603050405020304" pitchFamily="18" charset="0"/>
                <a:cs typeface="Times New Roman" panose="02020603050405020304" pitchFamily="18" charset="0"/>
              </a:rPr>
              <a:t>The</a:t>
            </a:r>
            <a:r>
              <a:rPr lang="es-VE" sz="1000" dirty="0" smtClean="0">
                <a:solidFill>
                  <a:prstClr val="white"/>
                </a:solidFill>
                <a:latin typeface="Times New Roman" panose="02020603050405020304" pitchFamily="18" charset="0"/>
                <a:cs typeface="Times New Roman" panose="02020603050405020304" pitchFamily="18" charset="0"/>
              </a:rPr>
              <a:t> </a:t>
            </a:r>
            <a:r>
              <a:rPr lang="es-VE" sz="1000" dirty="0" err="1" smtClean="0">
                <a:solidFill>
                  <a:prstClr val="white"/>
                </a:solidFill>
                <a:latin typeface="Times New Roman" panose="02020603050405020304" pitchFamily="18" charset="0"/>
                <a:cs typeface="Times New Roman" panose="02020603050405020304" pitchFamily="18" charset="0"/>
              </a:rPr>
              <a:t>National</a:t>
            </a:r>
            <a:r>
              <a:rPr lang="es-VE" sz="1000" dirty="0" smtClean="0">
                <a:solidFill>
                  <a:prstClr val="white"/>
                </a:solidFill>
                <a:latin typeface="Times New Roman" panose="02020603050405020304" pitchFamily="18" charset="0"/>
                <a:cs typeface="Times New Roman" panose="02020603050405020304" pitchFamily="18" charset="0"/>
              </a:rPr>
              <a:t> </a:t>
            </a:r>
            <a:r>
              <a:rPr lang="es-VE" sz="1000" dirty="0" err="1" smtClean="0">
                <a:solidFill>
                  <a:prstClr val="white"/>
                </a:solidFill>
                <a:latin typeface="Times New Roman" panose="02020603050405020304" pitchFamily="18" charset="0"/>
                <a:cs typeface="Times New Roman" panose="02020603050405020304" pitchFamily="18" charset="0"/>
              </a:rPr>
              <a:t>Academic</a:t>
            </a:r>
            <a:r>
              <a:rPr lang="es-VE" sz="1000" dirty="0" smtClean="0">
                <a:solidFill>
                  <a:prstClr val="white"/>
                </a:solidFill>
                <a:latin typeface="Times New Roman" panose="02020603050405020304" pitchFamily="18" charset="0"/>
                <a:cs typeface="Times New Roman" panose="02020603050405020304" pitchFamily="18" charset="0"/>
              </a:rPr>
              <a:t> </a:t>
            </a:r>
            <a:r>
              <a:rPr lang="es-VE" sz="1000" dirty="0" err="1" smtClean="0">
                <a:solidFill>
                  <a:prstClr val="white"/>
                </a:solidFill>
                <a:latin typeface="Times New Roman" panose="02020603050405020304" pitchFamily="18" charset="0"/>
                <a:cs typeface="Times New Roman" panose="02020603050405020304" pitchFamily="18" charset="0"/>
              </a:rPr>
              <a:t>Press</a:t>
            </a:r>
            <a:r>
              <a:rPr lang="es-VE" sz="1000" dirty="0" smtClean="0">
                <a:solidFill>
                  <a:prstClr val="white"/>
                </a:solidFill>
                <a:latin typeface="Times New Roman" panose="02020603050405020304" pitchFamily="18" charset="0"/>
                <a:cs typeface="Times New Roman" panose="02020603050405020304" pitchFamily="18" charset="0"/>
              </a:rPr>
              <a:t> 2015. </a:t>
            </a:r>
            <a:endParaRPr lang="es-VE" sz="1000" dirty="0">
              <a:solidFill>
                <a:prstClr val="white"/>
              </a:solidFill>
              <a:latin typeface="Times New Roman" panose="02020603050405020304" pitchFamily="18" charset="0"/>
              <a:cs typeface="Times New Roman" panose="02020603050405020304" pitchFamily="18" charset="0"/>
            </a:endParaRPr>
          </a:p>
        </p:txBody>
      </p:sp>
      <p:sp>
        <p:nvSpPr>
          <p:cNvPr id="7" name="CuadroTexto 6"/>
          <p:cNvSpPr txBox="1"/>
          <p:nvPr/>
        </p:nvSpPr>
        <p:spPr>
          <a:xfrm>
            <a:off x="2096334" y="2219444"/>
            <a:ext cx="4951332" cy="2677656"/>
          </a:xfrm>
          <a:prstGeom prst="rect">
            <a:avLst/>
          </a:prstGeom>
          <a:solidFill>
            <a:srgbClr val="EFE2B3"/>
          </a:solidFill>
        </p:spPr>
        <p:txBody>
          <a:bodyPr wrap="square" rtlCol="0">
            <a:spAutoFit/>
          </a:bodyPr>
          <a:lstStyle/>
          <a:p>
            <a:r>
              <a:rPr lang="es-VE" sz="2400" dirty="0" smtClean="0">
                <a:latin typeface="Comic Sans MS" panose="030F0702030302020204" pitchFamily="66" charset="0"/>
              </a:rPr>
              <a:t>Estas </a:t>
            </a:r>
            <a:r>
              <a:rPr lang="es-VE" sz="2400" dirty="0">
                <a:latin typeface="Comic Sans MS" panose="030F0702030302020204" pitchFamily="66" charset="0"/>
              </a:rPr>
              <a:t>medidas tienen en común que la ayuda tiene que  venir de los sistemas de salud ya que los médicos por ellos mismos no podrán mejorar la seguridad del paciente solamente por tratar de no cometer errores. </a:t>
            </a:r>
          </a:p>
        </p:txBody>
      </p:sp>
    </p:spTree>
    <p:extLst>
      <p:ext uri="{BB962C8B-B14F-4D97-AF65-F5344CB8AC3E}">
        <p14:creationId xmlns:p14="http://schemas.microsoft.com/office/powerpoint/2010/main" val="39881285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uadroTexto 2"/>
          <p:cNvSpPr txBox="1"/>
          <p:nvPr/>
        </p:nvSpPr>
        <p:spPr>
          <a:xfrm>
            <a:off x="2222634" y="430069"/>
            <a:ext cx="4698722" cy="584775"/>
          </a:xfrm>
          <a:prstGeom prst="rect">
            <a:avLst/>
          </a:prstGeom>
          <a:solidFill>
            <a:schemeClr val="bg2">
              <a:lumMod val="50000"/>
            </a:schemeClr>
          </a:solidFill>
          <a:ln w="28575">
            <a:solidFill>
              <a:schemeClr val="accent2">
                <a:lumMod val="75000"/>
              </a:schemeClr>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r>
              <a:rPr lang="es-VE" sz="3200" dirty="0" smtClean="0">
                <a:solidFill>
                  <a:srgbClr val="F7DEAB"/>
                </a:solidFill>
                <a:effectLst>
                  <a:outerShdw blurRad="38100" dist="38100" dir="2700000" algn="tl">
                    <a:srgbClr val="000000">
                      <a:alpha val="43137"/>
                    </a:srgbClr>
                  </a:outerShdw>
                </a:effectLst>
                <a:latin typeface="Comic Sans MS" panose="030F0702030302020204" pitchFamily="66" charset="0"/>
              </a:rPr>
              <a:t>Movimiento </a:t>
            </a:r>
            <a:r>
              <a:rPr lang="es-VE" sz="3200" dirty="0" smtClean="0">
                <a:solidFill>
                  <a:srgbClr val="F7DEAB"/>
                </a:solidFill>
                <a:effectLst>
                  <a:outerShdw blurRad="38100" dist="38100" dir="2700000" algn="tl">
                    <a:srgbClr val="000000">
                      <a:alpha val="43137"/>
                    </a:srgbClr>
                  </a:outerShdw>
                </a:effectLst>
                <a:latin typeface="Comic Sans MS" panose="030F0702030302020204" pitchFamily="66" charset="0"/>
              </a:rPr>
              <a:t>de coalición</a:t>
            </a:r>
            <a:endParaRPr lang="es-VE" sz="3200" dirty="0">
              <a:solidFill>
                <a:srgbClr val="F7DEAB"/>
              </a:solidFill>
              <a:effectLst>
                <a:outerShdw blurRad="38100" dist="38100" dir="2700000" algn="tl">
                  <a:srgbClr val="000000">
                    <a:alpha val="43137"/>
                  </a:srgbClr>
                </a:outerShdw>
              </a:effectLst>
              <a:latin typeface="Comic Sans MS" panose="030F0702030302020204" pitchFamily="66" charset="0"/>
            </a:endParaRPr>
          </a:p>
        </p:txBody>
      </p:sp>
      <p:sp>
        <p:nvSpPr>
          <p:cNvPr id="2" name="CuadroTexto 1"/>
          <p:cNvSpPr txBox="1"/>
          <p:nvPr/>
        </p:nvSpPr>
        <p:spPr>
          <a:xfrm>
            <a:off x="1080653" y="1186036"/>
            <a:ext cx="7484227" cy="1538883"/>
          </a:xfrm>
          <a:prstGeom prst="rect">
            <a:avLst/>
          </a:prstGeom>
          <a:noFill/>
        </p:spPr>
        <p:txBody>
          <a:bodyPr wrap="square" rtlCol="0">
            <a:spAutoFit/>
          </a:bodyPr>
          <a:lstStyle/>
          <a:p>
            <a:r>
              <a:rPr lang="es-VE" dirty="0">
                <a:solidFill>
                  <a:schemeClr val="bg1"/>
                </a:solidFill>
                <a:latin typeface="Comic Sans MS" panose="030F0702030302020204" pitchFamily="66" charset="0"/>
              </a:rPr>
              <a:t>S</a:t>
            </a:r>
            <a:r>
              <a:rPr lang="es-VE" dirty="0" smtClean="0">
                <a:solidFill>
                  <a:schemeClr val="bg1"/>
                </a:solidFill>
                <a:latin typeface="Comic Sans MS" panose="030F0702030302020204" pitchFamily="66" charset="0"/>
              </a:rPr>
              <a:t>ociedades </a:t>
            </a:r>
            <a:r>
              <a:rPr lang="es-VE" dirty="0">
                <a:solidFill>
                  <a:schemeClr val="bg1"/>
                </a:solidFill>
                <a:latin typeface="Comic Sans MS" panose="030F0702030302020204" pitchFamily="66" charset="0"/>
              </a:rPr>
              <a:t>médicas, organizaciones de seguridad del paciente, centros académicos y sistemas de salud </a:t>
            </a:r>
            <a:r>
              <a:rPr lang="es-VE" dirty="0" smtClean="0">
                <a:solidFill>
                  <a:schemeClr val="bg1"/>
                </a:solidFill>
                <a:latin typeface="Comic Sans MS" panose="030F0702030302020204" pitchFamily="66" charset="0"/>
              </a:rPr>
              <a:t> unidas para: </a:t>
            </a:r>
            <a:endParaRPr lang="es-VE" dirty="0" smtClean="0">
              <a:solidFill>
                <a:schemeClr val="bg1"/>
              </a:solidFill>
              <a:latin typeface="Comic Sans MS" panose="030F0702030302020204" pitchFamily="66" charset="0"/>
            </a:endParaRPr>
          </a:p>
          <a:p>
            <a:endParaRPr lang="es-VE" sz="1200" dirty="0">
              <a:solidFill>
                <a:schemeClr val="bg1"/>
              </a:solidFill>
              <a:latin typeface="Comic Sans MS" panose="030F0702030302020204" pitchFamily="66" charset="0"/>
            </a:endParaRPr>
          </a:p>
          <a:p>
            <a:r>
              <a:rPr lang="es-VE" dirty="0">
                <a:solidFill>
                  <a:schemeClr val="bg1"/>
                </a:solidFill>
                <a:latin typeface="Comic Sans MS" panose="030F0702030302020204" pitchFamily="66" charset="0"/>
              </a:rPr>
              <a:t>C</a:t>
            </a:r>
            <a:r>
              <a:rPr lang="es-VE" dirty="0" smtClean="0">
                <a:solidFill>
                  <a:schemeClr val="bg1"/>
                </a:solidFill>
                <a:latin typeface="Comic Sans MS" panose="030F0702030302020204" pitchFamily="66" charset="0"/>
              </a:rPr>
              <a:t>onvertir </a:t>
            </a: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recomendaciones</a:t>
            </a:r>
            <a:r>
              <a:rPr lang="es-VE" dirty="0" smtClean="0">
                <a:solidFill>
                  <a:schemeClr val="bg1"/>
                </a:solidFill>
                <a:latin typeface="Comic Sans MS" panose="030F0702030302020204" pitchFamily="66" charset="0"/>
              </a:rPr>
              <a:t> </a:t>
            </a:r>
            <a:r>
              <a:rPr lang="es-VE" dirty="0">
                <a:solidFill>
                  <a:schemeClr val="bg1"/>
                </a:solidFill>
                <a:latin typeface="Comic Sans MS" panose="030F0702030302020204" pitchFamily="66" charset="0"/>
              </a:rPr>
              <a:t>de  </a:t>
            </a:r>
            <a:r>
              <a:rPr lang="es-VE" dirty="0" smtClean="0">
                <a:solidFill>
                  <a:schemeClr val="bg1"/>
                </a:solidFill>
                <a:latin typeface="Comic Sans MS" panose="030F0702030302020204" pitchFamily="66" charset="0"/>
              </a:rPr>
              <a:t>NAM 2015 en </a:t>
            </a: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rPr>
              <a:t>acciones </a:t>
            </a:r>
            <a:r>
              <a:rPr lang="es-VE" dirty="0">
                <a:solidFill>
                  <a:schemeClr val="bg1"/>
                </a:solidFill>
                <a:latin typeface="Comic Sans MS" panose="030F0702030302020204" pitchFamily="66" charset="0"/>
              </a:rPr>
              <a:t>para lograr diagnósticos mejores y más rápidos con </a:t>
            </a:r>
            <a:r>
              <a:rPr lang="es-VE" dirty="0" smtClean="0">
                <a:solidFill>
                  <a:schemeClr val="bg1"/>
                </a:solidFill>
                <a:latin typeface="Comic Sans MS" panose="030F0702030302020204" pitchFamily="66" charset="0"/>
              </a:rPr>
              <a:t>la  </a:t>
            </a:r>
            <a:r>
              <a:rPr lang="es-VE" dirty="0" smtClean="0">
                <a:solidFill>
                  <a:schemeClr val="bg1"/>
                </a:solidFill>
                <a:latin typeface="Comic Sans MS" panose="030F0702030302020204" pitchFamily="66" charset="0"/>
              </a:rPr>
              <a:t>campaña: </a:t>
            </a:r>
          </a:p>
        </p:txBody>
      </p:sp>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5" name="CuadroTexto 4"/>
          <p:cNvSpPr txBox="1"/>
          <p:nvPr/>
        </p:nvSpPr>
        <p:spPr>
          <a:xfrm>
            <a:off x="2187432" y="5040779"/>
            <a:ext cx="4842162" cy="1415772"/>
          </a:xfrm>
          <a:prstGeom prst="rect">
            <a:avLst/>
          </a:prstGeom>
          <a:solidFill>
            <a:schemeClr val="accent2">
              <a:lumMod val="75000"/>
            </a:schemeClr>
          </a:solidFill>
        </p:spPr>
        <p:txBody>
          <a:bodyPr wrap="square" rtlCol="0">
            <a:spAutoFit/>
          </a:bodyPr>
          <a:lstStyle/>
          <a:p>
            <a:pPr algn="ct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Iniciativa en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Iberoamérica:</a:t>
            </a:r>
          </a:p>
          <a:p>
            <a:pPr algn="ct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s-VE" sz="28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Prodiagnosis</a:t>
            </a: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endPar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pPr algn="ct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Grupo </a:t>
            </a:r>
            <a:r>
              <a:rPr lang="es-VE" dirty="0" smtClean="0">
                <a:solidFill>
                  <a:schemeClr val="bg1"/>
                </a:solidFill>
                <a:effectLst>
                  <a:outerShdw blurRad="38100" dist="38100" dir="2700000" algn="tl">
                    <a:srgbClr val="000000">
                      <a:alpha val="43137"/>
                    </a:srgbClr>
                  </a:outerShdw>
                </a:effectLst>
                <a:latin typeface="Comic Sans MS" panose="030F0702030302020204" pitchFamily="66" charset="0"/>
              </a:rPr>
              <a:t>para la Mejora del Diagnóstico </a:t>
            </a:r>
          </a:p>
          <a:p>
            <a:pPr algn="ctr"/>
            <a:r>
              <a:rPr lang="es-VE" sz="1600" dirty="0" smtClean="0">
                <a:solidFill>
                  <a:schemeClr val="bg1"/>
                </a:solidFill>
                <a:effectLst>
                  <a:outerShdw blurRad="38100" dist="38100" dir="2700000" algn="tl">
                    <a:srgbClr val="000000">
                      <a:alpha val="43137"/>
                    </a:srgbClr>
                  </a:outerShdw>
                </a:effectLst>
                <a:latin typeface="Comic Sans MS" panose="030F0702030302020204" pitchFamily="66" charset="0"/>
              </a:rPr>
              <a:t>www.prodiagnosis.org</a:t>
            </a:r>
            <a:endParaRPr lang="es-VE" sz="16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6" name="Rectángulo 5"/>
          <p:cNvSpPr/>
          <p:nvPr/>
        </p:nvSpPr>
        <p:spPr>
          <a:xfrm>
            <a:off x="1465795" y="2913353"/>
            <a:ext cx="6212400" cy="1938992"/>
          </a:xfrm>
          <a:prstGeom prst="rect">
            <a:avLst/>
          </a:prstGeom>
          <a:solidFill>
            <a:srgbClr val="F7DEAB"/>
          </a:solidFill>
          <a:scene3d>
            <a:camera prst="orthographicFront"/>
            <a:lightRig rig="threePt" dir="t"/>
          </a:scene3d>
          <a:sp3d>
            <a:bevelT/>
          </a:sp3d>
        </p:spPr>
        <p:txBody>
          <a:bodyPr wrap="square">
            <a:spAutoFit/>
          </a:bodyPr>
          <a:lstStyle/>
          <a:p>
            <a:pPr algn="ctr"/>
            <a:r>
              <a:rPr lang="es-VE" sz="4000" dirty="0" smtClean="0">
                <a:effectLst>
                  <a:outerShdw blurRad="38100" dist="38100" dir="2700000" algn="tl">
                    <a:srgbClr val="000000">
                      <a:alpha val="43137"/>
                    </a:srgbClr>
                  </a:outerShdw>
                </a:effectLst>
                <a:latin typeface="Comic Sans MS" panose="030F0702030302020204" pitchFamily="66" charset="0"/>
              </a:rPr>
              <a:t>“Diagnósticos </a:t>
            </a:r>
            <a:r>
              <a:rPr lang="es-VE" sz="4000" dirty="0">
                <a:effectLst>
                  <a:outerShdw blurRad="38100" dist="38100" dir="2700000" algn="tl">
                    <a:srgbClr val="000000">
                      <a:alpha val="43137"/>
                    </a:srgbClr>
                  </a:outerShdw>
                </a:effectLst>
                <a:latin typeface="Comic Sans MS" panose="030F0702030302020204" pitchFamily="66" charset="0"/>
              </a:rPr>
              <a:t>exactos, comunicados </a:t>
            </a:r>
            <a:r>
              <a:rPr lang="es-VE" sz="4000" dirty="0" smtClean="0">
                <a:effectLst>
                  <a:outerShdw blurRad="38100" dist="38100" dir="2700000" algn="tl">
                    <a:srgbClr val="000000">
                      <a:alpha val="43137"/>
                    </a:srgbClr>
                  </a:outerShdw>
                </a:effectLst>
                <a:latin typeface="Comic Sans MS" panose="030F0702030302020204" pitchFamily="66" charset="0"/>
              </a:rPr>
              <a:t>y </a:t>
            </a:r>
            <a:r>
              <a:rPr lang="es-VE" sz="4000" dirty="0">
                <a:effectLst>
                  <a:outerShdw blurRad="38100" dist="38100" dir="2700000" algn="tl">
                    <a:srgbClr val="000000">
                      <a:alpha val="43137"/>
                    </a:srgbClr>
                  </a:outerShdw>
                </a:effectLst>
                <a:latin typeface="Comic Sans MS" panose="030F0702030302020204" pitchFamily="66" charset="0"/>
              </a:rPr>
              <a:t>a </a:t>
            </a:r>
            <a:r>
              <a:rPr lang="es-VE" sz="4000" dirty="0" smtClean="0">
                <a:effectLst>
                  <a:outerShdw blurRad="38100" dist="38100" dir="2700000" algn="tl">
                    <a:srgbClr val="000000">
                      <a:alpha val="43137"/>
                    </a:srgbClr>
                  </a:outerShdw>
                </a:effectLst>
                <a:latin typeface="Comic Sans MS" panose="030F0702030302020204" pitchFamily="66" charset="0"/>
              </a:rPr>
              <a:t>tiempo”</a:t>
            </a:r>
          </a:p>
          <a:p>
            <a:pPr algn="r"/>
            <a:r>
              <a:rPr lang="es-VE" sz="2800" dirty="0" smtClean="0">
                <a:effectLst>
                  <a:outerShdw blurRad="38100" dist="38100" dir="2700000" algn="tl">
                    <a:srgbClr val="000000">
                      <a:alpha val="43137"/>
                    </a:srgbClr>
                  </a:outerShdw>
                </a:effectLst>
                <a:latin typeface="Comic Sans MS" panose="030F0702030302020204" pitchFamily="66" charset="0"/>
              </a:rPr>
              <a:t>SIDM</a:t>
            </a:r>
            <a:r>
              <a:rPr lang="es-VE" sz="4000" dirty="0" smtClean="0">
                <a:effectLst>
                  <a:outerShdw blurRad="38100" dist="38100" dir="2700000" algn="tl">
                    <a:srgbClr val="000000">
                      <a:alpha val="43137"/>
                    </a:srgbClr>
                  </a:outerShdw>
                </a:effectLst>
                <a:latin typeface="Comic Sans MS" panose="030F0702030302020204" pitchFamily="66" charset="0"/>
              </a:rPr>
              <a:t> </a:t>
            </a:r>
            <a:endParaRPr lang="es-VE" sz="4000" dirty="0">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17548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0" fill="hold"/>
                                        <p:tgtEl>
                                          <p:spTgt spid="6"/>
                                        </p:tgtEl>
                                        <p:attrNameLst>
                                          <p:attrName>ppt_w</p:attrName>
                                        </p:attrNameLst>
                                      </p:cBhvr>
                                      <p:tavLst>
                                        <p:tav tm="0">
                                          <p:val>
                                            <p:fltVal val="0"/>
                                          </p:val>
                                        </p:tav>
                                        <p:tav tm="100000">
                                          <p:val>
                                            <p:strVal val="#ppt_w"/>
                                          </p:val>
                                        </p:tav>
                                      </p:tavLst>
                                    </p:anim>
                                    <p:anim calcmode="lin" valueType="num">
                                      <p:cBhvr>
                                        <p:cTn id="12" dur="5000" fill="hold"/>
                                        <p:tgtEl>
                                          <p:spTgt spid="6"/>
                                        </p:tgtEl>
                                        <p:attrNameLst>
                                          <p:attrName>ppt_h</p:attrName>
                                        </p:attrNameLst>
                                      </p:cBhvr>
                                      <p:tavLst>
                                        <p:tav tm="0">
                                          <p:val>
                                            <p:fltVal val="0"/>
                                          </p:val>
                                        </p:tav>
                                        <p:tav tm="100000">
                                          <p:val>
                                            <p:strVal val="#ppt_h"/>
                                          </p:val>
                                        </p:tav>
                                      </p:tavLst>
                                    </p:anim>
                                    <p:animEffect transition="in" filter="fade">
                                      <p:cBhvr>
                                        <p:cTn id="13" dur="5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6" name="CuadroTexto 5"/>
          <p:cNvSpPr txBox="1"/>
          <p:nvPr/>
        </p:nvSpPr>
        <p:spPr>
          <a:xfrm>
            <a:off x="3018975" y="874317"/>
            <a:ext cx="3179075" cy="830997"/>
          </a:xfrm>
          <a:prstGeom prst="rect">
            <a:avLst/>
          </a:prstGeom>
          <a:solidFill>
            <a:schemeClr val="bg1"/>
          </a:solidFill>
          <a:ln w="38100">
            <a:solidFill>
              <a:srgbClr val="DB6413"/>
            </a:solidFill>
          </a:ln>
          <a:effectLst>
            <a:outerShdw blurRad="50800" dist="38100" dir="2700000" algn="tl" rotWithShape="0">
              <a:prstClr val="black">
                <a:alpha val="40000"/>
              </a:prstClr>
            </a:outerShdw>
          </a:effectLst>
          <a:scene3d>
            <a:camera prst="orthographicFront"/>
            <a:lightRig rig="threePt" dir="t"/>
          </a:scene3d>
          <a:sp3d>
            <a:bevelT prst="convex"/>
          </a:sp3d>
        </p:spPr>
        <p:txBody>
          <a:bodyPr wrap="none" rtlCol="0">
            <a:spAutoFit/>
          </a:bodyPr>
          <a:lstStyle/>
          <a:p>
            <a:r>
              <a:rPr lang="es-VE" sz="4800" dirty="0" smtClean="0">
                <a:solidFill>
                  <a:srgbClr val="DB6413"/>
                </a:solidFill>
                <a:latin typeface="Comic Sans MS" panose="030F0702030302020204" pitchFamily="66" charset="0"/>
              </a:rPr>
              <a:t>¿Y aquí???</a:t>
            </a:r>
            <a:endParaRPr lang="es-VE" sz="4800" dirty="0">
              <a:solidFill>
                <a:srgbClr val="DB6413"/>
              </a:solidFill>
              <a:latin typeface="Comic Sans MS" panose="030F0702030302020204" pitchFamily="66" charset="0"/>
            </a:endParaRPr>
          </a:p>
        </p:txBody>
      </p:sp>
      <p:sp>
        <p:nvSpPr>
          <p:cNvPr id="7" name="CuadroTexto 6"/>
          <p:cNvSpPr txBox="1"/>
          <p:nvPr/>
        </p:nvSpPr>
        <p:spPr>
          <a:xfrm>
            <a:off x="1485697" y="1922934"/>
            <a:ext cx="6172606" cy="4154984"/>
          </a:xfrm>
          <a:prstGeom prst="rect">
            <a:avLst/>
          </a:prstGeom>
          <a:noFill/>
        </p:spPr>
        <p:txBody>
          <a:bodyPr wrap="square" rtlCol="0">
            <a:spAutoFit/>
          </a:bodyPr>
          <a:lstStyle/>
          <a:p>
            <a:r>
              <a:rPr lang="es-VE" sz="2400" dirty="0" smtClean="0">
                <a:solidFill>
                  <a:schemeClr val="bg1"/>
                </a:solidFill>
                <a:latin typeface="Comic Sans MS" panose="030F0702030302020204" pitchFamily="66" charset="0"/>
              </a:rPr>
              <a:t>No se reconoce existencia del problema</a:t>
            </a:r>
          </a:p>
          <a:p>
            <a:r>
              <a:rPr lang="es-VE" sz="2400" dirty="0" smtClean="0">
                <a:solidFill>
                  <a:schemeClr val="bg1"/>
                </a:solidFill>
                <a:latin typeface="Comic Sans MS" panose="030F0702030302020204" pitchFamily="66" charset="0"/>
              </a:rPr>
              <a:t>No hay reportes, no se conoce la magnitud</a:t>
            </a:r>
          </a:p>
          <a:p>
            <a:r>
              <a:rPr lang="es-VE" sz="2400" dirty="0" smtClean="0">
                <a:solidFill>
                  <a:schemeClr val="bg1"/>
                </a:solidFill>
                <a:latin typeface="Comic Sans MS" panose="030F0702030302020204" pitchFamily="66" charset="0"/>
              </a:rPr>
              <a:t>No hay cultura de transparencia</a:t>
            </a:r>
          </a:p>
          <a:p>
            <a:endParaRPr lang="es-VE" sz="2000" dirty="0" smtClean="0">
              <a:solidFill>
                <a:schemeClr val="bg1"/>
              </a:solidFill>
              <a:latin typeface="Comic Sans MS" panose="030F0702030302020204" pitchFamily="66" charset="0"/>
            </a:endParaRPr>
          </a:p>
          <a:p>
            <a:r>
              <a:rPr lang="es-VE" sz="2400" dirty="0" smtClean="0">
                <a:solidFill>
                  <a:schemeClr val="bg1"/>
                </a:solidFill>
                <a:latin typeface="Comic Sans MS" panose="030F0702030302020204" pitchFamily="66" charset="0"/>
              </a:rPr>
              <a:t>Por tanto,</a:t>
            </a:r>
          </a:p>
          <a:p>
            <a:r>
              <a:rPr lang="es-VE" sz="2000" dirty="0" smtClean="0">
                <a:solidFill>
                  <a:schemeClr val="bg1"/>
                </a:solidFill>
                <a:latin typeface="Comic Sans MS" panose="030F0702030302020204" pitchFamily="66" charset="0"/>
              </a:rPr>
              <a:t> </a:t>
            </a:r>
          </a:p>
          <a:p>
            <a:r>
              <a:rPr lang="es-VE" sz="2400" dirty="0">
                <a:solidFill>
                  <a:schemeClr val="bg1"/>
                </a:solidFill>
                <a:latin typeface="Comic Sans MS" panose="030F0702030302020204" pitchFamily="66" charset="0"/>
              </a:rPr>
              <a:t>No hay enseñanza, supervisión  ni evaluación de procesos de razonamiento ni habilidades de </a:t>
            </a:r>
            <a:r>
              <a:rPr lang="es-VE" sz="2400" dirty="0" smtClean="0">
                <a:solidFill>
                  <a:schemeClr val="bg1"/>
                </a:solidFill>
                <a:latin typeface="Comic Sans MS" panose="030F0702030302020204" pitchFamily="66" charset="0"/>
              </a:rPr>
              <a:t>comunicación y</a:t>
            </a:r>
            <a:endParaRPr lang="es-VE" sz="2400" dirty="0">
              <a:solidFill>
                <a:schemeClr val="bg1"/>
              </a:solidFill>
              <a:latin typeface="Comic Sans MS" panose="030F0702030302020204" pitchFamily="66" charset="0"/>
            </a:endParaRPr>
          </a:p>
          <a:p>
            <a:r>
              <a:rPr lang="es-VE" sz="2400" dirty="0" smtClean="0">
                <a:solidFill>
                  <a:schemeClr val="bg1"/>
                </a:solidFill>
                <a:latin typeface="Comic Sans MS" panose="030F0702030302020204" pitchFamily="66" charset="0"/>
              </a:rPr>
              <a:t>No puede </a:t>
            </a:r>
            <a:r>
              <a:rPr lang="es-VE" sz="2400" dirty="0" smtClean="0">
                <a:solidFill>
                  <a:schemeClr val="bg1"/>
                </a:solidFill>
                <a:latin typeface="Comic Sans MS" panose="030F0702030302020204" pitchFamily="66" charset="0"/>
              </a:rPr>
              <a:t>haber </a:t>
            </a:r>
            <a:r>
              <a:rPr lang="es-VE" sz="2400" dirty="0" smtClean="0">
                <a:solidFill>
                  <a:schemeClr val="bg1"/>
                </a:solidFill>
                <a:latin typeface="Comic Sans MS" panose="030F0702030302020204" pitchFamily="66" charset="0"/>
              </a:rPr>
              <a:t>medidas para reducir </a:t>
            </a:r>
            <a:r>
              <a:rPr lang="es-VE" sz="2400" dirty="0" smtClean="0">
                <a:solidFill>
                  <a:schemeClr val="bg1"/>
                </a:solidFill>
                <a:latin typeface="Comic Sans MS" panose="030F0702030302020204" pitchFamily="66" charset="0"/>
              </a:rPr>
              <a:t>errores!!!!</a:t>
            </a:r>
            <a:endParaRPr lang="es-VE" sz="2400" dirty="0" smtClean="0">
              <a:solidFill>
                <a:schemeClr val="bg1"/>
              </a:solidFill>
              <a:latin typeface="Comic Sans MS" panose="030F0702030302020204" pitchFamily="66" charset="0"/>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26000" t="11778" r="24933" b="9999"/>
          <a:stretch/>
        </p:blipFill>
        <p:spPr>
          <a:xfrm>
            <a:off x="7187546" y="4998720"/>
            <a:ext cx="941513" cy="900578"/>
          </a:xfrm>
          <a:prstGeom prst="rect">
            <a:avLst/>
          </a:prstGeom>
        </p:spPr>
      </p:pic>
    </p:spTree>
    <p:extLst>
      <p:ext uri="{BB962C8B-B14F-4D97-AF65-F5344CB8AC3E}">
        <p14:creationId xmlns:p14="http://schemas.microsoft.com/office/powerpoint/2010/main" val="135568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32" presetClass="emph" presetSubtype="0" fill="hold" nodeType="clickEffect">
                                  <p:stCondLst>
                                    <p:cond delay="0"/>
                                  </p:stCondLst>
                                  <p:childTnLst>
                                    <p:animRot by="120000">
                                      <p:cBhvr>
                                        <p:cTn id="40" dur="100" fill="hold">
                                          <p:stCondLst>
                                            <p:cond delay="0"/>
                                          </p:stCondLst>
                                        </p:cTn>
                                        <p:tgtEl>
                                          <p:spTgt spid="2"/>
                                        </p:tgtEl>
                                        <p:attrNameLst>
                                          <p:attrName>r</p:attrName>
                                        </p:attrNameLst>
                                      </p:cBhvr>
                                    </p:animRot>
                                    <p:animRot by="-240000">
                                      <p:cBhvr>
                                        <p:cTn id="41" dur="200" fill="hold">
                                          <p:stCondLst>
                                            <p:cond delay="200"/>
                                          </p:stCondLst>
                                        </p:cTn>
                                        <p:tgtEl>
                                          <p:spTgt spid="2"/>
                                        </p:tgtEl>
                                        <p:attrNameLst>
                                          <p:attrName>r</p:attrName>
                                        </p:attrNameLst>
                                      </p:cBhvr>
                                    </p:animRot>
                                    <p:animRot by="240000">
                                      <p:cBhvr>
                                        <p:cTn id="42" dur="200" fill="hold">
                                          <p:stCondLst>
                                            <p:cond delay="400"/>
                                          </p:stCondLst>
                                        </p:cTn>
                                        <p:tgtEl>
                                          <p:spTgt spid="2"/>
                                        </p:tgtEl>
                                        <p:attrNameLst>
                                          <p:attrName>r</p:attrName>
                                        </p:attrNameLst>
                                      </p:cBhvr>
                                    </p:animRot>
                                    <p:animRot by="-240000">
                                      <p:cBhvr>
                                        <p:cTn id="43" dur="200" fill="hold">
                                          <p:stCondLst>
                                            <p:cond delay="600"/>
                                          </p:stCondLst>
                                        </p:cTn>
                                        <p:tgtEl>
                                          <p:spTgt spid="2"/>
                                        </p:tgtEl>
                                        <p:attrNameLst>
                                          <p:attrName>r</p:attrName>
                                        </p:attrNameLst>
                                      </p:cBhvr>
                                    </p:animRot>
                                    <p:animRot by="120000">
                                      <p:cBhvr>
                                        <p:cTn id="44"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ángulo 5"/>
          <p:cNvSpPr/>
          <p:nvPr/>
        </p:nvSpPr>
        <p:spPr>
          <a:xfrm>
            <a:off x="1329086" y="1536022"/>
            <a:ext cx="6558854" cy="4708981"/>
          </a:xfrm>
          <a:prstGeom prst="rect">
            <a:avLst/>
          </a:prstGeom>
          <a:solidFill>
            <a:schemeClr val="bg2">
              <a:lumMod val="25000"/>
            </a:schemeClr>
          </a:solidFill>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pPr marL="342900" indent="-342900">
              <a:buAutoNum type="arabicPeriod"/>
            </a:pPr>
            <a:endParaRPr lang="es-VE" sz="900" b="1" u="sng"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r>
              <a:rPr lang="es-VE" b="1" u="sng"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Reconocer</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que ocurren </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errores</a:t>
            </a:r>
          </a:p>
          <a:p>
            <a:pPr marL="342900" indent="-342900">
              <a:buAutoNum type="arabicPeriod"/>
            </a:pPr>
            <a:endParaRPr lang="es-VE" sz="1200"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nfatizar </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la </a:t>
            </a: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importancia de comunicación</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precisa, clara y a tiempo con equipo de salud y pacientes; </a:t>
            </a:r>
            <a:endPar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endParaRPr lang="es-VE" sz="1200"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a:t>
            </a:r>
            <a:r>
              <a:rPr lang="es-VE" b="1" u="sng"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valuar </a:t>
            </a:r>
            <a:r>
              <a:rPr lang="es-VE" b="1" u="sng"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el </a:t>
            </a: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desempeño</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de estudiantes y personal de salud que redunde en mejoría de su forma de razonar para llegar al diagnóstico; </a:t>
            </a:r>
            <a:endPar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endParaRPr lang="es-VE" sz="1200"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a:t>
            </a:r>
            <a:r>
              <a:rPr lang="es-VE" b="1" u="sng"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ducar </a:t>
            </a: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a pacientes como socios</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que participen en la producción del diagnóstico; </a:t>
            </a:r>
            <a:endPar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endParaRPr lang="es-VE" sz="1200"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a:p>
            <a:pPr marL="342900" indent="-342900">
              <a:buAutoNum type="arabicPeriod"/>
            </a:pP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I</a:t>
            </a:r>
            <a:r>
              <a:rPr lang="es-VE" b="1" u="sng"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nfluir </a:t>
            </a:r>
            <a:r>
              <a:rPr lang="es-VE" b="1" u="sng"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en los organismos</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 de atención </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médica para </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que  ofrezcan adecuada retroalimentación a los clínicos sobre su desempeño y </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den suficiente </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tiempo en las consultas </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para establecer </a:t>
            </a:r>
            <a:r>
              <a:rPr lang="es-VE" b="1"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una relación apropiada con los </a:t>
            </a:r>
            <a:r>
              <a:rPr lang="es-VE"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rPr>
              <a:t>pacientes</a:t>
            </a:r>
          </a:p>
          <a:p>
            <a:pPr marL="342900" indent="-342900">
              <a:buAutoNum type="arabicPeriod"/>
            </a:pPr>
            <a:endParaRPr lang="es-VE" sz="900" b="1"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endParaRPr>
          </a:p>
        </p:txBody>
      </p:sp>
      <p:sp>
        <p:nvSpPr>
          <p:cNvPr id="7"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2" name="CuadroTexto 1"/>
          <p:cNvSpPr txBox="1"/>
          <p:nvPr/>
        </p:nvSpPr>
        <p:spPr>
          <a:xfrm>
            <a:off x="3046806" y="860130"/>
            <a:ext cx="3050388" cy="523220"/>
          </a:xfrm>
          <a:prstGeom prst="rect">
            <a:avLst/>
          </a:prstGeom>
          <a:solidFill>
            <a:schemeClr val="bg2">
              <a:lumMod val="50000"/>
            </a:schemeClr>
          </a:solidFill>
          <a:ln w="28575">
            <a:solidFill>
              <a:schemeClr val="accent2"/>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Recomendaciones </a:t>
            </a:r>
            <a:endParaRPr lang="es-VE" sz="28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Tree>
    <p:extLst>
      <p:ext uri="{BB962C8B-B14F-4D97-AF65-F5344CB8AC3E}">
        <p14:creationId xmlns:p14="http://schemas.microsoft.com/office/powerpoint/2010/main" val="350229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10" name="Rectángulo 9"/>
          <p:cNvSpPr/>
          <p:nvPr/>
        </p:nvSpPr>
        <p:spPr>
          <a:xfrm>
            <a:off x="1208423" y="1481727"/>
            <a:ext cx="6727154" cy="4126322"/>
          </a:xfrm>
          <a:prstGeom prst="rect">
            <a:avLst/>
          </a:prstGeom>
          <a:solidFill>
            <a:schemeClr val="bg2">
              <a:lumMod val="25000"/>
            </a:schemeClr>
          </a:solidFill>
          <a:ln>
            <a:solidFill>
              <a:schemeClr val="accent2"/>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pPr indent="449580" algn="ctr">
              <a:lnSpc>
                <a:spcPct val="107000"/>
              </a:lnSpc>
            </a:pPr>
            <a:endParaRPr lang="es-VE" sz="9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endParaRPr>
          </a:p>
          <a:p>
            <a:pPr indent="449580" algn="ctr">
              <a:lnSpc>
                <a:spcPct val="107000"/>
              </a:lnSpc>
            </a:pP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Con </a:t>
            </a: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estas </a:t>
            </a: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acciones contribuiremos, </a:t>
            </a:r>
          </a:p>
          <a:p>
            <a:pPr indent="449580" algn="ctr">
              <a:lnSpc>
                <a:spcPct val="107000"/>
              </a:lnSpc>
            </a:pPr>
            <a:endParaRPr lang="es-VE" sz="12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endParaRPr>
          </a:p>
          <a:p>
            <a:pPr marL="457200" indent="-457200" algn="ctr">
              <a:lnSpc>
                <a:spcPct val="107000"/>
              </a:lnSpc>
              <a:buClr>
                <a:srgbClr val="EF8943"/>
              </a:buClr>
              <a:buSzPct val="150000"/>
              <a:buFont typeface="Arial" panose="020B0604020202020204" pitchFamily="34" charset="0"/>
              <a:buChar char="•"/>
            </a:pP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A reducir </a:t>
            </a: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las ominosas consecuencias de los errores en el proceso </a:t>
            </a: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diagnóstico</a:t>
            </a:r>
          </a:p>
          <a:p>
            <a:pPr indent="449580" algn="ctr">
              <a:lnSpc>
                <a:spcPct val="107000"/>
              </a:lnSpc>
            </a:pPr>
            <a:r>
              <a:rPr lang="es-VE" sz="20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y</a:t>
            </a:r>
          </a:p>
          <a:p>
            <a:pPr marL="457200" indent="-457200" algn="ctr">
              <a:lnSpc>
                <a:spcPct val="107000"/>
              </a:lnSpc>
              <a:buClr>
                <a:srgbClr val="EF8943"/>
              </a:buClr>
              <a:buSzPct val="150000"/>
              <a:buFont typeface="Arial" panose="020B0604020202020204" pitchFamily="34" charset="0"/>
              <a:buChar char="•"/>
            </a:pP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A lograr </a:t>
            </a: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mayor satisfacción del paciente </a:t>
            </a: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y</a:t>
            </a: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 </a:t>
            </a:r>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mejor </a:t>
            </a:r>
            <a:r>
              <a:rPr lang="es-VE" sz="28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rPr>
              <a:t>reputación de médicos e instituciones. </a:t>
            </a:r>
            <a:endPar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endParaRPr>
          </a:p>
          <a:p>
            <a:pPr indent="449580" algn="ctr">
              <a:lnSpc>
                <a:spcPct val="107000"/>
              </a:lnSpc>
            </a:pPr>
            <a:endParaRPr lang="es-VE" sz="800" dirty="0">
              <a:solidFill>
                <a:schemeClr val="bg1"/>
              </a:solidFill>
              <a:effectLst>
                <a:outerShdw blurRad="38100" dist="38100" dir="2700000" algn="tl">
                  <a:srgbClr val="000000">
                    <a:alpha val="43137"/>
                  </a:srgbClr>
                </a:outerShdw>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333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
        <p:nvSpPr>
          <p:cNvPr id="3" name="CuadroTexto 2"/>
          <p:cNvSpPr txBox="1"/>
          <p:nvPr/>
        </p:nvSpPr>
        <p:spPr>
          <a:xfrm>
            <a:off x="3376801" y="1098300"/>
            <a:ext cx="2390398" cy="646331"/>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rtlCol="0">
            <a:spAutoFit/>
          </a:bodyPr>
          <a:lstStyle/>
          <a:p>
            <a:r>
              <a:rPr lang="es-VE" sz="3600" dirty="0" smtClean="0">
                <a:solidFill>
                  <a:srgbClr val="EFE2B3"/>
                </a:solidFill>
                <a:effectLst>
                  <a:outerShdw blurRad="38100" dist="38100" dir="2700000" algn="tl">
                    <a:srgbClr val="000000">
                      <a:alpha val="43137"/>
                    </a:srgbClr>
                  </a:outerShdw>
                </a:effectLst>
                <a:latin typeface="Comic Sans MS" panose="030F0702030302020204" pitchFamily="66" charset="0"/>
              </a:rPr>
              <a:t>Conclusión</a:t>
            </a:r>
            <a:endParaRPr lang="es-VE" sz="36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5" name="CuadroTexto 4"/>
          <p:cNvSpPr txBox="1"/>
          <p:nvPr/>
        </p:nvSpPr>
        <p:spPr>
          <a:xfrm>
            <a:off x="1621571" y="2062762"/>
            <a:ext cx="5900857" cy="3477875"/>
          </a:xfrm>
          <a:prstGeom prst="rect">
            <a:avLst/>
          </a:prstGeom>
          <a:noFill/>
        </p:spPr>
        <p:txBody>
          <a:bodyPr wrap="square" rtlCol="0">
            <a:spAutoFit/>
          </a:bodyPr>
          <a:lstStyle/>
          <a:p>
            <a:pPr marL="342900" indent="-342900">
              <a:buClr>
                <a:srgbClr val="DB6413"/>
              </a:buClr>
              <a:buSzPct val="150000"/>
              <a:buFont typeface="Arial" panose="020B0604020202020204" pitchFamily="34" charset="0"/>
              <a:buChar char="•"/>
            </a:pPr>
            <a:r>
              <a:rPr lang="es-VE" sz="2000" dirty="0" smtClean="0">
                <a:solidFill>
                  <a:prstClr val="white"/>
                </a:solidFill>
                <a:latin typeface="Comic Sans MS" panose="030F0702030302020204" pitchFamily="66" charset="0"/>
              </a:rPr>
              <a:t>El ED es un  problema frecuente que causa grave daño a pacientes y generalmente no  </a:t>
            </a:r>
            <a:r>
              <a:rPr lang="es-VE" sz="2000" dirty="0">
                <a:solidFill>
                  <a:prstClr val="white"/>
                </a:solidFill>
                <a:latin typeface="Comic Sans MS" panose="030F0702030302020204" pitchFamily="66" charset="0"/>
              </a:rPr>
              <a:t>reconocido por instituciones ni médicos.  </a:t>
            </a:r>
            <a:endParaRPr lang="es-VE" sz="2000" dirty="0" smtClean="0">
              <a:solidFill>
                <a:prstClr val="white"/>
              </a:solidFill>
              <a:latin typeface="Comic Sans MS" panose="030F0702030302020204" pitchFamily="66" charset="0"/>
            </a:endParaRPr>
          </a:p>
          <a:p>
            <a:pPr marL="342900" indent="-342900">
              <a:buClr>
                <a:srgbClr val="DB6413"/>
              </a:buClr>
              <a:buSzPct val="150000"/>
              <a:buFont typeface="Arial" panose="020B0604020202020204" pitchFamily="34" charset="0"/>
              <a:buChar char="•"/>
            </a:pPr>
            <a:endParaRPr lang="es-VE" sz="2000" dirty="0" smtClean="0">
              <a:solidFill>
                <a:prstClr val="white"/>
              </a:solidFill>
              <a:latin typeface="Comic Sans MS" panose="030F0702030302020204" pitchFamily="66" charset="0"/>
            </a:endParaRPr>
          </a:p>
          <a:p>
            <a:pPr marL="342900" indent="-342900">
              <a:buClr>
                <a:srgbClr val="DB6413"/>
              </a:buClr>
              <a:buSzPct val="150000"/>
              <a:buFont typeface="Arial" panose="020B0604020202020204" pitchFamily="34" charset="0"/>
              <a:buChar char="•"/>
            </a:pPr>
            <a:r>
              <a:rPr lang="es-VE" sz="2000" dirty="0" smtClean="0">
                <a:solidFill>
                  <a:prstClr val="white"/>
                </a:solidFill>
                <a:latin typeface="Comic Sans MS" panose="030F0702030302020204" pitchFamily="66" charset="0"/>
              </a:rPr>
              <a:t>Ocurre </a:t>
            </a:r>
            <a:r>
              <a:rPr lang="es-VE" sz="2000" dirty="0">
                <a:solidFill>
                  <a:prstClr val="white"/>
                </a:solidFill>
                <a:latin typeface="Comic Sans MS" panose="030F0702030302020204" pitchFamily="66" charset="0"/>
              </a:rPr>
              <a:t>por fallas en los sistemas de salud y </a:t>
            </a:r>
            <a:r>
              <a:rPr lang="es-VE" sz="2000" dirty="0" smtClean="0">
                <a:solidFill>
                  <a:prstClr val="white"/>
                </a:solidFill>
                <a:latin typeface="Comic Sans MS" panose="030F0702030302020204" pitchFamily="66" charset="0"/>
              </a:rPr>
              <a:t>fallas </a:t>
            </a:r>
            <a:r>
              <a:rPr lang="es-VE" sz="2000" dirty="0">
                <a:solidFill>
                  <a:prstClr val="white"/>
                </a:solidFill>
                <a:latin typeface="Comic Sans MS" panose="030F0702030302020204" pitchFamily="66" charset="0"/>
              </a:rPr>
              <a:t>cognitivas de </a:t>
            </a:r>
            <a:r>
              <a:rPr lang="es-VE" sz="2000" dirty="0" smtClean="0">
                <a:solidFill>
                  <a:prstClr val="white"/>
                </a:solidFill>
                <a:latin typeface="Comic Sans MS" panose="030F0702030302020204" pitchFamily="66" charset="0"/>
              </a:rPr>
              <a:t>los clínicos y por ignorar información del paciente.</a:t>
            </a:r>
          </a:p>
          <a:p>
            <a:pPr marL="342900" indent="-342900">
              <a:buClr>
                <a:srgbClr val="DB6413"/>
              </a:buClr>
              <a:buSzPct val="150000"/>
              <a:buFont typeface="Arial" panose="020B0604020202020204" pitchFamily="34" charset="0"/>
              <a:buChar char="•"/>
            </a:pPr>
            <a:endParaRPr lang="es-VE" sz="2000" dirty="0" smtClean="0">
              <a:solidFill>
                <a:prstClr val="white"/>
              </a:solidFill>
              <a:latin typeface="Comic Sans MS" panose="030F0702030302020204" pitchFamily="66" charset="0"/>
            </a:endParaRPr>
          </a:p>
          <a:p>
            <a:pPr marL="342900" indent="-342900">
              <a:buClr>
                <a:srgbClr val="DB6413"/>
              </a:buClr>
              <a:buSzPct val="150000"/>
              <a:buFont typeface="Arial" panose="020B0604020202020204" pitchFamily="34" charset="0"/>
              <a:buChar char="•"/>
            </a:pPr>
            <a:r>
              <a:rPr lang="es-VE" sz="2000" dirty="0" smtClean="0">
                <a:solidFill>
                  <a:prstClr val="white"/>
                </a:solidFill>
                <a:latin typeface="Comic Sans MS" panose="030F0702030302020204" pitchFamily="66" charset="0"/>
              </a:rPr>
              <a:t>¡</a:t>
            </a:r>
            <a:r>
              <a:rPr lang="es-VE" sz="2000" dirty="0" smtClean="0">
                <a:solidFill>
                  <a:prstClr val="white"/>
                </a:solidFill>
                <a:latin typeface="Comic Sans MS" panose="030F0702030302020204" pitchFamily="66" charset="0"/>
              </a:rPr>
              <a:t>Nuestra r</a:t>
            </a:r>
            <a:r>
              <a:rPr lang="es-VE" sz="2000" dirty="0" smtClean="0">
                <a:solidFill>
                  <a:prstClr val="white"/>
                </a:solidFill>
                <a:latin typeface="Comic Sans MS" panose="030F0702030302020204" pitchFamily="66" charset="0"/>
              </a:rPr>
              <a:t>esponsabilidad </a:t>
            </a:r>
            <a:r>
              <a:rPr lang="es-VE" sz="2000" dirty="0" smtClean="0">
                <a:solidFill>
                  <a:prstClr val="white"/>
                </a:solidFill>
                <a:latin typeface="Comic Sans MS" panose="030F0702030302020204" pitchFamily="66" charset="0"/>
              </a:rPr>
              <a:t>como profesores y médicos </a:t>
            </a:r>
            <a:r>
              <a:rPr lang="es-VE" sz="2000" dirty="0" smtClean="0">
                <a:solidFill>
                  <a:prstClr val="white"/>
                </a:solidFill>
                <a:latin typeface="Comic Sans MS" panose="030F0702030302020204" pitchFamily="66" charset="0"/>
              </a:rPr>
              <a:t>es </a:t>
            </a:r>
            <a:r>
              <a:rPr lang="es-VE" sz="2000" dirty="0" smtClean="0">
                <a:solidFill>
                  <a:prstClr val="white"/>
                </a:solidFill>
                <a:latin typeface="Comic Sans MS" panose="030F0702030302020204" pitchFamily="66" charset="0"/>
              </a:rPr>
              <a:t>enseñar sobre ED e incentivar poner en práctica medidas correctivas!</a:t>
            </a:r>
            <a:endParaRPr lang="es-VE" sz="2000" dirty="0">
              <a:solidFill>
                <a:prstClr val="white"/>
              </a:solidFill>
              <a:latin typeface="Comic Sans MS" panose="030F0702030302020204" pitchFamily="66" charset="0"/>
            </a:endParaRPr>
          </a:p>
        </p:txBody>
      </p:sp>
    </p:spTree>
    <p:extLst>
      <p:ext uri="{BB962C8B-B14F-4D97-AF65-F5344CB8AC3E}">
        <p14:creationId xmlns:p14="http://schemas.microsoft.com/office/powerpoint/2010/main" val="302686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939742" y="1320730"/>
            <a:ext cx="7337541" cy="4216539"/>
          </a:xfrm>
          <a:prstGeom prst="rect">
            <a:avLst/>
          </a:prstGeom>
          <a:solidFill>
            <a:schemeClr val="bg2">
              <a:lumMod val="25000"/>
            </a:schemeClr>
          </a:solidFill>
          <a:ln w="28575">
            <a:solidFill>
              <a:schemeClr val="accent2">
                <a:lumMod val="75000"/>
              </a:schemeClr>
            </a:solidFill>
          </a:ln>
          <a:effectLst>
            <a:outerShdw blurRad="50800" dist="38100" dir="2700000" algn="tl" rotWithShape="0">
              <a:prstClr val="black">
                <a:alpha val="40000"/>
              </a:prstClr>
            </a:outerShdw>
          </a:effectLst>
        </p:spPr>
        <p:txBody>
          <a:bodyPr wrap="square" rtlCol="0">
            <a:spAutoFit/>
          </a:bodyPr>
          <a:lstStyle/>
          <a:p>
            <a:pPr algn="ctr"/>
            <a:r>
              <a:rPr lang="es-VE" sz="2800" dirty="0" smtClean="0">
                <a:solidFill>
                  <a:schemeClr val="bg1"/>
                </a:solidFill>
                <a:latin typeface="Comic Sans MS" panose="030F0702030302020204" pitchFamily="66" charset="0"/>
              </a:rPr>
              <a:t>Para recordar:</a:t>
            </a:r>
          </a:p>
          <a:p>
            <a:endParaRPr lang="es-VE" sz="800" dirty="0" smtClean="0">
              <a:solidFill>
                <a:prstClr val="black"/>
              </a:solidFill>
              <a:latin typeface="Comic Sans MS" panose="030F0702030302020204" pitchFamily="66" charset="0"/>
              <a:cs typeface="Times New Roman" panose="02020603050405020304" pitchFamily="18" charset="0"/>
            </a:endParaRPr>
          </a:p>
          <a:p>
            <a:pPr marL="182563" indent="-182563">
              <a:buClr>
                <a:srgbClr val="DB6413"/>
              </a:buClr>
              <a:buFont typeface="Arial" panose="020B0604020202020204" pitchFamily="34" charset="0"/>
              <a:buChar char="•"/>
            </a:pPr>
            <a:r>
              <a:rPr lang="es-VE" sz="2400" dirty="0" smtClean="0">
                <a:solidFill>
                  <a:schemeClr val="bg1"/>
                </a:solidFill>
                <a:latin typeface="Comic Sans MS" panose="030F0702030302020204" pitchFamily="66" charset="0"/>
                <a:cs typeface="Times New Roman" panose="02020603050405020304" pitchFamily="18" charset="0"/>
              </a:rPr>
              <a:t>Errores Médicos</a:t>
            </a:r>
          </a:p>
          <a:p>
            <a:pPr marL="182563" indent="-182563">
              <a:buClr>
                <a:srgbClr val="DB6413"/>
              </a:buClr>
              <a:buFont typeface="Arial" panose="020B0604020202020204" pitchFamily="34" charset="0"/>
              <a:buChar char="•"/>
            </a:pPr>
            <a:endParaRPr lang="es-VE" sz="1000" dirty="0">
              <a:solidFill>
                <a:schemeClr val="bg1"/>
              </a:solidFill>
              <a:latin typeface="Comic Sans MS" panose="030F0702030302020204" pitchFamily="66" charset="0"/>
              <a:cs typeface="Times New Roman" panose="02020603050405020304" pitchFamily="18" charset="0"/>
            </a:endParaRPr>
          </a:p>
          <a:p>
            <a:pPr marL="182563" indent="-182563">
              <a:buClr>
                <a:srgbClr val="DB6413"/>
              </a:buClr>
              <a:buFont typeface="Arial" panose="020B0604020202020204" pitchFamily="34" charset="0"/>
              <a:buChar char="•"/>
            </a:pPr>
            <a:r>
              <a:rPr lang="es-VE" sz="2400" dirty="0" smtClean="0">
                <a:solidFill>
                  <a:schemeClr val="bg1"/>
                </a:solidFill>
                <a:latin typeface="Comic Sans MS" panose="030F0702030302020204" pitchFamily="66" charset="0"/>
                <a:cs typeface="Times New Roman" panose="02020603050405020304" pitchFamily="18" charset="0"/>
              </a:rPr>
              <a:t>Errores Diagnóstico </a:t>
            </a:r>
          </a:p>
          <a:p>
            <a:pPr marL="182563" indent="-182563">
              <a:buClr>
                <a:srgbClr val="DB6413"/>
              </a:buClr>
              <a:buFont typeface="Arial" panose="020B0604020202020204" pitchFamily="34" charset="0"/>
              <a:buChar char="•"/>
            </a:pPr>
            <a:endParaRPr lang="es-VE" sz="1000" dirty="0" smtClean="0">
              <a:solidFill>
                <a:schemeClr val="bg1"/>
              </a:solidFill>
              <a:latin typeface="Comic Sans MS" panose="030F0702030302020204" pitchFamily="66" charset="0"/>
              <a:cs typeface="Times New Roman" panose="02020603050405020304" pitchFamily="18" charset="0"/>
            </a:endParaRPr>
          </a:p>
          <a:p>
            <a:pPr marL="182563" indent="-182563">
              <a:buClr>
                <a:srgbClr val="DB6413"/>
              </a:buClr>
              <a:buFont typeface="Arial" panose="020B0604020202020204" pitchFamily="34" charset="0"/>
              <a:buChar char="•"/>
            </a:pPr>
            <a:r>
              <a:rPr lang="es-VE" sz="2400" dirty="0" smtClean="0">
                <a:solidFill>
                  <a:schemeClr val="bg1"/>
                </a:solidFill>
                <a:latin typeface="Comic Sans MS" panose="030F0702030302020204" pitchFamily="66" charset="0"/>
                <a:cs typeface="Times New Roman" panose="02020603050405020304" pitchFamily="18" charset="0"/>
              </a:rPr>
              <a:t>Recomendaciones</a:t>
            </a:r>
          </a:p>
          <a:p>
            <a:pPr>
              <a:buClr>
                <a:srgbClr val="C00000"/>
              </a:buClr>
            </a:pPr>
            <a:r>
              <a:rPr lang="es-VE" sz="2400" dirty="0" smtClean="0">
                <a:solidFill>
                  <a:schemeClr val="bg1"/>
                </a:solidFill>
                <a:latin typeface="Comic Sans MS" panose="030F0702030302020204" pitchFamily="66" charset="0"/>
                <a:cs typeface="Times New Roman" panose="02020603050405020304" pitchFamily="18" charset="0"/>
              </a:rPr>
              <a:t>    </a:t>
            </a:r>
            <a:endParaRPr lang="es-VE" sz="1600" dirty="0">
              <a:solidFill>
                <a:schemeClr val="bg1"/>
              </a:solidFill>
              <a:latin typeface="Comic Sans MS" panose="030F0702030302020204" pitchFamily="66" charset="0"/>
              <a:cs typeface="Times New Roman" panose="02020603050405020304" pitchFamily="18" charset="0"/>
            </a:endParaRPr>
          </a:p>
          <a:p>
            <a:pPr algn="ctr"/>
            <a:r>
              <a:rPr lang="es-VE" sz="2800" dirty="0" smtClean="0">
                <a:solidFill>
                  <a:schemeClr val="bg1"/>
                </a:solidFill>
                <a:latin typeface="Comic Sans MS" panose="030F0702030302020204" pitchFamily="66" charset="0"/>
                <a:cs typeface="Times New Roman" panose="02020603050405020304" pitchFamily="18" charset="0"/>
              </a:rPr>
              <a:t>La buena práctica </a:t>
            </a:r>
            <a:r>
              <a:rPr lang="es-VE" sz="2800" dirty="0" smtClean="0">
                <a:solidFill>
                  <a:schemeClr val="bg1"/>
                </a:solidFill>
                <a:latin typeface="Comic Sans MS" panose="030F0702030302020204" pitchFamily="66" charset="0"/>
                <a:cs typeface="Times New Roman" panose="02020603050405020304" pitchFamily="18" charset="0"/>
              </a:rPr>
              <a:t>ocurre cuando </a:t>
            </a:r>
            <a:endParaRPr lang="es-VE" sz="2800" dirty="0" smtClean="0">
              <a:solidFill>
                <a:schemeClr val="bg1"/>
              </a:solidFill>
              <a:latin typeface="Comic Sans MS" panose="030F0702030302020204" pitchFamily="66" charset="0"/>
              <a:cs typeface="Times New Roman" panose="02020603050405020304" pitchFamily="18" charset="0"/>
            </a:endParaRPr>
          </a:p>
          <a:p>
            <a:pPr algn="ctr"/>
            <a:r>
              <a:rPr lang="es-VE" sz="2800" dirty="0" smtClean="0">
                <a:solidFill>
                  <a:schemeClr val="bg1"/>
                </a:solidFill>
                <a:latin typeface="Comic Sans MS" panose="030F0702030302020204" pitchFamily="66" charset="0"/>
                <a:cs typeface="Times New Roman" panose="02020603050405020304" pitchFamily="18" charset="0"/>
              </a:rPr>
              <a:t>el </a:t>
            </a:r>
            <a:r>
              <a:rPr lang="es-VE" sz="2800" u="sng" dirty="0" smtClean="0">
                <a:solidFill>
                  <a:schemeClr val="bg1"/>
                </a:solidFill>
                <a:latin typeface="Comic Sans MS" panose="030F0702030302020204" pitchFamily="66" charset="0"/>
                <a:cs typeface="Times New Roman" panose="02020603050405020304" pitchFamily="18" charset="0"/>
              </a:rPr>
              <a:t>beneficio</a:t>
            </a:r>
            <a:r>
              <a:rPr lang="es-VE" sz="2800" dirty="0" smtClean="0">
                <a:solidFill>
                  <a:schemeClr val="bg1"/>
                </a:solidFill>
                <a:latin typeface="Comic Sans MS" panose="030F0702030302020204" pitchFamily="66" charset="0"/>
                <a:cs typeface="Times New Roman" panose="02020603050405020304" pitchFamily="18" charset="0"/>
              </a:rPr>
              <a:t> del </a:t>
            </a:r>
            <a:endParaRPr lang="es-VE" sz="2800" dirty="0" smtClean="0">
              <a:solidFill>
                <a:schemeClr val="bg1"/>
              </a:solidFill>
              <a:latin typeface="Comic Sans MS" panose="030F0702030302020204" pitchFamily="66" charset="0"/>
              <a:cs typeface="Times New Roman" panose="02020603050405020304" pitchFamily="18" charset="0"/>
            </a:endParaRPr>
          </a:p>
          <a:p>
            <a:pPr algn="ctr"/>
            <a:r>
              <a:rPr lang="en-US" sz="4800" dirty="0" smtClean="0">
                <a:solidFill>
                  <a:srgbClr val="EFE2B3"/>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PACIENTE </a:t>
            </a:r>
            <a:r>
              <a:rPr lang="en-US" sz="4800" dirty="0" err="1" smtClean="0">
                <a:solidFill>
                  <a:srgbClr val="EFE2B3"/>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es</a:t>
            </a:r>
            <a:r>
              <a:rPr lang="en-US" sz="4800" dirty="0" smtClean="0">
                <a:solidFill>
                  <a:srgbClr val="EFE2B3"/>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 </a:t>
            </a:r>
            <a:r>
              <a:rPr lang="en-US" sz="4800" dirty="0" smtClean="0">
                <a:solidFill>
                  <a:srgbClr val="EFE2B3"/>
                </a:solidFill>
                <a:effectLst>
                  <a:outerShdw blurRad="38100" dist="38100" dir="2700000" algn="tl">
                    <a:srgbClr val="000000">
                      <a:alpha val="43137"/>
                    </a:srgbClr>
                  </a:outerShdw>
                </a:effectLst>
                <a:latin typeface="Comic Sans MS" panose="030F0702030302020204" pitchFamily="66" charset="0"/>
                <a:cs typeface="Times New Roman" panose="02020603050405020304" pitchFamily="18" charset="0"/>
              </a:rPr>
              <a:t>PRIMER</a:t>
            </a:r>
            <a:r>
              <a:rPr lang="en-US" sz="6000" dirty="0" smtClean="0">
                <a:solidFill>
                  <a:srgbClr val="EFE2B3"/>
                </a:solidFill>
                <a:effectLst>
                  <a:outerShdw blurRad="38100" dist="38100" dir="2700000" algn="tl">
                    <a:srgbClr val="000000">
                      <a:alpha val="43137"/>
                    </a:srgbClr>
                  </a:outerShdw>
                </a:effectLst>
                <a:cs typeface="Times New Roman" panose="02020603050405020304" pitchFamily="18" charset="0"/>
              </a:rPr>
              <a:t>O</a:t>
            </a:r>
            <a:endParaRPr lang="es-VE" sz="6000" dirty="0">
              <a:solidFill>
                <a:srgbClr val="EFE2B3"/>
              </a:solidFill>
              <a:effectLst>
                <a:outerShdw blurRad="38100" dist="38100" dir="2700000" algn="tl">
                  <a:srgbClr val="000000">
                    <a:alpha val="43137"/>
                  </a:srgbClr>
                </a:outerShdw>
              </a:effectLst>
            </a:endParaRPr>
          </a:p>
        </p:txBody>
      </p:sp>
      <p:sp>
        <p:nvSpPr>
          <p:cNvPr id="3"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264838610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54957" t="54639" r="1858" b="9232"/>
          <a:stretch/>
        </p:blipFill>
        <p:spPr>
          <a:xfrm>
            <a:off x="1903377" y="411484"/>
            <a:ext cx="5410272" cy="6035031"/>
          </a:xfrm>
          <a:prstGeom prst="rect">
            <a:avLst/>
          </a:prstGeom>
        </p:spPr>
      </p:pic>
      <p:sp>
        <p:nvSpPr>
          <p:cNvPr id="3" name="CuadroTexto 5"/>
          <p:cNvSpPr txBox="1"/>
          <p:nvPr/>
        </p:nvSpPr>
        <p:spPr>
          <a:xfrm>
            <a:off x="3323850" y="2076386"/>
            <a:ext cx="2193903" cy="769441"/>
          </a:xfrm>
          <a:prstGeom prst="rect">
            <a:avLst/>
          </a:prstGeom>
          <a:solidFill>
            <a:schemeClr val="accent1">
              <a:lumMod val="60000"/>
              <a:lumOff val="40000"/>
            </a:schemeClr>
          </a:solidFill>
          <a:effectLst>
            <a:glow rad="228600">
              <a:srgbClr val="7030A0">
                <a:alpha val="40000"/>
              </a:srgbClr>
            </a:glow>
          </a:effectLst>
        </p:spPr>
        <p:txBody>
          <a:bodyPr wrap="square" rtlCol="0">
            <a:spAutoFit/>
          </a:bodyPr>
          <a:lstStyle/>
          <a:p>
            <a:r>
              <a:rPr lang="es-VE" sz="4400" dirty="0" smtClean="0">
                <a:latin typeface="Comic Sans MS" panose="030F0702030302020204" pitchFamily="66" charset="0"/>
              </a:rPr>
              <a:t>Gracias</a:t>
            </a:r>
            <a:endParaRPr lang="es-VE" sz="4400" dirty="0">
              <a:latin typeface="Comic Sans MS" panose="030F0702030302020204" pitchFamily="66" charset="0"/>
            </a:endParaRPr>
          </a:p>
        </p:txBody>
      </p:sp>
      <p:sp>
        <p:nvSpPr>
          <p:cNvPr id="5" name="CuadroTexto 7"/>
          <p:cNvSpPr txBox="1"/>
          <p:nvPr/>
        </p:nvSpPr>
        <p:spPr>
          <a:xfrm>
            <a:off x="3227205" y="4384561"/>
            <a:ext cx="2387192" cy="523220"/>
          </a:xfrm>
          <a:prstGeom prst="rect">
            <a:avLst/>
          </a:prstGeom>
          <a:solidFill>
            <a:schemeClr val="accent1">
              <a:lumMod val="60000"/>
              <a:lumOff val="40000"/>
            </a:schemeClr>
          </a:solidFill>
          <a:effectLst>
            <a:glow rad="228600">
              <a:srgbClr val="7030A0">
                <a:alpha val="40000"/>
              </a:srgbClr>
            </a:glow>
          </a:effectLst>
        </p:spPr>
        <p:txBody>
          <a:bodyPr wrap="none" rtlCol="0">
            <a:spAutoFit/>
          </a:bodyPr>
          <a:lstStyle/>
          <a:p>
            <a:r>
              <a:rPr lang="es-VE" sz="2800" dirty="0" smtClean="0">
                <a:latin typeface="Comic Sans MS" panose="030F0702030302020204" pitchFamily="66" charset="0"/>
              </a:rPr>
              <a:t>pacap@ula.ve</a:t>
            </a:r>
            <a:endParaRPr lang="es-VE" sz="2800" dirty="0">
              <a:latin typeface="Comic Sans MS" panose="030F0702030302020204" pitchFamily="66" charset="0"/>
            </a:endParaRPr>
          </a:p>
        </p:txBody>
      </p:sp>
      <p:sp>
        <p:nvSpPr>
          <p:cNvPr id="6" name="Text Box 6"/>
          <p:cNvSpPr txBox="1">
            <a:spLocks noChangeArrowheads="1"/>
          </p:cNvSpPr>
          <p:nvPr/>
        </p:nvSpPr>
        <p:spPr bwMode="auto">
          <a:xfrm>
            <a:off x="7378773"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554277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2068135" y="1461478"/>
            <a:ext cx="5080755" cy="4708981"/>
          </a:xfrm>
          <a:prstGeom prst="rect">
            <a:avLst/>
          </a:prstGeom>
          <a:solidFill>
            <a:schemeClr val="tx1">
              <a:lumMod val="75000"/>
              <a:lumOff val="25000"/>
            </a:schemeClr>
          </a:solidFill>
          <a:effectLst>
            <a:outerShdw blurRad="50800" dist="38100" dir="2700000" algn="tl" rotWithShape="0">
              <a:prstClr val="black">
                <a:alpha val="40000"/>
              </a:prstClr>
            </a:outerShdw>
          </a:effectLst>
        </p:spPr>
        <p:txBody>
          <a:bodyPr wrap="square" rtlCol="0">
            <a:spAutoFit/>
          </a:bodyPr>
          <a:lstStyle/>
          <a:p>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1999</a:t>
            </a: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dirty="0" err="1" smtClean="0">
                <a:solidFill>
                  <a:srgbClr val="EFE2B3"/>
                </a:solidFill>
                <a:effectLst>
                  <a:outerShdw blurRad="38100" dist="38100" dir="2700000" algn="tl">
                    <a:srgbClr val="000000">
                      <a:alpha val="43137"/>
                    </a:srgbClr>
                  </a:outerShdw>
                </a:effectLst>
                <a:latin typeface="Comic Sans MS" panose="030F0702030302020204" pitchFamily="66" charset="0"/>
              </a:rPr>
              <a:t>Institute</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of Medicine (</a:t>
            </a:r>
            <a:r>
              <a:rPr lang="es-VE" sz="2000" b="1" dirty="0" smtClean="0">
                <a:solidFill>
                  <a:srgbClr val="EFE2B3"/>
                </a:solidFill>
                <a:effectLst>
                  <a:outerShdw blurRad="38100" dist="38100" dir="2700000" algn="tl">
                    <a:srgbClr val="000000">
                      <a:alpha val="43137"/>
                    </a:srgbClr>
                  </a:outerShdw>
                </a:effectLst>
                <a:latin typeface="Comic Sans MS" panose="030F0702030302020204" pitchFamily="66" charset="0"/>
              </a:rPr>
              <a:t>IOM</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a:t>
            </a:r>
          </a:p>
          <a:p>
            <a:r>
              <a:rPr lang="es-VE" sz="2000" dirty="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400" i="1" dirty="0" err="1" smtClean="0">
                <a:solidFill>
                  <a:schemeClr val="bg1"/>
                </a:solidFill>
                <a:effectLst>
                  <a:outerShdw blurRad="38100" dist="38100" dir="2700000" algn="tl">
                    <a:srgbClr val="000000">
                      <a:alpha val="43137"/>
                    </a:srgbClr>
                  </a:outerShdw>
                </a:effectLst>
                <a:latin typeface="Comic Sans MS" panose="030F0702030302020204" pitchFamily="66" charset="0"/>
              </a:rPr>
              <a:t>To</a:t>
            </a:r>
            <a:r>
              <a:rPr lang="es-VE" sz="2400" i="1"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s-VE" sz="2400" i="1" dirty="0" err="1" smtClean="0">
                <a:solidFill>
                  <a:schemeClr val="bg1"/>
                </a:solidFill>
                <a:effectLst>
                  <a:outerShdw blurRad="38100" dist="38100" dir="2700000" algn="tl">
                    <a:srgbClr val="000000">
                      <a:alpha val="43137"/>
                    </a:srgbClr>
                  </a:outerShdw>
                </a:effectLst>
                <a:latin typeface="Comic Sans MS" panose="030F0702030302020204" pitchFamily="66" charset="0"/>
              </a:rPr>
              <a:t>Err</a:t>
            </a:r>
            <a:r>
              <a:rPr lang="es-VE" sz="2400" i="1"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s-VE" sz="2400" i="1" dirty="0" err="1" smtClean="0">
                <a:solidFill>
                  <a:schemeClr val="bg1"/>
                </a:solidFill>
                <a:effectLst>
                  <a:outerShdw blurRad="38100" dist="38100" dir="2700000" algn="tl">
                    <a:srgbClr val="000000">
                      <a:alpha val="43137"/>
                    </a:srgbClr>
                  </a:outerShdw>
                </a:effectLst>
                <a:latin typeface="Comic Sans MS" panose="030F0702030302020204" pitchFamily="66" charset="0"/>
              </a:rPr>
              <a:t>is</a:t>
            </a:r>
            <a:r>
              <a:rPr lang="es-VE" sz="2400" i="1" dirty="0" smtClean="0">
                <a:solidFill>
                  <a:schemeClr val="bg1"/>
                </a:solidFill>
                <a:effectLst>
                  <a:outerShdw blurRad="38100" dist="38100" dir="2700000" algn="tl">
                    <a:srgbClr val="000000">
                      <a:alpha val="43137"/>
                    </a:srgbClr>
                  </a:outerShdw>
                </a:effectLst>
                <a:latin typeface="Comic Sans MS" panose="030F0702030302020204" pitchFamily="66" charset="0"/>
              </a:rPr>
              <a:t> Human</a:t>
            </a:r>
          </a:p>
          <a:p>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44-98</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mil muertes anuales  </a:t>
            </a:r>
          </a:p>
          <a:p>
            <a:r>
              <a:rPr lang="es-VE" sz="2000" dirty="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en hospitalizados!</a:t>
            </a:r>
          </a:p>
          <a:p>
            <a:endParaRPr lang="es-VE" sz="2800" dirty="0">
              <a:solidFill>
                <a:srgbClr val="EFE2B3"/>
              </a:solidFill>
              <a:effectLst>
                <a:outerShdw blurRad="38100" dist="38100" dir="2700000" algn="tl">
                  <a:srgbClr val="000000">
                    <a:alpha val="43137"/>
                  </a:srgbClr>
                </a:outerShdw>
              </a:effectLst>
              <a:latin typeface="Comic Sans MS" panose="030F0702030302020204" pitchFamily="66" charset="0"/>
            </a:endParaRPr>
          </a:p>
          <a:p>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2013</a:t>
            </a: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b="1" dirty="0" smtClean="0">
                <a:solidFill>
                  <a:srgbClr val="EFE2B3"/>
                </a:solidFill>
                <a:effectLst>
                  <a:outerShdw blurRad="38100" dist="38100" dir="2700000" algn="tl">
                    <a:srgbClr val="000000">
                      <a:alpha val="43137"/>
                    </a:srgbClr>
                  </a:outerShdw>
                </a:effectLst>
                <a:latin typeface="Comic Sans MS" panose="030F0702030302020204" pitchFamily="66" charset="0"/>
              </a:rPr>
              <a:t>BMJ</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JT. James</a:t>
            </a:r>
          </a:p>
          <a:p>
            <a:r>
              <a:rPr lang="es-VE" sz="24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210</a:t>
            </a:r>
            <a:r>
              <a:rPr lang="es-VE" sz="24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mil muertes anuales</a:t>
            </a:r>
          </a:p>
          <a:p>
            <a:r>
              <a:rPr lang="es-VE" sz="2000" dirty="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en hospitalizados!!</a:t>
            </a:r>
          </a:p>
          <a:p>
            <a:endParaRPr lang="es-VE" sz="2800" dirty="0">
              <a:solidFill>
                <a:srgbClr val="EFE2B3"/>
              </a:solidFill>
              <a:effectLst>
                <a:outerShdw blurRad="38100" dist="38100" dir="2700000" algn="tl">
                  <a:srgbClr val="000000">
                    <a:alpha val="43137"/>
                  </a:srgbClr>
                </a:outerShdw>
              </a:effectLst>
              <a:latin typeface="Comic Sans MS" panose="030F0702030302020204" pitchFamily="66" charset="0"/>
            </a:endParaRPr>
          </a:p>
          <a:p>
            <a:r>
              <a:rPr lang="es-VE" sz="2800" dirty="0" smtClean="0">
                <a:solidFill>
                  <a:schemeClr val="bg1"/>
                </a:solidFill>
                <a:effectLst>
                  <a:outerShdw blurRad="38100" dist="38100" dir="2700000" algn="tl">
                    <a:srgbClr val="000000">
                      <a:alpha val="43137"/>
                    </a:srgbClr>
                  </a:outerShdw>
                </a:effectLst>
                <a:latin typeface="Comic Sans MS" panose="030F0702030302020204" pitchFamily="66" charset="0"/>
              </a:rPr>
              <a:t>2016</a:t>
            </a:r>
            <a:r>
              <a:rPr lang="es-VE"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BMJ M. </a:t>
            </a:r>
            <a:r>
              <a:rPr lang="es-VE" sz="2000" dirty="0" err="1" smtClean="0">
                <a:solidFill>
                  <a:srgbClr val="EFE2B3"/>
                </a:solidFill>
                <a:effectLst>
                  <a:outerShdw blurRad="38100" dist="38100" dir="2700000" algn="tl">
                    <a:srgbClr val="000000">
                      <a:alpha val="43137"/>
                    </a:srgbClr>
                  </a:outerShdw>
                </a:effectLst>
                <a:latin typeface="Comic Sans MS" panose="030F0702030302020204" pitchFamily="66" charset="0"/>
              </a:rPr>
              <a:t>Makary</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 M. Daniel</a:t>
            </a:r>
          </a:p>
          <a:p>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s-VE" sz="2400" dirty="0" smtClean="0">
                <a:solidFill>
                  <a:srgbClr val="EFE2B3"/>
                </a:solidFill>
                <a:effectLst>
                  <a:outerShdw blurRad="38100" dist="38100" dir="2700000" algn="tl">
                    <a:srgbClr val="000000">
                      <a:alpha val="43137"/>
                    </a:srgbClr>
                  </a:outerShdw>
                </a:effectLst>
                <a:latin typeface="Comic Sans MS" panose="030F0702030302020204" pitchFamily="66" charset="0"/>
              </a:rPr>
              <a:t>¡¡¡</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Tercera causa de muerte           </a:t>
            </a:r>
          </a:p>
          <a:p>
            <a:r>
              <a:rPr lang="es-VE" sz="2400" dirty="0">
                <a:solidFill>
                  <a:schemeClr val="bg1"/>
                </a:solidFill>
                <a:effectLst>
                  <a:outerShdw blurRad="38100" dist="38100" dir="2700000" algn="tl">
                    <a:srgbClr val="000000">
                      <a:alpha val="43137"/>
                    </a:srgbClr>
                  </a:outerShdw>
                </a:effectLst>
                <a:latin typeface="Comic Sans MS" panose="030F0702030302020204" pitchFamily="66" charset="0"/>
              </a:rPr>
              <a:t> </a:t>
            </a:r>
            <a:r>
              <a:rPr lang="es-VE" sz="24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s-VE" sz="2000" dirty="0" smtClean="0">
                <a:solidFill>
                  <a:srgbClr val="EFE2B3"/>
                </a:solidFill>
                <a:effectLst>
                  <a:outerShdw blurRad="38100" dist="38100" dir="2700000" algn="tl">
                    <a:srgbClr val="000000">
                      <a:alpha val="43137"/>
                    </a:srgbClr>
                  </a:outerShdw>
                </a:effectLst>
                <a:latin typeface="Comic Sans MS" panose="030F0702030302020204" pitchFamily="66" charset="0"/>
              </a:rPr>
              <a:t>en USA!!!  1/6 muertes en 2013!!!</a:t>
            </a:r>
            <a:endParaRPr lang="es-VE" sz="20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5" name="Rectángulo 4"/>
          <p:cNvSpPr/>
          <p:nvPr/>
        </p:nvSpPr>
        <p:spPr>
          <a:xfrm>
            <a:off x="2924398" y="720687"/>
            <a:ext cx="3368230" cy="584775"/>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lgn="ctr"/>
            <a:r>
              <a:rPr lang="es-VE" sz="3200" dirty="0">
                <a:solidFill>
                  <a:srgbClr val="EFE2B3"/>
                </a:solidFill>
                <a:effectLst>
                  <a:outerShdw blurRad="38100" dist="38100" dir="2700000" algn="tl">
                    <a:srgbClr val="000000">
                      <a:alpha val="43137"/>
                    </a:srgbClr>
                  </a:outerShdw>
                </a:effectLst>
                <a:latin typeface="Comic Sans MS" panose="030F0702030302020204" pitchFamily="66" charset="0"/>
              </a:rPr>
              <a:t>Errores Médicos</a:t>
            </a:r>
          </a:p>
        </p:txBody>
      </p:sp>
      <p:sp>
        <p:nvSpPr>
          <p:cNvPr id="6"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2238580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ángulo 4"/>
          <p:cNvSpPr/>
          <p:nvPr/>
        </p:nvSpPr>
        <p:spPr>
          <a:xfrm>
            <a:off x="1188676" y="1781544"/>
            <a:ext cx="6839674" cy="3770263"/>
          </a:xfrm>
          <a:prstGeom prst="rect">
            <a:avLst/>
          </a:prstGeom>
          <a:solidFill>
            <a:schemeClr val="bg2">
              <a:lumMod val="25000"/>
            </a:schemeClr>
          </a:solidFill>
        </p:spPr>
        <p:txBody>
          <a:bodyPr wrap="square">
            <a:spAutoFit/>
          </a:bodyPr>
          <a:lstStyle/>
          <a:p>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Una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joven</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se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recuperaba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bien</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después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de un transplante. </a:t>
            </a:r>
            <a:r>
              <a:rPr lang="en-US" sz="2200" dirty="0" err="1">
                <a:solidFill>
                  <a:schemeClr val="bg1"/>
                </a:solidFill>
                <a:effectLst>
                  <a:outerShdw blurRad="38100" dist="38100" dir="2700000" algn="tl">
                    <a:srgbClr val="000000">
                      <a:alpha val="43137"/>
                    </a:srgbClr>
                  </a:outerShdw>
                </a:effectLst>
                <a:latin typeface="Comic Sans MS" panose="030F0702030302020204" pitchFamily="66" charset="0"/>
              </a:rPr>
              <a:t>F</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ue</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readmitida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por</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molestias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inespecíficas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que</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fueron</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evaluadas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con </a:t>
            </a:r>
            <a:r>
              <a:rPr lang="en-US" sz="2200" u="sng" dirty="0" err="1" smtClean="0">
                <a:solidFill>
                  <a:schemeClr val="bg1"/>
                </a:solidFill>
                <a:effectLst>
                  <a:outerShdw blurRad="38100" dist="38100" dir="2700000" algn="tl">
                    <a:srgbClr val="000000">
                      <a:alpha val="43137"/>
                    </a:srgbClr>
                  </a:outerShdw>
                </a:effectLst>
                <a:latin typeface="Comic Sans MS" panose="030F0702030302020204" pitchFamily="66" charset="0"/>
              </a:rPr>
              <a:t>pruebas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algunas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u="sng" dirty="0" err="1" smtClean="0">
                <a:solidFill>
                  <a:schemeClr val="bg1"/>
                </a:solidFill>
                <a:effectLst>
                  <a:outerShdw blurRad="38100" dist="38100" dir="2700000" algn="tl">
                    <a:srgbClr val="000000">
                      <a:alpha val="43137"/>
                    </a:srgbClr>
                  </a:outerShdw>
                </a:effectLst>
                <a:latin typeface="Comic Sans MS" panose="030F0702030302020204" pitchFamily="66" charset="0"/>
              </a:rPr>
              <a:t>innecesarias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como</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una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pericardiocentesis.</a:t>
            </a:r>
          </a:p>
          <a:p>
            <a:r>
              <a:rPr lang="en-US" sz="8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p>
          <a:p>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Egresó</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pero</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volvió</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días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más</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tarde</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a:solidFill>
                  <a:schemeClr val="bg1"/>
                </a:solidFill>
                <a:effectLst>
                  <a:outerShdw blurRad="38100" dist="38100" dir="2700000" algn="tl">
                    <a:srgbClr val="000000">
                      <a:alpha val="43137"/>
                    </a:srgbClr>
                  </a:outerShdw>
                </a:effectLst>
                <a:latin typeface="Comic Sans MS" panose="030F0702030302020204" pitchFamily="66" charset="0"/>
              </a:rPr>
              <a:t>en </a:t>
            </a:r>
            <a:r>
              <a:rPr lang="en-US" sz="2200" dirty="0" err="1">
                <a:solidFill>
                  <a:schemeClr val="bg1"/>
                </a:solidFill>
                <a:effectLst>
                  <a:outerShdw blurRad="38100" dist="38100" dir="2700000" algn="tl">
                    <a:srgbClr val="000000">
                      <a:alpha val="43137"/>
                    </a:srgbClr>
                  </a:outerShdw>
                </a:effectLst>
                <a:latin typeface="Comic Sans MS" panose="030F0702030302020204" pitchFamily="66" charset="0"/>
              </a:rPr>
              <a:t>paro</a:t>
            </a:r>
            <a:r>
              <a:rPr lang="en-US" sz="2200" dirty="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cardiopulmonar</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y con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hemorragia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intraabdominal</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p>
          <a:p>
            <a:endParaRPr lang="en-US" sz="1100" dirty="0" smtClean="0">
              <a:solidFill>
                <a:schemeClr val="bg1"/>
              </a:solidFill>
              <a:effectLst>
                <a:outerShdw blurRad="38100" dist="38100" dir="2700000" algn="tl">
                  <a:srgbClr val="000000">
                    <a:alpha val="43137"/>
                  </a:srgbClr>
                </a:outerShdw>
              </a:effectLst>
              <a:latin typeface="Comic Sans MS" panose="030F0702030302020204" pitchFamily="66" charset="0"/>
            </a:endParaRPr>
          </a:p>
          <a:p>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La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autopsia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mostró</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que</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se </a:t>
            </a:r>
            <a:r>
              <a:rPr lang="en-US" sz="2200" u="sng" dirty="0" err="1" smtClean="0">
                <a:solidFill>
                  <a:schemeClr val="bg1"/>
                </a:solidFill>
                <a:effectLst>
                  <a:outerShdw blurRad="38100" dist="38100" dir="2700000" algn="tl">
                    <a:srgbClr val="000000">
                      <a:alpha val="43137"/>
                    </a:srgbClr>
                  </a:outerShdw>
                </a:effectLst>
                <a:latin typeface="Comic Sans MS" panose="030F0702030302020204" pitchFamily="66" charset="0"/>
              </a:rPr>
              <a:t>laceró</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el </a:t>
            </a:r>
            <a:r>
              <a:rPr lang="en-US" sz="2200" u="sng" dirty="0" err="1" smtClean="0">
                <a:solidFill>
                  <a:schemeClr val="bg1"/>
                </a:solidFill>
                <a:effectLst>
                  <a:outerShdw blurRad="38100" dist="38100" dir="2700000" algn="tl">
                    <a:srgbClr val="000000">
                      <a:alpha val="43137"/>
                    </a:srgbClr>
                  </a:outerShdw>
                </a:effectLst>
                <a:latin typeface="Comic Sans MS" panose="030F0702030302020204" pitchFamily="66" charset="0"/>
              </a:rPr>
              <a:t>hígado</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causando</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un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seudoaneurisma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que</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se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rompió</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El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certificado</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de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muerte</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listó</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la </a:t>
            </a:r>
            <a:r>
              <a:rPr lang="en-US" sz="2200" u="sng" dirty="0" err="1" smtClean="0">
                <a:solidFill>
                  <a:schemeClr val="bg1"/>
                </a:solidFill>
                <a:effectLst>
                  <a:outerShdw blurRad="38100" dist="38100" dir="2700000" algn="tl">
                    <a:srgbClr val="000000">
                      <a:alpha val="43137"/>
                    </a:srgbClr>
                  </a:outerShdw>
                </a:effectLst>
                <a:latin typeface="Comic Sans MS" panose="030F0702030302020204" pitchFamily="66" charset="0"/>
              </a:rPr>
              <a:t>causa</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dirty="0" err="1" smtClean="0">
                <a:solidFill>
                  <a:schemeClr val="bg1"/>
                </a:solidFill>
                <a:effectLst>
                  <a:outerShdw blurRad="38100" dist="38100" dir="2700000" algn="tl">
                    <a:srgbClr val="000000">
                      <a:alpha val="43137"/>
                    </a:srgbClr>
                  </a:outerShdw>
                </a:effectLst>
                <a:latin typeface="Comic Sans MS" panose="030F0702030302020204" pitchFamily="66" charset="0"/>
              </a:rPr>
              <a:t>como</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r>
              <a:rPr lang="en-US" sz="2200" u="sng" dirty="0" smtClean="0">
                <a:solidFill>
                  <a:schemeClr val="bg1"/>
                </a:solidFill>
                <a:effectLst>
                  <a:outerShdw blurRad="38100" dist="38100" dir="2700000" algn="tl">
                    <a:srgbClr val="000000">
                      <a:alpha val="43137"/>
                    </a:srgbClr>
                  </a:outerShdw>
                </a:effectLst>
                <a:latin typeface="Comic Sans MS" panose="030F0702030302020204" pitchFamily="66" charset="0"/>
              </a:rPr>
              <a:t>cardiovascular</a:t>
            </a:r>
            <a:r>
              <a:rPr lang="en-US" sz="2200" dirty="0" smtClean="0">
                <a:solidFill>
                  <a:schemeClr val="bg1"/>
                </a:solidFill>
                <a:effectLst>
                  <a:outerShdw blurRad="38100" dist="38100" dir="2700000" algn="tl">
                    <a:srgbClr val="000000">
                      <a:alpha val="43137"/>
                    </a:srgbClr>
                  </a:outerShdw>
                </a:effectLst>
                <a:latin typeface="Comic Sans MS" panose="030F0702030302020204" pitchFamily="66" charset="0"/>
              </a:rPr>
              <a:t>”. </a:t>
            </a:r>
            <a:endParaRPr lang="es-VE" sz="2200" dirty="0">
              <a:solidFill>
                <a:schemeClr val="bg1"/>
              </a:solidFill>
              <a:effectLst>
                <a:outerShdw blurRad="38100" dist="38100" dir="2700000" algn="tl">
                  <a:srgbClr val="000000">
                    <a:alpha val="43137"/>
                  </a:srgbClr>
                </a:outerShdw>
              </a:effectLst>
              <a:latin typeface="Comic Sans MS" panose="030F0702030302020204" pitchFamily="66" charset="0"/>
            </a:endParaRPr>
          </a:p>
        </p:txBody>
      </p:sp>
      <p:sp>
        <p:nvSpPr>
          <p:cNvPr id="6" name="Rectángulo 5"/>
          <p:cNvSpPr/>
          <p:nvPr/>
        </p:nvSpPr>
        <p:spPr>
          <a:xfrm>
            <a:off x="1560641" y="5895840"/>
            <a:ext cx="6095744" cy="253916"/>
          </a:xfrm>
          <a:prstGeom prst="rect">
            <a:avLst/>
          </a:prstGeom>
        </p:spPr>
        <p:txBody>
          <a:bodyPr wrap="square">
            <a:spAutoFit/>
          </a:bodyPr>
          <a:lstStyle/>
          <a:p>
            <a:pPr algn="ctr"/>
            <a:r>
              <a:rPr lang="es-VE" sz="1050" dirty="0" smtClean="0">
                <a:solidFill>
                  <a:srgbClr val="EFE2B3"/>
                </a:solidFill>
                <a:latin typeface="Times New Roman" panose="02020603050405020304" pitchFamily="18" charset="0"/>
                <a:cs typeface="Times New Roman" panose="02020603050405020304" pitchFamily="18" charset="0"/>
              </a:rPr>
              <a:t>MA. </a:t>
            </a:r>
            <a:r>
              <a:rPr lang="es-VE" sz="1050" dirty="0" err="1" smtClean="0">
                <a:solidFill>
                  <a:srgbClr val="EFE2B3"/>
                </a:solidFill>
                <a:latin typeface="Times New Roman" panose="02020603050405020304" pitchFamily="18" charset="0"/>
                <a:cs typeface="Times New Roman" panose="02020603050405020304" pitchFamily="18" charset="0"/>
              </a:rPr>
              <a:t>Makary</a:t>
            </a:r>
            <a:r>
              <a:rPr lang="es-VE" sz="1050" dirty="0" smtClean="0">
                <a:solidFill>
                  <a:srgbClr val="EFE2B3"/>
                </a:solidFill>
                <a:latin typeface="Times New Roman" panose="02020603050405020304" pitchFamily="18" charset="0"/>
                <a:cs typeface="Times New Roman" panose="02020603050405020304" pitchFamily="18" charset="0"/>
              </a:rPr>
              <a:t>,  M. Daniel.. </a:t>
            </a:r>
            <a:r>
              <a:rPr lang="en-US" sz="1050" i="1" dirty="0">
                <a:solidFill>
                  <a:srgbClr val="EFE2B3"/>
                </a:solidFill>
                <a:latin typeface="Times New Roman" panose="02020603050405020304" pitchFamily="18" charset="0"/>
                <a:cs typeface="Times New Roman" panose="02020603050405020304" pitchFamily="18" charset="0"/>
              </a:rPr>
              <a:t>Medical error—the third leading cause of death in </a:t>
            </a:r>
            <a:r>
              <a:rPr lang="en-US" sz="1050" i="1" dirty="0" smtClean="0">
                <a:solidFill>
                  <a:srgbClr val="EFE2B3"/>
                </a:solidFill>
                <a:latin typeface="Times New Roman" panose="02020603050405020304" pitchFamily="18" charset="0"/>
                <a:cs typeface="Times New Roman" panose="02020603050405020304" pitchFamily="18" charset="0"/>
              </a:rPr>
              <a:t>the US.  </a:t>
            </a:r>
            <a:r>
              <a:rPr lang="en-US" sz="1050" dirty="0" smtClean="0">
                <a:solidFill>
                  <a:srgbClr val="EFE2B3"/>
                </a:solidFill>
                <a:latin typeface="Times New Roman" panose="02020603050405020304" pitchFamily="18" charset="0"/>
                <a:cs typeface="Times New Roman" panose="02020603050405020304" pitchFamily="18" charset="0"/>
              </a:rPr>
              <a:t>BMJ </a:t>
            </a:r>
            <a:r>
              <a:rPr lang="en-US" sz="1050" b="1" dirty="0" smtClean="0">
                <a:solidFill>
                  <a:srgbClr val="EFE2B3"/>
                </a:solidFill>
                <a:latin typeface="Times New Roman" panose="02020603050405020304" pitchFamily="18" charset="0"/>
                <a:cs typeface="Times New Roman" panose="02020603050405020304" pitchFamily="18" charset="0"/>
              </a:rPr>
              <a:t>2016</a:t>
            </a:r>
            <a:r>
              <a:rPr lang="en-US" sz="1050" dirty="0" smtClean="0">
                <a:solidFill>
                  <a:srgbClr val="EFE2B3"/>
                </a:solidFill>
                <a:latin typeface="Times New Roman" panose="02020603050405020304" pitchFamily="18" charset="0"/>
                <a:cs typeface="Times New Roman" panose="02020603050405020304" pitchFamily="18" charset="0"/>
              </a:rPr>
              <a:t>;353:i2139</a:t>
            </a:r>
            <a:endParaRPr lang="es-VE" sz="1050" dirty="0">
              <a:solidFill>
                <a:srgbClr val="EFE2B3"/>
              </a:solidFill>
              <a:latin typeface="Times New Roman" panose="02020603050405020304" pitchFamily="18" charset="0"/>
              <a:cs typeface="Times New Roman" panose="02020603050405020304" pitchFamily="18" charset="0"/>
            </a:endParaRPr>
          </a:p>
        </p:txBody>
      </p:sp>
      <p:sp>
        <p:nvSpPr>
          <p:cNvPr id="2" name="Rectángulo 1"/>
          <p:cNvSpPr/>
          <p:nvPr/>
        </p:nvSpPr>
        <p:spPr>
          <a:xfrm>
            <a:off x="2228230" y="522273"/>
            <a:ext cx="4760566" cy="954107"/>
          </a:xfrm>
          <a:prstGeom prst="rect">
            <a:avLst/>
          </a:prstGeom>
          <a:solidFill>
            <a:schemeClr val="bg2">
              <a:lumMod val="25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a:spAutoFit/>
          </a:bodyPr>
          <a:lstStyle/>
          <a:p>
            <a:pPr algn="ctr"/>
            <a:r>
              <a:rPr lang="en-US"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El </a:t>
            </a:r>
            <a:r>
              <a:rPr lang="en-US" sz="2800" dirty="0">
                <a:solidFill>
                  <a:srgbClr val="EFE2B3"/>
                </a:solidFill>
                <a:effectLst>
                  <a:outerShdw blurRad="38100" dist="38100" dir="2700000" algn="tl">
                    <a:srgbClr val="000000">
                      <a:alpha val="43137"/>
                    </a:srgbClr>
                  </a:outerShdw>
                </a:effectLst>
                <a:latin typeface="Comic Sans MS" panose="030F0702030302020204" pitchFamily="66" charset="0"/>
              </a:rPr>
              <a:t>E</a:t>
            </a:r>
            <a:r>
              <a:rPr lang="en-US"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rror </a:t>
            </a:r>
            <a:r>
              <a:rPr lang="en-US" sz="2800" dirty="0" err="1">
                <a:solidFill>
                  <a:srgbClr val="EFE2B3"/>
                </a:solidFill>
                <a:effectLst>
                  <a:outerShdw blurRad="38100" dist="38100" dir="2700000" algn="tl">
                    <a:srgbClr val="000000">
                      <a:alpha val="43137"/>
                    </a:srgbClr>
                  </a:outerShdw>
                </a:effectLst>
                <a:latin typeface="Comic Sans MS" panose="030F0702030302020204" pitchFamily="66" charset="0"/>
              </a:rPr>
              <a:t>M</a:t>
            </a:r>
            <a:r>
              <a:rPr lang="en-US" sz="2800" dirty="0" err="1" smtClean="0">
                <a:solidFill>
                  <a:srgbClr val="EFE2B3"/>
                </a:solidFill>
                <a:effectLst>
                  <a:outerShdw blurRad="38100" dist="38100" dir="2700000" algn="tl">
                    <a:srgbClr val="000000">
                      <a:alpha val="43137"/>
                    </a:srgbClr>
                  </a:outerShdw>
                </a:effectLst>
                <a:latin typeface="Comic Sans MS" panose="030F0702030302020204" pitchFamily="66" charset="0"/>
              </a:rPr>
              <a:t>édico</a:t>
            </a:r>
            <a:r>
              <a:rPr lang="en-US"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 </a:t>
            </a:r>
            <a:r>
              <a:rPr lang="en-US" sz="2800" dirty="0">
                <a:solidFill>
                  <a:srgbClr val="EFE2B3"/>
                </a:solidFill>
                <a:effectLst>
                  <a:outerShdw blurRad="38100" dist="38100" dir="2700000" algn="tl">
                    <a:srgbClr val="000000">
                      <a:alpha val="43137"/>
                    </a:srgbClr>
                  </a:outerShdw>
                </a:effectLst>
                <a:latin typeface="Comic Sans MS" panose="030F0702030302020204" pitchFamily="66" charset="0"/>
              </a:rPr>
              <a:t>en </a:t>
            </a:r>
            <a:endParaRPr lang="en-US" sz="2800" dirty="0" smtClean="0">
              <a:solidFill>
                <a:srgbClr val="EFE2B3"/>
              </a:solidFill>
              <a:effectLst>
                <a:outerShdw blurRad="38100" dist="38100" dir="2700000" algn="tl">
                  <a:srgbClr val="000000">
                    <a:alpha val="43137"/>
                  </a:srgbClr>
                </a:outerShdw>
              </a:effectLst>
              <a:latin typeface="Comic Sans MS" panose="030F0702030302020204" pitchFamily="66" charset="0"/>
            </a:endParaRPr>
          </a:p>
          <a:p>
            <a:pPr algn="ctr"/>
            <a:r>
              <a:rPr lang="en-US" sz="2800" dirty="0" smtClean="0">
                <a:solidFill>
                  <a:srgbClr val="EFE2B3"/>
                </a:solidFill>
                <a:effectLst>
                  <a:outerShdw blurRad="38100" dist="38100" dir="2700000" algn="tl">
                    <a:srgbClr val="000000">
                      <a:alpha val="43137"/>
                    </a:srgbClr>
                  </a:outerShdw>
                </a:effectLst>
                <a:latin typeface="Comic Sans MS" panose="030F0702030302020204" pitchFamily="66" charset="0"/>
              </a:rPr>
              <a:t>la </a:t>
            </a:r>
            <a:r>
              <a:rPr lang="en-US" sz="2800" dirty="0" err="1">
                <a:solidFill>
                  <a:srgbClr val="EFE2B3"/>
                </a:solidFill>
                <a:effectLst>
                  <a:outerShdw blurRad="38100" dist="38100" dir="2700000" algn="tl">
                    <a:srgbClr val="000000">
                      <a:alpha val="43137"/>
                    </a:srgbClr>
                  </a:outerShdw>
                </a:effectLst>
                <a:latin typeface="Comic Sans MS" panose="030F0702030302020204" pitchFamily="66" charset="0"/>
              </a:rPr>
              <a:t>muerte</a:t>
            </a:r>
            <a:r>
              <a:rPr lang="en-US" sz="2800" dirty="0">
                <a:solidFill>
                  <a:srgbClr val="EFE2B3"/>
                </a:solidFill>
                <a:effectLst>
                  <a:outerShdw blurRad="38100" dist="38100" dir="2700000" algn="tl">
                    <a:srgbClr val="000000">
                      <a:alpha val="43137"/>
                    </a:srgbClr>
                  </a:outerShdw>
                </a:effectLst>
                <a:latin typeface="Comic Sans MS" panose="030F0702030302020204" pitchFamily="66" charset="0"/>
              </a:rPr>
              <a:t> del </a:t>
            </a:r>
            <a:r>
              <a:rPr lang="en-US" sz="2800" dirty="0" err="1">
                <a:solidFill>
                  <a:srgbClr val="EFE2B3"/>
                </a:solidFill>
                <a:effectLst>
                  <a:outerShdw blurRad="38100" dist="38100" dir="2700000" algn="tl">
                    <a:srgbClr val="000000">
                      <a:alpha val="43137"/>
                    </a:srgbClr>
                  </a:outerShdw>
                </a:effectLst>
                <a:latin typeface="Comic Sans MS" panose="030F0702030302020204" pitchFamily="66" charset="0"/>
              </a:rPr>
              <a:t>paciente</a:t>
            </a:r>
            <a:r>
              <a:rPr lang="en-US" sz="2800" dirty="0">
                <a:solidFill>
                  <a:srgbClr val="EFE2B3"/>
                </a:solidFill>
                <a:effectLst>
                  <a:outerShdw blurRad="38100" dist="38100" dir="2700000" algn="tl">
                    <a:srgbClr val="000000">
                      <a:alpha val="43137"/>
                    </a:srgbClr>
                  </a:outerShdw>
                </a:effectLst>
                <a:latin typeface="Comic Sans MS" panose="030F0702030302020204" pitchFamily="66" charset="0"/>
              </a:rPr>
              <a:t> </a:t>
            </a:r>
          </a:p>
        </p:txBody>
      </p:sp>
      <p:sp>
        <p:nvSpPr>
          <p:cNvPr id="7"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846253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lum bright="-12000" contrast="33000"/>
          </a:blip>
          <a:stretch>
            <a:fillRect/>
          </a:stretch>
        </p:blipFill>
        <p:spPr>
          <a:xfrm>
            <a:off x="1760995" y="159563"/>
            <a:ext cx="5548985" cy="6538873"/>
          </a:xfrm>
          <a:prstGeom prst="rect">
            <a:avLst/>
          </a:prstGeom>
        </p:spPr>
      </p:pic>
      <p:sp>
        <p:nvSpPr>
          <p:cNvPr id="2" name="Rectángulo 1"/>
          <p:cNvSpPr/>
          <p:nvPr/>
        </p:nvSpPr>
        <p:spPr>
          <a:xfrm>
            <a:off x="1760995" y="159563"/>
            <a:ext cx="3341947" cy="501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3" name="CuadroTexto 2"/>
          <p:cNvSpPr txBox="1"/>
          <p:nvPr/>
        </p:nvSpPr>
        <p:spPr>
          <a:xfrm>
            <a:off x="520419" y="386547"/>
            <a:ext cx="3197445" cy="954107"/>
          </a:xfrm>
          <a:prstGeom prst="rect">
            <a:avLst/>
          </a:prstGeom>
          <a:noFill/>
        </p:spPr>
        <p:txBody>
          <a:bodyPr wrap="square" rtlCol="0">
            <a:spAutoFit/>
          </a:bodyPr>
          <a:lstStyle/>
          <a:p>
            <a:r>
              <a:rPr lang="es-VE" sz="2800" dirty="0" smtClean="0">
                <a:effectLst>
                  <a:outerShdw blurRad="38100" dist="38100" dir="2700000" algn="tl">
                    <a:srgbClr val="000000">
                      <a:alpha val="43137"/>
                    </a:srgbClr>
                  </a:outerShdw>
                </a:effectLst>
                <a:latin typeface="Comic Sans MS" panose="030F0702030302020204" pitchFamily="66" charset="0"/>
              </a:rPr>
              <a:t>Causas de muerte </a:t>
            </a:r>
          </a:p>
          <a:p>
            <a:r>
              <a:rPr lang="es-VE" sz="2800" dirty="0" smtClean="0">
                <a:effectLst>
                  <a:outerShdw blurRad="38100" dist="38100" dir="2700000" algn="tl">
                    <a:srgbClr val="000000">
                      <a:alpha val="43137"/>
                    </a:srgbClr>
                  </a:outerShdw>
                </a:effectLst>
                <a:latin typeface="Comic Sans MS" panose="030F0702030302020204" pitchFamily="66" charset="0"/>
              </a:rPr>
              <a:t>US 2013</a:t>
            </a:r>
            <a:endParaRPr lang="es-VE" sz="2800" dirty="0">
              <a:effectLst>
                <a:outerShdw blurRad="38100" dist="38100" dir="2700000" algn="tl">
                  <a:srgbClr val="000000">
                    <a:alpha val="43137"/>
                  </a:srgbClr>
                </a:outerShdw>
              </a:effectLst>
              <a:latin typeface="Comic Sans MS" panose="030F0702030302020204" pitchFamily="66" charset="0"/>
            </a:endParaRPr>
          </a:p>
        </p:txBody>
      </p:sp>
      <p:sp>
        <p:nvSpPr>
          <p:cNvPr id="12" name="Elipse 11"/>
          <p:cNvSpPr/>
          <p:nvPr/>
        </p:nvSpPr>
        <p:spPr>
          <a:xfrm>
            <a:off x="3442693" y="1325625"/>
            <a:ext cx="1165820" cy="1053194"/>
          </a:xfrm>
          <a:prstGeom prst="ellipse">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CuadroTexto 4"/>
          <p:cNvSpPr txBox="1"/>
          <p:nvPr/>
        </p:nvSpPr>
        <p:spPr>
          <a:xfrm>
            <a:off x="3494711" y="1420769"/>
            <a:ext cx="906017" cy="707886"/>
          </a:xfrm>
          <a:prstGeom prst="rect">
            <a:avLst/>
          </a:prstGeom>
          <a:noFill/>
        </p:spPr>
        <p:txBody>
          <a:bodyPr wrap="none" rtlCol="0">
            <a:spAutoFit/>
          </a:bodyPr>
          <a:lstStyle/>
          <a:p>
            <a:pPr algn="ctr"/>
            <a:r>
              <a:rPr lang="es-VE" sz="2000" b="1" dirty="0" smtClean="0">
                <a:solidFill>
                  <a:schemeClr val="bg1"/>
                </a:solidFill>
                <a:effectLst>
                  <a:outerShdw blurRad="38100" dist="38100" dir="2700000" algn="tl">
                    <a:srgbClr val="000000">
                      <a:alpha val="43137"/>
                    </a:srgbClr>
                  </a:outerShdw>
                </a:effectLst>
              </a:rPr>
              <a:t>Cáncer</a:t>
            </a:r>
          </a:p>
          <a:p>
            <a:pPr algn="ctr"/>
            <a:r>
              <a:rPr lang="es-VE" sz="2000" b="1" dirty="0" smtClean="0">
                <a:solidFill>
                  <a:schemeClr val="bg1"/>
                </a:solidFill>
                <a:effectLst>
                  <a:outerShdw blurRad="38100" dist="38100" dir="2700000" algn="tl">
                    <a:srgbClr val="000000">
                      <a:alpha val="43137"/>
                    </a:srgbClr>
                  </a:outerShdw>
                </a:effectLst>
              </a:rPr>
              <a:t>585k</a:t>
            </a:r>
            <a:endParaRPr lang="es-VE" sz="2000" b="1" dirty="0">
              <a:solidFill>
                <a:schemeClr val="bg1"/>
              </a:solidFill>
              <a:effectLst>
                <a:outerShdw blurRad="38100" dist="38100" dir="2700000" algn="tl">
                  <a:srgbClr val="000000">
                    <a:alpha val="43137"/>
                  </a:srgbClr>
                </a:outerShdw>
              </a:effectLst>
            </a:endParaRPr>
          </a:p>
        </p:txBody>
      </p:sp>
      <p:sp>
        <p:nvSpPr>
          <p:cNvPr id="13" name="Elipse 12"/>
          <p:cNvSpPr/>
          <p:nvPr/>
        </p:nvSpPr>
        <p:spPr>
          <a:xfrm>
            <a:off x="2247320" y="2850451"/>
            <a:ext cx="1165820" cy="1053194"/>
          </a:xfrm>
          <a:prstGeom prst="ellipse">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6" name="CuadroTexto 5"/>
          <p:cNvSpPr txBox="1"/>
          <p:nvPr/>
        </p:nvSpPr>
        <p:spPr>
          <a:xfrm>
            <a:off x="2082103" y="3092237"/>
            <a:ext cx="1551515" cy="707886"/>
          </a:xfrm>
          <a:prstGeom prst="rect">
            <a:avLst/>
          </a:prstGeom>
          <a:noFill/>
        </p:spPr>
        <p:txBody>
          <a:bodyPr wrap="none" rtlCol="0">
            <a:spAutoFit/>
          </a:bodyPr>
          <a:lstStyle/>
          <a:p>
            <a:pPr algn="ctr"/>
            <a:r>
              <a:rPr lang="es-VE" sz="2000" b="1" dirty="0" err="1" smtClean="0">
                <a:solidFill>
                  <a:schemeClr val="bg1"/>
                </a:solidFill>
                <a:effectLst>
                  <a:outerShdw blurRad="38100" dist="38100" dir="2700000" algn="tl">
                    <a:srgbClr val="000000">
                      <a:alpha val="43137"/>
                    </a:srgbClr>
                  </a:outerShdw>
                </a:effectLst>
              </a:rPr>
              <a:t>Enf</a:t>
            </a:r>
            <a:r>
              <a:rPr lang="es-VE" sz="2000" b="1" dirty="0" smtClean="0">
                <a:solidFill>
                  <a:schemeClr val="bg1"/>
                </a:solidFill>
                <a:effectLst>
                  <a:outerShdw blurRad="38100" dist="38100" dir="2700000" algn="tl">
                    <a:srgbClr val="000000">
                      <a:alpha val="43137"/>
                    </a:srgbClr>
                  </a:outerShdw>
                </a:effectLst>
              </a:rPr>
              <a:t>. Cardiaca</a:t>
            </a:r>
          </a:p>
          <a:p>
            <a:pPr algn="ctr"/>
            <a:r>
              <a:rPr lang="es-VE" sz="2000" b="1" dirty="0" smtClean="0">
                <a:solidFill>
                  <a:schemeClr val="bg1"/>
                </a:solidFill>
                <a:effectLst>
                  <a:outerShdw blurRad="38100" dist="38100" dir="2700000" algn="tl">
                    <a:srgbClr val="000000">
                      <a:alpha val="43137"/>
                    </a:srgbClr>
                  </a:outerShdw>
                </a:effectLst>
              </a:rPr>
              <a:t>611k</a:t>
            </a:r>
            <a:endParaRPr lang="es-VE" sz="2000" b="1" dirty="0">
              <a:solidFill>
                <a:schemeClr val="bg1"/>
              </a:solidFill>
              <a:effectLst>
                <a:outerShdw blurRad="38100" dist="38100" dir="2700000" algn="tl">
                  <a:srgbClr val="000000">
                    <a:alpha val="43137"/>
                  </a:srgbClr>
                </a:outerShdw>
              </a:effectLst>
            </a:endParaRPr>
          </a:p>
        </p:txBody>
      </p:sp>
      <p:sp>
        <p:nvSpPr>
          <p:cNvPr id="14" name="Elipse 13"/>
          <p:cNvSpPr/>
          <p:nvPr/>
        </p:nvSpPr>
        <p:spPr>
          <a:xfrm>
            <a:off x="5810864" y="2999714"/>
            <a:ext cx="643176" cy="635501"/>
          </a:xfrm>
          <a:prstGeom prst="ellipse">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CuadroTexto 6"/>
          <p:cNvSpPr txBox="1"/>
          <p:nvPr/>
        </p:nvSpPr>
        <p:spPr>
          <a:xfrm>
            <a:off x="5753983" y="3053882"/>
            <a:ext cx="756938" cy="584775"/>
          </a:xfrm>
          <a:prstGeom prst="rect">
            <a:avLst/>
          </a:prstGeom>
          <a:noFill/>
        </p:spPr>
        <p:txBody>
          <a:bodyPr wrap="none" rtlCol="0">
            <a:spAutoFit/>
          </a:bodyPr>
          <a:lstStyle/>
          <a:p>
            <a:pPr algn="ctr"/>
            <a:r>
              <a:rPr lang="es-VE" sz="1600" b="1" dirty="0" smtClean="0">
                <a:solidFill>
                  <a:schemeClr val="bg1"/>
                </a:solidFill>
                <a:effectLst>
                  <a:outerShdw blurRad="38100" dist="38100" dir="2700000" algn="tl">
                    <a:srgbClr val="000000">
                      <a:alpha val="43137"/>
                    </a:srgbClr>
                  </a:outerShdw>
                </a:effectLst>
              </a:rPr>
              <a:t>EBPOC</a:t>
            </a:r>
          </a:p>
          <a:p>
            <a:pPr algn="ctr"/>
            <a:r>
              <a:rPr lang="es-VE" sz="1600" b="1" dirty="0" smtClean="0">
                <a:solidFill>
                  <a:schemeClr val="bg1"/>
                </a:solidFill>
                <a:effectLst>
                  <a:outerShdw blurRad="38100" dist="38100" dir="2700000" algn="tl">
                    <a:srgbClr val="000000">
                      <a:alpha val="43137"/>
                    </a:srgbClr>
                  </a:outerShdw>
                </a:effectLst>
              </a:rPr>
              <a:t>149K</a:t>
            </a:r>
            <a:endParaRPr lang="es-VE" sz="1600" b="1" dirty="0">
              <a:solidFill>
                <a:schemeClr val="bg1"/>
              </a:solidFill>
              <a:effectLst>
                <a:outerShdw blurRad="38100" dist="38100" dir="2700000" algn="tl">
                  <a:srgbClr val="000000">
                    <a:alpha val="43137"/>
                  </a:srgbClr>
                </a:outerShdw>
              </a:effectLst>
            </a:endParaRPr>
          </a:p>
        </p:txBody>
      </p:sp>
      <p:sp>
        <p:nvSpPr>
          <p:cNvPr id="15" name="Rectángulo 14"/>
          <p:cNvSpPr/>
          <p:nvPr/>
        </p:nvSpPr>
        <p:spPr>
          <a:xfrm>
            <a:off x="5958348" y="4128112"/>
            <a:ext cx="825910" cy="4304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8" name="CuadroTexto 7"/>
          <p:cNvSpPr txBox="1"/>
          <p:nvPr/>
        </p:nvSpPr>
        <p:spPr>
          <a:xfrm>
            <a:off x="5852542" y="4096880"/>
            <a:ext cx="829073" cy="584775"/>
          </a:xfrm>
          <a:prstGeom prst="rect">
            <a:avLst/>
          </a:prstGeom>
          <a:noFill/>
        </p:spPr>
        <p:txBody>
          <a:bodyPr wrap="none" rtlCol="0">
            <a:spAutoFit/>
          </a:bodyPr>
          <a:lstStyle/>
          <a:p>
            <a:pPr algn="ctr"/>
            <a:r>
              <a:rPr lang="es-VE" sz="1600" dirty="0" smtClean="0"/>
              <a:t>Suicidio</a:t>
            </a:r>
          </a:p>
          <a:p>
            <a:pPr algn="ctr"/>
            <a:r>
              <a:rPr lang="es-VE" sz="1600" dirty="0" smtClean="0"/>
              <a:t>41k</a:t>
            </a:r>
            <a:endParaRPr lang="es-VE" sz="1600" dirty="0"/>
          </a:p>
        </p:txBody>
      </p:sp>
      <p:sp>
        <p:nvSpPr>
          <p:cNvPr id="16" name="Rectángulo 15"/>
          <p:cNvSpPr/>
          <p:nvPr/>
        </p:nvSpPr>
        <p:spPr>
          <a:xfrm>
            <a:off x="5102942" y="4872717"/>
            <a:ext cx="855406" cy="4705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CuadroTexto 8"/>
          <p:cNvSpPr txBox="1"/>
          <p:nvPr/>
        </p:nvSpPr>
        <p:spPr>
          <a:xfrm>
            <a:off x="4993725" y="4558545"/>
            <a:ext cx="917431" cy="830997"/>
          </a:xfrm>
          <a:prstGeom prst="rect">
            <a:avLst/>
          </a:prstGeom>
          <a:noFill/>
        </p:spPr>
        <p:txBody>
          <a:bodyPr wrap="none" rtlCol="0">
            <a:spAutoFit/>
          </a:bodyPr>
          <a:lstStyle/>
          <a:p>
            <a:pPr algn="ctr"/>
            <a:r>
              <a:rPr lang="es-VE" sz="1600" dirty="0" smtClean="0"/>
              <a:t>Armas </a:t>
            </a:r>
          </a:p>
          <a:p>
            <a:pPr algn="ctr"/>
            <a:r>
              <a:rPr lang="es-VE" sz="1600" dirty="0" smtClean="0"/>
              <a:t>de fuego</a:t>
            </a:r>
          </a:p>
          <a:p>
            <a:pPr algn="ctr"/>
            <a:r>
              <a:rPr lang="es-VE" sz="1600" dirty="0" smtClean="0"/>
              <a:t>34k</a:t>
            </a:r>
            <a:endParaRPr lang="es-VE" sz="1600" dirty="0"/>
          </a:p>
        </p:txBody>
      </p:sp>
      <p:sp>
        <p:nvSpPr>
          <p:cNvPr id="17" name="Rectángulo 16"/>
          <p:cNvSpPr/>
          <p:nvPr/>
        </p:nvSpPr>
        <p:spPr>
          <a:xfrm>
            <a:off x="2973253" y="4681655"/>
            <a:ext cx="778057" cy="661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0" name="CuadroTexto 9"/>
          <p:cNvSpPr txBox="1"/>
          <p:nvPr/>
        </p:nvSpPr>
        <p:spPr>
          <a:xfrm>
            <a:off x="2616961" y="4558545"/>
            <a:ext cx="1134349" cy="830997"/>
          </a:xfrm>
          <a:prstGeom prst="rect">
            <a:avLst/>
          </a:prstGeom>
          <a:noFill/>
        </p:spPr>
        <p:txBody>
          <a:bodyPr wrap="none" rtlCol="0">
            <a:spAutoFit/>
          </a:bodyPr>
          <a:lstStyle/>
          <a:p>
            <a:pPr algn="ctr"/>
            <a:r>
              <a:rPr lang="es-VE" sz="1600" dirty="0" smtClean="0"/>
              <a:t>Accidentes </a:t>
            </a:r>
          </a:p>
          <a:p>
            <a:pPr algn="ctr"/>
            <a:r>
              <a:rPr lang="es-VE" sz="1600" dirty="0" smtClean="0"/>
              <a:t>Tránsito</a:t>
            </a:r>
          </a:p>
          <a:p>
            <a:pPr algn="ctr"/>
            <a:r>
              <a:rPr lang="es-VE" sz="1600" dirty="0" smtClean="0"/>
              <a:t>34k</a:t>
            </a:r>
            <a:endParaRPr lang="es-VE" sz="1600" dirty="0"/>
          </a:p>
        </p:txBody>
      </p:sp>
      <p:sp>
        <p:nvSpPr>
          <p:cNvPr id="18" name="Elipse 17"/>
          <p:cNvSpPr/>
          <p:nvPr/>
        </p:nvSpPr>
        <p:spPr>
          <a:xfrm>
            <a:off x="5250426" y="1690820"/>
            <a:ext cx="855405" cy="801657"/>
          </a:xfrm>
          <a:prstGeom prst="ellipse">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1" name="CuadroTexto 10"/>
          <p:cNvSpPr txBox="1"/>
          <p:nvPr/>
        </p:nvSpPr>
        <p:spPr>
          <a:xfrm>
            <a:off x="5169435" y="1540352"/>
            <a:ext cx="1040991" cy="1015663"/>
          </a:xfrm>
          <a:prstGeom prst="rect">
            <a:avLst/>
          </a:prstGeom>
          <a:noFill/>
        </p:spPr>
        <p:txBody>
          <a:bodyPr wrap="none" rtlCol="0">
            <a:spAutoFit/>
          </a:bodyPr>
          <a:lstStyle/>
          <a:p>
            <a:pPr algn="ctr"/>
            <a:r>
              <a:rPr lang="es-VE" sz="2000" b="1" dirty="0" smtClean="0">
                <a:solidFill>
                  <a:schemeClr val="bg1"/>
                </a:solidFill>
                <a:effectLst>
                  <a:outerShdw blurRad="38100" dist="38100" dir="2700000" algn="tl">
                    <a:srgbClr val="000000">
                      <a:alpha val="43137"/>
                    </a:srgbClr>
                  </a:outerShdw>
                </a:effectLst>
              </a:rPr>
              <a:t>Error </a:t>
            </a:r>
          </a:p>
          <a:p>
            <a:pPr algn="ctr"/>
            <a:r>
              <a:rPr lang="es-VE" sz="2000" b="1" dirty="0" smtClean="0">
                <a:solidFill>
                  <a:schemeClr val="bg1"/>
                </a:solidFill>
                <a:effectLst>
                  <a:outerShdw blurRad="38100" dist="38100" dir="2700000" algn="tl">
                    <a:srgbClr val="000000">
                      <a:alpha val="43137"/>
                    </a:srgbClr>
                  </a:outerShdw>
                </a:effectLst>
              </a:rPr>
              <a:t>Médico </a:t>
            </a:r>
          </a:p>
          <a:p>
            <a:pPr algn="ctr"/>
            <a:r>
              <a:rPr lang="es-VE" sz="2000" b="1" dirty="0" smtClean="0">
                <a:solidFill>
                  <a:schemeClr val="bg1"/>
                </a:solidFill>
                <a:effectLst>
                  <a:outerShdw blurRad="38100" dist="38100" dir="2700000" algn="tl">
                    <a:srgbClr val="000000">
                      <a:alpha val="43137"/>
                    </a:srgbClr>
                  </a:outerShdw>
                </a:effectLst>
              </a:rPr>
              <a:t>251k</a:t>
            </a:r>
            <a:endParaRPr lang="es-VE" sz="2000" b="1" dirty="0">
              <a:solidFill>
                <a:schemeClr val="bg1"/>
              </a:solidFill>
              <a:effectLst>
                <a:outerShdw blurRad="38100" dist="38100" dir="2700000" algn="tl">
                  <a:srgbClr val="000000">
                    <a:alpha val="43137"/>
                  </a:srgbClr>
                </a:outerShdw>
              </a:effectLst>
            </a:endParaRPr>
          </a:p>
        </p:txBody>
      </p:sp>
      <p:sp>
        <p:nvSpPr>
          <p:cNvPr id="20" name="Elipse 19"/>
          <p:cNvSpPr/>
          <p:nvPr/>
        </p:nvSpPr>
        <p:spPr>
          <a:xfrm>
            <a:off x="3877228" y="2828898"/>
            <a:ext cx="1552975" cy="94950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CuadroTexto 18"/>
          <p:cNvSpPr txBox="1"/>
          <p:nvPr/>
        </p:nvSpPr>
        <p:spPr>
          <a:xfrm>
            <a:off x="4014279" y="2850451"/>
            <a:ext cx="1201227" cy="1015663"/>
          </a:xfrm>
          <a:prstGeom prst="rect">
            <a:avLst/>
          </a:prstGeom>
          <a:noFill/>
        </p:spPr>
        <p:txBody>
          <a:bodyPr wrap="none" rtlCol="0">
            <a:spAutoFit/>
          </a:bodyPr>
          <a:lstStyle/>
          <a:p>
            <a:pPr algn="ctr"/>
            <a:r>
              <a:rPr lang="es-VE" sz="2000" b="1" dirty="0" smtClean="0">
                <a:effectLst>
                  <a:outerShdw blurRad="38100" dist="38100" dir="2700000" algn="tl">
                    <a:srgbClr val="000000">
                      <a:alpha val="43137"/>
                    </a:srgbClr>
                  </a:outerShdw>
                </a:effectLst>
              </a:rPr>
              <a:t>Todas las </a:t>
            </a:r>
          </a:p>
          <a:p>
            <a:pPr algn="ctr"/>
            <a:r>
              <a:rPr lang="es-VE" sz="2000" b="1" dirty="0" smtClean="0">
                <a:effectLst>
                  <a:outerShdw blurRad="38100" dist="38100" dir="2700000" algn="tl">
                    <a:srgbClr val="000000">
                      <a:alpha val="43137"/>
                    </a:srgbClr>
                  </a:outerShdw>
                </a:effectLst>
              </a:rPr>
              <a:t>Causas</a:t>
            </a:r>
          </a:p>
          <a:p>
            <a:pPr algn="ctr"/>
            <a:r>
              <a:rPr lang="es-VE" sz="2000" b="1" dirty="0" smtClean="0">
                <a:effectLst>
                  <a:outerShdw blurRad="38100" dist="38100" dir="2700000" algn="tl">
                    <a:srgbClr val="000000">
                      <a:alpha val="43137"/>
                    </a:srgbClr>
                  </a:outerShdw>
                </a:effectLst>
              </a:rPr>
              <a:t>2597k</a:t>
            </a:r>
            <a:endParaRPr lang="es-VE" sz="2000" b="1" dirty="0">
              <a:effectLst>
                <a:outerShdw blurRad="38100" dist="38100" dir="2700000" algn="tl">
                  <a:srgbClr val="000000">
                    <a:alpha val="43137"/>
                  </a:srgbClr>
                </a:outerShdw>
              </a:effectLst>
            </a:endParaRPr>
          </a:p>
        </p:txBody>
      </p:sp>
      <p:sp>
        <p:nvSpPr>
          <p:cNvPr id="22" name="Rectángulo 21"/>
          <p:cNvSpPr/>
          <p:nvPr/>
        </p:nvSpPr>
        <p:spPr>
          <a:xfrm>
            <a:off x="1846502" y="5389542"/>
            <a:ext cx="2688985" cy="1099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1" name="CuadroTexto 20"/>
          <p:cNvSpPr txBox="1"/>
          <p:nvPr/>
        </p:nvSpPr>
        <p:spPr>
          <a:xfrm>
            <a:off x="373469" y="5512652"/>
            <a:ext cx="3997889" cy="923330"/>
          </a:xfrm>
          <a:prstGeom prst="rect">
            <a:avLst/>
          </a:prstGeom>
          <a:solidFill>
            <a:srgbClr val="CC0066"/>
          </a:solidFill>
        </p:spPr>
        <p:txBody>
          <a:bodyPr wrap="square" rtlCol="0">
            <a:spAutoFit/>
          </a:bodyPr>
          <a:lstStyle/>
          <a:p>
            <a:r>
              <a:rPr lang="es-VE" dirty="0" smtClean="0">
                <a:solidFill>
                  <a:schemeClr val="bg1"/>
                </a:solidFill>
              </a:rPr>
              <a:t>Sin embargo, no estamos contando esto:</a:t>
            </a:r>
          </a:p>
          <a:p>
            <a:r>
              <a:rPr lang="es-VE" dirty="0">
                <a:solidFill>
                  <a:schemeClr val="bg1"/>
                </a:solidFill>
              </a:rPr>
              <a:t>e</a:t>
            </a:r>
            <a:r>
              <a:rPr lang="es-VE" dirty="0" smtClean="0">
                <a:solidFill>
                  <a:schemeClr val="bg1"/>
                </a:solidFill>
              </a:rPr>
              <a:t>l error médico </a:t>
            </a:r>
            <a:r>
              <a:rPr lang="es-VE" u="sng" dirty="0" smtClean="0">
                <a:solidFill>
                  <a:schemeClr val="bg1"/>
                </a:solidFill>
              </a:rPr>
              <a:t>no está </a:t>
            </a:r>
            <a:r>
              <a:rPr lang="es-VE" dirty="0" smtClean="0">
                <a:solidFill>
                  <a:schemeClr val="bg1"/>
                </a:solidFill>
              </a:rPr>
              <a:t>registrado en </a:t>
            </a:r>
          </a:p>
          <a:p>
            <a:r>
              <a:rPr lang="es-VE" dirty="0" smtClean="0">
                <a:solidFill>
                  <a:schemeClr val="bg1"/>
                </a:solidFill>
              </a:rPr>
              <a:t>los certificados de defunción en US</a:t>
            </a:r>
            <a:endParaRPr lang="es-VE" dirty="0">
              <a:solidFill>
                <a:schemeClr val="bg1"/>
              </a:solidFill>
            </a:endParaRPr>
          </a:p>
        </p:txBody>
      </p:sp>
      <p:sp>
        <p:nvSpPr>
          <p:cNvPr id="24" name="Rectángulo 23"/>
          <p:cNvSpPr/>
          <p:nvPr/>
        </p:nvSpPr>
        <p:spPr>
          <a:xfrm>
            <a:off x="5250426" y="284613"/>
            <a:ext cx="1917290" cy="924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23" name="CuadroTexto 22"/>
          <p:cNvSpPr txBox="1"/>
          <p:nvPr/>
        </p:nvSpPr>
        <p:spPr>
          <a:xfrm>
            <a:off x="5250426" y="297462"/>
            <a:ext cx="3383105" cy="923330"/>
          </a:xfrm>
          <a:prstGeom prst="rect">
            <a:avLst/>
          </a:prstGeom>
          <a:solidFill>
            <a:srgbClr val="CC0066"/>
          </a:solidFill>
        </p:spPr>
        <p:txBody>
          <a:bodyPr wrap="square" rtlCol="0">
            <a:spAutoFit/>
          </a:bodyPr>
          <a:lstStyle/>
          <a:p>
            <a:r>
              <a:rPr lang="es-VE" dirty="0" smtClean="0">
                <a:solidFill>
                  <a:schemeClr val="bg1"/>
                </a:solidFill>
                <a:effectLst>
                  <a:outerShdw blurRad="38100" dist="38100" dir="2700000" algn="tl">
                    <a:srgbClr val="000000">
                      <a:alpha val="43137"/>
                    </a:srgbClr>
                  </a:outerShdw>
                </a:effectLst>
              </a:rPr>
              <a:t>Basado en nuestro estimado, el error médico es la </a:t>
            </a:r>
            <a:r>
              <a:rPr lang="es-VE" b="1" dirty="0" smtClean="0">
                <a:solidFill>
                  <a:schemeClr val="bg1"/>
                </a:solidFill>
                <a:effectLst>
                  <a:outerShdw blurRad="38100" dist="38100" dir="2700000" algn="tl">
                    <a:srgbClr val="000000">
                      <a:alpha val="43137"/>
                    </a:srgbClr>
                  </a:outerShdw>
                </a:effectLst>
              </a:rPr>
              <a:t>3era causa</a:t>
            </a:r>
            <a:r>
              <a:rPr lang="es-VE" dirty="0" smtClean="0">
                <a:solidFill>
                  <a:schemeClr val="bg1"/>
                </a:solidFill>
                <a:effectLst>
                  <a:outerShdw blurRad="38100" dist="38100" dir="2700000" algn="tl">
                    <a:srgbClr val="000000">
                      <a:alpha val="43137"/>
                    </a:srgbClr>
                  </a:outerShdw>
                </a:effectLst>
              </a:rPr>
              <a:t> más común de muerte en US</a:t>
            </a:r>
          </a:p>
        </p:txBody>
      </p:sp>
      <p:sp>
        <p:nvSpPr>
          <p:cNvPr id="25" name="Rectángulo 24"/>
          <p:cNvSpPr/>
          <p:nvPr/>
        </p:nvSpPr>
        <p:spPr>
          <a:xfrm>
            <a:off x="6408848" y="4876901"/>
            <a:ext cx="2630930" cy="635751"/>
          </a:xfrm>
          <a:prstGeom prst="rect">
            <a:avLst/>
          </a:prstGeom>
          <a:solidFill>
            <a:schemeClr val="bg1"/>
          </a:solidFill>
        </p:spPr>
        <p:txBody>
          <a:bodyPr wrap="square">
            <a:spAutoFit/>
          </a:bodyPr>
          <a:lstStyle/>
          <a:p>
            <a:pPr marR="31115" lvl="0" algn="r">
              <a:lnSpc>
                <a:spcPct val="107000"/>
              </a:lnSpc>
              <a:spcAft>
                <a:spcPts val="0"/>
              </a:spcAft>
            </a:pPr>
            <a:r>
              <a:rPr lang="en-US" sz="1100" dirty="0">
                <a:latin typeface="Times New Roman" panose="02020603050405020304" pitchFamily="18" charset="0"/>
                <a:ea typeface="Calibri" panose="020F0502020204030204" pitchFamily="34" charset="0"/>
                <a:cs typeface="Times New Roman" panose="02020603050405020304" pitchFamily="18" charset="0"/>
              </a:rPr>
              <a:t>M. </a:t>
            </a:r>
            <a:r>
              <a:rPr lang="en-US" sz="1100" dirty="0" err="1">
                <a:latin typeface="Times New Roman" panose="02020603050405020304" pitchFamily="18" charset="0"/>
                <a:ea typeface="Calibri" panose="020F0502020204030204" pitchFamily="34" charset="0"/>
                <a:cs typeface="Times New Roman" panose="02020603050405020304" pitchFamily="18" charset="0"/>
              </a:rPr>
              <a:t>Makary</a:t>
            </a:r>
            <a:r>
              <a:rPr lang="en-US" sz="1100" dirty="0">
                <a:latin typeface="Times New Roman" panose="02020603050405020304" pitchFamily="18" charset="0"/>
                <a:ea typeface="Calibri" panose="020F0502020204030204" pitchFamily="34" charset="0"/>
                <a:cs typeface="Times New Roman" panose="02020603050405020304" pitchFamily="18" charset="0"/>
              </a:rPr>
              <a:t>, M. Daniel. </a:t>
            </a:r>
            <a:r>
              <a:rPr lang="en-US" sz="1100" i="1" dirty="0">
                <a:latin typeface="Times New Roman" panose="02020603050405020304" pitchFamily="18" charset="0"/>
                <a:ea typeface="Calibri" panose="020F0502020204030204" pitchFamily="34" charset="0"/>
                <a:cs typeface="Times New Roman" panose="02020603050405020304" pitchFamily="18" charset="0"/>
              </a:rPr>
              <a:t>Medical errors- the third leading cause of death in the US.</a:t>
            </a:r>
            <a:r>
              <a:rPr lang="en-US" sz="1100" dirty="0">
                <a:latin typeface="Times New Roman" panose="02020603050405020304" pitchFamily="18" charset="0"/>
                <a:ea typeface="Calibri" panose="020F0502020204030204" pitchFamily="34" charset="0"/>
                <a:cs typeface="Times New Roman" panose="02020603050405020304" pitchFamily="18" charset="0"/>
              </a:rPr>
              <a:t> </a:t>
            </a:r>
            <a:endParaRPr lang="en-US" sz="1100" dirty="0" smtClean="0">
              <a:latin typeface="Times New Roman" panose="02020603050405020304" pitchFamily="18" charset="0"/>
              <a:ea typeface="Calibri" panose="020F0502020204030204" pitchFamily="34" charset="0"/>
              <a:cs typeface="Times New Roman" panose="02020603050405020304" pitchFamily="18" charset="0"/>
            </a:endParaRPr>
          </a:p>
          <a:p>
            <a:pPr marR="31115" lvl="0" algn="r">
              <a:lnSpc>
                <a:spcPct val="107000"/>
              </a:lnSpc>
              <a:spcAft>
                <a:spcPts val="0"/>
              </a:spcAft>
            </a:pPr>
            <a:r>
              <a:rPr lang="en-US" sz="1100" b="1" dirty="0" smtClean="0">
                <a:latin typeface="Times New Roman" panose="02020603050405020304" pitchFamily="18" charset="0"/>
                <a:ea typeface="Calibri" panose="020F0502020204030204" pitchFamily="34" charset="0"/>
                <a:cs typeface="Times New Roman" panose="02020603050405020304" pitchFamily="18" charset="0"/>
              </a:rPr>
              <a:t>BMJ </a:t>
            </a:r>
            <a:r>
              <a:rPr lang="en-US" sz="1100" b="1" dirty="0">
                <a:latin typeface="Times New Roman" panose="02020603050405020304" pitchFamily="18" charset="0"/>
                <a:ea typeface="Calibri" panose="020F0502020204030204" pitchFamily="34" charset="0"/>
                <a:cs typeface="Times New Roman" panose="02020603050405020304" pitchFamily="18" charset="0"/>
              </a:rPr>
              <a:t>2016;353:i2139</a:t>
            </a:r>
            <a:r>
              <a:rPr lang="en-US" sz="1100" dirty="0">
                <a:latin typeface="Times New Roman" panose="02020603050405020304" pitchFamily="18" charset="0"/>
                <a:ea typeface="Calibri" panose="020F0502020204030204" pitchFamily="34" charset="0"/>
                <a:cs typeface="Times New Roman" panose="02020603050405020304" pitchFamily="18" charset="0"/>
              </a:rPr>
              <a:t>. </a:t>
            </a:r>
            <a:endParaRPr lang="es-V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Text Box 6"/>
          <p:cNvSpPr txBox="1">
            <a:spLocks noChangeArrowheads="1"/>
          </p:cNvSpPr>
          <p:nvPr/>
        </p:nvSpPr>
        <p:spPr bwMode="auto">
          <a:xfrm>
            <a:off x="-4232" y="6611779"/>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221064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32" presetClass="emph" presetSubtype="0" fill="hold" grpId="1" nodeType="clickEffect">
                                  <p:stCondLst>
                                    <p:cond delay="0"/>
                                  </p:stCondLst>
                                  <p:childTnLst>
                                    <p:animRot by="120000">
                                      <p:cBhvr>
                                        <p:cTn id="20" dur="100" fill="hold">
                                          <p:stCondLst>
                                            <p:cond delay="0"/>
                                          </p:stCondLst>
                                        </p:cTn>
                                        <p:tgtEl>
                                          <p:spTgt spid="23"/>
                                        </p:tgtEl>
                                        <p:attrNameLst>
                                          <p:attrName>r</p:attrName>
                                        </p:attrNameLst>
                                      </p:cBhvr>
                                    </p:animRot>
                                    <p:animRot by="-240000">
                                      <p:cBhvr>
                                        <p:cTn id="21" dur="200" fill="hold">
                                          <p:stCondLst>
                                            <p:cond delay="200"/>
                                          </p:stCondLst>
                                        </p:cTn>
                                        <p:tgtEl>
                                          <p:spTgt spid="23"/>
                                        </p:tgtEl>
                                        <p:attrNameLst>
                                          <p:attrName>r</p:attrName>
                                        </p:attrNameLst>
                                      </p:cBhvr>
                                    </p:animRot>
                                    <p:animRot by="240000">
                                      <p:cBhvr>
                                        <p:cTn id="22" dur="200" fill="hold">
                                          <p:stCondLst>
                                            <p:cond delay="400"/>
                                          </p:stCondLst>
                                        </p:cTn>
                                        <p:tgtEl>
                                          <p:spTgt spid="23"/>
                                        </p:tgtEl>
                                        <p:attrNameLst>
                                          <p:attrName>r</p:attrName>
                                        </p:attrNameLst>
                                      </p:cBhvr>
                                    </p:animRot>
                                    <p:animRot by="-240000">
                                      <p:cBhvr>
                                        <p:cTn id="23" dur="200" fill="hold">
                                          <p:stCondLst>
                                            <p:cond delay="600"/>
                                          </p:stCondLst>
                                        </p:cTn>
                                        <p:tgtEl>
                                          <p:spTgt spid="23"/>
                                        </p:tgtEl>
                                        <p:attrNameLst>
                                          <p:attrName>r</p:attrName>
                                        </p:attrNameLst>
                                      </p:cBhvr>
                                    </p:animRot>
                                    <p:animRot by="120000">
                                      <p:cBhvr>
                                        <p:cTn id="24" dur="200" fill="hold">
                                          <p:stCondLst>
                                            <p:cond delay="800"/>
                                          </p:stCondLst>
                                        </p:cTn>
                                        <p:tgtEl>
                                          <p:spTgt spid="23"/>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1" grpId="0"/>
      <p:bldP spid="21" grpId="0" animBg="1"/>
      <p:bldP spid="23" grpId="0" animBg="1"/>
      <p:bldP spid="2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CuadroTexto 3"/>
          <p:cNvSpPr txBox="1"/>
          <p:nvPr/>
        </p:nvSpPr>
        <p:spPr>
          <a:xfrm>
            <a:off x="1667127" y="3111570"/>
            <a:ext cx="5809746" cy="707886"/>
          </a:xfrm>
          <a:prstGeom prst="rect">
            <a:avLst/>
          </a:prstGeom>
          <a:solidFill>
            <a:schemeClr val="bg2">
              <a:lumMod val="50000"/>
            </a:schemeClr>
          </a:solidFill>
          <a:ln w="28575">
            <a:solidFill>
              <a:srgbClr val="DB6413"/>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s-VE" sz="4000" dirty="0" smtClean="0">
                <a:solidFill>
                  <a:srgbClr val="EFE2B3"/>
                </a:solidFill>
                <a:effectLst>
                  <a:outerShdw blurRad="38100" dist="38100" dir="2700000" algn="tl">
                    <a:srgbClr val="000000">
                      <a:alpha val="43137"/>
                    </a:srgbClr>
                  </a:outerShdw>
                </a:effectLst>
                <a:latin typeface="Comic Sans MS" panose="030F0702030302020204" pitchFamily="66" charset="0"/>
              </a:rPr>
              <a:t>Error Diagnóstico (ED)</a:t>
            </a:r>
            <a:endParaRPr lang="es-VE" sz="4000" dirty="0">
              <a:solidFill>
                <a:srgbClr val="EFE2B3"/>
              </a:solidFill>
              <a:effectLst>
                <a:outerShdw blurRad="38100" dist="38100" dir="2700000" algn="tl">
                  <a:srgbClr val="000000">
                    <a:alpha val="43137"/>
                  </a:srgbClr>
                </a:outerShdw>
              </a:effectLst>
              <a:latin typeface="Comic Sans MS" panose="030F0702030302020204" pitchFamily="66" charset="0"/>
            </a:endParaRPr>
          </a:p>
        </p:txBody>
      </p:sp>
      <p:sp>
        <p:nvSpPr>
          <p:cNvPr id="5" name="Text Box 6"/>
          <p:cNvSpPr txBox="1">
            <a:spLocks noChangeArrowheads="1"/>
          </p:cNvSpPr>
          <p:nvPr/>
        </p:nvSpPr>
        <p:spPr bwMode="auto">
          <a:xfrm>
            <a:off x="7378773" y="6597031"/>
            <a:ext cx="17652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 sz="1000" dirty="0">
                <a:solidFill>
                  <a:prstClr val="white">
                    <a:lumMod val="50000"/>
                  </a:prstClr>
                </a:solidFill>
                <a:latin typeface="Georgia" pitchFamily="18" charset="0"/>
              </a:rPr>
              <a:t>X. Páez Medicina ULA </a:t>
            </a:r>
            <a:r>
              <a:rPr lang="es-ES" sz="1000" dirty="0" smtClean="0">
                <a:solidFill>
                  <a:prstClr val="white">
                    <a:lumMod val="50000"/>
                  </a:prstClr>
                </a:solidFill>
                <a:latin typeface="Georgia" pitchFamily="18" charset="0"/>
              </a:rPr>
              <a:t>2018</a:t>
            </a:r>
            <a:endParaRPr lang="es-ES" sz="1000" dirty="0">
              <a:solidFill>
                <a:prstClr val="white">
                  <a:lumMod val="50000"/>
                </a:prstClr>
              </a:solidFill>
              <a:latin typeface="Georgia" pitchFamily="18" charset="0"/>
            </a:endParaRPr>
          </a:p>
        </p:txBody>
      </p:sp>
    </p:spTree>
    <p:extLst>
      <p:ext uri="{BB962C8B-B14F-4D97-AF65-F5344CB8AC3E}">
        <p14:creationId xmlns:p14="http://schemas.microsoft.com/office/powerpoint/2010/main" val="1457945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animEffect transition="in" filter="fade">
                                      <p:cBhvr>
                                        <p:cTn id="9"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2662</TotalTime>
  <Words>4070</Words>
  <Application>Microsoft Office PowerPoint</Application>
  <PresentationFormat>Presentación en pantalla (4:3)</PresentationFormat>
  <Paragraphs>665</Paragraphs>
  <Slides>58</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58</vt:i4>
      </vt:variant>
    </vt:vector>
  </HeadingPairs>
  <TitlesOfParts>
    <vt:vector size="71" baseType="lpstr">
      <vt:lpstr>Arial Unicode MS</vt:lpstr>
      <vt:lpstr>Batang</vt:lpstr>
      <vt:lpstr>BatangChe</vt:lpstr>
      <vt:lpstr>Arial</vt:lpstr>
      <vt:lpstr>Calibri</vt:lpstr>
      <vt:lpstr>Calibri Light</vt:lpstr>
      <vt:lpstr>Comic Sans MS</vt:lpstr>
      <vt:lpstr>Consolas</vt:lpstr>
      <vt:lpstr>Georgia</vt:lpstr>
      <vt:lpstr>Kartika</vt:lpstr>
      <vt:lpstr>Lucida Sans</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ximena</dc:creator>
  <cp:lastModifiedBy>ximena</cp:lastModifiedBy>
  <cp:revision>374</cp:revision>
  <dcterms:created xsi:type="dcterms:W3CDTF">2017-10-05T20:10:09Z</dcterms:created>
  <dcterms:modified xsi:type="dcterms:W3CDTF">2018-11-25T23:45:48Z</dcterms:modified>
</cp:coreProperties>
</file>