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27" r:id="rId2"/>
    <p:sldId id="439" r:id="rId3"/>
    <p:sldId id="441" r:id="rId4"/>
    <p:sldId id="440" r:id="rId5"/>
    <p:sldId id="428" r:id="rId6"/>
    <p:sldId id="434" r:id="rId7"/>
    <p:sldId id="437" r:id="rId8"/>
    <p:sldId id="435" r:id="rId9"/>
    <p:sldId id="433" r:id="rId10"/>
    <p:sldId id="429" r:id="rId11"/>
    <p:sldId id="430" r:id="rId12"/>
    <p:sldId id="436" r:id="rId13"/>
  </p:sldIdLst>
  <p:sldSz cx="9144000" cy="6858000" type="screen4x3"/>
  <p:notesSz cx="6858000" cy="90773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2B3"/>
    <a:srgbClr val="A44200"/>
    <a:srgbClr val="823500"/>
    <a:srgbClr val="CC5300"/>
    <a:srgbClr val="FFCC66"/>
    <a:srgbClr val="696969"/>
    <a:srgbClr val="404040"/>
    <a:srgbClr val="000099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1" autoAdjust="0"/>
    <p:restoredTop sz="93981" autoAdjust="0"/>
  </p:normalViewPr>
  <p:slideViewPr>
    <p:cSldViewPr showGuides="1">
      <p:cViewPr varScale="1">
        <p:scale>
          <a:sx n="57" d="100"/>
          <a:sy n="57" d="100"/>
        </p:scale>
        <p:origin x="85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86"/>
    </p:cViewPr>
  </p:sorterViewPr>
  <p:notesViewPr>
    <p:cSldViewPr showGuides="1">
      <p:cViewPr varScale="1">
        <p:scale>
          <a:sx n="40" d="100"/>
          <a:sy n="40" d="100"/>
        </p:scale>
        <p:origin x="-1488" y="-96"/>
      </p:cViewPr>
      <p:guideLst>
        <p:guide orient="horz" pos="285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785CDEA3-ED21-4168-B01D-97DF3561791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350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81038"/>
            <a:ext cx="4538662" cy="3403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11650"/>
            <a:ext cx="5029200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BCF120AC-0217-41D2-8A1C-3B257EC1614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63258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120AC-0217-41D2-8A1C-3B257EC1614D}" type="slidenum">
              <a:rPr lang="es-ES_tradnl" smtClean="0"/>
              <a:pPr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3237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AB0FF-BF58-4497-95C9-3B0182820E0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304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AAC02-90AC-4806-A859-41255471BAD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15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5C036-7D21-48B0-B6E3-B45B2F3E204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5553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5469268-07A8-46AD-B9E7-2ECC83BCCD1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555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1D44-D678-46E1-BF34-69E107B85D7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241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B9E00-C099-4297-8134-837181CAF39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110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E8339-7A9A-4E6D-A44E-47C8530D818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07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A87C8-5B69-415E-AC87-03F2B2012AE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47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1C2A9-904E-43BE-9C28-45BE54AC0E3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6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DED00-B6E9-4413-BE57-E5FCBE274C1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58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D6DDC-89E7-4734-AD88-77A90C3545D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09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47697-5C8A-45AB-B48D-9B951741E5C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67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</a:defRPr>
            </a:lvl1pPr>
          </a:lstStyle>
          <a:p>
            <a:fld id="{7C2C4F99-F1EA-47A8-AFA5-1CB26F038A1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0">
              <a:schemeClr val="tx2"/>
            </a:gs>
            <a:gs pos="100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340829" y="348363"/>
            <a:ext cx="8424936" cy="1231106"/>
          </a:xfrm>
          <a:prstGeom prst="rect">
            <a:avLst/>
          </a:prstGeom>
          <a:solidFill>
            <a:srgbClr val="404040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6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</a:t>
            </a:r>
            <a:r>
              <a:rPr lang="es-ES" sz="26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6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</a:t>
            </a:r>
            <a:r>
              <a:rPr lang="es-ES" sz="26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6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</a:p>
          <a:p>
            <a:pPr algn="ctr"/>
            <a:r>
              <a:rPr lang="es-ES" sz="20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Mérida, noviembre 26, 2018  </a:t>
            </a:r>
            <a:endParaRPr lang="es-ES" sz="2000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303" y="1897017"/>
            <a:ext cx="2012806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LOGO_ULA"/>
          <p:cNvPicPr/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7967" r="6857" b="12425"/>
          <a:stretch>
            <a:fillRect/>
          </a:stretch>
        </p:blipFill>
        <p:spPr bwMode="auto">
          <a:xfrm>
            <a:off x="7416317" y="3056202"/>
            <a:ext cx="1102514" cy="1387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FD6284E5"/>
          <p:cNvPicPr/>
          <p:nvPr/>
        </p:nvPicPr>
        <p:blipFill>
          <a:blip r:embed="rId5" cstate="print">
            <a:lum bright="-2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269" y="4571260"/>
            <a:ext cx="1121247" cy="1349652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sp>
        <p:nvSpPr>
          <p:cNvPr id="3" name="CuadroTexto 2"/>
          <p:cNvSpPr txBox="1"/>
          <p:nvPr/>
        </p:nvSpPr>
        <p:spPr>
          <a:xfrm>
            <a:off x="6827358" y="5920912"/>
            <a:ext cx="212269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solidFill>
                  <a:schemeClr val="bg1"/>
                </a:solidFill>
              </a:rPr>
              <a:t>Grupo Multidisciplinario de </a:t>
            </a:r>
          </a:p>
          <a:p>
            <a:pPr algn="ctr"/>
            <a:r>
              <a:rPr lang="es-VE" sz="1100" dirty="0" smtClean="0">
                <a:solidFill>
                  <a:schemeClr val="bg1"/>
                </a:solidFill>
              </a:rPr>
              <a:t>Bioética con Interés en Salud</a:t>
            </a:r>
          </a:p>
          <a:p>
            <a:pPr algn="ctr"/>
            <a:r>
              <a:rPr lang="es-VE" sz="1100" dirty="0" smtClean="0">
                <a:solidFill>
                  <a:schemeClr val="bg1"/>
                </a:solidFill>
              </a:rPr>
              <a:t>Establecido 2003</a:t>
            </a:r>
            <a:endParaRPr lang="es-VE" sz="1100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4171" y="909871"/>
            <a:ext cx="4726518" cy="67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3735457" y="6325279"/>
            <a:ext cx="2079582" cy="30777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String</a:t>
            </a:r>
            <a:r>
              <a:rPr lang="es-E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E. </a:t>
            </a:r>
            <a:r>
              <a:rPr lang="es-E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Munch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1889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95776" y="348363"/>
            <a:ext cx="8424936" cy="1231106"/>
          </a:xfrm>
          <a:prstGeom prst="rect">
            <a:avLst/>
          </a:prstGeom>
          <a:solidFill>
            <a:srgbClr val="404040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6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</a:t>
            </a:r>
            <a:r>
              <a:rPr lang="es-ES" sz="26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6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</a:t>
            </a:r>
            <a:r>
              <a:rPr lang="es-ES" sz="26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6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</a:p>
          <a:p>
            <a:pPr algn="ctr"/>
            <a:r>
              <a:rPr lang="es-ES" sz="20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Mérida, noviembre 26, 2018  </a:t>
            </a:r>
            <a:endParaRPr lang="es-ES" sz="2000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" name="Imagen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250" y="1897017"/>
            <a:ext cx="2012806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 descr="LOGO_ULA"/>
          <p:cNvPicPr/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7967" r="6857" b="12425"/>
          <a:stretch>
            <a:fillRect/>
          </a:stretch>
        </p:blipFill>
        <p:spPr bwMode="auto">
          <a:xfrm>
            <a:off x="7407934" y="3056201"/>
            <a:ext cx="1102514" cy="1387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FD6284E5"/>
          <p:cNvPicPr/>
          <p:nvPr/>
        </p:nvPicPr>
        <p:blipFill>
          <a:blip r:embed="rId5" cstate="print">
            <a:lum bright="-2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216" y="4571260"/>
            <a:ext cx="1121247" cy="1349652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pic>
        <p:nvPicPr>
          <p:cNvPr id="17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9118" y="909871"/>
            <a:ext cx="4726518" cy="67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3974990" y="6298005"/>
            <a:ext cx="2079582" cy="30777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Spring. 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E. </a:t>
            </a:r>
            <a:r>
              <a:rPr lang="es-E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Munch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1889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313771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2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874465" y="5566194"/>
            <a:ext cx="5976665" cy="8925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Reunión 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Grupo Multidisciplinario de Bioética</a:t>
            </a:r>
          </a:p>
          <a:p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Renovación </a:t>
            </a:r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adhesión a códigos de ética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Promoción </a:t>
            </a:r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 mantenimiento de la Integridad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Académica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874465" y="3324443"/>
            <a:ext cx="7585967" cy="15696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24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Charlas</a:t>
            </a:r>
          </a:p>
          <a:p>
            <a:r>
              <a:rPr lang="es-ES" sz="1800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“</a:t>
            </a:r>
            <a:r>
              <a:rPr lang="es-ES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Ética y antiética de la investigación científica”. </a:t>
            </a:r>
          </a:p>
          <a:p>
            <a:r>
              <a:rPr lang="es-ES" sz="1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R. Contreras, Dpto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Química-Facultad de Ciencias, ULA. </a:t>
            </a:r>
          </a:p>
          <a:p>
            <a:r>
              <a:rPr lang="es-ES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-“El error diagnóstico”. </a:t>
            </a:r>
          </a:p>
          <a:p>
            <a:r>
              <a:rPr lang="es-ES" sz="1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X. Páez, </a:t>
            </a:r>
            <a:r>
              <a:rPr lang="es-ES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Fisiología de la Conducta, </a:t>
            </a:r>
            <a:r>
              <a:rPr lang="es-ES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Medicina, ULA.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7642" name="Text Box 10"/>
          <p:cNvSpPr txBox="1">
            <a:spLocks noChangeArrowheads="1"/>
          </p:cNvSpPr>
          <p:nvPr/>
        </p:nvSpPr>
        <p:spPr bwMode="auto">
          <a:xfrm>
            <a:off x="874465" y="4823477"/>
            <a:ext cx="5185496" cy="707886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Cine Foro</a:t>
            </a:r>
          </a:p>
          <a:p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E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“Doce hombres en pugna”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Film americano 1957 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251520" y="335039"/>
            <a:ext cx="5453176" cy="15696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</a:t>
            </a:r>
            <a:r>
              <a:rPr lang="es-ES" sz="32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Mundial de </a:t>
            </a:r>
            <a:r>
              <a:rPr lang="es-ES" sz="32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</a:t>
            </a:r>
            <a:r>
              <a:rPr lang="es-ES" sz="32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</a:p>
          <a:p>
            <a:pPr algn="ctr"/>
            <a:r>
              <a:rPr lang="es-ES" sz="32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de la </a:t>
            </a:r>
            <a:r>
              <a:rPr lang="es-ES" sz="32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</a:t>
            </a:r>
            <a:r>
              <a:rPr lang="es-ES" sz="32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tica en Medicina</a:t>
            </a:r>
          </a:p>
          <a:p>
            <a:pPr algn="ctr"/>
            <a:r>
              <a:rPr lang="es-ES" sz="32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2018</a:t>
            </a:r>
            <a:endParaRPr lang="es-ES" sz="3200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898673" y="2105828"/>
            <a:ext cx="2308052" cy="40011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</a:rPr>
              <a:t>* </a:t>
            </a:r>
            <a:r>
              <a:rPr lang="es-ES" sz="2000" dirty="0" smtClean="0">
                <a:solidFill>
                  <a:srgbClr val="FFFF99"/>
                </a:solidFill>
              </a:rPr>
              <a:t>Introducción  </a:t>
            </a:r>
            <a:endParaRPr lang="es-ES" sz="2000" dirty="0">
              <a:solidFill>
                <a:srgbClr val="FFFF99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98673" y="2446227"/>
            <a:ext cx="5641751" cy="10156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es-ES" sz="2000" dirty="0" smtClean="0">
                <a:solidFill>
                  <a:srgbClr val="FFFF99"/>
                </a:solidFill>
              </a:rPr>
              <a:t>Dilemas en academia y práctica médica</a:t>
            </a:r>
          </a:p>
          <a:p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Dramatización casos. Estudiantes 3er. año </a:t>
            </a:r>
          </a:p>
          <a:p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“Cómo mejorar la práctica médica I”</a:t>
            </a:r>
            <a:endParaRPr lang="es-ES" sz="1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11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52713" y="-35516"/>
            <a:ext cx="2053256" cy="2919184"/>
          </a:xfrm>
          <a:prstGeom prst="rect">
            <a:avLst/>
          </a:prstGeom>
          <a:noFill/>
          <a:ln w="28575">
            <a:solidFill>
              <a:srgbClr val="CC5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/>
      <p:bldP spid="197641" grpId="0"/>
      <p:bldP spid="197642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493169" y="5487615"/>
            <a:ext cx="6123792" cy="46166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st="35560" dir="2700000" algn="tl" rotWithShape="0">
              <a:prstClr val="black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invitación a Profesores y Estudiantes</a:t>
            </a:r>
            <a:endParaRPr lang="es-E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707663" y="4499508"/>
            <a:ext cx="5784606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Grupo </a:t>
            </a:r>
            <a:r>
              <a:rPr lang="es-ES" sz="24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Multidisciplinario de </a:t>
            </a:r>
            <a:r>
              <a:rPr lang="es-ES" sz="24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</a:p>
          <a:p>
            <a:pPr algn="ctr"/>
            <a:r>
              <a:rPr lang="es-ES" sz="24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es-ES" sz="24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 interés en salud     </a:t>
            </a:r>
            <a:endParaRPr lang="es-ES" sz="2400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  <p:grpSp>
        <p:nvGrpSpPr>
          <p:cNvPr id="7" name="1 Grupo"/>
          <p:cNvGrpSpPr/>
          <p:nvPr/>
        </p:nvGrpSpPr>
        <p:grpSpPr>
          <a:xfrm>
            <a:off x="3024107" y="994991"/>
            <a:ext cx="3095786" cy="3240957"/>
            <a:chOff x="2555777" y="692697"/>
            <a:chExt cx="3959324" cy="4465092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>
              <a:off x="2627313" y="836613"/>
              <a:ext cx="3887787" cy="410368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555777" y="692697"/>
              <a:ext cx="3959324" cy="446509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0" name="Group 16"/>
            <p:cNvGrpSpPr>
              <a:grpSpLocks/>
            </p:cNvGrpSpPr>
            <p:nvPr/>
          </p:nvGrpSpPr>
          <p:grpSpPr bwMode="auto">
            <a:xfrm>
              <a:off x="2772234" y="907975"/>
              <a:ext cx="3528095" cy="4031695"/>
              <a:chOff x="1704" y="866"/>
              <a:chExt cx="2352" cy="2622"/>
            </a:xfrm>
          </p:grpSpPr>
          <p:sp>
            <p:nvSpPr>
              <p:cNvPr id="11" name="Oval 17"/>
              <p:cNvSpPr>
                <a:spLocks noChangeArrowheads="1"/>
              </p:cNvSpPr>
              <p:nvPr/>
            </p:nvSpPr>
            <p:spPr bwMode="auto">
              <a:xfrm>
                <a:off x="1704" y="866"/>
                <a:ext cx="2352" cy="2622"/>
              </a:xfrm>
              <a:prstGeom prst="ellipse">
                <a:avLst/>
              </a:prstGeom>
              <a:solidFill>
                <a:srgbClr val="333399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243F6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Oval 18"/>
              <p:cNvSpPr>
                <a:spLocks noChangeArrowheads="1"/>
              </p:cNvSpPr>
              <p:nvPr/>
            </p:nvSpPr>
            <p:spPr bwMode="auto">
              <a:xfrm>
                <a:off x="2016" y="1188"/>
                <a:ext cx="1728" cy="194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4" name="WordArt 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2160" y="1344"/>
                <a:ext cx="1440" cy="144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3358057"/>
                  </a:avLst>
                </a:prstTxWarp>
              </a:bodyPr>
              <a:lstStyle/>
              <a:p>
                <a:pPr algn="ctr"/>
                <a:r>
                  <a:rPr lang="es-ES" sz="36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Grupo de Bioética</a:t>
                </a:r>
              </a:p>
            </p:txBody>
          </p:sp>
          <p:sp>
            <p:nvSpPr>
              <p:cNvPr id="18" name="WordArt 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04" y="2160"/>
                <a:ext cx="1152" cy="86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9477"/>
                  </a:avLst>
                </a:prstTxWarp>
              </a:bodyPr>
              <a:lstStyle/>
              <a:p>
                <a:pPr algn="ctr"/>
                <a:r>
                  <a:rPr lang="es-ES" sz="32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Medicina ULA</a:t>
                </a:r>
              </a:p>
            </p:txBody>
          </p:sp>
          <p:pic>
            <p:nvPicPr>
              <p:cNvPr id="19" name="Imagen 2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6" y="1635"/>
                <a:ext cx="500" cy="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Imagen 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0" y="1642"/>
                <a:ext cx="500" cy="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Imagen 1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13" y="1560"/>
                <a:ext cx="304" cy="11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AutoShape 24"/>
              <p:cNvSpPr>
                <a:spLocks noChangeArrowheads="1"/>
              </p:cNvSpPr>
              <p:nvPr/>
            </p:nvSpPr>
            <p:spPr bwMode="auto">
              <a:xfrm>
                <a:off x="1872" y="2160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3" name="AutoShape 25"/>
              <p:cNvSpPr>
                <a:spLocks noChangeArrowheads="1"/>
              </p:cNvSpPr>
              <p:nvPr/>
            </p:nvSpPr>
            <p:spPr bwMode="auto">
              <a:xfrm>
                <a:off x="3792" y="2139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72" y="1194"/>
                <a:ext cx="2029" cy="215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3437"/>
                  </a:avLst>
                </a:prstTxWarp>
              </a:bodyPr>
              <a:lstStyle/>
              <a:p>
                <a:pPr algn="ctr"/>
                <a:r>
                  <a:rPr lang="es-ES" sz="3600" kern="10" dirty="0" err="1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</a:t>
                </a:r>
                <a:r>
                  <a:rPr lang="es-ES" sz="3600" kern="10" dirty="0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 non </a:t>
                </a:r>
                <a:r>
                  <a:rPr lang="es-ES" sz="3600" kern="10" dirty="0" err="1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tacere</a:t>
                </a:r>
                <a:endParaRPr lang="es-ES" sz="3600" kern="10" dirty="0">
                  <a:ln w="9525">
                    <a:solidFill>
                      <a:srgbClr val="0F243E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25" name="WordArt 27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27" y="1054"/>
                <a:ext cx="1919" cy="1778"/>
              </a:xfrm>
              <a:prstGeom prst="rect">
                <a:avLst/>
              </a:prstGeom>
              <a:ln>
                <a:noFill/>
              </a:ln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118165"/>
                  </a:avLst>
                </a:prstTxWarp>
              </a:bodyPr>
              <a:lstStyle/>
              <a:p>
                <a:pPr algn="ctr"/>
                <a:r>
                  <a:rPr lang="es-ES" sz="3600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</a:t>
                </a:r>
                <a:r>
                  <a:rPr lang="es-ES" sz="3600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 non </a:t>
                </a:r>
                <a:r>
                  <a:rPr lang="es-ES" sz="3600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nocere</a:t>
                </a:r>
                <a:endParaRPr lang="es-ES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80" y="402510"/>
            <a:ext cx="8070638" cy="6052979"/>
          </a:xfrm>
          <a:prstGeom prst="rect">
            <a:avLst/>
          </a:prstGeom>
        </p:spPr>
      </p:pic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1534685" y="1151453"/>
            <a:ext cx="6074630" cy="455509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CC5300"/>
            </a:solidFill>
          </a:ln>
          <a:effectLst>
            <a:glow rad="101600">
              <a:srgbClr val="EFE2B3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</a:t>
            </a:r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</a:t>
            </a:r>
          </a:p>
          <a:p>
            <a:pPr algn="ctr"/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</a:t>
            </a:r>
            <a:endParaRPr lang="es-E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ctr">
              <a:buSzPct val="200000"/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colaboración que hizo posible esta celebración un año más</a:t>
            </a:r>
          </a:p>
          <a:p>
            <a:pPr algn="ctr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endParaRPr lang="es-E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SzPct val="200000"/>
              <a:buFont typeface="Arial" panose="020B0604020202020204" pitchFamily="34" charset="0"/>
              <a:buChar char="•"/>
            </a:pPr>
            <a:r>
              <a:rPr lang="es-E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compromiso en el fomento de: </a:t>
            </a:r>
          </a:p>
          <a:p>
            <a:r>
              <a:rPr lang="es-ES" sz="32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la Integridad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Académica y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es-ES" sz="32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la Buena Práctica Médica</a:t>
            </a:r>
            <a:endParaRPr lang="es-ES" sz="3200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4903329" y="1867643"/>
            <a:ext cx="4213013" cy="19389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40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</a:t>
            </a:r>
          </a:p>
          <a:p>
            <a:pPr algn="ctr"/>
            <a:r>
              <a:rPr lang="es-ES" sz="40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</a:t>
            </a:r>
            <a:endParaRPr lang="es-ES" sz="4000" b="1" dirty="0" smtClean="0">
              <a:solidFill>
                <a:srgbClr val="FFCC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40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  <a:endParaRPr lang="es-ES" sz="4000" b="1" dirty="0">
              <a:solidFill>
                <a:srgbClr val="FFCC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5076056" y="3806635"/>
            <a:ext cx="3369833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600" b="1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 </a:t>
            </a:r>
            <a:r>
              <a:rPr lang="es-ES" sz="3600" b="1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</a:t>
            </a:r>
            <a:r>
              <a:rPr lang="es-ES" sz="3600" b="1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octubre</a:t>
            </a:r>
            <a:endParaRPr lang="es-ES" sz="3600" b="1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732488" y="4502171"/>
            <a:ext cx="2326279" cy="14773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0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Solidaridad</a:t>
            </a:r>
          </a:p>
          <a:p>
            <a:pPr algn="ctr"/>
            <a:r>
              <a:rPr lang="es-VE" sz="30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</a:p>
          <a:p>
            <a:pPr algn="ctr"/>
            <a:r>
              <a:rPr lang="es-VE" sz="30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Cooperación</a:t>
            </a:r>
            <a:endParaRPr lang="es-VE" sz="30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579358" y="6038493"/>
            <a:ext cx="2872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solidFill>
                  <a:schemeClr val="bg1"/>
                </a:solidFill>
              </a:rPr>
              <a:t>Unidad de Red Internacional de </a:t>
            </a:r>
          </a:p>
          <a:p>
            <a:pPr algn="ctr"/>
            <a:r>
              <a:rPr lang="es-VE" dirty="0" smtClean="0">
                <a:solidFill>
                  <a:schemeClr val="bg1"/>
                </a:solidFill>
              </a:rPr>
              <a:t>UNESCO </a:t>
            </a:r>
            <a:r>
              <a:rPr lang="es-VE" dirty="0" err="1" smtClean="0">
                <a:solidFill>
                  <a:schemeClr val="bg1"/>
                </a:solidFill>
              </a:rPr>
              <a:t>Chair</a:t>
            </a:r>
            <a:r>
              <a:rPr lang="es-VE" dirty="0" smtClean="0">
                <a:solidFill>
                  <a:schemeClr val="bg1"/>
                </a:solidFill>
              </a:rPr>
              <a:t> in </a:t>
            </a:r>
            <a:r>
              <a:rPr lang="es-VE" dirty="0" err="1" smtClean="0">
                <a:solidFill>
                  <a:schemeClr val="bg1"/>
                </a:solidFill>
              </a:rPr>
              <a:t>Bioethics</a:t>
            </a:r>
            <a:endParaRPr lang="es-VE" dirty="0">
              <a:solidFill>
                <a:schemeClr val="bg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7000"/>
                    </a14:imgEffect>
                    <a14:imgEffect>
                      <a14:brightnessContrast bright="1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86" y="239604"/>
            <a:ext cx="4582012" cy="632210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Elipse 3"/>
          <p:cNvSpPr/>
          <p:nvPr/>
        </p:nvSpPr>
        <p:spPr>
          <a:xfrm>
            <a:off x="3147144" y="5933540"/>
            <a:ext cx="668589" cy="5270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738673" y="6350672"/>
            <a:ext cx="3038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http</a:t>
            </a:r>
            <a:r>
              <a:rPr lang="es-VE" sz="1200" dirty="0"/>
              <a:t>://www.unesco-chair-bioethics.org/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7" name="Imagen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638" y="485882"/>
            <a:ext cx="2174129" cy="1262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094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3" grpId="0"/>
      <p:bldP spid="196615" grpId="0"/>
      <p:bldP spid="3" grpId="0" animBg="1"/>
      <p:bldP spid="4" grpId="0" animBg="1"/>
      <p:bldP spid="4" grpId="1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536369" y="4070393"/>
            <a:ext cx="2569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800" dirty="0" smtClean="0">
                <a:solidFill>
                  <a:schemeClr val="bg1"/>
                </a:solidFill>
              </a:rPr>
              <a:t>Van </a:t>
            </a:r>
            <a:r>
              <a:rPr lang="es-VE" sz="1800" dirty="0" err="1" smtClean="0">
                <a:solidFill>
                  <a:schemeClr val="bg1"/>
                </a:solidFill>
              </a:rPr>
              <a:t>Rensselaer</a:t>
            </a:r>
            <a:r>
              <a:rPr lang="es-VE" sz="1800" dirty="0" smtClean="0">
                <a:solidFill>
                  <a:schemeClr val="bg1"/>
                </a:solidFill>
              </a:rPr>
              <a:t> Potter</a:t>
            </a:r>
          </a:p>
          <a:p>
            <a:pPr algn="ctr"/>
            <a:r>
              <a:rPr lang="es-VE" sz="1800" dirty="0" smtClean="0">
                <a:solidFill>
                  <a:schemeClr val="bg1"/>
                </a:solidFill>
              </a:rPr>
              <a:t>1911-2001</a:t>
            </a:r>
            <a:endParaRPr lang="es-VE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782" y="1563619"/>
            <a:ext cx="1863110" cy="248414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67544" y="2108774"/>
            <a:ext cx="5165197" cy="1938992"/>
          </a:xfrm>
          <a:prstGeom prst="rect">
            <a:avLst/>
          </a:prstGeom>
          <a:solidFill>
            <a:srgbClr val="EFE2B3"/>
          </a:solidFill>
        </p:spPr>
        <p:txBody>
          <a:bodyPr wrap="none" rtlCol="0">
            <a:spAutoFit/>
          </a:bodyPr>
          <a:lstStyle/>
          <a:p>
            <a:r>
              <a:rPr lang="es-VE" sz="2400" dirty="0"/>
              <a:t>1970</a:t>
            </a:r>
          </a:p>
          <a:p>
            <a:r>
              <a:rPr lang="es-VE" sz="2400" dirty="0" smtClean="0"/>
              <a:t>“Bioethics: </a:t>
            </a:r>
            <a:r>
              <a:rPr lang="es-VE" sz="2400" dirty="0" err="1" smtClean="0"/>
              <a:t>the</a:t>
            </a:r>
            <a:r>
              <a:rPr lang="es-VE" sz="2400" dirty="0" smtClean="0"/>
              <a:t> </a:t>
            </a:r>
            <a:r>
              <a:rPr lang="es-VE" sz="2400" dirty="0" err="1" smtClean="0"/>
              <a:t>science</a:t>
            </a:r>
            <a:r>
              <a:rPr lang="es-VE" sz="2400" dirty="0" smtClean="0"/>
              <a:t> of </a:t>
            </a:r>
            <a:r>
              <a:rPr lang="es-VE" sz="2400" dirty="0" err="1" smtClean="0"/>
              <a:t>survival</a:t>
            </a:r>
            <a:r>
              <a:rPr lang="es-VE" sz="2400" dirty="0" smtClean="0"/>
              <a:t>”</a:t>
            </a:r>
          </a:p>
          <a:p>
            <a:endParaRPr lang="es-VE" sz="2400" dirty="0" smtClean="0"/>
          </a:p>
          <a:p>
            <a:r>
              <a:rPr lang="es-VE" sz="2400" dirty="0" smtClean="0"/>
              <a:t>1971</a:t>
            </a:r>
          </a:p>
          <a:p>
            <a:r>
              <a:rPr lang="es-VE" sz="2400" dirty="0" smtClean="0"/>
              <a:t>“Bridge </a:t>
            </a:r>
            <a:r>
              <a:rPr lang="es-VE" sz="2400" dirty="0" err="1" smtClean="0"/>
              <a:t>to</a:t>
            </a:r>
            <a:r>
              <a:rPr lang="es-VE" sz="2400" dirty="0" smtClean="0"/>
              <a:t> </a:t>
            </a:r>
            <a:r>
              <a:rPr lang="es-VE" sz="2400" dirty="0" err="1" smtClean="0"/>
              <a:t>the</a:t>
            </a:r>
            <a:r>
              <a:rPr lang="es-VE" sz="2400" dirty="0" smtClean="0"/>
              <a:t> </a:t>
            </a:r>
            <a:r>
              <a:rPr lang="es-VE" sz="2400" dirty="0" err="1" smtClean="0"/>
              <a:t>future</a:t>
            </a:r>
            <a:r>
              <a:rPr lang="es-VE" sz="2400" dirty="0" smtClean="0"/>
              <a:t>”</a:t>
            </a:r>
            <a:endParaRPr lang="es-VE" sz="24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037492" y="4739352"/>
            <a:ext cx="50690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</a:rPr>
              <a:t>Integración de biología, ecología , 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</a:rPr>
              <a:t>medicina y valores humanos</a:t>
            </a:r>
            <a:endParaRPr lang="es-VE" sz="2400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414725" y="5592977"/>
            <a:ext cx="6314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</a:rPr>
              <a:t>Más biología y cuidado del medio ambiente 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</a:rPr>
              <a:t>que  campo restringido a la medicina</a:t>
            </a:r>
            <a:endParaRPr lang="es-VE" sz="2400" dirty="0">
              <a:solidFill>
                <a:schemeClr val="bg1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88306" y="699893"/>
            <a:ext cx="7167388" cy="5847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A44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</a:t>
            </a:r>
            <a:r>
              <a:rPr lang="es-ES" sz="3200" b="1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BIOÉTICA</a:t>
            </a:r>
            <a:endParaRPr lang="es-ES" sz="3200" b="1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18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88306" y="1484784"/>
            <a:ext cx="7167388" cy="5847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A442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</a:t>
            </a:r>
            <a:r>
              <a:rPr lang="es-ES" sz="3200" b="1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BIOÉTICA</a:t>
            </a:r>
            <a:endParaRPr lang="es-ES" sz="3200" b="1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 flipH="1">
            <a:off x="1430651" y="2608746"/>
            <a:ext cx="6282698" cy="2123658"/>
          </a:xfrm>
          <a:prstGeom prst="rect">
            <a:avLst/>
          </a:prstGeom>
          <a:solidFill>
            <a:schemeClr val="bg1"/>
          </a:solidFill>
          <a:ln w="28575">
            <a:solidFill>
              <a:srgbClr val="EFE2B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es-VE" sz="1000" dirty="0" smtClean="0"/>
          </a:p>
          <a:p>
            <a:pPr algn="ctr"/>
            <a:r>
              <a:rPr lang="es-VE" sz="2800" dirty="0" smtClean="0"/>
              <a:t>“Nuestro futuro es  una carrera entre el creciente poder de tecnología y la sabiduría con la cual nosotros la usemos”.</a:t>
            </a:r>
          </a:p>
          <a:p>
            <a:pPr algn="ctr"/>
            <a:endParaRPr lang="es-VE" sz="1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049053" y="5040758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Stephen </a:t>
            </a:r>
            <a:r>
              <a:rPr lang="es-VE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Hawking</a:t>
            </a:r>
            <a:endParaRPr lang="es-VE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s-V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1942-2018</a:t>
            </a:r>
            <a:endParaRPr lang="es-VE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985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1817185" y="669925"/>
            <a:ext cx="5652508" cy="19389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40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</a:t>
            </a:r>
          </a:p>
          <a:p>
            <a:pPr algn="ctr"/>
            <a:r>
              <a:rPr lang="es-ES" sz="40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</a:t>
            </a:r>
          </a:p>
          <a:p>
            <a:pPr algn="ctr"/>
            <a:r>
              <a:rPr lang="es-ES" sz="40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ÉTICA </a:t>
            </a:r>
            <a:r>
              <a:rPr lang="es-ES" sz="40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4000" b="1" dirty="0">
              <a:solidFill>
                <a:srgbClr val="FFCC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1446212" y="3966428"/>
            <a:ext cx="6394450" cy="16312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Resolución de la Asamblea Anual 54 de la Asociación Médica Mundial realizada en Helsinki en </a:t>
            </a: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2003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 algn="ctr"/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 promover la ética en la medicina en recuerdo de la primera asamblea de la asociación en 1947.</a:t>
            </a: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2360601" y="2935046"/>
            <a:ext cx="4565673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000" b="1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 de septiembre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9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9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85476" y="62568"/>
            <a:ext cx="1333677" cy="1896134"/>
          </a:xfrm>
          <a:prstGeom prst="rect">
            <a:avLst/>
          </a:prstGeom>
          <a:noFill/>
          <a:ln w="28575">
            <a:solidFill>
              <a:srgbClr val="CC5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3" grpId="0"/>
      <p:bldP spid="196614" grpId="0"/>
      <p:bldP spid="1966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3785" y="630974"/>
            <a:ext cx="4968552" cy="3416320"/>
          </a:xfrm>
          <a:prstGeom prst="rect">
            <a:avLst/>
          </a:prstGeom>
          <a:noFill/>
          <a:ln>
            <a:noFill/>
          </a:ln>
          <a:effectLst>
            <a:outerShdw dist="40161" dir="11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s-ES_tradnl" sz="7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¡Primero </a:t>
            </a:r>
          </a:p>
          <a:p>
            <a:pPr algn="ctr"/>
            <a:r>
              <a:rPr lang="es-ES_tradnl" sz="7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 </a:t>
            </a:r>
          </a:p>
          <a:p>
            <a:pPr algn="ctr"/>
            <a:r>
              <a:rPr lang="es-ES_tradnl" sz="7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paciente!</a:t>
            </a:r>
          </a:p>
        </p:txBody>
      </p:sp>
      <p:pic>
        <p:nvPicPr>
          <p:cNvPr id="202763" name="Picture 11" descr="cartel_1_particip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4" t="37653" r="12633" b="25349"/>
          <a:stretch>
            <a:fillRect/>
          </a:stretch>
        </p:blipFill>
        <p:spPr bwMode="auto">
          <a:xfrm>
            <a:off x="4571679" y="2341901"/>
            <a:ext cx="4427689" cy="406221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FF99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266563" y="6604030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50000"/>
                  </a:schemeClr>
                </a:solidFill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6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85476" y="62568"/>
            <a:ext cx="1333677" cy="1896134"/>
          </a:xfrm>
          <a:prstGeom prst="rect">
            <a:avLst/>
          </a:prstGeom>
          <a:noFill/>
          <a:ln w="28575">
            <a:solidFill>
              <a:srgbClr val="CC5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1969390" y="5157788"/>
            <a:ext cx="5363969" cy="113877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Grupo Multidisciplinario de Bioética </a:t>
            </a:r>
          </a:p>
          <a:p>
            <a:pPr algn="ctr"/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 interés en salud</a:t>
            </a:r>
          </a:p>
          <a:p>
            <a:pPr algn="ctr"/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Establecido en 2003</a:t>
            </a:r>
          </a:p>
        </p:txBody>
      </p:sp>
      <p:sp>
        <p:nvSpPr>
          <p:cNvPr id="205836" name="Rectangle 12"/>
          <p:cNvSpPr>
            <a:spLocks noChangeArrowheads="1"/>
          </p:cNvSpPr>
          <p:nvPr/>
        </p:nvSpPr>
        <p:spPr bwMode="auto">
          <a:xfrm>
            <a:off x="0" y="153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2555777" y="692697"/>
            <a:ext cx="3959324" cy="4465092"/>
            <a:chOff x="2555777" y="692697"/>
            <a:chExt cx="3959324" cy="4465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5826" name="Rectangle 2"/>
            <p:cNvSpPr>
              <a:spLocks noChangeArrowheads="1"/>
            </p:cNvSpPr>
            <p:nvPr/>
          </p:nvSpPr>
          <p:spPr bwMode="auto">
            <a:xfrm>
              <a:off x="2627313" y="836613"/>
              <a:ext cx="3887787" cy="410368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838" name="Rectangle 14"/>
            <p:cNvSpPr>
              <a:spLocks noChangeArrowheads="1"/>
            </p:cNvSpPr>
            <p:nvPr/>
          </p:nvSpPr>
          <p:spPr bwMode="auto">
            <a:xfrm>
              <a:off x="2555777" y="692697"/>
              <a:ext cx="3959324" cy="446509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05840" name="Group 16"/>
            <p:cNvGrpSpPr>
              <a:grpSpLocks/>
            </p:cNvGrpSpPr>
            <p:nvPr/>
          </p:nvGrpSpPr>
          <p:grpSpPr bwMode="auto">
            <a:xfrm>
              <a:off x="2772234" y="907975"/>
              <a:ext cx="3528095" cy="4031695"/>
              <a:chOff x="1704" y="866"/>
              <a:chExt cx="2352" cy="2622"/>
            </a:xfrm>
          </p:grpSpPr>
          <p:sp>
            <p:nvSpPr>
              <p:cNvPr id="205841" name="Oval 17"/>
              <p:cNvSpPr>
                <a:spLocks noChangeArrowheads="1"/>
              </p:cNvSpPr>
              <p:nvPr/>
            </p:nvSpPr>
            <p:spPr bwMode="auto">
              <a:xfrm>
                <a:off x="1704" y="866"/>
                <a:ext cx="2352" cy="2622"/>
              </a:xfrm>
              <a:prstGeom prst="ellipse">
                <a:avLst/>
              </a:prstGeom>
              <a:solidFill>
                <a:srgbClr val="333399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243F6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2" name="Oval 18"/>
              <p:cNvSpPr>
                <a:spLocks noChangeArrowheads="1"/>
              </p:cNvSpPr>
              <p:nvPr/>
            </p:nvSpPr>
            <p:spPr bwMode="auto">
              <a:xfrm>
                <a:off x="2016" y="1188"/>
                <a:ext cx="1728" cy="194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3" name="WordArt 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2160" y="1344"/>
                <a:ext cx="1440" cy="144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3358057"/>
                  </a:avLst>
                </a:prstTxWarp>
              </a:bodyPr>
              <a:lstStyle/>
              <a:p>
                <a:pPr algn="ctr"/>
                <a:r>
                  <a:rPr lang="es-ES" sz="36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Grupo de Bioética</a:t>
                </a:r>
              </a:p>
            </p:txBody>
          </p:sp>
          <p:sp>
            <p:nvSpPr>
              <p:cNvPr id="205844" name="WordArt 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04" y="2160"/>
                <a:ext cx="1152" cy="86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9477"/>
                  </a:avLst>
                </a:prstTxWarp>
              </a:bodyPr>
              <a:lstStyle/>
              <a:p>
                <a:pPr algn="ctr"/>
                <a:r>
                  <a:rPr lang="es-ES" sz="32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Medicina ULA</a:t>
                </a:r>
              </a:p>
            </p:txBody>
          </p:sp>
          <p:pic>
            <p:nvPicPr>
              <p:cNvPr id="205845" name="Imagen 2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6" y="1635"/>
                <a:ext cx="500" cy="114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846" name="Imagen 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0" y="1642"/>
                <a:ext cx="500" cy="114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847" name="Imagen 1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13" y="1560"/>
                <a:ext cx="304" cy="115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5848" name="AutoShape 24"/>
              <p:cNvSpPr>
                <a:spLocks noChangeArrowheads="1"/>
              </p:cNvSpPr>
              <p:nvPr/>
            </p:nvSpPr>
            <p:spPr bwMode="auto">
              <a:xfrm>
                <a:off x="1872" y="2160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9" name="AutoShape 25"/>
              <p:cNvSpPr>
                <a:spLocks noChangeArrowheads="1"/>
              </p:cNvSpPr>
              <p:nvPr/>
            </p:nvSpPr>
            <p:spPr bwMode="auto">
              <a:xfrm>
                <a:off x="3792" y="2139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0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72" y="1194"/>
                <a:ext cx="2029" cy="215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3437"/>
                  </a:avLst>
                </a:prstTxWarp>
              </a:bodyPr>
              <a:lstStyle/>
              <a:p>
                <a:pPr algn="ctr"/>
                <a:r>
                  <a:rPr lang="es-ES" sz="3600" kern="10" dirty="0" err="1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</a:t>
                </a:r>
                <a:r>
                  <a:rPr lang="es-ES" sz="3600" kern="10" dirty="0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 non </a:t>
                </a:r>
                <a:r>
                  <a:rPr lang="es-ES" sz="3600" kern="10" dirty="0" err="1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tacere</a:t>
                </a:r>
                <a:endParaRPr lang="es-ES" sz="3600" kern="10" dirty="0">
                  <a:ln w="9525">
                    <a:solidFill>
                      <a:srgbClr val="0F243E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205851" name="WordArt 27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27" y="1054"/>
                <a:ext cx="1919" cy="1778"/>
              </a:xfrm>
              <a:prstGeom prst="rect">
                <a:avLst/>
              </a:prstGeom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118165"/>
                  </a:avLst>
                </a:prstTxWarp>
              </a:bodyPr>
              <a:lstStyle/>
              <a:p>
                <a:pPr algn="ctr"/>
                <a:r>
                  <a:rPr lang="es-ES" sz="3600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</a:t>
                </a:r>
                <a:r>
                  <a:rPr lang="es-ES" sz="3600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 non </a:t>
                </a:r>
                <a:r>
                  <a:rPr lang="es-ES" sz="3600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nocere</a:t>
                </a:r>
                <a:endParaRPr lang="es-ES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</p:grpSp>
      </p:grp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Text Box 3"/>
          <p:cNvSpPr txBox="1">
            <a:spLocks noChangeArrowheads="1"/>
          </p:cNvSpPr>
          <p:nvPr/>
        </p:nvSpPr>
        <p:spPr bwMode="auto">
          <a:xfrm>
            <a:off x="207144" y="1164133"/>
            <a:ext cx="8729712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s-E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2017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Primera celebración Día Mundial Bioética en ULA</a:t>
            </a:r>
            <a:endParaRPr lang="es-E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Materia para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rofesores y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Residentes “Cómo mejorar la práctica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médica”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2016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Discusiones sobre la Buena Práctica Médica. Vol. II</a:t>
            </a:r>
          </a:p>
          <a:p>
            <a:pPr marL="0" indent="0"/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UNESCO Bioethics Chair  Establecimiento de Unidad Local Venezuela en Mérida</a:t>
            </a:r>
          </a:p>
          <a:p>
            <a:pPr marL="0" indent="0"/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2015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Discusiones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 la Buena Práctica en la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Docencia. </a:t>
            </a:r>
          </a:p>
          <a:p>
            <a:pPr marL="0" indent="0"/>
            <a:endParaRPr lang="es-ES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2014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Integridad en la Academia y la Investigación</a:t>
            </a:r>
          </a:p>
          <a:p>
            <a:pPr marL="0" indent="0"/>
            <a:endParaRPr lang="es-ES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2013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Comité Bioética en la Academia de Mérida</a:t>
            </a:r>
          </a:p>
          <a:p>
            <a:pPr marL="0" indent="0"/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Promoción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la Integridad Académica en la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ULA</a:t>
            </a:r>
          </a:p>
          <a:p>
            <a:pPr marL="0" indent="0"/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2012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Ciclo Conducta Responsable en la Investigación</a:t>
            </a:r>
          </a:p>
          <a:p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2011</a:t>
            </a:r>
            <a:r>
              <a:rPr lang="es-ES" sz="28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Comité Bioética División Posgrado Medicina</a:t>
            </a:r>
          </a:p>
          <a:p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2010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Incorporación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Materia Electiva 6to.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Año. Sugerencia </a:t>
            </a:r>
            <a:r>
              <a:rPr lang="es-E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Diana Izurieta</a:t>
            </a:r>
            <a:endParaRPr lang="es-ES" sz="1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“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Cómo mejorar la práctica médica II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</a:t>
            </a:r>
            <a:endParaRPr lang="es-E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44244" y="246474"/>
            <a:ext cx="7255512" cy="769441"/>
          </a:xfrm>
          <a:prstGeom prst="rect">
            <a:avLst/>
          </a:prstGeom>
          <a:solidFill>
            <a:srgbClr val="696969"/>
          </a:solidFill>
          <a:ln w="28575">
            <a:solidFill>
              <a:srgbClr val="CC5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de la Ética </a:t>
            </a:r>
            <a:r>
              <a:rPr lang="es-ES" sz="44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4400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946795" y="332656"/>
            <a:ext cx="7255512" cy="769441"/>
          </a:xfrm>
          <a:prstGeom prst="rect">
            <a:avLst/>
          </a:prstGeom>
          <a:solidFill>
            <a:srgbClr val="696969"/>
          </a:solidFill>
          <a:ln w="28575">
            <a:solidFill>
              <a:srgbClr val="CC5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de la Ética </a:t>
            </a:r>
            <a:r>
              <a:rPr lang="es-ES" sz="4400" dirty="0" smtClean="0">
                <a:solidFill>
                  <a:srgbClr val="EFE2B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4400" dirty="0">
              <a:solidFill>
                <a:srgbClr val="EFE2B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85519" y="1300837"/>
            <a:ext cx="8626079" cy="5232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Galería Auditorio A “Primero el Paciente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Iniciativa </a:t>
            </a:r>
            <a:r>
              <a:rPr lang="es-E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Cristian Pino</a:t>
            </a:r>
            <a:endParaRPr lang="es-ES" sz="1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Ciclo Conducta Responsable en la Investigación</a:t>
            </a:r>
          </a:p>
          <a:p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Campaña de Educación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Paciente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Discusiones sobre la Buena Practica Médica.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asos I</a:t>
            </a:r>
          </a:p>
          <a:p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Incorporación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 Electiva 3er. Año Medicina</a:t>
            </a:r>
          </a:p>
          <a:p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“Cómo mejorar la práctica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médica”</a:t>
            </a:r>
          </a:p>
          <a:p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2006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Primera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celebración Día Ética en Medicina ULA</a:t>
            </a: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Campaña de Educación Paciente</a:t>
            </a: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Códigos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Ética en la Universidad de los Andes</a:t>
            </a: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Establecimiento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 Comité de Ética en la ULA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2004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Encuentro Bioética y Derecho Médico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2003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Encuentro Bioética y Derecho Médico</a:t>
            </a:r>
          </a:p>
          <a:p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Creación I  Grupo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Multidisciplinario de Bioética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ULA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258824" y="6611779"/>
            <a:ext cx="18774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X. Páez Medicina ULA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anose="020F0704030504030204" pitchFamily="34" charset="0"/>
              </a:rPr>
              <a:t>2018</a:t>
            </a:r>
            <a:endParaRPr lang="es-ES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6512</TotalTime>
  <Words>725</Words>
  <Application>Microsoft Office PowerPoint</Application>
  <PresentationFormat>Presentación en pantalla (4:3)</PresentationFormat>
  <Paragraphs>139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Arial Rounded MT Bold</vt:lpstr>
      <vt:lpstr>Comic Sans MS</vt:lpstr>
      <vt:lpstr>Perpetua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18/06/2002.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SOBRE MEDICINA, MÉDICOS Y  PACIENTES</dc:title>
  <dc:creator>.</dc:creator>
  <cp:lastModifiedBy>ximena</cp:lastModifiedBy>
  <cp:revision>370</cp:revision>
  <dcterms:created xsi:type="dcterms:W3CDTF">2002-10-20T16:00:31Z</dcterms:created>
  <dcterms:modified xsi:type="dcterms:W3CDTF">2018-11-30T10:07:17Z</dcterms:modified>
</cp:coreProperties>
</file>