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4"/>
  </p:notesMasterIdLst>
  <p:sldIdLst>
    <p:sldId id="288" r:id="rId2"/>
    <p:sldId id="448" r:id="rId3"/>
    <p:sldId id="387" r:id="rId4"/>
    <p:sldId id="447" r:id="rId5"/>
    <p:sldId id="289" r:id="rId6"/>
    <p:sldId id="437" r:id="rId7"/>
    <p:sldId id="378" r:id="rId8"/>
    <p:sldId id="379" r:id="rId9"/>
    <p:sldId id="380" r:id="rId10"/>
    <p:sldId id="335" r:id="rId11"/>
    <p:sldId id="445" r:id="rId12"/>
    <p:sldId id="451" r:id="rId13"/>
    <p:sldId id="450" r:id="rId14"/>
    <p:sldId id="449" r:id="rId15"/>
    <p:sldId id="452" r:id="rId16"/>
    <p:sldId id="465" r:id="rId17"/>
    <p:sldId id="348" r:id="rId18"/>
    <p:sldId id="386" r:id="rId19"/>
    <p:sldId id="461" r:id="rId20"/>
    <p:sldId id="441" r:id="rId21"/>
    <p:sldId id="338" r:id="rId22"/>
    <p:sldId id="361" r:id="rId23"/>
    <p:sldId id="279" r:id="rId24"/>
    <p:sldId id="362" r:id="rId25"/>
    <p:sldId id="455" r:id="rId26"/>
    <p:sldId id="459" r:id="rId27"/>
    <p:sldId id="457" r:id="rId28"/>
    <p:sldId id="456" r:id="rId29"/>
    <p:sldId id="454" r:id="rId30"/>
    <p:sldId id="453" r:id="rId31"/>
    <p:sldId id="439" r:id="rId32"/>
    <p:sldId id="353" r:id="rId33"/>
    <p:sldId id="280" r:id="rId34"/>
    <p:sldId id="311" r:id="rId35"/>
    <p:sldId id="298" r:id="rId36"/>
    <p:sldId id="354" r:id="rId37"/>
    <p:sldId id="375" r:id="rId38"/>
    <p:sldId id="278" r:id="rId39"/>
    <p:sldId id="312" r:id="rId40"/>
    <p:sldId id="460" r:id="rId41"/>
    <p:sldId id="446" r:id="rId42"/>
    <p:sldId id="458" r:id="rId43"/>
    <p:sldId id="444" r:id="rId44"/>
    <p:sldId id="442" r:id="rId45"/>
    <p:sldId id="381" r:id="rId46"/>
    <p:sldId id="383" r:id="rId47"/>
    <p:sldId id="371" r:id="rId48"/>
    <p:sldId id="434" r:id="rId49"/>
    <p:sldId id="376" r:id="rId50"/>
    <p:sldId id="382" r:id="rId51"/>
    <p:sldId id="339" r:id="rId52"/>
    <p:sldId id="336" r:id="rId53"/>
    <p:sldId id="464" r:id="rId54"/>
    <p:sldId id="373" r:id="rId55"/>
    <p:sldId id="392" r:id="rId56"/>
    <p:sldId id="314" r:id="rId57"/>
    <p:sldId id="313" r:id="rId58"/>
    <p:sldId id="393" r:id="rId59"/>
    <p:sldId id="299" r:id="rId60"/>
    <p:sldId id="396" r:id="rId61"/>
    <p:sldId id="397" r:id="rId62"/>
    <p:sldId id="398" r:id="rId63"/>
    <p:sldId id="399" r:id="rId64"/>
    <p:sldId id="400" r:id="rId65"/>
    <p:sldId id="402" r:id="rId66"/>
    <p:sldId id="403" r:id="rId67"/>
    <p:sldId id="404" r:id="rId68"/>
    <p:sldId id="405" r:id="rId69"/>
    <p:sldId id="406" r:id="rId70"/>
    <p:sldId id="463" r:id="rId71"/>
    <p:sldId id="407" r:id="rId72"/>
    <p:sldId id="408" r:id="rId73"/>
    <p:sldId id="409" r:id="rId74"/>
    <p:sldId id="412" r:id="rId75"/>
    <p:sldId id="411" r:id="rId76"/>
    <p:sldId id="410" r:id="rId77"/>
    <p:sldId id="413" r:id="rId78"/>
    <p:sldId id="414" r:id="rId79"/>
    <p:sldId id="415" r:id="rId80"/>
    <p:sldId id="416" r:id="rId81"/>
    <p:sldId id="418" r:id="rId82"/>
    <p:sldId id="419" r:id="rId83"/>
    <p:sldId id="425" r:id="rId84"/>
    <p:sldId id="426" r:id="rId85"/>
    <p:sldId id="427" r:id="rId86"/>
    <p:sldId id="432" r:id="rId87"/>
    <p:sldId id="428" r:id="rId88"/>
    <p:sldId id="429" r:id="rId89"/>
    <p:sldId id="462" r:id="rId90"/>
    <p:sldId id="431" r:id="rId91"/>
    <p:sldId id="438" r:id="rId92"/>
    <p:sldId id="436" r:id="rId9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9D0"/>
    <a:srgbClr val="C47500"/>
    <a:srgbClr val="FFBF9F"/>
    <a:srgbClr val="FF9966"/>
    <a:srgbClr val="FF7D25"/>
    <a:srgbClr val="77C1C7"/>
    <a:srgbClr val="B3EBFF"/>
    <a:srgbClr val="5BD4FF"/>
    <a:srgbClr val="DCF0C6"/>
    <a:srgbClr val="FFE1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02" autoAdjust="0"/>
    <p:restoredTop sz="94660"/>
  </p:normalViewPr>
  <p:slideViewPr>
    <p:cSldViewPr showGuides="1">
      <p:cViewPr varScale="1">
        <p:scale>
          <a:sx n="63" d="100"/>
          <a:sy n="63" d="100"/>
        </p:scale>
        <p:origin x="42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92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90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836702E-46D9-4FC0-8703-05C1B37202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91231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2B4B8-C316-4823-A6F6-50737FA89D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1937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7AE03-3D26-47D6-9133-DFE26F774D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509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2FC7A-97AD-4855-B6CE-31666D3794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8397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C5902-1487-4396-8E5F-3B722A4CA4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5104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72BA7-02FF-4E07-AA52-5CFF6DF4A4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7057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68853-98DA-470D-8CD6-6B16F8EEAA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6872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20F71-E288-4A54-A4C6-F1098FD80A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7278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5B44B-8F64-4532-B1B8-C60EFA824A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5991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89D09-149E-4677-BC60-BE8AE8150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545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196DF4-644F-405B-9DDE-B889139571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3720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9CC2C-DF2A-4120-A0FD-B592C83539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96286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D1563-92E4-46E8-B8CF-D979C27FE5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8352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616E3282-5259-443E-B2DC-6576302557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en.wikipedia.org/wiki/Joshua_Lederber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dx.doi.org/10.3390/life4020250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www.ncbi.nlm.nih.gov/books/NBK27169/" TargetMode="Externa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1390650" y="1022350"/>
            <a:ext cx="6364288" cy="4613275"/>
          </a:xfrm>
          <a:prstGeom prst="rect">
            <a:avLst/>
          </a:prstGeom>
          <a:solidFill>
            <a:srgbClr val="FBD5E8"/>
          </a:solidFill>
          <a:ln w="9525">
            <a:solidFill>
              <a:srgbClr val="D60057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Universidad de los Andes</a:t>
            </a:r>
          </a:p>
          <a:p>
            <a:pPr>
              <a:defRPr/>
            </a:pPr>
            <a:r>
              <a:rPr lang="es-ES" sz="1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FISIOLOGIA para MEDICINA</a:t>
            </a:r>
          </a:p>
          <a:p>
            <a:pPr>
              <a:defRPr/>
            </a:pPr>
            <a:endParaRPr lang="es-ES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es-E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FISIOLOGÍA </a:t>
            </a:r>
          </a:p>
          <a:p>
            <a:pPr>
              <a:defRPr/>
            </a:pPr>
            <a:r>
              <a:rPr lang="es-E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DEL </a:t>
            </a:r>
          </a:p>
          <a:p>
            <a:pPr>
              <a:defRPr/>
            </a:pPr>
            <a:r>
              <a:rPr lang="es-E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APARATO DIGESTIVO </a:t>
            </a:r>
            <a:endParaRPr lang="es-ES" sz="40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defRPr/>
            </a:pPr>
            <a:endParaRPr lang="es-ES" sz="32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es-ES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2017</a:t>
            </a:r>
            <a:endParaRPr lang="es-ES" sz="3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endParaRPr lang="es-ES" sz="28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es-ES" sz="1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Ximena Páez</a:t>
            </a:r>
          </a:p>
        </p:txBody>
      </p:sp>
      <p:pic>
        <p:nvPicPr>
          <p:cNvPr id="205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878263"/>
            <a:ext cx="1872629" cy="273008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963859" y="1690688"/>
            <a:ext cx="5359160" cy="34778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VE" sz="44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paciente </a:t>
            </a:r>
          </a:p>
          <a:p>
            <a:pPr algn="ctr">
              <a:defRPr/>
            </a:pPr>
            <a:r>
              <a:rPr lang="es-VE" sz="44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</a:t>
            </a:r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 primero </a:t>
            </a:r>
            <a:endParaRPr lang="es-VE" sz="44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aún por encima</a:t>
            </a:r>
            <a:r>
              <a:rPr lang="es-VE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</a:p>
          <a:p>
            <a:pPr algn="ctr">
              <a:defRPr/>
            </a:pPr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nuestros propios </a:t>
            </a:r>
          </a:p>
          <a:p>
            <a:pPr algn="ctr">
              <a:defRPr/>
            </a:pPr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intereses</a:t>
            </a:r>
            <a:endParaRPr lang="es-VE" sz="44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2015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794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1581150" y="2430463"/>
            <a:ext cx="5981700" cy="2677656"/>
          </a:xfrm>
          <a:prstGeom prst="rect">
            <a:avLst/>
          </a:prstGeom>
          <a:solidFill>
            <a:srgbClr val="FCEF92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s-ES_tradnl" sz="800" b="1" dirty="0" smtClean="0"/>
          </a:p>
          <a:p>
            <a:pPr eaLnBrk="1" hangingPunct="1"/>
            <a:r>
              <a:rPr lang="es-ES_tradnl" sz="4000" b="1" dirty="0" smtClean="0"/>
              <a:t>MUY </a:t>
            </a:r>
            <a:r>
              <a:rPr lang="es-ES_tradnl" sz="4000" b="1" dirty="0"/>
              <a:t>IMPORTANTE</a:t>
            </a:r>
            <a:r>
              <a:rPr lang="es-ES_tradnl" sz="4000" dirty="0"/>
              <a:t>:</a:t>
            </a:r>
          </a:p>
          <a:p>
            <a:pPr eaLnBrk="1" hangingPunct="1"/>
            <a:endParaRPr lang="es-ES_tradnl" sz="1600" dirty="0"/>
          </a:p>
          <a:p>
            <a:pPr eaLnBrk="1" hangingPunct="1"/>
            <a:r>
              <a:rPr lang="es-ES_tradnl" sz="3200" dirty="0"/>
              <a:t>Este material NO sustituye </a:t>
            </a:r>
          </a:p>
          <a:p>
            <a:pPr eaLnBrk="1" hangingPunct="1"/>
            <a:r>
              <a:rPr lang="es-ES_tradnl" sz="3200" dirty="0"/>
              <a:t>el uso de los libros para el estudio de la </a:t>
            </a:r>
            <a:r>
              <a:rPr lang="es-ES_tradnl" sz="3200" dirty="0" smtClean="0"/>
              <a:t>fisiología</a:t>
            </a:r>
          </a:p>
          <a:p>
            <a:pPr eaLnBrk="1" hangingPunct="1"/>
            <a:endParaRPr lang="es-ES_tradnl" sz="800" dirty="0"/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382665" y="1268760"/>
            <a:ext cx="6378669" cy="3924151"/>
          </a:xfrm>
          <a:prstGeom prst="rect">
            <a:avLst/>
          </a:prstGeom>
          <a:solidFill>
            <a:srgbClr val="C6E6E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VE" sz="1000" dirty="0" smtClean="0"/>
          </a:p>
          <a:p>
            <a:pPr algn="ctr" eaLnBrk="1" hangingPunct="1">
              <a:defRPr/>
            </a:pPr>
            <a:r>
              <a:rPr lang="es-VE" sz="3000" dirty="0" smtClean="0"/>
              <a:t>“</a:t>
            </a:r>
            <a:r>
              <a:rPr lang="es-VE" sz="3200" dirty="0" smtClean="0"/>
              <a:t>…</a:t>
            </a:r>
            <a:r>
              <a:rPr lang="es-VE" sz="4000" dirty="0" smtClean="0"/>
              <a:t>la </a:t>
            </a:r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4000" dirty="0" smtClean="0"/>
              <a:t> </a:t>
            </a:r>
          </a:p>
          <a:p>
            <a:pPr algn="ctr" eaLnBrk="1" hangingPunct="1">
              <a:defRPr/>
            </a:pPr>
            <a:r>
              <a:rPr lang="es-VE" sz="3000" dirty="0" smtClean="0"/>
              <a:t>es parte esencial de cualquier </a:t>
            </a:r>
          </a:p>
          <a:p>
            <a:pPr algn="ctr" eaLnBrk="1" hangingPunct="1">
              <a:defRPr/>
            </a:pPr>
            <a:r>
              <a:rPr lang="es-VE" sz="3000" dirty="0" smtClean="0"/>
              <a:t>experiencia educativa verdadera,</a:t>
            </a:r>
          </a:p>
          <a:p>
            <a:pPr algn="ctr" eaLnBrk="1" hangingPunct="1">
              <a:defRPr/>
            </a:pPr>
            <a:endParaRPr lang="es-VE" sz="900" dirty="0" smtClean="0"/>
          </a:p>
          <a:p>
            <a:pPr algn="ctr" eaLnBrk="1" hangingPunct="1">
              <a:defRPr/>
            </a:pP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dirty="0" smtClean="0"/>
              <a:t> de mi parte </a:t>
            </a:r>
          </a:p>
          <a:p>
            <a:pPr algn="ctr" eaLnBrk="1" hangingPunct="1">
              <a:defRPr/>
            </a:pPr>
            <a:r>
              <a:rPr lang="es-VE" sz="3000" dirty="0" smtClean="0"/>
              <a:t>como </a:t>
            </a: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profesor</a:t>
            </a:r>
            <a:r>
              <a:rPr lang="es-VE" sz="3000" dirty="0" smtClean="0"/>
              <a:t> e </a:t>
            </a:r>
          </a:p>
          <a:p>
            <a:pPr algn="ctr" eaLnBrk="1" hangingPunct="1">
              <a:defRPr/>
            </a:pP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dirty="0" smtClean="0"/>
              <a:t> de su parte </a:t>
            </a:r>
          </a:p>
          <a:p>
            <a:pPr algn="ctr" eaLnBrk="1" hangingPunct="1">
              <a:defRPr/>
            </a:pPr>
            <a:r>
              <a:rPr lang="es-VE" sz="3000" dirty="0" smtClean="0"/>
              <a:t>como </a:t>
            </a: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estudiante</a:t>
            </a:r>
            <a:r>
              <a:rPr lang="es-VE" sz="3000" dirty="0" smtClean="0"/>
              <a:t>”</a:t>
            </a:r>
          </a:p>
          <a:p>
            <a:pPr algn="ctr" eaLnBrk="1" hangingPunct="1">
              <a:defRPr/>
            </a:pPr>
            <a:endParaRPr lang="es-VE" sz="1000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4283968" y="5301208"/>
            <a:ext cx="424847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VE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Dr. Bill Taylor</a:t>
            </a:r>
          </a:p>
          <a:p>
            <a:pPr lvl="0"/>
            <a:r>
              <a:rPr lang="es-VE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Prof. Emérito Ciencias Políticas</a:t>
            </a:r>
          </a:p>
          <a:p>
            <a:pPr lvl="0"/>
            <a:r>
              <a:rPr lang="es-VE" sz="1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Oakton</a:t>
            </a:r>
            <a:r>
              <a:rPr lang="es-VE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Comunity</a:t>
            </a:r>
            <a:r>
              <a:rPr lang="es-VE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College</a:t>
            </a:r>
            <a:endParaRPr lang="es-VE" sz="1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s-VE" sz="18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Una carta a mis </a:t>
            </a:r>
            <a:r>
              <a:rPr lang="es-VE" sz="18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estudiantes </a:t>
            </a:r>
            <a:r>
              <a:rPr lang="es-VE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199</a:t>
            </a:r>
            <a:r>
              <a:rPr lang="es-VE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es-VE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58690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2015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98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539552" y="1867793"/>
            <a:ext cx="2724349" cy="335476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es-ES" sz="1400" dirty="0" smtClean="0">
              <a:latin typeface="Comic Sans MS" pitchFamily="66" charset="0"/>
            </a:endParaRPr>
          </a:p>
          <a:p>
            <a:pPr marL="361950" indent="-361950">
              <a:buFontTx/>
              <a:buAutoNum type="romanUcPeriod"/>
              <a:defRPr/>
            </a:pPr>
            <a:r>
              <a:rPr lang="es-ES" sz="1200" dirty="0" smtClean="0">
                <a:latin typeface="Comic Sans MS" pitchFamily="66" charset="0"/>
              </a:rPr>
              <a:t> COLON</a:t>
            </a:r>
          </a:p>
          <a:p>
            <a:pPr marL="361950" indent="-361950">
              <a:buFontTx/>
              <a:buAutoNum type="romanUcPeriod"/>
              <a:defRPr/>
            </a:pPr>
            <a:endParaRPr lang="es-ES" sz="1200" dirty="0" smtClean="0">
              <a:latin typeface="Comic Sans MS" pitchFamily="66" charset="0"/>
            </a:endParaRPr>
          </a:p>
          <a:p>
            <a:pPr marL="361950" indent="-361950">
              <a:buFontTx/>
              <a:buAutoNum type="romanUcPeriod"/>
              <a:defRPr/>
            </a:pPr>
            <a:r>
              <a:rPr lang="es-ES" sz="1200" dirty="0" smtClean="0">
                <a:latin typeface="Comic Sans MS" pitchFamily="66" charset="0"/>
              </a:rPr>
              <a:t> ABSORCIÓN    </a:t>
            </a:r>
          </a:p>
          <a:p>
            <a:pPr marL="361950" indent="-361950">
              <a:defRPr/>
            </a:pPr>
            <a:r>
              <a:rPr lang="es-ES" sz="1200" dirty="0" smtClean="0">
                <a:latin typeface="Comic Sans MS" pitchFamily="66" charset="0"/>
              </a:rPr>
              <a:t>        SECRECIÓN</a:t>
            </a:r>
          </a:p>
          <a:p>
            <a:pPr marL="361950" indent="-361950">
              <a:defRPr/>
            </a:pPr>
            <a:endParaRPr lang="es-ES" sz="1200" dirty="0" smtClean="0">
              <a:latin typeface="Comic Sans MS" pitchFamily="66" charset="0"/>
            </a:endParaRPr>
          </a:p>
          <a:p>
            <a:pPr marL="361950" indent="-361950">
              <a:defRPr/>
            </a:pPr>
            <a:r>
              <a:rPr lang="es-ES" sz="1200" dirty="0" smtClean="0">
                <a:latin typeface="Comic Sans MS" pitchFamily="66" charset="0"/>
              </a:rPr>
              <a:t>III.  MOTILIDAD</a:t>
            </a:r>
          </a:p>
          <a:p>
            <a:pPr marL="361950" indent="-361950">
              <a:buFontTx/>
              <a:buAutoNum type="romanUcPeriod"/>
              <a:defRPr/>
            </a:pPr>
            <a:endParaRPr lang="es-ES" sz="1800" dirty="0" smtClean="0">
              <a:latin typeface="Comic Sans MS" pitchFamily="66" charset="0"/>
            </a:endParaRPr>
          </a:p>
          <a:p>
            <a:pPr marL="361950" indent="-361950">
              <a:defRPr/>
            </a:pPr>
            <a:r>
              <a:rPr lang="es-ES" sz="1800" dirty="0" smtClean="0">
                <a:latin typeface="Comic Sans MS" pitchFamily="66" charset="0"/>
              </a:rPr>
              <a:t>IV.  HECES</a:t>
            </a:r>
          </a:p>
          <a:p>
            <a:pPr marL="361950" indent="-361950">
              <a:buFontTx/>
              <a:buAutoNum type="romanUcPeriod"/>
              <a:defRPr/>
            </a:pPr>
            <a:endParaRPr lang="es-ES" sz="1800" dirty="0" smtClean="0">
              <a:latin typeface="Comic Sans MS" pitchFamily="66" charset="0"/>
            </a:endParaRPr>
          </a:p>
          <a:p>
            <a:pPr marL="361950" indent="-361950">
              <a:defRPr/>
            </a:pPr>
            <a:r>
              <a:rPr lang="es-ES" sz="1800" dirty="0" smtClean="0">
                <a:latin typeface="Comic Sans MS" pitchFamily="66" charset="0"/>
              </a:rPr>
              <a:t>V.   GASES   </a:t>
            </a:r>
          </a:p>
          <a:p>
            <a:pPr marL="361950" indent="-361950">
              <a:defRPr/>
            </a:pPr>
            <a:r>
              <a:rPr lang="es-ES" sz="1800" dirty="0" smtClean="0">
                <a:latin typeface="Comic Sans MS" pitchFamily="66" charset="0"/>
              </a:rPr>
              <a:t>      INTESTINALES</a:t>
            </a:r>
          </a:p>
          <a:p>
            <a:pPr marL="361950" indent="-361950">
              <a:buFontTx/>
              <a:buAutoNum type="romanUcPeriod"/>
              <a:defRPr/>
            </a:pPr>
            <a:endParaRPr lang="es-ES" sz="1800" dirty="0" smtClean="0">
              <a:latin typeface="Comic Sans MS" pitchFamily="66" charset="0"/>
            </a:endParaRPr>
          </a:p>
          <a:p>
            <a:pPr marL="361950" indent="-361950">
              <a:defRPr/>
            </a:pPr>
            <a:r>
              <a:rPr lang="es-ES" sz="1800" dirty="0" smtClean="0">
                <a:latin typeface="Comic Sans MS" pitchFamily="66" charset="0"/>
              </a:rPr>
              <a:t>VI.  ALTERACIONES</a:t>
            </a:r>
          </a:p>
        </p:txBody>
      </p:sp>
      <p:pic>
        <p:nvPicPr>
          <p:cNvPr id="6147" name="Picture 5" descr="gut_ti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773238"/>
            <a:ext cx="4537075" cy="394176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68" name="Oval 4"/>
          <p:cNvSpPr>
            <a:spLocks noChangeArrowheads="1"/>
          </p:cNvSpPr>
          <p:nvPr/>
        </p:nvSpPr>
        <p:spPr bwMode="auto">
          <a:xfrm>
            <a:off x="5364163" y="1557338"/>
            <a:ext cx="3240087" cy="4535487"/>
          </a:xfrm>
          <a:prstGeom prst="ellipse">
            <a:avLst/>
          </a:prstGeom>
          <a:noFill/>
          <a:ln w="38100">
            <a:solidFill>
              <a:schemeClr val="accent2"/>
            </a:solidFill>
            <a:prstDash val="sysDot"/>
            <a:round/>
            <a:headEnd/>
            <a:tailEnd/>
          </a:ln>
          <a:effectLst>
            <a:outerShdw dist="127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149" name="Text Box 7"/>
          <p:cNvSpPr txBox="1">
            <a:spLocks noChangeArrowheads="1"/>
          </p:cNvSpPr>
          <p:nvPr/>
        </p:nvSpPr>
        <p:spPr bwMode="auto">
          <a:xfrm>
            <a:off x="3827463" y="5757863"/>
            <a:ext cx="42132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000" i="1"/>
              <a:t>The gut: the inner tube of life</a:t>
            </a:r>
            <a:r>
              <a:rPr lang="es-ES_tradnl" sz="1000"/>
              <a:t>. Science 307 (5717), marzo 25, 2005</a:t>
            </a: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39552" y="1098352"/>
            <a:ext cx="2016224" cy="769441"/>
          </a:xfrm>
          <a:prstGeom prst="rect">
            <a:avLst/>
          </a:prstGeom>
          <a:solidFill>
            <a:srgbClr val="D0EBE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l"/>
            <a:r>
              <a:rPr lang="es-ES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TEMA 11 </a:t>
            </a:r>
            <a:r>
              <a:rPr lang="es-E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Colon</a:t>
            </a:r>
            <a:endParaRPr lang="es-ES" sz="20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3646105" y="1196752"/>
            <a:ext cx="1851789" cy="461665"/>
          </a:xfrm>
          <a:prstGeom prst="rect">
            <a:avLst/>
          </a:prstGeom>
          <a:solidFill>
            <a:srgbClr val="79C1C5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 b="1" dirty="0" smtClean="0"/>
              <a:t>IV. HECES</a:t>
            </a:r>
            <a:endParaRPr lang="es-ES" sz="2400" b="1" dirty="0"/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546445" y="1772816"/>
            <a:ext cx="4051109" cy="4031873"/>
          </a:xfrm>
          <a:prstGeom prst="rect">
            <a:avLst/>
          </a:prstGeom>
          <a:solidFill>
            <a:srgbClr val="DEF1F2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marL="342900" indent="-3429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171450" indent="-171450" algn="l" eaLnBrk="1" hangingPunct="1">
              <a:buFont typeface="Arial" pitchFamily="34" charset="0"/>
              <a:buChar char="•"/>
            </a:pPr>
            <a:endParaRPr lang="es-ES" sz="800" dirty="0" smtClean="0"/>
          </a:p>
          <a:p>
            <a:pPr marL="0" indent="0" algn="l" eaLnBrk="1" hangingPunct="1"/>
            <a:r>
              <a:rPr lang="es-ES" dirty="0" smtClean="0"/>
              <a:t>1. Características </a:t>
            </a:r>
            <a:endParaRPr lang="es-ES" dirty="0"/>
          </a:p>
          <a:p>
            <a:pPr algn="l" eaLnBrk="1" hangingPunct="1">
              <a:buFont typeface="Arial" pitchFamily="34" charset="0"/>
              <a:buChar char="•"/>
            </a:pPr>
            <a:endParaRPr lang="es-ES" sz="1200" dirty="0"/>
          </a:p>
          <a:p>
            <a:pPr marL="0" indent="0" algn="l" eaLnBrk="1" hangingPunct="1"/>
            <a:r>
              <a:rPr lang="es-ES" dirty="0" smtClean="0"/>
              <a:t>2. Microbios intestinales </a:t>
            </a:r>
          </a:p>
          <a:p>
            <a:pPr marL="0" indent="0" algn="l" eaLnBrk="1" hangingPunct="1"/>
            <a:r>
              <a:rPr lang="es-ES" dirty="0"/>
              <a:t> </a:t>
            </a:r>
            <a:r>
              <a:rPr lang="es-ES" dirty="0" smtClean="0"/>
              <a:t>    o </a:t>
            </a:r>
            <a:r>
              <a:rPr lang="es-ES" i="1" dirty="0" smtClean="0"/>
              <a:t>Microbiota</a:t>
            </a:r>
          </a:p>
          <a:p>
            <a:pPr marL="0" indent="0" algn="l" eaLnBrk="1" hangingPunct="1"/>
            <a:endParaRPr lang="es-ES" sz="1200" dirty="0"/>
          </a:p>
          <a:p>
            <a:pPr marL="0" indent="0" algn="l" eaLnBrk="1" hangingPunct="1"/>
            <a:r>
              <a:rPr lang="es-ES" dirty="0" smtClean="0"/>
              <a:t>3. Funciones microbiota</a:t>
            </a:r>
          </a:p>
          <a:p>
            <a:pPr marL="0" indent="0" algn="l" eaLnBrk="1" hangingPunct="1"/>
            <a:endParaRPr lang="es-ES" sz="1200" dirty="0"/>
          </a:p>
          <a:p>
            <a:pPr marL="0" indent="0" algn="l" eaLnBrk="1" hangingPunct="1"/>
            <a:r>
              <a:rPr lang="es-ES" dirty="0" smtClean="0"/>
              <a:t>4. Fermentación microbiana</a:t>
            </a:r>
          </a:p>
          <a:p>
            <a:pPr marL="0" indent="0" algn="l" eaLnBrk="1" hangingPunct="1"/>
            <a:endParaRPr lang="es-ES" sz="1200" dirty="0"/>
          </a:p>
          <a:p>
            <a:pPr marL="0" indent="0" algn="l" eaLnBrk="1" hangingPunct="1"/>
            <a:r>
              <a:rPr lang="es-ES" dirty="0" smtClean="0"/>
              <a:t>5. Relación microbiota con salud </a:t>
            </a:r>
          </a:p>
          <a:p>
            <a:pPr marL="0" indent="0" algn="l" eaLnBrk="1" hangingPunct="1"/>
            <a:r>
              <a:rPr lang="es-ES" dirty="0"/>
              <a:t> </a:t>
            </a:r>
            <a:r>
              <a:rPr lang="es-ES" dirty="0" smtClean="0"/>
              <a:t>   y enfermedad</a:t>
            </a:r>
          </a:p>
          <a:p>
            <a:pPr marL="0" indent="0" algn="l" eaLnBrk="1" hangingPunct="1"/>
            <a:r>
              <a:rPr lang="es-ES" sz="1200" dirty="0" smtClean="0"/>
              <a:t> </a:t>
            </a:r>
          </a:p>
          <a:p>
            <a:pPr marL="0" indent="0" algn="l" eaLnBrk="1" hangingPunct="1"/>
            <a:r>
              <a:rPr lang="es-ES" dirty="0" smtClean="0"/>
              <a:t>5. Prebióticos, </a:t>
            </a:r>
            <a:r>
              <a:rPr lang="es-ES" dirty="0"/>
              <a:t>p</a:t>
            </a:r>
            <a:r>
              <a:rPr lang="es-ES" dirty="0" smtClean="0"/>
              <a:t>robióticos</a:t>
            </a:r>
          </a:p>
          <a:p>
            <a:pPr marL="0" indent="0" algn="l" eaLnBrk="1" hangingPunct="1"/>
            <a:r>
              <a:rPr lang="es-ES" dirty="0" smtClean="0"/>
              <a:t>    simbióticos</a:t>
            </a:r>
          </a:p>
          <a:p>
            <a:pPr marL="0" indent="0" algn="l" eaLnBrk="1" hangingPunct="1"/>
            <a:r>
              <a:rPr lang="es-ES" sz="800" dirty="0" smtClean="0"/>
              <a:t>  </a:t>
            </a:r>
            <a:endParaRPr lang="es-ES" sz="800" dirty="0"/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14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Text Box 2"/>
          <p:cNvSpPr txBox="1">
            <a:spLocks noChangeArrowheads="1"/>
          </p:cNvSpPr>
          <p:nvPr/>
        </p:nvSpPr>
        <p:spPr bwMode="auto">
          <a:xfrm>
            <a:off x="7156196" y="575167"/>
            <a:ext cx="1354858" cy="369332"/>
          </a:xfrm>
          <a:prstGeom prst="rect">
            <a:avLst/>
          </a:prstGeom>
          <a:solidFill>
            <a:srgbClr val="79C1C5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/>
              <a:t>IV. HECES</a:t>
            </a:r>
          </a:p>
        </p:txBody>
      </p:sp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6300192" y="1039170"/>
            <a:ext cx="221086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1. Características</a:t>
            </a:r>
            <a:endParaRPr lang="es-ES" sz="1800" b="1" dirty="0"/>
          </a:p>
        </p:txBody>
      </p:sp>
      <p:sp>
        <p:nvSpPr>
          <p:cNvPr id="195589" name="Text Box 5"/>
          <p:cNvSpPr txBox="1">
            <a:spLocks noChangeArrowheads="1"/>
          </p:cNvSpPr>
          <p:nvPr/>
        </p:nvSpPr>
        <p:spPr bwMode="auto">
          <a:xfrm>
            <a:off x="4594093" y="5740123"/>
            <a:ext cx="2473325" cy="73025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/>
              <a:t>2/3 de los sólidos </a:t>
            </a:r>
          </a:p>
          <a:p>
            <a:pPr>
              <a:defRPr/>
            </a:pPr>
            <a:r>
              <a:rPr lang="es-ES"/>
              <a:t>NO son de la dieta!</a:t>
            </a:r>
          </a:p>
        </p:txBody>
      </p:sp>
      <p:sp>
        <p:nvSpPr>
          <p:cNvPr id="195593" name="Text Box 9"/>
          <p:cNvSpPr txBox="1">
            <a:spLocks noChangeArrowheads="1"/>
          </p:cNvSpPr>
          <p:nvPr/>
        </p:nvSpPr>
        <p:spPr bwMode="auto">
          <a:xfrm>
            <a:off x="6955755" y="2001614"/>
            <a:ext cx="1566454" cy="923330"/>
          </a:xfrm>
          <a:prstGeom prst="rect">
            <a:avLst/>
          </a:prstGeom>
          <a:solidFill>
            <a:srgbClr val="FFBEA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800" dirty="0"/>
              <a:t>100-200 g </a:t>
            </a:r>
            <a:endParaRPr lang="es-ES_tradnl" sz="1800" dirty="0" smtClean="0"/>
          </a:p>
          <a:p>
            <a:pPr eaLnBrk="1" hangingPunct="1"/>
            <a:r>
              <a:rPr lang="es-ES_tradnl" sz="1800" dirty="0" smtClean="0"/>
              <a:t>masa </a:t>
            </a:r>
            <a:r>
              <a:rPr lang="es-ES_tradnl" sz="1800" dirty="0"/>
              <a:t>alcalina</a:t>
            </a:r>
          </a:p>
          <a:p>
            <a:pPr eaLnBrk="1" hangingPunct="1"/>
            <a:r>
              <a:rPr lang="es-ES_tradnl" sz="1800" dirty="0" smtClean="0"/>
              <a:t>con </a:t>
            </a:r>
            <a:r>
              <a:rPr lang="es-ES_tradnl" sz="1800" dirty="0"/>
              <a:t>moco</a:t>
            </a:r>
          </a:p>
        </p:txBody>
      </p:sp>
      <p:sp>
        <p:nvSpPr>
          <p:cNvPr id="195594" name="Text Box 10"/>
          <p:cNvSpPr txBox="1">
            <a:spLocks noChangeArrowheads="1"/>
          </p:cNvSpPr>
          <p:nvPr/>
        </p:nvSpPr>
        <p:spPr bwMode="auto">
          <a:xfrm>
            <a:off x="1036511" y="4885116"/>
            <a:ext cx="1050288" cy="40011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dirty="0"/>
              <a:t>S</a:t>
            </a:r>
            <a:r>
              <a:rPr lang="es-ES_tradnl" dirty="0" smtClean="0"/>
              <a:t>ólidos</a:t>
            </a:r>
            <a:endParaRPr lang="es-ES_tradnl" dirty="0"/>
          </a:p>
        </p:txBody>
      </p:sp>
      <p:sp>
        <p:nvSpPr>
          <p:cNvPr id="195595" name="Text Box 11"/>
          <p:cNvSpPr txBox="1">
            <a:spLocks noChangeArrowheads="1"/>
          </p:cNvSpPr>
          <p:nvPr/>
        </p:nvSpPr>
        <p:spPr bwMode="auto">
          <a:xfrm>
            <a:off x="4325933" y="4715740"/>
            <a:ext cx="394851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rgbClr val="996633"/>
              </a:buClr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1/3 Células descamadas</a:t>
            </a:r>
          </a:p>
          <a:p>
            <a:pPr algn="l" eaLnBrk="1" hangingPunct="1">
              <a:buClr>
                <a:srgbClr val="996633"/>
              </a:buClr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1/3 </a:t>
            </a:r>
            <a:r>
              <a:rPr lang="es-ES_tradn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Microbios intestinales</a:t>
            </a:r>
            <a:endParaRPr lang="es-ES_tradnl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buClr>
                <a:srgbClr val="996633"/>
              </a:buClr>
              <a:buFontTx/>
              <a:buChar char="•"/>
            </a:pPr>
            <a:r>
              <a:rPr lang="es-ES_tradnl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1/3 Residuos no digeribles FIBRA</a:t>
            </a:r>
          </a:p>
        </p:txBody>
      </p:sp>
      <p:pic>
        <p:nvPicPr>
          <p:cNvPr id="65547" name="Picture 14" descr="img21"/>
          <p:cNvPicPr>
            <a:picLocks noGrp="1" noChangeAspect="1" noChangeArrowheads="1"/>
          </p:cNvPicPr>
          <p:nvPr>
            <p:ph/>
          </p:nvPr>
        </p:nvPicPr>
        <p:blipFill rotWithShape="1">
          <a:blip r:embed="rId2">
            <a:lum bright="-18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6" t="19665" r="63412" b="13112"/>
          <a:stretch/>
        </p:blipFill>
        <p:spPr>
          <a:xfrm>
            <a:off x="2469183" y="160928"/>
            <a:ext cx="1420328" cy="60951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5548" name="Rectangle 16"/>
          <p:cNvSpPr>
            <a:spLocks noChangeArrowheads="1"/>
          </p:cNvSpPr>
          <p:nvPr/>
        </p:nvSpPr>
        <p:spPr bwMode="auto">
          <a:xfrm>
            <a:off x="2672729" y="5794488"/>
            <a:ext cx="1081415" cy="31076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5601" name="Text Box 17"/>
          <p:cNvSpPr txBox="1">
            <a:spLocks noChangeArrowheads="1"/>
          </p:cNvSpPr>
          <p:nvPr/>
        </p:nvSpPr>
        <p:spPr bwMode="auto">
          <a:xfrm>
            <a:off x="2528514" y="5672261"/>
            <a:ext cx="1302481" cy="461665"/>
          </a:xfrm>
          <a:prstGeom prst="rect">
            <a:avLst/>
          </a:prstGeom>
          <a:solidFill>
            <a:srgbClr val="00CC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_tradnl" sz="1600" b="1" dirty="0" smtClean="0"/>
              <a:t>FIBRA</a:t>
            </a:r>
          </a:p>
          <a:p>
            <a:pPr>
              <a:defRPr/>
            </a:pPr>
            <a:endParaRPr lang="es-ES_tradnl" sz="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5550" name="Oval 18"/>
          <p:cNvSpPr>
            <a:spLocks noChangeArrowheads="1"/>
          </p:cNvSpPr>
          <p:nvPr/>
        </p:nvSpPr>
        <p:spPr bwMode="auto">
          <a:xfrm>
            <a:off x="2579043" y="1556792"/>
            <a:ext cx="907834" cy="7196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5551" name="Text Box 19"/>
          <p:cNvSpPr txBox="1">
            <a:spLocks noChangeArrowheads="1"/>
          </p:cNvSpPr>
          <p:nvPr/>
        </p:nvSpPr>
        <p:spPr bwMode="auto">
          <a:xfrm>
            <a:off x="979474" y="1916620"/>
            <a:ext cx="1069525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>
                <a:solidFill>
                  <a:srgbClr val="0000CC"/>
                </a:solidFill>
              </a:rPr>
              <a:t>AGUA</a:t>
            </a:r>
          </a:p>
        </p:txBody>
      </p:sp>
      <p:sp>
        <p:nvSpPr>
          <p:cNvPr id="65552" name="Rectangle 20"/>
          <p:cNvSpPr>
            <a:spLocks noChangeArrowheads="1"/>
          </p:cNvSpPr>
          <p:nvPr/>
        </p:nvSpPr>
        <p:spPr bwMode="auto">
          <a:xfrm>
            <a:off x="2604811" y="5249469"/>
            <a:ext cx="1175101" cy="3941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5554" name="Text Box 22"/>
          <p:cNvSpPr txBox="1">
            <a:spLocks noChangeArrowheads="1"/>
          </p:cNvSpPr>
          <p:nvPr/>
        </p:nvSpPr>
        <p:spPr bwMode="auto">
          <a:xfrm>
            <a:off x="2528106" y="5196355"/>
            <a:ext cx="1302482" cy="430887"/>
          </a:xfrm>
          <a:prstGeom prst="rect">
            <a:avLst/>
          </a:prstGeom>
          <a:solidFill>
            <a:srgbClr val="FF33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MICROBIOS</a:t>
            </a:r>
          </a:p>
          <a:p>
            <a:pPr eaLnBrk="1" hangingPunct="1"/>
            <a:endParaRPr lang="es-E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555" name="Text Box 23"/>
          <p:cNvSpPr txBox="1">
            <a:spLocks noChangeArrowheads="1"/>
          </p:cNvSpPr>
          <p:nvPr/>
        </p:nvSpPr>
        <p:spPr bwMode="auto">
          <a:xfrm>
            <a:off x="1109447" y="2482986"/>
            <a:ext cx="9044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</a:t>
            </a:r>
            <a:r>
              <a:rPr lang="es-ES_tradnl" sz="2400" dirty="0"/>
              <a:t>% </a:t>
            </a:r>
            <a:endParaRPr lang="es-ES" sz="2400" dirty="0"/>
          </a:p>
        </p:txBody>
      </p:sp>
      <p:sp>
        <p:nvSpPr>
          <p:cNvPr id="65556" name="Text Box 24"/>
          <p:cNvSpPr txBox="1">
            <a:spLocks noChangeArrowheads="1"/>
          </p:cNvSpPr>
          <p:nvPr/>
        </p:nvSpPr>
        <p:spPr bwMode="auto">
          <a:xfrm>
            <a:off x="1182384" y="5332823"/>
            <a:ext cx="9044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 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557" name="Line 25"/>
          <p:cNvSpPr>
            <a:spLocks noChangeShapeType="1"/>
          </p:cNvSpPr>
          <p:nvPr/>
        </p:nvSpPr>
        <p:spPr bwMode="auto">
          <a:xfrm>
            <a:off x="4264164" y="4702445"/>
            <a:ext cx="0" cy="936625"/>
          </a:xfrm>
          <a:prstGeom prst="line">
            <a:avLst/>
          </a:prstGeom>
          <a:noFill/>
          <a:ln w="28575">
            <a:solidFill>
              <a:srgbClr val="996633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 sz="18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-10344" y="662940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1 Abrir corchete"/>
          <p:cNvSpPr/>
          <p:nvPr/>
        </p:nvSpPr>
        <p:spPr bwMode="auto">
          <a:xfrm>
            <a:off x="2191995" y="4751003"/>
            <a:ext cx="259668" cy="1354245"/>
          </a:xfrm>
          <a:prstGeom prst="leftBracket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2" name="Rectangle 20"/>
          <p:cNvSpPr>
            <a:spLocks noChangeArrowheads="1"/>
          </p:cNvSpPr>
          <p:nvPr/>
        </p:nvSpPr>
        <p:spPr bwMode="auto">
          <a:xfrm>
            <a:off x="2604811" y="4776600"/>
            <a:ext cx="1175101" cy="3941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5553" name="Text Box 21"/>
          <p:cNvSpPr txBox="1">
            <a:spLocks noChangeArrowheads="1"/>
          </p:cNvSpPr>
          <p:nvPr/>
        </p:nvSpPr>
        <p:spPr bwMode="auto">
          <a:xfrm>
            <a:off x="2560082" y="4751003"/>
            <a:ext cx="1264558" cy="461665"/>
          </a:xfrm>
          <a:prstGeom prst="rect">
            <a:avLst/>
          </a:prstGeom>
          <a:solidFill>
            <a:srgbClr val="49C34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 smtClean="0"/>
              <a:t>CÉLULAS</a:t>
            </a:r>
          </a:p>
          <a:p>
            <a:pPr eaLnBrk="1" hangingPunct="1"/>
            <a:endParaRPr lang="es-ES" sz="800" b="1" dirty="0"/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6882081" y="1487863"/>
            <a:ext cx="1614546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dirty="0" smtClean="0"/>
              <a:t>Composición</a:t>
            </a:r>
            <a:endParaRPr lang="es-ES_tradnl" dirty="0"/>
          </a:p>
        </p:txBody>
      </p:sp>
      <p:sp>
        <p:nvSpPr>
          <p:cNvPr id="23" name="1 Abrir corchete"/>
          <p:cNvSpPr/>
          <p:nvPr/>
        </p:nvSpPr>
        <p:spPr bwMode="auto">
          <a:xfrm>
            <a:off x="2209515" y="223158"/>
            <a:ext cx="274253" cy="4501986"/>
          </a:xfrm>
          <a:prstGeom prst="leftBracket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5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9" grpId="0" animBg="1"/>
      <p:bldP spid="195593" grpId="0" animBg="1"/>
      <p:bldP spid="195594" grpId="0" animBg="1"/>
      <p:bldP spid="195595" grpId="0"/>
      <p:bldP spid="195601" grpId="0" animBg="1"/>
      <p:bldP spid="65550" grpId="0" animBg="1"/>
      <p:bldP spid="65551" grpId="0" animBg="1"/>
      <p:bldP spid="65554" grpId="0" animBg="1"/>
      <p:bldP spid="65555" grpId="0"/>
      <p:bldP spid="65556" grpId="0"/>
      <p:bldP spid="65557" grpId="0" animBg="1"/>
      <p:bldP spid="2" grpId="0" animBg="1"/>
      <p:bldP spid="65553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 descr="Bristol_Stool_Chart"/>
          <p:cNvPicPr>
            <a:picLocks noChangeAspect="1" noChangeArrowheads="1"/>
          </p:cNvPicPr>
          <p:nvPr/>
        </p:nvPicPr>
        <p:blipFill rotWithShape="1">
          <a:blip r:embed="rId2">
            <a:lum bright="-6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5" t="6133" r="49243"/>
          <a:stretch/>
        </p:blipFill>
        <p:spPr bwMode="auto">
          <a:xfrm>
            <a:off x="1124261" y="549275"/>
            <a:ext cx="2079313" cy="551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Text Box 6"/>
          <p:cNvSpPr txBox="1">
            <a:spLocks noChangeArrowheads="1"/>
          </p:cNvSpPr>
          <p:nvPr/>
        </p:nvSpPr>
        <p:spPr bwMode="auto">
          <a:xfrm>
            <a:off x="996950" y="6237288"/>
            <a:ext cx="34163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200" i="1"/>
              <a:t>Scand. J. Gastroenterol.</a:t>
            </a:r>
            <a:r>
              <a:rPr lang="es-ES_tradnl" sz="1200"/>
              <a:t> 32 (9): 920–4, 1997 </a:t>
            </a:r>
          </a:p>
        </p:txBody>
      </p:sp>
      <p:sp>
        <p:nvSpPr>
          <p:cNvPr id="66564" name="Text Box 11"/>
          <p:cNvSpPr txBox="1">
            <a:spLocks noChangeArrowheads="1"/>
          </p:cNvSpPr>
          <p:nvPr/>
        </p:nvSpPr>
        <p:spPr bwMode="auto">
          <a:xfrm>
            <a:off x="6345193" y="1016794"/>
            <a:ext cx="2273300" cy="7302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dirty="0"/>
              <a:t>Escala de Bristol </a:t>
            </a:r>
          </a:p>
          <a:p>
            <a:pPr eaLnBrk="1" hangingPunct="1"/>
            <a:r>
              <a:rPr lang="es-ES_tradnl" dirty="0"/>
              <a:t>heces humanas</a:t>
            </a:r>
          </a:p>
        </p:txBody>
      </p:sp>
      <p:sp>
        <p:nvSpPr>
          <p:cNvPr id="196624" name="Text Box 16"/>
          <p:cNvSpPr txBox="1">
            <a:spLocks noChangeArrowheads="1"/>
          </p:cNvSpPr>
          <p:nvPr/>
        </p:nvSpPr>
        <p:spPr bwMode="auto">
          <a:xfrm>
            <a:off x="5936814" y="2209800"/>
            <a:ext cx="2714625" cy="1219200"/>
          </a:xfrm>
          <a:prstGeom prst="rect">
            <a:avLst/>
          </a:prstGeom>
          <a:noFill/>
          <a:ln w="28575">
            <a:solidFill>
              <a:srgbClr val="65432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800"/>
              <a:t>La forma y consistencia</a:t>
            </a:r>
          </a:p>
          <a:p>
            <a:pPr eaLnBrk="1" hangingPunct="1"/>
            <a:r>
              <a:rPr lang="es-ES_tradnl" sz="1800"/>
              <a:t> de las heces</a:t>
            </a:r>
          </a:p>
          <a:p>
            <a:pPr eaLnBrk="1" hangingPunct="1"/>
            <a:r>
              <a:rPr lang="es-ES_tradnl" sz="1800"/>
              <a:t>dependen del tiempo </a:t>
            </a:r>
          </a:p>
          <a:p>
            <a:pPr eaLnBrk="1" hangingPunct="1"/>
            <a:r>
              <a:rPr lang="es-ES_tradnl" sz="1800"/>
              <a:t>en el colon </a:t>
            </a:r>
          </a:p>
        </p:txBody>
      </p:sp>
      <p:sp>
        <p:nvSpPr>
          <p:cNvPr id="66566" name="Rectangle 17"/>
          <p:cNvSpPr>
            <a:spLocks noChangeArrowheads="1"/>
          </p:cNvSpPr>
          <p:nvPr/>
        </p:nvSpPr>
        <p:spPr bwMode="auto">
          <a:xfrm>
            <a:off x="2916238" y="765175"/>
            <a:ext cx="2160587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6567" name="Rectangle 18"/>
          <p:cNvSpPr>
            <a:spLocks noChangeArrowheads="1"/>
          </p:cNvSpPr>
          <p:nvPr/>
        </p:nvSpPr>
        <p:spPr bwMode="auto">
          <a:xfrm>
            <a:off x="2916238" y="1628775"/>
            <a:ext cx="1943100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6568" name="Rectangle 19"/>
          <p:cNvSpPr>
            <a:spLocks noChangeArrowheads="1"/>
          </p:cNvSpPr>
          <p:nvPr/>
        </p:nvSpPr>
        <p:spPr bwMode="auto">
          <a:xfrm>
            <a:off x="2916238" y="2276475"/>
            <a:ext cx="2376487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6569" name="Rectangle 20"/>
          <p:cNvSpPr>
            <a:spLocks noChangeArrowheads="1"/>
          </p:cNvSpPr>
          <p:nvPr/>
        </p:nvSpPr>
        <p:spPr bwMode="auto">
          <a:xfrm>
            <a:off x="2916238" y="3068638"/>
            <a:ext cx="2303462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6570" name="Rectangle 21"/>
          <p:cNvSpPr>
            <a:spLocks noChangeArrowheads="1"/>
          </p:cNvSpPr>
          <p:nvPr/>
        </p:nvSpPr>
        <p:spPr bwMode="auto">
          <a:xfrm>
            <a:off x="2987675" y="3860800"/>
            <a:ext cx="2160588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6571" name="Rectangle 22"/>
          <p:cNvSpPr>
            <a:spLocks noChangeArrowheads="1"/>
          </p:cNvSpPr>
          <p:nvPr/>
        </p:nvSpPr>
        <p:spPr bwMode="auto">
          <a:xfrm>
            <a:off x="2987675" y="4581525"/>
            <a:ext cx="237648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6572" name="Rectangle 23"/>
          <p:cNvSpPr>
            <a:spLocks noChangeArrowheads="1"/>
          </p:cNvSpPr>
          <p:nvPr/>
        </p:nvSpPr>
        <p:spPr bwMode="auto">
          <a:xfrm>
            <a:off x="2916238" y="5300663"/>
            <a:ext cx="1871662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6621" name="Oval 13"/>
          <p:cNvSpPr>
            <a:spLocks noChangeArrowheads="1"/>
          </p:cNvSpPr>
          <p:nvPr/>
        </p:nvSpPr>
        <p:spPr bwMode="auto">
          <a:xfrm>
            <a:off x="1619249" y="620713"/>
            <a:ext cx="1439863" cy="1511299"/>
          </a:xfrm>
          <a:prstGeom prst="ellips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6622" name="Oval 14"/>
          <p:cNvSpPr>
            <a:spLocks noChangeArrowheads="1"/>
          </p:cNvSpPr>
          <p:nvPr/>
        </p:nvSpPr>
        <p:spPr bwMode="auto">
          <a:xfrm>
            <a:off x="1547664" y="2205038"/>
            <a:ext cx="1512889" cy="1439862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6623" name="Oval 15"/>
          <p:cNvSpPr>
            <a:spLocks noChangeArrowheads="1"/>
          </p:cNvSpPr>
          <p:nvPr/>
        </p:nvSpPr>
        <p:spPr bwMode="auto">
          <a:xfrm>
            <a:off x="1763688" y="5084763"/>
            <a:ext cx="1223987" cy="1008062"/>
          </a:xfrm>
          <a:prstGeom prst="ellipse">
            <a:avLst/>
          </a:prstGeom>
          <a:noFill/>
          <a:ln w="28575">
            <a:solidFill>
              <a:srgbClr val="49C34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6615" name="Text Box 7"/>
          <p:cNvSpPr txBox="1">
            <a:spLocks noChangeArrowheads="1"/>
          </p:cNvSpPr>
          <p:nvPr/>
        </p:nvSpPr>
        <p:spPr bwMode="auto">
          <a:xfrm>
            <a:off x="3522663" y="2708275"/>
            <a:ext cx="1341437" cy="60960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/>
              <a:t>Tipo 3 y 4 </a:t>
            </a:r>
          </a:p>
          <a:p>
            <a:pPr eaLnBrk="1" hangingPunct="1"/>
            <a:r>
              <a:rPr lang="es-ES_tradnl" sz="1600" b="1"/>
              <a:t>Ideal</a:t>
            </a:r>
          </a:p>
        </p:txBody>
      </p:sp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3409950" y="1125538"/>
            <a:ext cx="1546225" cy="609600"/>
          </a:xfrm>
          <a:prstGeom prst="rect">
            <a:avLst/>
          </a:prstGeom>
          <a:solidFill>
            <a:srgbClr val="FFCDAB"/>
          </a:solidFill>
          <a:ln w="28575">
            <a:solidFill>
              <a:srgbClr val="CC0000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/>
              <a:t>Tipo 1 y 2 </a:t>
            </a:r>
          </a:p>
          <a:p>
            <a:pPr eaLnBrk="1" hangingPunct="1"/>
            <a:r>
              <a:rPr lang="es-ES_tradnl" sz="1600" b="1"/>
              <a:t>Estreñimiento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3460750" y="5237163"/>
            <a:ext cx="952500" cy="609600"/>
          </a:xfrm>
          <a:prstGeom prst="rect">
            <a:avLst/>
          </a:prstGeom>
          <a:solidFill>
            <a:srgbClr val="92D050"/>
          </a:solidFill>
          <a:ln w="38100">
            <a:solidFill>
              <a:srgbClr val="00B050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 dirty="0"/>
              <a:t>Tipo 7 </a:t>
            </a:r>
          </a:p>
          <a:p>
            <a:pPr eaLnBrk="1" hangingPunct="1"/>
            <a:r>
              <a:rPr lang="es-ES_tradnl" sz="1600" b="1" dirty="0"/>
              <a:t>Diarrea</a:t>
            </a:r>
          </a:p>
        </p:txBody>
      </p:sp>
      <p:sp>
        <p:nvSpPr>
          <p:cNvPr id="196633" name="Text Box 25"/>
          <p:cNvSpPr txBox="1">
            <a:spLocks noChangeArrowheads="1"/>
          </p:cNvSpPr>
          <p:nvPr/>
        </p:nvSpPr>
        <p:spPr bwMode="auto">
          <a:xfrm>
            <a:off x="6314638" y="3692524"/>
            <a:ext cx="1958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800" dirty="0">
                <a:solidFill>
                  <a:srgbClr val="CC0000"/>
                </a:solidFill>
              </a:rPr>
              <a:t>*</a:t>
            </a:r>
            <a:r>
              <a:rPr lang="es-ES_tradnl" sz="2800" dirty="0"/>
              <a:t>¿Por qué?</a:t>
            </a:r>
          </a:p>
        </p:txBody>
      </p:sp>
      <p:sp>
        <p:nvSpPr>
          <p:cNvPr id="196635" name="Text Box 27"/>
          <p:cNvSpPr txBox="1">
            <a:spLocks noChangeArrowheads="1"/>
          </p:cNvSpPr>
          <p:nvPr/>
        </p:nvSpPr>
        <p:spPr bwMode="auto">
          <a:xfrm>
            <a:off x="7189788" y="549275"/>
            <a:ext cx="1354858" cy="369332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/>
              <a:t>IV. HECES</a:t>
            </a: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66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24" grpId="0" animBg="1"/>
      <p:bldP spid="196621" grpId="0" animBg="1"/>
      <p:bldP spid="196622" grpId="0" animBg="1"/>
      <p:bldP spid="196623" grpId="0" animBg="1"/>
      <p:bldP spid="196615" grpId="0" animBg="1"/>
      <p:bldP spid="196613" grpId="0" animBg="1"/>
      <p:bldP spid="196616" grpId="0" animBg="1"/>
      <p:bldP spid="1966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43" name="Text Box 11"/>
          <p:cNvSpPr txBox="1">
            <a:spLocks noChangeArrowheads="1"/>
          </p:cNvSpPr>
          <p:nvPr/>
        </p:nvSpPr>
        <p:spPr bwMode="auto">
          <a:xfrm>
            <a:off x="7320684" y="1481457"/>
            <a:ext cx="1223962" cy="461665"/>
          </a:xfrm>
          <a:prstGeom prst="rect">
            <a:avLst/>
          </a:prstGeom>
          <a:solidFill>
            <a:srgbClr val="FFC215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es-ES_tradnl" sz="2400" b="1">
                <a:solidFill>
                  <a:srgbClr val="54381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COLOR</a:t>
            </a:r>
          </a:p>
        </p:txBody>
      </p:sp>
      <p:sp>
        <p:nvSpPr>
          <p:cNvPr id="67587" name="Rectangle 13"/>
          <p:cNvSpPr>
            <a:spLocks noChangeArrowheads="1"/>
          </p:cNvSpPr>
          <p:nvPr/>
        </p:nvSpPr>
        <p:spPr bwMode="auto">
          <a:xfrm>
            <a:off x="5724525" y="4435475"/>
            <a:ext cx="1223963" cy="936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7646" name="Text Box 14"/>
          <p:cNvSpPr txBox="1">
            <a:spLocks noChangeArrowheads="1"/>
          </p:cNvSpPr>
          <p:nvPr/>
        </p:nvSpPr>
        <p:spPr bwMode="auto">
          <a:xfrm>
            <a:off x="539750" y="692150"/>
            <a:ext cx="506413" cy="8239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197648" name="Text Box 16"/>
          <p:cNvSpPr txBox="1">
            <a:spLocks noChangeArrowheads="1"/>
          </p:cNvSpPr>
          <p:nvPr/>
        </p:nvSpPr>
        <p:spPr bwMode="auto">
          <a:xfrm>
            <a:off x="3339620" y="3716338"/>
            <a:ext cx="482696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800" dirty="0"/>
              <a:t>¿A qué se debe el </a:t>
            </a:r>
            <a:r>
              <a:rPr lang="es-ES_tradnl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color</a:t>
            </a:r>
            <a:r>
              <a:rPr lang="es-ES_tradnl" sz="1800" dirty="0"/>
              <a:t> heces del </a:t>
            </a:r>
            <a:r>
              <a:rPr lang="es-ES_tradnl" sz="1800" b="1" dirty="0"/>
              <a:t>lactante</a:t>
            </a:r>
            <a:r>
              <a:rPr lang="es-ES_tradnl" sz="1800" dirty="0"/>
              <a:t>?</a:t>
            </a:r>
          </a:p>
        </p:txBody>
      </p:sp>
      <p:sp>
        <p:nvSpPr>
          <p:cNvPr id="197649" name="Text Box 17"/>
          <p:cNvSpPr txBox="1">
            <a:spLocks noChangeArrowheads="1"/>
          </p:cNvSpPr>
          <p:nvPr/>
        </p:nvSpPr>
        <p:spPr bwMode="auto">
          <a:xfrm>
            <a:off x="3348038" y="4221163"/>
            <a:ext cx="4062412" cy="1006475"/>
          </a:xfrm>
          <a:prstGeom prst="rect">
            <a:avLst/>
          </a:prstGeom>
          <a:noFill/>
          <a:ln w="28575">
            <a:solidFill>
              <a:srgbClr val="9966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Amarillo verdosa por presencia de </a:t>
            </a:r>
            <a:r>
              <a:rPr lang="es-ES_tradnl" sz="1400">
                <a:effectLst>
                  <a:outerShdw blurRad="38100" dist="38100" dir="2700000" algn="tl">
                    <a:srgbClr val="C0C0C0"/>
                  </a:outerShdw>
                </a:effectLst>
              </a:rPr>
              <a:t>BILIS</a:t>
            </a:r>
            <a:r>
              <a:rPr lang="es-ES_tradnl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</a:p>
          <a:p>
            <a:pPr algn="l">
              <a:defRPr/>
            </a:pPr>
            <a:endParaRPr lang="es-ES_tradnl" sz="10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Toma color marrón (bacterias) cuando </a:t>
            </a:r>
          </a:p>
          <a:p>
            <a:pPr algn="l">
              <a:defRPr/>
            </a:pPr>
            <a:r>
              <a:rPr lang="es-ES_tradnl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aparece </a:t>
            </a:r>
            <a:r>
              <a:rPr lang="es-ES_tradnl" sz="1400">
                <a:effectLst>
                  <a:outerShdw blurRad="38100" dist="38100" dir="2700000" algn="tl">
                    <a:srgbClr val="C0C0C0"/>
                  </a:outerShdw>
                </a:effectLst>
              </a:rPr>
              <a:t>BILIRRUBINA </a:t>
            </a:r>
            <a:r>
              <a:rPr lang="es-ES_tradnl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con el tiempo</a:t>
            </a:r>
          </a:p>
        </p:txBody>
      </p:sp>
      <p:pic>
        <p:nvPicPr>
          <p:cNvPr id="197651" name="Picture 19" descr="Mecon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1" y="1866739"/>
            <a:ext cx="2571750" cy="343392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52" name="Text Box 20"/>
          <p:cNvSpPr txBox="1">
            <a:spLocks noChangeArrowheads="1"/>
          </p:cNvSpPr>
          <p:nvPr/>
        </p:nvSpPr>
        <p:spPr bwMode="auto">
          <a:xfrm>
            <a:off x="3348038" y="2357438"/>
            <a:ext cx="2640466" cy="1138773"/>
          </a:xfrm>
          <a:prstGeom prst="rect">
            <a:avLst/>
          </a:prstGeom>
          <a:noFill/>
          <a:ln w="28575">
            <a:solidFill>
              <a:srgbClr val="9966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600" b="1" dirty="0"/>
              <a:t>Meconio</a:t>
            </a:r>
            <a:r>
              <a:rPr lang="es-ES_tradnl" sz="1400" b="1" dirty="0"/>
              <a:t> </a:t>
            </a:r>
          </a:p>
          <a:p>
            <a:pPr algn="l" eaLnBrk="1" hangingPunct="1"/>
            <a:r>
              <a:rPr lang="es-ES_tradnl" sz="1600" dirty="0"/>
              <a:t>Restos de c. epiteliales, </a:t>
            </a:r>
          </a:p>
          <a:p>
            <a:pPr algn="l" eaLnBrk="1" hangingPunct="1"/>
            <a:r>
              <a:rPr lang="es-ES_tradnl" sz="1600" dirty="0"/>
              <a:t>bilis, </a:t>
            </a:r>
            <a:r>
              <a:rPr lang="es-ES_tradnl" sz="1600" dirty="0" err="1"/>
              <a:t>liq</a:t>
            </a:r>
            <a:r>
              <a:rPr lang="es-ES_tradnl" sz="1600" dirty="0"/>
              <a:t>. amniótico, moco. </a:t>
            </a:r>
          </a:p>
          <a:p>
            <a:pPr algn="l" eaLnBrk="1" hangingPunct="1"/>
            <a:r>
              <a:rPr lang="es-ES_tradnl" sz="1600" dirty="0"/>
              <a:t>Es </a:t>
            </a:r>
            <a:r>
              <a:rPr lang="es-ES_tradnl" sz="1600" dirty="0" smtClean="0"/>
              <a:t>estéril</a:t>
            </a:r>
            <a:r>
              <a:rPr lang="es-ES_tradnl" dirty="0" smtClean="0">
                <a:solidFill>
                  <a:srgbClr val="FF0000"/>
                </a:solidFill>
              </a:rPr>
              <a:t>*</a:t>
            </a:r>
            <a:r>
              <a:rPr lang="es-ES_tradnl" sz="1600" dirty="0" smtClean="0"/>
              <a:t>, </a:t>
            </a:r>
            <a:r>
              <a:rPr lang="es-ES_tradnl" sz="1600" u="sng" dirty="0"/>
              <a:t>sin</a:t>
            </a:r>
            <a:r>
              <a:rPr lang="es-ES_tradnl" sz="1600" dirty="0"/>
              <a:t> olor</a:t>
            </a:r>
          </a:p>
        </p:txBody>
      </p:sp>
      <p:sp>
        <p:nvSpPr>
          <p:cNvPr id="197653" name="Text Box 21"/>
          <p:cNvSpPr txBox="1">
            <a:spLocks noChangeArrowheads="1"/>
          </p:cNvSpPr>
          <p:nvPr/>
        </p:nvSpPr>
        <p:spPr bwMode="auto">
          <a:xfrm>
            <a:off x="3385579" y="1868488"/>
            <a:ext cx="156004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Heces en RN</a:t>
            </a:r>
          </a:p>
        </p:txBody>
      </p:sp>
      <p:sp>
        <p:nvSpPr>
          <p:cNvPr id="197655" name="Text Box 23"/>
          <p:cNvSpPr txBox="1">
            <a:spLocks noChangeArrowheads="1"/>
          </p:cNvSpPr>
          <p:nvPr/>
        </p:nvSpPr>
        <p:spPr bwMode="auto">
          <a:xfrm>
            <a:off x="7189788" y="549275"/>
            <a:ext cx="1354858" cy="369332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/>
              <a:t>IV. HECES</a:t>
            </a:r>
          </a:p>
        </p:txBody>
      </p:sp>
      <p:sp>
        <p:nvSpPr>
          <p:cNvPr id="67595" name="Text Box 24"/>
          <p:cNvSpPr txBox="1">
            <a:spLocks noChangeArrowheads="1"/>
          </p:cNvSpPr>
          <p:nvPr/>
        </p:nvSpPr>
        <p:spPr bwMode="auto">
          <a:xfrm>
            <a:off x="6336506" y="1002062"/>
            <a:ext cx="221086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 b="1" dirty="0" smtClean="0"/>
              <a:t>1. Características</a:t>
            </a:r>
            <a:endParaRPr lang="es-ES" sz="1800" b="1" dirty="0"/>
          </a:p>
        </p:txBody>
      </p:sp>
      <p:sp>
        <p:nvSpPr>
          <p:cNvPr id="197658" name="Text Box 26"/>
          <p:cNvSpPr txBox="1">
            <a:spLocks noChangeArrowheads="1"/>
          </p:cNvSpPr>
          <p:nvPr/>
        </p:nvSpPr>
        <p:spPr bwMode="auto">
          <a:xfrm>
            <a:off x="6205538" y="2613025"/>
            <a:ext cx="1460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 no </a:t>
            </a:r>
          </a:p>
          <a:p>
            <a:pPr eaLnBrk="1" hangingPunct="1"/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 olor?</a:t>
            </a: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47094" y="5409962"/>
            <a:ext cx="57022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dirty="0" smtClean="0">
                <a:solidFill>
                  <a:srgbClr val="FF0000"/>
                </a:solidFill>
              </a:rPr>
              <a:t>* </a:t>
            </a:r>
            <a:r>
              <a:rPr lang="es-ES_tradnl" sz="1600" dirty="0" smtClean="0"/>
              <a:t>Recientemente se ha descubierto que el útero no estéril</a:t>
            </a:r>
            <a:endParaRPr lang="es-VE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97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48" grpId="0" animBg="1"/>
      <p:bldP spid="197649" grpId="0" animBg="1"/>
      <p:bldP spid="197652" grpId="0" animBg="1"/>
      <p:bldP spid="197658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22" name="Text Box 14"/>
          <p:cNvSpPr txBox="1">
            <a:spLocks noChangeArrowheads="1"/>
          </p:cNvSpPr>
          <p:nvPr/>
        </p:nvSpPr>
        <p:spPr bwMode="auto">
          <a:xfrm>
            <a:off x="6588125" y="4797425"/>
            <a:ext cx="8921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Uff!</a:t>
            </a:r>
          </a:p>
        </p:txBody>
      </p:sp>
      <p:sp>
        <p:nvSpPr>
          <p:cNvPr id="145425" name="Text Box 17"/>
          <p:cNvSpPr txBox="1">
            <a:spLocks noChangeArrowheads="1"/>
          </p:cNvSpPr>
          <p:nvPr/>
        </p:nvSpPr>
        <p:spPr bwMode="auto">
          <a:xfrm>
            <a:off x="1116013" y="1557338"/>
            <a:ext cx="1439862" cy="485775"/>
          </a:xfrm>
          <a:prstGeom prst="rect">
            <a:avLst/>
          </a:prstGeom>
          <a:solidFill>
            <a:srgbClr val="FFC215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es-ES_tradnl" sz="2400" b="1">
                <a:solidFill>
                  <a:srgbClr val="54381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COLOR</a:t>
            </a:r>
          </a:p>
        </p:txBody>
      </p:sp>
      <p:sp>
        <p:nvSpPr>
          <p:cNvPr id="145426" name="Text Box 18"/>
          <p:cNvSpPr txBox="1">
            <a:spLocks noChangeArrowheads="1"/>
          </p:cNvSpPr>
          <p:nvPr/>
        </p:nvSpPr>
        <p:spPr bwMode="auto">
          <a:xfrm>
            <a:off x="1125895" y="3716338"/>
            <a:ext cx="1042272" cy="461665"/>
          </a:xfrm>
          <a:prstGeom prst="rect">
            <a:avLst/>
          </a:prstGeom>
          <a:solidFill>
            <a:srgbClr val="FFC197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 b="1"/>
              <a:t>OLOR</a:t>
            </a:r>
          </a:p>
        </p:txBody>
      </p:sp>
      <p:sp>
        <p:nvSpPr>
          <p:cNvPr id="68613" name="Rectangle 19"/>
          <p:cNvSpPr>
            <a:spLocks noChangeArrowheads="1"/>
          </p:cNvSpPr>
          <p:nvPr/>
        </p:nvSpPr>
        <p:spPr bwMode="auto">
          <a:xfrm>
            <a:off x="4356893" y="4795838"/>
            <a:ext cx="1439863" cy="936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5428" name="Text Box 20"/>
          <p:cNvSpPr txBox="1">
            <a:spLocks noChangeArrowheads="1"/>
          </p:cNvSpPr>
          <p:nvPr/>
        </p:nvSpPr>
        <p:spPr bwMode="auto">
          <a:xfrm>
            <a:off x="379413" y="620713"/>
            <a:ext cx="828675" cy="8239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145434" name="Text Box 26"/>
          <p:cNvSpPr txBox="1">
            <a:spLocks noChangeArrowheads="1"/>
          </p:cNvSpPr>
          <p:nvPr/>
        </p:nvSpPr>
        <p:spPr bwMode="auto">
          <a:xfrm>
            <a:off x="7189788" y="549275"/>
            <a:ext cx="1354858" cy="369332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/>
              <a:t>IV. HECES</a:t>
            </a:r>
          </a:p>
        </p:txBody>
      </p:sp>
      <p:sp>
        <p:nvSpPr>
          <p:cNvPr id="68616" name="Text Box 27"/>
          <p:cNvSpPr txBox="1">
            <a:spLocks noChangeArrowheads="1"/>
          </p:cNvSpPr>
          <p:nvPr/>
        </p:nvSpPr>
        <p:spPr bwMode="auto">
          <a:xfrm>
            <a:off x="6373272" y="1026437"/>
            <a:ext cx="221086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 b="1" dirty="0" smtClean="0"/>
              <a:t>1. Características</a:t>
            </a:r>
            <a:endParaRPr lang="es-ES" sz="1800" b="1" dirty="0"/>
          </a:p>
        </p:txBody>
      </p:sp>
      <p:sp>
        <p:nvSpPr>
          <p:cNvPr id="145414" name="Oval 6"/>
          <p:cNvSpPr>
            <a:spLocks noChangeArrowheads="1"/>
          </p:cNvSpPr>
          <p:nvPr/>
        </p:nvSpPr>
        <p:spPr bwMode="auto">
          <a:xfrm>
            <a:off x="6406119" y="1982678"/>
            <a:ext cx="1978328" cy="2022386"/>
          </a:xfrm>
          <a:prstGeom prst="ellipse">
            <a:avLst/>
          </a:prstGeom>
          <a:noFill/>
          <a:ln w="28575">
            <a:solidFill>
              <a:srgbClr val="80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5437" name="Text Box 29"/>
          <p:cNvSpPr txBox="1">
            <a:spLocks noChangeArrowheads="1"/>
          </p:cNvSpPr>
          <p:nvPr/>
        </p:nvSpPr>
        <p:spPr bwMode="auto">
          <a:xfrm>
            <a:off x="650155" y="2249710"/>
            <a:ext cx="198003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 dirty="0">
                <a:solidFill>
                  <a:srgbClr val="006600"/>
                </a:solidFill>
              </a:rPr>
              <a:t>BILIRRUBINA</a:t>
            </a:r>
          </a:p>
          <a:p>
            <a:pPr eaLnBrk="1" hangingPunct="1"/>
            <a:r>
              <a:rPr lang="es-ES" sz="1600" b="1" dirty="0"/>
              <a:t>en intestino</a:t>
            </a:r>
          </a:p>
        </p:txBody>
      </p:sp>
      <p:sp>
        <p:nvSpPr>
          <p:cNvPr id="145438" name="Text Box 30"/>
          <p:cNvSpPr txBox="1">
            <a:spLocks noChangeArrowheads="1"/>
          </p:cNvSpPr>
          <p:nvPr/>
        </p:nvSpPr>
        <p:spPr bwMode="auto">
          <a:xfrm>
            <a:off x="2684463" y="2659063"/>
            <a:ext cx="1127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/>
              <a:t>Reducción</a:t>
            </a:r>
          </a:p>
        </p:txBody>
      </p:sp>
      <p:sp>
        <p:nvSpPr>
          <p:cNvPr id="145439" name="Text Box 31"/>
          <p:cNvSpPr txBox="1">
            <a:spLocks noChangeArrowheads="1"/>
          </p:cNvSpPr>
          <p:nvPr/>
        </p:nvSpPr>
        <p:spPr bwMode="auto">
          <a:xfrm>
            <a:off x="2549871" y="2203544"/>
            <a:ext cx="12314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Bacterias</a:t>
            </a:r>
          </a:p>
        </p:txBody>
      </p:sp>
      <p:sp>
        <p:nvSpPr>
          <p:cNvPr id="145440" name="Text Box 32"/>
          <p:cNvSpPr txBox="1">
            <a:spLocks noChangeArrowheads="1"/>
          </p:cNvSpPr>
          <p:nvPr/>
        </p:nvSpPr>
        <p:spPr bwMode="auto">
          <a:xfrm>
            <a:off x="3641344" y="2388210"/>
            <a:ext cx="1708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/>
              <a:t>BILINÓGENOS</a:t>
            </a:r>
          </a:p>
        </p:txBody>
      </p:sp>
      <p:sp>
        <p:nvSpPr>
          <p:cNvPr id="145441" name="Text Box 33"/>
          <p:cNvSpPr txBox="1">
            <a:spLocks noChangeArrowheads="1"/>
          </p:cNvSpPr>
          <p:nvPr/>
        </p:nvSpPr>
        <p:spPr bwMode="auto">
          <a:xfrm>
            <a:off x="5220731" y="2228850"/>
            <a:ext cx="12314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Bacterias</a:t>
            </a:r>
          </a:p>
        </p:txBody>
      </p:sp>
      <p:sp>
        <p:nvSpPr>
          <p:cNvPr id="145442" name="Text Box 34"/>
          <p:cNvSpPr txBox="1">
            <a:spLocks noChangeArrowheads="1"/>
          </p:cNvSpPr>
          <p:nvPr/>
        </p:nvSpPr>
        <p:spPr bwMode="auto">
          <a:xfrm>
            <a:off x="5229479" y="2667556"/>
            <a:ext cx="11223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dirty="0"/>
              <a:t>Oxidación</a:t>
            </a:r>
          </a:p>
        </p:txBody>
      </p:sp>
      <p:sp>
        <p:nvSpPr>
          <p:cNvPr id="145443" name="Text Box 35"/>
          <p:cNvSpPr txBox="1">
            <a:spLocks noChangeArrowheads="1"/>
          </p:cNvSpPr>
          <p:nvPr/>
        </p:nvSpPr>
        <p:spPr bwMode="auto">
          <a:xfrm>
            <a:off x="6710505" y="2126694"/>
            <a:ext cx="134043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 dirty="0">
                <a:solidFill>
                  <a:srgbClr val="663300"/>
                </a:solidFill>
              </a:rPr>
              <a:t>BILINAS</a:t>
            </a:r>
          </a:p>
        </p:txBody>
      </p:sp>
      <p:sp>
        <p:nvSpPr>
          <p:cNvPr id="145445" name="Text Box 37"/>
          <p:cNvSpPr txBox="1">
            <a:spLocks noChangeArrowheads="1"/>
          </p:cNvSpPr>
          <p:nvPr/>
        </p:nvSpPr>
        <p:spPr bwMode="auto">
          <a:xfrm>
            <a:off x="6783301" y="3176290"/>
            <a:ext cx="1223963" cy="425450"/>
          </a:xfrm>
          <a:prstGeom prst="rect">
            <a:avLst/>
          </a:prstGeom>
          <a:solidFill>
            <a:srgbClr val="FFC215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_tradnl" b="1">
                <a:solidFill>
                  <a:srgbClr val="54381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COLOR</a:t>
            </a:r>
          </a:p>
        </p:txBody>
      </p:sp>
      <p:sp>
        <p:nvSpPr>
          <p:cNvPr id="145446" name="Line 38"/>
          <p:cNvSpPr>
            <a:spLocks noChangeShapeType="1"/>
          </p:cNvSpPr>
          <p:nvPr/>
        </p:nvSpPr>
        <p:spPr bwMode="auto">
          <a:xfrm>
            <a:off x="2684463" y="2542917"/>
            <a:ext cx="1022350" cy="2089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45447" name="Line 39"/>
          <p:cNvSpPr>
            <a:spLocks noChangeShapeType="1"/>
          </p:cNvSpPr>
          <p:nvPr/>
        </p:nvSpPr>
        <p:spPr bwMode="auto">
          <a:xfrm flipV="1">
            <a:off x="5367338" y="2580506"/>
            <a:ext cx="892174" cy="1767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45449" name="Text Box 41"/>
          <p:cNvSpPr txBox="1">
            <a:spLocks noChangeArrowheads="1"/>
          </p:cNvSpPr>
          <p:nvPr/>
        </p:nvSpPr>
        <p:spPr bwMode="auto">
          <a:xfrm>
            <a:off x="1036638" y="4452938"/>
            <a:ext cx="18669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METABOLISMO </a:t>
            </a:r>
          </a:p>
          <a:p>
            <a:pPr eaLnBrk="1" hangingPunct="1"/>
            <a:r>
              <a:rPr lang="es-ES" sz="1600" b="1"/>
              <a:t>PROTEÍNAS</a:t>
            </a:r>
          </a:p>
        </p:txBody>
      </p:sp>
      <p:sp>
        <p:nvSpPr>
          <p:cNvPr id="145450" name="Text Box 42"/>
          <p:cNvSpPr txBox="1">
            <a:spLocks noChangeArrowheads="1"/>
          </p:cNvSpPr>
          <p:nvPr/>
        </p:nvSpPr>
        <p:spPr bwMode="auto">
          <a:xfrm>
            <a:off x="2733912" y="4278610"/>
            <a:ext cx="12314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Bacterias</a:t>
            </a:r>
          </a:p>
        </p:txBody>
      </p:sp>
      <p:sp>
        <p:nvSpPr>
          <p:cNvPr id="145451" name="Line 43"/>
          <p:cNvSpPr>
            <a:spLocks noChangeShapeType="1"/>
          </p:cNvSpPr>
          <p:nvPr/>
        </p:nvSpPr>
        <p:spPr bwMode="auto">
          <a:xfrm>
            <a:off x="2828368" y="4677806"/>
            <a:ext cx="1080057" cy="1484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45452" name="Text Box 44"/>
          <p:cNvSpPr txBox="1">
            <a:spLocks noChangeArrowheads="1"/>
          </p:cNvSpPr>
          <p:nvPr/>
        </p:nvSpPr>
        <p:spPr bwMode="auto">
          <a:xfrm>
            <a:off x="3932921" y="4500563"/>
            <a:ext cx="97494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 dirty="0"/>
              <a:t>GASES</a:t>
            </a:r>
          </a:p>
        </p:txBody>
      </p:sp>
      <p:sp>
        <p:nvSpPr>
          <p:cNvPr id="145453" name="Text Box 45"/>
          <p:cNvSpPr txBox="1">
            <a:spLocks noChangeArrowheads="1"/>
          </p:cNvSpPr>
          <p:nvPr/>
        </p:nvSpPr>
        <p:spPr bwMode="auto">
          <a:xfrm>
            <a:off x="3917950" y="4764088"/>
            <a:ext cx="10858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600" dirty="0" err="1"/>
              <a:t>Escatoles</a:t>
            </a:r>
            <a:endParaRPr lang="es-ES" sz="1600" dirty="0"/>
          </a:p>
          <a:p>
            <a:pPr algn="l" eaLnBrk="1" hangingPunct="1"/>
            <a:r>
              <a:rPr lang="es-ES" sz="1600" dirty="0" err="1"/>
              <a:t>Indoles</a:t>
            </a:r>
            <a:endParaRPr lang="es-ES" sz="1600" dirty="0"/>
          </a:p>
          <a:p>
            <a:pPr algn="l" eaLnBrk="1" hangingPunct="1"/>
            <a:r>
              <a:rPr lang="es-ES" sz="1600" dirty="0"/>
              <a:t>H</a:t>
            </a:r>
            <a:r>
              <a:rPr lang="es-ES" sz="1600" baseline="-25000" dirty="0"/>
              <a:t>2</a:t>
            </a:r>
            <a:r>
              <a:rPr lang="es-ES" sz="1600" dirty="0"/>
              <a:t>S</a:t>
            </a:r>
          </a:p>
        </p:txBody>
      </p:sp>
      <p:sp>
        <p:nvSpPr>
          <p:cNvPr id="145455" name="AutoShape 47"/>
          <p:cNvSpPr>
            <a:spLocks noChangeArrowheads="1"/>
          </p:cNvSpPr>
          <p:nvPr/>
        </p:nvSpPr>
        <p:spPr bwMode="auto">
          <a:xfrm>
            <a:off x="7275039" y="2481559"/>
            <a:ext cx="215900" cy="649288"/>
          </a:xfrm>
          <a:prstGeom prst="downArrow">
            <a:avLst>
              <a:gd name="adj1" fmla="val 50000"/>
              <a:gd name="adj2" fmla="val 75184"/>
            </a:avLst>
          </a:prstGeom>
          <a:solidFill>
            <a:srgbClr val="FFC215"/>
          </a:solidFill>
          <a:ln w="9525">
            <a:solidFill>
              <a:srgbClr val="54381C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VE"/>
          </a:p>
        </p:txBody>
      </p:sp>
      <p:sp>
        <p:nvSpPr>
          <p:cNvPr id="145457" name="Text Box 49"/>
          <p:cNvSpPr txBox="1">
            <a:spLocks noChangeArrowheads="1"/>
          </p:cNvSpPr>
          <p:nvPr/>
        </p:nvSpPr>
        <p:spPr bwMode="auto">
          <a:xfrm>
            <a:off x="5377910" y="4912202"/>
            <a:ext cx="899605" cy="400110"/>
          </a:xfrm>
          <a:prstGeom prst="rect">
            <a:avLst/>
          </a:prstGeom>
          <a:solidFill>
            <a:srgbClr val="FFC197"/>
          </a:solidFill>
          <a:ln w="28575">
            <a:solidFill>
              <a:srgbClr val="CC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b="1" dirty="0"/>
              <a:t>OLOR</a:t>
            </a:r>
          </a:p>
        </p:txBody>
      </p:sp>
      <p:sp>
        <p:nvSpPr>
          <p:cNvPr id="145415" name="Oval 7"/>
          <p:cNvSpPr>
            <a:spLocks noChangeArrowheads="1"/>
          </p:cNvSpPr>
          <p:nvPr/>
        </p:nvSpPr>
        <p:spPr bwMode="auto">
          <a:xfrm>
            <a:off x="5072746" y="4147939"/>
            <a:ext cx="1515379" cy="1441649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5460" name="AutoShape 52"/>
          <p:cNvSpPr>
            <a:spLocks noChangeArrowheads="1"/>
          </p:cNvSpPr>
          <p:nvPr/>
        </p:nvSpPr>
        <p:spPr bwMode="auto">
          <a:xfrm>
            <a:off x="5695950" y="4229100"/>
            <a:ext cx="214313" cy="649288"/>
          </a:xfrm>
          <a:prstGeom prst="downArrow">
            <a:avLst>
              <a:gd name="adj1" fmla="val 50000"/>
              <a:gd name="adj2" fmla="val 75741"/>
            </a:avLst>
          </a:prstGeom>
          <a:solidFill>
            <a:srgbClr val="FFC197"/>
          </a:solidFill>
          <a:ln w="9525">
            <a:solidFill>
              <a:srgbClr val="54381C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VE"/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45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5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45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45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45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45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45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1" dur="2000" fill="hold"/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1" dur="2000" fill="hold"/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145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22" grpId="0"/>
      <p:bldP spid="145425" grpId="0" animBg="1"/>
      <p:bldP spid="145426" grpId="0" animBg="1"/>
      <p:bldP spid="145414" grpId="0" animBg="1"/>
      <p:bldP spid="145414" grpId="1" animBg="1"/>
      <p:bldP spid="145437" grpId="0"/>
      <p:bldP spid="145438" grpId="0"/>
      <p:bldP spid="145439" grpId="0"/>
      <p:bldP spid="145440" grpId="0"/>
      <p:bldP spid="145441" grpId="0"/>
      <p:bldP spid="145442" grpId="0"/>
      <p:bldP spid="145443" grpId="0"/>
      <p:bldP spid="145445" grpId="0" animBg="1"/>
      <p:bldP spid="145446" grpId="0" animBg="1"/>
      <p:bldP spid="145447" grpId="0" animBg="1"/>
      <p:bldP spid="145449" grpId="0"/>
      <p:bldP spid="145450" grpId="0"/>
      <p:bldP spid="145451" grpId="0" animBg="1"/>
      <p:bldP spid="145452" grpId="0"/>
      <p:bldP spid="145453" grpId="0"/>
      <p:bldP spid="145455" grpId="0" animBg="1"/>
      <p:bldP spid="145457" grpId="0" animBg="1"/>
      <p:bldP spid="145415" grpId="0" animBg="1"/>
      <p:bldP spid="145415" grpId="1" animBg="1"/>
      <p:bldP spid="14546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ximena\Desktop\6a0120a5b452fd970c01a73de5288f970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53" y="-14831"/>
            <a:ext cx="5314989" cy="6872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987340" y="2644170"/>
            <a:ext cx="2452915" cy="1200329"/>
          </a:xfrm>
          <a:prstGeom prst="rect">
            <a:avLst/>
          </a:prstGeom>
          <a:solidFill>
            <a:schemeClr val="accent1">
              <a:lumMod val="75000"/>
            </a:schemeClr>
          </a:solidFill>
          <a:ln w="28575">
            <a:solidFill>
              <a:schemeClr val="accent1">
                <a:lumMod val="50000"/>
              </a:schemeClr>
            </a:solidFill>
          </a:ln>
          <a:effectLst>
            <a:glow rad="127000">
              <a:srgbClr val="3399FF"/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400" dirty="0" smtClean="0"/>
              <a:t>2. Microbios </a:t>
            </a:r>
          </a:p>
          <a:p>
            <a:r>
              <a:rPr lang="es-VE" sz="2400" dirty="0" smtClean="0"/>
              <a:t>en el tracto </a:t>
            </a:r>
          </a:p>
          <a:p>
            <a:r>
              <a:rPr lang="es-VE" sz="2400" dirty="0" smtClean="0"/>
              <a:t>gastrointestinal</a:t>
            </a:r>
            <a:endParaRPr lang="es-VE" sz="2400" dirty="0"/>
          </a:p>
        </p:txBody>
      </p:sp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7247130" y="404664"/>
            <a:ext cx="1354858" cy="369332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IV. HECES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6443663" y="6577247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603719" y="5913124"/>
            <a:ext cx="313442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/>
              <a:t>PENN </a:t>
            </a:r>
            <a:r>
              <a:rPr lang="es-VE" sz="1100" dirty="0" err="1" smtClean="0"/>
              <a:t>MEDICiNE</a:t>
            </a:r>
            <a:r>
              <a:rPr lang="es-VE" sz="1100" dirty="0" smtClean="0"/>
              <a:t> 2014 Spring 9-13 http</a:t>
            </a:r>
            <a:r>
              <a:rPr lang="es-VE" sz="1100" dirty="0"/>
              <a:t>://news.pennmedicine.org/inside/2014/07/microbiomics-the-next-big-thing.html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6327648" y="4170925"/>
            <a:ext cx="1838965" cy="830997"/>
          </a:xfrm>
          <a:prstGeom prst="rect">
            <a:avLst/>
          </a:prstGeom>
          <a:solidFill>
            <a:srgbClr val="00B0F0"/>
          </a:solidFill>
          <a:ln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400" dirty="0" smtClean="0"/>
              <a:t>Microbioma</a:t>
            </a:r>
          </a:p>
          <a:p>
            <a:r>
              <a:rPr lang="es-VE" sz="2400" dirty="0" smtClean="0"/>
              <a:t>Microbiota</a:t>
            </a:r>
            <a:endParaRPr lang="es-VE" sz="2400" dirty="0"/>
          </a:p>
        </p:txBody>
      </p:sp>
    </p:spTree>
    <p:extLst>
      <p:ext uri="{BB962C8B-B14F-4D97-AF65-F5344CB8AC3E}">
        <p14:creationId xmlns:p14="http://schemas.microsoft.com/office/powerpoint/2010/main" val="18885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18347" y="2205453"/>
            <a:ext cx="439844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Comic Sans MS" panose="030F0702030302020204" pitchFamily="66" charset="0"/>
              </a:rPr>
              <a:t>Un </a:t>
            </a:r>
            <a:r>
              <a:rPr lang="en-US" sz="2400" b="1" dirty="0" smtClean="0">
                <a:latin typeface="Comic Sans MS" panose="030F0702030302020204" pitchFamily="66" charset="0"/>
              </a:rPr>
              <a:t>MICROBIOMA </a:t>
            </a:r>
            <a:r>
              <a:rPr lang="en-US" sz="2400" dirty="0" err="1" smtClean="0">
                <a:latin typeface="Comic Sans MS" panose="030F0702030302020204" pitchFamily="66" charset="0"/>
              </a:rPr>
              <a:t>es</a:t>
            </a:r>
            <a:r>
              <a:rPr lang="en-US" sz="2400" dirty="0" smtClean="0">
                <a:latin typeface="Comic Sans MS" panose="030F0702030302020204" pitchFamily="66" charset="0"/>
              </a:rPr>
              <a:t>  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"la </a:t>
            </a:r>
            <a:r>
              <a:rPr lang="en-US" sz="2400" dirty="0" err="1" smtClean="0">
                <a:latin typeface="Comic Sans MS" panose="030F0702030302020204" pitchFamily="66" charset="0"/>
              </a:rPr>
              <a:t>comunidad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ecológica</a:t>
            </a:r>
            <a:r>
              <a:rPr lang="en-US" sz="2400" dirty="0" smtClean="0">
                <a:latin typeface="Comic Sans MS" panose="030F0702030302020204" pitchFamily="66" charset="0"/>
              </a:rPr>
              <a:t> de </a:t>
            </a:r>
            <a:r>
              <a:rPr lang="en-US" sz="2400" dirty="0" err="1" smtClean="0">
                <a:latin typeface="Comic Sans MS" panose="030F0702030302020204" pitchFamily="66" charset="0"/>
              </a:rPr>
              <a:t>microorganismos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comensales</a:t>
            </a:r>
            <a:r>
              <a:rPr lang="en-US" sz="2400" dirty="0" smtClean="0">
                <a:latin typeface="Comic Sans MS" panose="030F0702030302020204" pitchFamily="66" charset="0"/>
              </a:rPr>
              <a:t>, </a:t>
            </a:r>
            <a:r>
              <a:rPr lang="en-US" sz="2400" dirty="0" err="1" smtClean="0">
                <a:latin typeface="Comic Sans MS" panose="030F0702030302020204" pitchFamily="66" charset="0"/>
              </a:rPr>
              <a:t>simbióticos</a:t>
            </a:r>
            <a:r>
              <a:rPr lang="en-US" sz="2400" dirty="0" smtClean="0">
                <a:latin typeface="Comic Sans MS" panose="030F0702030302020204" pitchFamily="66" charset="0"/>
              </a:rPr>
              <a:t>, y </a:t>
            </a:r>
            <a:r>
              <a:rPr lang="en-US" sz="2400" dirty="0" err="1" smtClean="0">
                <a:latin typeface="Comic Sans MS" panose="030F0702030302020204" pitchFamily="66" charset="0"/>
              </a:rPr>
              <a:t>patogénicos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que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literalmente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comparten</a:t>
            </a:r>
            <a:r>
              <a:rPr lang="en-US" sz="2400" dirty="0" smtClean="0">
                <a:latin typeface="Comic Sans MS" panose="030F0702030302020204" pitchFamily="66" charset="0"/>
              </a:rPr>
              <a:t> el </a:t>
            </a:r>
            <a:r>
              <a:rPr lang="en-US" sz="2400" dirty="0" err="1" smtClean="0">
                <a:latin typeface="Comic Sans MS" panose="030F0702030302020204" pitchFamily="66" charset="0"/>
              </a:rPr>
              <a:t>espacio</a:t>
            </a:r>
            <a:r>
              <a:rPr lang="en-US" sz="2400" dirty="0" smtClean="0">
                <a:latin typeface="Comic Sans MS" panose="030F0702030302020204" pitchFamily="66" charset="0"/>
              </a:rPr>
              <a:t> de </a:t>
            </a:r>
            <a:r>
              <a:rPr lang="en-US" sz="2400" dirty="0" err="1" smtClean="0">
                <a:latin typeface="Comic Sans MS" panose="030F0702030302020204" pitchFamily="66" charset="0"/>
              </a:rPr>
              <a:t>nuestro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cuerpo</a:t>
            </a:r>
            <a:r>
              <a:rPr lang="en-US" sz="2400" dirty="0" smtClean="0">
                <a:latin typeface="Comic Sans MS" panose="030F0702030302020204" pitchFamily="66" charset="0"/>
              </a:rPr>
              <a:t>"</a:t>
            </a:r>
            <a:endParaRPr lang="en-US" sz="2400" dirty="0" smtClean="0">
              <a:latin typeface="Comic Sans MS" panose="030F0702030302020204" pitchFamily="66" charset="0"/>
              <a:hlinkClick r:id="rId2" tooltip="Joshua Lederberg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18347" y="4630082"/>
            <a:ext cx="4275653" cy="1200329"/>
          </a:xfrm>
          <a:prstGeom prst="rect">
            <a:avLst/>
          </a:prstGeom>
          <a:solidFill>
            <a:schemeClr val="accent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1800" b="1" dirty="0" smtClean="0">
                <a:latin typeface="Comic Sans MS" panose="030F0702030302020204" pitchFamily="66" charset="0"/>
              </a:rPr>
              <a:t>Joshua </a:t>
            </a:r>
            <a:r>
              <a:rPr lang="es-VE" sz="1800" b="1" dirty="0" err="1" smtClean="0">
                <a:latin typeface="Comic Sans MS" panose="030F0702030302020204" pitchFamily="66" charset="0"/>
              </a:rPr>
              <a:t>Lederberg</a:t>
            </a:r>
            <a:endParaRPr lang="es-VE" sz="1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s-VE" sz="1800" b="1" dirty="0" smtClean="0">
                <a:latin typeface="Comic Sans MS" panose="030F0702030302020204" pitchFamily="66" charset="0"/>
              </a:rPr>
              <a:t>Premio Nobel Fisiología y </a:t>
            </a:r>
          </a:p>
          <a:p>
            <a:pPr algn="ctr"/>
            <a:r>
              <a:rPr lang="es-VE" sz="1800" b="1" dirty="0" smtClean="0">
                <a:latin typeface="Comic Sans MS" panose="030F0702030302020204" pitchFamily="66" charset="0"/>
              </a:rPr>
              <a:t>Medicina 1958</a:t>
            </a:r>
          </a:p>
          <a:p>
            <a:pPr algn="ctr"/>
            <a:r>
              <a:rPr lang="es-VE" sz="1800" dirty="0" smtClean="0">
                <a:latin typeface="Comic Sans MS" panose="030F0702030302020204" pitchFamily="66" charset="0"/>
              </a:rPr>
              <a:t>Biología Molecular Genética </a:t>
            </a:r>
            <a:r>
              <a:rPr lang="es-VE" sz="1800" dirty="0" err="1" smtClean="0">
                <a:latin typeface="Comic Sans MS" panose="030F0702030302020204" pitchFamily="66" charset="0"/>
              </a:rPr>
              <a:t>Microbial</a:t>
            </a:r>
            <a:endParaRPr lang="es-VE" sz="1800" dirty="0">
              <a:latin typeface="Comic Sans MS" panose="030F0702030302020204" pitchFamily="66" charset="0"/>
            </a:endParaRPr>
          </a:p>
        </p:txBody>
      </p:sp>
      <p:pic>
        <p:nvPicPr>
          <p:cNvPr id="7" name="Picture 2" descr="C:\Users\ximena\Desktop\HI-RES B2201377-Tongue_bacteria,_SEM-SP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033" y="2205453"/>
            <a:ext cx="3793492" cy="287040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2523201" y="669207"/>
            <a:ext cx="4097597" cy="1077218"/>
          </a:xfrm>
          <a:prstGeom prst="rect">
            <a:avLst/>
          </a:prstGeom>
          <a:solidFill>
            <a:srgbClr val="FFBDD8"/>
          </a:solidFill>
          <a:ln w="28575">
            <a:solidFill>
              <a:srgbClr val="0047D6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3200" dirty="0" smtClean="0">
                <a:latin typeface="Comic Sans MS" pitchFamily="66" charset="0"/>
              </a:rPr>
              <a:t>¿Qué es el </a:t>
            </a:r>
          </a:p>
          <a:p>
            <a:pPr algn="ctr"/>
            <a:r>
              <a:rPr lang="es-VE" sz="3200" dirty="0" err="1" smtClean="0">
                <a:latin typeface="Comic Sans MS" pitchFamily="66" charset="0"/>
              </a:rPr>
              <a:t>microbioma</a:t>
            </a:r>
            <a:r>
              <a:rPr lang="es-VE" sz="3200" dirty="0" smtClean="0">
                <a:latin typeface="Comic Sans MS" pitchFamily="66" charset="0"/>
              </a:rPr>
              <a:t> humano?</a:t>
            </a:r>
            <a:endParaRPr lang="es-VE" sz="3200" dirty="0">
              <a:latin typeface="Comic Sans MS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5716797" y="5221348"/>
            <a:ext cx="31356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VE" sz="1000" dirty="0">
                <a:latin typeface="Times New Roman" pitchFamily="18" charset="0"/>
                <a:cs typeface="Times New Roman" pitchFamily="18" charset="0"/>
              </a:rPr>
              <a:t>http://www.nature.com/news/microbiome-sequencing-offers-hope-for-diagnostics-1.10299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50118" y="5887483"/>
            <a:ext cx="4243882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Descubrimiento de bacterias que pueden aparearse e intercambiar genes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6311500" y="653951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s-E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  <p:extLst>
      <p:ext uri="{BB962C8B-B14F-4D97-AF65-F5344CB8AC3E}">
        <p14:creationId xmlns:p14="http://schemas.microsoft.com/office/powerpoint/2010/main" val="27162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518495" y="2010901"/>
            <a:ext cx="6107009" cy="4370427"/>
          </a:xfrm>
          <a:prstGeom prst="rect">
            <a:avLst/>
          </a:prstGeom>
          <a:solidFill>
            <a:srgbClr val="FFBD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/>
            <a:endParaRPr lang="en-US" sz="900" dirty="0" smtClean="0">
              <a:latin typeface="Comic Sans MS" panose="030F0702030302020204" pitchFamily="66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b="1" dirty="0">
                <a:latin typeface="Comic Sans MS" panose="030F0702030302020204" pitchFamily="66" charset="0"/>
              </a:rPr>
              <a:t>Microbiota</a:t>
            </a:r>
            <a:r>
              <a:rPr lang="en-US" sz="2400" dirty="0">
                <a:latin typeface="Comic Sans MS" panose="030F0702030302020204" pitchFamily="66" charset="0"/>
              </a:rPr>
              <a:t> para </a:t>
            </a:r>
            <a:r>
              <a:rPr lang="en-US" sz="2400" dirty="0" err="1">
                <a:latin typeface="Comic Sans MS" panose="030F0702030302020204" pitchFamily="66" charset="0"/>
              </a:rPr>
              <a:t>describir</a:t>
            </a:r>
            <a:r>
              <a:rPr lang="en-US" sz="2400" dirty="0">
                <a:latin typeface="Comic Sans MS" panose="030F0702030302020204" pitchFamily="66" charset="0"/>
              </a:rPr>
              <a:t> los </a:t>
            </a:r>
            <a:r>
              <a:rPr lang="en-US" sz="2400" dirty="0" smtClean="0">
                <a:latin typeface="Comic Sans MS" panose="030F0702030302020204" pitchFamily="66" charset="0"/>
              </a:rPr>
              <a:t> 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microorganismos</a:t>
            </a:r>
            <a:r>
              <a:rPr lang="en-US" sz="2400" b="1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que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residen</a:t>
            </a:r>
            <a:r>
              <a:rPr lang="en-US" sz="2400" dirty="0">
                <a:latin typeface="Comic Sans MS" panose="030F0702030302020204" pitchFamily="66" charset="0"/>
              </a:rPr>
              <a:t> en un </a:t>
            </a:r>
          </a:p>
          <a:p>
            <a:pPr algn="l"/>
            <a:r>
              <a:rPr lang="en-US" sz="2400" dirty="0" smtClean="0">
                <a:latin typeface="Comic Sans MS" panose="030F0702030302020204" pitchFamily="66" charset="0"/>
              </a:rPr>
              <a:t>    </a:t>
            </a:r>
            <a:r>
              <a:rPr lang="en-US" sz="2400" dirty="0" err="1" smtClean="0">
                <a:latin typeface="Comic Sans MS" panose="030F0702030302020204" pitchFamily="66" charset="0"/>
              </a:rPr>
              <a:t>nicho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ambiental</a:t>
            </a:r>
            <a:endParaRPr lang="en-US" sz="2400" dirty="0">
              <a:latin typeface="Comic Sans MS" panose="030F0702030302020204" pitchFamily="66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en-US" sz="1000" b="1" dirty="0">
              <a:latin typeface="Comic Sans MS" panose="030F0702030302020204" pitchFamily="66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b="1" dirty="0" err="1" smtClean="0">
                <a:latin typeface="Comic Sans MS" panose="030F0702030302020204" pitchFamily="66" charset="0"/>
              </a:rPr>
              <a:t>Microbioma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para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describir</a:t>
            </a:r>
            <a:r>
              <a:rPr lang="en-US" sz="2400" dirty="0" smtClean="0">
                <a:latin typeface="Comic Sans MS" panose="030F0702030302020204" pitchFamily="66" charset="0"/>
              </a:rPr>
              <a:t> los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genomas</a:t>
            </a:r>
            <a:r>
              <a:rPr lang="en-US" sz="2400" b="1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colectivos</a:t>
            </a:r>
            <a:r>
              <a:rPr lang="en-US" sz="2400" dirty="0" smtClean="0">
                <a:latin typeface="Comic Sans MS" panose="030F0702030302020204" pitchFamily="66" charset="0"/>
              </a:rPr>
              <a:t> de </a:t>
            </a:r>
            <a:r>
              <a:rPr lang="en-US" sz="2400" dirty="0" err="1" smtClean="0">
                <a:latin typeface="Comic Sans MS" panose="030F0702030302020204" pitchFamily="66" charset="0"/>
              </a:rPr>
              <a:t>microorganismos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que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</a:p>
          <a:p>
            <a:pPr algn="l"/>
            <a:r>
              <a:rPr lang="en-US" sz="2400" dirty="0" smtClean="0">
                <a:latin typeface="Comic Sans MS" panose="030F0702030302020204" pitchFamily="66" charset="0"/>
              </a:rPr>
              <a:t>    </a:t>
            </a:r>
            <a:r>
              <a:rPr lang="en-US" sz="2400" dirty="0" err="1" smtClean="0">
                <a:latin typeface="Comic Sans MS" panose="030F0702030302020204" pitchFamily="66" charset="0"/>
              </a:rPr>
              <a:t>residen</a:t>
            </a:r>
            <a:r>
              <a:rPr lang="en-US" sz="2400" dirty="0" smtClean="0">
                <a:latin typeface="Comic Sans MS" panose="030F0702030302020204" pitchFamily="66" charset="0"/>
              </a:rPr>
              <a:t> en un </a:t>
            </a:r>
            <a:r>
              <a:rPr lang="en-US" sz="2400" dirty="0" err="1" smtClean="0">
                <a:latin typeface="Comic Sans MS" panose="030F0702030302020204" pitchFamily="66" charset="0"/>
              </a:rPr>
              <a:t>nicho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ambiental</a:t>
            </a:r>
            <a:r>
              <a:rPr lang="en-US" sz="2400" dirty="0" smtClean="0">
                <a:latin typeface="Comic Sans MS" panose="030F0702030302020204" pitchFamily="66" charset="0"/>
              </a:rPr>
              <a:t>.</a:t>
            </a:r>
          </a:p>
          <a:p>
            <a:pPr algn="l"/>
            <a:r>
              <a:rPr lang="en-US" sz="1000" dirty="0" smtClean="0">
                <a:latin typeface="Comic Sans MS" panose="030F0702030302020204" pitchFamily="66" charset="0"/>
              </a:rPr>
              <a:t> </a:t>
            </a:r>
            <a:endParaRPr lang="en-US" sz="1000" dirty="0">
              <a:latin typeface="Comic Sans MS" panose="030F0702030302020204" pitchFamily="66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b="1" dirty="0" err="1" smtClean="0">
                <a:latin typeface="Comic Sans MS" panose="030F0702030302020204" pitchFamily="66" charset="0"/>
              </a:rPr>
              <a:t>Metagenoma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para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describir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colección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</a:p>
          <a:p>
            <a:pPr marL="365125" indent="-365125" algn="l"/>
            <a:r>
              <a:rPr lang="en-US" sz="2400" dirty="0" smtClean="0">
                <a:latin typeface="Comic Sans MS" panose="030F0702030302020204" pitchFamily="66" charset="0"/>
              </a:rPr>
              <a:t>    de genes </a:t>
            </a:r>
            <a:r>
              <a:rPr lang="en-US" sz="2400" dirty="0" err="1" smtClean="0">
                <a:latin typeface="Comic Sans MS" panose="030F0702030302020204" pitchFamily="66" charset="0"/>
              </a:rPr>
              <a:t>microbianos</a:t>
            </a:r>
            <a:r>
              <a:rPr lang="en-US" sz="2400" dirty="0" smtClean="0">
                <a:latin typeface="Comic Sans MS" panose="030F0702030302020204" pitchFamily="66" charset="0"/>
              </a:rPr>
              <a:t> en un </a:t>
            </a:r>
            <a:r>
              <a:rPr lang="en-US" sz="2400" dirty="0" err="1" smtClean="0">
                <a:latin typeface="Comic Sans MS" panose="030F0702030302020204" pitchFamily="66" charset="0"/>
              </a:rPr>
              <a:t>ambiente</a:t>
            </a:r>
            <a:r>
              <a:rPr lang="en-US" sz="2400" dirty="0" smtClean="0">
                <a:latin typeface="Comic Sans MS" panose="030F0702030302020204" pitchFamily="66" charset="0"/>
              </a:rPr>
              <a:t>    particular </a:t>
            </a:r>
            <a:r>
              <a:rPr lang="en-US" sz="2400" dirty="0" err="1" smtClean="0">
                <a:latin typeface="Comic Sans MS" panose="030F0702030302020204" pitchFamily="66" charset="0"/>
              </a:rPr>
              <a:t>que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pueden</a:t>
            </a:r>
            <a:r>
              <a:rPr lang="en-US" sz="2400" dirty="0" smtClean="0">
                <a:latin typeface="Comic Sans MS" panose="030F0702030302020204" pitchFamily="66" charset="0"/>
              </a:rPr>
              <a:t> o no </a:t>
            </a:r>
            <a:r>
              <a:rPr lang="en-US" sz="2400" dirty="0" err="1" smtClean="0">
                <a:latin typeface="Comic Sans MS" panose="030F0702030302020204" pitchFamily="66" charset="0"/>
              </a:rPr>
              <a:t>estar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</a:p>
          <a:p>
            <a:pPr marL="365125" indent="-365125" algn="l"/>
            <a:r>
              <a:rPr lang="en-US" sz="2400" dirty="0" smtClean="0">
                <a:latin typeface="Comic Sans MS" panose="030F0702030302020204" pitchFamily="66" charset="0"/>
              </a:rPr>
              <a:t>    </a:t>
            </a:r>
            <a:r>
              <a:rPr lang="en-US" sz="2400" dirty="0" err="1" smtClean="0">
                <a:latin typeface="Comic Sans MS" panose="030F0702030302020204" pitchFamily="66" charset="0"/>
              </a:rPr>
              <a:t>asociados</a:t>
            </a:r>
            <a:r>
              <a:rPr lang="en-US" sz="2400" dirty="0" smtClean="0">
                <a:latin typeface="Comic Sans MS" panose="030F0702030302020204" pitchFamily="66" charset="0"/>
              </a:rPr>
              <a:t> a un </a:t>
            </a:r>
            <a:r>
              <a:rPr lang="en-US" sz="2400" dirty="0" err="1" smtClean="0">
                <a:latin typeface="Comic Sans MS" panose="030F0702030302020204" pitchFamily="66" charset="0"/>
              </a:rPr>
              <a:t>huésped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endParaRPr lang="es-VE" sz="2400" dirty="0">
              <a:latin typeface="Comic Sans MS" panose="030F0702030302020204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771236" y="6606217"/>
            <a:ext cx="2372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X. Páez. Facultad Medicina. ULA 2017</a:t>
            </a:r>
            <a:endParaRPr lang="es-VE" sz="1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489327" y="590836"/>
            <a:ext cx="6218365" cy="584775"/>
          </a:xfrm>
          <a:prstGeom prst="rect">
            <a:avLst/>
          </a:prstGeom>
          <a:solidFill>
            <a:srgbClr val="FFBDD8"/>
          </a:solidFill>
          <a:ln w="28575"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Comic Sans MS" panose="030F0702030302020204" pitchFamily="66" charset="0"/>
              </a:rPr>
              <a:t>“Microbiota” </a:t>
            </a:r>
            <a:r>
              <a:rPr lang="en-US" sz="3200" dirty="0" err="1" smtClean="0">
                <a:latin typeface="Comic Sans MS" panose="030F0702030302020204" pitchFamily="66" charset="0"/>
              </a:rPr>
              <a:t>vs</a:t>
            </a:r>
            <a:r>
              <a:rPr lang="en-US" sz="3200" dirty="0" smtClean="0">
                <a:latin typeface="Comic Sans MS" panose="030F0702030302020204" pitchFamily="66" charset="0"/>
              </a:rPr>
              <a:t> “Microbioma”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979712" y="1199257"/>
            <a:ext cx="51845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 err="1">
                <a:solidFill>
                  <a:srgbClr val="000000"/>
                </a:solidFill>
              </a:rPr>
              <a:t>Términos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muy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usados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como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sinónimos</a:t>
            </a:r>
            <a:r>
              <a:rPr lang="en-US" dirty="0">
                <a:solidFill>
                  <a:srgbClr val="000000"/>
                </a:solidFill>
              </a:rPr>
              <a:t>.</a:t>
            </a:r>
          </a:p>
          <a:p>
            <a:pPr lvl="0"/>
            <a:r>
              <a:rPr lang="en-US" dirty="0">
                <a:solidFill>
                  <a:srgbClr val="000000"/>
                </a:solidFill>
              </a:rPr>
              <a:t>Sin embargo, se </a:t>
            </a:r>
            <a:r>
              <a:rPr lang="en-US" dirty="0" err="1">
                <a:solidFill>
                  <a:srgbClr val="000000"/>
                </a:solidFill>
              </a:rPr>
              <a:t>hace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diferencia</a:t>
            </a:r>
            <a:r>
              <a:rPr lang="en-US" dirty="0">
                <a:solidFill>
                  <a:srgbClr val="000000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79256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015716" y="1066800"/>
            <a:ext cx="5112568" cy="2062103"/>
          </a:xfrm>
          <a:prstGeom prst="rect">
            <a:avLst/>
          </a:prstGeom>
          <a:solidFill>
            <a:srgbClr val="FFBDD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  <a:r>
              <a:rPr lang="es-VE" sz="2800" dirty="0" smtClean="0">
                <a:latin typeface="Comic Sans MS" panose="030F0702030302020204" pitchFamily="66" charset="0"/>
              </a:rPr>
              <a:t> Humano</a:t>
            </a:r>
          </a:p>
          <a:p>
            <a:endParaRPr lang="es-VE" sz="1000" dirty="0">
              <a:latin typeface="Comic Sans MS" panose="030F0702030302020204" pitchFamily="66" charset="0"/>
            </a:endParaRPr>
          </a:p>
          <a:p>
            <a:r>
              <a:rPr lang="es-VE" sz="2000" dirty="0" smtClean="0">
                <a:latin typeface="Comic Sans MS" panose="030F0702030302020204" pitchFamily="66" charset="0"/>
              </a:rPr>
              <a:t>Comunidad particular de </a:t>
            </a:r>
            <a:r>
              <a:rPr lang="es-VE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microbios</a:t>
            </a:r>
            <a:r>
              <a:rPr lang="es-VE" sz="2000" dirty="0" smtClean="0">
                <a:latin typeface="Comic Sans MS" panose="030F0702030302020204" pitchFamily="66" charset="0"/>
              </a:rPr>
              <a:t> que residen </a:t>
            </a: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dentro y sobre </a:t>
            </a:r>
            <a:r>
              <a:rPr lang="es-VE" sz="2000" dirty="0" smtClean="0">
                <a:latin typeface="Comic Sans MS" panose="030F0702030302020204" pitchFamily="66" charset="0"/>
              </a:rPr>
              <a:t>el cuerpo humano</a:t>
            </a:r>
          </a:p>
          <a:p>
            <a:r>
              <a:rPr lang="es-VE" sz="2000" dirty="0">
                <a:latin typeface="Comic Sans MS" panose="030F0702030302020204" pitchFamily="66" charset="0"/>
              </a:rPr>
              <a:t>q</a:t>
            </a:r>
            <a:r>
              <a:rPr lang="es-VE" sz="2000" dirty="0" smtClean="0">
                <a:latin typeface="Comic Sans MS" panose="030F0702030302020204" pitchFamily="66" charset="0"/>
              </a:rPr>
              <a:t>ue incluye: bacterias, </a:t>
            </a:r>
            <a:r>
              <a:rPr lang="es-VE" sz="2000" dirty="0" err="1" smtClean="0">
                <a:latin typeface="Comic Sans MS" panose="030F0702030302020204" pitchFamily="66" charset="0"/>
              </a:rPr>
              <a:t>archaeas</a:t>
            </a:r>
            <a:r>
              <a:rPr lang="es-VE" sz="2000" dirty="0" smtClean="0">
                <a:latin typeface="Comic Sans MS" panose="030F0702030302020204" pitchFamily="66" charset="0"/>
              </a:rPr>
              <a:t>, virus y </a:t>
            </a:r>
            <a:r>
              <a:rPr lang="es-VE" sz="2000" dirty="0" err="1" smtClean="0">
                <a:latin typeface="Comic Sans MS" panose="030F0702030302020204" pitchFamily="66" charset="0"/>
              </a:rPr>
              <a:t>microeucariotas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984884" y="3445679"/>
            <a:ext cx="5112568" cy="1446550"/>
          </a:xfrm>
          <a:prstGeom prst="rect">
            <a:avLst/>
          </a:prstGeom>
          <a:solidFill>
            <a:srgbClr val="FFBDD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Microbioma</a:t>
            </a:r>
            <a:r>
              <a:rPr lang="es-V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2800" dirty="0" smtClean="0">
                <a:latin typeface="Comic Sans MS" panose="030F0702030302020204" pitchFamily="66" charset="0"/>
              </a:rPr>
              <a:t>Humano</a:t>
            </a:r>
          </a:p>
          <a:p>
            <a:endParaRPr lang="es-VE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2000" dirty="0" smtClean="0">
                <a:latin typeface="Comic Sans MS" panose="030F0702030302020204" pitchFamily="66" charset="0"/>
              </a:rPr>
              <a:t>Los </a:t>
            </a:r>
            <a:r>
              <a:rPr lang="es-VE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genes</a:t>
            </a:r>
            <a:r>
              <a:rPr lang="es-VE" sz="2000" dirty="0" smtClean="0">
                <a:latin typeface="Comic Sans MS" panose="030F0702030302020204" pitchFamily="66" charset="0"/>
              </a:rPr>
              <a:t> que contienen el </a:t>
            </a:r>
            <a:r>
              <a:rPr lang="es-VE" sz="2000" dirty="0" err="1" smtClean="0">
                <a:latin typeface="Comic Sans MS" panose="030F0702030302020204" pitchFamily="66" charset="0"/>
              </a:rPr>
              <a:t>microbiota</a:t>
            </a:r>
            <a:r>
              <a:rPr lang="es-VE" sz="2000" dirty="0" smtClean="0">
                <a:latin typeface="Comic Sans MS" panose="030F0702030302020204" pitchFamily="66" charset="0"/>
              </a:rPr>
              <a:t> humano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06661" y="5040209"/>
            <a:ext cx="38216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VE" sz="1400" i="1" dirty="0" err="1">
                <a:latin typeface="Times New Roman" pitchFamily="18" charset="0"/>
                <a:cs typeface="Times New Roman" pitchFamily="18" charset="0"/>
              </a:rPr>
              <a:t>Gut</a:t>
            </a:r>
            <a:r>
              <a:rPr lang="es-VE" sz="1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400" i="1" dirty="0" err="1"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es-VE" sz="1400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s-VE" sz="1400" i="1" dirty="0" err="1">
                <a:latin typeface="Times New Roman" pitchFamily="18" charset="0"/>
                <a:cs typeface="Times New Roman" pitchFamily="18" charset="0"/>
              </a:rPr>
              <a:t>exploring</a:t>
            </a:r>
            <a:r>
              <a:rPr lang="es-VE" sz="1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400" i="1" dirty="0" err="1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es-VE" sz="1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400" i="1" dirty="0" err="1">
                <a:latin typeface="Times New Roman" pitchFamily="18" charset="0"/>
                <a:cs typeface="Times New Roman" pitchFamily="18" charset="0"/>
              </a:rPr>
              <a:t>microbioma</a:t>
            </a:r>
            <a:endParaRPr lang="es-VE" sz="1400" i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es-VE" sz="1400" dirty="0" err="1" smtClean="0">
                <a:latin typeface="Times New Roman" pitchFamily="18" charset="0"/>
                <a:cs typeface="Times New Roman" pitchFamily="18" charset="0"/>
              </a:rPr>
              <a:t>University</a:t>
            </a:r>
            <a:r>
              <a:rPr lang="es-VE" sz="1400" dirty="0" smtClean="0">
                <a:latin typeface="Times New Roman" pitchFamily="18" charset="0"/>
                <a:cs typeface="Times New Roman" pitchFamily="18" charset="0"/>
              </a:rPr>
              <a:t> of Colorado en Boulder. </a:t>
            </a:r>
            <a:r>
              <a:rPr lang="es-VE" sz="1400" dirty="0" err="1" smtClean="0">
                <a:latin typeface="Times New Roman" pitchFamily="18" charset="0"/>
                <a:cs typeface="Times New Roman" pitchFamily="18" charset="0"/>
              </a:rPr>
              <a:t>Coursera</a:t>
            </a:r>
            <a:r>
              <a:rPr lang="es-VE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400" b="1" dirty="0" smtClean="0">
                <a:latin typeface="Times New Roman" pitchFamily="18" charset="0"/>
                <a:cs typeface="Times New Roman" pitchFamily="18" charset="0"/>
              </a:rPr>
              <a:t>2014</a:t>
            </a:r>
            <a:endParaRPr lang="es-VE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40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989332" y="932527"/>
            <a:ext cx="5112568" cy="2769989"/>
          </a:xfrm>
          <a:prstGeom prst="rect">
            <a:avLst/>
          </a:prstGeom>
          <a:solidFill>
            <a:srgbClr val="FFCC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Microbioma</a:t>
            </a:r>
            <a:r>
              <a:rPr lang="es-VE" sz="2800" b="1" dirty="0" smtClean="0">
                <a:latin typeface="Comic Sans MS" panose="030F0702030302020204" pitchFamily="66" charset="0"/>
              </a:rPr>
              <a:t> </a:t>
            </a:r>
            <a:r>
              <a:rPr lang="es-VE" sz="2800" dirty="0" smtClean="0">
                <a:latin typeface="Comic Sans MS" panose="030F0702030302020204" pitchFamily="66" charset="0"/>
              </a:rPr>
              <a:t>Humano Definición ecológica</a:t>
            </a:r>
          </a:p>
          <a:p>
            <a:endParaRPr lang="es-VE" sz="1000" dirty="0">
              <a:latin typeface="Comic Sans MS" panose="030F0702030302020204" pitchFamily="66" charset="0"/>
            </a:endParaRPr>
          </a:p>
          <a:p>
            <a:r>
              <a:rPr lang="es-VE" sz="2000" dirty="0" smtClean="0">
                <a:latin typeface="Comic Sans MS" panose="030F0702030302020204" pitchFamily="66" charset="0"/>
              </a:rPr>
              <a:t>El ecosistema compuesto de microorganismos dentro y sobre el cuerpo humano</a:t>
            </a:r>
          </a:p>
          <a:p>
            <a:r>
              <a:rPr lang="es-VE" sz="2000" dirty="0" smtClean="0">
                <a:latin typeface="Comic Sans MS" panose="030F0702030302020204" pitchFamily="66" charset="0"/>
              </a:rPr>
              <a:t>La colección de microbios que vive </a:t>
            </a:r>
          </a:p>
          <a:p>
            <a:r>
              <a:rPr lang="es-VE" sz="2000" dirty="0" smtClean="0">
                <a:latin typeface="Comic Sans MS" panose="030F0702030302020204" pitchFamily="66" charset="0"/>
              </a:rPr>
              <a:t>en el </a:t>
            </a:r>
            <a:r>
              <a:rPr lang="es-VE" sz="2000" i="1" dirty="0" err="1" smtClean="0">
                <a:latin typeface="Comic Sans MS" panose="030F0702030302020204" pitchFamily="66" charset="0"/>
              </a:rPr>
              <a:t>habitat</a:t>
            </a:r>
            <a:r>
              <a:rPr lang="es-VE" sz="2000" dirty="0" smtClean="0">
                <a:latin typeface="Comic Sans MS" panose="030F0702030302020204" pitchFamily="66" charset="0"/>
              </a:rPr>
              <a:t> humano. 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442086" y="3702516"/>
            <a:ext cx="2843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Human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Microbiome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FAQ</a:t>
            </a:r>
          </a:p>
          <a:p>
            <a:pPr algn="r"/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American </a:t>
            </a:r>
            <a:r>
              <a:rPr lang="es-VE" sz="1200" dirty="0" err="1" smtClean="0">
                <a:latin typeface="Times New Roman" pitchFamily="18" charset="0"/>
                <a:cs typeface="Times New Roman" pitchFamily="18" charset="0"/>
              </a:rPr>
              <a:t>Academy</a:t>
            </a:r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es-VE" sz="1200" dirty="0" err="1" smtClean="0">
                <a:latin typeface="Times New Roman" pitchFamily="18" charset="0"/>
                <a:cs typeface="Times New Roman" pitchFamily="18" charset="0"/>
              </a:rPr>
              <a:t>Microbiology</a:t>
            </a:r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s-VE" sz="1200" b="1" dirty="0" smtClean="0">
                <a:latin typeface="Times New Roman" pitchFamily="18" charset="0"/>
                <a:cs typeface="Times New Roman" pitchFamily="18" charset="0"/>
              </a:rPr>
              <a:t>2013</a:t>
            </a:r>
            <a:endParaRPr lang="es-VE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03266" y="4581128"/>
            <a:ext cx="5737468" cy="1200329"/>
          </a:xfrm>
          <a:prstGeom prst="rect">
            <a:avLst/>
          </a:prstGeom>
          <a:solidFill>
            <a:srgbClr val="FFBDD8"/>
          </a:solidFill>
          <a:ln>
            <a:solidFill>
              <a:srgbClr val="0047D6"/>
            </a:solidFill>
          </a:ln>
          <a:effectLst>
            <a:glow rad="228600">
              <a:srgbClr val="FF7D25">
                <a:alpha val="40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2400" dirty="0" smtClean="0">
                <a:latin typeface="Comic Sans MS" pitchFamily="66" charset="0"/>
              </a:rPr>
              <a:t>Microbiota Humano como un nuevo </a:t>
            </a:r>
          </a:p>
          <a:p>
            <a:pPr algn="ctr"/>
            <a:r>
              <a:rPr lang="es-V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SUPERÓRGANO</a:t>
            </a:r>
            <a:r>
              <a:rPr lang="es-VE" sz="2400" dirty="0" smtClean="0">
                <a:latin typeface="Comic Sans MS" pitchFamily="66" charset="0"/>
              </a:rPr>
              <a:t> </a:t>
            </a:r>
          </a:p>
          <a:p>
            <a:pPr algn="ctr"/>
            <a:r>
              <a:rPr lang="es-VE" sz="2400" dirty="0" smtClean="0">
                <a:latin typeface="Comic Sans MS" pitchFamily="66" charset="0"/>
              </a:rPr>
              <a:t>con gran rango de actividad metabólica</a:t>
            </a:r>
            <a:endParaRPr lang="es-VE" sz="2400" dirty="0">
              <a:latin typeface="Comic Sans MS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6390401" y="6524692"/>
            <a:ext cx="2808313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s-E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  <p:extLst>
      <p:ext uri="{BB962C8B-B14F-4D97-AF65-F5344CB8AC3E}">
        <p14:creationId xmlns:p14="http://schemas.microsoft.com/office/powerpoint/2010/main" val="392336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ximena\Desktop\MN-Fig-11-1024x60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69" t="9485" r="33218" b="5856"/>
          <a:stretch/>
        </p:blipFill>
        <p:spPr bwMode="auto">
          <a:xfrm>
            <a:off x="913724" y="1010852"/>
            <a:ext cx="5649947" cy="4505721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046379" y="5852289"/>
            <a:ext cx="53104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 smtClean="0">
                <a:latin typeface="Comic Sans MS" pitchFamily="66" charset="0"/>
              </a:rPr>
              <a:t>Adaptado </a:t>
            </a:r>
            <a:r>
              <a:rPr lang="es-VE" sz="1000" dirty="0" err="1" smtClean="0">
                <a:latin typeface="Comic Sans MS" pitchFamily="66" charset="0"/>
              </a:rPr>
              <a:t>de:</a:t>
            </a:r>
            <a:r>
              <a:rPr lang="es-VE" sz="1000" i="1" dirty="0" err="1" smtClean="0">
                <a:latin typeface="Comic Sans MS" pitchFamily="66" charset="0"/>
              </a:rPr>
              <a:t>Th</a:t>
            </a:r>
            <a:r>
              <a:rPr lang="es-VE" sz="1000" dirty="0" err="1" smtClean="0">
                <a:latin typeface="Comic Sans MS" pitchFamily="66" charset="0"/>
              </a:rPr>
              <a:t>e</a:t>
            </a:r>
            <a:r>
              <a:rPr lang="es-VE" sz="1000" dirty="0" smtClean="0">
                <a:latin typeface="Comic Sans MS" pitchFamily="66" charset="0"/>
              </a:rPr>
              <a:t> </a:t>
            </a:r>
            <a:r>
              <a:rPr lang="es-VE" sz="1000" i="1" dirty="0" smtClean="0">
                <a:latin typeface="Comic Sans MS" pitchFamily="66" charset="0"/>
              </a:rPr>
              <a:t>human </a:t>
            </a:r>
            <a:r>
              <a:rPr lang="es-VE" sz="1000" i="1" dirty="0" err="1" smtClean="0">
                <a:latin typeface="Comic Sans MS" pitchFamily="66" charset="0"/>
              </a:rPr>
              <a:t>microbiome</a:t>
            </a:r>
            <a:r>
              <a:rPr lang="es-VE" sz="1000" i="1" dirty="0" smtClean="0">
                <a:latin typeface="Comic Sans MS" pitchFamily="66" charset="0"/>
              </a:rPr>
              <a:t> and </a:t>
            </a:r>
            <a:r>
              <a:rPr lang="es-VE" sz="1000" i="1" dirty="0" err="1" smtClean="0">
                <a:latin typeface="Comic Sans MS" pitchFamily="66" charset="0"/>
              </a:rPr>
              <a:t>the</a:t>
            </a:r>
            <a:r>
              <a:rPr lang="es-VE" sz="1000" i="1" dirty="0" smtClean="0">
                <a:latin typeface="Comic Sans MS" pitchFamily="66" charset="0"/>
              </a:rPr>
              <a:t> media </a:t>
            </a:r>
            <a:r>
              <a:rPr lang="es-VE" sz="1000" i="1" dirty="0" err="1" smtClean="0">
                <a:latin typeface="Comic Sans MS" pitchFamily="66" charset="0"/>
              </a:rPr>
              <a:t>confusion</a:t>
            </a:r>
            <a:r>
              <a:rPr lang="es-VE" sz="1000" i="1" dirty="0" smtClean="0">
                <a:latin typeface="Comic Sans MS" pitchFamily="66" charset="0"/>
              </a:rPr>
              <a:t>. </a:t>
            </a:r>
            <a:r>
              <a:rPr lang="es-VE" sz="1000" dirty="0" smtClean="0">
                <a:latin typeface="Comic Sans MS" pitchFamily="66" charset="0"/>
              </a:rPr>
              <a:t>SITN Feb 2, 2015. http</a:t>
            </a:r>
            <a:r>
              <a:rPr lang="es-VE" sz="1000" dirty="0">
                <a:latin typeface="Comic Sans MS" pitchFamily="66" charset="0"/>
              </a:rPr>
              <a:t>://sitn.hms.harvard.edu/flash/2015/the-human-microbiome-and-media-confusion/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125253" y="443377"/>
            <a:ext cx="3467617" cy="830997"/>
          </a:xfrm>
          <a:prstGeom prst="rect">
            <a:avLst/>
          </a:prstGeom>
          <a:solidFill>
            <a:srgbClr val="FFBDDE"/>
          </a:solidFill>
          <a:ln w="28575"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2400" dirty="0" smtClean="0">
                <a:latin typeface="Comic Sans MS" pitchFamily="66" charset="0"/>
              </a:rPr>
              <a:t>“</a:t>
            </a:r>
            <a:r>
              <a:rPr lang="es-VE" sz="2400" dirty="0" err="1" smtClean="0">
                <a:latin typeface="Comic Sans MS" pitchFamily="66" charset="0"/>
              </a:rPr>
              <a:t>Microbiome</a:t>
            </a:r>
            <a:r>
              <a:rPr lang="es-VE" sz="2400" dirty="0" smtClean="0">
                <a:latin typeface="Comic Sans MS" pitchFamily="66" charset="0"/>
              </a:rPr>
              <a:t>” </a:t>
            </a:r>
          </a:p>
          <a:p>
            <a:pPr algn="ctr"/>
            <a:r>
              <a:rPr lang="es-VE" sz="2400" dirty="0" smtClean="0">
                <a:latin typeface="Comic Sans MS" pitchFamily="66" charset="0"/>
              </a:rPr>
              <a:t>en artículos científicos</a:t>
            </a:r>
            <a:endParaRPr lang="es-VE" sz="2400" dirty="0"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 rot="16200000">
            <a:off x="-312958" y="2871931"/>
            <a:ext cx="1930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latin typeface="Comic Sans MS" pitchFamily="66" charset="0"/>
              </a:rPr>
              <a:t> Nº de Artículos</a:t>
            </a:r>
            <a:endParaRPr lang="es-VE" dirty="0">
              <a:latin typeface="Comic Sans M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363383" y="5465525"/>
            <a:ext cx="7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latin typeface="Comic Sans MS" pitchFamily="66" charset="0"/>
              </a:rPr>
              <a:t>Años</a:t>
            </a:r>
            <a:endParaRPr lang="es-VE" dirty="0">
              <a:latin typeface="Comic Sans MS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588583" y="1600531"/>
            <a:ext cx="1896673" cy="43704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itchFamily="66" charset="0"/>
              </a:rPr>
              <a:t>¡¡</a:t>
            </a:r>
            <a:r>
              <a:rPr lang="es-VE" sz="1800" b="1" i="1" dirty="0" err="1" smtClean="0">
                <a:latin typeface="Comic Sans MS" pitchFamily="66" charset="0"/>
              </a:rPr>
              <a:t>Microbiome</a:t>
            </a:r>
            <a:r>
              <a:rPr lang="es-VE" sz="1600" b="1" i="1" dirty="0" smtClean="0">
                <a:latin typeface="Comic Sans MS" pitchFamily="66" charset="0"/>
              </a:rPr>
              <a:t> </a:t>
            </a:r>
            <a:r>
              <a:rPr lang="es-VE" sz="1600" dirty="0" smtClean="0">
                <a:latin typeface="Comic Sans MS" pitchFamily="66" charset="0"/>
              </a:rPr>
              <a:t> </a:t>
            </a:r>
          </a:p>
          <a:p>
            <a:r>
              <a:rPr lang="es-VE" sz="1600" dirty="0" smtClean="0">
                <a:latin typeface="Comic Sans MS" pitchFamily="66" charset="0"/>
              </a:rPr>
              <a:t>aparecen en </a:t>
            </a:r>
          </a:p>
          <a:p>
            <a:r>
              <a:rPr lang="es-VE" sz="1600" dirty="0" smtClean="0">
                <a:latin typeface="Comic Sans MS" pitchFamily="66" charset="0"/>
              </a:rPr>
              <a:t>artículos!!</a:t>
            </a:r>
            <a:r>
              <a:rPr lang="es-VE" sz="1600" dirty="0">
                <a:latin typeface="Comic Sans MS" pitchFamily="66" charset="0"/>
              </a:rPr>
              <a:t> </a:t>
            </a:r>
            <a:endParaRPr lang="es-VE" sz="1600" dirty="0" smtClean="0">
              <a:latin typeface="Comic Sans MS" pitchFamily="66" charset="0"/>
            </a:endParaRPr>
          </a:p>
          <a:p>
            <a:r>
              <a:rPr lang="es-VE" dirty="0" smtClean="0">
                <a:latin typeface="Comic Sans MS" pitchFamily="66" charset="0"/>
              </a:rPr>
              <a:t>32752</a:t>
            </a:r>
          </a:p>
          <a:p>
            <a:r>
              <a:rPr lang="es-VE" sz="1600" dirty="0" smtClean="0"/>
              <a:t>(29096 enero 03)</a:t>
            </a:r>
            <a:endParaRPr lang="es-VE" sz="1600" dirty="0"/>
          </a:p>
          <a:p>
            <a:endParaRPr lang="es-VE" sz="1000" i="1" dirty="0" smtClean="0">
              <a:latin typeface="Comic Sans MS" pitchFamily="66" charset="0"/>
            </a:endParaRPr>
          </a:p>
          <a:p>
            <a:r>
              <a:rPr lang="es-VE" sz="1800" b="1" i="1" dirty="0" smtClean="0">
                <a:latin typeface="Comic Sans MS" pitchFamily="66" charset="0"/>
              </a:rPr>
              <a:t>Microbiota</a:t>
            </a:r>
            <a:endParaRPr lang="es-VE" sz="1800" b="1" i="1" dirty="0">
              <a:latin typeface="Comic Sans MS" pitchFamily="66" charset="0"/>
            </a:endParaRPr>
          </a:p>
          <a:p>
            <a:r>
              <a:rPr lang="es-VE" dirty="0" smtClean="0">
                <a:latin typeface="Comic Sans MS" pitchFamily="66" charset="0"/>
              </a:rPr>
              <a:t>28225</a:t>
            </a:r>
          </a:p>
          <a:p>
            <a:r>
              <a:rPr lang="es-VE" sz="1600" dirty="0" smtClean="0">
                <a:latin typeface="Comic Sans MS" pitchFamily="66" charset="0"/>
              </a:rPr>
              <a:t>(25262) </a:t>
            </a:r>
          </a:p>
          <a:p>
            <a:endParaRPr lang="es-VE" sz="1000" dirty="0" smtClean="0">
              <a:latin typeface="Comic Sans MS" pitchFamily="66" charset="0"/>
            </a:endParaRPr>
          </a:p>
          <a:p>
            <a:r>
              <a:rPr lang="es-VE" sz="1800" b="1" i="1" dirty="0" err="1" smtClean="0">
                <a:latin typeface="Comic Sans MS" pitchFamily="66" charset="0"/>
              </a:rPr>
              <a:t>Gut</a:t>
            </a:r>
            <a:r>
              <a:rPr lang="es-VE" sz="1800" b="1" i="1" dirty="0" smtClean="0">
                <a:latin typeface="Comic Sans MS" pitchFamily="66" charset="0"/>
              </a:rPr>
              <a:t> </a:t>
            </a:r>
            <a:r>
              <a:rPr lang="es-VE" sz="1800" b="1" i="1" dirty="0" err="1" smtClean="0">
                <a:latin typeface="Comic Sans MS" pitchFamily="66" charset="0"/>
              </a:rPr>
              <a:t>microbiome</a:t>
            </a:r>
            <a:endParaRPr lang="es-VE" sz="1800" b="1" i="1" dirty="0" smtClean="0">
              <a:latin typeface="Comic Sans MS" pitchFamily="66" charset="0"/>
            </a:endParaRPr>
          </a:p>
          <a:p>
            <a:r>
              <a:rPr lang="es-VE" dirty="0" smtClean="0">
                <a:latin typeface="Comic Sans MS" pitchFamily="66" charset="0"/>
              </a:rPr>
              <a:t>6467</a:t>
            </a:r>
          </a:p>
          <a:p>
            <a:r>
              <a:rPr lang="es-VE" sz="1600" dirty="0" smtClean="0">
                <a:latin typeface="Comic Sans MS" pitchFamily="66" charset="0"/>
              </a:rPr>
              <a:t>(5184)</a:t>
            </a:r>
            <a:endParaRPr lang="es-VE" sz="1600" dirty="0">
              <a:latin typeface="Comic Sans MS" pitchFamily="66" charset="0"/>
            </a:endParaRPr>
          </a:p>
          <a:p>
            <a:endParaRPr lang="es-VE" sz="1000" i="1" dirty="0" smtClean="0">
              <a:latin typeface="Comic Sans MS" pitchFamily="66" charset="0"/>
            </a:endParaRPr>
          </a:p>
          <a:p>
            <a:r>
              <a:rPr lang="es-VE" sz="1800" b="1" i="1" dirty="0" err="1" smtClean="0">
                <a:latin typeface="Comic Sans MS" pitchFamily="66" charset="0"/>
              </a:rPr>
              <a:t>Gut</a:t>
            </a:r>
            <a:r>
              <a:rPr lang="es-VE" sz="1800" b="1" i="1" dirty="0" smtClean="0">
                <a:latin typeface="Comic Sans MS" pitchFamily="66" charset="0"/>
              </a:rPr>
              <a:t> microbiota</a:t>
            </a:r>
          </a:p>
          <a:p>
            <a:r>
              <a:rPr lang="es-VE" dirty="0" smtClean="0">
                <a:latin typeface="Comic Sans MS" pitchFamily="66" charset="0"/>
              </a:rPr>
              <a:t>12841</a:t>
            </a:r>
          </a:p>
          <a:p>
            <a:r>
              <a:rPr lang="es-VE" sz="1600" dirty="0" smtClean="0">
                <a:latin typeface="Comic Sans MS" pitchFamily="66" charset="0"/>
              </a:rPr>
              <a:t>(11201)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6621598" y="443377"/>
            <a:ext cx="1932353" cy="11387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es-VE" sz="1800" dirty="0" smtClean="0">
                <a:solidFill>
                  <a:srgbClr val="000000"/>
                </a:solidFill>
                <a:latin typeface="Comic Sans MS" pitchFamily="66" charset="0"/>
              </a:rPr>
              <a:t>Entradas </a:t>
            </a:r>
            <a:r>
              <a:rPr lang="es-VE" sz="1800" dirty="0" err="1" smtClean="0">
                <a:solidFill>
                  <a:srgbClr val="000000"/>
                </a:solidFill>
                <a:latin typeface="Comic Sans MS" pitchFamily="66" charset="0"/>
              </a:rPr>
              <a:t>PubMed</a:t>
            </a:r>
            <a:r>
              <a:rPr lang="es-VE" sz="18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VE" sz="1800" dirty="0">
                <a:solidFill>
                  <a:srgbClr val="000000"/>
                </a:solidFill>
                <a:latin typeface="Comic Sans MS" pitchFamily="66" charset="0"/>
              </a:rPr>
              <a:t>online</a:t>
            </a:r>
          </a:p>
          <a:p>
            <a:pPr lvl="0"/>
            <a:r>
              <a:rPr lang="es-VE" sz="1800" dirty="0">
                <a:solidFill>
                  <a:srgbClr val="000000"/>
                </a:solidFill>
              </a:rPr>
              <a:t>j</a:t>
            </a:r>
            <a:r>
              <a:rPr lang="es-VE" sz="1800" dirty="0" smtClean="0">
                <a:solidFill>
                  <a:srgbClr val="000000"/>
                </a:solidFill>
                <a:latin typeface="Comic Sans MS" pitchFamily="66" charset="0"/>
              </a:rPr>
              <a:t>unio 04, 2017  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10:30 </a:t>
            </a:r>
            <a:r>
              <a:rPr lang="es-VE" sz="1400" dirty="0">
                <a:solidFill>
                  <a:srgbClr val="000000"/>
                </a:solidFill>
              </a:rPr>
              <a:t>A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M</a:t>
            </a:r>
            <a:endParaRPr lang="es-VE" sz="1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608591" y="6535456"/>
            <a:ext cx="240803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X. Páez. .Facultad Medicina ULA  2017</a:t>
            </a:r>
            <a:endParaRPr lang="es-VE" sz="1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2 Conector recto"/>
          <p:cNvCxnSpPr/>
          <p:nvPr/>
        </p:nvCxnSpPr>
        <p:spPr>
          <a:xfrm>
            <a:off x="6504554" y="332656"/>
            <a:ext cx="0" cy="5819963"/>
          </a:xfrm>
          <a:prstGeom prst="line">
            <a:avLst/>
          </a:prstGeom>
          <a:ln w="28575"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6504554" y="6152619"/>
            <a:ext cx="2018344" cy="0"/>
          </a:xfrm>
          <a:prstGeom prst="line">
            <a:avLst/>
          </a:prstGeom>
          <a:ln w="28575"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"/>
          <p:cNvCxnSpPr/>
          <p:nvPr/>
        </p:nvCxnSpPr>
        <p:spPr>
          <a:xfrm>
            <a:off x="6491117" y="346246"/>
            <a:ext cx="2018344" cy="0"/>
          </a:xfrm>
          <a:prstGeom prst="line">
            <a:avLst/>
          </a:prstGeom>
          <a:ln w="28575"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8509461" y="346246"/>
            <a:ext cx="13437" cy="5806373"/>
          </a:xfrm>
          <a:prstGeom prst="line">
            <a:avLst/>
          </a:prstGeom>
          <a:ln w="28575"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1 Flecha abajo"/>
          <p:cNvSpPr/>
          <p:nvPr/>
        </p:nvSpPr>
        <p:spPr>
          <a:xfrm>
            <a:off x="3778124" y="3861048"/>
            <a:ext cx="161876" cy="936104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9 CuadroTexto"/>
          <p:cNvSpPr txBox="1"/>
          <p:nvPr/>
        </p:nvSpPr>
        <p:spPr>
          <a:xfrm>
            <a:off x="2603822" y="3104718"/>
            <a:ext cx="2584642" cy="707886"/>
          </a:xfrm>
          <a:prstGeom prst="rect">
            <a:avLst/>
          </a:prstGeom>
          <a:solidFill>
            <a:srgbClr val="FFBDD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2002 Técnicas </a:t>
            </a:r>
          </a:p>
          <a:p>
            <a:pPr algn="ctr"/>
            <a:r>
              <a:rPr lang="es-VE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secuenciación ADN</a:t>
            </a:r>
            <a:endParaRPr lang="es-VE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91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  <p:bldP spid="2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3" name="Text Box 5"/>
          <p:cNvSpPr txBox="1">
            <a:spLocks noChangeArrowheads="1"/>
          </p:cNvSpPr>
          <p:nvPr/>
        </p:nvSpPr>
        <p:spPr bwMode="auto">
          <a:xfrm>
            <a:off x="3435756" y="2951946"/>
            <a:ext cx="2345514" cy="954107"/>
          </a:xfrm>
          <a:prstGeom prst="rect">
            <a:avLst/>
          </a:prstGeom>
          <a:solidFill>
            <a:srgbClr val="D9EDE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28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*</a:t>
            </a:r>
            <a:r>
              <a:rPr lang="es-ES" sz="2800" b="1" dirty="0" smtClean="0">
                <a:latin typeface="Comic Sans MS" pitchFamily="66" charset="0"/>
              </a:rPr>
              <a:t> Contenido </a:t>
            </a:r>
          </a:p>
          <a:p>
            <a:pPr>
              <a:defRPr/>
            </a:pPr>
            <a:r>
              <a:rPr lang="es-ES" sz="28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*</a:t>
            </a:r>
            <a:r>
              <a:rPr lang="es-ES" sz="2800" b="1" dirty="0" smtClean="0">
                <a:latin typeface="Comic Sans MS" pitchFamily="66" charset="0"/>
              </a:rPr>
              <a:t> Funciones</a:t>
            </a:r>
          </a:p>
        </p:txBody>
      </p:sp>
      <p:pic>
        <p:nvPicPr>
          <p:cNvPr id="160775" name="Picture 7" descr="microbio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333625"/>
            <a:ext cx="2603500" cy="21907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0776" name="Picture 8" descr="f1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325688"/>
            <a:ext cx="2232025" cy="220503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0778" name="Text Box 10"/>
          <p:cNvSpPr txBox="1">
            <a:spLocks noChangeArrowheads="1"/>
          </p:cNvSpPr>
          <p:nvPr/>
        </p:nvSpPr>
        <p:spPr bwMode="auto">
          <a:xfrm>
            <a:off x="755650" y="5084763"/>
            <a:ext cx="2003425" cy="519112"/>
          </a:xfrm>
          <a:prstGeom prst="rect">
            <a:avLst/>
          </a:prstGeom>
          <a:solidFill>
            <a:srgbClr val="FFBDDE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b="1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Microbiota</a:t>
            </a:r>
            <a:endParaRPr lang="es-ES_tradnl" sz="2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60779" name="Text Box 11"/>
          <p:cNvSpPr txBox="1">
            <a:spLocks noChangeArrowheads="1"/>
          </p:cNvSpPr>
          <p:nvPr/>
        </p:nvSpPr>
        <p:spPr bwMode="auto">
          <a:xfrm>
            <a:off x="6300788" y="5013325"/>
            <a:ext cx="2003425" cy="519113"/>
          </a:xfrm>
          <a:prstGeom prst="rect">
            <a:avLst/>
          </a:prstGeom>
          <a:solidFill>
            <a:srgbClr val="FFBDDE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b="1">
                <a:effectLst>
                  <a:outerShdw blurRad="38100" dist="38100" dir="2700000" algn="tl">
                    <a:srgbClr val="FFFFFF"/>
                  </a:outerShdw>
                </a:effectLst>
              </a:rPr>
              <a:t>Microbiota</a:t>
            </a:r>
          </a:p>
        </p:txBody>
      </p:sp>
      <p:pic>
        <p:nvPicPr>
          <p:cNvPr id="160780" name="Picture 12" descr="e_coli-d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205288"/>
            <a:ext cx="2879725" cy="22637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0781" name="Picture 13" descr="E_coli_O157H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60350"/>
            <a:ext cx="2952750" cy="24415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0783" name="Text Box 15"/>
          <p:cNvSpPr txBox="1">
            <a:spLocks noChangeArrowheads="1"/>
          </p:cNvSpPr>
          <p:nvPr/>
        </p:nvSpPr>
        <p:spPr bwMode="auto">
          <a:xfrm>
            <a:off x="7559909" y="528937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  <p:sp>
        <p:nvSpPr>
          <p:cNvPr id="160784" name="Text Box 16"/>
          <p:cNvSpPr txBox="1">
            <a:spLocks noChangeArrowheads="1"/>
          </p:cNvSpPr>
          <p:nvPr/>
        </p:nvSpPr>
        <p:spPr bwMode="auto">
          <a:xfrm>
            <a:off x="6969451" y="939514"/>
            <a:ext cx="1812267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 dirty="0" smtClean="0"/>
              <a:t>2. Microbiota </a:t>
            </a:r>
            <a:endParaRPr lang="es-ES" sz="1800" b="1" dirty="0"/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755649" y="1406525"/>
            <a:ext cx="2003425" cy="519112"/>
          </a:xfrm>
          <a:prstGeom prst="rect">
            <a:avLst/>
          </a:prstGeom>
          <a:solidFill>
            <a:srgbClr val="FFBDDE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b="1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Microbiota</a:t>
            </a:r>
            <a:endParaRPr lang="es-ES_tradnl" sz="2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6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160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3" grpId="0" animBg="1"/>
      <p:bldP spid="160778" grpId="0" animBg="1"/>
      <p:bldP spid="160779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6" name="Text Box 8"/>
          <p:cNvSpPr txBox="1">
            <a:spLocks noChangeArrowheads="1"/>
          </p:cNvSpPr>
          <p:nvPr/>
        </p:nvSpPr>
        <p:spPr bwMode="auto">
          <a:xfrm>
            <a:off x="750888" y="1440145"/>
            <a:ext cx="1998662" cy="528637"/>
          </a:xfrm>
          <a:prstGeom prst="rect">
            <a:avLst/>
          </a:prstGeom>
          <a:solidFill>
            <a:srgbClr val="FFBDDE"/>
          </a:solidFill>
          <a:ln w="9525">
            <a:solidFill>
              <a:schemeClr val="accent1">
                <a:lumMod val="90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i="1"/>
              <a:t>Microbiota</a:t>
            </a:r>
          </a:p>
        </p:txBody>
      </p:sp>
      <p:pic>
        <p:nvPicPr>
          <p:cNvPr id="73731" name="Picture 10" descr="e_coli-d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32857"/>
            <a:ext cx="4397828" cy="34563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860" name="Rectangle 12"/>
          <p:cNvSpPr>
            <a:spLocks noChangeArrowheads="1"/>
          </p:cNvSpPr>
          <p:nvPr/>
        </p:nvSpPr>
        <p:spPr bwMode="auto">
          <a:xfrm>
            <a:off x="673100" y="2191213"/>
            <a:ext cx="3841750" cy="915988"/>
          </a:xfrm>
          <a:prstGeom prst="rect">
            <a:avLst/>
          </a:prstGeom>
          <a:solidFill>
            <a:srgbClr val="F9F9F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/>
            <a:r>
              <a:rPr lang="es-VE" sz="1800" dirty="0"/>
              <a:t>Microorganismos que típicamente</a:t>
            </a:r>
          </a:p>
          <a:p>
            <a:pPr algn="l"/>
            <a:r>
              <a:rPr lang="es-VE" sz="1800" dirty="0"/>
              <a:t>habitan un órgano o parte del </a:t>
            </a:r>
          </a:p>
          <a:p>
            <a:pPr algn="l"/>
            <a:r>
              <a:rPr lang="es-VE" sz="1800" dirty="0"/>
              <a:t>cuerpo; </a:t>
            </a:r>
            <a:r>
              <a:rPr lang="es-VE" sz="1800" i="1" dirty="0" smtClean="0"/>
              <a:t>flora, </a:t>
            </a:r>
            <a:r>
              <a:rPr lang="es-VE" sz="1800" dirty="0" smtClean="0"/>
              <a:t>ahora en desuso</a:t>
            </a:r>
            <a:endParaRPr lang="es-VE" sz="1800" dirty="0"/>
          </a:p>
        </p:txBody>
      </p:sp>
      <p:sp>
        <p:nvSpPr>
          <p:cNvPr id="206861" name="Rectangle 13"/>
          <p:cNvSpPr>
            <a:spLocks noChangeArrowheads="1"/>
          </p:cNvSpPr>
          <p:nvPr/>
        </p:nvSpPr>
        <p:spPr bwMode="auto">
          <a:xfrm>
            <a:off x="702874" y="3131832"/>
            <a:ext cx="307648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es-VE" sz="1800" dirty="0" smtClean="0"/>
              <a:t>Microorganismos que </a:t>
            </a:r>
            <a:endParaRPr lang="es-VE" sz="1800" dirty="0"/>
          </a:p>
          <a:p>
            <a:pPr algn="l"/>
            <a:r>
              <a:rPr lang="es-VE" sz="1800" dirty="0"/>
              <a:t>viven dentro de una región </a:t>
            </a:r>
          </a:p>
          <a:p>
            <a:pPr algn="l"/>
            <a:r>
              <a:rPr lang="es-VE" sz="1800" dirty="0"/>
              <a:t>particular</a:t>
            </a:r>
          </a:p>
        </p:txBody>
      </p:sp>
      <p:sp>
        <p:nvSpPr>
          <p:cNvPr id="73734" name="Rectangle 16"/>
          <p:cNvSpPr>
            <a:spLocks noChangeArrowheads="1"/>
          </p:cNvSpPr>
          <p:nvPr/>
        </p:nvSpPr>
        <p:spPr bwMode="auto">
          <a:xfrm>
            <a:off x="673100" y="4051491"/>
            <a:ext cx="37544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000" dirty="0"/>
              <a:t>http://medical-dictionary.thefreedictionary.com/microbiota</a:t>
            </a:r>
          </a:p>
        </p:txBody>
      </p:sp>
      <p:sp>
        <p:nvSpPr>
          <p:cNvPr id="206866" name="Text Box 18"/>
          <p:cNvSpPr txBox="1">
            <a:spLocks noChangeArrowheads="1"/>
          </p:cNvSpPr>
          <p:nvPr/>
        </p:nvSpPr>
        <p:spPr bwMode="auto">
          <a:xfrm>
            <a:off x="7368874" y="450079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  <p:sp>
        <p:nvSpPr>
          <p:cNvPr id="206868" name="Text Box 20"/>
          <p:cNvSpPr txBox="1">
            <a:spLocks noChangeArrowheads="1"/>
          </p:cNvSpPr>
          <p:nvPr/>
        </p:nvSpPr>
        <p:spPr bwMode="auto">
          <a:xfrm>
            <a:off x="6198362" y="5028198"/>
            <a:ext cx="10374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E. </a:t>
            </a:r>
            <a:r>
              <a:rPr lang="es-ES_tradnl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coli</a:t>
            </a:r>
            <a:endParaRPr lang="es-ES_tradnl" sz="24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702874" y="4575174"/>
            <a:ext cx="3262432" cy="461665"/>
          </a:xfrm>
          <a:prstGeom prst="rect">
            <a:avLst/>
          </a:prstGeom>
          <a:solidFill>
            <a:srgbClr val="FFBDDE"/>
          </a:solidFill>
          <a:ln w="9525">
            <a:solidFill>
              <a:schemeClr val="accent1">
                <a:lumMod val="90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 i="1" dirty="0" err="1" smtClean="0"/>
              <a:t>Microbiota</a:t>
            </a:r>
            <a:r>
              <a:rPr lang="es-ES_tradnl" sz="2400" i="1" dirty="0" smtClean="0"/>
              <a:t> Intestinal</a:t>
            </a:r>
            <a:endParaRPr lang="es-ES_tradnl" sz="2400" i="1" dirty="0"/>
          </a:p>
        </p:txBody>
      </p:sp>
      <p:sp>
        <p:nvSpPr>
          <p:cNvPr id="2" name="1 Rectángulo"/>
          <p:cNvSpPr/>
          <p:nvPr/>
        </p:nvSpPr>
        <p:spPr>
          <a:xfrm>
            <a:off x="696058" y="5158933"/>
            <a:ext cx="38759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s-VE" sz="1800" dirty="0"/>
              <a:t>Microorganismos </a:t>
            </a:r>
            <a:r>
              <a:rPr lang="es-VE" sz="1800" dirty="0" smtClean="0"/>
              <a:t>que típicamente </a:t>
            </a:r>
            <a:r>
              <a:rPr lang="es-VE" sz="1800" dirty="0"/>
              <a:t>h</a:t>
            </a:r>
            <a:r>
              <a:rPr lang="es-VE" sz="1800" dirty="0" smtClean="0"/>
              <a:t>abitan el tracto gastrointestinal</a:t>
            </a:r>
            <a:endParaRPr lang="es-VE" sz="1800" dirty="0"/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6778416" y="887894"/>
            <a:ext cx="1812267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smtClean="0"/>
              <a:t>2. Microbiota </a:t>
            </a:r>
            <a:endParaRPr lang="es-ES" dirty="0"/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95536" y="386717"/>
            <a:ext cx="1160895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068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068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068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60" grpId="0" animBg="1"/>
      <p:bldP spid="206861" grpId="0"/>
      <p:bldP spid="12" grpId="0" animBg="1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ximena\Desktop\800px-Collapsed_tree_labels_simplified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59" y="1124744"/>
            <a:ext cx="774448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08485" y="781325"/>
            <a:ext cx="2727030" cy="46166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400" dirty="0" smtClean="0"/>
              <a:t>El árbol de la vida</a:t>
            </a:r>
            <a:endParaRPr lang="es-VE" sz="2400" dirty="0"/>
          </a:p>
        </p:txBody>
      </p:sp>
      <p:sp>
        <p:nvSpPr>
          <p:cNvPr id="5" name="4 CuadroTexto"/>
          <p:cNvSpPr txBox="1"/>
          <p:nvPr/>
        </p:nvSpPr>
        <p:spPr>
          <a:xfrm rot="18832767">
            <a:off x="2872425" y="2620257"/>
            <a:ext cx="1922321" cy="400110"/>
          </a:xfrm>
          <a:prstGeom prst="rect">
            <a:avLst/>
          </a:prstGeom>
          <a:solidFill>
            <a:srgbClr val="FFBDDE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EUCARIOTAS</a:t>
            </a:r>
            <a:endParaRPr lang="es-VE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 rot="19465587">
            <a:off x="2792979" y="4426587"/>
            <a:ext cx="1410964" cy="400110"/>
          </a:xfrm>
          <a:prstGeom prst="rect">
            <a:avLst/>
          </a:prstGeom>
          <a:solidFill>
            <a:srgbClr val="CCFF99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solidFill>
                  <a:srgbClr val="78B8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ARCHEAS</a:t>
            </a:r>
            <a:endParaRPr lang="es-VE" dirty="0">
              <a:solidFill>
                <a:srgbClr val="78B8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 rot="19143797">
            <a:off x="4160302" y="4023805"/>
            <a:ext cx="1689886" cy="400110"/>
          </a:xfrm>
          <a:prstGeom prst="rect">
            <a:avLst/>
          </a:prstGeom>
          <a:solidFill>
            <a:srgbClr val="CCE8EA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BACTERIAS</a:t>
            </a:r>
            <a:endParaRPr lang="es-VE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31640" y="5610135"/>
            <a:ext cx="1019831" cy="400110"/>
          </a:xfrm>
          <a:prstGeom prst="rect">
            <a:avLst/>
          </a:prstGeom>
          <a:solidFill>
            <a:srgbClr val="FFCDE6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VIRUS</a:t>
            </a:r>
            <a:endParaRPr lang="es-VE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6537366" y="6580731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s-E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6804248" y="436778"/>
            <a:ext cx="1812267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 dirty="0" smtClean="0"/>
              <a:t>2. Microbiota </a:t>
            </a:r>
            <a:endParaRPr lang="es-ES" sz="1800" b="1" dirty="0"/>
          </a:p>
        </p:txBody>
      </p:sp>
    </p:spTree>
    <p:extLst>
      <p:ext uri="{BB962C8B-B14F-4D97-AF65-F5344CB8AC3E}">
        <p14:creationId xmlns:p14="http://schemas.microsoft.com/office/powerpoint/2010/main" val="3666397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pic>
        <p:nvPicPr>
          <p:cNvPr id="2050" name="Picture 2" descr="C:\Users\ximena\Desktop\life-04-00250-g001-102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06298"/>
            <a:ext cx="6305672" cy="4445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6700032" y="455030"/>
            <a:ext cx="1936748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smtClean="0"/>
              <a:t>2. Microbioma </a:t>
            </a:r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1676164" y="5673878"/>
            <a:ext cx="374441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i="1" dirty="0"/>
              <a:t>Life</a:t>
            </a:r>
            <a:r>
              <a:rPr lang="en-US" sz="1100" dirty="0"/>
              <a:t> </a:t>
            </a:r>
            <a:r>
              <a:rPr lang="en-US" sz="1100" dirty="0" smtClean="0"/>
              <a:t> </a:t>
            </a:r>
            <a:r>
              <a:rPr lang="en-US" sz="1100" b="1" dirty="0" smtClean="0"/>
              <a:t>2014</a:t>
            </a:r>
            <a:r>
              <a:rPr lang="en-US" sz="1100" dirty="0"/>
              <a:t>, </a:t>
            </a:r>
            <a:r>
              <a:rPr lang="en-US" sz="1100" i="1" dirty="0"/>
              <a:t>4</a:t>
            </a:r>
            <a:r>
              <a:rPr lang="en-US" sz="1100" dirty="0"/>
              <a:t>(2), 250-266; doi:</a:t>
            </a:r>
            <a:r>
              <a:rPr lang="en-US" sz="1100" dirty="0">
                <a:hlinkClick r:id="rId3"/>
              </a:rPr>
              <a:t>10.3390/life4020250</a:t>
            </a:r>
            <a:r>
              <a:rPr lang="en-US" sz="1100" dirty="0"/>
              <a:t>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332955" y="3375253"/>
            <a:ext cx="2449060" cy="1631216"/>
          </a:xfrm>
          <a:prstGeom prst="rect">
            <a:avLst/>
          </a:prstGeo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dirty="0" smtClean="0"/>
              <a:t>Colección de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genes</a:t>
            </a:r>
          </a:p>
          <a:p>
            <a:r>
              <a:rPr lang="es-VE" dirty="0"/>
              <a:t>d</a:t>
            </a:r>
            <a:r>
              <a:rPr lang="es-VE" dirty="0" smtClean="0"/>
              <a:t>el microbiota supera en gran número a </a:t>
            </a:r>
          </a:p>
          <a:p>
            <a:r>
              <a:rPr lang="es-VE" dirty="0" smtClean="0"/>
              <a:t>nuestros genes</a:t>
            </a:r>
            <a:endParaRPr lang="es-VE" dirty="0"/>
          </a:p>
        </p:txBody>
      </p:sp>
      <p:sp>
        <p:nvSpPr>
          <p:cNvPr id="6" name="5 Rectángulo"/>
          <p:cNvSpPr/>
          <p:nvPr/>
        </p:nvSpPr>
        <p:spPr bwMode="auto">
          <a:xfrm>
            <a:off x="889772" y="3128869"/>
            <a:ext cx="2736304" cy="1452260"/>
          </a:xfrm>
          <a:prstGeom prst="rect">
            <a:avLst/>
          </a:prstGeom>
          <a:solidFill>
            <a:srgbClr val="FF7D2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3703" y="3476328"/>
            <a:ext cx="30084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2400" dirty="0" smtClean="0"/>
              <a:t>99% beneficiosas</a:t>
            </a:r>
          </a:p>
          <a:p>
            <a:r>
              <a:rPr lang="es-VE" dirty="0" smtClean="0"/>
              <a:t>1% patogénicas</a:t>
            </a:r>
            <a:endParaRPr lang="es-VE" dirty="0"/>
          </a:p>
        </p:txBody>
      </p:sp>
      <p:sp>
        <p:nvSpPr>
          <p:cNvPr id="8" name="7 Elipse"/>
          <p:cNvSpPr/>
          <p:nvPr/>
        </p:nvSpPr>
        <p:spPr bwMode="auto">
          <a:xfrm>
            <a:off x="4067944" y="2492897"/>
            <a:ext cx="1152128" cy="1368152"/>
          </a:xfrm>
          <a:prstGeom prst="ellipse">
            <a:avLst/>
          </a:prstGeom>
          <a:noFill/>
          <a:ln w="28575" cap="flat" cmpd="sng" algn="ctr">
            <a:solidFill>
              <a:srgbClr val="0033CC"/>
            </a:solidFill>
            <a:prstDash val="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7007007" y="967336"/>
            <a:ext cx="132279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Bacterias</a:t>
            </a:r>
          </a:p>
          <a:p>
            <a:r>
              <a:rPr lang="es-VE" dirty="0" smtClean="0"/>
              <a:t>Archaeas</a:t>
            </a:r>
          </a:p>
          <a:p>
            <a:r>
              <a:rPr lang="es-VE" dirty="0" smtClean="0"/>
              <a:t>Hongos</a:t>
            </a:r>
          </a:p>
          <a:p>
            <a:r>
              <a:rPr lang="es-VE" dirty="0" smtClean="0"/>
              <a:t>Virus</a:t>
            </a:r>
            <a:endParaRPr lang="es-VE" dirty="0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452551" y="464360"/>
            <a:ext cx="1160895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3801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/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4" name="Text Box 6"/>
          <p:cNvSpPr txBox="1">
            <a:spLocks noChangeArrowheads="1"/>
          </p:cNvSpPr>
          <p:nvPr/>
        </p:nvSpPr>
        <p:spPr bwMode="auto">
          <a:xfrm>
            <a:off x="3617752" y="2264569"/>
            <a:ext cx="5202720" cy="3567410"/>
          </a:xfrm>
          <a:prstGeom prst="rect">
            <a:avLst/>
          </a:prstGeom>
          <a:solidFill>
            <a:srgbClr val="FFDDEB"/>
          </a:solidFill>
          <a:ln w="28575">
            <a:solidFill>
              <a:srgbClr val="FF8B8B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" sz="1000" dirty="0"/>
          </a:p>
          <a:p>
            <a:pPr algn="l" eaLnBrk="1" hangingPunct="1"/>
            <a:r>
              <a:rPr lang="es-ES" dirty="0"/>
              <a:t>* Cerca de </a:t>
            </a:r>
            <a:r>
              <a:rPr lang="es-ES" b="1" dirty="0"/>
              <a:t>100 </a:t>
            </a:r>
            <a:r>
              <a:rPr lang="es-ES" b="1" dirty="0" smtClean="0"/>
              <a:t>trillones de organismos</a:t>
            </a:r>
            <a:endParaRPr lang="es-ES" b="1" dirty="0"/>
          </a:p>
          <a:p>
            <a:pPr algn="l" eaLnBrk="1" hangingPunct="1"/>
            <a:endParaRPr lang="es-ES" dirty="0"/>
          </a:p>
          <a:p>
            <a:pPr algn="l" eaLnBrk="1" hangingPunct="1"/>
            <a:r>
              <a:rPr lang="es-ES" dirty="0" smtClean="0"/>
              <a:t>* </a:t>
            </a:r>
            <a:r>
              <a:rPr lang="es-ES" b="1" dirty="0" smtClean="0"/>
              <a:t>10 </a:t>
            </a:r>
            <a:r>
              <a:rPr lang="es-ES" b="1" dirty="0"/>
              <a:t>veces más</a:t>
            </a:r>
            <a:r>
              <a:rPr lang="es-ES" dirty="0"/>
              <a:t> que </a:t>
            </a:r>
            <a:r>
              <a:rPr lang="es-ES" dirty="0" smtClean="0"/>
              <a:t>todas nuestras   </a:t>
            </a:r>
          </a:p>
          <a:p>
            <a:pPr algn="l" eaLnBrk="1" hangingPunct="1"/>
            <a:r>
              <a:rPr lang="es-ES" b="1" dirty="0" smtClean="0"/>
              <a:t>  células </a:t>
            </a:r>
            <a:r>
              <a:rPr lang="es-ES" dirty="0" smtClean="0"/>
              <a:t>somáticas y </a:t>
            </a:r>
            <a:r>
              <a:rPr lang="es-ES" dirty="0"/>
              <a:t>germinales</a:t>
            </a:r>
          </a:p>
          <a:p>
            <a:pPr algn="l" eaLnBrk="1" hangingPunct="1"/>
            <a:endParaRPr lang="es-ES" dirty="0"/>
          </a:p>
          <a:p>
            <a:pPr algn="l" eaLnBrk="1" hangingPunct="1"/>
            <a:r>
              <a:rPr lang="es-ES" dirty="0" smtClean="0"/>
              <a:t>* </a:t>
            </a:r>
            <a:r>
              <a:rPr lang="es-ES" b="1" dirty="0" smtClean="0"/>
              <a:t>100 </a:t>
            </a:r>
            <a:r>
              <a:rPr lang="es-ES" b="1" dirty="0"/>
              <a:t>veces más material genético</a:t>
            </a:r>
            <a:endParaRPr lang="es-ES" dirty="0"/>
          </a:p>
          <a:p>
            <a:pPr algn="l" eaLnBrk="1" hangingPunct="1"/>
            <a:r>
              <a:rPr lang="es-ES" dirty="0"/>
              <a:t>   que </a:t>
            </a:r>
            <a:r>
              <a:rPr lang="es-ES" b="1" dirty="0"/>
              <a:t>genes </a:t>
            </a:r>
            <a:r>
              <a:rPr lang="es-ES" dirty="0"/>
              <a:t>de nuestro genoma!</a:t>
            </a:r>
          </a:p>
          <a:p>
            <a:pPr algn="l" eaLnBrk="1" hangingPunct="1"/>
            <a:endParaRPr lang="es-ES" dirty="0"/>
          </a:p>
          <a:p>
            <a:pPr algn="l" eaLnBrk="1" hangingPunct="1"/>
            <a:r>
              <a:rPr lang="es-ES" dirty="0" smtClean="0"/>
              <a:t>* </a:t>
            </a:r>
            <a:r>
              <a:rPr lang="es-ES" b="1" dirty="0"/>
              <a:t>Relación MUTUAL</a:t>
            </a:r>
            <a:r>
              <a:rPr lang="es-ES" dirty="0"/>
              <a:t> con el huésped!!</a:t>
            </a:r>
          </a:p>
          <a:p>
            <a:pPr algn="l" eaLnBrk="1" hangingPunct="1"/>
            <a:endParaRPr lang="es-ES" dirty="0"/>
          </a:p>
          <a:p>
            <a:pPr algn="l" eaLnBrk="1" hangingPunct="1"/>
            <a:endParaRPr lang="es-ES" sz="1000" dirty="0"/>
          </a:p>
        </p:txBody>
      </p:sp>
      <p:sp>
        <p:nvSpPr>
          <p:cNvPr id="74755" name="Text Box 7"/>
          <p:cNvSpPr txBox="1">
            <a:spLocks noChangeArrowheads="1"/>
          </p:cNvSpPr>
          <p:nvPr/>
        </p:nvSpPr>
        <p:spPr bwMode="auto">
          <a:xfrm>
            <a:off x="6278401" y="5393531"/>
            <a:ext cx="23066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200" b="1" i="1"/>
              <a:t>Science</a:t>
            </a:r>
            <a:r>
              <a:rPr lang="es-ES" sz="1200" b="1"/>
              <a:t> 307 25 March 2005</a:t>
            </a:r>
          </a:p>
        </p:txBody>
      </p:sp>
      <p:sp>
        <p:nvSpPr>
          <p:cNvPr id="150537" name="Text Box 9"/>
          <p:cNvSpPr txBox="1">
            <a:spLocks noChangeArrowheads="1"/>
          </p:cNvSpPr>
          <p:nvPr/>
        </p:nvSpPr>
        <p:spPr bwMode="auto">
          <a:xfrm>
            <a:off x="589540" y="981075"/>
            <a:ext cx="1160895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0539" name="Text Box 11"/>
          <p:cNvSpPr txBox="1">
            <a:spLocks noChangeArrowheads="1"/>
          </p:cNvSpPr>
          <p:nvPr/>
        </p:nvSpPr>
        <p:spPr bwMode="auto">
          <a:xfrm>
            <a:off x="7189788" y="549275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  <p:sp>
        <p:nvSpPr>
          <p:cNvPr id="74759" name="Text Box 13"/>
          <p:cNvSpPr txBox="1">
            <a:spLocks noChangeArrowheads="1"/>
          </p:cNvSpPr>
          <p:nvPr/>
        </p:nvSpPr>
        <p:spPr bwMode="auto">
          <a:xfrm>
            <a:off x="6643524" y="976034"/>
            <a:ext cx="1781258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smtClean="0"/>
              <a:t>2. Microbiota</a:t>
            </a:r>
            <a:endParaRPr lang="es-ES" dirty="0"/>
          </a:p>
        </p:txBody>
      </p:sp>
      <p:sp>
        <p:nvSpPr>
          <p:cNvPr id="150542" name="Text Box 14"/>
          <p:cNvSpPr txBox="1">
            <a:spLocks noChangeArrowheads="1"/>
          </p:cNvSpPr>
          <p:nvPr/>
        </p:nvSpPr>
        <p:spPr bwMode="auto">
          <a:xfrm>
            <a:off x="468314" y="2217738"/>
            <a:ext cx="3060700" cy="1969770"/>
          </a:xfrm>
          <a:prstGeom prst="rect">
            <a:avLst/>
          </a:prstGeom>
          <a:solidFill>
            <a:srgbClr val="FFB9D5"/>
          </a:solidFill>
          <a:ln w="28575">
            <a:solidFill>
              <a:srgbClr val="FF8B8B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s-ES" sz="1000" dirty="0"/>
          </a:p>
          <a:p>
            <a:pPr eaLnBrk="1" hangingPunct="1"/>
            <a:r>
              <a:rPr lang="es-ES" sz="2400" b="1" dirty="0" smtClean="0"/>
              <a:t>MICROBIOTA</a:t>
            </a:r>
            <a:r>
              <a:rPr lang="es-ES" sz="2400" dirty="0" smtClean="0"/>
              <a:t> </a:t>
            </a:r>
            <a:r>
              <a:rPr lang="es-E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INTESTINAL</a:t>
            </a:r>
            <a:endParaRPr lang="es-E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" dirty="0"/>
              <a:t>Un órgano dentro de un órgano del </a:t>
            </a:r>
            <a:r>
              <a:rPr lang="es-ES" dirty="0" err="1"/>
              <a:t>huesped</a:t>
            </a:r>
            <a:r>
              <a:rPr lang="es-ES" dirty="0"/>
              <a:t>!</a:t>
            </a:r>
          </a:p>
          <a:p>
            <a:pPr eaLnBrk="1" hangingPunct="1"/>
            <a:r>
              <a:rPr lang="es-ES" dirty="0" smtClean="0"/>
              <a:t> </a:t>
            </a:r>
            <a:r>
              <a:rPr lang="es-ES" dirty="0"/>
              <a:t>“METABOLOMA”</a:t>
            </a:r>
          </a:p>
          <a:p>
            <a:pPr algn="l" eaLnBrk="1" hangingPunct="1"/>
            <a:endParaRPr lang="es-ES" sz="1000" dirty="0"/>
          </a:p>
        </p:txBody>
      </p:sp>
      <p:sp>
        <p:nvSpPr>
          <p:cNvPr id="150543" name="Text Box 15"/>
          <p:cNvSpPr txBox="1">
            <a:spLocks noChangeArrowheads="1"/>
          </p:cNvSpPr>
          <p:nvPr/>
        </p:nvSpPr>
        <p:spPr bwMode="auto">
          <a:xfrm>
            <a:off x="468314" y="4293096"/>
            <a:ext cx="3060700" cy="1538883"/>
          </a:xfrm>
          <a:prstGeom prst="rect">
            <a:avLst/>
          </a:prstGeom>
          <a:solidFill>
            <a:srgbClr val="FF81B4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s-ES" sz="1000" dirty="0"/>
          </a:p>
          <a:p>
            <a:pPr eaLnBrk="1" hangingPunct="1"/>
            <a:r>
              <a:rPr lang="es-ES" sz="2400" b="1" dirty="0" smtClean="0"/>
              <a:t>MICROBIOMA</a:t>
            </a:r>
            <a:r>
              <a:rPr lang="es-ES" sz="2400" dirty="0" smtClean="0"/>
              <a:t> </a:t>
            </a:r>
            <a:r>
              <a:rPr lang="es-E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INTESTINAL</a:t>
            </a:r>
          </a:p>
          <a:p>
            <a:pPr eaLnBrk="1" hangingPunct="1"/>
            <a:r>
              <a:rPr lang="es-ES" dirty="0" smtClean="0"/>
              <a:t>Los genes del microbiota</a:t>
            </a:r>
            <a:endParaRPr lang="es-ES" dirty="0"/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50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42" grpId="0" animBg="1"/>
      <p:bldP spid="15054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img23"/>
          <p:cNvPicPr>
            <a:picLocks noGrp="1" noChangeAspect="1" noChangeArrowheads="1"/>
          </p:cNvPicPr>
          <p:nvPr>
            <p:ph/>
          </p:nvPr>
        </p:nvPicPr>
        <p:blipFill rotWithShape="1">
          <a:blip r:embed="rId2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84" t="88160"/>
          <a:stretch/>
        </p:blipFill>
        <p:spPr>
          <a:xfrm>
            <a:off x="683568" y="5271971"/>
            <a:ext cx="816163" cy="90046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5109" name="Text Box 5"/>
          <p:cNvSpPr txBox="1">
            <a:spLocks noChangeArrowheads="1"/>
          </p:cNvSpPr>
          <p:nvPr/>
        </p:nvSpPr>
        <p:spPr bwMode="auto">
          <a:xfrm>
            <a:off x="3586382" y="1070939"/>
            <a:ext cx="292580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800" b="1" dirty="0" smtClean="0"/>
              <a:t>¡Mucho más de </a:t>
            </a:r>
          </a:p>
          <a:p>
            <a:pPr eaLnBrk="1" hangingPunct="1"/>
            <a:r>
              <a:rPr lang="es-ES" sz="2800" b="1" dirty="0" smtClean="0"/>
              <a:t>1000 especies!!!</a:t>
            </a:r>
            <a:endParaRPr lang="es-ES" sz="2800" b="1" dirty="0"/>
          </a:p>
        </p:txBody>
      </p:sp>
      <p:sp>
        <p:nvSpPr>
          <p:cNvPr id="175112" name="Text Box 8"/>
          <p:cNvSpPr txBox="1">
            <a:spLocks noChangeArrowheads="1"/>
          </p:cNvSpPr>
          <p:nvPr/>
        </p:nvSpPr>
        <p:spPr bwMode="auto">
          <a:xfrm>
            <a:off x="1800984" y="5262446"/>
            <a:ext cx="5501827" cy="830997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Predominan anaeróbicos</a:t>
            </a:r>
          </a:p>
          <a:p>
            <a:pPr>
              <a:defRPr/>
            </a:pP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Aeróbicos son 1/1000 de anaeróbicos</a:t>
            </a:r>
          </a:p>
        </p:txBody>
      </p:sp>
      <p:pic>
        <p:nvPicPr>
          <p:cNvPr id="77830" name="Picture 11" descr="e_coli-d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9499"/>
            <a:ext cx="2943749" cy="231376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5116" name="Text Box 12"/>
          <p:cNvSpPr txBox="1">
            <a:spLocks noChangeArrowheads="1"/>
          </p:cNvSpPr>
          <p:nvPr/>
        </p:nvSpPr>
        <p:spPr bwMode="auto">
          <a:xfrm>
            <a:off x="1357278" y="2181117"/>
            <a:ext cx="8874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E. </a:t>
            </a:r>
            <a:r>
              <a:rPr lang="es-ES_tradnl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coli</a:t>
            </a:r>
            <a:endParaRPr lang="es-ES_tradnl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5118" name="Text Box 14"/>
          <p:cNvSpPr txBox="1">
            <a:spLocks noChangeArrowheads="1"/>
          </p:cNvSpPr>
          <p:nvPr/>
        </p:nvSpPr>
        <p:spPr bwMode="auto">
          <a:xfrm>
            <a:off x="5133607" y="3204445"/>
            <a:ext cx="316194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_tradnl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Ejs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.:</a:t>
            </a:r>
          </a:p>
          <a:p>
            <a:pPr algn="l">
              <a:defRPr/>
            </a:pPr>
            <a:r>
              <a:rPr lang="es-ES_tradnl" sz="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l">
              <a:defRPr/>
            </a:pPr>
            <a:r>
              <a:rPr lang="es-ES_tradnl" i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Escherichia</a:t>
            </a:r>
            <a:r>
              <a:rPr lang="es-ES_tradnl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coli</a:t>
            </a:r>
            <a:endParaRPr lang="es-ES_tradnl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i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Enterobacter</a:t>
            </a:r>
            <a:r>
              <a:rPr lang="es-ES_tradnl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aerogenes</a:t>
            </a:r>
            <a:endParaRPr lang="es-ES_tradnl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i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Bacteroides</a:t>
            </a:r>
            <a:r>
              <a:rPr lang="es-ES_tradnl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fragilis</a:t>
            </a:r>
            <a:endParaRPr lang="es-ES_tradnl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i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Bacilus</a:t>
            </a:r>
            <a:r>
              <a:rPr lang="es-ES_tradnl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gangrena gaseosa</a:t>
            </a:r>
          </a:p>
        </p:txBody>
      </p:sp>
      <p:sp>
        <p:nvSpPr>
          <p:cNvPr id="175119" name="Text Box 15"/>
          <p:cNvSpPr txBox="1">
            <a:spLocks noChangeArrowheads="1"/>
          </p:cNvSpPr>
          <p:nvPr/>
        </p:nvSpPr>
        <p:spPr bwMode="auto">
          <a:xfrm>
            <a:off x="7477427" y="404664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  <p:sp>
        <p:nvSpPr>
          <p:cNvPr id="77834" name="Text Box 17"/>
          <p:cNvSpPr txBox="1">
            <a:spLocks noChangeArrowheads="1"/>
          </p:cNvSpPr>
          <p:nvPr/>
        </p:nvSpPr>
        <p:spPr bwMode="auto">
          <a:xfrm>
            <a:off x="7076676" y="1312318"/>
            <a:ext cx="1622560" cy="646331"/>
          </a:xfrm>
          <a:prstGeom prst="rect">
            <a:avLst/>
          </a:prstGeom>
          <a:solidFill>
            <a:schemeClr val="accent1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dirty="0" smtClean="0"/>
              <a:t>La mayoría </a:t>
            </a:r>
          </a:p>
          <a:p>
            <a:pPr eaLnBrk="1" hangingPunct="1"/>
            <a:r>
              <a:rPr lang="es-ES" sz="1800" dirty="0" smtClean="0"/>
              <a:t>son bacterias</a:t>
            </a:r>
            <a:endParaRPr lang="es-ES" sz="1800" dirty="0"/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395536" y="3204445"/>
            <a:ext cx="455124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s-VE" dirty="0" smtClean="0"/>
              <a:t>Hay cuatro </a:t>
            </a:r>
            <a:r>
              <a:rPr lang="es-VE" dirty="0" err="1" smtClean="0"/>
              <a:t>phylum</a:t>
            </a:r>
            <a:r>
              <a:rPr lang="es-VE" dirty="0" smtClean="0"/>
              <a:t>: </a:t>
            </a:r>
          </a:p>
          <a:p>
            <a:pPr algn="l"/>
            <a:endParaRPr lang="es-VE" sz="8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s-VE" dirty="0" err="1" smtClean="0"/>
              <a:t>Bacteroidetes</a:t>
            </a:r>
            <a:r>
              <a:rPr lang="es-VE" dirty="0" smtClean="0"/>
              <a:t>,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s-VE" dirty="0" err="1" smtClean="0"/>
              <a:t>Firmicutes</a:t>
            </a:r>
            <a:r>
              <a:rPr lang="es-VE" dirty="0" smtClean="0"/>
              <a:t> que son dominantes y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s-VE" dirty="0" err="1" smtClean="0"/>
              <a:t>Actinobacterias</a:t>
            </a:r>
            <a:r>
              <a:rPr lang="es-VE" dirty="0" smtClean="0"/>
              <a:t> con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s-VE" dirty="0" err="1" smtClean="0"/>
              <a:t>Proteobacterias</a:t>
            </a:r>
            <a:r>
              <a:rPr lang="es-VE" dirty="0" smtClean="0"/>
              <a:t> en menor número</a:t>
            </a:r>
            <a:endParaRPr lang="es-VE" dirty="0"/>
          </a:p>
        </p:txBody>
      </p:sp>
      <p:sp>
        <p:nvSpPr>
          <p:cNvPr id="3" name="2 CuadroTexto"/>
          <p:cNvSpPr txBox="1"/>
          <p:nvPr/>
        </p:nvSpPr>
        <p:spPr>
          <a:xfrm>
            <a:off x="3445734" y="2051615"/>
            <a:ext cx="32688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Por Secuenciación</a:t>
            </a:r>
          </a:p>
          <a:p>
            <a:r>
              <a:rPr lang="es-VE" dirty="0" err="1" smtClean="0"/>
              <a:t>rRNA</a:t>
            </a:r>
            <a:r>
              <a:rPr lang="es-VE" dirty="0" smtClean="0"/>
              <a:t> 16S, no por cultivos</a:t>
            </a:r>
            <a:endParaRPr lang="es-VE" dirty="0"/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917978" y="818923"/>
            <a:ext cx="1781258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smtClean="0"/>
              <a:t>2. Microbiota</a:t>
            </a:r>
            <a:endParaRPr lang="es-ES" dirty="0"/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5958944" y="605553"/>
            <a:ext cx="835485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5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9" grpId="0"/>
      <p:bldP spid="175112" grpId="0" animBg="1"/>
      <p:bldP spid="175118" grpId="0"/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9"/>
          <p:cNvSpPr txBox="1">
            <a:spLocks noChangeArrowheads="1"/>
          </p:cNvSpPr>
          <p:nvPr/>
        </p:nvSpPr>
        <p:spPr bwMode="auto">
          <a:xfrm>
            <a:off x="4090988" y="1754735"/>
            <a:ext cx="2533650" cy="669925"/>
          </a:xfrm>
          <a:prstGeom prst="rect">
            <a:avLst/>
          </a:prstGeom>
          <a:solidFill>
            <a:srgbClr val="DEF1F2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/>
              <a:t>33%</a:t>
            </a:r>
          </a:p>
          <a:p>
            <a:pPr eaLnBrk="1" hangingPunct="1"/>
            <a:r>
              <a:rPr lang="es-ES" sz="1800"/>
              <a:t>SÓLIDOS DE HECES</a:t>
            </a: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1254125" y="1862556"/>
            <a:ext cx="2494594" cy="52322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FF8B8B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b="1"/>
              <a:t>CONTENIDO</a:t>
            </a:r>
          </a:p>
        </p:txBody>
      </p:sp>
      <p:sp>
        <p:nvSpPr>
          <p:cNvPr id="75780" name="Rectangle 15"/>
          <p:cNvSpPr>
            <a:spLocks noChangeArrowheads="1"/>
          </p:cNvSpPr>
          <p:nvPr/>
        </p:nvSpPr>
        <p:spPr bwMode="auto">
          <a:xfrm>
            <a:off x="6516688" y="2997200"/>
            <a:ext cx="215900" cy="11525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1254125" y="2492375"/>
            <a:ext cx="6670416" cy="3231654"/>
          </a:xfrm>
          <a:prstGeom prst="rect">
            <a:avLst/>
          </a:prstGeom>
          <a:solidFill>
            <a:srgbClr val="FFCCCC"/>
          </a:solidFill>
          <a:ln w="28575">
            <a:solidFill>
              <a:srgbClr val="FF8B8B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endParaRPr lang="es-ES_tradnl" sz="1600" dirty="0"/>
          </a:p>
          <a:p>
            <a:pPr algn="l">
              <a:defRPr/>
            </a:pPr>
            <a:r>
              <a:rPr lang="es-ES_tradnl" dirty="0"/>
              <a:t>Intestino </a:t>
            </a:r>
            <a:r>
              <a:rPr lang="es-ES_tradnl" u="sng" dirty="0" smtClean="0"/>
              <a:t>estéril</a:t>
            </a:r>
            <a:r>
              <a:rPr lang="es-ES_tradnl" sz="2400" dirty="0" smtClean="0">
                <a:solidFill>
                  <a:srgbClr val="FF0000"/>
                </a:solidFill>
              </a:rPr>
              <a:t>*</a:t>
            </a:r>
            <a:r>
              <a:rPr lang="es-ES_tradnl" dirty="0" smtClean="0"/>
              <a:t> </a:t>
            </a:r>
            <a:r>
              <a:rPr lang="es-ES_tradnl" dirty="0"/>
              <a:t>al nacer</a:t>
            </a:r>
          </a:p>
          <a:p>
            <a:pPr algn="l">
              <a:defRPr/>
            </a:pPr>
            <a:endParaRPr lang="es-ES_tradnl" sz="1800" dirty="0"/>
          </a:p>
          <a:p>
            <a:pPr algn="l">
              <a:defRPr/>
            </a:pPr>
            <a:r>
              <a:rPr lang="es-ES_tradnl" sz="1800" dirty="0"/>
              <a:t>Estómago   0-10</a:t>
            </a:r>
            <a:r>
              <a:rPr lang="es-ES_tradnl" sz="1800" baseline="30000" dirty="0"/>
              <a:t>3</a:t>
            </a:r>
            <a:r>
              <a:rPr lang="es-ES_tradnl" sz="1800" dirty="0"/>
              <a:t>/g          pH 2-3</a:t>
            </a:r>
          </a:p>
          <a:p>
            <a:pPr algn="l">
              <a:defRPr/>
            </a:pPr>
            <a:endParaRPr lang="es-ES_tradnl" sz="1800" dirty="0"/>
          </a:p>
          <a:p>
            <a:pPr algn="l">
              <a:defRPr/>
            </a:pPr>
            <a:r>
              <a:rPr lang="es-ES_tradnl" sz="1800" dirty="0"/>
              <a:t>Yeyuno       0-10</a:t>
            </a:r>
            <a:r>
              <a:rPr lang="es-ES_tradnl" sz="1800" baseline="30000" dirty="0"/>
              <a:t>4</a:t>
            </a:r>
            <a:r>
              <a:rPr lang="es-ES_tradnl" sz="1800" dirty="0"/>
              <a:t>/g          pH 6-7</a:t>
            </a:r>
          </a:p>
          <a:p>
            <a:pPr algn="l">
              <a:defRPr/>
            </a:pPr>
            <a:endParaRPr lang="es-ES_tradnl" sz="1800" dirty="0"/>
          </a:p>
          <a:p>
            <a:pPr algn="l">
              <a:defRPr/>
            </a:pPr>
            <a:r>
              <a:rPr lang="es-ES_tradnl" sz="1800" dirty="0"/>
              <a:t>Íleon         10</a:t>
            </a:r>
            <a:r>
              <a:rPr lang="es-ES_tradnl" sz="1800" baseline="30000" dirty="0"/>
              <a:t>5</a:t>
            </a:r>
            <a:r>
              <a:rPr lang="es-ES_tradnl" sz="1800" dirty="0"/>
              <a:t>-10</a:t>
            </a:r>
            <a:r>
              <a:rPr lang="es-ES_tradnl" sz="1800" baseline="30000" dirty="0"/>
              <a:t>8</a:t>
            </a:r>
            <a:r>
              <a:rPr lang="es-ES_tradnl" sz="1800" dirty="0"/>
              <a:t>/g        pH &gt;7.5        aeróbicas-anaeróbicas</a:t>
            </a:r>
          </a:p>
          <a:p>
            <a:pPr algn="l">
              <a:defRPr/>
            </a:pPr>
            <a:endParaRPr lang="es-ES_tradnl" sz="1800" dirty="0"/>
          </a:p>
          <a:p>
            <a:pPr algn="l">
              <a:defRPr/>
            </a:pPr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Colon </a:t>
            </a:r>
            <a:r>
              <a:rPr lang="es-ES_tradnl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es-ES_tradnl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-10</a:t>
            </a:r>
            <a:r>
              <a:rPr lang="es-ES_tradnl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/g</a:t>
            </a:r>
            <a:r>
              <a:rPr lang="es-ES_tradnl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es-ES_tradnl" sz="1800" dirty="0" smtClean="0"/>
              <a:t>pH </a:t>
            </a:r>
            <a:r>
              <a:rPr lang="es-ES_tradnl" sz="1800" dirty="0"/>
              <a:t>6.8-7.3   </a:t>
            </a:r>
            <a:r>
              <a:rPr lang="es-ES_tradnl" dirty="0"/>
              <a:t>anaeróbicas</a:t>
            </a:r>
          </a:p>
          <a:p>
            <a:pPr algn="l">
              <a:defRPr/>
            </a:pPr>
            <a:endParaRPr lang="es-ES_tradnl" sz="1800" dirty="0"/>
          </a:p>
        </p:txBody>
      </p:sp>
      <p:pic>
        <p:nvPicPr>
          <p:cNvPr id="75782" name="Picture 18" descr="e_coli-d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651125"/>
            <a:ext cx="1943100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9" name="Text Box 19"/>
          <p:cNvSpPr txBox="1">
            <a:spLocks noChangeArrowheads="1"/>
          </p:cNvSpPr>
          <p:nvPr/>
        </p:nvSpPr>
        <p:spPr bwMode="auto">
          <a:xfrm>
            <a:off x="735576" y="836613"/>
            <a:ext cx="835486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5621" name="Text Box 21"/>
          <p:cNvSpPr txBox="1">
            <a:spLocks noChangeArrowheads="1"/>
          </p:cNvSpPr>
          <p:nvPr/>
        </p:nvSpPr>
        <p:spPr bwMode="auto">
          <a:xfrm>
            <a:off x="7391595" y="588875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  <p:sp>
        <p:nvSpPr>
          <p:cNvPr id="25623" name="Text Box 23"/>
          <p:cNvSpPr txBox="1">
            <a:spLocks noChangeArrowheads="1"/>
          </p:cNvSpPr>
          <p:nvPr/>
        </p:nvSpPr>
        <p:spPr bwMode="auto">
          <a:xfrm>
            <a:off x="6072187" y="3811587"/>
            <a:ext cx="815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E. </a:t>
            </a:r>
            <a:r>
              <a:rPr lang="es-ES_tradnl" sz="1800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coli</a:t>
            </a:r>
            <a:endParaRPr lang="es-ES_tradnl" sz="1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6798655" y="980728"/>
            <a:ext cx="1802096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 dirty="0" smtClean="0"/>
              <a:t>2. Microbiota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7" name="Text Box 9"/>
          <p:cNvSpPr txBox="1">
            <a:spLocks noChangeArrowheads="1"/>
          </p:cNvSpPr>
          <p:nvPr/>
        </p:nvSpPr>
        <p:spPr bwMode="auto">
          <a:xfrm>
            <a:off x="2787650" y="2195115"/>
            <a:ext cx="3568700" cy="86042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00808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/>
              <a:t>REGULACIÓN </a:t>
            </a:r>
          </a:p>
          <a:p>
            <a:pPr>
              <a:defRPr/>
            </a:pPr>
            <a:r>
              <a:rPr lang="es-ES" sz="2400"/>
              <a:t>crecimiento bacteriano</a:t>
            </a:r>
          </a:p>
        </p:txBody>
      </p:sp>
      <p:sp>
        <p:nvSpPr>
          <p:cNvPr id="176138" name="Text Box 10"/>
          <p:cNvSpPr txBox="1">
            <a:spLocks noChangeArrowheads="1"/>
          </p:cNvSpPr>
          <p:nvPr/>
        </p:nvSpPr>
        <p:spPr bwMode="auto">
          <a:xfrm>
            <a:off x="1397083" y="3212976"/>
            <a:ext cx="6349834" cy="2400657"/>
          </a:xfrm>
          <a:prstGeom prst="rect">
            <a:avLst/>
          </a:prstGeom>
          <a:solidFill>
            <a:srgbClr val="CCFFCC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chemeClr val="accent1">
                  <a:lumMod val="50000"/>
                </a:schemeClr>
              </a:buClr>
              <a:buFont typeface="Arial" pitchFamily="34" charset="0"/>
              <a:buChar char="•"/>
              <a:defRPr/>
            </a:pPr>
            <a:endParaRPr lang="es-ES" sz="1000" dirty="0" smtClean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pPr>
              <a:buClr>
                <a:schemeClr val="accent1">
                  <a:lumMod val="50000"/>
                </a:schemeClr>
              </a:buClr>
              <a:buSzPct val="150000"/>
              <a:buFont typeface="Arial" pitchFamily="34" charset="0"/>
              <a:buChar char="•"/>
              <a:defRPr/>
            </a:pPr>
            <a:r>
              <a:rPr lang="es-E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Estómago</a:t>
            </a:r>
            <a:r>
              <a:rPr lang="es-E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: pH ácido</a:t>
            </a:r>
          </a:p>
          <a:p>
            <a:pPr>
              <a:buClr>
                <a:schemeClr val="accent1">
                  <a:lumMod val="50000"/>
                </a:schemeClr>
              </a:buClr>
              <a:buSzPct val="150000"/>
              <a:buFont typeface="Arial" pitchFamily="34" charset="0"/>
              <a:buChar char="•"/>
              <a:defRPr/>
            </a:pPr>
            <a:endParaRPr lang="es-ES" sz="1000" dirty="0" smtClean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pPr>
              <a:buClr>
                <a:schemeClr val="accent1">
                  <a:lumMod val="50000"/>
                </a:schemeClr>
              </a:buClr>
              <a:buSzPct val="150000"/>
              <a:buFont typeface="Arial" pitchFamily="34" charset="0"/>
              <a:buChar char="•"/>
              <a:defRPr/>
            </a:pPr>
            <a:r>
              <a:rPr lang="es-E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I. delgado</a:t>
            </a:r>
            <a:r>
              <a:rPr lang="es-E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: motilidad </a:t>
            </a:r>
            <a:r>
              <a:rPr lang="es-ES" sz="1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(S. Asa ciega)</a:t>
            </a:r>
          </a:p>
          <a:p>
            <a:pPr>
              <a:buClr>
                <a:schemeClr val="accent1">
                  <a:lumMod val="50000"/>
                </a:schemeClr>
              </a:buClr>
              <a:buSzPct val="150000"/>
              <a:buFont typeface="Arial" pitchFamily="34" charset="0"/>
              <a:buChar char="•"/>
              <a:defRPr/>
            </a:pPr>
            <a:endParaRPr lang="es-ES" sz="1000" dirty="0" smtClean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pPr>
              <a:buClr>
                <a:schemeClr val="accent1">
                  <a:lumMod val="50000"/>
                </a:schemeClr>
              </a:buClr>
              <a:buSzPct val="150000"/>
              <a:buFont typeface="Arial" pitchFamily="34" charset="0"/>
              <a:buChar char="•"/>
              <a:defRPr/>
            </a:pPr>
            <a:r>
              <a:rPr lang="es-E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Válvula ileocecal</a:t>
            </a:r>
            <a:r>
              <a:rPr lang="es-E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: evita reflujo del ciego al íleon</a:t>
            </a:r>
          </a:p>
          <a:p>
            <a:pPr>
              <a:buClr>
                <a:schemeClr val="accent1">
                  <a:lumMod val="50000"/>
                </a:schemeClr>
              </a:buClr>
              <a:buSzPct val="150000"/>
              <a:buFont typeface="Arial" pitchFamily="34" charset="0"/>
              <a:buChar char="•"/>
              <a:defRPr/>
            </a:pPr>
            <a:endParaRPr lang="es-ES" sz="1000" dirty="0" smtClean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pPr>
              <a:buClr>
                <a:schemeClr val="accent1">
                  <a:lumMod val="50000"/>
                </a:schemeClr>
              </a:buClr>
              <a:buSzPct val="150000"/>
              <a:buFont typeface="Arial" pitchFamily="34" charset="0"/>
              <a:buChar char="•"/>
              <a:defRPr/>
            </a:pPr>
            <a:r>
              <a:rPr lang="es-E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Moco e Inmunoglobulinas, </a:t>
            </a:r>
            <a:r>
              <a:rPr lang="es-ES" b="1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criptidinas</a:t>
            </a:r>
            <a:r>
              <a:rPr lang="es-E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, </a:t>
            </a:r>
            <a:r>
              <a:rPr lang="es-ES" b="1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defensinas</a:t>
            </a:r>
            <a:r>
              <a:rPr lang="es-E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: </a:t>
            </a:r>
            <a:r>
              <a:rPr lang="es-E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acción antibacteriana</a:t>
            </a:r>
          </a:p>
          <a:p>
            <a:pPr>
              <a:buClr>
                <a:schemeClr val="accent1">
                  <a:lumMod val="50000"/>
                </a:schemeClr>
              </a:buClr>
              <a:buFont typeface="Arial" pitchFamily="34" charset="0"/>
              <a:buChar char="•"/>
              <a:defRPr/>
            </a:pPr>
            <a:endParaRPr lang="es-ES" sz="1000" dirty="0" smtClean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76139" name="Text Box 11"/>
          <p:cNvSpPr txBox="1">
            <a:spLocks noChangeArrowheads="1"/>
          </p:cNvSpPr>
          <p:nvPr/>
        </p:nvSpPr>
        <p:spPr bwMode="auto">
          <a:xfrm>
            <a:off x="625972" y="1436289"/>
            <a:ext cx="1080492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6141" name="Text Box 13"/>
          <p:cNvSpPr txBox="1">
            <a:spLocks noChangeArrowheads="1"/>
          </p:cNvSpPr>
          <p:nvPr/>
        </p:nvSpPr>
        <p:spPr bwMode="auto">
          <a:xfrm>
            <a:off x="7307599" y="569712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  <p:sp>
        <p:nvSpPr>
          <p:cNvPr id="76806" name="Text Box 15"/>
          <p:cNvSpPr txBox="1">
            <a:spLocks noChangeArrowheads="1"/>
          </p:cNvSpPr>
          <p:nvPr/>
        </p:nvSpPr>
        <p:spPr bwMode="auto">
          <a:xfrm>
            <a:off x="6748151" y="1012666"/>
            <a:ext cx="1781257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smtClean="0"/>
              <a:t>2. Microbiota</a:t>
            </a:r>
            <a:endParaRPr lang="es-ES" dirty="0"/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Mis Documentos\EN PROCESO 2013-2014\DIGESTIVO 2014\POSGRADO 2014\TEMAS DIGESTIVO\MICROBIOMA\MICROBIOTA IMAGENES\F1.large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5" y="404664"/>
            <a:ext cx="8632850" cy="570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932040" y="902647"/>
            <a:ext cx="1935031" cy="31683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" name="3 CuadroTexto"/>
          <p:cNvSpPr txBox="1"/>
          <p:nvPr/>
        </p:nvSpPr>
        <p:spPr>
          <a:xfrm>
            <a:off x="4716016" y="1215279"/>
            <a:ext cx="2151055" cy="289310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s-VE" sz="1800" b="1" dirty="0" smtClean="0"/>
              <a:t>Factores intrínsecos</a:t>
            </a:r>
          </a:p>
          <a:p>
            <a:endParaRPr lang="es-VE" sz="1000" dirty="0"/>
          </a:p>
          <a:p>
            <a:pPr algn="l"/>
            <a:r>
              <a:rPr lang="es-VE" sz="1600" dirty="0" smtClean="0"/>
              <a:t>Ácido gástrico</a:t>
            </a:r>
          </a:p>
          <a:p>
            <a:pPr algn="l"/>
            <a:r>
              <a:rPr lang="es-VE" sz="1600" dirty="0" smtClean="0"/>
              <a:t>0</a:t>
            </a:r>
            <a:r>
              <a:rPr lang="es-VE" sz="1600" baseline="-25000" dirty="0" smtClean="0"/>
              <a:t>2</a:t>
            </a:r>
          </a:p>
          <a:p>
            <a:pPr algn="l"/>
            <a:r>
              <a:rPr lang="es-VE" sz="1600" dirty="0" smtClean="0"/>
              <a:t>Motilidad</a:t>
            </a:r>
          </a:p>
          <a:p>
            <a:pPr algn="l"/>
            <a:r>
              <a:rPr lang="es-VE" sz="1600" dirty="0" smtClean="0"/>
              <a:t>Moco</a:t>
            </a:r>
          </a:p>
          <a:p>
            <a:pPr algn="l"/>
            <a:r>
              <a:rPr lang="es-VE" sz="1600" dirty="0" smtClean="0"/>
              <a:t>Secreciones GI</a:t>
            </a:r>
          </a:p>
          <a:p>
            <a:pPr algn="l"/>
            <a:r>
              <a:rPr lang="es-VE" sz="1600" dirty="0" smtClean="0"/>
              <a:t>Péptidos </a:t>
            </a:r>
            <a:r>
              <a:rPr lang="es-VE" sz="1600" dirty="0" err="1" smtClean="0"/>
              <a:t>Antimicrob</a:t>
            </a:r>
            <a:r>
              <a:rPr lang="es-VE" sz="1600" dirty="0" smtClean="0"/>
              <a:t>.</a:t>
            </a:r>
          </a:p>
          <a:p>
            <a:pPr algn="l"/>
            <a:r>
              <a:rPr lang="es-VE" sz="1600" dirty="0" smtClean="0"/>
              <a:t>Inmunidad </a:t>
            </a:r>
          </a:p>
          <a:p>
            <a:pPr algn="l"/>
            <a:r>
              <a:rPr lang="es-VE" sz="1400" b="1" dirty="0" smtClean="0"/>
              <a:t>(</a:t>
            </a:r>
            <a:r>
              <a:rPr lang="es-VE" sz="1400" b="1" dirty="0" err="1" smtClean="0"/>
              <a:t>IgA</a:t>
            </a:r>
            <a:r>
              <a:rPr lang="es-VE" sz="1400" b="1" dirty="0" smtClean="0"/>
              <a:t> secretora)</a:t>
            </a:r>
          </a:p>
          <a:p>
            <a:endParaRPr lang="es-VE" sz="1000" dirty="0"/>
          </a:p>
        </p:txBody>
      </p:sp>
      <p:sp>
        <p:nvSpPr>
          <p:cNvPr id="6" name="5 Rectángulo"/>
          <p:cNvSpPr/>
          <p:nvPr/>
        </p:nvSpPr>
        <p:spPr>
          <a:xfrm>
            <a:off x="6948264" y="902647"/>
            <a:ext cx="2154639" cy="31683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6 CuadroTexto"/>
          <p:cNvSpPr txBox="1"/>
          <p:nvPr/>
        </p:nvSpPr>
        <p:spPr>
          <a:xfrm>
            <a:off x="6830660" y="1190679"/>
            <a:ext cx="2057765" cy="2923877"/>
          </a:xfrm>
          <a:prstGeom prst="rect">
            <a:avLst/>
          </a:prstGeom>
          <a:solidFill>
            <a:srgbClr val="FFCCCC"/>
          </a:solidFill>
        </p:spPr>
        <p:txBody>
          <a:bodyPr wrap="square" rtlCol="0">
            <a:spAutoFit/>
          </a:bodyPr>
          <a:lstStyle/>
          <a:p>
            <a:r>
              <a:rPr lang="es-VE" sz="1800" b="1" dirty="0" smtClean="0"/>
              <a:t>Factores extrínsecos</a:t>
            </a:r>
          </a:p>
          <a:p>
            <a:endParaRPr lang="es-VE" sz="1000" dirty="0"/>
          </a:p>
          <a:p>
            <a:pPr algn="l"/>
            <a:r>
              <a:rPr lang="es-VE" sz="1600" dirty="0" smtClean="0"/>
              <a:t>Dieta pre y </a:t>
            </a:r>
            <a:r>
              <a:rPr lang="es-VE" sz="1600" dirty="0" err="1"/>
              <a:t>p</a:t>
            </a:r>
            <a:r>
              <a:rPr lang="es-VE" sz="1600" dirty="0" err="1" smtClean="0"/>
              <a:t>robióticos</a:t>
            </a:r>
            <a:endParaRPr lang="es-VE" sz="1600" dirty="0" smtClean="0"/>
          </a:p>
          <a:p>
            <a:pPr algn="l"/>
            <a:r>
              <a:rPr lang="es-VE" sz="1600" dirty="0" err="1" smtClean="0"/>
              <a:t>PPIs</a:t>
            </a:r>
            <a:r>
              <a:rPr lang="es-VE" sz="1600" dirty="0" smtClean="0"/>
              <a:t>, </a:t>
            </a:r>
            <a:r>
              <a:rPr lang="es-VE" sz="1600" dirty="0" err="1" smtClean="0"/>
              <a:t>Bloq</a:t>
            </a:r>
            <a:r>
              <a:rPr lang="es-VE" sz="1600" dirty="0" smtClean="0"/>
              <a:t>. H</a:t>
            </a:r>
            <a:r>
              <a:rPr lang="es-VE" sz="1600" baseline="-25000" dirty="0" smtClean="0"/>
              <a:t>2</a:t>
            </a:r>
          </a:p>
          <a:p>
            <a:pPr algn="l"/>
            <a:r>
              <a:rPr lang="es-VE" sz="1600" dirty="0" smtClean="0"/>
              <a:t>Antibióticos</a:t>
            </a:r>
          </a:p>
          <a:p>
            <a:pPr algn="l"/>
            <a:r>
              <a:rPr lang="es-VE" sz="1600" dirty="0" err="1" smtClean="0"/>
              <a:t>Prokinéticos</a:t>
            </a:r>
            <a:endParaRPr lang="es-VE" sz="1600" dirty="0" smtClean="0"/>
          </a:p>
          <a:p>
            <a:pPr algn="l"/>
            <a:r>
              <a:rPr lang="es-VE" sz="1600" dirty="0" smtClean="0"/>
              <a:t>Laxantes</a:t>
            </a:r>
          </a:p>
          <a:p>
            <a:pPr algn="l"/>
            <a:r>
              <a:rPr lang="es-VE" sz="1600" dirty="0" err="1" smtClean="0"/>
              <a:t>Opiodes</a:t>
            </a:r>
            <a:endParaRPr lang="es-VE" sz="1600" dirty="0" smtClean="0"/>
          </a:p>
          <a:p>
            <a:pPr algn="l"/>
            <a:r>
              <a:rPr lang="es-VE" sz="1600" dirty="0" smtClean="0"/>
              <a:t>AINES</a:t>
            </a:r>
          </a:p>
          <a:p>
            <a:pPr algn="l"/>
            <a:endParaRPr lang="es-VE" sz="1000" dirty="0" smtClean="0"/>
          </a:p>
        </p:txBody>
      </p:sp>
      <p:sp>
        <p:nvSpPr>
          <p:cNvPr id="8" name="7 CuadroTexto"/>
          <p:cNvSpPr txBox="1"/>
          <p:nvPr/>
        </p:nvSpPr>
        <p:spPr>
          <a:xfrm>
            <a:off x="765105" y="5720083"/>
            <a:ext cx="1213795" cy="369332"/>
          </a:xfrm>
          <a:prstGeom prst="rect">
            <a:avLst/>
          </a:prstGeom>
          <a:solidFill>
            <a:srgbClr val="FFCF37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800" b="1" dirty="0" smtClean="0">
                <a:latin typeface="Comic Sans MS" pitchFamily="66" charset="0"/>
              </a:rPr>
              <a:t>Estómago</a:t>
            </a:r>
            <a:endParaRPr lang="es-VE" sz="1800" b="1" dirty="0">
              <a:latin typeface="Comic Sans MS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779912" y="5720083"/>
            <a:ext cx="2115051" cy="5344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11 CuadroTexto"/>
          <p:cNvSpPr txBox="1"/>
          <p:nvPr/>
        </p:nvSpPr>
        <p:spPr>
          <a:xfrm>
            <a:off x="3147410" y="5712333"/>
            <a:ext cx="2901756" cy="646331"/>
          </a:xfrm>
          <a:prstGeom prst="rect">
            <a:avLst/>
          </a:prstGeom>
          <a:solidFill>
            <a:srgbClr val="F2B8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800" b="1" dirty="0" smtClean="0">
                <a:latin typeface="Comic Sans MS" pitchFamily="66" charset="0"/>
              </a:rPr>
              <a:t>Intestino delgado</a:t>
            </a:r>
          </a:p>
          <a:p>
            <a:r>
              <a:rPr lang="es-VE" sz="1800" b="1" dirty="0" smtClean="0">
                <a:latin typeface="Comic Sans MS" pitchFamily="66" charset="0"/>
              </a:rPr>
              <a:t>Facultativos anaeróbicos</a:t>
            </a:r>
            <a:endParaRPr lang="es-VE" sz="1800" b="1" dirty="0">
              <a:latin typeface="Comic Sans MS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52320" y="5720083"/>
            <a:ext cx="1436105" cy="4882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12 CuadroTexto"/>
          <p:cNvSpPr txBox="1"/>
          <p:nvPr/>
        </p:nvSpPr>
        <p:spPr>
          <a:xfrm>
            <a:off x="6456142" y="5684772"/>
            <a:ext cx="2603598" cy="646331"/>
          </a:xfrm>
          <a:prstGeom prst="rect">
            <a:avLst/>
          </a:prstGeom>
          <a:solidFill>
            <a:srgbClr val="C092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1800" b="1" dirty="0" smtClean="0">
                <a:latin typeface="Comic Sans MS" pitchFamily="66" charset="0"/>
              </a:rPr>
              <a:t>Colon</a:t>
            </a:r>
          </a:p>
          <a:p>
            <a:pPr algn="ctr"/>
            <a:r>
              <a:rPr lang="es-VE" sz="1800" b="1" dirty="0" smtClean="0">
                <a:latin typeface="Comic Sans MS" pitchFamily="66" charset="0"/>
              </a:rPr>
              <a:t>Anaeróbicos estrictos</a:t>
            </a:r>
            <a:endParaRPr lang="es-VE" sz="1800" b="1" dirty="0">
              <a:latin typeface="Comic Sans MS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3491880" y="902647"/>
            <a:ext cx="1080119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14 CuadroTexto"/>
          <p:cNvSpPr txBox="1"/>
          <p:nvPr/>
        </p:nvSpPr>
        <p:spPr>
          <a:xfrm>
            <a:off x="3092472" y="910773"/>
            <a:ext cx="1619354" cy="400110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Composición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55575" y="807407"/>
            <a:ext cx="755576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17 CuadroTexto"/>
          <p:cNvSpPr txBox="1"/>
          <p:nvPr/>
        </p:nvSpPr>
        <p:spPr>
          <a:xfrm>
            <a:off x="84260" y="913113"/>
            <a:ext cx="1274708" cy="400110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Densidad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895099" y="325144"/>
            <a:ext cx="3353803" cy="461665"/>
          </a:xfrm>
          <a:prstGeom prst="rect">
            <a:avLst/>
          </a:prstGeom>
          <a:solidFill>
            <a:srgbClr val="BBE0E3"/>
          </a:solidFill>
          <a:ln w="28575"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400" dirty="0" err="1" smtClean="0">
                <a:latin typeface="Comic Sans MS" pitchFamily="66" charset="0"/>
              </a:rPr>
              <a:t>Microbiota</a:t>
            </a:r>
            <a:r>
              <a:rPr lang="es-VE" sz="2400" dirty="0" smtClean="0">
                <a:latin typeface="Comic Sans MS" pitchFamily="66" charset="0"/>
              </a:rPr>
              <a:t>  Intestinal</a:t>
            </a:r>
            <a:endParaRPr lang="es-VE" sz="2400" dirty="0">
              <a:latin typeface="Comic Sans MS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625" y="6381328"/>
            <a:ext cx="6400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VE" sz="1000" dirty="0" smtClean="0">
                <a:latin typeface="Times New Roman" pitchFamily="18" charset="0"/>
                <a:cs typeface="Times New Roman" pitchFamily="18" charset="0"/>
              </a:rPr>
              <a:t>Intestinal </a:t>
            </a:r>
            <a:r>
              <a:rPr lang="es-VE" sz="1000" dirty="0" err="1" smtClean="0">
                <a:latin typeface="Times New Roman" pitchFamily="18" charset="0"/>
                <a:cs typeface="Times New Roman" pitchFamily="18" charset="0"/>
              </a:rPr>
              <a:t>Microbiota</a:t>
            </a:r>
            <a:r>
              <a:rPr lang="es-VE" sz="10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s-VE" sz="1000" dirty="0" err="1" smtClean="0">
                <a:latin typeface="Times New Roman" pitchFamily="18" charset="0"/>
                <a:cs typeface="Times New Roman" pitchFamily="18" charset="0"/>
              </a:rPr>
              <a:t>functional</a:t>
            </a:r>
            <a:r>
              <a:rPr lang="es-VE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000" dirty="0" err="1" smtClean="0">
                <a:latin typeface="Times New Roman" pitchFamily="18" charset="0"/>
                <a:cs typeface="Times New Roman" pitchFamily="18" charset="0"/>
              </a:rPr>
              <a:t>bowel</a:t>
            </a:r>
            <a:r>
              <a:rPr lang="es-VE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000" dirty="0" err="1" smtClean="0">
                <a:latin typeface="Times New Roman" pitchFamily="18" charset="0"/>
                <a:cs typeface="Times New Roman" pitchFamily="18" charset="0"/>
              </a:rPr>
              <a:t>disorders</a:t>
            </a:r>
            <a:r>
              <a:rPr lang="es-VE" sz="1000" dirty="0" smtClean="0">
                <a:latin typeface="Times New Roman" pitchFamily="18" charset="0"/>
                <a:cs typeface="Times New Roman" pitchFamily="18" charset="0"/>
              </a:rPr>
              <a:t>: a Rome </a:t>
            </a:r>
            <a:r>
              <a:rPr lang="es-VE" sz="1000" dirty="0" err="1" smtClean="0">
                <a:latin typeface="Times New Roman" pitchFamily="18" charset="0"/>
                <a:cs typeface="Times New Roman" pitchFamily="18" charset="0"/>
              </a:rPr>
              <a:t>foundation</a:t>
            </a:r>
            <a:r>
              <a:rPr lang="es-VE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000" dirty="0" err="1" smtClean="0">
                <a:latin typeface="Times New Roman" pitchFamily="18" charset="0"/>
                <a:cs typeface="Times New Roman" pitchFamily="18" charset="0"/>
              </a:rPr>
              <a:t>report</a:t>
            </a:r>
            <a:r>
              <a:rPr lang="es-VE" sz="1000" dirty="0" smtClean="0">
                <a:latin typeface="Times New Roman" pitchFamily="18" charset="0"/>
                <a:cs typeface="Times New Roman" pitchFamily="18" charset="0"/>
              </a:rPr>
              <a:t> http</a:t>
            </a:r>
            <a:r>
              <a:rPr lang="es-VE" sz="1000" dirty="0">
                <a:latin typeface="Times New Roman" pitchFamily="18" charset="0"/>
                <a:cs typeface="Times New Roman" pitchFamily="18" charset="0"/>
              </a:rPr>
              <a:t>://minibypass.us/2012/11/19/intestinal-microbiota-in-functional-bowel-disorders-a-rome-foundation-report/</a:t>
            </a:r>
          </a:p>
        </p:txBody>
      </p:sp>
      <p:cxnSp>
        <p:nvCxnSpPr>
          <p:cNvPr id="17" name="16 Conector recto"/>
          <p:cNvCxnSpPr/>
          <p:nvPr/>
        </p:nvCxnSpPr>
        <p:spPr>
          <a:xfrm>
            <a:off x="914400" y="1530503"/>
            <a:ext cx="1573225" cy="0"/>
          </a:xfrm>
          <a:prstGeom prst="line">
            <a:avLst/>
          </a:prstGeom>
          <a:ln w="28575">
            <a:solidFill>
              <a:srgbClr val="0047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20 Conector recto"/>
          <p:cNvCxnSpPr/>
          <p:nvPr/>
        </p:nvCxnSpPr>
        <p:spPr>
          <a:xfrm>
            <a:off x="914400" y="1759103"/>
            <a:ext cx="1005990" cy="0"/>
          </a:xfrm>
          <a:prstGeom prst="line">
            <a:avLst/>
          </a:prstGeom>
          <a:ln w="28575">
            <a:solidFill>
              <a:srgbClr val="0047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"/>
          <p:cNvCxnSpPr/>
          <p:nvPr/>
        </p:nvCxnSpPr>
        <p:spPr>
          <a:xfrm>
            <a:off x="914400" y="2486823"/>
            <a:ext cx="1143000" cy="0"/>
          </a:xfrm>
          <a:prstGeom prst="line">
            <a:avLst/>
          </a:prstGeom>
          <a:ln w="28575">
            <a:solidFill>
              <a:srgbClr val="0047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/>
          <p:cNvCxnSpPr/>
          <p:nvPr/>
        </p:nvCxnSpPr>
        <p:spPr>
          <a:xfrm flipH="1">
            <a:off x="2209800" y="2486823"/>
            <a:ext cx="1119551" cy="0"/>
          </a:xfrm>
          <a:prstGeom prst="line">
            <a:avLst/>
          </a:prstGeom>
          <a:ln w="28575">
            <a:solidFill>
              <a:srgbClr val="0047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"/>
          <p:cNvCxnSpPr/>
          <p:nvPr/>
        </p:nvCxnSpPr>
        <p:spPr>
          <a:xfrm>
            <a:off x="1186382" y="2902103"/>
            <a:ext cx="413818" cy="0"/>
          </a:xfrm>
          <a:prstGeom prst="line">
            <a:avLst/>
          </a:prstGeom>
          <a:ln w="28575">
            <a:solidFill>
              <a:srgbClr val="0047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 flipH="1">
            <a:off x="2590800" y="1454303"/>
            <a:ext cx="863683" cy="0"/>
          </a:xfrm>
          <a:prstGeom prst="line">
            <a:avLst/>
          </a:prstGeom>
          <a:ln w="28575">
            <a:solidFill>
              <a:srgbClr val="0047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88" name="12287 Conector recto"/>
          <p:cNvCxnSpPr/>
          <p:nvPr/>
        </p:nvCxnSpPr>
        <p:spPr>
          <a:xfrm flipH="1">
            <a:off x="2590800" y="3206903"/>
            <a:ext cx="901080" cy="0"/>
          </a:xfrm>
          <a:prstGeom prst="line">
            <a:avLst/>
          </a:prstGeom>
          <a:ln w="28575">
            <a:solidFill>
              <a:srgbClr val="0047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11"/>
          <p:cNvSpPr txBox="1">
            <a:spLocks noChangeArrowheads="1"/>
          </p:cNvSpPr>
          <p:nvPr/>
        </p:nvSpPr>
        <p:spPr bwMode="auto">
          <a:xfrm>
            <a:off x="7452320" y="290544"/>
            <a:ext cx="1378259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8" name="Text Box 8"/>
          <p:cNvSpPr txBox="1">
            <a:spLocks noChangeArrowheads="1"/>
          </p:cNvSpPr>
          <p:nvPr/>
        </p:nvSpPr>
        <p:spPr bwMode="auto">
          <a:xfrm>
            <a:off x="14020" y="6599686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91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021241" y="2429797"/>
            <a:ext cx="5101518" cy="2462213"/>
          </a:xfrm>
          <a:prstGeom prst="rect">
            <a:avLst/>
          </a:prstGeom>
          <a:solidFill>
            <a:srgbClr val="CCE8EA"/>
          </a:solidFill>
          <a:effectLst>
            <a:glow rad="101600">
              <a:srgbClr val="00B0F0">
                <a:alpha val="60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182563" indent="-182563" algn="l">
              <a:buClr>
                <a:srgbClr val="002060"/>
              </a:buClr>
              <a:buSzPct val="150000"/>
              <a:buFont typeface="Arial" panose="020B0604020202020204" pitchFamily="34" charset="0"/>
              <a:buChar char="•"/>
            </a:pPr>
            <a:r>
              <a:rPr lang="es-VE" dirty="0" smtClean="0"/>
              <a:t>Desarrollo </a:t>
            </a:r>
            <a:r>
              <a:rPr lang="es-VE" dirty="0"/>
              <a:t>y mantenimiento del sistema inmune </a:t>
            </a:r>
            <a:r>
              <a:rPr lang="es-VE" dirty="0" smtClean="0"/>
              <a:t>intestinal</a:t>
            </a:r>
          </a:p>
          <a:p>
            <a:pPr marL="182563" indent="-182563" algn="l">
              <a:buClr>
                <a:srgbClr val="002060"/>
              </a:buClr>
              <a:buSzPct val="150000"/>
              <a:buFont typeface="Arial" panose="020B0604020202020204" pitchFamily="34" charset="0"/>
              <a:buChar char="•"/>
            </a:pPr>
            <a:endParaRPr lang="es-VE" sz="1400" dirty="0"/>
          </a:p>
          <a:p>
            <a:pPr marL="182563" indent="-182563" algn="l">
              <a:buClr>
                <a:srgbClr val="002060"/>
              </a:buClr>
              <a:buSzPct val="150000"/>
              <a:buFont typeface="Arial" panose="020B0604020202020204" pitchFamily="34" charset="0"/>
              <a:buChar char="•"/>
            </a:pPr>
            <a:r>
              <a:rPr lang="es-VE" dirty="0" smtClean="0"/>
              <a:t>Defensa del hospedero contra patógenos y toxinas</a:t>
            </a:r>
          </a:p>
          <a:p>
            <a:pPr algn="l">
              <a:buClr>
                <a:srgbClr val="002060"/>
              </a:buClr>
              <a:buSzPct val="150000"/>
            </a:pPr>
            <a:endParaRPr lang="es-VE" sz="1400" dirty="0" smtClean="0"/>
          </a:p>
          <a:p>
            <a:pPr marL="182563" indent="-182563" algn="l">
              <a:buClr>
                <a:srgbClr val="002060"/>
              </a:buClr>
              <a:buSzPct val="150000"/>
              <a:buFont typeface="Arial" panose="020B0604020202020204" pitchFamily="34" charset="0"/>
              <a:buChar char="•"/>
            </a:pPr>
            <a:r>
              <a:rPr lang="es-VE" dirty="0" smtClean="0"/>
              <a:t>Apoyo de la digestión por suplir la capacidad enzimática</a:t>
            </a:r>
            <a:endParaRPr lang="es-VE" dirty="0"/>
          </a:p>
        </p:txBody>
      </p:sp>
      <p:sp>
        <p:nvSpPr>
          <p:cNvPr id="5" name="4 Rectángulo"/>
          <p:cNvSpPr/>
          <p:nvPr/>
        </p:nvSpPr>
        <p:spPr>
          <a:xfrm>
            <a:off x="1912169" y="1790893"/>
            <a:ext cx="5319662" cy="461665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Funciones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Microbiota Intestinal</a:t>
            </a:r>
            <a:endParaRPr lang="es-VE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73001" y="5055567"/>
            <a:ext cx="5797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SC </a:t>
            </a:r>
            <a:r>
              <a:rPr lang="es-VE" sz="1200" dirty="0" err="1" smtClean="0">
                <a:latin typeface="Times New Roman" pitchFamily="18" charset="0"/>
                <a:cs typeface="Times New Roman" pitchFamily="18" charset="0"/>
              </a:rPr>
              <a:t>Bischoff</a:t>
            </a:r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 et al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. Intestinal 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permeability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. A new target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disease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prevention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therapy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BMC </a:t>
            </a:r>
            <a:r>
              <a:rPr lang="es-VE" sz="1200" dirty="0" err="1" smtClean="0">
                <a:latin typeface="Times New Roman" pitchFamily="18" charset="0"/>
                <a:cs typeface="Times New Roman" pitchFamily="18" charset="0"/>
              </a:rPr>
              <a:t>Gastroenterol</a:t>
            </a:r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b="1" dirty="0" smtClean="0">
                <a:latin typeface="Times New Roman" pitchFamily="18" charset="0"/>
                <a:cs typeface="Times New Roman" pitchFamily="18" charset="0"/>
              </a:rPr>
              <a:t>2014</a:t>
            </a:r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: 14 (189) online Nov 2014 </a:t>
            </a: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467544" y="452762"/>
            <a:ext cx="1728192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7231831" y="614223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</p:spTree>
    <p:extLst>
      <p:ext uri="{BB962C8B-B14F-4D97-AF65-F5344CB8AC3E}">
        <p14:creationId xmlns:p14="http://schemas.microsoft.com/office/powerpoint/2010/main" val="252568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988970" y="764704"/>
            <a:ext cx="5105886" cy="46166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3. Funciones Microbiota Intestinal</a:t>
            </a:r>
            <a:endParaRPr lang="es-VE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923432" y="1323454"/>
            <a:ext cx="5236961" cy="3400931"/>
          </a:xfrm>
          <a:prstGeom prst="rect">
            <a:avLst/>
          </a:prstGeom>
          <a:solidFill>
            <a:schemeClr val="accent5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 algn="l">
              <a:buClr>
                <a:schemeClr val="accent6">
                  <a:lumMod val="50000"/>
                </a:schemeClr>
              </a:buClr>
              <a:buSzPct val="150000"/>
              <a:buFont typeface="Arial" pitchFamily="34" charset="0"/>
              <a:buChar char="•"/>
            </a:pPr>
            <a:endParaRPr lang="es-VE" sz="800" b="1" dirty="0" smtClean="0"/>
          </a:p>
          <a:p>
            <a:pPr marL="285750" indent="-285750" algn="l">
              <a:buClr>
                <a:schemeClr val="accent6">
                  <a:lumMod val="50000"/>
                </a:schemeClr>
              </a:buClr>
              <a:buSzPct val="150000"/>
              <a:buFont typeface="Arial" pitchFamily="34" charset="0"/>
              <a:buChar char="•"/>
            </a:pP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Inmunidad </a:t>
            </a: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defensa</a:t>
            </a:r>
          </a:p>
          <a:p>
            <a:pPr marL="266700" algn="l">
              <a:buClr>
                <a:schemeClr val="accent6">
                  <a:lumMod val="50000"/>
                </a:schemeClr>
              </a:buClr>
              <a:buSzPct val="150000"/>
            </a:pPr>
            <a:r>
              <a:rPr lang="es-VE" sz="1800" b="1" dirty="0" smtClean="0"/>
              <a:t>Entrena</a:t>
            </a:r>
            <a:r>
              <a:rPr lang="es-VE" sz="1800" b="1" dirty="0"/>
              <a:t>, regula el S. Inmune y realiza </a:t>
            </a:r>
          </a:p>
          <a:p>
            <a:pPr marL="266700" algn="l">
              <a:buClr>
                <a:schemeClr val="accent6">
                  <a:lumMod val="50000"/>
                </a:schemeClr>
              </a:buClr>
              <a:buSzPct val="150000"/>
            </a:pPr>
            <a:r>
              <a:rPr lang="es-VE" sz="1800" b="1" dirty="0" smtClean="0"/>
              <a:t>efecto </a:t>
            </a:r>
            <a:r>
              <a:rPr lang="es-VE" sz="1800" b="1" dirty="0"/>
              <a:t>de </a:t>
            </a:r>
            <a:r>
              <a:rPr lang="es-VE" sz="1800" b="1" dirty="0" smtClean="0"/>
              <a:t>barrera</a:t>
            </a:r>
          </a:p>
          <a:p>
            <a:pPr marL="266700" algn="l">
              <a:buClr>
                <a:schemeClr val="accent6">
                  <a:lumMod val="50000"/>
                </a:schemeClr>
              </a:buClr>
              <a:buSzPct val="150000"/>
            </a:pPr>
            <a:r>
              <a:rPr lang="es-VE" sz="1800" dirty="0" smtClean="0"/>
              <a:t>Ayuda </a:t>
            </a:r>
            <a:r>
              <a:rPr lang="es-VE" sz="1800" dirty="0"/>
              <a:t>a combatir agresiones de otros </a:t>
            </a:r>
          </a:p>
          <a:p>
            <a:pPr marL="266700" algn="l">
              <a:buClr>
                <a:schemeClr val="accent6">
                  <a:lumMod val="50000"/>
                </a:schemeClr>
              </a:buClr>
              <a:buSzPct val="150000"/>
            </a:pPr>
            <a:r>
              <a:rPr lang="es-VE" sz="1800" dirty="0" smtClean="0"/>
              <a:t>microorganismos </a:t>
            </a:r>
            <a:r>
              <a:rPr lang="es-VE" sz="1800" dirty="0"/>
              <a:t>manteniendo integridad </a:t>
            </a:r>
          </a:p>
          <a:p>
            <a:pPr marL="266700" algn="l">
              <a:buClr>
                <a:schemeClr val="accent6">
                  <a:lumMod val="50000"/>
                </a:schemeClr>
              </a:buClr>
              <a:buSzPct val="150000"/>
            </a:pPr>
            <a:r>
              <a:rPr lang="es-VE" sz="1800" dirty="0" smtClean="0"/>
              <a:t>de </a:t>
            </a:r>
            <a:r>
              <a:rPr lang="es-VE" sz="1800" dirty="0"/>
              <a:t>la mucosa intestinal, </a:t>
            </a:r>
            <a:r>
              <a:rPr lang="es-VE" sz="1800" dirty="0" smtClean="0"/>
              <a:t>previene colonización </a:t>
            </a:r>
          </a:p>
          <a:p>
            <a:pPr marL="266700" algn="l">
              <a:buClr>
                <a:schemeClr val="accent6">
                  <a:lumMod val="50000"/>
                </a:schemeClr>
              </a:buClr>
              <a:buSzPct val="150000"/>
            </a:pPr>
            <a:r>
              <a:rPr lang="es-VE" sz="1800" dirty="0" smtClean="0"/>
              <a:t>de </a:t>
            </a:r>
            <a:r>
              <a:rPr lang="es-VE" sz="1800" dirty="0"/>
              <a:t>patógenos</a:t>
            </a:r>
          </a:p>
          <a:p>
            <a:pPr marL="266700" algn="l">
              <a:buClr>
                <a:schemeClr val="accent6">
                  <a:lumMod val="50000"/>
                </a:schemeClr>
              </a:buClr>
              <a:buSzPct val="150000"/>
            </a:pPr>
            <a:endParaRPr lang="es-VE" sz="1400" b="1" dirty="0"/>
          </a:p>
          <a:p>
            <a:pPr marL="285750" indent="-285750" algn="l">
              <a:buClr>
                <a:schemeClr val="accent6">
                  <a:lumMod val="50000"/>
                </a:schemeClr>
              </a:buClr>
              <a:buSzPct val="150000"/>
              <a:buFont typeface="Arial" pitchFamily="34" charset="0"/>
              <a:buChar char="•"/>
            </a:pP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Digestión y metabolismo</a:t>
            </a:r>
          </a:p>
          <a:p>
            <a:pPr marL="365125" indent="-98425" algn="l">
              <a:buClr>
                <a:schemeClr val="accent6">
                  <a:lumMod val="50000"/>
                </a:schemeClr>
              </a:buClr>
              <a:buSzPct val="150000"/>
            </a:pPr>
            <a:r>
              <a:rPr lang="es-VE" sz="1800" dirty="0" smtClean="0">
                <a:latin typeface="Comic Sans MS" pitchFamily="66" charset="0"/>
              </a:rPr>
              <a:t> Digestión de comidas que no digerimos</a:t>
            </a:r>
          </a:p>
          <a:p>
            <a:pPr marL="266700" algn="l">
              <a:buClr>
                <a:schemeClr val="accent6">
                  <a:lumMod val="50000"/>
                </a:schemeClr>
              </a:buClr>
              <a:buSzPct val="150000"/>
            </a:pPr>
            <a:r>
              <a:rPr lang="es-VE" sz="1800" dirty="0" smtClean="0">
                <a:latin typeface="Comic Sans MS" pitchFamily="66" charset="0"/>
              </a:rPr>
              <a:t> Producción de vitaminas B y K</a:t>
            </a:r>
            <a:endParaRPr lang="es-VE" sz="900" dirty="0"/>
          </a:p>
          <a:p>
            <a:pPr marL="266700" algn="l">
              <a:buClr>
                <a:schemeClr val="accent6">
                  <a:lumMod val="50000"/>
                </a:schemeClr>
              </a:buClr>
              <a:buSzPct val="150000"/>
            </a:pPr>
            <a:endParaRPr lang="es-VE" sz="900" dirty="0" smtClean="0">
              <a:latin typeface="Comic Sans MS" pitchFamily="66" charset="0"/>
            </a:endParaRP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7213239" y="242134"/>
            <a:ext cx="1594283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319681" y="5005625"/>
            <a:ext cx="6504638" cy="1015663"/>
          </a:xfrm>
          <a:prstGeom prst="rect">
            <a:avLst/>
          </a:prstGeom>
          <a:solidFill>
            <a:srgbClr val="5BD4FF"/>
          </a:solidFill>
          <a:ln>
            <a:solidFill>
              <a:srgbClr val="0000FF"/>
            </a:solidFill>
          </a:ln>
          <a:effectLst>
            <a:glow rad="228600">
              <a:srgbClr val="0070C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buClr>
                <a:schemeClr val="accent6">
                  <a:lumMod val="50000"/>
                </a:schemeClr>
              </a:buClr>
              <a:buSzPct val="150000"/>
            </a:pP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Microbiota sano y balanceado</a:t>
            </a:r>
          </a:p>
          <a:p>
            <a:pPr>
              <a:buClr>
                <a:schemeClr val="accent6">
                  <a:lumMod val="50000"/>
                </a:schemeClr>
              </a:buClr>
              <a:buSzPct val="150000"/>
            </a:pPr>
            <a:r>
              <a:rPr lang="es-VE" dirty="0" smtClean="0"/>
              <a:t>Clave </a:t>
            </a:r>
            <a:r>
              <a:rPr lang="es-VE" dirty="0"/>
              <a:t>para adecuada función digestiva y </a:t>
            </a:r>
            <a:r>
              <a:rPr lang="es-VE" dirty="0" smtClean="0"/>
              <a:t>comunicación </a:t>
            </a:r>
            <a:r>
              <a:rPr lang="es-VE" dirty="0"/>
              <a:t>con TGI y con órganos </a:t>
            </a:r>
            <a:r>
              <a:rPr lang="es-VE" dirty="0" smtClean="0"/>
              <a:t>y sistemas </a:t>
            </a:r>
            <a:r>
              <a:rPr lang="es-VE" dirty="0"/>
              <a:t>distantes</a:t>
            </a:r>
          </a:p>
        </p:txBody>
      </p:sp>
    </p:spTree>
    <p:extLst>
      <p:ext uri="{BB962C8B-B14F-4D97-AF65-F5344CB8AC3E}">
        <p14:creationId xmlns:p14="http://schemas.microsoft.com/office/powerpoint/2010/main" val="170475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770544" y="5193614"/>
            <a:ext cx="5542916" cy="1015663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rgbClr val="0047D6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Comic Sans MS" pitchFamily="66" charset="0"/>
              </a:rPr>
              <a:t>Las </a:t>
            </a:r>
            <a:r>
              <a:rPr lang="en-US" sz="2000" dirty="0" err="1" smtClean="0">
                <a:latin typeface="Comic Sans MS" pitchFamily="66" charset="0"/>
              </a:rPr>
              <a:t>bacterias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comensales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ejercen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una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serie</a:t>
            </a:r>
            <a:r>
              <a:rPr lang="en-US" sz="2000" dirty="0" smtClean="0">
                <a:latin typeface="Comic Sans MS" pitchFamily="66" charset="0"/>
              </a:rPr>
              <a:t> de </a:t>
            </a:r>
            <a:r>
              <a:rPr lang="en-US" sz="2000" dirty="0" err="1" smtClean="0">
                <a:latin typeface="Comic Sans MS" pitchFamily="66" charset="0"/>
              </a:rPr>
              <a:t>efectos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protectores</a:t>
            </a:r>
            <a:r>
              <a:rPr lang="en-US" sz="2000" dirty="0" smtClean="0">
                <a:latin typeface="Comic Sans MS" pitchFamily="66" charset="0"/>
              </a:rPr>
              <a:t>, </a:t>
            </a:r>
            <a:r>
              <a:rPr lang="en-US" sz="2000" dirty="0" err="1" smtClean="0">
                <a:latin typeface="Comic Sans MS" pitchFamily="66" charset="0"/>
              </a:rPr>
              <a:t>estructurales</a:t>
            </a:r>
            <a:r>
              <a:rPr lang="en-US" sz="2000" dirty="0" smtClean="0">
                <a:latin typeface="Comic Sans MS" pitchFamily="66" charset="0"/>
              </a:rPr>
              <a:t> y </a:t>
            </a:r>
            <a:r>
              <a:rPr lang="en-US" sz="2000" dirty="0" err="1" smtClean="0">
                <a:latin typeface="Comic Sans MS" pitchFamily="66" charset="0"/>
              </a:rPr>
              <a:t>metabólicos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sobre</a:t>
            </a:r>
            <a:r>
              <a:rPr lang="en-US" sz="2000" dirty="0" smtClean="0">
                <a:latin typeface="Comic Sans MS" pitchFamily="66" charset="0"/>
              </a:rPr>
              <a:t> la mucosa intestinal</a:t>
            </a:r>
            <a:endParaRPr lang="es-VE" sz="2000" dirty="0">
              <a:latin typeface="Comic Sans MS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2416161" y="362469"/>
            <a:ext cx="4286750" cy="40011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3. Funciones Microbiota Intestinal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35951" y="979576"/>
            <a:ext cx="1922141" cy="12972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" name="2 CuadroTexto"/>
          <p:cNvSpPr txBox="1"/>
          <p:nvPr/>
        </p:nvSpPr>
        <p:spPr>
          <a:xfrm>
            <a:off x="3109193" y="3126612"/>
            <a:ext cx="2820324" cy="1923604"/>
          </a:xfrm>
          <a:prstGeom prst="rect">
            <a:avLst/>
          </a:prstGeom>
          <a:solidFill>
            <a:srgbClr val="FAC5FB"/>
          </a:solidFill>
          <a:ln w="28575">
            <a:solidFill>
              <a:srgbClr val="FF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Funciones </a:t>
            </a:r>
          </a:p>
          <a:p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Protectoras</a:t>
            </a:r>
          </a:p>
          <a:p>
            <a:pPr algn="l"/>
            <a:endParaRPr lang="es-VE" sz="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marL="185738" indent="-185738" algn="l">
              <a:buFont typeface="Arial" pitchFamily="34" charset="0"/>
              <a:buChar char="•"/>
            </a:pPr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Producción de factores </a:t>
            </a:r>
          </a:p>
          <a:p>
            <a:pPr marL="185738" indent="-185738" algn="l"/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antimicrobiales</a:t>
            </a:r>
          </a:p>
          <a:p>
            <a:pPr marL="185738" indent="-185738" algn="l">
              <a:buFont typeface="Arial" pitchFamily="34" charset="0"/>
              <a:buChar char="•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Desplazamiento de patógenos</a:t>
            </a:r>
          </a:p>
          <a:p>
            <a:pPr marL="185738" indent="-185738" algn="l">
              <a:buFont typeface="Arial" pitchFamily="34" charset="0"/>
              <a:buChar char="•"/>
            </a:pPr>
            <a:r>
              <a:rPr lang="es-VE" sz="1400" dirty="0" smtClean="0">
                <a:latin typeface="Comic Sans MS" pitchFamily="66" charset="0"/>
              </a:rPr>
              <a:t>Competencia de nutrientes</a:t>
            </a:r>
          </a:p>
          <a:p>
            <a:pPr marL="185738" indent="-185738" algn="l">
              <a:buFont typeface="Arial" pitchFamily="34" charset="0"/>
              <a:buChar char="•"/>
            </a:pPr>
            <a:r>
              <a:rPr lang="es-VE" sz="1400" dirty="0" smtClean="0">
                <a:latin typeface="Comic Sans MS" pitchFamily="66" charset="0"/>
              </a:rPr>
              <a:t>Competencia de receptores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6005070" y="1065881"/>
            <a:ext cx="2876499" cy="2646878"/>
          </a:xfrm>
          <a:prstGeom prst="rect">
            <a:avLst/>
          </a:prstGeom>
          <a:solidFill>
            <a:srgbClr val="CACBEC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Funciones </a:t>
            </a:r>
          </a:p>
          <a:p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Metabólicas</a:t>
            </a:r>
            <a:endParaRPr lang="es-VE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marL="185738" indent="-185738" algn="l">
              <a:buFont typeface="Arial" pitchFamily="34" charset="0"/>
              <a:buChar char="•"/>
              <a:tabLst>
                <a:tab pos="185738" algn="l"/>
              </a:tabLst>
            </a:pPr>
            <a:endParaRPr lang="es-VE" sz="1400" dirty="0" smtClean="0">
              <a:latin typeface="Comic Sans MS" pitchFamily="66" charset="0"/>
            </a:endParaRPr>
          </a:p>
          <a:p>
            <a:pPr marL="185738" indent="-185738" algn="l">
              <a:buFont typeface="Arial" pitchFamily="34" charset="0"/>
              <a:buChar char="•"/>
              <a:tabLst>
                <a:tab pos="185738" algn="l"/>
              </a:tabLst>
            </a:pPr>
            <a:r>
              <a:rPr lang="es-VE" sz="1400" b="1" dirty="0" smtClean="0"/>
              <a:t>Síntesis </a:t>
            </a:r>
            <a:r>
              <a:rPr lang="es-VE" sz="1400" b="1" dirty="0"/>
              <a:t>de </a:t>
            </a:r>
            <a:r>
              <a:rPr lang="es-VE" sz="1400" b="1" dirty="0" smtClean="0"/>
              <a:t>vitaminas</a:t>
            </a:r>
            <a:endParaRPr lang="es-VE" sz="800" b="1" dirty="0" smtClean="0"/>
          </a:p>
          <a:p>
            <a:pPr marL="185738" indent="-185738" algn="l">
              <a:buFont typeface="Arial" pitchFamily="34" charset="0"/>
              <a:buChar char="•"/>
              <a:tabLst>
                <a:tab pos="185738" algn="l"/>
              </a:tabLst>
            </a:pPr>
            <a:r>
              <a:rPr lang="es-VE" sz="1400" b="1" dirty="0"/>
              <a:t>Fermentación </a:t>
            </a:r>
            <a:r>
              <a:rPr lang="es-VE" sz="1400" dirty="0"/>
              <a:t>de residuos </a:t>
            </a:r>
          </a:p>
          <a:p>
            <a:pPr algn="l">
              <a:tabLst>
                <a:tab pos="185738" algn="l"/>
              </a:tabLst>
            </a:pPr>
            <a:r>
              <a:rPr lang="es-VE" sz="1400" dirty="0"/>
              <a:t>    no digeribles de dieta y </a:t>
            </a:r>
            <a:r>
              <a:rPr lang="es-VE" sz="1400" dirty="0" smtClean="0"/>
              <a:t>moco</a:t>
            </a:r>
            <a:endParaRPr lang="es-VE" sz="800" dirty="0"/>
          </a:p>
          <a:p>
            <a:pPr marL="185738" indent="-185738" algn="l">
              <a:buFont typeface="Arial" pitchFamily="34" charset="0"/>
              <a:buChar char="•"/>
              <a:tabLst>
                <a:tab pos="185738" algn="l"/>
              </a:tabLst>
            </a:pPr>
            <a:r>
              <a:rPr lang="es-VE" sz="1400" dirty="0"/>
              <a:t>Control de diferenciación y proliferación </a:t>
            </a:r>
            <a:r>
              <a:rPr lang="es-VE" sz="1400" dirty="0" smtClean="0">
                <a:latin typeface="Comic Sans MS" pitchFamily="66" charset="0"/>
              </a:rPr>
              <a:t>epitelial</a:t>
            </a:r>
            <a:endParaRPr lang="es-VE" sz="800" dirty="0" smtClean="0">
              <a:latin typeface="Comic Sans MS" pitchFamily="66" charset="0"/>
            </a:endParaRPr>
          </a:p>
          <a:p>
            <a:pPr marL="185738" indent="-185738" algn="l">
              <a:buFont typeface="Arial" pitchFamily="34" charset="0"/>
              <a:buChar char="•"/>
              <a:tabLst>
                <a:tab pos="185738" algn="l"/>
              </a:tabLst>
            </a:pPr>
            <a:r>
              <a:rPr lang="es-VE" sz="1400" dirty="0" smtClean="0">
                <a:latin typeface="Comic Sans MS" pitchFamily="66" charset="0"/>
              </a:rPr>
              <a:t>Metabolismo de carcinógenos  </a:t>
            </a:r>
          </a:p>
          <a:p>
            <a:pPr algn="l">
              <a:tabLst>
                <a:tab pos="185738" algn="l"/>
              </a:tabLst>
            </a:pPr>
            <a:r>
              <a:rPr lang="es-VE" sz="1400" dirty="0" smtClean="0">
                <a:latin typeface="Comic Sans MS" pitchFamily="66" charset="0"/>
              </a:rPr>
              <a:t>    de la dieta</a:t>
            </a:r>
            <a:endParaRPr lang="es-VE" sz="800" dirty="0" smtClean="0">
              <a:latin typeface="Comic Sans MS" pitchFamily="66" charset="0"/>
            </a:endParaRPr>
          </a:p>
          <a:p>
            <a:pPr marL="185738" indent="-185738" algn="l">
              <a:buFont typeface="Arial" pitchFamily="34" charset="0"/>
              <a:buChar char="•"/>
              <a:tabLst>
                <a:tab pos="185738" algn="l"/>
              </a:tabLst>
            </a:pPr>
            <a:r>
              <a:rPr lang="es-VE" sz="1400" dirty="0" smtClean="0">
                <a:latin typeface="Comic Sans MS" pitchFamily="66" charset="0"/>
              </a:rPr>
              <a:t>Ahorro de energía</a:t>
            </a:r>
            <a:endParaRPr lang="es-VE" sz="1400" dirty="0">
              <a:latin typeface="Comic Sans MS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98614" y="1025184"/>
            <a:ext cx="2880320" cy="2046714"/>
          </a:xfrm>
          <a:prstGeom prst="rect">
            <a:avLst/>
          </a:prstGeom>
          <a:solidFill>
            <a:srgbClr val="A3C8FF"/>
          </a:solidFill>
          <a:ln w="28575">
            <a:solidFill>
              <a:srgbClr val="0033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l"/>
            <a:endParaRPr lang="es-VE" sz="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Funciones Estructurales</a:t>
            </a:r>
          </a:p>
          <a:p>
            <a:pPr algn="l"/>
            <a:endParaRPr lang="es-VE" sz="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marL="185738" indent="-185738" algn="l">
              <a:buFont typeface="Arial" pitchFamily="34" charset="0"/>
              <a:buChar char="•"/>
            </a:pPr>
            <a:r>
              <a:rPr lang="es-VE" sz="1400" b="1" dirty="0"/>
              <a:t>Desarrollo sistema </a:t>
            </a:r>
            <a:r>
              <a:rPr lang="es-VE" sz="1400" b="1" dirty="0" smtClean="0"/>
              <a:t>inmune</a:t>
            </a:r>
            <a:endParaRPr lang="es-VE" sz="800" b="1" dirty="0"/>
          </a:p>
          <a:p>
            <a:pPr marL="185738" indent="-185738" algn="l">
              <a:buFont typeface="Arial" pitchFamily="34" charset="0"/>
              <a:buChar char="•"/>
            </a:pPr>
            <a:r>
              <a:rPr lang="es-VE" sz="1400" b="1" dirty="0" smtClean="0">
                <a:latin typeface="Comic Sans MS" pitchFamily="66" charset="0"/>
              </a:rPr>
              <a:t>Fortificación de la barrera</a:t>
            </a:r>
          </a:p>
          <a:p>
            <a:pPr marL="185738" indent="-185738" algn="l">
              <a:buFont typeface="Arial" pitchFamily="34" charset="0"/>
              <a:buChar char="•"/>
            </a:pPr>
            <a:r>
              <a:rPr lang="es-VE" sz="1400" dirty="0"/>
              <a:t>Apretamiento de uniones estrechas</a:t>
            </a:r>
          </a:p>
          <a:p>
            <a:pPr marL="185738" indent="-185738" algn="l">
              <a:buFont typeface="Arial" pitchFamily="34" charset="0"/>
              <a:buChar char="•"/>
            </a:pPr>
            <a:r>
              <a:rPr lang="es-VE" sz="1400" dirty="0" smtClean="0">
                <a:latin typeface="Comic Sans MS" pitchFamily="66" charset="0"/>
              </a:rPr>
              <a:t>Inducción de IgA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683568" y="6282665"/>
            <a:ext cx="777686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00" dirty="0" smtClean="0">
                <a:latin typeface="Times New Roman" pitchFamily="18" charset="0"/>
                <a:cs typeface="Times New Roman" pitchFamily="18" charset="0"/>
              </a:rPr>
              <a:t>S. </a:t>
            </a:r>
            <a:r>
              <a:rPr lang="en-US" sz="1000" dirty="0" err="1" smtClean="0">
                <a:latin typeface="Times New Roman" pitchFamily="18" charset="0"/>
                <a:cs typeface="Times New Roman" pitchFamily="18" charset="0"/>
              </a:rPr>
              <a:t>Grenham</a:t>
            </a:r>
            <a:r>
              <a:rPr lang="en-US" sz="1000" dirty="0" smtClean="0">
                <a:latin typeface="Times New Roman" pitchFamily="18" charset="0"/>
                <a:cs typeface="Times New Roman" pitchFamily="18" charset="0"/>
              </a:rPr>
              <a:t> et al. </a:t>
            </a:r>
            <a:r>
              <a:rPr lang="en-US" sz="1000" i="1" dirty="0" smtClean="0">
                <a:latin typeface="Times New Roman" pitchFamily="18" charset="0"/>
                <a:cs typeface="Times New Roman" pitchFamily="18" charset="0"/>
              </a:rPr>
              <a:t>Brain–gut–microbe </a:t>
            </a:r>
            <a:r>
              <a:rPr lang="en-US" sz="1000" i="1" dirty="0">
                <a:latin typeface="Times New Roman" pitchFamily="18" charset="0"/>
                <a:cs typeface="Times New Roman" pitchFamily="18" charset="0"/>
              </a:rPr>
              <a:t>communication in health and </a:t>
            </a:r>
            <a:r>
              <a:rPr lang="en-US" sz="1000" i="1" dirty="0" smtClean="0">
                <a:latin typeface="Times New Roman" pitchFamily="18" charset="0"/>
                <a:cs typeface="Times New Roman" pitchFamily="18" charset="0"/>
              </a:rPr>
              <a:t>disease. </a:t>
            </a:r>
            <a:r>
              <a:rPr lang="en-US" sz="1000" dirty="0" smtClean="0">
                <a:latin typeface="Times New Roman" pitchFamily="18" charset="0"/>
                <a:cs typeface="Times New Roman" pitchFamily="18" charset="0"/>
              </a:rPr>
              <a:t>Front. Physiol., 07 December 2011 | </a:t>
            </a:r>
            <a:r>
              <a:rPr lang="en-US" sz="1000" dirty="0" err="1" smtClean="0">
                <a:latin typeface="Times New Roman" pitchFamily="18" charset="0"/>
                <a:cs typeface="Times New Roman" pitchFamily="18" charset="0"/>
              </a:rPr>
              <a:t>doi</a:t>
            </a:r>
            <a:r>
              <a:rPr lang="en-US" sz="1000" dirty="0" smtClean="0">
                <a:latin typeface="Times New Roman" pitchFamily="18" charset="0"/>
                <a:cs typeface="Times New Roman" pitchFamily="18" charset="0"/>
              </a:rPr>
              <a:t>: 10.3389/fphys.2011.00094 </a:t>
            </a:r>
          </a:p>
        </p:txBody>
      </p:sp>
      <p:pic>
        <p:nvPicPr>
          <p:cNvPr id="1026" name="Picture 2" descr="D:\Mis Documentos\EN PROCESO 2015\DIGESTIVO 2015\IMAGENES DIGESTIVO 2015\bacteria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202" y="1051008"/>
            <a:ext cx="2579595" cy="1932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7112479" y="185999"/>
            <a:ext cx="1594283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730930" y="6597352"/>
            <a:ext cx="237757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8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8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800" b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33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684060" y="354998"/>
            <a:ext cx="5749678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itchFamily="66" charset="0"/>
              </a:rPr>
              <a:t>Barrera, Permeabilidad Intestinal y Microbiota</a:t>
            </a:r>
            <a:endParaRPr lang="es-VE" sz="2000" dirty="0"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70518" y="6582544"/>
            <a:ext cx="216597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X. Páez. Facultad Medicina. ULA 2017</a:t>
            </a:r>
            <a:endParaRPr lang="es-VE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729825" y="4005064"/>
            <a:ext cx="3684350" cy="1646605"/>
          </a:xfrm>
          <a:prstGeom prst="rect">
            <a:avLst/>
          </a:prstGeom>
          <a:solidFill>
            <a:srgbClr val="FFAF79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>
              <a:buSzPct val="125000"/>
            </a:pPr>
            <a:r>
              <a:rPr lang="es-VE" sz="1800" dirty="0" smtClean="0">
                <a:latin typeface="Comic Sans MS" pitchFamily="66" charset="0"/>
              </a:rPr>
              <a:t>La mucosa intestinal permite:</a:t>
            </a:r>
          </a:p>
          <a:p>
            <a:pPr marL="171450" indent="-171450" algn="l">
              <a:buSzPct val="125000"/>
              <a:buFont typeface="Arial" pitchFamily="34" charset="0"/>
              <a:buChar char="•"/>
            </a:pPr>
            <a:endParaRPr lang="es-VE" sz="1000" dirty="0" smtClean="0">
              <a:latin typeface="Comic Sans MS" pitchFamily="66" charset="0"/>
            </a:endParaRPr>
          </a:p>
          <a:p>
            <a:pPr marL="182563" indent="-182563" algn="l">
              <a:buSzPct val="125000"/>
              <a:buFont typeface="Arial" pitchFamily="34" charset="0"/>
              <a:buChar char="•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Coexistencia pacífica </a:t>
            </a:r>
            <a:r>
              <a:rPr lang="es-VE" sz="1600" dirty="0" smtClean="0">
                <a:latin typeface="Comic Sans MS" pitchFamily="66" charset="0"/>
              </a:rPr>
              <a:t>con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simbiontes </a:t>
            </a:r>
            <a:r>
              <a:rPr lang="es-VE" sz="1600" b="1" dirty="0" smtClean="0">
                <a:latin typeface="Comic Sans MS" pitchFamily="66" charset="0"/>
              </a:rPr>
              <a:t>sin</a:t>
            </a:r>
            <a:r>
              <a:rPr lang="es-VE" sz="1600" dirty="0" smtClean="0">
                <a:latin typeface="Comic Sans MS" pitchFamily="66" charset="0"/>
              </a:rPr>
              <a:t> producir inflamación</a:t>
            </a:r>
          </a:p>
          <a:p>
            <a:pPr marL="182563" indent="-182563" algn="l">
              <a:buSzPct val="125000"/>
              <a:buFont typeface="Arial" pitchFamily="34" charset="0"/>
              <a:buChar char="•"/>
            </a:pPr>
            <a:endParaRPr lang="es-VE" sz="900" dirty="0" smtClean="0">
              <a:latin typeface="Comic Sans MS" pitchFamily="66" charset="0"/>
            </a:endParaRPr>
          </a:p>
          <a:p>
            <a:pPr marL="182563" indent="-182563" algn="l">
              <a:buSzPct val="125000"/>
              <a:buFont typeface="Arial" pitchFamily="34" charset="0"/>
              <a:buChar char="•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Respuesta defensiva </a:t>
            </a:r>
            <a:r>
              <a:rPr lang="es-VE" sz="1600" dirty="0" smtClean="0">
                <a:latin typeface="Comic Sans MS" pitchFamily="66" charset="0"/>
              </a:rPr>
              <a:t>e </a:t>
            </a:r>
            <a:r>
              <a:rPr lang="es-VE" sz="1600" dirty="0" smtClean="0"/>
              <a:t>i</a:t>
            </a:r>
            <a:r>
              <a:rPr lang="es-VE" sz="1600" dirty="0" smtClean="0">
                <a:latin typeface="Comic Sans MS" pitchFamily="66" charset="0"/>
              </a:rPr>
              <a:t>nflamatoria</a:t>
            </a:r>
            <a:r>
              <a:rPr lang="es-VE" sz="1600" dirty="0" smtClean="0"/>
              <a:t> </a:t>
            </a:r>
            <a:r>
              <a:rPr lang="es-VE" sz="1600" dirty="0" smtClean="0">
                <a:latin typeface="Comic Sans MS" pitchFamily="66" charset="0"/>
              </a:rPr>
              <a:t>a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patógenos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649251" y="1548066"/>
            <a:ext cx="2091102" cy="1323439"/>
          </a:xfrm>
          <a:prstGeom prst="rect">
            <a:avLst/>
          </a:prstGeom>
          <a:solidFill>
            <a:srgbClr val="C1DAFF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s-VE" sz="1600" dirty="0" smtClean="0">
                <a:latin typeface="Comic Sans MS" pitchFamily="66" charset="0"/>
              </a:rPr>
              <a:t>La barrera externa </a:t>
            </a:r>
          </a:p>
          <a:p>
            <a:pPr algn="l"/>
            <a:r>
              <a:rPr lang="es-VE" sz="1600" dirty="0" smtClean="0">
                <a:latin typeface="Comic Sans MS" pitchFamily="66" charset="0"/>
              </a:rPr>
              <a:t>física e interna </a:t>
            </a:r>
          </a:p>
          <a:p>
            <a:pPr algn="l"/>
            <a:r>
              <a:rPr lang="es-VE" sz="1600" dirty="0" smtClean="0">
                <a:latin typeface="Comic Sans MS" pitchFamily="66" charset="0"/>
              </a:rPr>
              <a:t>inmune permite</a:t>
            </a:r>
          </a:p>
          <a:p>
            <a:pPr algn="l"/>
            <a:r>
              <a:rPr lang="es-VE" sz="1600" dirty="0" smtClean="0">
                <a:latin typeface="Comic Sans MS" pitchFamily="66" charset="0"/>
              </a:rPr>
              <a:t>permeabilidad adecuada</a:t>
            </a:r>
            <a:endParaRPr lang="es-VE" sz="1600" dirty="0">
              <a:latin typeface="Comic Sans MS" pitchFamily="66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3833668" y="1735943"/>
            <a:ext cx="1476664" cy="1521133"/>
          </a:xfrm>
          <a:prstGeom prst="triangle">
            <a:avLst/>
          </a:prstGeom>
          <a:solidFill>
            <a:schemeClr val="accent5">
              <a:lumMod val="60000"/>
              <a:lumOff val="40000"/>
            </a:schemeClr>
          </a:solidFill>
          <a:ln w="28575"/>
          <a:effectLst>
            <a:glow rad="127000">
              <a:schemeClr val="accent1">
                <a:lumMod val="75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9 CuadroTexto"/>
          <p:cNvSpPr txBox="1"/>
          <p:nvPr/>
        </p:nvSpPr>
        <p:spPr>
          <a:xfrm>
            <a:off x="3555260" y="908720"/>
            <a:ext cx="2007281" cy="707886"/>
          </a:xfrm>
          <a:prstGeom prst="rect">
            <a:avLst/>
          </a:prstGeom>
          <a:solidFill>
            <a:srgbClr val="81B4FF"/>
          </a:solidFill>
          <a:ln>
            <a:solidFill>
              <a:schemeClr val="tx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dirty="0" smtClean="0">
                <a:latin typeface="Comic Sans MS" pitchFamily="66" charset="0"/>
              </a:rPr>
              <a:t> Permeabilidad </a:t>
            </a:r>
          </a:p>
          <a:p>
            <a:pPr algn="ctr"/>
            <a:r>
              <a:rPr lang="es-VE" dirty="0" smtClean="0">
                <a:latin typeface="Comic Sans MS" pitchFamily="66" charset="0"/>
              </a:rPr>
              <a:t>intestinal</a:t>
            </a:r>
            <a:endParaRPr lang="es-VE" dirty="0">
              <a:latin typeface="Comic Sans MS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195736" y="3105834"/>
            <a:ext cx="1492716" cy="646331"/>
          </a:xfrm>
          <a:prstGeom prst="rect">
            <a:avLst/>
          </a:prstGeom>
          <a:solidFill>
            <a:srgbClr val="1DFF83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dirty="0" err="1" smtClean="0">
                <a:latin typeface="Comic Sans MS" pitchFamily="66" charset="0"/>
              </a:rPr>
              <a:t>Microbioma</a:t>
            </a:r>
            <a:r>
              <a:rPr lang="es-VE" dirty="0" smtClean="0">
                <a:latin typeface="Comic Sans MS" pitchFamily="66" charset="0"/>
              </a:rPr>
              <a:t> </a:t>
            </a:r>
          </a:p>
          <a:p>
            <a:pPr algn="ctr"/>
            <a:r>
              <a:rPr lang="es-VE" dirty="0" smtClean="0">
                <a:latin typeface="Comic Sans MS" pitchFamily="66" charset="0"/>
              </a:rPr>
              <a:t>Intestinal</a:t>
            </a:r>
            <a:endParaRPr lang="es-VE" dirty="0">
              <a:latin typeface="Comic Sans MS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436096" y="3140968"/>
            <a:ext cx="1462260" cy="646331"/>
          </a:xfrm>
          <a:prstGeom prst="rect">
            <a:avLst/>
          </a:prstGeom>
          <a:solidFill>
            <a:srgbClr val="FF6600"/>
          </a:solidFill>
          <a:ln>
            <a:solidFill>
              <a:schemeClr val="accent3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dirty="0" smtClean="0">
                <a:latin typeface="Comic Sans MS" pitchFamily="66" charset="0"/>
              </a:rPr>
              <a:t>Inmunología</a:t>
            </a:r>
          </a:p>
          <a:p>
            <a:pPr algn="ctr"/>
            <a:r>
              <a:rPr lang="es-VE" dirty="0" smtClean="0">
                <a:latin typeface="Comic Sans MS" pitchFamily="66" charset="0"/>
              </a:rPr>
              <a:t>Mucosa</a:t>
            </a:r>
            <a:endParaRPr lang="es-VE" dirty="0">
              <a:latin typeface="Comic Sans MS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475656" y="1628800"/>
            <a:ext cx="2089272" cy="1323439"/>
          </a:xfrm>
          <a:prstGeom prst="rect">
            <a:avLst/>
          </a:prstGeom>
          <a:solidFill>
            <a:srgbClr val="9BFFC8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s-VE" sz="1600" dirty="0" smtClean="0">
                <a:latin typeface="Comic Sans MS" pitchFamily="66" charset="0"/>
              </a:rPr>
              <a:t>Es</a:t>
            </a:r>
            <a:r>
              <a:rPr lang="es-VE" sz="1600" dirty="0"/>
              <a:t> </a:t>
            </a:r>
            <a:r>
              <a:rPr lang="es-VE" sz="1600" dirty="0" smtClean="0">
                <a:latin typeface="Comic Sans MS" pitchFamily="66" charset="0"/>
              </a:rPr>
              <a:t>regulador de </a:t>
            </a:r>
          </a:p>
          <a:p>
            <a:pPr algn="l"/>
            <a:r>
              <a:rPr lang="es-VE" sz="1600" dirty="0" smtClean="0">
                <a:latin typeface="Comic Sans MS" pitchFamily="66" charset="0"/>
              </a:rPr>
              <a:t>las proteínas de</a:t>
            </a:r>
          </a:p>
          <a:p>
            <a:pPr algn="l"/>
            <a:r>
              <a:rPr lang="es-VE" sz="1600" dirty="0" smtClean="0">
                <a:latin typeface="Comic Sans MS" pitchFamily="66" charset="0"/>
              </a:rPr>
              <a:t>la barrera</a:t>
            </a:r>
          </a:p>
          <a:p>
            <a:pPr algn="l"/>
            <a:r>
              <a:rPr lang="es-VE" sz="1600" dirty="0" smtClean="0">
                <a:latin typeface="Comic Sans MS" pitchFamily="66" charset="0"/>
              </a:rPr>
              <a:t>(epitelio y uniones </a:t>
            </a:r>
          </a:p>
          <a:p>
            <a:pPr algn="l"/>
            <a:r>
              <a:rPr lang="es-VE" sz="1600" dirty="0" smtClean="0">
                <a:latin typeface="Comic Sans MS" pitchFamily="66" charset="0"/>
              </a:rPr>
              <a:t>estrechas)</a:t>
            </a:r>
            <a:endParaRPr lang="es-VE" sz="1600" dirty="0">
              <a:latin typeface="Comic Sans MS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659901" y="5922069"/>
            <a:ext cx="5797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SC </a:t>
            </a:r>
            <a:r>
              <a:rPr lang="es-VE" sz="1200" dirty="0" err="1" smtClean="0">
                <a:latin typeface="Times New Roman" pitchFamily="18" charset="0"/>
                <a:cs typeface="Times New Roman" pitchFamily="18" charset="0"/>
              </a:rPr>
              <a:t>Bischoff</a:t>
            </a:r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 et al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. Intestinal 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permeability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. A new target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disease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prevention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therapy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BMC </a:t>
            </a:r>
            <a:r>
              <a:rPr lang="es-VE" sz="1200" dirty="0" err="1" smtClean="0">
                <a:latin typeface="Times New Roman" pitchFamily="18" charset="0"/>
                <a:cs typeface="Times New Roman" pitchFamily="18" charset="0"/>
              </a:rPr>
              <a:t>Gastroenterol</a:t>
            </a:r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b="1" dirty="0" smtClean="0">
                <a:latin typeface="Times New Roman" pitchFamily="18" charset="0"/>
                <a:cs typeface="Times New Roman" pitchFamily="18" charset="0"/>
              </a:rPr>
              <a:t>2014</a:t>
            </a:r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: 14 (189) online Nov 2014 </a:t>
            </a: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251520" y="715142"/>
            <a:ext cx="1616787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201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Mis Documentos\EN PROCESO 2015\MICROBIOMA SEMINARIO 2015\PWPT MICROBIOTA\PRESENTACIONES\epitelio 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656"/>
          <a:stretch/>
        </p:blipFill>
        <p:spPr bwMode="auto">
          <a:xfrm>
            <a:off x="1478710" y="2304535"/>
            <a:ext cx="6182519" cy="416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675084" y="700559"/>
            <a:ext cx="3842719" cy="769441"/>
          </a:xfrm>
          <a:prstGeom prst="rect">
            <a:avLst/>
          </a:prstGeom>
          <a:solidFill>
            <a:srgbClr val="BDD8FF"/>
          </a:solidFill>
          <a:ln w="19050"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2400" dirty="0">
                <a:latin typeface="Comic Sans MS" pitchFamily="66" charset="0"/>
              </a:rPr>
              <a:t>Barrera Intestinal</a:t>
            </a:r>
          </a:p>
          <a:p>
            <a:pPr algn="ctr"/>
            <a:r>
              <a:rPr lang="es-VE" dirty="0" smtClean="0">
                <a:latin typeface="Comic Sans MS" pitchFamily="66" charset="0"/>
              </a:rPr>
              <a:t>Elementos celulares y químicos</a:t>
            </a:r>
            <a:endParaRPr lang="es-VE" dirty="0"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58000" y="4464216"/>
            <a:ext cx="803229" cy="6734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14 Rectángulo"/>
          <p:cNvSpPr/>
          <p:nvPr/>
        </p:nvSpPr>
        <p:spPr>
          <a:xfrm>
            <a:off x="5453766" y="5502395"/>
            <a:ext cx="1371600" cy="5649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15 Rectángulo"/>
          <p:cNvSpPr/>
          <p:nvPr/>
        </p:nvSpPr>
        <p:spPr>
          <a:xfrm>
            <a:off x="4216442" y="4885572"/>
            <a:ext cx="1346158" cy="843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10 CuadroTexto"/>
          <p:cNvSpPr txBox="1"/>
          <p:nvPr/>
        </p:nvSpPr>
        <p:spPr>
          <a:xfrm>
            <a:off x="4096676" y="4825313"/>
            <a:ext cx="1585690" cy="369332"/>
          </a:xfrm>
          <a:prstGeom prst="rect">
            <a:avLst/>
          </a:prstGeom>
          <a:solidFill>
            <a:srgbClr val="CA6E6C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latin typeface="Comic Sans MS" pitchFamily="66" charset="0"/>
              </a:rPr>
              <a:t>C. Dendrítica</a:t>
            </a:r>
            <a:endParaRPr lang="es-VE" dirty="0">
              <a:latin typeface="Comic Sans MS" pitchFamily="66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2133600" y="5912016"/>
            <a:ext cx="1371600" cy="5649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11 CuadroTexto"/>
          <p:cNvSpPr txBox="1"/>
          <p:nvPr/>
        </p:nvSpPr>
        <p:spPr>
          <a:xfrm>
            <a:off x="1905000" y="5825176"/>
            <a:ext cx="1337226" cy="369332"/>
          </a:xfrm>
          <a:prstGeom prst="rect">
            <a:avLst/>
          </a:prstGeom>
          <a:solidFill>
            <a:srgbClr val="CC66FF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latin typeface="Comic Sans MS" pitchFamily="66" charset="0"/>
              </a:rPr>
              <a:t>Macrófago</a:t>
            </a:r>
            <a:endParaRPr lang="es-VE" dirty="0">
              <a:latin typeface="Comic Sans MS" pitchFamily="66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446143" y="4127491"/>
            <a:ext cx="1989035" cy="336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18 Rectángulo"/>
          <p:cNvSpPr/>
          <p:nvPr/>
        </p:nvSpPr>
        <p:spPr>
          <a:xfrm>
            <a:off x="3785686" y="4151775"/>
            <a:ext cx="938714" cy="4724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5 CuadroTexto"/>
          <p:cNvSpPr txBox="1"/>
          <p:nvPr/>
        </p:nvSpPr>
        <p:spPr>
          <a:xfrm>
            <a:off x="538170" y="4029935"/>
            <a:ext cx="1459054" cy="400110"/>
          </a:xfrm>
          <a:prstGeom prst="rect">
            <a:avLst/>
          </a:prstGeom>
          <a:solidFill>
            <a:srgbClr val="B4DAD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Enterocito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84595" y="4094884"/>
            <a:ext cx="1178528" cy="369332"/>
          </a:xfrm>
          <a:prstGeom prst="rect">
            <a:avLst/>
          </a:prstGeom>
          <a:solidFill>
            <a:srgbClr val="92ECCE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latin typeface="Comic Sans MS" pitchFamily="66" charset="0"/>
              </a:rPr>
              <a:t>C. </a:t>
            </a:r>
            <a:r>
              <a:rPr lang="es-VE" dirty="0" err="1" smtClean="0">
                <a:latin typeface="Comic Sans MS" pitchFamily="66" charset="0"/>
              </a:rPr>
              <a:t>Paneth</a:t>
            </a:r>
            <a:endParaRPr lang="es-VE" dirty="0">
              <a:latin typeface="Comic Sans MS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500670" y="4151775"/>
            <a:ext cx="1508746" cy="338554"/>
          </a:xfrm>
          <a:prstGeom prst="rect">
            <a:avLst/>
          </a:prstGeom>
          <a:solidFill>
            <a:srgbClr val="D2E8EA"/>
          </a:solidFill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itchFamily="66" charset="0"/>
              </a:rPr>
              <a:t>C. Caliciforme</a:t>
            </a:r>
            <a:endParaRPr lang="es-VE" sz="1600" dirty="0">
              <a:latin typeface="Comic Sans MS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922869" y="4238555"/>
            <a:ext cx="1590500" cy="646331"/>
          </a:xfrm>
          <a:prstGeom prst="rect">
            <a:avLst/>
          </a:prstGeom>
          <a:solidFill>
            <a:srgbClr val="5BD4FF"/>
          </a:solidFill>
        </p:spPr>
        <p:txBody>
          <a:bodyPr wrap="none" rtlCol="0">
            <a:spAutoFit/>
          </a:bodyPr>
          <a:lstStyle/>
          <a:p>
            <a:r>
              <a:rPr lang="es-VE" sz="1800" b="1" dirty="0" smtClean="0">
                <a:latin typeface="Comic Sans MS" pitchFamily="66" charset="0"/>
              </a:rPr>
              <a:t>Linfocito</a:t>
            </a:r>
          </a:p>
          <a:p>
            <a:r>
              <a:rPr lang="es-VE" sz="1800" b="1" dirty="0" err="1" smtClean="0">
                <a:latin typeface="Comic Sans MS" pitchFamily="66" charset="0"/>
              </a:rPr>
              <a:t>intraepitelial</a:t>
            </a:r>
            <a:endParaRPr lang="es-VE" sz="1800" b="1" dirty="0">
              <a:latin typeface="Comic Sans MS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2085209" y="1658204"/>
            <a:ext cx="1377300" cy="584775"/>
          </a:xfrm>
          <a:prstGeom prst="rect">
            <a:avLst/>
          </a:prstGeom>
          <a:solidFill>
            <a:srgbClr val="92ECCE"/>
          </a:solidFill>
        </p:spPr>
        <p:txBody>
          <a:bodyPr wrap="none" rtlCol="0">
            <a:spAutoFit/>
          </a:bodyPr>
          <a:lstStyle/>
          <a:p>
            <a:pPr algn="ctr"/>
            <a:r>
              <a:rPr lang="el-GR" sz="1600" dirty="0" smtClean="0">
                <a:latin typeface="Comic Sans MS" pitchFamily="66" charset="0"/>
              </a:rPr>
              <a:t>α</a:t>
            </a:r>
            <a:r>
              <a:rPr lang="es-VE" sz="1600" dirty="0" smtClean="0">
                <a:latin typeface="Comic Sans MS" pitchFamily="66" charset="0"/>
              </a:rPr>
              <a:t> </a:t>
            </a:r>
            <a:r>
              <a:rPr lang="es-VE" sz="1600" dirty="0" err="1" smtClean="0">
                <a:latin typeface="Comic Sans MS" pitchFamily="66" charset="0"/>
              </a:rPr>
              <a:t>defensinas</a:t>
            </a:r>
            <a:endParaRPr lang="es-VE" sz="1600" dirty="0" smtClean="0">
              <a:latin typeface="Comic Sans MS" pitchFamily="66" charset="0"/>
            </a:endParaRPr>
          </a:p>
          <a:p>
            <a:pPr algn="ctr"/>
            <a:r>
              <a:rPr lang="es-VE" sz="1600" dirty="0" smtClean="0">
                <a:latin typeface="Comic Sans MS" pitchFamily="66" charset="0"/>
              </a:rPr>
              <a:t>lisozima</a:t>
            </a:r>
            <a:endParaRPr lang="es-VE" sz="1600" dirty="0">
              <a:latin typeface="Comic Sans MS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5747586" y="1992868"/>
            <a:ext cx="713657" cy="369332"/>
          </a:xfrm>
          <a:prstGeom prst="rect">
            <a:avLst/>
          </a:prstGeom>
          <a:solidFill>
            <a:srgbClr val="FAC5FB"/>
          </a:solidFill>
        </p:spPr>
        <p:txBody>
          <a:bodyPr wrap="none" rtlCol="0">
            <a:spAutoFit/>
          </a:bodyPr>
          <a:lstStyle/>
          <a:p>
            <a:r>
              <a:rPr lang="es-VE" dirty="0" err="1" smtClean="0">
                <a:latin typeface="Comic Sans MS" pitchFamily="66" charset="0"/>
              </a:rPr>
              <a:t>sIgA</a:t>
            </a:r>
            <a:endParaRPr lang="es-VE" dirty="0">
              <a:latin typeface="Comic Sans MS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553200" y="2086928"/>
            <a:ext cx="1295400" cy="6284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21 CuadroTexto"/>
          <p:cNvSpPr txBox="1"/>
          <p:nvPr/>
        </p:nvSpPr>
        <p:spPr>
          <a:xfrm>
            <a:off x="6566136" y="2086928"/>
            <a:ext cx="1470275" cy="584775"/>
          </a:xfrm>
          <a:prstGeom prst="rect">
            <a:avLst/>
          </a:prstGeom>
          <a:solidFill>
            <a:srgbClr val="5BD4FF"/>
          </a:solidFill>
        </p:spPr>
        <p:txBody>
          <a:bodyPr wrap="none" rtlCol="0">
            <a:spAutoFit/>
          </a:bodyPr>
          <a:lstStyle/>
          <a:p>
            <a:r>
              <a:rPr lang="el-GR" sz="1600" dirty="0" smtClean="0">
                <a:latin typeface="Comic Sans MS" pitchFamily="66" charset="0"/>
              </a:rPr>
              <a:t>β</a:t>
            </a:r>
            <a:r>
              <a:rPr lang="es-VE" sz="1600" dirty="0" smtClean="0">
                <a:latin typeface="Comic Sans MS" pitchFamily="66" charset="0"/>
              </a:rPr>
              <a:t> </a:t>
            </a:r>
            <a:r>
              <a:rPr lang="es-VE" sz="1600" dirty="0" err="1" smtClean="0">
                <a:latin typeface="Comic Sans MS" pitchFamily="66" charset="0"/>
              </a:rPr>
              <a:t>defensinas</a:t>
            </a:r>
            <a:endParaRPr lang="es-VE" sz="1600" dirty="0" smtClean="0">
              <a:latin typeface="Comic Sans MS" pitchFamily="66" charset="0"/>
            </a:endParaRPr>
          </a:p>
          <a:p>
            <a:r>
              <a:rPr lang="es-VE" sz="1600" dirty="0" err="1" smtClean="0">
                <a:latin typeface="Comic Sans MS" pitchFamily="66" charset="0"/>
              </a:rPr>
              <a:t>Reg</a:t>
            </a:r>
            <a:r>
              <a:rPr lang="es-VE" sz="1600" dirty="0" smtClean="0">
                <a:latin typeface="Comic Sans MS" pitchFamily="66" charset="0"/>
              </a:rPr>
              <a:t> 3 </a:t>
            </a:r>
            <a:r>
              <a:rPr lang="es-VE" sz="1600" dirty="0" err="1" smtClean="0">
                <a:latin typeface="Comic Sans MS" pitchFamily="66" charset="0"/>
              </a:rPr>
              <a:t>protein</a:t>
            </a:r>
            <a:endParaRPr lang="es-VE" sz="1600" dirty="0" smtClean="0">
              <a:latin typeface="Comic Sans MS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096676" y="2401164"/>
            <a:ext cx="627724" cy="3142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0" name="19 CuadroTexto"/>
          <p:cNvSpPr txBox="1"/>
          <p:nvPr/>
        </p:nvSpPr>
        <p:spPr>
          <a:xfrm>
            <a:off x="4047297" y="2381478"/>
            <a:ext cx="663964" cy="3385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itchFamily="66" charset="0"/>
              </a:rPr>
              <a:t>moco</a:t>
            </a:r>
            <a:endParaRPr lang="es-VE" sz="1600" dirty="0">
              <a:latin typeface="Comic Sans MS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295188" y="5544266"/>
            <a:ext cx="1572866" cy="369332"/>
          </a:xfrm>
          <a:prstGeom prst="rect">
            <a:avLst/>
          </a:prstGeom>
          <a:solidFill>
            <a:srgbClr val="FFCCCC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latin typeface="Comic Sans MS" pitchFamily="66" charset="0"/>
              </a:rPr>
              <a:t>C. Plasmática</a:t>
            </a:r>
            <a:endParaRPr lang="es-VE" dirty="0">
              <a:latin typeface="Comic Sans MS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6191504" y="4724400"/>
            <a:ext cx="596638" cy="307777"/>
          </a:xfrm>
          <a:prstGeom prst="rect">
            <a:avLst/>
          </a:prstGeom>
          <a:solidFill>
            <a:srgbClr val="FAC5FB"/>
          </a:solidFill>
        </p:spPr>
        <p:txBody>
          <a:bodyPr wrap="none" rtlCol="0">
            <a:spAutoFit/>
          </a:bodyPr>
          <a:lstStyle/>
          <a:p>
            <a:r>
              <a:rPr lang="es-VE" sz="1400" dirty="0" err="1" smtClean="0">
                <a:latin typeface="Comic Sans MS" pitchFamily="66" charset="0"/>
              </a:rPr>
              <a:t>sIgA</a:t>
            </a:r>
            <a:endParaRPr lang="es-VE" sz="1400" dirty="0">
              <a:latin typeface="Comic Sans MS" pitchFamily="66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6349033" y="4279550"/>
            <a:ext cx="350944" cy="444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24 CuadroTexto"/>
          <p:cNvSpPr txBox="1"/>
          <p:nvPr/>
        </p:nvSpPr>
        <p:spPr>
          <a:xfrm>
            <a:off x="271723" y="3012989"/>
            <a:ext cx="1133644" cy="584775"/>
          </a:xfrm>
          <a:prstGeom prst="rect">
            <a:avLst/>
          </a:prstGeom>
          <a:solidFill>
            <a:schemeClr val="accent1">
              <a:lumMod val="9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Uniones </a:t>
            </a:r>
          </a:p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estrechas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583406" y="1715869"/>
            <a:ext cx="862737" cy="461665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2400" dirty="0" smtClean="0">
                <a:latin typeface="Comic Sans MS" pitchFamily="66" charset="0"/>
              </a:rPr>
              <a:t> Luz </a:t>
            </a:r>
            <a:endParaRPr lang="es-VE" sz="2400" dirty="0">
              <a:latin typeface="Comic Sans MS" pitchFamily="66" charset="0"/>
            </a:endParaRPr>
          </a:p>
        </p:txBody>
      </p:sp>
      <p:cxnSp>
        <p:nvCxnSpPr>
          <p:cNvPr id="28" name="27 Conector recto de flecha"/>
          <p:cNvCxnSpPr/>
          <p:nvPr/>
        </p:nvCxnSpPr>
        <p:spPr>
          <a:xfrm flipV="1">
            <a:off x="1401788" y="3262444"/>
            <a:ext cx="817768" cy="18612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 de flecha"/>
          <p:cNvCxnSpPr/>
          <p:nvPr/>
        </p:nvCxnSpPr>
        <p:spPr>
          <a:xfrm flipV="1">
            <a:off x="1464678" y="3324485"/>
            <a:ext cx="1659522" cy="1240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CuadroTexto"/>
          <p:cNvSpPr txBox="1"/>
          <p:nvPr/>
        </p:nvSpPr>
        <p:spPr>
          <a:xfrm>
            <a:off x="7339529" y="3509414"/>
            <a:ext cx="1031051" cy="338554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1600" dirty="0" smtClean="0">
                <a:latin typeface="Comic Sans MS" pitchFamily="66" charset="0"/>
              </a:rPr>
              <a:t> Epitelio </a:t>
            </a:r>
            <a:endParaRPr lang="es-VE" sz="1600" dirty="0">
              <a:latin typeface="Comic Sans MS" pitchFamily="66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480014" y="4885572"/>
            <a:ext cx="955710" cy="584775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solidFill>
              <a:srgbClr val="0047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1600" dirty="0" smtClean="0">
                <a:latin typeface="Comic Sans MS" pitchFamily="66" charset="0"/>
              </a:rPr>
              <a:t> Lámina </a:t>
            </a:r>
          </a:p>
          <a:p>
            <a:pPr algn="ctr"/>
            <a:r>
              <a:rPr lang="es-VE" sz="1600" dirty="0" smtClean="0">
                <a:latin typeface="Comic Sans MS" pitchFamily="66" charset="0"/>
              </a:rPr>
              <a:t>propia </a:t>
            </a:r>
            <a:endParaRPr lang="es-VE" sz="1600" dirty="0">
              <a:latin typeface="Comic Sans MS" pitchFamily="66" charset="0"/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4876800" y="2206823"/>
            <a:ext cx="898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microbio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1676400" y="6128778"/>
            <a:ext cx="5797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SC </a:t>
            </a:r>
            <a:r>
              <a:rPr lang="es-VE" sz="1200" dirty="0" err="1" smtClean="0">
                <a:latin typeface="Times New Roman" pitchFamily="18" charset="0"/>
                <a:cs typeface="Times New Roman" pitchFamily="18" charset="0"/>
              </a:rPr>
              <a:t>Bischoff</a:t>
            </a:r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 et al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. Intestinal 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permeability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. A new target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disease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prevention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s-VE" sz="1200" i="1" dirty="0" err="1" smtClean="0">
                <a:latin typeface="Times New Roman" pitchFamily="18" charset="0"/>
                <a:cs typeface="Times New Roman" pitchFamily="18" charset="0"/>
              </a:rPr>
              <a:t>therapy</a:t>
            </a:r>
            <a:r>
              <a:rPr lang="es-VE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BMC </a:t>
            </a:r>
            <a:r>
              <a:rPr lang="es-VE" sz="1200" dirty="0" err="1" smtClean="0">
                <a:latin typeface="Times New Roman" pitchFamily="18" charset="0"/>
                <a:cs typeface="Times New Roman" pitchFamily="18" charset="0"/>
              </a:rPr>
              <a:t>Gastroenterol</a:t>
            </a:r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b="1" dirty="0" smtClean="0">
                <a:latin typeface="Times New Roman" pitchFamily="18" charset="0"/>
                <a:cs typeface="Times New Roman" pitchFamily="18" charset="0"/>
              </a:rPr>
              <a:t>2014</a:t>
            </a:r>
            <a:r>
              <a:rPr lang="es-VE" sz="1200" dirty="0" smtClean="0">
                <a:latin typeface="Times New Roman" pitchFamily="18" charset="0"/>
                <a:cs typeface="Times New Roman" pitchFamily="18" charset="0"/>
              </a:rPr>
              <a:t>: 14 (189) online Nov </a:t>
            </a:r>
          </a:p>
        </p:txBody>
      </p:sp>
      <p:sp>
        <p:nvSpPr>
          <p:cNvPr id="35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auto">
          <a:xfrm>
            <a:off x="7143964" y="263522"/>
            <a:ext cx="1422184" cy="584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 smtClean="0"/>
              <a:t>3. Funciones</a:t>
            </a:r>
          </a:p>
          <a:p>
            <a:pPr eaLnBrk="1" hangingPunct="1"/>
            <a:r>
              <a:rPr lang="es-ES" sz="1600" b="1" dirty="0" smtClean="0"/>
              <a:t>Microbiota</a:t>
            </a:r>
            <a:endParaRPr lang="es-ES" sz="1600" b="1" dirty="0"/>
          </a:p>
        </p:txBody>
      </p:sp>
    </p:spTree>
    <p:extLst>
      <p:ext uri="{BB962C8B-B14F-4D97-AF65-F5344CB8AC3E}">
        <p14:creationId xmlns:p14="http://schemas.microsoft.com/office/powerpoint/2010/main" val="392722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6" grpId="0" animBg="1"/>
      <p:bldP spid="8" grpId="0" animBg="1"/>
      <p:bldP spid="9" grpId="0" animBg="1"/>
      <p:bldP spid="10" grpId="0" animBg="1"/>
      <p:bldP spid="2" grpId="0" animBg="1"/>
      <p:bldP spid="21" grpId="0" animBg="1"/>
      <p:bldP spid="22" grpId="0" animBg="1"/>
      <p:bldP spid="20" grpId="0" animBg="1"/>
      <p:bldP spid="13" grpId="0" animBg="1"/>
      <p:bldP spid="24" grpId="0" animBg="1"/>
      <p:bldP spid="25" grpId="0" animBg="1"/>
      <p:bldP spid="27" grpId="0" animBg="1"/>
      <p:bldP spid="38" grpId="0" animBg="1"/>
      <p:bldP spid="39" grpId="0" animBg="1"/>
      <p:bldP spid="4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6000" y="5847655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VE" sz="1200" dirty="0"/>
              <a:t>http://www.gutmicrobiotawatch.org/immunology-in-the-gut-mucosa-a-video-animation-from-nature/</a:t>
            </a:r>
          </a:p>
        </p:txBody>
      </p:sp>
      <p:pic>
        <p:nvPicPr>
          <p:cNvPr id="1026" name="Picture 2" descr="C:\Users\ximena\Desktop\bacter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109" y="649450"/>
            <a:ext cx="6151780" cy="42515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381282" y="5351260"/>
            <a:ext cx="4366901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/>
              <a:t>Inmunología en la mucosa intestinal</a:t>
            </a:r>
            <a:endParaRPr lang="es-VE" dirty="0"/>
          </a:p>
        </p:txBody>
      </p:sp>
      <p:sp>
        <p:nvSpPr>
          <p:cNvPr id="5" name="4 CuadroTexto"/>
          <p:cNvSpPr txBox="1"/>
          <p:nvPr/>
        </p:nvSpPr>
        <p:spPr>
          <a:xfrm>
            <a:off x="3127413" y="4959668"/>
            <a:ext cx="2922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800" b="1" dirty="0" smtClean="0"/>
              <a:t>Bacterias en el intestino</a:t>
            </a:r>
            <a:endParaRPr lang="es-VE" sz="1800" b="1" dirty="0"/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44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4"/>
          <p:cNvSpPr txBox="1">
            <a:spLocks noChangeArrowheads="1"/>
          </p:cNvSpPr>
          <p:nvPr/>
        </p:nvSpPr>
        <p:spPr bwMode="auto">
          <a:xfrm>
            <a:off x="1736725" y="1412875"/>
            <a:ext cx="3821880" cy="400110"/>
          </a:xfrm>
          <a:prstGeom prst="rect">
            <a:avLst/>
          </a:prstGeom>
          <a:solidFill>
            <a:srgbClr val="FFCDE6"/>
          </a:solidFill>
          <a:ln w="28575">
            <a:solidFill>
              <a:srgbClr val="C6005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dirty="0" smtClean="0"/>
              <a:t>FUNCIONES METABÓLICAS</a:t>
            </a:r>
            <a:endParaRPr lang="es-ES" dirty="0"/>
          </a:p>
        </p:txBody>
      </p:sp>
      <p:sp>
        <p:nvSpPr>
          <p:cNvPr id="165893" name="Text Box 5"/>
          <p:cNvSpPr txBox="1">
            <a:spLocks noChangeArrowheads="1"/>
          </p:cNvSpPr>
          <p:nvPr/>
        </p:nvSpPr>
        <p:spPr bwMode="auto">
          <a:xfrm>
            <a:off x="1692275" y="1965325"/>
            <a:ext cx="4233863" cy="4206875"/>
          </a:xfrm>
          <a:prstGeom prst="rect">
            <a:avLst/>
          </a:prstGeom>
          <a:solidFill>
            <a:srgbClr val="FFDDEB"/>
          </a:solidFill>
          <a:ln>
            <a:noFill/>
          </a:ln>
          <a:effectLst>
            <a:outerShdw dist="63500" dir="2212194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" sz="1000" dirty="0"/>
          </a:p>
          <a:p>
            <a:pPr marL="342900" indent="-342900" algn="l" eaLnBrk="1" hangingPunct="1">
              <a:buFont typeface="Wingdings" panose="05000000000000000000" pitchFamily="2" charset="2"/>
              <a:buChar char="ü"/>
            </a:pPr>
            <a:r>
              <a:rPr lang="es-ES" dirty="0"/>
              <a:t> Color y olor </a:t>
            </a:r>
            <a:r>
              <a:rPr lang="es-ES" dirty="0" smtClean="0"/>
              <a:t>heces </a:t>
            </a:r>
            <a:endParaRPr lang="es-ES" dirty="0"/>
          </a:p>
          <a:p>
            <a:pPr algn="l" eaLnBrk="1" hangingPunct="1">
              <a:buFontTx/>
              <a:buChar char="•"/>
            </a:pPr>
            <a:endParaRPr lang="es-ES" sz="1000" dirty="0"/>
          </a:p>
          <a:p>
            <a:pPr algn="l" eaLnBrk="1" hangingPunct="1">
              <a:buFontTx/>
              <a:buChar char="•"/>
            </a:pPr>
            <a:r>
              <a:rPr lang="es-ES" dirty="0"/>
              <a:t> 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FERMENTACIÓN Carbohidratos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buFontTx/>
              <a:buChar char="•"/>
            </a:pPr>
            <a:endParaRPr lang="es-ES" sz="1000" dirty="0"/>
          </a:p>
          <a:p>
            <a:pPr algn="l" eaLnBrk="1" hangingPunct="1">
              <a:buFontTx/>
              <a:buChar char="•"/>
            </a:pPr>
            <a:r>
              <a:rPr lang="es-ES" dirty="0"/>
              <a:t> Degradación disacáridos</a:t>
            </a:r>
          </a:p>
          <a:p>
            <a:pPr algn="l" eaLnBrk="1" hangingPunct="1">
              <a:buFontTx/>
              <a:buChar char="•"/>
            </a:pPr>
            <a:endParaRPr lang="es-ES" sz="1000" dirty="0"/>
          </a:p>
          <a:p>
            <a:pPr algn="l" eaLnBrk="1" hangingPunct="1">
              <a:buFontTx/>
              <a:buChar char="•"/>
            </a:pPr>
            <a:r>
              <a:rPr lang="es-ES" dirty="0"/>
              <a:t> </a:t>
            </a:r>
            <a:r>
              <a:rPr lang="es-ES" dirty="0" err="1"/>
              <a:t>Decarboxilación</a:t>
            </a:r>
            <a:r>
              <a:rPr lang="es-ES" dirty="0"/>
              <a:t> aminas</a:t>
            </a:r>
          </a:p>
          <a:p>
            <a:pPr algn="l" eaLnBrk="1" hangingPunct="1">
              <a:buFontTx/>
              <a:buChar char="•"/>
            </a:pPr>
            <a:endParaRPr lang="es-ES" sz="1000" dirty="0"/>
          </a:p>
          <a:p>
            <a:pPr algn="l" eaLnBrk="1" hangingPunct="1">
              <a:buFontTx/>
              <a:buChar char="•"/>
            </a:pPr>
            <a:r>
              <a:rPr lang="es-ES" dirty="0"/>
              <a:t> Formación NH</a:t>
            </a:r>
            <a:r>
              <a:rPr lang="es-ES" baseline="-25000" dirty="0"/>
              <a:t>3</a:t>
            </a:r>
          </a:p>
          <a:p>
            <a:pPr algn="l" eaLnBrk="1" hangingPunct="1">
              <a:buFontTx/>
              <a:buChar char="•"/>
            </a:pPr>
            <a:endParaRPr lang="es-ES" sz="1000" dirty="0"/>
          </a:p>
          <a:p>
            <a:pPr algn="l" eaLnBrk="1" hangingPunct="1">
              <a:buFontTx/>
              <a:buChar char="•"/>
            </a:pPr>
            <a:r>
              <a:rPr lang="es-ES" dirty="0"/>
              <a:t> Síntesis Vitaminas </a:t>
            </a:r>
            <a:r>
              <a:rPr lang="es-ES" sz="1600" b="1" dirty="0"/>
              <a:t>B</a:t>
            </a:r>
            <a:r>
              <a:rPr lang="es-ES" sz="1600" b="1" baseline="-25000" dirty="0"/>
              <a:t>12</a:t>
            </a:r>
            <a:r>
              <a:rPr lang="es-ES" sz="1600" b="1" dirty="0"/>
              <a:t>, K</a:t>
            </a:r>
          </a:p>
          <a:p>
            <a:pPr algn="l" eaLnBrk="1" hangingPunct="1">
              <a:buFontTx/>
              <a:buChar char="•"/>
            </a:pPr>
            <a:endParaRPr lang="es-ES" sz="1000" dirty="0"/>
          </a:p>
          <a:p>
            <a:pPr algn="l" eaLnBrk="1" hangingPunct="1">
              <a:buFontTx/>
              <a:buChar char="•"/>
            </a:pPr>
            <a:r>
              <a:rPr lang="es-ES" dirty="0"/>
              <a:t> Degradación Sales Biliares</a:t>
            </a:r>
          </a:p>
          <a:p>
            <a:pPr algn="l" eaLnBrk="1" hangingPunct="1">
              <a:buFontTx/>
              <a:buChar char="•"/>
            </a:pPr>
            <a:endParaRPr lang="es-ES" sz="1000" dirty="0"/>
          </a:p>
          <a:p>
            <a:pPr algn="l" eaLnBrk="1" hangingPunct="1">
              <a:buFontTx/>
              <a:buChar char="•"/>
            </a:pPr>
            <a:r>
              <a:rPr lang="es-ES" dirty="0"/>
              <a:t> </a:t>
            </a:r>
            <a:r>
              <a:rPr lang="es-ES" dirty="0" err="1"/>
              <a:t>Desconjugación</a:t>
            </a:r>
            <a:r>
              <a:rPr lang="es-ES" dirty="0"/>
              <a:t> esteroides </a:t>
            </a:r>
          </a:p>
          <a:p>
            <a:pPr algn="l" eaLnBrk="1" hangingPunct="1"/>
            <a:r>
              <a:rPr lang="es-ES" dirty="0"/>
              <a:t>   sexuales</a:t>
            </a:r>
          </a:p>
          <a:p>
            <a:pPr algn="l" eaLnBrk="1" hangingPunct="1">
              <a:buFontTx/>
              <a:buChar char="•"/>
            </a:pPr>
            <a:endParaRPr lang="es-ES" sz="1000" dirty="0"/>
          </a:p>
        </p:txBody>
      </p:sp>
      <p:pic>
        <p:nvPicPr>
          <p:cNvPr id="78852" name="Picture 8" descr="E_coli_O157H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398" y="4068762"/>
            <a:ext cx="2841010" cy="23479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5901" name="Text Box 13"/>
          <p:cNvSpPr txBox="1">
            <a:spLocks noChangeArrowheads="1"/>
          </p:cNvSpPr>
          <p:nvPr/>
        </p:nvSpPr>
        <p:spPr bwMode="auto">
          <a:xfrm>
            <a:off x="395536" y="404664"/>
            <a:ext cx="1727547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5903" name="Text Box 15"/>
          <p:cNvSpPr txBox="1">
            <a:spLocks noChangeArrowheads="1"/>
          </p:cNvSpPr>
          <p:nvPr/>
        </p:nvSpPr>
        <p:spPr bwMode="auto">
          <a:xfrm>
            <a:off x="7241448" y="404664"/>
            <a:ext cx="1435008" cy="369332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/>
              <a:t>IV. HECES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6669726" y="848688"/>
            <a:ext cx="1996059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 dirty="0" smtClean="0"/>
              <a:t>4. Fermentación</a:t>
            </a:r>
            <a:endParaRPr lang="es-ES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752443" y="1555497"/>
            <a:ext cx="2601994" cy="46166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 b="1" dirty="0" smtClean="0"/>
              <a:t>4. Fermentación</a:t>
            </a:r>
            <a:endParaRPr lang="es-ES" sz="2400" b="1" dirty="0"/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749300" y="2120949"/>
            <a:ext cx="3822700" cy="2616101"/>
          </a:xfrm>
          <a:prstGeom prst="rect">
            <a:avLst/>
          </a:prstGeom>
          <a:solidFill>
            <a:srgbClr val="FFD9E8"/>
          </a:solidFill>
          <a:ln w="28575">
            <a:solidFill>
              <a:srgbClr val="FF414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defRPr/>
            </a:pPr>
            <a:endParaRPr lang="es-ES" sz="1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r>
              <a:rPr lang="es-ES" sz="2400" dirty="0"/>
              <a:t>“Digestión anaeróbica del contenido </a:t>
            </a:r>
            <a:r>
              <a:rPr lang="es-ES" sz="2400" dirty="0" smtClean="0"/>
              <a:t>intestinal, carbohidratos </a:t>
            </a:r>
            <a:r>
              <a:rPr lang="es-ES" sz="2400" dirty="0"/>
              <a:t>y algo de proteínas, realizada en el colon por enzimas microbianas”</a:t>
            </a:r>
          </a:p>
          <a:p>
            <a:pPr algn="l">
              <a:defRPr/>
            </a:pPr>
            <a:endParaRPr lang="es-ES" sz="1000" b="1" dirty="0"/>
          </a:p>
        </p:txBody>
      </p: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5220072" y="3563044"/>
            <a:ext cx="2959100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800" b="1" dirty="0" smtClean="0"/>
              <a:t>¡NO </a:t>
            </a:r>
            <a:r>
              <a:rPr lang="es-ES" sz="2800" b="1" dirty="0"/>
              <a:t>HAY</a:t>
            </a:r>
          </a:p>
          <a:p>
            <a:pPr eaLnBrk="1" hangingPunct="1"/>
            <a:r>
              <a:rPr lang="es-ES" sz="2800" b="1" dirty="0"/>
              <a:t>células </a:t>
            </a:r>
            <a:r>
              <a:rPr lang="es-ES" sz="2800" b="1" dirty="0" err="1"/>
              <a:t>colónicas</a:t>
            </a:r>
            <a:endParaRPr lang="es-ES" sz="2800" b="1" dirty="0"/>
          </a:p>
          <a:p>
            <a:pPr eaLnBrk="1" hangingPunct="1"/>
            <a:r>
              <a:rPr lang="es-ES" sz="2800" b="1" dirty="0"/>
              <a:t>que produzcan </a:t>
            </a:r>
          </a:p>
          <a:p>
            <a:pPr eaLnBrk="1" hangingPunct="1"/>
            <a:r>
              <a:rPr lang="es-ES" sz="2800" b="1" dirty="0"/>
              <a:t>ENZIMAS </a:t>
            </a:r>
          </a:p>
          <a:p>
            <a:pPr eaLnBrk="1" hangingPunct="1"/>
            <a:r>
              <a:rPr lang="es-ES" sz="2800" b="1" dirty="0"/>
              <a:t>digestivas!</a:t>
            </a:r>
          </a:p>
        </p:txBody>
      </p:sp>
      <p:sp>
        <p:nvSpPr>
          <p:cNvPr id="26644" name="Text Box 20"/>
          <p:cNvSpPr txBox="1">
            <a:spLocks noChangeArrowheads="1"/>
          </p:cNvSpPr>
          <p:nvPr/>
        </p:nvSpPr>
        <p:spPr bwMode="auto">
          <a:xfrm>
            <a:off x="372067" y="620713"/>
            <a:ext cx="1486305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5903" name="Text Box 15"/>
          <p:cNvSpPr txBox="1">
            <a:spLocks noChangeArrowheads="1"/>
          </p:cNvSpPr>
          <p:nvPr/>
        </p:nvSpPr>
        <p:spPr bwMode="auto">
          <a:xfrm>
            <a:off x="7130532" y="620713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5" grpId="0" animBg="1"/>
      <p:bldP spid="26640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4" descr="colon 2"/>
          <p:cNvPicPr>
            <a:picLocks noChangeAspect="1" noChangeArrowheads="1"/>
          </p:cNvPicPr>
          <p:nvPr/>
        </p:nvPicPr>
        <p:blipFill>
          <a:blip r:embed="rId2" cstate="print">
            <a:lum bright="-18000" contrast="54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0985"/>
          <a:stretch>
            <a:fillRect/>
          </a:stretch>
        </p:blipFill>
        <p:spPr bwMode="auto">
          <a:xfrm>
            <a:off x="1641369" y="1161678"/>
            <a:ext cx="4802294" cy="4443119"/>
          </a:xfrm>
          <a:prstGeom prst="rect">
            <a:avLst/>
          </a:prstGeom>
          <a:noFill/>
          <a:ln w="2857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816" name="Text Box 8"/>
          <p:cNvSpPr txBox="1">
            <a:spLocks noChangeArrowheads="1"/>
          </p:cNvSpPr>
          <p:nvPr/>
        </p:nvSpPr>
        <p:spPr bwMode="auto">
          <a:xfrm>
            <a:off x="598505" y="514707"/>
            <a:ext cx="78098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9819" name="Text Box 11"/>
          <p:cNvSpPr txBox="1">
            <a:spLocks noChangeArrowheads="1"/>
          </p:cNvSpPr>
          <p:nvPr/>
        </p:nvSpPr>
        <p:spPr bwMode="auto">
          <a:xfrm>
            <a:off x="7476651" y="464569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691680" y="5313402"/>
            <a:ext cx="2836034" cy="707886"/>
          </a:xfrm>
          <a:prstGeom prst="rect">
            <a:avLst/>
          </a:prstGeom>
          <a:solidFill>
            <a:srgbClr val="BBE0E3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l"/>
            <a:r>
              <a:rPr lang="es-VE" dirty="0" smtClean="0"/>
              <a:t>Secreción salival</a:t>
            </a:r>
          </a:p>
          <a:p>
            <a:pPr algn="l"/>
            <a:r>
              <a:rPr lang="es-VE" dirty="0" smtClean="0"/>
              <a:t>Secreción pancreática</a:t>
            </a:r>
            <a:endParaRPr lang="es-VE" dirty="0"/>
          </a:p>
        </p:txBody>
      </p:sp>
      <p:sp>
        <p:nvSpPr>
          <p:cNvPr id="9" name="8 CuadroTexto"/>
          <p:cNvSpPr txBox="1"/>
          <p:nvPr/>
        </p:nvSpPr>
        <p:spPr>
          <a:xfrm>
            <a:off x="4690150" y="5313402"/>
            <a:ext cx="1835759" cy="830997"/>
          </a:xfrm>
          <a:prstGeom prst="rect">
            <a:avLst/>
          </a:prstGeom>
          <a:solidFill>
            <a:srgbClr val="BBE0E3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l"/>
            <a:r>
              <a:rPr lang="es-VE" sz="2400" dirty="0" smtClean="0"/>
              <a:t>Microbiota </a:t>
            </a:r>
          </a:p>
          <a:p>
            <a:pPr algn="l"/>
            <a:r>
              <a:rPr lang="es-VE" sz="2400" dirty="0" smtClean="0"/>
              <a:t>intestinal</a:t>
            </a:r>
            <a:endParaRPr lang="es-VE" sz="2400" dirty="0"/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6705544" y="899428"/>
            <a:ext cx="1996059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4. Fermentación</a:t>
            </a:r>
            <a:endParaRPr lang="es-ES" sz="1800" b="1" dirty="0"/>
          </a:p>
        </p:txBody>
      </p:sp>
      <p:cxnSp>
        <p:nvCxnSpPr>
          <p:cNvPr id="4" name="Conector recto 3"/>
          <p:cNvCxnSpPr/>
          <p:nvPr/>
        </p:nvCxnSpPr>
        <p:spPr bwMode="auto">
          <a:xfrm flipH="1">
            <a:off x="3491880" y="2636912"/>
            <a:ext cx="72008" cy="14401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10" name="Text Box 14"/>
          <p:cNvSpPr txBox="1">
            <a:spLocks noChangeArrowheads="1"/>
          </p:cNvSpPr>
          <p:nvPr/>
        </p:nvSpPr>
        <p:spPr bwMode="auto">
          <a:xfrm>
            <a:off x="395536" y="658267"/>
            <a:ext cx="1377300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6514" name="Text Box 18"/>
          <p:cNvSpPr txBox="1">
            <a:spLocks noChangeArrowheads="1"/>
          </p:cNvSpPr>
          <p:nvPr/>
        </p:nvSpPr>
        <p:spPr bwMode="auto">
          <a:xfrm>
            <a:off x="6535103" y="1002020"/>
            <a:ext cx="1996059" cy="369332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4. Fermentación</a:t>
            </a:r>
            <a:endParaRPr lang="es-ES" sz="1800" b="1" dirty="0"/>
          </a:p>
        </p:txBody>
      </p:sp>
      <p:sp>
        <p:nvSpPr>
          <p:cNvPr id="81924" name="Rectangle 21"/>
          <p:cNvSpPr>
            <a:spLocks noChangeArrowheads="1"/>
          </p:cNvSpPr>
          <p:nvPr/>
        </p:nvSpPr>
        <p:spPr bwMode="auto">
          <a:xfrm>
            <a:off x="3852242" y="4581525"/>
            <a:ext cx="42481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6520" name="Text Box 24"/>
          <p:cNvSpPr txBox="1">
            <a:spLocks noChangeArrowheads="1"/>
          </p:cNvSpPr>
          <p:nvPr/>
        </p:nvSpPr>
        <p:spPr bwMode="auto">
          <a:xfrm>
            <a:off x="6922467" y="4581525"/>
            <a:ext cx="746125" cy="10699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Gases</a:t>
            </a:r>
          </a:p>
          <a:p>
            <a:pPr algn="l">
              <a:defRPr/>
            </a:pPr>
            <a:r>
              <a:rPr lang="es-ES_tradnl" sz="1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</a:t>
            </a:r>
            <a:r>
              <a:rPr lang="es-ES_tradnl" sz="1600" b="1" baseline="-25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</a:p>
          <a:p>
            <a:pPr algn="l">
              <a:defRPr/>
            </a:pPr>
            <a:r>
              <a:rPr lang="es-ES_tradnl" sz="1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</a:t>
            </a:r>
            <a:r>
              <a:rPr lang="es-ES_tradnl" sz="1600" b="1" baseline="-25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  <a:p>
            <a:pPr algn="l">
              <a:defRPr/>
            </a:pPr>
            <a:r>
              <a:rPr lang="es-ES_tradnl" sz="1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</a:t>
            </a:r>
            <a:r>
              <a:rPr lang="es-ES_tradnl" sz="1600" b="1" baseline="-25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</p:txBody>
      </p:sp>
      <p:sp>
        <p:nvSpPr>
          <p:cNvPr id="81927" name="Rectangle 25"/>
          <p:cNvSpPr>
            <a:spLocks noChangeArrowheads="1"/>
          </p:cNvSpPr>
          <p:nvPr/>
        </p:nvSpPr>
        <p:spPr bwMode="auto">
          <a:xfrm>
            <a:off x="5581030" y="4581525"/>
            <a:ext cx="1079500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1928" name="Oval 30"/>
          <p:cNvSpPr>
            <a:spLocks noChangeArrowheads="1"/>
          </p:cNvSpPr>
          <p:nvPr/>
        </p:nvSpPr>
        <p:spPr bwMode="auto">
          <a:xfrm>
            <a:off x="3707780" y="4508500"/>
            <a:ext cx="433387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1929" name="Oval 31"/>
          <p:cNvSpPr>
            <a:spLocks noChangeArrowheads="1"/>
          </p:cNvSpPr>
          <p:nvPr/>
        </p:nvSpPr>
        <p:spPr bwMode="auto">
          <a:xfrm>
            <a:off x="5941392" y="4365625"/>
            <a:ext cx="647700" cy="35877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6525" name="Text Box 29"/>
          <p:cNvSpPr txBox="1">
            <a:spLocks noChangeArrowheads="1"/>
          </p:cNvSpPr>
          <p:nvPr/>
        </p:nvSpPr>
        <p:spPr bwMode="auto">
          <a:xfrm>
            <a:off x="3609355" y="4532313"/>
            <a:ext cx="1905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Ácidos Grasos</a:t>
            </a:r>
          </a:p>
          <a:p>
            <a:pPr>
              <a:defRPr/>
            </a:pPr>
            <a:r>
              <a:rPr lang="es-ES_tradnl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Cad</a:t>
            </a:r>
            <a:r>
              <a:rPr lang="es-ES_tradnl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 CORTA</a:t>
            </a:r>
          </a:p>
        </p:txBody>
      </p:sp>
      <p:sp>
        <p:nvSpPr>
          <p:cNvPr id="106522" name="Text Box 26"/>
          <p:cNvSpPr txBox="1">
            <a:spLocks noChangeArrowheads="1"/>
          </p:cNvSpPr>
          <p:nvPr/>
        </p:nvSpPr>
        <p:spPr bwMode="auto">
          <a:xfrm>
            <a:off x="5426461" y="4581525"/>
            <a:ext cx="1236237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Ácido </a:t>
            </a:r>
          </a:p>
          <a:p>
            <a:pPr>
              <a:defRPr/>
            </a:pPr>
            <a:r>
              <a:rPr lang="es-ES_tradnl" sz="1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LÁCTICO</a:t>
            </a:r>
          </a:p>
        </p:txBody>
      </p:sp>
      <p:sp>
        <p:nvSpPr>
          <p:cNvPr id="81932" name="Rectangle 32"/>
          <p:cNvSpPr>
            <a:spLocks noChangeArrowheads="1"/>
          </p:cNvSpPr>
          <p:nvPr/>
        </p:nvSpPr>
        <p:spPr bwMode="auto">
          <a:xfrm>
            <a:off x="2699717" y="3500438"/>
            <a:ext cx="1368425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6529" name="Text Box 33"/>
          <p:cNvSpPr txBox="1">
            <a:spLocks noChangeArrowheads="1"/>
          </p:cNvSpPr>
          <p:nvPr/>
        </p:nvSpPr>
        <p:spPr bwMode="auto">
          <a:xfrm>
            <a:off x="1427880" y="3918257"/>
            <a:ext cx="1470274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800" b="1" dirty="0"/>
              <a:t>Enzimas</a:t>
            </a:r>
          </a:p>
          <a:p>
            <a:pPr>
              <a:defRPr/>
            </a:pPr>
            <a:r>
              <a:rPr lang="es-ES_tradnl" sz="1800" b="1" dirty="0"/>
              <a:t>bacterianas</a:t>
            </a:r>
          </a:p>
        </p:txBody>
      </p:sp>
      <p:sp>
        <p:nvSpPr>
          <p:cNvPr id="81934" name="Rectangle 34"/>
          <p:cNvSpPr>
            <a:spLocks noChangeArrowheads="1"/>
          </p:cNvSpPr>
          <p:nvPr/>
        </p:nvSpPr>
        <p:spPr bwMode="auto">
          <a:xfrm>
            <a:off x="5796930" y="2924175"/>
            <a:ext cx="2087562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6531" name="Text Box 35"/>
          <p:cNvSpPr txBox="1">
            <a:spLocks noChangeArrowheads="1"/>
          </p:cNvSpPr>
          <p:nvPr/>
        </p:nvSpPr>
        <p:spPr bwMode="auto">
          <a:xfrm>
            <a:off x="5707395" y="3159125"/>
            <a:ext cx="1476375" cy="701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b="1"/>
              <a:t>Celulasa</a:t>
            </a:r>
          </a:p>
          <a:p>
            <a:pPr>
              <a:defRPr/>
            </a:pPr>
            <a:r>
              <a:rPr lang="es-ES_tradnl" b="1"/>
              <a:t>bacteriana</a:t>
            </a:r>
          </a:p>
        </p:txBody>
      </p:sp>
      <p:sp>
        <p:nvSpPr>
          <p:cNvPr id="81936" name="Rectangle 36"/>
          <p:cNvSpPr>
            <a:spLocks noChangeArrowheads="1"/>
          </p:cNvSpPr>
          <p:nvPr/>
        </p:nvSpPr>
        <p:spPr bwMode="auto">
          <a:xfrm>
            <a:off x="2196480" y="2708275"/>
            <a:ext cx="2376487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6518" name="Text Box 22"/>
          <p:cNvSpPr txBox="1">
            <a:spLocks noChangeArrowheads="1"/>
          </p:cNvSpPr>
          <p:nvPr/>
        </p:nvSpPr>
        <p:spPr bwMode="auto">
          <a:xfrm>
            <a:off x="2115563" y="2179111"/>
            <a:ext cx="1657826" cy="1323439"/>
          </a:xfrm>
          <a:prstGeom prst="rect">
            <a:avLst/>
          </a:prstGeom>
          <a:solidFill>
            <a:srgbClr val="71B8FF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dirty="0"/>
              <a:t>Aminoácidos</a:t>
            </a:r>
          </a:p>
          <a:p>
            <a:pPr algn="l">
              <a:defRPr/>
            </a:pPr>
            <a:r>
              <a:rPr lang="es-ES_tradnl" dirty="0"/>
              <a:t>Almidones </a:t>
            </a:r>
          </a:p>
          <a:p>
            <a:pPr algn="l">
              <a:defRPr/>
            </a:pPr>
            <a:r>
              <a:rPr lang="es-ES_tradnl" dirty="0"/>
              <a:t>resistentes</a:t>
            </a:r>
          </a:p>
          <a:p>
            <a:pPr algn="l">
              <a:defRPr/>
            </a:pPr>
            <a:r>
              <a:rPr lang="es-ES_tradnl" dirty="0"/>
              <a:t>a amilasa</a:t>
            </a:r>
          </a:p>
        </p:txBody>
      </p:sp>
      <p:sp>
        <p:nvSpPr>
          <p:cNvPr id="106506" name="Oval 10"/>
          <p:cNvSpPr>
            <a:spLocks noChangeArrowheads="1"/>
          </p:cNvSpPr>
          <p:nvPr/>
        </p:nvSpPr>
        <p:spPr bwMode="auto">
          <a:xfrm>
            <a:off x="3636342" y="4076700"/>
            <a:ext cx="1800225" cy="1439863"/>
          </a:xfrm>
          <a:prstGeom prst="ellipse">
            <a:avLst/>
          </a:prstGeom>
          <a:noFill/>
          <a:ln w="57150">
            <a:solidFill>
              <a:srgbClr val="FF2F2F"/>
            </a:solidFill>
            <a:prstDash val="sysDot"/>
            <a:round/>
            <a:headEnd/>
            <a:tailEnd/>
          </a:ln>
          <a:effectLst>
            <a:outerShdw dist="28398" dir="3806097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6536" name="Text Box 40"/>
          <p:cNvSpPr txBox="1">
            <a:spLocks noChangeArrowheads="1"/>
          </p:cNvSpPr>
          <p:nvPr/>
        </p:nvSpPr>
        <p:spPr bwMode="auto">
          <a:xfrm>
            <a:off x="7189788" y="549275"/>
            <a:ext cx="1354858" cy="369332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IV. HECES</a:t>
            </a:r>
          </a:p>
        </p:txBody>
      </p:sp>
      <p:sp>
        <p:nvSpPr>
          <p:cNvPr id="106539" name="Line 43"/>
          <p:cNvSpPr>
            <a:spLocks noChangeShapeType="1"/>
          </p:cNvSpPr>
          <p:nvPr/>
        </p:nvSpPr>
        <p:spPr bwMode="auto">
          <a:xfrm>
            <a:off x="2988642" y="3500438"/>
            <a:ext cx="0" cy="14414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06540" name="Line 44"/>
          <p:cNvSpPr>
            <a:spLocks noChangeShapeType="1"/>
          </p:cNvSpPr>
          <p:nvPr/>
        </p:nvSpPr>
        <p:spPr bwMode="auto">
          <a:xfrm>
            <a:off x="2988642" y="4941888"/>
            <a:ext cx="7921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06541" name="Line 45"/>
          <p:cNvSpPr>
            <a:spLocks noChangeShapeType="1"/>
          </p:cNvSpPr>
          <p:nvPr/>
        </p:nvSpPr>
        <p:spPr bwMode="auto">
          <a:xfrm>
            <a:off x="5581030" y="2852738"/>
            <a:ext cx="0" cy="13684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06542" name="Line 46"/>
          <p:cNvSpPr>
            <a:spLocks noChangeShapeType="1"/>
          </p:cNvSpPr>
          <p:nvPr/>
        </p:nvSpPr>
        <p:spPr bwMode="auto">
          <a:xfrm>
            <a:off x="4141167" y="4221163"/>
            <a:ext cx="31670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06544" name="Line 48"/>
          <p:cNvSpPr>
            <a:spLocks noChangeShapeType="1"/>
          </p:cNvSpPr>
          <p:nvPr/>
        </p:nvSpPr>
        <p:spPr bwMode="auto">
          <a:xfrm>
            <a:off x="5941392" y="4221163"/>
            <a:ext cx="0" cy="3603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06545" name="Line 49"/>
          <p:cNvSpPr>
            <a:spLocks noChangeShapeType="1"/>
          </p:cNvSpPr>
          <p:nvPr/>
        </p:nvSpPr>
        <p:spPr bwMode="auto">
          <a:xfrm>
            <a:off x="7308230" y="4221163"/>
            <a:ext cx="0" cy="2873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06546" name="Line 50"/>
          <p:cNvSpPr>
            <a:spLocks noChangeShapeType="1"/>
          </p:cNvSpPr>
          <p:nvPr/>
        </p:nvSpPr>
        <p:spPr bwMode="auto">
          <a:xfrm>
            <a:off x="4141167" y="4222750"/>
            <a:ext cx="0" cy="3587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06519" name="Text Box 23"/>
          <p:cNvSpPr txBox="1">
            <a:spLocks noChangeArrowheads="1"/>
          </p:cNvSpPr>
          <p:nvPr/>
        </p:nvSpPr>
        <p:spPr bwMode="auto">
          <a:xfrm>
            <a:off x="4500058" y="2317611"/>
            <a:ext cx="2089034" cy="523220"/>
          </a:xfrm>
          <a:prstGeom prst="rect">
            <a:avLst/>
          </a:prstGeom>
          <a:solidFill>
            <a:srgbClr val="BFF0AE"/>
          </a:solidFill>
          <a:ln w="28575">
            <a:solidFill>
              <a:srgbClr val="008000"/>
            </a:solidFill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b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CELULOSA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4" dur="2000" fill="hold"/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20" grpId="0" animBg="1"/>
      <p:bldP spid="106525" grpId="0"/>
      <p:bldP spid="106522" grpId="0" animBg="1"/>
      <p:bldP spid="106529" grpId="0" animBg="1"/>
      <p:bldP spid="106531" grpId="0" animBg="1"/>
      <p:bldP spid="106518" grpId="0" animBg="1"/>
      <p:bldP spid="106506" grpId="0" animBg="1"/>
      <p:bldP spid="106506" grpId="1" animBg="1"/>
      <p:bldP spid="106539" grpId="0" animBg="1"/>
      <p:bldP spid="106540" grpId="0" animBg="1"/>
      <p:bldP spid="106541" grpId="0" animBg="1"/>
      <p:bldP spid="106542" grpId="0" animBg="1"/>
      <p:bldP spid="106544" grpId="0" animBg="1"/>
      <p:bldP spid="106545" grpId="0" animBg="1"/>
      <p:bldP spid="106546" grpId="0" animBg="1"/>
      <p:bldP spid="1065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5" name="Text Box 3"/>
          <p:cNvSpPr txBox="1">
            <a:spLocks noChangeArrowheads="1"/>
          </p:cNvSpPr>
          <p:nvPr/>
        </p:nvSpPr>
        <p:spPr bwMode="auto">
          <a:xfrm>
            <a:off x="3612220" y="1350235"/>
            <a:ext cx="1877437" cy="707886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/>
              <a:t>Ácidos </a:t>
            </a:r>
            <a:r>
              <a:rPr lang="es-ES" dirty="0" smtClean="0"/>
              <a:t>Grasos</a:t>
            </a:r>
            <a:endParaRPr lang="es-ES" dirty="0"/>
          </a:p>
          <a:p>
            <a:pPr>
              <a:defRPr/>
            </a:pPr>
            <a:r>
              <a:rPr lang="es-ES" dirty="0"/>
              <a:t>Cadena Corta</a:t>
            </a:r>
          </a:p>
        </p:txBody>
      </p:sp>
      <p:pic>
        <p:nvPicPr>
          <p:cNvPr id="166932" name="Picture 20" descr="vaca comie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74" t="17963" r="23541" b="15253"/>
          <a:stretch>
            <a:fillRect/>
          </a:stretch>
        </p:blipFill>
        <p:spPr bwMode="auto">
          <a:xfrm>
            <a:off x="490253" y="3286125"/>
            <a:ext cx="2640719" cy="212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6933" name="Text Box 21"/>
          <p:cNvSpPr txBox="1">
            <a:spLocks noChangeArrowheads="1"/>
          </p:cNvSpPr>
          <p:nvPr/>
        </p:nvSpPr>
        <p:spPr bwMode="auto">
          <a:xfrm>
            <a:off x="6588224" y="914776"/>
            <a:ext cx="1996059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4. Fermentación</a:t>
            </a:r>
            <a:endParaRPr lang="es-ES" sz="1800" b="1" dirty="0"/>
          </a:p>
        </p:txBody>
      </p:sp>
      <p:sp>
        <p:nvSpPr>
          <p:cNvPr id="166935" name="Text Box 23"/>
          <p:cNvSpPr txBox="1">
            <a:spLocks noChangeArrowheads="1"/>
          </p:cNvSpPr>
          <p:nvPr/>
        </p:nvSpPr>
        <p:spPr bwMode="auto">
          <a:xfrm>
            <a:off x="423886" y="373138"/>
            <a:ext cx="1079142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6936" name="Text Box 24"/>
          <p:cNvSpPr txBox="1">
            <a:spLocks noChangeArrowheads="1"/>
          </p:cNvSpPr>
          <p:nvPr/>
        </p:nvSpPr>
        <p:spPr bwMode="auto">
          <a:xfrm>
            <a:off x="994990" y="5415335"/>
            <a:ext cx="1736725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dirty="0"/>
              <a:t>Principal fuente </a:t>
            </a:r>
          </a:p>
          <a:p>
            <a:pPr eaLnBrk="1" hangingPunct="1"/>
            <a:r>
              <a:rPr lang="es-ES" sz="1600" dirty="0"/>
              <a:t>energética en </a:t>
            </a:r>
          </a:p>
          <a:p>
            <a:pPr eaLnBrk="1" hangingPunct="1"/>
            <a:r>
              <a:rPr lang="es-ES" sz="1600" dirty="0"/>
              <a:t>herbívoros</a:t>
            </a:r>
          </a:p>
        </p:txBody>
      </p:sp>
      <p:sp>
        <p:nvSpPr>
          <p:cNvPr id="166937" name="Text Box 25"/>
          <p:cNvSpPr txBox="1">
            <a:spLocks noChangeArrowheads="1"/>
          </p:cNvSpPr>
          <p:nvPr/>
        </p:nvSpPr>
        <p:spPr bwMode="auto">
          <a:xfrm>
            <a:off x="2555776" y="2252663"/>
            <a:ext cx="1685077" cy="923330"/>
          </a:xfrm>
          <a:prstGeom prst="rect">
            <a:avLst/>
          </a:prstGeom>
          <a:solidFill>
            <a:srgbClr val="FFD9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 dirty="0"/>
              <a:t>Ac. Acético</a:t>
            </a:r>
          </a:p>
          <a:p>
            <a:pPr algn="l" eaLnBrk="1" hangingPunct="1"/>
            <a:r>
              <a:rPr lang="es-ES" sz="1800" dirty="0"/>
              <a:t>Ac. Butírico</a:t>
            </a:r>
          </a:p>
          <a:p>
            <a:pPr algn="l" eaLnBrk="1" hangingPunct="1"/>
            <a:r>
              <a:rPr lang="es-ES" sz="1800" dirty="0"/>
              <a:t>Ac. </a:t>
            </a:r>
            <a:r>
              <a:rPr lang="es-ES" sz="1800" dirty="0" err="1" smtClean="0"/>
              <a:t>Propiónico</a:t>
            </a:r>
            <a:endParaRPr lang="es-ES" sz="1800" dirty="0"/>
          </a:p>
        </p:txBody>
      </p:sp>
      <p:sp>
        <p:nvSpPr>
          <p:cNvPr id="166938" name="Text Box 26"/>
          <p:cNvSpPr txBox="1">
            <a:spLocks noChangeArrowheads="1"/>
          </p:cNvSpPr>
          <p:nvPr/>
        </p:nvSpPr>
        <p:spPr bwMode="auto">
          <a:xfrm>
            <a:off x="4776890" y="2254382"/>
            <a:ext cx="1895071" cy="830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/>
              <a:t>Absorción </a:t>
            </a:r>
          </a:p>
          <a:p>
            <a:pPr eaLnBrk="1" hangingPunct="1"/>
            <a:r>
              <a:rPr lang="es-ES" sz="2400"/>
              <a:t>por difusión</a:t>
            </a:r>
          </a:p>
        </p:txBody>
      </p:sp>
      <p:pic>
        <p:nvPicPr>
          <p:cNvPr id="82955" name="Picture 28" descr="colon 1"/>
          <p:cNvPicPr>
            <a:picLocks noChangeAspect="1" noChangeArrowheads="1"/>
          </p:cNvPicPr>
          <p:nvPr/>
        </p:nvPicPr>
        <p:blipFill>
          <a:blip r:embed="rId3">
            <a:lum bright="-24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9" t="59949" r="9883" b="6194"/>
          <a:stretch>
            <a:fillRect/>
          </a:stretch>
        </p:blipFill>
        <p:spPr bwMode="auto">
          <a:xfrm>
            <a:off x="3347665" y="3429000"/>
            <a:ext cx="504190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6" name="Rectangle 29"/>
          <p:cNvSpPr>
            <a:spLocks noChangeArrowheads="1"/>
          </p:cNvSpPr>
          <p:nvPr/>
        </p:nvSpPr>
        <p:spPr bwMode="auto">
          <a:xfrm>
            <a:off x="3203203" y="3286125"/>
            <a:ext cx="5329237" cy="266382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66944" name="Line 32"/>
          <p:cNvSpPr>
            <a:spLocks noChangeShapeType="1"/>
          </p:cNvSpPr>
          <p:nvPr/>
        </p:nvSpPr>
        <p:spPr bwMode="auto">
          <a:xfrm>
            <a:off x="4282976" y="2636838"/>
            <a:ext cx="576263" cy="0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6" name="Text Box 40"/>
          <p:cNvSpPr txBox="1">
            <a:spLocks noChangeArrowheads="1"/>
          </p:cNvSpPr>
          <p:nvPr/>
        </p:nvSpPr>
        <p:spPr bwMode="auto">
          <a:xfrm>
            <a:off x="7358519" y="470188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36" grpId="0"/>
      <p:bldP spid="166937" grpId="0" animBg="1"/>
      <p:bldP spid="166938" grpId="0" animBg="1"/>
      <p:bldP spid="82956" grpId="0" animBg="1"/>
      <p:bldP spid="16694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468313" y="549275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pic>
        <p:nvPicPr>
          <p:cNvPr id="83971" name="Picture 14" descr="img24"/>
          <p:cNvPicPr>
            <a:picLocks noChangeAspect="1" noChangeArrowheads="1"/>
          </p:cNvPicPr>
          <p:nvPr/>
        </p:nvPicPr>
        <p:blipFill rotWithShape="1">
          <a:blip r:embed="rId2">
            <a:lum bright="-24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6" t="6944" r="43389" b="50076"/>
          <a:stretch/>
        </p:blipFill>
        <p:spPr bwMode="auto">
          <a:xfrm>
            <a:off x="1114425" y="2147094"/>
            <a:ext cx="3385567" cy="375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2531" name="Text Box 19"/>
          <p:cNvSpPr txBox="1">
            <a:spLocks noChangeArrowheads="1"/>
          </p:cNvSpPr>
          <p:nvPr/>
        </p:nvSpPr>
        <p:spPr bwMode="auto">
          <a:xfrm>
            <a:off x="771525" y="549275"/>
            <a:ext cx="488950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83974" name="Text Box 21"/>
          <p:cNvSpPr txBox="1">
            <a:spLocks noChangeArrowheads="1"/>
          </p:cNvSpPr>
          <p:nvPr/>
        </p:nvSpPr>
        <p:spPr bwMode="auto">
          <a:xfrm>
            <a:off x="1979613" y="1268090"/>
            <a:ext cx="1588897" cy="830997"/>
          </a:xfrm>
          <a:prstGeom prst="rect">
            <a:avLst/>
          </a:prstGeom>
          <a:solidFill>
            <a:srgbClr val="FFD9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600" b="1" dirty="0"/>
              <a:t>Ac. acético </a:t>
            </a:r>
          </a:p>
          <a:p>
            <a:pPr algn="l" eaLnBrk="1" hangingPunct="1"/>
            <a:r>
              <a:rPr lang="es-ES_tradnl" sz="1600" b="1" dirty="0"/>
              <a:t>Ac. </a:t>
            </a:r>
            <a:r>
              <a:rPr lang="es-ES_tradnl" sz="1600" b="1" dirty="0" err="1"/>
              <a:t>propiónico</a:t>
            </a:r>
            <a:endParaRPr lang="es-ES_tradnl" sz="1600" b="1" dirty="0"/>
          </a:p>
          <a:p>
            <a:pPr algn="l" eaLnBrk="1" hangingPunct="1"/>
            <a:r>
              <a:rPr lang="es-ES_tradnl" sz="1600" b="1" dirty="0" smtClean="0"/>
              <a:t>Ac</a:t>
            </a:r>
            <a:r>
              <a:rPr lang="es-ES_tradnl" sz="1600" b="1" dirty="0"/>
              <a:t>. </a:t>
            </a:r>
            <a:r>
              <a:rPr lang="es-ES_tradnl" sz="1600" b="1" dirty="0" smtClean="0"/>
              <a:t>butírico</a:t>
            </a:r>
            <a:endParaRPr lang="es-ES_tradnl" sz="1600" b="1" dirty="0"/>
          </a:p>
        </p:txBody>
      </p:sp>
      <p:sp>
        <p:nvSpPr>
          <p:cNvPr id="192537" name="Text Box 25"/>
          <p:cNvSpPr txBox="1">
            <a:spLocks noChangeArrowheads="1"/>
          </p:cNvSpPr>
          <p:nvPr/>
        </p:nvSpPr>
        <p:spPr bwMode="auto">
          <a:xfrm>
            <a:off x="6750350" y="549275"/>
            <a:ext cx="1996059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4. Fermentación</a:t>
            </a:r>
            <a:endParaRPr lang="es-ES" sz="1800" b="1" dirty="0"/>
          </a:p>
        </p:txBody>
      </p:sp>
      <p:sp>
        <p:nvSpPr>
          <p:cNvPr id="83978" name="Oval 27"/>
          <p:cNvSpPr>
            <a:spLocks noChangeArrowheads="1"/>
          </p:cNvSpPr>
          <p:nvPr/>
        </p:nvSpPr>
        <p:spPr bwMode="auto">
          <a:xfrm>
            <a:off x="4643438" y="2093590"/>
            <a:ext cx="574675" cy="5334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2540" name="Text Box 28"/>
          <p:cNvSpPr txBox="1">
            <a:spLocks noChangeArrowheads="1"/>
          </p:cNvSpPr>
          <p:nvPr/>
        </p:nvSpPr>
        <p:spPr bwMode="auto">
          <a:xfrm>
            <a:off x="4787900" y="3017838"/>
            <a:ext cx="34321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buClr>
                <a:srgbClr val="CC0066"/>
              </a:buClr>
              <a:buFontTx/>
              <a:buChar char="•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Hidrosolubles</a:t>
            </a:r>
          </a:p>
          <a:p>
            <a:pPr algn="l">
              <a:buClr>
                <a:srgbClr val="CC0066"/>
              </a:buClr>
              <a:buFontTx/>
              <a:buChar char="•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Vía </a:t>
            </a:r>
            <a:r>
              <a:rPr lang="es-ES_tradnl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paracelular</a:t>
            </a: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CC0066"/>
              </a:buClr>
              <a:buFontTx/>
              <a:buChar char="•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Sangre vía porta al hígado</a:t>
            </a:r>
          </a:p>
        </p:txBody>
      </p:sp>
      <p:sp>
        <p:nvSpPr>
          <p:cNvPr id="83980" name="Text Box 29"/>
          <p:cNvSpPr txBox="1">
            <a:spLocks noChangeArrowheads="1"/>
          </p:cNvSpPr>
          <p:nvPr/>
        </p:nvSpPr>
        <p:spPr bwMode="auto">
          <a:xfrm>
            <a:off x="4866438" y="4212640"/>
            <a:ext cx="2367956" cy="707886"/>
          </a:xfrm>
          <a:prstGeom prst="rect">
            <a:avLst/>
          </a:prstGeom>
          <a:solidFill>
            <a:srgbClr val="FFFFCC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dirty="0"/>
              <a:t>Aunque son </a:t>
            </a:r>
            <a:r>
              <a:rPr lang="es-ES" dirty="0" smtClean="0"/>
              <a:t>grasas</a:t>
            </a:r>
          </a:p>
          <a:p>
            <a:pPr algn="l" eaLnBrk="1" hangingPunct="1"/>
            <a:r>
              <a:rPr lang="es-ES" u="sng" dirty="0" smtClean="0"/>
              <a:t>no </a:t>
            </a:r>
            <a:r>
              <a:rPr lang="es-ES" u="sng" dirty="0"/>
              <a:t>van</a:t>
            </a:r>
            <a:r>
              <a:rPr lang="es-ES" dirty="0"/>
              <a:t> a la linfa</a:t>
            </a:r>
          </a:p>
        </p:txBody>
      </p:sp>
      <p:sp>
        <p:nvSpPr>
          <p:cNvPr id="83981" name="Oval 30"/>
          <p:cNvSpPr>
            <a:spLocks noChangeArrowheads="1"/>
          </p:cNvSpPr>
          <p:nvPr/>
        </p:nvSpPr>
        <p:spPr bwMode="auto">
          <a:xfrm>
            <a:off x="3275013" y="2936207"/>
            <a:ext cx="1368425" cy="86518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83972" name="Text Box 15"/>
          <p:cNvSpPr txBox="1">
            <a:spLocks noChangeArrowheads="1"/>
          </p:cNvSpPr>
          <p:nvPr/>
        </p:nvSpPr>
        <p:spPr bwMode="auto">
          <a:xfrm>
            <a:off x="5073226" y="1310952"/>
            <a:ext cx="1954381" cy="138499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/>
              <a:t>Ácidos </a:t>
            </a:r>
            <a:r>
              <a:rPr lang="es-ES" dirty="0" smtClean="0"/>
              <a:t>Grasos </a:t>
            </a:r>
            <a:endParaRPr lang="es-ES" dirty="0"/>
          </a:p>
          <a:p>
            <a:pPr eaLnBrk="1" hangingPunct="1"/>
            <a:r>
              <a:rPr lang="es-ES" dirty="0"/>
              <a:t>C</a:t>
            </a:r>
            <a:r>
              <a:rPr lang="es-ES" dirty="0" smtClean="0"/>
              <a:t>adena Corta </a:t>
            </a:r>
            <a:endParaRPr lang="es-ES" dirty="0"/>
          </a:p>
          <a:p>
            <a:pPr eaLnBrk="1" hangingPunct="1"/>
            <a:r>
              <a:rPr lang="es-ES" dirty="0"/>
              <a:t>2-4 at. C</a:t>
            </a:r>
          </a:p>
          <a:p>
            <a:pPr eaLnBrk="1" hangingPunct="1"/>
            <a:endParaRPr lang="es-ES" sz="800" dirty="0"/>
          </a:p>
          <a:p>
            <a:pPr eaLnBrk="1" hangingPunct="1"/>
            <a:r>
              <a:rPr lang="es-ES" sz="1600" dirty="0"/>
              <a:t>VOLÁTILES</a:t>
            </a:r>
          </a:p>
        </p:txBody>
      </p:sp>
      <p:cxnSp>
        <p:nvCxnSpPr>
          <p:cNvPr id="5" name="4 Conector recto de flecha"/>
          <p:cNvCxnSpPr/>
          <p:nvPr/>
        </p:nvCxnSpPr>
        <p:spPr bwMode="auto">
          <a:xfrm>
            <a:off x="2721326" y="2219102"/>
            <a:ext cx="141755" cy="2073994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C000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tx1"/>
            </a:outerShdw>
          </a:effectLst>
          <a:extLst/>
        </p:spPr>
      </p:cxnSp>
      <p:cxnSp>
        <p:nvCxnSpPr>
          <p:cNvPr id="7" name="6 Conector recto de flecha"/>
          <p:cNvCxnSpPr/>
          <p:nvPr/>
        </p:nvCxnSpPr>
        <p:spPr bwMode="auto">
          <a:xfrm>
            <a:off x="2863081" y="4653136"/>
            <a:ext cx="360040" cy="79208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C000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tx1"/>
            </a:outerShdw>
          </a:effectLst>
          <a:extLst/>
        </p:spPr>
      </p:cxnSp>
      <p:sp>
        <p:nvSpPr>
          <p:cNvPr id="2" name="CuadroTexto 1"/>
          <p:cNvSpPr txBox="1"/>
          <p:nvPr/>
        </p:nvSpPr>
        <p:spPr>
          <a:xfrm>
            <a:off x="5246215" y="4996204"/>
            <a:ext cx="13292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qué?</a:t>
            </a:r>
            <a:endParaRPr lang="es-VE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40" grpId="0"/>
      <p:bldP spid="83980" grpId="0" animBg="1"/>
      <p:bldP spid="83972" grpId="0" animBg="1"/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8" descr="top_fru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895350"/>
            <a:ext cx="2787650" cy="2583676"/>
          </a:xfrm>
          <a:prstGeom prst="rect">
            <a:avLst/>
          </a:prstGeom>
          <a:noFill/>
          <a:ln w="9525">
            <a:solidFill>
              <a:srgbClr val="739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35" name="Picture 11" descr="dietary fiber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716338"/>
            <a:ext cx="2787650" cy="2700337"/>
          </a:xfrm>
          <a:prstGeom prst="rect">
            <a:avLst/>
          </a:prstGeom>
          <a:noFill/>
          <a:ln w="9525">
            <a:solidFill>
              <a:srgbClr val="739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36" name="Rectangle 15"/>
          <p:cNvSpPr>
            <a:spLocks noChangeArrowheads="1"/>
          </p:cNvSpPr>
          <p:nvPr/>
        </p:nvSpPr>
        <p:spPr bwMode="auto">
          <a:xfrm>
            <a:off x="684213" y="333375"/>
            <a:ext cx="3887787" cy="1295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5220494" y="3286125"/>
            <a:ext cx="2643188" cy="608013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800"/>
              <a:t>FIBRA DE LA DIETA</a:t>
            </a:r>
          </a:p>
          <a:p>
            <a:pPr>
              <a:defRPr/>
            </a:pPr>
            <a:r>
              <a:rPr lang="es-ES" sz="1400" b="1"/>
              <a:t>Frutas, legumbres, cereales</a:t>
            </a:r>
          </a:p>
        </p:txBody>
      </p:sp>
      <p:sp>
        <p:nvSpPr>
          <p:cNvPr id="24595" name="Text Box 19"/>
          <p:cNvSpPr txBox="1">
            <a:spLocks noChangeArrowheads="1"/>
          </p:cNvSpPr>
          <p:nvPr/>
        </p:nvSpPr>
        <p:spPr bwMode="auto">
          <a:xfrm>
            <a:off x="486205" y="6129338"/>
            <a:ext cx="2291012" cy="369332"/>
          </a:xfrm>
          <a:prstGeom prst="rect">
            <a:avLst/>
          </a:prstGeom>
          <a:solidFill>
            <a:srgbClr val="ECFFB7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s-ES"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Laxantes de fibra</a:t>
            </a: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296183" y="448846"/>
            <a:ext cx="1160895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2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4598" name="Text Box 22"/>
          <p:cNvSpPr txBox="1">
            <a:spLocks noChangeArrowheads="1"/>
          </p:cNvSpPr>
          <p:nvPr/>
        </p:nvSpPr>
        <p:spPr bwMode="auto">
          <a:xfrm>
            <a:off x="865780" y="836613"/>
            <a:ext cx="3948517" cy="495520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 dirty="0"/>
              <a:t>Polisacáridos No almidones</a:t>
            </a:r>
          </a:p>
          <a:p>
            <a:pPr>
              <a:defRPr/>
            </a:pPr>
            <a:r>
              <a:rPr lang="es-ES_tradnl" sz="1600" b="1" dirty="0"/>
              <a:t>Insolubles No digeribles</a:t>
            </a:r>
          </a:p>
          <a:p>
            <a:pPr>
              <a:defRPr/>
            </a:pPr>
            <a:endParaRPr lang="es-ES_tradnl" sz="1000" b="1" dirty="0"/>
          </a:p>
          <a:p>
            <a:pPr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CELULOSA</a:t>
            </a:r>
            <a:r>
              <a:rPr lang="es-ES_tradnl" dirty="0" smtClean="0">
                <a:solidFill>
                  <a:srgbClr val="54812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endParaRPr lang="es-ES_tradnl" dirty="0">
              <a:solidFill>
                <a:srgbClr val="54812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lang="es-ES_tradnl" sz="800" dirty="0"/>
          </a:p>
          <a:p>
            <a:pPr>
              <a:defRPr/>
            </a:pPr>
            <a:endParaRPr lang="es-ES_tradnl" sz="1600" dirty="0"/>
          </a:p>
          <a:p>
            <a:pPr>
              <a:defRPr/>
            </a:pPr>
            <a:r>
              <a:rPr lang="es-ES_tradnl" sz="2400" dirty="0"/>
              <a:t>Aumento volumen heces</a:t>
            </a:r>
          </a:p>
          <a:p>
            <a:pPr>
              <a:defRPr/>
            </a:pPr>
            <a:endParaRPr lang="es-ES_tradnl" sz="1600" b="1" dirty="0"/>
          </a:p>
          <a:p>
            <a:pPr>
              <a:defRPr/>
            </a:pPr>
            <a:endParaRPr lang="es-ES_tradnl" sz="800" b="1" dirty="0"/>
          </a:p>
          <a:p>
            <a:pPr>
              <a:defRPr/>
            </a:pPr>
            <a:r>
              <a:rPr lang="es-ES_tradnl" sz="1600" b="1" dirty="0"/>
              <a:t>Distensión tracto intestinal</a:t>
            </a:r>
          </a:p>
          <a:p>
            <a:pPr>
              <a:defRPr/>
            </a:pPr>
            <a:endParaRPr lang="es-ES_tradnl" sz="1600" b="1" dirty="0"/>
          </a:p>
          <a:p>
            <a:pPr>
              <a:defRPr/>
            </a:pPr>
            <a:endParaRPr lang="es-ES_tradnl" sz="800" b="1" dirty="0"/>
          </a:p>
          <a:p>
            <a:pPr>
              <a:defRPr/>
            </a:pPr>
            <a:r>
              <a:rPr lang="es-ES_tradnl" sz="1600" b="1" dirty="0"/>
              <a:t>Aumento peristaltismo</a:t>
            </a:r>
          </a:p>
          <a:p>
            <a:pPr>
              <a:defRPr/>
            </a:pPr>
            <a:endParaRPr lang="es-ES_tradnl" sz="1600" b="1" dirty="0"/>
          </a:p>
          <a:p>
            <a:pPr>
              <a:defRPr/>
            </a:pPr>
            <a:endParaRPr lang="es-ES_tradnl" sz="800" b="1" dirty="0"/>
          </a:p>
          <a:p>
            <a:pPr>
              <a:defRPr/>
            </a:pPr>
            <a:r>
              <a:rPr lang="es-ES_tradnl" sz="1600" b="1" dirty="0"/>
              <a:t>Aumento tránsito</a:t>
            </a:r>
          </a:p>
          <a:p>
            <a:pPr>
              <a:defRPr/>
            </a:pPr>
            <a:endParaRPr lang="es-ES_tradnl" sz="1600" dirty="0"/>
          </a:p>
          <a:p>
            <a:pPr>
              <a:defRPr/>
            </a:pPr>
            <a:endParaRPr lang="es-ES_tradnl" sz="800" dirty="0"/>
          </a:p>
          <a:p>
            <a:pPr>
              <a:defRPr/>
            </a:pPr>
            <a:endParaRPr lang="es-ES_tradnl" sz="800" dirty="0"/>
          </a:p>
          <a:p>
            <a:pPr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HECES MEJOR FORMADAS</a:t>
            </a:r>
          </a:p>
          <a:p>
            <a:pPr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</a:p>
          <a:p>
            <a:pPr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EVACUADAS FRECUENTEMENTE</a:t>
            </a:r>
          </a:p>
        </p:txBody>
      </p:sp>
      <p:sp>
        <p:nvSpPr>
          <p:cNvPr id="24601" name="Line 25"/>
          <p:cNvSpPr>
            <a:spLocks noChangeShapeType="1"/>
          </p:cNvSpPr>
          <p:nvPr/>
        </p:nvSpPr>
        <p:spPr bwMode="auto">
          <a:xfrm>
            <a:off x="2843213" y="1917700"/>
            <a:ext cx="0" cy="287338"/>
          </a:xfrm>
          <a:prstGeom prst="line">
            <a:avLst/>
          </a:prstGeom>
          <a:noFill/>
          <a:ln w="38100">
            <a:solidFill>
              <a:srgbClr val="0066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4602" name="Line 26"/>
          <p:cNvSpPr>
            <a:spLocks noChangeShapeType="1"/>
          </p:cNvSpPr>
          <p:nvPr/>
        </p:nvSpPr>
        <p:spPr bwMode="auto">
          <a:xfrm>
            <a:off x="2843213" y="2566169"/>
            <a:ext cx="0" cy="358775"/>
          </a:xfrm>
          <a:prstGeom prst="line">
            <a:avLst/>
          </a:prstGeom>
          <a:noFill/>
          <a:ln w="38100">
            <a:solidFill>
              <a:srgbClr val="0066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4603" name="Line 27"/>
          <p:cNvSpPr>
            <a:spLocks noChangeShapeType="1"/>
          </p:cNvSpPr>
          <p:nvPr/>
        </p:nvSpPr>
        <p:spPr bwMode="auto">
          <a:xfrm>
            <a:off x="2843213" y="3141216"/>
            <a:ext cx="0" cy="431800"/>
          </a:xfrm>
          <a:prstGeom prst="line">
            <a:avLst/>
          </a:prstGeom>
          <a:noFill/>
          <a:ln w="38100">
            <a:solidFill>
              <a:srgbClr val="0066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4604" name="Line 28"/>
          <p:cNvSpPr>
            <a:spLocks noChangeShapeType="1"/>
          </p:cNvSpPr>
          <p:nvPr/>
        </p:nvSpPr>
        <p:spPr bwMode="auto">
          <a:xfrm>
            <a:off x="2843213" y="3717925"/>
            <a:ext cx="0" cy="503238"/>
          </a:xfrm>
          <a:prstGeom prst="line">
            <a:avLst/>
          </a:prstGeom>
          <a:noFill/>
          <a:ln w="38100">
            <a:solidFill>
              <a:srgbClr val="0066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4605" name="Line 29"/>
          <p:cNvSpPr>
            <a:spLocks noChangeShapeType="1"/>
          </p:cNvSpPr>
          <p:nvPr/>
        </p:nvSpPr>
        <p:spPr bwMode="auto">
          <a:xfrm>
            <a:off x="2843213" y="4294188"/>
            <a:ext cx="0" cy="501650"/>
          </a:xfrm>
          <a:prstGeom prst="line">
            <a:avLst/>
          </a:prstGeom>
          <a:noFill/>
          <a:ln w="57150">
            <a:solidFill>
              <a:srgbClr val="0066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4607" name="Rectangle 31"/>
          <p:cNvSpPr>
            <a:spLocks noChangeArrowheads="1"/>
          </p:cNvSpPr>
          <p:nvPr/>
        </p:nvSpPr>
        <p:spPr bwMode="auto">
          <a:xfrm>
            <a:off x="912813" y="4816475"/>
            <a:ext cx="3875087" cy="936625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" name="Text Box 23"/>
          <p:cNvSpPr txBox="1">
            <a:spLocks noChangeArrowheads="1"/>
          </p:cNvSpPr>
          <p:nvPr/>
        </p:nvSpPr>
        <p:spPr bwMode="auto">
          <a:xfrm>
            <a:off x="7435011" y="448846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dirty="0"/>
              <a:t>IV. HECES</a:t>
            </a: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6407575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4606" name="Rectangle 30"/>
          <p:cNvSpPr>
            <a:spLocks noChangeArrowheads="1"/>
          </p:cNvSpPr>
          <p:nvPr/>
        </p:nvSpPr>
        <p:spPr bwMode="auto">
          <a:xfrm>
            <a:off x="1979712" y="1484784"/>
            <a:ext cx="1692175" cy="359891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s-V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6660761" y="827420"/>
            <a:ext cx="1996059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4. Fermentación</a:t>
            </a:r>
            <a:endParaRPr lang="es-ES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4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0"/>
                                        <p:tgtEl>
                                          <p:spTgt spid="24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0"/>
                                        <p:tgtEl>
                                          <p:spTgt spid="24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24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24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0"/>
                                        <p:tgtEl>
                                          <p:spTgt spid="24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0"/>
                                        <p:tgtEl>
                                          <p:spTgt spid="24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5" grpId="0" animBg="1"/>
      <p:bldP spid="24598" grpId="0"/>
      <p:bldP spid="24601" grpId="0" animBg="1"/>
      <p:bldP spid="24602" grpId="0" animBg="1"/>
      <p:bldP spid="24603" grpId="0" animBg="1"/>
      <p:bldP spid="24604" grpId="0" animBg="1"/>
      <p:bldP spid="24605" grpId="0" animBg="1"/>
      <p:bldP spid="24607" grpId="0" animBg="1"/>
      <p:bldP spid="2460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41" name="Text Box 9"/>
          <p:cNvSpPr txBox="1">
            <a:spLocks noChangeArrowheads="1"/>
          </p:cNvSpPr>
          <p:nvPr/>
        </p:nvSpPr>
        <p:spPr bwMode="auto">
          <a:xfrm>
            <a:off x="3924300" y="3429000"/>
            <a:ext cx="3411511" cy="1477328"/>
          </a:xfrm>
          <a:prstGeom prst="rect">
            <a:avLst/>
          </a:prstGeom>
          <a:solidFill>
            <a:srgbClr val="BFF0AE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/>
              <a:t>Tratamiento:</a:t>
            </a:r>
          </a:p>
          <a:p>
            <a:pPr algn="l" eaLnBrk="1" hangingPunct="1"/>
            <a:endParaRPr lang="es-ES" sz="1000" b="1" dirty="0"/>
          </a:p>
          <a:p>
            <a:pPr algn="l" eaLnBrk="1" hangingPunct="1"/>
            <a:r>
              <a:rPr lang="es-ES" dirty="0"/>
              <a:t>Laxante osmótico </a:t>
            </a:r>
            <a:r>
              <a:rPr lang="es-ES" b="1" dirty="0" err="1"/>
              <a:t>lactulosa</a:t>
            </a:r>
            <a:endParaRPr lang="es-ES" b="1" dirty="0"/>
          </a:p>
          <a:p>
            <a:pPr algn="l" eaLnBrk="1" hangingPunct="1"/>
            <a:r>
              <a:rPr lang="es-ES" dirty="0"/>
              <a:t>elimina la carga proteica </a:t>
            </a:r>
          </a:p>
          <a:p>
            <a:pPr algn="l" eaLnBrk="1" hangingPunct="1"/>
            <a:r>
              <a:rPr lang="es-ES" dirty="0"/>
              <a:t>en el colon</a:t>
            </a:r>
          </a:p>
        </p:txBody>
      </p:sp>
      <p:sp>
        <p:nvSpPr>
          <p:cNvPr id="120845" name="Text Box 13"/>
          <p:cNvSpPr txBox="1">
            <a:spLocks noChangeArrowheads="1"/>
          </p:cNvSpPr>
          <p:nvPr/>
        </p:nvSpPr>
        <p:spPr bwMode="auto">
          <a:xfrm>
            <a:off x="6431870" y="951924"/>
            <a:ext cx="1996059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4. Fermentación</a:t>
            </a:r>
            <a:endParaRPr lang="es-ES" sz="1800" b="1" dirty="0"/>
          </a:p>
        </p:txBody>
      </p:sp>
      <p:sp>
        <p:nvSpPr>
          <p:cNvPr id="120847" name="Text Box 15"/>
          <p:cNvSpPr txBox="1">
            <a:spLocks noChangeArrowheads="1"/>
          </p:cNvSpPr>
          <p:nvPr/>
        </p:nvSpPr>
        <p:spPr bwMode="auto">
          <a:xfrm>
            <a:off x="3122369" y="1297385"/>
            <a:ext cx="1330814" cy="64633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 dirty="0">
                <a:solidFill>
                  <a:srgbClr val="006600"/>
                </a:solidFill>
              </a:rPr>
              <a:t>Bacterias </a:t>
            </a:r>
          </a:p>
          <a:p>
            <a:pPr eaLnBrk="1" hangingPunct="1"/>
            <a:r>
              <a:rPr lang="es-ES" sz="1800" b="1" dirty="0" err="1">
                <a:solidFill>
                  <a:srgbClr val="006600"/>
                </a:solidFill>
              </a:rPr>
              <a:t>colónicas</a:t>
            </a:r>
            <a:endParaRPr lang="es-ES" sz="1800" b="1" dirty="0">
              <a:solidFill>
                <a:srgbClr val="006600"/>
              </a:solidFill>
            </a:endParaRPr>
          </a:p>
        </p:txBody>
      </p:sp>
      <p:sp>
        <p:nvSpPr>
          <p:cNvPr id="120848" name="Rectangle 16"/>
          <p:cNvSpPr>
            <a:spLocks noChangeArrowheads="1"/>
          </p:cNvSpPr>
          <p:nvPr/>
        </p:nvSpPr>
        <p:spPr bwMode="auto">
          <a:xfrm>
            <a:off x="460554" y="741363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0849" name="Text Box 17"/>
          <p:cNvSpPr txBox="1">
            <a:spLocks noChangeArrowheads="1"/>
          </p:cNvSpPr>
          <p:nvPr/>
        </p:nvSpPr>
        <p:spPr bwMode="auto">
          <a:xfrm>
            <a:off x="2374900" y="620713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/>
              <a:t>Proteínas</a:t>
            </a:r>
          </a:p>
          <a:p>
            <a:pPr eaLnBrk="1" hangingPunct="1"/>
            <a:r>
              <a:rPr lang="es-ES" sz="1800"/>
              <a:t>aminoácidos</a:t>
            </a:r>
          </a:p>
        </p:txBody>
      </p:sp>
      <p:sp>
        <p:nvSpPr>
          <p:cNvPr id="120850" name="Text Box 18"/>
          <p:cNvSpPr txBox="1">
            <a:spLocks noChangeArrowheads="1"/>
          </p:cNvSpPr>
          <p:nvPr/>
        </p:nvSpPr>
        <p:spPr bwMode="auto">
          <a:xfrm>
            <a:off x="2755900" y="1916113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NH</a:t>
            </a:r>
            <a:r>
              <a:rPr lang="es-ES" b="1" baseline="-25000"/>
              <a:t>3</a:t>
            </a:r>
          </a:p>
        </p:txBody>
      </p:sp>
      <p:sp>
        <p:nvSpPr>
          <p:cNvPr id="120851" name="Text Box 19"/>
          <p:cNvSpPr txBox="1">
            <a:spLocks noChangeArrowheads="1"/>
          </p:cNvSpPr>
          <p:nvPr/>
        </p:nvSpPr>
        <p:spPr bwMode="auto">
          <a:xfrm>
            <a:off x="2640013" y="2565400"/>
            <a:ext cx="917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/>
              <a:t>Hígado</a:t>
            </a:r>
          </a:p>
        </p:txBody>
      </p:sp>
      <p:sp>
        <p:nvSpPr>
          <p:cNvPr id="120852" name="Text Box 20"/>
          <p:cNvSpPr txBox="1">
            <a:spLocks noChangeArrowheads="1"/>
          </p:cNvSpPr>
          <p:nvPr/>
        </p:nvSpPr>
        <p:spPr bwMode="auto">
          <a:xfrm>
            <a:off x="3746500" y="2565400"/>
            <a:ext cx="704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/>
              <a:t>Urea</a:t>
            </a:r>
          </a:p>
        </p:txBody>
      </p:sp>
      <p:sp>
        <p:nvSpPr>
          <p:cNvPr id="120853" name="Text Box 21"/>
          <p:cNvSpPr txBox="1">
            <a:spLocks noChangeArrowheads="1"/>
          </p:cNvSpPr>
          <p:nvPr/>
        </p:nvSpPr>
        <p:spPr bwMode="auto">
          <a:xfrm>
            <a:off x="4725988" y="2565400"/>
            <a:ext cx="749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/>
              <a:t>Riñón</a:t>
            </a:r>
          </a:p>
        </p:txBody>
      </p:sp>
      <p:sp>
        <p:nvSpPr>
          <p:cNvPr id="120854" name="Text Box 22"/>
          <p:cNvSpPr txBox="1">
            <a:spLocks noChangeArrowheads="1"/>
          </p:cNvSpPr>
          <p:nvPr/>
        </p:nvSpPr>
        <p:spPr bwMode="auto">
          <a:xfrm>
            <a:off x="5691188" y="2565400"/>
            <a:ext cx="13509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/>
              <a:t>Eliminación</a:t>
            </a:r>
          </a:p>
        </p:txBody>
      </p:sp>
      <p:sp>
        <p:nvSpPr>
          <p:cNvPr id="120855" name="Text Box 23"/>
          <p:cNvSpPr txBox="1">
            <a:spLocks noChangeArrowheads="1"/>
          </p:cNvSpPr>
          <p:nvPr/>
        </p:nvSpPr>
        <p:spPr bwMode="auto">
          <a:xfrm>
            <a:off x="2740025" y="4581525"/>
            <a:ext cx="715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SNC</a:t>
            </a:r>
          </a:p>
        </p:txBody>
      </p:sp>
      <p:sp>
        <p:nvSpPr>
          <p:cNvPr id="120856" name="Text Box 24"/>
          <p:cNvSpPr txBox="1">
            <a:spLocks noChangeArrowheads="1"/>
          </p:cNvSpPr>
          <p:nvPr/>
        </p:nvSpPr>
        <p:spPr bwMode="auto">
          <a:xfrm>
            <a:off x="2029445" y="5445125"/>
            <a:ext cx="2137124" cy="830997"/>
          </a:xfrm>
          <a:prstGeom prst="rect">
            <a:avLst/>
          </a:prstGeom>
          <a:solidFill>
            <a:srgbClr val="FFCDE6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Encefalopatía</a:t>
            </a:r>
          </a:p>
          <a:p>
            <a:pPr eaLnBrk="1" hangingPunct="1"/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hepática</a:t>
            </a:r>
          </a:p>
        </p:txBody>
      </p:sp>
      <p:sp>
        <p:nvSpPr>
          <p:cNvPr id="120857" name="Text Box 25"/>
          <p:cNvSpPr txBox="1">
            <a:spLocks noChangeArrowheads="1"/>
          </p:cNvSpPr>
          <p:nvPr/>
        </p:nvSpPr>
        <p:spPr bwMode="auto">
          <a:xfrm>
            <a:off x="2574691" y="3438525"/>
            <a:ext cx="10005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32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</a:t>
            </a:r>
            <a:r>
              <a:rPr lang="es-ES" sz="3200" b="1" baseline="-25000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120858" name="Line 26"/>
          <p:cNvSpPr>
            <a:spLocks noChangeShapeType="1"/>
          </p:cNvSpPr>
          <p:nvPr/>
        </p:nvSpPr>
        <p:spPr bwMode="auto">
          <a:xfrm>
            <a:off x="3098800" y="1268413"/>
            <a:ext cx="0" cy="720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0859" name="Line 27"/>
          <p:cNvSpPr>
            <a:spLocks noChangeShapeType="1"/>
          </p:cNvSpPr>
          <p:nvPr/>
        </p:nvSpPr>
        <p:spPr bwMode="auto">
          <a:xfrm>
            <a:off x="3098800" y="2276475"/>
            <a:ext cx="0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0860" name="Line 28"/>
          <p:cNvSpPr>
            <a:spLocks noChangeShapeType="1"/>
          </p:cNvSpPr>
          <p:nvPr/>
        </p:nvSpPr>
        <p:spPr bwMode="auto">
          <a:xfrm>
            <a:off x="3459163" y="27813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0861" name="Line 29"/>
          <p:cNvSpPr>
            <a:spLocks noChangeShapeType="1"/>
          </p:cNvSpPr>
          <p:nvPr/>
        </p:nvSpPr>
        <p:spPr bwMode="auto">
          <a:xfrm>
            <a:off x="4394200" y="27813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0862" name="Line 30"/>
          <p:cNvSpPr>
            <a:spLocks noChangeShapeType="1"/>
          </p:cNvSpPr>
          <p:nvPr/>
        </p:nvSpPr>
        <p:spPr bwMode="auto">
          <a:xfrm>
            <a:off x="5403850" y="2781300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0863" name="Line 31"/>
          <p:cNvSpPr>
            <a:spLocks noChangeShapeType="1"/>
          </p:cNvSpPr>
          <p:nvPr/>
        </p:nvSpPr>
        <p:spPr bwMode="auto">
          <a:xfrm>
            <a:off x="3459163" y="2636838"/>
            <a:ext cx="215900" cy="360362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0864" name="Line 32"/>
          <p:cNvSpPr>
            <a:spLocks noChangeShapeType="1"/>
          </p:cNvSpPr>
          <p:nvPr/>
        </p:nvSpPr>
        <p:spPr bwMode="auto">
          <a:xfrm>
            <a:off x="3530600" y="2636838"/>
            <a:ext cx="215900" cy="360362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0865" name="Line 33"/>
          <p:cNvSpPr>
            <a:spLocks noChangeShapeType="1"/>
          </p:cNvSpPr>
          <p:nvPr/>
        </p:nvSpPr>
        <p:spPr bwMode="auto">
          <a:xfrm>
            <a:off x="3098800" y="2924175"/>
            <a:ext cx="0" cy="576263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0866" name="Line 34"/>
          <p:cNvSpPr>
            <a:spLocks noChangeShapeType="1"/>
          </p:cNvSpPr>
          <p:nvPr/>
        </p:nvSpPr>
        <p:spPr bwMode="auto">
          <a:xfrm>
            <a:off x="3098800" y="4076700"/>
            <a:ext cx="0" cy="4318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0867" name="Line 35"/>
          <p:cNvSpPr>
            <a:spLocks noChangeShapeType="1"/>
          </p:cNvSpPr>
          <p:nvPr/>
        </p:nvSpPr>
        <p:spPr bwMode="auto">
          <a:xfrm>
            <a:off x="3098800" y="4941888"/>
            <a:ext cx="0" cy="4318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0869" name="Oval 37"/>
          <p:cNvSpPr>
            <a:spLocks noChangeArrowheads="1"/>
          </p:cNvSpPr>
          <p:nvPr/>
        </p:nvSpPr>
        <p:spPr bwMode="auto">
          <a:xfrm>
            <a:off x="2267745" y="494289"/>
            <a:ext cx="1656556" cy="847150"/>
          </a:xfrm>
          <a:prstGeom prst="ellipse">
            <a:avLst/>
          </a:prstGeom>
          <a:noFill/>
          <a:ln w="28575">
            <a:solidFill>
              <a:srgbClr val="CC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8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9" name="Text Box 40"/>
          <p:cNvSpPr txBox="1">
            <a:spLocks noChangeArrowheads="1"/>
          </p:cNvSpPr>
          <p:nvPr/>
        </p:nvSpPr>
        <p:spPr bwMode="auto">
          <a:xfrm>
            <a:off x="7182517" y="528638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0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0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0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0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0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20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1" grpId="0" animBg="1"/>
      <p:bldP spid="120847" grpId="0"/>
      <p:bldP spid="120849" grpId="0"/>
      <p:bldP spid="120850" grpId="0"/>
      <p:bldP spid="120851" grpId="0"/>
      <p:bldP spid="120852" grpId="0"/>
      <p:bldP spid="120853" grpId="0"/>
      <p:bldP spid="120854" grpId="0"/>
      <p:bldP spid="120855" grpId="0"/>
      <p:bldP spid="120856" grpId="0" animBg="1"/>
      <p:bldP spid="120857" grpId="0"/>
      <p:bldP spid="120858" grpId="0" animBg="1"/>
      <p:bldP spid="120859" grpId="0" animBg="1"/>
      <p:bldP spid="120860" grpId="0" animBg="1"/>
      <p:bldP spid="120861" grpId="0" animBg="1"/>
      <p:bldP spid="120862" grpId="0" animBg="1"/>
      <p:bldP spid="120863" grpId="0" animBg="1"/>
      <p:bldP spid="120863" grpId="1" animBg="1"/>
      <p:bldP spid="120864" grpId="0" animBg="1"/>
      <p:bldP spid="120864" grpId="1" animBg="1"/>
      <p:bldP spid="120865" grpId="0" animBg="1"/>
      <p:bldP spid="120866" grpId="0" animBg="1"/>
      <p:bldP spid="120867" grpId="0" animBg="1"/>
      <p:bldP spid="12086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2377329" y="991100"/>
            <a:ext cx="4389343" cy="707886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Relación Microbioma Intestinal/ </a:t>
            </a:r>
          </a:p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 y Enfermedad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322526" y="1990053"/>
            <a:ext cx="1526380" cy="3170099"/>
          </a:xfrm>
          <a:prstGeom prst="rect">
            <a:avLst/>
          </a:prstGeom>
          <a:solidFill>
            <a:srgbClr val="00B0F0"/>
          </a:solidFill>
          <a:ln>
            <a:solidFill>
              <a:srgbClr val="0033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/>
              <a:t>Edad</a:t>
            </a:r>
          </a:p>
          <a:p>
            <a:endParaRPr lang="es-VE" sz="1000" dirty="0" smtClean="0"/>
          </a:p>
          <a:p>
            <a:r>
              <a:rPr lang="es-VE" dirty="0" smtClean="0"/>
              <a:t>Embarazo</a:t>
            </a:r>
          </a:p>
          <a:p>
            <a:endParaRPr lang="es-VE" sz="1000" dirty="0" smtClean="0"/>
          </a:p>
          <a:p>
            <a:r>
              <a:rPr lang="es-VE" dirty="0" smtClean="0"/>
              <a:t>Nacimiento</a:t>
            </a:r>
          </a:p>
          <a:p>
            <a:endParaRPr lang="es-VE" sz="1000" dirty="0" smtClean="0"/>
          </a:p>
          <a:p>
            <a:r>
              <a:rPr lang="es-VE" dirty="0" smtClean="0"/>
              <a:t>Lactancia</a:t>
            </a:r>
          </a:p>
          <a:p>
            <a:endParaRPr lang="es-VE" sz="1000" dirty="0" smtClean="0"/>
          </a:p>
          <a:p>
            <a:r>
              <a:rPr lang="es-VE" dirty="0" smtClean="0"/>
              <a:t>Ejercicio</a:t>
            </a:r>
          </a:p>
          <a:p>
            <a:endParaRPr lang="es-VE" sz="1000" dirty="0" smtClean="0"/>
          </a:p>
          <a:p>
            <a:r>
              <a:rPr lang="es-VE" dirty="0" smtClean="0"/>
              <a:t>Dieta</a:t>
            </a:r>
          </a:p>
          <a:p>
            <a:endParaRPr lang="es-VE" sz="1000" dirty="0" smtClean="0"/>
          </a:p>
          <a:p>
            <a:r>
              <a:rPr lang="es-VE" dirty="0" smtClean="0"/>
              <a:t>Higiene</a:t>
            </a:r>
            <a:endParaRPr lang="es-VE" dirty="0"/>
          </a:p>
        </p:txBody>
      </p:sp>
      <p:sp>
        <p:nvSpPr>
          <p:cNvPr id="5" name="4 CuadroTexto"/>
          <p:cNvSpPr txBox="1"/>
          <p:nvPr/>
        </p:nvSpPr>
        <p:spPr>
          <a:xfrm>
            <a:off x="3563888" y="1943056"/>
            <a:ext cx="4608512" cy="4093428"/>
          </a:xfrm>
          <a:prstGeom prst="rect">
            <a:avLst/>
          </a:prstGeom>
          <a:solidFill>
            <a:srgbClr val="FFAF79"/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Obesidad</a:t>
            </a:r>
          </a:p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Resistencia a Insulina</a:t>
            </a:r>
          </a:p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Diabetes</a:t>
            </a:r>
          </a:p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Esteatosis hepática no alcohólica</a:t>
            </a:r>
          </a:p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Cáncer</a:t>
            </a:r>
          </a:p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Inflamación</a:t>
            </a:r>
          </a:p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</a:t>
            </a:r>
            <a:r>
              <a:rPr lang="es-VE" dirty="0" err="1" smtClean="0"/>
              <a:t>Enf</a:t>
            </a:r>
            <a:r>
              <a:rPr lang="es-VE" dirty="0" smtClean="0"/>
              <a:t>. Inflamatoria Intestinal</a:t>
            </a:r>
          </a:p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</a:t>
            </a:r>
            <a:r>
              <a:rPr lang="es-VE" dirty="0" err="1" smtClean="0"/>
              <a:t>Enf</a:t>
            </a:r>
            <a:r>
              <a:rPr lang="es-VE" dirty="0" smtClean="0"/>
              <a:t>. Celíaca</a:t>
            </a:r>
          </a:p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</a:t>
            </a:r>
            <a:r>
              <a:rPr lang="es-VE" dirty="0" err="1" smtClean="0"/>
              <a:t>Enf</a:t>
            </a:r>
            <a:r>
              <a:rPr lang="es-VE" dirty="0" smtClean="0"/>
              <a:t>. Cardiovascular</a:t>
            </a:r>
          </a:p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Asma, artritis</a:t>
            </a:r>
          </a:p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Ansiedad</a:t>
            </a:r>
          </a:p>
          <a:p>
            <a:pPr marL="342900" indent="-73025" algn="l">
              <a:buFont typeface="Arial" pitchFamily="34" charset="0"/>
              <a:buChar char="•"/>
            </a:pPr>
            <a:r>
              <a:rPr lang="es-VE" dirty="0" smtClean="0"/>
              <a:t> Autismo</a:t>
            </a:r>
            <a:endParaRPr lang="es-VE" dirty="0"/>
          </a:p>
          <a:p>
            <a:pPr algn="l"/>
            <a:r>
              <a:rPr lang="es-VE" dirty="0" smtClean="0"/>
              <a:t>Etc.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891319" y="5395207"/>
            <a:ext cx="2388795" cy="830997"/>
          </a:xfrm>
          <a:prstGeom prst="rect">
            <a:avLst/>
          </a:prstGeom>
          <a:solidFill>
            <a:srgbClr val="92D050"/>
          </a:solidFill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400" dirty="0" smtClean="0"/>
              <a:t>« Somos lo que </a:t>
            </a:r>
          </a:p>
          <a:p>
            <a:r>
              <a:rPr lang="es-VE" sz="2400" dirty="0" smtClean="0"/>
              <a:t>comemos»</a:t>
            </a:r>
            <a:endParaRPr lang="es-VE" sz="2400" dirty="0"/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73006" y="638582"/>
            <a:ext cx="1079142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151112" y="5250737"/>
            <a:ext cx="1673856" cy="523220"/>
          </a:xfrm>
          <a:prstGeom prst="rect">
            <a:avLst/>
          </a:prstGeom>
          <a:solidFill>
            <a:schemeClr val="bg1"/>
          </a:solidFill>
          <a:ln>
            <a:solidFill>
              <a:srgbClr val="FF7D25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800" dirty="0" err="1" smtClean="0"/>
              <a:t>Disbiosis</a:t>
            </a:r>
            <a:endParaRPr lang="es-VE" sz="2800" dirty="0"/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1" name="Text Box 40"/>
          <p:cNvSpPr txBox="1">
            <a:spLocks noChangeArrowheads="1"/>
          </p:cNvSpPr>
          <p:nvPr/>
        </p:nvSpPr>
        <p:spPr bwMode="auto">
          <a:xfrm>
            <a:off x="7236296" y="453916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</p:spTree>
    <p:extLst>
      <p:ext uri="{BB962C8B-B14F-4D97-AF65-F5344CB8AC3E}">
        <p14:creationId xmlns:p14="http://schemas.microsoft.com/office/powerpoint/2010/main" val="4035399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 rotWithShape="1">
          <a:blip r:embed="rId2">
            <a:lum bright="-23000" contras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40"/>
          <a:stretch/>
        </p:blipFill>
        <p:spPr bwMode="auto">
          <a:xfrm>
            <a:off x="899592" y="1489166"/>
            <a:ext cx="4977333" cy="4268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3"/>
          <p:cNvSpPr txBox="1">
            <a:spLocks noChangeArrowheads="1"/>
          </p:cNvSpPr>
          <p:nvPr/>
        </p:nvSpPr>
        <p:spPr>
          <a:xfrm>
            <a:off x="1245361" y="6184203"/>
            <a:ext cx="6503123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de-DE" sz="1100" i="1" dirty="0" smtClean="0">
                <a:solidFill>
                  <a:schemeClr val="tx1"/>
                </a:solidFill>
                <a:latin typeface="Comic Sans MS" pitchFamily="66" charset="0"/>
              </a:rPr>
              <a:t>The gut microbiota shapes intestinal immune response during health and disease</a:t>
            </a:r>
            <a:r>
              <a:rPr lang="de-DE" sz="1100" dirty="0" smtClean="0">
                <a:solidFill>
                  <a:schemeClr val="tx1"/>
                </a:solidFill>
                <a:latin typeface="Comic Sans MS" pitchFamily="66" charset="0"/>
              </a:rPr>
              <a:t> PPT 2010 Hannover </a:t>
            </a:r>
            <a:r>
              <a:rPr lang="de-DE" sz="1100" dirty="0">
                <a:solidFill>
                  <a:schemeClr val="tx1"/>
                </a:solidFill>
                <a:latin typeface="Comic Sans MS" pitchFamily="66" charset="0"/>
              </a:rPr>
              <a:t>Medical School</a:t>
            </a:r>
          </a:p>
          <a:p>
            <a:endParaRPr lang="de-DE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094226" y="1124744"/>
            <a:ext cx="2390398" cy="954107"/>
          </a:xfrm>
          <a:prstGeom prst="rect">
            <a:avLst/>
          </a:prstGeom>
          <a:solidFill>
            <a:srgbClr val="FFCC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Simbiontes</a:t>
            </a:r>
          </a:p>
          <a:p>
            <a:r>
              <a:rPr lang="es-VE" sz="1800" dirty="0" smtClean="0"/>
              <a:t>Tienen funciones de </a:t>
            </a:r>
          </a:p>
          <a:p>
            <a:r>
              <a:rPr lang="es-VE" sz="1800" dirty="0" smtClean="0"/>
              <a:t>promover la salud</a:t>
            </a:r>
            <a:endParaRPr lang="es-VE" sz="1800" dirty="0"/>
          </a:p>
        </p:txBody>
      </p:sp>
      <p:sp>
        <p:nvSpPr>
          <p:cNvPr id="9" name="8 CuadroTexto"/>
          <p:cNvSpPr txBox="1"/>
          <p:nvPr/>
        </p:nvSpPr>
        <p:spPr>
          <a:xfrm>
            <a:off x="6054151" y="2323942"/>
            <a:ext cx="2470548" cy="954107"/>
          </a:xfrm>
          <a:prstGeom prst="rect">
            <a:avLst/>
          </a:prstGeom>
          <a:solidFill>
            <a:srgbClr val="9AB7C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Comensales</a:t>
            </a:r>
          </a:p>
          <a:p>
            <a:r>
              <a:rPr lang="es-VE" sz="1800" dirty="0" smtClean="0"/>
              <a:t>No causan beneficio  </a:t>
            </a:r>
          </a:p>
          <a:p>
            <a:r>
              <a:rPr lang="es-VE" sz="1800" dirty="0" smtClean="0"/>
              <a:t>ni perjuicio</a:t>
            </a:r>
            <a:endParaRPr lang="es-VE" sz="18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6122278" y="3717032"/>
            <a:ext cx="2334293" cy="954107"/>
          </a:xfrm>
          <a:prstGeom prst="rect">
            <a:avLst/>
          </a:prstGeom>
          <a:solidFill>
            <a:srgbClr val="D07B6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Patobiontes</a:t>
            </a:r>
            <a:endParaRPr lang="es-V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VE" sz="1800" dirty="0" smtClean="0"/>
              <a:t>Tienen potencial de </a:t>
            </a:r>
          </a:p>
          <a:p>
            <a:r>
              <a:rPr lang="es-VE" sz="1800" dirty="0" smtClean="0"/>
              <a:t>inducir patología</a:t>
            </a:r>
            <a:endParaRPr lang="es-VE" sz="18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6055595" y="4815248"/>
            <a:ext cx="263726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/>
              <a:t>Las respuestas inflamatorias </a:t>
            </a:r>
          </a:p>
          <a:p>
            <a:r>
              <a:rPr lang="es-VE" sz="1400" dirty="0" smtClean="0"/>
              <a:t>en IBD están dirigidas </a:t>
            </a:r>
          </a:p>
          <a:p>
            <a:r>
              <a:rPr lang="es-VE" sz="1400" dirty="0" smtClean="0"/>
              <a:t>hacia los </a:t>
            </a:r>
            <a:r>
              <a:rPr lang="es-VE" sz="1400" dirty="0" err="1" smtClean="0"/>
              <a:t>patobiontes</a:t>
            </a:r>
            <a:endParaRPr lang="es-VE" sz="14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245361" y="360212"/>
            <a:ext cx="4480714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101600">
              <a:srgbClr val="0070C0">
                <a:alpha val="60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/>
              <a:t>Inmunidad y Microbiota intestinales</a:t>
            </a:r>
            <a:endParaRPr lang="es-VE" dirty="0"/>
          </a:p>
        </p:txBody>
      </p:sp>
      <p:sp>
        <p:nvSpPr>
          <p:cNvPr id="13" name="12 CuadroTexto"/>
          <p:cNvSpPr txBox="1"/>
          <p:nvPr/>
        </p:nvSpPr>
        <p:spPr>
          <a:xfrm>
            <a:off x="854870" y="1066811"/>
            <a:ext cx="2199641" cy="40011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/>
              <a:t>Equilibrio inmune</a:t>
            </a:r>
            <a:endParaRPr lang="es-VE" dirty="0"/>
          </a:p>
        </p:txBody>
      </p:sp>
      <p:sp>
        <p:nvSpPr>
          <p:cNvPr id="15" name="14 Rectángulo"/>
          <p:cNvSpPr/>
          <p:nvPr/>
        </p:nvSpPr>
        <p:spPr bwMode="auto">
          <a:xfrm>
            <a:off x="899592" y="3429000"/>
            <a:ext cx="2736304" cy="43204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854870" y="3438672"/>
            <a:ext cx="2630848" cy="40011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/>
              <a:t>Desequilibrio inmune</a:t>
            </a:r>
            <a:endParaRPr lang="es-VE" dirty="0"/>
          </a:p>
        </p:txBody>
      </p:sp>
      <p:sp>
        <p:nvSpPr>
          <p:cNvPr id="16" name="15 Elipse"/>
          <p:cNvSpPr/>
          <p:nvPr/>
        </p:nvSpPr>
        <p:spPr bwMode="auto">
          <a:xfrm>
            <a:off x="4932040" y="3623514"/>
            <a:ext cx="932733" cy="215268"/>
          </a:xfrm>
          <a:prstGeom prst="ellipse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572000" y="3548026"/>
            <a:ext cx="10214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patógenos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 bwMode="auto">
          <a:xfrm>
            <a:off x="640992" y="3429000"/>
            <a:ext cx="5223781" cy="280398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10912" y="5728953"/>
            <a:ext cx="7221849" cy="369332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800" b="1" dirty="0" err="1" smtClean="0"/>
              <a:t>Disregulación</a:t>
            </a:r>
            <a:r>
              <a:rPr lang="es-VE" sz="1800" b="1" dirty="0" smtClean="0"/>
              <a:t> inmune asociada con DISBIOSIS del microbiota</a:t>
            </a:r>
            <a:endParaRPr lang="es-VE" sz="1800" b="1" dirty="0"/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6792112" y="235814"/>
            <a:ext cx="1378259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35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2" grpId="0" animBg="1"/>
      <p:bldP spid="13" grpId="0" animBg="1"/>
      <p:bldP spid="18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611560" y="981355"/>
            <a:ext cx="4572000" cy="1631216"/>
          </a:xfrm>
          <a:prstGeom prst="rect">
            <a:avLst/>
          </a:prstGeom>
          <a:solidFill>
            <a:schemeClr val="accent1"/>
          </a:solidFill>
          <a:ln>
            <a:solidFill>
              <a:srgbClr val="FF5D9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“En mi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trabajo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como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neurólogo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, he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descubierto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que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ningún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otro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sistema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en el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cuerpo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más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sensible a los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cambios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en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las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bacterias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intestinales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que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el </a:t>
            </a:r>
            <a:r>
              <a:rPr lang="en-US" b="1" dirty="0" smtClean="0">
                <a:latin typeface="Bradley Hand ITC" panose="03070402050302030203" pitchFamily="66" charset="0"/>
              </a:rPr>
              <a:t>Sistema </a:t>
            </a:r>
            <a:r>
              <a:rPr lang="en-US" b="1" dirty="0" err="1" smtClean="0">
                <a:latin typeface="Bradley Hand ITC" panose="03070402050302030203" pitchFamily="66" charset="0"/>
              </a:rPr>
              <a:t>Nervioso</a:t>
            </a:r>
            <a:r>
              <a:rPr lang="en-US" b="1" dirty="0" smtClean="0">
                <a:latin typeface="Bradley Hand ITC" panose="03070402050302030203" pitchFamily="66" charset="0"/>
              </a:rPr>
              <a:t> Central</a:t>
            </a:r>
            <a:r>
              <a:rPr lang="en-US" dirty="0" smtClean="0">
                <a:latin typeface="Bradley Hand ITC" panose="03070402050302030203" pitchFamily="66" charset="0"/>
              </a:rPr>
              <a:t>” </a:t>
            </a:r>
            <a:endParaRPr lang="es-VE" dirty="0">
              <a:latin typeface="Bradley Hand ITC" panose="03070402050302030203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310381" y="2708920"/>
            <a:ext cx="262443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/>
              <a:t>David </a:t>
            </a:r>
            <a:r>
              <a:rPr lang="es-VE" sz="1600" dirty="0" err="1" smtClean="0"/>
              <a:t>Perlmutter</a:t>
            </a:r>
            <a:r>
              <a:rPr lang="es-VE" sz="1600" dirty="0" smtClean="0"/>
              <a:t> </a:t>
            </a:r>
          </a:p>
          <a:p>
            <a:r>
              <a:rPr lang="es-VE" sz="1600" dirty="0" smtClean="0"/>
              <a:t>Neurólogo</a:t>
            </a:r>
          </a:p>
          <a:p>
            <a:r>
              <a:rPr lang="es-VE" sz="1200" i="1" dirty="0" err="1" smtClean="0"/>
              <a:t>Healthy</a:t>
            </a:r>
            <a:r>
              <a:rPr lang="es-VE" sz="1200" i="1" dirty="0" smtClean="0"/>
              <a:t> </a:t>
            </a:r>
            <a:r>
              <a:rPr lang="es-VE" sz="1200" i="1" dirty="0" err="1"/>
              <a:t>b</a:t>
            </a:r>
            <a:r>
              <a:rPr lang="es-VE" sz="1200" i="1" dirty="0" err="1" smtClean="0"/>
              <a:t>rain</a:t>
            </a:r>
            <a:r>
              <a:rPr lang="es-VE" sz="1200" i="1" dirty="0" smtClean="0"/>
              <a:t>, </a:t>
            </a:r>
            <a:r>
              <a:rPr lang="es-VE" sz="1200" i="1" dirty="0" err="1" smtClean="0"/>
              <a:t>healthy</a:t>
            </a:r>
            <a:r>
              <a:rPr lang="es-VE" sz="1200" i="1" dirty="0" smtClean="0"/>
              <a:t> </a:t>
            </a:r>
            <a:r>
              <a:rPr lang="es-VE" sz="1200" i="1" dirty="0" err="1" smtClean="0"/>
              <a:t>gut</a:t>
            </a:r>
            <a:r>
              <a:rPr lang="es-VE" sz="1200" dirty="0" smtClean="0"/>
              <a:t>. </a:t>
            </a:r>
          </a:p>
          <a:p>
            <a:r>
              <a:rPr lang="es-VE" sz="1200" dirty="0" err="1" smtClean="0"/>
              <a:t>Experience</a:t>
            </a:r>
            <a:r>
              <a:rPr lang="es-VE" sz="1200" dirty="0" smtClean="0"/>
              <a:t> </a:t>
            </a:r>
            <a:r>
              <a:rPr lang="es-VE" sz="1200" dirty="0" err="1" smtClean="0"/>
              <a:t>Life</a:t>
            </a:r>
            <a:r>
              <a:rPr lang="es-VE" sz="1200" dirty="0" smtClean="0"/>
              <a:t>, </a:t>
            </a:r>
            <a:r>
              <a:rPr lang="es-VE" sz="1200" dirty="0"/>
              <a:t>s</a:t>
            </a:r>
            <a:r>
              <a:rPr lang="es-VE" sz="1200" dirty="0" smtClean="0"/>
              <a:t>eptiembre 2015</a:t>
            </a:r>
            <a:endParaRPr lang="es-VE" sz="1200" dirty="0"/>
          </a:p>
        </p:txBody>
      </p:sp>
      <p:sp>
        <p:nvSpPr>
          <p:cNvPr id="2" name="1 Rectángulo"/>
          <p:cNvSpPr/>
          <p:nvPr/>
        </p:nvSpPr>
        <p:spPr>
          <a:xfrm>
            <a:off x="4427984" y="3770516"/>
            <a:ext cx="4427984" cy="1323439"/>
          </a:xfrm>
          <a:prstGeom prst="rect">
            <a:avLst/>
          </a:prstGeom>
          <a:solidFill>
            <a:schemeClr val="accent1"/>
          </a:solidFill>
          <a:ln>
            <a:solidFill>
              <a:srgbClr val="FF7D25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“La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diversidad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microbial del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intestino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distal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puede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ser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ahora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añadida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como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un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nuevo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factor de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riesgo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para la</a:t>
            </a:r>
            <a:r>
              <a:rPr lang="en-US" dirty="0" smtClean="0">
                <a:latin typeface="Bradley Hand ITC" panose="03070402050302030203" pitchFamily="66" charset="0"/>
              </a:rPr>
              <a:t> </a:t>
            </a:r>
            <a:r>
              <a:rPr lang="en-US" b="1" dirty="0" err="1" smtClean="0">
                <a:latin typeface="Bradley Hand ITC" panose="03070402050302030203" pitchFamily="66" charset="0"/>
              </a:rPr>
              <a:t>Enf</a:t>
            </a:r>
            <a:r>
              <a:rPr lang="en-US" b="1" dirty="0" smtClean="0">
                <a:latin typeface="Bradley Hand ITC" panose="03070402050302030203" pitchFamily="66" charset="0"/>
              </a:rPr>
              <a:t>. </a:t>
            </a:r>
            <a:r>
              <a:rPr lang="en-US" b="1" dirty="0" err="1" smtClean="0">
                <a:latin typeface="Bradley Hand ITC" panose="03070402050302030203" pitchFamily="66" charset="0"/>
              </a:rPr>
              <a:t>Cardiaca</a:t>
            </a:r>
            <a:r>
              <a:rPr lang="en-US" b="1" dirty="0" smtClean="0">
                <a:latin typeface="Bradley Hand ITC" panose="03070402050302030203" pitchFamily="66" charset="0"/>
              </a:rPr>
              <a:t>”</a:t>
            </a:r>
            <a:endParaRPr lang="en-US" dirty="0" smtClean="0">
              <a:latin typeface="Bradley Hand ITC" panose="03070402050302030203" pitchFamily="66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9930" y="1077646"/>
            <a:ext cx="2265365" cy="646331"/>
          </a:xfrm>
          <a:prstGeom prst="rect">
            <a:avLst/>
          </a:prstGeom>
          <a:solidFill>
            <a:schemeClr val="accent5"/>
          </a:solidFill>
          <a:ln w="28575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 dirty="0" smtClean="0"/>
              <a:t> 5. Relación con </a:t>
            </a:r>
          </a:p>
          <a:p>
            <a:pPr eaLnBrk="1" hangingPunct="1"/>
            <a:r>
              <a:rPr lang="es-ES" sz="1800" b="1" dirty="0" smtClean="0"/>
              <a:t>Salud-Enfermedad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881329" y="5095860"/>
            <a:ext cx="38109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err="1">
                <a:solidFill>
                  <a:srgbClr val="000000"/>
                </a:solidFill>
              </a:rPr>
              <a:t>Jingyuan</a:t>
            </a:r>
            <a:r>
              <a:rPr lang="en-US" sz="1600" dirty="0">
                <a:solidFill>
                  <a:srgbClr val="000000"/>
                </a:solidFill>
              </a:rPr>
              <a:t> Fu</a:t>
            </a:r>
          </a:p>
          <a:p>
            <a:pPr lvl="0"/>
            <a:r>
              <a:rPr lang="en-US" sz="1600" dirty="0">
                <a:solidFill>
                  <a:srgbClr val="000000"/>
                </a:solidFill>
              </a:rPr>
              <a:t>University Medical Center Groningen</a:t>
            </a:r>
          </a:p>
          <a:p>
            <a:pPr lvl="0"/>
            <a:r>
              <a:rPr lang="en-US" sz="1100" dirty="0">
                <a:solidFill>
                  <a:srgbClr val="000000"/>
                </a:solidFill>
              </a:rPr>
              <a:t>Gut Microbes Associated With HDL, Triglycerides, and BMI. </a:t>
            </a:r>
            <a:r>
              <a:rPr lang="en-US" sz="1100" i="1" dirty="0">
                <a:solidFill>
                  <a:srgbClr val="000000"/>
                </a:solidFill>
              </a:rPr>
              <a:t>Medscape</a:t>
            </a:r>
            <a:r>
              <a:rPr lang="en-US" sz="1100" dirty="0">
                <a:solidFill>
                  <a:srgbClr val="000000"/>
                </a:solidFill>
              </a:rPr>
              <a:t>. Sep 11, 2015.</a:t>
            </a:r>
            <a:endParaRPr lang="es-VE" sz="1100" dirty="0">
              <a:solidFill>
                <a:srgbClr val="000000"/>
              </a:solidFill>
            </a:endParaRPr>
          </a:p>
        </p:txBody>
      </p:sp>
      <p:sp>
        <p:nvSpPr>
          <p:cNvPr id="9" name="Text Box 40"/>
          <p:cNvSpPr txBox="1">
            <a:spLocks noChangeArrowheads="1"/>
          </p:cNvSpPr>
          <p:nvPr/>
        </p:nvSpPr>
        <p:spPr bwMode="auto">
          <a:xfrm>
            <a:off x="7203486" y="630427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dirty="0"/>
              <a:t>IV. HECES</a:t>
            </a:r>
          </a:p>
        </p:txBody>
      </p:sp>
    </p:spTree>
    <p:extLst>
      <p:ext uri="{BB962C8B-B14F-4D97-AF65-F5344CB8AC3E}">
        <p14:creationId xmlns:p14="http://schemas.microsoft.com/office/powerpoint/2010/main" val="11925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3009"/>
            <a:ext cx="5281554" cy="6511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338236" y="5716754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VE" sz="1100" dirty="0" smtClean="0"/>
              <a:t>Mayer et al</a:t>
            </a:r>
            <a:r>
              <a:rPr lang="es-VE" sz="1100" i="1" dirty="0" smtClean="0"/>
              <a:t>. </a:t>
            </a:r>
            <a:r>
              <a:rPr lang="es-VE" sz="1100" i="1" dirty="0" err="1" smtClean="0"/>
              <a:t>Gut</a:t>
            </a:r>
            <a:r>
              <a:rPr lang="es-VE" sz="1100" i="1" dirty="0" smtClean="0"/>
              <a:t> </a:t>
            </a:r>
            <a:r>
              <a:rPr lang="es-VE" sz="1100" i="1" dirty="0" err="1" smtClean="0"/>
              <a:t>microbes</a:t>
            </a:r>
            <a:r>
              <a:rPr lang="es-VE" sz="1100" i="1" dirty="0" smtClean="0"/>
              <a:t> and </a:t>
            </a:r>
            <a:r>
              <a:rPr lang="es-VE" sz="1100" i="1" dirty="0" err="1" smtClean="0"/>
              <a:t>the</a:t>
            </a:r>
            <a:r>
              <a:rPr lang="es-VE" sz="1100" i="1" dirty="0" smtClean="0"/>
              <a:t> </a:t>
            </a:r>
            <a:r>
              <a:rPr lang="es-VE" sz="1100" i="1" dirty="0" err="1" smtClean="0"/>
              <a:t>brain</a:t>
            </a:r>
            <a:r>
              <a:rPr lang="es-VE" sz="1100" i="1" dirty="0" smtClean="0"/>
              <a:t>: </a:t>
            </a:r>
            <a:r>
              <a:rPr lang="es-VE" sz="1100" i="1" dirty="0" err="1" smtClean="0"/>
              <a:t>paradigm</a:t>
            </a:r>
            <a:r>
              <a:rPr lang="es-VE" sz="1100" i="1" dirty="0" smtClean="0"/>
              <a:t> </a:t>
            </a:r>
            <a:r>
              <a:rPr lang="es-VE" sz="1100" i="1" dirty="0" err="1" smtClean="0"/>
              <a:t>shift</a:t>
            </a:r>
            <a:r>
              <a:rPr lang="es-VE" sz="1100" i="1" dirty="0" smtClean="0"/>
              <a:t> in  </a:t>
            </a:r>
            <a:r>
              <a:rPr lang="es-VE" sz="1100" i="1" dirty="0" err="1" smtClean="0"/>
              <a:t>neuroscience</a:t>
            </a:r>
            <a:r>
              <a:rPr lang="es-VE" sz="1100" i="1" dirty="0" smtClean="0"/>
              <a:t>. </a:t>
            </a:r>
            <a:r>
              <a:rPr lang="es-VE" sz="1100" dirty="0" smtClean="0"/>
              <a:t>J</a:t>
            </a:r>
            <a:r>
              <a:rPr lang="es-VE" sz="1100" dirty="0"/>
              <a:t>. </a:t>
            </a:r>
            <a:r>
              <a:rPr lang="es-VE" sz="1100" dirty="0" err="1"/>
              <a:t>Neurosci</a:t>
            </a:r>
            <a:r>
              <a:rPr lang="es-VE" sz="1100" dirty="0"/>
              <a:t>., </a:t>
            </a:r>
            <a:r>
              <a:rPr lang="es-VE" sz="1100" dirty="0" smtClean="0"/>
              <a:t>Nov. </a:t>
            </a:r>
            <a:r>
              <a:rPr lang="es-VE" sz="1100" dirty="0"/>
              <a:t>12, 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2014;</a:t>
            </a:r>
            <a:r>
              <a:rPr lang="es-VE" sz="1100" dirty="0" smtClean="0"/>
              <a:t>  34:15490 </a:t>
            </a:r>
            <a:r>
              <a:rPr lang="es-VE" sz="1100" dirty="0"/>
              <a:t>–15496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317053" y="1438660"/>
            <a:ext cx="367806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800" dirty="0" smtClean="0"/>
              <a:t>Canales de comunicación </a:t>
            </a:r>
            <a:r>
              <a:rPr lang="es-VE" sz="1800" b="1" dirty="0" smtClean="0"/>
              <a:t>bidireccional</a:t>
            </a:r>
            <a:r>
              <a:rPr lang="es-VE" sz="1800" dirty="0" smtClean="0"/>
              <a:t> entre </a:t>
            </a:r>
            <a:r>
              <a:rPr lang="es-VE" sz="1800" b="1" dirty="0" smtClean="0"/>
              <a:t>microbioma intestinal, intestino y cerebro</a:t>
            </a:r>
            <a:r>
              <a:rPr lang="es-VE" sz="1600" dirty="0" smtClean="0"/>
              <a:t>.</a:t>
            </a:r>
          </a:p>
          <a:p>
            <a:endParaRPr lang="es-VE" sz="1400" dirty="0" smtClean="0"/>
          </a:p>
          <a:p>
            <a:pPr marL="360363" indent="-180975" algn="l">
              <a:buClr>
                <a:srgbClr val="0033CC"/>
              </a:buClr>
              <a:buSzPct val="170000"/>
              <a:buFont typeface="Arial" pitchFamily="34" charset="0"/>
              <a:buChar char="•"/>
            </a:pPr>
            <a:r>
              <a:rPr lang="es-VE" sz="1400" dirty="0" smtClean="0"/>
              <a:t> </a:t>
            </a:r>
            <a:r>
              <a:rPr lang="es-VE" sz="1600" b="1" dirty="0" smtClean="0"/>
              <a:t>Señales</a:t>
            </a:r>
            <a:r>
              <a:rPr lang="es-VE" sz="1600" dirty="0" smtClean="0"/>
              <a:t> endocrinas, neuroendocrinas y relacionadas con inflamación, </a:t>
            </a:r>
            <a:r>
              <a:rPr lang="es-VE" sz="1600" b="1" dirty="0" smtClean="0"/>
              <a:t>generadas por el microbiota </a:t>
            </a:r>
            <a:r>
              <a:rPr lang="es-VE" sz="1600" dirty="0" smtClean="0"/>
              <a:t>y células especializadas dentro del intestino </a:t>
            </a:r>
            <a:r>
              <a:rPr lang="es-VE" sz="1600" b="1" dirty="0" smtClean="0"/>
              <a:t>pueden afectar el cerebro</a:t>
            </a:r>
            <a:r>
              <a:rPr lang="es-VE" sz="1600" dirty="0" smtClean="0"/>
              <a:t>.</a:t>
            </a:r>
          </a:p>
          <a:p>
            <a:pPr marL="179388">
              <a:buSzPct val="170000"/>
              <a:buFont typeface="Arial" pitchFamily="34" charset="0"/>
              <a:buChar char="•"/>
            </a:pPr>
            <a:endParaRPr lang="es-VE" sz="1400" dirty="0" smtClean="0"/>
          </a:p>
          <a:p>
            <a:pPr marL="179388" algn="l">
              <a:buClr>
                <a:srgbClr val="0033CC"/>
              </a:buClr>
              <a:buSzPct val="170000"/>
              <a:buFont typeface="Arial" pitchFamily="34" charset="0"/>
              <a:buChar char="•"/>
            </a:pPr>
            <a:r>
              <a:rPr lang="es-VE" sz="1400" dirty="0" smtClean="0"/>
              <a:t>  </a:t>
            </a:r>
            <a:r>
              <a:rPr lang="es-VE" sz="1600" dirty="0" smtClean="0"/>
              <a:t>A su vez, </a:t>
            </a:r>
            <a:r>
              <a:rPr lang="es-VE" sz="1600" b="1" dirty="0" smtClean="0"/>
              <a:t>el cerebro puede  </a:t>
            </a:r>
          </a:p>
          <a:p>
            <a:pPr marL="179388" algn="l">
              <a:buClr>
                <a:srgbClr val="0033CC"/>
              </a:buClr>
              <a:buSzPct val="170000"/>
            </a:pPr>
            <a:r>
              <a:rPr lang="es-VE" sz="1600" b="1" dirty="0"/>
              <a:t> </a:t>
            </a:r>
            <a:r>
              <a:rPr lang="es-VE" sz="1600" b="1" dirty="0" smtClean="0"/>
              <a:t> influir la composición y función     </a:t>
            </a:r>
          </a:p>
          <a:p>
            <a:pPr marL="179388" algn="l">
              <a:buClr>
                <a:srgbClr val="0033CC"/>
              </a:buClr>
              <a:buSzPct val="170000"/>
            </a:pPr>
            <a:r>
              <a:rPr lang="es-VE" sz="1600" b="1" dirty="0"/>
              <a:t> </a:t>
            </a:r>
            <a:r>
              <a:rPr lang="es-VE" sz="1600" b="1" dirty="0" smtClean="0"/>
              <a:t> </a:t>
            </a:r>
            <a:r>
              <a:rPr lang="es-VE" sz="1600" b="1" dirty="0" err="1" smtClean="0"/>
              <a:t>microbial</a:t>
            </a:r>
            <a:r>
              <a:rPr lang="es-VE" sz="1600" dirty="0" smtClean="0"/>
              <a:t> vía mecanismos </a:t>
            </a:r>
          </a:p>
          <a:p>
            <a:pPr marL="179388" algn="l">
              <a:buClr>
                <a:srgbClr val="0033CC"/>
              </a:buClr>
              <a:buSzPct val="170000"/>
            </a:pPr>
            <a:r>
              <a:rPr lang="es-VE" sz="1600" dirty="0"/>
              <a:t> </a:t>
            </a:r>
            <a:r>
              <a:rPr lang="es-VE" sz="1600" dirty="0" smtClean="0"/>
              <a:t>  neurales  y endo</a:t>
            </a:r>
            <a:r>
              <a:rPr lang="es-VE" sz="1400" dirty="0" smtClean="0"/>
              <a:t>crinos</a:t>
            </a:r>
          </a:p>
        </p:txBody>
      </p:sp>
      <p:sp>
        <p:nvSpPr>
          <p:cNvPr id="6" name="Text Box 19"/>
          <p:cNvSpPr txBox="1">
            <a:spLocks noChangeArrowheads="1"/>
          </p:cNvSpPr>
          <p:nvPr/>
        </p:nvSpPr>
        <p:spPr bwMode="auto">
          <a:xfrm>
            <a:off x="4237042" y="625737"/>
            <a:ext cx="1486304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5" name="4 Rectángulo"/>
          <p:cNvSpPr/>
          <p:nvPr/>
        </p:nvSpPr>
        <p:spPr bwMode="auto">
          <a:xfrm>
            <a:off x="3828066" y="2150178"/>
            <a:ext cx="1152128" cy="115212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4860032" y="2420888"/>
            <a:ext cx="412137" cy="30535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3762323" y="2765464"/>
            <a:ext cx="161935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b="1" dirty="0" smtClean="0"/>
              <a:t>Comunicación </a:t>
            </a:r>
          </a:p>
          <a:p>
            <a:r>
              <a:rPr lang="es-VE" sz="1600" b="1" dirty="0" smtClean="0"/>
              <a:t>Neural </a:t>
            </a:r>
            <a:r>
              <a:rPr lang="es-VE" sz="1400" b="1" dirty="0" smtClean="0"/>
              <a:t>vagal y </a:t>
            </a:r>
          </a:p>
          <a:p>
            <a:r>
              <a:rPr lang="es-VE" sz="1400" b="1" dirty="0" smtClean="0"/>
              <a:t>simpática</a:t>
            </a:r>
            <a:endParaRPr lang="es-VE" sz="1400" b="1" dirty="0"/>
          </a:p>
        </p:txBody>
      </p:sp>
      <p:sp>
        <p:nvSpPr>
          <p:cNvPr id="10" name="9 Rectángulo"/>
          <p:cNvSpPr/>
          <p:nvPr/>
        </p:nvSpPr>
        <p:spPr bwMode="auto">
          <a:xfrm>
            <a:off x="755576" y="2150178"/>
            <a:ext cx="1080120" cy="115212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611560" y="2420888"/>
            <a:ext cx="216024" cy="80021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62149" y="2334578"/>
            <a:ext cx="1537600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b="1" dirty="0" smtClean="0"/>
              <a:t>Comunicación </a:t>
            </a:r>
          </a:p>
          <a:p>
            <a:r>
              <a:rPr lang="es-VE" sz="1600" b="1" dirty="0"/>
              <a:t>S</a:t>
            </a:r>
            <a:r>
              <a:rPr lang="es-VE" sz="1600" b="1" dirty="0" smtClean="0"/>
              <a:t>istémica</a:t>
            </a:r>
          </a:p>
          <a:p>
            <a:r>
              <a:rPr lang="es-VE" sz="1400" b="1" dirty="0" smtClean="0"/>
              <a:t>Eje HPA</a:t>
            </a:r>
          </a:p>
          <a:p>
            <a:r>
              <a:rPr lang="es-VE" sz="1400" b="1" dirty="0" smtClean="0"/>
              <a:t>NT</a:t>
            </a:r>
          </a:p>
          <a:p>
            <a:r>
              <a:rPr lang="es-VE" sz="1400" b="1" dirty="0" smtClean="0"/>
              <a:t>Metabolitos </a:t>
            </a:r>
          </a:p>
          <a:p>
            <a:r>
              <a:rPr lang="es-VE" sz="1400" b="1" dirty="0" smtClean="0"/>
              <a:t>bacterianos</a:t>
            </a:r>
          </a:p>
          <a:p>
            <a:r>
              <a:rPr lang="es-VE" sz="1400" b="1" dirty="0" err="1" smtClean="0"/>
              <a:t>Citokinas</a:t>
            </a:r>
            <a:endParaRPr lang="es-VE" sz="1400" b="1" dirty="0"/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588224" y="456460"/>
            <a:ext cx="2032928" cy="584775"/>
          </a:xfrm>
          <a:prstGeom prst="rect">
            <a:avLst/>
          </a:prstGeom>
          <a:solidFill>
            <a:schemeClr val="accent5"/>
          </a:solidFill>
          <a:ln w="28575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 smtClean="0"/>
              <a:t>  5. Relación con </a:t>
            </a:r>
          </a:p>
          <a:p>
            <a:pPr eaLnBrk="1" hangingPunct="1"/>
            <a:r>
              <a:rPr lang="es-ES" sz="1600" b="1" dirty="0" smtClean="0"/>
              <a:t>Salud-Enfermedad</a:t>
            </a:r>
          </a:p>
        </p:txBody>
      </p:sp>
    </p:spTree>
    <p:extLst>
      <p:ext uri="{BB962C8B-B14F-4D97-AF65-F5344CB8AC3E}">
        <p14:creationId xmlns:p14="http://schemas.microsoft.com/office/powerpoint/2010/main" val="79590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ximena\Desktop\MN-Fig-3-1024x68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61020"/>
            <a:ext cx="7404249" cy="4960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66801" y="6063679"/>
            <a:ext cx="69847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i="1" dirty="0" err="1" smtClean="0"/>
              <a:t>The</a:t>
            </a:r>
            <a:r>
              <a:rPr lang="es-VE" sz="1200" i="1" dirty="0" smtClean="0"/>
              <a:t> human </a:t>
            </a:r>
            <a:r>
              <a:rPr lang="es-VE" sz="1200" i="1" dirty="0" err="1" smtClean="0"/>
              <a:t>microbiome</a:t>
            </a:r>
            <a:r>
              <a:rPr lang="es-VE" sz="1200" i="1" dirty="0" smtClean="0"/>
              <a:t> and </a:t>
            </a:r>
            <a:r>
              <a:rPr lang="es-VE" sz="1200" i="1" dirty="0" err="1" smtClean="0"/>
              <a:t>the</a:t>
            </a:r>
            <a:r>
              <a:rPr lang="es-VE" sz="1200" i="1" dirty="0" smtClean="0"/>
              <a:t> media </a:t>
            </a:r>
            <a:r>
              <a:rPr lang="es-VE" sz="1200" i="1" dirty="0" err="1" smtClean="0"/>
              <a:t>confusion</a:t>
            </a:r>
            <a:r>
              <a:rPr lang="es-VE" sz="1200" i="1" dirty="0" smtClean="0"/>
              <a:t>. </a:t>
            </a:r>
            <a:r>
              <a:rPr lang="es-VE" sz="1200" dirty="0" smtClean="0"/>
              <a:t>SITN Feb 2, 2015. http</a:t>
            </a:r>
            <a:r>
              <a:rPr lang="es-VE" sz="1200" dirty="0"/>
              <a:t>://sitn.hms.harvard.edu/flash/2015/the-human-microbiome-and-media-confusion/</a:t>
            </a: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7665" y="6578094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1331640" y="2504716"/>
            <a:ext cx="2088232" cy="1687201"/>
          </a:xfrm>
          <a:prstGeom prst="rect">
            <a:avLst/>
          </a:prstGeom>
          <a:solidFill>
            <a:srgbClr val="FFFF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1109839" y="3149252"/>
            <a:ext cx="293809" cy="648072"/>
          </a:xfrm>
          <a:prstGeom prst="rect">
            <a:avLst/>
          </a:prstGeom>
          <a:solidFill>
            <a:srgbClr val="FFFF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553474" y="2273366"/>
            <a:ext cx="2258952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¡Son </a:t>
            </a:r>
            <a:r>
              <a:rPr lang="es-V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comida</a:t>
            </a:r>
            <a:r>
              <a:rPr lang="es-VE" dirty="0" smtClean="0"/>
              <a:t> </a:t>
            </a:r>
          </a:p>
          <a:p>
            <a:r>
              <a:rPr lang="es-VE" dirty="0" smtClean="0"/>
              <a:t>para </a:t>
            </a:r>
          </a:p>
          <a:p>
            <a:r>
              <a:rPr lang="es-VE" dirty="0" smtClean="0"/>
              <a:t>bacterias!</a:t>
            </a:r>
          </a:p>
          <a:p>
            <a:endParaRPr lang="es-VE" dirty="0" smtClean="0"/>
          </a:p>
          <a:p>
            <a:r>
              <a:rPr lang="es-VE" dirty="0" smtClean="0"/>
              <a:t>Solo son </a:t>
            </a:r>
          </a:p>
          <a:p>
            <a:r>
              <a:rPr lang="es-VE" dirty="0" smtClean="0"/>
              <a:t>metabolizadas </a:t>
            </a:r>
          </a:p>
          <a:p>
            <a:r>
              <a:rPr lang="es-VE" dirty="0" smtClean="0"/>
              <a:t>por bacterias </a:t>
            </a:r>
          </a:p>
          <a:p>
            <a:r>
              <a:rPr lang="es-VE" dirty="0" smtClean="0"/>
              <a:t>intestinales y no </a:t>
            </a:r>
          </a:p>
          <a:p>
            <a:r>
              <a:rPr lang="es-VE" dirty="0" smtClean="0"/>
              <a:t>por el hospedero </a:t>
            </a:r>
          </a:p>
          <a:p>
            <a:r>
              <a:rPr lang="es-VE" dirty="0" smtClean="0"/>
              <a:t>humano</a:t>
            </a:r>
            <a:endParaRPr lang="es-VE" dirty="0"/>
          </a:p>
        </p:txBody>
      </p:sp>
      <p:sp>
        <p:nvSpPr>
          <p:cNvPr id="13" name="12 Rectángulo"/>
          <p:cNvSpPr/>
          <p:nvPr/>
        </p:nvSpPr>
        <p:spPr bwMode="auto">
          <a:xfrm>
            <a:off x="3728297" y="3077244"/>
            <a:ext cx="2067839" cy="720080"/>
          </a:xfrm>
          <a:prstGeom prst="rect">
            <a:avLst/>
          </a:prstGeom>
          <a:solidFill>
            <a:srgbClr val="B3FFB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623854" y="3125655"/>
            <a:ext cx="1975220" cy="1323439"/>
          </a:xfrm>
          <a:prstGeom prst="rect">
            <a:avLst/>
          </a:prstGeom>
          <a:solidFill>
            <a:srgbClr val="B3FFB3"/>
          </a:solidFill>
        </p:spPr>
        <p:txBody>
          <a:bodyPr wrap="none" rtlCol="0">
            <a:spAutoFit/>
          </a:bodyPr>
          <a:lstStyle/>
          <a:p>
            <a:r>
              <a:rPr lang="es-VE" dirty="0" smtClean="0"/>
              <a:t>Son </a:t>
            </a:r>
          </a:p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combinaciones</a:t>
            </a:r>
            <a:r>
              <a:rPr lang="es-VE" dirty="0" smtClean="0"/>
              <a:t> </a:t>
            </a:r>
          </a:p>
          <a:p>
            <a:r>
              <a:rPr lang="es-VE" dirty="0" smtClean="0"/>
              <a:t>de prebióticos </a:t>
            </a:r>
          </a:p>
          <a:p>
            <a:r>
              <a:rPr lang="es-VE" dirty="0" smtClean="0"/>
              <a:t>y </a:t>
            </a:r>
            <a:r>
              <a:rPr lang="es-VE" dirty="0" err="1" smtClean="0"/>
              <a:t>probióticos</a:t>
            </a:r>
            <a:endParaRPr lang="es-VE" dirty="0"/>
          </a:p>
        </p:txBody>
      </p:sp>
      <p:sp>
        <p:nvSpPr>
          <p:cNvPr id="14" name="13 Rectángulo"/>
          <p:cNvSpPr/>
          <p:nvPr/>
        </p:nvSpPr>
        <p:spPr bwMode="auto">
          <a:xfrm>
            <a:off x="1763688" y="1898694"/>
            <a:ext cx="1838525" cy="375189"/>
          </a:xfrm>
          <a:prstGeom prst="rect">
            <a:avLst/>
          </a:prstGeom>
          <a:solidFill>
            <a:srgbClr val="FFFF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770909" y="1646940"/>
            <a:ext cx="2064989" cy="523220"/>
          </a:xfrm>
          <a:prstGeom prst="rect">
            <a:avLst/>
          </a:prstGeom>
          <a:solidFill>
            <a:srgbClr val="FFFF00"/>
          </a:solidFill>
          <a:ln w="28575">
            <a:solidFill>
              <a:srgbClr val="FFAF7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800" dirty="0" smtClean="0"/>
              <a:t>Prebióticos</a:t>
            </a:r>
            <a:endParaRPr lang="es-VE" sz="2800" dirty="0"/>
          </a:p>
        </p:txBody>
      </p:sp>
      <p:sp>
        <p:nvSpPr>
          <p:cNvPr id="15" name="14 Rectángulo"/>
          <p:cNvSpPr/>
          <p:nvPr/>
        </p:nvSpPr>
        <p:spPr bwMode="auto">
          <a:xfrm>
            <a:off x="3752965" y="2566270"/>
            <a:ext cx="1769366" cy="366958"/>
          </a:xfrm>
          <a:prstGeom prst="rect">
            <a:avLst/>
          </a:prstGeom>
          <a:solidFill>
            <a:srgbClr val="B3FFB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69887" y="2525250"/>
            <a:ext cx="2135521" cy="523220"/>
          </a:xfrm>
          <a:prstGeom prst="rect">
            <a:avLst/>
          </a:prstGeom>
          <a:solidFill>
            <a:srgbClr val="66FF99"/>
          </a:solidFill>
          <a:ln w="28575">
            <a:solidFill>
              <a:srgbClr val="00B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800" dirty="0" smtClean="0"/>
              <a:t>Simbióticos</a:t>
            </a:r>
            <a:endParaRPr lang="es-VE" sz="2800" dirty="0"/>
          </a:p>
        </p:txBody>
      </p:sp>
      <p:sp>
        <p:nvSpPr>
          <p:cNvPr id="16" name="15 Rectángulo"/>
          <p:cNvSpPr/>
          <p:nvPr/>
        </p:nvSpPr>
        <p:spPr bwMode="auto">
          <a:xfrm>
            <a:off x="5796136" y="1898694"/>
            <a:ext cx="1728192" cy="851055"/>
          </a:xfrm>
          <a:prstGeom prst="rect">
            <a:avLst/>
          </a:prstGeom>
          <a:solidFill>
            <a:srgbClr val="CCE8E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5950504" y="2844927"/>
            <a:ext cx="2186817" cy="561456"/>
          </a:xfrm>
          <a:prstGeom prst="rect">
            <a:avLst/>
          </a:prstGeom>
          <a:solidFill>
            <a:srgbClr val="CCE8E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864746" y="2686596"/>
            <a:ext cx="2212465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¡Son </a:t>
            </a:r>
            <a:r>
              <a:rPr lang="es-V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bacterias </a:t>
            </a:r>
          </a:p>
          <a:p>
            <a:r>
              <a:rPr lang="es-VE" dirty="0" smtClean="0"/>
              <a:t>vivas! </a:t>
            </a:r>
          </a:p>
          <a:p>
            <a:endParaRPr lang="es-VE" dirty="0" smtClean="0"/>
          </a:p>
          <a:p>
            <a:r>
              <a:rPr lang="es-VE" dirty="0" smtClean="0"/>
              <a:t>Son </a:t>
            </a:r>
            <a:r>
              <a:rPr lang="es-VE" dirty="0"/>
              <a:t>c</a:t>
            </a:r>
            <a:r>
              <a:rPr lang="es-VE" dirty="0" smtClean="0"/>
              <a:t>ultivos </a:t>
            </a:r>
          </a:p>
          <a:p>
            <a:r>
              <a:rPr lang="es-VE" dirty="0" smtClean="0"/>
              <a:t>bacterianos </a:t>
            </a:r>
          </a:p>
          <a:p>
            <a:r>
              <a:rPr lang="es-VE" dirty="0" smtClean="0"/>
              <a:t>activos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602808" y="1898694"/>
            <a:ext cx="2056974" cy="523220"/>
          </a:xfrm>
          <a:prstGeom prst="rect">
            <a:avLst/>
          </a:prstGeom>
          <a:solidFill>
            <a:srgbClr val="99CCFF"/>
          </a:solidFill>
          <a:ln w="28575">
            <a:solidFill>
              <a:srgbClr val="0033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800" dirty="0" err="1" smtClean="0"/>
              <a:t>Probióticos</a:t>
            </a:r>
            <a:endParaRPr lang="es-VE" sz="2800" dirty="0"/>
          </a:p>
        </p:txBody>
      </p:sp>
      <p:sp>
        <p:nvSpPr>
          <p:cNvPr id="19" name="Text Box 9"/>
          <p:cNvSpPr txBox="1">
            <a:spLocks noChangeArrowheads="1"/>
          </p:cNvSpPr>
          <p:nvPr/>
        </p:nvSpPr>
        <p:spPr bwMode="auto">
          <a:xfrm>
            <a:off x="365118" y="686877"/>
            <a:ext cx="1377300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5705408" y="341226"/>
            <a:ext cx="3052167" cy="646331"/>
          </a:xfrm>
          <a:prstGeom prst="rect">
            <a:avLst/>
          </a:prstGeom>
          <a:solidFill>
            <a:schemeClr val="accent5"/>
          </a:solidFill>
          <a:ln w="28575">
            <a:solidFill>
              <a:schemeClr val="accent1">
                <a:lumMod val="9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 dirty="0" smtClean="0"/>
              <a:t>  6. Prebióticos, </a:t>
            </a:r>
          </a:p>
          <a:p>
            <a:pPr eaLnBrk="1" hangingPunct="1"/>
            <a:r>
              <a:rPr lang="es-ES" sz="1800" b="1" dirty="0" smtClean="0"/>
              <a:t>Probióticos, Simbióticos</a:t>
            </a:r>
          </a:p>
        </p:txBody>
      </p:sp>
    </p:spTree>
    <p:extLst>
      <p:ext uri="{BB962C8B-B14F-4D97-AF65-F5344CB8AC3E}">
        <p14:creationId xmlns:p14="http://schemas.microsoft.com/office/powerpoint/2010/main" val="413022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2" grpId="0" animBg="1"/>
      <p:bldP spid="7" grpId="0" animBg="1"/>
      <p:bldP spid="11" grpId="0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ChangeArrowheads="1"/>
          </p:cNvSpPr>
          <p:nvPr/>
        </p:nvSpPr>
        <p:spPr bwMode="auto">
          <a:xfrm>
            <a:off x="684213" y="333375"/>
            <a:ext cx="3887787" cy="1295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8668" name="Text Box 12"/>
          <p:cNvSpPr txBox="1">
            <a:spLocks noChangeArrowheads="1"/>
          </p:cNvSpPr>
          <p:nvPr/>
        </p:nvSpPr>
        <p:spPr bwMode="auto">
          <a:xfrm>
            <a:off x="359809" y="551540"/>
            <a:ext cx="835486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8671" name="Rectangle 15"/>
          <p:cNvSpPr>
            <a:spLocks noChangeArrowheads="1"/>
          </p:cNvSpPr>
          <p:nvPr/>
        </p:nvSpPr>
        <p:spPr bwMode="auto">
          <a:xfrm>
            <a:off x="359809" y="5649324"/>
            <a:ext cx="36623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t"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Frijoles, cambures, papas, </a:t>
            </a:r>
          </a:p>
          <a:p>
            <a:pPr fontAlgn="t"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lentejas, cebada, pan integral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0664" name="Picture 20" descr="lentils_barley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72" r="24919" b="22876"/>
          <a:stretch>
            <a:fillRect/>
          </a:stretch>
        </p:blipFill>
        <p:spPr bwMode="auto">
          <a:xfrm>
            <a:off x="359809" y="1277850"/>
            <a:ext cx="3780143" cy="437147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6" name="Text Box 25"/>
          <p:cNvSpPr txBox="1">
            <a:spLocks noChangeArrowheads="1"/>
          </p:cNvSpPr>
          <p:nvPr/>
        </p:nvSpPr>
        <p:spPr bwMode="auto">
          <a:xfrm>
            <a:off x="6228184" y="511747"/>
            <a:ext cx="2295821" cy="400110"/>
          </a:xfrm>
          <a:prstGeom prst="rect">
            <a:avLst/>
          </a:prstGeom>
          <a:solidFill>
            <a:srgbClr val="FFFF0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smtClean="0"/>
              <a:t>6. PREBIÓTICOS</a:t>
            </a:r>
            <a:endParaRPr lang="es-ES" dirty="0"/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4845355" y="1662546"/>
            <a:ext cx="3676854" cy="2339102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71450" indent="-171450" algn="l"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dirty="0"/>
          </a:p>
          <a:p>
            <a:pPr marL="285750" indent="-285750" algn="l"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sz="1600" dirty="0"/>
              <a:t> </a:t>
            </a:r>
            <a:r>
              <a:rPr lang="es-ES_tradnl" sz="1800" dirty="0"/>
              <a:t>Comida no digerible, fibras solubles, oligosacáridos, </a:t>
            </a:r>
            <a:r>
              <a:rPr lang="es-ES_tradnl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aumentan actividad y número de bacterias intestinales beneficiosas</a:t>
            </a:r>
          </a:p>
          <a:p>
            <a:pPr marL="285750" indent="-285750" algn="l"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85750" indent="-285750" algn="l"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sz="1800" dirty="0" smtClean="0"/>
              <a:t>Mejoran </a:t>
            </a:r>
            <a:r>
              <a:rPr lang="es-ES_tradnl" sz="1800" dirty="0"/>
              <a:t>digestión y refuerzan sistema inmune</a:t>
            </a: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4777195" y="4752338"/>
            <a:ext cx="3813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800" dirty="0" err="1"/>
              <a:t>Fructo</a:t>
            </a:r>
            <a:r>
              <a:rPr lang="es-ES_tradnl" sz="1800" dirty="0"/>
              <a:t>-oligosacáridos FOS: </a:t>
            </a:r>
          </a:p>
          <a:p>
            <a:pPr eaLnBrk="1" hangingPunct="1"/>
            <a:r>
              <a:rPr lang="es-ES_tradnl" sz="1800" dirty="0"/>
              <a:t>comida para las bacterias amigas…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Text Box 4"/>
          <p:cNvSpPr txBox="1">
            <a:spLocks noChangeArrowheads="1"/>
          </p:cNvSpPr>
          <p:nvPr/>
        </p:nvSpPr>
        <p:spPr bwMode="auto">
          <a:xfrm>
            <a:off x="684213" y="2160336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_tradnl" b="1"/>
          </a:p>
        </p:txBody>
      </p:sp>
      <p:sp>
        <p:nvSpPr>
          <p:cNvPr id="200710" name="Text Box 6"/>
          <p:cNvSpPr txBox="1">
            <a:spLocks noChangeArrowheads="1"/>
          </p:cNvSpPr>
          <p:nvPr/>
        </p:nvSpPr>
        <p:spPr bwMode="auto">
          <a:xfrm>
            <a:off x="5232152" y="1336423"/>
            <a:ext cx="506412" cy="8239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1685" name="Text Box 9"/>
          <p:cNvSpPr txBox="1">
            <a:spLocks noChangeArrowheads="1"/>
          </p:cNvSpPr>
          <p:nvPr/>
        </p:nvSpPr>
        <p:spPr bwMode="auto">
          <a:xfrm>
            <a:off x="5821745" y="1315334"/>
            <a:ext cx="2717411" cy="646331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800" b="1"/>
              <a:t>Almidones resistentes </a:t>
            </a:r>
          </a:p>
          <a:p>
            <a:pPr eaLnBrk="1" hangingPunct="1"/>
            <a:r>
              <a:rPr lang="es-ES_tradnl" sz="1800" b="1"/>
              <a:t>a amilasa</a:t>
            </a:r>
          </a:p>
        </p:txBody>
      </p:sp>
      <p:sp>
        <p:nvSpPr>
          <p:cNvPr id="200715" name="Text Box 11"/>
          <p:cNvSpPr txBox="1">
            <a:spLocks noChangeArrowheads="1"/>
          </p:cNvSpPr>
          <p:nvPr/>
        </p:nvSpPr>
        <p:spPr bwMode="auto">
          <a:xfrm>
            <a:off x="4588904" y="3752469"/>
            <a:ext cx="3977371" cy="243143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285750" indent="-285750" algn="l" eaLnBrk="1" hangingPunct="1"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sz="1600" dirty="0" smtClean="0"/>
              <a:t> Balance peso</a:t>
            </a:r>
          </a:p>
          <a:p>
            <a:pPr marL="171450" indent="-171450" algn="l" eaLnBrk="1" hangingPunct="1"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dirty="0" smtClean="0"/>
          </a:p>
          <a:p>
            <a:pPr marL="285750" indent="-285750" algn="l" eaLnBrk="1" hangingPunct="1"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sz="1600" dirty="0" smtClean="0"/>
              <a:t> Balance glucosa</a:t>
            </a:r>
          </a:p>
          <a:p>
            <a:pPr marL="171450" indent="-171450" algn="l" eaLnBrk="1" hangingPunct="1"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dirty="0" smtClean="0"/>
          </a:p>
          <a:p>
            <a:pPr marL="285750" indent="-285750" algn="l" eaLnBrk="1" hangingPunct="1"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sz="1600" dirty="0" smtClean="0"/>
              <a:t> Salud colon </a:t>
            </a:r>
            <a:r>
              <a:rPr lang="es-ES_tradnl" sz="1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  <a:p>
            <a:pPr algn="l" eaLnBrk="1" hangingPunct="1">
              <a:buClr>
                <a:srgbClr val="008000"/>
              </a:buClr>
              <a:buSzPct val="150000"/>
              <a:defRPr/>
            </a:pPr>
            <a:r>
              <a:rPr lang="es-ES_tradnl" sz="1600" dirty="0"/>
              <a:t> </a:t>
            </a:r>
            <a:r>
              <a:rPr lang="es-ES_tradnl" sz="1600" dirty="0" smtClean="0"/>
              <a:t>     Su </a:t>
            </a:r>
            <a:r>
              <a:rPr lang="es-ES_tradnl" sz="1600" b="1" dirty="0" smtClean="0"/>
              <a:t>fermentación</a:t>
            </a:r>
            <a:r>
              <a:rPr lang="es-ES_tradnl" sz="1600" dirty="0" smtClean="0"/>
              <a:t> produce </a:t>
            </a:r>
          </a:p>
          <a:p>
            <a:pPr algn="l" eaLnBrk="1" hangingPunct="1">
              <a:buClr>
                <a:srgbClr val="008000"/>
              </a:buClr>
              <a:buSzPct val="150000"/>
              <a:defRPr/>
            </a:pPr>
            <a:r>
              <a:rPr lang="es-ES_tradnl" sz="1600" b="1" dirty="0" smtClean="0"/>
              <a:t>    </a:t>
            </a:r>
            <a:r>
              <a:rPr lang="es-ES_tradnl" b="1" dirty="0" smtClean="0"/>
              <a:t>ácidos grasos cadena corta</a:t>
            </a:r>
            <a:r>
              <a:rPr lang="es-ES_tradnl" sz="1600" dirty="0" smtClean="0"/>
              <a:t> </a:t>
            </a:r>
          </a:p>
          <a:p>
            <a:pPr algn="l" eaLnBrk="1" hangingPunct="1">
              <a:buClr>
                <a:srgbClr val="008000"/>
              </a:buClr>
              <a:buSzPct val="150000"/>
              <a:defRPr/>
            </a:pPr>
            <a:r>
              <a:rPr lang="es-ES_tradnl" sz="1600" dirty="0" smtClean="0"/>
              <a:t>   </a:t>
            </a:r>
            <a:endParaRPr lang="es-ES_tradnl" sz="1000" dirty="0" smtClean="0"/>
          </a:p>
          <a:p>
            <a:pPr marL="285750" indent="-285750" algn="l" eaLnBrk="1" hangingPunct="1"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sz="1600" dirty="0" smtClean="0"/>
              <a:t>USO: Rehidratación oral,</a:t>
            </a:r>
          </a:p>
          <a:p>
            <a:pPr algn="l" eaLnBrk="1" hangingPunct="1">
              <a:buClr>
                <a:srgbClr val="008000"/>
              </a:buClr>
              <a:buSzPct val="150000"/>
              <a:defRPr/>
            </a:pPr>
            <a:r>
              <a:rPr lang="es-ES_tradnl" sz="1600" dirty="0"/>
              <a:t> </a:t>
            </a:r>
            <a:r>
              <a:rPr lang="es-ES_tradnl" sz="1600" dirty="0" smtClean="0"/>
              <a:t>    </a:t>
            </a:r>
            <a:r>
              <a:rPr lang="es-ES_tradnl" sz="1600" b="1" dirty="0" smtClean="0"/>
              <a:t>Ayuda a absorción </a:t>
            </a:r>
            <a:r>
              <a:rPr lang="es-ES_tradnl" sz="1600" b="1" dirty="0" err="1" smtClean="0"/>
              <a:t>Na</a:t>
            </a:r>
            <a:r>
              <a:rPr lang="es-ES_tradnl" sz="1600" b="1" baseline="30000" dirty="0" smtClean="0"/>
              <a:t>+ </a:t>
            </a:r>
            <a:r>
              <a:rPr lang="es-ES_tradnl" sz="1600" b="1" dirty="0" smtClean="0"/>
              <a:t>en colon</a:t>
            </a:r>
            <a:endParaRPr lang="es-ES_tradnl" sz="1600" dirty="0" smtClean="0"/>
          </a:p>
        </p:txBody>
      </p:sp>
      <p:sp>
        <p:nvSpPr>
          <p:cNvPr id="71692" name="Text Box 18"/>
          <p:cNvSpPr txBox="1">
            <a:spLocks noChangeArrowheads="1"/>
          </p:cNvSpPr>
          <p:nvPr/>
        </p:nvSpPr>
        <p:spPr bwMode="auto">
          <a:xfrm>
            <a:off x="6243335" y="774558"/>
            <a:ext cx="2295821" cy="400110"/>
          </a:xfrm>
          <a:prstGeom prst="rect">
            <a:avLst/>
          </a:prstGeom>
          <a:solidFill>
            <a:srgbClr val="FFFF0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smtClean="0"/>
              <a:t>6. PREBIÓTICOS</a:t>
            </a:r>
            <a:endParaRPr lang="es-ES" dirty="0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3" name="Rectangle 18"/>
          <p:cNvSpPr>
            <a:spLocks noChangeArrowheads="1"/>
          </p:cNvSpPr>
          <p:nvPr/>
        </p:nvSpPr>
        <p:spPr bwMode="auto">
          <a:xfrm>
            <a:off x="519332" y="3940103"/>
            <a:ext cx="3980660" cy="2246769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800" dirty="0"/>
              <a:t>“Uno de los </a:t>
            </a:r>
            <a:r>
              <a:rPr lang="en-US" sz="1800" dirty="0" err="1"/>
              <a:t>principales</a:t>
            </a:r>
            <a:r>
              <a:rPr lang="en-US" sz="1800" dirty="0"/>
              <a:t> </a:t>
            </a:r>
            <a:r>
              <a:rPr lang="en-US" sz="1800" dirty="0" err="1"/>
              <a:t>progresos</a:t>
            </a:r>
            <a:r>
              <a:rPr lang="en-US" sz="1800" dirty="0"/>
              <a:t> </a:t>
            </a:r>
          </a:p>
          <a:p>
            <a:r>
              <a:rPr lang="en-US" sz="1800" dirty="0"/>
              <a:t>en el </a:t>
            </a:r>
            <a:r>
              <a:rPr lang="en-US" sz="1800" dirty="0" err="1"/>
              <a:t>conocimiento</a:t>
            </a:r>
            <a:r>
              <a:rPr lang="en-US" sz="1800" dirty="0"/>
              <a:t> de la </a:t>
            </a:r>
            <a:r>
              <a:rPr lang="en-US" sz="1800" dirty="0" err="1"/>
              <a:t>importancia</a:t>
            </a:r>
            <a:r>
              <a:rPr lang="en-US" sz="1800" dirty="0"/>
              <a:t> </a:t>
            </a:r>
            <a:r>
              <a:rPr lang="en-US" sz="1800" dirty="0" smtClean="0"/>
              <a:t>de </a:t>
            </a:r>
            <a:r>
              <a:rPr lang="en-US" sz="1800" dirty="0"/>
              <a:t>los </a:t>
            </a:r>
            <a:r>
              <a:rPr lang="en-US" sz="1800" dirty="0" err="1"/>
              <a:t>carbohidratos</a:t>
            </a:r>
            <a:r>
              <a:rPr lang="en-US" sz="1800" dirty="0"/>
              <a:t> en la </a:t>
            </a:r>
            <a:r>
              <a:rPr lang="en-US" sz="1800" dirty="0" err="1"/>
              <a:t>salud</a:t>
            </a:r>
            <a:r>
              <a:rPr lang="en-US" sz="1800" dirty="0"/>
              <a:t> en </a:t>
            </a:r>
            <a:r>
              <a:rPr lang="en-US" sz="1800" dirty="0" smtClean="0"/>
              <a:t>los </a:t>
            </a:r>
            <a:r>
              <a:rPr lang="en-US" sz="1800" dirty="0" err="1"/>
              <a:t>últimos</a:t>
            </a:r>
            <a:r>
              <a:rPr lang="en-US" sz="1800" dirty="0"/>
              <a:t> 30 </a:t>
            </a:r>
            <a:r>
              <a:rPr lang="en-US" sz="1800" dirty="0" err="1" smtClean="0"/>
              <a:t>años</a:t>
            </a:r>
            <a:r>
              <a:rPr lang="en-US" sz="1800" dirty="0" smtClean="0"/>
              <a:t>,</a:t>
            </a:r>
          </a:p>
          <a:p>
            <a:r>
              <a:rPr lang="en-US" sz="1800" dirty="0" smtClean="0"/>
              <a:t> </a:t>
            </a:r>
            <a:r>
              <a:rPr lang="en-US" sz="1800" dirty="0"/>
              <a:t>ha </a:t>
            </a:r>
            <a:r>
              <a:rPr lang="en-US" sz="1800" dirty="0" err="1"/>
              <a:t>sido</a:t>
            </a:r>
            <a:r>
              <a:rPr lang="en-US" sz="1800" dirty="0"/>
              <a:t> </a:t>
            </a:r>
            <a:r>
              <a:rPr lang="en-US" sz="1800" dirty="0" smtClean="0"/>
              <a:t>el </a:t>
            </a:r>
            <a:r>
              <a:rPr lang="en-US" sz="1800" dirty="0" err="1"/>
              <a:t>descubrimiento</a:t>
            </a:r>
            <a:endParaRPr lang="en-US" sz="1800" dirty="0"/>
          </a:p>
          <a:p>
            <a:r>
              <a:rPr lang="en-US" sz="1800" dirty="0"/>
              <a:t> de los </a:t>
            </a:r>
            <a:r>
              <a:rPr lang="en-US" sz="1800" dirty="0" err="1"/>
              <a:t>almidones</a:t>
            </a:r>
            <a:r>
              <a:rPr lang="en-US" sz="1800" dirty="0"/>
              <a:t> </a:t>
            </a:r>
            <a:r>
              <a:rPr lang="en-US" sz="1800" dirty="0" err="1"/>
              <a:t>resistentes</a:t>
            </a:r>
            <a:r>
              <a:rPr lang="en-US" sz="1800" dirty="0"/>
              <a:t>”</a:t>
            </a:r>
          </a:p>
          <a:p>
            <a:endParaRPr lang="en-US" sz="1400" dirty="0"/>
          </a:p>
          <a:p>
            <a:r>
              <a:rPr lang="en-US" sz="1800" dirty="0"/>
              <a:t>UN -  OMS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32" y="260648"/>
            <a:ext cx="3764636" cy="35329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5" grpId="0" animBg="1"/>
      <p:bldP spid="1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6" name="Text Box 8"/>
          <p:cNvSpPr txBox="1">
            <a:spLocks noChangeArrowheads="1"/>
          </p:cNvSpPr>
          <p:nvPr/>
        </p:nvSpPr>
        <p:spPr bwMode="auto">
          <a:xfrm>
            <a:off x="763299" y="404812"/>
            <a:ext cx="78098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89091" name="Picture 10" descr="good_bad_bacter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58"/>
          <a:stretch>
            <a:fillRect/>
          </a:stretch>
        </p:blipFill>
        <p:spPr bwMode="auto">
          <a:xfrm>
            <a:off x="2384425" y="1581150"/>
            <a:ext cx="5329238" cy="310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6380" name="Text Box 12"/>
          <p:cNvSpPr txBox="1">
            <a:spLocks noChangeArrowheads="1"/>
          </p:cNvSpPr>
          <p:nvPr/>
        </p:nvSpPr>
        <p:spPr bwMode="auto">
          <a:xfrm>
            <a:off x="751305" y="1531996"/>
            <a:ext cx="1638590" cy="830997"/>
          </a:xfrm>
          <a:prstGeom prst="rect">
            <a:avLst/>
          </a:prstGeom>
          <a:solidFill>
            <a:srgbClr val="FFB9B9"/>
          </a:solidFill>
          <a:ln w="28575">
            <a:solidFill>
              <a:srgbClr val="00B0F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/>
              <a:t>Bacterias </a:t>
            </a:r>
          </a:p>
          <a:p>
            <a:pPr>
              <a:defRPr/>
            </a:pPr>
            <a:r>
              <a:rPr lang="es-ES_tradnl" sz="2400"/>
              <a:t>amigas</a:t>
            </a:r>
          </a:p>
        </p:txBody>
      </p:sp>
      <p:sp>
        <p:nvSpPr>
          <p:cNvPr id="186381" name="Text Box 13"/>
          <p:cNvSpPr txBox="1">
            <a:spLocks noChangeArrowheads="1"/>
          </p:cNvSpPr>
          <p:nvPr/>
        </p:nvSpPr>
        <p:spPr bwMode="auto">
          <a:xfrm>
            <a:off x="6690531" y="3860800"/>
            <a:ext cx="1277914" cy="646331"/>
          </a:xfrm>
          <a:prstGeom prst="rect">
            <a:avLst/>
          </a:prstGeom>
          <a:solidFill>
            <a:srgbClr val="CA945E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800"/>
              <a:t>Bacterias </a:t>
            </a:r>
          </a:p>
          <a:p>
            <a:pPr>
              <a:defRPr/>
            </a:pPr>
            <a:r>
              <a:rPr lang="es-ES_tradnl" sz="1800"/>
              <a:t>enemigas</a:t>
            </a:r>
          </a:p>
        </p:txBody>
      </p:sp>
      <p:pic>
        <p:nvPicPr>
          <p:cNvPr id="89094" name="Picture 15" descr="probioticos azul"/>
          <p:cNvPicPr>
            <a:picLocks noChangeAspect="1" noChangeArrowheads="1"/>
          </p:cNvPicPr>
          <p:nvPr/>
        </p:nvPicPr>
        <p:blipFill>
          <a:blip r:embed="rId3">
            <a:lum bright="-30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07"/>
          <a:stretch>
            <a:fillRect/>
          </a:stretch>
        </p:blipFill>
        <p:spPr bwMode="auto">
          <a:xfrm>
            <a:off x="1087438" y="4076700"/>
            <a:ext cx="3006725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6384" name="Text Box 16"/>
          <p:cNvSpPr txBox="1">
            <a:spLocks noChangeArrowheads="1"/>
          </p:cNvSpPr>
          <p:nvPr/>
        </p:nvSpPr>
        <p:spPr bwMode="auto">
          <a:xfrm>
            <a:off x="4305300" y="4691063"/>
            <a:ext cx="367188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VE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Bacterias beneficiosas a la salud por proteger al cuerpo de patógenos o por ayudar a la recuperación luego de enfermedad</a:t>
            </a:r>
            <a:endParaRPr lang="es-ES_tradnl" sz="1800" dirty="0"/>
          </a:p>
        </p:txBody>
      </p:sp>
      <p:sp>
        <p:nvSpPr>
          <p:cNvPr id="89096" name="Line 17"/>
          <p:cNvSpPr>
            <a:spLocks noChangeShapeType="1"/>
          </p:cNvSpPr>
          <p:nvPr/>
        </p:nvSpPr>
        <p:spPr bwMode="auto">
          <a:xfrm>
            <a:off x="1446213" y="3429000"/>
            <a:ext cx="1584325" cy="9366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89097" name="Rectangle 19"/>
          <p:cNvSpPr>
            <a:spLocks noChangeArrowheads="1"/>
          </p:cNvSpPr>
          <p:nvPr/>
        </p:nvSpPr>
        <p:spPr bwMode="auto">
          <a:xfrm>
            <a:off x="5335588" y="1557338"/>
            <a:ext cx="2305050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9098" name="Text Box 18"/>
          <p:cNvSpPr txBox="1">
            <a:spLocks noChangeArrowheads="1"/>
          </p:cNvSpPr>
          <p:nvPr/>
        </p:nvSpPr>
        <p:spPr bwMode="auto">
          <a:xfrm>
            <a:off x="5005388" y="1509713"/>
            <a:ext cx="2728912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 b="1"/>
              <a:t>Bacterias y hongos patógenos</a:t>
            </a:r>
          </a:p>
          <a:p>
            <a:pPr eaLnBrk="1" hangingPunct="1"/>
            <a:r>
              <a:rPr lang="es-ES_tradnl" sz="1400" b="1"/>
              <a:t>Ej. </a:t>
            </a:r>
            <a:r>
              <a:rPr lang="es-ES_tradnl" sz="1400" b="1" i="1"/>
              <a:t>Cándida albicans</a:t>
            </a:r>
          </a:p>
        </p:txBody>
      </p:sp>
      <p:sp>
        <p:nvSpPr>
          <p:cNvPr id="89099" name="Text Box 20"/>
          <p:cNvSpPr txBox="1">
            <a:spLocks noChangeArrowheads="1"/>
          </p:cNvSpPr>
          <p:nvPr/>
        </p:nvSpPr>
        <p:spPr bwMode="auto">
          <a:xfrm>
            <a:off x="6183828" y="839592"/>
            <a:ext cx="2433680" cy="400110"/>
          </a:xfrm>
          <a:prstGeom prst="rect">
            <a:avLst/>
          </a:prstGeom>
          <a:solidFill>
            <a:srgbClr val="71B8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dirty="0" smtClean="0"/>
              <a:t>6. PROBIÓTICOS</a:t>
            </a:r>
            <a:endParaRPr lang="es-ES_tradnl" dirty="0"/>
          </a:p>
        </p:txBody>
      </p:sp>
      <p:sp>
        <p:nvSpPr>
          <p:cNvPr id="89100" name="Rectangle 21"/>
          <p:cNvSpPr>
            <a:spLocks noChangeArrowheads="1"/>
          </p:cNvSpPr>
          <p:nvPr/>
        </p:nvSpPr>
        <p:spPr bwMode="auto">
          <a:xfrm>
            <a:off x="4233069" y="6215062"/>
            <a:ext cx="37211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1000"/>
              <a:t>http://medical-dictionary.thefreedictionary.com/probiotics</a:t>
            </a:r>
          </a:p>
        </p:txBody>
      </p:sp>
      <p:sp>
        <p:nvSpPr>
          <p:cNvPr id="89103" name="Rectangle 26"/>
          <p:cNvSpPr>
            <a:spLocks noChangeArrowheads="1"/>
          </p:cNvSpPr>
          <p:nvPr/>
        </p:nvSpPr>
        <p:spPr bwMode="auto">
          <a:xfrm>
            <a:off x="798513" y="6497638"/>
            <a:ext cx="47990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000" dirty="0"/>
              <a:t>http://www.nature.com/nrmicro/journal/v4/n3/fig_tab/nrmicro1349_F1.html</a:t>
            </a:r>
          </a:p>
        </p:txBody>
      </p:sp>
      <p:sp>
        <p:nvSpPr>
          <p:cNvPr id="89104" name="Line 27"/>
          <p:cNvSpPr>
            <a:spLocks noChangeShapeType="1"/>
          </p:cNvSpPr>
          <p:nvPr/>
        </p:nvSpPr>
        <p:spPr bwMode="auto">
          <a:xfrm>
            <a:off x="1446213" y="3429000"/>
            <a:ext cx="215900" cy="17287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7395699" y="435950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IV. HECES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693492" y="2924944"/>
            <a:ext cx="1172116" cy="523220"/>
          </a:xfrm>
          <a:prstGeom prst="rect">
            <a:avLst/>
          </a:prstGeom>
          <a:solidFill>
            <a:srgbClr val="99CCFF"/>
          </a:solidFill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es-VE" sz="1400" dirty="0" err="1" smtClean="0"/>
              <a:t>Probióticos</a:t>
            </a:r>
            <a:r>
              <a:rPr lang="es-VE" sz="1400" dirty="0" smtClean="0"/>
              <a:t> </a:t>
            </a:r>
          </a:p>
          <a:p>
            <a:r>
              <a:rPr lang="es-VE" sz="1400" dirty="0" smtClean="0"/>
              <a:t>diseñados</a:t>
            </a:r>
            <a:endParaRPr lang="es-VE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37" name="Text Box 13"/>
          <p:cNvSpPr txBox="1">
            <a:spLocks noChangeArrowheads="1"/>
          </p:cNvSpPr>
          <p:nvPr/>
        </p:nvSpPr>
        <p:spPr bwMode="auto">
          <a:xfrm>
            <a:off x="7449861" y="453947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  <p:pic>
        <p:nvPicPr>
          <p:cNvPr id="90116" name="Picture 18" descr="using_probiot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25463"/>
            <a:ext cx="4468813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7" name="Text Box 19"/>
          <p:cNvSpPr txBox="1">
            <a:spLocks noChangeArrowheads="1"/>
          </p:cNvSpPr>
          <p:nvPr/>
        </p:nvSpPr>
        <p:spPr bwMode="auto">
          <a:xfrm>
            <a:off x="6463951" y="898957"/>
            <a:ext cx="2210862" cy="369332"/>
          </a:xfrm>
          <a:prstGeom prst="rect">
            <a:avLst/>
          </a:prstGeom>
          <a:solidFill>
            <a:srgbClr val="71B8FF"/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800" b="1" dirty="0" smtClean="0"/>
              <a:t>6. PROBIÓTICOS</a:t>
            </a:r>
            <a:endParaRPr lang="es-ES_tradnl" sz="1800" b="1" dirty="0"/>
          </a:p>
        </p:txBody>
      </p:sp>
      <p:sp>
        <p:nvSpPr>
          <p:cNvPr id="90118" name="Text Box 21"/>
          <p:cNvSpPr txBox="1">
            <a:spLocks noChangeArrowheads="1"/>
          </p:cNvSpPr>
          <p:nvPr/>
        </p:nvSpPr>
        <p:spPr bwMode="auto">
          <a:xfrm>
            <a:off x="6570550" y="1319522"/>
            <a:ext cx="2061783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Bacterias amigas </a:t>
            </a:r>
            <a:endParaRPr lang="es-E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0119" name="Rectangle 22"/>
          <p:cNvSpPr>
            <a:spLocks noChangeArrowheads="1"/>
          </p:cNvSpPr>
          <p:nvPr/>
        </p:nvSpPr>
        <p:spPr bwMode="auto">
          <a:xfrm>
            <a:off x="827088" y="6381750"/>
            <a:ext cx="44513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200"/>
              <a:t>http://www.probiotics-for-health.com/using-probiotics.html</a:t>
            </a:r>
          </a:p>
        </p:txBody>
      </p:sp>
      <p:sp>
        <p:nvSpPr>
          <p:cNvPr id="90120" name="Text Box 23"/>
          <p:cNvSpPr txBox="1">
            <a:spLocks noChangeArrowheads="1"/>
          </p:cNvSpPr>
          <p:nvPr/>
        </p:nvSpPr>
        <p:spPr bwMode="auto">
          <a:xfrm>
            <a:off x="5781021" y="2811629"/>
            <a:ext cx="2977097" cy="3016210"/>
          </a:xfrm>
          <a:prstGeom prst="rect">
            <a:avLst/>
          </a:prstGeom>
          <a:solidFill>
            <a:srgbClr val="ABC7E3"/>
          </a:solidFill>
          <a:ln>
            <a:solidFill>
              <a:srgbClr val="0033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rgbClr val="006666"/>
              </a:buClr>
              <a:buSzPct val="150000"/>
              <a:buFontTx/>
              <a:buChar char="•"/>
            </a:pPr>
            <a:r>
              <a:rPr lang="es-ES" dirty="0"/>
              <a:t> Disminuyen enlace </a:t>
            </a:r>
          </a:p>
          <a:p>
            <a:pPr algn="l" eaLnBrk="1" hangingPunct="1">
              <a:buClr>
                <a:srgbClr val="006666"/>
              </a:buClr>
              <a:buSzPct val="150000"/>
            </a:pPr>
            <a:r>
              <a:rPr lang="es-ES" dirty="0"/>
              <a:t>  </a:t>
            </a:r>
            <a:r>
              <a:rPr lang="es-ES" dirty="0" smtClean="0"/>
              <a:t> a </a:t>
            </a:r>
            <a:r>
              <a:rPr lang="es-ES" dirty="0"/>
              <a:t>patógenos o toxinas</a:t>
            </a:r>
          </a:p>
          <a:p>
            <a:pPr algn="l" eaLnBrk="1" hangingPunct="1">
              <a:buClr>
                <a:srgbClr val="006666"/>
              </a:buClr>
              <a:buSzPct val="150000"/>
              <a:buFontTx/>
              <a:buChar char="•"/>
            </a:pPr>
            <a:endParaRPr lang="es-ES" sz="1000" dirty="0"/>
          </a:p>
          <a:p>
            <a:pPr algn="l" eaLnBrk="1" hangingPunct="1">
              <a:buClr>
                <a:srgbClr val="006666"/>
              </a:buClr>
              <a:buSzPct val="150000"/>
              <a:buFontTx/>
              <a:buChar char="•"/>
            </a:pPr>
            <a:r>
              <a:rPr lang="es-ES" dirty="0"/>
              <a:t> Aumentan integridad</a:t>
            </a:r>
          </a:p>
          <a:p>
            <a:pPr algn="l" eaLnBrk="1" hangingPunct="1">
              <a:buClr>
                <a:srgbClr val="006666"/>
              </a:buClr>
              <a:buSzPct val="150000"/>
            </a:pPr>
            <a:r>
              <a:rPr lang="es-ES" dirty="0"/>
              <a:t>  </a:t>
            </a:r>
            <a:r>
              <a:rPr lang="es-ES" dirty="0" smtClean="0"/>
              <a:t> barrera</a:t>
            </a:r>
            <a:endParaRPr lang="es-ES" dirty="0"/>
          </a:p>
          <a:p>
            <a:pPr algn="l" eaLnBrk="1" hangingPunct="1">
              <a:buClr>
                <a:srgbClr val="006666"/>
              </a:buClr>
              <a:buSzPct val="150000"/>
              <a:buFontTx/>
              <a:buChar char="•"/>
            </a:pPr>
            <a:endParaRPr lang="es-ES" sz="1000" dirty="0"/>
          </a:p>
          <a:p>
            <a:pPr algn="l" eaLnBrk="1" hangingPunct="1">
              <a:buClr>
                <a:srgbClr val="006666"/>
              </a:buClr>
              <a:buSzPct val="150000"/>
              <a:buFontTx/>
              <a:buChar char="•"/>
            </a:pPr>
            <a:r>
              <a:rPr lang="es-ES" dirty="0"/>
              <a:t> Aumentan inmunidad </a:t>
            </a:r>
          </a:p>
          <a:p>
            <a:pPr algn="l" eaLnBrk="1" hangingPunct="1">
              <a:buClr>
                <a:srgbClr val="006666"/>
              </a:buClr>
              <a:buSzPct val="150000"/>
            </a:pPr>
            <a:r>
              <a:rPr lang="es-ES" dirty="0"/>
              <a:t>  </a:t>
            </a:r>
            <a:r>
              <a:rPr lang="es-ES" dirty="0" smtClean="0"/>
              <a:t> innata</a:t>
            </a:r>
            <a:endParaRPr lang="es-ES" dirty="0"/>
          </a:p>
          <a:p>
            <a:pPr algn="l" eaLnBrk="1" hangingPunct="1">
              <a:buClr>
                <a:srgbClr val="006666"/>
              </a:buClr>
              <a:buSzPct val="150000"/>
              <a:buFontTx/>
              <a:buChar char="•"/>
            </a:pPr>
            <a:endParaRPr lang="es-ES" sz="1000" dirty="0"/>
          </a:p>
          <a:p>
            <a:pPr algn="l" eaLnBrk="1" hangingPunct="1">
              <a:buClr>
                <a:srgbClr val="006666"/>
              </a:buClr>
              <a:buSzPct val="150000"/>
              <a:buFontTx/>
              <a:buChar char="•"/>
            </a:pPr>
            <a:r>
              <a:rPr lang="es-ES" dirty="0"/>
              <a:t> Disminuyen </a:t>
            </a:r>
            <a:r>
              <a:rPr lang="es-ES" dirty="0" err="1"/>
              <a:t>citokinas</a:t>
            </a:r>
            <a:r>
              <a:rPr lang="es-ES" dirty="0"/>
              <a:t> </a:t>
            </a:r>
          </a:p>
          <a:p>
            <a:pPr algn="l" eaLnBrk="1" hangingPunct="1">
              <a:buClr>
                <a:srgbClr val="006666"/>
              </a:buClr>
              <a:buSzPct val="150000"/>
            </a:pPr>
            <a:r>
              <a:rPr lang="es-ES" dirty="0"/>
              <a:t> </a:t>
            </a:r>
            <a:r>
              <a:rPr lang="es-ES" dirty="0" smtClean="0"/>
              <a:t>  </a:t>
            </a:r>
            <a:r>
              <a:rPr lang="es-ES" dirty="0"/>
              <a:t>inflamatorias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3" name="2 Rectángulo"/>
          <p:cNvSpPr/>
          <p:nvPr/>
        </p:nvSpPr>
        <p:spPr bwMode="auto">
          <a:xfrm>
            <a:off x="4283968" y="1196752"/>
            <a:ext cx="994470" cy="31552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" name="3 Rectángulo"/>
          <p:cNvSpPr/>
          <p:nvPr/>
        </p:nvSpPr>
        <p:spPr bwMode="auto">
          <a:xfrm>
            <a:off x="1391104" y="1083623"/>
            <a:ext cx="1164672" cy="228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 bwMode="auto">
          <a:xfrm>
            <a:off x="4343280" y="2587540"/>
            <a:ext cx="1097083" cy="62543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409472" y="2623260"/>
            <a:ext cx="12426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/>
              <a:t>Inmunidad </a:t>
            </a:r>
          </a:p>
          <a:p>
            <a:r>
              <a:rPr lang="es-VE" sz="1600" dirty="0" smtClean="0"/>
              <a:t>innata</a:t>
            </a:r>
            <a:endParaRPr lang="es-VE" sz="1600" dirty="0"/>
          </a:p>
        </p:txBody>
      </p:sp>
      <p:sp>
        <p:nvSpPr>
          <p:cNvPr id="6" name="5 Rectángulo"/>
          <p:cNvSpPr/>
          <p:nvPr/>
        </p:nvSpPr>
        <p:spPr bwMode="auto">
          <a:xfrm>
            <a:off x="2426716" y="531019"/>
            <a:ext cx="1353196" cy="86636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2356866" y="309099"/>
            <a:ext cx="2215134" cy="101042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1076571" y="2492896"/>
            <a:ext cx="1191173" cy="141346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885533" y="3241731"/>
            <a:ext cx="1107996" cy="73866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HSP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Mucinas</a:t>
            </a: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Defensinas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857167" y="2975035"/>
            <a:ext cx="1332416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Supervivencia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032104" y="2492895"/>
            <a:ext cx="114646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barrera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11 Conector recto de flecha"/>
          <p:cNvCxnSpPr/>
          <p:nvPr/>
        </p:nvCxnSpPr>
        <p:spPr bwMode="auto">
          <a:xfrm flipV="1">
            <a:off x="2555776" y="909966"/>
            <a:ext cx="0" cy="39528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33CC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tx1"/>
            </a:outerShdw>
          </a:effectLst>
          <a:extLst/>
        </p:spPr>
      </p:cxnSp>
      <p:cxnSp>
        <p:nvCxnSpPr>
          <p:cNvPr id="15" name="14 Conector recto de flecha"/>
          <p:cNvCxnSpPr/>
          <p:nvPr/>
        </p:nvCxnSpPr>
        <p:spPr bwMode="auto">
          <a:xfrm>
            <a:off x="2555776" y="319571"/>
            <a:ext cx="0" cy="422893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33CC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tx1"/>
            </a:outerShdw>
          </a:effectLst>
          <a:extLst/>
        </p:spPr>
      </p:cxnSp>
      <p:cxnSp>
        <p:nvCxnSpPr>
          <p:cNvPr id="27" name="26 Conector recto de flecha"/>
          <p:cNvCxnSpPr/>
          <p:nvPr/>
        </p:nvCxnSpPr>
        <p:spPr bwMode="auto">
          <a:xfrm flipV="1">
            <a:off x="4343280" y="2569114"/>
            <a:ext cx="17228" cy="638921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33CC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tx1"/>
            </a:outerShdw>
          </a:effectLst>
          <a:extLst/>
        </p:spPr>
      </p:cxnSp>
      <p:cxnSp>
        <p:nvCxnSpPr>
          <p:cNvPr id="22" name="21 Conector recto de flecha"/>
          <p:cNvCxnSpPr/>
          <p:nvPr/>
        </p:nvCxnSpPr>
        <p:spPr bwMode="auto">
          <a:xfrm flipV="1">
            <a:off x="779136" y="2569114"/>
            <a:ext cx="0" cy="1292672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33CC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tx1"/>
            </a:outerShdw>
          </a:effectLst>
          <a:extLst/>
        </p:spPr>
      </p:cxnSp>
      <p:sp>
        <p:nvSpPr>
          <p:cNvPr id="16" name="15 CuadroTexto"/>
          <p:cNvSpPr txBox="1"/>
          <p:nvPr/>
        </p:nvSpPr>
        <p:spPr>
          <a:xfrm>
            <a:off x="2602988" y="238631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/>
              <a:t> Enlace de </a:t>
            </a:r>
            <a:endParaRPr lang="es-VE" sz="1600" dirty="0"/>
          </a:p>
          <a:p>
            <a:r>
              <a:rPr lang="es-VE" sz="1600" dirty="0" smtClean="0"/>
              <a:t>patógenos</a:t>
            </a:r>
            <a:endParaRPr lang="es-VE" sz="1600" dirty="0"/>
          </a:p>
        </p:txBody>
      </p:sp>
      <p:sp>
        <p:nvSpPr>
          <p:cNvPr id="2" name="1 CuadroTexto"/>
          <p:cNvSpPr txBox="1"/>
          <p:nvPr/>
        </p:nvSpPr>
        <p:spPr>
          <a:xfrm>
            <a:off x="971550" y="849326"/>
            <a:ext cx="1385316" cy="369332"/>
          </a:xfrm>
          <a:prstGeom prst="rect">
            <a:avLst/>
          </a:prstGeom>
          <a:solidFill>
            <a:srgbClr val="00BBFE"/>
          </a:solidFill>
          <a:ln>
            <a:solidFill>
              <a:srgbClr val="0033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800" dirty="0" err="1" smtClean="0"/>
              <a:t>Probióticos</a:t>
            </a:r>
            <a:endParaRPr lang="es-VE" sz="1800" dirty="0"/>
          </a:p>
        </p:txBody>
      </p:sp>
      <p:sp>
        <p:nvSpPr>
          <p:cNvPr id="17" name="16 CuadroTexto"/>
          <p:cNvSpPr txBox="1"/>
          <p:nvPr/>
        </p:nvSpPr>
        <p:spPr>
          <a:xfrm>
            <a:off x="2646060" y="802321"/>
            <a:ext cx="10775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/>
              <a:t> </a:t>
            </a:r>
            <a:r>
              <a:rPr lang="es-VE" sz="1600" dirty="0" err="1" smtClean="0"/>
              <a:t>Sust</a:t>
            </a:r>
            <a:r>
              <a:rPr lang="es-VE" sz="1600" dirty="0" smtClean="0"/>
              <a:t>. </a:t>
            </a:r>
          </a:p>
          <a:p>
            <a:r>
              <a:rPr lang="es-VE" sz="1600" dirty="0" err="1" smtClean="0"/>
              <a:t>Antibact</a:t>
            </a:r>
            <a:r>
              <a:rPr lang="es-VE" sz="1600" dirty="0" smtClean="0"/>
              <a:t>.</a:t>
            </a:r>
            <a:endParaRPr lang="es-VE" sz="16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4353618" y="1192158"/>
            <a:ext cx="1257074" cy="369332"/>
          </a:xfrm>
          <a:prstGeom prst="rect">
            <a:avLst/>
          </a:prstGeom>
          <a:solidFill>
            <a:srgbClr val="FFAF7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800" dirty="0" smtClean="0"/>
              <a:t>Patógenos</a:t>
            </a:r>
            <a:endParaRPr lang="es-VE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/>
      <p:bldP spid="2" grpId="0" animBg="1"/>
      <p:bldP spid="17" grpId="0"/>
      <p:bldP spid="1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8" name="Picture 12" descr="probiot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6"/>
          <a:stretch>
            <a:fillRect/>
          </a:stretch>
        </p:blipFill>
        <p:spPr bwMode="auto">
          <a:xfrm>
            <a:off x="946601" y="712787"/>
            <a:ext cx="5472112" cy="559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4" name="Rectangle 17"/>
          <p:cNvSpPr>
            <a:spLocks noChangeArrowheads="1"/>
          </p:cNvSpPr>
          <p:nvPr/>
        </p:nvSpPr>
        <p:spPr bwMode="auto">
          <a:xfrm>
            <a:off x="1187450" y="6308725"/>
            <a:ext cx="4064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000"/>
              <a:t>http://wedharma.com/wp-content/uploads/2010/01/rjo0680l.jpg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7395216" y="452167"/>
            <a:ext cx="1297150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IV. HECES</a:t>
            </a: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6479999" y="866021"/>
            <a:ext cx="2210862" cy="369332"/>
          </a:xfrm>
          <a:prstGeom prst="rect">
            <a:avLst/>
          </a:prstGeom>
          <a:solidFill>
            <a:srgbClr val="71B8FF"/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800" b="1" dirty="0" smtClean="0"/>
              <a:t>6. PROBIÓTICOS</a:t>
            </a:r>
            <a:endParaRPr lang="es-ES_tradnl" sz="1800" b="1" dirty="0"/>
          </a:p>
        </p:txBody>
      </p:sp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6534406" y="1310653"/>
            <a:ext cx="2164375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 b="1" dirty="0" smtClean="0"/>
              <a:t>Bacterias amigas </a:t>
            </a:r>
            <a:endParaRPr lang="es-ES" sz="1800" b="1" dirty="0"/>
          </a:p>
        </p:txBody>
      </p:sp>
      <p:sp>
        <p:nvSpPr>
          <p:cNvPr id="193541" name="Text Box 5"/>
          <p:cNvSpPr txBox="1">
            <a:spLocks noChangeArrowheads="1"/>
          </p:cNvSpPr>
          <p:nvPr/>
        </p:nvSpPr>
        <p:spPr bwMode="auto">
          <a:xfrm>
            <a:off x="6228184" y="2774196"/>
            <a:ext cx="2071687" cy="8953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/>
              <a:t>Uso Probióticos</a:t>
            </a:r>
          </a:p>
          <a:p>
            <a:pPr algn="l">
              <a:defRPr/>
            </a:pPr>
            <a:r>
              <a:rPr lang="es-ES_tradnl" sz="1600"/>
              <a:t>Preventivo</a:t>
            </a:r>
          </a:p>
          <a:p>
            <a:pPr algn="l">
              <a:defRPr/>
            </a:pPr>
            <a:r>
              <a:rPr lang="es-ES_tradnl" sz="1600"/>
              <a:t>Coadyuvante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468313" y="549275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2192337" y="4637335"/>
            <a:ext cx="2090738" cy="91440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/>
              <a:t>Uso Probióticos</a:t>
            </a:r>
          </a:p>
          <a:p>
            <a:pPr algn="l">
              <a:defRPr/>
            </a:pPr>
            <a:r>
              <a:rPr lang="es-ES_tradnl" sz="1600"/>
              <a:t>Preventivo</a:t>
            </a:r>
          </a:p>
          <a:p>
            <a:pPr algn="l">
              <a:defRPr/>
            </a:pPr>
            <a:r>
              <a:rPr lang="es-ES_tradnl" sz="1600"/>
              <a:t>Coadyuvante</a:t>
            </a:r>
          </a:p>
        </p:txBody>
      </p:sp>
      <p:pic>
        <p:nvPicPr>
          <p:cNvPr id="92167" name="Picture 11" descr="Lactobacill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773238"/>
            <a:ext cx="2573338" cy="2047875"/>
          </a:xfrm>
          <a:prstGeom prst="rect">
            <a:avLst/>
          </a:prstGeom>
          <a:solidFill>
            <a:srgbClr val="FF6699"/>
          </a:solidFill>
          <a:ln w="9525">
            <a:solidFill>
              <a:srgbClr val="FF6699"/>
            </a:solidFill>
            <a:miter lim="800000"/>
            <a:headEnd/>
            <a:tailEnd/>
          </a:ln>
        </p:spPr>
      </p:pic>
      <p:pic>
        <p:nvPicPr>
          <p:cNvPr id="92168" name="Picture 12" descr="Bifidobacte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070350"/>
            <a:ext cx="2592388" cy="194627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9" name="Rectangle 13"/>
          <p:cNvSpPr>
            <a:spLocks noChangeArrowheads="1"/>
          </p:cNvSpPr>
          <p:nvPr/>
        </p:nvSpPr>
        <p:spPr bwMode="auto">
          <a:xfrm>
            <a:off x="5219700" y="3441700"/>
            <a:ext cx="1225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 i="1"/>
              <a:t>lactobacilum</a:t>
            </a:r>
            <a:endParaRPr lang="es-ES_tradnl" sz="1400" b="1" i="1"/>
          </a:p>
        </p:txBody>
      </p:sp>
      <p:sp>
        <p:nvSpPr>
          <p:cNvPr id="92170" name="Rectangle 14"/>
          <p:cNvSpPr>
            <a:spLocks noChangeArrowheads="1"/>
          </p:cNvSpPr>
          <p:nvPr/>
        </p:nvSpPr>
        <p:spPr bwMode="auto">
          <a:xfrm>
            <a:off x="5219700" y="5602288"/>
            <a:ext cx="15208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 i="1"/>
              <a:t>bifidobacterium</a:t>
            </a:r>
            <a:endParaRPr lang="es-ES_tradnl" sz="1400" b="1" i="1"/>
          </a:p>
        </p:txBody>
      </p:sp>
      <p:sp>
        <p:nvSpPr>
          <p:cNvPr id="199695" name="Text Box 15"/>
          <p:cNvSpPr txBox="1">
            <a:spLocks noChangeArrowheads="1"/>
          </p:cNvSpPr>
          <p:nvPr/>
        </p:nvSpPr>
        <p:spPr bwMode="auto">
          <a:xfrm rot="-2592859">
            <a:off x="1691655" y="1311657"/>
            <a:ext cx="1321196" cy="523220"/>
          </a:xfrm>
          <a:prstGeom prst="rect">
            <a:avLst/>
          </a:prstGeom>
          <a:solidFill>
            <a:srgbClr val="D5EAFF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Yogurt</a:t>
            </a:r>
          </a:p>
        </p:txBody>
      </p:sp>
      <p:sp>
        <p:nvSpPr>
          <p:cNvPr id="199698" name="Text Box 18"/>
          <p:cNvSpPr txBox="1">
            <a:spLocks noChangeArrowheads="1"/>
          </p:cNvSpPr>
          <p:nvPr/>
        </p:nvSpPr>
        <p:spPr bwMode="auto">
          <a:xfrm rot="-2592859">
            <a:off x="3829135" y="5670011"/>
            <a:ext cx="1321196" cy="523220"/>
          </a:xfrm>
          <a:prstGeom prst="rect">
            <a:avLst/>
          </a:prstGeom>
          <a:solidFill>
            <a:srgbClr val="D5EAFF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Yogurt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6444208" y="410761"/>
            <a:ext cx="2210862" cy="369332"/>
          </a:xfrm>
          <a:prstGeom prst="rect">
            <a:avLst/>
          </a:prstGeom>
          <a:solidFill>
            <a:srgbClr val="71B8FF"/>
          </a:solidFill>
          <a:ln w="28575">
            <a:solidFill>
              <a:srgbClr val="0070C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800" b="1" dirty="0" smtClean="0"/>
              <a:t>6. PROBIÓTICOS</a:t>
            </a:r>
            <a:endParaRPr lang="es-ES_tradnl" sz="1800" b="1" dirty="0"/>
          </a:p>
        </p:txBody>
      </p:sp>
      <p:sp>
        <p:nvSpPr>
          <p:cNvPr id="16" name="Text Box 21"/>
          <p:cNvSpPr txBox="1">
            <a:spLocks noChangeArrowheads="1"/>
          </p:cNvSpPr>
          <p:nvPr/>
        </p:nvSpPr>
        <p:spPr bwMode="auto">
          <a:xfrm>
            <a:off x="6692055" y="858198"/>
            <a:ext cx="1947969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600" b="1" dirty="0" smtClean="0"/>
              <a:t>Bacterias amigas </a:t>
            </a:r>
            <a:endParaRPr lang="es-ES" sz="1600" b="1" dirty="0"/>
          </a:p>
        </p:txBody>
      </p:sp>
      <p:pic>
        <p:nvPicPr>
          <p:cNvPr id="1026" name="Picture 2" descr="C:\Users\ximena\Desktop\índi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28" y="493713"/>
            <a:ext cx="2118850" cy="169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ximena\Desktop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16" y="4392676"/>
            <a:ext cx="1902868" cy="241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9690" name="Rectangle 10"/>
          <p:cNvSpPr>
            <a:spLocks noChangeArrowheads="1"/>
          </p:cNvSpPr>
          <p:nvPr/>
        </p:nvSpPr>
        <p:spPr bwMode="auto">
          <a:xfrm>
            <a:off x="1187450" y="2349500"/>
            <a:ext cx="3095625" cy="207645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600" b="1"/>
              <a:t>Suplementos dietéticos con microrganismos vivos </a:t>
            </a:r>
          </a:p>
          <a:p>
            <a:pPr algn="l"/>
            <a:r>
              <a:rPr lang="en-US" sz="1600" b="1"/>
              <a:t>(bacterias, levaduras) que en cantidades adecuadas dan beneficio al huésped.</a:t>
            </a:r>
          </a:p>
          <a:p>
            <a:pPr algn="l"/>
            <a:endParaRPr lang="en-US" sz="1600" b="1"/>
          </a:p>
          <a:p>
            <a:pPr algn="l"/>
            <a:r>
              <a:rPr lang="en-US" sz="1600" b="1"/>
              <a:t>Generalmente </a:t>
            </a:r>
            <a:r>
              <a:rPr lang="en-US" sz="1600" b="1" i="1"/>
              <a:t>lactobacillum</a:t>
            </a:r>
            <a:r>
              <a:rPr lang="en-US" sz="1600" b="1"/>
              <a:t> y </a:t>
            </a:r>
            <a:r>
              <a:rPr lang="en-US" sz="1600" b="1" i="1"/>
              <a:t>bifidobacterium</a:t>
            </a:r>
            <a:endParaRPr lang="es-ES_tradnl" sz="1600" b="1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99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99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9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9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5" grpId="0" animBg="1"/>
      <p:bldP spid="199695" grpId="0" animBg="1"/>
      <p:bldP spid="199698" grpId="0" animBg="1"/>
      <p:bldP spid="19969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4"/>
          <p:cNvSpPr txBox="1">
            <a:spLocks noChangeArrowheads="1"/>
          </p:cNvSpPr>
          <p:nvPr/>
        </p:nvSpPr>
        <p:spPr bwMode="auto">
          <a:xfrm>
            <a:off x="4400000" y="1881371"/>
            <a:ext cx="4297362" cy="103505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Relación MUTUAL entre </a:t>
            </a:r>
          </a:p>
          <a:p>
            <a:pPr eaLnBrk="1" hangingPunct="1"/>
            <a:r>
              <a:rPr lang="es-ES" b="1"/>
              <a:t>el hombre y los microorganismos </a:t>
            </a:r>
          </a:p>
          <a:p>
            <a:pPr eaLnBrk="1" hangingPunct="1"/>
            <a:r>
              <a:rPr lang="es-ES" b="1"/>
              <a:t>que viven en el colon</a:t>
            </a:r>
          </a:p>
        </p:txBody>
      </p:sp>
      <p:sp>
        <p:nvSpPr>
          <p:cNvPr id="151557" name="Text Box 5"/>
          <p:cNvSpPr txBox="1">
            <a:spLocks noChangeArrowheads="1"/>
          </p:cNvSpPr>
          <p:nvPr/>
        </p:nvSpPr>
        <p:spPr bwMode="auto">
          <a:xfrm>
            <a:off x="4647650" y="3037573"/>
            <a:ext cx="3809056" cy="523220"/>
          </a:xfrm>
          <a:prstGeom prst="rect">
            <a:avLst/>
          </a:prstGeom>
          <a:solidFill>
            <a:srgbClr val="7FDF7F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800" b="1"/>
              <a:t>MUTUO BENEFICIO</a:t>
            </a:r>
          </a:p>
        </p:txBody>
      </p:sp>
      <p:sp>
        <p:nvSpPr>
          <p:cNvPr id="151561" name="Text Box 9"/>
          <p:cNvSpPr txBox="1">
            <a:spLocks noChangeArrowheads="1"/>
          </p:cNvSpPr>
          <p:nvPr/>
        </p:nvSpPr>
        <p:spPr bwMode="auto">
          <a:xfrm>
            <a:off x="4332288" y="1196975"/>
            <a:ext cx="774700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151564" name="AutoShape 12"/>
          <p:cNvSpPr>
            <a:spLocks noChangeArrowheads="1"/>
          </p:cNvSpPr>
          <p:nvPr/>
        </p:nvSpPr>
        <p:spPr bwMode="auto">
          <a:xfrm>
            <a:off x="6695278" y="4981282"/>
            <a:ext cx="1944687" cy="433387"/>
          </a:xfrm>
          <a:prstGeom prst="rightArrow">
            <a:avLst>
              <a:gd name="adj1" fmla="val 50000"/>
              <a:gd name="adj2" fmla="val 112180"/>
            </a:avLst>
          </a:prstGeom>
          <a:solidFill>
            <a:srgbClr val="996633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s-VE"/>
          </a:p>
        </p:txBody>
      </p:sp>
      <p:pic>
        <p:nvPicPr>
          <p:cNvPr id="86022" name="Picture 13" descr="Microbes_with_silhouet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01" y="772160"/>
            <a:ext cx="3944387" cy="5185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1567" name="Text Box 15"/>
          <p:cNvSpPr txBox="1">
            <a:spLocks noChangeArrowheads="1"/>
          </p:cNvSpPr>
          <p:nvPr/>
        </p:nvSpPr>
        <p:spPr bwMode="auto">
          <a:xfrm>
            <a:off x="7204957" y="507484"/>
            <a:ext cx="1435008" cy="369332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/>
              <a:t>IV. HECES</a:t>
            </a:r>
          </a:p>
        </p:txBody>
      </p:sp>
      <p:sp>
        <p:nvSpPr>
          <p:cNvPr id="86024" name="Text Box 16"/>
          <p:cNvSpPr txBox="1">
            <a:spLocks noChangeArrowheads="1"/>
          </p:cNvSpPr>
          <p:nvPr/>
        </p:nvSpPr>
        <p:spPr bwMode="auto">
          <a:xfrm>
            <a:off x="7286709" y="972790"/>
            <a:ext cx="1353256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 b="1" dirty="0" smtClean="0"/>
              <a:t>Microbiota</a:t>
            </a:r>
            <a:endParaRPr lang="es-ES" sz="1800" b="1" dirty="0"/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6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8" name="Text Box 8"/>
          <p:cNvSpPr txBox="1">
            <a:spLocks noChangeArrowheads="1"/>
          </p:cNvSpPr>
          <p:nvPr/>
        </p:nvSpPr>
        <p:spPr bwMode="auto">
          <a:xfrm>
            <a:off x="2586038" y="3541712"/>
            <a:ext cx="3970337" cy="1216025"/>
          </a:xfrm>
          <a:prstGeom prst="rect">
            <a:avLst/>
          </a:prstGeom>
          <a:solidFill>
            <a:srgbClr val="FFC5C5"/>
          </a:solidFill>
          <a:ln w="28575">
            <a:solidFill>
              <a:srgbClr val="D6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HACER USO RACIONAL </a:t>
            </a:r>
          </a:p>
          <a:p>
            <a:pPr>
              <a:defRPr/>
            </a:pPr>
            <a:r>
              <a:rPr lang="es-E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DE </a:t>
            </a:r>
          </a:p>
          <a:p>
            <a:pPr>
              <a:defRPr/>
            </a:pPr>
            <a:r>
              <a:rPr lang="es-E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ANTIBIÓTICOS!!!</a:t>
            </a:r>
          </a:p>
        </p:txBody>
      </p:sp>
      <p:sp>
        <p:nvSpPr>
          <p:cNvPr id="148489" name="Rectangle 9"/>
          <p:cNvSpPr>
            <a:spLocks noChangeArrowheads="1"/>
          </p:cNvSpPr>
          <p:nvPr/>
        </p:nvSpPr>
        <p:spPr bwMode="auto">
          <a:xfrm>
            <a:off x="2026770" y="1644042"/>
            <a:ext cx="5235724" cy="1569660"/>
          </a:xfrm>
          <a:prstGeom prst="rect">
            <a:avLst/>
          </a:prstGeom>
          <a:solidFill>
            <a:srgbClr val="FFCDAB"/>
          </a:solidFill>
          <a:ln w="28575">
            <a:solidFill>
              <a:srgbClr val="FF414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EVITAR </a:t>
            </a:r>
          </a:p>
          <a:p>
            <a:pPr>
              <a:defRPr/>
            </a:pPr>
            <a:r>
              <a:rPr lang="es-E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ELIMINACIÓN INNECESARIA</a:t>
            </a:r>
          </a:p>
          <a:p>
            <a:pPr>
              <a:defRPr/>
            </a:pPr>
            <a:r>
              <a:rPr lang="es-E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DEL</a:t>
            </a:r>
          </a:p>
          <a:p>
            <a:pPr>
              <a:defRPr/>
            </a:pPr>
            <a:r>
              <a:rPr lang="es-E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MICROBIOTA INTESTINAL</a:t>
            </a:r>
            <a:endParaRPr lang="es-ES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8490" name="Text Box 10"/>
          <p:cNvSpPr txBox="1">
            <a:spLocks noChangeArrowheads="1"/>
          </p:cNvSpPr>
          <p:nvPr/>
        </p:nvSpPr>
        <p:spPr bwMode="auto">
          <a:xfrm>
            <a:off x="826418" y="3717032"/>
            <a:ext cx="1657350" cy="70788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4000" b="1" dirty="0"/>
              <a:t>“Ojo”</a:t>
            </a:r>
          </a:p>
        </p:txBody>
      </p:sp>
      <p:sp>
        <p:nvSpPr>
          <p:cNvPr id="148493" name="Text Box 13"/>
          <p:cNvSpPr txBox="1">
            <a:spLocks noChangeArrowheads="1"/>
          </p:cNvSpPr>
          <p:nvPr/>
        </p:nvSpPr>
        <p:spPr bwMode="auto">
          <a:xfrm>
            <a:off x="587918" y="572890"/>
            <a:ext cx="1079142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8494" name="AutoShape 14"/>
          <p:cNvSpPr>
            <a:spLocks noChangeArrowheads="1"/>
          </p:cNvSpPr>
          <p:nvPr/>
        </p:nvSpPr>
        <p:spPr bwMode="auto">
          <a:xfrm>
            <a:off x="6293962" y="5344813"/>
            <a:ext cx="1512887" cy="431329"/>
          </a:xfrm>
          <a:prstGeom prst="rightArrow">
            <a:avLst>
              <a:gd name="adj1" fmla="val 50000"/>
              <a:gd name="adj2" fmla="val 75158"/>
            </a:avLst>
          </a:prstGeom>
          <a:solidFill>
            <a:srgbClr val="FFCDAB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VE"/>
          </a:p>
        </p:txBody>
      </p:sp>
      <p:sp>
        <p:nvSpPr>
          <p:cNvPr id="148496" name="Text Box 16"/>
          <p:cNvSpPr txBox="1">
            <a:spLocks noChangeArrowheads="1"/>
          </p:cNvSpPr>
          <p:nvPr/>
        </p:nvSpPr>
        <p:spPr bwMode="auto">
          <a:xfrm>
            <a:off x="7189788" y="549275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dirty="0"/>
              <a:t>IV. HECES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000"/>
                                        <p:tgtEl>
                                          <p:spTgt spid="14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8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8" grpId="0" animBg="1"/>
      <p:bldP spid="148490" grpId="0"/>
      <p:bldP spid="14849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55027" y="5170101"/>
            <a:ext cx="74899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err="1" smtClean="0">
                <a:effectLst/>
              </a:rPr>
              <a:t>Esto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permite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que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proliferen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bacterias</a:t>
            </a:r>
            <a: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patógenas</a:t>
            </a:r>
            <a: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smtClean="0">
                <a:effectLst/>
              </a:rPr>
              <a:t>y </a:t>
            </a:r>
            <a:r>
              <a:rPr lang="en-US" sz="1800" dirty="0" err="1" smtClean="0">
                <a:effectLst/>
              </a:rPr>
              <a:t>ocupen</a:t>
            </a:r>
            <a:r>
              <a:rPr lang="en-US" sz="1800" dirty="0" smtClean="0">
                <a:effectLst/>
              </a:rPr>
              <a:t> un </a:t>
            </a:r>
            <a:r>
              <a:rPr lang="en-US" sz="1800" dirty="0" err="1" smtClean="0">
                <a:effectLst/>
              </a:rPr>
              <a:t>rico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nicho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ecológico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que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es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normalmente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ocupado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por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bacterias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comensales</a:t>
            </a:r>
            <a:r>
              <a:rPr lang="en-US" sz="1800" dirty="0" smtClean="0">
                <a:effectLst/>
              </a:rPr>
              <a:t> no </a:t>
            </a:r>
            <a:r>
              <a:rPr lang="en-US" sz="1800" dirty="0" err="1" smtClean="0">
                <a:effectLst/>
              </a:rPr>
              <a:t>dañinas</a:t>
            </a:r>
            <a:endParaRPr lang="en-US" sz="1800" dirty="0">
              <a:effectLst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195736" y="6093431"/>
            <a:ext cx="4752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Immunobiology</a:t>
            </a:r>
            <a:r>
              <a:rPr lang="en-US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The Immune System in Health and Disease. </a:t>
            </a:r>
            <a:r>
              <a:rPr lang="es-VE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5th </a:t>
            </a:r>
            <a:r>
              <a:rPr lang="es-VE" sz="1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edition</a:t>
            </a:r>
            <a:endParaRPr lang="es-VE" sz="1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1000" u="sng" dirty="0">
                <a:effectLst/>
                <a:hlinkClick r:id="rId2"/>
              </a:rPr>
              <a:t>http://www.ncbi.nlm.nih.gov/books/NBK27169/</a:t>
            </a:r>
            <a:r>
              <a:rPr lang="en-US" sz="1000" dirty="0">
                <a:effectLst/>
              </a:rPr>
              <a:t> </a:t>
            </a:r>
            <a:endParaRPr lang="es-VE" sz="1000" dirty="0"/>
          </a:p>
        </p:txBody>
      </p:sp>
      <p:pic>
        <p:nvPicPr>
          <p:cNvPr id="4" name="Imagen 3" descr="Figure 10.21. Treatment with antibiotics causes massive death of the commensal bacteria that normally colonize the colon.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36"/>
          <a:stretch/>
        </p:blipFill>
        <p:spPr bwMode="auto">
          <a:xfrm>
            <a:off x="766310" y="1136942"/>
            <a:ext cx="7611380" cy="394824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388100" y="6584950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effectLst/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effectLst/>
                <a:latin typeface="Arial" charset="0"/>
              </a:rPr>
              <a:t>ULA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750601" y="548697"/>
            <a:ext cx="1789466" cy="954107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es-VE" sz="1400" b="1" dirty="0" smtClean="0">
                <a:effectLst/>
              </a:rPr>
              <a:t>Gran </a:t>
            </a:r>
            <a:r>
              <a:rPr lang="es-VE" sz="1400" b="1" dirty="0">
                <a:effectLst/>
              </a:rPr>
              <a:t>número de </a:t>
            </a:r>
          </a:p>
          <a:p>
            <a:r>
              <a:rPr lang="es-VE" sz="1400" b="1" dirty="0">
                <a:effectLst/>
              </a:rPr>
              <a:t>bacterias comensales</a:t>
            </a:r>
          </a:p>
          <a:p>
            <a:r>
              <a:rPr lang="es-VE" sz="1400" b="1" dirty="0">
                <a:effectLst/>
              </a:rPr>
              <a:t>c</a:t>
            </a:r>
            <a:r>
              <a:rPr lang="es-VE" sz="1400" b="1" dirty="0" smtClean="0">
                <a:effectLst/>
              </a:rPr>
              <a:t>olonizan el colon</a:t>
            </a:r>
            <a:endParaRPr lang="es-VE" sz="1400" b="1" dirty="0">
              <a:effectLst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612075" y="548697"/>
            <a:ext cx="1733167" cy="738664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es-VE" sz="1400" b="1" dirty="0" smtClean="0">
                <a:effectLst/>
              </a:rPr>
              <a:t>Los antibióticos </a:t>
            </a:r>
          </a:p>
          <a:p>
            <a:r>
              <a:rPr lang="es-VE" sz="1400" b="1" dirty="0" smtClean="0">
                <a:effectLst/>
              </a:rPr>
              <a:t>matan muchas </a:t>
            </a:r>
          </a:p>
          <a:p>
            <a:r>
              <a:rPr lang="es-VE" sz="1400" b="1" dirty="0" smtClean="0">
                <a:effectLst/>
              </a:rPr>
              <a:t>de esas bacterias</a:t>
            </a:r>
            <a:endParaRPr lang="es-VE" sz="1400" b="1" dirty="0">
              <a:effectLst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4417250" y="548697"/>
            <a:ext cx="1957587" cy="738664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es-VE" sz="1400" b="1" i="1" dirty="0" smtClean="0">
                <a:effectLst/>
              </a:rPr>
              <a:t>C. </a:t>
            </a:r>
            <a:r>
              <a:rPr lang="es-VE" sz="1400" b="1" i="1" dirty="0">
                <a:effectLst/>
              </a:rPr>
              <a:t>d</a:t>
            </a:r>
            <a:r>
              <a:rPr lang="es-VE" sz="1400" b="1" i="1" dirty="0" smtClean="0">
                <a:effectLst/>
              </a:rPr>
              <a:t>ifficile </a:t>
            </a:r>
            <a:r>
              <a:rPr lang="es-VE" sz="1400" b="1" dirty="0" smtClean="0">
                <a:effectLst/>
              </a:rPr>
              <a:t>crece</a:t>
            </a:r>
          </a:p>
          <a:p>
            <a:r>
              <a:rPr lang="es-VE" sz="1400" b="1" dirty="0" smtClean="0">
                <a:effectLst/>
              </a:rPr>
              <a:t>y produce toxinas </a:t>
            </a:r>
          </a:p>
          <a:p>
            <a:r>
              <a:rPr lang="es-VE" sz="1400" b="1" dirty="0" smtClean="0">
                <a:effectLst/>
              </a:rPr>
              <a:t>que dañan la mucosa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446845" y="548697"/>
            <a:ext cx="2076209" cy="738664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es-VE" sz="1400" b="1" dirty="0" smtClean="0">
                <a:effectLst/>
              </a:rPr>
              <a:t>Neutrófilos y GR</a:t>
            </a:r>
          </a:p>
          <a:p>
            <a:r>
              <a:rPr lang="es-VE" sz="1400" b="1" dirty="0" smtClean="0">
                <a:effectLst/>
              </a:rPr>
              <a:t>se filtran entre </a:t>
            </a:r>
          </a:p>
          <a:p>
            <a:r>
              <a:rPr lang="es-VE" sz="1400" b="1" dirty="0" smtClean="0">
                <a:effectLst/>
              </a:rPr>
              <a:t>c. epiteliales dañadas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2843808" y="54520"/>
            <a:ext cx="3918060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/>
              <a:t>Uso inapropiado de antibióticos</a:t>
            </a:r>
            <a:endParaRPr lang="es-VE" dirty="0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13787" y="11822"/>
            <a:ext cx="835485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301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6"/>
          <p:cNvSpPr txBox="1">
            <a:spLocks noChangeArrowheads="1"/>
          </p:cNvSpPr>
          <p:nvPr/>
        </p:nvSpPr>
        <p:spPr bwMode="auto">
          <a:xfrm>
            <a:off x="539750" y="1700213"/>
            <a:ext cx="2611438" cy="406400"/>
          </a:xfrm>
          <a:prstGeom prst="rect">
            <a:avLst/>
          </a:prstGeom>
          <a:solidFill>
            <a:srgbClr val="FFBDBD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i="1"/>
              <a:t>Clostridium</a:t>
            </a:r>
            <a:r>
              <a:rPr lang="es-ES_tradnl" b="1"/>
              <a:t> </a:t>
            </a:r>
            <a:r>
              <a:rPr lang="es-ES_tradnl" b="1" i="1"/>
              <a:t>difficile</a:t>
            </a:r>
          </a:p>
        </p:txBody>
      </p:sp>
      <p:sp>
        <p:nvSpPr>
          <p:cNvPr id="189447" name="Text Box 7"/>
          <p:cNvSpPr txBox="1">
            <a:spLocks noChangeArrowheads="1"/>
          </p:cNvSpPr>
          <p:nvPr/>
        </p:nvSpPr>
        <p:spPr bwMode="auto">
          <a:xfrm>
            <a:off x="539750" y="2222500"/>
            <a:ext cx="3700052" cy="3477875"/>
          </a:xfrm>
          <a:prstGeom prst="rect">
            <a:avLst/>
          </a:prstGeom>
          <a:solidFill>
            <a:srgbClr val="FFCDAB"/>
          </a:solidFill>
          <a:ln w="28575">
            <a:solidFill>
              <a:srgbClr val="FF8B8B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Problema actual en hospitales</a:t>
            </a:r>
          </a:p>
          <a:p>
            <a:pPr algn="l"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en pacientes que reciben</a:t>
            </a:r>
          </a:p>
          <a:p>
            <a:pPr algn="l"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antibióticos amplio espectro</a:t>
            </a:r>
          </a:p>
          <a:p>
            <a:pPr algn="l">
              <a:defRPr/>
            </a:pP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Diarrea</a:t>
            </a:r>
          </a:p>
          <a:p>
            <a:pPr algn="l">
              <a:defRPr/>
            </a:pPr>
            <a:r>
              <a:rPr lang="es-ES_tradnl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Pseudocolitis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membranosa</a:t>
            </a:r>
          </a:p>
          <a:p>
            <a:pPr algn="l">
              <a:defRPr/>
            </a:pP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Tratamiento:</a:t>
            </a:r>
          </a:p>
          <a:p>
            <a:pPr algn="l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* Bacterioterapia 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fecal </a:t>
            </a:r>
          </a:p>
          <a:p>
            <a:pPr algn="l"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–</a:t>
            </a:r>
            <a:r>
              <a:rPr lang="es-ES_tradnl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Probióticos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</a:p>
          <a:p>
            <a:pPr algn="l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* Transfusión fecal 2014</a:t>
            </a: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88068" name="Picture 9" descr="c diffic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027" y="2423943"/>
            <a:ext cx="4535488" cy="307498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452" name="Text Box 12"/>
          <p:cNvSpPr txBox="1">
            <a:spLocks noChangeArrowheads="1"/>
          </p:cNvSpPr>
          <p:nvPr/>
        </p:nvSpPr>
        <p:spPr bwMode="auto">
          <a:xfrm>
            <a:off x="7189788" y="549275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524942" y="753329"/>
            <a:ext cx="835485" cy="83099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8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6443663" y="948000"/>
            <a:ext cx="2148344" cy="707886"/>
          </a:xfrm>
          <a:prstGeom prst="rect">
            <a:avLst/>
          </a:prstGeo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/>
              <a:t>Uso inapropiado </a:t>
            </a:r>
          </a:p>
          <a:p>
            <a:r>
              <a:rPr lang="es-VE" dirty="0" smtClean="0"/>
              <a:t>de antibióticos</a:t>
            </a:r>
            <a:endParaRPr lang="es-V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 animBg="1"/>
      <p:bldP spid="18944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15" descr="flies_poo_hg_wh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067" y="1463465"/>
            <a:ext cx="201612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3008" name="Text Box 16"/>
          <p:cNvSpPr txBox="1">
            <a:spLocks noChangeArrowheads="1"/>
          </p:cNvSpPr>
          <p:nvPr/>
        </p:nvSpPr>
        <p:spPr bwMode="auto">
          <a:xfrm>
            <a:off x="899592" y="1430808"/>
            <a:ext cx="5832475" cy="4662488"/>
          </a:xfrm>
          <a:prstGeom prst="rect">
            <a:avLst/>
          </a:prstGeom>
          <a:solidFill>
            <a:srgbClr val="FFCDAB"/>
          </a:solidFill>
          <a:ln w="28575">
            <a:solidFill>
              <a:srgbClr val="CC6600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>
            <a:lvl1pPr marL="342900" indent="-3429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179388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lvl="1" algn="l" eaLnBrk="1" hangingPunct="1">
              <a:buSzPct val="150000"/>
              <a:buFontTx/>
              <a:buChar char="•"/>
            </a:pPr>
            <a:r>
              <a:rPr lang="en-US"/>
              <a:t> Blanco = </a:t>
            </a:r>
            <a:r>
              <a:rPr lang="en-US" sz="1600"/>
              <a:t>ausencia de bilis </a:t>
            </a:r>
            <a:r>
              <a:rPr lang="en-US" sz="1600" b="1"/>
              <a:t>“acolia”</a:t>
            </a:r>
          </a:p>
          <a:p>
            <a:pPr lvl="1" algn="l" eaLnBrk="1" hangingPunct="1">
              <a:buSzPct val="155000"/>
              <a:buFontTx/>
              <a:buChar char="•"/>
            </a:pPr>
            <a:endParaRPr lang="en-US" sz="1000"/>
          </a:p>
          <a:p>
            <a:pPr lvl="1" algn="l" eaLnBrk="1" hangingPunct="1">
              <a:buSzPct val="155000"/>
              <a:buFontTx/>
              <a:buChar char="•"/>
            </a:pPr>
            <a:r>
              <a:rPr lang="en-US"/>
              <a:t> Negro/borra de café = </a:t>
            </a:r>
            <a:r>
              <a:rPr lang="en-US" sz="1600"/>
              <a:t>hemorragia superior</a:t>
            </a:r>
            <a:r>
              <a:rPr lang="en-US" sz="1800"/>
              <a:t> </a:t>
            </a:r>
          </a:p>
          <a:p>
            <a:pPr lvl="1" algn="l" eaLnBrk="1" hangingPunct="1">
              <a:buSzPct val="155000"/>
              <a:buFontTx/>
              <a:buChar char="•"/>
            </a:pPr>
            <a:endParaRPr lang="en-US" sz="1000"/>
          </a:p>
          <a:p>
            <a:pPr lvl="1" algn="l" eaLnBrk="1" hangingPunct="1">
              <a:buSzPct val="155000"/>
              <a:buFontTx/>
              <a:buChar char="•"/>
            </a:pPr>
            <a:r>
              <a:rPr lang="en-US"/>
              <a:t> Negro = </a:t>
            </a:r>
            <a:r>
              <a:rPr lang="en-US" sz="1600"/>
              <a:t>por drogas Ej. </a:t>
            </a:r>
            <a:r>
              <a:rPr lang="en-US" sz="1600" i="1"/>
              <a:t>PeptoBismol</a:t>
            </a:r>
          </a:p>
          <a:p>
            <a:pPr lvl="1" algn="l" eaLnBrk="1" hangingPunct="1">
              <a:buSzPct val="155000"/>
              <a:buFontTx/>
              <a:buChar char="•"/>
            </a:pPr>
            <a:endParaRPr lang="en-US" sz="1000" i="1"/>
          </a:p>
          <a:p>
            <a:pPr lvl="1" algn="l" eaLnBrk="1" hangingPunct="1">
              <a:buSzPct val="155000"/>
              <a:buFontTx/>
              <a:buChar char="•"/>
            </a:pPr>
            <a:r>
              <a:rPr lang="en-US"/>
              <a:t> Rojo = </a:t>
            </a:r>
            <a:r>
              <a:rPr lang="en-US" sz="1600"/>
              <a:t>hemorragia inferior</a:t>
            </a:r>
          </a:p>
          <a:p>
            <a:pPr lvl="1" algn="l" eaLnBrk="1" hangingPunct="1">
              <a:buSzPct val="155000"/>
              <a:buFontTx/>
              <a:buChar char="•"/>
            </a:pPr>
            <a:endParaRPr lang="en-US" sz="1000"/>
          </a:p>
          <a:p>
            <a:pPr lvl="1" algn="l" eaLnBrk="1" hangingPunct="1">
              <a:buSzPct val="155000"/>
              <a:buFontTx/>
              <a:buChar char="•"/>
            </a:pPr>
            <a:r>
              <a:rPr lang="en-US"/>
              <a:t> Fluidas o duras = </a:t>
            </a:r>
            <a:r>
              <a:rPr lang="en-US" sz="1600"/>
              <a:t>diarrea, estreñimiento</a:t>
            </a:r>
          </a:p>
          <a:p>
            <a:pPr lvl="1" algn="l" eaLnBrk="1" hangingPunct="1">
              <a:buSzPct val="155000"/>
              <a:buFontTx/>
              <a:buChar char="•"/>
            </a:pPr>
            <a:endParaRPr lang="en-US" sz="1000"/>
          </a:p>
          <a:p>
            <a:pPr lvl="1" algn="l" eaLnBrk="1" hangingPunct="1">
              <a:buSzPct val="155000"/>
              <a:buFontTx/>
              <a:buChar char="•"/>
            </a:pPr>
            <a:r>
              <a:rPr lang="en-US"/>
              <a:t> Moco = </a:t>
            </a:r>
            <a:r>
              <a:rPr lang="en-US" sz="1600"/>
              <a:t>inflamación</a:t>
            </a:r>
          </a:p>
          <a:p>
            <a:pPr lvl="1" algn="l" eaLnBrk="1" hangingPunct="1">
              <a:buSzPct val="155000"/>
              <a:buFontTx/>
              <a:buChar char="•"/>
            </a:pPr>
            <a:endParaRPr lang="en-US" sz="1000"/>
          </a:p>
          <a:p>
            <a:pPr lvl="1" algn="l" eaLnBrk="1" hangingPunct="1">
              <a:buSzPct val="155000"/>
              <a:buFontTx/>
              <a:buChar char="•"/>
            </a:pPr>
            <a:r>
              <a:rPr lang="en-US"/>
              <a:t> pH: ácido o alcalino = </a:t>
            </a:r>
            <a:r>
              <a:rPr lang="en-US" sz="1600"/>
              <a:t>bacterias, pérdida HCO</a:t>
            </a:r>
            <a:r>
              <a:rPr lang="en-US" sz="1600" baseline="-25000"/>
              <a:t>3</a:t>
            </a:r>
            <a:r>
              <a:rPr lang="en-US" sz="1600" baseline="30000"/>
              <a:t>-</a:t>
            </a:r>
          </a:p>
          <a:p>
            <a:pPr lvl="1" algn="l" eaLnBrk="1" hangingPunct="1">
              <a:buSzPct val="155000"/>
            </a:pPr>
            <a:r>
              <a:rPr lang="en-US" sz="1000"/>
              <a:t> </a:t>
            </a:r>
          </a:p>
          <a:p>
            <a:pPr lvl="1" algn="l" eaLnBrk="1" hangingPunct="1">
              <a:buSzPct val="155000"/>
              <a:buFontTx/>
              <a:buChar char="•"/>
            </a:pPr>
            <a:r>
              <a:rPr lang="en-US"/>
              <a:t> Gap osmolar fecal: </a:t>
            </a:r>
            <a:r>
              <a:rPr lang="en-US" sz="1600"/>
              <a:t>diarrea secretora u osmótica </a:t>
            </a:r>
          </a:p>
          <a:p>
            <a:pPr lvl="1" algn="l" eaLnBrk="1" hangingPunct="1">
              <a:buSzPct val="155000"/>
            </a:pPr>
            <a:endParaRPr lang="en-US" sz="1000"/>
          </a:p>
          <a:p>
            <a:pPr lvl="1" algn="l" eaLnBrk="1" hangingPunct="1">
              <a:buSzPct val="155000"/>
              <a:buFontTx/>
              <a:buChar char="•"/>
            </a:pPr>
            <a:r>
              <a:rPr lang="en-US"/>
              <a:t> Presencia de grasa = </a:t>
            </a:r>
            <a:r>
              <a:rPr lang="en-US" sz="1600"/>
              <a:t>malabsorción</a:t>
            </a:r>
          </a:p>
          <a:p>
            <a:pPr lvl="1" algn="l" eaLnBrk="1" hangingPunct="1">
              <a:buSzPct val="155000"/>
            </a:pPr>
            <a:endParaRPr lang="en-US" sz="1000"/>
          </a:p>
          <a:p>
            <a:pPr lvl="1" algn="l" eaLnBrk="1" hangingPunct="1">
              <a:buSzPct val="155000"/>
              <a:buFontTx/>
              <a:buChar char="•"/>
            </a:pPr>
            <a:r>
              <a:rPr lang="en-US"/>
              <a:t> Parásitos, huevos etc. = </a:t>
            </a:r>
            <a:r>
              <a:rPr lang="en-US" sz="1600"/>
              <a:t>parasitosis</a:t>
            </a:r>
          </a:p>
          <a:p>
            <a:pPr lvl="1" algn="l" eaLnBrk="1" hangingPunct="1">
              <a:buSzPct val="155000"/>
              <a:buFontTx/>
              <a:buChar char="•"/>
            </a:pPr>
            <a:endParaRPr lang="en-US" sz="800"/>
          </a:p>
        </p:txBody>
      </p:sp>
      <p:sp>
        <p:nvSpPr>
          <p:cNvPr id="213009" name="Text Box 17"/>
          <p:cNvSpPr txBox="1">
            <a:spLocks noChangeArrowheads="1"/>
          </p:cNvSpPr>
          <p:nvPr/>
        </p:nvSpPr>
        <p:spPr bwMode="auto">
          <a:xfrm>
            <a:off x="6849080" y="3739646"/>
            <a:ext cx="1375698" cy="1200329"/>
          </a:xfrm>
          <a:prstGeom prst="rect">
            <a:avLst/>
          </a:prstGeom>
          <a:solidFill>
            <a:srgbClr val="EEE1B0"/>
          </a:solidFill>
          <a:ln w="28575">
            <a:solidFill>
              <a:srgbClr val="CC6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/>
              <a:t>Examen </a:t>
            </a:r>
          </a:p>
          <a:p>
            <a:pPr>
              <a:defRPr/>
            </a:pPr>
            <a:r>
              <a:rPr lang="es-ES" sz="2400"/>
              <a:t>de </a:t>
            </a:r>
          </a:p>
          <a:p>
            <a:pPr>
              <a:defRPr/>
            </a:pPr>
            <a:r>
              <a:rPr lang="es-ES" sz="2400"/>
              <a:t>heces</a:t>
            </a:r>
          </a:p>
        </p:txBody>
      </p:sp>
      <p:sp>
        <p:nvSpPr>
          <p:cNvPr id="93189" name="Rectangle 18"/>
          <p:cNvSpPr>
            <a:spLocks noChangeArrowheads="1"/>
          </p:cNvSpPr>
          <p:nvPr/>
        </p:nvSpPr>
        <p:spPr bwMode="auto">
          <a:xfrm>
            <a:off x="1619250" y="765175"/>
            <a:ext cx="4824413" cy="4254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179388" lvl="1" algn="l">
              <a:spcBef>
                <a:spcPct val="50000"/>
              </a:spcBef>
            </a:pPr>
            <a:r>
              <a:rPr lang="en-US"/>
              <a:t>Color/consistencia/pH/osmolaridad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7232650" y="351631"/>
            <a:ext cx="1221809" cy="338554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/>
              <a:t>IV. HECES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241950" y="557791"/>
            <a:ext cx="1377300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00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5" name="Text Box 25"/>
          <p:cNvSpPr txBox="1">
            <a:spLocks noChangeArrowheads="1"/>
          </p:cNvSpPr>
          <p:nvPr/>
        </p:nvSpPr>
        <p:spPr bwMode="auto">
          <a:xfrm>
            <a:off x="1400062" y="1132385"/>
            <a:ext cx="1079142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2909" name="Text Box 29"/>
          <p:cNvSpPr txBox="1">
            <a:spLocks noChangeArrowheads="1"/>
          </p:cNvSpPr>
          <p:nvPr/>
        </p:nvSpPr>
        <p:spPr bwMode="auto">
          <a:xfrm>
            <a:off x="2195736" y="2781300"/>
            <a:ext cx="3609975" cy="1644650"/>
          </a:xfrm>
          <a:prstGeom prst="rect">
            <a:avLst/>
          </a:prstGeom>
          <a:solidFill>
            <a:srgbClr val="FFE59B"/>
          </a:solidFill>
          <a:ln w="28575">
            <a:solidFill>
              <a:srgbClr val="9966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/>
              <a:t>Producción: 500-1500 ml/día</a:t>
            </a:r>
          </a:p>
          <a:p>
            <a:pPr algn="l">
              <a:defRPr/>
            </a:pPr>
            <a:endParaRPr lang="es-ES_tradnl"/>
          </a:p>
          <a:p>
            <a:pPr algn="l">
              <a:defRPr/>
            </a:pPr>
            <a:r>
              <a:rPr lang="es-ES_tradnl"/>
              <a:t>Absorción: 300-1100 ml/día</a:t>
            </a:r>
          </a:p>
          <a:p>
            <a:pPr algn="l">
              <a:defRPr/>
            </a:pPr>
            <a:endParaRPr lang="es-ES_tradnl"/>
          </a:p>
          <a:p>
            <a:pPr algn="l">
              <a:defRPr/>
            </a:pPr>
            <a:r>
              <a:rPr lang="es-ES_tradnl"/>
              <a:t>Eliminación: 200-600 ml/día</a:t>
            </a:r>
          </a:p>
        </p:txBody>
      </p:sp>
      <p:sp>
        <p:nvSpPr>
          <p:cNvPr id="122915" name="Text Box 35"/>
          <p:cNvSpPr txBox="1">
            <a:spLocks noChangeArrowheads="1"/>
          </p:cNvSpPr>
          <p:nvPr/>
        </p:nvSpPr>
        <p:spPr bwMode="auto">
          <a:xfrm>
            <a:off x="2413396" y="2095032"/>
            <a:ext cx="4317207" cy="461665"/>
          </a:xfrm>
          <a:prstGeom prst="rect">
            <a:avLst/>
          </a:prstGeom>
          <a:solidFill>
            <a:srgbClr val="74C0C6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 b="1"/>
              <a:t>V. GASES INTESTINALES</a:t>
            </a:r>
          </a:p>
        </p:txBody>
      </p:sp>
      <p:sp>
        <p:nvSpPr>
          <p:cNvPr id="122917" name="Text Box 37"/>
          <p:cNvSpPr txBox="1">
            <a:spLocks noChangeArrowheads="1"/>
          </p:cNvSpPr>
          <p:nvPr/>
        </p:nvSpPr>
        <p:spPr bwMode="auto">
          <a:xfrm>
            <a:off x="5903716" y="2781300"/>
            <a:ext cx="1049337" cy="396875"/>
          </a:xfrm>
          <a:prstGeom prst="rect">
            <a:avLst/>
          </a:prstGeom>
          <a:solidFill>
            <a:srgbClr val="FFCDAB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/>
              <a:t>1000</a:t>
            </a:r>
            <a:r>
              <a:rPr lang="es-ES"/>
              <a:t> ml</a:t>
            </a:r>
          </a:p>
        </p:txBody>
      </p:sp>
      <p:sp>
        <p:nvSpPr>
          <p:cNvPr id="122918" name="Text Box 38"/>
          <p:cNvSpPr txBox="1">
            <a:spLocks noChangeArrowheads="1"/>
          </p:cNvSpPr>
          <p:nvPr/>
        </p:nvSpPr>
        <p:spPr bwMode="auto">
          <a:xfrm>
            <a:off x="5953549" y="3422650"/>
            <a:ext cx="987771" cy="369332"/>
          </a:xfrm>
          <a:prstGeom prst="rect">
            <a:avLst/>
          </a:prstGeom>
          <a:solidFill>
            <a:srgbClr val="FFCDAB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dirty="0"/>
              <a:t> </a:t>
            </a:r>
            <a:r>
              <a:rPr lang="es-ES" sz="1800" dirty="0" smtClean="0"/>
              <a:t>600 </a:t>
            </a:r>
            <a:r>
              <a:rPr lang="es-ES" sz="1800" dirty="0"/>
              <a:t>ml</a:t>
            </a:r>
          </a:p>
        </p:txBody>
      </p:sp>
      <p:sp>
        <p:nvSpPr>
          <p:cNvPr id="122919" name="Text Box 39"/>
          <p:cNvSpPr txBox="1">
            <a:spLocks noChangeArrowheads="1"/>
          </p:cNvSpPr>
          <p:nvPr/>
        </p:nvSpPr>
        <p:spPr bwMode="auto">
          <a:xfrm>
            <a:off x="5984678" y="4005263"/>
            <a:ext cx="911225" cy="366712"/>
          </a:xfrm>
          <a:prstGeom prst="rect">
            <a:avLst/>
          </a:prstGeom>
          <a:solidFill>
            <a:srgbClr val="FFCDAB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dirty="0"/>
              <a:t>400 ml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9" grpId="0" animBg="1"/>
      <p:bldP spid="122917" grpId="0" animBg="1"/>
      <p:bldP spid="122918" grpId="0" animBg="1"/>
      <p:bldP spid="12291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62" name="Text Box 6"/>
          <p:cNvSpPr txBox="1">
            <a:spLocks noChangeArrowheads="1"/>
          </p:cNvSpPr>
          <p:nvPr/>
        </p:nvSpPr>
        <p:spPr bwMode="auto">
          <a:xfrm>
            <a:off x="7460347" y="1121271"/>
            <a:ext cx="1157689" cy="461665"/>
          </a:xfrm>
          <a:prstGeom prst="rect">
            <a:avLst/>
          </a:prstGeom>
          <a:solidFill>
            <a:srgbClr val="DEF1F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/>
              <a:t>Origen</a:t>
            </a:r>
          </a:p>
        </p:txBody>
      </p:sp>
      <p:sp>
        <p:nvSpPr>
          <p:cNvPr id="95235" name="Rectangle 10"/>
          <p:cNvSpPr>
            <a:spLocks noChangeArrowheads="1"/>
          </p:cNvSpPr>
          <p:nvPr/>
        </p:nvSpPr>
        <p:spPr bwMode="auto">
          <a:xfrm>
            <a:off x="1008063" y="0"/>
            <a:ext cx="3455987" cy="7651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63" name="Text Box 7"/>
          <p:cNvSpPr txBox="1">
            <a:spLocks noChangeArrowheads="1"/>
          </p:cNvSpPr>
          <p:nvPr/>
        </p:nvSpPr>
        <p:spPr bwMode="auto">
          <a:xfrm>
            <a:off x="6300788" y="404813"/>
            <a:ext cx="2335896" cy="646331"/>
          </a:xfrm>
          <a:prstGeom prst="rect">
            <a:avLst/>
          </a:prstGeom>
          <a:solidFill>
            <a:srgbClr val="74C0C6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/>
              <a:t>V. GASES </a:t>
            </a:r>
          </a:p>
          <a:p>
            <a:pPr algn="l">
              <a:defRPr/>
            </a:pPr>
            <a:r>
              <a:rPr lang="es-ES" sz="1800" b="1"/>
              <a:t>   INTESTINALES</a:t>
            </a:r>
          </a:p>
        </p:txBody>
      </p:sp>
      <p:sp>
        <p:nvSpPr>
          <p:cNvPr id="121867" name="Oval 11"/>
          <p:cNvSpPr>
            <a:spLocks noChangeArrowheads="1"/>
          </p:cNvSpPr>
          <p:nvPr/>
        </p:nvSpPr>
        <p:spPr bwMode="auto">
          <a:xfrm>
            <a:off x="611560" y="4482276"/>
            <a:ext cx="854075" cy="1223963"/>
          </a:xfrm>
          <a:prstGeom prst="ellipse">
            <a:avLst/>
          </a:prstGeom>
          <a:noFill/>
          <a:ln w="28575">
            <a:solidFill>
              <a:srgbClr val="9966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68" name="Oval 12"/>
          <p:cNvSpPr>
            <a:spLocks noChangeArrowheads="1"/>
          </p:cNvSpPr>
          <p:nvPr/>
        </p:nvSpPr>
        <p:spPr bwMode="auto">
          <a:xfrm>
            <a:off x="1547838" y="4293096"/>
            <a:ext cx="2920397" cy="1655762"/>
          </a:xfrm>
          <a:prstGeom prst="ellipse">
            <a:avLst/>
          </a:prstGeom>
          <a:noFill/>
          <a:ln w="28575">
            <a:solidFill>
              <a:srgbClr val="FF66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69" name="Text Box 13"/>
          <p:cNvSpPr txBox="1">
            <a:spLocks noChangeArrowheads="1"/>
          </p:cNvSpPr>
          <p:nvPr/>
        </p:nvSpPr>
        <p:spPr bwMode="auto">
          <a:xfrm>
            <a:off x="5074530" y="3463632"/>
            <a:ext cx="3384550" cy="2722563"/>
          </a:xfrm>
          <a:prstGeom prst="rect">
            <a:avLst/>
          </a:prstGeom>
          <a:solidFill>
            <a:srgbClr val="DFCDBF"/>
          </a:solidFill>
          <a:ln w="38100">
            <a:solidFill>
              <a:srgbClr val="996600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E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“</a:t>
            </a:r>
            <a:r>
              <a:rPr lang="es-ES" dirty="0"/>
              <a:t>Explosiones en el colon</a:t>
            </a:r>
            <a:r>
              <a:rPr lang="es-E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”</a:t>
            </a:r>
            <a:endParaRPr lang="es-ES" dirty="0"/>
          </a:p>
          <a:p>
            <a:pPr algn="l">
              <a:defRPr/>
            </a:pPr>
            <a:endParaRPr lang="es-ES" sz="1200" dirty="0"/>
          </a:p>
          <a:p>
            <a:pPr algn="l">
              <a:defRPr/>
            </a:pPr>
            <a:r>
              <a:rPr lang="es-ES" sz="1800" dirty="0"/>
              <a:t>Al hacer </a:t>
            </a:r>
            <a:r>
              <a:rPr lang="es-ES" sz="1800" dirty="0" err="1"/>
              <a:t>electrocauterizaciones</a:t>
            </a:r>
            <a:r>
              <a:rPr lang="es-ES" sz="1800" dirty="0"/>
              <a:t> cuando se usaba manitol </a:t>
            </a:r>
          </a:p>
          <a:p>
            <a:pPr algn="l">
              <a:defRPr/>
            </a:pPr>
            <a:r>
              <a:rPr lang="es-ES" sz="1800" dirty="0"/>
              <a:t>como laxante</a:t>
            </a:r>
          </a:p>
          <a:p>
            <a:pPr algn="l">
              <a:defRPr/>
            </a:pPr>
            <a:r>
              <a:rPr lang="es-ES" sz="1200" dirty="0"/>
              <a:t> </a:t>
            </a:r>
          </a:p>
          <a:p>
            <a:pPr algn="l">
              <a:defRPr/>
            </a:pPr>
            <a:r>
              <a:rPr lang="es-ES" sz="1800" dirty="0"/>
              <a:t>Manitol fermentado por bacterias produce: H</a:t>
            </a:r>
            <a:r>
              <a:rPr lang="es-ES" sz="1800" baseline="-25000" dirty="0"/>
              <a:t>2</a:t>
            </a:r>
            <a:r>
              <a:rPr lang="es-ES" sz="1800" dirty="0"/>
              <a:t> y CH</a:t>
            </a:r>
            <a:r>
              <a:rPr lang="es-ES" sz="1800" baseline="-25000" dirty="0"/>
              <a:t>4 </a:t>
            </a:r>
            <a:r>
              <a:rPr lang="es-ES" sz="1800" dirty="0"/>
              <a:t>gases explosivos</a:t>
            </a:r>
          </a:p>
        </p:txBody>
      </p:sp>
      <p:sp>
        <p:nvSpPr>
          <p:cNvPr id="121873" name="Text Box 17"/>
          <p:cNvSpPr txBox="1">
            <a:spLocks noChangeArrowheads="1"/>
          </p:cNvSpPr>
          <p:nvPr/>
        </p:nvSpPr>
        <p:spPr bwMode="auto">
          <a:xfrm>
            <a:off x="611560" y="1052736"/>
            <a:ext cx="4049507" cy="303159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eriod"/>
              <a:defRPr/>
            </a:pPr>
            <a:r>
              <a:rPr lang="es-ES_tradnl" dirty="0" smtClean="0">
                <a:latin typeface="Comic Sans MS" pitchFamily="66" charset="0"/>
              </a:rPr>
              <a:t>Aire deglutido</a:t>
            </a:r>
          </a:p>
          <a:p>
            <a:pPr>
              <a:defRPr/>
            </a:pPr>
            <a:r>
              <a:rPr lang="es-ES_tradnl" dirty="0" smtClean="0">
                <a:latin typeface="Comic Sans MS" pitchFamily="66" charset="0"/>
              </a:rPr>
              <a:t>     </a:t>
            </a:r>
            <a:r>
              <a:rPr lang="es-ES_tradnl" sz="1600" dirty="0" smtClean="0">
                <a:latin typeface="Comic Sans MS" pitchFamily="66" charset="0"/>
              </a:rPr>
              <a:t>Se eructa la mayor parte</a:t>
            </a:r>
          </a:p>
          <a:p>
            <a:pPr>
              <a:defRPr/>
            </a:pPr>
            <a:endParaRPr lang="es-ES_tradnl" sz="1200" dirty="0" smtClean="0">
              <a:latin typeface="Comic Sans MS" pitchFamily="66" charset="0"/>
            </a:endParaRPr>
          </a:p>
          <a:p>
            <a:pPr>
              <a:defRPr/>
            </a:pPr>
            <a:r>
              <a:rPr lang="es-ES_tradnl" dirty="0" smtClean="0">
                <a:latin typeface="Comic Sans MS" pitchFamily="66" charset="0"/>
              </a:rPr>
              <a:t>2.  Gases difundidos</a:t>
            </a:r>
          </a:p>
          <a:p>
            <a:pPr>
              <a:defRPr/>
            </a:pPr>
            <a:r>
              <a:rPr lang="es-ES_tradnl" dirty="0" smtClean="0">
                <a:latin typeface="Comic Sans MS" pitchFamily="66" charset="0"/>
              </a:rPr>
              <a:t>     </a:t>
            </a:r>
            <a:r>
              <a:rPr lang="es-ES_tradnl" sz="1600" b="1" dirty="0" smtClean="0">
                <a:latin typeface="Comic Sans MS" pitchFamily="66" charset="0"/>
              </a:rPr>
              <a:t>N</a:t>
            </a:r>
            <a:r>
              <a:rPr lang="es-ES_tradnl" sz="1600" b="1" baseline="-25000" dirty="0" smtClean="0">
                <a:latin typeface="Comic Sans MS" pitchFamily="66" charset="0"/>
              </a:rPr>
              <a:t>2</a:t>
            </a:r>
            <a:r>
              <a:rPr lang="es-ES_tradnl" sz="1600" b="1" dirty="0" smtClean="0">
                <a:latin typeface="Comic Sans MS" pitchFamily="66" charset="0"/>
              </a:rPr>
              <a:t> y O</a:t>
            </a:r>
            <a:r>
              <a:rPr lang="es-ES_tradnl" sz="1600" b="1" baseline="-25000" dirty="0" smtClean="0">
                <a:latin typeface="Comic Sans MS" pitchFamily="66" charset="0"/>
              </a:rPr>
              <a:t>2</a:t>
            </a:r>
            <a:r>
              <a:rPr lang="es-ES_tradnl" sz="1600" dirty="0" smtClean="0">
                <a:latin typeface="Comic Sans MS" pitchFamily="66" charset="0"/>
              </a:rPr>
              <a:t>          sangre</a:t>
            </a:r>
          </a:p>
          <a:p>
            <a:pPr>
              <a:defRPr/>
            </a:pPr>
            <a:endParaRPr lang="es-ES_tradnl" sz="1600" dirty="0" smtClean="0">
              <a:latin typeface="Comic Sans MS" pitchFamily="66" charset="0"/>
            </a:endParaRPr>
          </a:p>
          <a:p>
            <a:pPr>
              <a:buFontTx/>
              <a:buAutoNum type="arabicPeriod" startAt="3"/>
              <a:defRPr/>
            </a:pPr>
            <a:r>
              <a:rPr lang="es-ES_tradnl" sz="2400" b="1" dirty="0" smtClean="0">
                <a:solidFill>
                  <a:srgbClr val="654321"/>
                </a:solidFill>
                <a:latin typeface="Comic Sans MS" pitchFamily="66" charset="0"/>
              </a:rPr>
              <a:t>Gases generados </a:t>
            </a:r>
            <a:r>
              <a:rPr lang="es-ES_tradnl" sz="2400" b="1" i="1" dirty="0" smtClean="0">
                <a:solidFill>
                  <a:srgbClr val="654321"/>
                </a:solidFill>
                <a:latin typeface="Comic Sans MS" pitchFamily="66" charset="0"/>
              </a:rPr>
              <a:t>in situ</a:t>
            </a:r>
          </a:p>
          <a:p>
            <a:pPr>
              <a:defRPr/>
            </a:pPr>
            <a:r>
              <a:rPr lang="es-ES_tradnl" sz="1600" b="1" i="1" dirty="0" smtClean="0">
                <a:latin typeface="Comic Sans MS" pitchFamily="66" charset="0"/>
              </a:rPr>
              <a:t>    </a:t>
            </a:r>
            <a:r>
              <a:rPr lang="es-ES_tradnl" sz="1600" b="1" dirty="0" smtClean="0">
                <a:latin typeface="Comic Sans MS" pitchFamily="66" charset="0"/>
              </a:rPr>
              <a:t>CO</a:t>
            </a:r>
            <a:r>
              <a:rPr lang="es-ES_tradnl" sz="1600" b="1" baseline="-25000" dirty="0" smtClean="0">
                <a:latin typeface="Comic Sans MS" pitchFamily="66" charset="0"/>
              </a:rPr>
              <a:t>2</a:t>
            </a:r>
            <a:r>
              <a:rPr lang="es-ES_tradnl" sz="1600" b="1" dirty="0" smtClean="0">
                <a:latin typeface="Comic Sans MS" pitchFamily="66" charset="0"/>
              </a:rPr>
              <a:t> en duodeno</a:t>
            </a:r>
            <a:r>
              <a:rPr lang="es-ES_tradnl" sz="1600" dirty="0" smtClean="0">
                <a:latin typeface="Comic Sans MS" pitchFamily="66" charset="0"/>
              </a:rPr>
              <a:t>, se expulsa </a:t>
            </a:r>
          </a:p>
          <a:p>
            <a:pPr>
              <a:defRPr/>
            </a:pPr>
            <a:r>
              <a:rPr lang="es-ES_tradnl" sz="1600" dirty="0" smtClean="0">
                <a:latin typeface="Comic Sans MS" pitchFamily="66" charset="0"/>
              </a:rPr>
              <a:t>      por pulmones</a:t>
            </a:r>
          </a:p>
          <a:p>
            <a:pPr>
              <a:defRPr/>
            </a:pPr>
            <a:r>
              <a:rPr lang="es-ES_tradnl" sz="900" dirty="0" smtClean="0">
                <a:latin typeface="Comic Sans MS" pitchFamily="66" charset="0"/>
              </a:rPr>
              <a:t>    </a:t>
            </a:r>
          </a:p>
          <a:p>
            <a:pPr>
              <a:defRPr/>
            </a:pPr>
            <a:r>
              <a:rPr lang="es-ES_tradnl" sz="1600" dirty="0" smtClean="0">
                <a:latin typeface="Comic Sans MS" pitchFamily="66" charset="0"/>
              </a:rPr>
              <a:t>      </a:t>
            </a:r>
            <a:r>
              <a:rPr lang="es-ES_tradnl" sz="1800" b="1" dirty="0" smtClean="0">
                <a:latin typeface="Comic Sans MS" pitchFamily="66" charset="0"/>
              </a:rPr>
              <a:t>Productos de fermentación</a:t>
            </a:r>
          </a:p>
        </p:txBody>
      </p:sp>
      <p:sp>
        <p:nvSpPr>
          <p:cNvPr id="95241" name="Line 18"/>
          <p:cNvSpPr>
            <a:spLocks noChangeShapeType="1"/>
          </p:cNvSpPr>
          <p:nvPr/>
        </p:nvSpPr>
        <p:spPr bwMode="auto">
          <a:xfrm>
            <a:off x="1953915" y="2349351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1875" name="Text Box 19"/>
          <p:cNvSpPr txBox="1">
            <a:spLocks noChangeArrowheads="1"/>
          </p:cNvSpPr>
          <p:nvPr/>
        </p:nvSpPr>
        <p:spPr bwMode="auto">
          <a:xfrm>
            <a:off x="673473" y="4625151"/>
            <a:ext cx="72072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ES_tradnl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CH</a:t>
            </a:r>
            <a:r>
              <a:rPr lang="es-ES_tradnl" sz="1800" b="1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</a:p>
          <a:p>
            <a:pPr algn="l">
              <a:defRPr/>
            </a:pPr>
            <a:r>
              <a:rPr lang="es-ES_tradnl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</a:t>
            </a:r>
            <a:r>
              <a:rPr lang="es-ES_tradnl" sz="1800" b="1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  <a:p>
            <a:pPr algn="l">
              <a:defRPr/>
            </a:pPr>
            <a:r>
              <a:rPr lang="es-ES_tradnl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CO</a:t>
            </a:r>
            <a:r>
              <a:rPr lang="es-ES_tradnl" sz="1800" b="1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</p:txBody>
      </p:sp>
      <p:sp>
        <p:nvSpPr>
          <p:cNvPr id="121876" name="Text Box 20"/>
          <p:cNvSpPr txBox="1">
            <a:spLocks noChangeArrowheads="1"/>
          </p:cNvSpPr>
          <p:nvPr/>
        </p:nvSpPr>
        <p:spPr bwMode="auto">
          <a:xfrm>
            <a:off x="1825997" y="4480689"/>
            <a:ext cx="196398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_tradnl" sz="18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Ac.Sulfhídrico</a:t>
            </a:r>
            <a:endParaRPr lang="es-ES_tradnl" sz="18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sz="18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Escatoles</a:t>
            </a:r>
            <a:endParaRPr lang="es-ES_tradnl" sz="18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sz="18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Indoles</a:t>
            </a:r>
            <a:endParaRPr lang="es-ES_tradnl" sz="18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Mercaptanos</a:t>
            </a:r>
          </a:p>
        </p:txBody>
      </p:sp>
      <p:sp>
        <p:nvSpPr>
          <p:cNvPr id="121877" name="Text Box 21"/>
          <p:cNvSpPr txBox="1">
            <a:spLocks noChangeArrowheads="1"/>
          </p:cNvSpPr>
          <p:nvPr/>
        </p:nvSpPr>
        <p:spPr bwMode="auto">
          <a:xfrm>
            <a:off x="4595105" y="2661280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pic>
        <p:nvPicPr>
          <p:cNvPr id="121880" name="Picture 24" descr="Hydrogen-sulf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48" y="4752151"/>
            <a:ext cx="576262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881" name="Text Box 25"/>
          <p:cNvSpPr txBox="1">
            <a:spLocks noChangeArrowheads="1"/>
          </p:cNvSpPr>
          <p:nvPr/>
        </p:nvSpPr>
        <p:spPr bwMode="auto">
          <a:xfrm>
            <a:off x="3404858" y="5372864"/>
            <a:ext cx="5667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 dirty="0"/>
              <a:t>H</a:t>
            </a:r>
            <a:r>
              <a:rPr lang="es-ES_tradnl" sz="1600" b="1" baseline="-25000" dirty="0"/>
              <a:t>2</a:t>
            </a:r>
            <a:r>
              <a:rPr lang="es-ES_tradnl" sz="1600" b="1" dirty="0"/>
              <a:t>S</a:t>
            </a: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7" grpId="0" animBg="1"/>
      <p:bldP spid="121868" grpId="0" animBg="1"/>
      <p:bldP spid="121869" grpId="0" animBg="1"/>
      <p:bldP spid="121875" grpId="0"/>
      <p:bldP spid="121876" grpId="0"/>
      <p:bldP spid="12188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Text Box 2"/>
          <p:cNvSpPr txBox="1">
            <a:spLocks noChangeArrowheads="1"/>
          </p:cNvSpPr>
          <p:nvPr/>
        </p:nvSpPr>
        <p:spPr bwMode="auto">
          <a:xfrm>
            <a:off x="6573138" y="1185889"/>
            <a:ext cx="1994456" cy="461665"/>
          </a:xfrm>
          <a:prstGeom prst="rect">
            <a:avLst/>
          </a:prstGeom>
          <a:solidFill>
            <a:srgbClr val="DEF1F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/>
              <a:t>Composición </a:t>
            </a:r>
          </a:p>
        </p:txBody>
      </p:sp>
      <p:sp>
        <p:nvSpPr>
          <p:cNvPr id="215044" name="Text Box 4"/>
          <p:cNvSpPr txBox="1">
            <a:spLocks noChangeArrowheads="1"/>
          </p:cNvSpPr>
          <p:nvPr/>
        </p:nvSpPr>
        <p:spPr bwMode="auto">
          <a:xfrm>
            <a:off x="6115930" y="3978642"/>
            <a:ext cx="2089150" cy="1938992"/>
          </a:xfrm>
          <a:prstGeom prst="rect">
            <a:avLst/>
          </a:prstGeom>
          <a:solidFill>
            <a:srgbClr val="DFCDBF"/>
          </a:solidFill>
          <a:ln w="28575">
            <a:solidFill>
              <a:srgbClr val="9966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/>
          <a:p>
            <a:pPr algn="l">
              <a:defRPr/>
            </a:pPr>
            <a:r>
              <a:rPr lang="es-ES"/>
              <a:t>Si hay infección o inflamación por bacterias fermentadoras, habrá más gas maloliente</a:t>
            </a: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1320535" y="1818159"/>
            <a:ext cx="1899879" cy="1692771"/>
          </a:xfrm>
          <a:prstGeom prst="rect">
            <a:avLst/>
          </a:prstGeom>
          <a:noFill/>
          <a:ln w="28575">
            <a:solidFill>
              <a:srgbClr val="FF8B8B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</a:t>
            </a:r>
            <a:r>
              <a:rPr lang="es-ES_tradnl" sz="1800" baseline="-25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65%</a:t>
            </a:r>
          </a:p>
          <a:p>
            <a:pPr algn="l"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</a:t>
            </a:r>
            <a:r>
              <a:rPr lang="es-ES_tradnl" sz="1800" baseline="-25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20%</a:t>
            </a:r>
          </a:p>
          <a:p>
            <a:pPr algn="l"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CO</a:t>
            </a:r>
            <a:r>
              <a:rPr lang="es-ES_tradnl" sz="1800" baseline="-25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10%</a:t>
            </a:r>
          </a:p>
          <a:p>
            <a:pPr algn="l"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CH</a:t>
            </a:r>
            <a:r>
              <a:rPr lang="es-ES_tradnl" sz="1800" baseline="-25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3%</a:t>
            </a:r>
          </a:p>
          <a:p>
            <a:pPr algn="l"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</a:t>
            </a:r>
            <a:r>
              <a:rPr lang="es-ES_tradnl" sz="1800" baseline="-25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2%</a:t>
            </a:r>
          </a:p>
          <a:p>
            <a:pPr algn="l">
              <a:defRPr/>
            </a:pPr>
            <a:endParaRPr lang="es-ES_tradnl" sz="1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5046" name="Text Box 6"/>
          <p:cNvSpPr txBox="1">
            <a:spLocks noChangeArrowheads="1"/>
          </p:cNvSpPr>
          <p:nvPr/>
        </p:nvSpPr>
        <p:spPr bwMode="auto">
          <a:xfrm>
            <a:off x="6188521" y="1866826"/>
            <a:ext cx="131127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No </a:t>
            </a:r>
          </a:p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bacterianos</a:t>
            </a:r>
          </a:p>
        </p:txBody>
      </p:sp>
      <p:sp>
        <p:nvSpPr>
          <p:cNvPr id="96263" name="Line 7"/>
          <p:cNvSpPr>
            <a:spLocks noChangeShapeType="1"/>
          </p:cNvSpPr>
          <p:nvPr/>
        </p:nvSpPr>
        <p:spPr bwMode="auto">
          <a:xfrm>
            <a:off x="5364088" y="1843312"/>
            <a:ext cx="0" cy="628055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15049" name="Text Box 9"/>
          <p:cNvSpPr txBox="1">
            <a:spLocks noChangeArrowheads="1"/>
          </p:cNvSpPr>
          <p:nvPr/>
        </p:nvSpPr>
        <p:spPr bwMode="auto">
          <a:xfrm>
            <a:off x="526434" y="796748"/>
            <a:ext cx="78098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5050" name="Text Box 10"/>
          <p:cNvSpPr txBox="1">
            <a:spLocks noChangeArrowheads="1"/>
          </p:cNvSpPr>
          <p:nvPr/>
        </p:nvSpPr>
        <p:spPr bwMode="auto">
          <a:xfrm>
            <a:off x="4015309" y="4581128"/>
            <a:ext cx="1911101" cy="646331"/>
          </a:xfrm>
          <a:prstGeom prst="rect">
            <a:avLst/>
          </a:prstGeom>
          <a:solidFill>
            <a:srgbClr val="E8CA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“huevos </a:t>
            </a:r>
          </a:p>
          <a:p>
            <a:pPr algn="l" eaLnBrk="1" hangingPunct="1"/>
            <a:r>
              <a:rPr lang="es-ES_tradnl"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descompuestos”</a:t>
            </a:r>
          </a:p>
        </p:txBody>
      </p:sp>
      <p:sp>
        <p:nvSpPr>
          <p:cNvPr id="215051" name="Text Box 11"/>
          <p:cNvSpPr txBox="1">
            <a:spLocks noChangeArrowheads="1"/>
          </p:cNvSpPr>
          <p:nvPr/>
        </p:nvSpPr>
        <p:spPr bwMode="auto">
          <a:xfrm>
            <a:off x="3995936" y="5302949"/>
            <a:ext cx="1946367" cy="646331"/>
          </a:xfrm>
          <a:prstGeom prst="rect">
            <a:avLst/>
          </a:prstGeom>
          <a:solidFill>
            <a:srgbClr val="E8CA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Olor añadido</a:t>
            </a:r>
          </a:p>
          <a:p>
            <a:pPr algn="l" eaLnBrk="1" hangingPunct="1"/>
            <a:r>
              <a:rPr lang="es-ES_tradnl"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gas doméstico</a:t>
            </a:r>
          </a:p>
        </p:txBody>
      </p:sp>
      <p:sp>
        <p:nvSpPr>
          <p:cNvPr id="215053" name="Text Box 13"/>
          <p:cNvSpPr txBox="1">
            <a:spLocks noChangeArrowheads="1"/>
          </p:cNvSpPr>
          <p:nvPr/>
        </p:nvSpPr>
        <p:spPr bwMode="auto">
          <a:xfrm>
            <a:off x="5479383" y="1843312"/>
            <a:ext cx="603050" cy="1754326"/>
          </a:xfrm>
          <a:prstGeom prst="rect">
            <a:avLst/>
          </a:prstGeom>
          <a:noFill/>
          <a:ln w="19050">
            <a:solidFill>
              <a:srgbClr val="33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</a:t>
            </a:r>
            <a:r>
              <a:rPr lang="es-ES_tradnl" sz="1800" baseline="-25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  <a:p>
            <a:pPr algn="l"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</a:t>
            </a:r>
            <a:r>
              <a:rPr lang="es-ES_tradnl" sz="1800" baseline="-25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  <a:p>
            <a:pPr algn="l">
              <a:defRPr/>
            </a:pPr>
            <a:endParaRPr lang="es-ES_tradnl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</a:t>
            </a:r>
            <a:r>
              <a:rPr lang="es-ES_tradnl" sz="1800" baseline="-25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  <a:p>
            <a:pPr algn="l">
              <a:defRPr/>
            </a:pP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</a:t>
            </a:r>
            <a:r>
              <a:rPr lang="es-ES_tradnl" sz="1800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endParaRPr lang="es-ES_tradnl" sz="1800" baseline="-25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</a:t>
            </a:r>
            <a:r>
              <a:rPr lang="es-ES_tradnl" sz="1800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  <a:endParaRPr lang="es-ES_tradnl" sz="1800" baseline="-25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5054" name="Text Box 14"/>
          <p:cNvSpPr txBox="1">
            <a:spLocks noChangeArrowheads="1"/>
          </p:cNvSpPr>
          <p:nvPr/>
        </p:nvSpPr>
        <p:spPr bwMode="auto">
          <a:xfrm>
            <a:off x="3419872" y="1827573"/>
            <a:ext cx="1550988" cy="730250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b="1">
                <a:effectLst>
                  <a:outerShdw blurRad="38100" dist="38100" dir="2700000" algn="tl">
                    <a:srgbClr val="C0C0C0"/>
                  </a:outerShdw>
                </a:effectLst>
              </a:rPr>
              <a:t>99% </a:t>
            </a:r>
          </a:p>
          <a:p>
            <a:pPr>
              <a:defRPr/>
            </a:pPr>
            <a:r>
              <a:rPr lang="es-ES_tradnl" b="1">
                <a:effectLst>
                  <a:outerShdw blurRad="38100" dist="38100" dir="2700000" algn="tl">
                    <a:srgbClr val="C0C0C0"/>
                  </a:outerShdw>
                </a:effectLst>
              </a:rPr>
              <a:t>SIN OLOR</a:t>
            </a:r>
          </a:p>
        </p:txBody>
      </p:sp>
      <p:sp>
        <p:nvSpPr>
          <p:cNvPr id="215055" name="Text Box 15"/>
          <p:cNvSpPr txBox="1">
            <a:spLocks noChangeArrowheads="1"/>
          </p:cNvSpPr>
          <p:nvPr/>
        </p:nvSpPr>
        <p:spPr bwMode="auto">
          <a:xfrm>
            <a:off x="1320569" y="4570958"/>
            <a:ext cx="1101725" cy="730250"/>
          </a:xfrm>
          <a:prstGeom prst="rect">
            <a:avLst/>
          </a:prstGeom>
          <a:solidFill>
            <a:srgbClr val="DFCDBF"/>
          </a:solidFill>
          <a:ln w="28575">
            <a:solidFill>
              <a:srgbClr val="9966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b="1">
                <a:effectLst>
                  <a:outerShdw blurRad="38100" dist="38100" dir="2700000" algn="tl">
                    <a:srgbClr val="FFFFFF"/>
                  </a:outerShdw>
                </a:effectLst>
              </a:rPr>
              <a:t>1% </a:t>
            </a:r>
          </a:p>
          <a:p>
            <a:pPr algn="l">
              <a:defRPr/>
            </a:pPr>
            <a:r>
              <a:rPr lang="es-ES_tradnl" b="1">
                <a:effectLst>
                  <a:outerShdw blurRad="38100" dist="38100" dir="2700000" algn="tl">
                    <a:srgbClr val="FFFFFF"/>
                  </a:outerShdw>
                </a:effectLst>
              </a:rPr>
              <a:t>OLOR!!!</a:t>
            </a:r>
          </a:p>
        </p:txBody>
      </p:sp>
      <p:sp>
        <p:nvSpPr>
          <p:cNvPr id="215056" name="Text Box 16"/>
          <p:cNvSpPr txBox="1">
            <a:spLocks noChangeArrowheads="1"/>
          </p:cNvSpPr>
          <p:nvPr/>
        </p:nvSpPr>
        <p:spPr bwMode="auto">
          <a:xfrm>
            <a:off x="2519533" y="4570958"/>
            <a:ext cx="1401762" cy="1314450"/>
          </a:xfrm>
          <a:prstGeom prst="rect">
            <a:avLst/>
          </a:prstGeom>
          <a:solidFill>
            <a:srgbClr val="FFC69F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</a:t>
            </a:r>
            <a:r>
              <a:rPr lang="es-ES_tradnl" sz="1600" baseline="-25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s-ES_tradnl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</a:t>
            </a:r>
          </a:p>
          <a:p>
            <a:pPr algn="l">
              <a:defRPr/>
            </a:pPr>
            <a:endParaRPr lang="es-ES_tradnl" sz="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sz="16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Escatoles</a:t>
            </a:r>
            <a:endParaRPr lang="es-ES_tradnl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sz="16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Indoles</a:t>
            </a:r>
            <a:endParaRPr lang="es-ES_tradnl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endParaRPr lang="es-ES_tradnl" sz="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Mercaptanos</a:t>
            </a:r>
          </a:p>
        </p:txBody>
      </p:sp>
      <p:sp>
        <p:nvSpPr>
          <p:cNvPr id="215058" name="Text Box 18"/>
          <p:cNvSpPr txBox="1">
            <a:spLocks noChangeArrowheads="1"/>
          </p:cNvSpPr>
          <p:nvPr/>
        </p:nvSpPr>
        <p:spPr bwMode="auto">
          <a:xfrm>
            <a:off x="6460660" y="511544"/>
            <a:ext cx="2103461" cy="584775"/>
          </a:xfrm>
          <a:prstGeom prst="rect">
            <a:avLst/>
          </a:prstGeom>
          <a:solidFill>
            <a:srgbClr val="74C0C6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V. GASES </a:t>
            </a:r>
          </a:p>
          <a:p>
            <a:pPr algn="l">
              <a:defRPr/>
            </a:pPr>
            <a:r>
              <a:rPr lang="es-ES" sz="1600" b="1"/>
              <a:t>   INTESTINALES</a:t>
            </a: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270166" y="4104618"/>
            <a:ext cx="2198038" cy="369332"/>
          </a:xfrm>
          <a:prstGeom prst="rect">
            <a:avLst/>
          </a:prstGeom>
          <a:ln w="28575">
            <a:solidFill>
              <a:srgbClr val="996633"/>
            </a:solidFill>
          </a:ln>
        </p:spPr>
        <p:txBody>
          <a:bodyPr wrap="none">
            <a:spAutoFit/>
          </a:bodyPr>
          <a:lstStyle/>
          <a:p>
            <a:pPr lvl="0" algn="l">
              <a:defRPr/>
            </a:pPr>
            <a:r>
              <a:rPr lang="es-ES_tradnl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Trazas malolientes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1163050" y="3717032"/>
            <a:ext cx="5280613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eaLnBrk="0" hangingPunct="0">
              <a:buClr>
                <a:schemeClr val="tx1"/>
              </a:buClr>
            </a:pPr>
            <a:r>
              <a:rPr lang="en-US" sz="1100" b="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1100" b="0" dirty="0">
                <a:latin typeface="Times New Roman" pitchFamily="18" charset="0"/>
                <a:cs typeface="Times New Roman" pitchFamily="18" charset="0"/>
              </a:rPr>
              <a:t>. M. Barrett. </a:t>
            </a:r>
            <a:r>
              <a:rPr lang="en-US" sz="1100" b="0" i="1" dirty="0">
                <a:latin typeface="Times New Roman" pitchFamily="18" charset="0"/>
                <a:cs typeface="Times New Roman" pitchFamily="18" charset="0"/>
              </a:rPr>
              <a:t>Gastrointestinal Physiology</a:t>
            </a:r>
            <a:r>
              <a:rPr lang="en-US" sz="1100" b="0" dirty="0">
                <a:latin typeface="Times New Roman" pitchFamily="18" charset="0"/>
                <a:cs typeface="Times New Roman" pitchFamily="18" charset="0"/>
              </a:rPr>
              <a:t>. Lange Physiology Series. McGraw-Hill, 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2006</a:t>
            </a:r>
            <a:r>
              <a:rPr lang="en-US" sz="1100" b="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45" grpId="0" animBg="1"/>
      <p:bldP spid="215046" grpId="0"/>
      <p:bldP spid="96263" grpId="0" animBg="1"/>
      <p:bldP spid="215050" grpId="0" animBg="1"/>
      <p:bldP spid="215051" grpId="0" animBg="1"/>
      <p:bldP spid="215053" grpId="0" animBg="1"/>
      <p:bldP spid="215054" grpId="0" animBg="1"/>
      <p:bldP spid="215055" grpId="0" animBg="1"/>
      <p:bldP spid="215056" grpId="0" animBg="1"/>
      <p:bldP spid="2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30" name="Picture 10" descr="colon 7"/>
          <p:cNvPicPr>
            <a:picLocks noChangeAspect="1" noChangeArrowheads="1"/>
          </p:cNvPicPr>
          <p:nvPr/>
        </p:nvPicPr>
        <p:blipFill rotWithShape="1">
          <a:blip r:embed="rId2">
            <a:lum bright="-3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3" t="19055"/>
          <a:stretch/>
        </p:blipFill>
        <p:spPr bwMode="auto">
          <a:xfrm>
            <a:off x="1475656" y="1013503"/>
            <a:ext cx="5040560" cy="5439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27" name="Text Box 7"/>
          <p:cNvSpPr txBox="1">
            <a:spLocks noChangeArrowheads="1"/>
          </p:cNvSpPr>
          <p:nvPr/>
        </p:nvSpPr>
        <p:spPr bwMode="auto">
          <a:xfrm>
            <a:off x="7308850" y="476250"/>
            <a:ext cx="1370888" cy="400110"/>
          </a:xfrm>
          <a:prstGeom prst="rect">
            <a:avLst/>
          </a:prstGeom>
          <a:solidFill>
            <a:srgbClr val="92CDD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V. GASES</a:t>
            </a:r>
          </a:p>
        </p:txBody>
      </p:sp>
      <p:sp>
        <p:nvSpPr>
          <p:cNvPr id="107528" name="Text Box 8"/>
          <p:cNvSpPr txBox="1">
            <a:spLocks noChangeArrowheads="1"/>
          </p:cNvSpPr>
          <p:nvPr/>
        </p:nvSpPr>
        <p:spPr bwMode="auto">
          <a:xfrm>
            <a:off x="6661150" y="980728"/>
            <a:ext cx="2087563" cy="461665"/>
          </a:xfrm>
          <a:prstGeom prst="rect">
            <a:avLst/>
          </a:prstGeom>
          <a:solidFill>
            <a:srgbClr val="DEF1F2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" sz="2400"/>
              <a:t>Flatulencia   </a:t>
            </a:r>
          </a:p>
        </p:txBody>
      </p:sp>
      <p:sp>
        <p:nvSpPr>
          <p:cNvPr id="107531" name="Text Box 11"/>
          <p:cNvSpPr txBox="1">
            <a:spLocks noChangeArrowheads="1"/>
          </p:cNvSpPr>
          <p:nvPr/>
        </p:nvSpPr>
        <p:spPr bwMode="auto">
          <a:xfrm>
            <a:off x="1313876" y="311180"/>
            <a:ext cx="2884488" cy="730250"/>
          </a:xfrm>
          <a:prstGeom prst="rect">
            <a:avLst/>
          </a:prstGeom>
          <a:solidFill>
            <a:srgbClr val="FFC69F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El plato de caraotas…</a:t>
            </a:r>
          </a:p>
          <a:p>
            <a:pPr eaLnBrk="1" hangingPunct="1"/>
            <a:r>
              <a:rPr lang="es-ES" b="1"/>
              <a:t>(celulosa)</a:t>
            </a:r>
          </a:p>
        </p:txBody>
      </p:sp>
      <p:pic>
        <p:nvPicPr>
          <p:cNvPr id="107533" name="Picture 13" descr="BasicPintoBeansSou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1" r="8942"/>
          <a:stretch/>
        </p:blipFill>
        <p:spPr bwMode="auto">
          <a:xfrm>
            <a:off x="1115616" y="2924944"/>
            <a:ext cx="2736305" cy="2411413"/>
          </a:xfrm>
          <a:prstGeom prst="rect">
            <a:avLst/>
          </a:prstGeom>
          <a:solidFill>
            <a:srgbClr val="FF7D25"/>
          </a:solidFill>
          <a:ln>
            <a:solidFill>
              <a:srgbClr val="FF7D25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sp>
        <p:nvSpPr>
          <p:cNvPr id="97288" name="Rectangle 17"/>
          <p:cNvSpPr>
            <a:spLocks noChangeArrowheads="1"/>
          </p:cNvSpPr>
          <p:nvPr/>
        </p:nvSpPr>
        <p:spPr bwMode="auto">
          <a:xfrm>
            <a:off x="5643827" y="3235638"/>
            <a:ext cx="844927" cy="4333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 b="1"/>
          </a:p>
        </p:txBody>
      </p:sp>
      <p:sp>
        <p:nvSpPr>
          <p:cNvPr id="107539" name="Text Box 19"/>
          <p:cNvSpPr txBox="1">
            <a:spLocks noChangeArrowheads="1"/>
          </p:cNvSpPr>
          <p:nvPr/>
        </p:nvSpPr>
        <p:spPr bwMode="auto">
          <a:xfrm>
            <a:off x="6217214" y="3048068"/>
            <a:ext cx="155042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Ruidos</a:t>
            </a:r>
            <a:r>
              <a:rPr lang="es-ES_tradnl" b="1" dirty="0" smtClean="0"/>
              <a:t>!!</a:t>
            </a:r>
          </a:p>
          <a:p>
            <a:pPr eaLnBrk="1" hangingPunct="1"/>
            <a:r>
              <a:rPr lang="es-ES_tradnl" b="1" dirty="0" smtClean="0"/>
              <a:t>Distensión </a:t>
            </a:r>
          </a:p>
          <a:p>
            <a:pPr eaLnBrk="1" hangingPunct="1"/>
            <a:r>
              <a:rPr lang="es-ES_tradnl" b="1" dirty="0" smtClean="0"/>
              <a:t>Abdominal!!</a:t>
            </a:r>
            <a:endParaRPr lang="es-ES_tradnl" b="1" dirty="0"/>
          </a:p>
        </p:txBody>
      </p:sp>
      <p:sp>
        <p:nvSpPr>
          <p:cNvPr id="107540" name="Text Box 20"/>
          <p:cNvSpPr txBox="1">
            <a:spLocks noChangeArrowheads="1"/>
          </p:cNvSpPr>
          <p:nvPr/>
        </p:nvSpPr>
        <p:spPr bwMode="auto">
          <a:xfrm>
            <a:off x="5298254" y="1372672"/>
            <a:ext cx="1079142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7542" name="Rectangle 22"/>
          <p:cNvSpPr>
            <a:spLocks noChangeArrowheads="1"/>
          </p:cNvSpPr>
          <p:nvPr/>
        </p:nvSpPr>
        <p:spPr bwMode="auto">
          <a:xfrm>
            <a:off x="6488754" y="1557338"/>
            <a:ext cx="2254143" cy="400110"/>
          </a:xfrm>
          <a:prstGeom prst="rect">
            <a:avLst/>
          </a:prstGeom>
          <a:solidFill>
            <a:srgbClr val="FFC69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Ingesta “granos”</a:t>
            </a:r>
          </a:p>
        </p:txBody>
      </p:sp>
      <p:sp>
        <p:nvSpPr>
          <p:cNvPr id="107543" name="Text Box 23"/>
          <p:cNvSpPr txBox="1">
            <a:spLocks noChangeArrowheads="1"/>
          </p:cNvSpPr>
          <p:nvPr/>
        </p:nvSpPr>
        <p:spPr bwMode="auto">
          <a:xfrm>
            <a:off x="6300992" y="5101943"/>
            <a:ext cx="168187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Ruidos</a:t>
            </a:r>
            <a:r>
              <a:rPr lang="es-ES_tradnl" b="1" dirty="0" smtClean="0"/>
              <a:t>!!</a:t>
            </a:r>
          </a:p>
          <a:p>
            <a:pPr eaLnBrk="1" hangingPunct="1"/>
            <a:r>
              <a:rPr lang="es-ES_tradnl" b="1" dirty="0" smtClean="0"/>
              <a:t>Borborigmos</a:t>
            </a:r>
            <a:endParaRPr lang="es-ES_tradnl" b="1" dirty="0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0"/>
                                        <p:tgtEl>
                                          <p:spTgt spid="107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7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7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31" grpId="0" animBg="1"/>
      <p:bldP spid="107539" grpId="0"/>
      <p:bldP spid="10754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Text Box 2"/>
          <p:cNvSpPr txBox="1">
            <a:spLocks noChangeArrowheads="1"/>
          </p:cNvSpPr>
          <p:nvPr/>
        </p:nvSpPr>
        <p:spPr bwMode="auto">
          <a:xfrm>
            <a:off x="1343842" y="2294592"/>
            <a:ext cx="2520950" cy="298543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es-ES" sz="1400" dirty="0" smtClean="0">
              <a:latin typeface="Comic Sans MS" pitchFamily="66" charset="0"/>
            </a:endParaRPr>
          </a:p>
          <a:p>
            <a:pPr>
              <a:buFontTx/>
              <a:buAutoNum type="romanUcPeriod"/>
              <a:defRPr/>
            </a:pPr>
            <a:r>
              <a:rPr lang="es-ES" sz="1400" dirty="0" smtClean="0">
                <a:latin typeface="Comic Sans MS" pitchFamily="66" charset="0"/>
              </a:rPr>
              <a:t>COLON</a:t>
            </a:r>
          </a:p>
          <a:p>
            <a:pPr>
              <a:buFontTx/>
              <a:buAutoNum type="romanUcPeriod"/>
              <a:defRPr/>
            </a:pPr>
            <a:endParaRPr lang="es-ES" sz="1000" dirty="0" smtClean="0">
              <a:latin typeface="Comic Sans MS" pitchFamily="66" charset="0"/>
            </a:endParaRPr>
          </a:p>
          <a:p>
            <a:pPr>
              <a:buFontTx/>
              <a:buAutoNum type="romanUcPeriod"/>
              <a:defRPr/>
            </a:pPr>
            <a:r>
              <a:rPr lang="es-ES" sz="1400" dirty="0" smtClean="0">
                <a:latin typeface="Comic Sans MS" pitchFamily="66" charset="0"/>
              </a:rPr>
              <a:t>ABSORCIÓN SECRECIÓN</a:t>
            </a:r>
          </a:p>
          <a:p>
            <a:pPr>
              <a:buFontTx/>
              <a:buAutoNum type="romanUcPeriod"/>
              <a:defRPr/>
            </a:pPr>
            <a:endParaRPr lang="es-ES" sz="1000" dirty="0" smtClean="0">
              <a:latin typeface="Comic Sans MS" pitchFamily="66" charset="0"/>
            </a:endParaRPr>
          </a:p>
          <a:p>
            <a:pPr>
              <a:buFontTx/>
              <a:buAutoNum type="romanUcPeriod"/>
              <a:defRPr/>
            </a:pPr>
            <a:r>
              <a:rPr lang="es-ES" sz="1400" dirty="0" smtClean="0">
                <a:latin typeface="Comic Sans MS" pitchFamily="66" charset="0"/>
              </a:rPr>
              <a:t>MOTILIDAD</a:t>
            </a:r>
          </a:p>
          <a:p>
            <a:pPr>
              <a:buFontTx/>
              <a:buAutoNum type="romanUcPeriod"/>
              <a:defRPr/>
            </a:pPr>
            <a:endParaRPr lang="es-ES" sz="1000" dirty="0" smtClean="0">
              <a:latin typeface="Comic Sans MS" pitchFamily="66" charset="0"/>
            </a:endParaRPr>
          </a:p>
          <a:p>
            <a:pPr>
              <a:buFontTx/>
              <a:buAutoNum type="romanUcPeriod"/>
              <a:defRPr/>
            </a:pPr>
            <a:r>
              <a:rPr lang="es-ES" sz="1400" dirty="0" smtClean="0">
                <a:latin typeface="Comic Sans MS" pitchFamily="66" charset="0"/>
              </a:rPr>
              <a:t>HECES</a:t>
            </a:r>
          </a:p>
          <a:p>
            <a:pPr>
              <a:buFontTx/>
              <a:buAutoNum type="romanUcPeriod"/>
              <a:defRPr/>
            </a:pPr>
            <a:endParaRPr lang="es-ES" sz="1000" dirty="0" smtClean="0">
              <a:latin typeface="Comic Sans MS" pitchFamily="66" charset="0"/>
            </a:endParaRPr>
          </a:p>
          <a:p>
            <a:pPr>
              <a:buFontTx/>
              <a:buAutoNum type="romanUcPeriod"/>
              <a:defRPr/>
            </a:pPr>
            <a:r>
              <a:rPr lang="es-ES" sz="1400" dirty="0" smtClean="0">
                <a:latin typeface="Comic Sans MS" pitchFamily="66" charset="0"/>
              </a:rPr>
              <a:t>GASES INTESTINALES</a:t>
            </a:r>
          </a:p>
          <a:p>
            <a:pPr>
              <a:buFontTx/>
              <a:buAutoNum type="romanUcPeriod"/>
              <a:defRPr/>
            </a:pPr>
            <a:endParaRPr lang="es-ES" sz="1800" dirty="0" smtClean="0">
              <a:latin typeface="Comic Sans MS" pitchFamily="66" charset="0"/>
            </a:endParaRPr>
          </a:p>
          <a:p>
            <a:pPr>
              <a:buFontTx/>
              <a:buAutoNum type="romanUcPeriod"/>
              <a:defRPr/>
            </a:pPr>
            <a:r>
              <a:rPr lang="es-ES" sz="1800" dirty="0" smtClean="0">
                <a:latin typeface="Comic Sans MS" pitchFamily="66" charset="0"/>
              </a:rPr>
              <a:t>ALTERACIONES</a:t>
            </a:r>
          </a:p>
        </p:txBody>
      </p:sp>
      <p:pic>
        <p:nvPicPr>
          <p:cNvPr id="98307" name="Picture 3" descr="gut_ti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692275"/>
            <a:ext cx="3995738" cy="347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08" name="Oval 4"/>
          <p:cNvSpPr>
            <a:spLocks noChangeArrowheads="1"/>
          </p:cNvSpPr>
          <p:nvPr/>
        </p:nvSpPr>
        <p:spPr bwMode="auto">
          <a:xfrm>
            <a:off x="5580063" y="1484313"/>
            <a:ext cx="2808287" cy="3816350"/>
          </a:xfrm>
          <a:prstGeom prst="ellipse">
            <a:avLst/>
          </a:prstGeom>
          <a:noFill/>
          <a:ln w="28575">
            <a:solidFill>
              <a:srgbClr val="0000FF"/>
            </a:solidFill>
            <a:prstDash val="dash"/>
            <a:round/>
            <a:headEnd/>
            <a:tailEnd/>
          </a:ln>
          <a:effectLst>
            <a:outerShdw dist="28398" dir="38060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8309" name="Text Box 6"/>
          <p:cNvSpPr txBox="1">
            <a:spLocks noChangeArrowheads="1"/>
          </p:cNvSpPr>
          <p:nvPr/>
        </p:nvSpPr>
        <p:spPr bwMode="auto">
          <a:xfrm>
            <a:off x="3995738" y="5157788"/>
            <a:ext cx="42132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000" i="1"/>
              <a:t>The gut: the inner tube of life</a:t>
            </a:r>
            <a:r>
              <a:rPr lang="es-ES_tradnl" sz="1000"/>
              <a:t>. Science 307 (5717), marzo 25, 2005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343842" y="1523385"/>
            <a:ext cx="1596912" cy="830997"/>
          </a:xfrm>
          <a:prstGeom prst="rect">
            <a:avLst/>
          </a:prstGeom>
          <a:solidFill>
            <a:schemeClr val="accent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TEMA </a:t>
            </a:r>
            <a:r>
              <a:rPr lang="es-E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12</a:t>
            </a:r>
          </a:p>
          <a:p>
            <a:pPr algn="l">
              <a:defRPr/>
            </a:pPr>
            <a:r>
              <a:rPr lang="es-E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Colon</a:t>
            </a:r>
            <a:endParaRPr lang="es-ES" sz="24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Text Box 2"/>
          <p:cNvSpPr txBox="1">
            <a:spLocks noChangeArrowheads="1"/>
          </p:cNvSpPr>
          <p:nvPr/>
        </p:nvSpPr>
        <p:spPr bwMode="auto">
          <a:xfrm>
            <a:off x="2953543" y="2093220"/>
            <a:ext cx="3236913" cy="461665"/>
          </a:xfrm>
          <a:prstGeom prst="rect">
            <a:avLst/>
          </a:prstGeom>
          <a:solidFill>
            <a:srgbClr val="62B7BE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sz="2400"/>
              <a:t>VI. ALTERACIONES </a:t>
            </a:r>
          </a:p>
        </p:txBody>
      </p:sp>
      <p:sp>
        <p:nvSpPr>
          <p:cNvPr id="219139" name="Text Box 3"/>
          <p:cNvSpPr txBox="1">
            <a:spLocks noChangeArrowheads="1"/>
          </p:cNvSpPr>
          <p:nvPr/>
        </p:nvSpPr>
        <p:spPr bwMode="auto">
          <a:xfrm>
            <a:off x="3170236" y="2821221"/>
            <a:ext cx="2801938" cy="2062103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71450" indent="-171450" algn="l">
              <a:buSzPct val="130000"/>
              <a:buFont typeface="Arial" pitchFamily="34" charset="0"/>
              <a:buChar char="•"/>
              <a:defRPr/>
            </a:pPr>
            <a:endParaRPr lang="es-ES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SzPct val="130000"/>
              <a:defRPr/>
            </a:pPr>
            <a:r>
              <a:rPr lang="es-E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1. Tránsito</a:t>
            </a:r>
          </a:p>
          <a:p>
            <a:pPr algn="l">
              <a:buSzPct val="130000"/>
              <a:defRPr/>
            </a:pPr>
            <a:r>
              <a:rPr lang="es-E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Estreñimiento- diarrea</a:t>
            </a: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SzPct val="130000"/>
              <a:defRPr/>
            </a:pP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SzPct val="130000"/>
              <a:defRPr/>
            </a:pPr>
            <a:r>
              <a:rPr lang="es-E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2. OTROS</a:t>
            </a:r>
          </a:p>
          <a:p>
            <a:pPr algn="l">
              <a:buSzPct val="130000"/>
              <a:defRPr/>
            </a:pP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Síndrome Asa ciega</a:t>
            </a:r>
          </a:p>
          <a:p>
            <a:pPr algn="l">
              <a:buSzPct val="130000"/>
              <a:defRPr/>
            </a:pP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6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Colectomía</a:t>
            </a:r>
            <a:r>
              <a:rPr lang="es-ES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171450" indent="-171450" algn="l">
              <a:buSzPct val="130000"/>
              <a:buFont typeface="Arial" pitchFamily="34" charset="0"/>
              <a:buChar char="•"/>
              <a:defRPr/>
            </a:pPr>
            <a:endParaRPr lang="es-ES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Text Box 2"/>
          <p:cNvSpPr txBox="1">
            <a:spLocks noChangeArrowheads="1"/>
          </p:cNvSpPr>
          <p:nvPr/>
        </p:nvSpPr>
        <p:spPr bwMode="auto">
          <a:xfrm>
            <a:off x="5873750" y="573088"/>
            <a:ext cx="2526654" cy="369332"/>
          </a:xfrm>
          <a:prstGeom prst="rect">
            <a:avLst/>
          </a:prstGeom>
          <a:solidFill>
            <a:srgbClr val="80C5C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/>
              <a:t>VI. ALTERACIONES</a:t>
            </a:r>
          </a:p>
        </p:txBody>
      </p:sp>
      <p:sp>
        <p:nvSpPr>
          <p:cNvPr id="220163" name="Text Box 3"/>
          <p:cNvSpPr txBox="1">
            <a:spLocks noChangeArrowheads="1"/>
          </p:cNvSpPr>
          <p:nvPr/>
        </p:nvSpPr>
        <p:spPr bwMode="auto">
          <a:xfrm>
            <a:off x="971426" y="1948880"/>
            <a:ext cx="3384550" cy="1408112"/>
          </a:xfrm>
          <a:prstGeom prst="rect">
            <a:avLst/>
          </a:prstGeom>
          <a:solidFill>
            <a:srgbClr val="FFC58B"/>
          </a:solidFill>
          <a:ln w="38100">
            <a:solidFill>
              <a:srgbClr val="99663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55000"/>
              <a:buFontTx/>
              <a:buChar char="•"/>
              <a:defRPr/>
            </a:pPr>
            <a:r>
              <a:rPr lang="es-ES" sz="2400" dirty="0" smtClean="0">
                <a:latin typeface="Comic Sans MS" pitchFamily="66" charset="0"/>
              </a:rPr>
              <a:t>ESTREÑIMIENTO</a:t>
            </a:r>
          </a:p>
          <a:p>
            <a:pPr>
              <a:defRPr/>
            </a:pPr>
            <a:r>
              <a:rPr lang="es-ES" sz="1200" dirty="0" smtClean="0">
                <a:latin typeface="Comic Sans MS" pitchFamily="66" charset="0"/>
              </a:rPr>
              <a:t>    </a:t>
            </a:r>
          </a:p>
          <a:p>
            <a:pPr>
              <a:defRPr/>
            </a:pPr>
            <a:r>
              <a:rPr lang="es-ES" sz="2400" dirty="0" smtClean="0">
                <a:latin typeface="Comic Sans MS" pitchFamily="66" charset="0"/>
              </a:rPr>
              <a:t>    Tránsito lento </a:t>
            </a:r>
          </a:p>
          <a:p>
            <a:pPr>
              <a:defRPr/>
            </a:pPr>
            <a:r>
              <a:rPr lang="es-ES" sz="2400" dirty="0" smtClean="0">
                <a:latin typeface="Comic Sans MS" pitchFamily="66" charset="0"/>
              </a:rPr>
              <a:t>     heces duras     </a:t>
            </a:r>
          </a:p>
        </p:txBody>
      </p:sp>
      <p:sp>
        <p:nvSpPr>
          <p:cNvPr id="220164" name="Rectangle 4"/>
          <p:cNvSpPr>
            <a:spLocks noChangeArrowheads="1"/>
          </p:cNvSpPr>
          <p:nvPr/>
        </p:nvSpPr>
        <p:spPr bwMode="auto">
          <a:xfrm>
            <a:off x="6880962" y="1052736"/>
            <a:ext cx="1457450" cy="400110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1. Tránsito</a:t>
            </a:r>
            <a:endParaRPr lang="es-ES" dirty="0"/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4580880" y="3573016"/>
            <a:ext cx="2871440" cy="1408112"/>
          </a:xfrm>
          <a:prstGeom prst="rect">
            <a:avLst/>
          </a:prstGeom>
          <a:solidFill>
            <a:srgbClr val="CCFF33"/>
          </a:solidFill>
          <a:ln w="38100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55000"/>
              <a:buFontTx/>
              <a:buChar char="•"/>
              <a:defRPr/>
            </a:pPr>
            <a:r>
              <a:rPr lang="es-ES" sz="2400" dirty="0" smtClean="0">
                <a:latin typeface="Comic Sans MS" pitchFamily="66" charset="0"/>
              </a:rPr>
              <a:t>DIARREA</a:t>
            </a:r>
          </a:p>
          <a:p>
            <a:pPr>
              <a:defRPr/>
            </a:pPr>
            <a:r>
              <a:rPr lang="es-ES" sz="1200" dirty="0" smtClean="0">
                <a:latin typeface="Comic Sans MS" pitchFamily="66" charset="0"/>
              </a:rPr>
              <a:t>    </a:t>
            </a:r>
          </a:p>
          <a:p>
            <a:pPr>
              <a:defRPr/>
            </a:pPr>
            <a:r>
              <a:rPr lang="es-ES" sz="2400" dirty="0" smtClean="0">
                <a:latin typeface="Comic Sans MS" pitchFamily="66" charset="0"/>
              </a:rPr>
              <a:t>    Tránsito rápido </a:t>
            </a:r>
          </a:p>
          <a:p>
            <a:pPr>
              <a:defRPr/>
            </a:pPr>
            <a:r>
              <a:rPr lang="es-ES" sz="2400" dirty="0" smtClean="0">
                <a:latin typeface="Comic Sans MS" pitchFamily="66" charset="0"/>
              </a:rPr>
              <a:t>     heces fluidas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3" grpId="0" animBg="1"/>
      <p:bldP spid="22016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90" name="Text Box 6"/>
          <p:cNvSpPr txBox="1">
            <a:spLocks noChangeArrowheads="1"/>
          </p:cNvSpPr>
          <p:nvPr/>
        </p:nvSpPr>
        <p:spPr bwMode="auto">
          <a:xfrm>
            <a:off x="6996315" y="1329267"/>
            <a:ext cx="169309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/>
              <a:t>Estreñimiento</a:t>
            </a:r>
          </a:p>
        </p:txBody>
      </p:sp>
      <p:sp>
        <p:nvSpPr>
          <p:cNvPr id="221191" name="Text Box 7"/>
          <p:cNvSpPr txBox="1">
            <a:spLocks noChangeArrowheads="1"/>
          </p:cNvSpPr>
          <p:nvPr/>
        </p:nvSpPr>
        <p:spPr bwMode="auto">
          <a:xfrm>
            <a:off x="2484438" y="1433393"/>
            <a:ext cx="3959225" cy="4401205"/>
          </a:xfrm>
          <a:prstGeom prst="rect">
            <a:avLst/>
          </a:prstGeom>
          <a:solidFill>
            <a:srgbClr val="FFD7A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/>
          <a:p>
            <a:pPr algn="l">
              <a:buFont typeface="Wingdings" pitchFamily="2" charset="2"/>
              <a:buChar char="§"/>
              <a:defRPr/>
            </a:pPr>
            <a:r>
              <a:rPr lang="es-ES" dirty="0"/>
              <a:t> </a:t>
            </a:r>
            <a:r>
              <a:rPr lang="es-ES" b="1" dirty="0" smtClean="0"/>
              <a:t>Dieta</a:t>
            </a:r>
          </a:p>
          <a:p>
            <a:pPr algn="l">
              <a:buFont typeface="Wingdings" pitchFamily="2" charset="2"/>
              <a:buChar char="§"/>
              <a:defRPr/>
            </a:pPr>
            <a:endParaRPr lang="es-ES" b="1" dirty="0" smtClean="0"/>
          </a:p>
          <a:p>
            <a:pPr algn="l">
              <a:defRPr/>
            </a:pPr>
            <a:endParaRPr lang="es-ES" dirty="0"/>
          </a:p>
          <a:p>
            <a:pPr algn="l">
              <a:buFont typeface="Wingdings" pitchFamily="2" charset="2"/>
              <a:buChar char="§"/>
              <a:defRPr/>
            </a:pPr>
            <a:r>
              <a:rPr lang="es-ES" dirty="0"/>
              <a:t> </a:t>
            </a:r>
            <a:r>
              <a:rPr lang="es-ES" b="1" dirty="0"/>
              <a:t>Supresión de la urgencia</a:t>
            </a:r>
          </a:p>
          <a:p>
            <a:pPr algn="l">
              <a:buFont typeface="Wingdings" pitchFamily="2" charset="2"/>
              <a:buNone/>
              <a:defRPr/>
            </a:pPr>
            <a:endParaRPr lang="es-ES" b="1" dirty="0"/>
          </a:p>
          <a:p>
            <a:pPr algn="l">
              <a:buFont typeface="Wingdings" pitchFamily="2" charset="2"/>
              <a:buChar char="§"/>
              <a:defRPr/>
            </a:pPr>
            <a:endParaRPr lang="es-ES" dirty="0"/>
          </a:p>
          <a:p>
            <a:pPr algn="l">
              <a:buFont typeface="Wingdings" pitchFamily="2" charset="2"/>
              <a:buChar char="§"/>
              <a:defRPr/>
            </a:pPr>
            <a:r>
              <a:rPr lang="es-ES" dirty="0"/>
              <a:t> </a:t>
            </a:r>
            <a:r>
              <a:rPr lang="es-ES" b="1" dirty="0"/>
              <a:t>Inactividad</a:t>
            </a:r>
          </a:p>
          <a:p>
            <a:pPr algn="l">
              <a:buFont typeface="Wingdings" pitchFamily="2" charset="2"/>
              <a:buChar char="§"/>
              <a:defRPr/>
            </a:pPr>
            <a:endParaRPr lang="es-ES" b="1" dirty="0"/>
          </a:p>
          <a:p>
            <a:pPr algn="l">
              <a:buFont typeface="Wingdings" pitchFamily="2" charset="2"/>
              <a:buChar char="§"/>
              <a:defRPr/>
            </a:pPr>
            <a:endParaRPr lang="es-ES" b="1" dirty="0"/>
          </a:p>
          <a:p>
            <a:pPr algn="l">
              <a:buFont typeface="Wingdings" pitchFamily="2" charset="2"/>
              <a:buChar char="§"/>
              <a:defRPr/>
            </a:pPr>
            <a:r>
              <a:rPr lang="es-ES" dirty="0"/>
              <a:t> </a:t>
            </a:r>
            <a:r>
              <a:rPr lang="es-ES" b="1" dirty="0"/>
              <a:t>Medicamentos</a:t>
            </a:r>
          </a:p>
          <a:p>
            <a:pPr algn="l">
              <a:defRPr/>
            </a:pPr>
            <a:r>
              <a:rPr lang="es-ES" dirty="0"/>
              <a:t>    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anticolinérgicos,  </a:t>
            </a:r>
          </a:p>
          <a:p>
            <a:pPr algn="l">
              <a:defRPr/>
            </a:pP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s-E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simpáticomiméticos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opioides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defRPr/>
            </a:pPr>
            <a:r>
              <a:rPr lang="es-ES" dirty="0"/>
              <a:t>    antiácidos: calcio, </a:t>
            </a:r>
            <a:r>
              <a:rPr lang="es-ES" dirty="0" smtClean="0"/>
              <a:t>aluminio</a:t>
            </a:r>
            <a:r>
              <a:rPr lang="es-ES" dirty="0"/>
              <a:t>, </a:t>
            </a:r>
            <a:r>
              <a:rPr lang="es-ES" dirty="0" smtClean="0"/>
              <a:t>   </a:t>
            </a:r>
          </a:p>
          <a:p>
            <a:pPr algn="l">
              <a:defRPr/>
            </a:pPr>
            <a:r>
              <a:rPr lang="es-ES" dirty="0"/>
              <a:t> </a:t>
            </a:r>
            <a:r>
              <a:rPr lang="es-ES" dirty="0" smtClean="0"/>
              <a:t>   Otros: hierro</a:t>
            </a:r>
            <a:r>
              <a:rPr lang="es-ES" dirty="0"/>
              <a:t>, bario </a:t>
            </a:r>
          </a:p>
        </p:txBody>
      </p:sp>
      <p:sp>
        <p:nvSpPr>
          <p:cNvPr id="221197" name="Text Box 13"/>
          <p:cNvSpPr txBox="1">
            <a:spLocks noChangeArrowheads="1"/>
          </p:cNvSpPr>
          <p:nvPr/>
        </p:nvSpPr>
        <p:spPr bwMode="auto">
          <a:xfrm>
            <a:off x="2770823" y="2747123"/>
            <a:ext cx="2226493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_tradnl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“No hay tiempo”</a:t>
            </a:r>
          </a:p>
        </p:txBody>
      </p:sp>
      <p:sp>
        <p:nvSpPr>
          <p:cNvPr id="221199" name="Text Box 15"/>
          <p:cNvSpPr txBox="1">
            <a:spLocks noChangeArrowheads="1"/>
          </p:cNvSpPr>
          <p:nvPr/>
        </p:nvSpPr>
        <p:spPr bwMode="auto">
          <a:xfrm>
            <a:off x="2770823" y="3658905"/>
            <a:ext cx="2161406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Atonía por edad</a:t>
            </a:r>
            <a:endParaRPr lang="es-ES_tradnl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417631" y="404813"/>
            <a:ext cx="2271776" cy="338554"/>
          </a:xfrm>
          <a:prstGeom prst="rect">
            <a:avLst/>
          </a:prstGeom>
          <a:solidFill>
            <a:srgbClr val="80C5C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VI. ALTERACIONES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7231957" y="836262"/>
            <a:ext cx="1457450" cy="400110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1. Tránsito</a:t>
            </a:r>
            <a:endParaRPr lang="es-ES" dirty="0"/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1931786" y="4069279"/>
            <a:ext cx="482824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2770823" y="1832106"/>
            <a:ext cx="2161406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Poca fibra</a:t>
            </a:r>
            <a:endParaRPr lang="es-ES_tradnl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20" name="Picture 12" descr="-hemorroides"/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28" t="8554" r="24196"/>
          <a:stretch>
            <a:fillRect/>
          </a:stretch>
        </p:blipFill>
        <p:spPr bwMode="auto">
          <a:xfrm>
            <a:off x="6312631" y="2120301"/>
            <a:ext cx="2323907" cy="323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2228" name="Text Box 20"/>
          <p:cNvSpPr txBox="1">
            <a:spLocks noChangeArrowheads="1"/>
          </p:cNvSpPr>
          <p:nvPr/>
        </p:nvSpPr>
        <p:spPr bwMode="auto">
          <a:xfrm>
            <a:off x="6358532" y="4581128"/>
            <a:ext cx="992188" cy="58102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/>
              <a:t>Lesiones</a:t>
            </a:r>
          </a:p>
          <a:p>
            <a:pPr eaLnBrk="1" hangingPunct="1"/>
            <a:r>
              <a:rPr lang="es-ES" sz="1600" b="1" dirty="0"/>
              <a:t>ano</a:t>
            </a:r>
          </a:p>
        </p:txBody>
      </p:sp>
      <p:pic>
        <p:nvPicPr>
          <p:cNvPr id="102406" name="Picture 23" descr="cancer col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103" y="2139590"/>
            <a:ext cx="3467876" cy="321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7" name="Text Box 24"/>
          <p:cNvSpPr txBox="1">
            <a:spLocks noChangeArrowheads="1"/>
          </p:cNvSpPr>
          <p:nvPr/>
        </p:nvSpPr>
        <p:spPr bwMode="auto">
          <a:xfrm>
            <a:off x="3262188" y="4720183"/>
            <a:ext cx="976313" cy="58102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600" b="1" dirty="0"/>
              <a:t>Tumor</a:t>
            </a:r>
          </a:p>
          <a:p>
            <a:pPr algn="l" eaLnBrk="1" hangingPunct="1"/>
            <a:r>
              <a:rPr lang="es-ES" sz="1600" b="1" dirty="0"/>
              <a:t>maligno </a:t>
            </a:r>
          </a:p>
        </p:txBody>
      </p:sp>
      <p:sp>
        <p:nvSpPr>
          <p:cNvPr id="222233" name="Text Box 25"/>
          <p:cNvSpPr txBox="1">
            <a:spLocks noChangeArrowheads="1"/>
          </p:cNvSpPr>
          <p:nvPr/>
        </p:nvSpPr>
        <p:spPr bwMode="auto">
          <a:xfrm>
            <a:off x="6695332" y="1148929"/>
            <a:ext cx="169309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/>
              <a:t>Estreñimiento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6930974" y="616287"/>
            <a:ext cx="1457450" cy="400110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1. Tránsito</a:t>
            </a:r>
            <a:endParaRPr lang="es-ES" dirty="0"/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1 Elipse"/>
          <p:cNvSpPr/>
          <p:nvPr/>
        </p:nvSpPr>
        <p:spPr bwMode="auto">
          <a:xfrm>
            <a:off x="6502548" y="2420888"/>
            <a:ext cx="1918108" cy="1837021"/>
          </a:xfrm>
          <a:prstGeom prst="ellipse">
            <a:avLst/>
          </a:prstGeom>
          <a:noFill/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22211" name="Text Box 3"/>
          <p:cNvSpPr txBox="1">
            <a:spLocks noChangeArrowheads="1"/>
          </p:cNvSpPr>
          <p:nvPr/>
        </p:nvSpPr>
        <p:spPr bwMode="auto">
          <a:xfrm>
            <a:off x="467544" y="1710740"/>
            <a:ext cx="2722636" cy="3739485"/>
          </a:xfrm>
          <a:prstGeom prst="rect">
            <a:avLst/>
          </a:prstGeom>
          <a:solidFill>
            <a:srgbClr val="FFEBEB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 typeface="Wingdings" pitchFamily="2" charset="2"/>
              <a:buChar char="§"/>
            </a:pPr>
            <a:endParaRPr lang="es-ES" sz="900" dirty="0"/>
          </a:p>
          <a:p>
            <a:pPr algn="l" eaLnBrk="1" hangingPunct="1">
              <a:buFont typeface="Wingdings" pitchFamily="2" charset="2"/>
              <a:buChar char="§"/>
            </a:pPr>
            <a:r>
              <a:rPr lang="es-ES" sz="1800" dirty="0"/>
              <a:t> </a:t>
            </a:r>
            <a:r>
              <a:rPr lang="es-ES" dirty="0"/>
              <a:t>Obstrucción</a:t>
            </a:r>
          </a:p>
          <a:p>
            <a:pPr algn="l" eaLnBrk="1" hangingPunct="1">
              <a:buFont typeface="Wingdings" pitchFamily="2" charset="2"/>
              <a:buNone/>
            </a:pPr>
            <a:r>
              <a:rPr lang="es-ES" sz="1800" dirty="0"/>
              <a:t>     </a:t>
            </a:r>
            <a:r>
              <a:rPr lang="es-ES" sz="1600" dirty="0"/>
              <a:t>Tumor</a:t>
            </a:r>
          </a:p>
          <a:p>
            <a:pPr algn="l" eaLnBrk="1" hangingPunct="1">
              <a:buFont typeface="Wingdings" pitchFamily="2" charset="2"/>
              <a:buNone/>
            </a:pPr>
            <a:r>
              <a:rPr lang="es-ES" sz="1600" dirty="0"/>
              <a:t>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s-ES" sz="1600" dirty="0"/>
              <a:t>Segmento </a:t>
            </a:r>
            <a:r>
              <a:rPr lang="es-ES" sz="1600" dirty="0" err="1"/>
              <a:t>aganglionar</a:t>
            </a:r>
            <a:r>
              <a:rPr lang="es-ES" sz="1600" dirty="0"/>
              <a:t>   </a:t>
            </a:r>
          </a:p>
          <a:p>
            <a:pPr algn="l" eaLnBrk="1" hangingPunct="1">
              <a:buFont typeface="Wingdings" pitchFamily="2" charset="2"/>
              <a:buNone/>
            </a:pPr>
            <a:r>
              <a:rPr lang="es-ES" sz="1600" dirty="0"/>
              <a:t>    </a:t>
            </a:r>
            <a:r>
              <a:rPr lang="es-ES" sz="1600" dirty="0" smtClean="0"/>
              <a:t>   (</a:t>
            </a:r>
            <a:r>
              <a:rPr lang="es-ES" sz="1600" dirty="0"/>
              <a:t>caso Megan)</a:t>
            </a:r>
          </a:p>
          <a:p>
            <a:pPr algn="l" eaLnBrk="1" hangingPunct="1">
              <a:buFont typeface="Wingdings" pitchFamily="2" charset="2"/>
              <a:buChar char="§"/>
            </a:pPr>
            <a:endParaRPr lang="es-ES" sz="1600" dirty="0"/>
          </a:p>
          <a:p>
            <a:pPr algn="l" eaLnBrk="1" hangingPunct="1">
              <a:buFont typeface="Wingdings" pitchFamily="2" charset="2"/>
              <a:buChar char="§"/>
            </a:pPr>
            <a:r>
              <a:rPr lang="es-ES" sz="1800" dirty="0"/>
              <a:t> </a:t>
            </a:r>
            <a:r>
              <a:rPr lang="es-ES" dirty="0"/>
              <a:t>Alteraciones ano</a:t>
            </a:r>
          </a:p>
          <a:p>
            <a:pPr algn="l" eaLnBrk="1" hangingPunct="1">
              <a:buFont typeface="Wingdings" pitchFamily="2" charset="2"/>
              <a:buNone/>
            </a:pPr>
            <a:r>
              <a:rPr lang="es-ES" sz="1800" dirty="0"/>
              <a:t>    </a:t>
            </a:r>
            <a:r>
              <a:rPr lang="es-ES" sz="1600" dirty="0" smtClean="0"/>
              <a:t>Abscesos</a:t>
            </a:r>
            <a:r>
              <a:rPr lang="es-ES" sz="1600" dirty="0"/>
              <a:t>, fístulas,</a:t>
            </a:r>
          </a:p>
          <a:p>
            <a:pPr algn="l" eaLnBrk="1" hangingPunct="1">
              <a:buFont typeface="Wingdings" pitchFamily="2" charset="2"/>
              <a:buNone/>
            </a:pPr>
            <a:r>
              <a:rPr lang="es-ES" sz="1600" dirty="0"/>
              <a:t>     Hemorroides</a:t>
            </a:r>
          </a:p>
          <a:p>
            <a:pPr algn="l" eaLnBrk="1" hangingPunct="1">
              <a:buFont typeface="Wingdings" pitchFamily="2" charset="2"/>
              <a:buChar char="§"/>
            </a:pPr>
            <a:endParaRPr lang="es-ES" sz="1600" dirty="0"/>
          </a:p>
          <a:p>
            <a:pPr algn="l" eaLnBrk="1" hangingPunct="1">
              <a:buFont typeface="Wingdings" pitchFamily="2" charset="2"/>
              <a:buChar char="§"/>
            </a:pPr>
            <a:r>
              <a:rPr lang="es-ES" sz="1800" dirty="0"/>
              <a:t> </a:t>
            </a:r>
            <a:r>
              <a:rPr lang="es-ES" dirty="0" err="1"/>
              <a:t>Enf</a:t>
            </a:r>
            <a:r>
              <a:rPr lang="es-ES" dirty="0"/>
              <a:t>. Sistémicas</a:t>
            </a:r>
          </a:p>
          <a:p>
            <a:pPr algn="l" eaLnBrk="1" hangingPunct="1">
              <a:buFont typeface="Wingdings" pitchFamily="2" charset="2"/>
              <a:buNone/>
            </a:pPr>
            <a:r>
              <a:rPr lang="es-ES" sz="1600" dirty="0" smtClean="0"/>
              <a:t>     Diabetes</a:t>
            </a:r>
            <a:r>
              <a:rPr lang="es-ES" sz="1600" dirty="0"/>
              <a:t>, Parkinson</a:t>
            </a:r>
          </a:p>
          <a:p>
            <a:pPr algn="l" eaLnBrk="1" hangingPunct="1">
              <a:buFont typeface="Wingdings" pitchFamily="2" charset="2"/>
              <a:buNone/>
            </a:pPr>
            <a:r>
              <a:rPr lang="es-ES" sz="1600" dirty="0"/>
              <a:t>  </a:t>
            </a:r>
            <a:r>
              <a:rPr lang="es-ES" sz="1600" dirty="0" smtClean="0"/>
              <a:t>   (</a:t>
            </a:r>
            <a:r>
              <a:rPr lang="es-ES" sz="1600" dirty="0"/>
              <a:t>SNA</a:t>
            </a:r>
            <a:r>
              <a:rPr lang="es-ES" sz="1600" dirty="0" smtClean="0"/>
              <a:t>)</a:t>
            </a:r>
            <a:endParaRPr lang="es-ES" sz="1600" dirty="0"/>
          </a:p>
          <a:p>
            <a:pPr algn="l" eaLnBrk="1" hangingPunct="1">
              <a:buFont typeface="Wingdings" pitchFamily="2" charset="2"/>
              <a:buNone/>
            </a:pPr>
            <a:endParaRPr lang="es-ES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28" grpId="0" animBg="1"/>
      <p:bldP spid="102407" grpId="0" animBg="1"/>
      <p:bldP spid="2" grpId="0" animBg="1"/>
      <p:bldP spid="222211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Text Box 2"/>
          <p:cNvSpPr txBox="1">
            <a:spLocks noChangeArrowheads="1"/>
          </p:cNvSpPr>
          <p:nvPr/>
        </p:nvSpPr>
        <p:spPr bwMode="auto">
          <a:xfrm>
            <a:off x="3862711" y="2191401"/>
            <a:ext cx="1436612" cy="369332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dirty="0"/>
              <a:t>Caso Megan</a:t>
            </a:r>
          </a:p>
        </p:txBody>
      </p:sp>
      <p:sp>
        <p:nvSpPr>
          <p:cNvPr id="224259" name="Text Box 3"/>
          <p:cNvSpPr txBox="1">
            <a:spLocks noChangeArrowheads="1"/>
          </p:cNvSpPr>
          <p:nvPr/>
        </p:nvSpPr>
        <p:spPr bwMode="auto">
          <a:xfrm>
            <a:off x="5694864" y="4084497"/>
            <a:ext cx="2837576" cy="1985159"/>
          </a:xfrm>
          <a:prstGeom prst="rect">
            <a:avLst/>
          </a:prstGeom>
          <a:solidFill>
            <a:srgbClr val="99CCFF"/>
          </a:solidFill>
          <a:ln w="19050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defRPr/>
            </a:pPr>
            <a:endParaRPr lang="es-ES" sz="800" b="1" dirty="0"/>
          </a:p>
          <a:p>
            <a:pPr algn="l">
              <a:defRPr/>
            </a:pPr>
            <a:r>
              <a:rPr lang="es-ES" sz="1800" b="1" dirty="0"/>
              <a:t>BIOPSIA</a:t>
            </a:r>
          </a:p>
          <a:p>
            <a:pPr algn="l">
              <a:defRPr/>
            </a:pPr>
            <a:endParaRPr lang="es-ES" sz="900" b="1" dirty="0"/>
          </a:p>
          <a:p>
            <a:pPr algn="l">
              <a:defRPr/>
            </a:pPr>
            <a:r>
              <a:rPr lang="es-ES" sz="1800" b="1" dirty="0"/>
              <a:t>Segmento </a:t>
            </a:r>
            <a:r>
              <a:rPr lang="es-ES" sz="1800" b="1" dirty="0" err="1"/>
              <a:t>aganglionar</a:t>
            </a:r>
            <a:endParaRPr lang="es-ES" sz="1800" b="1" dirty="0"/>
          </a:p>
          <a:p>
            <a:pPr algn="l">
              <a:defRPr/>
            </a:pPr>
            <a:endParaRPr lang="es-ES" sz="800" b="1" dirty="0"/>
          </a:p>
          <a:p>
            <a:pPr algn="l">
              <a:defRPr/>
            </a:pPr>
            <a:r>
              <a:rPr lang="es-ES" sz="1800" b="1" dirty="0"/>
              <a:t>Plexos </a:t>
            </a:r>
            <a:r>
              <a:rPr lang="es-ES" sz="1800" b="1" dirty="0" smtClean="0"/>
              <a:t>mientéricos </a:t>
            </a:r>
            <a:r>
              <a:rPr lang="es-ES" sz="1800" b="1" dirty="0"/>
              <a:t>escasos o ausentes</a:t>
            </a:r>
          </a:p>
          <a:p>
            <a:pPr algn="l">
              <a:defRPr/>
            </a:pPr>
            <a:r>
              <a:rPr lang="es-ES" sz="1800" b="1" dirty="0"/>
              <a:t>No hay VIP, </a:t>
            </a:r>
            <a:r>
              <a:rPr lang="es-ES" sz="1800" b="1" dirty="0" err="1"/>
              <a:t>Sust</a:t>
            </a:r>
            <a:r>
              <a:rPr lang="es-ES" sz="1800" b="1" dirty="0"/>
              <a:t>. P</a:t>
            </a:r>
          </a:p>
          <a:p>
            <a:pPr algn="l">
              <a:defRPr/>
            </a:pPr>
            <a:endParaRPr lang="es-ES" sz="800" b="1" dirty="0"/>
          </a:p>
        </p:txBody>
      </p:sp>
      <p:sp>
        <p:nvSpPr>
          <p:cNvPr id="224260" name="Text Box 4"/>
          <p:cNvSpPr txBox="1">
            <a:spLocks noChangeArrowheads="1"/>
          </p:cNvSpPr>
          <p:nvPr/>
        </p:nvSpPr>
        <p:spPr bwMode="auto">
          <a:xfrm>
            <a:off x="5689995" y="2205038"/>
            <a:ext cx="2842445" cy="1846659"/>
          </a:xfrm>
          <a:prstGeom prst="rect">
            <a:avLst/>
          </a:prstGeom>
          <a:solidFill>
            <a:srgbClr val="E4F2F4"/>
          </a:solidFill>
          <a:ln w="9525">
            <a:solidFill>
              <a:srgbClr val="009AF8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" sz="1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/>
            <a:r>
              <a:rPr lang="es-ES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Niños</a:t>
            </a:r>
          </a:p>
          <a:p>
            <a:pPr algn="l" eaLnBrk="1" hangingPunct="1"/>
            <a:endParaRPr lang="es-ES" sz="1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/>
            <a:r>
              <a:rPr lang="es-ES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Evacuaciones 2-3 semanas</a:t>
            </a:r>
          </a:p>
          <a:p>
            <a:pPr algn="l" eaLnBrk="1" hangingPunct="1"/>
            <a:endParaRPr lang="es-ES" sz="1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/>
            <a:r>
              <a:rPr lang="es-ES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Colitis frecuentes</a:t>
            </a:r>
          </a:p>
          <a:p>
            <a:pPr algn="l" eaLnBrk="1" hangingPunct="1"/>
            <a:endParaRPr lang="es-ES" sz="1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/>
            <a:r>
              <a:rPr lang="es-ES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Rx megacolon</a:t>
            </a:r>
          </a:p>
          <a:p>
            <a:pPr algn="l" eaLnBrk="1" hangingPunct="1"/>
            <a:endParaRPr lang="es-ES" sz="1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4261" name="Picture 5" descr="niño megacol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6" t="10826" r="4828" b="8606"/>
          <a:stretch>
            <a:fillRect/>
          </a:stretch>
        </p:blipFill>
        <p:spPr bwMode="auto">
          <a:xfrm>
            <a:off x="749873" y="2205038"/>
            <a:ext cx="2671115" cy="3897418"/>
          </a:xfrm>
          <a:prstGeom prst="rect">
            <a:avLst/>
          </a:prstGeom>
          <a:noFill/>
          <a:ln w="9525">
            <a:solidFill>
              <a:srgbClr val="FF377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4262" name="Text Box 6"/>
          <p:cNvSpPr txBox="1">
            <a:spLocks noChangeArrowheads="1"/>
          </p:cNvSpPr>
          <p:nvPr/>
        </p:nvSpPr>
        <p:spPr bwMode="auto">
          <a:xfrm>
            <a:off x="2725676" y="1271504"/>
            <a:ext cx="3717987" cy="738664"/>
          </a:xfrm>
          <a:prstGeom prst="rect">
            <a:avLst/>
          </a:prstGeom>
          <a:solidFill>
            <a:srgbClr val="FFC9ED"/>
          </a:solidFill>
          <a:ln w="28575">
            <a:solidFill>
              <a:srgbClr val="009AF8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 smtClean="0"/>
              <a:t>Megacolon </a:t>
            </a:r>
            <a:r>
              <a:rPr lang="es-ES" sz="2400" dirty="0" err="1" smtClean="0"/>
              <a:t>Agangliónico</a:t>
            </a:r>
            <a:endParaRPr lang="es-ES" sz="800" dirty="0"/>
          </a:p>
          <a:p>
            <a:pPr eaLnBrk="1" hangingPunct="1"/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</a:t>
            </a: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s-E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Hirschsprüng</a:t>
            </a:r>
            <a:endParaRPr lang="es-E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4263" name="Picture 7" descr="Hirschsprungs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25" y="2689734"/>
            <a:ext cx="2222416" cy="3412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4264" name="Rectangle 8"/>
          <p:cNvSpPr>
            <a:spLocks noChangeArrowheads="1"/>
          </p:cNvSpPr>
          <p:nvPr/>
        </p:nvSpPr>
        <p:spPr bwMode="auto">
          <a:xfrm>
            <a:off x="525602" y="5012174"/>
            <a:ext cx="1948803" cy="1200329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Obstrucción  </a:t>
            </a:r>
            <a:r>
              <a:rPr lang="es-E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segmento </a:t>
            </a:r>
            <a:r>
              <a:rPr lang="es-ES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aganglionar</a:t>
            </a:r>
            <a:endParaRPr lang="es-ES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  <a:r>
              <a:rPr lang="es-E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ue no se relaja</a:t>
            </a:r>
            <a:endParaRPr lang="es-E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4265" name="Text Box 9"/>
          <p:cNvSpPr txBox="1">
            <a:spLocks noChangeArrowheads="1"/>
          </p:cNvSpPr>
          <p:nvPr/>
        </p:nvSpPr>
        <p:spPr bwMode="auto">
          <a:xfrm>
            <a:off x="395288" y="404813"/>
            <a:ext cx="774700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4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103434" name="Rectangle 10"/>
          <p:cNvSpPr>
            <a:spLocks noChangeArrowheads="1"/>
          </p:cNvSpPr>
          <p:nvPr/>
        </p:nvSpPr>
        <p:spPr bwMode="auto">
          <a:xfrm>
            <a:off x="2698676" y="2276475"/>
            <a:ext cx="720725" cy="14398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4267" name="Text Box 11"/>
          <p:cNvSpPr txBox="1">
            <a:spLocks noChangeArrowheads="1"/>
          </p:cNvSpPr>
          <p:nvPr/>
        </p:nvSpPr>
        <p:spPr bwMode="auto">
          <a:xfrm>
            <a:off x="2698676" y="3127375"/>
            <a:ext cx="633412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400" b="1"/>
              <a:t>Mega</a:t>
            </a:r>
          </a:p>
          <a:p>
            <a:pPr algn="l" eaLnBrk="1" hangingPunct="1"/>
            <a:r>
              <a:rPr lang="es-ES_tradnl" sz="1400" b="1"/>
              <a:t>colon</a:t>
            </a:r>
          </a:p>
        </p:txBody>
      </p:sp>
      <p:sp>
        <p:nvSpPr>
          <p:cNvPr id="224270" name="Text Box 14"/>
          <p:cNvSpPr txBox="1">
            <a:spLocks noChangeArrowheads="1"/>
          </p:cNvSpPr>
          <p:nvPr/>
        </p:nvSpPr>
        <p:spPr bwMode="auto">
          <a:xfrm>
            <a:off x="6876256" y="990129"/>
            <a:ext cx="169309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/>
              <a:t>Estreñimiento</a:t>
            </a: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7074990" y="476672"/>
            <a:ext cx="1457450" cy="400110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1. Tránsito</a:t>
            </a:r>
            <a:endParaRPr lang="es-ES" dirty="0"/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698676" y="6241537"/>
            <a:ext cx="34980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¿A qué patología se parece?</a:t>
            </a:r>
            <a:endParaRPr lang="es-VE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58" grpId="0" animBg="1"/>
      <p:bldP spid="224259" grpId="0" animBg="1"/>
      <p:bldP spid="224260" grpId="0" animBg="1"/>
      <p:bldP spid="224262" grpId="0" animBg="1"/>
      <p:bldP spid="224264" grpId="0" animBg="1"/>
      <p:bldP spid="224267" grpId="0"/>
      <p:bldP spid="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2" name="Picture 2" descr="COLON NORMAL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913" y="1350963"/>
            <a:ext cx="3141662" cy="44545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83" name="Picture 3" descr="MEGACOLON"/>
          <p:cNvPicPr>
            <a:picLocks noChangeAspect="1" noChangeArrowheads="1"/>
          </p:cNvPicPr>
          <p:nvPr/>
        </p:nvPicPr>
        <p:blipFill>
          <a:blip r:embed="rId3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00" y="1989138"/>
            <a:ext cx="3343275" cy="38163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1077913" y="6053138"/>
            <a:ext cx="67627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/>
            <a:r>
              <a:rPr lang="es-ES" sz="1400" b="1"/>
              <a:t>L. Wilson-Pauwels, P.A. Stewart, E.J. Akesson. </a:t>
            </a:r>
            <a:r>
              <a:rPr lang="en-US" sz="1400" i="1"/>
              <a:t>Autonomic Nerves</a:t>
            </a:r>
            <a:r>
              <a:rPr lang="en-US" sz="1400"/>
              <a:t>. B.C. Decker Inc. Hamilton, 1997.</a:t>
            </a:r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1149350" y="836613"/>
            <a:ext cx="2924175" cy="425450"/>
          </a:xfrm>
          <a:prstGeom prst="rect">
            <a:avLst/>
          </a:prstGeom>
          <a:solidFill>
            <a:srgbClr val="FFC9ED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/>
              <a:t>Megacolon agangliónico</a:t>
            </a:r>
          </a:p>
        </p:txBody>
      </p:sp>
      <p:sp>
        <p:nvSpPr>
          <p:cNvPr id="225286" name="Text Box 6"/>
          <p:cNvSpPr txBox="1">
            <a:spLocks noChangeArrowheads="1"/>
          </p:cNvSpPr>
          <p:nvPr/>
        </p:nvSpPr>
        <p:spPr bwMode="auto">
          <a:xfrm>
            <a:off x="1149350" y="5337175"/>
            <a:ext cx="1054100" cy="396875"/>
          </a:xfrm>
          <a:prstGeom prst="rect">
            <a:avLst/>
          </a:prstGeom>
          <a:solidFill>
            <a:srgbClr val="BBE0E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/>
              <a:t>Normal</a:t>
            </a:r>
          </a:p>
        </p:txBody>
      </p:sp>
      <p:sp>
        <p:nvSpPr>
          <p:cNvPr id="225287" name="Text Box 7"/>
          <p:cNvSpPr txBox="1">
            <a:spLocks noChangeArrowheads="1"/>
          </p:cNvSpPr>
          <p:nvPr/>
        </p:nvSpPr>
        <p:spPr bwMode="auto">
          <a:xfrm>
            <a:off x="4821238" y="5373688"/>
            <a:ext cx="1425575" cy="396875"/>
          </a:xfrm>
          <a:prstGeom prst="rect">
            <a:avLst/>
          </a:prstGeom>
          <a:solidFill>
            <a:srgbClr val="FFB9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/>
              <a:t>Megacolon</a:t>
            </a: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6948264" y="1370238"/>
            <a:ext cx="169309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/>
              <a:t>Estreñimiento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324600" y="404813"/>
            <a:ext cx="2271776" cy="338554"/>
          </a:xfrm>
          <a:prstGeom prst="rect">
            <a:avLst/>
          </a:prstGeom>
          <a:solidFill>
            <a:srgbClr val="80C5C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 dirty="0"/>
              <a:t>VI. ALTERACIONES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7218494" y="836613"/>
            <a:ext cx="1380506" cy="400110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1.Tránsito</a:t>
            </a:r>
            <a:endParaRPr lang="es-ES" dirty="0"/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6" grpId="0" animBg="1"/>
      <p:bldP spid="225287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MEGACOLON"/>
          <p:cNvPicPr>
            <a:picLocks noChangeAspect="1" noChangeArrowheads="1"/>
          </p:cNvPicPr>
          <p:nvPr/>
        </p:nvPicPr>
        <p:blipFill>
          <a:blip r:embed="rId2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844675"/>
            <a:ext cx="3343275" cy="38163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820921" y="1357355"/>
            <a:ext cx="2922595" cy="400110"/>
          </a:xfrm>
          <a:prstGeom prst="rect">
            <a:avLst/>
          </a:prstGeom>
          <a:solidFill>
            <a:srgbClr val="FFC9E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/>
              <a:t>Megacolon agangliónico</a:t>
            </a:r>
          </a:p>
        </p:txBody>
      </p:sp>
      <p:sp>
        <p:nvSpPr>
          <p:cNvPr id="226308" name="Text Box 4"/>
          <p:cNvSpPr txBox="1">
            <a:spLocks noChangeArrowheads="1"/>
          </p:cNvSpPr>
          <p:nvPr/>
        </p:nvSpPr>
        <p:spPr bwMode="auto">
          <a:xfrm>
            <a:off x="971550" y="5157788"/>
            <a:ext cx="1425575" cy="396875"/>
          </a:xfrm>
          <a:prstGeom prst="rect">
            <a:avLst/>
          </a:prstGeom>
          <a:solidFill>
            <a:srgbClr val="FFB9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/>
              <a:t>Megacolon</a:t>
            </a:r>
          </a:p>
        </p:txBody>
      </p:sp>
      <p:pic>
        <p:nvPicPr>
          <p:cNvPr id="226309" name="Picture 5" descr="megacol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133600"/>
            <a:ext cx="4392612" cy="332263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6314" name="Text Box 10"/>
          <p:cNvSpPr txBox="1">
            <a:spLocks noChangeArrowheads="1"/>
          </p:cNvSpPr>
          <p:nvPr/>
        </p:nvSpPr>
        <p:spPr bwMode="auto">
          <a:xfrm>
            <a:off x="4356100" y="5013325"/>
            <a:ext cx="1425575" cy="396875"/>
          </a:xfrm>
          <a:prstGeom prst="rect">
            <a:avLst/>
          </a:prstGeom>
          <a:solidFill>
            <a:srgbClr val="FFB9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/>
              <a:t>Megacolon</a:t>
            </a: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6974231" y="1387059"/>
            <a:ext cx="169309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/>
              <a:t>Estreñimiento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443663" y="404813"/>
            <a:ext cx="2271776" cy="338554"/>
          </a:xfrm>
          <a:prstGeom prst="rect">
            <a:avLst/>
          </a:prstGeom>
          <a:solidFill>
            <a:srgbClr val="80C5C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VI. ALTERACIONES</a:t>
            </a: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7287714" y="865158"/>
            <a:ext cx="1380506" cy="400110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1.Tránsito</a:t>
            </a:r>
            <a:endParaRPr lang="es-ES" dirty="0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370593" y="5805264"/>
            <a:ext cx="68756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Tratamiento quirúrgico: resección del segmento anormal</a:t>
            </a:r>
            <a:endParaRPr lang="es-V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08" grpId="0" animBg="1"/>
      <p:bldP spid="226314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/>
          <p:cNvSpPr txBox="1">
            <a:spLocks noChangeArrowheads="1"/>
          </p:cNvSpPr>
          <p:nvPr/>
        </p:nvSpPr>
        <p:spPr bwMode="auto">
          <a:xfrm>
            <a:off x="971550" y="700088"/>
            <a:ext cx="2979738" cy="425450"/>
          </a:xfrm>
          <a:prstGeom prst="rect">
            <a:avLst/>
          </a:prstGeom>
          <a:solidFill>
            <a:srgbClr val="FFC9ED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Megacolon Agangliónico</a:t>
            </a:r>
            <a:endParaRPr lang="es-ES" sz="1800"/>
          </a:p>
        </p:txBody>
      </p:sp>
      <p:sp>
        <p:nvSpPr>
          <p:cNvPr id="227331" name="Text Box 3"/>
          <p:cNvSpPr txBox="1">
            <a:spLocks noChangeArrowheads="1"/>
          </p:cNvSpPr>
          <p:nvPr/>
        </p:nvSpPr>
        <p:spPr bwMode="auto">
          <a:xfrm>
            <a:off x="971550" y="1268413"/>
            <a:ext cx="4752975" cy="3754874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74625" indent="-174625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" sz="1000" dirty="0"/>
          </a:p>
          <a:p>
            <a:pPr algn="l" eaLnBrk="1" hangingPunct="1"/>
            <a:r>
              <a:rPr lang="es-ES" b="1" dirty="0">
                <a:solidFill>
                  <a:srgbClr val="C00000"/>
                </a:solidFill>
              </a:rPr>
              <a:t>*</a:t>
            </a:r>
            <a:r>
              <a:rPr lang="es-ES" sz="1600" dirty="0"/>
              <a:t> </a:t>
            </a:r>
            <a:r>
              <a:rPr lang="es-ES" sz="1800" dirty="0"/>
              <a:t>Defecto del desarrollo</a:t>
            </a:r>
          </a:p>
          <a:p>
            <a:pPr algn="l" eaLnBrk="1" hangingPunct="1"/>
            <a:r>
              <a:rPr lang="es-ES" sz="1600" dirty="0"/>
              <a:t>    </a:t>
            </a:r>
            <a:r>
              <a:rPr lang="es-ES" sz="1600" b="1" dirty="0"/>
              <a:t>Mutación gen receptor B</a:t>
            </a:r>
            <a:r>
              <a:rPr lang="es-ES" sz="1600" b="1" dirty="0">
                <a:latin typeface="Symbol" pitchFamily="18" charset="2"/>
              </a:rPr>
              <a:t> </a:t>
            </a:r>
            <a:r>
              <a:rPr lang="es-ES" sz="1600" b="1" dirty="0"/>
              <a:t>de </a:t>
            </a:r>
            <a:r>
              <a:rPr lang="es-ES" sz="1600" b="1" dirty="0" err="1"/>
              <a:t>endotelinas</a:t>
            </a:r>
            <a:endParaRPr lang="es-ES" sz="1600" b="1" dirty="0"/>
          </a:p>
          <a:p>
            <a:pPr algn="l" eaLnBrk="1" hangingPunct="1"/>
            <a:endParaRPr lang="es-ES" sz="1600" dirty="0"/>
          </a:p>
          <a:p>
            <a:pPr algn="l" eaLnBrk="1" hangingPunct="1"/>
            <a:r>
              <a:rPr lang="es-ES" b="1" dirty="0"/>
              <a:t> </a:t>
            </a:r>
            <a:r>
              <a:rPr lang="es-ES" b="1" dirty="0" smtClean="0"/>
              <a:t> </a:t>
            </a:r>
            <a:r>
              <a:rPr lang="es-ES" sz="1600" b="1" dirty="0" smtClean="0"/>
              <a:t>Las </a:t>
            </a:r>
            <a:r>
              <a:rPr lang="es-ES" sz="1600" b="1" dirty="0" err="1"/>
              <a:t>endotelinas</a:t>
            </a:r>
            <a:r>
              <a:rPr lang="es-ES" sz="1600" b="1" dirty="0"/>
              <a:t> </a:t>
            </a:r>
            <a:r>
              <a:rPr lang="es-ES" sz="1600" dirty="0"/>
              <a:t>ET3  actúan sobre </a:t>
            </a:r>
            <a:r>
              <a:rPr lang="es-ES" sz="1600" dirty="0" smtClean="0"/>
              <a:t>  </a:t>
            </a:r>
          </a:p>
          <a:p>
            <a:pPr algn="l" eaLnBrk="1" hangingPunct="1"/>
            <a:r>
              <a:rPr lang="es-ES" sz="1600" dirty="0"/>
              <a:t> </a:t>
            </a:r>
            <a:r>
              <a:rPr lang="es-ES" sz="1600" dirty="0" smtClean="0"/>
              <a:t>  </a:t>
            </a:r>
            <a:r>
              <a:rPr lang="es-ES" sz="1600" dirty="0" smtClean="0"/>
              <a:t>receptores </a:t>
            </a:r>
            <a:r>
              <a:rPr lang="es-ES" sz="1600" dirty="0" smtClean="0"/>
              <a:t>para </a:t>
            </a:r>
            <a:r>
              <a:rPr lang="es-ES" sz="1600" b="1" dirty="0"/>
              <a:t>migración de células de la  </a:t>
            </a:r>
            <a:r>
              <a:rPr lang="es-ES" sz="1600" b="1" dirty="0" smtClean="0"/>
              <a:t> cresta </a:t>
            </a:r>
            <a:r>
              <a:rPr lang="es-ES" sz="1600" b="1" dirty="0"/>
              <a:t>neural</a:t>
            </a:r>
          </a:p>
          <a:p>
            <a:pPr algn="l" eaLnBrk="1" hangingPunct="1"/>
            <a:endParaRPr lang="es-ES" sz="1600" dirty="0"/>
          </a:p>
          <a:p>
            <a:pPr algn="l" eaLnBrk="1" hangingPunct="1"/>
            <a:r>
              <a:rPr lang="es-ES" sz="1600" dirty="0"/>
              <a:t>   </a:t>
            </a:r>
            <a:r>
              <a:rPr lang="es-ES" sz="1600" b="1" dirty="0"/>
              <a:t>Ratones SIN receptores ET desarrollan  </a:t>
            </a:r>
          </a:p>
          <a:p>
            <a:pPr algn="l" eaLnBrk="1" hangingPunct="1"/>
            <a:r>
              <a:rPr lang="es-ES" sz="1600" b="1" dirty="0"/>
              <a:t>  megacolon!!</a:t>
            </a:r>
          </a:p>
          <a:p>
            <a:pPr algn="l" eaLnBrk="1" hangingPunct="1"/>
            <a:endParaRPr lang="es-ES" sz="1600" dirty="0"/>
          </a:p>
          <a:p>
            <a:pPr algn="l" eaLnBrk="1" hangingPunct="1"/>
            <a:r>
              <a:rPr lang="es-ES" sz="1600" dirty="0"/>
              <a:t>   Descubrimiento </a:t>
            </a:r>
            <a:r>
              <a:rPr lang="es-ES" sz="1600" b="1" dirty="0"/>
              <a:t>“</a:t>
            </a:r>
            <a:r>
              <a:rPr lang="es-ES" sz="1600" b="1" dirty="0" err="1"/>
              <a:t>serendipitoso</a:t>
            </a:r>
            <a:r>
              <a:rPr lang="es-ES" sz="1600" b="1" dirty="0"/>
              <a:t>”</a:t>
            </a:r>
            <a:r>
              <a:rPr lang="es-ES" sz="1600" dirty="0"/>
              <a:t> en estudio de  </a:t>
            </a:r>
          </a:p>
          <a:p>
            <a:pPr algn="l" eaLnBrk="1" hangingPunct="1"/>
            <a:r>
              <a:rPr lang="es-ES" sz="1600" dirty="0"/>
              <a:t>   hipertensión arterial</a:t>
            </a:r>
          </a:p>
          <a:p>
            <a:pPr algn="l" eaLnBrk="1" hangingPunct="1"/>
            <a:r>
              <a:rPr lang="es-ES" sz="1400" dirty="0"/>
              <a:t>   (M. </a:t>
            </a:r>
            <a:r>
              <a:rPr lang="es-ES" sz="1400" dirty="0" err="1"/>
              <a:t>Yanagisawa</a:t>
            </a:r>
            <a:r>
              <a:rPr lang="es-ES" sz="1400" dirty="0"/>
              <a:t> et al. PNAS 1996)</a:t>
            </a:r>
          </a:p>
          <a:p>
            <a:pPr algn="l" eaLnBrk="1" hangingPunct="1"/>
            <a:endParaRPr lang="es-ES" sz="1400" dirty="0"/>
          </a:p>
        </p:txBody>
      </p:sp>
      <p:sp>
        <p:nvSpPr>
          <p:cNvPr id="227332" name="Rectangle 4"/>
          <p:cNvSpPr>
            <a:spLocks noChangeArrowheads="1"/>
          </p:cNvSpPr>
          <p:nvPr/>
        </p:nvSpPr>
        <p:spPr bwMode="auto">
          <a:xfrm>
            <a:off x="5812718" y="5022271"/>
            <a:ext cx="3079762" cy="1015663"/>
          </a:xfrm>
          <a:prstGeom prst="rect">
            <a:avLst/>
          </a:prstGeom>
          <a:solidFill>
            <a:srgbClr val="E1F2F3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/>
          <a:p>
            <a:pPr algn="l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Defecto en la migración de 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neuronas Entéricas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</a:p>
          <a:p>
            <a:pPr algn="l"/>
            <a:endParaRPr lang="es-E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Defecto en 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supervivencia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??</a:t>
            </a:r>
          </a:p>
        </p:txBody>
      </p:sp>
      <p:sp>
        <p:nvSpPr>
          <p:cNvPr id="227339" name="Text Box 11"/>
          <p:cNvSpPr txBox="1">
            <a:spLocks noChangeArrowheads="1"/>
          </p:cNvSpPr>
          <p:nvPr/>
        </p:nvSpPr>
        <p:spPr bwMode="auto">
          <a:xfrm>
            <a:off x="971550" y="5101791"/>
            <a:ext cx="2655888" cy="1250950"/>
          </a:xfrm>
          <a:prstGeom prst="rect">
            <a:avLst/>
          </a:prstGeom>
          <a:solidFill>
            <a:srgbClr val="FFE1F5"/>
          </a:solidFill>
          <a:ln w="28575">
            <a:solidFill>
              <a:srgbClr val="FF377A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Mutaciones en: </a:t>
            </a:r>
          </a:p>
          <a:p>
            <a:pPr algn="l">
              <a:defRPr/>
            </a:pPr>
            <a:endParaRPr lang="es-ES_tradnl" sz="10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FontTx/>
              <a:buChar char="•"/>
              <a:defRPr/>
            </a:pPr>
            <a:r>
              <a:rPr lang="es-ES_tradnl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 Factores de crecimiento</a:t>
            </a:r>
          </a:p>
          <a:p>
            <a:pPr algn="l">
              <a:defRPr/>
            </a:pPr>
            <a:r>
              <a:rPr lang="es-ES_tradnl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  derivados de glia </a:t>
            </a:r>
          </a:p>
          <a:p>
            <a:pPr algn="l">
              <a:buFontTx/>
              <a:buChar char="•"/>
              <a:defRPr/>
            </a:pPr>
            <a:r>
              <a:rPr lang="es-ES_tradnl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 Endotelina o receptores</a:t>
            </a:r>
          </a:p>
        </p:txBody>
      </p:sp>
      <p:sp>
        <p:nvSpPr>
          <p:cNvPr id="227340" name="Text Box 12"/>
          <p:cNvSpPr txBox="1">
            <a:spLocks noChangeArrowheads="1"/>
          </p:cNvSpPr>
          <p:nvPr/>
        </p:nvSpPr>
        <p:spPr bwMode="auto">
          <a:xfrm>
            <a:off x="190567" y="236863"/>
            <a:ext cx="78098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_tradnl" sz="4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7343" name="Text Box 15"/>
          <p:cNvSpPr txBox="1">
            <a:spLocks noChangeArrowheads="1"/>
          </p:cNvSpPr>
          <p:nvPr/>
        </p:nvSpPr>
        <p:spPr bwMode="auto">
          <a:xfrm>
            <a:off x="6916203" y="840016"/>
            <a:ext cx="169309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/>
              <a:t>Estreñimiento</a:t>
            </a:r>
          </a:p>
        </p:txBody>
      </p:sp>
      <p:grpSp>
        <p:nvGrpSpPr>
          <p:cNvPr id="106505" name="Group 25"/>
          <p:cNvGrpSpPr>
            <a:grpSpLocks/>
          </p:cNvGrpSpPr>
          <p:nvPr/>
        </p:nvGrpSpPr>
        <p:grpSpPr bwMode="auto">
          <a:xfrm>
            <a:off x="6188075" y="1412875"/>
            <a:ext cx="2487613" cy="3024188"/>
            <a:chOff x="3898" y="890"/>
            <a:chExt cx="1386" cy="1633"/>
          </a:xfrm>
        </p:grpSpPr>
        <p:pic>
          <p:nvPicPr>
            <p:cNvPr id="106507" name="Picture 5" descr="img25"/>
            <p:cNvPicPr>
              <a:picLocks noChangeAspect="1" noChangeArrowheads="1"/>
            </p:cNvPicPr>
            <p:nvPr/>
          </p:nvPicPr>
          <p:blipFill>
            <a:blip r:embed="rId2">
              <a:lum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0997" b="21841"/>
            <a:stretch>
              <a:fillRect/>
            </a:stretch>
          </p:blipFill>
          <p:spPr bwMode="auto">
            <a:xfrm>
              <a:off x="3898" y="890"/>
              <a:ext cx="1349" cy="1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6508" name="AutoShape 6"/>
            <p:cNvSpPr>
              <a:spLocks noChangeArrowheads="1"/>
            </p:cNvSpPr>
            <p:nvPr/>
          </p:nvSpPr>
          <p:spPr bwMode="auto">
            <a:xfrm>
              <a:off x="4923" y="1979"/>
              <a:ext cx="44" cy="181"/>
            </a:xfrm>
            <a:prstGeom prst="upArrow">
              <a:avLst>
                <a:gd name="adj1" fmla="val 50000"/>
                <a:gd name="adj2" fmla="val 102841"/>
              </a:avLst>
            </a:prstGeom>
            <a:solidFill>
              <a:srgbClr val="6FB77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06509" name="AutoShape 7"/>
            <p:cNvSpPr>
              <a:spLocks noChangeArrowheads="1"/>
            </p:cNvSpPr>
            <p:nvPr/>
          </p:nvSpPr>
          <p:spPr bwMode="auto">
            <a:xfrm>
              <a:off x="4969" y="1570"/>
              <a:ext cx="88" cy="227"/>
            </a:xfrm>
            <a:prstGeom prst="downArrow">
              <a:avLst>
                <a:gd name="adj1" fmla="val 50000"/>
                <a:gd name="adj2" fmla="val 64489"/>
              </a:avLst>
            </a:prstGeom>
            <a:solidFill>
              <a:srgbClr val="EC007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06510" name="Rectangle 8"/>
            <p:cNvSpPr>
              <a:spLocks noChangeArrowheads="1"/>
            </p:cNvSpPr>
            <p:nvPr/>
          </p:nvSpPr>
          <p:spPr bwMode="auto">
            <a:xfrm>
              <a:off x="4967" y="890"/>
              <a:ext cx="317" cy="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06511" name="Rectangle 9"/>
            <p:cNvSpPr>
              <a:spLocks noChangeArrowheads="1"/>
            </p:cNvSpPr>
            <p:nvPr/>
          </p:nvSpPr>
          <p:spPr bwMode="auto">
            <a:xfrm>
              <a:off x="4969" y="1207"/>
              <a:ext cx="181" cy="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06512" name="Oval 10"/>
            <p:cNvSpPr>
              <a:spLocks noChangeArrowheads="1"/>
            </p:cNvSpPr>
            <p:nvPr/>
          </p:nvSpPr>
          <p:spPr bwMode="auto">
            <a:xfrm>
              <a:off x="5060" y="1252"/>
              <a:ext cx="136" cy="2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06513" name="Rectangle 16"/>
            <p:cNvSpPr>
              <a:spLocks noChangeArrowheads="1"/>
            </p:cNvSpPr>
            <p:nvPr/>
          </p:nvSpPr>
          <p:spPr bwMode="auto">
            <a:xfrm>
              <a:off x="5193" y="1162"/>
              <a:ext cx="91" cy="4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06514" name="Freeform 17"/>
            <p:cNvSpPr>
              <a:spLocks/>
            </p:cNvSpPr>
            <p:nvPr/>
          </p:nvSpPr>
          <p:spPr bwMode="auto">
            <a:xfrm>
              <a:off x="4921" y="1207"/>
              <a:ext cx="318" cy="409"/>
            </a:xfrm>
            <a:custGeom>
              <a:avLst/>
              <a:gdLst>
                <a:gd name="T0" fmla="*/ 0 w 318"/>
                <a:gd name="T1" fmla="*/ 0 h 409"/>
                <a:gd name="T2" fmla="*/ 227 w 318"/>
                <a:gd name="T3" fmla="*/ 137 h 409"/>
                <a:gd name="T4" fmla="*/ 318 w 318"/>
                <a:gd name="T5" fmla="*/ 409 h 40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8" h="409">
                  <a:moveTo>
                    <a:pt x="0" y="0"/>
                  </a:moveTo>
                  <a:cubicBezTo>
                    <a:pt x="87" y="34"/>
                    <a:pt x="174" y="69"/>
                    <a:pt x="227" y="137"/>
                  </a:cubicBezTo>
                  <a:cubicBezTo>
                    <a:pt x="280" y="205"/>
                    <a:pt x="299" y="307"/>
                    <a:pt x="318" y="409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VE"/>
            </a:p>
          </p:txBody>
        </p:sp>
        <p:sp>
          <p:nvSpPr>
            <p:cNvPr id="106515" name="Oval 18"/>
            <p:cNvSpPr>
              <a:spLocks noChangeArrowheads="1"/>
            </p:cNvSpPr>
            <p:nvPr/>
          </p:nvSpPr>
          <p:spPr bwMode="auto">
            <a:xfrm>
              <a:off x="4150" y="981"/>
              <a:ext cx="953" cy="1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06516" name="Oval 19"/>
            <p:cNvSpPr>
              <a:spLocks noChangeArrowheads="1"/>
            </p:cNvSpPr>
            <p:nvPr/>
          </p:nvSpPr>
          <p:spPr bwMode="auto">
            <a:xfrm>
              <a:off x="4921" y="935"/>
              <a:ext cx="136" cy="9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06517" name="Line 20"/>
            <p:cNvSpPr>
              <a:spLocks noChangeShapeType="1"/>
            </p:cNvSpPr>
            <p:nvPr/>
          </p:nvSpPr>
          <p:spPr bwMode="auto">
            <a:xfrm>
              <a:off x="4195" y="1071"/>
              <a:ext cx="817" cy="0"/>
            </a:xfrm>
            <a:prstGeom prst="line">
              <a:avLst/>
            </a:prstGeom>
            <a:noFill/>
            <a:ln w="28575">
              <a:solidFill>
                <a:srgbClr val="FF0066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VE"/>
            </a:p>
          </p:txBody>
        </p:sp>
        <p:sp>
          <p:nvSpPr>
            <p:cNvPr id="106518" name="Rectangle 21"/>
            <p:cNvSpPr>
              <a:spLocks noChangeArrowheads="1"/>
            </p:cNvSpPr>
            <p:nvPr/>
          </p:nvSpPr>
          <p:spPr bwMode="auto">
            <a:xfrm>
              <a:off x="4286" y="2432"/>
              <a:ext cx="272" cy="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06519" name="Line 22"/>
            <p:cNvSpPr>
              <a:spLocks noChangeShapeType="1"/>
            </p:cNvSpPr>
            <p:nvPr/>
          </p:nvSpPr>
          <p:spPr bwMode="auto">
            <a:xfrm>
              <a:off x="4332" y="2478"/>
              <a:ext cx="272" cy="0"/>
            </a:xfrm>
            <a:prstGeom prst="line">
              <a:avLst/>
            </a:prstGeom>
            <a:noFill/>
            <a:ln w="28575">
              <a:solidFill>
                <a:srgbClr val="00CC66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VE"/>
            </a:p>
          </p:txBody>
        </p:sp>
      </p:grp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6324600" y="404813"/>
            <a:ext cx="2271776" cy="338554"/>
          </a:xfrm>
          <a:prstGeom prst="rect">
            <a:avLst/>
          </a:prstGeom>
          <a:solidFill>
            <a:srgbClr val="80C5C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VI. ALTERACIONES</a:t>
            </a: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1" grpId="0" animBg="1"/>
      <p:bldP spid="227332" grpId="0" animBg="1"/>
      <p:bldP spid="227339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3" descr="nrn2137-f2"/>
          <p:cNvPicPr>
            <a:picLocks noChangeAspect="1" noChangeArrowheads="1"/>
          </p:cNvPicPr>
          <p:nvPr/>
        </p:nvPicPr>
        <p:blipFill>
          <a:blip r:embed="rId2">
            <a:lum bright="-36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968" b="48845"/>
          <a:stretch>
            <a:fillRect/>
          </a:stretch>
        </p:blipFill>
        <p:spPr bwMode="auto">
          <a:xfrm>
            <a:off x="1185913" y="1268413"/>
            <a:ext cx="3028950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8357" name="Text Box 5"/>
          <p:cNvSpPr txBox="1">
            <a:spLocks noChangeArrowheads="1"/>
          </p:cNvSpPr>
          <p:nvPr/>
        </p:nvSpPr>
        <p:spPr bwMode="auto">
          <a:xfrm>
            <a:off x="6654985" y="2677318"/>
            <a:ext cx="22796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Migración</a:t>
            </a:r>
          </a:p>
          <a:p>
            <a:pPr>
              <a:defRPr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Diferenciación</a:t>
            </a:r>
          </a:p>
          <a:p>
            <a:pPr>
              <a:defRPr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Acción de factores </a:t>
            </a:r>
          </a:p>
          <a:p>
            <a:pPr>
              <a:defRPr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tróficos</a:t>
            </a:r>
          </a:p>
        </p:txBody>
      </p:sp>
      <p:sp>
        <p:nvSpPr>
          <p:cNvPr id="228358" name="Text Box 6"/>
          <p:cNvSpPr txBox="1">
            <a:spLocks noChangeArrowheads="1"/>
          </p:cNvSpPr>
          <p:nvPr/>
        </p:nvSpPr>
        <p:spPr bwMode="auto">
          <a:xfrm>
            <a:off x="4572050" y="1268413"/>
            <a:ext cx="2087563" cy="1349375"/>
          </a:xfrm>
          <a:prstGeom prst="rect">
            <a:avLst/>
          </a:prstGeom>
          <a:noFill/>
          <a:ln w="38100">
            <a:solidFill>
              <a:srgbClr val="FF97BA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>
                <a:solidFill>
                  <a:srgbClr val="E8007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¿ De dónde </a:t>
            </a:r>
          </a:p>
          <a:p>
            <a:pPr>
              <a:defRPr/>
            </a:pPr>
            <a:r>
              <a:rPr lang="es-ES">
                <a:solidFill>
                  <a:srgbClr val="E8007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vienen </a:t>
            </a:r>
          </a:p>
          <a:p>
            <a:pPr>
              <a:defRPr/>
            </a:pPr>
            <a:r>
              <a:rPr lang="es-ES">
                <a:solidFill>
                  <a:srgbClr val="E8007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las neuronas </a:t>
            </a:r>
          </a:p>
          <a:p>
            <a:pPr>
              <a:defRPr/>
            </a:pPr>
            <a:r>
              <a:rPr lang="es-ES">
                <a:solidFill>
                  <a:srgbClr val="E8007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entéricas?</a:t>
            </a:r>
          </a:p>
        </p:txBody>
      </p:sp>
      <p:sp>
        <p:nvSpPr>
          <p:cNvPr id="228359" name="Text Box 7"/>
          <p:cNvSpPr txBox="1">
            <a:spLocks noChangeArrowheads="1"/>
          </p:cNvSpPr>
          <p:nvPr/>
        </p:nvSpPr>
        <p:spPr bwMode="auto">
          <a:xfrm>
            <a:off x="4598452" y="4239882"/>
            <a:ext cx="2593975" cy="923330"/>
          </a:xfrm>
          <a:prstGeom prst="rect">
            <a:avLst/>
          </a:prstGeom>
          <a:noFill/>
          <a:ln w="28575">
            <a:solidFill>
              <a:srgbClr val="FF178B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b="1"/>
              <a:t>Fallas en migración: MEGACOLON </a:t>
            </a:r>
          </a:p>
          <a:p>
            <a:pPr eaLnBrk="1" hangingPunct="1"/>
            <a:r>
              <a:rPr lang="es-ES" sz="1800" b="1"/>
              <a:t>AGANGLIÓNICO</a:t>
            </a:r>
          </a:p>
        </p:txBody>
      </p:sp>
      <p:sp>
        <p:nvSpPr>
          <p:cNvPr id="107528" name="Oval 9"/>
          <p:cNvSpPr>
            <a:spLocks noChangeArrowheads="1"/>
          </p:cNvSpPr>
          <p:nvPr/>
        </p:nvSpPr>
        <p:spPr bwMode="auto">
          <a:xfrm>
            <a:off x="3419525" y="4941888"/>
            <a:ext cx="1225550" cy="6477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6948264" y="1370238"/>
            <a:ext cx="169309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/>
              <a:t>Estreñimiento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324600" y="404813"/>
            <a:ext cx="2271776" cy="338554"/>
          </a:xfrm>
          <a:prstGeom prst="rect">
            <a:avLst/>
          </a:prstGeom>
          <a:solidFill>
            <a:srgbClr val="62B7BE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 dirty="0"/>
              <a:t>VI. </a:t>
            </a:r>
            <a:r>
              <a:rPr lang="es-ES" sz="1600" b="1" dirty="0" smtClean="0"/>
              <a:t>ALTERACIONES</a:t>
            </a:r>
            <a:endParaRPr lang="es-ES" sz="1600" b="1" dirty="0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7179001" y="832163"/>
            <a:ext cx="1457450" cy="400110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1. Tránsito</a:t>
            </a:r>
            <a:endParaRPr lang="es-ES" dirty="0"/>
          </a:p>
        </p:txBody>
      </p:sp>
      <p:sp>
        <p:nvSpPr>
          <p:cNvPr id="228356" name="Rectangle 4"/>
          <p:cNvSpPr>
            <a:spLocks noChangeArrowheads="1"/>
          </p:cNvSpPr>
          <p:nvPr/>
        </p:nvSpPr>
        <p:spPr bwMode="auto">
          <a:xfrm>
            <a:off x="1224012" y="5446713"/>
            <a:ext cx="3667125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bIns="88872" anchor="ctr">
            <a:spAutoFit/>
          </a:bodyPr>
          <a:lstStyle/>
          <a:p>
            <a:pPr algn="r">
              <a:defRPr/>
            </a:pPr>
            <a:r>
              <a:rPr lang="es-ES" sz="1200" i="1" dirty="0" err="1"/>
              <a:t>Nature</a:t>
            </a:r>
            <a:r>
              <a:rPr lang="es-ES" sz="1200" i="1" dirty="0"/>
              <a:t> </a:t>
            </a:r>
            <a:r>
              <a:rPr lang="es-ES" sz="1200" i="1" dirty="0" err="1"/>
              <a:t>Reviews</a:t>
            </a:r>
            <a:r>
              <a:rPr lang="es-ES" sz="1200" i="1" dirty="0"/>
              <a:t> </a:t>
            </a:r>
            <a:r>
              <a:rPr lang="es-ES" sz="1200" i="1" dirty="0" err="1"/>
              <a:t>Neuroscience</a:t>
            </a:r>
            <a:r>
              <a:rPr lang="es-ES" sz="1200" i="1" dirty="0"/>
              <a:t> </a:t>
            </a:r>
            <a:r>
              <a:rPr lang="es-ES" sz="1200" dirty="0"/>
              <a:t>8, 466-479, 2007</a:t>
            </a:r>
            <a:r>
              <a:rPr lang="es-ES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087481" y="2715729"/>
            <a:ext cx="10567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Cresta </a:t>
            </a:r>
          </a:p>
          <a:p>
            <a:r>
              <a:rPr lang="es-VE" dirty="0" smtClean="0"/>
              <a:t>neural</a:t>
            </a:r>
            <a:endParaRPr lang="es-V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7" grpId="0"/>
      <p:bldP spid="228358" grpId="0" animBg="1"/>
      <p:bldP spid="228359" grpId="0" animBg="1"/>
      <p:bldP spid="2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lum bright="-12000"/>
          </a:blip>
          <a:stretch>
            <a:fillRect/>
          </a:stretch>
        </p:blipFill>
        <p:spPr>
          <a:xfrm>
            <a:off x="801247" y="1354091"/>
            <a:ext cx="4466764" cy="41498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5954" y="1340768"/>
            <a:ext cx="2907610" cy="41498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CuadroTexto 5"/>
          <p:cNvSpPr txBox="1"/>
          <p:nvPr/>
        </p:nvSpPr>
        <p:spPr>
          <a:xfrm>
            <a:off x="2703240" y="2359623"/>
            <a:ext cx="11801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schemeClr val="bg1"/>
                </a:solidFill>
              </a:rPr>
              <a:t>151,47 mm</a:t>
            </a:r>
            <a:endParaRPr lang="es-VE" sz="1600" dirty="0">
              <a:solidFill>
                <a:schemeClr val="bg1"/>
              </a:solidFill>
            </a:endParaRPr>
          </a:p>
        </p:txBody>
      </p:sp>
      <p:cxnSp>
        <p:nvCxnSpPr>
          <p:cNvPr id="8" name="Conector recto 7"/>
          <p:cNvCxnSpPr/>
          <p:nvPr/>
        </p:nvCxnSpPr>
        <p:spPr bwMode="auto">
          <a:xfrm>
            <a:off x="2699792" y="1772816"/>
            <a:ext cx="0" cy="15121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CuadroTexto 9"/>
          <p:cNvSpPr txBox="1"/>
          <p:nvPr/>
        </p:nvSpPr>
        <p:spPr>
          <a:xfrm>
            <a:off x="5455954" y="3115707"/>
            <a:ext cx="11801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schemeClr val="bg1"/>
                </a:solidFill>
              </a:rPr>
              <a:t>143,31 mm</a:t>
            </a:r>
            <a:endParaRPr lang="es-VE" sz="1600" dirty="0">
              <a:solidFill>
                <a:schemeClr val="bg1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801248" y="562164"/>
            <a:ext cx="3082124" cy="70788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it-IT" dirty="0" smtClean="0"/>
              <a:t>Megacolon neurogénico </a:t>
            </a:r>
          </a:p>
          <a:p>
            <a:r>
              <a:rPr lang="it-IT" dirty="0" smtClean="0"/>
              <a:t>en lesión médula espinal</a:t>
            </a:r>
            <a:endParaRPr lang="es-VE" dirty="0"/>
          </a:p>
        </p:txBody>
      </p:sp>
      <p:sp>
        <p:nvSpPr>
          <p:cNvPr id="15" name="Rectángulo 14"/>
          <p:cNvSpPr/>
          <p:nvPr/>
        </p:nvSpPr>
        <p:spPr>
          <a:xfrm>
            <a:off x="2938687" y="6198979"/>
            <a:ext cx="369739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/>
              <a:t>N </a:t>
            </a:r>
            <a:r>
              <a:rPr lang="es-VE" sz="1200" dirty="0" err="1" smtClean="0"/>
              <a:t>Engl</a:t>
            </a:r>
            <a:r>
              <a:rPr lang="es-VE" sz="1200" dirty="0" smtClean="0"/>
              <a:t> J </a:t>
            </a:r>
            <a:r>
              <a:rPr lang="es-VE" sz="1200" dirty="0" err="1" smtClean="0"/>
              <a:t>Med</a:t>
            </a:r>
            <a:r>
              <a:rPr lang="es-VE" sz="1200" dirty="0" smtClean="0"/>
              <a:t> </a:t>
            </a:r>
            <a:r>
              <a:rPr lang="es-VE" sz="1200" b="1" dirty="0" smtClean="0"/>
              <a:t>2016</a:t>
            </a:r>
            <a:r>
              <a:rPr lang="es-VE" sz="1200" dirty="0" smtClean="0"/>
              <a:t>; 375: e45, </a:t>
            </a:r>
            <a:r>
              <a:rPr lang="es-VE" sz="1200" dirty="0" err="1"/>
              <a:t>D</a:t>
            </a:r>
            <a:r>
              <a:rPr lang="es-VE" sz="1200" dirty="0" err="1" smtClean="0"/>
              <a:t>ec</a:t>
            </a:r>
            <a:r>
              <a:rPr lang="es-VE" sz="1200" dirty="0" smtClean="0"/>
              <a:t>. 1. </a:t>
            </a:r>
            <a:endParaRPr lang="es-VE" sz="1200" dirty="0"/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6921092" y="405697"/>
            <a:ext cx="169309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/>
              <a:t>Estreñimiento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529813" y="5564435"/>
            <a:ext cx="645240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/>
              <a:t>TAC dilatación extrema colon transverso, descendente y </a:t>
            </a:r>
            <a:r>
              <a:rPr lang="es-VE" sz="1600" dirty="0" err="1" smtClean="0"/>
              <a:t>sigmoide</a:t>
            </a:r>
            <a:endParaRPr lang="es-VE" sz="1600" dirty="0" smtClean="0"/>
          </a:p>
          <a:p>
            <a:r>
              <a:rPr lang="es-VE" sz="1800" b="1" dirty="0" smtClean="0"/>
              <a:t>Compactación fecal</a:t>
            </a:r>
            <a:endParaRPr lang="es-VE" sz="1800" b="1" dirty="0"/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3064405" y="3223428"/>
            <a:ext cx="348172" cy="46166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2716233" y="3704045"/>
            <a:ext cx="348172" cy="46166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6834825" y="3909251"/>
            <a:ext cx="348172" cy="46166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7251022" y="4278516"/>
            <a:ext cx="348172" cy="46166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3412577" y="5846001"/>
            <a:ext cx="318857" cy="46166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_tradnl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3924528" y="950389"/>
            <a:ext cx="4689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¿Habrá control voluntario de defecación ?</a:t>
            </a:r>
            <a:endParaRPr lang="es-VE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2830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 animBg="1"/>
      <p:bldP spid="2" grpId="0"/>
      <p:bldP spid="14" grpId="0"/>
      <p:bldP spid="17" grpId="0"/>
      <p:bldP spid="18" grpId="0"/>
      <p:bldP spid="19" grpId="0"/>
      <p:bldP spid="3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9" name="Text Box 3"/>
          <p:cNvSpPr txBox="1">
            <a:spLocks noChangeArrowheads="1"/>
          </p:cNvSpPr>
          <p:nvPr/>
        </p:nvSpPr>
        <p:spPr bwMode="auto">
          <a:xfrm>
            <a:off x="3390434" y="1268413"/>
            <a:ext cx="2361545" cy="646331"/>
          </a:xfrm>
          <a:prstGeom prst="rect">
            <a:avLst/>
          </a:prstGeom>
          <a:solidFill>
            <a:srgbClr val="E1F2F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800" b="1"/>
              <a:t>MITOS SOBRE </a:t>
            </a:r>
          </a:p>
          <a:p>
            <a:pPr>
              <a:defRPr/>
            </a:pPr>
            <a:r>
              <a:rPr lang="es-ES" sz="1800" b="1"/>
              <a:t>ESTREÑIMIENTO </a:t>
            </a:r>
          </a:p>
        </p:txBody>
      </p:sp>
      <p:sp>
        <p:nvSpPr>
          <p:cNvPr id="229381" name="Text Box 5"/>
          <p:cNvSpPr txBox="1">
            <a:spLocks noChangeArrowheads="1"/>
          </p:cNvSpPr>
          <p:nvPr/>
        </p:nvSpPr>
        <p:spPr bwMode="auto">
          <a:xfrm>
            <a:off x="2555875" y="2133600"/>
            <a:ext cx="4032250" cy="1815882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 dirty="0"/>
              <a:t>Hay </a:t>
            </a:r>
            <a:r>
              <a:rPr lang="es-ES" sz="1800" b="1" dirty="0"/>
              <a:t>poca evidencia</a:t>
            </a:r>
            <a:r>
              <a:rPr lang="es-ES" sz="1800" dirty="0"/>
              <a:t> que apoye:</a:t>
            </a:r>
          </a:p>
          <a:p>
            <a:pPr algn="l" eaLnBrk="1" hangingPunct="1"/>
            <a:endParaRPr lang="es-ES" sz="1200" dirty="0"/>
          </a:p>
          <a:p>
            <a:pPr algn="l" eaLnBrk="1" hangingPunct="1">
              <a:buSzPct val="155000"/>
              <a:buFontTx/>
              <a:buChar char="•"/>
            </a:pPr>
            <a:r>
              <a:rPr lang="es-ES" sz="1800" dirty="0"/>
              <a:t>  El perjuicio del abuso de laxantes</a:t>
            </a:r>
          </a:p>
          <a:p>
            <a:pPr algn="l" eaLnBrk="1" hangingPunct="1">
              <a:buSzPct val="155000"/>
              <a:buFontTx/>
              <a:buChar char="•"/>
            </a:pPr>
            <a:endParaRPr lang="es-ES" sz="1000" dirty="0"/>
          </a:p>
          <a:p>
            <a:pPr algn="l" eaLnBrk="1" hangingPunct="1">
              <a:buSzPct val="155000"/>
              <a:buFontTx/>
              <a:buChar char="•"/>
            </a:pPr>
            <a:r>
              <a:rPr lang="es-ES" sz="1800" dirty="0"/>
              <a:t>  El aumento de ingesta de fluidos </a:t>
            </a:r>
          </a:p>
          <a:p>
            <a:pPr algn="l" eaLnBrk="1" hangingPunct="1">
              <a:buSzPct val="155000"/>
            </a:pPr>
            <a:r>
              <a:rPr lang="es-ES" sz="1800" dirty="0"/>
              <a:t>    y fibra en el tratamiento de </a:t>
            </a:r>
          </a:p>
          <a:p>
            <a:pPr algn="l" eaLnBrk="1" hangingPunct="1">
              <a:buSzPct val="155000"/>
            </a:pPr>
            <a:r>
              <a:rPr lang="es-ES" sz="1800" dirty="0"/>
              <a:t>    estreñimiento crónico</a:t>
            </a:r>
          </a:p>
        </p:txBody>
      </p:sp>
      <p:sp>
        <p:nvSpPr>
          <p:cNvPr id="229382" name="Rectangle 6"/>
          <p:cNvSpPr>
            <a:spLocks noChangeArrowheads="1"/>
          </p:cNvSpPr>
          <p:nvPr/>
        </p:nvSpPr>
        <p:spPr bwMode="auto">
          <a:xfrm>
            <a:off x="2495550" y="4149725"/>
            <a:ext cx="4380706" cy="169277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algn="l"/>
            <a:r>
              <a:rPr lang="es-ES" sz="1800" dirty="0" smtClean="0"/>
              <a:t>* Hay </a:t>
            </a:r>
            <a:r>
              <a:rPr lang="es-ES" sz="1800" dirty="0"/>
              <a:t>que pensar más </a:t>
            </a:r>
            <a:r>
              <a:rPr lang="es-ES" sz="1800" dirty="0" smtClean="0"/>
              <a:t>en: </a:t>
            </a:r>
            <a:endParaRPr lang="es-ES" sz="1800" dirty="0"/>
          </a:p>
          <a:p>
            <a:pPr algn="l"/>
            <a:r>
              <a:rPr lang="es-ES" sz="1800" b="1" dirty="0" smtClean="0"/>
              <a:t>  ¡</a:t>
            </a:r>
            <a:r>
              <a:rPr lang="es-ES" b="1" dirty="0"/>
              <a:t>A</a:t>
            </a:r>
            <a:r>
              <a:rPr lang="es-ES" b="1" dirty="0" smtClean="0"/>
              <a:t>lteraciones de </a:t>
            </a:r>
            <a:r>
              <a:rPr lang="es-ES" b="1" dirty="0"/>
              <a:t>péptidos GI!  </a:t>
            </a:r>
          </a:p>
          <a:p>
            <a:pPr algn="l"/>
            <a:endParaRPr lang="es-ES" sz="1200" b="1" dirty="0"/>
          </a:p>
          <a:p>
            <a:pPr algn="l"/>
            <a:r>
              <a:rPr lang="es-ES" sz="1800" dirty="0"/>
              <a:t>  Ej. aumento de péptidos inhibidores    </a:t>
            </a:r>
          </a:p>
          <a:p>
            <a:pPr algn="l"/>
            <a:r>
              <a:rPr lang="es-ES" sz="1800" dirty="0"/>
              <a:t>       disminución de péptidos o aminas   </a:t>
            </a:r>
          </a:p>
          <a:p>
            <a:pPr algn="l"/>
            <a:r>
              <a:rPr lang="es-ES" sz="1800" dirty="0"/>
              <a:t>       que estimulan peristaltismo       </a:t>
            </a:r>
          </a:p>
        </p:txBody>
      </p:sp>
      <p:pic>
        <p:nvPicPr>
          <p:cNvPr id="108551" name="Picture 8" descr="laxa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4" y="1917700"/>
            <a:ext cx="2212181" cy="3026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52" name="Picture 9" descr="agu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048" y="1844675"/>
            <a:ext cx="1841978" cy="276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553" name="Text Box 10"/>
          <p:cNvSpPr txBox="1">
            <a:spLocks noChangeArrowheads="1"/>
          </p:cNvSpPr>
          <p:nvPr/>
        </p:nvSpPr>
        <p:spPr bwMode="auto">
          <a:xfrm>
            <a:off x="6884511" y="4185305"/>
            <a:ext cx="8413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 b="1" dirty="0"/>
              <a:t>AGUA</a:t>
            </a:r>
          </a:p>
        </p:txBody>
      </p:sp>
      <p:sp>
        <p:nvSpPr>
          <p:cNvPr id="108554" name="Text Box 11"/>
          <p:cNvSpPr txBox="1">
            <a:spLocks noChangeArrowheads="1"/>
          </p:cNvSpPr>
          <p:nvPr/>
        </p:nvSpPr>
        <p:spPr bwMode="auto">
          <a:xfrm>
            <a:off x="309957" y="4607643"/>
            <a:ext cx="17256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600" b="1" dirty="0"/>
              <a:t>Leche Magnesia</a:t>
            </a:r>
          </a:p>
        </p:txBody>
      </p:sp>
      <p:sp>
        <p:nvSpPr>
          <p:cNvPr id="229388" name="Text Box 12"/>
          <p:cNvSpPr txBox="1">
            <a:spLocks noChangeArrowheads="1"/>
          </p:cNvSpPr>
          <p:nvPr/>
        </p:nvSpPr>
        <p:spPr bwMode="auto">
          <a:xfrm>
            <a:off x="2440176" y="1163916"/>
            <a:ext cx="78098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_tradnl" sz="4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9390" name="Text Box 14"/>
          <p:cNvSpPr txBox="1">
            <a:spLocks noChangeArrowheads="1"/>
          </p:cNvSpPr>
          <p:nvPr/>
        </p:nvSpPr>
        <p:spPr bwMode="auto">
          <a:xfrm>
            <a:off x="7092950" y="4613219"/>
            <a:ext cx="1643063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dirty="0"/>
              <a:t>¡Conceptos </a:t>
            </a:r>
          </a:p>
          <a:p>
            <a:pPr algn="l" eaLnBrk="1" hangingPunct="1"/>
            <a:r>
              <a:rPr lang="es-ES" dirty="0"/>
              <a:t>equivocados!</a:t>
            </a:r>
          </a:p>
          <a:p>
            <a:pPr algn="l" eaLnBrk="1" hangingPunct="1"/>
            <a:r>
              <a:rPr lang="es-ES" sz="1800" dirty="0"/>
              <a:t>Uso de fibra</a:t>
            </a:r>
          </a:p>
          <a:p>
            <a:pPr algn="l" eaLnBrk="1" hangingPunct="1"/>
            <a:r>
              <a:rPr lang="es-ES" sz="1800" dirty="0"/>
              <a:t>Laxantes</a:t>
            </a:r>
          </a:p>
          <a:p>
            <a:pPr algn="l" eaLnBrk="1" hangingPunct="1"/>
            <a:endParaRPr lang="es-ES" sz="800" dirty="0"/>
          </a:p>
        </p:txBody>
      </p:sp>
      <p:sp>
        <p:nvSpPr>
          <p:cNvPr id="108558" name="Rectangle 17"/>
          <p:cNvSpPr>
            <a:spLocks noChangeArrowheads="1"/>
          </p:cNvSpPr>
          <p:nvPr/>
        </p:nvSpPr>
        <p:spPr bwMode="auto">
          <a:xfrm>
            <a:off x="2895600" y="5986406"/>
            <a:ext cx="33528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200"/>
              <a:t>Am.J. Gastroenterology 100: 232-242, 2005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7079672" y="1268760"/>
            <a:ext cx="1524776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Estreñimiento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6324600" y="404813"/>
            <a:ext cx="2271776" cy="338554"/>
          </a:xfrm>
          <a:prstGeom prst="rect">
            <a:avLst/>
          </a:prstGeom>
          <a:solidFill>
            <a:srgbClr val="62B7BE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VI. ALTERACIONES</a:t>
            </a: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7277735" y="836786"/>
            <a:ext cx="1313180" cy="338554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 dirty="0" smtClean="0"/>
              <a:t>1. Tránsito</a:t>
            </a:r>
            <a:endParaRPr lang="es-ES" sz="1600" b="1" dirty="0"/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1" grpId="0" animBg="1"/>
      <p:bldP spid="229382" grpId="0" animBg="1"/>
      <p:bldP spid="229390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3" name="Text Box 3"/>
          <p:cNvSpPr txBox="1">
            <a:spLocks noChangeArrowheads="1"/>
          </p:cNvSpPr>
          <p:nvPr/>
        </p:nvSpPr>
        <p:spPr bwMode="auto">
          <a:xfrm>
            <a:off x="940835" y="1268759"/>
            <a:ext cx="1997663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/>
              <a:t>Tratar </a:t>
            </a:r>
            <a:r>
              <a:rPr lang="es-ES" dirty="0" smtClean="0"/>
              <a:t>la </a:t>
            </a:r>
            <a:r>
              <a:rPr lang="es-ES" dirty="0"/>
              <a:t>causa</a:t>
            </a:r>
          </a:p>
        </p:txBody>
      </p:sp>
      <p:sp>
        <p:nvSpPr>
          <p:cNvPr id="230404" name="Text Box 4"/>
          <p:cNvSpPr txBox="1">
            <a:spLocks noChangeArrowheads="1"/>
          </p:cNvSpPr>
          <p:nvPr/>
        </p:nvSpPr>
        <p:spPr bwMode="auto">
          <a:xfrm>
            <a:off x="899592" y="3663231"/>
            <a:ext cx="2160587" cy="2462213"/>
          </a:xfrm>
          <a:prstGeom prst="rect">
            <a:avLst/>
          </a:prstGeom>
          <a:noFill/>
          <a:ln w="28575">
            <a:solidFill>
              <a:srgbClr val="FF99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Drogas</a:t>
            </a:r>
          </a:p>
          <a:p>
            <a:pPr algn="l">
              <a:defRPr/>
            </a:pPr>
            <a:endParaRPr lang="es-ES" sz="1000" dirty="0"/>
          </a:p>
          <a:p>
            <a:pPr algn="l">
              <a:defRPr/>
            </a:pPr>
            <a:r>
              <a:rPr lang="es-ES" sz="1600" i="1" dirty="0" err="1"/>
              <a:t>Tegaserod</a:t>
            </a:r>
            <a:endParaRPr lang="es-ES" sz="1600" i="1" dirty="0"/>
          </a:p>
          <a:p>
            <a:pPr algn="l">
              <a:defRPr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Agonista parcial de receptores 5-HT4</a:t>
            </a:r>
          </a:p>
          <a:p>
            <a:pPr algn="l">
              <a:defRPr/>
            </a:pPr>
            <a:r>
              <a:rPr lang="es-ES" sz="1600" dirty="0"/>
              <a:t>Estimula motilidad</a:t>
            </a:r>
          </a:p>
          <a:p>
            <a:pPr algn="l">
              <a:defRPr/>
            </a:pPr>
            <a:endParaRPr lang="es-ES" sz="1600" b="1" dirty="0"/>
          </a:p>
          <a:p>
            <a:pPr algn="l">
              <a:defRPr/>
            </a:pPr>
            <a:r>
              <a:rPr lang="en-US" sz="1600" b="1" dirty="0">
                <a:solidFill>
                  <a:srgbClr val="CC0000"/>
                </a:solidFill>
              </a:rPr>
              <a:t>*</a:t>
            </a:r>
            <a:r>
              <a:rPr lang="en-US" sz="1600" b="1" dirty="0"/>
              <a:t> </a:t>
            </a:r>
            <a:r>
              <a:rPr lang="en-US" sz="1400" b="1" dirty="0" err="1"/>
              <a:t>Efectos</a:t>
            </a:r>
            <a:r>
              <a:rPr lang="en-US" sz="1400" b="1" dirty="0"/>
              <a:t> </a:t>
            </a:r>
            <a:r>
              <a:rPr lang="en-US" sz="1400" b="1" dirty="0" err="1"/>
              <a:t>adversos</a:t>
            </a:r>
            <a:r>
              <a:rPr lang="en-US" sz="1400" b="1" dirty="0"/>
              <a:t>    </a:t>
            </a:r>
          </a:p>
          <a:p>
            <a:pPr algn="l">
              <a:defRPr/>
            </a:pPr>
            <a:r>
              <a:rPr lang="en-US" sz="1400" b="1" dirty="0"/>
              <a:t>   </a:t>
            </a:r>
            <a:r>
              <a:rPr lang="en-US" sz="1400" b="1" dirty="0" err="1" smtClean="0"/>
              <a:t>cardiovasculares</a:t>
            </a:r>
            <a:endParaRPr lang="en-US" sz="1400" b="1" dirty="0" smtClean="0"/>
          </a:p>
          <a:p>
            <a:pPr algn="l">
              <a:defRPr/>
            </a:pPr>
            <a:endParaRPr lang="en-US" sz="1200" b="1" dirty="0"/>
          </a:p>
        </p:txBody>
      </p:sp>
      <p:sp>
        <p:nvSpPr>
          <p:cNvPr id="230405" name="Text Box 5"/>
          <p:cNvSpPr txBox="1">
            <a:spLocks noChangeArrowheads="1"/>
          </p:cNvSpPr>
          <p:nvPr/>
        </p:nvSpPr>
        <p:spPr bwMode="auto">
          <a:xfrm>
            <a:off x="3227034" y="3663231"/>
            <a:ext cx="2663825" cy="2185214"/>
          </a:xfrm>
          <a:prstGeom prst="rect">
            <a:avLst/>
          </a:prstGeom>
          <a:noFill/>
          <a:ln w="28575">
            <a:solidFill>
              <a:srgbClr val="FF99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Drogas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prueba</a:t>
            </a:r>
          </a:p>
          <a:p>
            <a:pPr algn="l" eaLnBrk="1" hangingPunct="1"/>
            <a:endParaRPr lang="es-ES" sz="1000" b="1" dirty="0">
              <a:solidFill>
                <a:srgbClr val="FF0000"/>
              </a:solidFill>
            </a:endParaRPr>
          </a:p>
          <a:p>
            <a:pPr marL="285750" indent="-285750" algn="l" eaLnBrk="1" hangingPunct="1">
              <a:buSzPct val="150000"/>
              <a:buFont typeface="Arial" pitchFamily="34" charset="0"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Agonistas de </a:t>
            </a:r>
            <a:r>
              <a:rPr lang="es-E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guanilato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ciclasa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l" eaLnBrk="1" hangingPunct="1">
              <a:buSzPct val="150000"/>
              <a:buFont typeface="Arial" pitchFamily="34" charset="0"/>
              <a:buChar char="•"/>
            </a:pP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l" eaLnBrk="1" hangingPunct="1">
              <a:buSzPct val="150000"/>
              <a:buFont typeface="Arial" pitchFamily="34" charset="0"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Activador selectivo de canal de Cloro!!!</a:t>
            </a:r>
          </a:p>
          <a:p>
            <a:pPr algn="l" eaLnBrk="1" hangingPunct="1"/>
            <a:r>
              <a:rPr lang="es-ES" sz="1600" b="1" dirty="0" smtClean="0"/>
              <a:t>    </a:t>
            </a:r>
            <a:r>
              <a:rPr lang="es-ES" sz="1600" i="1" dirty="0" err="1" smtClean="0"/>
              <a:t>Lubiprostone</a:t>
            </a:r>
            <a:r>
              <a:rPr lang="es-ES" sz="1600" i="1" dirty="0" smtClean="0"/>
              <a:t> </a:t>
            </a:r>
            <a:endParaRPr lang="es-ES" sz="1600" i="1" dirty="0"/>
          </a:p>
          <a:p>
            <a:pPr algn="l" eaLnBrk="1" hangingPunct="1"/>
            <a:endParaRPr lang="es-ES" sz="1000" b="1" dirty="0"/>
          </a:p>
        </p:txBody>
      </p:sp>
      <p:sp>
        <p:nvSpPr>
          <p:cNvPr id="230406" name="Text Box 6"/>
          <p:cNvSpPr txBox="1">
            <a:spLocks noChangeArrowheads="1"/>
          </p:cNvSpPr>
          <p:nvPr/>
        </p:nvSpPr>
        <p:spPr bwMode="auto">
          <a:xfrm>
            <a:off x="2586921" y="1797050"/>
            <a:ext cx="2874505" cy="1631216"/>
          </a:xfrm>
          <a:prstGeom prst="rect">
            <a:avLst/>
          </a:prstGeom>
          <a:solidFill>
            <a:srgbClr val="B7D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Crónico</a:t>
            </a:r>
          </a:p>
          <a:p>
            <a:pPr algn="l" eaLnBrk="1" hangingPunct="1"/>
            <a:endParaRPr lang="es-ES_tradnl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82563" indent="-182563" algn="l" eaLnBrk="1" hangingPunct="1">
              <a:buFont typeface="Arial" panose="020B0604020202020204" pitchFamily="34" charset="0"/>
              <a:buChar char="•"/>
            </a:pPr>
            <a:r>
              <a:rPr lang="es-ES_tradn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Fibra en la dieta</a:t>
            </a:r>
          </a:p>
          <a:p>
            <a:pPr marL="182563" indent="-182563" algn="l" eaLnBrk="1" hangingPunct="1">
              <a:buFont typeface="Arial" panose="020B0604020202020204" pitchFamily="34" charset="0"/>
              <a:buChar char="•"/>
            </a:pPr>
            <a:r>
              <a:rPr lang="es-ES_tradn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Laxantes osmóticos</a:t>
            </a:r>
          </a:p>
          <a:p>
            <a:pPr marL="182563" indent="-182563" algn="l" eaLnBrk="1" hangingPunct="1">
              <a:buFont typeface="Arial" panose="020B0604020202020204" pitchFamily="34" charset="0"/>
              <a:buChar char="•"/>
            </a:pPr>
            <a:r>
              <a:rPr lang="es-ES_tradn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Uso de </a:t>
            </a:r>
            <a:r>
              <a:rPr lang="es-ES_tradnl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serotonérgicos</a:t>
            </a:r>
            <a:endParaRPr lang="es-ES_tradnl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82563" indent="-182563" algn="l" eaLnBrk="1" hangingPunct="1">
              <a:buFont typeface="Arial" panose="020B0604020202020204" pitchFamily="34" charset="0"/>
              <a:buChar char="•"/>
            </a:pPr>
            <a:r>
              <a:rPr lang="es-ES_tradn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Antagonistas de opiáceos</a:t>
            </a:r>
          </a:p>
          <a:p>
            <a:pPr algn="l" eaLnBrk="1" hangingPunct="1"/>
            <a:endParaRPr lang="es-ES_tradnl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0407" name="Text Box 7"/>
          <p:cNvSpPr txBox="1">
            <a:spLocks noChangeArrowheads="1"/>
          </p:cNvSpPr>
          <p:nvPr/>
        </p:nvSpPr>
        <p:spPr bwMode="auto">
          <a:xfrm>
            <a:off x="905759" y="1797050"/>
            <a:ext cx="1439863" cy="1615827"/>
          </a:xfrm>
          <a:prstGeom prst="rect">
            <a:avLst/>
          </a:prstGeom>
          <a:solidFill>
            <a:srgbClr val="B7D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s-ES_tradnl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Agudo</a:t>
            </a:r>
          </a:p>
          <a:p>
            <a:pPr marL="182563" indent="-182563" algn="l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ES_tradn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Enemas sol. Salina</a:t>
            </a:r>
          </a:p>
          <a:p>
            <a:pPr marL="182563" indent="-182563" algn="l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ES_tradn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Catárticos</a:t>
            </a:r>
          </a:p>
          <a:p>
            <a:pPr algn="l" eaLnBrk="1" hangingPunct="1">
              <a:spcBef>
                <a:spcPct val="50000"/>
              </a:spcBef>
            </a:pPr>
            <a:endParaRPr lang="es-ES_tradnl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546548" y="546898"/>
            <a:ext cx="1079142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_tradnl" sz="4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7164631" y="1225623"/>
            <a:ext cx="1524776" cy="338554"/>
          </a:xfrm>
          <a:prstGeom prst="rect">
            <a:avLst/>
          </a:prstGeom>
          <a:solidFill>
            <a:srgbClr val="BBE0E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Estreñimiento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417631" y="404813"/>
            <a:ext cx="2271776" cy="338554"/>
          </a:xfrm>
          <a:prstGeom prst="rect">
            <a:avLst/>
          </a:prstGeom>
          <a:solidFill>
            <a:srgbClr val="62B7BE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VI. ALTERACIONES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7465995" y="836786"/>
            <a:ext cx="1223412" cy="338554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 dirty="0" smtClean="0"/>
              <a:t>1.Tránsito</a:t>
            </a:r>
            <a:endParaRPr lang="es-ES" sz="1600" b="1" dirty="0"/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6057714" y="2116681"/>
            <a:ext cx="2425664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b="1" dirty="0" smtClean="0">
                <a:solidFill>
                  <a:srgbClr val="FF0000"/>
                </a:solidFill>
              </a:rPr>
              <a:t>Ojo! </a:t>
            </a:r>
          </a:p>
          <a:p>
            <a:r>
              <a:rPr lang="es-VE" dirty="0" smtClean="0"/>
              <a:t>Uso de opioides </a:t>
            </a:r>
          </a:p>
          <a:p>
            <a:r>
              <a:rPr lang="es-VE" dirty="0" smtClean="0"/>
              <a:t>para tratar </a:t>
            </a:r>
          </a:p>
          <a:p>
            <a:r>
              <a:rPr lang="es-VE" dirty="0" smtClean="0"/>
              <a:t>dolor crónico</a:t>
            </a:r>
          </a:p>
          <a:p>
            <a:r>
              <a:rPr lang="es-VE" dirty="0"/>
              <a:t>c</a:t>
            </a:r>
            <a:r>
              <a:rPr lang="es-VE" dirty="0" smtClean="0"/>
              <a:t>ausa un problema </a:t>
            </a:r>
          </a:p>
          <a:p>
            <a:r>
              <a:rPr lang="es-VE" dirty="0" smtClean="0"/>
              <a:t>de motilidad.</a:t>
            </a:r>
          </a:p>
          <a:p>
            <a:endParaRPr lang="es-VE" sz="1000" dirty="0" smtClean="0"/>
          </a:p>
          <a:p>
            <a:r>
              <a:rPr lang="es-VE" dirty="0"/>
              <a:t>D</a:t>
            </a:r>
            <a:r>
              <a:rPr lang="es-VE" dirty="0" smtClean="0"/>
              <a:t>ar laxantes </a:t>
            </a:r>
          </a:p>
          <a:p>
            <a:r>
              <a:rPr lang="es-VE" dirty="0" smtClean="0"/>
              <a:t>que estimulen </a:t>
            </a:r>
          </a:p>
          <a:p>
            <a:r>
              <a:rPr lang="es-VE" dirty="0" smtClean="0"/>
              <a:t>peristaltismo </a:t>
            </a:r>
            <a:r>
              <a:rPr lang="es-VE" dirty="0" smtClean="0"/>
              <a:t>en </a:t>
            </a:r>
          </a:p>
          <a:p>
            <a:r>
              <a:rPr lang="es-VE" dirty="0" smtClean="0"/>
              <a:t>estos pacientes</a:t>
            </a:r>
            <a:endParaRPr lang="es-VE" dirty="0"/>
          </a:p>
        </p:txBody>
      </p:sp>
      <p:sp>
        <p:nvSpPr>
          <p:cNvPr id="3" name="CuadroTexto 2"/>
          <p:cNvSpPr txBox="1"/>
          <p:nvPr/>
        </p:nvSpPr>
        <p:spPr>
          <a:xfrm>
            <a:off x="5141317" y="5642259"/>
            <a:ext cx="1558440" cy="461665"/>
          </a:xfrm>
          <a:prstGeom prst="rect">
            <a:avLst/>
          </a:prstGeom>
          <a:solidFill>
            <a:srgbClr val="FFE1F5"/>
          </a:solidFill>
        </p:spPr>
        <p:txBody>
          <a:bodyPr wrap="none" rtlCol="0">
            <a:spAutoFit/>
          </a:bodyPr>
          <a:lstStyle/>
          <a:p>
            <a:r>
              <a:rPr lang="es-V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qué?</a:t>
            </a:r>
            <a:endParaRPr lang="es-VE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3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30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3" grpId="0" animBg="1"/>
      <p:bldP spid="230404" grpId="0" animBg="1"/>
      <p:bldP spid="230405" grpId="0" animBg="1"/>
      <p:bldP spid="230406" grpId="0" animBg="1"/>
      <p:bldP spid="230407" grpId="0" animBg="1"/>
      <p:bldP spid="2" grpId="0"/>
      <p:bldP spid="3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1808163" y="3213100"/>
            <a:ext cx="13684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pic>
        <p:nvPicPr>
          <p:cNvPr id="110595" name="Picture 3" descr="colon 13"/>
          <p:cNvPicPr>
            <a:picLocks noChangeAspect="1" noChangeArrowheads="1"/>
          </p:cNvPicPr>
          <p:nvPr/>
        </p:nvPicPr>
        <p:blipFill>
          <a:blip r:embed="rId2">
            <a:lum bright="-18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20" b="21515"/>
          <a:stretch>
            <a:fillRect/>
          </a:stretch>
        </p:blipFill>
        <p:spPr bwMode="auto">
          <a:xfrm>
            <a:off x="1808163" y="644525"/>
            <a:ext cx="5214937" cy="422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1428" name="Text Box 4"/>
          <p:cNvSpPr txBox="1">
            <a:spLocks noChangeArrowheads="1"/>
          </p:cNvSpPr>
          <p:nvPr/>
        </p:nvSpPr>
        <p:spPr bwMode="auto">
          <a:xfrm>
            <a:off x="1196975" y="836613"/>
            <a:ext cx="819455" cy="400110"/>
          </a:xfrm>
          <a:prstGeom prst="rect">
            <a:avLst/>
          </a:prstGeom>
          <a:solidFill>
            <a:srgbClr val="CCEC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>
                <a:effectLst>
                  <a:outerShdw blurRad="38100" dist="38100" dir="2700000" algn="tl">
                    <a:srgbClr val="FFFFFF"/>
                  </a:outerShdw>
                </a:effectLst>
              </a:rPr>
              <a:t>Fibra</a:t>
            </a:r>
          </a:p>
        </p:txBody>
      </p:sp>
      <p:sp>
        <p:nvSpPr>
          <p:cNvPr id="231429" name="Text Box 5"/>
          <p:cNvSpPr txBox="1">
            <a:spLocks noChangeArrowheads="1"/>
          </p:cNvSpPr>
          <p:nvPr/>
        </p:nvSpPr>
        <p:spPr bwMode="auto">
          <a:xfrm>
            <a:off x="5024438" y="765175"/>
            <a:ext cx="1303562" cy="400110"/>
          </a:xfrm>
          <a:prstGeom prst="rect">
            <a:avLst/>
          </a:prstGeom>
          <a:solidFill>
            <a:srgbClr val="CCEC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/>
              <a:t>Catártico</a:t>
            </a:r>
          </a:p>
        </p:txBody>
      </p:sp>
      <p:sp>
        <p:nvSpPr>
          <p:cNvPr id="110598" name="Oval 6"/>
          <p:cNvSpPr>
            <a:spLocks noChangeArrowheads="1"/>
          </p:cNvSpPr>
          <p:nvPr/>
        </p:nvSpPr>
        <p:spPr bwMode="auto">
          <a:xfrm>
            <a:off x="1879600" y="2997200"/>
            <a:ext cx="1728788" cy="5032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1431" name="Text Box 7"/>
          <p:cNvSpPr txBox="1">
            <a:spLocks noChangeArrowheads="1"/>
          </p:cNvSpPr>
          <p:nvPr/>
        </p:nvSpPr>
        <p:spPr bwMode="auto">
          <a:xfrm>
            <a:off x="855663" y="3716338"/>
            <a:ext cx="1349375" cy="400110"/>
          </a:xfrm>
          <a:prstGeom prst="rect">
            <a:avLst/>
          </a:prstGeom>
          <a:solidFill>
            <a:srgbClr val="CCEC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/>
              <a:t>Osmótico</a:t>
            </a:r>
          </a:p>
        </p:txBody>
      </p:sp>
      <p:sp>
        <p:nvSpPr>
          <p:cNvPr id="231432" name="Text Box 8"/>
          <p:cNvSpPr txBox="1">
            <a:spLocks noChangeArrowheads="1"/>
          </p:cNvSpPr>
          <p:nvPr/>
        </p:nvSpPr>
        <p:spPr bwMode="auto">
          <a:xfrm>
            <a:off x="7452655" y="1096328"/>
            <a:ext cx="1284326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b="1"/>
              <a:t>Laxantes</a:t>
            </a:r>
          </a:p>
        </p:txBody>
      </p:sp>
      <p:sp>
        <p:nvSpPr>
          <p:cNvPr id="231433" name="Text Box 9"/>
          <p:cNvSpPr txBox="1">
            <a:spLocks noChangeArrowheads="1"/>
          </p:cNvSpPr>
          <p:nvPr/>
        </p:nvSpPr>
        <p:spPr bwMode="auto">
          <a:xfrm>
            <a:off x="1052513" y="4149725"/>
            <a:ext cx="108902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600" b="1"/>
              <a:t>Sorbitol</a:t>
            </a:r>
          </a:p>
          <a:p>
            <a:pPr algn="l" eaLnBrk="1" hangingPunct="1"/>
            <a:r>
              <a:rPr lang="es-ES" sz="1600" b="1"/>
              <a:t>Lactulosa</a:t>
            </a:r>
          </a:p>
        </p:txBody>
      </p:sp>
      <p:pic>
        <p:nvPicPr>
          <p:cNvPr id="110602" name="Picture 10" descr="fiber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3" r="16281" b="9177"/>
          <a:stretch>
            <a:fillRect/>
          </a:stretch>
        </p:blipFill>
        <p:spPr bwMode="auto">
          <a:xfrm>
            <a:off x="900113" y="1484313"/>
            <a:ext cx="1008062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603" name="Picture 11" descr="cascar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225" y="1196975"/>
            <a:ext cx="1300163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604" name="Text Box 12"/>
          <p:cNvSpPr txBox="1">
            <a:spLocks noChangeArrowheads="1"/>
          </p:cNvSpPr>
          <p:nvPr/>
        </p:nvSpPr>
        <p:spPr bwMode="auto">
          <a:xfrm>
            <a:off x="5508625" y="2205038"/>
            <a:ext cx="8540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400" b="1"/>
              <a:t>Cáscara</a:t>
            </a:r>
          </a:p>
          <a:p>
            <a:pPr algn="l" eaLnBrk="1" hangingPunct="1"/>
            <a:r>
              <a:rPr lang="es-ES" sz="1400" b="1"/>
              <a:t>sagrada</a:t>
            </a:r>
          </a:p>
        </p:txBody>
      </p:sp>
      <p:sp>
        <p:nvSpPr>
          <p:cNvPr id="231437" name="Text Box 13"/>
          <p:cNvSpPr txBox="1">
            <a:spLocks noChangeArrowheads="1"/>
          </p:cNvSpPr>
          <p:nvPr/>
        </p:nvSpPr>
        <p:spPr bwMode="auto">
          <a:xfrm>
            <a:off x="1052513" y="5229225"/>
            <a:ext cx="1906587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600" b="1"/>
              <a:t>“Fleet”: </a:t>
            </a:r>
          </a:p>
          <a:p>
            <a:pPr algn="l" eaLnBrk="1" hangingPunct="1"/>
            <a:r>
              <a:rPr lang="es-ES_tradnl" sz="1600" b="1"/>
              <a:t>fosfatos de sodio</a:t>
            </a:r>
          </a:p>
          <a:p>
            <a:pPr algn="l" eaLnBrk="1" hangingPunct="1"/>
            <a:r>
              <a:rPr lang="es-ES_tradnl" sz="1600" b="1"/>
              <a:t>enema de sales</a:t>
            </a:r>
          </a:p>
        </p:txBody>
      </p:sp>
      <p:sp>
        <p:nvSpPr>
          <p:cNvPr id="231438" name="Text Box 14"/>
          <p:cNvSpPr txBox="1">
            <a:spLocks noChangeArrowheads="1"/>
          </p:cNvSpPr>
          <p:nvPr/>
        </p:nvSpPr>
        <p:spPr bwMode="auto">
          <a:xfrm>
            <a:off x="7548245" y="1556098"/>
            <a:ext cx="1079142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_tradnl" sz="4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0607" name="Rectangle 16"/>
          <p:cNvSpPr>
            <a:spLocks noChangeArrowheads="1"/>
          </p:cNvSpPr>
          <p:nvPr/>
        </p:nvSpPr>
        <p:spPr bwMode="auto">
          <a:xfrm>
            <a:off x="2060575" y="2205038"/>
            <a:ext cx="1008063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0608" name="Rectangle 17"/>
          <p:cNvSpPr>
            <a:spLocks noChangeArrowheads="1"/>
          </p:cNvSpPr>
          <p:nvPr/>
        </p:nvSpPr>
        <p:spPr bwMode="auto">
          <a:xfrm>
            <a:off x="4005263" y="2133600"/>
            <a:ext cx="1152525" cy="574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0609" name="Rectangle 18"/>
          <p:cNvSpPr>
            <a:spLocks noChangeArrowheads="1"/>
          </p:cNvSpPr>
          <p:nvPr/>
        </p:nvSpPr>
        <p:spPr bwMode="auto">
          <a:xfrm>
            <a:off x="2349500" y="4508500"/>
            <a:ext cx="719138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1443" name="Text Box 19"/>
          <p:cNvSpPr txBox="1">
            <a:spLocks noChangeArrowheads="1"/>
          </p:cNvSpPr>
          <p:nvPr/>
        </p:nvSpPr>
        <p:spPr bwMode="auto">
          <a:xfrm>
            <a:off x="2270552" y="4503738"/>
            <a:ext cx="1027846" cy="830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/>
              <a:t>Aumento</a:t>
            </a:r>
          </a:p>
          <a:p>
            <a:pPr eaLnBrk="1" hangingPunct="1"/>
            <a:r>
              <a:rPr lang="es-ES" sz="1600" b="1" dirty="0"/>
              <a:t>de </a:t>
            </a:r>
            <a:r>
              <a:rPr lang="es-ES" sz="1600" b="1" dirty="0" smtClean="0"/>
              <a:t>agua</a:t>
            </a:r>
          </a:p>
          <a:p>
            <a:pPr eaLnBrk="1" hangingPunct="1"/>
            <a:r>
              <a:rPr lang="es-ES" sz="1600" b="1" dirty="0"/>
              <a:t>e</a:t>
            </a:r>
            <a:r>
              <a:rPr lang="es-ES" sz="1600" b="1" dirty="0" smtClean="0"/>
              <a:t>n luz</a:t>
            </a:r>
            <a:endParaRPr lang="es-ES" sz="1600" b="1" dirty="0"/>
          </a:p>
        </p:txBody>
      </p:sp>
      <p:sp>
        <p:nvSpPr>
          <p:cNvPr id="110611" name="Rectangle 20"/>
          <p:cNvSpPr>
            <a:spLocks noChangeArrowheads="1"/>
          </p:cNvSpPr>
          <p:nvPr/>
        </p:nvSpPr>
        <p:spPr bwMode="auto">
          <a:xfrm>
            <a:off x="5229225" y="3429000"/>
            <a:ext cx="1728788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1445" name="Text Box 21"/>
          <p:cNvSpPr txBox="1">
            <a:spLocks noChangeArrowheads="1"/>
          </p:cNvSpPr>
          <p:nvPr/>
        </p:nvSpPr>
        <p:spPr bwMode="auto">
          <a:xfrm>
            <a:off x="5076825" y="3534628"/>
            <a:ext cx="2068195" cy="830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/>
              <a:t>Aumento</a:t>
            </a:r>
          </a:p>
          <a:p>
            <a:pPr eaLnBrk="1" hangingPunct="1"/>
            <a:r>
              <a:rPr lang="es-ES" sz="2400" dirty="0"/>
              <a:t>peristaltismo</a:t>
            </a:r>
          </a:p>
        </p:txBody>
      </p:sp>
      <p:sp>
        <p:nvSpPr>
          <p:cNvPr id="231446" name="Text Box 22"/>
          <p:cNvSpPr txBox="1">
            <a:spLocks noChangeArrowheads="1"/>
          </p:cNvSpPr>
          <p:nvPr/>
        </p:nvSpPr>
        <p:spPr bwMode="auto">
          <a:xfrm>
            <a:off x="5446068" y="5157192"/>
            <a:ext cx="1549400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/>
              <a:t>Tránsito</a:t>
            </a:r>
          </a:p>
          <a:p>
            <a:pPr algn="l" eaLnBrk="1" hangingPunct="1"/>
            <a:endParaRPr lang="es-ES" sz="800"/>
          </a:p>
          <a:p>
            <a:pPr algn="l" eaLnBrk="1" hangingPunct="1"/>
            <a:r>
              <a:rPr lang="es-ES" sz="1800"/>
              <a:t>Frecuencia </a:t>
            </a:r>
          </a:p>
          <a:p>
            <a:pPr algn="l" eaLnBrk="1" hangingPunct="1"/>
            <a:r>
              <a:rPr lang="es-ES" sz="1800"/>
              <a:t>evacuaciones</a:t>
            </a:r>
          </a:p>
        </p:txBody>
      </p:sp>
      <p:sp>
        <p:nvSpPr>
          <p:cNvPr id="231447" name="Line 23"/>
          <p:cNvSpPr>
            <a:spLocks noChangeShapeType="1"/>
          </p:cNvSpPr>
          <p:nvPr/>
        </p:nvSpPr>
        <p:spPr bwMode="auto">
          <a:xfrm>
            <a:off x="5940152" y="4365625"/>
            <a:ext cx="0" cy="503238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1448" name="Line 24"/>
          <p:cNvSpPr>
            <a:spLocks noChangeShapeType="1"/>
          </p:cNvSpPr>
          <p:nvPr/>
        </p:nvSpPr>
        <p:spPr bwMode="auto">
          <a:xfrm flipV="1">
            <a:off x="5292080" y="5228629"/>
            <a:ext cx="0" cy="863600"/>
          </a:xfrm>
          <a:prstGeom prst="line">
            <a:avLst/>
          </a:prstGeom>
          <a:noFill/>
          <a:ln w="76200">
            <a:solidFill>
              <a:srgbClr val="0066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10616" name="Rectangle 25"/>
          <p:cNvSpPr>
            <a:spLocks noChangeArrowheads="1"/>
          </p:cNvSpPr>
          <p:nvPr/>
        </p:nvSpPr>
        <p:spPr bwMode="auto">
          <a:xfrm>
            <a:off x="2925763" y="2492375"/>
            <a:ext cx="935037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0617" name="Rectangle 26"/>
          <p:cNvSpPr>
            <a:spLocks noChangeArrowheads="1"/>
          </p:cNvSpPr>
          <p:nvPr/>
        </p:nvSpPr>
        <p:spPr bwMode="auto">
          <a:xfrm>
            <a:off x="3933825" y="2565400"/>
            <a:ext cx="50323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0618" name="Rectangle 27"/>
          <p:cNvSpPr>
            <a:spLocks noChangeArrowheads="1"/>
          </p:cNvSpPr>
          <p:nvPr/>
        </p:nvSpPr>
        <p:spPr bwMode="auto">
          <a:xfrm>
            <a:off x="3284538" y="3644900"/>
            <a:ext cx="649287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1452" name="Line 28"/>
          <p:cNvSpPr>
            <a:spLocks noChangeShapeType="1"/>
          </p:cNvSpPr>
          <p:nvPr/>
        </p:nvSpPr>
        <p:spPr bwMode="auto">
          <a:xfrm>
            <a:off x="2997200" y="2708275"/>
            <a:ext cx="1069975" cy="68500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1453" name="Line 29"/>
          <p:cNvSpPr>
            <a:spLocks noChangeShapeType="1"/>
          </p:cNvSpPr>
          <p:nvPr/>
        </p:nvSpPr>
        <p:spPr bwMode="auto">
          <a:xfrm flipV="1">
            <a:off x="3357563" y="4287767"/>
            <a:ext cx="647700" cy="20485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1454" name="Line 30"/>
          <p:cNvSpPr>
            <a:spLocks noChangeShapeType="1"/>
          </p:cNvSpPr>
          <p:nvPr/>
        </p:nvSpPr>
        <p:spPr bwMode="auto">
          <a:xfrm>
            <a:off x="4581525" y="2636838"/>
            <a:ext cx="0" cy="3603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1455" name="Text Box 31"/>
          <p:cNvSpPr txBox="1">
            <a:spLocks noChangeArrowheads="1"/>
          </p:cNvSpPr>
          <p:nvPr/>
        </p:nvSpPr>
        <p:spPr bwMode="auto">
          <a:xfrm>
            <a:off x="3933825" y="2133600"/>
            <a:ext cx="1357313" cy="5810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Aumento de </a:t>
            </a:r>
          </a:p>
          <a:p>
            <a:pPr eaLnBrk="1" hangingPunct="1"/>
            <a:r>
              <a:rPr lang="es-ES" sz="1600" b="1"/>
              <a:t>secreción</a:t>
            </a:r>
          </a:p>
        </p:txBody>
      </p:sp>
      <p:sp>
        <p:nvSpPr>
          <p:cNvPr id="231456" name="Text Box 32"/>
          <p:cNvSpPr txBox="1">
            <a:spLocks noChangeArrowheads="1"/>
          </p:cNvSpPr>
          <p:nvPr/>
        </p:nvSpPr>
        <p:spPr bwMode="auto">
          <a:xfrm>
            <a:off x="1989138" y="2133600"/>
            <a:ext cx="1471612" cy="5810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Dan volumen </a:t>
            </a:r>
          </a:p>
          <a:p>
            <a:pPr eaLnBrk="1" hangingPunct="1"/>
            <a:r>
              <a:rPr lang="es-ES" sz="1600" b="1"/>
              <a:t>a las heces</a:t>
            </a:r>
          </a:p>
        </p:txBody>
      </p:sp>
      <p:sp>
        <p:nvSpPr>
          <p:cNvPr id="231457" name="Oval 33"/>
          <p:cNvSpPr>
            <a:spLocks noChangeArrowheads="1"/>
          </p:cNvSpPr>
          <p:nvPr/>
        </p:nvSpPr>
        <p:spPr bwMode="auto">
          <a:xfrm>
            <a:off x="3933825" y="2852738"/>
            <a:ext cx="3504120" cy="2196306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1458" name="Text Box 34"/>
          <p:cNvSpPr txBox="1">
            <a:spLocks noChangeArrowheads="1"/>
          </p:cNvSpPr>
          <p:nvPr/>
        </p:nvSpPr>
        <p:spPr bwMode="auto">
          <a:xfrm>
            <a:off x="7219937" y="698114"/>
            <a:ext cx="1531188" cy="338554"/>
          </a:xfrm>
          <a:prstGeom prst="rect">
            <a:avLst/>
          </a:prstGeom>
          <a:solidFill>
            <a:srgbClr val="BBE0E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 dirty="0" err="1" smtClean="0"/>
              <a:t>Estre</a:t>
            </a:r>
            <a:r>
              <a:rPr lang="en-US" sz="1600" b="1" dirty="0" err="1"/>
              <a:t>ñimiento</a:t>
            </a:r>
            <a:endParaRPr lang="en-US" sz="1600" b="1" dirty="0"/>
          </a:p>
        </p:txBody>
      </p:sp>
      <p:sp>
        <p:nvSpPr>
          <p:cNvPr id="36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35" name="Rectangle 4"/>
          <p:cNvSpPr>
            <a:spLocks noChangeArrowheads="1"/>
          </p:cNvSpPr>
          <p:nvPr/>
        </p:nvSpPr>
        <p:spPr bwMode="auto">
          <a:xfrm>
            <a:off x="7437945" y="266360"/>
            <a:ext cx="1313180" cy="338554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 dirty="0" smtClean="0"/>
              <a:t>1. Tránsito</a:t>
            </a:r>
            <a:endParaRPr lang="es-E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31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31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8" grpId="0" animBg="1"/>
      <p:bldP spid="231429" grpId="0" animBg="1"/>
      <p:bldP spid="231431" grpId="0" animBg="1"/>
      <p:bldP spid="231433" grpId="0"/>
      <p:bldP spid="231437" grpId="0"/>
      <p:bldP spid="231443" grpId="0" animBg="1"/>
      <p:bldP spid="231445" grpId="0" animBg="1"/>
      <p:bldP spid="231446" grpId="0"/>
      <p:bldP spid="231447" grpId="0" animBg="1"/>
      <p:bldP spid="231448" grpId="0" animBg="1"/>
      <p:bldP spid="231452" grpId="0" animBg="1"/>
      <p:bldP spid="231452" grpId="1" animBg="1"/>
      <p:bldP spid="231453" grpId="0" animBg="1"/>
      <p:bldP spid="231454" grpId="0" animBg="1"/>
      <p:bldP spid="231455" grpId="0" animBg="1"/>
      <p:bldP spid="231456" grpId="0" animBg="1"/>
      <p:bldP spid="231457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3"/>
          <p:cNvSpPr>
            <a:spLocks noChangeArrowheads="1"/>
          </p:cNvSpPr>
          <p:nvPr/>
        </p:nvSpPr>
        <p:spPr bwMode="auto">
          <a:xfrm>
            <a:off x="1979613" y="333375"/>
            <a:ext cx="2592387" cy="1079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3668" name="Text Box 5"/>
          <p:cNvSpPr txBox="1">
            <a:spLocks noChangeArrowheads="1"/>
          </p:cNvSpPr>
          <p:nvPr/>
        </p:nvSpPr>
        <p:spPr bwMode="auto">
          <a:xfrm>
            <a:off x="683568" y="1605875"/>
            <a:ext cx="1955997" cy="393954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Osmótica</a:t>
            </a:r>
          </a:p>
          <a:p>
            <a:pPr algn="l" eaLnBrk="1" hangingPunct="1">
              <a:buFontTx/>
              <a:buChar char="•"/>
            </a:pPr>
            <a:endParaRPr lang="es-E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b="1" dirty="0" smtClean="0"/>
              <a:t>Secretora</a:t>
            </a:r>
          </a:p>
          <a:p>
            <a:pPr algn="l" eaLnBrk="1" hangingPunct="1">
              <a:buFontTx/>
              <a:buChar char="•"/>
            </a:pPr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1800" b="1" dirty="0" smtClean="0"/>
              <a:t> Infecciosa</a:t>
            </a:r>
          </a:p>
          <a:p>
            <a:pPr algn="l" eaLnBrk="1" hangingPunct="1"/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1800" b="1" dirty="0"/>
              <a:t> </a:t>
            </a:r>
            <a:r>
              <a:rPr lang="es-ES" sz="1800" b="1" dirty="0" smtClean="0"/>
              <a:t>Inflamatoria</a:t>
            </a:r>
          </a:p>
          <a:p>
            <a:pPr algn="l" eaLnBrk="1" hangingPunct="1">
              <a:buFontTx/>
              <a:buChar char="•"/>
            </a:pPr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1800" b="1" dirty="0"/>
              <a:t> Otras:</a:t>
            </a:r>
          </a:p>
          <a:p>
            <a:pPr algn="l" eaLnBrk="1" hangingPunct="1"/>
            <a:r>
              <a:rPr lang="es-ES" sz="1800" b="1" dirty="0"/>
              <a:t>   Alérgica</a:t>
            </a:r>
          </a:p>
          <a:p>
            <a:pPr algn="l" eaLnBrk="1" hangingPunct="1"/>
            <a:r>
              <a:rPr lang="es-ES" sz="1800" b="1" dirty="0"/>
              <a:t>   Endocrina</a:t>
            </a:r>
          </a:p>
          <a:p>
            <a:pPr algn="l" eaLnBrk="1" hangingPunct="1"/>
            <a:r>
              <a:rPr lang="es-ES" sz="1800" b="1" dirty="0"/>
              <a:t>   Mecánica</a:t>
            </a:r>
          </a:p>
          <a:p>
            <a:pPr algn="l" eaLnBrk="1" hangingPunct="1"/>
            <a:r>
              <a:rPr lang="es-ES" sz="1800" b="1" dirty="0"/>
              <a:t>   Psicógena</a:t>
            </a:r>
          </a:p>
          <a:p>
            <a:pPr algn="l" eaLnBrk="1" hangingPunct="1"/>
            <a:r>
              <a:rPr lang="es-ES" sz="1800" b="1" dirty="0"/>
              <a:t>   Drogas </a:t>
            </a:r>
          </a:p>
        </p:txBody>
      </p:sp>
      <p:sp>
        <p:nvSpPr>
          <p:cNvPr id="234502" name="Text Box 6"/>
          <p:cNvSpPr txBox="1">
            <a:spLocks noChangeArrowheads="1"/>
          </p:cNvSpPr>
          <p:nvPr/>
        </p:nvSpPr>
        <p:spPr bwMode="auto">
          <a:xfrm>
            <a:off x="2899803" y="2193500"/>
            <a:ext cx="2879725" cy="1692771"/>
          </a:xfrm>
          <a:prstGeom prst="rect">
            <a:avLst/>
          </a:prstGeom>
          <a:solidFill>
            <a:srgbClr val="FFBC9B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endParaRPr lang="es-ES" sz="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r>
              <a:rPr lang="es-ES" dirty="0"/>
              <a:t>Déficit de lactasa</a:t>
            </a:r>
          </a:p>
          <a:p>
            <a:pPr algn="l">
              <a:defRPr/>
            </a:pPr>
            <a:endParaRPr lang="es-ES" sz="1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r>
              <a:rPr lang="es-ES" sz="1600" b="1" dirty="0"/>
              <a:t>Evacuaciones </a:t>
            </a:r>
            <a:r>
              <a:rPr lang="es-ES" sz="1600" b="1" u="sng" dirty="0"/>
              <a:t>sin</a:t>
            </a:r>
            <a:r>
              <a:rPr lang="es-ES" sz="1600" b="1" dirty="0"/>
              <a:t> productos </a:t>
            </a:r>
            <a:r>
              <a:rPr lang="es-ES" sz="1600" b="1" dirty="0" smtClean="0"/>
              <a:t>patológicos</a:t>
            </a:r>
          </a:p>
          <a:p>
            <a:pPr algn="l">
              <a:defRPr/>
            </a:pPr>
            <a:endParaRPr lang="es-ES" sz="16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r>
              <a:rPr lang="es-ES" sz="1600" b="1" dirty="0"/>
              <a:t>pH ácido 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láctico)</a:t>
            </a:r>
            <a:endParaRPr lang="es-E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4503" name="Text Box 7"/>
          <p:cNvSpPr txBox="1">
            <a:spLocks noChangeArrowheads="1"/>
          </p:cNvSpPr>
          <p:nvPr/>
        </p:nvSpPr>
        <p:spPr bwMode="auto">
          <a:xfrm>
            <a:off x="2910655" y="4082063"/>
            <a:ext cx="3893591" cy="646331"/>
          </a:xfrm>
          <a:prstGeom prst="rect">
            <a:avLst/>
          </a:prstGeom>
          <a:solidFill>
            <a:srgbClr val="FFD7A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 b="1" dirty="0"/>
              <a:t>Diarrea osmótica: </a:t>
            </a:r>
          </a:p>
          <a:p>
            <a:pPr algn="l" eaLnBrk="1" hangingPunct="1"/>
            <a:r>
              <a:rPr lang="es-ES" sz="1800" b="1" dirty="0"/>
              <a:t>GAP osmolar fecal </a:t>
            </a:r>
            <a:r>
              <a:rPr lang="es-ES" sz="1800" b="1" dirty="0" smtClean="0"/>
              <a:t>&gt;</a:t>
            </a:r>
            <a:r>
              <a:rPr lang="es-ES" sz="1800" b="1" dirty="0"/>
              <a:t>100 </a:t>
            </a:r>
            <a:r>
              <a:rPr lang="es-ES" sz="1800" b="1" dirty="0" err="1" smtClean="0"/>
              <a:t>mOsm</a:t>
            </a:r>
            <a:r>
              <a:rPr lang="es-ES" sz="1800" b="1" dirty="0" smtClean="0"/>
              <a:t>/L</a:t>
            </a:r>
            <a:endParaRPr lang="es-ES" sz="1800" b="1" dirty="0"/>
          </a:p>
        </p:txBody>
      </p:sp>
      <p:sp>
        <p:nvSpPr>
          <p:cNvPr id="234504" name="Rectangle 8"/>
          <p:cNvSpPr>
            <a:spLocks noChangeArrowheads="1"/>
          </p:cNvSpPr>
          <p:nvPr/>
        </p:nvSpPr>
        <p:spPr bwMode="auto">
          <a:xfrm>
            <a:off x="2907878" y="1610776"/>
            <a:ext cx="1949573" cy="461665"/>
          </a:xfrm>
          <a:prstGeom prst="rect">
            <a:avLst/>
          </a:prstGeom>
          <a:solidFill>
            <a:srgbClr val="FF9966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OSMÓTICA</a:t>
            </a:r>
            <a:endParaRPr lang="es-ES_tradnl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4505" name="Text Box 9"/>
          <p:cNvSpPr txBox="1">
            <a:spLocks noChangeArrowheads="1"/>
          </p:cNvSpPr>
          <p:nvPr/>
        </p:nvSpPr>
        <p:spPr bwMode="auto">
          <a:xfrm>
            <a:off x="497306" y="497576"/>
            <a:ext cx="774700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234507" name="Text Box 11"/>
          <p:cNvSpPr txBox="1">
            <a:spLocks noChangeArrowheads="1"/>
          </p:cNvSpPr>
          <p:nvPr/>
        </p:nvSpPr>
        <p:spPr bwMode="auto">
          <a:xfrm>
            <a:off x="5887705" y="2193500"/>
            <a:ext cx="2525050" cy="1384995"/>
          </a:xfrm>
          <a:prstGeom prst="rect">
            <a:avLst/>
          </a:prstGeom>
          <a:solidFill>
            <a:srgbClr val="DFCDB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800" dirty="0"/>
              <a:t>Pérdida de </a:t>
            </a:r>
            <a:r>
              <a:rPr lang="es-ES_tradnl" sz="1800" dirty="0" smtClean="0"/>
              <a:t>partículas </a:t>
            </a:r>
            <a:endParaRPr lang="es-ES_tradnl" sz="1800" dirty="0"/>
          </a:p>
          <a:p>
            <a:pPr>
              <a:defRPr/>
            </a:pPr>
            <a:r>
              <a:rPr lang="es-ES_tradnl" sz="1800" dirty="0"/>
              <a:t>osmóticamente </a:t>
            </a:r>
          </a:p>
          <a:p>
            <a:pPr>
              <a:defRPr/>
            </a:pPr>
            <a:r>
              <a:rPr lang="es-ES_tradnl" sz="1800" dirty="0"/>
              <a:t>activas </a:t>
            </a:r>
            <a:endParaRPr lang="es-ES_tradnl" sz="1800" dirty="0" smtClean="0"/>
          </a:p>
          <a:p>
            <a:pPr>
              <a:defRPr/>
            </a:pPr>
            <a:endParaRPr lang="es-ES_tradnl" sz="1200" dirty="0"/>
          </a:p>
          <a:p>
            <a:pPr>
              <a:defRPr/>
            </a:pPr>
            <a:r>
              <a:rPr lang="es-ES_tradnl" sz="1800" dirty="0" smtClean="0"/>
              <a:t>No de </a:t>
            </a:r>
            <a:r>
              <a:rPr lang="es-ES_tradnl" sz="1800" dirty="0"/>
              <a:t>electrolitos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391694" y="642292"/>
            <a:ext cx="1271502" cy="461665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Diarrea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444208" y="426150"/>
            <a:ext cx="2271776" cy="338554"/>
          </a:xfrm>
          <a:prstGeom prst="rect">
            <a:avLst/>
          </a:prstGeom>
          <a:solidFill>
            <a:srgbClr val="80C5C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VI. ALTERACIONES</a:t>
            </a: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7258534" y="835560"/>
            <a:ext cx="1457450" cy="400110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1. Tránsito</a:t>
            </a:r>
            <a:endParaRPr lang="es-ES" dirty="0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2782884" y="551690"/>
            <a:ext cx="261161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dirty="0"/>
              <a:t>Motivo de </a:t>
            </a:r>
            <a:endParaRPr lang="es-ES_tradnl" dirty="0" smtClean="0"/>
          </a:p>
          <a:p>
            <a:pPr algn="l" eaLnBrk="1" hangingPunct="1"/>
            <a:r>
              <a:rPr lang="es-ES_tradnl" dirty="0" smtClean="0"/>
              <a:t>consulta </a:t>
            </a:r>
            <a:r>
              <a:rPr lang="es-ES_tradnl" dirty="0"/>
              <a:t>frecuente…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502" grpId="0" animBg="1"/>
      <p:bldP spid="234503" grpId="0" animBg="1"/>
      <p:bldP spid="234504" grpId="0" animBg="1"/>
      <p:bldP spid="234507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5" name="Text Box 3"/>
          <p:cNvSpPr txBox="1">
            <a:spLocks noChangeArrowheads="1"/>
          </p:cNvSpPr>
          <p:nvPr/>
        </p:nvSpPr>
        <p:spPr bwMode="auto">
          <a:xfrm>
            <a:off x="2555875" y="2133600"/>
            <a:ext cx="3097213" cy="3057247"/>
          </a:xfrm>
          <a:prstGeom prst="rect">
            <a:avLst/>
          </a:prstGeom>
          <a:solidFill>
            <a:srgbClr val="E0FFC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endParaRPr lang="es-ES" sz="1000" b="1" dirty="0"/>
          </a:p>
          <a:p>
            <a:pPr algn="l">
              <a:defRPr/>
            </a:pPr>
            <a:r>
              <a:rPr lang="es-ES" dirty="0"/>
              <a:t>Vibrio </a:t>
            </a:r>
            <a:r>
              <a:rPr lang="es-ES" dirty="0" err="1" smtClean="0"/>
              <a:t>cholerae</a:t>
            </a:r>
            <a:r>
              <a:rPr lang="es-ES" dirty="0" smtClean="0"/>
              <a:t> </a:t>
            </a:r>
            <a:r>
              <a:rPr lang="es-ES" sz="1800" dirty="0" smtClean="0"/>
              <a:t>en intestino delgado</a:t>
            </a:r>
            <a:endParaRPr lang="es-ES" sz="1800" dirty="0"/>
          </a:p>
          <a:p>
            <a:pPr algn="l">
              <a:defRPr/>
            </a:pPr>
            <a:r>
              <a:rPr lang="es-ES" dirty="0"/>
              <a:t>Diarrea del Viajero</a:t>
            </a:r>
          </a:p>
          <a:p>
            <a:pPr algn="l">
              <a:defRPr/>
            </a:pPr>
            <a:endParaRPr lang="es-ES" sz="1000" b="1" dirty="0"/>
          </a:p>
          <a:p>
            <a:pPr algn="l">
              <a:defRPr/>
            </a:pPr>
            <a:r>
              <a:rPr lang="es-ES" sz="1600" b="1" dirty="0"/>
              <a:t>Evacuaciones gran volumen </a:t>
            </a:r>
            <a:r>
              <a:rPr lang="es-ES" sz="1600" b="1" u="sng" dirty="0"/>
              <a:t>sin</a:t>
            </a:r>
            <a:r>
              <a:rPr lang="es-ES" sz="1600" b="1" dirty="0"/>
              <a:t> productos patológicos</a:t>
            </a:r>
          </a:p>
          <a:p>
            <a:pPr algn="l">
              <a:defRPr/>
            </a:pPr>
            <a:endParaRPr lang="es-ES" sz="1000" dirty="0"/>
          </a:p>
          <a:p>
            <a:pPr algn="l">
              <a:defRPr/>
            </a:pPr>
            <a:r>
              <a:rPr lang="es-ES" sz="1600" b="1" dirty="0"/>
              <a:t>pH alcalino </a:t>
            </a:r>
            <a:endParaRPr lang="es-ES" sz="1600" b="1" dirty="0" smtClean="0"/>
          </a:p>
          <a:p>
            <a:pPr algn="l">
              <a:defRPr/>
            </a:pPr>
            <a:r>
              <a:rPr lang="es-ES" sz="1600" dirty="0" smtClean="0"/>
              <a:t>(</a:t>
            </a:r>
            <a:r>
              <a:rPr lang="es-ES" sz="1600" dirty="0"/>
              <a:t>pérdida de </a:t>
            </a:r>
            <a:r>
              <a:rPr lang="es-ES" sz="1600" dirty="0" smtClean="0"/>
              <a:t>HCO</a:t>
            </a:r>
            <a:r>
              <a:rPr lang="es-ES" sz="1600" baseline="-25000" dirty="0" smtClean="0"/>
              <a:t>3</a:t>
            </a:r>
            <a:r>
              <a:rPr lang="es-ES" sz="1600" baseline="30000" dirty="0" smtClean="0"/>
              <a:t>-</a:t>
            </a:r>
            <a:r>
              <a:rPr lang="es-ES" sz="1600" baseline="30000" dirty="0"/>
              <a:t> </a:t>
            </a:r>
            <a:r>
              <a:rPr lang="es-ES" sz="1600" dirty="0" smtClean="0"/>
              <a:t> en </a:t>
            </a:r>
            <a:r>
              <a:rPr lang="es-ES" sz="1600" dirty="0"/>
              <a:t>heces)</a:t>
            </a:r>
          </a:p>
          <a:p>
            <a:pPr algn="l">
              <a:defRPr/>
            </a:pPr>
            <a:endParaRPr lang="es-ES" sz="1000" baseline="-25000" dirty="0"/>
          </a:p>
          <a:p>
            <a:pPr algn="l">
              <a:defRPr/>
            </a:pPr>
            <a:r>
              <a:rPr lang="es-ES" sz="1600" b="1" dirty="0" err="1"/>
              <a:t>Hipopotasemia</a:t>
            </a:r>
            <a:r>
              <a:rPr lang="es-ES" sz="1600" b="1" dirty="0"/>
              <a:t> y acidosis metabólica</a:t>
            </a:r>
          </a:p>
        </p:txBody>
      </p:sp>
      <p:sp>
        <p:nvSpPr>
          <p:cNvPr id="233476" name="Text Box 4"/>
          <p:cNvSpPr txBox="1">
            <a:spLocks noChangeArrowheads="1"/>
          </p:cNvSpPr>
          <p:nvPr/>
        </p:nvSpPr>
        <p:spPr bwMode="auto">
          <a:xfrm>
            <a:off x="2555875" y="5320248"/>
            <a:ext cx="3748142" cy="646331"/>
          </a:xfrm>
          <a:prstGeom prst="rect">
            <a:avLst/>
          </a:prstGeom>
          <a:solidFill>
            <a:srgbClr val="E0FFC1"/>
          </a:solidFill>
          <a:ln w="28575">
            <a:solidFill>
              <a:srgbClr val="00B05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 b="1" dirty="0"/>
              <a:t>Diarrea secretora: </a:t>
            </a:r>
          </a:p>
          <a:p>
            <a:pPr algn="l" eaLnBrk="1" hangingPunct="1"/>
            <a:r>
              <a:rPr lang="es-ES" sz="1800" b="1" dirty="0"/>
              <a:t>GAP </a:t>
            </a:r>
            <a:r>
              <a:rPr lang="es-ES" sz="1800" b="1" dirty="0" err="1"/>
              <a:t>osmolar</a:t>
            </a:r>
            <a:r>
              <a:rPr lang="es-ES" sz="1800" b="1" dirty="0"/>
              <a:t> </a:t>
            </a:r>
            <a:r>
              <a:rPr lang="es-ES" sz="1800" b="1" dirty="0" smtClean="0"/>
              <a:t>fecal </a:t>
            </a:r>
            <a:r>
              <a:rPr lang="en-US" sz="1800" b="1" dirty="0" smtClean="0"/>
              <a:t>&lt;</a:t>
            </a:r>
            <a:r>
              <a:rPr lang="en-US" sz="1800" b="1" dirty="0"/>
              <a:t>50 </a:t>
            </a:r>
            <a:r>
              <a:rPr lang="en-US" sz="1800" b="1" dirty="0" err="1"/>
              <a:t>mOsm</a:t>
            </a:r>
            <a:r>
              <a:rPr lang="en-US" sz="1800" b="1" dirty="0"/>
              <a:t>/L</a:t>
            </a:r>
          </a:p>
        </p:txBody>
      </p:sp>
      <p:pic>
        <p:nvPicPr>
          <p:cNvPr id="233477" name="Picture 5" descr="vibrio chole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32856"/>
            <a:ext cx="2136775" cy="163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3478" name="Rectangle 6"/>
          <p:cNvSpPr>
            <a:spLocks noChangeArrowheads="1"/>
          </p:cNvSpPr>
          <p:nvPr/>
        </p:nvSpPr>
        <p:spPr bwMode="auto">
          <a:xfrm>
            <a:off x="2567707" y="1603115"/>
            <a:ext cx="2046287" cy="485775"/>
          </a:xfrm>
          <a:prstGeom prst="rect">
            <a:avLst/>
          </a:prstGeom>
          <a:solidFill>
            <a:srgbClr val="E8FFA7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SECRETORA</a:t>
            </a:r>
            <a:endParaRPr lang="es-ES_tradnl" sz="24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3481" name="Text Box 9"/>
          <p:cNvSpPr txBox="1">
            <a:spLocks noChangeArrowheads="1"/>
          </p:cNvSpPr>
          <p:nvPr/>
        </p:nvSpPr>
        <p:spPr bwMode="auto">
          <a:xfrm>
            <a:off x="6163726" y="3324893"/>
            <a:ext cx="14874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400" b="1" i="1" dirty="0">
                <a:solidFill>
                  <a:schemeClr val="bg1"/>
                </a:solidFill>
              </a:rPr>
              <a:t>Vibrio </a:t>
            </a:r>
            <a:r>
              <a:rPr lang="es-ES_tradnl" sz="1400" b="1" i="1" dirty="0" err="1">
                <a:solidFill>
                  <a:schemeClr val="bg1"/>
                </a:solidFill>
              </a:rPr>
              <a:t>cholerae</a:t>
            </a:r>
            <a:endParaRPr lang="es-ES_tradnl" sz="1400" b="1" i="1" dirty="0">
              <a:solidFill>
                <a:schemeClr val="bg1"/>
              </a:solidFill>
            </a:endParaRPr>
          </a:p>
        </p:txBody>
      </p:sp>
      <p:sp>
        <p:nvSpPr>
          <p:cNvPr id="233482" name="Text Box 10"/>
          <p:cNvSpPr txBox="1">
            <a:spLocks noChangeArrowheads="1"/>
          </p:cNvSpPr>
          <p:nvPr/>
        </p:nvSpPr>
        <p:spPr bwMode="auto">
          <a:xfrm>
            <a:off x="524109" y="554067"/>
            <a:ext cx="78098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_tradnl" sz="4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33484" name="Text Box 12"/>
          <p:cNvSpPr txBox="1">
            <a:spLocks noChangeArrowheads="1"/>
          </p:cNvSpPr>
          <p:nvPr/>
        </p:nvSpPr>
        <p:spPr bwMode="auto">
          <a:xfrm>
            <a:off x="6012160" y="3893467"/>
            <a:ext cx="2342308" cy="70788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Gran pérdida agua</a:t>
            </a:r>
          </a:p>
          <a:p>
            <a:pPr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y electrolitos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7514977" y="1278738"/>
            <a:ext cx="1091966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Diarrea</a:t>
            </a:r>
            <a:endParaRPr lang="es-ES" dirty="0"/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6324600" y="404813"/>
            <a:ext cx="2271776" cy="338554"/>
          </a:xfrm>
          <a:prstGeom prst="rect">
            <a:avLst/>
          </a:prstGeom>
          <a:solidFill>
            <a:srgbClr val="80C5C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VI. ALTERACIONES</a:t>
            </a: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7128807" y="824730"/>
            <a:ext cx="1451038" cy="369332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1. Tránsito</a:t>
            </a:r>
            <a:endParaRPr lang="es-ES" sz="1800" b="1" dirty="0"/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497738" y="1605875"/>
            <a:ext cx="1955997" cy="393954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b="1" dirty="0" smtClean="0"/>
              <a:t>Osmótica</a:t>
            </a:r>
          </a:p>
          <a:p>
            <a:pPr algn="l" eaLnBrk="1" hangingPunct="1">
              <a:buFontTx/>
              <a:buChar char="•"/>
            </a:pPr>
            <a:endParaRPr lang="es-E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Secretora</a:t>
            </a:r>
          </a:p>
          <a:p>
            <a:pPr algn="l" eaLnBrk="1" hangingPunct="1">
              <a:buFontTx/>
              <a:buChar char="•"/>
            </a:pPr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1800" b="1" dirty="0" smtClean="0"/>
              <a:t> Infecciosa</a:t>
            </a:r>
          </a:p>
          <a:p>
            <a:pPr algn="l" eaLnBrk="1" hangingPunct="1"/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1800" b="1" dirty="0"/>
              <a:t> </a:t>
            </a:r>
            <a:r>
              <a:rPr lang="es-ES" sz="1800" b="1" dirty="0" smtClean="0"/>
              <a:t>Inflamatoria</a:t>
            </a:r>
          </a:p>
          <a:p>
            <a:pPr algn="l" eaLnBrk="1" hangingPunct="1">
              <a:buFontTx/>
              <a:buChar char="•"/>
            </a:pPr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1800" b="1" dirty="0"/>
              <a:t> Otras:</a:t>
            </a:r>
          </a:p>
          <a:p>
            <a:pPr algn="l" eaLnBrk="1" hangingPunct="1"/>
            <a:r>
              <a:rPr lang="es-ES" sz="1800" b="1" dirty="0"/>
              <a:t>   Alérgica</a:t>
            </a:r>
          </a:p>
          <a:p>
            <a:pPr algn="l" eaLnBrk="1" hangingPunct="1"/>
            <a:r>
              <a:rPr lang="es-ES" sz="1800" b="1" dirty="0"/>
              <a:t>   Endocrina</a:t>
            </a:r>
          </a:p>
          <a:p>
            <a:pPr algn="l" eaLnBrk="1" hangingPunct="1"/>
            <a:r>
              <a:rPr lang="es-ES" sz="1800" b="1" dirty="0"/>
              <a:t>   Mecánica</a:t>
            </a:r>
          </a:p>
          <a:p>
            <a:pPr algn="l" eaLnBrk="1" hangingPunct="1"/>
            <a:r>
              <a:rPr lang="es-ES" sz="1800" b="1" dirty="0"/>
              <a:t>   Psicógena</a:t>
            </a:r>
          </a:p>
          <a:p>
            <a:pPr algn="l" eaLnBrk="1" hangingPunct="1"/>
            <a:r>
              <a:rPr lang="es-ES" sz="1800" b="1" dirty="0"/>
              <a:t>   Drogas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33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3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5" grpId="0" animBg="1"/>
      <p:bldP spid="233476" grpId="0" animBg="1"/>
      <p:bldP spid="233478" grpId="0" animBg="1"/>
      <p:bldP spid="23348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9" name="Rectangle 3"/>
          <p:cNvSpPr>
            <a:spLocks noChangeArrowheads="1"/>
          </p:cNvSpPr>
          <p:nvPr/>
        </p:nvSpPr>
        <p:spPr bwMode="auto">
          <a:xfrm>
            <a:off x="1979613" y="333375"/>
            <a:ext cx="2592387" cy="1079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2454" name="Text Box 6"/>
          <p:cNvSpPr txBox="1">
            <a:spLocks noChangeArrowheads="1"/>
          </p:cNvSpPr>
          <p:nvPr/>
        </p:nvSpPr>
        <p:spPr bwMode="auto">
          <a:xfrm>
            <a:off x="2411760" y="2101336"/>
            <a:ext cx="3794784" cy="3077766"/>
          </a:xfrm>
          <a:prstGeom prst="rect">
            <a:avLst/>
          </a:prstGeom>
          <a:solidFill>
            <a:srgbClr val="FFD9E6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600" b="1" dirty="0" err="1"/>
              <a:t>Ejs</a:t>
            </a:r>
            <a:r>
              <a:rPr lang="es-ES" sz="1600" b="1" dirty="0"/>
              <a:t>. </a:t>
            </a:r>
            <a:r>
              <a:rPr lang="es-ES" sz="1800" b="1" dirty="0"/>
              <a:t>Bacterias </a:t>
            </a:r>
            <a:r>
              <a:rPr lang="es-ES" sz="1800" b="1" dirty="0" err="1"/>
              <a:t>enteroinvasivas</a:t>
            </a:r>
            <a:endParaRPr lang="es-ES" sz="1800" b="1" dirty="0"/>
          </a:p>
          <a:p>
            <a:pPr algn="l" eaLnBrk="1" hangingPunct="1"/>
            <a:r>
              <a:rPr lang="es-ES" sz="1800" b="1" dirty="0"/>
              <a:t>      </a:t>
            </a:r>
            <a:r>
              <a:rPr lang="es-ES" sz="1800" b="1" dirty="0" smtClean="0"/>
              <a:t> Amiba </a:t>
            </a:r>
            <a:r>
              <a:rPr lang="es-ES" sz="1800" b="1" dirty="0" err="1" smtClean="0"/>
              <a:t>hystolitica</a:t>
            </a:r>
            <a:r>
              <a:rPr lang="es-ES" sz="1800" b="1" dirty="0" smtClean="0"/>
              <a:t> en colon</a:t>
            </a:r>
            <a:endParaRPr lang="es-ES" sz="1800" b="1" dirty="0"/>
          </a:p>
          <a:p>
            <a:pPr algn="l" eaLnBrk="1" hangingPunct="1"/>
            <a:endParaRPr lang="es-ES" sz="1200" dirty="0"/>
          </a:p>
          <a:p>
            <a:pPr algn="l" eaLnBrk="1" hangingPunct="1">
              <a:buFontTx/>
              <a:buChar char="•"/>
            </a:pPr>
            <a:r>
              <a:rPr lang="es-ES" sz="1600" b="1" dirty="0"/>
              <a:t> Inflamatoria exudativa</a:t>
            </a:r>
          </a:p>
          <a:p>
            <a:pPr algn="l" eaLnBrk="1" hangingPunct="1">
              <a:buFontTx/>
              <a:buChar char="•"/>
            </a:pPr>
            <a:r>
              <a:rPr lang="es-ES" sz="1600" b="1" dirty="0"/>
              <a:t> Aumento de secreción y motilidad</a:t>
            </a:r>
          </a:p>
          <a:p>
            <a:pPr algn="l" eaLnBrk="1" hangingPunct="1"/>
            <a:r>
              <a:rPr lang="es-ES" sz="1600" b="1" dirty="0"/>
              <a:t>  </a:t>
            </a:r>
            <a:r>
              <a:rPr lang="es-ES" sz="1600" b="1" dirty="0" smtClean="0"/>
              <a:t>por </a:t>
            </a:r>
            <a:r>
              <a:rPr lang="es-ES" sz="1600" b="1" dirty="0"/>
              <a:t>irritación de la mucosa</a:t>
            </a:r>
          </a:p>
          <a:p>
            <a:pPr algn="l" eaLnBrk="1" hangingPunct="1">
              <a:buFontTx/>
              <a:buChar char="•"/>
            </a:pPr>
            <a:r>
              <a:rPr lang="es-ES" sz="1600" b="1" dirty="0"/>
              <a:t> </a:t>
            </a:r>
            <a:r>
              <a:rPr lang="es-ES" sz="1600" b="1" dirty="0" smtClean="0"/>
              <a:t>Permite </a:t>
            </a:r>
            <a:r>
              <a:rPr lang="es-ES" sz="1600" b="1" dirty="0"/>
              <a:t>arrastre del agente </a:t>
            </a:r>
          </a:p>
          <a:p>
            <a:pPr algn="l" eaLnBrk="1" hangingPunct="1"/>
            <a:r>
              <a:rPr lang="es-ES" sz="1600" b="1" dirty="0"/>
              <a:t>  </a:t>
            </a:r>
            <a:r>
              <a:rPr lang="es-ES" sz="1600" b="1" dirty="0" smtClean="0"/>
              <a:t>infeccioso</a:t>
            </a:r>
            <a:endParaRPr lang="es-ES" sz="1600" b="1" dirty="0"/>
          </a:p>
          <a:p>
            <a:pPr algn="l" eaLnBrk="1" hangingPunct="1"/>
            <a:endParaRPr lang="es-ES" sz="1000" b="1" dirty="0"/>
          </a:p>
          <a:p>
            <a:pPr marL="182563" indent="-182563" algn="l" eaLnBrk="1" hangingPunct="1">
              <a:buFont typeface="Arial" panose="020B0604020202020204" pitchFamily="34" charset="0"/>
              <a:buChar char="•"/>
            </a:pPr>
            <a:r>
              <a:rPr lang="es-ES" sz="1600" b="1" dirty="0"/>
              <a:t>Evacuaciones de poco volumen </a:t>
            </a:r>
          </a:p>
          <a:p>
            <a:pPr marL="182563" indent="-182563" algn="l" eaLnBrk="1" hangingPunct="1">
              <a:buFont typeface="Arial" panose="020B0604020202020204" pitchFamily="34" charset="0"/>
              <a:buChar char="•"/>
            </a:pPr>
            <a:r>
              <a:rPr lang="es-ES" sz="1600" b="1" dirty="0"/>
              <a:t>Se</a:t>
            </a:r>
            <a:r>
              <a:rPr lang="es-ES" sz="1600" dirty="0"/>
              <a:t> </a:t>
            </a:r>
            <a:r>
              <a:rPr lang="es-ES" sz="1600" b="1" dirty="0"/>
              <a:t>pierde agua e iones</a:t>
            </a:r>
          </a:p>
          <a:p>
            <a:pPr marL="182563" indent="-182563" algn="l" eaLnBrk="1" hangingPunct="1">
              <a:buFont typeface="Arial" panose="020B0604020202020204" pitchFamily="34" charset="0"/>
              <a:buChar char="•"/>
            </a:pPr>
            <a:r>
              <a:rPr lang="es-ES" sz="1600" b="1" dirty="0"/>
              <a:t>Hay</a:t>
            </a:r>
            <a:r>
              <a:rPr lang="es-ES" sz="1600" dirty="0"/>
              <a:t> </a:t>
            </a:r>
            <a:r>
              <a:rPr lang="es-ES" sz="1600" b="1" dirty="0"/>
              <a:t>moco, sangre, exudado</a:t>
            </a:r>
          </a:p>
          <a:p>
            <a:pPr algn="l" eaLnBrk="1" hangingPunct="1"/>
            <a:endParaRPr lang="es-ES" sz="800" b="1" dirty="0"/>
          </a:p>
        </p:txBody>
      </p:sp>
      <p:sp>
        <p:nvSpPr>
          <p:cNvPr id="232455" name="Rectangle 7"/>
          <p:cNvSpPr>
            <a:spLocks noChangeArrowheads="1"/>
          </p:cNvSpPr>
          <p:nvPr/>
        </p:nvSpPr>
        <p:spPr bwMode="auto">
          <a:xfrm>
            <a:off x="2411760" y="1575073"/>
            <a:ext cx="2201244" cy="461665"/>
          </a:xfrm>
          <a:prstGeom prst="rect">
            <a:avLst/>
          </a:prstGeom>
          <a:solidFill>
            <a:srgbClr val="FFA3E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/>
              <a:t>INFECCIOSA</a:t>
            </a:r>
            <a:endParaRPr lang="es-ES_tradnl" sz="2400"/>
          </a:p>
        </p:txBody>
      </p:sp>
      <p:pic>
        <p:nvPicPr>
          <p:cNvPr id="232456" name="Picture 8" descr="Shigella dysenteria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0" r="6203" b="10249"/>
          <a:stretch>
            <a:fillRect/>
          </a:stretch>
        </p:blipFill>
        <p:spPr bwMode="auto">
          <a:xfrm>
            <a:off x="6336493" y="2101336"/>
            <a:ext cx="2450172" cy="306425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2457" name="Text Box 9"/>
          <p:cNvSpPr txBox="1">
            <a:spLocks noChangeArrowheads="1"/>
          </p:cNvSpPr>
          <p:nvPr/>
        </p:nvSpPr>
        <p:spPr bwMode="auto">
          <a:xfrm>
            <a:off x="468313" y="476250"/>
            <a:ext cx="78098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_tradnl" sz="4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32460" name="Text Box 12"/>
          <p:cNvSpPr txBox="1">
            <a:spLocks noChangeArrowheads="1"/>
          </p:cNvSpPr>
          <p:nvPr/>
        </p:nvSpPr>
        <p:spPr bwMode="auto">
          <a:xfrm>
            <a:off x="6318547" y="2177411"/>
            <a:ext cx="1185863" cy="5175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400" b="1" i="1" dirty="0" err="1">
                <a:solidFill>
                  <a:schemeClr val="bg1"/>
                </a:solidFill>
              </a:rPr>
              <a:t>Shigella</a:t>
            </a:r>
            <a:r>
              <a:rPr lang="es-ES_tradnl" sz="1400" b="1" i="1" dirty="0">
                <a:solidFill>
                  <a:schemeClr val="bg1"/>
                </a:solidFill>
              </a:rPr>
              <a:t> </a:t>
            </a:r>
          </a:p>
          <a:p>
            <a:pPr algn="l" eaLnBrk="1" hangingPunct="1"/>
            <a:r>
              <a:rPr lang="es-ES_tradnl" sz="1400" b="1" i="1" dirty="0" err="1">
                <a:solidFill>
                  <a:schemeClr val="bg1"/>
                </a:solidFill>
              </a:rPr>
              <a:t>dysenteriae</a:t>
            </a:r>
            <a:endParaRPr lang="es-ES_tradnl" sz="1400" b="1" i="1" dirty="0">
              <a:solidFill>
                <a:schemeClr val="bg1"/>
              </a:solidFill>
            </a:endParaRPr>
          </a:p>
        </p:txBody>
      </p:sp>
      <p:sp>
        <p:nvSpPr>
          <p:cNvPr id="232462" name="Text Box 14"/>
          <p:cNvSpPr txBox="1">
            <a:spLocks noChangeArrowheads="1"/>
          </p:cNvSpPr>
          <p:nvPr/>
        </p:nvSpPr>
        <p:spPr bwMode="auto">
          <a:xfrm>
            <a:off x="1725364" y="5400227"/>
            <a:ext cx="5070619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dirty="0"/>
              <a:t>Alemania mayo-junio 2011 </a:t>
            </a:r>
          </a:p>
          <a:p>
            <a:pPr eaLnBrk="1" hangingPunct="1"/>
            <a:r>
              <a:rPr lang="es-ES" sz="1600" dirty="0"/>
              <a:t>Brote de Shiga </a:t>
            </a:r>
            <a:r>
              <a:rPr lang="es-ES" sz="1600" dirty="0" err="1"/>
              <a:t>toxin-producing</a:t>
            </a:r>
            <a:r>
              <a:rPr lang="es-ES" sz="1600" dirty="0"/>
              <a:t> </a:t>
            </a:r>
            <a:r>
              <a:rPr lang="es-ES" sz="1600" i="1" dirty="0" err="1"/>
              <a:t>Escherichia</a:t>
            </a:r>
            <a:r>
              <a:rPr lang="es-ES" sz="1600" i="1" dirty="0"/>
              <a:t> </a:t>
            </a:r>
            <a:r>
              <a:rPr lang="es-ES" sz="1600" i="1" dirty="0" err="1"/>
              <a:t>coli</a:t>
            </a:r>
            <a:r>
              <a:rPr lang="es-ES" sz="1600" dirty="0"/>
              <a:t> </a:t>
            </a:r>
          </a:p>
          <a:p>
            <a:pPr eaLnBrk="1" hangingPunct="1"/>
            <a:r>
              <a:rPr lang="es-ES" sz="1600" dirty="0"/>
              <a:t>en germinados de granos causo decenas de muertos</a:t>
            </a: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7504410" y="1297935"/>
            <a:ext cx="1091966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Diarrea</a:t>
            </a:r>
            <a:endParaRPr lang="es-ES" dirty="0"/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6324600" y="404813"/>
            <a:ext cx="2271776" cy="338554"/>
          </a:xfrm>
          <a:prstGeom prst="rect">
            <a:avLst/>
          </a:prstGeom>
          <a:solidFill>
            <a:srgbClr val="80C5C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VI. ALTERACIONES</a:t>
            </a: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7140902" y="826397"/>
            <a:ext cx="1451038" cy="369332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1. Tránsito</a:t>
            </a:r>
            <a:endParaRPr lang="es-ES" sz="1800" b="1" dirty="0"/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311747" y="1557367"/>
            <a:ext cx="1955997" cy="4031873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b="1" dirty="0" smtClean="0"/>
              <a:t>Osmótica</a:t>
            </a:r>
          </a:p>
          <a:p>
            <a:pPr algn="l" eaLnBrk="1" hangingPunct="1">
              <a:buFontTx/>
              <a:buChar char="•"/>
            </a:pPr>
            <a:endParaRPr lang="es-E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b="1" dirty="0" smtClean="0"/>
              <a:t>Secretora</a:t>
            </a:r>
          </a:p>
          <a:p>
            <a:pPr algn="l" eaLnBrk="1" hangingPunct="1">
              <a:buFontTx/>
              <a:buChar char="•"/>
            </a:pPr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1800" b="1" dirty="0" smtClean="0"/>
              <a:t>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Infecciosa</a:t>
            </a:r>
          </a:p>
          <a:p>
            <a:pPr algn="l" eaLnBrk="1" hangingPunct="1"/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1800" b="1" dirty="0"/>
              <a:t> </a:t>
            </a:r>
            <a:r>
              <a:rPr lang="es-ES" sz="1800" b="1" dirty="0" smtClean="0"/>
              <a:t>Inflamatoria</a:t>
            </a:r>
          </a:p>
          <a:p>
            <a:pPr algn="l" eaLnBrk="1" hangingPunct="1">
              <a:buFontTx/>
              <a:buChar char="•"/>
            </a:pPr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1800" b="1" dirty="0"/>
              <a:t> Otras:</a:t>
            </a:r>
          </a:p>
          <a:p>
            <a:pPr algn="l" eaLnBrk="1" hangingPunct="1"/>
            <a:r>
              <a:rPr lang="es-ES" sz="1800" b="1" dirty="0"/>
              <a:t>   Alérgica</a:t>
            </a:r>
          </a:p>
          <a:p>
            <a:pPr algn="l" eaLnBrk="1" hangingPunct="1"/>
            <a:r>
              <a:rPr lang="es-ES" sz="1800" b="1" dirty="0"/>
              <a:t>   Endocrina</a:t>
            </a:r>
          </a:p>
          <a:p>
            <a:pPr algn="l" eaLnBrk="1" hangingPunct="1"/>
            <a:r>
              <a:rPr lang="es-ES" sz="1800" b="1" dirty="0"/>
              <a:t>   Mecánica</a:t>
            </a:r>
          </a:p>
          <a:p>
            <a:pPr algn="l" eaLnBrk="1" hangingPunct="1"/>
            <a:r>
              <a:rPr lang="es-ES" sz="1800" b="1" dirty="0"/>
              <a:t>   Psicógena</a:t>
            </a:r>
          </a:p>
          <a:p>
            <a:pPr algn="l" eaLnBrk="1" hangingPunct="1"/>
            <a:r>
              <a:rPr lang="es-ES" sz="1800" b="1" dirty="0"/>
              <a:t>   Drogas 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7124674" y="5441726"/>
            <a:ext cx="12859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 </a:t>
            </a:r>
          </a:p>
          <a:p>
            <a:r>
              <a:rPr lang="es-VE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endémica</a:t>
            </a:r>
            <a:endParaRPr lang="es-VE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232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2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2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232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4" grpId="0" animBg="1"/>
      <p:bldP spid="232455" grpId="0" animBg="1"/>
      <p:bldP spid="232460" grpId="0" animBg="1"/>
      <p:bldP spid="232462" grpId="0"/>
      <p:bldP spid="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Text Box 2"/>
          <p:cNvSpPr txBox="1">
            <a:spLocks noChangeArrowheads="1"/>
          </p:cNvSpPr>
          <p:nvPr/>
        </p:nvSpPr>
        <p:spPr bwMode="auto">
          <a:xfrm>
            <a:off x="5772995" y="4008836"/>
            <a:ext cx="2988003" cy="2092881"/>
          </a:xfrm>
          <a:prstGeom prst="rect">
            <a:avLst/>
          </a:prstGeom>
          <a:noFill/>
          <a:ln w="28575">
            <a:solidFill>
              <a:srgbClr val="00B7E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endParaRPr lang="es-ES_tradnl" sz="1000" dirty="0"/>
          </a:p>
          <a:p>
            <a:pPr algn="l">
              <a:defRPr/>
            </a:pPr>
            <a:r>
              <a:rPr lang="es-ES_tradnl" sz="1800" b="1" dirty="0"/>
              <a:t>Colitis ulcerativa</a:t>
            </a:r>
          </a:p>
          <a:p>
            <a:pPr algn="l">
              <a:defRPr/>
            </a:pPr>
            <a:r>
              <a:rPr lang="es-ES_tradnl" sz="1800" b="1" dirty="0"/>
              <a:t>Enfermedad </a:t>
            </a:r>
            <a:r>
              <a:rPr lang="es-ES_tradnl" sz="1800" b="1" dirty="0" smtClean="0"/>
              <a:t>Crohn (TGI)</a:t>
            </a:r>
            <a:endParaRPr lang="es-ES_tradnl" sz="1800" b="1" dirty="0"/>
          </a:p>
          <a:p>
            <a:pPr algn="l">
              <a:defRPr/>
            </a:pPr>
            <a:endParaRPr lang="es-ES_tradnl" sz="1200" dirty="0"/>
          </a:p>
          <a:p>
            <a:pPr algn="l">
              <a:defRPr/>
            </a:pPr>
            <a:r>
              <a:rPr lang="es-ES_tradnl" sz="1800" dirty="0"/>
              <a:t>Mediadores inmunes </a:t>
            </a:r>
          </a:p>
          <a:p>
            <a:pPr algn="l">
              <a:defRPr/>
            </a:pPr>
            <a:r>
              <a:rPr lang="es-ES_tradnl" sz="1800" dirty="0"/>
              <a:t>aumentan secreción Cl</a:t>
            </a:r>
            <a:r>
              <a:rPr lang="es-ES_tradnl" sz="1800" baseline="30000" dirty="0"/>
              <a:t>-</a:t>
            </a:r>
            <a:r>
              <a:rPr lang="es-ES_tradnl" sz="1800" dirty="0"/>
              <a:t> inhiben absorción </a:t>
            </a:r>
            <a:endParaRPr lang="es-ES_tradnl" sz="1800" dirty="0" smtClean="0"/>
          </a:p>
          <a:p>
            <a:pPr algn="l">
              <a:defRPr/>
            </a:pPr>
            <a:r>
              <a:rPr lang="es-ES_tradnl" sz="1800" dirty="0" err="1" smtClean="0"/>
              <a:t>Na</a:t>
            </a:r>
            <a:r>
              <a:rPr lang="es-ES_tradnl" sz="1800" baseline="30000" dirty="0"/>
              <a:t>+</a:t>
            </a:r>
            <a:r>
              <a:rPr lang="es-ES_tradnl" sz="1800" dirty="0"/>
              <a:t> y agua</a:t>
            </a:r>
            <a:endParaRPr lang="es-ES_tradnl" sz="1000" dirty="0"/>
          </a:p>
        </p:txBody>
      </p:sp>
      <p:pic>
        <p:nvPicPr>
          <p:cNvPr id="235523" name="Picture 3" descr="ulcerative-colitis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5" t="5774" r="2774" b="7607"/>
          <a:stretch/>
        </p:blipFill>
        <p:spPr bwMode="auto">
          <a:xfrm>
            <a:off x="2795749" y="4005868"/>
            <a:ext cx="2853100" cy="244551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24" name="Text Box 4"/>
          <p:cNvSpPr txBox="1">
            <a:spLocks noChangeArrowheads="1"/>
          </p:cNvSpPr>
          <p:nvPr/>
        </p:nvSpPr>
        <p:spPr bwMode="auto">
          <a:xfrm>
            <a:off x="2768529" y="1795741"/>
            <a:ext cx="5184433" cy="196977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s-ES" b="1" dirty="0"/>
              <a:t>Defectos en la mucina del moco</a:t>
            </a:r>
          </a:p>
          <a:p>
            <a:pPr marL="274638" indent="-274638" algn="l" eaLnBrk="1" hangingPunct="1">
              <a:buFont typeface="Arial" panose="020B0604020202020204" pitchFamily="34" charset="0"/>
              <a:buChar char="•"/>
            </a:pPr>
            <a:r>
              <a:rPr lang="es-ES" sz="1600" b="1" dirty="0" smtClean="0"/>
              <a:t> Tumor </a:t>
            </a:r>
            <a:r>
              <a:rPr lang="es-ES" sz="1600" b="1" dirty="0"/>
              <a:t>necrosis factor </a:t>
            </a:r>
            <a:r>
              <a:rPr lang="es-ES" sz="1600" b="1" dirty="0" err="1"/>
              <a:t>TNF</a:t>
            </a:r>
            <a:r>
              <a:rPr lang="es-ES" sz="1600" b="1" dirty="0" err="1">
                <a:latin typeface="Symbol" pitchFamily="18" charset="2"/>
              </a:rPr>
              <a:t>a</a:t>
            </a:r>
            <a:r>
              <a:rPr lang="es-ES" sz="1600" b="1" dirty="0"/>
              <a:t> </a:t>
            </a:r>
          </a:p>
          <a:p>
            <a:pPr marL="274638" indent="-274638" algn="l" eaLnBrk="1" hangingPunct="1">
              <a:buFont typeface="Arial" panose="020B0604020202020204" pitchFamily="34" charset="0"/>
              <a:buChar char="•"/>
            </a:pPr>
            <a:r>
              <a:rPr lang="es-ES" sz="1600" b="1" dirty="0" smtClean="0"/>
              <a:t> </a:t>
            </a:r>
            <a:r>
              <a:rPr lang="es-ES" sz="1600" b="1" dirty="0" err="1" smtClean="0"/>
              <a:t>Citokinas</a:t>
            </a:r>
            <a:r>
              <a:rPr lang="es-ES" sz="1600" b="1" dirty="0" smtClean="0"/>
              <a:t> (CK) </a:t>
            </a:r>
            <a:r>
              <a:rPr lang="es-ES" sz="1600" b="1" dirty="0"/>
              <a:t>crucial en la patogenia</a:t>
            </a:r>
          </a:p>
          <a:p>
            <a:pPr algn="l" eaLnBrk="1" hangingPunct="1"/>
            <a:endParaRPr lang="es-ES" sz="1600" b="1" dirty="0"/>
          </a:p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" sz="1800" b="1" dirty="0"/>
              <a:t>Diarrea poco volumen</a:t>
            </a:r>
          </a:p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" sz="1800" b="1" dirty="0"/>
              <a:t>Inflamatoria </a:t>
            </a:r>
            <a:r>
              <a:rPr lang="es-ES" sz="1800" b="1" dirty="0" err="1" smtClean="0"/>
              <a:t>exudativa,con</a:t>
            </a:r>
            <a:r>
              <a:rPr lang="es-ES" sz="1800" b="1" dirty="0" smtClean="0"/>
              <a:t> </a:t>
            </a:r>
            <a:r>
              <a:rPr lang="es-ES" sz="1800" b="1" dirty="0"/>
              <a:t>moco y </a:t>
            </a:r>
            <a:r>
              <a:rPr lang="es-ES" sz="1800" b="1" dirty="0" smtClean="0"/>
              <a:t>sangre</a:t>
            </a:r>
          </a:p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" sz="1800" b="1" dirty="0" smtClean="0"/>
              <a:t>No hay bacterias o parásitos</a:t>
            </a:r>
            <a:endParaRPr lang="es-ES" sz="1800" b="1" dirty="0"/>
          </a:p>
        </p:txBody>
      </p:sp>
      <p:sp>
        <p:nvSpPr>
          <p:cNvPr id="235526" name="Rectangle 6"/>
          <p:cNvSpPr>
            <a:spLocks noChangeArrowheads="1"/>
          </p:cNvSpPr>
          <p:nvPr/>
        </p:nvSpPr>
        <p:spPr bwMode="auto">
          <a:xfrm>
            <a:off x="2768529" y="1202750"/>
            <a:ext cx="2719014" cy="461665"/>
          </a:xfrm>
          <a:prstGeom prst="rect">
            <a:avLst/>
          </a:prstGeom>
          <a:solidFill>
            <a:srgbClr val="FFCCCC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/>
              <a:t>INFLAMATORIA</a:t>
            </a: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6468666" y="662940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7584837" y="808824"/>
            <a:ext cx="1091966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Diarrea</a:t>
            </a:r>
            <a:endParaRPr lang="es-ES" dirty="0"/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7236296" y="332656"/>
            <a:ext cx="1451038" cy="369332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1. Tránsito</a:t>
            </a:r>
            <a:endParaRPr lang="es-ES" sz="1800" b="1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82063" y="1196752"/>
            <a:ext cx="2262320" cy="393954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b="1" dirty="0" smtClean="0"/>
              <a:t>Osmótica</a:t>
            </a:r>
          </a:p>
          <a:p>
            <a:pPr algn="l" eaLnBrk="1" hangingPunct="1">
              <a:buFontTx/>
              <a:buChar char="•"/>
            </a:pPr>
            <a:endParaRPr lang="es-E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b="1" dirty="0" smtClean="0"/>
              <a:t>Secretora</a:t>
            </a:r>
          </a:p>
          <a:p>
            <a:pPr algn="l" eaLnBrk="1" hangingPunct="1">
              <a:buFontTx/>
              <a:buChar char="•"/>
            </a:pPr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1800" b="1" dirty="0" smtClean="0"/>
              <a:t> Infecciosa</a:t>
            </a:r>
          </a:p>
          <a:p>
            <a:pPr algn="l" eaLnBrk="1" hangingPunct="1"/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Inflamatoria</a:t>
            </a:r>
          </a:p>
          <a:p>
            <a:pPr algn="l" eaLnBrk="1" hangingPunct="1">
              <a:buFontTx/>
              <a:buChar char="•"/>
            </a:pPr>
            <a:endParaRPr lang="es-ES" sz="1800" b="1" dirty="0"/>
          </a:p>
          <a:p>
            <a:pPr algn="l" eaLnBrk="1" hangingPunct="1">
              <a:buFontTx/>
              <a:buChar char="•"/>
            </a:pPr>
            <a:r>
              <a:rPr lang="es-ES" sz="1800" b="1" dirty="0"/>
              <a:t> Otras:</a:t>
            </a:r>
          </a:p>
          <a:p>
            <a:pPr algn="l" eaLnBrk="1" hangingPunct="1"/>
            <a:r>
              <a:rPr lang="es-ES" sz="1800" b="1" dirty="0"/>
              <a:t>   </a:t>
            </a:r>
            <a:r>
              <a:rPr lang="es-ES" sz="1800" b="1" dirty="0" smtClean="0"/>
              <a:t>Alérgica     </a:t>
            </a:r>
          </a:p>
          <a:p>
            <a:pPr algn="l" eaLnBrk="1" hangingPunct="1"/>
            <a:r>
              <a:rPr lang="es-ES" sz="1800" b="1" dirty="0"/>
              <a:t> </a:t>
            </a:r>
            <a:r>
              <a:rPr lang="es-ES" sz="1800" b="1" dirty="0" smtClean="0"/>
              <a:t>  </a:t>
            </a:r>
            <a:r>
              <a:rPr lang="es-ES" sz="1800" b="1" dirty="0" smtClean="0"/>
              <a:t>Endocrina    </a:t>
            </a:r>
          </a:p>
          <a:p>
            <a:pPr algn="l" eaLnBrk="1" hangingPunct="1"/>
            <a:r>
              <a:rPr lang="es-ES" sz="1800" b="1" dirty="0" smtClean="0"/>
              <a:t>   Mecánica</a:t>
            </a:r>
            <a:endParaRPr lang="es-ES" sz="1800" b="1" dirty="0"/>
          </a:p>
          <a:p>
            <a:pPr algn="l" eaLnBrk="1" hangingPunct="1"/>
            <a:r>
              <a:rPr lang="es-ES" sz="1800" b="1" dirty="0"/>
              <a:t>   Psicógena</a:t>
            </a:r>
          </a:p>
          <a:p>
            <a:pPr algn="l" eaLnBrk="1" hangingPunct="1"/>
            <a:r>
              <a:rPr lang="es-ES" sz="1800" b="1" dirty="0"/>
              <a:t>   </a:t>
            </a:r>
            <a:r>
              <a:rPr lang="es-ES" sz="1800" b="1" dirty="0" smtClean="0"/>
              <a:t>Drogas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2" grpId="0" animBg="1"/>
      <p:bldP spid="235524" grpId="0" animBg="1"/>
      <p:bldP spid="235526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ext Box 3"/>
          <p:cNvSpPr txBox="1">
            <a:spLocks noChangeArrowheads="1"/>
          </p:cNvSpPr>
          <p:nvPr/>
        </p:nvSpPr>
        <p:spPr bwMode="auto">
          <a:xfrm>
            <a:off x="2501900" y="2632075"/>
            <a:ext cx="4140200" cy="2769989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SzPct val="155000"/>
            </a:pPr>
            <a:endParaRPr lang="es-ES" sz="900" dirty="0"/>
          </a:p>
          <a:p>
            <a:pPr algn="l" eaLnBrk="1" hangingPunct="1">
              <a:buSzPct val="155000"/>
              <a:buFontTx/>
              <a:buChar char="•"/>
            </a:pP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Autoinmune CK: </a:t>
            </a:r>
            <a:r>
              <a:rPr lang="es-E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TNF</a:t>
            </a:r>
            <a:r>
              <a:rPr lang="es-E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itchFamily="18" charset="2"/>
              </a:rPr>
              <a:t>a</a:t>
            </a:r>
            <a:endParaRPr lang="es-E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mbol" pitchFamily="18" charset="2"/>
            </a:endParaRPr>
          </a:p>
          <a:p>
            <a:pPr algn="l" eaLnBrk="1" hangingPunct="1">
              <a:buSzPct val="155000"/>
              <a:buFontTx/>
              <a:buChar char="•"/>
            </a:pPr>
            <a:endParaRPr lang="es-ES" sz="1200" dirty="0"/>
          </a:p>
          <a:p>
            <a:pPr algn="l" eaLnBrk="1" hangingPunct="1">
              <a:buSzPct val="155000"/>
              <a:buFontTx/>
              <a:buChar char="•"/>
            </a:pPr>
            <a:r>
              <a:rPr lang="es-ES" sz="1600" dirty="0"/>
              <a:t> </a:t>
            </a: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Daño en mucina del moco</a:t>
            </a:r>
          </a:p>
          <a:p>
            <a:pPr algn="l" eaLnBrk="1" hangingPunct="1">
              <a:buSzPct val="155000"/>
              <a:buFontTx/>
              <a:buChar char="•"/>
            </a:pPr>
            <a:endParaRPr lang="es-ES" sz="1200" dirty="0"/>
          </a:p>
          <a:p>
            <a:pPr algn="l" eaLnBrk="1" hangingPunct="1">
              <a:buSzPct val="155000"/>
              <a:buFontTx/>
              <a:buChar char="•"/>
            </a:pPr>
            <a:r>
              <a:rPr lang="es-ES" sz="1600" dirty="0"/>
              <a:t> </a:t>
            </a: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Aumento del peristaltismo</a:t>
            </a:r>
          </a:p>
          <a:p>
            <a:pPr algn="l" eaLnBrk="1" hangingPunct="1">
              <a:buSzPct val="155000"/>
              <a:buFontTx/>
              <a:buChar char="•"/>
            </a:pPr>
            <a:endParaRPr lang="es-E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buSzPct val="155000"/>
              <a:buFontTx/>
              <a:buChar char="•"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Aumento de movimientos en masa</a:t>
            </a:r>
          </a:p>
          <a:p>
            <a:pPr algn="l" eaLnBrk="1" hangingPunct="1">
              <a:buSzPct val="155000"/>
              <a:buFontTx/>
              <a:buChar char="•"/>
            </a:pPr>
            <a:endParaRPr lang="es-ES" sz="1200" dirty="0"/>
          </a:p>
          <a:p>
            <a:pPr algn="l" eaLnBrk="1" hangingPunct="1">
              <a:buSzPct val="155000"/>
              <a:buFontTx/>
              <a:buChar char="•"/>
            </a:pPr>
            <a:r>
              <a:rPr lang="es-ES" sz="1600" dirty="0"/>
              <a:t> </a:t>
            </a: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Evacuaciones líquidas con moco,   </a:t>
            </a:r>
          </a:p>
          <a:p>
            <a:pPr algn="l" eaLnBrk="1" hangingPunct="1">
              <a:buSzPct val="155000"/>
            </a:pP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sangre y pocas heces</a:t>
            </a:r>
          </a:p>
          <a:p>
            <a:pPr algn="l" eaLnBrk="1" hangingPunct="1">
              <a:buSzPct val="155000"/>
              <a:buFontTx/>
              <a:buChar char="•"/>
            </a:pPr>
            <a:endParaRPr lang="es-ES" sz="900" dirty="0"/>
          </a:p>
        </p:txBody>
      </p:sp>
      <p:sp>
        <p:nvSpPr>
          <p:cNvPr id="236548" name="Rectangle 4"/>
          <p:cNvSpPr>
            <a:spLocks noChangeArrowheads="1"/>
          </p:cNvSpPr>
          <p:nvPr/>
        </p:nvSpPr>
        <p:spPr bwMode="auto">
          <a:xfrm>
            <a:off x="2501900" y="1734195"/>
            <a:ext cx="4103688" cy="769441"/>
          </a:xfrm>
          <a:prstGeom prst="rect">
            <a:avLst/>
          </a:prstGeom>
          <a:solidFill>
            <a:srgbClr val="FFB9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 err="1"/>
              <a:t>Enf</a:t>
            </a:r>
            <a:r>
              <a:rPr lang="es-ES" sz="2400" dirty="0"/>
              <a:t>. Inflamatoria del </a:t>
            </a:r>
            <a:r>
              <a:rPr lang="es-ES" sz="2400" dirty="0" smtClean="0"/>
              <a:t>colon</a:t>
            </a:r>
          </a:p>
          <a:p>
            <a:pPr>
              <a:defRPr/>
            </a:pPr>
            <a:r>
              <a:rPr lang="es-ES" dirty="0" smtClean="0"/>
              <a:t>Colitis ulcerativa</a:t>
            </a:r>
            <a:endParaRPr lang="es-ES" dirty="0"/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595368" y="796642"/>
            <a:ext cx="1091966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Diarrea</a:t>
            </a:r>
            <a:endParaRPr lang="es-ES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7236296" y="332656"/>
            <a:ext cx="1451038" cy="369332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1. Tránsito</a:t>
            </a:r>
            <a:endParaRPr lang="es-ES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ChangeArrowheads="1"/>
          </p:cNvSpPr>
          <p:nvPr/>
        </p:nvSpPr>
        <p:spPr bwMode="auto">
          <a:xfrm>
            <a:off x="1494195" y="1110397"/>
            <a:ext cx="3923943" cy="400110"/>
          </a:xfrm>
          <a:prstGeom prst="rect">
            <a:avLst/>
          </a:prstGeom>
          <a:solidFill>
            <a:srgbClr val="FFB9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_tradnl" dirty="0" err="1"/>
              <a:t>Enf</a:t>
            </a:r>
            <a:r>
              <a:rPr lang="es-ES_tradnl" dirty="0"/>
              <a:t>. </a:t>
            </a:r>
            <a:r>
              <a:rPr lang="es-ES_tradnl" dirty="0" smtClean="0"/>
              <a:t>Inflamatoria Intestino</a:t>
            </a:r>
            <a:endParaRPr lang="es-ES_tradnl" dirty="0"/>
          </a:p>
        </p:txBody>
      </p:sp>
      <p:pic>
        <p:nvPicPr>
          <p:cNvPr id="116739" name="Picture 3" descr="UC-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58" r="12834"/>
          <a:stretch>
            <a:fillRect/>
          </a:stretch>
        </p:blipFill>
        <p:spPr bwMode="auto">
          <a:xfrm>
            <a:off x="1187450" y="2133600"/>
            <a:ext cx="5240338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7572" name="Text Box 4"/>
          <p:cNvSpPr txBox="1">
            <a:spLocks noChangeArrowheads="1"/>
          </p:cNvSpPr>
          <p:nvPr/>
        </p:nvSpPr>
        <p:spPr bwMode="auto">
          <a:xfrm>
            <a:off x="6499225" y="2613025"/>
            <a:ext cx="1853392" cy="646331"/>
          </a:xfrm>
          <a:prstGeom prst="rect">
            <a:avLst/>
          </a:prstGeom>
          <a:solidFill>
            <a:srgbClr val="FFB9D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 b="1" dirty="0"/>
              <a:t>Sólo afecta </a:t>
            </a:r>
          </a:p>
          <a:p>
            <a:pPr algn="l">
              <a:defRPr/>
            </a:pPr>
            <a:r>
              <a:rPr lang="es-ES_tradnl" sz="1800" b="1" dirty="0"/>
              <a:t>la capa mucosa</a:t>
            </a:r>
          </a:p>
        </p:txBody>
      </p:sp>
      <p:sp>
        <p:nvSpPr>
          <p:cNvPr id="116741" name="Oval 5"/>
          <p:cNvSpPr>
            <a:spLocks noChangeArrowheads="1"/>
          </p:cNvSpPr>
          <p:nvPr/>
        </p:nvSpPr>
        <p:spPr bwMode="auto">
          <a:xfrm>
            <a:off x="1746250" y="4005263"/>
            <a:ext cx="647700" cy="360362"/>
          </a:xfrm>
          <a:prstGeom prst="ellipse">
            <a:avLst/>
          </a:prstGeom>
          <a:solidFill>
            <a:srgbClr val="F9DB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7574" name="Text Box 6"/>
          <p:cNvSpPr txBox="1">
            <a:spLocks noChangeArrowheads="1"/>
          </p:cNvSpPr>
          <p:nvPr/>
        </p:nvSpPr>
        <p:spPr bwMode="auto">
          <a:xfrm>
            <a:off x="1674813" y="4005263"/>
            <a:ext cx="9842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200" b="1">
                <a:effectLst>
                  <a:outerShdw blurRad="38100" dist="38100" dir="2700000" algn="tl">
                    <a:srgbClr val="C0C0C0"/>
                  </a:outerShdw>
                </a:effectLst>
              </a:rPr>
              <a:t>c. mucosas</a:t>
            </a:r>
          </a:p>
        </p:txBody>
      </p:sp>
      <p:sp>
        <p:nvSpPr>
          <p:cNvPr id="116743" name="Rectangle 7"/>
          <p:cNvSpPr>
            <a:spLocks noChangeArrowheads="1"/>
          </p:cNvSpPr>
          <p:nvPr/>
        </p:nvSpPr>
        <p:spPr bwMode="auto">
          <a:xfrm>
            <a:off x="3330575" y="4221163"/>
            <a:ext cx="863600" cy="287337"/>
          </a:xfrm>
          <a:prstGeom prst="rect">
            <a:avLst/>
          </a:prstGeom>
          <a:solidFill>
            <a:srgbClr val="F9DB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4410075" y="4076700"/>
            <a:ext cx="1008063" cy="504825"/>
          </a:xfrm>
          <a:prstGeom prst="rect">
            <a:avLst/>
          </a:prstGeom>
          <a:solidFill>
            <a:srgbClr val="F9DB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7577" name="Text Box 9"/>
          <p:cNvSpPr txBox="1">
            <a:spLocks noChangeArrowheads="1"/>
          </p:cNvSpPr>
          <p:nvPr/>
        </p:nvSpPr>
        <p:spPr bwMode="auto">
          <a:xfrm>
            <a:off x="3402013" y="4076700"/>
            <a:ext cx="11304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Ausencia</a:t>
            </a:r>
          </a:p>
          <a:p>
            <a:pPr algn="l">
              <a:defRPr/>
            </a:pPr>
            <a:r>
              <a:rPr lang="es-ES_tradnl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c. mucosas</a:t>
            </a:r>
          </a:p>
        </p:txBody>
      </p:sp>
      <p:sp>
        <p:nvSpPr>
          <p:cNvPr id="237578" name="Text Box 10"/>
          <p:cNvSpPr txBox="1">
            <a:spLocks noChangeArrowheads="1"/>
          </p:cNvSpPr>
          <p:nvPr/>
        </p:nvSpPr>
        <p:spPr bwMode="auto">
          <a:xfrm>
            <a:off x="4410075" y="4149725"/>
            <a:ext cx="172194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Distorsión criptas</a:t>
            </a:r>
          </a:p>
          <a:p>
            <a:pPr algn="l">
              <a:defRPr/>
            </a:pPr>
            <a:r>
              <a:rPr lang="es-ES_tradnl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Abscesos</a:t>
            </a:r>
          </a:p>
        </p:txBody>
      </p:sp>
      <p:sp>
        <p:nvSpPr>
          <p:cNvPr id="237579" name="Text Box 11"/>
          <p:cNvSpPr txBox="1">
            <a:spLocks noChangeArrowheads="1"/>
          </p:cNvSpPr>
          <p:nvPr/>
        </p:nvSpPr>
        <p:spPr bwMode="auto">
          <a:xfrm>
            <a:off x="1746250" y="1693863"/>
            <a:ext cx="15192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Colon normal</a:t>
            </a:r>
          </a:p>
        </p:txBody>
      </p:sp>
      <p:sp>
        <p:nvSpPr>
          <p:cNvPr id="237580" name="Text Box 12"/>
          <p:cNvSpPr txBox="1">
            <a:spLocks noChangeArrowheads="1"/>
          </p:cNvSpPr>
          <p:nvPr/>
        </p:nvSpPr>
        <p:spPr bwMode="auto">
          <a:xfrm>
            <a:off x="4194175" y="1766888"/>
            <a:ext cx="2044149" cy="369332"/>
          </a:xfrm>
          <a:prstGeom prst="rect">
            <a:avLst/>
          </a:prstGeom>
          <a:solidFill>
            <a:srgbClr val="BDD3FF"/>
          </a:solidFill>
          <a:ln w="28575">
            <a:solidFill>
              <a:srgbClr val="E880A8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 b="1"/>
              <a:t>Colitis ulcerativa</a:t>
            </a:r>
          </a:p>
        </p:txBody>
      </p:sp>
      <p:sp>
        <p:nvSpPr>
          <p:cNvPr id="237582" name="Text Box 14"/>
          <p:cNvSpPr txBox="1">
            <a:spLocks noChangeArrowheads="1"/>
          </p:cNvSpPr>
          <p:nvPr/>
        </p:nvSpPr>
        <p:spPr bwMode="auto">
          <a:xfrm>
            <a:off x="6474593" y="4954707"/>
            <a:ext cx="2241550" cy="1069975"/>
          </a:xfrm>
          <a:prstGeom prst="rect">
            <a:avLst/>
          </a:prstGeom>
          <a:solidFill>
            <a:srgbClr val="FFB9D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600" b="1" dirty="0"/>
              <a:t>Diarrea Inflamatoria</a:t>
            </a:r>
          </a:p>
          <a:p>
            <a:pPr algn="l">
              <a:buFontTx/>
              <a:buChar char="•"/>
              <a:defRPr/>
            </a:pPr>
            <a:r>
              <a:rPr lang="es-ES_tradnl" sz="1600" b="1" dirty="0"/>
              <a:t> Poco volumen</a:t>
            </a:r>
          </a:p>
          <a:p>
            <a:pPr algn="l">
              <a:buFontTx/>
              <a:buChar char="•"/>
              <a:defRPr/>
            </a:pPr>
            <a:r>
              <a:rPr lang="es-ES_tradnl" sz="1600" b="1" dirty="0"/>
              <a:t> Moco </a:t>
            </a:r>
          </a:p>
          <a:p>
            <a:pPr algn="l">
              <a:buFontTx/>
              <a:buChar char="•"/>
              <a:defRPr/>
            </a:pPr>
            <a:r>
              <a:rPr lang="es-ES_tradnl" sz="1600" b="1" dirty="0"/>
              <a:t> sangre</a:t>
            </a: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7595368" y="796642"/>
            <a:ext cx="1091966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Diarrea</a:t>
            </a:r>
            <a:endParaRPr lang="es-ES" dirty="0"/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7236296" y="332656"/>
            <a:ext cx="1451038" cy="369332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800" b="1" dirty="0" smtClean="0"/>
              <a:t>1. Tránsito</a:t>
            </a:r>
            <a:endParaRPr lang="es-ES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3" descr="colitis ulcerativa fulminan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" t="5266" r="1963" b="5794"/>
          <a:stretch/>
        </p:blipFill>
        <p:spPr bwMode="auto">
          <a:xfrm>
            <a:off x="138456" y="1460793"/>
            <a:ext cx="8784976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8596" name="Text Box 4"/>
          <p:cNvSpPr txBox="1">
            <a:spLocks noChangeArrowheads="1"/>
          </p:cNvSpPr>
          <p:nvPr/>
        </p:nvSpPr>
        <p:spPr bwMode="auto">
          <a:xfrm>
            <a:off x="2942891" y="956580"/>
            <a:ext cx="3768725" cy="396875"/>
          </a:xfrm>
          <a:prstGeom prst="rect">
            <a:avLst/>
          </a:prstGeom>
          <a:solidFill>
            <a:schemeClr val="accent5"/>
          </a:solidFill>
          <a:ln>
            <a:solidFill>
              <a:srgbClr val="00B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dirty="0"/>
              <a:t>Colitis inflamatoria fulminante</a:t>
            </a:r>
          </a:p>
        </p:txBody>
      </p:sp>
      <p:sp>
        <p:nvSpPr>
          <p:cNvPr id="117764" name="Rectangle 6"/>
          <p:cNvSpPr>
            <a:spLocks noChangeArrowheads="1"/>
          </p:cNvSpPr>
          <p:nvPr/>
        </p:nvSpPr>
        <p:spPr bwMode="auto">
          <a:xfrm>
            <a:off x="7585572" y="730268"/>
            <a:ext cx="1069524" cy="369332"/>
          </a:xfrm>
          <a:prstGeom prst="rect">
            <a:avLst/>
          </a:prstGeom>
          <a:solidFill>
            <a:srgbClr val="D3EBED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Diarrea </a:t>
            </a:r>
          </a:p>
        </p:txBody>
      </p:sp>
      <p:sp>
        <p:nvSpPr>
          <p:cNvPr id="117765" name="Text Box 7"/>
          <p:cNvSpPr txBox="1">
            <a:spLocks noChangeArrowheads="1"/>
          </p:cNvSpPr>
          <p:nvPr/>
        </p:nvSpPr>
        <p:spPr bwMode="auto">
          <a:xfrm>
            <a:off x="1807829" y="5816706"/>
            <a:ext cx="6038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dirty="0" err="1"/>
              <a:t>Swaminanth</a:t>
            </a:r>
            <a:r>
              <a:rPr lang="es-ES" sz="1200" dirty="0"/>
              <a:t> A., </a:t>
            </a:r>
            <a:r>
              <a:rPr lang="es-ES" sz="1200" dirty="0" err="1"/>
              <a:t>Feingold</a:t>
            </a:r>
            <a:r>
              <a:rPr lang="es-ES" sz="1200" dirty="0"/>
              <a:t> F. </a:t>
            </a:r>
            <a:r>
              <a:rPr lang="es-ES" sz="1200" i="1" dirty="0" err="1"/>
              <a:t>Fulminant</a:t>
            </a:r>
            <a:r>
              <a:rPr lang="es-ES" sz="1200" i="1" dirty="0"/>
              <a:t> </a:t>
            </a:r>
            <a:r>
              <a:rPr lang="es-ES" sz="1200" i="1" dirty="0" err="1"/>
              <a:t>ulcerative</a:t>
            </a:r>
            <a:r>
              <a:rPr lang="es-ES" sz="1200" i="1" dirty="0"/>
              <a:t> colitis</a:t>
            </a:r>
            <a:r>
              <a:rPr lang="es-ES" sz="1200" dirty="0"/>
              <a:t>. N </a:t>
            </a:r>
            <a:r>
              <a:rPr lang="es-ES" sz="1200" dirty="0" err="1"/>
              <a:t>Engl</a:t>
            </a:r>
            <a:r>
              <a:rPr lang="es-ES" sz="1200" dirty="0"/>
              <a:t> J </a:t>
            </a:r>
            <a:r>
              <a:rPr lang="es-ES" sz="1200" dirty="0" err="1"/>
              <a:t>Med</a:t>
            </a:r>
            <a:r>
              <a:rPr lang="es-ES" sz="1200" dirty="0"/>
              <a:t> 362; 7, 2010</a:t>
            </a:r>
          </a:p>
          <a:p>
            <a:pPr eaLnBrk="1" hangingPunct="1"/>
            <a:r>
              <a:rPr lang="es-ES" sz="1200" dirty="0"/>
              <a:t>http://www.nejm.org/doi/full/10.1056/NEJMicm0903348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753791" y="332656"/>
            <a:ext cx="1933543" cy="307777"/>
          </a:xfrm>
          <a:prstGeom prst="rect">
            <a:avLst/>
          </a:prstGeom>
          <a:solidFill>
            <a:srgbClr val="80C5C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VI. ALTERACIONES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937681" y="4893186"/>
            <a:ext cx="57791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/>
              <a:t>TAC: Gran dilatación colon, aire libre en cavidad. </a:t>
            </a:r>
          </a:p>
          <a:p>
            <a:r>
              <a:rPr lang="es-VE" sz="1600" dirty="0" smtClean="0"/>
              <a:t>Pieza quirúrgica: líneas de ulceración y mucosa inflamada.</a:t>
            </a:r>
          </a:p>
          <a:p>
            <a:r>
              <a:rPr lang="es-VE" sz="1600" dirty="0" smtClean="0"/>
              <a:t>Histología: Absceso criptas, infiltrados </a:t>
            </a:r>
            <a:r>
              <a:rPr lang="es-VE" sz="1600" dirty="0" err="1" smtClean="0"/>
              <a:t>linfoplasmocitarios</a:t>
            </a:r>
            <a:r>
              <a:rPr lang="es-VE" sz="1600" dirty="0" smtClean="0"/>
              <a:t>.</a:t>
            </a:r>
            <a:endParaRPr lang="es-VE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3" name="Text Box 3"/>
          <p:cNvSpPr txBox="1">
            <a:spLocks noChangeArrowheads="1"/>
          </p:cNvSpPr>
          <p:nvPr/>
        </p:nvSpPr>
        <p:spPr bwMode="auto">
          <a:xfrm>
            <a:off x="323850" y="1557338"/>
            <a:ext cx="4391025" cy="4555093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endParaRPr lang="es-ES" sz="10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FontTx/>
              <a:buChar char="•"/>
              <a:defRPr/>
            </a:pPr>
            <a:r>
              <a:rPr lang="es-E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Otras:</a:t>
            </a:r>
          </a:p>
          <a:p>
            <a:pPr algn="l">
              <a:buFontTx/>
              <a:buChar char="•"/>
              <a:defRPr/>
            </a:pPr>
            <a:endParaRPr lang="es-ES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dirty="0">
                <a:solidFill>
                  <a:srgbClr val="F27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Alérgica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Intolerancia comidas, </a:t>
            </a:r>
            <a:r>
              <a:rPr lang="es-ES" sz="1800" b="1" dirty="0" err="1"/>
              <a:t>IgE</a:t>
            </a:r>
            <a:endParaRPr lang="es-ES" sz="1800" b="1" dirty="0"/>
          </a:p>
          <a:p>
            <a:pPr algn="l">
              <a:defRPr/>
            </a:pP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Endocrina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S. Carcinoide, </a:t>
            </a:r>
            <a:r>
              <a:rPr lang="es-ES" sz="18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Vipidoma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Mecánica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Tumores</a:t>
            </a:r>
          </a:p>
          <a:p>
            <a:pPr algn="l">
              <a:defRPr/>
            </a:pP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Psicógena: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Aumento tono </a:t>
            </a:r>
            <a:r>
              <a:rPr lang="es-ES" sz="18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vagal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dirty="0">
                <a:solidFill>
                  <a:srgbClr val="00964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Malabsorción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Esteatorrea</a:t>
            </a:r>
          </a:p>
          <a:p>
            <a:pPr algn="l">
              <a:defRPr/>
            </a:pP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Drogas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Colinérgicos o   </a:t>
            </a:r>
          </a:p>
          <a:p>
            <a:pPr algn="l">
              <a:defRPr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parasimpaticomiméticos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endParaRPr lang="es-ES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40644" name="Text Box 4"/>
          <p:cNvSpPr txBox="1">
            <a:spLocks noChangeArrowheads="1"/>
          </p:cNvSpPr>
          <p:nvPr/>
        </p:nvSpPr>
        <p:spPr bwMode="auto">
          <a:xfrm>
            <a:off x="468312" y="708960"/>
            <a:ext cx="78098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_tradnl" sz="4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18789" name="Picture 6" descr="720169-fig1polipo rectal"/>
          <p:cNvPicPr>
            <a:picLocks noChangeAspect="1" noChangeArrowheads="1"/>
          </p:cNvPicPr>
          <p:nvPr/>
        </p:nvPicPr>
        <p:blipFill>
          <a:blip r:embed="rId2">
            <a:lum bright="6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276475"/>
            <a:ext cx="4176713" cy="289718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514977" y="1268760"/>
            <a:ext cx="1091966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/>
              <a:t>Diarrea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409112" y="404813"/>
            <a:ext cx="2271776" cy="338554"/>
          </a:xfrm>
          <a:prstGeom prst="rect">
            <a:avLst/>
          </a:prstGeom>
          <a:solidFill>
            <a:srgbClr val="80C5C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VI. ALTERACIONES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7390260" y="850406"/>
            <a:ext cx="1202573" cy="338554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Tránsito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1 Elipse"/>
          <p:cNvSpPr/>
          <p:nvPr/>
        </p:nvSpPr>
        <p:spPr bwMode="auto">
          <a:xfrm>
            <a:off x="4860032" y="2924944"/>
            <a:ext cx="2232248" cy="1872208"/>
          </a:xfrm>
          <a:prstGeom prst="ellipse">
            <a:avLst/>
          </a:prstGeom>
          <a:noFill/>
          <a:ln w="19050" cap="flat" cmpd="sng" algn="ctr">
            <a:solidFill>
              <a:schemeClr val="bg1"/>
            </a:solidFill>
            <a:prstDash val="sys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40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3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9" name="Text Box 5"/>
          <p:cNvSpPr txBox="1">
            <a:spLocks noChangeArrowheads="1"/>
          </p:cNvSpPr>
          <p:nvPr/>
        </p:nvSpPr>
        <p:spPr bwMode="auto">
          <a:xfrm>
            <a:off x="7020272" y="814966"/>
            <a:ext cx="1711383" cy="400110"/>
          </a:xfrm>
          <a:prstGeom prst="rect">
            <a:avLst/>
          </a:prstGeom>
          <a:solidFill>
            <a:srgbClr val="B3FFB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dirty="0" smtClean="0"/>
              <a:t>Tratamiento</a:t>
            </a:r>
            <a:endParaRPr lang="es-ES" dirty="0"/>
          </a:p>
        </p:txBody>
      </p:sp>
      <p:sp>
        <p:nvSpPr>
          <p:cNvPr id="241670" name="Text Box 6"/>
          <p:cNvSpPr txBox="1">
            <a:spLocks noChangeArrowheads="1"/>
          </p:cNvSpPr>
          <p:nvPr/>
        </p:nvSpPr>
        <p:spPr bwMode="auto">
          <a:xfrm>
            <a:off x="467544" y="1340768"/>
            <a:ext cx="2451100" cy="2160588"/>
          </a:xfrm>
          <a:prstGeom prst="rect">
            <a:avLst/>
          </a:prstGeom>
          <a:solidFill>
            <a:srgbClr val="DCF0C6"/>
          </a:solidFill>
          <a:ln w="28575">
            <a:solidFill>
              <a:srgbClr val="CC0000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Tx/>
              <a:buChar char="•"/>
            </a:pPr>
            <a:endParaRPr lang="es-ES" sz="900" dirty="0"/>
          </a:p>
          <a:p>
            <a:pPr algn="l" eaLnBrk="1" hangingPunct="1">
              <a:buFontTx/>
              <a:buChar char="•"/>
            </a:pPr>
            <a:r>
              <a:rPr lang="es-ES" dirty="0"/>
              <a:t> Reponer pérdidas</a:t>
            </a:r>
          </a:p>
          <a:p>
            <a:pPr algn="l" eaLnBrk="1" hangingPunct="1">
              <a:buFontTx/>
              <a:buChar char="•"/>
            </a:pPr>
            <a:endParaRPr lang="es-ES" sz="1200" dirty="0"/>
          </a:p>
          <a:p>
            <a:pPr algn="l" eaLnBrk="1" hangingPunct="1">
              <a:buFontTx/>
              <a:buChar char="•"/>
            </a:pPr>
            <a:r>
              <a:rPr lang="es-ES" dirty="0"/>
              <a:t> Tratar la causa</a:t>
            </a:r>
          </a:p>
          <a:p>
            <a:pPr algn="l" eaLnBrk="1" hangingPunct="1">
              <a:buFontTx/>
              <a:buChar char="•"/>
            </a:pPr>
            <a:endParaRPr lang="es-ES" sz="1200" dirty="0"/>
          </a:p>
          <a:p>
            <a:pPr algn="l" eaLnBrk="1" hangingPunct="1">
              <a:buFontTx/>
              <a:buChar char="•"/>
            </a:pPr>
            <a:r>
              <a:rPr lang="es-ES" dirty="0"/>
              <a:t> Drogas</a:t>
            </a:r>
          </a:p>
          <a:p>
            <a:pPr algn="l" eaLnBrk="1" hangingPunct="1">
              <a:buFontTx/>
              <a:buChar char="•"/>
            </a:pPr>
            <a:endParaRPr lang="es-ES" sz="1200" dirty="0"/>
          </a:p>
          <a:p>
            <a:pPr algn="l" eaLnBrk="1" hangingPunct="1">
              <a:buFontTx/>
              <a:buChar char="•"/>
            </a:pPr>
            <a:r>
              <a:rPr lang="es-ES" dirty="0"/>
              <a:t> </a:t>
            </a:r>
            <a:r>
              <a:rPr lang="es-ES" dirty="0" err="1"/>
              <a:t>Probióticos</a:t>
            </a:r>
            <a:r>
              <a:rPr lang="es-ES" dirty="0"/>
              <a:t> </a:t>
            </a:r>
          </a:p>
          <a:p>
            <a:pPr algn="l" eaLnBrk="1" hangingPunct="1">
              <a:buFontTx/>
              <a:buChar char="•"/>
            </a:pPr>
            <a:endParaRPr lang="es-ES" sz="900" dirty="0"/>
          </a:p>
        </p:txBody>
      </p:sp>
      <p:sp>
        <p:nvSpPr>
          <p:cNvPr id="241671" name="Text Box 7"/>
          <p:cNvSpPr txBox="1">
            <a:spLocks noChangeArrowheads="1"/>
          </p:cNvSpPr>
          <p:nvPr/>
        </p:nvSpPr>
        <p:spPr bwMode="auto">
          <a:xfrm>
            <a:off x="485007" y="3902875"/>
            <a:ext cx="3360489" cy="1265237"/>
          </a:xfrm>
          <a:prstGeom prst="rect">
            <a:avLst/>
          </a:prstGeom>
          <a:solidFill>
            <a:srgbClr val="B3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Drogas nuevas</a:t>
            </a:r>
          </a:p>
          <a:p>
            <a:pPr algn="l" eaLnBrk="1" hangingPunct="1"/>
            <a:endParaRPr lang="es-ES" sz="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/>
            <a:r>
              <a:rPr lang="es-E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Bloqueadores de Canales de 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</a:t>
            </a:r>
            <a:r>
              <a:rPr lang="es-ES" sz="16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/>
            <a:r>
              <a:rPr lang="es-ES" sz="1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Clofelemer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ensayos clínicos en cólera en India</a:t>
            </a:r>
          </a:p>
        </p:txBody>
      </p:sp>
      <p:pic>
        <p:nvPicPr>
          <p:cNvPr id="241672" name="Picture 8" descr="imod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3" r="13026" b="10632"/>
          <a:stretch>
            <a:fillRect/>
          </a:stretch>
        </p:blipFill>
        <p:spPr bwMode="auto">
          <a:xfrm>
            <a:off x="6776473" y="1401527"/>
            <a:ext cx="1586671" cy="2039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1673" name="Picture 9" descr="Lomoti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22" b="16803"/>
          <a:stretch>
            <a:fillRect/>
          </a:stretch>
        </p:blipFill>
        <p:spPr bwMode="auto">
          <a:xfrm>
            <a:off x="6776473" y="3522797"/>
            <a:ext cx="1559729" cy="125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1674" name="Text Box 10"/>
          <p:cNvSpPr txBox="1">
            <a:spLocks noChangeArrowheads="1"/>
          </p:cNvSpPr>
          <p:nvPr/>
        </p:nvSpPr>
        <p:spPr bwMode="auto">
          <a:xfrm>
            <a:off x="424345" y="545432"/>
            <a:ext cx="1079142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_tradnl" sz="4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41677" name="Text Box 13"/>
          <p:cNvSpPr txBox="1">
            <a:spLocks noChangeArrowheads="1"/>
          </p:cNvSpPr>
          <p:nvPr/>
        </p:nvSpPr>
        <p:spPr bwMode="auto">
          <a:xfrm>
            <a:off x="3122567" y="1340768"/>
            <a:ext cx="3449983" cy="2277547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600" b="1" dirty="0"/>
              <a:t>Drogas uso común</a:t>
            </a:r>
          </a:p>
          <a:p>
            <a:pPr algn="l" eaLnBrk="1" hangingPunct="1"/>
            <a:endParaRPr lang="es-ES" sz="1000" dirty="0"/>
          </a:p>
          <a:p>
            <a:pPr algn="l" eaLnBrk="1" hangingPunct="1">
              <a:buClr>
                <a:srgbClr val="FF0066"/>
              </a:buClr>
              <a:buFontTx/>
              <a:buChar char="•"/>
            </a:pPr>
            <a:r>
              <a:rPr lang="es-ES" sz="1600" dirty="0"/>
              <a:t> Simpaticomiméticos</a:t>
            </a:r>
          </a:p>
          <a:p>
            <a:pPr algn="l" eaLnBrk="1" hangingPunct="1"/>
            <a:endParaRPr lang="es-ES" sz="1000" dirty="0"/>
          </a:p>
          <a:p>
            <a:pPr algn="l" eaLnBrk="1" hangingPunct="1">
              <a:buClr>
                <a:srgbClr val="FF0066"/>
              </a:buClr>
              <a:buFontTx/>
              <a:buChar char="•"/>
            </a:pPr>
            <a:r>
              <a:rPr lang="es-ES" sz="1600" dirty="0"/>
              <a:t> </a:t>
            </a:r>
            <a:r>
              <a:rPr lang="es-ES" sz="1600" dirty="0" err="1"/>
              <a:t>Loperamida</a:t>
            </a:r>
            <a:r>
              <a:rPr lang="es-ES" sz="1600" dirty="0"/>
              <a:t> </a:t>
            </a:r>
            <a:r>
              <a:rPr lang="es-ES" sz="1600" i="1" dirty="0" err="1"/>
              <a:t>Imodium</a:t>
            </a:r>
            <a:r>
              <a:rPr lang="es-ES" sz="1600" dirty="0"/>
              <a:t> </a:t>
            </a:r>
          </a:p>
          <a:p>
            <a:pPr algn="l" eaLnBrk="1" hangingPunct="1"/>
            <a:r>
              <a:rPr lang="es-ES" sz="1600" dirty="0"/>
              <a:t>  Agonista </a:t>
            </a:r>
            <a:r>
              <a:rPr lang="es-ES" sz="1600" b="1" dirty="0"/>
              <a:t>opioide</a:t>
            </a:r>
            <a:r>
              <a:rPr lang="es-ES" sz="1600" dirty="0"/>
              <a:t> inhibe motilidad</a:t>
            </a:r>
          </a:p>
          <a:p>
            <a:pPr algn="l" eaLnBrk="1" hangingPunct="1"/>
            <a:r>
              <a:rPr lang="es-ES" sz="1600" dirty="0"/>
              <a:t>  Diarrea del viajero</a:t>
            </a:r>
          </a:p>
          <a:p>
            <a:pPr algn="l" eaLnBrk="1" hangingPunct="1"/>
            <a:endParaRPr lang="es-ES" sz="1000" dirty="0"/>
          </a:p>
          <a:p>
            <a:pPr algn="l" eaLnBrk="1" hangingPunct="1">
              <a:buClr>
                <a:srgbClr val="FF0066"/>
              </a:buClr>
              <a:buFontTx/>
              <a:buChar char="•"/>
            </a:pPr>
            <a:r>
              <a:rPr lang="es-ES" sz="1600" dirty="0"/>
              <a:t> </a:t>
            </a:r>
            <a:r>
              <a:rPr lang="es-ES" sz="1600" dirty="0" err="1"/>
              <a:t>Defenoxilato</a:t>
            </a:r>
            <a:r>
              <a:rPr lang="es-ES" sz="1600" dirty="0"/>
              <a:t> – </a:t>
            </a:r>
            <a:r>
              <a:rPr lang="es-ES" sz="1600" b="1" dirty="0"/>
              <a:t>atropina</a:t>
            </a:r>
            <a:r>
              <a:rPr lang="es-ES" sz="1600" dirty="0"/>
              <a:t> </a:t>
            </a:r>
            <a:r>
              <a:rPr lang="es-ES" sz="1600" i="1" dirty="0" err="1"/>
              <a:t>Lomotil</a:t>
            </a:r>
            <a:endParaRPr lang="es-ES" sz="1600" i="1" dirty="0"/>
          </a:p>
          <a:p>
            <a:pPr algn="l" eaLnBrk="1" hangingPunct="1"/>
            <a:r>
              <a:rPr lang="es-ES" sz="1600" dirty="0"/>
              <a:t>  Inhibe motilidad</a:t>
            </a:r>
          </a:p>
        </p:txBody>
      </p:sp>
      <p:sp>
        <p:nvSpPr>
          <p:cNvPr id="119819" name="Rectangle 14"/>
          <p:cNvSpPr>
            <a:spLocks noChangeArrowheads="1"/>
          </p:cNvSpPr>
          <p:nvPr/>
        </p:nvSpPr>
        <p:spPr bwMode="auto">
          <a:xfrm rot="10800000" flipV="1">
            <a:off x="-149063" y="5268006"/>
            <a:ext cx="47210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s-ES" sz="900" b="1" dirty="0"/>
              <a:t>http://www.drugs.com/clinical_trials/crofelemer-first-class-anti-diarrheal-agent-positive-clinical-results-discussed-13th-annual-us-6990.html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179512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15644" y="332656"/>
            <a:ext cx="1116011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 smtClean="0"/>
              <a:t>Diarrea</a:t>
            </a:r>
            <a:endParaRPr lang="es-ES" dirty="0"/>
          </a:p>
        </p:txBody>
      </p:sp>
      <p:sp>
        <p:nvSpPr>
          <p:cNvPr id="2" name="1 CuadroTexto"/>
          <p:cNvSpPr txBox="1"/>
          <p:nvPr/>
        </p:nvSpPr>
        <p:spPr>
          <a:xfrm>
            <a:off x="4847558" y="5022687"/>
            <a:ext cx="2957861" cy="1200329"/>
          </a:xfrm>
          <a:prstGeom prst="rect">
            <a:avLst/>
          </a:prstGeom>
          <a:solidFill>
            <a:srgbClr val="FFBF9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</a:t>
            </a:r>
            <a:r>
              <a:rPr lang="es-VE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Transplante</a:t>
            </a:r>
            <a:r>
              <a:rPr lang="es-VE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fecal !!</a:t>
            </a:r>
          </a:p>
          <a:p>
            <a:r>
              <a:rPr lang="es-VE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Heces de sanos por vía </a:t>
            </a:r>
          </a:p>
          <a:p>
            <a:r>
              <a:rPr lang="es-VE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endoscópica  o vía oral en </a:t>
            </a:r>
          </a:p>
          <a:p>
            <a:r>
              <a:rPr lang="es-VE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infección por </a:t>
            </a:r>
            <a:r>
              <a:rPr lang="es-VE" sz="1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C. difficile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3635896" y="4262827"/>
            <a:ext cx="1329210" cy="400110"/>
          </a:xfrm>
          <a:prstGeom prst="rect">
            <a:avLst/>
          </a:prstGeom>
          <a:solidFill>
            <a:srgbClr val="FFE1F5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qué?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7615644" y="6179734"/>
            <a:ext cx="1329210" cy="400110"/>
          </a:xfrm>
          <a:prstGeom prst="rect">
            <a:avLst/>
          </a:prstGeom>
          <a:solidFill>
            <a:srgbClr val="FFE1F5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qué?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70" grpId="0" animBg="1"/>
      <p:bldP spid="241671" grpId="0" animBg="1"/>
      <p:bldP spid="241677" grpId="0" animBg="1"/>
      <p:bldP spid="2" grpId="0" animBg="1"/>
      <p:bldP spid="15" grpId="0" animBg="1"/>
      <p:bldP spid="16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ChangeArrowheads="1"/>
          </p:cNvSpPr>
          <p:nvPr/>
        </p:nvSpPr>
        <p:spPr bwMode="auto">
          <a:xfrm>
            <a:off x="3987800" y="836489"/>
            <a:ext cx="2879725" cy="93662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s-ES_tradnl" dirty="0"/>
          </a:p>
        </p:txBody>
      </p:sp>
      <p:sp>
        <p:nvSpPr>
          <p:cNvPr id="247811" name="Rectangle 3"/>
          <p:cNvSpPr>
            <a:spLocks noChangeArrowheads="1"/>
          </p:cNvSpPr>
          <p:nvPr/>
        </p:nvSpPr>
        <p:spPr bwMode="auto">
          <a:xfrm>
            <a:off x="7924255" y="718428"/>
            <a:ext cx="966931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Otras </a:t>
            </a:r>
          </a:p>
        </p:txBody>
      </p:sp>
      <p:sp>
        <p:nvSpPr>
          <p:cNvPr id="247812" name="Rectangle 4"/>
          <p:cNvSpPr>
            <a:spLocks noChangeArrowheads="1"/>
          </p:cNvSpPr>
          <p:nvPr/>
        </p:nvSpPr>
        <p:spPr bwMode="auto">
          <a:xfrm>
            <a:off x="5002213" y="1989014"/>
            <a:ext cx="1009650" cy="288925"/>
          </a:xfrm>
          <a:prstGeom prst="rect">
            <a:avLst/>
          </a:prstGeom>
          <a:solidFill>
            <a:srgbClr val="FFE1E1"/>
          </a:solidFill>
          <a:ln w="28575">
            <a:solidFill>
              <a:srgbClr val="FF27B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47813" name="Rectangle 5"/>
          <p:cNvSpPr>
            <a:spLocks noChangeArrowheads="1"/>
          </p:cNvSpPr>
          <p:nvPr/>
        </p:nvSpPr>
        <p:spPr bwMode="auto">
          <a:xfrm>
            <a:off x="4102100" y="2709739"/>
            <a:ext cx="2808288" cy="360362"/>
          </a:xfrm>
          <a:prstGeom prst="rect">
            <a:avLst/>
          </a:prstGeom>
          <a:solidFill>
            <a:srgbClr val="FFE1E1"/>
          </a:solidFill>
          <a:ln w="28575">
            <a:solidFill>
              <a:srgbClr val="FF27B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47814" name="Rectangle 6"/>
          <p:cNvSpPr>
            <a:spLocks noChangeArrowheads="1"/>
          </p:cNvSpPr>
          <p:nvPr/>
        </p:nvSpPr>
        <p:spPr bwMode="auto">
          <a:xfrm>
            <a:off x="2762250" y="4294064"/>
            <a:ext cx="3105150" cy="358775"/>
          </a:xfrm>
          <a:prstGeom prst="rect">
            <a:avLst/>
          </a:prstGeom>
          <a:solidFill>
            <a:srgbClr val="FFE1E1"/>
          </a:solidFill>
          <a:ln w="28575">
            <a:solidFill>
              <a:srgbClr val="FF27B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47815" name="Rectangle 7"/>
          <p:cNvSpPr>
            <a:spLocks noChangeArrowheads="1"/>
          </p:cNvSpPr>
          <p:nvPr/>
        </p:nvSpPr>
        <p:spPr bwMode="auto">
          <a:xfrm>
            <a:off x="6218238" y="4294064"/>
            <a:ext cx="2025650" cy="358775"/>
          </a:xfrm>
          <a:prstGeom prst="rect">
            <a:avLst/>
          </a:prstGeom>
          <a:solidFill>
            <a:srgbClr val="FFE1E1"/>
          </a:solidFill>
          <a:ln w="28575">
            <a:solidFill>
              <a:srgbClr val="FF27B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  <a:p>
            <a:endParaRPr lang="es-ES" b="1"/>
          </a:p>
        </p:txBody>
      </p:sp>
      <p:sp>
        <p:nvSpPr>
          <p:cNvPr id="247816" name="Rectangle 8"/>
          <p:cNvSpPr>
            <a:spLocks noChangeArrowheads="1"/>
          </p:cNvSpPr>
          <p:nvPr/>
        </p:nvSpPr>
        <p:spPr bwMode="auto">
          <a:xfrm>
            <a:off x="3059113" y="3573339"/>
            <a:ext cx="2016125" cy="287337"/>
          </a:xfrm>
          <a:prstGeom prst="rect">
            <a:avLst/>
          </a:prstGeom>
          <a:solidFill>
            <a:srgbClr val="FFE1E1"/>
          </a:solidFill>
          <a:ln w="28575">
            <a:solidFill>
              <a:srgbClr val="FF27B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47817" name="Rectangle 9"/>
          <p:cNvSpPr>
            <a:spLocks noChangeArrowheads="1"/>
          </p:cNvSpPr>
          <p:nvPr/>
        </p:nvSpPr>
        <p:spPr bwMode="auto">
          <a:xfrm>
            <a:off x="5435600" y="3501901"/>
            <a:ext cx="2520950" cy="431800"/>
          </a:xfrm>
          <a:prstGeom prst="rect">
            <a:avLst/>
          </a:prstGeom>
          <a:solidFill>
            <a:srgbClr val="FFE1E1"/>
          </a:solidFill>
          <a:ln w="28575">
            <a:solidFill>
              <a:srgbClr val="FF27B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47818" name="Text Box 10"/>
          <p:cNvSpPr txBox="1">
            <a:spLocks noChangeArrowheads="1"/>
          </p:cNvSpPr>
          <p:nvPr/>
        </p:nvSpPr>
        <p:spPr bwMode="auto">
          <a:xfrm>
            <a:off x="2863406" y="909514"/>
            <a:ext cx="5147564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SÍNDROME ASA CIEGA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s-ES" sz="1600" dirty="0"/>
              <a:t>Bolsas de Intestino Delgado</a:t>
            </a:r>
          </a:p>
          <a:p>
            <a:pPr>
              <a:defRPr/>
            </a:pPr>
            <a:r>
              <a:rPr lang="es-ES" sz="1600" dirty="0"/>
              <a:t>(</a:t>
            </a:r>
            <a:r>
              <a:rPr lang="es-ES" sz="1600" dirty="0" err="1"/>
              <a:t>postcirugía</a:t>
            </a:r>
            <a:r>
              <a:rPr lang="es-ES" sz="1600" dirty="0"/>
              <a:t>)</a:t>
            </a:r>
          </a:p>
          <a:p>
            <a:pPr>
              <a:defRPr/>
            </a:pPr>
            <a:endParaRPr lang="es-ES" sz="1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Estasis</a:t>
            </a:r>
          </a:p>
          <a:p>
            <a:pPr>
              <a:defRPr/>
            </a:pP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b="1" dirty="0"/>
              <a:t>Proliferación bacteriana</a:t>
            </a:r>
          </a:p>
          <a:p>
            <a:pPr>
              <a:defRPr/>
            </a:pP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1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 b="1" dirty="0"/>
              <a:t>Consumo </a:t>
            </a:r>
            <a:r>
              <a:rPr lang="es-ES" sz="1600" b="1" dirty="0" err="1"/>
              <a:t>Vit</a:t>
            </a:r>
            <a:r>
              <a:rPr lang="es-ES" sz="1600" b="1" dirty="0"/>
              <a:t> B12 </a:t>
            </a:r>
            <a:r>
              <a:rPr lang="es-ES" sz="1600" b="1" dirty="0" smtClean="0"/>
              <a:t>      </a:t>
            </a:r>
            <a:r>
              <a:rPr lang="es-E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Consumo </a:t>
            </a:r>
            <a:r>
              <a:rPr lang="es-ES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Sales Biliares</a:t>
            </a:r>
          </a:p>
          <a:p>
            <a:pPr>
              <a:defRPr/>
            </a:pP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Anemia </a:t>
            </a:r>
            <a:r>
              <a:rPr lang="es-ES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megaloblástica</a:t>
            </a: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	           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Esteatorrea</a:t>
            </a:r>
          </a:p>
          <a:p>
            <a:pPr>
              <a:defRPr/>
            </a:pP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47819" name="Line 11"/>
          <p:cNvSpPr>
            <a:spLocks noChangeShapeType="1"/>
          </p:cNvSpPr>
          <p:nvPr/>
        </p:nvSpPr>
        <p:spPr bwMode="auto">
          <a:xfrm>
            <a:off x="5507038" y="2277939"/>
            <a:ext cx="0" cy="3603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47820" name="Line 12"/>
          <p:cNvSpPr>
            <a:spLocks noChangeShapeType="1"/>
          </p:cNvSpPr>
          <p:nvPr/>
        </p:nvSpPr>
        <p:spPr bwMode="auto">
          <a:xfrm flipH="1">
            <a:off x="4427538" y="3141539"/>
            <a:ext cx="720725" cy="2873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47821" name="Line 13"/>
          <p:cNvSpPr>
            <a:spLocks noChangeShapeType="1"/>
          </p:cNvSpPr>
          <p:nvPr/>
        </p:nvSpPr>
        <p:spPr bwMode="auto">
          <a:xfrm>
            <a:off x="5938838" y="3141539"/>
            <a:ext cx="574675" cy="2873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47822" name="Line 14"/>
          <p:cNvSpPr>
            <a:spLocks noChangeShapeType="1"/>
          </p:cNvSpPr>
          <p:nvPr/>
        </p:nvSpPr>
        <p:spPr bwMode="auto">
          <a:xfrm>
            <a:off x="3851275" y="3862264"/>
            <a:ext cx="0" cy="3587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47823" name="Line 15"/>
          <p:cNvSpPr>
            <a:spLocks noChangeShapeType="1"/>
          </p:cNvSpPr>
          <p:nvPr/>
        </p:nvSpPr>
        <p:spPr bwMode="auto">
          <a:xfrm>
            <a:off x="7162800" y="3933701"/>
            <a:ext cx="0" cy="3603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47824" name="Line 16"/>
          <p:cNvSpPr>
            <a:spLocks noChangeShapeType="1"/>
          </p:cNvSpPr>
          <p:nvPr/>
        </p:nvSpPr>
        <p:spPr bwMode="auto">
          <a:xfrm>
            <a:off x="5507038" y="1773114"/>
            <a:ext cx="0" cy="215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pic>
        <p:nvPicPr>
          <p:cNvPr id="247825" name="Picture 17" descr="By_Pass_Yeyuno_Ile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476126"/>
            <a:ext cx="2133600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7826" name="Text Box 18"/>
          <p:cNvSpPr txBox="1">
            <a:spLocks noChangeArrowheads="1"/>
          </p:cNvSpPr>
          <p:nvPr/>
        </p:nvSpPr>
        <p:spPr bwMode="auto">
          <a:xfrm>
            <a:off x="723870" y="4794097"/>
            <a:ext cx="6186518" cy="1585049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_tradnl" sz="1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Test </a:t>
            </a:r>
            <a:r>
              <a:rPr lang="es-ES_tradnl" sz="1800" b="1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Lactulosa</a:t>
            </a:r>
            <a:r>
              <a:rPr lang="es-ES_tradnl" sz="1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- Medición H</a:t>
            </a:r>
            <a:r>
              <a:rPr lang="es-ES_tradnl" sz="18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</a:t>
            </a:r>
            <a:r>
              <a:rPr lang="es-ES_tradnl" sz="1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1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en </a:t>
            </a:r>
            <a:r>
              <a:rPr lang="es-ES_tradnl" sz="1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aliento </a:t>
            </a:r>
          </a:p>
          <a:p>
            <a:pPr algn="l">
              <a:defRPr/>
            </a:pPr>
            <a:endParaRPr lang="es-ES_tradnl" sz="900" b="1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r>
              <a:rPr lang="es-ES_tradnl" sz="1400" b="1" dirty="0" err="1" smtClean="0"/>
              <a:t>Sobrecrecimiento</a:t>
            </a:r>
            <a:r>
              <a:rPr lang="es-ES_tradnl" sz="1400" b="1" dirty="0" smtClean="0"/>
              <a:t> bacteriano anaeróbico en I. delgado fermenta azúcares no absorbibles y se produce gas que es absorbido y expelido por pulmones</a:t>
            </a:r>
          </a:p>
          <a:p>
            <a:pPr algn="l">
              <a:defRPr/>
            </a:pPr>
            <a:endParaRPr lang="es-ES_tradnl" sz="1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r>
              <a:rPr lang="es-ES_tradnl" sz="1600" b="1" dirty="0"/>
              <a:t>Normal:</a:t>
            </a:r>
            <a:r>
              <a:rPr lang="es-ES_tradnl" sz="1600" dirty="0"/>
              <a:t> &gt; 2h tiempo </a:t>
            </a:r>
            <a:r>
              <a:rPr lang="es-ES_tradnl" sz="1600" dirty="0" smtClean="0"/>
              <a:t>boca-colon</a:t>
            </a:r>
            <a:r>
              <a:rPr lang="es-ES_tradnl" sz="1600" dirty="0"/>
              <a:t> </a:t>
            </a:r>
            <a:r>
              <a:rPr lang="es-ES_tradnl" sz="1600" dirty="0" smtClean="0"/>
              <a:t> </a:t>
            </a:r>
            <a:r>
              <a:rPr lang="es-ES_tradnl" sz="1600" b="1" dirty="0" smtClean="0"/>
              <a:t>Crecimiento bacteriano</a:t>
            </a:r>
            <a:r>
              <a:rPr lang="es-ES_tradnl" sz="1600" dirty="0" smtClean="0"/>
              <a:t>: </a:t>
            </a:r>
            <a:r>
              <a:rPr lang="es-ES_tradnl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 2h</a:t>
            </a:r>
          </a:p>
        </p:txBody>
      </p:sp>
      <p:sp>
        <p:nvSpPr>
          <p:cNvPr id="247828" name="Freeform 20"/>
          <p:cNvSpPr>
            <a:spLocks/>
          </p:cNvSpPr>
          <p:nvPr/>
        </p:nvSpPr>
        <p:spPr bwMode="auto">
          <a:xfrm>
            <a:off x="1476375" y="2708151"/>
            <a:ext cx="431800" cy="792163"/>
          </a:xfrm>
          <a:custGeom>
            <a:avLst/>
            <a:gdLst>
              <a:gd name="T0" fmla="*/ 586324654 w 318"/>
              <a:gd name="T1" fmla="*/ 0 h 499"/>
              <a:gd name="T2" fmla="*/ 418540481 w 318"/>
              <a:gd name="T3" fmla="*/ 456149363 h 499"/>
              <a:gd name="T4" fmla="*/ 501509901 w 318"/>
              <a:gd name="T5" fmla="*/ 914818090 h 499"/>
              <a:gd name="T6" fmla="*/ 418540481 w 318"/>
              <a:gd name="T7" fmla="*/ 1028224399 h 499"/>
              <a:gd name="T8" fmla="*/ 0 w 318"/>
              <a:gd name="T9" fmla="*/ 1257559556 h 4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18" h="499">
                <a:moveTo>
                  <a:pt x="318" y="0"/>
                </a:moveTo>
                <a:cubicBezTo>
                  <a:pt x="276" y="60"/>
                  <a:pt x="235" y="121"/>
                  <a:pt x="227" y="181"/>
                </a:cubicBezTo>
                <a:cubicBezTo>
                  <a:pt x="219" y="241"/>
                  <a:pt x="272" y="325"/>
                  <a:pt x="272" y="363"/>
                </a:cubicBezTo>
                <a:cubicBezTo>
                  <a:pt x="272" y="401"/>
                  <a:pt x="272" y="385"/>
                  <a:pt x="227" y="408"/>
                </a:cubicBezTo>
                <a:cubicBezTo>
                  <a:pt x="182" y="431"/>
                  <a:pt x="91" y="465"/>
                  <a:pt x="0" y="499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47829" name="Oval 21"/>
          <p:cNvSpPr>
            <a:spLocks noChangeArrowheads="1"/>
          </p:cNvSpPr>
          <p:nvPr/>
        </p:nvSpPr>
        <p:spPr bwMode="auto">
          <a:xfrm>
            <a:off x="1746250" y="1881064"/>
            <a:ext cx="1512888" cy="935038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6633655" y="306849"/>
            <a:ext cx="2271776" cy="338554"/>
          </a:xfrm>
          <a:prstGeom prst="rect">
            <a:avLst/>
          </a:prstGeom>
          <a:solidFill>
            <a:srgbClr val="77C1C7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/>
              <a:t>VI. ALTERACIONES</a:t>
            </a: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6496050" y="662940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7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7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47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47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47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47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47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47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47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47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47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47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810" grpId="0" animBg="1"/>
      <p:bldP spid="247812" grpId="0" animBg="1"/>
      <p:bldP spid="247813" grpId="0" animBg="1"/>
      <p:bldP spid="247814" grpId="0" animBg="1"/>
      <p:bldP spid="247815" grpId="0" animBg="1"/>
      <p:bldP spid="247816" grpId="0" animBg="1"/>
      <p:bldP spid="247817" grpId="0" animBg="1"/>
      <p:bldP spid="247819" grpId="0" animBg="1"/>
      <p:bldP spid="247820" grpId="0" animBg="1"/>
      <p:bldP spid="247821" grpId="0" animBg="1"/>
      <p:bldP spid="247822" grpId="0" animBg="1"/>
      <p:bldP spid="247823" grpId="0" animBg="1"/>
      <p:bldP spid="247824" grpId="0" animBg="1"/>
      <p:bldP spid="247826" grpId="0" animBg="1"/>
      <p:bldP spid="247828" grpId="0" animBg="1"/>
      <p:bldP spid="247829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5" name="Text Box 3"/>
          <p:cNvSpPr txBox="1">
            <a:spLocks noChangeArrowheads="1"/>
          </p:cNvSpPr>
          <p:nvPr/>
        </p:nvSpPr>
        <p:spPr bwMode="auto">
          <a:xfrm>
            <a:off x="6443663" y="549275"/>
            <a:ext cx="1931939" cy="400110"/>
          </a:xfrm>
          <a:prstGeom prst="rect">
            <a:avLst/>
          </a:prstGeom>
          <a:solidFill>
            <a:srgbClr val="D3EBED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/>
              <a:t>COLECTOMIA</a:t>
            </a:r>
          </a:p>
        </p:txBody>
      </p:sp>
      <p:sp>
        <p:nvSpPr>
          <p:cNvPr id="248836" name="Text Box 4"/>
          <p:cNvSpPr txBox="1">
            <a:spLocks noChangeArrowheads="1"/>
          </p:cNvSpPr>
          <p:nvPr/>
        </p:nvSpPr>
        <p:spPr bwMode="auto">
          <a:xfrm>
            <a:off x="4572000" y="1117600"/>
            <a:ext cx="3743325" cy="1938992"/>
          </a:xfrm>
          <a:prstGeom prst="rect">
            <a:avLst/>
          </a:prstGeom>
          <a:solidFill>
            <a:srgbClr val="FFE1E1"/>
          </a:solidFill>
          <a:ln w="28575">
            <a:solidFill>
              <a:srgbClr val="FF99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dirty="0"/>
              <a:t>El colon NO es esencial para </a:t>
            </a:r>
            <a:r>
              <a:rPr lang="es-ES" sz="2400" dirty="0" smtClean="0"/>
              <a:t>la vida. </a:t>
            </a:r>
          </a:p>
          <a:p>
            <a:pPr algn="l" eaLnBrk="1" hangingPunct="1"/>
            <a:r>
              <a:rPr lang="es-ES" sz="2400" dirty="0"/>
              <a:t>C</a:t>
            </a:r>
            <a:r>
              <a:rPr lang="es-ES" sz="2400" dirty="0" smtClean="0"/>
              <a:t>on </a:t>
            </a:r>
            <a:r>
              <a:rPr lang="es-ES" sz="2400" dirty="0"/>
              <a:t>aporte balanceado y hábitos, se puede llevar una vida normal</a:t>
            </a:r>
          </a:p>
        </p:txBody>
      </p:sp>
      <p:pic>
        <p:nvPicPr>
          <p:cNvPr id="248837" name="Picture 5" descr="shared_2290_NH-22"/>
          <p:cNvPicPr>
            <a:picLocks noChangeAspect="1" noChangeArrowheads="1"/>
          </p:cNvPicPr>
          <p:nvPr/>
        </p:nvPicPr>
        <p:blipFill>
          <a:blip r:embed="rId2">
            <a:lum bright="-24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005263"/>
            <a:ext cx="3455987" cy="251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838" name="Picture 6" descr="colectomia 3"/>
          <p:cNvPicPr>
            <a:picLocks noChangeAspect="1" noChangeArrowheads="1"/>
          </p:cNvPicPr>
          <p:nvPr/>
        </p:nvPicPr>
        <p:blipFill>
          <a:blip r:embed="rId3">
            <a:lum bright="-24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3600450" cy="278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839" name="Picture 7" descr="colectomia 4"/>
          <p:cNvPicPr>
            <a:picLocks noChangeAspect="1" noChangeArrowheads="1"/>
          </p:cNvPicPr>
          <p:nvPr/>
        </p:nvPicPr>
        <p:blipFill>
          <a:blip r:embed="rId4">
            <a:lum bright="-24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975" y="3734628"/>
            <a:ext cx="3527425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863" name="Rectangle 8"/>
          <p:cNvSpPr>
            <a:spLocks noChangeArrowheads="1"/>
          </p:cNvSpPr>
          <p:nvPr/>
        </p:nvSpPr>
        <p:spPr bwMode="auto">
          <a:xfrm>
            <a:off x="539750" y="404813"/>
            <a:ext cx="1008063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64" name="Rectangle 9"/>
          <p:cNvSpPr>
            <a:spLocks noChangeArrowheads="1"/>
          </p:cNvSpPr>
          <p:nvPr/>
        </p:nvSpPr>
        <p:spPr bwMode="auto">
          <a:xfrm>
            <a:off x="611188" y="981075"/>
            <a:ext cx="142875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65" name="Rectangle 10"/>
          <p:cNvSpPr>
            <a:spLocks noChangeArrowheads="1"/>
          </p:cNvSpPr>
          <p:nvPr/>
        </p:nvSpPr>
        <p:spPr bwMode="auto">
          <a:xfrm>
            <a:off x="684213" y="1052513"/>
            <a:ext cx="142875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66" name="Rectangle 11"/>
          <p:cNvSpPr>
            <a:spLocks noChangeArrowheads="1"/>
          </p:cNvSpPr>
          <p:nvPr/>
        </p:nvSpPr>
        <p:spPr bwMode="auto">
          <a:xfrm>
            <a:off x="900113" y="4005263"/>
            <a:ext cx="503237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67" name="Rectangle 12"/>
          <p:cNvSpPr>
            <a:spLocks noChangeArrowheads="1"/>
          </p:cNvSpPr>
          <p:nvPr/>
        </p:nvSpPr>
        <p:spPr bwMode="auto">
          <a:xfrm>
            <a:off x="5795963" y="6092825"/>
            <a:ext cx="504825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68" name="Rectangle 13"/>
          <p:cNvSpPr>
            <a:spLocks noChangeArrowheads="1"/>
          </p:cNvSpPr>
          <p:nvPr/>
        </p:nvSpPr>
        <p:spPr bwMode="auto">
          <a:xfrm>
            <a:off x="6227763" y="5805488"/>
            <a:ext cx="649287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69" name="Rectangle 14"/>
          <p:cNvSpPr>
            <a:spLocks noChangeArrowheads="1"/>
          </p:cNvSpPr>
          <p:nvPr/>
        </p:nvSpPr>
        <p:spPr bwMode="auto">
          <a:xfrm>
            <a:off x="6588125" y="4149725"/>
            <a:ext cx="360363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70" name="Rectangle 15"/>
          <p:cNvSpPr>
            <a:spLocks noChangeArrowheads="1"/>
          </p:cNvSpPr>
          <p:nvPr/>
        </p:nvSpPr>
        <p:spPr bwMode="auto">
          <a:xfrm>
            <a:off x="3059113" y="4005263"/>
            <a:ext cx="217487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71" name="Text Box 16"/>
          <p:cNvSpPr txBox="1">
            <a:spLocks noChangeArrowheads="1"/>
          </p:cNvSpPr>
          <p:nvPr/>
        </p:nvSpPr>
        <p:spPr bwMode="auto">
          <a:xfrm>
            <a:off x="5003800" y="3933825"/>
            <a:ext cx="288925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s-ES_tradnl" sz="1800" b="1"/>
          </a:p>
        </p:txBody>
      </p:sp>
      <p:sp>
        <p:nvSpPr>
          <p:cNvPr id="121872" name="Rectangle 17"/>
          <p:cNvSpPr>
            <a:spLocks noChangeArrowheads="1"/>
          </p:cNvSpPr>
          <p:nvPr/>
        </p:nvSpPr>
        <p:spPr bwMode="auto">
          <a:xfrm>
            <a:off x="6877050" y="4076700"/>
            <a:ext cx="2159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73" name="Rectangle 18"/>
          <p:cNvSpPr>
            <a:spLocks noChangeArrowheads="1"/>
          </p:cNvSpPr>
          <p:nvPr/>
        </p:nvSpPr>
        <p:spPr bwMode="auto">
          <a:xfrm>
            <a:off x="6516688" y="5661025"/>
            <a:ext cx="71437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1874" name="Rectangle 19"/>
          <p:cNvSpPr>
            <a:spLocks noChangeArrowheads="1"/>
          </p:cNvSpPr>
          <p:nvPr/>
        </p:nvSpPr>
        <p:spPr bwMode="auto">
          <a:xfrm>
            <a:off x="6516688" y="4581525"/>
            <a:ext cx="2159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3" name="Rectángulo 2"/>
          <p:cNvSpPr/>
          <p:nvPr/>
        </p:nvSpPr>
        <p:spPr bwMode="auto">
          <a:xfrm>
            <a:off x="2555776" y="762000"/>
            <a:ext cx="612080" cy="29051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089274" y="587396"/>
            <a:ext cx="1151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b="1" dirty="0" smtClean="0"/>
              <a:t>Anastomosis </a:t>
            </a:r>
          </a:p>
          <a:p>
            <a:r>
              <a:rPr lang="es-VE" sz="1200" b="1" dirty="0" err="1" smtClean="0"/>
              <a:t>ileocólica</a:t>
            </a:r>
            <a:endParaRPr lang="es-VE" sz="1200" b="1" dirty="0"/>
          </a:p>
        </p:txBody>
      </p:sp>
      <p:sp>
        <p:nvSpPr>
          <p:cNvPr id="4" name="Rectángulo 3"/>
          <p:cNvSpPr/>
          <p:nvPr/>
        </p:nvSpPr>
        <p:spPr bwMode="auto">
          <a:xfrm>
            <a:off x="2555776" y="4221163"/>
            <a:ext cx="720824" cy="14446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2286178" y="4138613"/>
            <a:ext cx="11512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b="1" dirty="0" smtClean="0"/>
              <a:t>Anastomosis </a:t>
            </a:r>
          </a:p>
        </p:txBody>
      </p:sp>
      <p:sp>
        <p:nvSpPr>
          <p:cNvPr id="5" name="Rectángulo 4"/>
          <p:cNvSpPr/>
          <p:nvPr/>
        </p:nvSpPr>
        <p:spPr bwMode="auto">
          <a:xfrm>
            <a:off x="7668344" y="5920740"/>
            <a:ext cx="557043" cy="17208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7559696" y="5868282"/>
            <a:ext cx="11512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b="1" dirty="0" smtClean="0"/>
              <a:t>Anastomosis </a:t>
            </a:r>
          </a:p>
        </p:txBody>
      </p:sp>
      <p:sp>
        <p:nvSpPr>
          <p:cNvPr id="6" name="Elipse 5"/>
          <p:cNvSpPr/>
          <p:nvPr/>
        </p:nvSpPr>
        <p:spPr bwMode="auto">
          <a:xfrm>
            <a:off x="539750" y="1117600"/>
            <a:ext cx="1008063" cy="969496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7" name="Elipse 26"/>
          <p:cNvSpPr/>
          <p:nvPr/>
        </p:nvSpPr>
        <p:spPr bwMode="auto">
          <a:xfrm>
            <a:off x="1161245" y="4256474"/>
            <a:ext cx="1008063" cy="969496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8" name="Elipse 27"/>
          <p:cNvSpPr/>
          <p:nvPr/>
        </p:nvSpPr>
        <p:spPr bwMode="auto">
          <a:xfrm>
            <a:off x="5940151" y="4975926"/>
            <a:ext cx="792437" cy="969496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48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36" grpId="0" animBg="1"/>
      <p:bldP spid="121863" grpId="0" animBg="1"/>
      <p:bldP spid="121864" grpId="0" animBg="1"/>
      <p:bldP spid="121865" grpId="0" animBg="1"/>
      <p:bldP spid="121866" grpId="0" animBg="1"/>
      <p:bldP spid="121867" grpId="0" animBg="1"/>
      <p:bldP spid="121868" grpId="0" animBg="1"/>
      <p:bldP spid="121869" grpId="0" animBg="1"/>
      <p:bldP spid="121870" grpId="0" animBg="1"/>
      <p:bldP spid="121871" grpId="0" animBg="1"/>
      <p:bldP spid="121872" grpId="0" animBg="1"/>
      <p:bldP spid="121873" grpId="0" animBg="1"/>
      <p:bldP spid="121874" grpId="0" animBg="1"/>
      <p:bldP spid="3" grpId="0" animBg="1"/>
      <p:bldP spid="2" grpId="0"/>
      <p:bldP spid="4" grpId="0" animBg="1"/>
      <p:bldP spid="23" grpId="0"/>
      <p:bldP spid="5" grpId="0" animBg="1"/>
      <p:bldP spid="25" grpId="0"/>
      <p:bldP spid="6" grpId="0" animBg="1"/>
      <p:bldP spid="27" grpId="0" animBg="1"/>
      <p:bldP spid="28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83" name="Text Box 27"/>
          <p:cNvSpPr txBox="1">
            <a:spLocks noChangeArrowheads="1"/>
          </p:cNvSpPr>
          <p:nvPr/>
        </p:nvSpPr>
        <p:spPr bwMode="auto">
          <a:xfrm>
            <a:off x="1619250" y="3016250"/>
            <a:ext cx="3681413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4800"/>
              <a:t>Finalmente…</a:t>
            </a: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98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98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98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9883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Text Box 2"/>
          <p:cNvSpPr txBox="1">
            <a:spLocks noChangeArrowheads="1"/>
          </p:cNvSpPr>
          <p:nvPr/>
        </p:nvSpPr>
        <p:spPr bwMode="auto">
          <a:xfrm>
            <a:off x="6660232" y="1579563"/>
            <a:ext cx="1182687" cy="528637"/>
          </a:xfrm>
          <a:prstGeom prst="rect">
            <a:avLst/>
          </a:prstGeom>
          <a:solidFill>
            <a:srgbClr val="FFE1E1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800" b="1">
                <a:effectLst>
                  <a:outerShdw blurRad="38100" dist="38100" dir="2700000" algn="tl">
                    <a:srgbClr val="FFFFFF"/>
                  </a:outerShdw>
                </a:effectLst>
              </a:rPr>
              <a:t>BOCA</a:t>
            </a:r>
          </a:p>
        </p:txBody>
      </p:sp>
      <p:sp>
        <p:nvSpPr>
          <p:cNvPr id="254979" name="Text Box 3"/>
          <p:cNvSpPr txBox="1">
            <a:spLocks noChangeArrowheads="1"/>
          </p:cNvSpPr>
          <p:nvPr/>
        </p:nvSpPr>
        <p:spPr bwMode="auto">
          <a:xfrm>
            <a:off x="6732240" y="5300663"/>
            <a:ext cx="1027113" cy="528637"/>
          </a:xfrm>
          <a:prstGeom prst="rect">
            <a:avLst/>
          </a:prstGeom>
          <a:solidFill>
            <a:srgbClr val="FF9D3B"/>
          </a:solidFill>
          <a:ln w="28575">
            <a:solidFill>
              <a:srgbClr val="6633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</a:t>
            </a:r>
          </a:p>
        </p:txBody>
      </p:sp>
      <p:sp>
        <p:nvSpPr>
          <p:cNvPr id="254980" name="Line 4"/>
          <p:cNvSpPr>
            <a:spLocks noChangeShapeType="1"/>
          </p:cNvSpPr>
          <p:nvPr/>
        </p:nvSpPr>
        <p:spPr bwMode="auto">
          <a:xfrm>
            <a:off x="7235825" y="2133600"/>
            <a:ext cx="0" cy="316865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54981" name="Rectangle 5"/>
          <p:cNvSpPr>
            <a:spLocks noChangeArrowheads="1"/>
          </p:cNvSpPr>
          <p:nvPr/>
        </p:nvSpPr>
        <p:spPr bwMode="auto">
          <a:xfrm>
            <a:off x="4178300" y="2563813"/>
            <a:ext cx="792163" cy="2159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b="1"/>
          </a:p>
        </p:txBody>
      </p:sp>
      <p:sp>
        <p:nvSpPr>
          <p:cNvPr id="254982" name="Rectangle 6"/>
          <p:cNvSpPr>
            <a:spLocks noChangeArrowheads="1"/>
          </p:cNvSpPr>
          <p:nvPr/>
        </p:nvSpPr>
        <p:spPr bwMode="auto">
          <a:xfrm>
            <a:off x="2805113" y="1700213"/>
            <a:ext cx="1295400" cy="10795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4983" name="Rectangle 7"/>
          <p:cNvSpPr>
            <a:spLocks noChangeArrowheads="1"/>
          </p:cNvSpPr>
          <p:nvPr/>
        </p:nvSpPr>
        <p:spPr bwMode="auto">
          <a:xfrm>
            <a:off x="2713038" y="1627188"/>
            <a:ext cx="1439862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4984" name="Rectangle 8"/>
          <p:cNvSpPr>
            <a:spLocks noChangeArrowheads="1"/>
          </p:cNvSpPr>
          <p:nvPr/>
        </p:nvSpPr>
        <p:spPr bwMode="auto">
          <a:xfrm>
            <a:off x="4106863" y="2490788"/>
            <a:ext cx="1223962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4985" name="Line 9"/>
          <p:cNvSpPr>
            <a:spLocks noChangeShapeType="1"/>
          </p:cNvSpPr>
          <p:nvPr/>
        </p:nvSpPr>
        <p:spPr bwMode="auto">
          <a:xfrm>
            <a:off x="2855913" y="2132013"/>
            <a:ext cx="12239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54986" name="Oval 10"/>
          <p:cNvSpPr>
            <a:spLocks noChangeArrowheads="1"/>
          </p:cNvSpPr>
          <p:nvPr/>
        </p:nvSpPr>
        <p:spPr bwMode="auto">
          <a:xfrm>
            <a:off x="4211638" y="2492375"/>
            <a:ext cx="863600" cy="504825"/>
          </a:xfrm>
          <a:prstGeom prst="ellipse">
            <a:avLst/>
          </a:prstGeom>
          <a:solidFill>
            <a:srgbClr val="F5C2A9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4987" name="Rectangle 11"/>
          <p:cNvSpPr>
            <a:spLocks noChangeArrowheads="1"/>
          </p:cNvSpPr>
          <p:nvPr/>
        </p:nvSpPr>
        <p:spPr bwMode="auto">
          <a:xfrm>
            <a:off x="4140200" y="5300663"/>
            <a:ext cx="936625" cy="2159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4988" name="Rectangle 12"/>
          <p:cNvSpPr>
            <a:spLocks noChangeArrowheads="1"/>
          </p:cNvSpPr>
          <p:nvPr/>
        </p:nvSpPr>
        <p:spPr bwMode="auto">
          <a:xfrm>
            <a:off x="4106863" y="5227638"/>
            <a:ext cx="1223962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4989" name="Oval 13"/>
          <p:cNvSpPr>
            <a:spLocks noChangeArrowheads="1"/>
          </p:cNvSpPr>
          <p:nvPr/>
        </p:nvSpPr>
        <p:spPr bwMode="auto">
          <a:xfrm>
            <a:off x="4538663" y="5299075"/>
            <a:ext cx="144462" cy="215900"/>
          </a:xfrm>
          <a:prstGeom prst="ellipse">
            <a:avLst/>
          </a:prstGeom>
          <a:solidFill>
            <a:srgbClr val="996600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4990" name="Rectangle 14"/>
          <p:cNvSpPr>
            <a:spLocks noChangeArrowheads="1"/>
          </p:cNvSpPr>
          <p:nvPr/>
        </p:nvSpPr>
        <p:spPr bwMode="auto">
          <a:xfrm>
            <a:off x="4178300" y="2779713"/>
            <a:ext cx="1079500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4991" name="Rectangle 15"/>
          <p:cNvSpPr>
            <a:spLocks noChangeArrowheads="1"/>
          </p:cNvSpPr>
          <p:nvPr/>
        </p:nvSpPr>
        <p:spPr bwMode="auto">
          <a:xfrm>
            <a:off x="2751138" y="4435475"/>
            <a:ext cx="1223962" cy="10795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4992" name="Rectangle 16"/>
          <p:cNvSpPr>
            <a:spLocks noChangeArrowheads="1"/>
          </p:cNvSpPr>
          <p:nvPr/>
        </p:nvSpPr>
        <p:spPr bwMode="auto">
          <a:xfrm>
            <a:off x="2700338" y="4365625"/>
            <a:ext cx="1439862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4993" name="Line 17"/>
          <p:cNvSpPr>
            <a:spLocks noChangeShapeType="1"/>
          </p:cNvSpPr>
          <p:nvPr/>
        </p:nvSpPr>
        <p:spPr bwMode="auto">
          <a:xfrm>
            <a:off x="2732088" y="5443538"/>
            <a:ext cx="12239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54994" name="Text Box 18"/>
          <p:cNvSpPr txBox="1">
            <a:spLocks noChangeArrowheads="1"/>
          </p:cNvSpPr>
          <p:nvPr/>
        </p:nvSpPr>
        <p:spPr bwMode="auto">
          <a:xfrm>
            <a:off x="4211638" y="3213100"/>
            <a:ext cx="3337773" cy="92333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MX" sz="5400" b="1" smtClean="0"/>
              <a:t>24-48 hs</a:t>
            </a:r>
          </a:p>
        </p:txBody>
      </p:sp>
      <p:sp>
        <p:nvSpPr>
          <p:cNvPr id="254995" name="Line 19"/>
          <p:cNvSpPr>
            <a:spLocks noChangeShapeType="1"/>
          </p:cNvSpPr>
          <p:nvPr/>
        </p:nvSpPr>
        <p:spPr bwMode="auto">
          <a:xfrm>
            <a:off x="4178300" y="2779713"/>
            <a:ext cx="936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54996" name="Line 20"/>
          <p:cNvSpPr>
            <a:spLocks noChangeShapeType="1"/>
          </p:cNvSpPr>
          <p:nvPr/>
        </p:nvSpPr>
        <p:spPr bwMode="auto">
          <a:xfrm flipV="1">
            <a:off x="5076825" y="2492375"/>
            <a:ext cx="0" cy="28733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54997" name="Line 21"/>
          <p:cNvSpPr>
            <a:spLocks noChangeShapeType="1"/>
          </p:cNvSpPr>
          <p:nvPr/>
        </p:nvSpPr>
        <p:spPr bwMode="auto">
          <a:xfrm flipV="1">
            <a:off x="4211638" y="2492375"/>
            <a:ext cx="0" cy="28733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54998" name="Rectangle 22"/>
          <p:cNvSpPr>
            <a:spLocks noChangeArrowheads="1"/>
          </p:cNvSpPr>
          <p:nvPr/>
        </p:nvSpPr>
        <p:spPr bwMode="auto">
          <a:xfrm>
            <a:off x="2805113" y="2132013"/>
            <a:ext cx="1295400" cy="6477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4999" name="Rectangle 23"/>
          <p:cNvSpPr>
            <a:spLocks noChangeArrowheads="1"/>
          </p:cNvSpPr>
          <p:nvPr/>
        </p:nvSpPr>
        <p:spPr bwMode="auto">
          <a:xfrm>
            <a:off x="2751138" y="5445125"/>
            <a:ext cx="1225550" cy="71438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5000" name="AutoShape 24"/>
          <p:cNvSpPr>
            <a:spLocks noChangeArrowheads="1"/>
          </p:cNvSpPr>
          <p:nvPr/>
        </p:nvSpPr>
        <p:spPr bwMode="auto">
          <a:xfrm>
            <a:off x="3851275" y="3140075"/>
            <a:ext cx="288677" cy="1223963"/>
          </a:xfrm>
          <a:prstGeom prst="downArrow">
            <a:avLst>
              <a:gd name="adj1" fmla="val 50000"/>
              <a:gd name="adj2" fmla="val 80907"/>
            </a:avLst>
          </a:prstGeom>
          <a:solidFill>
            <a:srgbClr val="0000FF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VE"/>
          </a:p>
        </p:txBody>
      </p:sp>
      <p:sp>
        <p:nvSpPr>
          <p:cNvPr id="255001" name="Text Box 25"/>
          <p:cNvSpPr txBox="1">
            <a:spLocks noChangeArrowheads="1"/>
          </p:cNvSpPr>
          <p:nvPr/>
        </p:nvSpPr>
        <p:spPr bwMode="auto">
          <a:xfrm>
            <a:off x="900113" y="2060575"/>
            <a:ext cx="1500187" cy="466725"/>
          </a:xfrm>
          <a:prstGeom prst="rect">
            <a:avLst/>
          </a:prstGeom>
          <a:solidFill>
            <a:srgbClr val="FFE1E1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400" b="1"/>
              <a:t>COMIDA</a:t>
            </a:r>
          </a:p>
        </p:txBody>
      </p:sp>
      <p:sp>
        <p:nvSpPr>
          <p:cNvPr id="255002" name="Text Box 26"/>
          <p:cNvSpPr txBox="1">
            <a:spLocks noChangeArrowheads="1"/>
          </p:cNvSpPr>
          <p:nvPr/>
        </p:nvSpPr>
        <p:spPr bwMode="auto">
          <a:xfrm>
            <a:off x="971550" y="4724400"/>
            <a:ext cx="1327150" cy="466725"/>
          </a:xfrm>
          <a:prstGeom prst="rect">
            <a:avLst/>
          </a:prstGeom>
          <a:solidFill>
            <a:srgbClr val="FF9D3B"/>
          </a:solidFill>
          <a:ln w="28575">
            <a:solidFill>
              <a:srgbClr val="6633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/>
          <a:p>
            <a:pPr algn="l">
              <a:defRPr/>
            </a:pPr>
            <a:r>
              <a:rPr lang="es-MX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HECES</a:t>
            </a:r>
          </a:p>
        </p:txBody>
      </p:sp>
      <p:sp>
        <p:nvSpPr>
          <p:cNvPr id="255003" name="Text Box 27"/>
          <p:cNvSpPr txBox="1">
            <a:spLocks noChangeArrowheads="1"/>
          </p:cNvSpPr>
          <p:nvPr/>
        </p:nvSpPr>
        <p:spPr bwMode="auto">
          <a:xfrm>
            <a:off x="924340" y="611982"/>
            <a:ext cx="53625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800" b="1" dirty="0"/>
              <a:t>Hemos estudiado los eventos…</a:t>
            </a:r>
          </a:p>
        </p:txBody>
      </p:sp>
      <p:sp>
        <p:nvSpPr>
          <p:cNvPr id="255004" name="Rectangle 28"/>
          <p:cNvSpPr>
            <a:spLocks noChangeArrowheads="1"/>
          </p:cNvSpPr>
          <p:nvPr/>
        </p:nvSpPr>
        <p:spPr bwMode="auto">
          <a:xfrm>
            <a:off x="2700338" y="1700213"/>
            <a:ext cx="2592387" cy="1296987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5005" name="Rectangle 29"/>
          <p:cNvSpPr>
            <a:spLocks noChangeArrowheads="1"/>
          </p:cNvSpPr>
          <p:nvPr/>
        </p:nvSpPr>
        <p:spPr bwMode="auto">
          <a:xfrm>
            <a:off x="2627313" y="4508500"/>
            <a:ext cx="2592387" cy="1225550"/>
          </a:xfrm>
          <a:prstGeom prst="rect">
            <a:avLst/>
          </a:prstGeom>
          <a:noFill/>
          <a:ln w="28575">
            <a:solidFill>
              <a:srgbClr val="66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2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550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550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550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254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54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254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4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4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49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5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978" grpId="0" animBg="1"/>
      <p:bldP spid="254979" grpId="0" animBg="1"/>
      <p:bldP spid="254980" grpId="0" animBg="1"/>
      <p:bldP spid="254981" grpId="0" animBg="1"/>
      <p:bldP spid="254982" grpId="0" animBg="1"/>
      <p:bldP spid="254983" grpId="0" animBg="1"/>
      <p:bldP spid="254984" grpId="0" animBg="1"/>
      <p:bldP spid="254985" grpId="0" animBg="1"/>
      <p:bldP spid="254986" grpId="0" animBg="1"/>
      <p:bldP spid="254987" grpId="0" animBg="1"/>
      <p:bldP spid="254988" grpId="0" animBg="1"/>
      <p:bldP spid="254989" grpId="0" animBg="1"/>
      <p:bldP spid="254990" grpId="0" animBg="1"/>
      <p:bldP spid="254991" grpId="0" animBg="1"/>
      <p:bldP spid="254992" grpId="0" animBg="1"/>
      <p:bldP spid="254993" grpId="0" animBg="1"/>
      <p:bldP spid="254994" grpId="0" animBg="1"/>
      <p:bldP spid="254995" grpId="0" animBg="1"/>
      <p:bldP spid="254996" grpId="0" animBg="1"/>
      <p:bldP spid="254997" grpId="0" animBg="1"/>
      <p:bldP spid="254998" grpId="0" animBg="1"/>
      <p:bldP spid="254999" grpId="0" animBg="1"/>
      <p:bldP spid="255000" grpId="0" animBg="1"/>
      <p:bldP spid="255001" grpId="0" animBg="1"/>
      <p:bldP spid="255002" grpId="0" animBg="1"/>
      <p:bldP spid="255003" grpId="0"/>
      <p:bldP spid="255004" grpId="0" animBg="1"/>
      <p:bldP spid="255005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2" name="Picture 2" descr="flush_hg_wh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886325"/>
            <a:ext cx="16383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4931" name="AutoShape 3"/>
          <p:cNvSpPr>
            <a:spLocks noChangeArrowheads="1"/>
          </p:cNvSpPr>
          <p:nvPr/>
        </p:nvSpPr>
        <p:spPr bwMode="auto">
          <a:xfrm>
            <a:off x="3073400" y="2352675"/>
            <a:ext cx="838200" cy="2819400"/>
          </a:xfrm>
          <a:prstGeom prst="can">
            <a:avLst>
              <a:gd name="adj" fmla="val 41002"/>
            </a:avLst>
          </a:prstGeom>
          <a:solidFill>
            <a:srgbClr val="FF99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z="4000">
              <a:solidFill>
                <a:srgbClr val="CC3300"/>
              </a:solidFill>
            </a:endParaRPr>
          </a:p>
        </p:txBody>
      </p:sp>
      <p:sp>
        <p:nvSpPr>
          <p:cNvPr id="124932" name="AutoShape 4"/>
          <p:cNvSpPr>
            <a:spLocks noChangeArrowheads="1"/>
          </p:cNvSpPr>
          <p:nvPr/>
        </p:nvSpPr>
        <p:spPr bwMode="auto">
          <a:xfrm>
            <a:off x="2546350" y="2170113"/>
            <a:ext cx="1873250" cy="3240087"/>
          </a:xfrm>
          <a:prstGeom prst="can">
            <a:avLst>
              <a:gd name="adj" fmla="val 33897"/>
            </a:avLst>
          </a:prstGeom>
          <a:solidFill>
            <a:srgbClr val="FFCC00">
              <a:alpha val="52156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4933" name="Oval 5"/>
          <p:cNvSpPr>
            <a:spLocks noChangeArrowheads="1"/>
          </p:cNvSpPr>
          <p:nvPr/>
        </p:nvSpPr>
        <p:spPr bwMode="auto">
          <a:xfrm>
            <a:off x="3073400" y="2352675"/>
            <a:ext cx="838200" cy="304800"/>
          </a:xfrm>
          <a:prstGeom prst="ellipse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4934" name="Oval 6"/>
          <p:cNvSpPr>
            <a:spLocks noChangeArrowheads="1"/>
          </p:cNvSpPr>
          <p:nvPr/>
        </p:nvSpPr>
        <p:spPr bwMode="auto">
          <a:xfrm>
            <a:off x="3149600" y="2428875"/>
            <a:ext cx="685800" cy="152400"/>
          </a:xfrm>
          <a:prstGeom prst="ellipse">
            <a:avLst/>
          </a:prstGeom>
          <a:solidFill>
            <a:srgbClr val="FFCCCC"/>
          </a:solidFill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50887" name="AutoShape 7"/>
          <p:cNvSpPr>
            <a:spLocks noChangeArrowheads="1"/>
          </p:cNvSpPr>
          <p:nvPr/>
        </p:nvSpPr>
        <p:spPr bwMode="auto">
          <a:xfrm>
            <a:off x="3419475" y="1628775"/>
            <a:ext cx="228600" cy="685800"/>
          </a:xfrm>
          <a:prstGeom prst="downArrow">
            <a:avLst>
              <a:gd name="adj1" fmla="val 50000"/>
              <a:gd name="adj2" fmla="val 75000"/>
            </a:avLst>
          </a:prstGeom>
          <a:solidFill>
            <a:srgbClr val="0000FF">
              <a:alpha val="49019"/>
            </a:srgbClr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vert="eaVert" wrap="none" anchor="ctr"/>
          <a:lstStyle/>
          <a:p>
            <a:endParaRPr lang="es-VE"/>
          </a:p>
        </p:txBody>
      </p:sp>
      <p:pic>
        <p:nvPicPr>
          <p:cNvPr id="250888" name="Picture 8" descr="double_cheeseburger_l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765175"/>
            <a:ext cx="1150938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0889" name="Text Box 9"/>
          <p:cNvSpPr txBox="1">
            <a:spLocks noChangeArrowheads="1"/>
          </p:cNvSpPr>
          <p:nvPr/>
        </p:nvSpPr>
        <p:spPr bwMode="auto">
          <a:xfrm>
            <a:off x="4164013" y="1570038"/>
            <a:ext cx="1563687" cy="547687"/>
          </a:xfrm>
          <a:prstGeom prst="rect">
            <a:avLst/>
          </a:prstGeom>
          <a:solidFill>
            <a:srgbClr val="FFC9ED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800" b="1"/>
              <a:t>Entrada</a:t>
            </a:r>
          </a:p>
        </p:txBody>
      </p:sp>
      <p:sp>
        <p:nvSpPr>
          <p:cNvPr id="250890" name="Text Box 10"/>
          <p:cNvSpPr txBox="1">
            <a:spLocks noChangeArrowheads="1"/>
          </p:cNvSpPr>
          <p:nvPr/>
        </p:nvSpPr>
        <p:spPr bwMode="auto">
          <a:xfrm>
            <a:off x="4130675" y="5241925"/>
            <a:ext cx="1258888" cy="547688"/>
          </a:xfrm>
          <a:prstGeom prst="rect">
            <a:avLst/>
          </a:prstGeom>
          <a:solidFill>
            <a:srgbClr val="FF9D3B"/>
          </a:solidFill>
          <a:ln w="28575">
            <a:solidFill>
              <a:srgbClr val="964B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800" b="1"/>
              <a:t>Salida</a:t>
            </a:r>
          </a:p>
        </p:txBody>
      </p:sp>
      <p:sp>
        <p:nvSpPr>
          <p:cNvPr id="250891" name="Text Box 11"/>
          <p:cNvSpPr txBox="1">
            <a:spLocks noChangeArrowheads="1"/>
          </p:cNvSpPr>
          <p:nvPr/>
        </p:nvSpPr>
        <p:spPr bwMode="auto">
          <a:xfrm>
            <a:off x="4677796" y="3242468"/>
            <a:ext cx="1992313" cy="10953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/>
              <a:t>Función </a:t>
            </a:r>
          </a:p>
          <a:p>
            <a:pPr>
              <a:defRPr/>
            </a:pPr>
            <a:r>
              <a:rPr lang="es-ES" sz="3200" b="1"/>
              <a:t>Digestiva</a:t>
            </a:r>
          </a:p>
        </p:txBody>
      </p:sp>
      <p:sp>
        <p:nvSpPr>
          <p:cNvPr id="250892" name="Rectangle 12"/>
          <p:cNvSpPr>
            <a:spLocks noChangeArrowheads="1"/>
          </p:cNvSpPr>
          <p:nvPr/>
        </p:nvSpPr>
        <p:spPr bwMode="auto">
          <a:xfrm>
            <a:off x="1095674" y="3574369"/>
            <a:ext cx="1370012" cy="425450"/>
          </a:xfrm>
          <a:prstGeom prst="rect">
            <a:avLst/>
          </a:prstGeom>
          <a:solidFill>
            <a:srgbClr val="E1F4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b="1">
                <a:effectLst>
                  <a:outerShdw blurRad="38100" dist="38100" dir="2700000" algn="tl">
                    <a:srgbClr val="FFFFFF"/>
                  </a:outerShdw>
                </a:effectLst>
              </a:rPr>
              <a:t>24-48 hs</a:t>
            </a: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6443663" y="6502296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-0.02381 L -0.00365 0.53226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2508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79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887" grpId="0" animBg="1"/>
      <p:bldP spid="250887" grpId="1" animBg="1"/>
      <p:bldP spid="250889" grpId="0" animBg="1"/>
      <p:bldP spid="250890" grpId="0" animBg="1"/>
      <p:bldP spid="250891" grpId="0" animBg="1"/>
      <p:bldP spid="250892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7" name="Text Box 3"/>
          <p:cNvSpPr txBox="1">
            <a:spLocks noChangeArrowheads="1"/>
          </p:cNvSpPr>
          <p:nvPr/>
        </p:nvSpPr>
        <p:spPr bwMode="auto">
          <a:xfrm>
            <a:off x="2165282" y="548680"/>
            <a:ext cx="4727577" cy="16312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b="1" dirty="0"/>
              <a:t>Recuerden </a:t>
            </a:r>
          </a:p>
          <a:p>
            <a:pPr eaLnBrk="1" hangingPunct="1"/>
            <a:r>
              <a:rPr lang="es-ES" sz="2400" b="1" dirty="0"/>
              <a:t>que toda su preparación </a:t>
            </a:r>
          </a:p>
          <a:p>
            <a:pPr eaLnBrk="1" hangingPunct="1"/>
            <a:r>
              <a:rPr lang="es-ES" sz="2400" b="1" dirty="0"/>
              <a:t>es para poder </a:t>
            </a:r>
            <a:endParaRPr lang="es-ES" sz="2400" b="1" dirty="0" smtClean="0"/>
          </a:p>
          <a:p>
            <a:pPr eaLnBrk="1" hangingPunct="1"/>
            <a:r>
              <a:rPr lang="es-ES" sz="2800" b="1" dirty="0" smtClean="0"/>
              <a:t>SERVIR</a:t>
            </a:r>
            <a:r>
              <a:rPr lang="es-ES" sz="2400" b="1" dirty="0" smtClean="0"/>
              <a:t> a</a:t>
            </a:r>
            <a:r>
              <a:rPr lang="es-ES" sz="1200" b="1" dirty="0"/>
              <a:t> </a:t>
            </a:r>
            <a:r>
              <a:rPr lang="es-ES" sz="2800" b="1" dirty="0" smtClean="0"/>
              <a:t>sus </a:t>
            </a:r>
            <a:r>
              <a:rPr lang="es-ES" sz="2800" b="1" dirty="0"/>
              <a:t>PACIENTES</a:t>
            </a:r>
          </a:p>
        </p:txBody>
      </p:sp>
      <p:pic>
        <p:nvPicPr>
          <p:cNvPr id="125955" name="Picture 4" descr="03f17080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2" y="2260564"/>
            <a:ext cx="4968875" cy="357981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956" name="Text Box 5"/>
          <p:cNvSpPr txBox="1">
            <a:spLocks noChangeArrowheads="1"/>
          </p:cNvSpPr>
          <p:nvPr/>
        </p:nvSpPr>
        <p:spPr bwMode="auto">
          <a:xfrm>
            <a:off x="2939560" y="5868494"/>
            <a:ext cx="3264880" cy="276999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200" b="1" i="1">
                <a:solidFill>
                  <a:schemeClr val="bg1"/>
                </a:solidFill>
                <a:latin typeface="Times New Roman" pitchFamily="18" charset="0"/>
              </a:rPr>
              <a:t>La visita de la madre. </a:t>
            </a:r>
            <a:r>
              <a:rPr lang="es-ES" sz="1200" b="1">
                <a:solidFill>
                  <a:schemeClr val="bg1"/>
                </a:solidFill>
                <a:latin typeface="Times New Roman" pitchFamily="18" charset="0"/>
              </a:rPr>
              <a:t>Enrique Paternina 1892.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443663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519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519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519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907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69462" y="5974844"/>
            <a:ext cx="76328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/>
              <a:t>https://juliocienciassociales.wordpress.com/2015/11/11/examen-1a-evaluacion-historia-de-espana/</a:t>
            </a:r>
          </a:p>
        </p:txBody>
      </p:sp>
      <p:pic>
        <p:nvPicPr>
          <p:cNvPr id="1026" name="Picture 2" descr="C:\Users\ximena\Desktop\tumblr_myda6u0igf1t3r7q9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844" y="1401012"/>
            <a:ext cx="4946311" cy="405597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253896" y="5507765"/>
            <a:ext cx="4636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«Si estudias al día no llegarás a esto»</a:t>
            </a:r>
            <a:endParaRPr lang="es-VE" dirty="0"/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6321045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927963" y="336484"/>
            <a:ext cx="32880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«</a:t>
            </a:r>
            <a:r>
              <a:rPr lang="es-VE" dirty="0" err="1" smtClean="0"/>
              <a:t>Etiam</a:t>
            </a:r>
            <a:r>
              <a:rPr lang="es-VE" dirty="0" smtClean="0"/>
              <a:t> si omnes, ego non»</a:t>
            </a:r>
          </a:p>
          <a:p>
            <a:r>
              <a:rPr lang="es-VE" sz="1400" dirty="0" smtClean="0"/>
              <a:t>(Aunque </a:t>
            </a:r>
            <a:r>
              <a:rPr lang="es-VE" sz="1400" dirty="0"/>
              <a:t>todos sí, yo no</a:t>
            </a:r>
            <a:r>
              <a:rPr lang="es-VE" sz="1400" dirty="0" smtClean="0"/>
              <a:t>)</a:t>
            </a:r>
            <a:r>
              <a:rPr lang="es-VE" sz="1400" i="1" dirty="0"/>
              <a:t> </a:t>
            </a:r>
            <a:endParaRPr lang="es-VE" sz="1400" i="1" dirty="0" smtClean="0"/>
          </a:p>
          <a:p>
            <a:r>
              <a:rPr lang="es-VE" sz="1400" i="1" dirty="0" smtClean="0"/>
              <a:t>Mateo </a:t>
            </a:r>
            <a:r>
              <a:rPr lang="es-VE" sz="1400" i="1" dirty="0"/>
              <a:t>26:33 </a:t>
            </a:r>
          </a:p>
        </p:txBody>
      </p:sp>
    </p:spTree>
    <p:extLst>
      <p:ext uri="{BB962C8B-B14F-4D97-AF65-F5344CB8AC3E}">
        <p14:creationId xmlns:p14="http://schemas.microsoft.com/office/powerpoint/2010/main" val="362303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5" name="Text Box 3"/>
          <p:cNvSpPr txBox="1">
            <a:spLocks noChangeArrowheads="1"/>
          </p:cNvSpPr>
          <p:nvPr/>
        </p:nvSpPr>
        <p:spPr bwMode="auto">
          <a:xfrm>
            <a:off x="2016125" y="1703388"/>
            <a:ext cx="5111750" cy="3451225"/>
          </a:xfrm>
          <a:prstGeom prst="rect">
            <a:avLst/>
          </a:prstGeom>
          <a:solidFill>
            <a:schemeClr val="accent1">
              <a:lumMod val="90000"/>
            </a:schemeClr>
          </a:solidFill>
          <a:ln w="952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es-ES" sz="4400">
                <a:effectLst>
                  <a:outerShdw blurRad="38100" dist="38100" dir="2700000" algn="tl">
                    <a:srgbClr val="C0C0C0"/>
                  </a:outerShdw>
                </a:effectLst>
              </a:rPr>
              <a:t>¡Mucho éxito </a:t>
            </a:r>
          </a:p>
          <a:p>
            <a:pPr>
              <a:defRPr/>
            </a:pPr>
            <a:r>
              <a:rPr lang="es-ES" sz="4400">
                <a:effectLst>
                  <a:outerShdw blurRad="38100" dist="38100" dir="2700000" algn="tl">
                    <a:srgbClr val="C0C0C0"/>
                  </a:outerShdw>
                </a:effectLst>
              </a:rPr>
              <a:t>para todos en </a:t>
            </a:r>
          </a:p>
          <a:p>
            <a:pPr>
              <a:defRPr/>
            </a:pPr>
            <a:r>
              <a:rPr lang="es-ES" sz="4400">
                <a:effectLst>
                  <a:outerShdw blurRad="38100" dist="38100" dir="2700000" algn="tl">
                    <a:srgbClr val="C0C0C0"/>
                  </a:outerShdw>
                </a:effectLst>
              </a:rPr>
              <a:t>este curso y </a:t>
            </a:r>
          </a:p>
          <a:p>
            <a:pPr>
              <a:defRPr/>
            </a:pPr>
            <a:r>
              <a:rPr lang="es-ES" sz="4400">
                <a:effectLst>
                  <a:outerShdw blurRad="38100" dist="38100" dir="2700000" algn="tl">
                    <a:srgbClr val="C0C0C0"/>
                  </a:outerShdw>
                </a:effectLst>
              </a:rPr>
              <a:t>en el resto de su carrera !!</a:t>
            </a: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6321045" y="652462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539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539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539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55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ximena\Desktop\Munch death-in-the-sickr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81" y="741574"/>
            <a:ext cx="7542838" cy="56397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4"/>
          <p:cNvSpPr txBox="1">
            <a:spLocks noChangeArrowheads="1"/>
          </p:cNvSpPr>
          <p:nvPr/>
        </p:nvSpPr>
        <p:spPr bwMode="auto">
          <a:xfrm>
            <a:off x="2519772" y="116632"/>
            <a:ext cx="4104456" cy="646331"/>
          </a:xfrm>
          <a:prstGeom prst="rect">
            <a:avLst/>
          </a:prstGeom>
          <a:solidFill>
            <a:srgbClr val="FFC58B"/>
          </a:solidFill>
          <a:ln>
            <a:solidFill>
              <a:srgbClr val="C475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defPPr>
              <a:defRPr lang="es-ES_tradn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9pPr>
          </a:lstStyle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Día </a:t>
            </a:r>
            <a:r>
              <a:rPr lang="es-E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Mundial de la Ética 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en </a:t>
            </a:r>
            <a:r>
              <a:rPr lang="es-ES" sz="1600" b="1" dirty="0" smtClean="0">
                <a:latin typeface="Times New Roman" pitchFamily="18" charset="0"/>
              </a:rPr>
              <a:t>Medicina 2017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algn="ctr" eaLnBrk="1" hangingPunct="1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18 septiembre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414412" y="6079147"/>
            <a:ext cx="2929007" cy="276999"/>
          </a:xfrm>
          <a:prstGeom prst="rect">
            <a:avLst/>
          </a:prstGeom>
          <a:solidFill>
            <a:srgbClr val="FFAF79"/>
          </a:solidFill>
        </p:spPr>
        <p:txBody>
          <a:bodyPr wrap="none" rtlCol="0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E. </a:t>
            </a:r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Munch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s-VE" sz="1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Death</a:t>
            </a:r>
            <a:r>
              <a:rPr lang="es-VE" sz="1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es-VE" sz="1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VE" sz="1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VE" sz="1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sickroom</a:t>
            </a:r>
            <a:r>
              <a:rPr lang="es-VE" sz="1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1893</a:t>
            </a:r>
            <a:endParaRPr lang="es-VE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 Box 36"/>
          <p:cNvSpPr txBox="1">
            <a:spLocks noChangeArrowheads="1"/>
          </p:cNvSpPr>
          <p:nvPr/>
        </p:nvSpPr>
        <p:spPr bwMode="auto">
          <a:xfrm>
            <a:off x="7952648" y="6602751"/>
            <a:ext cx="119135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s-ES_tradn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defRPr>
            </a:lvl9pPr>
          </a:lstStyle>
          <a:p>
            <a:pPr algn="l" eaLnBrk="1" hangingPunct="1"/>
            <a:r>
              <a:rPr lang="es-ES" sz="1000" b="1" dirty="0">
                <a:solidFill>
                  <a:schemeClr val="bg1">
                    <a:lumMod val="85000"/>
                  </a:schemeClr>
                </a:solidFill>
                <a:effectLst/>
                <a:latin typeface="Times New Roman" pitchFamily="18" charset="0"/>
              </a:rPr>
              <a:t>X. </a:t>
            </a:r>
            <a:r>
              <a:rPr lang="es-ES" sz="1000" b="1" dirty="0" smtClean="0">
                <a:solidFill>
                  <a:schemeClr val="bg1">
                    <a:lumMod val="85000"/>
                  </a:schemeClr>
                </a:solidFill>
                <a:effectLst/>
                <a:latin typeface="Times New Roman" pitchFamily="18" charset="0"/>
              </a:rPr>
              <a:t>Páez ULA 2017</a:t>
            </a:r>
            <a:endParaRPr lang="es-ES" sz="1000" b="1" dirty="0">
              <a:solidFill>
                <a:schemeClr val="bg1">
                  <a:lumMod val="85000"/>
                </a:schemeClr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4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8" name="Text Box 4"/>
          <p:cNvSpPr txBox="1">
            <a:spLocks noChangeArrowheads="1"/>
          </p:cNvSpPr>
          <p:nvPr/>
        </p:nvSpPr>
        <p:spPr bwMode="auto">
          <a:xfrm>
            <a:off x="1220612" y="576537"/>
            <a:ext cx="6678612" cy="57943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VE" sz="3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“Cómo mejorar la práctica médica”</a:t>
            </a:r>
          </a:p>
        </p:txBody>
      </p:sp>
      <p:sp>
        <p:nvSpPr>
          <p:cNvPr id="349189" name="Text Box 5"/>
          <p:cNvSpPr txBox="1">
            <a:spLocks noChangeArrowheads="1"/>
          </p:cNvSpPr>
          <p:nvPr/>
        </p:nvSpPr>
        <p:spPr bwMode="auto">
          <a:xfrm>
            <a:off x="835275" y="5920110"/>
            <a:ext cx="3026791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VE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Electiva 3er  año </a:t>
            </a:r>
            <a:r>
              <a:rPr lang="es-ES" altLang="es-V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2018…</a:t>
            </a:r>
            <a:endParaRPr lang="es-ES" altLang="es-VE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49192" name="Text Box 8"/>
          <p:cNvSpPr txBox="1">
            <a:spLocks noChangeArrowheads="1"/>
          </p:cNvSpPr>
          <p:nvPr/>
        </p:nvSpPr>
        <p:spPr bwMode="auto">
          <a:xfrm>
            <a:off x="5964413" y="5920110"/>
            <a:ext cx="230063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VE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Preinscripción ficha</a:t>
            </a:r>
          </a:p>
          <a:p>
            <a:pPr>
              <a:defRPr/>
            </a:pPr>
            <a:r>
              <a:rPr lang="es-ES" altLang="es-VE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pacap@ula.ve</a:t>
            </a:r>
            <a:endParaRPr lang="es-ES" altLang="es-VE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196" y="6616596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pic>
        <p:nvPicPr>
          <p:cNvPr id="1026" name="Picture 2" descr="C:\Users\ximena\Desktop\EN PROCESO 2016\DIA ETICA 2016\Edvard_Munch_-_Spring_(1889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75" y="1198666"/>
            <a:ext cx="7449285" cy="469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9191" name="Text Box 7"/>
          <p:cNvSpPr txBox="1">
            <a:spLocks noChangeArrowheads="1"/>
          </p:cNvSpPr>
          <p:nvPr/>
        </p:nvSpPr>
        <p:spPr bwMode="auto">
          <a:xfrm>
            <a:off x="5292080" y="4141440"/>
            <a:ext cx="3035300" cy="1447800"/>
          </a:xfrm>
          <a:prstGeom prst="rect">
            <a:avLst/>
          </a:prstGeom>
          <a:noFill/>
          <a:ln>
            <a:noFill/>
          </a:ln>
          <a:effectLst>
            <a:outerShdw dist="12700" dir="288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990033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VE" sz="4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Primero </a:t>
            </a:r>
          </a:p>
          <a:p>
            <a:pPr>
              <a:defRPr/>
            </a:pPr>
            <a:r>
              <a:rPr lang="es-ES" altLang="es-VE" sz="4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paciente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838925" y="5526733"/>
            <a:ext cx="34660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solidFill>
                  <a:schemeClr val="bg1">
                    <a:lumMod val="95000"/>
                  </a:schemeClr>
                </a:solidFill>
              </a:rPr>
              <a:t>E. </a:t>
            </a:r>
            <a:r>
              <a:rPr lang="es-VE" sz="1200" dirty="0" err="1" smtClean="0">
                <a:solidFill>
                  <a:schemeClr val="bg1">
                    <a:lumMod val="95000"/>
                  </a:schemeClr>
                </a:solidFill>
              </a:rPr>
              <a:t>Munch</a:t>
            </a:r>
            <a:r>
              <a:rPr lang="es-VE" sz="1200" dirty="0" smtClean="0">
                <a:solidFill>
                  <a:schemeClr val="bg1">
                    <a:lumMod val="95000"/>
                  </a:schemeClr>
                </a:solidFill>
              </a:rPr>
              <a:t>. </a:t>
            </a:r>
            <a:r>
              <a:rPr lang="es-VE" sz="1200" i="1" dirty="0" smtClean="0">
                <a:solidFill>
                  <a:schemeClr val="bg1">
                    <a:lumMod val="95000"/>
                  </a:schemeClr>
                </a:solidFill>
              </a:rPr>
              <a:t>Spring</a:t>
            </a:r>
            <a:r>
              <a:rPr lang="es-VE" sz="1200" dirty="0" smtClean="0">
                <a:solidFill>
                  <a:schemeClr val="bg1">
                    <a:lumMod val="95000"/>
                  </a:schemeClr>
                </a:solidFill>
              </a:rPr>
              <a:t>. 1889. Galería Nacional Oslo.</a:t>
            </a:r>
            <a:endParaRPr lang="es-VE" sz="12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91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9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9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9191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6499</TotalTime>
  <Words>4994</Words>
  <Application>Microsoft Office PowerPoint</Application>
  <PresentationFormat>Presentación en pantalla (4:3)</PresentationFormat>
  <Paragraphs>1629</Paragraphs>
  <Slides>92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92</vt:i4>
      </vt:variant>
    </vt:vector>
  </HeadingPairs>
  <TitlesOfParts>
    <vt:vector size="99" baseType="lpstr">
      <vt:lpstr>Arial</vt:lpstr>
      <vt:lpstr>Bradley Hand ITC</vt:lpstr>
      <vt:lpstr>Comic Sans MS</vt:lpstr>
      <vt:lpstr>Symbol</vt:lpstr>
      <vt:lpstr>Times New Roman</vt:lpstr>
      <vt:lpstr>Wingdings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01/11/2004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CAROL</dc:creator>
  <cp:lastModifiedBy>ximena</cp:lastModifiedBy>
  <cp:revision>541</cp:revision>
  <dcterms:created xsi:type="dcterms:W3CDTF">2005-07-14T13:52:11Z</dcterms:created>
  <dcterms:modified xsi:type="dcterms:W3CDTF">2017-06-05T20:34:38Z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Undo10Write">
    <vt:lpwstr/>
  </property>
</Properties>
</file>