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7"/>
  </p:notesMasterIdLst>
  <p:sldIdLst>
    <p:sldId id="309" r:id="rId2"/>
    <p:sldId id="420" r:id="rId3"/>
    <p:sldId id="412" r:id="rId4"/>
    <p:sldId id="413" r:id="rId5"/>
    <p:sldId id="421" r:id="rId6"/>
    <p:sldId id="414" r:id="rId7"/>
    <p:sldId id="310" r:id="rId8"/>
    <p:sldId id="379" r:id="rId9"/>
    <p:sldId id="345" r:id="rId10"/>
    <p:sldId id="346" r:id="rId11"/>
    <p:sldId id="315" r:id="rId12"/>
    <p:sldId id="344" r:id="rId13"/>
    <p:sldId id="391" r:id="rId14"/>
    <p:sldId id="281" r:id="rId15"/>
    <p:sldId id="348" r:id="rId16"/>
    <p:sldId id="380" r:id="rId17"/>
    <p:sldId id="349" r:id="rId18"/>
    <p:sldId id="407" r:id="rId19"/>
    <p:sldId id="350" r:id="rId20"/>
    <p:sldId id="401" r:id="rId21"/>
    <p:sldId id="402" r:id="rId22"/>
    <p:sldId id="286" r:id="rId23"/>
    <p:sldId id="388" r:id="rId24"/>
    <p:sldId id="409" r:id="rId25"/>
    <p:sldId id="284" r:id="rId26"/>
    <p:sldId id="406" r:id="rId27"/>
    <p:sldId id="351" r:id="rId28"/>
    <p:sldId id="422" r:id="rId29"/>
    <p:sldId id="287" r:id="rId30"/>
    <p:sldId id="396" r:id="rId31"/>
    <p:sldId id="397" r:id="rId32"/>
    <p:sldId id="314" r:id="rId33"/>
    <p:sldId id="324" r:id="rId34"/>
    <p:sldId id="322" r:id="rId35"/>
    <p:sldId id="384" r:id="rId36"/>
    <p:sldId id="288" r:id="rId37"/>
    <p:sldId id="293" r:id="rId38"/>
    <p:sldId id="385" r:id="rId39"/>
    <p:sldId id="399" r:id="rId40"/>
    <p:sldId id="389" r:id="rId41"/>
    <p:sldId id="400" r:id="rId42"/>
    <p:sldId id="319" r:id="rId43"/>
    <p:sldId id="311" r:id="rId44"/>
    <p:sldId id="338" r:id="rId45"/>
    <p:sldId id="289" r:id="rId46"/>
    <p:sldId id="292" r:id="rId47"/>
    <p:sldId id="326" r:id="rId48"/>
    <p:sldId id="294" r:id="rId49"/>
    <p:sldId id="295" r:id="rId50"/>
    <p:sldId id="405" r:id="rId51"/>
    <p:sldId id="418" r:id="rId52"/>
    <p:sldId id="340" r:id="rId53"/>
    <p:sldId id="327" r:id="rId54"/>
    <p:sldId id="404" r:id="rId55"/>
    <p:sldId id="352" r:id="rId56"/>
    <p:sldId id="341" r:id="rId57"/>
    <p:sldId id="321" r:id="rId58"/>
    <p:sldId id="296" r:id="rId59"/>
    <p:sldId id="342" r:id="rId60"/>
    <p:sldId id="343" r:id="rId61"/>
    <p:sldId id="381" r:id="rId62"/>
    <p:sldId id="297" r:id="rId63"/>
    <p:sldId id="382" r:id="rId64"/>
    <p:sldId id="353" r:id="rId65"/>
    <p:sldId id="416" r:id="rId66"/>
    <p:sldId id="298" r:id="rId67"/>
    <p:sldId id="355" r:id="rId68"/>
    <p:sldId id="354" r:id="rId69"/>
    <p:sldId id="317" r:id="rId70"/>
    <p:sldId id="417" r:id="rId71"/>
    <p:sldId id="301" r:id="rId72"/>
    <p:sldId id="357" r:id="rId73"/>
    <p:sldId id="358" r:id="rId74"/>
    <p:sldId id="303" r:id="rId75"/>
    <p:sldId id="394" r:id="rId76"/>
    <p:sldId id="370" r:id="rId77"/>
    <p:sldId id="360" r:id="rId78"/>
    <p:sldId id="395" r:id="rId79"/>
    <p:sldId id="410" r:id="rId80"/>
    <p:sldId id="390" r:id="rId81"/>
    <p:sldId id="306" r:id="rId82"/>
    <p:sldId id="307" r:id="rId83"/>
    <p:sldId id="305" r:id="rId84"/>
    <p:sldId id="325" r:id="rId85"/>
    <p:sldId id="393" r:id="rId86"/>
    <p:sldId id="383" r:id="rId87"/>
    <p:sldId id="419" r:id="rId88"/>
    <p:sldId id="403" r:id="rId89"/>
    <p:sldId id="366" r:id="rId90"/>
    <p:sldId id="359" r:id="rId91"/>
    <p:sldId id="331" r:id="rId92"/>
    <p:sldId id="304" r:id="rId93"/>
    <p:sldId id="392" r:id="rId94"/>
    <p:sldId id="364" r:id="rId95"/>
    <p:sldId id="363" r:id="rId96"/>
    <p:sldId id="362" r:id="rId97"/>
    <p:sldId id="332" r:id="rId98"/>
    <p:sldId id="365" r:id="rId99"/>
    <p:sldId id="333" r:id="rId100"/>
    <p:sldId id="408" r:id="rId101"/>
    <p:sldId id="398" r:id="rId102"/>
    <p:sldId id="369" r:id="rId103"/>
    <p:sldId id="361" r:id="rId104"/>
    <p:sldId id="339" r:id="rId105"/>
    <p:sldId id="367" r:id="rId106"/>
    <p:sldId id="378" r:id="rId107"/>
    <p:sldId id="371" r:id="rId108"/>
    <p:sldId id="330" r:id="rId109"/>
    <p:sldId id="368" r:id="rId110"/>
    <p:sldId id="329" r:id="rId111"/>
    <p:sldId id="334" r:id="rId112"/>
    <p:sldId id="336" r:id="rId113"/>
    <p:sldId id="411" r:id="rId114"/>
    <p:sldId id="335" r:id="rId115"/>
    <p:sldId id="415" r:id="rId116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31"/>
    <a:srgbClr val="F1960F"/>
    <a:srgbClr val="2FC7C3"/>
    <a:srgbClr val="FF5050"/>
    <a:srgbClr val="CC0000"/>
    <a:srgbClr val="CC0099"/>
    <a:srgbClr val="006600"/>
    <a:srgbClr val="FBBDE0"/>
    <a:srgbClr val="FF33CC"/>
    <a:srgbClr val="70C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0" autoAdjust="0"/>
    <p:restoredTop sz="94268" autoAdjust="0"/>
  </p:normalViewPr>
  <p:slideViewPr>
    <p:cSldViewPr showGuides="1">
      <p:cViewPr>
        <p:scale>
          <a:sx n="57" d="100"/>
          <a:sy n="57" d="100"/>
        </p:scale>
        <p:origin x="-81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CE24AC-ED6E-4B4D-9F0D-9DC3E0308563}" type="datetimeFigureOut">
              <a:rPr lang="es-VE"/>
              <a:pPr>
                <a:defRPr/>
              </a:pPr>
              <a:t>25/11/2015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VE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VE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652367-7ACE-4E7E-B853-E569AFC4F55A}" type="slidenum">
              <a:rPr lang="es-VE"/>
              <a:pPr>
                <a:defRPr/>
              </a:pPr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64878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VE" dirty="0" smtClean="0"/>
          </a:p>
        </p:txBody>
      </p:sp>
      <p:sp>
        <p:nvSpPr>
          <p:cNvPr id="1177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5CA264DE-359B-43EF-AE0E-4EC3578AC10A}" type="slidenum">
              <a:rPr lang="es-VE" smtClean="0"/>
              <a:pPr eaLnBrk="1" hangingPunct="1"/>
              <a:t>100</a:t>
            </a:fld>
            <a:endParaRPr lang="es-V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VE" smtClean="0"/>
          </a:p>
        </p:txBody>
      </p:sp>
      <p:sp>
        <p:nvSpPr>
          <p:cNvPr id="1187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F06D00AA-718D-40DB-B603-452E21BDE991}" type="slidenum">
              <a:rPr lang="es-VE" smtClean="0"/>
              <a:pPr eaLnBrk="1" hangingPunct="1"/>
              <a:t>102</a:t>
            </a:fld>
            <a:endParaRPr lang="es-V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DE12-632B-4014-8343-D7B57196C0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36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7675C-EF15-4C5B-A9C2-F3D1169F35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22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B1332-7548-49C0-B9EE-6751324C9E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89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2FD33-07AF-46AC-8248-F46CBB0670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46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1EEC0-2729-4C09-A387-47CA5D14BA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51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5802B-FB1A-4992-BC58-4E85901A3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808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8CCB6-8635-4A1A-9811-69B350015E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77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64D1-57A8-4187-98F5-A63563AC24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782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2EC7A-BC59-498C-9639-CD3894D41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00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51096-0F61-489F-9AF2-0508919B53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406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92FCA-A80B-4A57-9CFF-23519A0735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29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A72FB-1E4C-42F1-9892-182AAA1B5C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851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8BA5478-AD13-45E1-AE6C-61EE3A3163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9.jpeg"/><Relationship Id="rId4" Type="http://schemas.openxmlformats.org/officeDocument/2006/relationships/image" Target="../media/image63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Universidad de los Andes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FISIOLOGIA para MEDICINA</a:t>
            </a:r>
          </a:p>
          <a:p>
            <a:pPr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113668" name="Picture 4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3932238"/>
            <a:ext cx="1873250" cy="27273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684213" y="2420938"/>
            <a:ext cx="2519362" cy="3243262"/>
          </a:xfrm>
          <a:prstGeom prst="rect">
            <a:avLst/>
          </a:prstGeom>
          <a:solidFill>
            <a:srgbClr val="8FDA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CARBOHIDRATOS</a:t>
            </a:r>
          </a:p>
          <a:p>
            <a:pPr algn="l" eaLnBrk="1" hangingPunct="1"/>
            <a:r>
              <a:rPr lang="es-MX" b="1"/>
              <a:t>63%</a:t>
            </a:r>
          </a:p>
          <a:p>
            <a:pPr algn="l" eaLnBrk="1" hangingPunct="1"/>
            <a:endParaRPr lang="es-MX"/>
          </a:p>
          <a:p>
            <a:pPr algn="l" eaLnBrk="1" hangingPunct="1"/>
            <a:r>
              <a:rPr lang="es-MX"/>
              <a:t>Los más abundantes</a:t>
            </a:r>
          </a:p>
          <a:p>
            <a:pPr algn="l" eaLnBrk="1" hangingPunct="1"/>
            <a:endParaRPr lang="es-MX" sz="1200"/>
          </a:p>
          <a:p>
            <a:pPr algn="l" eaLnBrk="1" hangingPunct="1"/>
            <a:r>
              <a:rPr lang="es-MX"/>
              <a:t>Grandes polímeros </a:t>
            </a:r>
          </a:p>
          <a:p>
            <a:pPr algn="l" eaLnBrk="1" hangingPunct="1"/>
            <a:r>
              <a:rPr lang="es-MX"/>
              <a:t>  Almidones</a:t>
            </a:r>
          </a:p>
          <a:p>
            <a:pPr algn="l" eaLnBrk="1" hangingPunct="1"/>
            <a:r>
              <a:rPr lang="es-MX"/>
              <a:t>  Celulosa</a:t>
            </a:r>
          </a:p>
          <a:p>
            <a:pPr algn="l" eaLnBrk="1" hangingPunct="1"/>
            <a:endParaRPr lang="es-MX" sz="1200"/>
          </a:p>
          <a:p>
            <a:pPr algn="l" eaLnBrk="1" hangingPunct="1"/>
            <a:r>
              <a:rPr lang="es-MX"/>
              <a:t>Pequeños azúcares</a:t>
            </a:r>
          </a:p>
          <a:p>
            <a:pPr algn="l" eaLnBrk="1" hangingPunct="1"/>
            <a:r>
              <a:rPr lang="es-MX"/>
              <a:t>  Lactosa</a:t>
            </a:r>
          </a:p>
          <a:p>
            <a:pPr algn="l" eaLnBrk="1" hangingPunct="1"/>
            <a:r>
              <a:rPr lang="es-MX"/>
              <a:t>  Sacarosa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6084888" y="2393950"/>
            <a:ext cx="2547937" cy="1779588"/>
          </a:xfrm>
          <a:prstGeom prst="rect">
            <a:avLst/>
          </a:prstGeom>
          <a:solidFill>
            <a:srgbClr val="FFD6AD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GRASAS</a:t>
            </a:r>
            <a:r>
              <a:rPr lang="es-MX" sz="2000"/>
              <a:t> </a:t>
            </a:r>
          </a:p>
          <a:p>
            <a:pPr algn="l" eaLnBrk="1" hangingPunct="1"/>
            <a:r>
              <a:rPr lang="es-MX" b="1"/>
              <a:t>25%</a:t>
            </a:r>
          </a:p>
          <a:p>
            <a:pPr algn="l" eaLnBrk="1" hangingPunct="1"/>
            <a:endParaRPr lang="es-MX" b="1"/>
          </a:p>
          <a:p>
            <a:pPr algn="l" eaLnBrk="1" hangingPunct="1"/>
            <a:r>
              <a:rPr lang="es-MX"/>
              <a:t>TG o grasas neutras</a:t>
            </a:r>
          </a:p>
          <a:p>
            <a:pPr algn="l" eaLnBrk="1" hangingPunct="1"/>
            <a:r>
              <a:rPr lang="es-MX"/>
              <a:t>Ésteres del colesterol</a:t>
            </a:r>
          </a:p>
          <a:p>
            <a:pPr algn="l" eaLnBrk="1" hangingPunct="1"/>
            <a:r>
              <a:rPr lang="es-MX"/>
              <a:t>Fosfolípidos</a:t>
            </a:r>
          </a:p>
        </p:txBody>
      </p:sp>
      <p:sp>
        <p:nvSpPr>
          <p:cNvPr id="155660" name="Line 12"/>
          <p:cNvSpPr>
            <a:spLocks noChangeShapeType="1"/>
          </p:cNvSpPr>
          <p:nvPr/>
        </p:nvSpPr>
        <p:spPr bwMode="auto">
          <a:xfrm>
            <a:off x="2411413" y="5661025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1" name="Line 13"/>
          <p:cNvSpPr>
            <a:spLocks noChangeShapeType="1"/>
          </p:cNvSpPr>
          <p:nvPr/>
        </p:nvSpPr>
        <p:spPr bwMode="auto">
          <a:xfrm>
            <a:off x="4572000" y="4724400"/>
            <a:ext cx="0" cy="1512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2" name="Line 14"/>
          <p:cNvSpPr>
            <a:spLocks noChangeShapeType="1"/>
          </p:cNvSpPr>
          <p:nvPr/>
        </p:nvSpPr>
        <p:spPr bwMode="auto">
          <a:xfrm>
            <a:off x="7235825" y="4149725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3" name="Line 15"/>
          <p:cNvSpPr>
            <a:spLocks noChangeShapeType="1"/>
          </p:cNvSpPr>
          <p:nvPr/>
        </p:nvSpPr>
        <p:spPr bwMode="auto">
          <a:xfrm>
            <a:off x="2411413" y="6237288"/>
            <a:ext cx="5545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395288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55666" name="Picture 18" descr="bread_pic1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84250"/>
            <a:ext cx="16573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67" name="Picture 19" descr="Stea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17946"/>
          <a:stretch/>
        </p:blipFill>
        <p:spPr bwMode="auto">
          <a:xfrm>
            <a:off x="4666456" y="4804210"/>
            <a:ext cx="1850571" cy="124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68" name="Picture 20" descr="But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8" t="17728" r="14323"/>
          <a:stretch>
            <a:fillRect/>
          </a:stretch>
        </p:blipFill>
        <p:spPr bwMode="auto">
          <a:xfrm>
            <a:off x="7380288" y="4437063"/>
            <a:ext cx="1512887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2579788" y="1628775"/>
            <a:ext cx="5630863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¿CUÁLES son esas grandes moléculas?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6022975" y="404813"/>
            <a:ext cx="2509838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9230" name="Text Box 23"/>
          <p:cNvSpPr txBox="1">
            <a:spLocks noChangeArrowheads="1"/>
          </p:cNvSpPr>
          <p:nvPr/>
        </p:nvSpPr>
        <p:spPr bwMode="auto">
          <a:xfrm>
            <a:off x="5795963" y="981075"/>
            <a:ext cx="27257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Química de alimentos</a:t>
            </a: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3465513" y="2393950"/>
            <a:ext cx="2401887" cy="2328863"/>
          </a:xfrm>
          <a:prstGeom prst="rect">
            <a:avLst/>
          </a:prstGeom>
          <a:solidFill>
            <a:srgbClr val="FFC5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PROTEÍNAS</a:t>
            </a:r>
            <a:r>
              <a:rPr lang="es-MX" b="1"/>
              <a:t> </a:t>
            </a:r>
          </a:p>
          <a:p>
            <a:pPr algn="l" eaLnBrk="1" hangingPunct="1"/>
            <a:r>
              <a:rPr lang="es-MX" b="1"/>
              <a:t>12%</a:t>
            </a:r>
          </a:p>
          <a:p>
            <a:pPr algn="l" eaLnBrk="1" hangingPunct="1"/>
            <a:endParaRPr lang="es-MX"/>
          </a:p>
          <a:p>
            <a:pPr algn="l" eaLnBrk="1" hangingPunct="1"/>
            <a:r>
              <a:rPr lang="es-MX"/>
              <a:t>Polímeros de AA</a:t>
            </a:r>
          </a:p>
          <a:p>
            <a:pPr algn="l" eaLnBrk="1" hangingPunct="1"/>
            <a:r>
              <a:rPr lang="es-MX"/>
              <a:t>Glico y lipoproteínas </a:t>
            </a:r>
          </a:p>
          <a:p>
            <a:pPr algn="l" eaLnBrk="1" hangingPunct="1"/>
            <a:endParaRPr lang="es-MX"/>
          </a:p>
          <a:p>
            <a:pPr algn="l" eaLnBrk="1" hangingPunct="1"/>
            <a:r>
              <a:rPr lang="es-MX"/>
              <a:t>Polipéptidos cadena </a:t>
            </a:r>
          </a:p>
          <a:p>
            <a:pPr algn="l" eaLnBrk="1" hangingPunct="1"/>
            <a:r>
              <a:rPr lang="es-MX"/>
              <a:t>corta 3-10 AA</a:t>
            </a:r>
          </a:p>
        </p:txBody>
      </p:sp>
      <p:sp>
        <p:nvSpPr>
          <p:cNvPr id="9232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5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5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nimBg="1"/>
      <p:bldP spid="155654" grpId="0" animBg="1"/>
      <p:bldP spid="155660" grpId="0" animBg="1"/>
      <p:bldP spid="155661" grpId="0" animBg="1"/>
      <p:bldP spid="155662" grpId="0" animBg="1"/>
      <p:bldP spid="155663" grpId="0" animBg="1"/>
      <p:bldP spid="15565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Text Box 6"/>
          <p:cNvSpPr txBox="1">
            <a:spLocks noChangeArrowheads="1"/>
          </p:cNvSpPr>
          <p:nvPr/>
        </p:nvSpPr>
        <p:spPr bwMode="auto">
          <a:xfrm>
            <a:off x="5674818" y="3189023"/>
            <a:ext cx="2775120" cy="707886"/>
          </a:xfrm>
          <a:prstGeom prst="rect">
            <a:avLst/>
          </a:prstGeom>
          <a:solidFill>
            <a:srgbClr val="F8EF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Emulsión y digestión </a:t>
            </a:r>
          </a:p>
          <a:p>
            <a:pPr eaLnBrk="1" hangingPunct="1"/>
            <a:r>
              <a:rPr lang="es-ES" sz="2000" b="1"/>
              <a:t>APROPIADAS</a:t>
            </a:r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482600" y="3333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0358" name="Rectangle 9"/>
          <p:cNvSpPr>
            <a:spLocks noChangeArrowheads="1"/>
          </p:cNvSpPr>
          <p:nvPr/>
        </p:nvSpPr>
        <p:spPr bwMode="auto">
          <a:xfrm>
            <a:off x="1403350" y="1268413"/>
            <a:ext cx="7191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9" name="Rectangle 10"/>
          <p:cNvSpPr>
            <a:spLocks noChangeArrowheads="1"/>
          </p:cNvSpPr>
          <p:nvPr/>
        </p:nvSpPr>
        <p:spPr bwMode="auto">
          <a:xfrm>
            <a:off x="1403350" y="3429000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0" name="Text Box 11"/>
          <p:cNvSpPr txBox="1">
            <a:spLocks noChangeArrowheads="1"/>
          </p:cNvSpPr>
          <p:nvPr/>
        </p:nvSpPr>
        <p:spPr bwMode="auto">
          <a:xfrm>
            <a:off x="635000" y="1604963"/>
            <a:ext cx="1079500" cy="3762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10-30%</a:t>
            </a:r>
          </a:p>
        </p:txBody>
      </p:sp>
      <p:sp>
        <p:nvSpPr>
          <p:cNvPr id="100361" name="Text Box 12"/>
          <p:cNvSpPr txBox="1">
            <a:spLocks noChangeArrowheads="1"/>
          </p:cNvSpPr>
          <p:nvPr/>
        </p:nvSpPr>
        <p:spPr bwMode="auto">
          <a:xfrm>
            <a:off x="827088" y="3500438"/>
            <a:ext cx="1179512" cy="4064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70-90%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620713" y="1158875"/>
            <a:ext cx="11239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100363" name="Text Box 16"/>
          <p:cNvSpPr txBox="1">
            <a:spLocks noChangeArrowheads="1"/>
          </p:cNvSpPr>
          <p:nvPr/>
        </p:nvSpPr>
        <p:spPr bwMode="auto">
          <a:xfrm>
            <a:off x="827088" y="3003550"/>
            <a:ext cx="13255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Intestino</a:t>
            </a:r>
          </a:p>
        </p:txBody>
      </p:sp>
      <p:sp>
        <p:nvSpPr>
          <p:cNvPr id="100364" name="Line 17"/>
          <p:cNvSpPr>
            <a:spLocks noChangeShapeType="1"/>
          </p:cNvSpPr>
          <p:nvPr/>
        </p:nvSpPr>
        <p:spPr bwMode="auto">
          <a:xfrm flipV="1">
            <a:off x="755650" y="2781300"/>
            <a:ext cx="7345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275" name="Text Box 19"/>
          <p:cNvSpPr txBox="1">
            <a:spLocks noChangeArrowheads="1"/>
          </p:cNvSpPr>
          <p:nvPr/>
        </p:nvSpPr>
        <p:spPr bwMode="auto">
          <a:xfrm>
            <a:off x="5914205" y="1989138"/>
            <a:ext cx="2106667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Rompen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unión éster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en 1</a:t>
            </a:r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6146800" y="4146550"/>
            <a:ext cx="20701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Rompe unión éster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 1 y 3</a:t>
            </a:r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6767513" y="4935538"/>
            <a:ext cx="19812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Rompe unión éster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en 2</a:t>
            </a:r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2205038" y="3043238"/>
            <a:ext cx="2287587" cy="3397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Pancreáticas</a:t>
            </a:r>
          </a:p>
        </p:txBody>
      </p:sp>
      <p:sp>
        <p:nvSpPr>
          <p:cNvPr id="100375" name="Text Box 26"/>
          <p:cNvSpPr txBox="1">
            <a:spLocks noChangeArrowheads="1"/>
          </p:cNvSpPr>
          <p:nvPr/>
        </p:nvSpPr>
        <p:spPr bwMode="auto">
          <a:xfrm>
            <a:off x="1971470" y="2000250"/>
            <a:ext cx="502061" cy="36933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TG</a:t>
            </a:r>
          </a:p>
        </p:txBody>
      </p:sp>
      <p:sp>
        <p:nvSpPr>
          <p:cNvPr id="100377" name="Text Box 28"/>
          <p:cNvSpPr txBox="1">
            <a:spLocks noChangeArrowheads="1"/>
          </p:cNvSpPr>
          <p:nvPr/>
        </p:nvSpPr>
        <p:spPr bwMode="auto">
          <a:xfrm>
            <a:off x="2055813" y="4176713"/>
            <a:ext cx="523875" cy="3952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TG</a:t>
            </a:r>
          </a:p>
        </p:txBody>
      </p:sp>
      <p:sp>
        <p:nvSpPr>
          <p:cNvPr id="100372" name="Rectangle 29"/>
          <p:cNvSpPr>
            <a:spLocks noChangeArrowheads="1"/>
          </p:cNvSpPr>
          <p:nvPr/>
        </p:nvSpPr>
        <p:spPr bwMode="auto">
          <a:xfrm>
            <a:off x="2411413" y="4868863"/>
            <a:ext cx="5048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9" name="Text Box 30"/>
          <p:cNvSpPr txBox="1">
            <a:spLocks noChangeArrowheads="1"/>
          </p:cNvSpPr>
          <p:nvPr/>
        </p:nvSpPr>
        <p:spPr bwMode="auto">
          <a:xfrm>
            <a:off x="1079500" y="4959350"/>
            <a:ext cx="1497013" cy="39528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Fosfolípidos</a:t>
            </a:r>
          </a:p>
        </p:txBody>
      </p:sp>
      <p:sp>
        <p:nvSpPr>
          <p:cNvPr id="100381" name="Text Box 32"/>
          <p:cNvSpPr txBox="1">
            <a:spLocks noChangeArrowheads="1"/>
          </p:cNvSpPr>
          <p:nvPr/>
        </p:nvSpPr>
        <p:spPr bwMode="auto">
          <a:xfrm>
            <a:off x="474663" y="5665788"/>
            <a:ext cx="2176462" cy="3952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Ésteres colesterol</a:t>
            </a:r>
          </a:p>
        </p:txBody>
      </p:sp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3924300" y="1955800"/>
            <a:ext cx="173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DG + Ac Graso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932113" y="2108200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2894891" y="1855788"/>
            <a:ext cx="606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 b="1" dirty="0"/>
              <a:t>pH 4</a:t>
            </a:r>
          </a:p>
        </p:txBody>
      </p:sp>
      <p:sp>
        <p:nvSpPr>
          <p:cNvPr id="39" name="38 CuadroTexto"/>
          <p:cNvSpPr txBox="1">
            <a:spLocks noChangeArrowheads="1"/>
          </p:cNvSpPr>
          <p:nvPr/>
        </p:nvSpPr>
        <p:spPr bwMode="auto">
          <a:xfrm>
            <a:off x="3851275" y="4275138"/>
            <a:ext cx="2120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2-MG + Ac Grasos</a:t>
            </a:r>
          </a:p>
        </p:txBody>
      </p:sp>
      <p:sp>
        <p:nvSpPr>
          <p:cNvPr id="40" name="Text Box 25"/>
          <p:cNvSpPr txBox="1">
            <a:spLocks noChangeArrowheads="1"/>
          </p:cNvSpPr>
          <p:nvPr/>
        </p:nvSpPr>
        <p:spPr bwMode="auto">
          <a:xfrm>
            <a:off x="2859088" y="3652838"/>
            <a:ext cx="906462" cy="5238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</a:t>
            </a:r>
          </a:p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Colipasa</a:t>
            </a:r>
            <a:endParaRPr lang="es-E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1" name="40 Conector recto de flecha"/>
          <p:cNvCxnSpPr>
            <a:cxnSpLocks noChangeShapeType="1"/>
          </p:cNvCxnSpPr>
          <p:nvPr/>
        </p:nvCxnSpPr>
        <p:spPr bwMode="auto">
          <a:xfrm>
            <a:off x="2700338" y="4471988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41 CuadroTexto"/>
          <p:cNvSpPr txBox="1">
            <a:spLocks noChangeArrowheads="1"/>
          </p:cNvSpPr>
          <p:nvPr/>
        </p:nvSpPr>
        <p:spPr bwMode="auto">
          <a:xfrm>
            <a:off x="3024188" y="4437063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43" name="42 CuadroTexto"/>
          <p:cNvSpPr txBox="1">
            <a:spLocks noChangeArrowheads="1"/>
          </p:cNvSpPr>
          <p:nvPr/>
        </p:nvSpPr>
        <p:spPr bwMode="auto">
          <a:xfrm>
            <a:off x="2986173" y="4164013"/>
            <a:ext cx="606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 b="1" dirty="0"/>
              <a:t>pH 8</a:t>
            </a:r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auto">
          <a:xfrm>
            <a:off x="2484438" y="1268413"/>
            <a:ext cx="1493837" cy="5857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Lipasas bucal </a:t>
            </a:r>
          </a:p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gástrica</a:t>
            </a:r>
          </a:p>
        </p:txBody>
      </p:sp>
      <p:cxnSp>
        <p:nvCxnSpPr>
          <p:cNvPr id="45" name="44 Conector recto de flecha"/>
          <p:cNvCxnSpPr>
            <a:cxnSpLocks noChangeShapeType="1"/>
          </p:cNvCxnSpPr>
          <p:nvPr/>
        </p:nvCxnSpPr>
        <p:spPr bwMode="auto">
          <a:xfrm>
            <a:off x="2786063" y="2144713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47 CuadroTexto"/>
          <p:cNvSpPr txBox="1"/>
          <p:nvPr/>
        </p:nvSpPr>
        <p:spPr>
          <a:xfrm>
            <a:off x="3889375" y="4951413"/>
            <a:ext cx="2882900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Lisofosfolípidos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Ac Grasos</a:t>
            </a:r>
          </a:p>
        </p:txBody>
      </p:sp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2878138" y="4868863"/>
            <a:ext cx="598487" cy="3079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</a:t>
            </a:r>
            <a:r>
              <a:rPr lang="es-ES" sz="1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cxnSp>
        <p:nvCxnSpPr>
          <p:cNvPr id="50" name="49 Conector recto de flecha"/>
          <p:cNvCxnSpPr>
            <a:cxnSpLocks noChangeShapeType="1"/>
          </p:cNvCxnSpPr>
          <p:nvPr/>
        </p:nvCxnSpPr>
        <p:spPr bwMode="auto">
          <a:xfrm>
            <a:off x="2651125" y="5138738"/>
            <a:ext cx="122713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50 CuadroTexto"/>
          <p:cNvSpPr txBox="1">
            <a:spLocks noChangeArrowheads="1"/>
          </p:cNvSpPr>
          <p:nvPr/>
        </p:nvSpPr>
        <p:spPr bwMode="auto">
          <a:xfrm>
            <a:off x="2908300" y="5157788"/>
            <a:ext cx="5381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3929063" y="5708650"/>
            <a:ext cx="21621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 libre + Ac Grasos</a:t>
            </a:r>
          </a:p>
        </p:txBody>
      </p:sp>
      <p:sp>
        <p:nvSpPr>
          <p:cNvPr id="53" name="Text Box 25"/>
          <p:cNvSpPr txBox="1">
            <a:spLocks noChangeArrowheads="1"/>
          </p:cNvSpPr>
          <p:nvPr/>
        </p:nvSpPr>
        <p:spPr bwMode="auto">
          <a:xfrm>
            <a:off x="2755900" y="5511800"/>
            <a:ext cx="1016000" cy="3079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Estearasa</a:t>
            </a:r>
            <a:endParaRPr lang="es-ES" sz="14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4" name="53 Conector recto de flecha"/>
          <p:cNvCxnSpPr>
            <a:cxnSpLocks noChangeShapeType="1"/>
          </p:cNvCxnSpPr>
          <p:nvPr/>
        </p:nvCxnSpPr>
        <p:spPr bwMode="auto">
          <a:xfrm>
            <a:off x="2735263" y="5876925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54 CuadroTexto"/>
          <p:cNvSpPr txBox="1">
            <a:spLocks noChangeArrowheads="1"/>
          </p:cNvSpPr>
          <p:nvPr/>
        </p:nvSpPr>
        <p:spPr bwMode="auto">
          <a:xfrm>
            <a:off x="2936875" y="5907088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6154738" y="5805488"/>
            <a:ext cx="2089150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Rompe unión éster </a:t>
            </a: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231845" y="2849563"/>
            <a:ext cx="8785225" cy="3790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>
            <a:off x="5674818" y="1109629"/>
            <a:ext cx="2808782" cy="707886"/>
          </a:xfrm>
          <a:prstGeom prst="rect">
            <a:avLst/>
          </a:prstGeom>
          <a:solidFill>
            <a:srgbClr val="F8EFCC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/>
              <a:t>E</a:t>
            </a:r>
            <a:r>
              <a:rPr lang="es-ES" sz="2000" b="1" dirty="0" smtClean="0"/>
              <a:t>mulsión y Digestión </a:t>
            </a:r>
          </a:p>
          <a:p>
            <a:pPr eaLnBrk="1" hangingPunct="1"/>
            <a:r>
              <a:rPr lang="es-ES" sz="2000" b="1" dirty="0" smtClean="0"/>
              <a:t>iniciales</a:t>
            </a:r>
            <a:endParaRPr lang="es-ES" sz="2000" b="1" dirty="0"/>
          </a:p>
        </p:txBody>
      </p:sp>
      <p:sp>
        <p:nvSpPr>
          <p:cNvPr id="56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75" grpId="0" animBg="1"/>
      <p:bldP spid="224276" grpId="0" animBg="1"/>
      <p:bldP spid="224277" grpId="0" animBg="1"/>
      <p:bldP spid="224279" grpId="0" animBg="1"/>
      <p:bldP spid="100375" grpId="0" animBg="1"/>
      <p:bldP spid="100377" grpId="0" animBg="1"/>
      <p:bldP spid="100379" grpId="0" animBg="1"/>
      <p:bldP spid="100381" grpId="0" animBg="1"/>
      <p:bldP spid="2" grpId="0"/>
      <p:bldP spid="8" grpId="0"/>
      <p:bldP spid="9" grpId="0"/>
      <p:bldP spid="39" grpId="0"/>
      <p:bldP spid="40" grpId="0" animBg="1"/>
      <p:bldP spid="42" grpId="0"/>
      <p:bldP spid="43" grpId="0"/>
      <p:bldP spid="44" grpId="0" animBg="1"/>
      <p:bldP spid="48" grpId="0"/>
      <p:bldP spid="49" grpId="0" animBg="1"/>
      <p:bldP spid="51" grpId="0"/>
      <p:bldP spid="52" grpId="0"/>
      <p:bldP spid="53" grpId="0" animBg="1"/>
      <p:bldP spid="55" grpId="0"/>
      <p:bldP spid="57" grpId="0" animBg="1"/>
      <p:bldP spid="11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8"/>
          <p:cNvSpPr>
            <a:spLocks noChangeArrowheads="1"/>
          </p:cNvSpPr>
          <p:nvPr/>
        </p:nvSpPr>
        <p:spPr bwMode="auto">
          <a:xfrm>
            <a:off x="3762375" y="34877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6372225" y="404813"/>
            <a:ext cx="2178802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GRASAS</a:t>
            </a:r>
          </a:p>
        </p:txBody>
      </p:sp>
      <p:sp>
        <p:nvSpPr>
          <p:cNvPr id="101380" name="Text Box 14"/>
          <p:cNvSpPr txBox="1">
            <a:spLocks noChangeArrowheads="1"/>
          </p:cNvSpPr>
          <p:nvPr/>
        </p:nvSpPr>
        <p:spPr bwMode="auto">
          <a:xfrm>
            <a:off x="7183345" y="1203325"/>
            <a:ext cx="1367682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/>
              <a:t>Digestión</a:t>
            </a:r>
          </a:p>
          <a:p>
            <a:pPr eaLnBrk="1" hangingPunct="1"/>
            <a:r>
              <a:rPr lang="es-ES" sz="2000" dirty="0" smtClean="0"/>
              <a:t>Acción </a:t>
            </a:r>
            <a:endParaRPr lang="es-ES" sz="2000" dirty="0"/>
          </a:p>
          <a:p>
            <a:pPr eaLnBrk="1" hangingPunct="1"/>
            <a:r>
              <a:rPr lang="es-ES" sz="2000" dirty="0" err="1" smtClean="0"/>
              <a:t>Esterasas</a:t>
            </a:r>
            <a:endParaRPr lang="es-ES" sz="2000" dirty="0" smtClean="0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4715216" y="2420938"/>
            <a:ext cx="3124993" cy="3108543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1 </a:t>
            </a:r>
            <a:r>
              <a:rPr lang="es-ES" sz="1600" b="1" dirty="0"/>
              <a:t>   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2,3-DG</a:t>
            </a:r>
            <a:endParaRPr lang="es-ES" sz="2000" b="1" dirty="0">
              <a:solidFill>
                <a:srgbClr val="BC8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1 y 3 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C89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2-MG</a:t>
            </a:r>
            <a:endParaRPr lang="es-ES" sz="2000" b="1" dirty="0">
              <a:solidFill>
                <a:srgbClr val="C898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600" b="1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2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s-ES" sz="2000" b="1" dirty="0" err="1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sz="2000" b="1" dirty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grasos</a:t>
            </a: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b="1" dirty="0" smtClean="0"/>
              <a:t>  </a:t>
            </a:r>
            <a:r>
              <a:rPr lang="es-ES" b="1" dirty="0" smtClean="0"/>
              <a:t>Rompe unión </a:t>
            </a:r>
            <a:r>
              <a:rPr lang="es-ES" b="1" dirty="0"/>
              <a:t>éster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s-ES" sz="2000" b="1" dirty="0" err="1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sz="2000" b="1" dirty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rasos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endParaRPr lang="es-ES" sz="800" b="1" dirty="0">
              <a:solidFill>
                <a:srgbClr val="BC8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970764" y="2420938"/>
            <a:ext cx="3643946" cy="3139321"/>
          </a:xfrm>
          <a:prstGeom prst="rect">
            <a:avLst/>
          </a:prstGeom>
          <a:noFill/>
          <a:ln w="38100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/>
              <a:t>Lipasa bucal- gástrica</a:t>
            </a:r>
            <a:r>
              <a:rPr lang="es-ES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dirty="0">
                <a:solidFill>
                  <a:srgbClr val="E2AC00"/>
                </a:solidFill>
              </a:rPr>
              <a:t>  </a:t>
            </a:r>
            <a:r>
              <a:rPr lang="es-ES" dirty="0" smtClean="0">
                <a:solidFill>
                  <a:srgbClr val="E2AC00"/>
                </a:solidFill>
              </a:rPr>
              <a:t>  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  <a:r>
              <a:rPr lang="es-ES" dirty="0" smtClean="0">
                <a:solidFill>
                  <a:srgbClr val="E2AC00"/>
                </a:solidFill>
              </a:rPr>
              <a:t> </a:t>
            </a: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/>
              <a:t>Lipasa pancreática</a:t>
            </a:r>
            <a:r>
              <a:rPr lang="es-ES" sz="2000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  <a:endParaRPr lang="es-ES" sz="2000" dirty="0"/>
          </a:p>
          <a:p>
            <a:pPr algn="l" eaLnBrk="1" hangingPunct="1">
              <a:buClr>
                <a:srgbClr val="EA8B00"/>
              </a:buClr>
              <a:buSzPct val="200000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 err="1"/>
              <a:t>Fosfolipasa</a:t>
            </a:r>
            <a:r>
              <a:rPr lang="es-ES" sz="2000" b="1" dirty="0"/>
              <a:t> A2 secretora</a:t>
            </a:r>
            <a:r>
              <a:rPr lang="es-ES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</a:t>
            </a:r>
            <a:r>
              <a:rPr lang="es-ES" sz="2000" b="1" dirty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TG </a:t>
            </a:r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 err="1"/>
              <a:t>Esterasa</a:t>
            </a:r>
            <a:r>
              <a:rPr lang="es-ES" sz="2000" b="1" dirty="0"/>
              <a:t> colesterol</a:t>
            </a:r>
            <a:r>
              <a:rPr lang="es-ES" dirty="0"/>
              <a:t>: 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dirty="0">
                <a:solidFill>
                  <a:srgbClr val="FFC000"/>
                </a:solidFill>
              </a:rPr>
              <a:t>  </a:t>
            </a:r>
            <a:r>
              <a:rPr lang="es-ES" dirty="0" smtClean="0">
                <a:solidFill>
                  <a:srgbClr val="FFC000"/>
                </a:solidFill>
              </a:rPr>
              <a:t> 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ésteres </a:t>
            </a:r>
            <a:r>
              <a:rPr lang="es-ES" sz="2000" b="1" dirty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colesterol,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sz="8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800" b="1" dirty="0">
              <a:solidFill>
                <a:srgbClr val="E2A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1907704" y="2924944"/>
            <a:ext cx="32403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1907704" y="3646236"/>
            <a:ext cx="32403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3582355" y="4467876"/>
            <a:ext cx="156570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15 Conector recto de flecha"/>
          <p:cNvCxnSpPr/>
          <p:nvPr/>
        </p:nvCxnSpPr>
        <p:spPr bwMode="auto">
          <a:xfrm>
            <a:off x="4302125" y="5176327"/>
            <a:ext cx="84593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70764" y="6661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84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6"/>
          <p:cNvSpPr txBox="1">
            <a:spLocks noChangeArrowheads="1"/>
          </p:cNvSpPr>
          <p:nvPr/>
        </p:nvSpPr>
        <p:spPr bwMode="auto">
          <a:xfrm>
            <a:off x="1504950" y="2420938"/>
            <a:ext cx="1758950" cy="1846262"/>
          </a:xfrm>
          <a:prstGeom prst="rect">
            <a:avLst/>
          </a:prstGeom>
          <a:solidFill>
            <a:srgbClr val="FFE6CD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Acción</a:t>
            </a:r>
          </a:p>
          <a:p>
            <a:pPr algn="l" eaLnBrk="1" hangingPunct="1"/>
            <a:r>
              <a:rPr lang="es-ES" sz="1000"/>
              <a:t> </a:t>
            </a:r>
          </a:p>
          <a:p>
            <a:pPr algn="l" eaLnBrk="1" hangingPunct="1"/>
            <a:r>
              <a:rPr lang="es-ES" sz="2000"/>
              <a:t>Lipasa</a:t>
            </a:r>
          </a:p>
          <a:p>
            <a:pPr algn="l" eaLnBrk="1" hangingPunct="1"/>
            <a:r>
              <a:rPr lang="es-ES" sz="2000"/>
              <a:t>PLA2</a:t>
            </a:r>
          </a:p>
          <a:p>
            <a:pPr algn="l" eaLnBrk="1" hangingPunct="1"/>
            <a:r>
              <a:rPr lang="es-ES" sz="2000"/>
              <a:t>Esterasa del </a:t>
            </a:r>
          </a:p>
          <a:p>
            <a:pPr algn="l" eaLnBrk="1" hangingPunct="1"/>
            <a:r>
              <a:rPr lang="es-ES" sz="2000"/>
              <a:t>colesterol</a:t>
            </a:r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4097338" y="2565400"/>
            <a:ext cx="3200400" cy="1446213"/>
          </a:xfrm>
          <a:prstGeom prst="rect">
            <a:avLst/>
          </a:prstGeom>
          <a:solidFill>
            <a:srgbClr val="FFF2E5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/>
              <a:t>Productos</a:t>
            </a:r>
          </a:p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b="1" dirty="0"/>
              <a:t>MG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  <a:p>
            <a:pPr algn="l">
              <a:defRPr/>
            </a:pPr>
            <a:r>
              <a:rPr lang="es-ES" b="1" dirty="0" err="1"/>
              <a:t>Lisolecitina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  <a:p>
            <a:pPr algn="l">
              <a:defRPr/>
            </a:pPr>
            <a:r>
              <a:rPr lang="es-ES" b="1" dirty="0"/>
              <a:t>Colesterol libre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</p:txBody>
      </p:sp>
      <p:sp>
        <p:nvSpPr>
          <p:cNvPr id="180236" name="AutoShape 12"/>
          <p:cNvSpPr>
            <a:spLocks noChangeArrowheads="1"/>
          </p:cNvSpPr>
          <p:nvPr/>
        </p:nvSpPr>
        <p:spPr bwMode="auto">
          <a:xfrm>
            <a:off x="6473825" y="4005263"/>
            <a:ext cx="360363" cy="936625"/>
          </a:xfrm>
          <a:prstGeom prst="downArrow">
            <a:avLst>
              <a:gd name="adj1" fmla="val 50000"/>
              <a:gd name="adj2" fmla="val 6497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5364163" y="4995863"/>
            <a:ext cx="2590800" cy="954087"/>
          </a:xfrm>
          <a:prstGeom prst="rect">
            <a:avLst/>
          </a:prstGeom>
          <a:solidFill>
            <a:srgbClr val="DCEFF0"/>
          </a:solidFill>
          <a:ln w="57150">
            <a:solidFill>
              <a:srgbClr val="FF8431"/>
            </a:solidFill>
            <a:miter lim="800000"/>
            <a:headEnd/>
            <a:tailEnd/>
          </a:ln>
          <a:effectLst>
            <a:glow rad="101600">
              <a:srgbClr val="F1960F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b="1" dirty="0"/>
              <a:t>ABSORCIÓN </a:t>
            </a:r>
          </a:p>
          <a:p>
            <a:pPr eaLnBrk="1" hangingPunct="1"/>
            <a:r>
              <a:rPr lang="es-ES" sz="2800" b="1" dirty="0"/>
              <a:t>VÍA LINFA</a:t>
            </a:r>
          </a:p>
        </p:txBody>
      </p:sp>
      <p:sp>
        <p:nvSpPr>
          <p:cNvPr id="180238" name="AutoShape 14"/>
          <p:cNvSpPr>
            <a:spLocks noChangeArrowheads="1"/>
          </p:cNvSpPr>
          <p:nvPr/>
        </p:nvSpPr>
        <p:spPr bwMode="auto">
          <a:xfrm flipV="1">
            <a:off x="3449638" y="3095625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FF843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2" name="Text Box 18"/>
          <p:cNvSpPr txBox="1">
            <a:spLocks noChangeArrowheads="1"/>
          </p:cNvSpPr>
          <p:nvPr/>
        </p:nvSpPr>
        <p:spPr bwMode="auto">
          <a:xfrm>
            <a:off x="684213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2408" name="Text Box 25"/>
          <p:cNvSpPr txBox="1">
            <a:spLocks noChangeArrowheads="1"/>
          </p:cNvSpPr>
          <p:nvPr/>
        </p:nvSpPr>
        <p:spPr bwMode="auto">
          <a:xfrm>
            <a:off x="7002854" y="1147391"/>
            <a:ext cx="1529586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Digestión</a:t>
            </a:r>
          </a:p>
          <a:p>
            <a:pPr eaLnBrk="1" hangingPunct="1"/>
            <a:r>
              <a:rPr lang="es-ES" sz="2000" dirty="0" smtClean="0"/>
              <a:t>Hidrólisis</a:t>
            </a:r>
            <a:endParaRPr lang="es-ES" sz="20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994400" y="639137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0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0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 animBg="1"/>
      <p:bldP spid="180236" grpId="0" animBg="1"/>
      <p:bldP spid="180237" grpId="0" animBg="1"/>
      <p:bldP spid="180238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ChangeArrowheads="1"/>
          </p:cNvSpPr>
          <p:nvPr/>
        </p:nvSpPr>
        <p:spPr bwMode="auto">
          <a:xfrm>
            <a:off x="2484438" y="0"/>
            <a:ext cx="20875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27" name="Rectangle 6"/>
          <p:cNvSpPr>
            <a:spLocks noChangeArrowheads="1"/>
          </p:cNvSpPr>
          <p:nvPr/>
        </p:nvSpPr>
        <p:spPr bwMode="auto">
          <a:xfrm>
            <a:off x="1476375" y="1052513"/>
            <a:ext cx="28082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28" name="Text Box 8"/>
          <p:cNvSpPr txBox="1">
            <a:spLocks noChangeArrowheads="1"/>
          </p:cNvSpPr>
          <p:nvPr/>
        </p:nvSpPr>
        <p:spPr bwMode="auto">
          <a:xfrm>
            <a:off x="2015678" y="1929606"/>
            <a:ext cx="507660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F1D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dirty="0"/>
              <a:t>Pequeñas cantidades en tejidos animales y vegetales</a:t>
            </a:r>
          </a:p>
          <a:p>
            <a:pPr eaLnBrk="1" hangingPunct="1"/>
            <a:r>
              <a:rPr lang="es-MX" dirty="0"/>
              <a:t>Son los elementos para lípidos complejos</a:t>
            </a:r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3351213" y="1312373"/>
            <a:ext cx="2441575" cy="425450"/>
          </a:xfrm>
          <a:prstGeom prst="rect">
            <a:avLst/>
          </a:prstGeom>
          <a:solidFill>
            <a:srgbClr val="FFC095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ACIDOS GRASOS</a:t>
            </a:r>
            <a:endParaRPr lang="es-E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1020" name="Rectangle 12"/>
          <p:cNvSpPr>
            <a:spLocks noChangeArrowheads="1"/>
          </p:cNvSpPr>
          <p:nvPr/>
        </p:nvSpPr>
        <p:spPr bwMode="auto">
          <a:xfrm>
            <a:off x="2987675" y="2924175"/>
            <a:ext cx="3168650" cy="1751013"/>
          </a:xfrm>
          <a:prstGeom prst="rect">
            <a:avLst/>
          </a:prstGeom>
          <a:solidFill>
            <a:srgbClr val="F3F18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MX" sz="2000" b="1"/>
              <a:t>DE CADENA LARGA</a:t>
            </a:r>
            <a:r>
              <a:rPr lang="es-MX" sz="1600"/>
              <a:t> </a:t>
            </a:r>
          </a:p>
          <a:p>
            <a:pPr algn="l"/>
            <a:r>
              <a:rPr lang="es-MX" sz="1600"/>
              <a:t>      Ej. </a:t>
            </a:r>
            <a:r>
              <a:rPr lang="es-MX" sz="1600" b="1"/>
              <a:t>Ácido esteárico</a:t>
            </a:r>
          </a:p>
          <a:p>
            <a:pPr algn="l"/>
            <a:endParaRPr lang="es-MX" sz="1600" b="1"/>
          </a:p>
          <a:p>
            <a:pPr algn="l"/>
            <a:r>
              <a:rPr lang="es-MX" sz="1600"/>
              <a:t>14 - 22 átomos de C</a:t>
            </a:r>
          </a:p>
          <a:p>
            <a:pPr algn="l"/>
            <a:r>
              <a:rPr lang="es-MX" sz="1600"/>
              <a:t>Varían en la posición de enlaces dobles o insaturados</a:t>
            </a:r>
          </a:p>
          <a:p>
            <a:pPr algn="l"/>
            <a:endParaRPr lang="es-ES" sz="800"/>
          </a:p>
        </p:txBody>
      </p:sp>
      <p:pic>
        <p:nvPicPr>
          <p:cNvPr id="171031" name="Picture 23" descr="StearicAc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3" b="16226"/>
          <a:stretch>
            <a:fillRect/>
          </a:stretch>
        </p:blipFill>
        <p:spPr bwMode="auto">
          <a:xfrm>
            <a:off x="1128713" y="4724400"/>
            <a:ext cx="68849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32" name="Text Box 24"/>
          <p:cNvSpPr txBox="1">
            <a:spLocks noChangeArrowheads="1"/>
          </p:cNvSpPr>
          <p:nvPr/>
        </p:nvSpPr>
        <p:spPr bwMode="auto">
          <a:xfrm>
            <a:off x="2865055" y="5918865"/>
            <a:ext cx="3377848" cy="400110"/>
          </a:xfrm>
          <a:prstGeom prst="rect">
            <a:avLst/>
          </a:prstGeom>
          <a:solidFill>
            <a:srgbClr val="F3F18F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Esteárico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tomos C)</a:t>
            </a: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979488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7002854" y="1147391"/>
            <a:ext cx="1529586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Digestión</a:t>
            </a:r>
          </a:p>
          <a:p>
            <a:pPr eaLnBrk="1" hangingPunct="1"/>
            <a:r>
              <a:rPr lang="es-ES" sz="2000" dirty="0" smtClean="0"/>
              <a:t>Hidrólisis</a:t>
            </a:r>
            <a:endParaRPr lang="es-ES" sz="2000" dirty="0"/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5994400" y="639137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0" grpId="0" animBg="1"/>
      <p:bldP spid="171032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ChangeArrowheads="1"/>
          </p:cNvSpPr>
          <p:nvPr/>
        </p:nvSpPr>
        <p:spPr bwMode="auto">
          <a:xfrm>
            <a:off x="849313" y="260350"/>
            <a:ext cx="287337" cy="6337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1" name="Rectangle 7"/>
          <p:cNvSpPr>
            <a:spLocks noChangeArrowheads="1"/>
          </p:cNvSpPr>
          <p:nvPr/>
        </p:nvSpPr>
        <p:spPr bwMode="auto">
          <a:xfrm>
            <a:off x="1281113" y="908050"/>
            <a:ext cx="1655762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2" name="Rectangle 9"/>
          <p:cNvSpPr>
            <a:spLocks noChangeArrowheads="1"/>
          </p:cNvSpPr>
          <p:nvPr/>
        </p:nvSpPr>
        <p:spPr bwMode="auto">
          <a:xfrm>
            <a:off x="849313" y="4868863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3" name="Rectangle 10"/>
          <p:cNvSpPr>
            <a:spLocks noChangeArrowheads="1"/>
          </p:cNvSpPr>
          <p:nvPr/>
        </p:nvSpPr>
        <p:spPr bwMode="auto">
          <a:xfrm>
            <a:off x="1712913" y="5084763"/>
            <a:ext cx="10080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4" name="Rectangle 11"/>
          <p:cNvSpPr>
            <a:spLocks noChangeArrowheads="1"/>
          </p:cNvSpPr>
          <p:nvPr/>
        </p:nvSpPr>
        <p:spPr bwMode="auto">
          <a:xfrm>
            <a:off x="1712913" y="4941888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5" name="Rectangle 13"/>
          <p:cNvSpPr>
            <a:spLocks noChangeArrowheads="1"/>
          </p:cNvSpPr>
          <p:nvPr/>
        </p:nvSpPr>
        <p:spPr bwMode="auto">
          <a:xfrm>
            <a:off x="2505075" y="5734050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6" name="Rectangle 14"/>
          <p:cNvSpPr>
            <a:spLocks noChangeArrowheads="1"/>
          </p:cNvSpPr>
          <p:nvPr/>
        </p:nvSpPr>
        <p:spPr bwMode="auto">
          <a:xfrm>
            <a:off x="3368675" y="5949950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7" name="Text Box 17"/>
          <p:cNvSpPr txBox="1">
            <a:spLocks noChangeArrowheads="1"/>
          </p:cNvSpPr>
          <p:nvPr/>
        </p:nvSpPr>
        <p:spPr bwMode="auto">
          <a:xfrm>
            <a:off x="6011863" y="3789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6443663" y="5661025"/>
            <a:ext cx="1533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Transporte</a:t>
            </a:r>
          </a:p>
        </p:txBody>
      </p:sp>
      <p:sp>
        <p:nvSpPr>
          <p:cNvPr id="148502" name="Text Box 22"/>
          <p:cNvSpPr txBox="1">
            <a:spLocks noChangeArrowheads="1"/>
          </p:cNvSpPr>
          <p:nvPr/>
        </p:nvSpPr>
        <p:spPr bwMode="auto">
          <a:xfrm>
            <a:off x="971550" y="620713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4460" name="Oval 24"/>
          <p:cNvSpPr>
            <a:spLocks noChangeArrowheads="1"/>
          </p:cNvSpPr>
          <p:nvPr/>
        </p:nvSpPr>
        <p:spPr bwMode="auto">
          <a:xfrm>
            <a:off x="4211638" y="3644900"/>
            <a:ext cx="8636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1" name="Oval 25"/>
          <p:cNvSpPr>
            <a:spLocks noChangeArrowheads="1"/>
          </p:cNvSpPr>
          <p:nvPr/>
        </p:nvSpPr>
        <p:spPr bwMode="auto">
          <a:xfrm>
            <a:off x="4498975" y="3860800"/>
            <a:ext cx="7921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2" name="Rectangle 26"/>
          <p:cNvSpPr>
            <a:spLocks noChangeArrowheads="1"/>
          </p:cNvSpPr>
          <p:nvPr/>
        </p:nvSpPr>
        <p:spPr bwMode="auto">
          <a:xfrm>
            <a:off x="3995738" y="40481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3" name="Rectangle 27"/>
          <p:cNvSpPr>
            <a:spLocks noChangeArrowheads="1"/>
          </p:cNvSpPr>
          <p:nvPr/>
        </p:nvSpPr>
        <p:spPr bwMode="auto">
          <a:xfrm>
            <a:off x="3706813" y="278130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4" name="Rectangle 67"/>
          <p:cNvSpPr>
            <a:spLocks noChangeArrowheads="1"/>
          </p:cNvSpPr>
          <p:nvPr/>
        </p:nvSpPr>
        <p:spPr bwMode="auto">
          <a:xfrm>
            <a:off x="971550" y="260350"/>
            <a:ext cx="287338" cy="6337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5" name="Rectangle 68"/>
          <p:cNvSpPr>
            <a:spLocks noChangeArrowheads="1"/>
          </p:cNvSpPr>
          <p:nvPr/>
        </p:nvSpPr>
        <p:spPr bwMode="auto">
          <a:xfrm>
            <a:off x="1403350" y="908050"/>
            <a:ext cx="16557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6" name="Rectangle 70"/>
          <p:cNvSpPr>
            <a:spLocks noChangeArrowheads="1"/>
          </p:cNvSpPr>
          <p:nvPr/>
        </p:nvSpPr>
        <p:spPr bwMode="auto">
          <a:xfrm>
            <a:off x="971550" y="4868863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7" name="Rectangle 71"/>
          <p:cNvSpPr>
            <a:spLocks noChangeArrowheads="1"/>
          </p:cNvSpPr>
          <p:nvPr/>
        </p:nvSpPr>
        <p:spPr bwMode="auto">
          <a:xfrm>
            <a:off x="1835150" y="5013325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8" name="Rectangle 72"/>
          <p:cNvSpPr>
            <a:spLocks noChangeArrowheads="1"/>
          </p:cNvSpPr>
          <p:nvPr/>
        </p:nvSpPr>
        <p:spPr bwMode="auto">
          <a:xfrm>
            <a:off x="1835150" y="4941888"/>
            <a:ext cx="3603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9" name="Rectangle 74"/>
          <p:cNvSpPr>
            <a:spLocks noChangeArrowheads="1"/>
          </p:cNvSpPr>
          <p:nvPr/>
        </p:nvSpPr>
        <p:spPr bwMode="auto">
          <a:xfrm>
            <a:off x="2627313" y="5734050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0" name="Rectangle 75"/>
          <p:cNvSpPr>
            <a:spLocks noChangeArrowheads="1"/>
          </p:cNvSpPr>
          <p:nvPr/>
        </p:nvSpPr>
        <p:spPr bwMode="auto">
          <a:xfrm>
            <a:off x="3490913" y="5949950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1" name="Rectangle 79"/>
          <p:cNvSpPr>
            <a:spLocks noChangeArrowheads="1"/>
          </p:cNvSpPr>
          <p:nvPr/>
        </p:nvSpPr>
        <p:spPr bwMode="auto">
          <a:xfrm>
            <a:off x="4067175" y="260350"/>
            <a:ext cx="12239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2" name="Rectangle 81"/>
          <p:cNvSpPr>
            <a:spLocks noChangeArrowheads="1"/>
          </p:cNvSpPr>
          <p:nvPr/>
        </p:nvSpPr>
        <p:spPr bwMode="auto">
          <a:xfrm>
            <a:off x="3851275" y="278130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3" name="Rectangle 83"/>
          <p:cNvSpPr>
            <a:spLocks noChangeArrowheads="1"/>
          </p:cNvSpPr>
          <p:nvPr/>
        </p:nvSpPr>
        <p:spPr bwMode="auto">
          <a:xfrm>
            <a:off x="3490913" y="2060575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4" name="Oval 85"/>
          <p:cNvSpPr>
            <a:spLocks noChangeArrowheads="1"/>
          </p:cNvSpPr>
          <p:nvPr/>
        </p:nvSpPr>
        <p:spPr bwMode="auto">
          <a:xfrm rot="-1536131">
            <a:off x="4359275" y="5445125"/>
            <a:ext cx="9350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5" name="Oval 87"/>
          <p:cNvSpPr>
            <a:spLocks noChangeArrowheads="1"/>
          </p:cNvSpPr>
          <p:nvPr/>
        </p:nvSpPr>
        <p:spPr bwMode="auto">
          <a:xfrm>
            <a:off x="4356100" y="3716338"/>
            <a:ext cx="935038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6" name="Oval 88"/>
          <p:cNvSpPr>
            <a:spLocks noChangeArrowheads="1"/>
          </p:cNvSpPr>
          <p:nvPr/>
        </p:nvSpPr>
        <p:spPr bwMode="auto">
          <a:xfrm>
            <a:off x="4643438" y="4076700"/>
            <a:ext cx="7921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7" name="Oval 89"/>
          <p:cNvSpPr>
            <a:spLocks noChangeArrowheads="1"/>
          </p:cNvSpPr>
          <p:nvPr/>
        </p:nvSpPr>
        <p:spPr bwMode="auto">
          <a:xfrm>
            <a:off x="4356100" y="36449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8" name="Rectangle 90"/>
          <p:cNvSpPr>
            <a:spLocks noChangeArrowheads="1"/>
          </p:cNvSpPr>
          <p:nvPr/>
        </p:nvSpPr>
        <p:spPr bwMode="auto">
          <a:xfrm>
            <a:off x="4356100" y="4941888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9" name="Oval 91"/>
          <p:cNvSpPr>
            <a:spLocks noChangeArrowheads="1"/>
          </p:cNvSpPr>
          <p:nvPr/>
        </p:nvSpPr>
        <p:spPr bwMode="auto">
          <a:xfrm>
            <a:off x="4211638" y="5013325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0" name="Oval 95"/>
          <p:cNvSpPr>
            <a:spLocks noChangeArrowheads="1"/>
          </p:cNvSpPr>
          <p:nvPr/>
        </p:nvSpPr>
        <p:spPr bwMode="auto">
          <a:xfrm>
            <a:off x="1763713" y="458152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4481" name="Picture 98" descr="grasas 4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b="8450"/>
          <a:stretch>
            <a:fillRect/>
          </a:stretch>
        </p:blipFill>
        <p:spPr bwMode="auto">
          <a:xfrm>
            <a:off x="1116013" y="598488"/>
            <a:ext cx="5249862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82" name="Rectangle 101"/>
          <p:cNvSpPr>
            <a:spLocks noChangeArrowheads="1"/>
          </p:cNvSpPr>
          <p:nvPr/>
        </p:nvSpPr>
        <p:spPr bwMode="auto">
          <a:xfrm>
            <a:off x="1685925" y="1196975"/>
            <a:ext cx="16557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3" name="Rectangle 103"/>
          <p:cNvSpPr>
            <a:spLocks noChangeArrowheads="1"/>
          </p:cNvSpPr>
          <p:nvPr/>
        </p:nvSpPr>
        <p:spPr bwMode="auto">
          <a:xfrm>
            <a:off x="1254125" y="5157788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4" name="Rectangle 104"/>
          <p:cNvSpPr>
            <a:spLocks noChangeArrowheads="1"/>
          </p:cNvSpPr>
          <p:nvPr/>
        </p:nvSpPr>
        <p:spPr bwMode="auto">
          <a:xfrm>
            <a:off x="2117725" y="5372100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5" name="Rectangle 105"/>
          <p:cNvSpPr>
            <a:spLocks noChangeArrowheads="1"/>
          </p:cNvSpPr>
          <p:nvPr/>
        </p:nvSpPr>
        <p:spPr bwMode="auto">
          <a:xfrm>
            <a:off x="2117725" y="5230813"/>
            <a:ext cx="3603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6" name="Rectangle 107"/>
          <p:cNvSpPr>
            <a:spLocks noChangeArrowheads="1"/>
          </p:cNvSpPr>
          <p:nvPr/>
        </p:nvSpPr>
        <p:spPr bwMode="auto">
          <a:xfrm>
            <a:off x="2843213" y="6021388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7" name="Rectangle 108"/>
          <p:cNvSpPr>
            <a:spLocks noChangeArrowheads="1"/>
          </p:cNvSpPr>
          <p:nvPr/>
        </p:nvSpPr>
        <p:spPr bwMode="auto">
          <a:xfrm>
            <a:off x="4133850" y="6238875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8" name="Text Box 111"/>
          <p:cNvSpPr txBox="1">
            <a:spLocks noChangeArrowheads="1"/>
          </p:cNvSpPr>
          <p:nvPr/>
        </p:nvSpPr>
        <p:spPr bwMode="auto">
          <a:xfrm>
            <a:off x="7713663" y="1125538"/>
            <a:ext cx="8842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Fases</a:t>
            </a:r>
          </a:p>
        </p:txBody>
      </p:sp>
      <p:sp>
        <p:nvSpPr>
          <p:cNvPr id="104489" name="Rectangle 113"/>
          <p:cNvSpPr>
            <a:spLocks noChangeArrowheads="1"/>
          </p:cNvSpPr>
          <p:nvPr/>
        </p:nvSpPr>
        <p:spPr bwMode="auto">
          <a:xfrm>
            <a:off x="4349750" y="549275"/>
            <a:ext cx="12239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0" name="Text Box 114"/>
          <p:cNvSpPr txBox="1">
            <a:spLocks noChangeArrowheads="1"/>
          </p:cNvSpPr>
          <p:nvPr/>
        </p:nvSpPr>
        <p:spPr bwMode="auto">
          <a:xfrm>
            <a:off x="4264025" y="765175"/>
            <a:ext cx="1231900" cy="395288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Estómago</a:t>
            </a:r>
          </a:p>
        </p:txBody>
      </p:sp>
      <p:sp>
        <p:nvSpPr>
          <p:cNvPr id="104491" name="Rectangle 115"/>
          <p:cNvSpPr>
            <a:spLocks noChangeArrowheads="1"/>
          </p:cNvSpPr>
          <p:nvPr/>
        </p:nvSpPr>
        <p:spPr bwMode="auto">
          <a:xfrm>
            <a:off x="4133850" y="307022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2" name="Text Box 116"/>
          <p:cNvSpPr txBox="1">
            <a:spLocks noChangeArrowheads="1"/>
          </p:cNvSpPr>
          <p:nvPr/>
        </p:nvSpPr>
        <p:spPr bwMode="auto">
          <a:xfrm>
            <a:off x="4032250" y="3070225"/>
            <a:ext cx="1212850" cy="395288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Intestino</a:t>
            </a:r>
          </a:p>
        </p:txBody>
      </p:sp>
      <p:sp>
        <p:nvSpPr>
          <p:cNvPr id="104493" name="Rectangle 117"/>
          <p:cNvSpPr>
            <a:spLocks noChangeArrowheads="1"/>
          </p:cNvSpPr>
          <p:nvPr/>
        </p:nvSpPr>
        <p:spPr bwMode="auto">
          <a:xfrm>
            <a:off x="3773488" y="23495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4" name="Text Box 118"/>
          <p:cNvSpPr txBox="1">
            <a:spLocks noChangeArrowheads="1"/>
          </p:cNvSpPr>
          <p:nvPr/>
        </p:nvSpPr>
        <p:spPr bwMode="auto">
          <a:xfrm>
            <a:off x="3797906" y="2044845"/>
            <a:ext cx="712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Quimo</a:t>
            </a:r>
          </a:p>
        </p:txBody>
      </p:sp>
      <p:sp>
        <p:nvSpPr>
          <p:cNvPr id="104495" name="Oval 119"/>
          <p:cNvSpPr>
            <a:spLocks noChangeArrowheads="1"/>
          </p:cNvSpPr>
          <p:nvPr/>
        </p:nvSpPr>
        <p:spPr bwMode="auto">
          <a:xfrm rot="-1536131">
            <a:off x="4646613" y="5761038"/>
            <a:ext cx="1139825" cy="284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6" name="Text Box 120"/>
          <p:cNvSpPr txBox="1">
            <a:spLocks noChangeArrowheads="1"/>
          </p:cNvSpPr>
          <p:nvPr/>
        </p:nvSpPr>
        <p:spPr bwMode="auto">
          <a:xfrm rot="-1905752">
            <a:off x="4572000" y="5661025"/>
            <a:ext cx="1195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Enterocito</a:t>
            </a:r>
          </a:p>
        </p:txBody>
      </p:sp>
      <p:sp>
        <p:nvSpPr>
          <p:cNvPr id="104497" name="Oval 121"/>
          <p:cNvSpPr>
            <a:spLocks noChangeArrowheads="1"/>
          </p:cNvSpPr>
          <p:nvPr/>
        </p:nvSpPr>
        <p:spPr bwMode="auto">
          <a:xfrm>
            <a:off x="4638675" y="4005263"/>
            <a:ext cx="935038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8" name="Oval 122"/>
          <p:cNvSpPr>
            <a:spLocks noChangeArrowheads="1"/>
          </p:cNvSpPr>
          <p:nvPr/>
        </p:nvSpPr>
        <p:spPr bwMode="auto">
          <a:xfrm>
            <a:off x="4926013" y="4365625"/>
            <a:ext cx="7921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9" name="Oval 123"/>
          <p:cNvSpPr>
            <a:spLocks noChangeArrowheads="1"/>
          </p:cNvSpPr>
          <p:nvPr/>
        </p:nvSpPr>
        <p:spPr bwMode="auto">
          <a:xfrm>
            <a:off x="4638675" y="39338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0" name="Rectangle 124"/>
          <p:cNvSpPr>
            <a:spLocks noChangeArrowheads="1"/>
          </p:cNvSpPr>
          <p:nvPr/>
        </p:nvSpPr>
        <p:spPr bwMode="auto">
          <a:xfrm>
            <a:off x="4638675" y="5230813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1" name="Oval 125"/>
          <p:cNvSpPr>
            <a:spLocks noChangeArrowheads="1"/>
          </p:cNvSpPr>
          <p:nvPr/>
        </p:nvSpPr>
        <p:spPr bwMode="auto">
          <a:xfrm>
            <a:off x="4494213" y="5302250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2" name="Rectangle 127"/>
          <p:cNvSpPr>
            <a:spLocks noChangeArrowheads="1"/>
          </p:cNvSpPr>
          <p:nvPr/>
        </p:nvSpPr>
        <p:spPr bwMode="auto">
          <a:xfrm>
            <a:off x="4999038" y="1196975"/>
            <a:ext cx="12954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3" name="Text Box 128"/>
          <p:cNvSpPr txBox="1">
            <a:spLocks noChangeArrowheads="1"/>
          </p:cNvSpPr>
          <p:nvPr/>
        </p:nvSpPr>
        <p:spPr bwMode="auto">
          <a:xfrm>
            <a:off x="4926013" y="1270000"/>
            <a:ext cx="1316037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Lípidos </a:t>
            </a:r>
          </a:p>
          <a:p>
            <a:pPr algn="l" eaLnBrk="1" hangingPunct="1"/>
            <a:r>
              <a:rPr lang="es-ES_tradnl" sz="1400" b="1"/>
              <a:t>emulsificados</a:t>
            </a:r>
          </a:p>
        </p:txBody>
      </p:sp>
      <p:sp>
        <p:nvSpPr>
          <p:cNvPr id="104504" name="Oval 129"/>
          <p:cNvSpPr>
            <a:spLocks noChangeArrowheads="1"/>
          </p:cNvSpPr>
          <p:nvPr/>
        </p:nvSpPr>
        <p:spPr bwMode="auto">
          <a:xfrm>
            <a:off x="2046288" y="487045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5" name="Text Box 130"/>
          <p:cNvSpPr txBox="1">
            <a:spLocks noChangeArrowheads="1"/>
          </p:cNvSpPr>
          <p:nvPr/>
        </p:nvSpPr>
        <p:spPr bwMode="auto">
          <a:xfrm>
            <a:off x="2117725" y="4438650"/>
            <a:ext cx="487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SB</a:t>
            </a:r>
          </a:p>
        </p:txBody>
      </p:sp>
      <p:sp>
        <p:nvSpPr>
          <p:cNvPr id="104506" name="Oval 131"/>
          <p:cNvSpPr>
            <a:spLocks noChangeArrowheads="1"/>
          </p:cNvSpPr>
          <p:nvPr/>
        </p:nvSpPr>
        <p:spPr bwMode="auto">
          <a:xfrm>
            <a:off x="3125788" y="386238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7" name="Oval 132"/>
          <p:cNvSpPr>
            <a:spLocks noChangeArrowheads="1"/>
          </p:cNvSpPr>
          <p:nvPr/>
        </p:nvSpPr>
        <p:spPr bwMode="auto">
          <a:xfrm>
            <a:off x="2765425" y="4078288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8" name="Oval 133"/>
          <p:cNvSpPr>
            <a:spLocks noChangeArrowheads="1"/>
          </p:cNvSpPr>
          <p:nvPr/>
        </p:nvSpPr>
        <p:spPr bwMode="auto">
          <a:xfrm>
            <a:off x="2838450" y="4222750"/>
            <a:ext cx="5032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9" name="Text Box 134"/>
          <p:cNvSpPr txBox="1">
            <a:spLocks noChangeArrowheads="1"/>
          </p:cNvSpPr>
          <p:nvPr/>
        </p:nvSpPr>
        <p:spPr bwMode="auto">
          <a:xfrm rot="-2188466">
            <a:off x="2622550" y="4005263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H</a:t>
            </a:r>
            <a:r>
              <a:rPr lang="es-ES" sz="1600" b="1" baseline="-25000"/>
              <a:t>2</a:t>
            </a:r>
            <a:r>
              <a:rPr lang="es-ES" sz="1600" b="1"/>
              <a:t>O</a:t>
            </a:r>
          </a:p>
        </p:txBody>
      </p:sp>
      <p:sp>
        <p:nvSpPr>
          <p:cNvPr id="104510" name="Oval 135"/>
          <p:cNvSpPr>
            <a:spLocks noChangeArrowheads="1"/>
          </p:cNvSpPr>
          <p:nvPr/>
        </p:nvSpPr>
        <p:spPr bwMode="auto">
          <a:xfrm>
            <a:off x="2987675" y="5084763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1" name="Oval 136"/>
          <p:cNvSpPr>
            <a:spLocks noChangeArrowheads="1"/>
          </p:cNvSpPr>
          <p:nvPr/>
        </p:nvSpPr>
        <p:spPr bwMode="auto">
          <a:xfrm>
            <a:off x="2046288" y="2565400"/>
            <a:ext cx="50323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2" name="Text Box 137"/>
          <p:cNvSpPr txBox="1">
            <a:spLocks noChangeArrowheads="1"/>
          </p:cNvSpPr>
          <p:nvPr/>
        </p:nvSpPr>
        <p:spPr bwMode="auto">
          <a:xfrm>
            <a:off x="1973263" y="2493963"/>
            <a:ext cx="495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TG</a:t>
            </a:r>
          </a:p>
        </p:txBody>
      </p:sp>
      <p:sp>
        <p:nvSpPr>
          <p:cNvPr id="104513" name="Oval 138"/>
          <p:cNvSpPr>
            <a:spLocks noChangeArrowheads="1"/>
          </p:cNvSpPr>
          <p:nvPr/>
        </p:nvSpPr>
        <p:spPr bwMode="auto">
          <a:xfrm>
            <a:off x="2117725" y="299720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4" name="Text Box 139"/>
          <p:cNvSpPr txBox="1">
            <a:spLocks noChangeArrowheads="1"/>
          </p:cNvSpPr>
          <p:nvPr/>
        </p:nvSpPr>
        <p:spPr bwMode="auto">
          <a:xfrm>
            <a:off x="2017713" y="2971800"/>
            <a:ext cx="785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Lipasa</a:t>
            </a:r>
          </a:p>
        </p:txBody>
      </p:sp>
      <p:sp>
        <p:nvSpPr>
          <p:cNvPr id="104515" name="Oval 140"/>
          <p:cNvSpPr>
            <a:spLocks noChangeArrowheads="1"/>
          </p:cNvSpPr>
          <p:nvPr/>
        </p:nvSpPr>
        <p:spPr bwMode="auto">
          <a:xfrm>
            <a:off x="1325563" y="4076700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6" name="Oval 141"/>
          <p:cNvSpPr>
            <a:spLocks noChangeArrowheads="1"/>
          </p:cNvSpPr>
          <p:nvPr/>
        </p:nvSpPr>
        <p:spPr bwMode="auto">
          <a:xfrm>
            <a:off x="1541463" y="4367213"/>
            <a:ext cx="360362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7" name="Text Box 142"/>
          <p:cNvSpPr txBox="1">
            <a:spLocks noChangeArrowheads="1"/>
          </p:cNvSpPr>
          <p:nvPr/>
        </p:nvSpPr>
        <p:spPr bwMode="auto">
          <a:xfrm>
            <a:off x="1247775" y="3716338"/>
            <a:ext cx="6048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Ac.G</a:t>
            </a:r>
          </a:p>
        </p:txBody>
      </p:sp>
      <p:sp>
        <p:nvSpPr>
          <p:cNvPr id="104518" name="Text Box 143"/>
          <p:cNvSpPr txBox="1">
            <a:spLocks noChangeArrowheads="1"/>
          </p:cNvSpPr>
          <p:nvPr/>
        </p:nvSpPr>
        <p:spPr bwMode="auto">
          <a:xfrm>
            <a:off x="1331913" y="4292600"/>
            <a:ext cx="461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MG</a:t>
            </a:r>
          </a:p>
        </p:txBody>
      </p:sp>
      <p:sp>
        <p:nvSpPr>
          <p:cNvPr id="104520" name="Text Box 8"/>
          <p:cNvSpPr txBox="1">
            <a:spLocks noChangeArrowheads="1"/>
          </p:cNvSpPr>
          <p:nvPr/>
        </p:nvSpPr>
        <p:spPr bwMode="auto">
          <a:xfrm>
            <a:off x="1519988" y="1619806"/>
            <a:ext cx="148470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b="1" dirty="0" smtClean="0"/>
              <a:t>EMULSIÓN</a:t>
            </a:r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684213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4522" name="Text Box 12"/>
          <p:cNvSpPr txBox="1">
            <a:spLocks noChangeArrowheads="1"/>
          </p:cNvSpPr>
          <p:nvPr/>
        </p:nvSpPr>
        <p:spPr bwMode="auto">
          <a:xfrm>
            <a:off x="869999" y="5373688"/>
            <a:ext cx="159851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/>
              <a:t>DIGESTIÓN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Hidrólisis</a:t>
            </a:r>
            <a:endParaRPr lang="es-ES" b="1" dirty="0"/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5940425" y="4868863"/>
            <a:ext cx="2376488" cy="7604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SOLUBILIZACIÓN</a:t>
            </a:r>
          </a:p>
          <a:p>
            <a:pPr eaLnBrk="1" hangingPunct="1"/>
            <a:r>
              <a:rPr lang="es-ES" sz="2400" b="1"/>
              <a:t>Micelas</a:t>
            </a:r>
          </a:p>
        </p:txBody>
      </p:sp>
      <p:sp>
        <p:nvSpPr>
          <p:cNvPr id="148496" name="Oval 16"/>
          <p:cNvSpPr>
            <a:spLocks noChangeArrowheads="1"/>
          </p:cNvSpPr>
          <p:nvPr/>
        </p:nvSpPr>
        <p:spPr bwMode="auto">
          <a:xfrm>
            <a:off x="5797550" y="4292600"/>
            <a:ext cx="2735263" cy="20161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28398" dir="1593903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5" name="Oval 146"/>
          <p:cNvSpPr>
            <a:spLocks noChangeArrowheads="1"/>
          </p:cNvSpPr>
          <p:nvPr/>
        </p:nvSpPr>
        <p:spPr bwMode="auto">
          <a:xfrm>
            <a:off x="4427538" y="52292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6" name="Oval 147"/>
          <p:cNvSpPr>
            <a:spLocks noChangeArrowheads="1"/>
          </p:cNvSpPr>
          <p:nvPr/>
        </p:nvSpPr>
        <p:spPr bwMode="auto">
          <a:xfrm>
            <a:off x="4859338" y="5084763"/>
            <a:ext cx="730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7" name="Rectangle 148"/>
          <p:cNvSpPr>
            <a:spLocks noChangeArrowheads="1"/>
          </p:cNvSpPr>
          <p:nvPr/>
        </p:nvSpPr>
        <p:spPr bwMode="auto">
          <a:xfrm>
            <a:off x="4140200" y="429260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8" name="Oval 149"/>
          <p:cNvSpPr>
            <a:spLocks noChangeArrowheads="1"/>
          </p:cNvSpPr>
          <p:nvPr/>
        </p:nvSpPr>
        <p:spPr bwMode="auto">
          <a:xfrm>
            <a:off x="4140200" y="4292600"/>
            <a:ext cx="1444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9" name="Oval 151"/>
          <p:cNvSpPr>
            <a:spLocks noChangeArrowheads="1"/>
          </p:cNvSpPr>
          <p:nvPr/>
        </p:nvSpPr>
        <p:spPr bwMode="auto">
          <a:xfrm>
            <a:off x="4789488" y="4365625"/>
            <a:ext cx="2873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30" name="Text Box 126"/>
          <p:cNvSpPr txBox="1">
            <a:spLocks noChangeArrowheads="1"/>
          </p:cNvSpPr>
          <p:nvPr/>
        </p:nvSpPr>
        <p:spPr bwMode="auto">
          <a:xfrm>
            <a:off x="4572000" y="5300663"/>
            <a:ext cx="906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Micelas</a:t>
            </a:r>
          </a:p>
        </p:txBody>
      </p:sp>
      <p:sp>
        <p:nvSpPr>
          <p:cNvPr id="85" name="Text Box 18"/>
          <p:cNvSpPr txBox="1">
            <a:spLocks noChangeArrowheads="1"/>
          </p:cNvSpPr>
          <p:nvPr/>
        </p:nvSpPr>
        <p:spPr bwMode="auto">
          <a:xfrm>
            <a:off x="6754813" y="417513"/>
            <a:ext cx="1917700" cy="5842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GRASAS</a:t>
            </a: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3000" fill="hold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8" grpId="0"/>
      <p:bldP spid="148495" grpId="0" animBg="1"/>
      <p:bldP spid="148496" grpId="0" animBg="1"/>
      <p:bldP spid="148496" grpId="1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1"/>
          <p:cNvSpPr txBox="1">
            <a:spLocks noChangeArrowheads="1"/>
          </p:cNvSpPr>
          <p:nvPr/>
        </p:nvSpPr>
        <p:spPr bwMode="auto">
          <a:xfrm>
            <a:off x="6948488" y="1989138"/>
            <a:ext cx="11303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Micela</a:t>
            </a:r>
          </a:p>
        </p:txBody>
      </p:sp>
      <p:pic>
        <p:nvPicPr>
          <p:cNvPr id="105475" name="Picture 22" descr="micela de detergente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2409825" y="1700213"/>
            <a:ext cx="446722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6" name="Rectangle 23"/>
          <p:cNvSpPr>
            <a:spLocks noChangeArrowheads="1"/>
          </p:cNvSpPr>
          <p:nvPr/>
        </p:nvSpPr>
        <p:spPr bwMode="auto">
          <a:xfrm>
            <a:off x="5724525" y="1916113"/>
            <a:ext cx="719138" cy="360362"/>
          </a:xfrm>
          <a:prstGeom prst="rect">
            <a:avLst/>
          </a:prstGeom>
          <a:solidFill>
            <a:srgbClr val="F4E2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77" name="Text Box 24"/>
          <p:cNvSpPr txBox="1">
            <a:spLocks noChangeArrowheads="1"/>
          </p:cNvSpPr>
          <p:nvPr/>
        </p:nvSpPr>
        <p:spPr bwMode="auto">
          <a:xfrm>
            <a:off x="5651500" y="1916113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AGUA</a:t>
            </a:r>
          </a:p>
        </p:txBody>
      </p:sp>
      <p:sp>
        <p:nvSpPr>
          <p:cNvPr id="105478" name="Text Box 25"/>
          <p:cNvSpPr txBox="1">
            <a:spLocks noChangeArrowheads="1"/>
          </p:cNvSpPr>
          <p:nvPr/>
        </p:nvSpPr>
        <p:spPr bwMode="auto">
          <a:xfrm>
            <a:off x="6659563" y="3716338"/>
            <a:ext cx="1341437" cy="366712"/>
          </a:xfrm>
          <a:prstGeom prst="rect">
            <a:avLst/>
          </a:prstGeom>
          <a:solidFill>
            <a:srgbClr val="CDC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Capa polar</a:t>
            </a: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4017963" y="4149725"/>
            <a:ext cx="1397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Capa apolar</a:t>
            </a:r>
          </a:p>
        </p:txBody>
      </p:sp>
      <p:sp>
        <p:nvSpPr>
          <p:cNvPr id="177180" name="Text Box 28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7182" name="Rectangle 30"/>
          <p:cNvSpPr>
            <a:spLocks noChangeArrowheads="1"/>
          </p:cNvSpPr>
          <p:nvPr/>
        </p:nvSpPr>
        <p:spPr bwMode="auto">
          <a:xfrm>
            <a:off x="6892024" y="2565400"/>
            <a:ext cx="11384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Esferas </a:t>
            </a:r>
          </a:p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3-6 nm</a:t>
            </a:r>
          </a:p>
        </p:txBody>
      </p:sp>
      <p:sp>
        <p:nvSpPr>
          <p:cNvPr id="177184" name="Text Box 32"/>
          <p:cNvSpPr txBox="1">
            <a:spLocks noChangeArrowheads="1"/>
          </p:cNvSpPr>
          <p:nvPr/>
        </p:nvSpPr>
        <p:spPr bwMode="auto">
          <a:xfrm>
            <a:off x="6588125" y="476250"/>
            <a:ext cx="1944688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GRASAS</a:t>
            </a:r>
          </a:p>
        </p:txBody>
      </p:sp>
      <p:sp>
        <p:nvSpPr>
          <p:cNvPr id="105483" name="Text Box 33"/>
          <p:cNvSpPr txBox="1">
            <a:spLocks noChangeArrowheads="1"/>
          </p:cNvSpPr>
          <p:nvPr/>
        </p:nvSpPr>
        <p:spPr bwMode="auto">
          <a:xfrm>
            <a:off x="7671964" y="1196975"/>
            <a:ext cx="87556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Fases</a:t>
            </a:r>
          </a:p>
        </p:txBody>
      </p:sp>
      <p:sp>
        <p:nvSpPr>
          <p:cNvPr id="105484" name="Text Box 34"/>
          <p:cNvSpPr txBox="1">
            <a:spLocks noChangeArrowheads="1"/>
          </p:cNvSpPr>
          <p:nvPr/>
        </p:nvSpPr>
        <p:spPr bwMode="auto">
          <a:xfrm>
            <a:off x="3635375" y="981075"/>
            <a:ext cx="2160588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Solubilización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82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3"/>
          <p:cNvSpPr txBox="1">
            <a:spLocks noChangeArrowheads="1"/>
          </p:cNvSpPr>
          <p:nvPr/>
        </p:nvSpPr>
        <p:spPr bwMode="auto">
          <a:xfrm>
            <a:off x="3635375" y="981075"/>
            <a:ext cx="2160588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Solubilización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3708400" y="2276475"/>
            <a:ext cx="3506788" cy="944563"/>
          </a:xfrm>
          <a:prstGeom prst="rect">
            <a:avLst/>
          </a:prstGeom>
          <a:solidFill>
            <a:srgbClr val="85B6FF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/>
              <a:t>SALES BILIARES </a:t>
            </a:r>
          </a:p>
          <a:p>
            <a:pPr algn="l">
              <a:defRPr/>
            </a:pPr>
            <a:r>
              <a:rPr lang="es-ES"/>
              <a:t>“concentración micelar crítica” </a:t>
            </a:r>
          </a:p>
          <a:p>
            <a:pPr algn="l">
              <a:defRPr/>
            </a:pPr>
            <a:r>
              <a:rPr lang="es-ES"/>
              <a:t>forman </a:t>
            </a: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MICELAS</a:t>
            </a: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900113" y="4149725"/>
            <a:ext cx="3095625" cy="2255838"/>
          </a:xfrm>
          <a:prstGeom prst="rect">
            <a:avLst/>
          </a:prstGeom>
          <a:solidFill>
            <a:srgbClr val="D1E4FF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b="1" dirty="0"/>
              <a:t>Parte POLAR</a:t>
            </a:r>
            <a:r>
              <a:rPr lang="es-ES" dirty="0"/>
              <a:t> </a:t>
            </a:r>
            <a:r>
              <a:rPr lang="es-ES" b="1" dirty="0"/>
              <a:t>hidrosoluble</a:t>
            </a:r>
            <a:r>
              <a:rPr lang="es-ES" dirty="0"/>
              <a:t>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afuera</a:t>
            </a:r>
            <a:r>
              <a:rPr lang="es-ES" dirty="0"/>
              <a:t> moléculas </a:t>
            </a:r>
            <a:r>
              <a:rPr lang="es-ES" dirty="0" err="1"/>
              <a:t>anfipáticas</a:t>
            </a:r>
            <a:r>
              <a:rPr lang="es-ES" dirty="0"/>
              <a:t>:</a:t>
            </a:r>
          </a:p>
          <a:p>
            <a:pPr algn="l">
              <a:defRPr/>
            </a:pPr>
            <a:endParaRPr lang="es-ES" sz="1200" dirty="0"/>
          </a:p>
          <a:p>
            <a:pPr algn="l">
              <a:defRPr/>
            </a:pPr>
            <a:r>
              <a:rPr lang="es-E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Monoglicéridos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Biliares</a:t>
            </a:r>
          </a:p>
          <a:p>
            <a:pPr algn="l">
              <a:defRPr/>
            </a:pPr>
            <a:endParaRPr lang="es-ES" sz="1000" dirty="0"/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974725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9449" name="Text Box 9"/>
          <p:cNvSpPr txBox="1">
            <a:spLocks noChangeArrowheads="1"/>
          </p:cNvSpPr>
          <p:nvPr/>
        </p:nvSpPr>
        <p:spPr bwMode="auto">
          <a:xfrm>
            <a:off x="5076825" y="4149725"/>
            <a:ext cx="3240088" cy="1981200"/>
          </a:xfrm>
          <a:prstGeom prst="rect">
            <a:avLst/>
          </a:prstGeom>
          <a:solidFill>
            <a:srgbClr val="FFC000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Parte APOLAR liposoluble 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adentro</a:t>
            </a:r>
            <a:r>
              <a:rPr lang="es-ES" dirty="0" smtClean="0">
                <a:latin typeface="Comic Sans MS" pitchFamily="66" charset="0"/>
              </a:rPr>
              <a:t> grasas disueltas:</a:t>
            </a:r>
          </a:p>
          <a:p>
            <a:pPr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Colesterol 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Ac. grasos cadena larga</a:t>
            </a:r>
          </a:p>
          <a:p>
            <a:pPr>
              <a:defRPr/>
            </a:pP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Vit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Liposolubles</a:t>
            </a:r>
          </a:p>
          <a:p>
            <a:pPr>
              <a:defRPr/>
            </a:pPr>
            <a:endParaRPr lang="es-ES" sz="1000" dirty="0" smtClean="0">
              <a:latin typeface="Comic Sans MS" pitchFamily="66" charset="0"/>
            </a:endParaRPr>
          </a:p>
        </p:txBody>
      </p:sp>
      <p:pic>
        <p:nvPicPr>
          <p:cNvPr id="189450" name="Picture 10" descr="micela de detergente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914400" y="1341438"/>
            <a:ext cx="262572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6588125" y="476250"/>
            <a:ext cx="1944688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GRASAS</a:t>
            </a:r>
          </a:p>
        </p:txBody>
      </p:sp>
      <p:sp>
        <p:nvSpPr>
          <p:cNvPr id="106505" name="Text Box 18"/>
          <p:cNvSpPr txBox="1">
            <a:spLocks noChangeArrowheads="1"/>
          </p:cNvSpPr>
          <p:nvPr/>
        </p:nvSpPr>
        <p:spPr bwMode="auto">
          <a:xfrm>
            <a:off x="7667625" y="1196975"/>
            <a:ext cx="8842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Fases</a:t>
            </a:r>
          </a:p>
        </p:txBody>
      </p:sp>
      <p:sp>
        <p:nvSpPr>
          <p:cNvPr id="106506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 animBg="1"/>
      <p:bldP spid="189445" grpId="0" animBg="1"/>
      <p:bldP spid="189449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6" name="Picture 4" descr="phospholipid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9" t="7162" r="14830" b="7135"/>
          <a:stretch>
            <a:fillRect/>
          </a:stretch>
        </p:blipFill>
        <p:spPr bwMode="auto">
          <a:xfrm>
            <a:off x="842169" y="1052513"/>
            <a:ext cx="6697662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5"/>
          <p:cNvSpPr>
            <a:spLocks noChangeArrowheads="1"/>
          </p:cNvSpPr>
          <p:nvPr/>
        </p:nvSpPr>
        <p:spPr bwMode="auto">
          <a:xfrm>
            <a:off x="5724525" y="223838"/>
            <a:ext cx="3097213" cy="3205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182279" name="Text Box 7"/>
          <p:cNvSpPr txBox="1">
            <a:spLocks noChangeArrowheads="1"/>
          </p:cNvSpPr>
          <p:nvPr/>
        </p:nvSpPr>
        <p:spPr bwMode="auto">
          <a:xfrm>
            <a:off x="6084888" y="1557338"/>
            <a:ext cx="2360612" cy="854075"/>
          </a:xfrm>
          <a:prstGeom prst="rect">
            <a:avLst/>
          </a:prstGeom>
          <a:solidFill>
            <a:srgbClr val="FFD47D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FOSFATIDILCOLINA</a:t>
            </a:r>
          </a:p>
          <a:p>
            <a:pPr eaLnBrk="1" hangingPunct="1"/>
            <a:r>
              <a:rPr lang="es-MX" sz="1600" b="1"/>
              <a:t>O</a:t>
            </a:r>
          </a:p>
          <a:p>
            <a:pPr eaLnBrk="1" hangingPunct="1"/>
            <a:r>
              <a:rPr lang="es-MX" sz="1600" b="1"/>
              <a:t>LECITINA</a:t>
            </a:r>
          </a:p>
        </p:txBody>
      </p:sp>
      <p:sp>
        <p:nvSpPr>
          <p:cNvPr id="107525" name="Rectangle 8"/>
          <p:cNvSpPr>
            <a:spLocks noChangeArrowheads="1"/>
          </p:cNvSpPr>
          <p:nvPr/>
        </p:nvSpPr>
        <p:spPr bwMode="auto">
          <a:xfrm>
            <a:off x="430213" y="584200"/>
            <a:ext cx="5329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6" name="Rectangle 9"/>
          <p:cNvSpPr>
            <a:spLocks noChangeArrowheads="1"/>
          </p:cNvSpPr>
          <p:nvPr/>
        </p:nvSpPr>
        <p:spPr bwMode="auto">
          <a:xfrm>
            <a:off x="3238500" y="1160463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7" name="Rectangle 10"/>
          <p:cNvSpPr>
            <a:spLocks noChangeArrowheads="1"/>
          </p:cNvSpPr>
          <p:nvPr/>
        </p:nvSpPr>
        <p:spPr bwMode="auto">
          <a:xfrm>
            <a:off x="3167063" y="1808163"/>
            <a:ext cx="7921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8" name="Rectangle 11"/>
          <p:cNvSpPr>
            <a:spLocks noChangeArrowheads="1"/>
          </p:cNvSpPr>
          <p:nvPr/>
        </p:nvSpPr>
        <p:spPr bwMode="auto">
          <a:xfrm>
            <a:off x="3167063" y="2455863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3094038" y="1209675"/>
            <a:ext cx="904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COLINA</a:t>
            </a:r>
          </a:p>
        </p:txBody>
      </p:sp>
      <p:sp>
        <p:nvSpPr>
          <p:cNvPr id="182285" name="Text Box 13"/>
          <p:cNvSpPr txBox="1">
            <a:spLocks noChangeArrowheads="1"/>
          </p:cNvSpPr>
          <p:nvPr/>
        </p:nvSpPr>
        <p:spPr bwMode="auto">
          <a:xfrm>
            <a:off x="3094038" y="1857375"/>
            <a:ext cx="1060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FOSFATO</a:t>
            </a:r>
          </a:p>
        </p:txBody>
      </p:sp>
      <p:sp>
        <p:nvSpPr>
          <p:cNvPr id="182286" name="Text Box 14"/>
          <p:cNvSpPr txBox="1">
            <a:spLocks noChangeArrowheads="1"/>
          </p:cNvSpPr>
          <p:nvPr/>
        </p:nvSpPr>
        <p:spPr bwMode="auto">
          <a:xfrm>
            <a:off x="3100388" y="2433638"/>
            <a:ext cx="1074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GLICEROL</a:t>
            </a:r>
          </a:p>
        </p:txBody>
      </p:sp>
      <p:sp>
        <p:nvSpPr>
          <p:cNvPr id="107532" name="Rectangle 16"/>
          <p:cNvSpPr>
            <a:spLocks noChangeArrowheads="1"/>
          </p:cNvSpPr>
          <p:nvPr/>
        </p:nvSpPr>
        <p:spPr bwMode="auto">
          <a:xfrm>
            <a:off x="3094038" y="4040188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7" name="Text Box 15"/>
          <p:cNvSpPr txBox="1">
            <a:spLocks noChangeArrowheads="1"/>
          </p:cNvSpPr>
          <p:nvPr/>
        </p:nvSpPr>
        <p:spPr bwMode="auto">
          <a:xfrm>
            <a:off x="2303463" y="3895725"/>
            <a:ext cx="1746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ÁCIDOS GRASOS</a:t>
            </a:r>
          </a:p>
        </p:txBody>
      </p:sp>
      <p:sp>
        <p:nvSpPr>
          <p:cNvPr id="182291" name="Text Box 19"/>
          <p:cNvSpPr txBox="1">
            <a:spLocks noChangeArrowheads="1"/>
          </p:cNvSpPr>
          <p:nvPr/>
        </p:nvSpPr>
        <p:spPr bwMode="auto">
          <a:xfrm>
            <a:off x="790575" y="655638"/>
            <a:ext cx="211931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Fórmula estructural</a:t>
            </a:r>
          </a:p>
        </p:txBody>
      </p:sp>
      <p:sp>
        <p:nvSpPr>
          <p:cNvPr id="182292" name="Text Box 20"/>
          <p:cNvSpPr txBox="1">
            <a:spLocks noChangeArrowheads="1"/>
          </p:cNvSpPr>
          <p:nvPr/>
        </p:nvSpPr>
        <p:spPr bwMode="auto">
          <a:xfrm>
            <a:off x="4500563" y="692150"/>
            <a:ext cx="12239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Modelo 3D</a:t>
            </a:r>
          </a:p>
        </p:txBody>
      </p:sp>
      <p:sp>
        <p:nvSpPr>
          <p:cNvPr id="182293" name="Text Box 21"/>
          <p:cNvSpPr txBox="1">
            <a:spLocks noChangeArrowheads="1"/>
          </p:cNvSpPr>
          <p:nvPr/>
        </p:nvSpPr>
        <p:spPr bwMode="auto">
          <a:xfrm>
            <a:off x="7164388" y="3640859"/>
            <a:ext cx="1657350" cy="5905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Símbolo </a:t>
            </a:r>
          </a:p>
          <a:p>
            <a:pPr eaLnBrk="1" hangingPunct="1"/>
            <a:r>
              <a:rPr lang="es-MX" sz="1600" b="1"/>
              <a:t>FOSFOLÍPIDO</a:t>
            </a:r>
          </a:p>
        </p:txBody>
      </p:sp>
      <p:sp>
        <p:nvSpPr>
          <p:cNvPr id="107537" name="Rectangle 22"/>
          <p:cNvSpPr>
            <a:spLocks noChangeArrowheads="1"/>
          </p:cNvSpPr>
          <p:nvPr/>
        </p:nvSpPr>
        <p:spPr bwMode="auto">
          <a:xfrm>
            <a:off x="7775575" y="4400550"/>
            <a:ext cx="10080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5" name="Text Box 23"/>
          <p:cNvSpPr txBox="1">
            <a:spLocks noChangeArrowheads="1"/>
          </p:cNvSpPr>
          <p:nvPr/>
        </p:nvSpPr>
        <p:spPr bwMode="auto">
          <a:xfrm>
            <a:off x="7626350" y="4400550"/>
            <a:ext cx="127158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Cabeza</a:t>
            </a:r>
          </a:p>
          <a:p>
            <a:pPr eaLnBrk="1" hangingPunct="1"/>
            <a:r>
              <a:rPr lang="es-MX" sz="1600" b="1"/>
              <a:t> hidrofílica</a:t>
            </a:r>
          </a:p>
        </p:txBody>
      </p:sp>
      <p:sp>
        <p:nvSpPr>
          <p:cNvPr id="182296" name="Text Box 24"/>
          <p:cNvSpPr txBox="1">
            <a:spLocks noChangeArrowheads="1"/>
          </p:cNvSpPr>
          <p:nvPr/>
        </p:nvSpPr>
        <p:spPr bwMode="auto">
          <a:xfrm>
            <a:off x="7537450" y="5143500"/>
            <a:ext cx="1395413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Colas </a:t>
            </a:r>
          </a:p>
          <a:p>
            <a:pPr eaLnBrk="1" hangingPunct="1"/>
            <a:r>
              <a:rPr lang="es-MX" sz="1600" b="1"/>
              <a:t>hidrofóbicas</a:t>
            </a:r>
          </a:p>
        </p:txBody>
      </p:sp>
      <p:sp>
        <p:nvSpPr>
          <p:cNvPr id="107540" name="Rectangle 25"/>
          <p:cNvSpPr>
            <a:spLocks noChangeArrowheads="1"/>
          </p:cNvSpPr>
          <p:nvPr/>
        </p:nvSpPr>
        <p:spPr bwMode="auto">
          <a:xfrm>
            <a:off x="358775" y="871538"/>
            <a:ext cx="431800" cy="5113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8" name="Text Box 26"/>
          <p:cNvSpPr txBox="1">
            <a:spLocks noChangeArrowheads="1"/>
          </p:cNvSpPr>
          <p:nvPr/>
        </p:nvSpPr>
        <p:spPr bwMode="auto">
          <a:xfrm rot="-5400000">
            <a:off x="-126205" y="1745456"/>
            <a:ext cx="12620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Cabeza</a:t>
            </a:r>
          </a:p>
          <a:p>
            <a:pPr eaLnBrk="1" hangingPunct="1"/>
            <a:r>
              <a:rPr lang="es-MX" sz="1600" b="1"/>
              <a:t> hidrofílica</a:t>
            </a:r>
          </a:p>
        </p:txBody>
      </p:sp>
      <p:sp>
        <p:nvSpPr>
          <p:cNvPr id="182299" name="Text Box 27"/>
          <p:cNvSpPr txBox="1">
            <a:spLocks noChangeArrowheads="1"/>
          </p:cNvSpPr>
          <p:nvPr/>
        </p:nvSpPr>
        <p:spPr bwMode="auto">
          <a:xfrm rot="-5400000">
            <a:off x="-116681" y="4298156"/>
            <a:ext cx="13858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Colas </a:t>
            </a:r>
          </a:p>
          <a:p>
            <a:pPr eaLnBrk="1" hangingPunct="1"/>
            <a:r>
              <a:rPr lang="es-MX" sz="1600" b="1"/>
              <a:t>hidrofóbicas</a:t>
            </a:r>
          </a:p>
        </p:txBody>
      </p:sp>
      <p:sp>
        <p:nvSpPr>
          <p:cNvPr id="182300" name="Text Box 28"/>
          <p:cNvSpPr txBox="1">
            <a:spLocks noChangeArrowheads="1"/>
          </p:cNvSpPr>
          <p:nvPr/>
        </p:nvSpPr>
        <p:spPr bwMode="auto">
          <a:xfrm>
            <a:off x="6554788" y="428625"/>
            <a:ext cx="1970087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DIGESTIÓN </a:t>
            </a:r>
          </a:p>
          <a:p>
            <a:pPr>
              <a:defRPr/>
            </a:pPr>
            <a:r>
              <a:rPr lang="es-MX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</a:t>
            </a:r>
          </a:p>
        </p:txBody>
      </p:sp>
      <p:sp>
        <p:nvSpPr>
          <p:cNvPr id="182304" name="Text Box 32"/>
          <p:cNvSpPr txBox="1">
            <a:spLocks noChangeArrowheads="1"/>
          </p:cNvSpPr>
          <p:nvPr/>
        </p:nvSpPr>
        <p:spPr bwMode="auto">
          <a:xfrm>
            <a:off x="6084888" y="24209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2306" name="Oval 34"/>
          <p:cNvSpPr>
            <a:spLocks noChangeArrowheads="1"/>
          </p:cNvSpPr>
          <p:nvPr/>
        </p:nvSpPr>
        <p:spPr bwMode="auto">
          <a:xfrm>
            <a:off x="1258888" y="4365625"/>
            <a:ext cx="576262" cy="35877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307" name="Text Box 35"/>
          <p:cNvSpPr txBox="1">
            <a:spLocks noChangeArrowheads="1"/>
          </p:cNvSpPr>
          <p:nvPr/>
        </p:nvSpPr>
        <p:spPr bwMode="auto">
          <a:xfrm>
            <a:off x="1849438" y="4270375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Enlace </a:t>
            </a:r>
          </a:p>
          <a:p>
            <a:pPr eaLnBrk="1" hangingPunct="1"/>
            <a:r>
              <a:rPr lang="es-ES_tradnl"/>
              <a:t>doble</a:t>
            </a:r>
          </a:p>
        </p:txBody>
      </p:sp>
      <p:sp>
        <p:nvSpPr>
          <p:cNvPr id="107547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9" grpId="0" animBg="1"/>
      <p:bldP spid="182284" grpId="0"/>
      <p:bldP spid="182285" grpId="0"/>
      <p:bldP spid="182286" grpId="0"/>
      <p:bldP spid="182287" grpId="0"/>
      <p:bldP spid="182291" grpId="0" animBg="1"/>
      <p:bldP spid="182292" grpId="0" animBg="1"/>
      <p:bldP spid="182293" grpId="0" animBg="1"/>
      <p:bldP spid="182295" grpId="0" animBg="1"/>
      <p:bldP spid="182296" grpId="0" animBg="1"/>
      <p:bldP spid="182298" grpId="0" animBg="1"/>
      <p:bldP spid="182299" grpId="0" animBg="1"/>
      <p:bldP spid="182306" grpId="0" animBg="1"/>
      <p:bldP spid="182307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grasas 3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7" t="24246" r="30150" b="37917"/>
          <a:stretch>
            <a:fillRect/>
          </a:stretch>
        </p:blipFill>
        <p:spPr bwMode="auto">
          <a:xfrm>
            <a:off x="2627313" y="2997200"/>
            <a:ext cx="36734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Text Box 6"/>
          <p:cNvSpPr txBox="1">
            <a:spLocks noChangeArrowheads="1"/>
          </p:cNvSpPr>
          <p:nvPr/>
        </p:nvSpPr>
        <p:spPr bwMode="auto">
          <a:xfrm>
            <a:off x="3700463" y="1628775"/>
            <a:ext cx="2032000" cy="6699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MICELA MIXTA</a:t>
            </a:r>
          </a:p>
          <a:p>
            <a:pPr eaLnBrk="1" hangingPunct="1"/>
            <a:r>
              <a:rPr lang="es-ES"/>
              <a:t>SB-GRASA</a:t>
            </a:r>
          </a:p>
        </p:txBody>
      </p:sp>
      <p:sp>
        <p:nvSpPr>
          <p:cNvPr id="108548" name="Rectangle 8"/>
          <p:cNvSpPr>
            <a:spLocks noChangeArrowheads="1"/>
          </p:cNvSpPr>
          <p:nvPr/>
        </p:nvSpPr>
        <p:spPr bwMode="auto">
          <a:xfrm>
            <a:off x="1277938" y="4902200"/>
            <a:ext cx="1441450" cy="1041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8549" name="Rectangle 9"/>
          <p:cNvSpPr>
            <a:spLocks noChangeArrowheads="1"/>
          </p:cNvSpPr>
          <p:nvPr/>
        </p:nvSpPr>
        <p:spPr bwMode="auto">
          <a:xfrm>
            <a:off x="2273300" y="5245100"/>
            <a:ext cx="431800" cy="693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1692275" y="5229225"/>
            <a:ext cx="1839913" cy="669925"/>
          </a:xfrm>
          <a:prstGeom prst="rect">
            <a:avLst/>
          </a:prstGeom>
          <a:solidFill>
            <a:srgbClr val="93E3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EXTERIOR</a:t>
            </a:r>
          </a:p>
          <a:p>
            <a:pPr eaLnBrk="1" hangingPunct="1"/>
            <a:r>
              <a:rPr lang="es-ES" b="1"/>
              <a:t>HIDROFÍLICO</a:t>
            </a:r>
          </a:p>
        </p:txBody>
      </p:sp>
      <p:sp>
        <p:nvSpPr>
          <p:cNvPr id="108551" name="Rectangle 12"/>
          <p:cNvSpPr>
            <a:spLocks noChangeArrowheads="1"/>
          </p:cNvSpPr>
          <p:nvPr/>
        </p:nvSpPr>
        <p:spPr bwMode="auto">
          <a:xfrm>
            <a:off x="4937125" y="5105400"/>
            <a:ext cx="2376488" cy="1109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5584825" y="5334000"/>
            <a:ext cx="1916113" cy="669925"/>
          </a:xfrm>
          <a:prstGeom prst="rect">
            <a:avLst/>
          </a:prstGeom>
          <a:solidFill>
            <a:srgbClr val="FFCC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INTERIOR</a:t>
            </a:r>
          </a:p>
          <a:p>
            <a:pPr eaLnBrk="1" hangingPunct="1"/>
            <a:r>
              <a:rPr lang="es-ES" b="1"/>
              <a:t>HIDROFÓBICO</a:t>
            </a:r>
          </a:p>
        </p:txBody>
      </p:sp>
      <p:pic>
        <p:nvPicPr>
          <p:cNvPr id="145426" name="Picture 18" descr="micela de detergente"/>
          <p:cNvPicPr>
            <a:picLocks noChangeAspect="1" noChangeArrowheads="1"/>
          </p:cNvPicPr>
          <p:nvPr/>
        </p:nvPicPr>
        <p:blipFill>
          <a:blip r:embed="rId3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395288" y="404813"/>
            <a:ext cx="26955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4" name="Rectangle 20"/>
          <p:cNvSpPr>
            <a:spLocks noChangeArrowheads="1"/>
          </p:cNvSpPr>
          <p:nvPr/>
        </p:nvSpPr>
        <p:spPr bwMode="auto">
          <a:xfrm>
            <a:off x="3348038" y="3860800"/>
            <a:ext cx="2303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27" name="Text Box 19"/>
          <p:cNvSpPr txBox="1">
            <a:spLocks noChangeArrowheads="1"/>
          </p:cNvSpPr>
          <p:nvPr/>
        </p:nvSpPr>
        <p:spPr bwMode="auto">
          <a:xfrm>
            <a:off x="3327400" y="3860800"/>
            <a:ext cx="2489200" cy="517525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Ac. grasos cad. larga</a:t>
            </a:r>
          </a:p>
          <a:p>
            <a:pPr eaLnBrk="1" hangingPunct="1"/>
            <a:r>
              <a:rPr lang="es-ES_tradnl" sz="1400" b="1"/>
              <a:t>Colesterol,Vitaminas ADEK</a:t>
            </a:r>
          </a:p>
        </p:txBody>
      </p:sp>
      <p:sp>
        <p:nvSpPr>
          <p:cNvPr id="145429" name="Line 21"/>
          <p:cNvSpPr>
            <a:spLocks noChangeShapeType="1"/>
          </p:cNvSpPr>
          <p:nvPr/>
        </p:nvSpPr>
        <p:spPr bwMode="auto">
          <a:xfrm flipH="1" flipV="1">
            <a:off x="5076825" y="4292600"/>
            <a:ext cx="503238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8557" name="Rectangle 22"/>
          <p:cNvSpPr>
            <a:spLocks noChangeArrowheads="1"/>
          </p:cNvSpPr>
          <p:nvPr/>
        </p:nvSpPr>
        <p:spPr bwMode="auto">
          <a:xfrm>
            <a:off x="3492500" y="2636838"/>
            <a:ext cx="18716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8" name="Text Box 23"/>
          <p:cNvSpPr txBox="1">
            <a:spLocks noChangeArrowheads="1"/>
          </p:cNvSpPr>
          <p:nvPr/>
        </p:nvSpPr>
        <p:spPr bwMode="auto">
          <a:xfrm>
            <a:off x="3551238" y="2565400"/>
            <a:ext cx="2041525" cy="369888"/>
          </a:xfrm>
          <a:prstGeom prst="rect">
            <a:avLst/>
          </a:prstGeom>
          <a:solidFill>
            <a:srgbClr val="FFBF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Fosfolípidos, MG</a:t>
            </a:r>
          </a:p>
        </p:txBody>
      </p:sp>
      <p:sp>
        <p:nvSpPr>
          <p:cNvPr id="145432" name="Text Box 24"/>
          <p:cNvSpPr txBox="1">
            <a:spLocks noChangeArrowheads="1"/>
          </p:cNvSpPr>
          <p:nvPr/>
        </p:nvSpPr>
        <p:spPr bwMode="auto">
          <a:xfrm>
            <a:off x="1243013" y="3319463"/>
            <a:ext cx="1528762" cy="39687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/>
              <a:t>Ac. Biliares</a:t>
            </a:r>
          </a:p>
        </p:txBody>
      </p:sp>
      <p:sp>
        <p:nvSpPr>
          <p:cNvPr id="108560" name="Line 25"/>
          <p:cNvSpPr>
            <a:spLocks noChangeShapeType="1"/>
          </p:cNvSpPr>
          <p:nvPr/>
        </p:nvSpPr>
        <p:spPr bwMode="auto">
          <a:xfrm>
            <a:off x="2484438" y="3716338"/>
            <a:ext cx="2159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34" name="Text Box 26"/>
          <p:cNvSpPr txBox="1">
            <a:spLocks noChangeArrowheads="1"/>
          </p:cNvSpPr>
          <p:nvPr/>
        </p:nvSpPr>
        <p:spPr bwMode="auto">
          <a:xfrm>
            <a:off x="6227763" y="3124200"/>
            <a:ext cx="1089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Grupos OH</a:t>
            </a:r>
          </a:p>
        </p:txBody>
      </p:sp>
      <p:sp>
        <p:nvSpPr>
          <p:cNvPr id="145435" name="Text Box 27"/>
          <p:cNvSpPr txBox="1">
            <a:spLocks noChangeArrowheads="1"/>
          </p:cNvSpPr>
          <p:nvPr/>
        </p:nvSpPr>
        <p:spPr bwMode="auto">
          <a:xfrm>
            <a:off x="6227763" y="3644900"/>
            <a:ext cx="1530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Enlace peptídico</a:t>
            </a:r>
          </a:p>
        </p:txBody>
      </p:sp>
      <p:sp>
        <p:nvSpPr>
          <p:cNvPr id="145436" name="Text Box 28"/>
          <p:cNvSpPr txBox="1">
            <a:spLocks noChangeArrowheads="1"/>
          </p:cNvSpPr>
          <p:nvPr/>
        </p:nvSpPr>
        <p:spPr bwMode="auto">
          <a:xfrm>
            <a:off x="6300788" y="4005263"/>
            <a:ext cx="1628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Grupo carboxílico</a:t>
            </a:r>
          </a:p>
        </p:txBody>
      </p:sp>
      <p:sp>
        <p:nvSpPr>
          <p:cNvPr id="108565" name="Text Box 31"/>
          <p:cNvSpPr txBox="1">
            <a:spLocks noChangeArrowheads="1"/>
          </p:cNvSpPr>
          <p:nvPr/>
        </p:nvSpPr>
        <p:spPr bwMode="auto">
          <a:xfrm>
            <a:off x="5843963" y="620688"/>
            <a:ext cx="287610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Fases digestión grasas</a:t>
            </a:r>
            <a:endParaRPr lang="es-ES" sz="2000" dirty="0"/>
          </a:p>
        </p:txBody>
      </p: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6876256" y="1115452"/>
            <a:ext cx="1821332" cy="40011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Solubilización</a:t>
            </a:r>
          </a:p>
        </p:txBody>
      </p:sp>
      <p:sp>
        <p:nvSpPr>
          <p:cNvPr id="108567" name="Text Box 33"/>
          <p:cNvSpPr txBox="1">
            <a:spLocks noChangeArrowheads="1"/>
          </p:cNvSpPr>
          <p:nvPr/>
        </p:nvSpPr>
        <p:spPr bwMode="auto">
          <a:xfrm>
            <a:off x="6265863" y="4508500"/>
            <a:ext cx="2295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3-6 nm </a:t>
            </a:r>
            <a:r>
              <a:rPr lang="es-ES_tradnl" sz="1400" b="1"/>
              <a:t>(3x 10</a:t>
            </a:r>
            <a:r>
              <a:rPr lang="es-ES_tradnl" sz="1400" b="1" baseline="30000"/>
              <a:t>-3</a:t>
            </a:r>
            <a:r>
              <a:rPr lang="es-ES_tradnl" sz="1400" b="1"/>
              <a:t> </a:t>
            </a:r>
            <a:r>
              <a:rPr lang="es-ES_tradnl" sz="1400" b="1">
                <a:latin typeface="Symbol" pitchFamily="18" charset="2"/>
              </a:rPr>
              <a:t>m</a:t>
            </a:r>
            <a:r>
              <a:rPr lang="es-ES_tradnl" sz="1400" b="1"/>
              <a:t>m)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9" grpId="0" animBg="1"/>
      <p:bldP spid="145419" grpId="1" animBg="1"/>
      <p:bldP spid="145421" grpId="0" animBg="1"/>
      <p:bldP spid="145427" grpId="0" animBg="1"/>
      <p:bldP spid="145429" grpId="0" animBg="1"/>
      <p:bldP spid="145432" grpId="0" animBg="1"/>
      <p:bldP spid="145432" grpId="1" animBg="1"/>
      <p:bldP spid="145434" grpId="0"/>
      <p:bldP spid="145434" grpId="1"/>
      <p:bldP spid="145435" grpId="0"/>
      <p:bldP spid="145435" grpId="1"/>
      <p:bldP spid="145436" grpId="0"/>
      <p:bldP spid="145436" grpId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6443663" y="512763"/>
            <a:ext cx="1970087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GRASAS</a:t>
            </a:r>
          </a:p>
        </p:txBody>
      </p:sp>
      <p:sp>
        <p:nvSpPr>
          <p:cNvPr id="109571" name="Text Box 5"/>
          <p:cNvSpPr txBox="1">
            <a:spLocks noChangeArrowheads="1"/>
          </p:cNvSpPr>
          <p:nvPr/>
        </p:nvSpPr>
        <p:spPr bwMode="auto">
          <a:xfrm>
            <a:off x="6602361" y="1233488"/>
            <a:ext cx="1821332" cy="40011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Solubilización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2563813" y="1989138"/>
            <a:ext cx="4151312" cy="6699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LIPASA ACCIÓN REVERSIBLE</a:t>
            </a:r>
          </a:p>
          <a:p>
            <a:pPr eaLnBrk="1" hangingPunct="1"/>
            <a:r>
              <a:rPr lang="es-ES"/>
              <a:t>Hidrólisis y esterificación simultánea</a:t>
            </a: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2563812" y="2852738"/>
            <a:ext cx="4788271" cy="646331"/>
          </a:xfrm>
          <a:prstGeom prst="rect">
            <a:avLst/>
          </a:prstGeom>
          <a:noFill/>
          <a:ln w="38100">
            <a:solidFill>
              <a:srgbClr val="FF843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900" dirty="0"/>
          </a:p>
          <a:p>
            <a:pPr eaLnBrk="1" hangingPunct="1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 + H2O           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Ac. grasos</a:t>
            </a:r>
          </a:p>
          <a:p>
            <a:pPr eaLnBrk="1" hangingPunct="1"/>
            <a:endParaRPr lang="es-ES" sz="900" dirty="0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4411374" y="3095462"/>
            <a:ext cx="64373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H="1">
            <a:off x="4317603" y="3217239"/>
            <a:ext cx="68619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5003800" y="3933825"/>
            <a:ext cx="2522538" cy="1581150"/>
          </a:xfrm>
          <a:prstGeom prst="rect">
            <a:avLst/>
          </a:prstGeom>
          <a:solidFill>
            <a:srgbClr val="FFC99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MICELAS SB </a:t>
            </a:r>
          </a:p>
          <a:p>
            <a:pPr eaLnBrk="1" hangingPunct="1"/>
            <a:r>
              <a:rPr lang="es-ES" sz="2400" b="1"/>
              <a:t>impiden </a:t>
            </a:r>
          </a:p>
          <a:p>
            <a:pPr eaLnBrk="1" hangingPunct="1"/>
            <a:r>
              <a:rPr lang="es-ES" sz="2400" b="1"/>
              <a:t>reesterificación</a:t>
            </a:r>
          </a:p>
          <a:p>
            <a:pPr eaLnBrk="1" hangingPunct="1"/>
            <a:r>
              <a:rPr lang="es-ES" sz="2400"/>
              <a:t> antes absorción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1908175" y="3933825"/>
            <a:ext cx="2111375" cy="1219200"/>
          </a:xfrm>
          <a:prstGeom prst="rect">
            <a:avLst/>
          </a:prstGeom>
          <a:solidFill>
            <a:srgbClr val="FFC993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Las grasas se van </a:t>
            </a:r>
          </a:p>
          <a:p>
            <a:pPr eaLnBrk="1" hangingPunct="1"/>
            <a:r>
              <a:rPr lang="es-ES"/>
              <a:t>DIGIRIENDO </a:t>
            </a:r>
          </a:p>
          <a:p>
            <a:pPr eaLnBrk="1" hangingPunct="1"/>
            <a:r>
              <a:rPr lang="es-ES"/>
              <a:t>e incorporando </a:t>
            </a:r>
          </a:p>
          <a:p>
            <a:pPr eaLnBrk="1" hangingPunct="1"/>
            <a:r>
              <a:rPr lang="es-ES"/>
              <a:t>a las </a:t>
            </a:r>
            <a:r>
              <a:rPr lang="es-ES" b="1"/>
              <a:t>micelas</a:t>
            </a:r>
            <a:r>
              <a:rPr lang="es-ES"/>
              <a:t>!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827088" y="908050"/>
            <a:ext cx="9366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 animBg="1"/>
      <p:bldP spid="179208" grpId="0" animBg="1"/>
      <p:bldP spid="179210" grpId="0" animBg="1"/>
      <p:bldP spid="179211" grpId="0" animBg="1"/>
      <p:bldP spid="1792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6948488" y="1773238"/>
            <a:ext cx="1933575" cy="1108075"/>
          </a:xfrm>
          <a:prstGeom prst="rect">
            <a:avLst/>
          </a:prstGeom>
          <a:noFill/>
          <a:ln w="38100">
            <a:solidFill>
              <a:srgbClr val="FF904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1 gr </a:t>
            </a:r>
          </a:p>
          <a:p>
            <a:pPr algn="l" eaLnBrk="1" hangingPunct="1"/>
            <a:r>
              <a:rPr lang="es-ES" sz="1600" b="1"/>
              <a:t>proteína = 4 kcal</a:t>
            </a:r>
          </a:p>
          <a:p>
            <a:pPr algn="l" eaLnBrk="1" hangingPunct="1"/>
            <a:r>
              <a:rPr lang="es-ES" sz="1600" b="1"/>
              <a:t>CH       = 4 kcal</a:t>
            </a:r>
          </a:p>
          <a:p>
            <a:pPr algn="l" eaLnBrk="1" hangingPunct="1"/>
            <a:r>
              <a:rPr lang="es-ES" sz="1600" b="1"/>
              <a:t>grasa    = 9 kcal</a:t>
            </a:r>
          </a:p>
        </p:txBody>
      </p:sp>
      <p:pic>
        <p:nvPicPr>
          <p:cNvPr id="10243" name="Picture 4" descr="FUENTE DE ENERGIA DE NUTRIENTE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t="16107" r="4384" b="28731"/>
          <a:stretch>
            <a:fillRect/>
          </a:stretch>
        </p:blipFill>
        <p:spPr bwMode="auto">
          <a:xfrm>
            <a:off x="611188" y="1844675"/>
            <a:ext cx="57610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981200" y="1408113"/>
            <a:ext cx="2590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2700338" y="1773238"/>
            <a:ext cx="1524000" cy="307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4089400" y="4718050"/>
            <a:ext cx="1851025" cy="366713"/>
          </a:xfrm>
          <a:prstGeom prst="rect">
            <a:avLst/>
          </a:prstGeom>
          <a:solidFill>
            <a:srgbClr val="FF90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Kilocalorías/día</a:t>
            </a: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2124075" y="1196975"/>
            <a:ext cx="28908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MACRONUTRIENTES</a:t>
            </a:r>
          </a:p>
        </p:txBody>
      </p:sp>
      <p:sp>
        <p:nvSpPr>
          <p:cNvPr id="10248" name="Text Box 16"/>
          <p:cNvSpPr txBox="1">
            <a:spLocks noChangeArrowheads="1"/>
          </p:cNvSpPr>
          <p:nvPr/>
        </p:nvSpPr>
        <p:spPr bwMode="auto">
          <a:xfrm>
            <a:off x="1692275" y="3284538"/>
            <a:ext cx="1727200" cy="376237"/>
          </a:xfrm>
          <a:prstGeom prst="rect">
            <a:avLst/>
          </a:prstGeom>
          <a:solidFill>
            <a:srgbClr val="AED47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Carbohidratos </a:t>
            </a: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710686" y="2081213"/>
            <a:ext cx="1187450" cy="376237"/>
          </a:xfrm>
          <a:prstGeom prst="rect">
            <a:avLst/>
          </a:prstGeom>
          <a:solidFill>
            <a:srgbClr val="5ABEA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Proteínas</a:t>
            </a:r>
          </a:p>
        </p:txBody>
      </p:sp>
      <p:sp>
        <p:nvSpPr>
          <p:cNvPr id="10250" name="Text Box 18"/>
          <p:cNvSpPr txBox="1">
            <a:spLocks noChangeArrowheads="1"/>
          </p:cNvSpPr>
          <p:nvPr/>
        </p:nvSpPr>
        <p:spPr bwMode="auto">
          <a:xfrm>
            <a:off x="527050" y="2780928"/>
            <a:ext cx="1052513" cy="376238"/>
          </a:xfrm>
          <a:prstGeom prst="rect">
            <a:avLst/>
          </a:prstGeom>
          <a:solidFill>
            <a:srgbClr val="DC94F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 Grasas </a:t>
            </a:r>
          </a:p>
        </p:txBody>
      </p:sp>
      <p:sp>
        <p:nvSpPr>
          <p:cNvPr id="10251" name="Text Box 19"/>
          <p:cNvSpPr txBox="1">
            <a:spLocks noChangeArrowheads="1"/>
          </p:cNvSpPr>
          <p:nvPr/>
        </p:nvSpPr>
        <p:spPr bwMode="auto">
          <a:xfrm>
            <a:off x="4932363" y="3213100"/>
            <a:ext cx="1847850" cy="376238"/>
          </a:xfrm>
          <a:prstGeom prst="rect">
            <a:avLst/>
          </a:prstGeom>
          <a:solidFill>
            <a:srgbClr val="AED47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 Carbohidratos </a:t>
            </a:r>
          </a:p>
        </p:txBody>
      </p:sp>
      <p:sp>
        <p:nvSpPr>
          <p:cNvPr id="10252" name="Text Box 20"/>
          <p:cNvSpPr txBox="1">
            <a:spLocks noChangeArrowheads="1"/>
          </p:cNvSpPr>
          <p:nvPr/>
        </p:nvSpPr>
        <p:spPr bwMode="auto">
          <a:xfrm>
            <a:off x="3995738" y="2132013"/>
            <a:ext cx="1187450" cy="376237"/>
          </a:xfrm>
          <a:prstGeom prst="rect">
            <a:avLst/>
          </a:prstGeom>
          <a:solidFill>
            <a:srgbClr val="5ABEA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Proteínas</a:t>
            </a:r>
          </a:p>
        </p:txBody>
      </p:sp>
      <p:sp>
        <p:nvSpPr>
          <p:cNvPr id="10253" name="Text Box 21"/>
          <p:cNvSpPr txBox="1">
            <a:spLocks noChangeArrowheads="1"/>
          </p:cNvSpPr>
          <p:nvPr/>
        </p:nvSpPr>
        <p:spPr bwMode="auto">
          <a:xfrm>
            <a:off x="3779838" y="2924175"/>
            <a:ext cx="1008062" cy="376238"/>
          </a:xfrm>
          <a:prstGeom prst="rect">
            <a:avLst/>
          </a:prstGeom>
          <a:solidFill>
            <a:srgbClr val="DC94F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 Grasas  </a:t>
            </a:r>
          </a:p>
        </p:txBody>
      </p:sp>
      <p:sp>
        <p:nvSpPr>
          <p:cNvPr id="10254" name="Text Box 23"/>
          <p:cNvSpPr txBox="1">
            <a:spLocks noChangeArrowheads="1"/>
          </p:cNvSpPr>
          <p:nvPr/>
        </p:nvSpPr>
        <p:spPr bwMode="auto">
          <a:xfrm>
            <a:off x="1187450" y="4724400"/>
            <a:ext cx="1428750" cy="36671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Gramos/día</a:t>
            </a:r>
          </a:p>
        </p:txBody>
      </p:sp>
      <p:sp>
        <p:nvSpPr>
          <p:cNvPr id="10255" name="Rectangle 27"/>
          <p:cNvSpPr>
            <a:spLocks noChangeArrowheads="1"/>
          </p:cNvSpPr>
          <p:nvPr/>
        </p:nvSpPr>
        <p:spPr bwMode="auto">
          <a:xfrm>
            <a:off x="323850" y="979488"/>
            <a:ext cx="6553200" cy="446563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1042988" y="5589588"/>
            <a:ext cx="4902200" cy="590550"/>
          </a:xfrm>
          <a:prstGeom prst="rect">
            <a:avLst/>
          </a:prstGeom>
          <a:solidFill>
            <a:srgbClr val="A3FBF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MICRONUTRIENTES</a:t>
            </a:r>
          </a:p>
          <a:p>
            <a:pPr eaLnBrk="1" hangingPunct="1"/>
            <a:r>
              <a:rPr lang="es-ES" sz="1600" b="1"/>
              <a:t>Vitaminas, minerales, microelementos (</a:t>
            </a:r>
            <a:r>
              <a:rPr lang="es-ES" sz="1600" b="1">
                <a:latin typeface="Symbol" pitchFamily="18" charset="2"/>
              </a:rPr>
              <a:t>m</a:t>
            </a:r>
            <a:r>
              <a:rPr lang="es-ES" sz="1600" b="1"/>
              <a:t>g a mg)</a:t>
            </a:r>
          </a:p>
        </p:txBody>
      </p:sp>
      <p:sp>
        <p:nvSpPr>
          <p:cNvPr id="120863" name="Text Box 31"/>
          <p:cNvSpPr txBox="1">
            <a:spLocks noChangeArrowheads="1"/>
          </p:cNvSpPr>
          <p:nvPr/>
        </p:nvSpPr>
        <p:spPr bwMode="auto">
          <a:xfrm>
            <a:off x="6238875" y="333375"/>
            <a:ext cx="2509838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0258" name="Text Box 32"/>
          <p:cNvSpPr txBox="1">
            <a:spLocks noChangeArrowheads="1"/>
          </p:cNvSpPr>
          <p:nvPr/>
        </p:nvSpPr>
        <p:spPr bwMode="auto">
          <a:xfrm>
            <a:off x="6011863" y="909638"/>
            <a:ext cx="27257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Química de alimentos</a:t>
            </a:r>
          </a:p>
        </p:txBody>
      </p:sp>
      <p:sp>
        <p:nvSpPr>
          <p:cNvPr id="120866" name="Rectangle 34"/>
          <p:cNvSpPr>
            <a:spLocks noChangeArrowheads="1"/>
          </p:cNvSpPr>
          <p:nvPr/>
        </p:nvSpPr>
        <p:spPr bwMode="auto">
          <a:xfrm>
            <a:off x="3492723" y="1773238"/>
            <a:ext cx="3311525" cy="338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20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57" grpId="0" animBg="1"/>
      <p:bldP spid="120842" grpId="0" animBg="1"/>
      <p:bldP spid="120866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4" descr="grasas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765175"/>
            <a:ext cx="436721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011863" y="549275"/>
            <a:ext cx="2396810" cy="707886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2000" b="1" smtClean="0">
                <a:latin typeface="Comic Sans MS" pitchFamily="66" charset="0"/>
              </a:rPr>
              <a:t>      GRASAS</a:t>
            </a:r>
          </a:p>
        </p:txBody>
      </p:sp>
      <p:sp>
        <p:nvSpPr>
          <p:cNvPr id="110596" name="Text Box 6"/>
          <p:cNvSpPr txBox="1">
            <a:spLocks noChangeArrowheads="1"/>
          </p:cNvSpPr>
          <p:nvPr/>
        </p:nvSpPr>
        <p:spPr bwMode="auto">
          <a:xfrm>
            <a:off x="4403725" y="2420938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+</a:t>
            </a:r>
          </a:p>
        </p:txBody>
      </p:sp>
      <p:sp>
        <p:nvSpPr>
          <p:cNvPr id="110597" name="Rectangle 7"/>
          <p:cNvSpPr>
            <a:spLocks noChangeArrowheads="1"/>
          </p:cNvSpPr>
          <p:nvPr/>
        </p:nvSpPr>
        <p:spPr bwMode="auto">
          <a:xfrm>
            <a:off x="1476375" y="765175"/>
            <a:ext cx="28733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8" name="Rectangle 8"/>
          <p:cNvSpPr>
            <a:spLocks noChangeArrowheads="1"/>
          </p:cNvSpPr>
          <p:nvPr/>
        </p:nvSpPr>
        <p:spPr bwMode="auto">
          <a:xfrm>
            <a:off x="1547813" y="1484313"/>
            <a:ext cx="3603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9" name="Rectangle 9"/>
          <p:cNvSpPr>
            <a:spLocks noChangeArrowheads="1"/>
          </p:cNvSpPr>
          <p:nvPr/>
        </p:nvSpPr>
        <p:spPr bwMode="auto">
          <a:xfrm>
            <a:off x="1692275" y="4797425"/>
            <a:ext cx="3603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0" name="Rectangle 10"/>
          <p:cNvSpPr>
            <a:spLocks noChangeArrowheads="1"/>
          </p:cNvSpPr>
          <p:nvPr/>
        </p:nvSpPr>
        <p:spPr bwMode="auto">
          <a:xfrm>
            <a:off x="1908175" y="5516563"/>
            <a:ext cx="21590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27" name="Rectangle 11"/>
          <p:cNvSpPr>
            <a:spLocks noChangeArrowheads="1"/>
          </p:cNvSpPr>
          <p:nvPr/>
        </p:nvSpPr>
        <p:spPr bwMode="auto">
          <a:xfrm>
            <a:off x="1619250" y="692150"/>
            <a:ext cx="3816350" cy="27368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7228" name="Rectangle 12"/>
          <p:cNvSpPr>
            <a:spLocks noChangeArrowheads="1"/>
          </p:cNvSpPr>
          <p:nvPr/>
        </p:nvSpPr>
        <p:spPr bwMode="auto">
          <a:xfrm>
            <a:off x="1619250" y="3500438"/>
            <a:ext cx="4248150" cy="11525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7229" name="Rectangle 13"/>
          <p:cNvSpPr>
            <a:spLocks noChangeArrowheads="1"/>
          </p:cNvSpPr>
          <p:nvPr/>
        </p:nvSpPr>
        <p:spPr bwMode="auto">
          <a:xfrm>
            <a:off x="1619250" y="4797425"/>
            <a:ext cx="4105275" cy="13684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04" name="Text Box 14"/>
          <p:cNvSpPr txBox="1">
            <a:spLocks noChangeArrowheads="1"/>
          </p:cNvSpPr>
          <p:nvPr/>
        </p:nvSpPr>
        <p:spPr bwMode="auto">
          <a:xfrm>
            <a:off x="5607050" y="1643063"/>
            <a:ext cx="30384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todas </a:t>
            </a:r>
          </a:p>
          <a:p>
            <a:pPr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grasas necesitan</a:t>
            </a:r>
          </a:p>
          <a:p>
            <a:pPr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las 3 fases!!</a:t>
            </a: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7" grpId="0" animBg="1"/>
      <p:bldP spid="137228" grpId="0" animBg="1"/>
      <p:bldP spid="137229" grpId="0" animBg="1"/>
      <p:bldP spid="110604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grasas 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9" t="29230" r="18469"/>
          <a:stretch>
            <a:fillRect/>
          </a:stretch>
        </p:blipFill>
        <p:spPr bwMode="auto">
          <a:xfrm>
            <a:off x="827088" y="2349500"/>
            <a:ext cx="3744912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6443663" y="404813"/>
            <a:ext cx="2160587" cy="669925"/>
          </a:xfrm>
          <a:prstGeom prst="rect">
            <a:avLst/>
          </a:prstGeom>
          <a:solidFill>
            <a:srgbClr val="2DBDB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GRASAS</a:t>
            </a:r>
          </a:p>
        </p:txBody>
      </p:sp>
      <p:sp>
        <p:nvSpPr>
          <p:cNvPr id="111620" name="Text Box 10"/>
          <p:cNvSpPr txBox="1">
            <a:spLocks noChangeArrowheads="1"/>
          </p:cNvSpPr>
          <p:nvPr/>
        </p:nvSpPr>
        <p:spPr bwMode="auto">
          <a:xfrm>
            <a:off x="698500" y="964738"/>
            <a:ext cx="1943100" cy="495300"/>
          </a:xfrm>
          <a:prstGeom prst="rect">
            <a:avLst/>
          </a:prstGeom>
          <a:solidFill>
            <a:srgbClr val="FFE8D1"/>
          </a:solidFill>
          <a:ln w="38100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Esteatorrea</a:t>
            </a:r>
          </a:p>
        </p:txBody>
      </p:sp>
      <p:sp>
        <p:nvSpPr>
          <p:cNvPr id="111621" name="Rectangle 12"/>
          <p:cNvSpPr>
            <a:spLocks noChangeArrowheads="1"/>
          </p:cNvSpPr>
          <p:nvPr/>
        </p:nvSpPr>
        <p:spPr bwMode="auto">
          <a:xfrm>
            <a:off x="4500563" y="1196975"/>
            <a:ext cx="6492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26" name="Oval 14"/>
          <p:cNvSpPr>
            <a:spLocks noChangeArrowheads="1"/>
          </p:cNvSpPr>
          <p:nvPr/>
        </p:nvSpPr>
        <p:spPr bwMode="auto">
          <a:xfrm>
            <a:off x="395288" y="2565400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41329" name="Picture 17" descr="medscape gotas grasa he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60800"/>
            <a:ext cx="22193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4932363" y="3716338"/>
            <a:ext cx="11080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Gotas </a:t>
            </a:r>
          </a:p>
          <a:p>
            <a:pPr eaLnBrk="1" hangingPunct="1"/>
            <a:r>
              <a:rPr lang="es-ES_tradnl"/>
              <a:t>grasa </a:t>
            </a:r>
          </a:p>
          <a:p>
            <a:pPr eaLnBrk="1" hangingPunct="1"/>
            <a:r>
              <a:rPr lang="es-ES_tradnl"/>
              <a:t>en heces</a:t>
            </a:r>
          </a:p>
        </p:txBody>
      </p:sp>
      <p:sp>
        <p:nvSpPr>
          <p:cNvPr id="111625" name="Rectangle 19"/>
          <p:cNvSpPr>
            <a:spLocks noChangeArrowheads="1"/>
          </p:cNvSpPr>
          <p:nvPr/>
        </p:nvSpPr>
        <p:spPr bwMode="auto">
          <a:xfrm>
            <a:off x="5076825" y="6237288"/>
            <a:ext cx="29352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000"/>
              <a:t>http://cme.medscape.com/viewarticle/442814</a:t>
            </a:r>
          </a:p>
        </p:txBody>
      </p:sp>
      <p:sp>
        <p:nvSpPr>
          <p:cNvPr id="111626" name="Rectangle 20"/>
          <p:cNvSpPr>
            <a:spLocks noChangeArrowheads="1"/>
          </p:cNvSpPr>
          <p:nvPr/>
        </p:nvSpPr>
        <p:spPr bwMode="auto">
          <a:xfrm>
            <a:off x="3995738" y="1700213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5076825" y="1412875"/>
            <a:ext cx="35988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sz="2400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¿Por qué flotan las heces?</a:t>
            </a:r>
          </a:p>
        </p:txBody>
      </p:sp>
      <p:pic>
        <p:nvPicPr>
          <p:cNvPr id="141334" name="Picture 22" descr="steatorrhea"/>
          <p:cNvPicPr>
            <a:picLocks noChangeAspect="1" noChangeArrowheads="1"/>
          </p:cNvPicPr>
          <p:nvPr/>
        </p:nvPicPr>
        <p:blipFill>
          <a:blip r:embed="rId4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916113"/>
            <a:ext cx="2447925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35" name="Picture 23" descr="F1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24400"/>
            <a:ext cx="19050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30" name="Rectangle 24"/>
          <p:cNvSpPr>
            <a:spLocks noChangeArrowheads="1"/>
          </p:cNvSpPr>
          <p:nvPr/>
        </p:nvSpPr>
        <p:spPr bwMode="auto">
          <a:xfrm>
            <a:off x="4787900" y="6381750"/>
            <a:ext cx="32115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/>
              <a:t>http://www.annals.org/content/132/4/279.1/F1.small.gif</a:t>
            </a:r>
          </a:p>
        </p:txBody>
      </p:sp>
      <p:sp>
        <p:nvSpPr>
          <p:cNvPr id="141337" name="Text Box 25"/>
          <p:cNvSpPr txBox="1">
            <a:spLocks noChangeArrowheads="1"/>
          </p:cNvSpPr>
          <p:nvPr/>
        </p:nvSpPr>
        <p:spPr bwMode="auto">
          <a:xfrm>
            <a:off x="698500" y="1484313"/>
            <a:ext cx="254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 5% grasa en heces</a:t>
            </a:r>
          </a:p>
        </p:txBody>
      </p:sp>
      <p:sp>
        <p:nvSpPr>
          <p:cNvPr id="111632" name="Oval 26"/>
          <p:cNvSpPr>
            <a:spLocks noChangeArrowheads="1"/>
          </p:cNvSpPr>
          <p:nvPr/>
        </p:nvSpPr>
        <p:spPr bwMode="auto">
          <a:xfrm>
            <a:off x="684213" y="3860800"/>
            <a:ext cx="503237" cy="20891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1633" name="Oval 27"/>
          <p:cNvSpPr>
            <a:spLocks noChangeArrowheads="1"/>
          </p:cNvSpPr>
          <p:nvPr/>
        </p:nvSpPr>
        <p:spPr bwMode="auto">
          <a:xfrm>
            <a:off x="900113" y="55165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1" name="Text Box 29"/>
          <p:cNvSpPr txBox="1">
            <a:spLocks noChangeArrowheads="1"/>
          </p:cNvSpPr>
          <p:nvPr/>
        </p:nvSpPr>
        <p:spPr bwMode="auto">
          <a:xfrm>
            <a:off x="468313" y="2565400"/>
            <a:ext cx="344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1.</a:t>
            </a:r>
          </a:p>
        </p:txBody>
      </p:sp>
      <p:sp>
        <p:nvSpPr>
          <p:cNvPr id="141342" name="Oval 30"/>
          <p:cNvSpPr>
            <a:spLocks noChangeArrowheads="1"/>
          </p:cNvSpPr>
          <p:nvPr/>
        </p:nvSpPr>
        <p:spPr bwMode="auto">
          <a:xfrm>
            <a:off x="393700" y="3860800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3" name="Text Box 31"/>
          <p:cNvSpPr txBox="1">
            <a:spLocks noChangeArrowheads="1"/>
          </p:cNvSpPr>
          <p:nvPr/>
        </p:nvSpPr>
        <p:spPr bwMode="auto">
          <a:xfrm>
            <a:off x="446088" y="3860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2.</a:t>
            </a:r>
          </a:p>
        </p:txBody>
      </p:sp>
      <p:sp>
        <p:nvSpPr>
          <p:cNvPr id="141344" name="Oval 32"/>
          <p:cNvSpPr>
            <a:spLocks noChangeArrowheads="1"/>
          </p:cNvSpPr>
          <p:nvPr/>
        </p:nvSpPr>
        <p:spPr bwMode="auto">
          <a:xfrm>
            <a:off x="395288" y="5373688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5" name="Text Box 33"/>
          <p:cNvSpPr txBox="1">
            <a:spLocks noChangeArrowheads="1"/>
          </p:cNvSpPr>
          <p:nvPr/>
        </p:nvSpPr>
        <p:spPr bwMode="auto">
          <a:xfrm>
            <a:off x="450850" y="5373688"/>
            <a:ext cx="381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3.</a:t>
            </a: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388938" y="404813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3982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6" grpId="0" animBg="1"/>
      <p:bldP spid="141330" grpId="0"/>
      <p:bldP spid="141316" grpId="0" animBg="1"/>
      <p:bldP spid="141337" grpId="0"/>
      <p:bldP spid="141341" grpId="0"/>
      <p:bldP spid="141342" grpId="0" animBg="1"/>
      <p:bldP spid="141343" grpId="0"/>
      <p:bldP spid="141344" grpId="0" animBg="1"/>
      <p:bldP spid="141345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6804025" y="620713"/>
            <a:ext cx="1752403" cy="40011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</a:t>
            </a: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611188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90011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12645" name="Picture 2" descr="grasas 9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7" t="12968" b="15575"/>
          <a:stretch>
            <a:fillRect/>
          </a:stretch>
        </p:blipFill>
        <p:spPr bwMode="auto">
          <a:xfrm>
            <a:off x="1619250" y="2060575"/>
            <a:ext cx="381793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6" name="Rectangle 4"/>
          <p:cNvSpPr>
            <a:spLocks noChangeArrowheads="1"/>
          </p:cNvSpPr>
          <p:nvPr/>
        </p:nvSpPr>
        <p:spPr bwMode="auto">
          <a:xfrm>
            <a:off x="1260475" y="1341438"/>
            <a:ext cx="403225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7" name="Text Box 5"/>
          <p:cNvSpPr txBox="1">
            <a:spLocks noChangeArrowheads="1"/>
          </p:cNvSpPr>
          <p:nvPr/>
        </p:nvSpPr>
        <p:spPr bwMode="auto">
          <a:xfrm>
            <a:off x="1425575" y="1412875"/>
            <a:ext cx="1624013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Nutriente</a:t>
            </a:r>
          </a:p>
        </p:txBody>
      </p:sp>
      <p:sp>
        <p:nvSpPr>
          <p:cNvPr id="112648" name="Text Box 6"/>
          <p:cNvSpPr txBox="1">
            <a:spLocks noChangeArrowheads="1"/>
          </p:cNvSpPr>
          <p:nvPr/>
        </p:nvSpPr>
        <p:spPr bwMode="auto">
          <a:xfrm>
            <a:off x="3197225" y="1412875"/>
            <a:ext cx="438150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112649" name="Text Box 7"/>
          <p:cNvSpPr txBox="1">
            <a:spLocks noChangeArrowheads="1"/>
          </p:cNvSpPr>
          <p:nvPr/>
        </p:nvSpPr>
        <p:spPr bwMode="auto">
          <a:xfrm>
            <a:off x="3944938" y="1412875"/>
            <a:ext cx="877887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Sitio</a:t>
            </a:r>
          </a:p>
        </p:txBody>
      </p:sp>
      <p:sp>
        <p:nvSpPr>
          <p:cNvPr id="112650" name="Line 8"/>
          <p:cNvSpPr>
            <a:spLocks noChangeShapeType="1"/>
          </p:cNvSpPr>
          <p:nvPr/>
        </p:nvSpPr>
        <p:spPr bwMode="auto">
          <a:xfrm flipH="1">
            <a:off x="1403350" y="3716338"/>
            <a:ext cx="6913563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2651" name="Line 10"/>
          <p:cNvSpPr>
            <a:spLocks noChangeShapeType="1"/>
          </p:cNvSpPr>
          <p:nvPr/>
        </p:nvSpPr>
        <p:spPr bwMode="auto">
          <a:xfrm flipH="1">
            <a:off x="1403350" y="6092825"/>
            <a:ext cx="69135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2" name="Line 11"/>
          <p:cNvSpPr>
            <a:spLocks noChangeShapeType="1"/>
          </p:cNvSpPr>
          <p:nvPr/>
        </p:nvSpPr>
        <p:spPr bwMode="auto">
          <a:xfrm flipH="1">
            <a:off x="1473200" y="1989138"/>
            <a:ext cx="6911975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1116013" y="1341438"/>
            <a:ext cx="2159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4" name="Rectangle 19"/>
          <p:cNvSpPr>
            <a:spLocks noChangeArrowheads="1"/>
          </p:cNvSpPr>
          <p:nvPr/>
        </p:nvSpPr>
        <p:spPr bwMode="auto">
          <a:xfrm>
            <a:off x="2520950" y="2133600"/>
            <a:ext cx="287338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5" name="Rectangle 20"/>
          <p:cNvSpPr>
            <a:spLocks noChangeArrowheads="1"/>
          </p:cNvSpPr>
          <p:nvPr/>
        </p:nvSpPr>
        <p:spPr bwMode="auto">
          <a:xfrm>
            <a:off x="2736850" y="3789363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6" name="Rectangle 22"/>
          <p:cNvSpPr>
            <a:spLocks noChangeArrowheads="1"/>
          </p:cNvSpPr>
          <p:nvPr/>
        </p:nvSpPr>
        <p:spPr bwMode="auto">
          <a:xfrm>
            <a:off x="2736850" y="2205038"/>
            <a:ext cx="2159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7" name="Rectangle 23"/>
          <p:cNvSpPr>
            <a:spLocks noChangeArrowheads="1"/>
          </p:cNvSpPr>
          <p:nvPr/>
        </p:nvSpPr>
        <p:spPr bwMode="auto">
          <a:xfrm>
            <a:off x="2881313" y="3860800"/>
            <a:ext cx="2159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8" name="Rectangle 24"/>
          <p:cNvSpPr>
            <a:spLocks noChangeArrowheads="1"/>
          </p:cNvSpPr>
          <p:nvPr/>
        </p:nvSpPr>
        <p:spPr bwMode="auto">
          <a:xfrm>
            <a:off x="2808288" y="4941888"/>
            <a:ext cx="21748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Text Box 26"/>
          <p:cNvSpPr txBox="1">
            <a:spLocks noChangeArrowheads="1"/>
          </p:cNvSpPr>
          <p:nvPr/>
        </p:nvSpPr>
        <p:spPr bwMode="auto">
          <a:xfrm>
            <a:off x="1198563" y="650875"/>
            <a:ext cx="7810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5683250" y="2205038"/>
            <a:ext cx="1787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>
                <a:latin typeface="Symbol" pitchFamily="18" charset="2"/>
              </a:rPr>
              <a:t>a</a:t>
            </a:r>
            <a:r>
              <a:rPr lang="es-ES_tradnl" sz="1600" b="1"/>
              <a:t> amilasa salival</a:t>
            </a:r>
          </a:p>
        </p:txBody>
      </p:sp>
      <p:sp>
        <p:nvSpPr>
          <p:cNvPr id="139292" name="Text Box 28"/>
          <p:cNvSpPr txBox="1">
            <a:spLocks noChangeArrowheads="1"/>
          </p:cNvSpPr>
          <p:nvPr/>
        </p:nvSpPr>
        <p:spPr bwMode="auto">
          <a:xfrm>
            <a:off x="5683250" y="2708275"/>
            <a:ext cx="1787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>
                <a:latin typeface="Symbol" pitchFamily="18" charset="2"/>
              </a:rPr>
              <a:t>a</a:t>
            </a:r>
            <a:r>
              <a:rPr lang="es-ES_tradnl" sz="1600" b="1"/>
              <a:t> amilasa salival</a:t>
            </a:r>
          </a:p>
        </p:txBody>
      </p:sp>
      <p:sp>
        <p:nvSpPr>
          <p:cNvPr id="139293" name="Text Box 29"/>
          <p:cNvSpPr txBox="1">
            <a:spLocks noChangeArrowheads="1"/>
          </p:cNvSpPr>
          <p:nvPr/>
        </p:nvSpPr>
        <p:spPr bwMode="auto">
          <a:xfrm>
            <a:off x="5683250" y="3138488"/>
            <a:ext cx="232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Symbol" pitchFamily="18" charset="2"/>
              <a:buNone/>
            </a:pPr>
            <a:r>
              <a:rPr lang="es-ES_tradnl" sz="1600" b="1">
                <a:latin typeface="Symbol" pitchFamily="18" charset="2"/>
              </a:rPr>
              <a:t>a</a:t>
            </a:r>
            <a:r>
              <a:rPr lang="es-ES_tradnl" sz="1600" b="1"/>
              <a:t> amilasa pancreática</a:t>
            </a:r>
          </a:p>
          <a:p>
            <a:pPr algn="l" eaLnBrk="1" hangingPunct="1">
              <a:buFont typeface="Symbol" pitchFamily="18" charset="2"/>
              <a:buNone/>
            </a:pPr>
            <a:r>
              <a:rPr lang="es-ES_tradnl" sz="1600" b="1"/>
              <a:t>enzimas m. apical</a:t>
            </a:r>
          </a:p>
        </p:txBody>
      </p:sp>
      <p:sp>
        <p:nvSpPr>
          <p:cNvPr id="139294" name="Text Box 30"/>
          <p:cNvSpPr txBox="1">
            <a:spLocks noChangeArrowheads="1"/>
          </p:cNvSpPr>
          <p:nvPr/>
        </p:nvSpPr>
        <p:spPr bwMode="auto">
          <a:xfrm>
            <a:off x="5754688" y="3789363"/>
            <a:ext cx="889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pepsina</a:t>
            </a:r>
          </a:p>
        </p:txBody>
      </p:sp>
      <p:sp>
        <p:nvSpPr>
          <p:cNvPr id="139295" name="Text Box 31"/>
          <p:cNvSpPr txBox="1">
            <a:spLocks noChangeArrowheads="1"/>
          </p:cNvSpPr>
          <p:nvPr/>
        </p:nvSpPr>
        <p:spPr bwMode="auto">
          <a:xfrm>
            <a:off x="5737225" y="4149725"/>
            <a:ext cx="21478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peptidasas páncreas, </a:t>
            </a:r>
          </a:p>
          <a:p>
            <a:pPr algn="l" eaLnBrk="1" hangingPunct="1"/>
            <a:r>
              <a:rPr lang="es-ES_tradnl" sz="1400" b="1"/>
              <a:t>enterocito: m. apical, </a:t>
            </a:r>
          </a:p>
          <a:p>
            <a:pPr algn="l" eaLnBrk="1" hangingPunct="1"/>
            <a:r>
              <a:rPr lang="es-ES_tradnl" sz="1400" b="1"/>
              <a:t>citoplasma</a:t>
            </a:r>
          </a:p>
        </p:txBody>
      </p:sp>
      <p:sp>
        <p:nvSpPr>
          <p:cNvPr id="139296" name="Text Box 32"/>
          <p:cNvSpPr txBox="1">
            <a:spLocks noChangeArrowheads="1"/>
          </p:cNvSpPr>
          <p:nvPr/>
        </p:nvSpPr>
        <p:spPr bwMode="auto">
          <a:xfrm>
            <a:off x="5651500" y="5013325"/>
            <a:ext cx="2282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lipasa bucal, gástrica</a:t>
            </a:r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5651500" y="5373688"/>
            <a:ext cx="2705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lipasa pancreática, PLA2,</a:t>
            </a:r>
          </a:p>
          <a:p>
            <a:pPr algn="l" eaLnBrk="1" hangingPunct="1"/>
            <a:r>
              <a:rPr lang="es-ES_tradnl" sz="1600" b="1"/>
              <a:t>esterasa colesterol</a:t>
            </a:r>
          </a:p>
        </p:txBody>
      </p:sp>
      <p:sp>
        <p:nvSpPr>
          <p:cNvPr id="112667" name="Line 9"/>
          <p:cNvSpPr>
            <a:spLocks noChangeShapeType="1"/>
          </p:cNvSpPr>
          <p:nvPr/>
        </p:nvSpPr>
        <p:spPr bwMode="auto">
          <a:xfrm flipH="1">
            <a:off x="1403350" y="4868863"/>
            <a:ext cx="6913563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2668" name="Text Box 34"/>
          <p:cNvSpPr txBox="1">
            <a:spLocks noChangeArrowheads="1"/>
          </p:cNvSpPr>
          <p:nvPr/>
        </p:nvSpPr>
        <p:spPr bwMode="auto">
          <a:xfrm>
            <a:off x="5724525" y="1412875"/>
            <a:ext cx="1349375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91" grpId="0"/>
      <p:bldP spid="139292" grpId="0"/>
      <p:bldP spid="139293" grpId="0"/>
      <p:bldP spid="139294" grpId="0"/>
      <p:bldP spid="139295" grpId="0"/>
      <p:bldP spid="139296" grpId="0"/>
      <p:bldP spid="139297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7302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1054100" y="404813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3668" name="Text Box 9"/>
          <p:cNvSpPr txBox="1">
            <a:spLocks noChangeArrowheads="1"/>
          </p:cNvSpPr>
          <p:nvPr/>
        </p:nvSpPr>
        <p:spPr bwMode="auto">
          <a:xfrm>
            <a:off x="1547813" y="1125538"/>
            <a:ext cx="1025525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Sitios</a:t>
            </a:r>
          </a:p>
        </p:txBody>
      </p:sp>
      <p:sp>
        <p:nvSpPr>
          <p:cNvPr id="113669" name="Text Box 10"/>
          <p:cNvSpPr txBox="1">
            <a:spLocks noChangeArrowheads="1"/>
          </p:cNvSpPr>
          <p:nvPr/>
        </p:nvSpPr>
        <p:spPr bwMode="auto">
          <a:xfrm>
            <a:off x="3203575" y="1125538"/>
            <a:ext cx="438150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113670" name="Text Box 11"/>
          <p:cNvSpPr txBox="1">
            <a:spLocks noChangeArrowheads="1"/>
          </p:cNvSpPr>
          <p:nvPr/>
        </p:nvSpPr>
        <p:spPr bwMode="auto">
          <a:xfrm>
            <a:off x="4067175" y="1125538"/>
            <a:ext cx="1771650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Nutrientes</a:t>
            </a:r>
          </a:p>
        </p:txBody>
      </p:sp>
      <p:sp>
        <p:nvSpPr>
          <p:cNvPr id="113671" name="Line 12"/>
          <p:cNvSpPr>
            <a:spLocks noChangeShapeType="1"/>
          </p:cNvSpPr>
          <p:nvPr/>
        </p:nvSpPr>
        <p:spPr bwMode="auto">
          <a:xfrm flipH="1">
            <a:off x="1331913" y="2349500"/>
            <a:ext cx="6985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0413" name="Line 13"/>
          <p:cNvSpPr>
            <a:spLocks noChangeShapeType="1"/>
          </p:cNvSpPr>
          <p:nvPr/>
        </p:nvSpPr>
        <p:spPr bwMode="auto">
          <a:xfrm flipH="1" flipV="1">
            <a:off x="1331913" y="4149725"/>
            <a:ext cx="6985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73" name="Line 14"/>
          <p:cNvSpPr>
            <a:spLocks noChangeShapeType="1"/>
          </p:cNvSpPr>
          <p:nvPr/>
        </p:nvSpPr>
        <p:spPr bwMode="auto">
          <a:xfrm flipH="1">
            <a:off x="1330325" y="6510829"/>
            <a:ext cx="7396424" cy="1379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74" name="Line 15"/>
          <p:cNvSpPr>
            <a:spLocks noChangeShapeType="1"/>
          </p:cNvSpPr>
          <p:nvPr/>
        </p:nvSpPr>
        <p:spPr bwMode="auto">
          <a:xfrm flipH="1">
            <a:off x="1331912" y="1700213"/>
            <a:ext cx="739483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75" name="Rectangle 16"/>
          <p:cNvSpPr>
            <a:spLocks noChangeArrowheads="1"/>
          </p:cNvSpPr>
          <p:nvPr/>
        </p:nvSpPr>
        <p:spPr bwMode="auto">
          <a:xfrm>
            <a:off x="1187450" y="908050"/>
            <a:ext cx="2159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8" name="Rectangle 18"/>
          <p:cNvSpPr>
            <a:spLocks noChangeArrowheads="1"/>
          </p:cNvSpPr>
          <p:nvPr/>
        </p:nvSpPr>
        <p:spPr bwMode="auto">
          <a:xfrm>
            <a:off x="2808288" y="3049588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21" name="Rectangle 21"/>
          <p:cNvSpPr>
            <a:spLocks noChangeArrowheads="1"/>
          </p:cNvSpPr>
          <p:nvPr/>
        </p:nvSpPr>
        <p:spPr bwMode="auto">
          <a:xfrm>
            <a:off x="2952750" y="3121025"/>
            <a:ext cx="2159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23" name="Text Box 23"/>
          <p:cNvSpPr txBox="1">
            <a:spLocks noChangeArrowheads="1"/>
          </p:cNvSpPr>
          <p:nvPr/>
        </p:nvSpPr>
        <p:spPr bwMode="auto">
          <a:xfrm>
            <a:off x="420688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3679" name="Text Box 24"/>
          <p:cNvSpPr txBox="1">
            <a:spLocks noChangeArrowheads="1"/>
          </p:cNvSpPr>
          <p:nvPr/>
        </p:nvSpPr>
        <p:spPr bwMode="auto">
          <a:xfrm>
            <a:off x="5940425" y="1125538"/>
            <a:ext cx="1349375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</p:txBody>
      </p:sp>
      <p:sp>
        <p:nvSpPr>
          <p:cNvPr id="230425" name="Text Box 25"/>
          <p:cNvSpPr txBox="1">
            <a:spLocks noChangeArrowheads="1"/>
          </p:cNvSpPr>
          <p:nvPr/>
        </p:nvSpPr>
        <p:spPr bwMode="auto">
          <a:xfrm>
            <a:off x="1502963" y="181927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Boca</a:t>
            </a:r>
          </a:p>
        </p:txBody>
      </p:sp>
      <p:sp>
        <p:nvSpPr>
          <p:cNvPr id="230426" name="Text Box 26"/>
          <p:cNvSpPr txBox="1">
            <a:spLocks noChangeArrowheads="1"/>
          </p:cNvSpPr>
          <p:nvPr/>
        </p:nvSpPr>
        <p:spPr bwMode="auto">
          <a:xfrm>
            <a:off x="1426565" y="2855913"/>
            <a:ext cx="15680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230427" name="Text Box 27"/>
          <p:cNvSpPr txBox="1">
            <a:spLocks noChangeArrowheads="1"/>
          </p:cNvSpPr>
          <p:nvPr/>
        </p:nvSpPr>
        <p:spPr bwMode="auto">
          <a:xfrm>
            <a:off x="1360053" y="4914900"/>
            <a:ext cx="15343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</a:t>
            </a:r>
          </a:p>
        </p:txBody>
      </p:sp>
      <p:sp>
        <p:nvSpPr>
          <p:cNvPr id="230428" name="Text Box 28"/>
          <p:cNvSpPr txBox="1">
            <a:spLocks noChangeArrowheads="1"/>
          </p:cNvSpPr>
          <p:nvPr/>
        </p:nvSpPr>
        <p:spPr bwMode="auto">
          <a:xfrm>
            <a:off x="3222625" y="184308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5</a:t>
            </a:r>
          </a:p>
        </p:txBody>
      </p:sp>
      <p:sp>
        <p:nvSpPr>
          <p:cNvPr id="230429" name="Text Box 29"/>
          <p:cNvSpPr txBox="1">
            <a:spLocks noChangeArrowheads="1"/>
          </p:cNvSpPr>
          <p:nvPr/>
        </p:nvSpPr>
        <p:spPr bwMode="auto">
          <a:xfrm>
            <a:off x="4516840" y="1819275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CH</a:t>
            </a:r>
          </a:p>
        </p:txBody>
      </p:sp>
      <p:sp>
        <p:nvSpPr>
          <p:cNvPr id="230430" name="Text Box 30"/>
          <p:cNvSpPr txBox="1">
            <a:spLocks noChangeArrowheads="1"/>
          </p:cNvSpPr>
          <p:nvPr/>
        </p:nvSpPr>
        <p:spPr bwMode="auto">
          <a:xfrm>
            <a:off x="5737881" y="1866900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230431" name="Text Box 31"/>
          <p:cNvSpPr txBox="1">
            <a:spLocks noChangeArrowheads="1"/>
          </p:cNvSpPr>
          <p:nvPr/>
        </p:nvSpPr>
        <p:spPr bwMode="auto">
          <a:xfrm>
            <a:off x="3109913" y="2928938"/>
            <a:ext cx="427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15</a:t>
            </a:r>
          </a:p>
        </p:txBody>
      </p:sp>
      <p:sp>
        <p:nvSpPr>
          <p:cNvPr id="230432" name="Text Box 32"/>
          <p:cNvSpPr txBox="1">
            <a:spLocks noChangeArrowheads="1"/>
          </p:cNvSpPr>
          <p:nvPr/>
        </p:nvSpPr>
        <p:spPr bwMode="auto">
          <a:xfrm>
            <a:off x="2982913" y="3451225"/>
            <a:ext cx="801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10-30</a:t>
            </a:r>
          </a:p>
        </p:txBody>
      </p:sp>
      <p:sp>
        <p:nvSpPr>
          <p:cNvPr id="230433" name="Text Box 33"/>
          <p:cNvSpPr txBox="1">
            <a:spLocks noChangeArrowheads="1"/>
          </p:cNvSpPr>
          <p:nvPr/>
        </p:nvSpPr>
        <p:spPr bwMode="auto">
          <a:xfrm>
            <a:off x="3113088" y="2514600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40</a:t>
            </a:r>
          </a:p>
        </p:txBody>
      </p:sp>
      <p:sp>
        <p:nvSpPr>
          <p:cNvPr id="230434" name="Text Box 34"/>
          <p:cNvSpPr txBox="1">
            <a:spLocks noChangeArrowheads="1"/>
          </p:cNvSpPr>
          <p:nvPr/>
        </p:nvSpPr>
        <p:spPr bwMode="auto">
          <a:xfrm>
            <a:off x="4532715" y="2490788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CH</a:t>
            </a:r>
          </a:p>
        </p:txBody>
      </p:sp>
      <p:sp>
        <p:nvSpPr>
          <p:cNvPr id="230435" name="Text Box 35"/>
          <p:cNvSpPr txBox="1">
            <a:spLocks noChangeArrowheads="1"/>
          </p:cNvSpPr>
          <p:nvPr/>
        </p:nvSpPr>
        <p:spPr bwMode="auto">
          <a:xfrm>
            <a:off x="4281124" y="2905125"/>
            <a:ext cx="1191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Proteína</a:t>
            </a:r>
          </a:p>
        </p:txBody>
      </p:sp>
      <p:sp>
        <p:nvSpPr>
          <p:cNvPr id="230436" name="Text Box 36"/>
          <p:cNvSpPr txBox="1">
            <a:spLocks noChangeArrowheads="1"/>
          </p:cNvSpPr>
          <p:nvPr/>
        </p:nvSpPr>
        <p:spPr bwMode="auto">
          <a:xfrm>
            <a:off x="4377816" y="3444875"/>
            <a:ext cx="8931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Grasa</a:t>
            </a:r>
          </a:p>
        </p:txBody>
      </p:sp>
      <p:sp>
        <p:nvSpPr>
          <p:cNvPr id="230437" name="Text Box 37"/>
          <p:cNvSpPr txBox="1">
            <a:spLocks noChangeArrowheads="1"/>
          </p:cNvSpPr>
          <p:nvPr/>
        </p:nvSpPr>
        <p:spPr bwMode="auto">
          <a:xfrm>
            <a:off x="5724128" y="2564715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230438" name="Text Box 38"/>
          <p:cNvSpPr txBox="1">
            <a:spLocks noChangeArrowheads="1"/>
          </p:cNvSpPr>
          <p:nvPr/>
        </p:nvSpPr>
        <p:spPr bwMode="auto">
          <a:xfrm>
            <a:off x="5721980" y="2924175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pepsina</a:t>
            </a:r>
          </a:p>
        </p:txBody>
      </p:sp>
      <p:sp>
        <p:nvSpPr>
          <p:cNvPr id="230439" name="Text Box 39"/>
          <p:cNvSpPr txBox="1">
            <a:spLocks noChangeArrowheads="1"/>
          </p:cNvSpPr>
          <p:nvPr/>
        </p:nvSpPr>
        <p:spPr bwMode="auto">
          <a:xfrm>
            <a:off x="5740400" y="3433763"/>
            <a:ext cx="1667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lipasa bucal, </a:t>
            </a:r>
          </a:p>
          <a:p>
            <a:pPr algn="l" eaLnBrk="1" hangingPunct="1"/>
            <a:r>
              <a:rPr lang="es-ES_tradnl" b="1"/>
              <a:t>gástrica</a:t>
            </a:r>
          </a:p>
        </p:txBody>
      </p:sp>
      <p:sp>
        <p:nvSpPr>
          <p:cNvPr id="230440" name="Text Box 40"/>
          <p:cNvSpPr txBox="1">
            <a:spLocks noChangeArrowheads="1"/>
          </p:cNvSpPr>
          <p:nvPr/>
        </p:nvSpPr>
        <p:spPr bwMode="auto">
          <a:xfrm>
            <a:off x="3024188" y="496252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85</a:t>
            </a:r>
          </a:p>
        </p:txBody>
      </p:sp>
      <p:sp>
        <p:nvSpPr>
          <p:cNvPr id="230441" name="Text Box 41"/>
          <p:cNvSpPr txBox="1">
            <a:spLocks noChangeArrowheads="1"/>
          </p:cNvSpPr>
          <p:nvPr/>
        </p:nvSpPr>
        <p:spPr bwMode="auto">
          <a:xfrm>
            <a:off x="2895600" y="577215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70-90</a:t>
            </a:r>
          </a:p>
        </p:txBody>
      </p:sp>
      <p:sp>
        <p:nvSpPr>
          <p:cNvPr id="230442" name="Text Box 42"/>
          <p:cNvSpPr txBox="1">
            <a:spLocks noChangeArrowheads="1"/>
          </p:cNvSpPr>
          <p:nvPr/>
        </p:nvSpPr>
        <p:spPr bwMode="auto">
          <a:xfrm>
            <a:off x="3044825" y="431482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55</a:t>
            </a:r>
          </a:p>
        </p:txBody>
      </p:sp>
      <p:sp>
        <p:nvSpPr>
          <p:cNvPr id="230443" name="Text Box 43"/>
          <p:cNvSpPr txBox="1">
            <a:spLocks noChangeArrowheads="1"/>
          </p:cNvSpPr>
          <p:nvPr/>
        </p:nvSpPr>
        <p:spPr bwMode="auto">
          <a:xfrm>
            <a:off x="4464452" y="4291013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CH</a:t>
            </a:r>
          </a:p>
        </p:txBody>
      </p:sp>
      <p:sp>
        <p:nvSpPr>
          <p:cNvPr id="230444" name="Text Box 44"/>
          <p:cNvSpPr txBox="1">
            <a:spLocks noChangeArrowheads="1"/>
          </p:cNvSpPr>
          <p:nvPr/>
        </p:nvSpPr>
        <p:spPr bwMode="auto">
          <a:xfrm>
            <a:off x="4212861" y="4938713"/>
            <a:ext cx="1191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Proteína</a:t>
            </a:r>
          </a:p>
        </p:txBody>
      </p:sp>
      <p:sp>
        <p:nvSpPr>
          <p:cNvPr id="230445" name="Text Box 45"/>
          <p:cNvSpPr txBox="1">
            <a:spLocks noChangeArrowheads="1"/>
          </p:cNvSpPr>
          <p:nvPr/>
        </p:nvSpPr>
        <p:spPr bwMode="auto">
          <a:xfrm>
            <a:off x="4309553" y="5765800"/>
            <a:ext cx="8931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Grasa</a:t>
            </a:r>
          </a:p>
        </p:txBody>
      </p:sp>
      <p:sp>
        <p:nvSpPr>
          <p:cNvPr id="230446" name="Text Box 46"/>
          <p:cNvSpPr txBox="1">
            <a:spLocks noChangeArrowheads="1"/>
          </p:cNvSpPr>
          <p:nvPr/>
        </p:nvSpPr>
        <p:spPr bwMode="auto">
          <a:xfrm>
            <a:off x="5724525" y="4293096"/>
            <a:ext cx="26116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Symbol" pitchFamily="18" charset="2"/>
              <a:buChar char="a"/>
            </a:pPr>
            <a:r>
              <a:rPr lang="es-ES_tradnl" b="1" dirty="0"/>
              <a:t> amilasa pancreática</a:t>
            </a:r>
          </a:p>
          <a:p>
            <a:pPr algn="l" eaLnBrk="1" hangingPunct="1">
              <a:buFont typeface="Symbol" pitchFamily="18" charset="2"/>
              <a:buNone/>
            </a:pPr>
            <a:r>
              <a:rPr lang="es-ES_tradnl" b="1" dirty="0"/>
              <a:t>enzimas m. apical</a:t>
            </a:r>
          </a:p>
        </p:txBody>
      </p:sp>
      <p:sp>
        <p:nvSpPr>
          <p:cNvPr id="230447" name="Text Box 47"/>
          <p:cNvSpPr txBox="1">
            <a:spLocks noChangeArrowheads="1"/>
          </p:cNvSpPr>
          <p:nvPr/>
        </p:nvSpPr>
        <p:spPr bwMode="auto">
          <a:xfrm>
            <a:off x="5732463" y="4941168"/>
            <a:ext cx="26629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 err="1"/>
              <a:t>peptidasas</a:t>
            </a:r>
            <a:endParaRPr lang="es-ES_tradnl" b="1" dirty="0"/>
          </a:p>
          <a:p>
            <a:pPr algn="l" eaLnBrk="1" hangingPunct="1"/>
            <a:r>
              <a:rPr lang="es-ES_tradnl" b="1" dirty="0"/>
              <a:t>páncreas, </a:t>
            </a:r>
            <a:r>
              <a:rPr lang="es-ES_tradnl" b="1" dirty="0" err="1"/>
              <a:t>enterocito</a:t>
            </a:r>
            <a:r>
              <a:rPr lang="es-ES_tradnl" b="1" dirty="0"/>
              <a:t>:</a:t>
            </a:r>
          </a:p>
          <a:p>
            <a:pPr algn="l" eaLnBrk="1" hangingPunct="1"/>
            <a:r>
              <a:rPr lang="es-ES_tradnl" b="1" dirty="0"/>
              <a:t>m. apical y citoplasma</a:t>
            </a:r>
          </a:p>
        </p:txBody>
      </p:sp>
      <p:sp>
        <p:nvSpPr>
          <p:cNvPr id="230448" name="Text Box 48"/>
          <p:cNvSpPr txBox="1">
            <a:spLocks noChangeArrowheads="1"/>
          </p:cNvSpPr>
          <p:nvPr/>
        </p:nvSpPr>
        <p:spPr bwMode="auto">
          <a:xfrm>
            <a:off x="5687134" y="5864498"/>
            <a:ext cx="30396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lipasa pancreática, PLA2,</a:t>
            </a:r>
          </a:p>
          <a:p>
            <a:pPr algn="l" eaLnBrk="1" hangingPunct="1"/>
            <a:r>
              <a:rPr lang="es-ES_tradnl" b="1"/>
              <a:t>esterasa colesterol</a:t>
            </a:r>
          </a:p>
        </p:txBody>
      </p:sp>
      <p:sp>
        <p:nvSpPr>
          <p:cNvPr id="230450" name="Text Box 50"/>
          <p:cNvSpPr txBox="1">
            <a:spLocks noChangeArrowheads="1"/>
          </p:cNvSpPr>
          <p:nvPr/>
        </p:nvSpPr>
        <p:spPr bwMode="auto">
          <a:xfrm>
            <a:off x="6997700" y="404813"/>
            <a:ext cx="1752403" cy="40011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</a:t>
            </a: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13" grpId="0" animBg="1"/>
      <p:bldP spid="230418" grpId="0" animBg="1"/>
      <p:bldP spid="230421" grpId="0" animBg="1"/>
      <p:bldP spid="230425" grpId="0"/>
      <p:bldP spid="230426" grpId="0"/>
      <p:bldP spid="230427" grpId="0"/>
      <p:bldP spid="230428" grpId="0"/>
      <p:bldP spid="230429" grpId="0"/>
      <p:bldP spid="230430" grpId="0"/>
      <p:bldP spid="230431" grpId="0"/>
      <p:bldP spid="230432" grpId="0"/>
      <p:bldP spid="230433" grpId="0"/>
      <p:bldP spid="230434" grpId="0"/>
      <p:bldP spid="230435" grpId="0"/>
      <p:bldP spid="230436" grpId="0"/>
      <p:bldP spid="230437" grpId="0"/>
      <p:bldP spid="230438" grpId="0"/>
      <p:bldP spid="230439" grpId="0"/>
      <p:bldP spid="230440" grpId="0"/>
      <p:bldP spid="230441" grpId="0"/>
      <p:bldP spid="230442" grpId="0"/>
      <p:bldP spid="230443" grpId="0"/>
      <p:bldP spid="230444" grpId="0"/>
      <p:bldP spid="230445" grpId="0"/>
      <p:bldP spid="230446" grpId="0"/>
      <p:bldP spid="230447" grpId="0"/>
      <p:bldP spid="230448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grasas 8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0"/>
          <a:stretch>
            <a:fillRect/>
          </a:stretch>
        </p:blipFill>
        <p:spPr bwMode="auto">
          <a:xfrm>
            <a:off x="323850" y="836613"/>
            <a:ext cx="4495800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1979613" y="333375"/>
            <a:ext cx="23764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14693" name="Picture 9" descr="340875041709578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939" y="1700213"/>
            <a:ext cx="3068638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4" name="Rectangle 10"/>
          <p:cNvSpPr>
            <a:spLocks noChangeArrowheads="1"/>
          </p:cNvSpPr>
          <p:nvPr/>
        </p:nvSpPr>
        <p:spPr bwMode="auto">
          <a:xfrm>
            <a:off x="5148064" y="1268413"/>
            <a:ext cx="1439863" cy="2160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5" name="Rectangle 11"/>
          <p:cNvSpPr>
            <a:spLocks noChangeArrowheads="1"/>
          </p:cNvSpPr>
          <p:nvPr/>
        </p:nvSpPr>
        <p:spPr bwMode="auto">
          <a:xfrm>
            <a:off x="5219502" y="3213100"/>
            <a:ext cx="10080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6" name="Text Box 12"/>
          <p:cNvSpPr txBox="1">
            <a:spLocks noChangeArrowheads="1"/>
          </p:cNvSpPr>
          <p:nvPr/>
        </p:nvSpPr>
        <p:spPr bwMode="auto">
          <a:xfrm>
            <a:off x="5363964" y="2349500"/>
            <a:ext cx="13668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Nucleótido</a:t>
            </a:r>
          </a:p>
        </p:txBody>
      </p:sp>
      <p:sp>
        <p:nvSpPr>
          <p:cNvPr id="114697" name="Rectangle 13"/>
          <p:cNvSpPr>
            <a:spLocks noChangeArrowheads="1"/>
          </p:cNvSpPr>
          <p:nvPr/>
        </p:nvSpPr>
        <p:spPr bwMode="auto">
          <a:xfrm>
            <a:off x="6948289" y="1700213"/>
            <a:ext cx="12954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8" name="Text Box 15"/>
          <p:cNvSpPr txBox="1">
            <a:spLocks noChangeArrowheads="1"/>
          </p:cNvSpPr>
          <p:nvPr/>
        </p:nvSpPr>
        <p:spPr bwMode="auto">
          <a:xfrm>
            <a:off x="6587927" y="1844675"/>
            <a:ext cx="200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Base nitrogenada</a:t>
            </a:r>
          </a:p>
        </p:txBody>
      </p:sp>
      <p:sp>
        <p:nvSpPr>
          <p:cNvPr id="114699" name="Rectangle 16"/>
          <p:cNvSpPr>
            <a:spLocks noChangeArrowheads="1"/>
          </p:cNvSpPr>
          <p:nvPr/>
        </p:nvSpPr>
        <p:spPr bwMode="auto">
          <a:xfrm>
            <a:off x="7380089" y="3429000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0" name="Text Box 17"/>
          <p:cNvSpPr txBox="1">
            <a:spLocks noChangeArrowheads="1"/>
          </p:cNvSpPr>
          <p:nvPr/>
        </p:nvSpPr>
        <p:spPr bwMode="auto">
          <a:xfrm>
            <a:off x="7380089" y="3573463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Azúcar</a:t>
            </a:r>
          </a:p>
        </p:txBody>
      </p:sp>
      <p:sp>
        <p:nvSpPr>
          <p:cNvPr id="114701" name="Rectangle 18"/>
          <p:cNvSpPr>
            <a:spLocks noChangeArrowheads="1"/>
          </p:cNvSpPr>
          <p:nvPr/>
        </p:nvSpPr>
        <p:spPr bwMode="auto">
          <a:xfrm>
            <a:off x="5579864" y="4149725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2" name="Text Box 19"/>
          <p:cNvSpPr txBox="1">
            <a:spLocks noChangeArrowheads="1"/>
          </p:cNvSpPr>
          <p:nvPr/>
        </p:nvSpPr>
        <p:spPr bwMode="auto">
          <a:xfrm>
            <a:off x="5290939" y="4149725"/>
            <a:ext cx="101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Fosfato</a:t>
            </a:r>
          </a:p>
        </p:txBody>
      </p:sp>
      <p:sp>
        <p:nvSpPr>
          <p:cNvPr id="114703" name="Text Box 20"/>
          <p:cNvSpPr txBox="1">
            <a:spLocks noChangeArrowheads="1"/>
          </p:cNvSpPr>
          <p:nvPr/>
        </p:nvSpPr>
        <p:spPr bwMode="auto">
          <a:xfrm>
            <a:off x="6174383" y="5052422"/>
            <a:ext cx="1547812" cy="6397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Nucleósido</a:t>
            </a:r>
          </a:p>
          <a:p>
            <a:pPr eaLnBrk="1" hangingPunct="1"/>
            <a:r>
              <a:rPr lang="es-ES" sz="1600"/>
              <a:t>Azúcar y base</a:t>
            </a:r>
          </a:p>
        </p:txBody>
      </p:sp>
      <p:sp>
        <p:nvSpPr>
          <p:cNvPr id="114704" name="Rectangle 21"/>
          <p:cNvSpPr>
            <a:spLocks noChangeArrowheads="1"/>
          </p:cNvSpPr>
          <p:nvPr/>
        </p:nvSpPr>
        <p:spPr bwMode="auto">
          <a:xfrm>
            <a:off x="5219502" y="1557338"/>
            <a:ext cx="3313112" cy="33115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5" name="Rectangle 22"/>
          <p:cNvSpPr>
            <a:spLocks noChangeArrowheads="1"/>
          </p:cNvSpPr>
          <p:nvPr/>
        </p:nvSpPr>
        <p:spPr bwMode="auto">
          <a:xfrm>
            <a:off x="2051050" y="1628775"/>
            <a:ext cx="288131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6" name="Text Box 23"/>
          <p:cNvSpPr txBox="1">
            <a:spLocks noChangeArrowheads="1"/>
          </p:cNvSpPr>
          <p:nvPr/>
        </p:nvSpPr>
        <p:spPr bwMode="auto">
          <a:xfrm>
            <a:off x="2124075" y="1557338"/>
            <a:ext cx="2662238" cy="366712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Nucleasas pancreáticas</a:t>
            </a:r>
          </a:p>
        </p:txBody>
      </p:sp>
      <p:sp>
        <p:nvSpPr>
          <p:cNvPr id="114707" name="Rectangle 25"/>
          <p:cNvSpPr>
            <a:spLocks noChangeArrowheads="1"/>
          </p:cNvSpPr>
          <p:nvPr/>
        </p:nvSpPr>
        <p:spPr bwMode="auto">
          <a:xfrm>
            <a:off x="2124075" y="2565400"/>
            <a:ext cx="24479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8" name="Text Box 24"/>
          <p:cNvSpPr txBox="1">
            <a:spLocks noChangeArrowheads="1"/>
          </p:cNvSpPr>
          <p:nvPr/>
        </p:nvSpPr>
        <p:spPr bwMode="auto">
          <a:xfrm>
            <a:off x="2195513" y="2636838"/>
            <a:ext cx="2593975" cy="366712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err="1"/>
              <a:t>Enz</a:t>
            </a:r>
            <a:r>
              <a:rPr lang="es-ES" dirty="0"/>
              <a:t>. </a:t>
            </a:r>
            <a:r>
              <a:rPr lang="es-ES" dirty="0" err="1"/>
              <a:t>Memb</a:t>
            </a:r>
            <a:r>
              <a:rPr lang="es-ES" dirty="0"/>
              <a:t>. Enterocito</a:t>
            </a:r>
          </a:p>
        </p:txBody>
      </p:sp>
      <p:sp>
        <p:nvSpPr>
          <p:cNvPr id="114709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5696174" y="513447"/>
            <a:ext cx="3015569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DIGESTIÓN</a:t>
            </a:r>
          </a:p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ÁCIDOS NUCLEICOS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Text Box 6"/>
          <p:cNvSpPr txBox="1">
            <a:spLocks noChangeArrowheads="1"/>
          </p:cNvSpPr>
          <p:nvPr/>
        </p:nvSpPr>
        <p:spPr bwMode="auto">
          <a:xfrm>
            <a:off x="2162035" y="94747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1928487" y="1628799"/>
            <a:ext cx="5287025" cy="450892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 marL="0" indent="0">
              <a:buClr>
                <a:schemeClr val="tx1"/>
              </a:buClr>
              <a:defRPr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nutrientes</a:t>
            </a:r>
          </a:p>
          <a:p>
            <a:pP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smtClean="0">
                <a:latin typeface="Comic Sans MS" pitchFamily="66" charset="0"/>
              </a:rPr>
              <a:t>Absorción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900" dirty="0" smtClean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1538288" y="3078163"/>
            <a:ext cx="5978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4000" b="1"/>
              <a:t>¿QUÉ es DIGESTIÓN?</a:t>
            </a: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5508625" y="476250"/>
            <a:ext cx="2509838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1268" name="Text Box 11"/>
          <p:cNvSpPr txBox="1">
            <a:spLocks noChangeArrowheads="1"/>
          </p:cNvSpPr>
          <p:nvPr/>
        </p:nvSpPr>
        <p:spPr bwMode="auto">
          <a:xfrm>
            <a:off x="6732588" y="1052513"/>
            <a:ext cx="12906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Concepto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754188" y="3860800"/>
            <a:ext cx="5634037" cy="2417763"/>
          </a:xfrm>
          <a:prstGeom prst="rect">
            <a:avLst/>
          </a:prstGeom>
          <a:solidFill>
            <a:srgbClr val="FFD2B3"/>
          </a:solidFill>
          <a:ln w="9525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</a:t>
            </a:r>
          </a:p>
          <a:p>
            <a:pPr>
              <a:defRPr/>
            </a:pPr>
            <a:endParaRPr lang="es-MX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Pasar moléculas GRANDES a moléculas    </a:t>
            </a:r>
          </a:p>
          <a:p>
            <a:pPr algn="l">
              <a:buClr>
                <a:schemeClr val="tx1"/>
              </a:buClr>
              <a:buSzPct val="100000"/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PEQUEÑAS de </a:t>
            </a:r>
            <a:r>
              <a:rPr lang="es-MX" sz="20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sustancias diferentes</a:t>
            </a: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endParaRPr lang="es-MX" sz="1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Preparar los NUTRIENTES haciéndolos   </a:t>
            </a:r>
          </a:p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pequeños para que se puedan ABSORBER</a:t>
            </a:r>
          </a:p>
          <a:p>
            <a:pPr>
              <a:defRPr/>
            </a:pPr>
            <a:endParaRPr lang="es-ES_tradnl"/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684213" y="7651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/>
          </a:p>
        </p:txBody>
      </p:sp>
      <p:grpSp>
        <p:nvGrpSpPr>
          <p:cNvPr id="204815" name="Group 15"/>
          <p:cNvGrpSpPr>
            <a:grpSpLocks/>
          </p:cNvGrpSpPr>
          <p:nvPr/>
        </p:nvGrpSpPr>
        <p:grpSpPr bwMode="auto">
          <a:xfrm>
            <a:off x="2179638" y="660400"/>
            <a:ext cx="3760787" cy="2984500"/>
            <a:chOff x="1373" y="416"/>
            <a:chExt cx="2369" cy="1880"/>
          </a:xfrm>
        </p:grpSpPr>
        <p:pic>
          <p:nvPicPr>
            <p:cNvPr id="12296" name="Picture 10" descr="food_digestion"/>
            <p:cNvPicPr>
              <a:picLocks noChangeAspect="1" noChangeArrowheads="1"/>
            </p:cNvPicPr>
            <p:nvPr/>
          </p:nvPicPr>
          <p:blipFill>
            <a:blip r:embed="rId2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" y="462"/>
              <a:ext cx="2369" cy="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3243" y="77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3243" y="136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299" name="Rectangle 13"/>
            <p:cNvSpPr>
              <a:spLocks noChangeArrowheads="1"/>
            </p:cNvSpPr>
            <p:nvPr/>
          </p:nvSpPr>
          <p:spPr bwMode="auto">
            <a:xfrm>
              <a:off x="3243" y="204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300" name="Rectangle 14"/>
            <p:cNvSpPr>
              <a:spLocks noChangeArrowheads="1"/>
            </p:cNvSpPr>
            <p:nvPr/>
          </p:nvSpPr>
          <p:spPr bwMode="auto">
            <a:xfrm>
              <a:off x="2427" y="416"/>
              <a:ext cx="635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5945188" y="476250"/>
            <a:ext cx="2509837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2294" name="Text Box 19"/>
          <p:cNvSpPr txBox="1">
            <a:spLocks noChangeArrowheads="1"/>
          </p:cNvSpPr>
          <p:nvPr/>
        </p:nvSpPr>
        <p:spPr bwMode="auto">
          <a:xfrm>
            <a:off x="7169150" y="1052513"/>
            <a:ext cx="12906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Concepto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04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1313" y="952500"/>
            <a:ext cx="5919787" cy="4852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84213" y="620713"/>
            <a:ext cx="10794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97013" y="5734050"/>
            <a:ext cx="2805112" cy="485775"/>
          </a:xfrm>
          <a:prstGeom prst="rect">
            <a:avLst/>
          </a:prstGeom>
          <a:solidFill>
            <a:srgbClr val="FFC1E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Moléculas grandes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853113" y="5661025"/>
            <a:ext cx="2344737" cy="669925"/>
          </a:xfrm>
          <a:prstGeom prst="rect">
            <a:avLst/>
          </a:prstGeom>
          <a:solidFill>
            <a:srgbClr val="BDDE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Moléculas pequeñas </a:t>
            </a:r>
          </a:p>
          <a:p>
            <a:pPr eaLnBrk="1" hangingPunct="1"/>
            <a:r>
              <a:rPr lang="es-ES_tradnl"/>
              <a:t>asimilables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325938" y="602138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873750" y="627063"/>
            <a:ext cx="2509838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3320" name="Text Box 16"/>
          <p:cNvSpPr txBox="1">
            <a:spLocks noChangeArrowheads="1"/>
          </p:cNvSpPr>
          <p:nvPr/>
        </p:nvSpPr>
        <p:spPr bwMode="auto">
          <a:xfrm>
            <a:off x="7097713" y="1203325"/>
            <a:ext cx="12906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Concepto</a:t>
            </a:r>
          </a:p>
        </p:txBody>
      </p:sp>
      <p:sp>
        <p:nvSpPr>
          <p:cNvPr id="13321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nimBg="1"/>
      <p:bldP spid="27659" grpId="0" animBg="1"/>
      <p:bldP spid="276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2481263" y="1989138"/>
            <a:ext cx="41798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3200"/>
              <a:t>¿CÓMO ocurre esto?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2155825" y="2827338"/>
            <a:ext cx="4830763" cy="1595437"/>
          </a:xfrm>
          <a:prstGeom prst="rect">
            <a:avLst/>
          </a:prstGeom>
          <a:solidFill>
            <a:srgbClr val="FFE4AF"/>
          </a:solidFill>
          <a:ln w="9525">
            <a:solidFill>
              <a:srgbClr val="FF9225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HIDRÓLISIS</a:t>
            </a:r>
          </a:p>
          <a:p>
            <a:pPr algn="l">
              <a:defRPr/>
            </a:pPr>
            <a:endParaRPr lang="es-MX" sz="1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MX" sz="2000"/>
              <a:t>Reacción química con aporte de AGUA </a:t>
            </a:r>
          </a:p>
          <a:p>
            <a:pPr algn="l">
              <a:defRPr/>
            </a:pPr>
            <a:r>
              <a:rPr lang="es-MX" sz="2000"/>
              <a:t>que se incorpora a la macromolécula </a:t>
            </a:r>
          </a:p>
          <a:p>
            <a:pPr algn="l">
              <a:defRPr/>
            </a:pPr>
            <a:r>
              <a:rPr lang="es-MX" sz="2000"/>
              <a:t>rompiéndola en moléculas más pequeñas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2193925" y="5013325"/>
            <a:ext cx="4802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O-O-O-n  </a:t>
            </a:r>
            <a:r>
              <a:rPr lang="es-MX" b="1">
                <a:solidFill>
                  <a:srgbClr val="990033"/>
                </a:solidFill>
              </a:rPr>
              <a:t>+ 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H2O</a:t>
            </a:r>
            <a:r>
              <a:rPr lang="es-MX" b="1"/>
              <a:t>          O-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MX" b="1"/>
              <a:t>  </a:t>
            </a:r>
            <a:r>
              <a:rPr lang="es-MX" b="1">
                <a:solidFill>
                  <a:srgbClr val="990033"/>
                </a:solidFill>
              </a:rPr>
              <a:t>+</a:t>
            </a:r>
            <a:r>
              <a:rPr lang="es-MX" b="1"/>
              <a:t> O-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OH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1785938" y="5300663"/>
            <a:ext cx="1849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macromolécula </a:t>
            </a:r>
          </a:p>
          <a:p>
            <a:pPr eaLnBrk="1" hangingPunct="1"/>
            <a:r>
              <a:rPr lang="es-MX" b="1"/>
              <a:t>(1) 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5075238" y="5300663"/>
            <a:ext cx="2282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moléculas pequeñas</a:t>
            </a:r>
          </a:p>
          <a:p>
            <a:pPr eaLnBrk="1" hangingPunct="1"/>
            <a:r>
              <a:rPr lang="es-MX" b="1"/>
              <a:t>(n)</a:t>
            </a:r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>
            <a:off x="4500563" y="5229225"/>
            <a:ext cx="4318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11" name="Rectangle 15"/>
          <p:cNvSpPr>
            <a:spLocks noChangeArrowheads="1"/>
          </p:cNvSpPr>
          <p:nvPr/>
        </p:nvSpPr>
        <p:spPr bwMode="auto">
          <a:xfrm>
            <a:off x="1835150" y="4868863"/>
            <a:ext cx="2520950" cy="1081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2" name="Rectangle 16"/>
          <p:cNvSpPr>
            <a:spLocks noChangeArrowheads="1"/>
          </p:cNvSpPr>
          <p:nvPr/>
        </p:nvSpPr>
        <p:spPr bwMode="auto">
          <a:xfrm>
            <a:off x="5076825" y="4868863"/>
            <a:ext cx="2303463" cy="1081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755650" y="908050"/>
            <a:ext cx="1439863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6372225" y="549275"/>
            <a:ext cx="2122488" cy="42545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4348" name="Text Box 22"/>
          <p:cNvSpPr txBox="1">
            <a:spLocks noChangeArrowheads="1"/>
          </p:cNvSpPr>
          <p:nvPr/>
        </p:nvSpPr>
        <p:spPr bwMode="auto">
          <a:xfrm>
            <a:off x="7169150" y="1052513"/>
            <a:ext cx="12906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Concepto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15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15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0"/>
                                        <p:tgtEl>
                                          <p:spTgt spid="15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1" grpId="0"/>
      <p:bldP spid="157702" grpId="0" animBg="1"/>
      <p:bldP spid="157703" grpId="0"/>
      <p:bldP spid="157704" grpId="0"/>
      <p:bldP spid="157705" grpId="0"/>
      <p:bldP spid="157706" grpId="0" animBg="1"/>
      <p:bldP spid="157711" grpId="0" animBg="1"/>
      <p:bldP spid="1577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1403350" y="1700213"/>
            <a:ext cx="2189163" cy="404812"/>
          </a:xfrm>
          <a:prstGeom prst="rect">
            <a:avLst/>
          </a:prstGeom>
          <a:noFill/>
          <a:ln w="3810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POLISACÁRIDOS</a:t>
            </a:r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3870325" y="1700213"/>
            <a:ext cx="1709738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PROTEÍNAS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>
            <a:off x="5918200" y="1700213"/>
            <a:ext cx="1174750" cy="404812"/>
          </a:xfrm>
          <a:prstGeom prst="rect">
            <a:avLst/>
          </a:prstGeom>
          <a:noFill/>
          <a:ln w="38100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E67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GRASAS</a:t>
            </a:r>
          </a:p>
        </p:txBody>
      </p:sp>
      <p:sp>
        <p:nvSpPr>
          <p:cNvPr id="191507" name="Text Box 19"/>
          <p:cNvSpPr txBox="1">
            <a:spLocks noChangeArrowheads="1"/>
          </p:cNvSpPr>
          <p:nvPr/>
        </p:nvSpPr>
        <p:spPr bwMode="auto">
          <a:xfrm>
            <a:off x="2561431" y="5516563"/>
            <a:ext cx="4021137" cy="830997"/>
          </a:xfrm>
          <a:prstGeom prst="rect">
            <a:avLst/>
          </a:prstGeom>
          <a:solidFill>
            <a:srgbClr val="E4AFFF"/>
          </a:solidFill>
          <a:ln w="38100">
            <a:solidFill>
              <a:srgbClr val="B829F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88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     </a:t>
            </a:r>
            <a:endParaRPr lang="es-ES" sz="4800" b="1" dirty="0">
              <a:solidFill>
                <a:srgbClr val="88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1515" name="Line 27"/>
          <p:cNvSpPr>
            <a:spLocks noChangeShapeType="1"/>
          </p:cNvSpPr>
          <p:nvPr/>
        </p:nvSpPr>
        <p:spPr bwMode="auto">
          <a:xfrm>
            <a:off x="2484438" y="2133600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6" name="Line 28"/>
          <p:cNvSpPr>
            <a:spLocks noChangeShapeType="1"/>
          </p:cNvSpPr>
          <p:nvPr/>
        </p:nvSpPr>
        <p:spPr bwMode="auto">
          <a:xfrm flipH="1">
            <a:off x="4548577" y="2105025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7" name="Line 29"/>
          <p:cNvSpPr>
            <a:spLocks noChangeShapeType="1"/>
          </p:cNvSpPr>
          <p:nvPr/>
        </p:nvSpPr>
        <p:spPr bwMode="auto">
          <a:xfrm>
            <a:off x="6516688" y="2133600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8" name="Text Box 30"/>
          <p:cNvSpPr txBox="1">
            <a:spLocks noChangeArrowheads="1"/>
          </p:cNvSpPr>
          <p:nvPr/>
        </p:nvSpPr>
        <p:spPr bwMode="auto">
          <a:xfrm>
            <a:off x="395511" y="495301"/>
            <a:ext cx="18002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395288" y="4318000"/>
            <a:ext cx="3097212" cy="461963"/>
          </a:xfrm>
          <a:prstGeom prst="rect">
            <a:avLst/>
          </a:prstGeom>
          <a:solidFill>
            <a:srgbClr val="FFC1E0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MONOSACÁRIDOS</a:t>
            </a:r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195736" y="2736056"/>
            <a:ext cx="4608512" cy="954088"/>
          </a:xfrm>
          <a:prstGeom prst="rect">
            <a:avLst/>
          </a:prstGeom>
          <a:solidFill>
            <a:srgbClr val="E2FF8F"/>
          </a:solidFill>
          <a:ln w="38100">
            <a:solidFill>
              <a:srgbClr val="759E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HIDRÓLISIS    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ENZIMAS + AGUA</a:t>
            </a:r>
          </a:p>
        </p:txBody>
      </p:sp>
      <p:sp>
        <p:nvSpPr>
          <p:cNvPr id="191505" name="Text Box 17"/>
          <p:cNvSpPr txBox="1">
            <a:spLocks noChangeArrowheads="1"/>
          </p:cNvSpPr>
          <p:nvPr/>
        </p:nvSpPr>
        <p:spPr bwMode="auto">
          <a:xfrm>
            <a:off x="3663950" y="4318000"/>
            <a:ext cx="2203450" cy="400050"/>
          </a:xfrm>
          <a:prstGeom prst="rect">
            <a:avLst/>
          </a:prstGeom>
          <a:solidFill>
            <a:srgbClr val="C2C2EC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AMINOÁCIDOS</a:t>
            </a:r>
          </a:p>
        </p:txBody>
      </p:sp>
      <p:sp>
        <p:nvSpPr>
          <p:cNvPr id="191506" name="Text Box 18"/>
          <p:cNvSpPr txBox="1">
            <a:spLocks noChangeArrowheads="1"/>
          </p:cNvSpPr>
          <p:nvPr/>
        </p:nvSpPr>
        <p:spPr bwMode="auto">
          <a:xfrm>
            <a:off x="6024563" y="4316413"/>
            <a:ext cx="2435225" cy="400050"/>
          </a:xfrm>
          <a:prstGeom prst="rect">
            <a:avLst/>
          </a:prstGeom>
          <a:solidFill>
            <a:srgbClr val="FFCD9B"/>
          </a:solidFill>
          <a:ln w="28575">
            <a:solidFill>
              <a:srgbClr val="FF9225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E67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ÁCIDOS GRASOS</a:t>
            </a:r>
          </a:p>
        </p:txBody>
      </p:sp>
      <p:sp>
        <p:nvSpPr>
          <p:cNvPr id="191519" name="AutoShape 31"/>
          <p:cNvSpPr>
            <a:spLocks noChangeArrowheads="1"/>
          </p:cNvSpPr>
          <p:nvPr/>
        </p:nvSpPr>
        <p:spPr bwMode="auto">
          <a:xfrm>
            <a:off x="4368396" y="4708645"/>
            <a:ext cx="360363" cy="7207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1523" name="Text Box 35"/>
          <p:cNvSpPr txBox="1">
            <a:spLocks noChangeArrowheads="1"/>
          </p:cNvSpPr>
          <p:nvPr/>
        </p:nvSpPr>
        <p:spPr bwMode="auto">
          <a:xfrm>
            <a:off x="6675438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5376" name="Text Box 36"/>
          <p:cNvSpPr txBox="1">
            <a:spLocks noChangeArrowheads="1"/>
          </p:cNvSpPr>
          <p:nvPr/>
        </p:nvSpPr>
        <p:spPr bwMode="auto">
          <a:xfrm>
            <a:off x="7242175" y="1052513"/>
            <a:ext cx="127951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Concepto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00" grpId="0" animBg="1"/>
      <p:bldP spid="191501" grpId="0" animBg="1"/>
      <p:bldP spid="191502" grpId="0" animBg="1"/>
      <p:bldP spid="191507" grpId="0" animBg="1"/>
      <p:bldP spid="191515" grpId="0" animBg="1"/>
      <p:bldP spid="191516" grpId="0" animBg="1"/>
      <p:bldP spid="191517" grpId="0" animBg="1"/>
      <p:bldP spid="191504" grpId="0" animBg="1"/>
      <p:bldP spid="191503" grpId="0" animBg="1"/>
      <p:bldP spid="191505" grpId="0" animBg="1"/>
      <p:bldP spid="191506" grpId="0" animBg="1"/>
      <p:bldP spid="1915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"/>
          <p:cNvSpPr txBox="1">
            <a:spLocks noChangeArrowheads="1"/>
          </p:cNvSpPr>
          <p:nvPr/>
        </p:nvSpPr>
        <p:spPr bwMode="auto">
          <a:xfrm>
            <a:off x="1620838" y="3187700"/>
            <a:ext cx="5994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/>
              <a:t>Moléculas                              Moléculas</a:t>
            </a:r>
          </a:p>
          <a:p>
            <a:pPr algn="l" eaLnBrk="1" hangingPunct="1"/>
            <a:r>
              <a:rPr lang="es-MX" sz="2400"/>
              <a:t>GRANDES </a:t>
            </a:r>
            <a:r>
              <a:rPr lang="es-MX"/>
              <a:t>                                     </a:t>
            </a:r>
            <a:r>
              <a:rPr lang="es-MX" sz="2400"/>
              <a:t>PEQUEÑAS</a:t>
            </a:r>
          </a:p>
        </p:txBody>
      </p:sp>
      <p:sp>
        <p:nvSpPr>
          <p:cNvPr id="16387" name="Line 10"/>
          <p:cNvSpPr>
            <a:spLocks noChangeShapeType="1"/>
          </p:cNvSpPr>
          <p:nvPr/>
        </p:nvSpPr>
        <p:spPr bwMode="auto">
          <a:xfrm>
            <a:off x="3421063" y="3429000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388" name="Line 11"/>
          <p:cNvSpPr>
            <a:spLocks noChangeShapeType="1"/>
          </p:cNvSpPr>
          <p:nvPr/>
        </p:nvSpPr>
        <p:spPr bwMode="auto">
          <a:xfrm flipH="1">
            <a:off x="3348038" y="3644900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3403600" y="2565400"/>
            <a:ext cx="2051050" cy="822325"/>
          </a:xfrm>
          <a:prstGeom prst="rect">
            <a:avLst/>
          </a:prstGeom>
          <a:solidFill>
            <a:srgbClr val="FFD2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DIGESTIÓN</a:t>
            </a:r>
          </a:p>
          <a:p>
            <a:pPr eaLnBrk="1" hangingPunct="1"/>
            <a:r>
              <a:rPr lang="es-MX" sz="2400"/>
              <a:t>(hidrólisis)</a:t>
            </a:r>
          </a:p>
        </p:txBody>
      </p: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3565525" y="3860800"/>
            <a:ext cx="1738313" cy="641350"/>
          </a:xfrm>
          <a:prstGeom prst="rect">
            <a:avLst/>
          </a:prstGeom>
          <a:solidFill>
            <a:srgbClr val="FFE4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SÍNTESIS</a:t>
            </a:r>
          </a:p>
          <a:p>
            <a:pPr eaLnBrk="1" hangingPunct="1"/>
            <a:r>
              <a:rPr lang="es-MX"/>
              <a:t>(condensación)</a:t>
            </a:r>
          </a:p>
        </p:txBody>
      </p:sp>
      <p:sp>
        <p:nvSpPr>
          <p:cNvPr id="16391" name="Rectangle 14"/>
          <p:cNvSpPr>
            <a:spLocks noChangeArrowheads="1"/>
          </p:cNvSpPr>
          <p:nvPr/>
        </p:nvSpPr>
        <p:spPr bwMode="auto">
          <a:xfrm>
            <a:off x="1476375" y="2420938"/>
            <a:ext cx="6192838" cy="2303462"/>
          </a:xfrm>
          <a:prstGeom prst="rect">
            <a:avLst/>
          </a:prstGeom>
          <a:noFill/>
          <a:ln w="38100">
            <a:solidFill>
              <a:srgbClr val="9900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37" name="Text Box 17"/>
          <p:cNvSpPr txBox="1">
            <a:spLocks noChangeArrowheads="1"/>
          </p:cNvSpPr>
          <p:nvPr/>
        </p:nvSpPr>
        <p:spPr bwMode="auto">
          <a:xfrm>
            <a:off x="1116013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6394" name="Text Box 20"/>
          <p:cNvSpPr txBox="1">
            <a:spLocks noChangeArrowheads="1"/>
          </p:cNvSpPr>
          <p:nvPr/>
        </p:nvSpPr>
        <p:spPr bwMode="auto">
          <a:xfrm>
            <a:off x="7115175" y="1052513"/>
            <a:ext cx="13446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synthesis hydrolysis"/>
          <p:cNvPicPr>
            <a:picLocks noChangeAspect="1" noChangeArrowheads="1"/>
          </p:cNvPicPr>
          <p:nvPr/>
        </p:nvPicPr>
        <p:blipFill>
          <a:blip r:embed="rId2">
            <a:lum bright="-3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43" b="3700"/>
          <a:stretch>
            <a:fillRect/>
          </a:stretch>
        </p:blipFill>
        <p:spPr bwMode="auto">
          <a:xfrm>
            <a:off x="3346450" y="1844675"/>
            <a:ext cx="40100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939800" y="2036763"/>
            <a:ext cx="2297113" cy="701675"/>
          </a:xfrm>
          <a:prstGeom prst="rect">
            <a:avLst/>
          </a:prstGeom>
          <a:solidFill>
            <a:srgbClr val="FFD2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b="1"/>
              <a:t>DIGESTIÓN DE </a:t>
            </a:r>
          </a:p>
          <a:p>
            <a:pPr eaLnBrk="1" hangingPunct="1"/>
            <a:r>
              <a:rPr lang="es-MX" sz="2000" b="1"/>
              <a:t>UN POLÍMERO</a:t>
            </a:r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1335088" y="2828925"/>
            <a:ext cx="1335087" cy="415925"/>
          </a:xfrm>
          <a:prstGeom prst="rect">
            <a:avLst/>
          </a:prstGeom>
          <a:solidFill>
            <a:srgbClr val="FF9045"/>
          </a:solidFill>
          <a:ln w="19050">
            <a:solidFill>
              <a:srgbClr val="0064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b="1"/>
              <a:t>Hidrólisis</a:t>
            </a:r>
          </a:p>
        </p:txBody>
      </p:sp>
      <p:sp>
        <p:nvSpPr>
          <p:cNvPr id="223249" name="Rectangle 17"/>
          <p:cNvSpPr>
            <a:spLocks noChangeArrowheads="1"/>
          </p:cNvSpPr>
          <p:nvPr/>
        </p:nvSpPr>
        <p:spPr bwMode="auto">
          <a:xfrm>
            <a:off x="3851275" y="2925763"/>
            <a:ext cx="792163" cy="287337"/>
          </a:xfrm>
          <a:prstGeom prst="rect">
            <a:avLst/>
          </a:prstGeom>
          <a:solidFill>
            <a:srgbClr val="FFFF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1" name="Oval 19"/>
          <p:cNvSpPr>
            <a:spLocks noChangeArrowheads="1"/>
          </p:cNvSpPr>
          <p:nvPr/>
        </p:nvSpPr>
        <p:spPr bwMode="auto">
          <a:xfrm>
            <a:off x="3563938" y="3429000"/>
            <a:ext cx="2376487" cy="792163"/>
          </a:xfrm>
          <a:prstGeom prst="ellips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2" name="Oval 20"/>
          <p:cNvSpPr>
            <a:spLocks noChangeArrowheads="1"/>
          </p:cNvSpPr>
          <p:nvPr/>
        </p:nvSpPr>
        <p:spPr bwMode="auto">
          <a:xfrm>
            <a:off x="5940425" y="3429000"/>
            <a:ext cx="1296988" cy="720725"/>
          </a:xfrm>
          <a:prstGeom prst="ellips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3" name="Rectangle 21"/>
          <p:cNvSpPr>
            <a:spLocks noChangeArrowheads="1"/>
          </p:cNvSpPr>
          <p:nvPr/>
        </p:nvSpPr>
        <p:spPr bwMode="auto">
          <a:xfrm>
            <a:off x="682625" y="1628775"/>
            <a:ext cx="6985000" cy="2879725"/>
          </a:xfrm>
          <a:prstGeom prst="rect">
            <a:avLst/>
          </a:prstGeom>
          <a:noFill/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4" name="AutoShape 22"/>
          <p:cNvSpPr>
            <a:spLocks noChangeArrowheads="1"/>
          </p:cNvSpPr>
          <p:nvPr/>
        </p:nvSpPr>
        <p:spPr bwMode="auto">
          <a:xfrm>
            <a:off x="6443663" y="2781300"/>
            <a:ext cx="2232025" cy="360363"/>
          </a:xfrm>
          <a:prstGeom prst="leftArrow">
            <a:avLst>
              <a:gd name="adj1" fmla="val 50000"/>
              <a:gd name="adj2" fmla="val 154846"/>
            </a:avLst>
          </a:prstGeom>
          <a:solidFill>
            <a:srgbClr val="E271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8" name="Freeform 26"/>
          <p:cNvSpPr>
            <a:spLocks/>
          </p:cNvSpPr>
          <p:nvPr/>
        </p:nvSpPr>
        <p:spPr bwMode="auto">
          <a:xfrm rot="9292472" flipH="1">
            <a:off x="5557838" y="2428875"/>
            <a:ext cx="336550" cy="633413"/>
          </a:xfrm>
          <a:custGeom>
            <a:avLst/>
            <a:gdLst>
              <a:gd name="T0" fmla="*/ 2147483647 w 106"/>
              <a:gd name="T1" fmla="*/ 0 h 408"/>
              <a:gd name="T2" fmla="*/ 2147483647 w 106"/>
              <a:gd name="T3" fmla="*/ 2147483647 h 408"/>
              <a:gd name="T4" fmla="*/ 2147483647 w 106"/>
              <a:gd name="T5" fmla="*/ 2147483647 h 4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6" h="408">
                <a:moveTo>
                  <a:pt x="106" y="0"/>
                </a:moveTo>
                <a:cubicBezTo>
                  <a:pt x="68" y="34"/>
                  <a:pt x="30" y="68"/>
                  <a:pt x="15" y="136"/>
                </a:cubicBezTo>
                <a:cubicBezTo>
                  <a:pt x="0" y="204"/>
                  <a:pt x="15" y="363"/>
                  <a:pt x="15" y="408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3261" name="Text Box 29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7420" name="Text Box 30"/>
          <p:cNvSpPr txBox="1">
            <a:spLocks noChangeArrowheads="1"/>
          </p:cNvSpPr>
          <p:nvPr/>
        </p:nvSpPr>
        <p:spPr bwMode="auto">
          <a:xfrm>
            <a:off x="7115175" y="1052513"/>
            <a:ext cx="13446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223264" name="Line 32"/>
          <p:cNvSpPr>
            <a:spLocks noChangeShapeType="1"/>
          </p:cNvSpPr>
          <p:nvPr/>
        </p:nvSpPr>
        <p:spPr bwMode="auto">
          <a:xfrm flipH="1">
            <a:off x="4716463" y="2781300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2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9" grpId="0" animBg="1"/>
      <p:bldP spid="223240" grpId="0" animBg="1"/>
      <p:bldP spid="223249" grpId="0" animBg="1"/>
      <p:bldP spid="223251" grpId="0" animBg="1"/>
      <p:bldP spid="223252" grpId="0" animBg="1"/>
      <p:bldP spid="223253" grpId="0" animBg="1"/>
      <p:bldP spid="223254" grpId="0" animBg="1"/>
      <p:bldP spid="223258" grpId="0" animBg="1"/>
      <p:bldP spid="2232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2614613" y="2227263"/>
            <a:ext cx="3914775" cy="2403475"/>
          </a:xfrm>
          <a:prstGeom prst="rect">
            <a:avLst/>
          </a:prstGeom>
          <a:solidFill>
            <a:srgbClr val="E1F5FF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MX" sz="1000" b="1"/>
          </a:p>
          <a:p>
            <a:pPr algn="l" eaLnBrk="1" hangingPunct="1"/>
            <a:r>
              <a:rPr lang="es-MX" sz="2400" b="1"/>
              <a:t>HIDRÓLISIS</a:t>
            </a:r>
          </a:p>
          <a:p>
            <a:pPr algn="l" eaLnBrk="1" hangingPunct="1"/>
            <a:r>
              <a:rPr lang="es-MX" sz="1000"/>
              <a:t> </a:t>
            </a:r>
          </a:p>
          <a:p>
            <a:pPr algn="l" eaLnBrk="1" hangingPunct="1"/>
            <a:r>
              <a:rPr lang="es-MX" sz="2400"/>
              <a:t>Aporte de agua y </a:t>
            </a:r>
          </a:p>
          <a:p>
            <a:pPr algn="l" eaLnBrk="1" hangingPunct="1"/>
            <a:r>
              <a:rPr lang="es-MX" sz="2400"/>
              <a:t>separación de la molécula </a:t>
            </a:r>
          </a:p>
          <a:p>
            <a:pPr algn="l" eaLnBrk="1" hangingPunct="1"/>
            <a:r>
              <a:rPr lang="es-MX" sz="2400"/>
              <a:t>por acción ENZIMÁTICA </a:t>
            </a:r>
          </a:p>
          <a:p>
            <a:pPr algn="l" eaLnBrk="1" hangingPunct="1"/>
            <a:r>
              <a:rPr lang="es-MX" sz="2400"/>
              <a:t>específica</a:t>
            </a:r>
          </a:p>
          <a:p>
            <a:pPr algn="l" eaLnBrk="1" hangingPunct="1"/>
            <a:endParaRPr lang="es-MX" sz="1000"/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2339975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2700338" y="12985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/>
          </a:p>
        </p:txBody>
      </p:sp>
      <p:sp>
        <p:nvSpPr>
          <p:cNvPr id="159758" name="Text Box 14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8438" name="Text Box 15"/>
          <p:cNvSpPr txBox="1">
            <a:spLocks noChangeArrowheads="1"/>
          </p:cNvSpPr>
          <p:nvPr/>
        </p:nvSpPr>
        <p:spPr bwMode="auto">
          <a:xfrm>
            <a:off x="7115175" y="1052513"/>
            <a:ext cx="13446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60426" y="1052736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99016" y="5086275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</p:spTree>
    <p:extLst>
      <p:ext uri="{BB962C8B-B14F-4D97-AF65-F5344CB8AC3E}">
        <p14:creationId xmlns:p14="http://schemas.microsoft.com/office/powerpoint/2010/main" val="73365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 b="58627"/>
          <a:stretch/>
        </p:blipFill>
        <p:spPr>
          <a:xfrm>
            <a:off x="973138" y="1263649"/>
            <a:ext cx="6227762" cy="1878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1260475" y="134302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9" name="Oval 9"/>
          <p:cNvSpPr>
            <a:spLocks noChangeArrowheads="1"/>
          </p:cNvSpPr>
          <p:nvPr/>
        </p:nvSpPr>
        <p:spPr bwMode="auto">
          <a:xfrm>
            <a:off x="2700338" y="235108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1" name="Rectangle 11"/>
          <p:cNvSpPr>
            <a:spLocks noChangeArrowheads="1"/>
          </p:cNvSpPr>
          <p:nvPr/>
        </p:nvSpPr>
        <p:spPr bwMode="auto">
          <a:xfrm>
            <a:off x="5437188" y="155892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7" name="Oval 17"/>
          <p:cNvSpPr>
            <a:spLocks noChangeArrowheads="1"/>
          </p:cNvSpPr>
          <p:nvPr/>
        </p:nvSpPr>
        <p:spPr bwMode="auto">
          <a:xfrm>
            <a:off x="3779838" y="148431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7296262" y="1343026"/>
            <a:ext cx="151266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62" name="Text Box 22"/>
          <p:cNvSpPr txBox="1">
            <a:spLocks noChangeArrowheads="1"/>
          </p:cNvSpPr>
          <p:nvPr/>
        </p:nvSpPr>
        <p:spPr bwMode="auto">
          <a:xfrm>
            <a:off x="6842125" y="333375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19467" name="Text Box 23"/>
          <p:cNvSpPr txBox="1">
            <a:spLocks noChangeArrowheads="1"/>
          </p:cNvSpPr>
          <p:nvPr/>
        </p:nvSpPr>
        <p:spPr bwMode="auto">
          <a:xfrm>
            <a:off x="7380288" y="838200"/>
            <a:ext cx="134461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5437188" y="1050926"/>
            <a:ext cx="1655092" cy="292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08468" y="846546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653362" y="867364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929664" y="845655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324228" y="828001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5" grpId="0" animBg="1"/>
      <p:bldP spid="215049" grpId="0" animBg="1"/>
      <p:bldP spid="215051" grpId="0" animBg="1"/>
      <p:bldP spid="2150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0" b="22952"/>
          <a:stretch/>
        </p:blipFill>
        <p:spPr>
          <a:xfrm>
            <a:off x="973138" y="1190625"/>
            <a:ext cx="6227762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260475" y="134302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5867400" y="4581525"/>
            <a:ext cx="1368425" cy="360363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2" name="Oval 8"/>
          <p:cNvSpPr>
            <a:spLocks noChangeArrowheads="1"/>
          </p:cNvSpPr>
          <p:nvPr/>
        </p:nvSpPr>
        <p:spPr bwMode="auto">
          <a:xfrm>
            <a:off x="2916238" y="4581525"/>
            <a:ext cx="2303462" cy="576263"/>
          </a:xfrm>
          <a:prstGeom prst="ellipse">
            <a:avLst/>
          </a:prstGeom>
          <a:noFill/>
          <a:ln w="28575">
            <a:solidFill>
              <a:srgbClr val="009AD0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2700338" y="235108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5437188" y="155892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7" name="Rectangle 13"/>
          <p:cNvSpPr>
            <a:spLocks noChangeArrowheads="1"/>
          </p:cNvSpPr>
          <p:nvPr/>
        </p:nvSpPr>
        <p:spPr bwMode="auto">
          <a:xfrm>
            <a:off x="1260475" y="3359150"/>
            <a:ext cx="1296988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1" name="Oval 17"/>
          <p:cNvSpPr>
            <a:spLocks noChangeArrowheads="1"/>
          </p:cNvSpPr>
          <p:nvPr/>
        </p:nvSpPr>
        <p:spPr bwMode="auto">
          <a:xfrm>
            <a:off x="4787900" y="4076700"/>
            <a:ext cx="1512888" cy="504825"/>
          </a:xfrm>
          <a:prstGeom prst="ellipse">
            <a:avLst/>
          </a:prstGeom>
          <a:noFill/>
          <a:ln w="28575">
            <a:solidFill>
              <a:srgbClr val="009A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0" name="Oval 18"/>
          <p:cNvSpPr>
            <a:spLocks noChangeArrowheads="1"/>
          </p:cNvSpPr>
          <p:nvPr/>
        </p:nvSpPr>
        <p:spPr bwMode="auto">
          <a:xfrm>
            <a:off x="3779838" y="148431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3" name="Text Box 19"/>
          <p:cNvSpPr txBox="1">
            <a:spLocks noChangeArrowheads="1"/>
          </p:cNvSpPr>
          <p:nvPr/>
        </p:nvSpPr>
        <p:spPr bwMode="auto">
          <a:xfrm>
            <a:off x="7400925" y="1292225"/>
            <a:ext cx="1370013" cy="76835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6913563" y="260350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20493" name="Text Box 24"/>
          <p:cNvSpPr txBox="1">
            <a:spLocks noChangeArrowheads="1"/>
          </p:cNvSpPr>
          <p:nvPr/>
        </p:nvSpPr>
        <p:spPr bwMode="auto">
          <a:xfrm>
            <a:off x="7380288" y="765175"/>
            <a:ext cx="134461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787900" y="977900"/>
            <a:ext cx="2232372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08468" y="846546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653362" y="867364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929664" y="845655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324228" y="828001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0" grpId="0" animBg="1"/>
      <p:bldP spid="216072" grpId="0" animBg="1"/>
      <p:bldP spid="216077" grpId="0" animBg="1"/>
      <p:bldP spid="21608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/>
          <a:stretch/>
        </p:blipFill>
        <p:spPr>
          <a:xfrm>
            <a:off x="683568" y="1065280"/>
            <a:ext cx="6227762" cy="530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Rectangle 8"/>
          <p:cNvSpPr>
            <a:spLocks noChangeArrowheads="1"/>
          </p:cNvSpPr>
          <p:nvPr/>
        </p:nvSpPr>
        <p:spPr bwMode="auto">
          <a:xfrm>
            <a:off x="970905" y="114465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5434955" y="4313305"/>
            <a:ext cx="1584325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1115368" y="5068955"/>
            <a:ext cx="1008062" cy="323850"/>
          </a:xfrm>
          <a:prstGeom prst="rect">
            <a:avLst/>
          </a:prstGeom>
          <a:noFill/>
          <a:ln w="38100">
            <a:solidFill>
              <a:srgbClr val="E271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Oval 11"/>
          <p:cNvSpPr>
            <a:spLocks noChangeArrowheads="1"/>
          </p:cNvSpPr>
          <p:nvPr/>
        </p:nvSpPr>
        <p:spPr bwMode="auto">
          <a:xfrm>
            <a:off x="2482205" y="4454593"/>
            <a:ext cx="2374900" cy="431800"/>
          </a:xfrm>
          <a:prstGeom prst="ellipse">
            <a:avLst/>
          </a:prstGeom>
          <a:noFill/>
          <a:ln w="28575">
            <a:solidFill>
              <a:srgbClr val="009AD0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1" name="Oval 12"/>
          <p:cNvSpPr>
            <a:spLocks noChangeArrowheads="1"/>
          </p:cNvSpPr>
          <p:nvPr/>
        </p:nvSpPr>
        <p:spPr bwMode="auto">
          <a:xfrm>
            <a:off x="2410768" y="215271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5" name="Oval 13"/>
          <p:cNvSpPr>
            <a:spLocks noChangeArrowheads="1"/>
          </p:cNvSpPr>
          <p:nvPr/>
        </p:nvSpPr>
        <p:spPr bwMode="auto">
          <a:xfrm>
            <a:off x="2555230" y="5896043"/>
            <a:ext cx="2303463" cy="574675"/>
          </a:xfrm>
          <a:prstGeom prst="ellipse">
            <a:avLst/>
          </a:prstGeom>
          <a:noFill/>
          <a:ln w="28575">
            <a:solidFill>
              <a:srgbClr val="E27100"/>
            </a:solidFill>
            <a:prstDash val="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Rectangle 15"/>
          <p:cNvSpPr>
            <a:spLocks noChangeArrowheads="1"/>
          </p:cNvSpPr>
          <p:nvPr/>
        </p:nvSpPr>
        <p:spPr bwMode="auto">
          <a:xfrm>
            <a:off x="5147618" y="136055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5507980" y="5535680"/>
            <a:ext cx="1368425" cy="431800"/>
          </a:xfrm>
          <a:prstGeom prst="rect">
            <a:avLst/>
          </a:prstGeom>
          <a:noFill/>
          <a:ln w="38100">
            <a:solidFill>
              <a:srgbClr val="E271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5" name="Rectangle 17"/>
          <p:cNvSpPr>
            <a:spLocks noChangeArrowheads="1"/>
          </p:cNvSpPr>
          <p:nvPr/>
        </p:nvSpPr>
        <p:spPr bwMode="auto">
          <a:xfrm>
            <a:off x="970905" y="3160780"/>
            <a:ext cx="1296988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Oval 24"/>
          <p:cNvSpPr>
            <a:spLocks noChangeArrowheads="1"/>
          </p:cNvSpPr>
          <p:nvPr/>
        </p:nvSpPr>
        <p:spPr bwMode="auto">
          <a:xfrm>
            <a:off x="3490268" y="128594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9" name="Oval 25"/>
          <p:cNvSpPr>
            <a:spLocks noChangeArrowheads="1"/>
          </p:cNvSpPr>
          <p:nvPr/>
        </p:nvSpPr>
        <p:spPr bwMode="auto">
          <a:xfrm>
            <a:off x="4498330" y="3878330"/>
            <a:ext cx="1512888" cy="504825"/>
          </a:xfrm>
          <a:prstGeom prst="ellipse">
            <a:avLst/>
          </a:prstGeom>
          <a:noFill/>
          <a:ln w="28575">
            <a:solidFill>
              <a:srgbClr val="009A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8" name="Oval 26"/>
          <p:cNvSpPr>
            <a:spLocks noChangeArrowheads="1"/>
          </p:cNvSpPr>
          <p:nvPr/>
        </p:nvSpPr>
        <p:spPr bwMode="auto">
          <a:xfrm>
            <a:off x="3995093" y="5462655"/>
            <a:ext cx="1150937" cy="504825"/>
          </a:xfrm>
          <a:prstGeom prst="ellipse">
            <a:avLst/>
          </a:prstGeom>
          <a:noFill/>
          <a:ln w="28575">
            <a:solidFill>
              <a:srgbClr val="E271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7190031" y="1396560"/>
            <a:ext cx="158591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6913563" y="333375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21523" name="Text Box 32"/>
          <p:cNvSpPr txBox="1">
            <a:spLocks noChangeArrowheads="1"/>
          </p:cNvSpPr>
          <p:nvPr/>
        </p:nvSpPr>
        <p:spPr bwMode="auto">
          <a:xfrm>
            <a:off x="7380288" y="838200"/>
            <a:ext cx="134461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Hidrólisis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28075" y="639233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72969" y="660051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749271" y="638342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5254774" y="852555"/>
            <a:ext cx="1577998" cy="292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143835" y="620688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 animBg="1"/>
      <p:bldP spid="59405" grpId="0" animBg="1"/>
      <p:bldP spid="59408" grpId="0" animBg="1"/>
      <p:bldP spid="594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2632075" y="3428999"/>
            <a:ext cx="3754438" cy="1381125"/>
          </a:xfrm>
          <a:prstGeom prst="rect">
            <a:avLst/>
          </a:prstGeom>
          <a:solidFill>
            <a:srgbClr val="CCCCFF"/>
          </a:solidFill>
          <a:ln w="952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Jugos Digestivos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200"/>
          </a:p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Membrana apical enterocitos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200"/>
          </a:p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Citoplasma enterocitos</a:t>
            </a:r>
          </a:p>
        </p:txBody>
      </p:sp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2632075" y="2708275"/>
            <a:ext cx="38798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ENZIMAS DIGESTIVAS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6516688" y="610758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1852411" y="1722468"/>
            <a:ext cx="545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¿Dónde están las enzimas digestivas?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3" grpId="0" animBg="1"/>
      <p:bldP spid="201734" grpId="0" animBg="1"/>
      <p:bldP spid="2017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3" r="21896"/>
          <a:stretch>
            <a:fillRect/>
          </a:stretch>
        </p:blipFill>
        <p:spPr>
          <a:xfrm>
            <a:off x="3346450" y="1268413"/>
            <a:ext cx="4105275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3348038" y="1304925"/>
            <a:ext cx="1223962" cy="503238"/>
          </a:xfrm>
          <a:prstGeom prst="rect">
            <a:avLst/>
          </a:prstGeom>
          <a:noFill/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3313113" y="2093913"/>
            <a:ext cx="1763712" cy="433387"/>
          </a:xfrm>
          <a:prstGeom prst="rect">
            <a:avLst/>
          </a:prstGeom>
          <a:noFill/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3311525" y="2816225"/>
            <a:ext cx="1836738" cy="504825"/>
          </a:xfrm>
          <a:prstGeom prst="rect">
            <a:avLst/>
          </a:prstGeom>
          <a:noFill/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3203575" y="1196975"/>
            <a:ext cx="0" cy="22320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>
            <a:off x="3203575" y="4437063"/>
            <a:ext cx="0" cy="17287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684213" y="1844675"/>
            <a:ext cx="21526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ENZIMÁTICOS</a:t>
            </a:r>
          </a:p>
        </p:txBody>
      </p:sp>
      <p:sp>
        <p:nvSpPr>
          <p:cNvPr id="226314" name="Text Box 10"/>
          <p:cNvSpPr txBox="1">
            <a:spLocks noChangeArrowheads="1"/>
          </p:cNvSpPr>
          <p:nvPr/>
        </p:nvSpPr>
        <p:spPr bwMode="auto">
          <a:xfrm>
            <a:off x="1042988" y="4868863"/>
            <a:ext cx="1941512" cy="6508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NO</a:t>
            </a:r>
          </a:p>
          <a:p>
            <a:pPr eaLnBrk="1" hangingPunct="1"/>
            <a:r>
              <a:rPr lang="es-ES" b="1"/>
              <a:t>ENZIMÁTICOS</a:t>
            </a: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7331191" y="947306"/>
            <a:ext cx="1420813" cy="708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Jugos </a:t>
            </a:r>
          </a:p>
          <a:p>
            <a:pPr>
              <a:defRPr/>
            </a:pPr>
            <a:r>
              <a:rPr lang="es-MX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Digestivos</a:t>
            </a:r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5219700" y="4797425"/>
            <a:ext cx="2808288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6317" name="Text Box 13"/>
          <p:cNvSpPr txBox="1">
            <a:spLocks noChangeArrowheads="1"/>
          </p:cNvSpPr>
          <p:nvPr/>
        </p:nvSpPr>
        <p:spPr bwMode="auto">
          <a:xfrm>
            <a:off x="5364163" y="4773613"/>
            <a:ext cx="1762125" cy="669925"/>
          </a:xfrm>
          <a:prstGeom prst="rect">
            <a:avLst/>
          </a:prstGeom>
          <a:solidFill>
            <a:srgbClr val="DDDDFF"/>
          </a:solidFill>
          <a:ln w="28575">
            <a:solidFill>
              <a:srgbClr val="9966F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/>
              <a:t>Medio acuoso</a:t>
            </a:r>
          </a:p>
          <a:p>
            <a:pPr algn="l" eaLnBrk="1" hangingPunct="1"/>
            <a:r>
              <a:rPr lang="es-MX"/>
              <a:t>para absorción</a:t>
            </a:r>
          </a:p>
        </p:txBody>
      </p:sp>
      <p:sp>
        <p:nvSpPr>
          <p:cNvPr id="23565" name="Rectangle 14"/>
          <p:cNvSpPr>
            <a:spLocks noChangeArrowheads="1"/>
          </p:cNvSpPr>
          <p:nvPr/>
        </p:nvSpPr>
        <p:spPr bwMode="auto">
          <a:xfrm>
            <a:off x="5148263" y="5734050"/>
            <a:ext cx="34559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19" name="Text Box 15"/>
          <p:cNvSpPr txBox="1">
            <a:spLocks noChangeArrowheads="1"/>
          </p:cNvSpPr>
          <p:nvPr/>
        </p:nvSpPr>
        <p:spPr bwMode="auto">
          <a:xfrm>
            <a:off x="5364163" y="5637213"/>
            <a:ext cx="2224087" cy="669925"/>
          </a:xfrm>
          <a:prstGeom prst="rect">
            <a:avLst/>
          </a:prstGeom>
          <a:solidFill>
            <a:srgbClr val="EFFFC3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/>
              <a:t>Ayuda a digerir y a</a:t>
            </a:r>
          </a:p>
          <a:p>
            <a:pPr algn="l" eaLnBrk="1" hangingPunct="1"/>
            <a:r>
              <a:rPr lang="es-MX"/>
              <a:t>transportar grasas</a:t>
            </a:r>
          </a:p>
        </p:txBody>
      </p:sp>
      <p:sp>
        <p:nvSpPr>
          <p:cNvPr id="226321" name="Text Box 17"/>
          <p:cNvSpPr txBox="1">
            <a:spLocks noChangeArrowheads="1"/>
          </p:cNvSpPr>
          <p:nvPr/>
        </p:nvSpPr>
        <p:spPr bwMode="auto">
          <a:xfrm>
            <a:off x="755650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6638925" y="404813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23569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 animBg="1"/>
      <p:bldP spid="226309" grpId="0" animBg="1"/>
      <p:bldP spid="226310" grpId="0" animBg="1"/>
      <p:bldP spid="226313" grpId="0" animBg="1"/>
      <p:bldP spid="226314" grpId="0" animBg="1"/>
      <p:bldP spid="226317" grpId="0" animBg="1"/>
      <p:bldP spid="2263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8"/>
          <p:cNvSpPr txBox="1">
            <a:spLocks noChangeArrowheads="1"/>
          </p:cNvSpPr>
          <p:nvPr/>
        </p:nvSpPr>
        <p:spPr bwMode="auto">
          <a:xfrm>
            <a:off x="3032125" y="2133600"/>
            <a:ext cx="30797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/>
              <a:t>Enzimas enterocitos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2124075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580" name="Text Box 31"/>
          <p:cNvSpPr txBox="1">
            <a:spLocks noChangeArrowheads="1"/>
          </p:cNvSpPr>
          <p:nvPr/>
        </p:nvSpPr>
        <p:spPr bwMode="auto">
          <a:xfrm>
            <a:off x="3208338" y="2781300"/>
            <a:ext cx="2635250" cy="2092325"/>
          </a:xfrm>
          <a:prstGeom prst="rect">
            <a:avLst/>
          </a:prstGeom>
          <a:solidFill>
            <a:srgbClr val="CCCCFF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/>
              <a:t>Membrana apical</a:t>
            </a:r>
            <a:r>
              <a:rPr lang="es-ES_tradnl"/>
              <a:t> </a:t>
            </a:r>
          </a:p>
          <a:p>
            <a:pPr algn="l" eaLnBrk="1" hangingPunct="1"/>
            <a:endParaRPr lang="es-ES_tradnl" sz="1000"/>
          </a:p>
          <a:p>
            <a:pPr algn="l" eaLnBrk="1" hangingPunct="1">
              <a:buFontTx/>
              <a:buChar char="•"/>
            </a:pPr>
            <a:r>
              <a:rPr lang="es-ES_tradnl"/>
              <a:t> Peptidasas</a:t>
            </a:r>
          </a:p>
          <a:p>
            <a:pPr algn="l" eaLnBrk="1" hangingPunct="1">
              <a:buFontTx/>
              <a:buChar char="•"/>
            </a:pPr>
            <a:r>
              <a:rPr lang="es-ES_tradnl"/>
              <a:t> Oligosacaridasas</a:t>
            </a:r>
          </a:p>
          <a:p>
            <a:pPr algn="l" eaLnBrk="1" hangingPunct="1"/>
            <a:endParaRPr lang="es-ES_tradnl"/>
          </a:p>
          <a:p>
            <a:pPr algn="l" eaLnBrk="1" hangingPunct="1"/>
            <a:r>
              <a:rPr lang="es-ES_tradnl" sz="2400"/>
              <a:t>Citoplasma</a:t>
            </a:r>
          </a:p>
          <a:p>
            <a:pPr algn="l" eaLnBrk="1" hangingPunct="1">
              <a:buFontTx/>
              <a:buChar char="•"/>
            </a:pPr>
            <a:r>
              <a:rPr lang="es-ES_tradnl"/>
              <a:t> Peptidasas </a:t>
            </a:r>
          </a:p>
        </p:txBody>
      </p:sp>
      <p:sp>
        <p:nvSpPr>
          <p:cNvPr id="57377" name="Text Box 33"/>
          <p:cNvSpPr txBox="1">
            <a:spLocks noChangeArrowheads="1"/>
          </p:cNvSpPr>
          <p:nvPr/>
        </p:nvSpPr>
        <p:spPr bwMode="auto">
          <a:xfrm>
            <a:off x="7466130" y="1138238"/>
            <a:ext cx="11636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Enzimas</a:t>
            </a:r>
          </a:p>
        </p:txBody>
      </p:sp>
      <p:sp>
        <p:nvSpPr>
          <p:cNvPr id="57378" name="Text Box 34"/>
          <p:cNvSpPr txBox="1">
            <a:spLocks noChangeArrowheads="1"/>
          </p:cNvSpPr>
          <p:nvPr/>
        </p:nvSpPr>
        <p:spPr bwMode="auto">
          <a:xfrm>
            <a:off x="6516688" y="620713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6297592" y="882200"/>
            <a:ext cx="25955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ENZIMAS APICALES</a:t>
            </a:r>
          </a:p>
        </p:txBody>
      </p:sp>
      <p:pic>
        <p:nvPicPr>
          <p:cNvPr id="220167" name="Picture 7" descr="polarida apical red basolat g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1" t="9459" r="20393"/>
          <a:stretch>
            <a:fillRect/>
          </a:stretch>
        </p:blipFill>
        <p:spPr bwMode="auto">
          <a:xfrm>
            <a:off x="5292725" y="1412875"/>
            <a:ext cx="360045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168" name="Picture 8" descr="glicocaliz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66"/>
          <a:stretch>
            <a:fillRect/>
          </a:stretch>
        </p:blipFill>
        <p:spPr bwMode="auto">
          <a:xfrm>
            <a:off x="323850" y="1125538"/>
            <a:ext cx="300196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323850" y="1412875"/>
            <a:ext cx="3025775" cy="720725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5164138" y="5445125"/>
            <a:ext cx="3800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Se </a:t>
            </a:r>
            <a:r>
              <a:rPr lang="es-ES_tradnl" sz="1600" b="1" dirty="0" err="1"/>
              <a:t>resintetizan</a:t>
            </a:r>
            <a:r>
              <a:rPr lang="es-ES_tradnl" sz="1600" b="1" dirty="0"/>
              <a:t> al final de la comida</a:t>
            </a:r>
          </a:p>
          <a:p>
            <a:pPr eaLnBrk="1" hangingPunct="1"/>
            <a:r>
              <a:rPr lang="es-ES_tradnl" sz="1600" b="1" dirty="0"/>
              <a:t>Se adaptan a la disponibilidad </a:t>
            </a:r>
          </a:p>
          <a:p>
            <a:pPr eaLnBrk="1" hangingPunct="1"/>
            <a:r>
              <a:rPr lang="es-ES_tradnl" sz="1600" b="1" dirty="0"/>
              <a:t>de sustrato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3419475" y="1412875"/>
            <a:ext cx="1819275" cy="39639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Isomaltasa</a:t>
            </a:r>
          </a:p>
          <a:p>
            <a:pPr algn="l" eaLnBrk="1" hangingPunct="1"/>
            <a:r>
              <a:rPr lang="es-ES_tradnl"/>
              <a:t>(</a:t>
            </a:r>
            <a:r>
              <a:rPr lang="es-ES_tradnl">
                <a:latin typeface="Symbol" pitchFamily="18" charset="2"/>
              </a:rPr>
              <a:t>a</a:t>
            </a:r>
            <a:r>
              <a:rPr lang="es-ES_tradnl"/>
              <a:t> dextrinasa)</a:t>
            </a:r>
          </a:p>
          <a:p>
            <a:pPr algn="l" eaLnBrk="1" hangingPunct="1"/>
            <a:r>
              <a:rPr lang="es-ES_tradnl"/>
              <a:t>Sucrasa</a:t>
            </a:r>
          </a:p>
          <a:p>
            <a:pPr algn="l" eaLnBrk="1" hangingPunct="1"/>
            <a:r>
              <a:rPr lang="es-ES_tradnl"/>
              <a:t>Maltasa</a:t>
            </a:r>
          </a:p>
          <a:p>
            <a:pPr algn="l" eaLnBrk="1" hangingPunct="1"/>
            <a:r>
              <a:rPr lang="es-ES_tradnl"/>
              <a:t>Glucoamilasa</a:t>
            </a:r>
          </a:p>
          <a:p>
            <a:pPr algn="l" eaLnBrk="1" hangingPunct="1"/>
            <a:endParaRPr lang="es-ES_tradnl" sz="1200"/>
          </a:p>
          <a:p>
            <a:pPr algn="l" eaLnBrk="1" hangingPunct="1"/>
            <a:r>
              <a:rPr lang="es-ES_tradnl"/>
              <a:t>Enterokinasa</a:t>
            </a:r>
          </a:p>
          <a:p>
            <a:pPr algn="l" eaLnBrk="1" hangingPunct="1"/>
            <a:r>
              <a:rPr lang="es-ES_tradnl"/>
              <a:t>Peptidasas</a:t>
            </a:r>
          </a:p>
          <a:p>
            <a:pPr algn="l" eaLnBrk="1" hangingPunct="1"/>
            <a:endParaRPr lang="es-ES_tradnl" sz="1200"/>
          </a:p>
          <a:p>
            <a:pPr algn="l" eaLnBrk="1" hangingPunct="1"/>
            <a:r>
              <a:rPr lang="es-ES_tradnl"/>
              <a:t>Nucleosidasas</a:t>
            </a:r>
          </a:p>
          <a:p>
            <a:pPr algn="l" eaLnBrk="1" hangingPunct="1"/>
            <a:endParaRPr lang="es-ES_tradnl" sz="1200"/>
          </a:p>
          <a:p>
            <a:pPr algn="l" eaLnBrk="1" hangingPunct="1"/>
            <a:r>
              <a:rPr lang="es-ES_tradnl"/>
              <a:t>Ferrireductasa</a:t>
            </a:r>
          </a:p>
          <a:p>
            <a:pPr algn="l" eaLnBrk="1" hangingPunct="1"/>
            <a:r>
              <a:rPr lang="es-ES_tradnl"/>
              <a:t>Proteasas  </a:t>
            </a:r>
          </a:p>
          <a:p>
            <a:pPr algn="l" eaLnBrk="1" hangingPunct="1"/>
            <a:r>
              <a:rPr lang="es-ES_tradnl"/>
              <a:t>para plgR </a:t>
            </a:r>
          </a:p>
          <a:p>
            <a:pPr algn="l" eaLnBrk="1" hangingPunct="1"/>
            <a:r>
              <a:rPr lang="es-ES_tradnl"/>
              <a:t>receptor (IgA)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6779401" y="364594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9" grpId="0" animBg="1"/>
      <p:bldP spid="220170" grpId="0"/>
      <p:bldP spid="22016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731653" y="2133598"/>
            <a:ext cx="5688632" cy="46166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DIGESTIÓN CARBOHIDRATOS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272293" y="2724149"/>
            <a:ext cx="4607352" cy="2693045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endParaRPr lang="es-MX" sz="900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Carbohidratos de la dieta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Digestión </a:t>
            </a:r>
            <a:r>
              <a:rPr lang="es-MX" sz="2400" b="1" dirty="0"/>
              <a:t>Boca-Estómago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Digestión </a:t>
            </a:r>
            <a:r>
              <a:rPr lang="es-MX" sz="2400" b="1" dirty="0"/>
              <a:t>Intestino Delgado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Déficit de lactasa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0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SIRO_ScienceImage_10529_Sugarcane_and_bowl_of_sug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45" y="744499"/>
            <a:ext cx="8431109" cy="536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258914" y="486924"/>
            <a:ext cx="2571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</a:rPr>
              <a:t>Carbohidratos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87393" y="4972525"/>
            <a:ext cx="2914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Sucrosa</a:t>
            </a:r>
            <a:r>
              <a:rPr lang="es-VE" sz="2400" dirty="0" smtClean="0"/>
              <a:t> o sacarosa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34592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4" name="Picture 8" descr="sugar cañ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005263"/>
            <a:ext cx="14224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7" name="Picture 11" descr="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4076700"/>
            <a:ext cx="1660525" cy="2089150"/>
          </a:xfrm>
          <a:prstGeom prst="rect">
            <a:avLst/>
          </a:prstGeom>
          <a:noFill/>
          <a:ln w="9525">
            <a:solidFill>
              <a:srgbClr val="45A0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Rectangle 14"/>
          <p:cNvSpPr>
            <a:spLocks noChangeArrowheads="1"/>
          </p:cNvSpPr>
          <p:nvPr/>
        </p:nvSpPr>
        <p:spPr bwMode="auto">
          <a:xfrm>
            <a:off x="684213" y="333375"/>
            <a:ext cx="5041900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6091570" y="908844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DIETA</a:t>
            </a:r>
          </a:p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 63%</a:t>
            </a:r>
          </a:p>
        </p:txBody>
      </p:sp>
      <p:pic>
        <p:nvPicPr>
          <p:cNvPr id="60434" name="Picture 18" descr="bre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303" y="1902546"/>
            <a:ext cx="22320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5" name="Picture 19" descr="pap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3" y="1902546"/>
            <a:ext cx="113506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Rectangle 21"/>
          <p:cNvSpPr>
            <a:spLocks noChangeArrowheads="1"/>
          </p:cNvSpPr>
          <p:nvPr/>
        </p:nvSpPr>
        <p:spPr bwMode="auto">
          <a:xfrm>
            <a:off x="1116013" y="3213100"/>
            <a:ext cx="20875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57" name="Rectangle 22"/>
          <p:cNvSpPr>
            <a:spLocks noChangeArrowheads="1"/>
          </p:cNvSpPr>
          <p:nvPr/>
        </p:nvSpPr>
        <p:spPr bwMode="auto">
          <a:xfrm>
            <a:off x="1547813" y="3789363"/>
            <a:ext cx="14398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7596188" y="5772150"/>
            <a:ext cx="655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caña</a:t>
            </a:r>
          </a:p>
        </p:txBody>
      </p:sp>
      <p:sp>
        <p:nvSpPr>
          <p:cNvPr id="60441" name="Text Box 25"/>
          <p:cNvSpPr txBox="1">
            <a:spLocks noChangeArrowheads="1"/>
          </p:cNvSpPr>
          <p:nvPr/>
        </p:nvSpPr>
        <p:spPr bwMode="auto">
          <a:xfrm>
            <a:off x="6084888" y="5772150"/>
            <a:ext cx="74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leche</a:t>
            </a:r>
          </a:p>
        </p:txBody>
      </p:sp>
      <p:sp>
        <p:nvSpPr>
          <p:cNvPr id="60442" name="Text Box 26"/>
          <p:cNvSpPr txBox="1">
            <a:spLocks noChangeArrowheads="1"/>
          </p:cNvSpPr>
          <p:nvPr/>
        </p:nvSpPr>
        <p:spPr bwMode="auto">
          <a:xfrm>
            <a:off x="611188" y="493097"/>
            <a:ext cx="1083630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611188" y="4941888"/>
            <a:ext cx="4457700" cy="1230312"/>
          </a:xfrm>
          <a:prstGeom prst="rect">
            <a:avLst/>
          </a:prstGeom>
          <a:solidFill>
            <a:srgbClr val="F6F0A8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Disacáridos</a:t>
            </a:r>
            <a:endParaRPr lang="es-ES_tradnl" sz="2000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endParaRPr lang="es-ES_tradnl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dirty="0"/>
              <a:t>      Lactosa “azúcar de leche”</a:t>
            </a:r>
          </a:p>
          <a:p>
            <a:pPr algn="l">
              <a:defRPr/>
            </a:pPr>
            <a:endParaRPr lang="es-ES_tradnl" sz="800" dirty="0"/>
          </a:p>
          <a:p>
            <a:pPr algn="l">
              <a:defRPr/>
            </a:pPr>
            <a:r>
              <a:rPr lang="es-ES_tradnl" dirty="0"/>
              <a:t>      Sacarosa o </a:t>
            </a:r>
            <a:r>
              <a:rPr lang="es-ES_tradnl" dirty="0" err="1"/>
              <a:t>sucrosa</a:t>
            </a:r>
            <a:r>
              <a:rPr lang="es-ES_tradnl" dirty="0"/>
              <a:t> “azúcar de caña”</a:t>
            </a:r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608013" y="1476375"/>
            <a:ext cx="3973512" cy="1962150"/>
          </a:xfrm>
          <a:prstGeom prst="rect">
            <a:avLst/>
          </a:prstGeom>
          <a:solidFill>
            <a:srgbClr val="FCF3C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Polisacáridos</a:t>
            </a:r>
          </a:p>
          <a:p>
            <a:pPr algn="l">
              <a:defRPr/>
            </a:pPr>
            <a:r>
              <a:rPr lang="es-ES_tradnl" sz="1200" dirty="0"/>
              <a:t>    </a:t>
            </a:r>
          </a:p>
          <a:p>
            <a:pPr algn="l">
              <a:defRPr/>
            </a:pPr>
            <a:r>
              <a:rPr lang="es-ES_tradnl" dirty="0"/>
              <a:t>    Almidones</a:t>
            </a:r>
          </a:p>
          <a:p>
            <a:pPr algn="l">
              <a:defRPr/>
            </a:pPr>
            <a:r>
              <a:rPr lang="es-ES_tradnl" dirty="0"/>
              <a:t>       </a:t>
            </a:r>
            <a:r>
              <a:rPr lang="es-ES_tradnl" dirty="0" err="1"/>
              <a:t>Amilopectina</a:t>
            </a:r>
            <a:r>
              <a:rPr lang="es-ES_tradnl" dirty="0"/>
              <a:t> 75%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1-4 y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1-6</a:t>
            </a:r>
          </a:p>
          <a:p>
            <a:pPr algn="l">
              <a:defRPr/>
            </a:pPr>
            <a:r>
              <a:rPr lang="es-ES_tradnl" dirty="0"/>
              <a:t>       </a:t>
            </a:r>
            <a:r>
              <a:rPr lang="es-ES_tradnl" dirty="0" err="1"/>
              <a:t>Amilosa</a:t>
            </a:r>
            <a:r>
              <a:rPr lang="es-ES_tradnl" dirty="0"/>
              <a:t> 25%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1-4 </a:t>
            </a:r>
          </a:p>
          <a:p>
            <a:pPr algn="l">
              <a:defRPr/>
            </a:pPr>
            <a:endParaRPr lang="es-ES_tradnl" dirty="0"/>
          </a:p>
          <a:p>
            <a:pPr algn="l">
              <a:defRPr/>
            </a:pPr>
            <a:r>
              <a:rPr lang="es-ES_tradnl" dirty="0"/>
              <a:t>    Celulosa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6505778" y="301858"/>
            <a:ext cx="2113079" cy="40011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pic>
        <p:nvPicPr>
          <p:cNvPr id="60436" name="Picture 20" descr="fibr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8"/>
          <a:stretch>
            <a:fillRect/>
          </a:stretch>
        </p:blipFill>
        <p:spPr bwMode="auto">
          <a:xfrm>
            <a:off x="1979613" y="2997200"/>
            <a:ext cx="20161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5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40" grpId="0"/>
      <p:bldP spid="60441" grpId="0"/>
      <p:bldP spid="60447" grpId="0" animBg="1"/>
      <p:bldP spid="604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554163" y="2058988"/>
            <a:ext cx="5981700" cy="274002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1000" b="1"/>
          </a:p>
          <a:p>
            <a:pPr eaLnBrk="1" hangingPunct="1"/>
            <a:r>
              <a:rPr lang="es-ES_tradnl" sz="4000" b="1"/>
              <a:t>MUY IMPORTANTE</a:t>
            </a:r>
            <a:r>
              <a:rPr lang="es-ES_tradnl" sz="4000"/>
              <a:t>:</a:t>
            </a:r>
          </a:p>
          <a:p>
            <a:pPr eaLnBrk="1" hangingPunct="1"/>
            <a:endParaRPr lang="es-ES_tradnl" sz="1600"/>
          </a:p>
          <a:p>
            <a:pPr eaLnBrk="1" hangingPunct="1"/>
            <a:r>
              <a:rPr lang="es-ES_tradnl" sz="3200"/>
              <a:t>Este material NO sustituye </a:t>
            </a:r>
          </a:p>
          <a:p>
            <a:pPr eaLnBrk="1" hangingPunct="1"/>
            <a:r>
              <a:rPr lang="es-ES_tradnl" sz="3200"/>
              <a:t>el uso de los libros para el estudio de la fisiología</a:t>
            </a:r>
          </a:p>
          <a:p>
            <a:pPr eaLnBrk="1" hangingPunct="1"/>
            <a:endParaRPr lang="es-ES_tradnl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629277" y="4893409"/>
            <a:ext cx="435247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Constituidos de cadenas largas de </a:t>
            </a:r>
          </a:p>
          <a:p>
            <a:pPr eaLnBrk="1" hangingPunct="1"/>
            <a:r>
              <a:rPr lang="es-ES_tradnl" sz="2000" dirty="0"/>
              <a:t>t</a:t>
            </a:r>
            <a:r>
              <a:rPr lang="es-ES_tradnl" sz="2000" dirty="0" smtClean="0"/>
              <a:t>res o más moléculas de azúcares</a:t>
            </a:r>
          </a:p>
          <a:p>
            <a:pPr eaLnBrk="1" hangingPunct="1"/>
            <a:r>
              <a:rPr lang="es-ES_tradnl" sz="2000" dirty="0" smtClean="0"/>
              <a:t>Tienen vitaminas, minerales y fibra</a:t>
            </a:r>
          </a:p>
          <a:p>
            <a:pPr lvl="0" eaLnBrk="1" hangingPunct="1"/>
            <a:r>
              <a:rPr lang="es-ES_tradnl" sz="2000" dirty="0">
                <a:solidFill>
                  <a:srgbClr val="000000"/>
                </a:solidFill>
              </a:rPr>
              <a:t>Nueces, semillas, granos enteros</a:t>
            </a:r>
          </a:p>
          <a:p>
            <a:pPr eaLnBrk="1" hangingPunct="1"/>
            <a:r>
              <a:rPr lang="es-ES_tradnl" sz="2000" dirty="0" smtClean="0"/>
              <a:t>Se debe comer más de estos</a:t>
            </a:r>
            <a:endParaRPr lang="es-ES_tradnl" sz="2000" dirty="0"/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4886489" y="1150656"/>
            <a:ext cx="3703637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 complejos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730089" y="1773763"/>
            <a:ext cx="489983" cy="647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5220072" y="1773763"/>
            <a:ext cx="864096" cy="323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8244408" y="2097325"/>
            <a:ext cx="514842" cy="13316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29867" y="1193072"/>
            <a:ext cx="3358613" cy="4616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simples</a:t>
            </a:r>
            <a:endParaRPr lang="es-ES_tradn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-56250" y="5201186"/>
            <a:ext cx="473879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Constituidos por uno o dos azúcares</a:t>
            </a:r>
          </a:p>
          <a:p>
            <a:pPr eaLnBrk="1" hangingPunct="1"/>
            <a:r>
              <a:rPr lang="es-ES_tradnl" sz="2000" dirty="0"/>
              <a:t>s</a:t>
            </a:r>
            <a:r>
              <a:rPr lang="es-ES_tradnl" sz="2000" dirty="0" smtClean="0"/>
              <a:t>on como leche, harina blanca, frutas, </a:t>
            </a:r>
          </a:p>
          <a:p>
            <a:pPr eaLnBrk="1" hangingPunct="1"/>
            <a:r>
              <a:rPr lang="es-ES_tradnl" sz="2000" dirty="0" smtClean="0"/>
              <a:t>miel, dulces</a:t>
            </a:r>
          </a:p>
        </p:txBody>
      </p:sp>
      <p:pic>
        <p:nvPicPr>
          <p:cNvPr id="1026" name="Picture 2" descr="C:\Users\ximena\Desktop\complex-carbohydrates-food-sources-289797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6699" r="5032" b="15381"/>
          <a:stretch/>
        </p:blipFill>
        <p:spPr bwMode="auto">
          <a:xfrm>
            <a:off x="4629277" y="1917355"/>
            <a:ext cx="4455621" cy="284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71" y="1776734"/>
            <a:ext cx="4338753" cy="295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014381" y="332656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DIETA</a:t>
            </a:r>
          </a:p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 63%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3" grpId="0" animBg="1"/>
      <p:bldP spid="2" grpId="0" animBg="1"/>
      <p:bldP spid="3" grpId="0" animBg="1"/>
      <p:bldP spid="4" grpId="0" animBg="1"/>
      <p:bldP spid="15" grpId="0" animBg="1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FIBRA SOLUBLE E INSOLU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6"/>
          <a:stretch>
            <a:fillRect/>
          </a:stretch>
        </p:blipFill>
        <p:spPr bwMode="auto">
          <a:xfrm>
            <a:off x="1357313" y="1851025"/>
            <a:ext cx="614045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3827463" y="1028700"/>
            <a:ext cx="1489075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/>
              <a:t>FIBRA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484438" y="1779588"/>
            <a:ext cx="2797175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Soluble</a:t>
            </a:r>
          </a:p>
          <a:p>
            <a:pPr eaLnBrk="1" hangingPunct="1"/>
            <a:r>
              <a:rPr lang="es-ES_tradnl"/>
              <a:t>Avena, cebada, semillas, </a:t>
            </a:r>
          </a:p>
          <a:p>
            <a:pPr eaLnBrk="1" hangingPunct="1"/>
            <a:r>
              <a:rPr lang="es-ES_tradnl"/>
              <a:t>frijoles, frutas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5435600" y="4875213"/>
            <a:ext cx="2143125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Insoluble</a:t>
            </a:r>
          </a:p>
          <a:p>
            <a:pPr eaLnBrk="1" hangingPunct="1"/>
            <a:r>
              <a:rPr lang="es-ES_tradnl"/>
              <a:t>Trigo entero, bran</a:t>
            </a:r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5148263" y="1779588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014381" y="485186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DIETA</a:t>
            </a:r>
          </a:p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Carbohidratos 63%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DIGESTION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8" r="12321"/>
          <a:stretch>
            <a:fillRect/>
          </a:stretch>
        </p:blipFill>
        <p:spPr bwMode="auto">
          <a:xfrm>
            <a:off x="2376488" y="747713"/>
            <a:ext cx="4465637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8"/>
          <p:cNvSpPr>
            <a:spLocks noChangeArrowheads="1"/>
          </p:cNvSpPr>
          <p:nvPr/>
        </p:nvSpPr>
        <p:spPr bwMode="auto">
          <a:xfrm>
            <a:off x="6011863" y="1341438"/>
            <a:ext cx="8636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6842125" y="5181600"/>
            <a:ext cx="863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1403350" y="1557338"/>
            <a:ext cx="12239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26" name="Rectangle 12"/>
          <p:cNvSpPr>
            <a:spLocks noChangeArrowheads="1"/>
          </p:cNvSpPr>
          <p:nvPr/>
        </p:nvSpPr>
        <p:spPr bwMode="auto">
          <a:xfrm>
            <a:off x="1403350" y="3716338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7" name="Rectangle 13"/>
          <p:cNvSpPr>
            <a:spLocks noChangeArrowheads="1"/>
          </p:cNvSpPr>
          <p:nvPr/>
        </p:nvSpPr>
        <p:spPr bwMode="auto">
          <a:xfrm>
            <a:off x="1403350" y="3716338"/>
            <a:ext cx="158432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1403350" y="4435475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6877050" y="1557338"/>
            <a:ext cx="1322388" cy="466725"/>
          </a:xfrm>
          <a:prstGeom prst="rect">
            <a:avLst/>
          </a:prstGeom>
          <a:solidFill>
            <a:srgbClr val="599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Almidón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6915150" y="2997200"/>
            <a:ext cx="1119188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maltosa</a:t>
            </a:r>
          </a:p>
        </p:txBody>
      </p:sp>
      <p:sp>
        <p:nvSpPr>
          <p:cNvPr id="119825" name="Text Box 17"/>
          <p:cNvSpPr txBox="1">
            <a:spLocks noChangeArrowheads="1"/>
          </p:cNvSpPr>
          <p:nvPr/>
        </p:nvSpPr>
        <p:spPr bwMode="auto">
          <a:xfrm>
            <a:off x="6915150" y="5013325"/>
            <a:ext cx="1598613" cy="608013"/>
          </a:xfrm>
          <a:prstGeom prst="rect">
            <a:avLst/>
          </a:prstGeom>
          <a:solidFill>
            <a:srgbClr val="C1D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3200" b="1"/>
              <a:t>glucosa</a:t>
            </a:r>
          </a:p>
        </p:txBody>
      </p:sp>
      <p:sp>
        <p:nvSpPr>
          <p:cNvPr id="119826" name="Text Box 18"/>
          <p:cNvSpPr txBox="1">
            <a:spLocks noChangeArrowheads="1"/>
          </p:cNvSpPr>
          <p:nvPr/>
        </p:nvSpPr>
        <p:spPr bwMode="auto">
          <a:xfrm>
            <a:off x="2078038" y="1557338"/>
            <a:ext cx="722312" cy="395287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Boca</a:t>
            </a:r>
          </a:p>
        </p:txBody>
      </p:sp>
      <p:sp>
        <p:nvSpPr>
          <p:cNvPr id="119827" name="Text Box 19"/>
          <p:cNvSpPr txBox="1">
            <a:spLocks noChangeArrowheads="1"/>
          </p:cNvSpPr>
          <p:nvPr/>
        </p:nvSpPr>
        <p:spPr bwMode="auto">
          <a:xfrm>
            <a:off x="2054225" y="3284538"/>
            <a:ext cx="1241425" cy="395287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Estómago</a:t>
            </a:r>
          </a:p>
        </p:txBody>
      </p: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2006600" y="4149725"/>
            <a:ext cx="1216025" cy="395288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Intestino</a:t>
            </a: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6078538" y="357188"/>
            <a:ext cx="2484437" cy="5842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119835" name="Text Box 27"/>
          <p:cNvSpPr txBox="1">
            <a:spLocks noChangeArrowheads="1"/>
          </p:cNvSpPr>
          <p:nvPr/>
        </p:nvSpPr>
        <p:spPr bwMode="auto">
          <a:xfrm>
            <a:off x="1349375" y="1485900"/>
            <a:ext cx="620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5%</a:t>
            </a:r>
          </a:p>
        </p:txBody>
      </p:sp>
      <p:sp>
        <p:nvSpPr>
          <p:cNvPr id="119836" name="Text Box 28"/>
          <p:cNvSpPr txBox="1">
            <a:spLocks noChangeArrowheads="1"/>
          </p:cNvSpPr>
          <p:nvPr/>
        </p:nvSpPr>
        <p:spPr bwMode="auto">
          <a:xfrm>
            <a:off x="893763" y="32131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40%</a:t>
            </a:r>
          </a:p>
        </p:txBody>
      </p:sp>
      <p:sp>
        <p:nvSpPr>
          <p:cNvPr id="119837" name="Text Box 29"/>
          <p:cNvSpPr txBox="1">
            <a:spLocks noChangeArrowheads="1"/>
          </p:cNvSpPr>
          <p:nvPr/>
        </p:nvSpPr>
        <p:spPr bwMode="auto">
          <a:xfrm>
            <a:off x="965200" y="4078288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55%</a:t>
            </a:r>
          </a:p>
        </p:txBody>
      </p:sp>
      <p:sp>
        <p:nvSpPr>
          <p:cNvPr id="119840" name="Text Box 32"/>
          <p:cNvSpPr txBox="1">
            <a:spLocks noChangeArrowheads="1"/>
          </p:cNvSpPr>
          <p:nvPr/>
        </p:nvSpPr>
        <p:spPr bwMode="auto">
          <a:xfrm>
            <a:off x="6915150" y="3502025"/>
            <a:ext cx="1565275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maltotriosa</a:t>
            </a:r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6915150" y="4006850"/>
            <a:ext cx="1614488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>
                <a:latin typeface="Symbol" pitchFamily="18" charset="2"/>
              </a:rPr>
              <a:t>a</a:t>
            </a:r>
            <a:r>
              <a:rPr lang="es-ES" sz="2000" b="1"/>
              <a:t> dextrinas</a:t>
            </a:r>
          </a:p>
        </p:txBody>
      </p: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542925" y="620713"/>
            <a:ext cx="15843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30742" name="Rectangle 36"/>
          <p:cNvSpPr>
            <a:spLocks noChangeArrowheads="1"/>
          </p:cNvSpPr>
          <p:nvPr/>
        </p:nvSpPr>
        <p:spPr bwMode="auto">
          <a:xfrm>
            <a:off x="4103688" y="1557338"/>
            <a:ext cx="1044575" cy="287337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4073525" y="1557338"/>
            <a:ext cx="995363" cy="590550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Amilasa SALIVA </a:t>
            </a:r>
          </a:p>
        </p:txBody>
      </p:sp>
      <p:sp>
        <p:nvSpPr>
          <p:cNvPr id="30744" name="Rectangle 37"/>
          <p:cNvSpPr>
            <a:spLocks noChangeArrowheads="1"/>
          </p:cNvSpPr>
          <p:nvPr/>
        </p:nvSpPr>
        <p:spPr bwMode="auto">
          <a:xfrm>
            <a:off x="4067175" y="3716338"/>
            <a:ext cx="936625" cy="217487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924300" y="3644900"/>
            <a:ext cx="1152525" cy="558800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Amilasa</a:t>
            </a:r>
          </a:p>
          <a:p>
            <a:pPr eaLnBrk="1" hangingPunct="1"/>
            <a:r>
              <a:rPr lang="es-ES" sz="1400" b="1"/>
              <a:t>PÁNCREAS</a:t>
            </a:r>
          </a:p>
        </p:txBody>
      </p:sp>
      <p:sp>
        <p:nvSpPr>
          <p:cNvPr id="30746" name="Rectangle 38"/>
          <p:cNvSpPr>
            <a:spLocks noChangeArrowheads="1"/>
          </p:cNvSpPr>
          <p:nvPr/>
        </p:nvSpPr>
        <p:spPr bwMode="auto">
          <a:xfrm>
            <a:off x="4356100" y="4652963"/>
            <a:ext cx="936625" cy="215900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4140200" y="4581525"/>
            <a:ext cx="1008063" cy="346075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Maltasa</a:t>
            </a:r>
          </a:p>
        </p:txBody>
      </p:sp>
      <p:sp>
        <p:nvSpPr>
          <p:cNvPr id="119850" name="Line 42"/>
          <p:cNvSpPr>
            <a:spLocks noChangeShapeType="1"/>
          </p:cNvSpPr>
          <p:nvPr/>
        </p:nvSpPr>
        <p:spPr bwMode="auto">
          <a:xfrm>
            <a:off x="7524750" y="2133600"/>
            <a:ext cx="0" cy="790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9851" name="Line 43"/>
          <p:cNvSpPr>
            <a:spLocks noChangeShapeType="1"/>
          </p:cNvSpPr>
          <p:nvPr/>
        </p:nvSpPr>
        <p:spPr bwMode="auto">
          <a:xfrm>
            <a:off x="7524750" y="45085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50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19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9" grpId="0" animBg="1"/>
      <p:bldP spid="119822" grpId="0" animBg="1"/>
      <p:bldP spid="119823" grpId="0" animBg="1"/>
      <p:bldP spid="119824" grpId="0" animBg="1"/>
      <p:bldP spid="119825" grpId="0" animBg="1"/>
      <p:bldP spid="119826" grpId="0" animBg="1"/>
      <p:bldP spid="119827" grpId="0" animBg="1"/>
      <p:bldP spid="119828" grpId="0" animBg="1"/>
      <p:bldP spid="119835" grpId="0"/>
      <p:bldP spid="119836" grpId="0"/>
      <p:bldP spid="119837" grpId="0"/>
      <p:bldP spid="119840" grpId="0" animBg="1"/>
      <p:bldP spid="119841" grpId="0" animBg="1"/>
      <p:bldP spid="119814" grpId="0" animBg="1"/>
      <p:bldP spid="119813" grpId="0" animBg="1"/>
      <p:bldP spid="119815" grpId="0" animBg="1"/>
      <p:bldP spid="119850" grpId="0" animBg="1"/>
      <p:bldP spid="1198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DIGASTION CARBOHIDRATO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1" t="50000"/>
          <a:stretch>
            <a:fillRect/>
          </a:stretch>
        </p:blipFill>
        <p:spPr bwMode="auto">
          <a:xfrm>
            <a:off x="4427538" y="3429000"/>
            <a:ext cx="3608387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1619250" y="2205038"/>
            <a:ext cx="5257800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Inicio por </a:t>
            </a:r>
            <a:r>
              <a:rPr lang="es-ES" sz="2000" b="1">
                <a:latin typeface="Symbol" pitchFamily="18" charset="2"/>
              </a:rPr>
              <a:t>a</a:t>
            </a:r>
            <a:r>
              <a:rPr lang="es-ES" sz="2000" b="1"/>
              <a:t> Amilasa Salival</a:t>
            </a:r>
            <a:endParaRPr lang="es-ES" sz="2000"/>
          </a:p>
          <a:p>
            <a:pPr algn="l" eaLnBrk="1" hangingPunct="1"/>
            <a:r>
              <a:rPr lang="es-ES"/>
              <a:t>Digestión mayor por </a:t>
            </a:r>
            <a:r>
              <a:rPr lang="es-ES" sz="2000" b="1">
                <a:latin typeface="Symbol" pitchFamily="18" charset="2"/>
              </a:rPr>
              <a:t>a</a:t>
            </a:r>
            <a:r>
              <a:rPr lang="es-ES" sz="2000" b="1"/>
              <a:t> Amilasa Pancreática </a:t>
            </a:r>
          </a:p>
          <a:p>
            <a:pPr algn="l" eaLnBrk="1" hangingPunct="1"/>
            <a:r>
              <a:rPr lang="es-ES" b="1"/>
              <a:t>pH óptimo 7-8</a:t>
            </a:r>
          </a:p>
        </p:txBody>
      </p: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1547813" y="3429000"/>
            <a:ext cx="38163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1619250" y="3429000"/>
            <a:ext cx="44148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/>
              <a:t>Polisacáridos</a:t>
            </a:r>
          </a:p>
          <a:p>
            <a:pPr algn="l">
              <a:defRPr/>
            </a:pPr>
            <a:r>
              <a:rPr lang="es-ES" dirty="0"/>
              <a:t>Enlaces </a:t>
            </a:r>
            <a:r>
              <a:rPr lang="es-ES" b="1" dirty="0">
                <a:solidFill>
                  <a:srgbClr val="006047"/>
                </a:solidFill>
                <a:latin typeface="Symbol" pitchFamily="18" charset="2"/>
              </a:rPr>
              <a:t>a</a:t>
            </a:r>
            <a:r>
              <a:rPr lang="es-ES" b="1" dirty="0">
                <a:solidFill>
                  <a:srgbClr val="006047"/>
                </a:solidFill>
              </a:rPr>
              <a:t> 1-4</a:t>
            </a:r>
            <a:r>
              <a:rPr lang="es-ES" dirty="0">
                <a:solidFill>
                  <a:srgbClr val="006047"/>
                </a:solidFill>
              </a:rPr>
              <a:t> </a:t>
            </a:r>
            <a:r>
              <a:rPr lang="es-ES" dirty="0"/>
              <a:t>dan </a:t>
            </a:r>
            <a:r>
              <a:rPr lang="es-ES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cadenas rectas</a:t>
            </a:r>
          </a:p>
          <a:p>
            <a:pPr algn="l">
              <a:defRPr/>
            </a:pPr>
            <a:r>
              <a:rPr lang="es-ES" dirty="0"/>
              <a:t>Enlaces </a:t>
            </a:r>
            <a:r>
              <a:rPr lang="es-ES" b="1" dirty="0">
                <a:solidFill>
                  <a:srgbClr val="CC0066"/>
                </a:solidFill>
                <a:latin typeface="Symbol" pitchFamily="18" charset="2"/>
              </a:rPr>
              <a:t>a</a:t>
            </a:r>
            <a:r>
              <a:rPr lang="es-ES" b="1" dirty="0">
                <a:solidFill>
                  <a:srgbClr val="CC0066"/>
                </a:solidFill>
              </a:rPr>
              <a:t> 1,6</a:t>
            </a:r>
            <a:r>
              <a:rPr lang="es-ES" dirty="0"/>
              <a:t> dan </a:t>
            </a:r>
            <a:r>
              <a:rPr lang="es-ES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cadenas ramificadas</a:t>
            </a:r>
          </a:p>
        </p:txBody>
      </p:sp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1547813" y="4365625"/>
            <a:ext cx="352901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1" name="Rectangle 11"/>
          <p:cNvSpPr>
            <a:spLocks noChangeArrowheads="1"/>
          </p:cNvSpPr>
          <p:nvPr/>
        </p:nvSpPr>
        <p:spPr bwMode="auto">
          <a:xfrm>
            <a:off x="5003800" y="465455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1620838" y="4437063"/>
            <a:ext cx="3095625" cy="850900"/>
          </a:xfrm>
          <a:prstGeom prst="rect">
            <a:avLst/>
          </a:prstGeom>
          <a:noFill/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dirty="0"/>
              <a:t>La </a:t>
            </a:r>
            <a:r>
              <a:rPr lang="es-ES" sz="2400" b="1" dirty="0"/>
              <a:t>amilasa</a:t>
            </a:r>
            <a:r>
              <a:rPr lang="es-ES" dirty="0"/>
              <a:t> </a:t>
            </a:r>
            <a:r>
              <a:rPr lang="es-ES" sz="2400" u="sng" dirty="0"/>
              <a:t>sólo</a:t>
            </a:r>
            <a:r>
              <a:rPr lang="es-ES" dirty="0"/>
              <a:t> hidroliza </a:t>
            </a:r>
            <a:r>
              <a:rPr lang="es-ES" b="1" dirty="0"/>
              <a:t>enlaces </a:t>
            </a:r>
            <a:r>
              <a:rPr lang="es-ES" sz="2400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2400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1-4</a:t>
            </a:r>
          </a:p>
        </p:txBody>
      </p:sp>
      <p:sp>
        <p:nvSpPr>
          <p:cNvPr id="130061" name="Line 13"/>
          <p:cNvSpPr>
            <a:spLocks noChangeShapeType="1"/>
          </p:cNvSpPr>
          <p:nvPr/>
        </p:nvSpPr>
        <p:spPr bwMode="auto">
          <a:xfrm>
            <a:off x="5724525" y="4508500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3" name="Line 15"/>
          <p:cNvSpPr>
            <a:spLocks noChangeShapeType="1"/>
          </p:cNvSpPr>
          <p:nvPr/>
        </p:nvSpPr>
        <p:spPr bwMode="auto">
          <a:xfrm flipV="1">
            <a:off x="4572000" y="4508500"/>
            <a:ext cx="1152525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9" name="Text Box 21"/>
          <p:cNvSpPr txBox="1">
            <a:spLocks noChangeArrowheads="1"/>
          </p:cNvSpPr>
          <p:nvPr/>
        </p:nvSpPr>
        <p:spPr bwMode="auto">
          <a:xfrm>
            <a:off x="1692275" y="1557338"/>
            <a:ext cx="23415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Acción AMILASA</a:t>
            </a:r>
            <a:endParaRPr lang="es-ES" b="1"/>
          </a:p>
        </p:txBody>
      </p:sp>
      <p:sp>
        <p:nvSpPr>
          <p:cNvPr id="130073" name="Line 25"/>
          <p:cNvSpPr>
            <a:spLocks noChangeShapeType="1"/>
          </p:cNvSpPr>
          <p:nvPr/>
        </p:nvSpPr>
        <p:spPr bwMode="auto">
          <a:xfrm>
            <a:off x="4572000" y="5300663"/>
            <a:ext cx="107950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74" name="Line 26"/>
          <p:cNvSpPr>
            <a:spLocks noChangeShapeType="1"/>
          </p:cNvSpPr>
          <p:nvPr/>
        </p:nvSpPr>
        <p:spPr bwMode="auto">
          <a:xfrm flipV="1">
            <a:off x="5651500" y="5589588"/>
            <a:ext cx="9366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75" name="Text Box 27"/>
          <p:cNvSpPr txBox="1">
            <a:spLocks noChangeArrowheads="1"/>
          </p:cNvSpPr>
          <p:nvPr/>
        </p:nvSpPr>
        <p:spPr bwMode="auto">
          <a:xfrm>
            <a:off x="561923" y="1347241"/>
            <a:ext cx="95976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76" name="Text Box 28"/>
          <p:cNvSpPr txBox="1">
            <a:spLocks noChangeArrowheads="1"/>
          </p:cNvSpPr>
          <p:nvPr/>
        </p:nvSpPr>
        <p:spPr bwMode="auto">
          <a:xfrm>
            <a:off x="6014648" y="610636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130078" name="Rectangle 30"/>
          <p:cNvSpPr>
            <a:spLocks noChangeArrowheads="1"/>
          </p:cNvSpPr>
          <p:nvPr/>
        </p:nvSpPr>
        <p:spPr bwMode="auto">
          <a:xfrm>
            <a:off x="4279285" y="1533525"/>
            <a:ext cx="19143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/>
      <p:bldP spid="130055" grpId="0"/>
      <p:bldP spid="130057" grpId="0" animBg="1"/>
      <p:bldP spid="130061" grpId="0" animBg="1"/>
      <p:bldP spid="130063" grpId="0" animBg="1"/>
      <p:bldP spid="130069" grpId="0" animBg="1"/>
      <p:bldP spid="130073" grpId="0" animBg="1"/>
      <p:bldP spid="130074" grpId="0" animBg="1"/>
      <p:bldP spid="1300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IGATION DE CARBOHIDR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58721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5003800" y="3429000"/>
            <a:ext cx="15128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932363" y="3573463"/>
            <a:ext cx="19907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>
                <a:latin typeface="Symbol" pitchFamily="18" charset="2"/>
              </a:rPr>
              <a:t>a</a:t>
            </a:r>
            <a:r>
              <a:rPr lang="es-ES" sz="2400" b="1"/>
              <a:t> AMILASA</a:t>
            </a:r>
          </a:p>
        </p:txBody>
      </p:sp>
      <p:sp>
        <p:nvSpPr>
          <p:cNvPr id="128007" name="Oval 7"/>
          <p:cNvSpPr>
            <a:spLocks noChangeArrowheads="1"/>
          </p:cNvSpPr>
          <p:nvPr/>
        </p:nvSpPr>
        <p:spPr bwMode="auto">
          <a:xfrm>
            <a:off x="3132138" y="5013325"/>
            <a:ext cx="576262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8" name="Oval 8"/>
          <p:cNvSpPr>
            <a:spLocks noChangeArrowheads="1"/>
          </p:cNvSpPr>
          <p:nvPr/>
        </p:nvSpPr>
        <p:spPr bwMode="auto">
          <a:xfrm>
            <a:off x="4067175" y="5157788"/>
            <a:ext cx="433388" cy="3587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10" name="Text Box 10"/>
          <p:cNvSpPr txBox="1">
            <a:spLocks noChangeArrowheads="1"/>
          </p:cNvSpPr>
          <p:nvPr/>
        </p:nvSpPr>
        <p:spPr bwMode="auto">
          <a:xfrm>
            <a:off x="6372225" y="1076325"/>
            <a:ext cx="22781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Acción AMILASAS</a:t>
            </a:r>
          </a:p>
        </p:txBody>
      </p:sp>
      <p:sp>
        <p:nvSpPr>
          <p:cNvPr id="128011" name="Line 11"/>
          <p:cNvSpPr>
            <a:spLocks noChangeShapeType="1"/>
          </p:cNvSpPr>
          <p:nvPr/>
        </p:nvSpPr>
        <p:spPr bwMode="auto">
          <a:xfrm>
            <a:off x="3708400" y="1341438"/>
            <a:ext cx="0" cy="172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2987675" y="1125538"/>
            <a:ext cx="1627188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Rompe </a:t>
            </a:r>
          </a:p>
          <a:p>
            <a:pPr eaLnBrk="1" hangingPunct="1"/>
            <a:r>
              <a:rPr lang="es-ES" b="1"/>
              <a:t>enlace </a:t>
            </a: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 1-4</a:t>
            </a: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9001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6137275" y="357188"/>
            <a:ext cx="2482850" cy="5842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32780" name="Text Box 20"/>
          <p:cNvSpPr txBox="1">
            <a:spLocks noChangeArrowheads="1"/>
          </p:cNvSpPr>
          <p:nvPr/>
        </p:nvSpPr>
        <p:spPr bwMode="auto">
          <a:xfrm>
            <a:off x="3041650" y="2373313"/>
            <a:ext cx="3254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2781" name="Text Box 21"/>
          <p:cNvSpPr txBox="1">
            <a:spLocks noChangeArrowheads="1"/>
          </p:cNvSpPr>
          <p:nvPr/>
        </p:nvSpPr>
        <p:spPr bwMode="auto">
          <a:xfrm>
            <a:off x="4554538" y="242093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  <p:bldP spid="128007" grpId="0" animBg="1"/>
      <p:bldP spid="128007" grpId="1" animBg="1"/>
      <p:bldP spid="128008" grpId="0" animBg="1"/>
      <p:bldP spid="128008" grpId="1" animBg="1"/>
      <p:bldP spid="128011" grpId="0" animBg="1"/>
      <p:bldP spid="1280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carbohidratos dieta"/>
          <p:cNvPicPr>
            <a:picLocks noChangeAspect="1" noChangeArrowheads="1"/>
          </p:cNvPicPr>
          <p:nvPr/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6264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3732213" y="620713"/>
            <a:ext cx="1165225" cy="425450"/>
          </a:xfrm>
          <a:prstGeom prst="rect">
            <a:avLst/>
          </a:prstGeom>
          <a:noFill/>
          <a:ln w="28575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4465638" y="2565400"/>
            <a:ext cx="1866900" cy="576263"/>
          </a:xfrm>
          <a:prstGeom prst="rect">
            <a:avLst/>
          </a:prstGeom>
          <a:noFill/>
          <a:ln w="28575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1495425" y="4437063"/>
            <a:ext cx="520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1.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1512888" y="4759325"/>
            <a:ext cx="449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2.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1530350" y="5156200"/>
            <a:ext cx="44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3.</a:t>
            </a:r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1530350" y="5876925"/>
            <a:ext cx="44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4.</a:t>
            </a:r>
          </a:p>
        </p:txBody>
      </p:sp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3632200" y="1028700"/>
            <a:ext cx="173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Cadena recta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4356100" y="3141663"/>
            <a:ext cx="244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Cadena ramificada</a:t>
            </a:r>
          </a:p>
        </p:txBody>
      </p:sp>
      <p:sp>
        <p:nvSpPr>
          <p:cNvPr id="195598" name="Text Box 14"/>
          <p:cNvSpPr txBox="1">
            <a:spLocks noChangeArrowheads="1"/>
          </p:cNvSpPr>
          <p:nvPr/>
        </p:nvSpPr>
        <p:spPr bwMode="auto">
          <a:xfrm>
            <a:off x="2871787" y="4070927"/>
            <a:ext cx="28860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de digestión</a:t>
            </a:r>
          </a:p>
        </p:txBody>
      </p:sp>
      <p:sp>
        <p:nvSpPr>
          <p:cNvPr id="195602" name="Text Box 18"/>
          <p:cNvSpPr txBox="1">
            <a:spLocks noChangeArrowheads="1"/>
          </p:cNvSpPr>
          <p:nvPr/>
        </p:nvSpPr>
        <p:spPr bwMode="auto">
          <a:xfrm>
            <a:off x="4932363" y="620713"/>
            <a:ext cx="792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25%</a:t>
            </a:r>
          </a:p>
        </p:txBody>
      </p:sp>
      <p:sp>
        <p:nvSpPr>
          <p:cNvPr id="195603" name="Text Box 19"/>
          <p:cNvSpPr txBox="1">
            <a:spLocks noChangeArrowheads="1"/>
          </p:cNvSpPr>
          <p:nvPr/>
        </p:nvSpPr>
        <p:spPr bwMode="auto">
          <a:xfrm>
            <a:off x="6372225" y="2636838"/>
            <a:ext cx="703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75%</a:t>
            </a:r>
          </a:p>
        </p:txBody>
      </p:sp>
      <p:sp>
        <p:nvSpPr>
          <p:cNvPr id="33807" name="Line 20"/>
          <p:cNvSpPr>
            <a:spLocks noChangeShapeType="1"/>
          </p:cNvSpPr>
          <p:nvPr/>
        </p:nvSpPr>
        <p:spPr bwMode="auto">
          <a:xfrm flipH="1">
            <a:off x="1619250" y="1989138"/>
            <a:ext cx="288925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808" name="Line 21"/>
          <p:cNvSpPr>
            <a:spLocks noChangeShapeType="1"/>
          </p:cNvSpPr>
          <p:nvPr/>
        </p:nvSpPr>
        <p:spPr bwMode="auto">
          <a:xfrm>
            <a:off x="3276600" y="1844675"/>
            <a:ext cx="503238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809" name="Rectangle 22"/>
          <p:cNvSpPr>
            <a:spLocks noChangeArrowheads="1"/>
          </p:cNvSpPr>
          <p:nvPr/>
        </p:nvSpPr>
        <p:spPr bwMode="auto">
          <a:xfrm>
            <a:off x="3276600" y="2205038"/>
            <a:ext cx="7143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3810" name="Line 23"/>
          <p:cNvSpPr>
            <a:spLocks noChangeShapeType="1"/>
          </p:cNvSpPr>
          <p:nvPr/>
        </p:nvSpPr>
        <p:spPr bwMode="auto">
          <a:xfrm flipH="1" flipV="1">
            <a:off x="2195513" y="1268413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5609" name="Text Box 25"/>
          <p:cNvSpPr txBox="1">
            <a:spLocks noChangeArrowheads="1"/>
          </p:cNvSpPr>
          <p:nvPr/>
        </p:nvSpPr>
        <p:spPr bwMode="auto">
          <a:xfrm>
            <a:off x="6361113" y="5157788"/>
            <a:ext cx="2382837" cy="3698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OLIGOSACÁRIDOS</a:t>
            </a:r>
          </a:p>
        </p:txBody>
      </p:sp>
      <p:sp>
        <p:nvSpPr>
          <p:cNvPr id="195612" name="Text Box 28"/>
          <p:cNvSpPr txBox="1">
            <a:spLocks noChangeArrowheads="1"/>
          </p:cNvSpPr>
          <p:nvPr/>
        </p:nvSpPr>
        <p:spPr bwMode="auto">
          <a:xfrm>
            <a:off x="6408675" y="1076325"/>
            <a:ext cx="227818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AMILASAS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LUZ TGI</a:t>
            </a:r>
          </a:p>
        </p:txBody>
      </p:sp>
      <p:sp>
        <p:nvSpPr>
          <p:cNvPr id="195613" name="Text Box 29"/>
          <p:cNvSpPr txBox="1">
            <a:spLocks noChangeArrowheads="1"/>
          </p:cNvSpPr>
          <p:nvPr/>
        </p:nvSpPr>
        <p:spPr bwMode="auto">
          <a:xfrm>
            <a:off x="6186488" y="381000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195615" name="Line 31"/>
          <p:cNvSpPr>
            <a:spLocks noChangeShapeType="1"/>
          </p:cNvSpPr>
          <p:nvPr/>
        </p:nvSpPr>
        <p:spPr bwMode="auto">
          <a:xfrm>
            <a:off x="1476375" y="4508500"/>
            <a:ext cx="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1043608" y="260648"/>
            <a:ext cx="1440160" cy="3600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2033" y="297367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08" name="Oval 24"/>
          <p:cNvSpPr>
            <a:spLocks noChangeArrowheads="1"/>
          </p:cNvSpPr>
          <p:nvPr/>
        </p:nvSpPr>
        <p:spPr bwMode="auto">
          <a:xfrm>
            <a:off x="682626" y="230414"/>
            <a:ext cx="1512887" cy="503237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" name="3 Rectángulo"/>
          <p:cNvSpPr/>
          <p:nvPr/>
        </p:nvSpPr>
        <p:spPr bwMode="auto">
          <a:xfrm>
            <a:off x="2016125" y="2276475"/>
            <a:ext cx="1260475" cy="3603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1979712" y="2297552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1908175" y="1484313"/>
            <a:ext cx="1368425" cy="5647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39002" y="1561584"/>
            <a:ext cx="130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AMILASA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1877346" y="1472768"/>
            <a:ext cx="1368425" cy="49688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2000" b="1" u="sng">
              <a:solidFill>
                <a:srgbClr val="FF9966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5720" y="6487945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5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0" grpId="0" animBg="1"/>
      <p:bldP spid="195591" grpId="0" animBg="1"/>
      <p:bldP spid="195592" grpId="0"/>
      <p:bldP spid="195593" grpId="0"/>
      <p:bldP spid="195594" grpId="0"/>
      <p:bldP spid="195595" grpId="0"/>
      <p:bldP spid="195596" grpId="0"/>
      <p:bldP spid="195597" grpId="0"/>
      <p:bldP spid="195598" grpId="0" animBg="1"/>
      <p:bldP spid="195602" grpId="0"/>
      <p:bldP spid="195603" grpId="0"/>
      <p:bldP spid="195609" grpId="0" animBg="1"/>
      <p:bldP spid="195615" grpId="0" animBg="1"/>
      <p:bldP spid="195608" grpId="0" animBg="1"/>
      <p:bldP spid="19558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90"/>
          <a:stretch>
            <a:fillRect/>
          </a:stretch>
        </p:blipFill>
        <p:spPr>
          <a:xfrm>
            <a:off x="1331913" y="503238"/>
            <a:ext cx="5121275" cy="2709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5651500" y="1052513"/>
            <a:ext cx="2517775" cy="7905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Acción AMILASAS</a:t>
            </a:r>
          </a:p>
          <a:p>
            <a:pPr eaLnBrk="1" hangingPunct="1"/>
            <a:r>
              <a:rPr lang="es-ES" sz="2400" b="1">
                <a:latin typeface="Symbol" pitchFamily="18" charset="2"/>
              </a:rPr>
              <a:t>a</a:t>
            </a:r>
            <a:r>
              <a:rPr lang="es-ES" b="1"/>
              <a:t> 1-4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5397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61453" name="Picture 13" descr="pap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14033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4" name="Picture 14" descr="img6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10"/>
          <a:stretch>
            <a:fillRect/>
          </a:stretch>
        </p:blipFill>
        <p:spPr bwMode="auto">
          <a:xfrm>
            <a:off x="1258888" y="3141663"/>
            <a:ext cx="51212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2" name="Picture 12" descr="fib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2233613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5456238" y="3789363"/>
            <a:ext cx="2932112" cy="1216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Ningún vertebrado</a:t>
            </a:r>
          </a:p>
          <a:p>
            <a:pPr eaLnBrk="1" hangingPunct="1"/>
            <a:r>
              <a:rPr lang="es-MX" sz="2400" b="1"/>
              <a:t>tiene </a:t>
            </a:r>
          </a:p>
          <a:p>
            <a:pPr eaLnBrk="1" hangingPunct="1"/>
            <a:r>
              <a:rPr lang="es-MX" sz="2400" b="1"/>
              <a:t>CELULASA!!!</a:t>
            </a:r>
          </a:p>
        </p:txBody>
      </p:sp>
      <p:sp>
        <p:nvSpPr>
          <p:cNvPr id="34825" name="Rectangle 16"/>
          <p:cNvSpPr>
            <a:spLocks noChangeArrowheads="1"/>
          </p:cNvSpPr>
          <p:nvPr/>
        </p:nvSpPr>
        <p:spPr bwMode="auto">
          <a:xfrm>
            <a:off x="4572000" y="5589588"/>
            <a:ext cx="18002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4395788" y="5564015"/>
            <a:ext cx="2120900" cy="830262"/>
          </a:xfrm>
          <a:prstGeom prst="rect">
            <a:avLst/>
          </a:prstGeom>
          <a:solidFill>
            <a:srgbClr val="FFA7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 existen </a:t>
            </a:r>
          </a:p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el hombre</a:t>
            </a:r>
          </a:p>
        </p:txBody>
      </p:sp>
      <p:sp>
        <p:nvSpPr>
          <p:cNvPr id="34827" name="Text Box 19"/>
          <p:cNvSpPr txBox="1">
            <a:spLocks noChangeArrowheads="1"/>
          </p:cNvSpPr>
          <p:nvPr/>
        </p:nvSpPr>
        <p:spPr bwMode="auto">
          <a:xfrm>
            <a:off x="2844800" y="1149350"/>
            <a:ext cx="287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</a:t>
            </a:r>
          </a:p>
        </p:txBody>
      </p:sp>
      <p:sp>
        <p:nvSpPr>
          <p:cNvPr id="34828" name="Text Box 20"/>
          <p:cNvSpPr txBox="1">
            <a:spLocks noChangeArrowheads="1"/>
          </p:cNvSpPr>
          <p:nvPr/>
        </p:nvSpPr>
        <p:spPr bwMode="auto">
          <a:xfrm>
            <a:off x="3851275" y="1196975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4</a:t>
            </a:r>
          </a:p>
        </p:txBody>
      </p:sp>
      <p:sp>
        <p:nvSpPr>
          <p:cNvPr id="34829" name="Text Box 21"/>
          <p:cNvSpPr txBox="1">
            <a:spLocks noChangeArrowheads="1"/>
          </p:cNvSpPr>
          <p:nvPr/>
        </p:nvSpPr>
        <p:spPr bwMode="auto">
          <a:xfrm>
            <a:off x="2555875" y="4149725"/>
            <a:ext cx="287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</a:t>
            </a:r>
          </a:p>
        </p:txBody>
      </p:sp>
      <p:sp>
        <p:nvSpPr>
          <p:cNvPr id="34830" name="Text Box 22"/>
          <p:cNvSpPr txBox="1">
            <a:spLocks noChangeArrowheads="1"/>
          </p:cNvSpPr>
          <p:nvPr/>
        </p:nvSpPr>
        <p:spPr bwMode="auto">
          <a:xfrm>
            <a:off x="3546475" y="4149725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4</a:t>
            </a:r>
          </a:p>
        </p:txBody>
      </p:sp>
      <p:sp>
        <p:nvSpPr>
          <p:cNvPr id="34831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 animBg="1"/>
      <p:bldP spid="61449" grpId="0" animBg="1"/>
      <p:bldP spid="61457" grpId="0" animBg="1"/>
      <p:bldP spid="34827" grpId="0"/>
      <p:bldP spid="34828" grpId="0"/>
      <p:bldP spid="34829" grpId="0"/>
      <p:bldP spid="348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890588"/>
            <a:ext cx="5184775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1619250" y="5400675"/>
            <a:ext cx="410527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6507163" y="5157788"/>
            <a:ext cx="2346325" cy="1035050"/>
          </a:xfrm>
          <a:prstGeom prst="rect">
            <a:avLst/>
          </a:prstGeom>
          <a:solidFill>
            <a:srgbClr val="A3C8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 Digeridos en </a:t>
            </a:r>
          </a:p>
          <a:p>
            <a:pPr eaLnBrk="1" hangingPunct="1"/>
            <a:r>
              <a:rPr lang="es-ES" sz="2000" b="1"/>
              <a:t>membrana apical </a:t>
            </a:r>
          </a:p>
          <a:p>
            <a:pPr eaLnBrk="1" hangingPunct="1"/>
            <a:r>
              <a:rPr lang="es-ES" sz="2000" b="1"/>
              <a:t>enterocitos</a:t>
            </a: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755650" y="719138"/>
            <a:ext cx="5472113" cy="3168650"/>
          </a:xfrm>
          <a:prstGeom prst="rect">
            <a:avLst/>
          </a:prstGeom>
          <a:noFill/>
          <a:ln w="28575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755650" y="3960813"/>
            <a:ext cx="4032250" cy="1223962"/>
          </a:xfrm>
          <a:prstGeom prst="rect">
            <a:avLst/>
          </a:prstGeom>
          <a:noFill/>
          <a:ln w="28575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6372225" y="1916113"/>
            <a:ext cx="2400300" cy="885825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/>
              <a:t>Oligosacáridos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de digestión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amilasa</a:t>
            </a: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4932363" y="4221163"/>
            <a:ext cx="1503362" cy="641350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Disacáridos</a:t>
            </a:r>
            <a:r>
              <a:rPr lang="es-ES"/>
              <a:t> </a:t>
            </a:r>
          </a:p>
          <a:p>
            <a:pPr eaLnBrk="1" hangingPunct="1"/>
            <a:r>
              <a:rPr lang="es-ES"/>
              <a:t>de dieta</a:t>
            </a:r>
          </a:p>
        </p:txBody>
      </p:sp>
      <p:sp>
        <p:nvSpPr>
          <p:cNvPr id="66577" name="Line 17"/>
          <p:cNvSpPr>
            <a:spLocks noChangeShapeType="1"/>
          </p:cNvSpPr>
          <p:nvPr/>
        </p:nvSpPr>
        <p:spPr bwMode="auto">
          <a:xfrm>
            <a:off x="8172450" y="2852738"/>
            <a:ext cx="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78" name="Line 18"/>
          <p:cNvSpPr>
            <a:spLocks noChangeShapeType="1"/>
          </p:cNvSpPr>
          <p:nvPr/>
        </p:nvSpPr>
        <p:spPr bwMode="auto">
          <a:xfrm>
            <a:off x="6443663" y="4508500"/>
            <a:ext cx="1081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>
            <a:off x="7524750" y="45085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81" name="Text Box 21"/>
          <p:cNvSpPr txBox="1">
            <a:spLocks noChangeArrowheads="1"/>
          </p:cNvSpPr>
          <p:nvPr/>
        </p:nvSpPr>
        <p:spPr bwMode="auto">
          <a:xfrm>
            <a:off x="3095625" y="328613"/>
            <a:ext cx="1152525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</a:t>
            </a:r>
          </a:p>
        </p:txBody>
      </p:sp>
      <p:sp>
        <p:nvSpPr>
          <p:cNvPr id="66582" name="Text Box 22"/>
          <p:cNvSpPr txBox="1">
            <a:spLocks noChangeArrowheads="1"/>
          </p:cNvSpPr>
          <p:nvPr/>
        </p:nvSpPr>
        <p:spPr bwMode="auto">
          <a:xfrm>
            <a:off x="6084888" y="404813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35854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0" grpId="0" animBg="1"/>
      <p:bldP spid="66571" grpId="0" animBg="1"/>
      <p:bldP spid="66572" grpId="0" animBg="1"/>
      <p:bldP spid="66573" grpId="0" animBg="1"/>
      <p:bldP spid="66576" grpId="0" animBg="1"/>
      <p:bldP spid="66577" grpId="0" animBg="1"/>
      <p:bldP spid="66578" grpId="0" animBg="1"/>
      <p:bldP spid="6657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ologomeros ch"/>
          <p:cNvPicPr>
            <a:picLocks noChangeAspect="1" noChangeArrowheads="1"/>
          </p:cNvPicPr>
          <p:nvPr/>
        </p:nvPicPr>
        <p:blipFill rotWithShape="1">
          <a:blip r:embed="rId2">
            <a:lum bright="-36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41" r="6836" b="17111"/>
          <a:stretch/>
        </p:blipFill>
        <p:spPr bwMode="auto">
          <a:xfrm>
            <a:off x="539750" y="908049"/>
            <a:ext cx="80645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6443663" y="404813"/>
            <a:ext cx="216217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Digestión </a:t>
            </a:r>
          </a:p>
          <a:p>
            <a:pPr eaLnBrk="1" hangingPunct="1"/>
            <a:r>
              <a:rPr lang="es-ES_tradnl" sz="2000" b="1"/>
              <a:t>Oligosacáridos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6157635" y="3500438"/>
            <a:ext cx="1994456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Rompe enlace </a:t>
            </a:r>
            <a:r>
              <a:rPr lang="el-GR" sz="16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es-ES" sz="16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1-6</a:t>
            </a:r>
          </a:p>
        </p:txBody>
      </p:sp>
      <p:sp>
        <p:nvSpPr>
          <p:cNvPr id="196617" name="Oval 9"/>
          <p:cNvSpPr>
            <a:spLocks noChangeArrowheads="1"/>
          </p:cNvSpPr>
          <p:nvPr/>
        </p:nvSpPr>
        <p:spPr bwMode="auto">
          <a:xfrm>
            <a:off x="395288" y="979488"/>
            <a:ext cx="576262" cy="576262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18" name="Oval 10"/>
          <p:cNvSpPr>
            <a:spLocks noChangeArrowheads="1"/>
          </p:cNvSpPr>
          <p:nvPr/>
        </p:nvSpPr>
        <p:spPr bwMode="auto">
          <a:xfrm>
            <a:off x="4284663" y="979488"/>
            <a:ext cx="647700" cy="504825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96620" name="Picture 1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5" t="41101" r="17921" b="29465"/>
          <a:stretch>
            <a:fillRect/>
          </a:stretch>
        </p:blipFill>
        <p:spPr bwMode="auto">
          <a:xfrm>
            <a:off x="612775" y="5013325"/>
            <a:ext cx="19431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21" name="Oval 13"/>
          <p:cNvSpPr>
            <a:spLocks noChangeArrowheads="1"/>
          </p:cNvSpPr>
          <p:nvPr/>
        </p:nvSpPr>
        <p:spPr bwMode="auto">
          <a:xfrm rot="10800000">
            <a:off x="2198688" y="4868863"/>
            <a:ext cx="503237" cy="12954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2844800" y="5011738"/>
            <a:ext cx="1443038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Enzimas </a:t>
            </a:r>
          </a:p>
          <a:p>
            <a:pPr eaLnBrk="1" hangingPunct="1"/>
            <a:r>
              <a:rPr lang="es-ES_tradnl" sz="2400"/>
              <a:t>m. apical</a:t>
            </a:r>
          </a:p>
        </p:txBody>
      </p:sp>
      <p:cxnSp>
        <p:nvCxnSpPr>
          <p:cNvPr id="3" name="2 Conector recto de flecha"/>
          <p:cNvCxnSpPr>
            <a:cxnSpLocks noChangeShapeType="1"/>
          </p:cNvCxnSpPr>
          <p:nvPr/>
        </p:nvCxnSpPr>
        <p:spPr bwMode="auto">
          <a:xfrm flipV="1">
            <a:off x="5405438" y="2852738"/>
            <a:ext cx="360362" cy="817562"/>
          </a:xfrm>
          <a:prstGeom prst="straightConnector1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104527" y="5011738"/>
            <a:ext cx="1290739" cy="369332"/>
          </a:xfrm>
          <a:prstGeom prst="rect">
            <a:avLst/>
          </a:prstGeom>
          <a:solidFill>
            <a:srgbClr val="FBBDE0"/>
          </a:solidFill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2198687" y="4077072"/>
            <a:ext cx="1509217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450306" y="3802935"/>
            <a:ext cx="1290739" cy="369332"/>
          </a:xfrm>
          <a:prstGeom prst="rect">
            <a:avLst/>
          </a:prstGeom>
          <a:solidFill>
            <a:srgbClr val="FBBDE0"/>
          </a:solidFill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75720" y="6487945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6" grpId="0"/>
      <p:bldP spid="196617" grpId="0" animBg="1"/>
      <p:bldP spid="196618" grpId="0" animBg="1"/>
      <p:bldP spid="196621" grpId="0" animBg="1"/>
      <p:bldP spid="19662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" descr="digestion sucr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1303338"/>
            <a:ext cx="7693025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3" name="Text Box 11"/>
          <p:cNvSpPr txBox="1">
            <a:spLocks noChangeArrowheads="1"/>
          </p:cNvSpPr>
          <p:nvPr/>
        </p:nvSpPr>
        <p:spPr bwMode="auto">
          <a:xfrm>
            <a:off x="1182153" y="1766818"/>
            <a:ext cx="1971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Enzimas apicales</a:t>
            </a:r>
          </a:p>
        </p:txBody>
      </p:sp>
      <p:sp>
        <p:nvSpPr>
          <p:cNvPr id="213004" name="Text Box 12"/>
          <p:cNvSpPr txBox="1">
            <a:spLocks noChangeArrowheads="1"/>
          </p:cNvSpPr>
          <p:nvPr/>
        </p:nvSpPr>
        <p:spPr bwMode="auto">
          <a:xfrm>
            <a:off x="3875810" y="1340100"/>
            <a:ext cx="13176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/>
              <a:t>Sustrato</a:t>
            </a:r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4140200" y="2852738"/>
            <a:ext cx="633413" cy="366712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GLU</a:t>
            </a:r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6367463" y="2852738"/>
            <a:ext cx="1444625" cy="366712"/>
          </a:xfrm>
          <a:prstGeom prst="rect">
            <a:avLst/>
          </a:prstGeom>
          <a:solidFill>
            <a:schemeClr val="folHlink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FRUCTOSA</a:t>
            </a:r>
          </a:p>
        </p:txBody>
      </p:sp>
      <p:sp>
        <p:nvSpPr>
          <p:cNvPr id="37895" name="Oval 15"/>
          <p:cNvSpPr>
            <a:spLocks noChangeArrowheads="1"/>
          </p:cNvSpPr>
          <p:nvPr/>
        </p:nvSpPr>
        <p:spPr bwMode="auto">
          <a:xfrm>
            <a:off x="1331913" y="4862513"/>
            <a:ext cx="287337" cy="29527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896" name="Oval 16"/>
          <p:cNvSpPr>
            <a:spLocks noChangeArrowheads="1"/>
          </p:cNvSpPr>
          <p:nvPr/>
        </p:nvSpPr>
        <p:spPr bwMode="auto">
          <a:xfrm>
            <a:off x="1331913" y="5294313"/>
            <a:ext cx="360362" cy="295275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897" name="Rectangle 17"/>
          <p:cNvSpPr>
            <a:spLocks noChangeArrowheads="1"/>
          </p:cNvSpPr>
          <p:nvPr/>
        </p:nvSpPr>
        <p:spPr bwMode="auto">
          <a:xfrm>
            <a:off x="5457825" y="1700808"/>
            <a:ext cx="1547812" cy="769937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3011" name="Text Box 19"/>
          <p:cNvSpPr txBox="1">
            <a:spLocks noChangeArrowheads="1"/>
          </p:cNvSpPr>
          <p:nvPr/>
        </p:nvSpPr>
        <p:spPr bwMode="auto">
          <a:xfrm>
            <a:off x="701675" y="3924300"/>
            <a:ext cx="1493838" cy="584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37900" name="Rectangle 20"/>
          <p:cNvSpPr>
            <a:spLocks noChangeArrowheads="1"/>
          </p:cNvSpPr>
          <p:nvPr/>
        </p:nvSpPr>
        <p:spPr bwMode="auto">
          <a:xfrm>
            <a:off x="5219700" y="4143375"/>
            <a:ext cx="936625" cy="431800"/>
          </a:xfrm>
          <a:prstGeom prst="rect">
            <a:avLst/>
          </a:prstGeom>
          <a:noFill/>
          <a:ln w="28575">
            <a:solidFill>
              <a:srgbClr val="FF216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1" name="Rectangle 21"/>
          <p:cNvSpPr>
            <a:spLocks noChangeArrowheads="1"/>
          </p:cNvSpPr>
          <p:nvPr/>
        </p:nvSpPr>
        <p:spPr bwMode="auto">
          <a:xfrm>
            <a:off x="7092950" y="4286250"/>
            <a:ext cx="1079500" cy="288925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2" name="Text Box 22"/>
          <p:cNvSpPr txBox="1">
            <a:spLocks noChangeArrowheads="1"/>
          </p:cNvSpPr>
          <p:nvPr/>
        </p:nvSpPr>
        <p:spPr bwMode="auto">
          <a:xfrm>
            <a:off x="5137575" y="5441950"/>
            <a:ext cx="352742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SGLT1: </a:t>
            </a:r>
            <a:r>
              <a:rPr lang="es-ES_tradnl" sz="1400" b="1" i="1" dirty="0" err="1"/>
              <a:t>Sodium</a:t>
            </a:r>
            <a:r>
              <a:rPr lang="es-ES_tradnl" sz="1400" b="1" i="1" dirty="0"/>
              <a:t> </a:t>
            </a:r>
            <a:r>
              <a:rPr lang="es-ES_tradnl" sz="1400" b="1" i="1" dirty="0" err="1"/>
              <a:t>dependent</a:t>
            </a:r>
            <a:r>
              <a:rPr lang="es-ES_tradnl" sz="1400" b="1" i="1" dirty="0"/>
              <a:t> </a:t>
            </a:r>
          </a:p>
          <a:p>
            <a:pPr algn="l" eaLnBrk="1" hangingPunct="1"/>
            <a:r>
              <a:rPr lang="es-ES_tradnl" sz="1400" b="1" i="1" dirty="0"/>
              <a:t>          </a:t>
            </a:r>
            <a:r>
              <a:rPr lang="es-ES_tradnl" sz="1400" b="1" i="1" dirty="0" err="1"/>
              <a:t>glucose</a:t>
            </a:r>
            <a:r>
              <a:rPr lang="es-ES_tradnl" sz="1400" b="1" i="1" dirty="0"/>
              <a:t> </a:t>
            </a:r>
            <a:r>
              <a:rPr lang="es-ES_tradnl" sz="1400" b="1" i="1" dirty="0" err="1"/>
              <a:t>transporter</a:t>
            </a:r>
            <a:r>
              <a:rPr lang="es-ES_tradnl" sz="1400" b="1" i="1" dirty="0"/>
              <a:t> 1</a:t>
            </a:r>
          </a:p>
          <a:p>
            <a:pPr algn="l" eaLnBrk="1" hangingPunct="1"/>
            <a:endParaRPr lang="es-ES_tradnl" sz="1000" b="1" dirty="0"/>
          </a:p>
          <a:p>
            <a:pPr algn="l" eaLnBrk="1" hangingPunct="1"/>
            <a:r>
              <a:rPr lang="es-ES_tradnl" sz="1400" b="1" dirty="0"/>
              <a:t>GLUT5: </a:t>
            </a:r>
            <a:r>
              <a:rPr lang="es-ES_tradnl" sz="1400" b="1" i="1" dirty="0"/>
              <a:t>glucosa </a:t>
            </a:r>
            <a:r>
              <a:rPr lang="es-ES_tradnl" sz="1400" b="1" i="1" dirty="0" err="1"/>
              <a:t>transporter</a:t>
            </a:r>
            <a:r>
              <a:rPr lang="es-ES_tradnl" sz="1400" b="1" i="1" dirty="0"/>
              <a:t> 5</a:t>
            </a:r>
          </a:p>
          <a:p>
            <a:pPr algn="l" eaLnBrk="1" hangingPunct="1"/>
            <a:r>
              <a:rPr lang="es-ES_tradnl" sz="1400" b="1" dirty="0"/>
              <a:t>Paso limitante en absorción fructosa</a:t>
            </a:r>
          </a:p>
        </p:txBody>
      </p:sp>
      <p:sp>
        <p:nvSpPr>
          <p:cNvPr id="213015" name="Text Box 23"/>
          <p:cNvSpPr txBox="1">
            <a:spLocks noChangeArrowheads="1"/>
          </p:cNvSpPr>
          <p:nvPr/>
        </p:nvSpPr>
        <p:spPr bwMode="auto">
          <a:xfrm>
            <a:off x="7227822" y="476250"/>
            <a:ext cx="129394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Digestión </a:t>
            </a:r>
          </a:p>
          <a:p>
            <a:pPr eaLnBrk="1" hangingPunct="1"/>
            <a:r>
              <a:rPr lang="es-ES_tradnl" b="1" dirty="0" err="1"/>
              <a:t>Sucrosa</a:t>
            </a:r>
            <a:r>
              <a:rPr lang="es-ES_tradnl" b="1" dirty="0"/>
              <a:t> </a:t>
            </a:r>
          </a:p>
        </p:txBody>
      </p:sp>
      <p:sp>
        <p:nvSpPr>
          <p:cNvPr id="213016" name="Text Box 24"/>
          <p:cNvSpPr txBox="1">
            <a:spLocks noChangeArrowheads="1"/>
          </p:cNvSpPr>
          <p:nvPr/>
        </p:nvSpPr>
        <p:spPr bwMode="auto">
          <a:xfrm>
            <a:off x="7252847" y="1222421"/>
            <a:ext cx="1207382" cy="707886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“Azúcar </a:t>
            </a:r>
          </a:p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caña”</a:t>
            </a:r>
          </a:p>
        </p:txBody>
      </p:sp>
      <p:sp>
        <p:nvSpPr>
          <p:cNvPr id="37906" name="Oval 27"/>
          <p:cNvSpPr>
            <a:spLocks noChangeArrowheads="1"/>
          </p:cNvSpPr>
          <p:nvPr/>
        </p:nvSpPr>
        <p:spPr bwMode="auto">
          <a:xfrm>
            <a:off x="4284663" y="3284538"/>
            <a:ext cx="287337" cy="360362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7" name="Oval 28"/>
          <p:cNvSpPr>
            <a:spLocks noChangeArrowheads="1"/>
          </p:cNvSpPr>
          <p:nvPr/>
        </p:nvSpPr>
        <p:spPr bwMode="auto">
          <a:xfrm>
            <a:off x="4284663" y="1844675"/>
            <a:ext cx="358775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8" name="Oval 29"/>
          <p:cNvSpPr>
            <a:spLocks noChangeArrowheads="1"/>
          </p:cNvSpPr>
          <p:nvPr/>
        </p:nvSpPr>
        <p:spPr bwMode="auto">
          <a:xfrm>
            <a:off x="6588125" y="3284538"/>
            <a:ext cx="358775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9" name="Rectangle 31"/>
          <p:cNvSpPr>
            <a:spLocks noChangeArrowheads="1"/>
          </p:cNvSpPr>
          <p:nvPr/>
        </p:nvSpPr>
        <p:spPr bwMode="auto">
          <a:xfrm>
            <a:off x="900113" y="24209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10" name="Rectangle 32"/>
          <p:cNvSpPr>
            <a:spLocks noChangeArrowheads="1"/>
          </p:cNvSpPr>
          <p:nvPr/>
        </p:nvSpPr>
        <p:spPr bwMode="auto">
          <a:xfrm>
            <a:off x="971550" y="34290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11" name="Text Box 33"/>
          <p:cNvSpPr txBox="1">
            <a:spLocks noChangeArrowheads="1"/>
          </p:cNvSpPr>
          <p:nvPr/>
        </p:nvSpPr>
        <p:spPr bwMode="auto">
          <a:xfrm>
            <a:off x="573088" y="2422525"/>
            <a:ext cx="1303337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Sucrasa</a:t>
            </a:r>
          </a:p>
          <a:p>
            <a:pPr eaLnBrk="1" hangingPunct="1"/>
            <a:r>
              <a:rPr lang="es-ES"/>
              <a:t>o sacarasa</a:t>
            </a:r>
          </a:p>
        </p:txBody>
      </p:sp>
      <p:sp>
        <p:nvSpPr>
          <p:cNvPr id="37912" name="Text Box 34"/>
          <p:cNvSpPr txBox="1">
            <a:spLocks noChangeArrowheads="1"/>
          </p:cNvSpPr>
          <p:nvPr/>
        </p:nvSpPr>
        <p:spPr bwMode="auto">
          <a:xfrm>
            <a:off x="755650" y="3429000"/>
            <a:ext cx="1352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Isomaltasa</a:t>
            </a:r>
          </a:p>
        </p:txBody>
      </p:sp>
      <p:sp>
        <p:nvSpPr>
          <p:cNvPr id="213028" name="Text Box 36"/>
          <p:cNvSpPr txBox="1">
            <a:spLocks noChangeArrowheads="1"/>
          </p:cNvSpPr>
          <p:nvPr/>
        </p:nvSpPr>
        <p:spPr bwMode="auto">
          <a:xfrm>
            <a:off x="2771775" y="476250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7914" name="Oval 16"/>
          <p:cNvSpPr>
            <a:spLocks noChangeArrowheads="1"/>
          </p:cNvSpPr>
          <p:nvPr/>
        </p:nvSpPr>
        <p:spPr bwMode="auto">
          <a:xfrm>
            <a:off x="4968875" y="1846263"/>
            <a:ext cx="360363" cy="295275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1063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701278" y="582752"/>
            <a:ext cx="176450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Digestión </a:t>
            </a:r>
          </a:p>
          <a:p>
            <a:pPr eaLnBrk="1" hangingPunct="1"/>
            <a:r>
              <a:rPr lang="es-ES_tradnl" sz="2000" b="1" dirty="0" smtClean="0"/>
              <a:t>Disacáridos</a:t>
            </a:r>
            <a:endParaRPr lang="es-ES_tradnl" sz="2000" b="1" dirty="0"/>
          </a:p>
        </p:txBody>
      </p:sp>
      <p:sp>
        <p:nvSpPr>
          <p:cNvPr id="2" name="1 Rectángulo"/>
          <p:cNvSpPr/>
          <p:nvPr/>
        </p:nvSpPr>
        <p:spPr bwMode="auto">
          <a:xfrm>
            <a:off x="5329238" y="1846263"/>
            <a:ext cx="1258887" cy="393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916" name="1 CuadroTexto"/>
          <p:cNvSpPr txBox="1">
            <a:spLocks noChangeArrowheads="1"/>
          </p:cNvSpPr>
          <p:nvPr/>
        </p:nvSpPr>
        <p:spPr bwMode="auto">
          <a:xfrm>
            <a:off x="5376852" y="1766818"/>
            <a:ext cx="15408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600" b="1" dirty="0" smtClean="0"/>
              <a:t>SUCROSA</a:t>
            </a:r>
          </a:p>
          <a:p>
            <a:pPr eaLnBrk="1" hangingPunct="1"/>
            <a:r>
              <a:rPr lang="es-VE" sz="1600" b="1" dirty="0" smtClean="0"/>
              <a:t>o </a:t>
            </a:r>
            <a:r>
              <a:rPr lang="es-VE" sz="1600" b="1" dirty="0"/>
              <a:t>SACAROSA</a:t>
            </a:r>
          </a:p>
        </p:txBody>
      </p:sp>
      <p:sp>
        <p:nvSpPr>
          <p:cNvPr id="37898" name="Rectangle 18"/>
          <p:cNvSpPr>
            <a:spLocks noChangeArrowheads="1"/>
          </p:cNvSpPr>
          <p:nvPr/>
        </p:nvSpPr>
        <p:spPr bwMode="auto">
          <a:xfrm>
            <a:off x="5415883" y="1730375"/>
            <a:ext cx="1501775" cy="719137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5074960" y="5078301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Transportadores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692275" y="4862513"/>
            <a:ext cx="1461553" cy="8707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1739517" y="4826794"/>
            <a:ext cx="538929" cy="307777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GLU</a:t>
            </a: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1763688" y="5258594"/>
            <a:ext cx="1176924" cy="307777"/>
          </a:xfrm>
          <a:prstGeom prst="rect">
            <a:avLst/>
          </a:prstGeom>
          <a:solidFill>
            <a:schemeClr val="folHlink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FRUCTOSA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3" grpId="0" animBg="1"/>
      <p:bldP spid="213004" grpId="0" animBg="1"/>
      <p:bldP spid="213005" grpId="0" animBg="1"/>
      <p:bldP spid="213006" grpId="0" animBg="1"/>
      <p:bldP spid="213015" grpId="0" animBg="1"/>
      <p:bldP spid="213016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855663" y="381412"/>
            <a:ext cx="7431087" cy="5955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es-ES_tradnl" sz="8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es-ES_tradnl" sz="3200" b="1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>
              <a:defRPr/>
            </a:pPr>
            <a:r>
              <a:rPr lang="es-ES_tradnl" sz="900" dirty="0">
                <a:latin typeface="Arial" charset="0"/>
                <a:cs typeface="Times New Roman" pitchFamily="18" charset="0"/>
              </a:rPr>
              <a:t> </a:t>
            </a:r>
            <a:endParaRPr lang="es-ES_tradnl" sz="90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2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Ganong´s</a:t>
            </a: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i="1" dirty="0">
                <a:cs typeface="Times New Roman" pitchFamily="18" charset="0"/>
              </a:rPr>
              <a:t>Review of Medical Physiology</a:t>
            </a:r>
            <a:r>
              <a:rPr lang="en-GB" sz="1400" dirty="0">
                <a:cs typeface="Times New Roman" pitchFamily="18" charset="0"/>
              </a:rPr>
              <a:t>. 23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Boitano</a:t>
            </a:r>
            <a:r>
              <a:rPr lang="en-GB" sz="1400" dirty="0">
                <a:cs typeface="Times New Roman" pitchFamily="18" charset="0"/>
              </a:rPr>
              <a:t>, H.L. Brooks Eds. Lange, </a:t>
            </a:r>
            <a:r>
              <a:rPr lang="en-GB" sz="1400" b="1" dirty="0">
                <a:cs typeface="Times New Roman" pitchFamily="18" charset="0"/>
              </a:rPr>
              <a:t>2010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sz="1400" i="1" dirty="0"/>
              <a:t> Fisiología Médica</a:t>
            </a:r>
            <a:r>
              <a:rPr lang="es-ES" sz="1400" dirty="0"/>
              <a:t>. </a:t>
            </a:r>
            <a:r>
              <a:rPr lang="es-ES" sz="1400" dirty="0" err="1"/>
              <a:t>Fiorenzo</a:t>
            </a:r>
            <a:r>
              <a:rPr lang="es-ES" sz="1400" dirty="0"/>
              <a:t> </a:t>
            </a:r>
            <a:r>
              <a:rPr lang="es-ES" sz="1400" dirty="0" err="1"/>
              <a:t>Conti</a:t>
            </a:r>
            <a:r>
              <a:rPr lang="es-ES" sz="1400" dirty="0"/>
              <a:t> (ed.). </a:t>
            </a:r>
            <a:r>
              <a:rPr lang="en-GB" sz="1400" dirty="0" err="1"/>
              <a:t>Mc</a:t>
            </a:r>
            <a:r>
              <a:rPr lang="en-GB" sz="1400" dirty="0"/>
              <a:t> </a:t>
            </a:r>
            <a:r>
              <a:rPr lang="en-GB" sz="1400" dirty="0" err="1"/>
              <a:t>Graw</a:t>
            </a:r>
            <a:r>
              <a:rPr lang="en-GB" sz="1400" dirty="0"/>
              <a:t>-Hill, </a:t>
            </a:r>
            <a:r>
              <a:rPr lang="en-GB" sz="1400" b="1" dirty="0"/>
              <a:t>2010</a:t>
            </a:r>
            <a:r>
              <a:rPr lang="en-GB" sz="1400" dirty="0"/>
              <a:t>.</a:t>
            </a:r>
          </a:p>
          <a:p>
            <a:pPr algn="l" eaLnBrk="0" hangingPunct="0">
              <a:buClr>
                <a:schemeClr val="tx1"/>
              </a:buClr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dirty="0" err="1">
                <a:cs typeface="Times New Roman" pitchFamily="18" charset="0"/>
              </a:rPr>
              <a:t>Silbernagl</a:t>
            </a:r>
            <a:r>
              <a:rPr lang="en-GB" sz="1400" dirty="0">
                <a:cs typeface="Times New Roman" pitchFamily="18" charset="0"/>
              </a:rPr>
              <a:t> S. </a:t>
            </a:r>
            <a:r>
              <a:rPr lang="en-GB" sz="1400" dirty="0" err="1">
                <a:cs typeface="Times New Roman" pitchFamily="18" charset="0"/>
              </a:rPr>
              <a:t>Despopoulos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Fisiología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Texto</a:t>
            </a:r>
            <a:r>
              <a:rPr lang="en-GB" sz="1400" dirty="0">
                <a:cs typeface="Times New Roman" pitchFamily="18" charset="0"/>
              </a:rPr>
              <a:t> y Atlas 7</a:t>
            </a:r>
            <a:r>
              <a:rPr lang="en-GB" sz="1400" baseline="30000" dirty="0">
                <a:cs typeface="Times New Roman" pitchFamily="18" charset="0"/>
              </a:rPr>
              <a:t>tima</a:t>
            </a:r>
            <a:r>
              <a:rPr lang="en-GB" sz="1400" dirty="0">
                <a:cs typeface="Times New Roman" pitchFamily="18" charset="0"/>
              </a:rPr>
              <a:t> Ed. Editorial </a:t>
            </a:r>
            <a:r>
              <a:rPr lang="en-GB" sz="1400" dirty="0" err="1">
                <a:cs typeface="Times New Roman" pitchFamily="18" charset="0"/>
              </a:rPr>
              <a:t>Médica</a:t>
            </a:r>
            <a:r>
              <a:rPr lang="en-GB" sz="140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Panamericana</a:t>
            </a:r>
            <a:r>
              <a:rPr lang="en-GB" sz="1400" dirty="0">
                <a:cs typeface="Times New Roman" pitchFamily="18" charset="0"/>
              </a:rPr>
              <a:t>, </a:t>
            </a:r>
            <a:r>
              <a:rPr lang="en-GB" sz="1400" b="1" dirty="0">
                <a:cs typeface="Times New Roman" pitchFamily="18" charset="0"/>
              </a:rPr>
              <a:t>2009</a:t>
            </a:r>
            <a:r>
              <a:rPr lang="en-GB" sz="140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400" dirty="0">
                <a:cs typeface="Times New Roman" pitchFamily="18" charset="0"/>
              </a:rPr>
              <a:t> Fox S.I. </a:t>
            </a:r>
            <a:r>
              <a:rPr lang="en-GB" sz="1400" i="1" dirty="0">
                <a:cs typeface="Times New Roman" pitchFamily="18" charset="0"/>
              </a:rPr>
              <a:t>Human Physiology</a:t>
            </a:r>
            <a:r>
              <a:rPr lang="en-GB" sz="1400" dirty="0">
                <a:cs typeface="Times New Roman" pitchFamily="18" charset="0"/>
              </a:rPr>
              <a:t>. 10</a:t>
            </a:r>
            <a:r>
              <a:rPr lang="en-GB" sz="1400" baseline="30000" dirty="0">
                <a:cs typeface="Times New Roman" pitchFamily="18" charset="0"/>
              </a:rPr>
              <a:t>th</a:t>
            </a:r>
            <a:r>
              <a:rPr lang="en-GB" sz="1400" dirty="0">
                <a:cs typeface="Times New Roman" pitchFamily="18" charset="0"/>
              </a:rPr>
              <a:t> edition. McGraw-Hill, New York, </a:t>
            </a:r>
            <a:r>
              <a:rPr lang="en-GB" sz="1400" b="1" dirty="0">
                <a:cs typeface="Times New Roman" pitchFamily="18" charset="0"/>
              </a:rPr>
              <a:t>2008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400" dirty="0">
                <a:cs typeface="Times New Roman" pitchFamily="18" charset="0"/>
              </a:rPr>
              <a:t> Costanzo L.S. </a:t>
            </a:r>
            <a:r>
              <a:rPr lang="en-GB" sz="1400" i="1" dirty="0">
                <a:cs typeface="Times New Roman" pitchFamily="18" charset="0"/>
              </a:rPr>
              <a:t>Physiology</a:t>
            </a:r>
            <a:r>
              <a:rPr lang="en-GB" sz="1400" dirty="0">
                <a:cs typeface="Times New Roman" pitchFamily="18" charset="0"/>
              </a:rPr>
              <a:t>. 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 Ed. Saunders Elsevier, </a:t>
            </a:r>
            <a:r>
              <a:rPr lang="en-GB" sz="1400" b="1" dirty="0">
                <a:cs typeface="Times New Roman" pitchFamily="18" charset="0"/>
              </a:rPr>
              <a:t>2006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US" sz="1200" dirty="0">
                <a:cs typeface="Times New Roman" pitchFamily="18" charset="0"/>
              </a:rPr>
              <a:t> K. M. Barrett. </a:t>
            </a:r>
            <a:r>
              <a:rPr lang="en-US" sz="1200" i="1" dirty="0">
                <a:cs typeface="Times New Roman" pitchFamily="18" charset="0"/>
              </a:rPr>
              <a:t>Gastrointestinal Physiology</a:t>
            </a:r>
            <a:r>
              <a:rPr lang="en-US" sz="1200" dirty="0">
                <a:cs typeface="Times New Roman" pitchFamily="18" charset="0"/>
              </a:rPr>
              <a:t>. Lange Physiology Series. McGraw-Hill, </a:t>
            </a:r>
            <a:r>
              <a:rPr lang="en-US" sz="1200" b="1" dirty="0">
                <a:cs typeface="Times New Roman" pitchFamily="18" charset="0"/>
              </a:rPr>
              <a:t>2006</a:t>
            </a:r>
            <a:r>
              <a:rPr lang="en-US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US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200" dirty="0">
                <a:cs typeface="Times New Roman" pitchFamily="18" charset="0"/>
              </a:rPr>
              <a:t> A.C. Guyton, J.E Hall. </a:t>
            </a:r>
            <a:r>
              <a:rPr lang="en-GB" sz="1200" i="1" dirty="0">
                <a:cs typeface="Times New Roman" pitchFamily="18" charset="0"/>
              </a:rPr>
              <a:t>Textbook of Medical Physiology</a:t>
            </a:r>
            <a:r>
              <a:rPr lang="en-GB" sz="1200" dirty="0">
                <a:cs typeface="Times New Roman" pitchFamily="18" charset="0"/>
              </a:rPr>
              <a:t>. 10th Edition W.B.  </a:t>
            </a:r>
            <a:r>
              <a:rPr lang="en-GB" sz="1200" dirty="0" err="1">
                <a:cs typeface="Times New Roman" pitchFamily="18" charset="0"/>
              </a:rPr>
              <a:t>Sauders</a:t>
            </a:r>
            <a:r>
              <a:rPr lang="en-GB" sz="1200" dirty="0">
                <a:cs typeface="Times New Roman" pitchFamily="18" charset="0"/>
              </a:rPr>
              <a:t> Co., Philadelphia,       </a:t>
            </a:r>
            <a:r>
              <a:rPr lang="en-GB" sz="1200" b="1" dirty="0">
                <a:cs typeface="Times New Roman" pitchFamily="18" charset="0"/>
              </a:rPr>
              <a:t>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GB" sz="800" b="1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200" dirty="0">
                <a:cs typeface="Times New Roman" pitchFamily="18" charset="0"/>
              </a:rPr>
              <a:t> M. </a:t>
            </a:r>
            <a:r>
              <a:rPr lang="en-GB" sz="1200" dirty="0" err="1">
                <a:cs typeface="Times New Roman" pitchFamily="18" charset="0"/>
              </a:rPr>
              <a:t>Gershon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The Enteric Nervous System: a Second Brain</a:t>
            </a:r>
            <a:r>
              <a:rPr lang="en-GB" sz="1200" dirty="0">
                <a:cs typeface="Times New Roman" pitchFamily="18" charset="0"/>
              </a:rPr>
              <a:t>. Hospital Practice. </a:t>
            </a:r>
            <a:r>
              <a:rPr lang="en-GB" sz="1200" b="1" dirty="0">
                <a:cs typeface="Times New Roman" pitchFamily="18" charset="0"/>
              </a:rPr>
              <a:t>1999</a:t>
            </a:r>
            <a:r>
              <a:rPr lang="en-GB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n-GB" sz="1200" dirty="0">
                <a:cs typeface="Times New Roman" pitchFamily="18" charset="0"/>
              </a:rPr>
              <a:t> L. Wilson-</a:t>
            </a:r>
            <a:r>
              <a:rPr lang="en-GB" sz="1200" dirty="0" err="1">
                <a:cs typeface="Times New Roman" pitchFamily="18" charset="0"/>
              </a:rPr>
              <a:t>Pauwels</a:t>
            </a:r>
            <a:r>
              <a:rPr lang="en-GB" sz="1200" dirty="0">
                <a:cs typeface="Times New Roman" pitchFamily="18" charset="0"/>
              </a:rPr>
              <a:t>, P.A. Stewart, E.J. </a:t>
            </a:r>
            <a:r>
              <a:rPr lang="en-GB" sz="1200" dirty="0" err="1">
                <a:cs typeface="Times New Roman" pitchFamily="18" charset="0"/>
              </a:rPr>
              <a:t>Akesson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Autonomic Nerves</a:t>
            </a:r>
            <a:r>
              <a:rPr lang="en-GB" sz="120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n-GB" sz="1200" b="1" dirty="0"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/>
              <a:t> R.A. </a:t>
            </a:r>
            <a:r>
              <a:rPr lang="es-ES_tradnl" sz="1400" dirty="0" err="1"/>
              <a:t>Bowen</a:t>
            </a:r>
            <a:r>
              <a:rPr lang="es-ES_tradnl" sz="1400" dirty="0"/>
              <a:t>. </a:t>
            </a:r>
            <a:r>
              <a:rPr lang="es-ES_tradnl" sz="1400" dirty="0" err="1"/>
              <a:t>Biomedical</a:t>
            </a:r>
            <a:r>
              <a:rPr lang="es-ES_tradnl" sz="1400" dirty="0"/>
              <a:t> </a:t>
            </a:r>
            <a:r>
              <a:rPr lang="es-ES_tradnl" sz="1400" dirty="0" err="1"/>
              <a:t>Sciences</a:t>
            </a:r>
            <a:r>
              <a:rPr lang="es-ES_tradnl" sz="1400" dirty="0"/>
              <a:t>. </a:t>
            </a:r>
            <a:r>
              <a:rPr lang="es-ES_tradnl" sz="1400" i="1" dirty="0" err="1"/>
              <a:t>Digestive</a:t>
            </a:r>
            <a:r>
              <a:rPr lang="es-ES_tradnl" sz="1400" i="1" dirty="0"/>
              <a:t> </a:t>
            </a:r>
            <a:r>
              <a:rPr lang="es-ES_tradnl" sz="1400" i="1" dirty="0" err="1"/>
              <a:t>System</a:t>
            </a:r>
            <a:r>
              <a:rPr lang="es-ES_tradnl" sz="1400" dirty="0"/>
              <a:t>. Colorado </a:t>
            </a:r>
            <a:r>
              <a:rPr lang="es-ES_tradnl" sz="1400" dirty="0" err="1"/>
              <a:t>State</a:t>
            </a:r>
            <a:r>
              <a:rPr lang="es-ES_tradnl" sz="1400" dirty="0"/>
              <a:t> </a:t>
            </a:r>
            <a:r>
              <a:rPr lang="es-ES_tradnl" sz="1400" dirty="0" err="1"/>
              <a:t>University</a:t>
            </a:r>
            <a:r>
              <a:rPr lang="es-ES_tradnl" sz="1400" dirty="0"/>
              <a:t>, </a:t>
            </a:r>
            <a:r>
              <a:rPr lang="es-ES_tradnl" sz="1400" b="1" dirty="0"/>
              <a:t>2006.</a:t>
            </a:r>
            <a:r>
              <a:rPr lang="es-ES_tradnl" sz="1400" dirty="0"/>
              <a:t>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s-ES_tradnl" sz="1400" dirty="0"/>
              <a:t>  Disponible en: </a:t>
            </a:r>
            <a:r>
              <a:rPr lang="es-ES_tradnl" sz="1200" dirty="0">
                <a:hlinkClick r:id="rId2"/>
              </a:rPr>
              <a:t>http://arbl.cvmbs.colostate.edu/hbooks/pathphys/digestion/index.html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  <a:defRPr/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/>
              <a:t> </a:t>
            </a:r>
            <a:r>
              <a:rPr lang="es-ES_tradnl" sz="1400" i="1" dirty="0" err="1"/>
              <a:t>The</a:t>
            </a:r>
            <a:r>
              <a:rPr lang="es-ES_tradnl" sz="1400" i="1" dirty="0"/>
              <a:t> </a:t>
            </a:r>
            <a:r>
              <a:rPr lang="es-ES_tradnl" sz="1400" i="1" dirty="0" err="1"/>
              <a:t>Inner</a:t>
            </a:r>
            <a:r>
              <a:rPr lang="es-ES_tradnl" sz="1400" i="1" dirty="0"/>
              <a:t> </a:t>
            </a:r>
            <a:r>
              <a:rPr lang="es-ES_tradnl" sz="1400" i="1" dirty="0" err="1"/>
              <a:t>Tube</a:t>
            </a:r>
            <a:r>
              <a:rPr lang="es-ES_tradnl" sz="1400" i="1" dirty="0"/>
              <a:t> of </a:t>
            </a:r>
            <a:r>
              <a:rPr lang="es-ES_tradnl" sz="1400" i="1" dirty="0" err="1"/>
              <a:t>Life</a:t>
            </a:r>
            <a:r>
              <a:rPr lang="es-ES_tradnl" sz="1400" dirty="0"/>
              <a:t>. </a:t>
            </a:r>
            <a:r>
              <a:rPr lang="es-ES_tradnl" sz="1400" dirty="0" err="1"/>
              <a:t>Special</a:t>
            </a:r>
            <a:r>
              <a:rPr lang="es-ES_tradnl" sz="1400" dirty="0"/>
              <a:t> </a:t>
            </a:r>
            <a:r>
              <a:rPr lang="es-ES_tradnl" sz="1400" dirty="0" err="1"/>
              <a:t>Collection</a:t>
            </a:r>
            <a:r>
              <a:rPr lang="es-ES_tradnl" sz="1400" dirty="0"/>
              <a:t>  </a:t>
            </a:r>
            <a:r>
              <a:rPr lang="es-ES_tradnl" sz="1400" dirty="0" err="1"/>
              <a:t>Science</a:t>
            </a:r>
            <a:r>
              <a:rPr lang="es-ES_tradnl" sz="1400" dirty="0"/>
              <a:t> 307: 1914 </a:t>
            </a:r>
            <a:r>
              <a:rPr lang="es-ES_tradnl" sz="1400" b="1" dirty="0"/>
              <a:t>2005</a:t>
            </a:r>
            <a:r>
              <a:rPr lang="es-ES_tradnl" sz="1400" dirty="0"/>
              <a:t> [DOI: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s-ES_tradnl" sz="140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  <a:defRPr/>
            </a:pPr>
            <a:r>
              <a:rPr lang="es-ES_tradnl" sz="1400" dirty="0"/>
              <a:t>  </a:t>
            </a:r>
            <a:r>
              <a:rPr lang="es-ES_tradnl" sz="1200" dirty="0">
                <a:hlinkClick r:id="rId3"/>
              </a:rPr>
              <a:t>http://www.sciencemag.org/cgi/content/summary/sci;307/5717/1895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  <a:defRPr/>
            </a:pPr>
            <a:endParaRPr lang="es-ES_tradnl" sz="1200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827088" y="1268413"/>
            <a:ext cx="1692275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b="1"/>
              <a:t>Fructosa</a:t>
            </a:r>
          </a:p>
        </p:txBody>
      </p:sp>
      <p:sp>
        <p:nvSpPr>
          <p:cNvPr id="202757" name="Text Box 5"/>
          <p:cNvSpPr txBox="1">
            <a:spLocks noChangeArrowheads="1"/>
          </p:cNvSpPr>
          <p:nvPr/>
        </p:nvSpPr>
        <p:spPr bwMode="auto">
          <a:xfrm>
            <a:off x="755650" y="1989138"/>
            <a:ext cx="403225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Monosacárido</a:t>
            </a:r>
            <a:r>
              <a:rPr lang="es-ES" dirty="0"/>
              <a:t> en productos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diabéticos</a:t>
            </a:r>
            <a:r>
              <a:rPr lang="en-US" dirty="0"/>
              <a:t>, no </a:t>
            </a:r>
            <a:r>
              <a:rPr lang="en-US" dirty="0" err="1"/>
              <a:t>calóricos</a:t>
            </a:r>
            <a:r>
              <a:rPr lang="en-US" dirty="0"/>
              <a:t>, </a:t>
            </a:r>
            <a:r>
              <a:rPr lang="en-US" dirty="0" err="1"/>
              <a:t>evitan</a:t>
            </a:r>
            <a:r>
              <a:rPr lang="en-US" dirty="0"/>
              <a:t> </a:t>
            </a:r>
            <a:r>
              <a:rPr lang="en-US" dirty="0" err="1"/>
              <a:t>subida</a:t>
            </a:r>
            <a:r>
              <a:rPr lang="en-US" dirty="0"/>
              <a:t> </a:t>
            </a:r>
            <a:r>
              <a:rPr lang="en-US" dirty="0" err="1"/>
              <a:t>rápida</a:t>
            </a:r>
            <a:r>
              <a:rPr lang="en-US" dirty="0"/>
              <a:t> de </a:t>
            </a:r>
            <a:r>
              <a:rPr lang="en-US" dirty="0" err="1"/>
              <a:t>glucosa</a:t>
            </a:r>
            <a:endParaRPr lang="en-US" dirty="0"/>
          </a:p>
          <a:p>
            <a:pPr algn="l">
              <a:defRPr/>
            </a:pPr>
            <a:endParaRPr lang="en-US" sz="1000" dirty="0"/>
          </a:p>
          <a:p>
            <a:pPr algn="l">
              <a:defRPr/>
            </a:pPr>
            <a:r>
              <a:rPr lang="en-US" dirty="0"/>
              <a:t>En </a:t>
            </a:r>
            <a:r>
              <a:rPr lang="en-US" dirty="0" err="1"/>
              <a:t>grandes</a:t>
            </a:r>
            <a:r>
              <a:rPr lang="en-US" dirty="0"/>
              <a:t> </a:t>
            </a:r>
            <a:r>
              <a:rPr lang="en-US" dirty="0" err="1"/>
              <a:t>cantidades</a:t>
            </a:r>
            <a:r>
              <a:rPr lang="en-US" dirty="0"/>
              <a:t> se </a:t>
            </a:r>
            <a:r>
              <a:rPr lang="en-US" dirty="0" err="1"/>
              <a:t>sobrepasa</a:t>
            </a:r>
            <a:r>
              <a:rPr lang="en-US" dirty="0"/>
              <a:t> la </a:t>
            </a:r>
            <a:r>
              <a:rPr lang="en-US" dirty="0" err="1"/>
              <a:t>capacidad</a:t>
            </a:r>
            <a:r>
              <a:rPr lang="en-US" dirty="0"/>
              <a:t> del </a:t>
            </a:r>
            <a:r>
              <a:rPr lang="en-US" dirty="0" err="1"/>
              <a:t>transportador</a:t>
            </a:r>
            <a:r>
              <a:rPr lang="en-US" dirty="0"/>
              <a:t> GLUT 5</a:t>
            </a:r>
          </a:p>
          <a:p>
            <a:pPr algn="l">
              <a:defRPr/>
            </a:pPr>
            <a:endParaRPr lang="en-US" sz="1000" dirty="0"/>
          </a:p>
          <a:p>
            <a:pPr algn="l">
              <a:defRPr/>
            </a:pPr>
            <a:r>
              <a:rPr lang="en-US" dirty="0" err="1"/>
              <a:t>Queda</a:t>
            </a:r>
            <a:r>
              <a:rPr lang="en-US" dirty="0"/>
              <a:t> </a:t>
            </a:r>
            <a:r>
              <a:rPr lang="en-US" dirty="0" err="1"/>
              <a:t>fructosa</a:t>
            </a:r>
            <a:r>
              <a:rPr lang="en-US" dirty="0"/>
              <a:t> no </a:t>
            </a:r>
            <a:r>
              <a:rPr lang="en-US" dirty="0" err="1"/>
              <a:t>absorbida</a:t>
            </a:r>
            <a:r>
              <a:rPr lang="en-US" dirty="0"/>
              <a:t> y </a:t>
            </a:r>
            <a:r>
              <a:rPr lang="en-US" dirty="0" err="1"/>
              <a:t>metabolizada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bacterias</a:t>
            </a:r>
            <a:r>
              <a:rPr lang="en-US" dirty="0"/>
              <a:t> </a:t>
            </a:r>
          </a:p>
          <a:p>
            <a:pPr algn="l">
              <a:defRPr/>
            </a:pPr>
            <a:endParaRPr lang="en-US" sz="1000" dirty="0"/>
          </a:p>
          <a:p>
            <a:pPr algn="l">
              <a:defRPr/>
            </a:pPr>
            <a:r>
              <a:rPr lang="en-US" dirty="0" err="1"/>
              <a:t>Síntomas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en </a:t>
            </a:r>
            <a:r>
              <a:rPr lang="en-US" dirty="0" err="1"/>
              <a:t>Intolerancia</a:t>
            </a:r>
            <a:r>
              <a:rPr lang="en-US" dirty="0"/>
              <a:t> a </a:t>
            </a:r>
            <a:r>
              <a:rPr lang="en-US" dirty="0" err="1"/>
              <a:t>Lactosa</a:t>
            </a:r>
            <a:endParaRPr lang="en-US" dirty="0"/>
          </a:p>
        </p:txBody>
      </p:sp>
      <p:pic>
        <p:nvPicPr>
          <p:cNvPr id="202759" name="Picture 7" descr="sugar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097088"/>
            <a:ext cx="26241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8" descr="300_cokeze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r="20978"/>
          <a:stretch>
            <a:fillRect/>
          </a:stretch>
        </p:blipFill>
        <p:spPr bwMode="auto">
          <a:xfrm>
            <a:off x="7667625" y="1814513"/>
            <a:ext cx="1081088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5495925" y="1508125"/>
            <a:ext cx="233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2800"/>
              <a:t>“ sugar free"</a:t>
            </a: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666924" y="5276850"/>
            <a:ext cx="7810151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600" b="1" dirty="0" smtClean="0">
                <a:solidFill>
                  <a:srgbClr val="CC0000"/>
                </a:solidFill>
              </a:rPr>
              <a:t>¡Ahora hay exceso </a:t>
            </a:r>
            <a:r>
              <a:rPr lang="es-ES_tradnl" sz="3600" b="1" dirty="0">
                <a:solidFill>
                  <a:srgbClr val="CC0000"/>
                </a:solidFill>
              </a:rPr>
              <a:t>en el </a:t>
            </a:r>
            <a:r>
              <a:rPr lang="es-ES_tradnl" sz="3600" b="1" dirty="0" smtClean="0">
                <a:solidFill>
                  <a:srgbClr val="CC0000"/>
                </a:solidFill>
              </a:rPr>
              <a:t>consumo!!</a:t>
            </a:r>
            <a:endParaRPr lang="es-ES_tradnl" sz="3600" b="1" dirty="0">
              <a:solidFill>
                <a:srgbClr val="CC00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084888" y="404813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7" grpId="0"/>
      <p:bldP spid="202761" grpId="0"/>
      <p:bldP spid="20276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6" descr="digestion lactos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70"/>
          <a:stretch/>
        </p:blipFill>
        <p:spPr bwMode="auto">
          <a:xfrm>
            <a:off x="1264797" y="1768476"/>
            <a:ext cx="6637337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2114550" y="2060575"/>
            <a:ext cx="162401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Enzima apical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111625" y="1484312"/>
            <a:ext cx="13176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/>
              <a:t>Sustrato</a:t>
            </a:r>
          </a:p>
        </p:txBody>
      </p:sp>
      <p:sp>
        <p:nvSpPr>
          <p:cNvPr id="39942" name="Oval 9"/>
          <p:cNvSpPr>
            <a:spLocks noChangeArrowheads="1"/>
          </p:cNvSpPr>
          <p:nvPr/>
        </p:nvSpPr>
        <p:spPr bwMode="auto">
          <a:xfrm>
            <a:off x="1763713" y="4941888"/>
            <a:ext cx="360362" cy="287337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43" name="Oval 10"/>
          <p:cNvSpPr>
            <a:spLocks noChangeArrowheads="1"/>
          </p:cNvSpPr>
          <p:nvPr/>
        </p:nvSpPr>
        <p:spPr bwMode="auto">
          <a:xfrm>
            <a:off x="1763713" y="5373688"/>
            <a:ext cx="360362" cy="354012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2" name="Text Box 16"/>
          <p:cNvSpPr txBox="1">
            <a:spLocks noChangeArrowheads="1"/>
          </p:cNvSpPr>
          <p:nvPr/>
        </p:nvSpPr>
        <p:spPr bwMode="auto">
          <a:xfrm>
            <a:off x="4452938" y="2998788"/>
            <a:ext cx="631825" cy="366712"/>
          </a:xfrm>
          <a:prstGeom prst="rect">
            <a:avLst/>
          </a:prstGeom>
          <a:solidFill>
            <a:srgbClr val="FF7D2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GAL</a:t>
            </a:r>
          </a:p>
        </p:txBody>
      </p:sp>
      <p:sp>
        <p:nvSpPr>
          <p:cNvPr id="39947" name="Rectangle 18"/>
          <p:cNvSpPr>
            <a:spLocks noChangeArrowheads="1"/>
          </p:cNvSpPr>
          <p:nvPr/>
        </p:nvSpPr>
        <p:spPr bwMode="auto">
          <a:xfrm>
            <a:off x="5867400" y="3643313"/>
            <a:ext cx="936625" cy="431800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49" name="Text Box 20"/>
          <p:cNvSpPr txBox="1">
            <a:spLocks noChangeArrowheads="1"/>
          </p:cNvSpPr>
          <p:nvPr/>
        </p:nvSpPr>
        <p:spPr bwMode="auto">
          <a:xfrm>
            <a:off x="5076825" y="4797425"/>
            <a:ext cx="29511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SGLT1: </a:t>
            </a:r>
            <a:r>
              <a:rPr lang="es-ES_tradnl" sz="1400" b="1" i="1"/>
              <a:t>Sodium dependent </a:t>
            </a:r>
          </a:p>
          <a:p>
            <a:pPr algn="l" eaLnBrk="1" hangingPunct="1"/>
            <a:r>
              <a:rPr lang="es-ES_tradnl" sz="1400" b="1" i="1"/>
              <a:t>          glucose transporter 1</a:t>
            </a:r>
          </a:p>
        </p:txBody>
      </p:sp>
      <p:sp>
        <p:nvSpPr>
          <p:cNvPr id="214037" name="Text Box 21"/>
          <p:cNvSpPr txBox="1">
            <a:spLocks noChangeArrowheads="1"/>
          </p:cNvSpPr>
          <p:nvPr/>
        </p:nvSpPr>
        <p:spPr bwMode="auto">
          <a:xfrm>
            <a:off x="7156384" y="476250"/>
            <a:ext cx="129394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Digestión </a:t>
            </a:r>
          </a:p>
          <a:p>
            <a:pPr eaLnBrk="1" hangingPunct="1"/>
            <a:r>
              <a:rPr lang="es-ES_tradnl" b="1"/>
              <a:t>Lactosa</a:t>
            </a:r>
          </a:p>
        </p:txBody>
      </p:sp>
      <p:sp>
        <p:nvSpPr>
          <p:cNvPr id="214038" name="Text Box 22"/>
          <p:cNvSpPr txBox="1">
            <a:spLocks noChangeArrowheads="1"/>
          </p:cNvSpPr>
          <p:nvPr/>
        </p:nvSpPr>
        <p:spPr bwMode="auto">
          <a:xfrm>
            <a:off x="7099695" y="1196975"/>
            <a:ext cx="1362874" cy="707886"/>
          </a:xfrm>
          <a:prstGeom prst="rect">
            <a:avLst/>
          </a:prstGeom>
          <a:solidFill>
            <a:srgbClr val="FF8D3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“Azúcar </a:t>
            </a:r>
          </a:p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leche”</a:t>
            </a:r>
          </a:p>
        </p:txBody>
      </p:sp>
      <p:sp>
        <p:nvSpPr>
          <p:cNvPr id="39952" name="Oval 24"/>
          <p:cNvSpPr>
            <a:spLocks noChangeArrowheads="1"/>
          </p:cNvSpPr>
          <p:nvPr/>
        </p:nvSpPr>
        <p:spPr bwMode="auto">
          <a:xfrm>
            <a:off x="4572000" y="1989138"/>
            <a:ext cx="287338" cy="287337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3" name="Oval 25"/>
          <p:cNvSpPr>
            <a:spLocks noChangeArrowheads="1"/>
          </p:cNvSpPr>
          <p:nvPr/>
        </p:nvSpPr>
        <p:spPr bwMode="auto">
          <a:xfrm>
            <a:off x="5003800" y="1989138"/>
            <a:ext cx="360363" cy="287337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4" name="Rectangle 26"/>
          <p:cNvSpPr>
            <a:spLocks noChangeArrowheads="1"/>
          </p:cNvSpPr>
          <p:nvPr/>
        </p:nvSpPr>
        <p:spPr bwMode="auto">
          <a:xfrm>
            <a:off x="1763713" y="2636838"/>
            <a:ext cx="10080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5" name="Text Box 27"/>
          <p:cNvSpPr txBox="1">
            <a:spLocks noChangeArrowheads="1"/>
          </p:cNvSpPr>
          <p:nvPr/>
        </p:nvSpPr>
        <p:spPr bwMode="auto">
          <a:xfrm>
            <a:off x="1763713" y="2708275"/>
            <a:ext cx="9985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Lactasa</a:t>
            </a:r>
          </a:p>
        </p:txBody>
      </p:sp>
      <p:sp>
        <p:nvSpPr>
          <p:cNvPr id="214045" name="Text Box 29"/>
          <p:cNvSpPr txBox="1">
            <a:spLocks noChangeArrowheads="1"/>
          </p:cNvSpPr>
          <p:nvPr/>
        </p:nvSpPr>
        <p:spPr bwMode="auto">
          <a:xfrm>
            <a:off x="2484438" y="620713"/>
            <a:ext cx="10080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9957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062038" y="3357563"/>
            <a:ext cx="1493837" cy="584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39959" name="1 Elipse"/>
          <p:cNvSpPr>
            <a:spLocks noChangeArrowheads="1"/>
          </p:cNvSpPr>
          <p:nvPr/>
        </p:nvSpPr>
        <p:spPr bwMode="auto">
          <a:xfrm>
            <a:off x="5183188" y="2593975"/>
            <a:ext cx="490537" cy="642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960" name="Oval 12"/>
          <p:cNvSpPr>
            <a:spLocks noChangeArrowheads="1"/>
          </p:cNvSpPr>
          <p:nvPr/>
        </p:nvSpPr>
        <p:spPr bwMode="auto">
          <a:xfrm>
            <a:off x="5284788" y="2563813"/>
            <a:ext cx="288925" cy="287337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61" name="Oval 11"/>
          <p:cNvSpPr>
            <a:spLocks noChangeArrowheads="1"/>
          </p:cNvSpPr>
          <p:nvPr/>
        </p:nvSpPr>
        <p:spPr bwMode="auto">
          <a:xfrm>
            <a:off x="5213350" y="2957513"/>
            <a:ext cx="360363" cy="360362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91762" y="674827"/>
            <a:ext cx="176450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Digestión </a:t>
            </a:r>
          </a:p>
          <a:p>
            <a:pPr eaLnBrk="1" hangingPunct="1"/>
            <a:r>
              <a:rPr lang="es-ES_tradnl" sz="2000" b="1" dirty="0" smtClean="0"/>
              <a:t>Disacáridos</a:t>
            </a:r>
            <a:endParaRPr lang="es-ES_tradnl" sz="2000" b="1" dirty="0"/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673697" y="2486026"/>
            <a:ext cx="633413" cy="366712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GLU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2286410" y="4902200"/>
            <a:ext cx="538929" cy="307777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GLU</a:t>
            </a:r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2331240" y="5373216"/>
            <a:ext cx="537327" cy="307777"/>
          </a:xfrm>
          <a:prstGeom prst="rect">
            <a:avLst/>
          </a:prstGeom>
          <a:solidFill>
            <a:srgbClr val="FF7D2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GAL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5429250" y="1989138"/>
            <a:ext cx="1374775" cy="3579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462844" y="1979548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4" name="Rectangle 13"/>
          <p:cNvSpPr>
            <a:spLocks noChangeArrowheads="1"/>
          </p:cNvSpPr>
          <p:nvPr/>
        </p:nvSpPr>
        <p:spPr bwMode="auto">
          <a:xfrm>
            <a:off x="5436096" y="1989138"/>
            <a:ext cx="1296069" cy="394717"/>
          </a:xfrm>
          <a:prstGeom prst="rect">
            <a:avLst/>
          </a:prstGeom>
          <a:noFill/>
          <a:ln w="28575">
            <a:solidFill>
              <a:srgbClr val="FF6A0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48" name="Rectangle 19"/>
          <p:cNvSpPr>
            <a:spLocks noChangeArrowheads="1"/>
          </p:cNvSpPr>
          <p:nvPr/>
        </p:nvSpPr>
        <p:spPr bwMode="auto">
          <a:xfrm>
            <a:off x="5460485" y="1988518"/>
            <a:ext cx="1199747" cy="360362"/>
          </a:xfrm>
          <a:prstGeom prst="rect">
            <a:avLst/>
          </a:prstGeom>
          <a:noFill/>
          <a:ln w="28575">
            <a:solidFill>
              <a:srgbClr val="FF438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" name="30 CuadroTexto"/>
          <p:cNvSpPr txBox="1"/>
          <p:nvPr/>
        </p:nvSpPr>
        <p:spPr>
          <a:xfrm>
            <a:off x="275720" y="6487945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3" grpId="0" animBg="1"/>
      <p:bldP spid="214024" grpId="0" animBg="1"/>
      <p:bldP spid="214032" grpId="0" animBg="1"/>
      <p:bldP spid="27" grpId="0" animBg="1"/>
      <p:bldP spid="29" grpId="0" animBg="1"/>
      <p:bldP spid="3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DIGESTION DE DISACARIDOS EN LA OR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6" t="19142" r="12645"/>
          <a:stretch>
            <a:fillRect/>
          </a:stretch>
        </p:blipFill>
        <p:spPr bwMode="auto">
          <a:xfrm>
            <a:off x="1619250" y="2636838"/>
            <a:ext cx="453707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1535113" y="1844675"/>
            <a:ext cx="22320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64" name="Rectangle 8"/>
          <p:cNvSpPr>
            <a:spLocks noChangeArrowheads="1"/>
          </p:cNvSpPr>
          <p:nvPr/>
        </p:nvSpPr>
        <p:spPr bwMode="auto">
          <a:xfrm>
            <a:off x="4991100" y="1844675"/>
            <a:ext cx="2663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2051050" y="1892300"/>
            <a:ext cx="1871025" cy="461665"/>
          </a:xfrm>
          <a:prstGeom prst="rect">
            <a:avLst/>
          </a:prstGeom>
          <a:solidFill>
            <a:srgbClr val="FFCA5F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Disacáridos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4860032" y="1892300"/>
            <a:ext cx="2319866" cy="461665"/>
          </a:xfrm>
          <a:prstGeom prst="rect">
            <a:avLst/>
          </a:prstGeom>
          <a:solidFill>
            <a:srgbClr val="FFE4AF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 dirty="0"/>
              <a:t>Monosacáridos</a:t>
            </a:r>
          </a:p>
        </p:txBody>
      </p:sp>
      <p:sp>
        <p:nvSpPr>
          <p:cNvPr id="40967" name="Rectangle 11"/>
          <p:cNvSpPr>
            <a:spLocks noChangeArrowheads="1"/>
          </p:cNvSpPr>
          <p:nvPr/>
        </p:nvSpPr>
        <p:spPr bwMode="auto">
          <a:xfrm>
            <a:off x="3708400" y="2852738"/>
            <a:ext cx="32400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5267053" y="2931318"/>
            <a:ext cx="1890234" cy="708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err="1"/>
              <a:t>Enz</a:t>
            </a:r>
            <a:r>
              <a:rPr lang="es-ES" sz="2000" dirty="0"/>
              <a:t>. </a:t>
            </a:r>
            <a:r>
              <a:rPr lang="es-ES" sz="2000" dirty="0" smtClean="0"/>
              <a:t>M. </a:t>
            </a:r>
            <a:r>
              <a:rPr lang="es-ES" sz="2000" dirty="0"/>
              <a:t>apical </a:t>
            </a:r>
            <a:r>
              <a:rPr lang="es-ES" sz="2000" dirty="0" err="1"/>
              <a:t>enterocitos</a:t>
            </a:r>
            <a:endParaRPr lang="es-ES" sz="2000" dirty="0"/>
          </a:p>
        </p:txBody>
      </p:sp>
      <p:sp>
        <p:nvSpPr>
          <p:cNvPr id="40969" name="Rectangle 13"/>
          <p:cNvSpPr>
            <a:spLocks noChangeArrowheads="1"/>
          </p:cNvSpPr>
          <p:nvPr/>
        </p:nvSpPr>
        <p:spPr bwMode="auto">
          <a:xfrm>
            <a:off x="2266950" y="3141663"/>
            <a:ext cx="122555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0" name="Rectangle 14"/>
          <p:cNvSpPr>
            <a:spLocks noChangeArrowheads="1"/>
          </p:cNvSpPr>
          <p:nvPr/>
        </p:nvSpPr>
        <p:spPr bwMode="auto">
          <a:xfrm>
            <a:off x="1547813" y="3716338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1" name="Rectangle 15"/>
          <p:cNvSpPr>
            <a:spLocks noChangeArrowheads="1"/>
          </p:cNvSpPr>
          <p:nvPr/>
        </p:nvSpPr>
        <p:spPr bwMode="auto">
          <a:xfrm>
            <a:off x="827088" y="4221163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2824163" y="2997200"/>
            <a:ext cx="1100137" cy="406400"/>
          </a:xfrm>
          <a:prstGeom prst="rect">
            <a:avLst/>
          </a:prstGeom>
          <a:solidFill>
            <a:srgbClr val="BFF0E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00A87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sucrosa</a:t>
            </a:r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2006600" y="3527425"/>
            <a:ext cx="1052513" cy="406400"/>
          </a:xfrm>
          <a:prstGeom prst="rect">
            <a:avLst/>
          </a:prstGeom>
          <a:solidFill>
            <a:srgbClr val="FCCCE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lactosa</a:t>
            </a:r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1524000" y="4130675"/>
            <a:ext cx="1119188" cy="406400"/>
          </a:xfrm>
          <a:prstGeom prst="rect">
            <a:avLst/>
          </a:prstGeom>
          <a:solidFill>
            <a:srgbClr val="E1BDF5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maltosa</a:t>
            </a:r>
          </a:p>
        </p:txBody>
      </p:sp>
      <p:sp>
        <p:nvSpPr>
          <p:cNvPr id="40975" name="Rectangle 19"/>
          <p:cNvSpPr>
            <a:spLocks noChangeArrowheads="1"/>
          </p:cNvSpPr>
          <p:nvPr/>
        </p:nvSpPr>
        <p:spPr bwMode="auto">
          <a:xfrm>
            <a:off x="4787900" y="3860800"/>
            <a:ext cx="12239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6" name="Rectangle 20"/>
          <p:cNvSpPr>
            <a:spLocks noChangeArrowheads="1"/>
          </p:cNvSpPr>
          <p:nvPr/>
        </p:nvSpPr>
        <p:spPr bwMode="auto">
          <a:xfrm>
            <a:off x="3924300" y="4508500"/>
            <a:ext cx="129540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7" name="Rectangle 21"/>
          <p:cNvSpPr>
            <a:spLocks noChangeArrowheads="1"/>
          </p:cNvSpPr>
          <p:nvPr/>
        </p:nvSpPr>
        <p:spPr bwMode="auto">
          <a:xfrm>
            <a:off x="3203575" y="5300663"/>
            <a:ext cx="11525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4787900" y="3914775"/>
            <a:ext cx="1243013" cy="730250"/>
          </a:xfrm>
          <a:prstGeom prst="rect">
            <a:avLst/>
          </a:prstGeom>
          <a:solidFill>
            <a:srgbClr val="BFF0EF"/>
          </a:solidFill>
          <a:ln w="2857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solidFill>
                  <a:srgbClr val="0096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fructosa</a:t>
            </a:r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3871913" y="4714875"/>
            <a:ext cx="1347787" cy="730250"/>
          </a:xfrm>
          <a:prstGeom prst="rect">
            <a:avLst/>
          </a:prstGeom>
          <a:solidFill>
            <a:srgbClr val="FCCCE1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galactosa</a:t>
            </a: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3252788" y="5516563"/>
            <a:ext cx="1077912" cy="730250"/>
          </a:xfrm>
          <a:prstGeom prst="rect">
            <a:avLst/>
          </a:prstGeom>
          <a:solidFill>
            <a:srgbClr val="E1BDF5"/>
          </a:solidFill>
          <a:ln w="28575">
            <a:solidFill>
              <a:srgbClr val="B82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glucosa</a:t>
            </a: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539750" y="620713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3169400" y="1341438"/>
            <a:ext cx="243848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1200000" algn="ctr" rotWithShape="0">
              <a:schemeClr val="bg2">
                <a:alpha val="93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DISACARIDASAS</a:t>
            </a:r>
          </a:p>
        </p:txBody>
      </p: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6178185" y="3797098"/>
            <a:ext cx="2003425" cy="20732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DISACARIDASAS</a:t>
            </a:r>
          </a:p>
          <a:p>
            <a:pPr>
              <a:defRPr/>
            </a:pPr>
            <a:r>
              <a:rPr lang="es-ES_tradnl" sz="2000"/>
              <a:t>Sucr</a:t>
            </a:r>
            <a:r>
              <a:rPr lang="es-ES_tradnl" sz="2000" b="1">
                <a:solidFill>
                  <a:srgbClr val="00A87C"/>
                </a:solidFill>
              </a:rPr>
              <a:t>asa</a:t>
            </a:r>
          </a:p>
          <a:p>
            <a:pPr>
              <a:defRPr/>
            </a:pPr>
            <a:r>
              <a:rPr lang="es-ES_tradnl" sz="1600" b="1">
                <a:solidFill>
                  <a:schemeClr val="tx2"/>
                </a:solidFill>
              </a:rPr>
              <a:t>Hay mucha</a:t>
            </a:r>
          </a:p>
          <a:p>
            <a:pPr>
              <a:defRPr/>
            </a:pPr>
            <a:endParaRPr lang="es-ES_tradnl" sz="1000">
              <a:solidFill>
                <a:schemeClr val="tx2"/>
              </a:solidFill>
            </a:endParaRPr>
          </a:p>
          <a:p>
            <a:pPr>
              <a:defRPr/>
            </a:pPr>
            <a:r>
              <a:rPr lang="es-ES_tradnl" sz="2000"/>
              <a:t>Lact</a:t>
            </a:r>
            <a:r>
              <a:rPr lang="es-ES_tradnl" sz="2000" b="1">
                <a:solidFill>
                  <a:srgbClr val="CC0066"/>
                </a:solidFill>
              </a:rPr>
              <a:t>asa</a:t>
            </a:r>
          </a:p>
          <a:p>
            <a:pPr>
              <a:defRPr/>
            </a:pPr>
            <a:r>
              <a:rPr lang="es-ES_tradnl" sz="1600" b="1">
                <a:solidFill>
                  <a:schemeClr val="tx2"/>
                </a:solidFill>
              </a:rPr>
              <a:t>Hay poca</a:t>
            </a:r>
          </a:p>
          <a:p>
            <a:pPr>
              <a:defRPr/>
            </a:pPr>
            <a:endParaRPr lang="es-ES_tradnl" sz="1000"/>
          </a:p>
          <a:p>
            <a:pPr>
              <a:defRPr/>
            </a:pPr>
            <a:r>
              <a:rPr lang="es-ES_tradnl" sz="2000"/>
              <a:t>Malt</a:t>
            </a:r>
            <a:r>
              <a:rPr lang="es-ES_tradnl" sz="2000" b="1">
                <a:solidFill>
                  <a:srgbClr val="CC66FF"/>
                </a:solidFill>
              </a:rPr>
              <a:t>asa</a:t>
            </a:r>
          </a:p>
        </p:txBody>
      </p:sp>
      <p:sp>
        <p:nvSpPr>
          <p:cNvPr id="124957" name="Line 29"/>
          <p:cNvSpPr>
            <a:spLocks noChangeShapeType="1"/>
          </p:cNvSpPr>
          <p:nvPr/>
        </p:nvSpPr>
        <p:spPr bwMode="auto">
          <a:xfrm>
            <a:off x="3871913" y="2155402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59" name="Text Box 31"/>
          <p:cNvSpPr txBox="1">
            <a:spLocks noChangeArrowheads="1"/>
          </p:cNvSpPr>
          <p:nvPr/>
        </p:nvSpPr>
        <p:spPr bwMode="auto">
          <a:xfrm>
            <a:off x="7308850" y="1052513"/>
            <a:ext cx="12128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Intestino</a:t>
            </a:r>
          </a:p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M. apical </a:t>
            </a:r>
          </a:p>
        </p:txBody>
      </p:sp>
      <p:sp>
        <p:nvSpPr>
          <p:cNvPr id="124960" name="Text Box 32"/>
          <p:cNvSpPr txBox="1">
            <a:spLocks noChangeArrowheads="1"/>
          </p:cNvSpPr>
          <p:nvPr/>
        </p:nvSpPr>
        <p:spPr bwMode="auto">
          <a:xfrm>
            <a:off x="6043613" y="333375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 animBg="1"/>
      <p:bldP spid="124937" grpId="0" animBg="1"/>
      <p:bldP spid="124938" grpId="0" animBg="1"/>
      <p:bldP spid="124940" grpId="0" animBg="1"/>
      <p:bldP spid="124944" grpId="0" animBg="1"/>
      <p:bldP spid="124945" grpId="0" animBg="1"/>
      <p:bldP spid="124946" grpId="0" animBg="1"/>
      <p:bldP spid="124950" grpId="0" animBg="1"/>
      <p:bldP spid="124951" grpId="0" animBg="1"/>
      <p:bldP spid="124952" grpId="0" animBg="1"/>
      <p:bldP spid="124934" grpId="0" animBg="1"/>
      <p:bldP spid="124956" grpId="0" animBg="1"/>
      <p:bldP spid="12495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94" b="31877"/>
          <a:stretch>
            <a:fillRect/>
          </a:stretch>
        </p:blipFill>
        <p:spPr bwMode="auto">
          <a:xfrm>
            <a:off x="706438" y="2917825"/>
            <a:ext cx="7729537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403350" y="4502150"/>
            <a:ext cx="31686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5508625" y="4573588"/>
            <a:ext cx="2735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971550" y="4506913"/>
            <a:ext cx="2830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MALTOSA</a:t>
            </a:r>
            <a:r>
              <a:rPr lang="es-ES" b="1">
                <a:solidFill>
                  <a:srgbClr val="CC00FF"/>
                </a:solidFill>
              </a:rPr>
              <a:t> </a:t>
            </a:r>
            <a:r>
              <a:rPr lang="es-ES" b="1"/>
              <a:t>   +   AGUA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5651500" y="4506913"/>
            <a:ext cx="271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" b="1">
                <a:solidFill>
                  <a:srgbClr val="CC0099"/>
                </a:solidFill>
              </a:rPr>
              <a:t> + </a:t>
            </a:r>
            <a:r>
              <a:rPr lang="es-ES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41991" name="Rectangle 10"/>
          <p:cNvSpPr>
            <a:spLocks noChangeArrowheads="1"/>
          </p:cNvSpPr>
          <p:nvPr/>
        </p:nvSpPr>
        <p:spPr bwMode="auto">
          <a:xfrm>
            <a:off x="4572000" y="3349625"/>
            <a:ext cx="785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2" name="Rectangle 11"/>
          <p:cNvSpPr>
            <a:spLocks noChangeArrowheads="1"/>
          </p:cNvSpPr>
          <p:nvPr/>
        </p:nvSpPr>
        <p:spPr bwMode="auto">
          <a:xfrm>
            <a:off x="4572000" y="4502150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3" name="Line 12"/>
          <p:cNvSpPr>
            <a:spLocks noChangeShapeType="1"/>
          </p:cNvSpPr>
          <p:nvPr/>
        </p:nvSpPr>
        <p:spPr bwMode="auto">
          <a:xfrm>
            <a:off x="1042988" y="486092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4" name="Line 14"/>
          <p:cNvSpPr>
            <a:spLocks noChangeShapeType="1"/>
          </p:cNvSpPr>
          <p:nvPr/>
        </p:nvSpPr>
        <p:spPr bwMode="auto">
          <a:xfrm flipV="1">
            <a:off x="5724525" y="4860925"/>
            <a:ext cx="2519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5" name="Text Box 15"/>
          <p:cNvSpPr txBox="1">
            <a:spLocks noChangeArrowheads="1"/>
          </p:cNvSpPr>
          <p:nvPr/>
        </p:nvSpPr>
        <p:spPr bwMode="auto">
          <a:xfrm>
            <a:off x="5651500" y="4957763"/>
            <a:ext cx="2979738" cy="369887"/>
          </a:xfrm>
          <a:prstGeom prst="rect">
            <a:avLst/>
          </a:prstGeom>
          <a:solidFill>
            <a:srgbClr val="FFE4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DOS MONOSACÁRIDOS</a:t>
            </a:r>
          </a:p>
        </p:txBody>
      </p:sp>
      <p:sp>
        <p:nvSpPr>
          <p:cNvPr id="41996" name="Text Box 16"/>
          <p:cNvSpPr txBox="1">
            <a:spLocks noChangeArrowheads="1"/>
          </p:cNvSpPr>
          <p:nvPr/>
        </p:nvSpPr>
        <p:spPr bwMode="auto">
          <a:xfrm>
            <a:off x="900113" y="4916488"/>
            <a:ext cx="1736725" cy="376237"/>
          </a:xfrm>
          <a:prstGeom prst="rect">
            <a:avLst/>
          </a:prstGeom>
          <a:solidFill>
            <a:srgbClr val="FFCA5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DISACÁRIDO</a:t>
            </a:r>
          </a:p>
        </p:txBody>
      </p:sp>
      <p:sp>
        <p:nvSpPr>
          <p:cNvPr id="41997" name="Rectangle 19"/>
          <p:cNvSpPr>
            <a:spLocks noChangeArrowheads="1"/>
          </p:cNvSpPr>
          <p:nvPr/>
        </p:nvSpPr>
        <p:spPr bwMode="auto">
          <a:xfrm>
            <a:off x="4211638" y="4718050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8" name="Line 20"/>
          <p:cNvSpPr>
            <a:spLocks noChangeShapeType="1"/>
          </p:cNvSpPr>
          <p:nvPr/>
        </p:nvSpPr>
        <p:spPr bwMode="auto">
          <a:xfrm>
            <a:off x="4140200" y="4789488"/>
            <a:ext cx="12239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9" name="Rectangle 21"/>
          <p:cNvSpPr>
            <a:spLocks noChangeArrowheads="1"/>
          </p:cNvSpPr>
          <p:nvPr/>
        </p:nvSpPr>
        <p:spPr bwMode="auto">
          <a:xfrm>
            <a:off x="4572000" y="3492500"/>
            <a:ext cx="7921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0" name="Line 22"/>
          <p:cNvSpPr>
            <a:spLocks noChangeShapeType="1"/>
          </p:cNvSpPr>
          <p:nvPr/>
        </p:nvSpPr>
        <p:spPr bwMode="auto">
          <a:xfrm>
            <a:off x="4572000" y="370998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1" name="Rectangle 24"/>
          <p:cNvSpPr>
            <a:spLocks noChangeArrowheads="1"/>
          </p:cNvSpPr>
          <p:nvPr/>
        </p:nvSpPr>
        <p:spPr bwMode="auto">
          <a:xfrm>
            <a:off x="5724525" y="4962525"/>
            <a:ext cx="2906713" cy="3587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4356100" y="3036888"/>
            <a:ext cx="1127125" cy="406400"/>
          </a:xfrm>
          <a:prstGeom prst="rect">
            <a:avLst/>
          </a:prstGeom>
          <a:solidFill>
            <a:srgbClr val="F0DB90"/>
          </a:solidFill>
          <a:ln w="9525">
            <a:solidFill>
              <a:srgbClr val="EBD06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maltasa</a:t>
            </a:r>
          </a:p>
        </p:txBody>
      </p:sp>
      <p:sp>
        <p:nvSpPr>
          <p:cNvPr id="42003" name="Text Box 25"/>
          <p:cNvSpPr txBox="1">
            <a:spLocks noChangeArrowheads="1"/>
          </p:cNvSpPr>
          <p:nvPr/>
        </p:nvSpPr>
        <p:spPr bwMode="auto">
          <a:xfrm>
            <a:off x="3352800" y="2014538"/>
            <a:ext cx="24384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</a:t>
            </a:r>
          </a:p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DISACARIDASAS</a:t>
            </a:r>
          </a:p>
        </p:txBody>
      </p:sp>
      <p:sp>
        <p:nvSpPr>
          <p:cNvPr id="115741" name="Text Box 29"/>
          <p:cNvSpPr txBox="1">
            <a:spLocks noChangeArrowheads="1"/>
          </p:cNvSpPr>
          <p:nvPr/>
        </p:nvSpPr>
        <p:spPr bwMode="auto">
          <a:xfrm>
            <a:off x="1187450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5743" name="Text Box 31"/>
          <p:cNvSpPr txBox="1">
            <a:spLocks noChangeArrowheads="1"/>
          </p:cNvSpPr>
          <p:nvPr/>
        </p:nvSpPr>
        <p:spPr bwMode="auto">
          <a:xfrm>
            <a:off x="6043613" y="381000"/>
            <a:ext cx="2489200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CARBOHIDRATOS</a:t>
            </a:r>
          </a:p>
        </p:txBody>
      </p:sp>
      <p:sp>
        <p:nvSpPr>
          <p:cNvPr id="42007" name="Text Box 33"/>
          <p:cNvSpPr txBox="1">
            <a:spLocks noChangeArrowheads="1"/>
          </p:cNvSpPr>
          <p:nvPr/>
        </p:nvSpPr>
        <p:spPr bwMode="auto">
          <a:xfrm>
            <a:off x="4211638" y="4292600"/>
            <a:ext cx="1127125" cy="406400"/>
          </a:xfrm>
          <a:prstGeom prst="rect">
            <a:avLst/>
          </a:prstGeom>
          <a:solidFill>
            <a:srgbClr val="F0DB90"/>
          </a:solidFill>
          <a:ln w="9525">
            <a:solidFill>
              <a:srgbClr val="EBD06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maltasa</a:t>
            </a:r>
          </a:p>
        </p:txBody>
      </p:sp>
      <p:sp>
        <p:nvSpPr>
          <p:cNvPr id="115746" name="Rectangle 34"/>
          <p:cNvSpPr>
            <a:spLocks noChangeArrowheads="1"/>
          </p:cNvSpPr>
          <p:nvPr/>
        </p:nvSpPr>
        <p:spPr bwMode="auto">
          <a:xfrm>
            <a:off x="706438" y="4149725"/>
            <a:ext cx="80645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9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7319590" y="1102891"/>
            <a:ext cx="12128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Intestino</a:t>
            </a:r>
          </a:p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M. apical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5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4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42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6" r="10709" b="57359"/>
          <a:stretch>
            <a:fillRect/>
          </a:stretch>
        </p:blipFill>
        <p:spPr>
          <a:xfrm>
            <a:off x="1403350" y="2349500"/>
            <a:ext cx="6840538" cy="3024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6674790" y="1200150"/>
            <a:ext cx="204735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Boca-estómago</a:t>
            </a: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7335190" y="1686719"/>
            <a:ext cx="13083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Intestino</a:t>
            </a:r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468313" y="604838"/>
            <a:ext cx="12239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1547813" y="1412875"/>
            <a:ext cx="107950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b="1"/>
              <a:t>LUZ</a:t>
            </a:r>
          </a:p>
        </p:txBody>
      </p:sp>
      <p:sp>
        <p:nvSpPr>
          <p:cNvPr id="45063" name="Rectangle 19"/>
          <p:cNvSpPr>
            <a:spLocks noChangeArrowheads="1"/>
          </p:cNvSpPr>
          <p:nvPr/>
        </p:nvSpPr>
        <p:spPr bwMode="auto">
          <a:xfrm>
            <a:off x="1979613" y="4652963"/>
            <a:ext cx="20161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5064" name="Rectangle 20"/>
          <p:cNvSpPr>
            <a:spLocks noChangeArrowheads="1"/>
          </p:cNvSpPr>
          <p:nvPr/>
        </p:nvSpPr>
        <p:spPr bwMode="auto">
          <a:xfrm>
            <a:off x="5435600" y="4724400"/>
            <a:ext cx="2305050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77" name="Text Box 21"/>
          <p:cNvSpPr txBox="1">
            <a:spLocks noChangeArrowheads="1"/>
          </p:cNvSpPr>
          <p:nvPr/>
        </p:nvSpPr>
        <p:spPr bwMode="auto">
          <a:xfrm>
            <a:off x="2891569" y="1363553"/>
            <a:ext cx="227818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AMILASAS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</a:t>
            </a: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 1-4</a:t>
            </a:r>
          </a:p>
        </p:txBody>
      </p:sp>
      <p:sp>
        <p:nvSpPr>
          <p:cNvPr id="147478" name="Text Box 22"/>
          <p:cNvSpPr txBox="1">
            <a:spLocks noChangeArrowheads="1"/>
          </p:cNvSpPr>
          <p:nvPr/>
        </p:nvSpPr>
        <p:spPr bwMode="auto">
          <a:xfrm>
            <a:off x="6219825" y="515938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45069" name="Rectangle 24"/>
          <p:cNvSpPr>
            <a:spLocks noChangeArrowheads="1"/>
          </p:cNvSpPr>
          <p:nvPr/>
        </p:nvSpPr>
        <p:spPr bwMode="auto">
          <a:xfrm>
            <a:off x="4067175" y="5084763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81" name="Line 25"/>
          <p:cNvSpPr>
            <a:spLocks noChangeShapeType="1"/>
          </p:cNvSpPr>
          <p:nvPr/>
        </p:nvSpPr>
        <p:spPr bwMode="auto">
          <a:xfrm>
            <a:off x="4356101" y="5157788"/>
            <a:ext cx="81365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2" name="Text Box 26"/>
          <p:cNvSpPr txBox="1">
            <a:spLocks noChangeArrowheads="1"/>
          </p:cNvSpPr>
          <p:nvPr/>
        </p:nvSpPr>
        <p:spPr bwMode="auto">
          <a:xfrm>
            <a:off x="5940425" y="5481205"/>
            <a:ext cx="1763713" cy="825500"/>
          </a:xfrm>
          <a:prstGeom prst="rect">
            <a:avLst/>
          </a:prstGeom>
          <a:solidFill>
            <a:srgbClr val="FBBDE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DEXTRINAS</a:t>
            </a:r>
          </a:p>
          <a:p>
            <a:pPr algn="l">
              <a:defRPr/>
            </a:pP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MALTOTRIOSA</a:t>
            </a:r>
          </a:p>
          <a:p>
            <a:pPr algn="l">
              <a:defRPr/>
            </a:pP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MALTOSA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1509357" y="5013325"/>
            <a:ext cx="2831224" cy="461665"/>
          </a:xfrm>
          <a:prstGeom prst="rect">
            <a:avLst/>
          </a:prstGeom>
          <a:solidFill>
            <a:srgbClr val="FAA0C7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POLISACÁRIDOS</a:t>
            </a:r>
          </a:p>
        </p:txBody>
      </p:sp>
      <p:sp>
        <p:nvSpPr>
          <p:cNvPr id="147474" name="Text Box 18"/>
          <p:cNvSpPr txBox="1">
            <a:spLocks noChangeArrowheads="1"/>
          </p:cNvSpPr>
          <p:nvPr/>
        </p:nvSpPr>
        <p:spPr bwMode="auto">
          <a:xfrm>
            <a:off x="5185001" y="4978401"/>
            <a:ext cx="3122971" cy="461665"/>
          </a:xfrm>
          <a:prstGeom prst="rect">
            <a:avLst/>
          </a:prstGeom>
          <a:solidFill>
            <a:srgbClr val="FBBD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OLIGOSACÁRIDOS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1" grpId="0" animBg="1"/>
      <p:bldP spid="147477" grpId="0" animBg="1"/>
      <p:bldP spid="147481" grpId="0" animBg="1"/>
      <p:bldP spid="147482" grpId="0" animBg="1"/>
      <p:bldP spid="147473" grpId="0" animBg="1"/>
      <p:bldP spid="14747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ChangeArrowheads="1"/>
          </p:cNvSpPr>
          <p:nvPr/>
        </p:nvSpPr>
        <p:spPr bwMode="auto">
          <a:xfrm>
            <a:off x="2339975" y="0"/>
            <a:ext cx="3240088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2963863" y="1520825"/>
            <a:ext cx="23780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Membrana Apical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>
            <a:off x="6588125" y="544671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6954838" y="5314950"/>
            <a:ext cx="1587500" cy="850900"/>
          </a:xfrm>
          <a:prstGeom prst="rect">
            <a:avLst/>
          </a:prstGeom>
          <a:solidFill>
            <a:srgbClr val="FFCC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outerShdw dist="45791" dir="3378596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7388225" y="1125538"/>
            <a:ext cx="12160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Intestino</a:t>
            </a:r>
          </a:p>
        </p:txBody>
      </p:sp>
      <p:sp>
        <p:nvSpPr>
          <p:cNvPr id="62497" name="Text Box 33"/>
          <p:cNvSpPr txBox="1">
            <a:spLocks noChangeArrowheads="1"/>
          </p:cNvSpPr>
          <p:nvPr/>
        </p:nvSpPr>
        <p:spPr bwMode="auto">
          <a:xfrm>
            <a:off x="5292725" y="2422525"/>
            <a:ext cx="2635250" cy="454025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MONOSACÁRIDOS</a:t>
            </a:r>
          </a:p>
        </p:txBody>
      </p:sp>
      <p:sp>
        <p:nvSpPr>
          <p:cNvPr id="62500" name="Text Box 36"/>
          <p:cNvSpPr txBox="1">
            <a:spLocks noChangeArrowheads="1"/>
          </p:cNvSpPr>
          <p:nvPr/>
        </p:nvSpPr>
        <p:spPr bwMode="auto">
          <a:xfrm>
            <a:off x="755650" y="836613"/>
            <a:ext cx="1368425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62503" name="Text Box 39"/>
          <p:cNvSpPr txBox="1">
            <a:spLocks noChangeArrowheads="1"/>
          </p:cNvSpPr>
          <p:nvPr/>
        </p:nvSpPr>
        <p:spPr bwMode="auto">
          <a:xfrm>
            <a:off x="682625" y="3036888"/>
            <a:ext cx="2360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OLIGOSACÁRIDOS</a:t>
            </a:r>
          </a:p>
        </p:txBody>
      </p:sp>
      <p:sp>
        <p:nvSpPr>
          <p:cNvPr id="62504" name="Text Box 40"/>
          <p:cNvSpPr txBox="1">
            <a:spLocks noChangeArrowheads="1"/>
          </p:cNvSpPr>
          <p:nvPr/>
        </p:nvSpPr>
        <p:spPr bwMode="auto">
          <a:xfrm>
            <a:off x="3130550" y="2343150"/>
            <a:ext cx="19637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Dextrinasa </a:t>
            </a:r>
            <a:r>
              <a:rPr lang="es-ES_tradnl">
                <a:latin typeface="Symbol" pitchFamily="18" charset="2"/>
              </a:rPr>
              <a:t>a </a:t>
            </a:r>
            <a:r>
              <a:rPr lang="es-ES_tradnl"/>
              <a:t>1-6</a:t>
            </a:r>
          </a:p>
          <a:p>
            <a:pPr algn="l" eaLnBrk="1" hangingPunct="1"/>
            <a:r>
              <a:rPr lang="es-ES_tradnl"/>
              <a:t>Maltasa</a:t>
            </a:r>
          </a:p>
          <a:p>
            <a:pPr algn="l" eaLnBrk="1" hangingPunct="1"/>
            <a:r>
              <a:rPr lang="es-ES_tradnl"/>
              <a:t>Sucrasa</a:t>
            </a:r>
          </a:p>
        </p:txBody>
      </p:sp>
      <p:sp>
        <p:nvSpPr>
          <p:cNvPr id="62505" name="Line 41"/>
          <p:cNvSpPr>
            <a:spLocks noChangeShapeType="1"/>
          </p:cNvSpPr>
          <p:nvPr/>
        </p:nvSpPr>
        <p:spPr bwMode="auto">
          <a:xfrm>
            <a:off x="3203575" y="3252788"/>
            <a:ext cx="19446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06" name="Text Box 42"/>
          <p:cNvSpPr txBox="1">
            <a:spLocks noChangeArrowheads="1"/>
          </p:cNvSpPr>
          <p:nvPr/>
        </p:nvSpPr>
        <p:spPr bwMode="auto">
          <a:xfrm>
            <a:off x="5199063" y="2989263"/>
            <a:ext cx="1282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62507" name="Text Box 43"/>
          <p:cNvSpPr txBox="1">
            <a:spLocks noChangeArrowheads="1"/>
          </p:cNvSpPr>
          <p:nvPr/>
        </p:nvSpPr>
        <p:spPr bwMode="auto">
          <a:xfrm>
            <a:off x="682625" y="3686175"/>
            <a:ext cx="1277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LACTOSA</a:t>
            </a:r>
          </a:p>
        </p:txBody>
      </p:sp>
      <p:sp>
        <p:nvSpPr>
          <p:cNvPr id="62508" name="Text Box 44"/>
          <p:cNvSpPr txBox="1">
            <a:spLocks noChangeArrowheads="1"/>
          </p:cNvSpPr>
          <p:nvPr/>
        </p:nvSpPr>
        <p:spPr bwMode="auto">
          <a:xfrm>
            <a:off x="3135313" y="3541713"/>
            <a:ext cx="9985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Lactasa</a:t>
            </a:r>
          </a:p>
        </p:txBody>
      </p:sp>
      <p:sp>
        <p:nvSpPr>
          <p:cNvPr id="62509" name="Line 45"/>
          <p:cNvSpPr>
            <a:spLocks noChangeShapeType="1"/>
          </p:cNvSpPr>
          <p:nvPr/>
        </p:nvSpPr>
        <p:spPr bwMode="auto">
          <a:xfrm>
            <a:off x="3203575" y="3902075"/>
            <a:ext cx="19446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10" name="Text Box 46"/>
          <p:cNvSpPr txBox="1">
            <a:spLocks noChangeArrowheads="1"/>
          </p:cNvSpPr>
          <p:nvPr/>
        </p:nvSpPr>
        <p:spPr bwMode="auto">
          <a:xfrm>
            <a:off x="5199063" y="3638550"/>
            <a:ext cx="304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s-ES_tradnl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62511" name="Text Box 47"/>
          <p:cNvSpPr txBox="1">
            <a:spLocks noChangeArrowheads="1"/>
          </p:cNvSpPr>
          <p:nvPr/>
        </p:nvSpPr>
        <p:spPr bwMode="auto">
          <a:xfrm>
            <a:off x="611188" y="4478338"/>
            <a:ext cx="1300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SUCROSA</a:t>
            </a:r>
          </a:p>
        </p:txBody>
      </p:sp>
      <p:sp>
        <p:nvSpPr>
          <p:cNvPr id="62512" name="Text Box 48"/>
          <p:cNvSpPr txBox="1">
            <a:spLocks noChangeArrowheads="1"/>
          </p:cNvSpPr>
          <p:nvPr/>
        </p:nvSpPr>
        <p:spPr bwMode="auto">
          <a:xfrm>
            <a:off x="3117850" y="4333875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Sucrasa</a:t>
            </a:r>
          </a:p>
        </p:txBody>
      </p:sp>
      <p:sp>
        <p:nvSpPr>
          <p:cNvPr id="62513" name="Line 49"/>
          <p:cNvSpPr>
            <a:spLocks noChangeShapeType="1"/>
          </p:cNvSpPr>
          <p:nvPr/>
        </p:nvSpPr>
        <p:spPr bwMode="auto">
          <a:xfrm>
            <a:off x="3132138" y="4694238"/>
            <a:ext cx="19446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14" name="Text Box 50"/>
          <p:cNvSpPr txBox="1">
            <a:spLocks noChangeArrowheads="1"/>
          </p:cNvSpPr>
          <p:nvPr/>
        </p:nvSpPr>
        <p:spPr bwMode="auto">
          <a:xfrm>
            <a:off x="5148263" y="4503738"/>
            <a:ext cx="287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s-ES_tradnl" b="1">
                <a:solidFill>
                  <a:srgbClr val="698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FRUCTOSA</a:t>
            </a:r>
          </a:p>
        </p:txBody>
      </p:sp>
      <p:sp>
        <p:nvSpPr>
          <p:cNvPr id="62519" name="Line 55"/>
          <p:cNvSpPr>
            <a:spLocks noChangeShapeType="1"/>
          </p:cNvSpPr>
          <p:nvPr/>
        </p:nvSpPr>
        <p:spPr bwMode="auto">
          <a:xfrm>
            <a:off x="6588125" y="50863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21" name="Text Box 57"/>
          <p:cNvSpPr txBox="1">
            <a:spLocks noChangeArrowheads="1"/>
          </p:cNvSpPr>
          <p:nvPr/>
        </p:nvSpPr>
        <p:spPr bwMode="auto">
          <a:xfrm>
            <a:off x="6327775" y="434975"/>
            <a:ext cx="2205038" cy="5461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CARBOHIDRATOS</a:t>
            </a:r>
          </a:p>
        </p:txBody>
      </p:sp>
      <p:sp>
        <p:nvSpPr>
          <p:cNvPr id="62524" name="AutoShape 60"/>
          <p:cNvSpPr>
            <a:spLocks/>
          </p:cNvSpPr>
          <p:nvPr/>
        </p:nvSpPr>
        <p:spPr bwMode="auto">
          <a:xfrm rot="16190756" flipH="1">
            <a:off x="6550819" y="3610769"/>
            <a:ext cx="142875" cy="2662237"/>
          </a:xfrm>
          <a:prstGeom prst="rightBracket">
            <a:avLst>
              <a:gd name="adj" fmla="val 15527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3" grpId="0" animBg="1"/>
      <p:bldP spid="62484" grpId="0" animBg="1"/>
      <p:bldP spid="62497" grpId="0" animBg="1"/>
      <p:bldP spid="62503" grpId="0"/>
      <p:bldP spid="62504" grpId="0"/>
      <p:bldP spid="62505" grpId="0" animBg="1"/>
      <p:bldP spid="62506" grpId="0"/>
      <p:bldP spid="62507" grpId="0"/>
      <p:bldP spid="62508" grpId="0"/>
      <p:bldP spid="62509" grpId="0" animBg="1"/>
      <p:bldP spid="62510" grpId="0"/>
      <p:bldP spid="62511" grpId="0"/>
      <p:bldP spid="62512" grpId="0"/>
      <p:bldP spid="62513" grpId="0" animBg="1"/>
      <p:bldP spid="62514" grpId="0"/>
      <p:bldP spid="62519" grpId="0" animBg="1"/>
      <p:bldP spid="6252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0" b="17508"/>
          <a:stretch>
            <a:fillRect/>
          </a:stretch>
        </p:blipFill>
        <p:spPr>
          <a:xfrm>
            <a:off x="312738" y="1628775"/>
            <a:ext cx="8229600" cy="3887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415704" y="981075"/>
            <a:ext cx="214674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 en luz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3652261" y="981075"/>
            <a:ext cx="304121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 en membrana</a:t>
            </a: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7163745" y="1011853"/>
            <a:ext cx="124906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Producto</a:t>
            </a:r>
          </a:p>
        </p:txBody>
      </p:sp>
      <p:sp>
        <p:nvSpPr>
          <p:cNvPr id="44038" name="Rectangle 15"/>
          <p:cNvSpPr>
            <a:spLocks noChangeArrowheads="1"/>
          </p:cNvSpPr>
          <p:nvPr/>
        </p:nvSpPr>
        <p:spPr bwMode="auto">
          <a:xfrm>
            <a:off x="8172450" y="5589588"/>
            <a:ext cx="2873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9" name="Rectangle 16"/>
          <p:cNvSpPr>
            <a:spLocks noChangeArrowheads="1"/>
          </p:cNvSpPr>
          <p:nvPr/>
        </p:nvSpPr>
        <p:spPr bwMode="auto">
          <a:xfrm>
            <a:off x="6011863" y="5876925"/>
            <a:ext cx="21605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0" name="Rectangle 20"/>
          <p:cNvSpPr>
            <a:spLocks noChangeArrowheads="1"/>
          </p:cNvSpPr>
          <p:nvPr/>
        </p:nvSpPr>
        <p:spPr bwMode="auto">
          <a:xfrm>
            <a:off x="3635375" y="1484313"/>
            <a:ext cx="33845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1" name="Rectangle 21"/>
          <p:cNvSpPr>
            <a:spLocks noChangeArrowheads="1"/>
          </p:cNvSpPr>
          <p:nvPr/>
        </p:nvSpPr>
        <p:spPr bwMode="auto">
          <a:xfrm>
            <a:off x="4572000" y="19161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3563938" y="1628775"/>
            <a:ext cx="1295400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sz="1400" b="1"/>
              <a:t>α</a:t>
            </a:r>
            <a:r>
              <a:rPr lang="es-ES_tradnl" sz="1400" b="1"/>
              <a:t> dextrinasa </a:t>
            </a: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5010150" y="1628775"/>
            <a:ext cx="866775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maltasa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6011863" y="1628775"/>
            <a:ext cx="936625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400" b="1"/>
              <a:t>sucrasa</a:t>
            </a:r>
          </a:p>
        </p:txBody>
      </p:sp>
      <p:sp>
        <p:nvSpPr>
          <p:cNvPr id="44045" name="Rectangle 22"/>
          <p:cNvSpPr>
            <a:spLocks noChangeArrowheads="1"/>
          </p:cNvSpPr>
          <p:nvPr/>
        </p:nvSpPr>
        <p:spPr bwMode="auto">
          <a:xfrm>
            <a:off x="2484438" y="1628775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6" name="Rectangle 23"/>
          <p:cNvSpPr>
            <a:spLocks noChangeArrowheads="1"/>
          </p:cNvSpPr>
          <p:nvPr/>
        </p:nvSpPr>
        <p:spPr bwMode="auto">
          <a:xfrm>
            <a:off x="3779838" y="3429000"/>
            <a:ext cx="1223962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7" name="Text Box 24"/>
          <p:cNvSpPr txBox="1">
            <a:spLocks noChangeArrowheads="1"/>
          </p:cNvSpPr>
          <p:nvPr/>
        </p:nvSpPr>
        <p:spPr bwMode="auto">
          <a:xfrm>
            <a:off x="3924300" y="4359275"/>
            <a:ext cx="944563" cy="365125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sucrasa</a:t>
            </a:r>
          </a:p>
        </p:txBody>
      </p:sp>
      <p:sp>
        <p:nvSpPr>
          <p:cNvPr id="44048" name="Text Box 25"/>
          <p:cNvSpPr txBox="1">
            <a:spLocks noChangeArrowheads="1"/>
          </p:cNvSpPr>
          <p:nvPr/>
        </p:nvSpPr>
        <p:spPr bwMode="auto">
          <a:xfrm>
            <a:off x="3910013" y="3897313"/>
            <a:ext cx="963612" cy="39528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lactasa</a:t>
            </a:r>
          </a:p>
        </p:txBody>
      </p:sp>
      <p:sp>
        <p:nvSpPr>
          <p:cNvPr id="65565" name="Text Box 29"/>
          <p:cNvSpPr txBox="1">
            <a:spLocks noChangeArrowheads="1"/>
          </p:cNvSpPr>
          <p:nvPr/>
        </p:nvSpPr>
        <p:spPr bwMode="auto">
          <a:xfrm>
            <a:off x="395288" y="333375"/>
            <a:ext cx="1439862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44050" name="Rectangle 36"/>
          <p:cNvSpPr>
            <a:spLocks noChangeArrowheads="1"/>
          </p:cNvSpPr>
          <p:nvPr/>
        </p:nvSpPr>
        <p:spPr bwMode="auto">
          <a:xfrm>
            <a:off x="2843213" y="34290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1" name="Rectangle 37"/>
          <p:cNvSpPr>
            <a:spLocks noChangeArrowheads="1"/>
          </p:cNvSpPr>
          <p:nvPr/>
        </p:nvSpPr>
        <p:spPr bwMode="auto">
          <a:xfrm>
            <a:off x="5003800" y="3644900"/>
            <a:ext cx="10810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2" name="Rectangle 38"/>
          <p:cNvSpPr>
            <a:spLocks noChangeArrowheads="1"/>
          </p:cNvSpPr>
          <p:nvPr/>
        </p:nvSpPr>
        <p:spPr bwMode="auto">
          <a:xfrm>
            <a:off x="6372225" y="3429000"/>
            <a:ext cx="2889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3" name="Rectangle 39"/>
          <p:cNvSpPr>
            <a:spLocks noChangeArrowheads="1"/>
          </p:cNvSpPr>
          <p:nvPr/>
        </p:nvSpPr>
        <p:spPr bwMode="auto">
          <a:xfrm>
            <a:off x="6011863" y="342900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6227763" y="2997200"/>
            <a:ext cx="2374900" cy="20161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5" name="Rectangle 40"/>
          <p:cNvSpPr>
            <a:spLocks noChangeArrowheads="1"/>
          </p:cNvSpPr>
          <p:nvPr/>
        </p:nvSpPr>
        <p:spPr bwMode="auto">
          <a:xfrm>
            <a:off x="1619250" y="170021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6" name="Oval 41"/>
          <p:cNvSpPr>
            <a:spLocks noChangeArrowheads="1"/>
          </p:cNvSpPr>
          <p:nvPr/>
        </p:nvSpPr>
        <p:spPr bwMode="auto">
          <a:xfrm>
            <a:off x="323850" y="1628775"/>
            <a:ext cx="15113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79" name="Text Box 43"/>
          <p:cNvSpPr txBox="1">
            <a:spLocks noChangeArrowheads="1"/>
          </p:cNvSpPr>
          <p:nvPr/>
        </p:nvSpPr>
        <p:spPr bwMode="auto">
          <a:xfrm>
            <a:off x="406400" y="2103438"/>
            <a:ext cx="1733550" cy="461962"/>
          </a:xfrm>
          <a:prstGeom prst="rect">
            <a:avLst/>
          </a:prstGeom>
          <a:solidFill>
            <a:srgbClr val="FCA6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ALMIDÓN</a:t>
            </a:r>
          </a:p>
        </p:txBody>
      </p:sp>
      <p:sp>
        <p:nvSpPr>
          <p:cNvPr id="65580" name="Text Box 44"/>
          <p:cNvSpPr txBox="1">
            <a:spLocks noChangeArrowheads="1"/>
          </p:cNvSpPr>
          <p:nvPr/>
        </p:nvSpPr>
        <p:spPr bwMode="auto">
          <a:xfrm>
            <a:off x="1763713" y="1628775"/>
            <a:ext cx="1008062" cy="3952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amilasa</a:t>
            </a:r>
            <a:r>
              <a:rPr lang="es-ES_tradnl"/>
              <a:t> </a:t>
            </a:r>
          </a:p>
        </p:txBody>
      </p:sp>
      <p:sp>
        <p:nvSpPr>
          <p:cNvPr id="65582" name="Text Box 46"/>
          <p:cNvSpPr txBox="1">
            <a:spLocks noChangeArrowheads="1"/>
          </p:cNvSpPr>
          <p:nvPr/>
        </p:nvSpPr>
        <p:spPr bwMode="auto">
          <a:xfrm>
            <a:off x="6653213" y="5564188"/>
            <a:ext cx="1357312" cy="730250"/>
          </a:xfrm>
          <a:prstGeom prst="rect">
            <a:avLst/>
          </a:prstGeom>
          <a:solidFill>
            <a:srgbClr val="FFCC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  <a:p>
            <a:pPr>
              <a:defRPr/>
            </a:pPr>
            <a:r>
              <a:rPr lang="es-ES" sz="20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44060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2771775" y="3825081"/>
            <a:ext cx="1008063" cy="7167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32063" y="4000521"/>
            <a:ext cx="131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0099"/>
                </a:solidFill>
              </a:rPr>
              <a:t>LACTOSA</a:t>
            </a:r>
          </a:p>
          <a:p>
            <a:r>
              <a:rPr lang="es-VE" b="1" dirty="0" smtClean="0">
                <a:solidFill>
                  <a:srgbClr val="006600"/>
                </a:solidFill>
              </a:rPr>
              <a:t>SUCROSA</a:t>
            </a:r>
            <a:endParaRPr lang="es-VE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3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3" grpId="0" animBg="1"/>
      <p:bldP spid="65554" grpId="0" animBg="1"/>
      <p:bldP spid="65555" grpId="0" animBg="1"/>
      <p:bldP spid="65543" grpId="0" animBg="1"/>
      <p:bldP spid="65543" grpId="1" animBg="1"/>
      <p:bldP spid="65543" grpId="2" animBg="1"/>
      <p:bldP spid="65580" grpId="0" animBg="1"/>
      <p:bldP spid="6558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6372225" y="1089025"/>
            <a:ext cx="22320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Déficit LACTASA</a:t>
            </a:r>
          </a:p>
        </p:txBody>
      </p:sp>
      <p:grpSp>
        <p:nvGrpSpPr>
          <p:cNvPr id="134174" name="Group 30"/>
          <p:cNvGrpSpPr>
            <a:grpSpLocks/>
          </p:cNvGrpSpPr>
          <p:nvPr/>
        </p:nvGrpSpPr>
        <p:grpSpPr bwMode="auto">
          <a:xfrm>
            <a:off x="1476375" y="1700213"/>
            <a:ext cx="2509840" cy="4398962"/>
            <a:chOff x="930" y="1071"/>
            <a:chExt cx="1581" cy="2771"/>
          </a:xfrm>
        </p:grpSpPr>
        <p:pic>
          <p:nvPicPr>
            <p:cNvPr id="46100" name="Picture 6" descr="intestines"/>
            <p:cNvPicPr>
              <a:picLocks noChangeAspect="1" noChangeArrowheads="1"/>
            </p:cNvPicPr>
            <p:nvPr/>
          </p:nvPicPr>
          <p:blipFill>
            <a:blip r:embed="rId2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89"/>
            <a:stretch>
              <a:fillRect/>
            </a:stretch>
          </p:blipFill>
          <p:spPr bwMode="auto">
            <a:xfrm>
              <a:off x="930" y="1071"/>
              <a:ext cx="1536" cy="2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101" name="Rectangle 8"/>
            <p:cNvSpPr>
              <a:spLocks noChangeArrowheads="1"/>
            </p:cNvSpPr>
            <p:nvPr/>
          </p:nvSpPr>
          <p:spPr bwMode="auto">
            <a:xfrm>
              <a:off x="1558" y="1707"/>
              <a:ext cx="953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46102" name="Text Box 9"/>
            <p:cNvSpPr txBox="1">
              <a:spLocks noChangeArrowheads="1"/>
            </p:cNvSpPr>
            <p:nvPr/>
          </p:nvSpPr>
          <p:spPr bwMode="auto">
            <a:xfrm>
              <a:off x="1604" y="1724"/>
              <a:ext cx="75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s-ES" sz="1600" b="1" dirty="0" smtClean="0"/>
                <a:t>M. Apical</a:t>
              </a:r>
            </a:p>
            <a:p>
              <a:pPr algn="l" eaLnBrk="1" hangingPunct="1"/>
              <a:r>
                <a:rPr lang="es-ES" sz="1600" b="1" dirty="0" err="1" smtClean="0"/>
                <a:t>enterocito</a:t>
              </a:r>
              <a:endParaRPr lang="es-ES" sz="1600" b="1" dirty="0"/>
            </a:p>
            <a:p>
              <a:pPr algn="l" eaLnBrk="1" hangingPunct="1"/>
              <a:r>
                <a:rPr lang="es-ES" sz="1600" b="1" dirty="0"/>
                <a:t>(lactasa)</a:t>
              </a:r>
            </a:p>
          </p:txBody>
        </p:sp>
        <p:sp>
          <p:nvSpPr>
            <p:cNvPr id="46103" name="Rectangle 11"/>
            <p:cNvSpPr>
              <a:spLocks noChangeArrowheads="1"/>
            </p:cNvSpPr>
            <p:nvPr/>
          </p:nvSpPr>
          <p:spPr bwMode="auto">
            <a:xfrm>
              <a:off x="1604" y="2704"/>
              <a:ext cx="318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46104" name="Rectangle 12"/>
            <p:cNvSpPr>
              <a:spLocks noChangeArrowheads="1"/>
            </p:cNvSpPr>
            <p:nvPr/>
          </p:nvSpPr>
          <p:spPr bwMode="auto">
            <a:xfrm>
              <a:off x="1287" y="1071"/>
              <a:ext cx="49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pic>
        <p:nvPicPr>
          <p:cNvPr id="134151" name="Picture 7" descr="lactase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989138"/>
            <a:ext cx="316706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15"/>
          <p:cNvSpPr>
            <a:spLocks noChangeArrowheads="1"/>
          </p:cNvSpPr>
          <p:nvPr/>
        </p:nvSpPr>
        <p:spPr bwMode="auto">
          <a:xfrm>
            <a:off x="4572000" y="5661025"/>
            <a:ext cx="33115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b="1"/>
          </a:p>
        </p:txBody>
      </p:sp>
      <p:sp>
        <p:nvSpPr>
          <p:cNvPr id="46086" name="Rectangle 16"/>
          <p:cNvSpPr>
            <a:spLocks noChangeArrowheads="1"/>
          </p:cNvSpPr>
          <p:nvPr/>
        </p:nvSpPr>
        <p:spPr bwMode="auto">
          <a:xfrm>
            <a:off x="6227763" y="40767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4572000" y="5734050"/>
            <a:ext cx="1319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B82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6659563" y="5708650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B82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134166" name="Text Box 22"/>
          <p:cNvSpPr txBox="1">
            <a:spLocks noChangeArrowheads="1"/>
          </p:cNvSpPr>
          <p:nvPr/>
        </p:nvSpPr>
        <p:spPr bwMode="auto">
          <a:xfrm>
            <a:off x="6443663" y="3908425"/>
            <a:ext cx="11826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lactasa</a:t>
            </a:r>
          </a:p>
        </p:txBody>
      </p:sp>
      <p:sp>
        <p:nvSpPr>
          <p:cNvPr id="134177" name="Text Box 33"/>
          <p:cNvSpPr txBox="1">
            <a:spLocks noChangeArrowheads="1"/>
          </p:cNvSpPr>
          <p:nvPr/>
        </p:nvSpPr>
        <p:spPr bwMode="auto">
          <a:xfrm>
            <a:off x="611188" y="765175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6091" name="Rectangle 35"/>
          <p:cNvSpPr>
            <a:spLocks noChangeArrowheads="1"/>
          </p:cNvSpPr>
          <p:nvPr/>
        </p:nvSpPr>
        <p:spPr bwMode="auto">
          <a:xfrm>
            <a:off x="4716463" y="3284538"/>
            <a:ext cx="27352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8" name="Rectangle 14"/>
          <p:cNvSpPr>
            <a:spLocks noChangeArrowheads="1"/>
          </p:cNvSpPr>
          <p:nvPr/>
        </p:nvSpPr>
        <p:spPr bwMode="auto">
          <a:xfrm>
            <a:off x="5651500" y="3357563"/>
            <a:ext cx="1383506" cy="431800"/>
          </a:xfrm>
          <a:prstGeom prst="rect">
            <a:avLst/>
          </a:prstGeom>
          <a:solidFill>
            <a:srgbClr val="E4A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LACTOSA</a:t>
            </a:r>
          </a:p>
        </p:txBody>
      </p:sp>
      <p:sp>
        <p:nvSpPr>
          <p:cNvPr id="134180" name="Line 36"/>
          <p:cNvSpPr>
            <a:spLocks noChangeShapeType="1"/>
          </p:cNvSpPr>
          <p:nvPr/>
        </p:nvSpPr>
        <p:spPr bwMode="auto">
          <a:xfrm flipH="1">
            <a:off x="6011863" y="4149725"/>
            <a:ext cx="360362" cy="0"/>
          </a:xfrm>
          <a:prstGeom prst="line">
            <a:avLst/>
          </a:prstGeom>
          <a:noFill/>
          <a:ln w="28575">
            <a:solidFill>
              <a:srgbClr val="CC0027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1" name="Line 37"/>
          <p:cNvSpPr>
            <a:spLocks noChangeShapeType="1"/>
          </p:cNvSpPr>
          <p:nvPr/>
        </p:nvSpPr>
        <p:spPr bwMode="auto">
          <a:xfrm flipH="1">
            <a:off x="6011863" y="4221163"/>
            <a:ext cx="360362" cy="0"/>
          </a:xfrm>
          <a:prstGeom prst="line">
            <a:avLst/>
          </a:prstGeom>
          <a:noFill/>
          <a:ln w="28575">
            <a:solidFill>
              <a:srgbClr val="CC0027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2" name="Line 38"/>
          <p:cNvSpPr>
            <a:spLocks noChangeShapeType="1"/>
          </p:cNvSpPr>
          <p:nvPr/>
        </p:nvSpPr>
        <p:spPr bwMode="auto">
          <a:xfrm flipV="1">
            <a:off x="5435600" y="3284538"/>
            <a:ext cx="0" cy="50482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3" name="Text Box 39"/>
          <p:cNvSpPr txBox="1">
            <a:spLocks noChangeArrowheads="1"/>
          </p:cNvSpPr>
          <p:nvPr/>
        </p:nvSpPr>
        <p:spPr bwMode="auto">
          <a:xfrm>
            <a:off x="6115050" y="381000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46097" name="Rectangle 41"/>
          <p:cNvSpPr>
            <a:spLocks noChangeArrowheads="1"/>
          </p:cNvSpPr>
          <p:nvPr/>
        </p:nvSpPr>
        <p:spPr bwMode="auto">
          <a:xfrm>
            <a:off x="1403350" y="3429000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86" name="Text Box 42"/>
          <p:cNvSpPr txBox="1">
            <a:spLocks noChangeArrowheads="1"/>
          </p:cNvSpPr>
          <p:nvPr/>
        </p:nvSpPr>
        <p:spPr bwMode="auto">
          <a:xfrm>
            <a:off x="6011863" y="5799138"/>
            <a:ext cx="293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+</a:t>
            </a:r>
          </a:p>
        </p:txBody>
      </p:sp>
      <p:sp>
        <p:nvSpPr>
          <p:cNvPr id="46099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1" grpId="0"/>
      <p:bldP spid="134162" grpId="0"/>
      <p:bldP spid="134166" grpId="0" animBg="1"/>
      <p:bldP spid="134158" grpId="0" animBg="1"/>
      <p:bldP spid="134180" grpId="0" animBg="1"/>
      <p:bldP spid="134181" grpId="0" animBg="1"/>
      <p:bldP spid="134182" grpId="0" animBg="1"/>
      <p:bldP spid="13418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4" r="11995" b="14529"/>
          <a:stretch>
            <a:fillRect/>
          </a:stretch>
        </p:blipFill>
        <p:spPr>
          <a:xfrm>
            <a:off x="680375" y="1916113"/>
            <a:ext cx="4714875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6446838" y="1089025"/>
            <a:ext cx="214834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Déficit LACTASA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468313" y="620713"/>
            <a:ext cx="9842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5580063" y="1916113"/>
            <a:ext cx="2955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Hay mucha sucrasa </a:t>
            </a:r>
          </a:p>
          <a:p>
            <a:pPr eaLnBrk="1" hangingPunct="1"/>
            <a:r>
              <a:rPr lang="es-ES" sz="2400"/>
              <a:t>pero poca lactasa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5651500" y="2903538"/>
            <a:ext cx="2905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/>
              <a:t> Disminución expresión </a:t>
            </a:r>
          </a:p>
          <a:p>
            <a:pPr algn="l" eaLnBrk="1" hangingPunct="1"/>
            <a:r>
              <a:rPr lang="es-ES"/>
              <a:t>   con la edad</a:t>
            </a:r>
          </a:p>
          <a:p>
            <a:pPr algn="l" eaLnBrk="1" hangingPunct="1">
              <a:buFontTx/>
              <a:buChar char="•"/>
            </a:pPr>
            <a:r>
              <a:rPr lang="es-ES"/>
              <a:t> Inhibición por la glucosa</a:t>
            </a: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7019925" y="39830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5580063" y="4487863"/>
            <a:ext cx="2863850" cy="6699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Disminución de absorción</a:t>
            </a:r>
          </a:p>
          <a:p>
            <a:pPr eaLnBrk="1" hangingPunct="1"/>
            <a:r>
              <a:rPr lang="es-ES"/>
              <a:t> productos de lactosa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1908175" y="5516563"/>
            <a:ext cx="3228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Semanas después nacimiento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cerditos</a:t>
            </a:r>
          </a:p>
        </p:txBody>
      </p:sp>
      <p:sp>
        <p:nvSpPr>
          <p:cNvPr id="47114" name="Rectangle 16"/>
          <p:cNvSpPr>
            <a:spLocks noChangeArrowheads="1"/>
          </p:cNvSpPr>
          <p:nvPr/>
        </p:nvSpPr>
        <p:spPr bwMode="auto">
          <a:xfrm>
            <a:off x="684213" y="1382713"/>
            <a:ext cx="792162" cy="3990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 rot="-5400000">
            <a:off x="-55562" y="3294062"/>
            <a:ext cx="237013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de lactasa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(mmol</a:t>
            </a:r>
            <a:r>
              <a: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/min/g prot)</a:t>
            </a: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1942281" y="1274763"/>
            <a:ext cx="2863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En 70% población, pero </a:t>
            </a:r>
          </a:p>
          <a:p>
            <a:pPr algn="l" eaLnBrk="1" hangingPunct="1"/>
            <a:r>
              <a:rPr lang="es-ES_tradnl" dirty="0"/>
              <a:t>no todos son intolerantes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6115050" y="381000"/>
            <a:ext cx="2483372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II. DIGESTIÓN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CARBOHIDRATOS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4" grpId="0"/>
      <p:bldP spid="67595" grpId="0"/>
      <p:bldP spid="67596" grpId="0" animBg="1"/>
      <p:bldP spid="67597" grpId="0" animBg="1"/>
      <p:bldP spid="67598" grpId="0"/>
      <p:bldP spid="67599" grpId="0"/>
      <p:bldP spid="6760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7" b="20338"/>
          <a:stretch>
            <a:fillRect/>
          </a:stretch>
        </p:blipFill>
        <p:spPr>
          <a:xfrm>
            <a:off x="1331913" y="620713"/>
            <a:ext cx="5721350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6156325" y="1412875"/>
            <a:ext cx="2344738" cy="406400"/>
          </a:xfrm>
          <a:prstGeom prst="rect">
            <a:avLst/>
          </a:prstGeom>
          <a:solidFill>
            <a:srgbClr val="D9FF6F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Diarrea Osmótica</a:t>
            </a:r>
          </a:p>
        </p:txBody>
      </p:sp>
      <p:sp>
        <p:nvSpPr>
          <p:cNvPr id="48132" name="Text Box 9"/>
          <p:cNvSpPr txBox="1">
            <a:spLocks noChangeArrowheads="1"/>
          </p:cNvSpPr>
          <p:nvPr/>
        </p:nvSpPr>
        <p:spPr bwMode="auto">
          <a:xfrm>
            <a:off x="6300788" y="404813"/>
            <a:ext cx="2157412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Déficit LACTASA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254763" y="2141637"/>
            <a:ext cx="2008884" cy="1323439"/>
          </a:xfrm>
          <a:prstGeom prst="rect">
            <a:avLst/>
          </a:prstGeom>
          <a:solidFill>
            <a:srgbClr val="E9FFAB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el 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número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 partículas 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la LUZ</a:t>
            </a:r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5940425" y="908050"/>
            <a:ext cx="2533650" cy="395288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Intolerancia a lácteos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5795963" y="2533361"/>
            <a:ext cx="2795587" cy="1465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1. Se pierde partículas </a:t>
            </a:r>
          </a:p>
          <a:p>
            <a:pPr algn="l" eaLnBrk="1" hangingPunct="1"/>
            <a:r>
              <a:rPr lang="es-ES" dirty="0"/>
              <a:t>   osmóticamente activas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/>
              <a:t>2. </a:t>
            </a:r>
            <a:r>
              <a:rPr lang="es-ES" b="1" dirty="0"/>
              <a:t>No</a:t>
            </a:r>
            <a:r>
              <a:rPr lang="es-ES" dirty="0"/>
              <a:t> se pierden </a:t>
            </a:r>
          </a:p>
          <a:p>
            <a:pPr algn="l" eaLnBrk="1" hangingPunct="1"/>
            <a:r>
              <a:rPr lang="es-ES" dirty="0"/>
              <a:t>   electrolitos</a:t>
            </a:r>
          </a:p>
        </p:txBody>
      </p:sp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2051050" y="404813"/>
            <a:ext cx="1441450" cy="9366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4" name="Oval 16"/>
          <p:cNvSpPr>
            <a:spLocks noChangeArrowheads="1"/>
          </p:cNvSpPr>
          <p:nvPr/>
        </p:nvSpPr>
        <p:spPr bwMode="auto">
          <a:xfrm>
            <a:off x="3419475" y="1557338"/>
            <a:ext cx="1439863" cy="576262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5" name="Rectangle 17"/>
          <p:cNvSpPr>
            <a:spLocks noChangeArrowheads="1"/>
          </p:cNvSpPr>
          <p:nvPr/>
        </p:nvSpPr>
        <p:spPr bwMode="auto">
          <a:xfrm>
            <a:off x="2411413" y="2276475"/>
            <a:ext cx="2160587" cy="504825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6" name="Rectangle 18"/>
          <p:cNvSpPr>
            <a:spLocks noChangeArrowheads="1"/>
          </p:cNvSpPr>
          <p:nvPr/>
        </p:nvSpPr>
        <p:spPr bwMode="auto">
          <a:xfrm>
            <a:off x="3563938" y="3644900"/>
            <a:ext cx="1512887" cy="647700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5148263" y="1700213"/>
            <a:ext cx="719137" cy="43338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8" name="Rectangle 20"/>
          <p:cNvSpPr>
            <a:spLocks noChangeArrowheads="1"/>
          </p:cNvSpPr>
          <p:nvPr/>
        </p:nvSpPr>
        <p:spPr bwMode="auto">
          <a:xfrm>
            <a:off x="3635375" y="4581525"/>
            <a:ext cx="3168650" cy="5032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56356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30" name="Text Box 22"/>
          <p:cNvSpPr txBox="1">
            <a:spLocks noChangeArrowheads="1"/>
          </p:cNvSpPr>
          <p:nvPr/>
        </p:nvSpPr>
        <p:spPr bwMode="auto">
          <a:xfrm>
            <a:off x="9001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11874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34" name="Text Box 26"/>
          <p:cNvSpPr txBox="1">
            <a:spLocks noChangeArrowheads="1"/>
          </p:cNvSpPr>
          <p:nvPr/>
        </p:nvSpPr>
        <p:spPr bwMode="auto">
          <a:xfrm>
            <a:off x="2633663" y="5373688"/>
            <a:ext cx="12906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Osmótica </a:t>
            </a:r>
          </a:p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Acuosa</a:t>
            </a:r>
          </a:p>
        </p:txBody>
      </p:sp>
      <p:sp>
        <p:nvSpPr>
          <p:cNvPr id="68635" name="Text Box 27"/>
          <p:cNvSpPr txBox="1">
            <a:spLocks noChangeArrowheads="1"/>
          </p:cNvSpPr>
          <p:nvPr/>
        </p:nvSpPr>
        <p:spPr bwMode="auto">
          <a:xfrm>
            <a:off x="4545013" y="5661025"/>
            <a:ext cx="917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Cólicos</a:t>
            </a:r>
          </a:p>
        </p:txBody>
      </p:sp>
      <p:sp>
        <p:nvSpPr>
          <p:cNvPr id="68636" name="Text Box 28"/>
          <p:cNvSpPr txBox="1">
            <a:spLocks noChangeArrowheads="1"/>
          </p:cNvSpPr>
          <p:nvPr/>
        </p:nvSpPr>
        <p:spPr bwMode="auto">
          <a:xfrm>
            <a:off x="6227763" y="5661025"/>
            <a:ext cx="1355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Flatulencia</a:t>
            </a:r>
          </a:p>
        </p:txBody>
      </p:sp>
      <p:sp>
        <p:nvSpPr>
          <p:cNvPr id="48148" name="Rectangle 29"/>
          <p:cNvSpPr>
            <a:spLocks noChangeArrowheads="1"/>
          </p:cNvSpPr>
          <p:nvPr/>
        </p:nvSpPr>
        <p:spPr bwMode="auto">
          <a:xfrm>
            <a:off x="3132138" y="4868863"/>
            <a:ext cx="5032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8" name="Oval 30"/>
          <p:cNvSpPr>
            <a:spLocks noChangeArrowheads="1"/>
          </p:cNvSpPr>
          <p:nvPr/>
        </p:nvSpPr>
        <p:spPr bwMode="auto">
          <a:xfrm>
            <a:off x="2555875" y="5300663"/>
            <a:ext cx="1368425" cy="1081087"/>
          </a:xfrm>
          <a:prstGeom prst="ellipse">
            <a:avLst/>
          </a:prstGeom>
          <a:noFill/>
          <a:ln w="38100">
            <a:solidFill>
              <a:srgbClr val="2B812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9" name="Oval 31"/>
          <p:cNvSpPr>
            <a:spLocks noChangeArrowheads="1"/>
          </p:cNvSpPr>
          <p:nvPr/>
        </p:nvSpPr>
        <p:spPr bwMode="auto">
          <a:xfrm>
            <a:off x="4427538" y="5516563"/>
            <a:ext cx="1152525" cy="649287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40" name="Oval 32"/>
          <p:cNvSpPr>
            <a:spLocks noChangeArrowheads="1"/>
          </p:cNvSpPr>
          <p:nvPr/>
        </p:nvSpPr>
        <p:spPr bwMode="auto">
          <a:xfrm>
            <a:off x="6084888" y="5589588"/>
            <a:ext cx="1582737" cy="576262"/>
          </a:xfrm>
          <a:prstGeom prst="ellipse">
            <a:avLst/>
          </a:prstGeom>
          <a:noFill/>
          <a:ln w="38100">
            <a:solidFill>
              <a:srgbClr val="FF8D3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41" name="Line 33"/>
          <p:cNvSpPr>
            <a:spLocks noChangeShapeType="1"/>
          </p:cNvSpPr>
          <p:nvPr/>
        </p:nvSpPr>
        <p:spPr bwMode="auto">
          <a:xfrm flipH="1">
            <a:off x="3635375" y="5084763"/>
            <a:ext cx="576263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42" name="Line 34"/>
          <p:cNvSpPr>
            <a:spLocks noChangeShapeType="1"/>
          </p:cNvSpPr>
          <p:nvPr/>
        </p:nvSpPr>
        <p:spPr bwMode="auto">
          <a:xfrm>
            <a:off x="5076825" y="50847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43" name="Line 35"/>
          <p:cNvSpPr>
            <a:spLocks noChangeShapeType="1"/>
          </p:cNvSpPr>
          <p:nvPr/>
        </p:nvSpPr>
        <p:spPr bwMode="auto">
          <a:xfrm>
            <a:off x="6227763" y="5157788"/>
            <a:ext cx="4318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8155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686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 animBg="1"/>
      <p:bldP spid="68618" grpId="0" animBg="1"/>
      <p:bldP spid="68622" grpId="0" animBg="1"/>
      <p:bldP spid="68623" grpId="0" animBg="1"/>
      <p:bldP spid="68624" grpId="0" animBg="1"/>
      <p:bldP spid="68625" grpId="0" animBg="1"/>
      <p:bldP spid="68626" grpId="0" animBg="1"/>
      <p:bldP spid="68627" grpId="0" animBg="1"/>
      <p:bldP spid="68628" grpId="0" animBg="1"/>
      <p:bldP spid="68634" grpId="0"/>
      <p:bldP spid="68635" grpId="0"/>
      <p:bldP spid="68636" grpId="0"/>
      <p:bldP spid="68638" grpId="0" animBg="1"/>
      <p:bldP spid="68639" grpId="0" animBg="1"/>
      <p:bldP spid="68640" grpId="0" animBg="1"/>
      <p:bldP spid="68641" grpId="0" animBg="1"/>
      <p:bldP spid="68642" grpId="0" animBg="1"/>
      <p:bldP spid="686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15529" y="1690688"/>
            <a:ext cx="4855816" cy="3477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 por encima de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7264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1639109" y="2987702"/>
            <a:ext cx="2789546" cy="461665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GAP osmolar fecal</a:t>
            </a:r>
          </a:p>
        </p:txBody>
      </p:sp>
      <p:sp>
        <p:nvSpPr>
          <p:cNvPr id="219154" name="Text Box 18"/>
          <p:cNvSpPr txBox="1">
            <a:spLocks noChangeArrowheads="1"/>
          </p:cNvSpPr>
          <p:nvPr/>
        </p:nvSpPr>
        <p:spPr bwMode="auto">
          <a:xfrm>
            <a:off x="1620837" y="3579589"/>
            <a:ext cx="6120607" cy="646331"/>
          </a:xfrm>
          <a:prstGeom prst="rect">
            <a:avLst/>
          </a:prstGeom>
          <a:solidFill>
            <a:srgbClr val="FFE1EB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290 – [2 x (</a:t>
            </a:r>
            <a:r>
              <a:rPr lang="es-ES_tradnl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fecal + K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fecal)] =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50-100 </a:t>
            </a:r>
            <a:r>
              <a:rPr lang="es-ES_tradnl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9155" name="Text Box 19"/>
          <p:cNvSpPr txBox="1">
            <a:spLocks noChangeArrowheads="1"/>
          </p:cNvSpPr>
          <p:nvPr/>
        </p:nvSpPr>
        <p:spPr bwMode="auto">
          <a:xfrm>
            <a:off x="2197100" y="4467001"/>
            <a:ext cx="2087563" cy="600075"/>
          </a:xfrm>
          <a:prstGeom prst="rect">
            <a:avLst/>
          </a:prstGeom>
          <a:noFill/>
          <a:ln w="19050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Na</a:t>
            </a:r>
            <a:r>
              <a:rPr lang="es-ES_tradnl" sz="1600" b="1" baseline="30000"/>
              <a:t>+</a:t>
            </a:r>
            <a:r>
              <a:rPr lang="es-ES_tradnl" sz="1600" b="1"/>
              <a:t> f = 30 mEq/L</a:t>
            </a:r>
          </a:p>
          <a:p>
            <a:pPr algn="l" eaLnBrk="1" hangingPunct="1"/>
            <a:r>
              <a:rPr lang="es-ES_tradnl" sz="1600" b="1"/>
              <a:t>K</a:t>
            </a:r>
            <a:r>
              <a:rPr lang="es-ES_tradnl" sz="1600" b="1" baseline="30000"/>
              <a:t>+</a:t>
            </a:r>
            <a:r>
              <a:rPr lang="es-ES_tradnl" sz="1600" b="1"/>
              <a:t> f   = 70 mEq/L</a:t>
            </a:r>
          </a:p>
        </p:txBody>
      </p:sp>
      <p:sp>
        <p:nvSpPr>
          <p:cNvPr id="219157" name="Text Box 21"/>
          <p:cNvSpPr txBox="1">
            <a:spLocks noChangeArrowheads="1"/>
          </p:cNvSpPr>
          <p:nvPr/>
        </p:nvSpPr>
        <p:spPr bwMode="auto">
          <a:xfrm>
            <a:off x="1547813" y="1826989"/>
            <a:ext cx="508504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 dirty="0"/>
              <a:t>La </a:t>
            </a:r>
            <a:r>
              <a:rPr lang="es-ES_tradnl" sz="2400" dirty="0" err="1"/>
              <a:t>osmolaridad</a:t>
            </a:r>
            <a:r>
              <a:rPr lang="es-ES_tradnl" sz="2400" dirty="0"/>
              <a:t> en heces debe ser </a:t>
            </a:r>
          </a:p>
          <a:p>
            <a:pPr algn="l" eaLnBrk="1" hangingPunct="1"/>
            <a:r>
              <a:rPr lang="es-ES_tradnl" sz="2400" dirty="0"/>
              <a:t>igual a </a:t>
            </a:r>
            <a:r>
              <a:rPr lang="es-ES_tradnl" sz="2400" dirty="0" smtClean="0"/>
              <a:t>la del plasma: </a:t>
            </a:r>
            <a:r>
              <a:rPr lang="es-ES_tradnl" sz="2400" dirty="0"/>
              <a:t>290 </a:t>
            </a:r>
            <a:r>
              <a:rPr lang="es-ES_tradnl" sz="2400" dirty="0" err="1"/>
              <a:t>mOs</a:t>
            </a:r>
            <a:r>
              <a:rPr lang="es-ES_tradnl" sz="2400" dirty="0"/>
              <a:t>/L</a:t>
            </a:r>
          </a:p>
        </p:txBody>
      </p:sp>
      <p:sp>
        <p:nvSpPr>
          <p:cNvPr id="219158" name="Text Box 22"/>
          <p:cNvSpPr txBox="1">
            <a:spLocks noChangeArrowheads="1"/>
          </p:cNvSpPr>
          <p:nvPr/>
        </p:nvSpPr>
        <p:spPr bwMode="auto">
          <a:xfrm>
            <a:off x="2146442" y="5286151"/>
            <a:ext cx="3887787" cy="396875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290 –  [2 x (30 + 70)] = 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90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19159" name="Text Box 23"/>
          <p:cNvSpPr txBox="1">
            <a:spLocks noChangeArrowheads="1"/>
          </p:cNvSpPr>
          <p:nvPr/>
        </p:nvSpPr>
        <p:spPr bwMode="auto">
          <a:xfrm>
            <a:off x="6159724" y="5119933"/>
            <a:ext cx="1079500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OK!</a:t>
            </a:r>
          </a:p>
        </p:txBody>
      </p:sp>
      <p:sp>
        <p:nvSpPr>
          <p:cNvPr id="219163" name="Text Box 27"/>
          <p:cNvSpPr txBox="1">
            <a:spLocks noChangeArrowheads="1"/>
          </p:cNvSpPr>
          <p:nvPr/>
        </p:nvSpPr>
        <p:spPr bwMode="auto">
          <a:xfrm>
            <a:off x="1598314" y="4395564"/>
            <a:ext cx="5212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Ej.</a:t>
            </a:r>
          </a:p>
        </p:txBody>
      </p:sp>
      <p:sp>
        <p:nvSpPr>
          <p:cNvPr id="219165" name="Text Box 29"/>
          <p:cNvSpPr txBox="1">
            <a:spLocks noChangeArrowheads="1"/>
          </p:cNvSpPr>
          <p:nvPr/>
        </p:nvSpPr>
        <p:spPr bwMode="auto">
          <a:xfrm>
            <a:off x="1210519" y="831702"/>
            <a:ext cx="129688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68" name="Text Box 32"/>
          <p:cNvSpPr txBox="1">
            <a:spLocks noChangeArrowheads="1"/>
          </p:cNvSpPr>
          <p:nvPr/>
        </p:nvSpPr>
        <p:spPr bwMode="auto">
          <a:xfrm>
            <a:off x="5846197" y="2992167"/>
            <a:ext cx="1530350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49165" name="Text Box 34"/>
          <p:cNvSpPr txBox="1">
            <a:spLocks noChangeArrowheads="1"/>
          </p:cNvSpPr>
          <p:nvPr/>
        </p:nvSpPr>
        <p:spPr bwMode="auto">
          <a:xfrm>
            <a:off x="6043170" y="1016368"/>
            <a:ext cx="2451312" cy="400110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GAP osmolar fecal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500"/>
                                        <p:tgtEl>
                                          <p:spTgt spid="21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53" grpId="0" animBg="1"/>
      <p:bldP spid="219154" grpId="0" animBg="1"/>
      <p:bldP spid="219155" grpId="0" animBg="1"/>
      <p:bldP spid="219157" grpId="0"/>
      <p:bldP spid="219158" grpId="0" animBg="1"/>
      <p:bldP spid="219159" grpId="0" animBg="1"/>
      <p:bldP spid="219163" grpId="0"/>
      <p:bldP spid="21916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3"/>
          <p:cNvSpPr txBox="1">
            <a:spLocks noChangeArrowheads="1"/>
          </p:cNvSpPr>
          <p:nvPr/>
        </p:nvSpPr>
        <p:spPr bwMode="auto">
          <a:xfrm>
            <a:off x="6595691" y="476672"/>
            <a:ext cx="193674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Déficit LACTASA</a:t>
            </a:r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5543439" y="1570134"/>
            <a:ext cx="2922596" cy="646331"/>
          </a:xfrm>
          <a:prstGeom prst="rect">
            <a:avLst/>
          </a:prstGeom>
          <a:solidFill>
            <a:srgbClr val="E9FFAB"/>
          </a:solidFill>
          <a:ln w="952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el número</a:t>
            </a:r>
          </a:p>
          <a:p>
            <a:pPr>
              <a:defRPr/>
            </a:pPr>
            <a:r>
              <a:rPr lang="es-MX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 partículas </a:t>
            </a:r>
            <a:r>
              <a:rPr lang="es-MX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 </a:t>
            </a:r>
            <a:r>
              <a:rPr lang="es-MX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LUZ</a:t>
            </a:r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1343025" y="2285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dirty="0"/>
          </a:p>
        </p:txBody>
      </p:sp>
      <p:sp>
        <p:nvSpPr>
          <p:cNvPr id="239625" name="Text Box 9"/>
          <p:cNvSpPr txBox="1">
            <a:spLocks noChangeArrowheads="1"/>
          </p:cNvSpPr>
          <p:nvPr/>
        </p:nvSpPr>
        <p:spPr bwMode="auto">
          <a:xfrm>
            <a:off x="847278" y="1293136"/>
            <a:ext cx="458881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La </a:t>
            </a:r>
            <a:r>
              <a:rPr lang="es-ES_tradnl" dirty="0" err="1"/>
              <a:t>osmolaridad</a:t>
            </a:r>
            <a:r>
              <a:rPr lang="es-ES_tradnl" dirty="0"/>
              <a:t> fecal está dada en mayor parte por las partículas osmóticamente activas que se pierden en heces</a:t>
            </a:r>
            <a:r>
              <a:rPr lang="es-ES_tradnl" dirty="0" smtClean="0"/>
              <a:t>.</a:t>
            </a:r>
            <a:r>
              <a:rPr lang="es-ES" dirty="0"/>
              <a:t> </a:t>
            </a:r>
            <a:endParaRPr lang="es-ES" dirty="0" smtClean="0"/>
          </a:p>
          <a:p>
            <a:pPr algn="l" eaLnBrk="1" hangingPunct="1"/>
            <a:r>
              <a:rPr lang="es-ES" dirty="0" smtClean="0"/>
              <a:t>Pero </a:t>
            </a:r>
            <a:r>
              <a:rPr lang="es-ES" b="1" dirty="0"/>
              <a:t>NO</a:t>
            </a:r>
            <a:r>
              <a:rPr lang="es-ES" dirty="0"/>
              <a:t> se </a:t>
            </a:r>
            <a:r>
              <a:rPr lang="es-ES" dirty="0" smtClean="0"/>
              <a:t>pierden electrolitos.</a:t>
            </a:r>
            <a:endParaRPr lang="es-ES" dirty="0"/>
          </a:p>
        </p:txBody>
      </p:sp>
      <p:sp>
        <p:nvSpPr>
          <p:cNvPr id="239629" name="Text Box 13"/>
          <p:cNvSpPr txBox="1">
            <a:spLocks noChangeArrowheads="1"/>
          </p:cNvSpPr>
          <p:nvPr/>
        </p:nvSpPr>
        <p:spPr bwMode="auto">
          <a:xfrm>
            <a:off x="984343" y="5373215"/>
            <a:ext cx="3934283" cy="461665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290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[2 x (20 + 60)]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= 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130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39630" name="Rectangle 14"/>
          <p:cNvSpPr>
            <a:spLocks noChangeArrowheads="1"/>
          </p:cNvSpPr>
          <p:nvPr/>
        </p:nvSpPr>
        <p:spPr bwMode="auto">
          <a:xfrm>
            <a:off x="5328582" y="5327048"/>
            <a:ext cx="2356735" cy="1015663"/>
          </a:xfrm>
          <a:prstGeom prst="rect">
            <a:avLst/>
          </a:prstGeom>
          <a:solidFill>
            <a:srgbClr val="CBFF37"/>
          </a:solidFill>
          <a:ln w="28575">
            <a:solidFill>
              <a:srgbClr val="4F76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Diarrea Osmótica</a:t>
            </a:r>
          </a:p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GAP </a:t>
            </a:r>
            <a:r>
              <a:rPr lang="es-ES_tradnl" sz="2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osm.f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&gt;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100 </a:t>
            </a:r>
            <a:r>
              <a:rPr lang="es-ES_tradnl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963400" y="4083048"/>
            <a:ext cx="2009775" cy="369887"/>
          </a:xfrm>
          <a:prstGeom prst="rect">
            <a:avLst/>
          </a:prstGeom>
          <a:solidFill>
            <a:srgbClr val="CBFF37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falta lactasa</a:t>
            </a:r>
            <a:r>
              <a:rPr lang="es-ES_tradnl" dirty="0" smtClean="0"/>
              <a:t>:</a:t>
            </a:r>
          </a:p>
        </p:txBody>
      </p:sp>
      <p:sp>
        <p:nvSpPr>
          <p:cNvPr id="239634" name="Text Box 18"/>
          <p:cNvSpPr txBox="1">
            <a:spLocks noChangeArrowheads="1"/>
          </p:cNvSpPr>
          <p:nvPr/>
        </p:nvSpPr>
        <p:spPr bwMode="auto">
          <a:xfrm>
            <a:off x="611188" y="506413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1258888" y="506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9637" name="Text Box 21"/>
          <p:cNvSpPr txBox="1">
            <a:spLocks noChangeArrowheads="1"/>
          </p:cNvSpPr>
          <p:nvPr/>
        </p:nvSpPr>
        <p:spPr bwMode="auto">
          <a:xfrm>
            <a:off x="1907704" y="4466556"/>
            <a:ext cx="2087562" cy="600075"/>
          </a:xfrm>
          <a:prstGeom prst="rect">
            <a:avLst/>
          </a:prstGeom>
          <a:noFill/>
          <a:ln w="19050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Na</a:t>
            </a:r>
            <a:r>
              <a:rPr lang="es-ES_tradnl" sz="1600" b="1" baseline="30000"/>
              <a:t>+</a:t>
            </a:r>
            <a:r>
              <a:rPr lang="es-ES_tradnl" sz="1600" b="1"/>
              <a:t> f = 20 mEq/L</a:t>
            </a:r>
          </a:p>
          <a:p>
            <a:pPr algn="l" eaLnBrk="1" hangingPunct="1"/>
            <a:r>
              <a:rPr lang="es-ES_tradnl" sz="1600" b="1"/>
              <a:t>K</a:t>
            </a:r>
            <a:r>
              <a:rPr lang="es-ES_tradnl" sz="1600" b="1" baseline="30000"/>
              <a:t>+</a:t>
            </a:r>
            <a:r>
              <a:rPr lang="es-ES_tradnl" sz="1600" b="1"/>
              <a:t> f   = 60 mEq/L</a:t>
            </a:r>
          </a:p>
        </p:txBody>
      </p:sp>
      <p:sp>
        <p:nvSpPr>
          <p:cNvPr id="239638" name="Text Box 22"/>
          <p:cNvSpPr txBox="1">
            <a:spLocks noChangeArrowheads="1"/>
          </p:cNvSpPr>
          <p:nvPr/>
        </p:nvSpPr>
        <p:spPr bwMode="auto">
          <a:xfrm>
            <a:off x="963400" y="3363231"/>
            <a:ext cx="5543550" cy="590550"/>
          </a:xfrm>
          <a:prstGeom prst="rect">
            <a:avLst/>
          </a:prstGeom>
          <a:solidFill>
            <a:srgbClr val="FFE1EB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290 – [2 x (Na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fecal + K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fecal)] = 50 - 100 mOs/L</a:t>
            </a:r>
          </a:p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9639" name="Text Box 23"/>
          <p:cNvSpPr txBox="1">
            <a:spLocks noChangeArrowheads="1"/>
          </p:cNvSpPr>
          <p:nvPr/>
        </p:nvSpPr>
        <p:spPr bwMode="auto">
          <a:xfrm>
            <a:off x="963400" y="2867901"/>
            <a:ext cx="2451312" cy="400110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GAP osmolar fecal</a:t>
            </a:r>
          </a:p>
        </p:txBody>
      </p:sp>
      <p:sp>
        <p:nvSpPr>
          <p:cNvPr id="50190" name="Text Box 6"/>
          <p:cNvSpPr txBox="1">
            <a:spLocks noChangeArrowheads="1"/>
          </p:cNvSpPr>
          <p:nvPr/>
        </p:nvSpPr>
        <p:spPr bwMode="auto">
          <a:xfrm>
            <a:off x="10750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356139" y="4452935"/>
            <a:ext cx="19448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dirty="0">
                <a:solidFill>
                  <a:srgbClr val="000000"/>
                </a:solidFill>
              </a:rPr>
              <a:t>Se pierde menos </a:t>
            </a:r>
            <a:endParaRPr lang="es-ES_tradnl" dirty="0" smtClean="0">
              <a:solidFill>
                <a:srgbClr val="000000"/>
              </a:solidFill>
            </a:endParaRPr>
          </a:p>
          <a:p>
            <a:pPr algn="l"/>
            <a:r>
              <a:rPr lang="es-ES_tradnl" dirty="0" err="1" smtClean="0">
                <a:solidFill>
                  <a:srgbClr val="000000"/>
                </a:solidFill>
              </a:rPr>
              <a:t>Na</a:t>
            </a:r>
            <a:r>
              <a:rPr lang="es-ES_tradnl" baseline="30000" dirty="0">
                <a:solidFill>
                  <a:srgbClr val="000000"/>
                </a:solidFill>
              </a:rPr>
              <a:t>+</a:t>
            </a:r>
            <a:r>
              <a:rPr lang="es-ES_tradnl" dirty="0">
                <a:solidFill>
                  <a:srgbClr val="000000"/>
                </a:solidFill>
              </a:rPr>
              <a:t>-K</a:t>
            </a:r>
            <a:r>
              <a:rPr lang="es-ES_tradnl" baseline="30000" dirty="0">
                <a:solidFill>
                  <a:srgbClr val="000000"/>
                </a:solidFill>
              </a:rPr>
              <a:t>+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 fecales </a:t>
            </a:r>
          </a:p>
        </p:txBody>
      </p:sp>
      <p:sp>
        <p:nvSpPr>
          <p:cNvPr id="50192" name="Text Box 6"/>
          <p:cNvSpPr txBox="1">
            <a:spLocks noChangeArrowheads="1"/>
          </p:cNvSpPr>
          <p:nvPr/>
        </p:nvSpPr>
        <p:spPr bwMode="auto">
          <a:xfrm>
            <a:off x="1855225" y="645949"/>
            <a:ext cx="2356735" cy="400110"/>
          </a:xfrm>
          <a:prstGeom prst="rect">
            <a:avLst/>
          </a:prstGeom>
          <a:solidFill>
            <a:srgbClr val="D9FF6F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Diarrea Osmótica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48701" y="4581927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s-ES_tradnl" b="1" dirty="0">
                <a:solidFill>
                  <a:srgbClr val="000000"/>
                </a:solidFill>
              </a:rPr>
              <a:t>Ej. 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endParaRPr lang="es-ES_tradnl" baseline="30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3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0" grpId="0" animBg="1"/>
      <p:bldP spid="239625" grpId="0"/>
      <p:bldP spid="239629" grpId="0" animBg="1"/>
      <p:bldP spid="239630" grpId="0" animBg="1"/>
      <p:bldP spid="239633" grpId="0" animBg="1"/>
      <p:bldP spid="239637" grpId="0" animBg="1"/>
      <p:bldP spid="239638" grpId="0" animBg="1"/>
      <p:bldP spid="239639" grpId="0" animBg="1"/>
      <p:bldP spid="2" grpId="0"/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deficiencia de lactosa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350"/>
            <a:ext cx="34036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6"/>
          <p:cNvSpPr txBox="1">
            <a:spLocks noChangeArrowheads="1"/>
          </p:cNvSpPr>
          <p:nvPr/>
        </p:nvSpPr>
        <p:spPr bwMode="auto">
          <a:xfrm>
            <a:off x="6011863" y="1125538"/>
            <a:ext cx="2363787" cy="425450"/>
          </a:xfrm>
          <a:prstGeom prst="rect">
            <a:avLst/>
          </a:prstGeom>
          <a:solidFill>
            <a:srgbClr val="D9FF6F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Diarrea Osmótica</a:t>
            </a:r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auto">
          <a:xfrm>
            <a:off x="3598863" y="2060575"/>
            <a:ext cx="792162" cy="576263"/>
          </a:xfrm>
          <a:prstGeom prst="ellipse">
            <a:avLst/>
          </a:prstGeom>
          <a:noFill/>
          <a:ln w="38100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2" name="Oval 8"/>
          <p:cNvSpPr>
            <a:spLocks noChangeArrowheads="1"/>
          </p:cNvSpPr>
          <p:nvPr/>
        </p:nvSpPr>
        <p:spPr bwMode="auto">
          <a:xfrm>
            <a:off x="4211638" y="3429000"/>
            <a:ext cx="792162" cy="576263"/>
          </a:xfrm>
          <a:prstGeom prst="ellipse">
            <a:avLst/>
          </a:prstGeom>
          <a:noFill/>
          <a:ln w="38100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06" name="Rectangle 10"/>
          <p:cNvSpPr>
            <a:spLocks noChangeArrowheads="1"/>
          </p:cNvSpPr>
          <p:nvPr/>
        </p:nvSpPr>
        <p:spPr bwMode="auto">
          <a:xfrm>
            <a:off x="2482850" y="5876925"/>
            <a:ext cx="2468563" cy="981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07" name="Line 11"/>
          <p:cNvSpPr>
            <a:spLocks noChangeShapeType="1"/>
          </p:cNvSpPr>
          <p:nvPr/>
        </p:nvSpPr>
        <p:spPr bwMode="auto">
          <a:xfrm>
            <a:off x="3203575" y="5589588"/>
            <a:ext cx="0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08" name="Text Box 9"/>
          <p:cNvSpPr txBox="1">
            <a:spLocks noChangeArrowheads="1"/>
          </p:cNvSpPr>
          <p:nvPr/>
        </p:nvSpPr>
        <p:spPr bwMode="auto">
          <a:xfrm>
            <a:off x="1619250" y="5157788"/>
            <a:ext cx="1195388" cy="1035050"/>
          </a:xfrm>
          <a:prstGeom prst="rect">
            <a:avLst/>
          </a:prstGeom>
          <a:solidFill>
            <a:srgbClr val="BCFF0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 </a:t>
            </a:r>
          </a:p>
          <a:p>
            <a:pPr algn="l"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MX" sz="20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pPr algn="l"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s-MX" sz="20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+ </a:t>
            </a:r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MX" sz="20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s-MX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6321425" y="549275"/>
            <a:ext cx="209384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Déficit Lactasa</a:t>
            </a:r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580063" y="1916113"/>
            <a:ext cx="2403475" cy="2174875"/>
          </a:xfrm>
          <a:prstGeom prst="rect">
            <a:avLst/>
          </a:prstGeom>
          <a:solidFill>
            <a:srgbClr val="E1F5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TRATAMIENTO</a:t>
            </a:r>
          </a:p>
          <a:p>
            <a:pPr algn="l" eaLnBrk="1" hangingPunct="1"/>
            <a:endParaRPr lang="es-MX"/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/>
              <a:t> </a:t>
            </a:r>
            <a:r>
              <a:rPr lang="es-MX" sz="2000"/>
              <a:t>Evitar lácteos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/>
              <a:t> Dar suplementos </a:t>
            </a:r>
          </a:p>
          <a:p>
            <a:pPr algn="l" eaLnBrk="1" hangingPunct="1">
              <a:buClr>
                <a:schemeClr val="hlink"/>
              </a:buClr>
            </a:pPr>
            <a:r>
              <a:rPr lang="es-MX" sz="2000"/>
              <a:t>  calcio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/>
              <a:t> Tomar lactasa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/>
              <a:t> Tomar yogourt</a:t>
            </a:r>
            <a:endParaRPr lang="es-MX"/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5423310" y="4292600"/>
            <a:ext cx="2533066" cy="40011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solidFill>
                  <a:srgbClr val="CC0027"/>
                </a:solidFill>
              </a:rPr>
              <a:t>¿Por qué  </a:t>
            </a:r>
            <a:r>
              <a:rPr lang="es-ES" sz="2000" dirty="0" err="1">
                <a:solidFill>
                  <a:srgbClr val="CC0027"/>
                </a:solidFill>
              </a:rPr>
              <a:t>yogourt</a:t>
            </a:r>
            <a:r>
              <a:rPr lang="es-ES" sz="2000" dirty="0">
                <a:solidFill>
                  <a:srgbClr val="CC0027"/>
                </a:solidFill>
              </a:rPr>
              <a:t>??</a:t>
            </a:r>
          </a:p>
        </p:txBody>
      </p:sp>
      <p:pic>
        <p:nvPicPr>
          <p:cNvPr id="149522" name="Picture 18" descr="yogu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724399"/>
            <a:ext cx="2403475" cy="1603537"/>
          </a:xfrm>
          <a:prstGeom prst="rect">
            <a:avLst/>
          </a:prstGeom>
          <a:noFill/>
          <a:ln w="9525">
            <a:solidFill>
              <a:srgbClr val="FF216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1" grpId="0" animBg="1"/>
      <p:bldP spid="149512" grpId="0" animBg="1"/>
      <p:bldP spid="149517" grpId="0" animBg="1"/>
      <p:bldP spid="14952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2097088" y="1773238"/>
            <a:ext cx="4949825" cy="46196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2141403" y="2420937"/>
            <a:ext cx="4905510" cy="3247043"/>
          </a:xfrm>
          <a:prstGeom prst="rect">
            <a:avLst/>
          </a:prstGeom>
          <a:solidFill>
            <a:srgbClr val="E1F5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Acción de proteasas</a:t>
            </a:r>
          </a:p>
          <a:p>
            <a:pPr>
              <a:buSzPct val="150000"/>
              <a:buFont typeface="Arial" pitchFamily="34" charset="0"/>
              <a:buChar char="•"/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Digestión en </a:t>
            </a:r>
            <a:r>
              <a:rPr lang="es-MX" sz="2400" b="1" dirty="0" smtClean="0">
                <a:latin typeface="Comic Sans MS" pitchFamily="66" charset="0"/>
              </a:rPr>
              <a:t>estómago</a:t>
            </a:r>
          </a:p>
          <a:p>
            <a:pPr marL="171450" indent="-171450">
              <a:buSzPct val="150000"/>
              <a:buFont typeface="Arial" pitchFamily="34" charset="0"/>
              <a:buChar char="•"/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Digestión en </a:t>
            </a:r>
            <a:r>
              <a:rPr lang="es-MX" sz="2400" b="1" dirty="0" smtClean="0">
                <a:latin typeface="Comic Sans MS" pitchFamily="66" charset="0"/>
              </a:rPr>
              <a:t>intestino delgado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Luz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Membrana apical c. epitelial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Citoplasma c. epitelial</a:t>
            </a:r>
          </a:p>
          <a:p>
            <a:pPr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“Canibalismo”</a:t>
            </a:r>
          </a:p>
          <a:p>
            <a:pPr>
              <a:defRPr/>
            </a:pPr>
            <a:endParaRPr lang="es-MX" sz="900" dirty="0" smtClean="0">
              <a:latin typeface="Comic Sans MS" pitchFamily="66" charset="0"/>
            </a:endParaRPr>
          </a:p>
        </p:txBody>
      </p:sp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4902200" y="465138"/>
            <a:ext cx="3679825" cy="36988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6877050" y="981075"/>
            <a:ext cx="177484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DIETA</a:t>
            </a:r>
          </a:p>
          <a:p>
            <a:pPr algn="l" eaLnBrk="1" hangingPunct="1"/>
            <a:r>
              <a:rPr lang="es-ES" b="1"/>
              <a:t>Proteínas 12%</a:t>
            </a:r>
          </a:p>
        </p:txBody>
      </p:sp>
      <p:pic>
        <p:nvPicPr>
          <p:cNvPr id="53252" name="Picture 6" descr="Ste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57388"/>
            <a:ext cx="2941637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7" descr="eg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6963" r="16562"/>
          <a:stretch>
            <a:fillRect/>
          </a:stretch>
        </p:blipFill>
        <p:spPr bwMode="auto">
          <a:xfrm>
            <a:off x="3240088" y="2278063"/>
            <a:ext cx="2663825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8" descr="milk_3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1916113"/>
            <a:ext cx="28924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9" descr="Red_Kidney_Bea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221163"/>
            <a:ext cx="2376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2268538" y="2176463"/>
            <a:ext cx="4419600" cy="3773487"/>
            <a:chOff x="1267" y="1029"/>
            <a:chExt cx="2784" cy="2377"/>
          </a:xfrm>
        </p:grpSpPr>
        <p:pic>
          <p:nvPicPr>
            <p:cNvPr id="54279" name="Picture 3" descr="digestion2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7" y="1029"/>
              <a:ext cx="2747" cy="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80" name="Rectangle 4"/>
            <p:cNvSpPr>
              <a:spLocks noChangeArrowheads="1"/>
            </p:cNvSpPr>
            <p:nvPr/>
          </p:nvSpPr>
          <p:spPr bwMode="auto">
            <a:xfrm>
              <a:off x="3172" y="1162"/>
              <a:ext cx="635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4281" name="Rectangle 5"/>
            <p:cNvSpPr>
              <a:spLocks noChangeArrowheads="1"/>
            </p:cNvSpPr>
            <p:nvPr/>
          </p:nvSpPr>
          <p:spPr bwMode="auto">
            <a:xfrm>
              <a:off x="2310" y="1570"/>
              <a:ext cx="454" cy="136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61798" name="Text Box 6"/>
            <p:cNvSpPr txBox="1">
              <a:spLocks noChangeArrowheads="1"/>
            </p:cNvSpPr>
            <p:nvPr/>
          </p:nvSpPr>
          <p:spPr bwMode="auto">
            <a:xfrm>
              <a:off x="1494" y="1298"/>
              <a:ext cx="74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PEPSINA</a:t>
              </a:r>
            </a:p>
          </p:txBody>
        </p:sp>
        <p:sp>
          <p:nvSpPr>
            <p:cNvPr id="161799" name="Text Box 7"/>
            <p:cNvSpPr txBox="1">
              <a:spLocks noChangeArrowheads="1"/>
            </p:cNvSpPr>
            <p:nvPr/>
          </p:nvSpPr>
          <p:spPr bwMode="auto">
            <a:xfrm>
              <a:off x="3263" y="2400"/>
              <a:ext cx="78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TRIPSINA</a:t>
              </a:r>
            </a:p>
          </p:txBody>
        </p:sp>
        <p:sp>
          <p:nvSpPr>
            <p:cNvPr id="161800" name="Text Box 8"/>
            <p:cNvSpPr txBox="1">
              <a:spLocks noChangeArrowheads="1"/>
            </p:cNvSpPr>
            <p:nvPr/>
          </p:nvSpPr>
          <p:spPr bwMode="auto">
            <a:xfrm>
              <a:off x="1267" y="1995"/>
              <a:ext cx="862" cy="8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s-E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es-ES" sz="1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corta polímeros en pequeños trozos</a:t>
              </a:r>
            </a:p>
          </p:txBody>
        </p:sp>
        <p:sp>
          <p:nvSpPr>
            <p:cNvPr id="161801" name="Text Box 9"/>
            <p:cNvSpPr txBox="1">
              <a:spLocks noChangeArrowheads="1"/>
            </p:cNvSpPr>
            <p:nvPr/>
          </p:nvSpPr>
          <p:spPr bwMode="auto">
            <a:xfrm>
              <a:off x="2038" y="2886"/>
              <a:ext cx="1179" cy="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corta pequeños polímeros en monómeros</a:t>
              </a:r>
            </a:p>
          </p:txBody>
        </p:sp>
        <p:sp>
          <p:nvSpPr>
            <p:cNvPr id="54286" name="Rectangle 10"/>
            <p:cNvSpPr>
              <a:spLocks noChangeArrowheads="1"/>
            </p:cNvSpPr>
            <p:nvPr/>
          </p:nvSpPr>
          <p:spPr bwMode="auto">
            <a:xfrm>
              <a:off x="2719" y="2024"/>
              <a:ext cx="544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61803" name="Text Box 11"/>
            <p:cNvSpPr txBox="1">
              <a:spLocks noChangeArrowheads="1"/>
            </p:cNvSpPr>
            <p:nvPr/>
          </p:nvSpPr>
          <p:spPr bwMode="auto">
            <a:xfrm>
              <a:off x="2220" y="1509"/>
              <a:ext cx="6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estómago</a:t>
              </a:r>
            </a:p>
          </p:txBody>
        </p:sp>
        <p:sp>
          <p:nvSpPr>
            <p:cNvPr id="161804" name="Text Box 12"/>
            <p:cNvSpPr txBox="1">
              <a:spLocks noChangeArrowheads="1"/>
            </p:cNvSpPr>
            <p:nvPr/>
          </p:nvSpPr>
          <p:spPr bwMode="auto">
            <a:xfrm>
              <a:off x="2684" y="2235"/>
              <a:ext cx="6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intestino</a:t>
              </a:r>
            </a:p>
          </p:txBody>
        </p:sp>
      </p:grp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6145213" y="523875"/>
            <a:ext cx="2045753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      PROTEÍNAS</a:t>
            </a:r>
          </a:p>
        </p:txBody>
      </p:sp>
      <p:sp>
        <p:nvSpPr>
          <p:cNvPr id="54276" name="Text Box 14"/>
          <p:cNvSpPr txBox="1">
            <a:spLocks noChangeArrowheads="1"/>
          </p:cNvSpPr>
          <p:nvPr/>
        </p:nvSpPr>
        <p:spPr bwMode="auto">
          <a:xfrm>
            <a:off x="5795963" y="1268413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Acción PROTEASAS</a:t>
            </a:r>
          </a:p>
        </p:txBody>
      </p:sp>
      <p:sp>
        <p:nvSpPr>
          <p:cNvPr id="54277" name="Rectangle 16"/>
          <p:cNvSpPr>
            <a:spLocks noChangeArrowheads="1"/>
          </p:cNvSpPr>
          <p:nvPr/>
        </p:nvSpPr>
        <p:spPr bwMode="auto">
          <a:xfrm>
            <a:off x="2159000" y="1916113"/>
            <a:ext cx="4824413" cy="4032250"/>
          </a:xfrm>
          <a:prstGeom prst="rect">
            <a:avLst/>
          </a:prstGeom>
          <a:noFill/>
          <a:ln w="28575">
            <a:solidFill>
              <a:srgbClr val="00966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6" r="30133" b="85345"/>
          <a:stretch>
            <a:fillRect/>
          </a:stretch>
        </p:blipFill>
        <p:spPr bwMode="auto">
          <a:xfrm>
            <a:off x="2411413" y="2941638"/>
            <a:ext cx="396081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1403350" y="2708275"/>
            <a:ext cx="57118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1547813" y="2933700"/>
            <a:ext cx="1355725" cy="711200"/>
          </a:xfrm>
          <a:prstGeom prst="rect">
            <a:avLst/>
          </a:prstGeom>
          <a:solidFill>
            <a:srgbClr val="93E3FF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Terminal </a:t>
            </a:r>
          </a:p>
          <a:p>
            <a:pPr algn="l" eaLnBrk="1" hangingPunct="1"/>
            <a:r>
              <a:rPr lang="es-MX" sz="2000" b="1"/>
              <a:t>amino</a:t>
            </a: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940425" y="2933700"/>
            <a:ext cx="1355725" cy="711200"/>
          </a:xfrm>
          <a:prstGeom prst="rect">
            <a:avLst/>
          </a:prstGeom>
          <a:solidFill>
            <a:srgbClr val="F7D5B3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Terminal </a:t>
            </a:r>
          </a:p>
          <a:p>
            <a:pPr algn="l" eaLnBrk="1" hangingPunct="1"/>
            <a:r>
              <a:rPr lang="es-MX" sz="2000" b="1"/>
              <a:t>carboxilo</a:t>
            </a:r>
          </a:p>
        </p:txBody>
      </p:sp>
      <p:sp>
        <p:nvSpPr>
          <p:cNvPr id="55303" name="Rectangle 8"/>
          <p:cNvSpPr>
            <a:spLocks noChangeArrowheads="1"/>
          </p:cNvSpPr>
          <p:nvPr/>
        </p:nvSpPr>
        <p:spPr bwMode="auto">
          <a:xfrm>
            <a:off x="3932238" y="4221163"/>
            <a:ext cx="8159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4078288" y="2276475"/>
            <a:ext cx="1276350" cy="485775"/>
          </a:xfrm>
          <a:prstGeom prst="rect">
            <a:avLst/>
          </a:prstGeom>
          <a:solidFill>
            <a:srgbClr val="EAD5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outerShdw dist="45791" dir="3378596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/>
              <a:t>Péptido</a:t>
            </a:r>
          </a:p>
        </p:txBody>
      </p:sp>
      <p:sp>
        <p:nvSpPr>
          <p:cNvPr id="55305" name="Text Box 11"/>
          <p:cNvSpPr txBox="1">
            <a:spLocks noChangeArrowheads="1"/>
          </p:cNvSpPr>
          <p:nvPr/>
        </p:nvSpPr>
        <p:spPr bwMode="auto">
          <a:xfrm>
            <a:off x="3563938" y="3195638"/>
            <a:ext cx="527050" cy="376237"/>
          </a:xfrm>
          <a:prstGeom prst="rect">
            <a:avLst/>
          </a:prstGeom>
          <a:solidFill>
            <a:srgbClr val="FFABE3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AA</a:t>
            </a:r>
          </a:p>
        </p:txBody>
      </p:sp>
      <p:sp>
        <p:nvSpPr>
          <p:cNvPr id="55306" name="Text Box 12"/>
          <p:cNvSpPr txBox="1">
            <a:spLocks noChangeArrowheads="1"/>
          </p:cNvSpPr>
          <p:nvPr/>
        </p:nvSpPr>
        <p:spPr bwMode="auto">
          <a:xfrm>
            <a:off x="4572000" y="3063875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Enlace</a:t>
            </a:r>
          </a:p>
          <a:p>
            <a:pPr eaLnBrk="1" hangingPunct="1"/>
            <a:r>
              <a:rPr lang="es-MX" sz="1600" b="1"/>
              <a:t>peptídico</a:t>
            </a:r>
          </a:p>
        </p:txBody>
      </p:sp>
      <p:sp>
        <p:nvSpPr>
          <p:cNvPr id="55307" name="Text Box 17"/>
          <p:cNvSpPr txBox="1">
            <a:spLocks noChangeArrowheads="1"/>
          </p:cNvSpPr>
          <p:nvPr/>
        </p:nvSpPr>
        <p:spPr bwMode="auto">
          <a:xfrm>
            <a:off x="6047592" y="1196752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Acción PROTEASAS</a:t>
            </a:r>
          </a:p>
        </p:txBody>
      </p:sp>
      <p:sp>
        <p:nvSpPr>
          <p:cNvPr id="55308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414679" y="476672"/>
            <a:ext cx="2045753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      PROTEÍNAS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  <p:bldP spid="1505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IGASTION PROTEINA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051050"/>
            <a:ext cx="558482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6"/>
          <p:cNvSpPr txBox="1">
            <a:spLocks noChangeArrowheads="1"/>
          </p:cNvSpPr>
          <p:nvPr/>
        </p:nvSpPr>
        <p:spPr bwMode="auto">
          <a:xfrm>
            <a:off x="6191608" y="1125538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Acción PROTEASAS</a:t>
            </a:r>
          </a:p>
        </p:txBody>
      </p:sp>
      <p:sp>
        <p:nvSpPr>
          <p:cNvPr id="56324" name="Rectangle 7"/>
          <p:cNvSpPr>
            <a:spLocks noChangeArrowheads="1"/>
          </p:cNvSpPr>
          <p:nvPr/>
        </p:nvSpPr>
        <p:spPr bwMode="auto">
          <a:xfrm>
            <a:off x="1436688" y="1984375"/>
            <a:ext cx="44640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5397500" y="4144963"/>
            <a:ext cx="15113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6" name="Text Box 9"/>
          <p:cNvSpPr txBox="1">
            <a:spLocks noChangeArrowheads="1"/>
          </p:cNvSpPr>
          <p:nvPr/>
        </p:nvSpPr>
        <p:spPr bwMode="auto">
          <a:xfrm>
            <a:off x="5367338" y="4073525"/>
            <a:ext cx="1570037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126986" name="Oval 10"/>
          <p:cNvSpPr>
            <a:spLocks noChangeArrowheads="1"/>
          </p:cNvSpPr>
          <p:nvPr/>
        </p:nvSpPr>
        <p:spPr bwMode="auto">
          <a:xfrm>
            <a:off x="3741738" y="5081588"/>
            <a:ext cx="574675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7" name="Oval 11"/>
          <p:cNvSpPr>
            <a:spLocks noChangeArrowheads="1"/>
          </p:cNvSpPr>
          <p:nvPr/>
        </p:nvSpPr>
        <p:spPr bwMode="auto">
          <a:xfrm>
            <a:off x="4389438" y="5008563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8" name="Line 12"/>
          <p:cNvSpPr>
            <a:spLocks noChangeShapeType="1"/>
          </p:cNvSpPr>
          <p:nvPr/>
        </p:nvSpPr>
        <p:spPr bwMode="auto">
          <a:xfrm>
            <a:off x="4029075" y="2200275"/>
            <a:ext cx="0" cy="15128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3438525" y="1265238"/>
            <a:ext cx="1193800" cy="944562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Rompe 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peptídico</a:t>
            </a: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827088" y="836613"/>
            <a:ext cx="7921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6333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71099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558695" y="429827"/>
            <a:ext cx="2045753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      PROTEÍNAS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4" grpId="0" animBg="1"/>
      <p:bldP spid="126986" grpId="0" animBg="1"/>
      <p:bldP spid="126986" grpId="1" animBg="1"/>
      <p:bldP spid="126987" grpId="0" animBg="1"/>
      <p:bldP spid="126987" grpId="1" animBg="1"/>
      <p:bldP spid="126988" grpId="0" animBg="1"/>
      <p:bldP spid="12698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img1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b="5914"/>
          <a:stretch/>
        </p:blipFill>
        <p:spPr>
          <a:xfrm>
            <a:off x="2543695" y="503239"/>
            <a:ext cx="5692255" cy="5505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7" name="Text Box 8"/>
          <p:cNvSpPr txBox="1">
            <a:spLocks noChangeArrowheads="1"/>
          </p:cNvSpPr>
          <p:nvPr/>
        </p:nvSpPr>
        <p:spPr bwMode="auto">
          <a:xfrm>
            <a:off x="544513" y="836613"/>
            <a:ext cx="16065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Acción </a:t>
            </a:r>
          </a:p>
          <a:p>
            <a:pPr eaLnBrk="1" hangingPunct="1"/>
            <a:r>
              <a:rPr lang="es-ES" b="1"/>
              <a:t>PROTEASAS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3348038" y="6235171"/>
            <a:ext cx="20970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Péptido más corto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6849752" y="6180436"/>
            <a:ext cx="62865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AA</a:t>
            </a:r>
          </a:p>
        </p:txBody>
      </p:sp>
      <p:sp>
        <p:nvSpPr>
          <p:cNvPr id="57350" name="Rectangle 14"/>
          <p:cNvSpPr>
            <a:spLocks noChangeArrowheads="1"/>
          </p:cNvSpPr>
          <p:nvPr/>
        </p:nvSpPr>
        <p:spPr bwMode="auto">
          <a:xfrm>
            <a:off x="5867400" y="1557338"/>
            <a:ext cx="146050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1" name="Rectangle 15"/>
          <p:cNvSpPr>
            <a:spLocks noChangeArrowheads="1"/>
          </p:cNvSpPr>
          <p:nvPr/>
        </p:nvSpPr>
        <p:spPr bwMode="auto">
          <a:xfrm>
            <a:off x="5795963" y="1484313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2" name="Rectangle 16"/>
          <p:cNvSpPr>
            <a:spLocks noChangeArrowheads="1"/>
          </p:cNvSpPr>
          <p:nvPr/>
        </p:nvSpPr>
        <p:spPr bwMode="auto">
          <a:xfrm>
            <a:off x="5940425" y="2781300"/>
            <a:ext cx="287338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3" name="Oval 17"/>
          <p:cNvSpPr>
            <a:spLocks noChangeArrowheads="1"/>
          </p:cNvSpPr>
          <p:nvPr/>
        </p:nvSpPr>
        <p:spPr bwMode="auto">
          <a:xfrm>
            <a:off x="5940425" y="26368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50" name="Line 18"/>
          <p:cNvSpPr>
            <a:spLocks noChangeShapeType="1"/>
          </p:cNvSpPr>
          <p:nvPr/>
        </p:nvSpPr>
        <p:spPr bwMode="auto">
          <a:xfrm>
            <a:off x="5940425" y="1844675"/>
            <a:ext cx="0" cy="21605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55" name="Oval 19"/>
          <p:cNvSpPr>
            <a:spLocks noChangeArrowheads="1"/>
          </p:cNvSpPr>
          <p:nvPr/>
        </p:nvSpPr>
        <p:spPr bwMode="auto">
          <a:xfrm>
            <a:off x="5724525" y="3068638"/>
            <a:ext cx="142875" cy="144462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6" name="Rectangle 20"/>
          <p:cNvSpPr>
            <a:spLocks noChangeArrowheads="1"/>
          </p:cNvSpPr>
          <p:nvPr/>
        </p:nvSpPr>
        <p:spPr bwMode="auto">
          <a:xfrm>
            <a:off x="2339975" y="333375"/>
            <a:ext cx="18002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7" name="Text Box 21"/>
          <p:cNvSpPr txBox="1">
            <a:spLocks noChangeArrowheads="1"/>
          </p:cNvSpPr>
          <p:nvPr/>
        </p:nvSpPr>
        <p:spPr bwMode="auto">
          <a:xfrm>
            <a:off x="525463" y="1628775"/>
            <a:ext cx="1698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Proteolisis</a:t>
            </a:r>
          </a:p>
        </p:txBody>
      </p:sp>
      <p:sp>
        <p:nvSpPr>
          <p:cNvPr id="57358" name="Rectangle 22"/>
          <p:cNvSpPr>
            <a:spLocks noChangeArrowheads="1"/>
          </p:cNvSpPr>
          <p:nvPr/>
        </p:nvSpPr>
        <p:spPr bwMode="auto">
          <a:xfrm>
            <a:off x="4067175" y="3716338"/>
            <a:ext cx="288131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55" name="Line 23"/>
          <p:cNvSpPr>
            <a:spLocks noChangeShapeType="1"/>
          </p:cNvSpPr>
          <p:nvPr/>
        </p:nvSpPr>
        <p:spPr bwMode="auto">
          <a:xfrm>
            <a:off x="4211638" y="4149725"/>
            <a:ext cx="19446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4572000" y="3716338"/>
            <a:ext cx="1203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err="1"/>
              <a:t>Peptidasa</a:t>
            </a:r>
            <a:endParaRPr lang="es-ES" dirty="0"/>
          </a:p>
        </p:txBody>
      </p:sp>
      <p:sp>
        <p:nvSpPr>
          <p:cNvPr id="69658" name="Text Box 26"/>
          <p:cNvSpPr txBox="1">
            <a:spLocks noChangeArrowheads="1"/>
          </p:cNvSpPr>
          <p:nvPr/>
        </p:nvSpPr>
        <p:spPr bwMode="auto">
          <a:xfrm>
            <a:off x="6028889" y="3910013"/>
            <a:ext cx="18630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 Rompe </a:t>
            </a:r>
            <a:r>
              <a:rPr lang="es-ES" sz="2000" dirty="0"/>
              <a:t>enlace</a:t>
            </a:r>
          </a:p>
        </p:txBody>
      </p:sp>
      <p:sp>
        <p:nvSpPr>
          <p:cNvPr id="57362" name="Rectangle 27"/>
          <p:cNvSpPr>
            <a:spLocks noChangeArrowheads="1"/>
          </p:cNvSpPr>
          <p:nvPr/>
        </p:nvSpPr>
        <p:spPr bwMode="auto">
          <a:xfrm>
            <a:off x="3851275" y="1196975"/>
            <a:ext cx="18002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3" name="Rectangle 28"/>
          <p:cNvSpPr>
            <a:spLocks noChangeArrowheads="1"/>
          </p:cNvSpPr>
          <p:nvPr/>
        </p:nvSpPr>
        <p:spPr bwMode="auto">
          <a:xfrm>
            <a:off x="3995738" y="3213100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4" name="Oval 29"/>
          <p:cNvSpPr>
            <a:spLocks noChangeArrowheads="1"/>
          </p:cNvSpPr>
          <p:nvPr/>
        </p:nvSpPr>
        <p:spPr bwMode="auto">
          <a:xfrm>
            <a:off x="4572000" y="29972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5" name="Line 31"/>
          <p:cNvSpPr>
            <a:spLocks noChangeShapeType="1"/>
          </p:cNvSpPr>
          <p:nvPr/>
        </p:nvSpPr>
        <p:spPr bwMode="auto">
          <a:xfrm>
            <a:off x="4140200" y="184467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6" name="Line 33"/>
          <p:cNvSpPr>
            <a:spLocks noChangeShapeType="1"/>
          </p:cNvSpPr>
          <p:nvPr/>
        </p:nvSpPr>
        <p:spPr bwMode="auto">
          <a:xfrm>
            <a:off x="4140200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7" name="Line 36"/>
          <p:cNvSpPr>
            <a:spLocks noChangeShapeType="1"/>
          </p:cNvSpPr>
          <p:nvPr/>
        </p:nvSpPr>
        <p:spPr bwMode="auto">
          <a:xfrm>
            <a:off x="4716463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8" name="Text Box 37"/>
          <p:cNvSpPr txBox="1">
            <a:spLocks noChangeArrowheads="1"/>
          </p:cNvSpPr>
          <p:nvPr/>
        </p:nvSpPr>
        <p:spPr bwMode="auto">
          <a:xfrm>
            <a:off x="3933825" y="131603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Enlace </a:t>
            </a:r>
          </a:p>
          <a:p>
            <a:pPr eaLnBrk="1" hangingPunct="1"/>
            <a:r>
              <a:rPr lang="es-ES" sz="1600" b="1"/>
              <a:t>peptídico</a:t>
            </a:r>
          </a:p>
        </p:txBody>
      </p:sp>
      <p:sp>
        <p:nvSpPr>
          <p:cNvPr id="57369" name="Line 38"/>
          <p:cNvSpPr>
            <a:spLocks noChangeShapeType="1"/>
          </p:cNvSpPr>
          <p:nvPr/>
        </p:nvSpPr>
        <p:spPr bwMode="auto">
          <a:xfrm>
            <a:off x="5651500" y="184467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0" name="Line 39"/>
          <p:cNvSpPr>
            <a:spLocks noChangeShapeType="1"/>
          </p:cNvSpPr>
          <p:nvPr/>
        </p:nvSpPr>
        <p:spPr bwMode="auto">
          <a:xfrm>
            <a:off x="5651500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1" name="Line 40"/>
          <p:cNvSpPr>
            <a:spLocks noChangeShapeType="1"/>
          </p:cNvSpPr>
          <p:nvPr/>
        </p:nvSpPr>
        <p:spPr bwMode="auto">
          <a:xfrm>
            <a:off x="6227763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2" name="Text Box 41"/>
          <p:cNvSpPr txBox="1">
            <a:spLocks noChangeArrowheads="1"/>
          </p:cNvSpPr>
          <p:nvPr/>
        </p:nvSpPr>
        <p:spPr bwMode="auto">
          <a:xfrm>
            <a:off x="5445125" y="131603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Enlace </a:t>
            </a:r>
          </a:p>
          <a:p>
            <a:pPr eaLnBrk="1" hangingPunct="1"/>
            <a:r>
              <a:rPr lang="es-ES" sz="1600" b="1"/>
              <a:t>peptídico</a:t>
            </a:r>
          </a:p>
        </p:txBody>
      </p:sp>
      <p:sp>
        <p:nvSpPr>
          <p:cNvPr id="57373" name="Text Box 6"/>
          <p:cNvSpPr txBox="1">
            <a:spLocks noChangeArrowheads="1"/>
          </p:cNvSpPr>
          <p:nvPr/>
        </p:nvSpPr>
        <p:spPr bwMode="auto">
          <a:xfrm>
            <a:off x="54542" y="6567670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errar corchete"/>
          <p:cNvSpPr/>
          <p:nvPr/>
        </p:nvSpPr>
        <p:spPr bwMode="auto">
          <a:xfrm rot="5400000">
            <a:off x="4201609" y="4322730"/>
            <a:ext cx="124731" cy="3416399"/>
          </a:xfrm>
          <a:prstGeom prst="rightBracket">
            <a:avLst/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6227763" y="5517232"/>
            <a:ext cx="1872629" cy="4513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Cerrar corchete"/>
          <p:cNvSpPr/>
          <p:nvPr/>
        </p:nvSpPr>
        <p:spPr bwMode="auto">
          <a:xfrm rot="5400000">
            <a:off x="7014652" y="5171989"/>
            <a:ext cx="134415" cy="1708199"/>
          </a:xfrm>
          <a:prstGeom prst="rightBracket">
            <a:avLst/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4" grpId="0" animBg="1"/>
      <p:bldP spid="69645" grpId="0" animBg="1"/>
      <p:bldP spid="69650" grpId="0" animBg="1"/>
      <p:bldP spid="69655" grpId="0" animBg="1"/>
      <p:bldP spid="69656" grpId="0"/>
      <p:bldP spid="6965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3" t="18697" r="23935" b="52159"/>
          <a:stretch>
            <a:fillRect/>
          </a:stretch>
        </p:blipFill>
        <p:spPr bwMode="auto">
          <a:xfrm>
            <a:off x="1763713" y="2276475"/>
            <a:ext cx="633730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 Box 9"/>
          <p:cNvSpPr txBox="1">
            <a:spLocks noChangeArrowheads="1"/>
          </p:cNvSpPr>
          <p:nvPr/>
        </p:nvSpPr>
        <p:spPr bwMode="auto">
          <a:xfrm>
            <a:off x="5795963" y="1125538"/>
            <a:ext cx="28336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Exo y endopeptidasas</a:t>
            </a:r>
          </a:p>
        </p:txBody>
      </p:sp>
      <p:sp>
        <p:nvSpPr>
          <p:cNvPr id="58373" name="Text Box 13"/>
          <p:cNvSpPr txBox="1">
            <a:spLocks noChangeArrowheads="1"/>
          </p:cNvSpPr>
          <p:nvPr/>
        </p:nvSpPr>
        <p:spPr bwMode="auto">
          <a:xfrm>
            <a:off x="6184900" y="620713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Acción PROTEASAS</a:t>
            </a:r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2051050" y="5013325"/>
            <a:ext cx="2233613" cy="83099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solidFill>
                  <a:srgbClr val="CC00FF"/>
                </a:solidFill>
              </a:rPr>
              <a:t>Péptido pequeño</a:t>
            </a: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5580063" y="4941888"/>
            <a:ext cx="2305050" cy="83099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solidFill>
                  <a:srgbClr val="CC00FF"/>
                </a:solidFill>
              </a:rPr>
              <a:t>Péptido pequeño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491880" y="2276475"/>
            <a:ext cx="2304083" cy="5764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71" name="Text Box 6"/>
          <p:cNvSpPr txBox="1">
            <a:spLocks noChangeArrowheads="1"/>
          </p:cNvSpPr>
          <p:nvPr/>
        </p:nvSpPr>
        <p:spPr bwMode="auto">
          <a:xfrm>
            <a:off x="3348036" y="2333872"/>
            <a:ext cx="2447925" cy="461665"/>
          </a:xfrm>
          <a:prstGeom prst="rect">
            <a:avLst/>
          </a:prstGeom>
          <a:solidFill>
            <a:srgbClr val="FFBFFF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 dirty="0"/>
              <a:t> </a:t>
            </a:r>
            <a:r>
              <a:rPr lang="es-MX" sz="2400" b="1" dirty="0" err="1" smtClean="0"/>
              <a:t>Endopeptidasa</a:t>
            </a:r>
            <a:endParaRPr lang="es-MX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7" grpId="0"/>
      <p:bldP spid="1515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2019300" y="1095375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2483768" y="1717933"/>
            <a:ext cx="4113510" cy="444737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</a:p>
          <a:p>
            <a:pPr marL="0" indent="0">
              <a:buClr>
                <a:schemeClr val="tx1"/>
              </a:buClr>
              <a:defRPr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900" dirty="0" smtClean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3" t="51456" r="12733"/>
          <a:stretch>
            <a:fillRect/>
          </a:stretch>
        </p:blipFill>
        <p:spPr bwMode="auto">
          <a:xfrm>
            <a:off x="1409303" y="2193686"/>
            <a:ext cx="62642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7"/>
          <p:cNvSpPr>
            <a:spLocks noChangeArrowheads="1"/>
          </p:cNvSpPr>
          <p:nvPr/>
        </p:nvSpPr>
        <p:spPr bwMode="auto">
          <a:xfrm>
            <a:off x="3641329" y="2132856"/>
            <a:ext cx="1871663" cy="576263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 b="1"/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3174182" y="2259826"/>
            <a:ext cx="2523650" cy="461665"/>
          </a:xfrm>
          <a:prstGeom prst="rect">
            <a:avLst/>
          </a:prstGeom>
          <a:solidFill>
            <a:srgbClr val="FFBFFF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 dirty="0" err="1" smtClean="0"/>
              <a:t>Exopeptidasas</a:t>
            </a:r>
            <a:endParaRPr lang="es-MX" sz="2400" b="1" dirty="0"/>
          </a:p>
        </p:txBody>
      </p:sp>
      <p:sp>
        <p:nvSpPr>
          <p:cNvPr id="59397" name="Rectangle 8"/>
          <p:cNvSpPr>
            <a:spLocks noChangeArrowheads="1"/>
          </p:cNvSpPr>
          <p:nvPr/>
        </p:nvSpPr>
        <p:spPr bwMode="auto">
          <a:xfrm>
            <a:off x="2345929" y="4209811"/>
            <a:ext cx="9350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398" name="Rectangle 9"/>
          <p:cNvSpPr>
            <a:spLocks noChangeArrowheads="1"/>
          </p:cNvSpPr>
          <p:nvPr/>
        </p:nvSpPr>
        <p:spPr bwMode="auto">
          <a:xfrm>
            <a:off x="4146154" y="459239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399" name="Rectangle 10"/>
          <p:cNvSpPr>
            <a:spLocks noChangeArrowheads="1"/>
          </p:cNvSpPr>
          <p:nvPr/>
        </p:nvSpPr>
        <p:spPr bwMode="auto">
          <a:xfrm>
            <a:off x="5728891" y="4209811"/>
            <a:ext cx="86518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3" name="Rectangle 14"/>
          <p:cNvSpPr>
            <a:spLocks noChangeArrowheads="1"/>
          </p:cNvSpPr>
          <p:nvPr/>
        </p:nvSpPr>
        <p:spPr bwMode="auto">
          <a:xfrm>
            <a:off x="2469219" y="3009892"/>
            <a:ext cx="2016125" cy="4191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59404" name="Rectangle 15"/>
          <p:cNvSpPr>
            <a:spLocks noChangeArrowheads="1"/>
          </p:cNvSpPr>
          <p:nvPr/>
        </p:nvSpPr>
        <p:spPr bwMode="auto">
          <a:xfrm>
            <a:off x="4541441" y="2954142"/>
            <a:ext cx="1512886" cy="4748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1115616" y="3074864"/>
            <a:ext cx="1019175" cy="536575"/>
          </a:xfrm>
          <a:prstGeom prst="rect">
            <a:avLst/>
          </a:prstGeom>
          <a:solidFill>
            <a:srgbClr val="A3FBF3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Terminal </a:t>
            </a:r>
          </a:p>
          <a:p>
            <a:pPr eaLnBrk="1" hangingPunct="1"/>
            <a:r>
              <a:rPr lang="es-ES" sz="1400" b="1"/>
              <a:t>amino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6938566" y="3073161"/>
            <a:ext cx="1028700" cy="546100"/>
          </a:xfrm>
          <a:prstGeom prst="rect">
            <a:avLst/>
          </a:prstGeom>
          <a:solidFill>
            <a:srgbClr val="F1EEAD"/>
          </a:solidFill>
          <a:ln w="28575">
            <a:solidFill>
              <a:schemeClr val="hlink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Terminal </a:t>
            </a:r>
          </a:p>
          <a:p>
            <a:pPr eaLnBrk="1" hangingPunct="1"/>
            <a:r>
              <a:rPr lang="es-ES" sz="1400" b="1"/>
              <a:t>carboxilo</a:t>
            </a:r>
          </a:p>
        </p:txBody>
      </p:sp>
      <p:sp>
        <p:nvSpPr>
          <p:cNvPr id="59407" name="Line 26"/>
          <p:cNvSpPr>
            <a:spLocks noChangeShapeType="1"/>
          </p:cNvSpPr>
          <p:nvPr/>
        </p:nvSpPr>
        <p:spPr bwMode="auto">
          <a:xfrm flipV="1">
            <a:off x="2112103" y="3310564"/>
            <a:ext cx="46765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408" name="Line 28"/>
          <p:cNvSpPr>
            <a:spLocks noChangeShapeType="1"/>
          </p:cNvSpPr>
          <p:nvPr/>
        </p:nvSpPr>
        <p:spPr bwMode="auto">
          <a:xfrm>
            <a:off x="6594079" y="334621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409" name="Text Box 31"/>
          <p:cNvSpPr txBox="1">
            <a:spLocks noChangeArrowheads="1"/>
          </p:cNvSpPr>
          <p:nvPr/>
        </p:nvSpPr>
        <p:spPr bwMode="auto">
          <a:xfrm>
            <a:off x="6156325" y="549275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Acción PROTEASAS</a:t>
            </a:r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4505722" y="3063875"/>
            <a:ext cx="2036763" cy="365125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 carboxipeptidasa </a:t>
            </a:r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2613021" y="3068960"/>
            <a:ext cx="1815564" cy="338554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aminopeptidasa</a:t>
            </a:r>
          </a:p>
        </p:txBody>
      </p:sp>
      <p:sp>
        <p:nvSpPr>
          <p:cNvPr id="59412" name="Text Box 33"/>
          <p:cNvSpPr txBox="1">
            <a:spLocks noChangeArrowheads="1"/>
          </p:cNvSpPr>
          <p:nvPr/>
        </p:nvSpPr>
        <p:spPr bwMode="auto">
          <a:xfrm>
            <a:off x="5724525" y="1052513"/>
            <a:ext cx="28336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Exo y endopeptidasas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2469219" y="4700348"/>
            <a:ext cx="811747" cy="2408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 bwMode="auto">
          <a:xfrm>
            <a:off x="5782332" y="4738517"/>
            <a:ext cx="811747" cy="2408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2345929" y="4810060"/>
            <a:ext cx="559769" cy="400110"/>
          </a:xfrm>
          <a:prstGeom prst="rect">
            <a:avLst/>
          </a:prstGeom>
          <a:solidFill>
            <a:srgbClr val="FFABE3"/>
          </a:solidFill>
          <a:ln w="28575">
            <a:solidFill>
              <a:srgbClr val="00966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 dirty="0"/>
              <a:t>AA</a:t>
            </a:r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6125736" y="4808298"/>
            <a:ext cx="559769" cy="400110"/>
          </a:xfrm>
          <a:prstGeom prst="rect">
            <a:avLst/>
          </a:prstGeom>
          <a:solidFill>
            <a:srgbClr val="FFABE3"/>
          </a:solidFill>
          <a:ln w="28575">
            <a:solidFill>
              <a:srgbClr val="00966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AA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4146154" y="5085184"/>
            <a:ext cx="785886" cy="1386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3353197" y="5223202"/>
            <a:ext cx="2233613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solidFill>
                  <a:srgbClr val="CC00FF"/>
                </a:solidFill>
              </a:rPr>
              <a:t>Péptido </a:t>
            </a:r>
            <a:r>
              <a:rPr lang="es-ES" sz="2000" b="1" dirty="0" smtClean="0">
                <a:solidFill>
                  <a:srgbClr val="CC00FF"/>
                </a:solidFill>
              </a:rPr>
              <a:t>más pequeño</a:t>
            </a:r>
            <a:endParaRPr lang="es-ES" sz="2000" b="1" dirty="0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0" grpId="0" animBg="1"/>
      <p:bldP spid="152601" grpId="0" animBg="1"/>
      <p:bldP spid="152594" grpId="0" animBg="1"/>
      <p:bldP spid="152593" grpId="0" animBg="1"/>
      <p:bldP spid="152588" grpId="0" animBg="1"/>
      <p:bldP spid="152589" grpId="0" animBg="1"/>
      <p:bldP spid="2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act protesas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/>
          <a:stretch/>
        </p:blipFill>
        <p:spPr bwMode="auto">
          <a:xfrm>
            <a:off x="1333500" y="1549400"/>
            <a:ext cx="6765925" cy="49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20" name="Rectangle 8"/>
          <p:cNvSpPr>
            <a:spLocks noChangeArrowheads="1"/>
          </p:cNvSpPr>
          <p:nvPr/>
        </p:nvSpPr>
        <p:spPr bwMode="auto">
          <a:xfrm>
            <a:off x="1547813" y="5654675"/>
            <a:ext cx="1008062" cy="360363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2771775" y="5726113"/>
            <a:ext cx="1439863" cy="36036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2" name="Rectangle 10"/>
          <p:cNvSpPr>
            <a:spLocks noChangeArrowheads="1"/>
          </p:cNvSpPr>
          <p:nvPr/>
        </p:nvSpPr>
        <p:spPr bwMode="auto">
          <a:xfrm>
            <a:off x="4572000" y="5726113"/>
            <a:ext cx="936625" cy="360362"/>
          </a:xfrm>
          <a:prstGeom prst="rect">
            <a:avLst/>
          </a:prstGeom>
          <a:noFill/>
          <a:ln w="38100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3" name="Rectangle 11"/>
          <p:cNvSpPr>
            <a:spLocks noChangeArrowheads="1"/>
          </p:cNvSpPr>
          <p:nvPr/>
        </p:nvSpPr>
        <p:spPr bwMode="auto">
          <a:xfrm>
            <a:off x="5653088" y="5726113"/>
            <a:ext cx="1008062" cy="288925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4" name="Rectangle 12"/>
          <p:cNvSpPr>
            <a:spLocks noChangeArrowheads="1"/>
          </p:cNvSpPr>
          <p:nvPr/>
        </p:nvSpPr>
        <p:spPr bwMode="auto">
          <a:xfrm>
            <a:off x="6732588" y="5726113"/>
            <a:ext cx="1079500" cy="288925"/>
          </a:xfrm>
          <a:prstGeom prst="rect">
            <a:avLst/>
          </a:prstGeom>
          <a:noFill/>
          <a:ln w="38100">
            <a:solidFill>
              <a:srgbClr val="FF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0" name="Rectangle 22"/>
          <p:cNvSpPr>
            <a:spLocks noChangeArrowheads="1"/>
          </p:cNvSpPr>
          <p:nvPr/>
        </p:nvSpPr>
        <p:spPr bwMode="auto">
          <a:xfrm>
            <a:off x="4068763" y="3709988"/>
            <a:ext cx="22320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2" name="Rectangle 24"/>
          <p:cNvSpPr>
            <a:spLocks noChangeArrowheads="1"/>
          </p:cNvSpPr>
          <p:nvPr/>
        </p:nvSpPr>
        <p:spPr bwMode="auto">
          <a:xfrm>
            <a:off x="4932363" y="1262063"/>
            <a:ext cx="1871662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3" name="Text Box 25"/>
          <p:cNvSpPr txBox="1">
            <a:spLocks noChangeArrowheads="1"/>
          </p:cNvSpPr>
          <p:nvPr/>
        </p:nvSpPr>
        <p:spPr bwMode="auto">
          <a:xfrm>
            <a:off x="6732588" y="1103313"/>
            <a:ext cx="167545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Activación de</a:t>
            </a:r>
          </a:p>
          <a:p>
            <a:pPr eaLnBrk="1" hangingPunct="1"/>
            <a:r>
              <a:rPr lang="es-ES_tradnl" b="1"/>
              <a:t> proteasas</a:t>
            </a:r>
          </a:p>
        </p:txBody>
      </p:sp>
      <p:sp>
        <p:nvSpPr>
          <p:cNvPr id="60434" name="Rectangle 28"/>
          <p:cNvSpPr>
            <a:spLocks noChangeArrowheads="1"/>
          </p:cNvSpPr>
          <p:nvPr/>
        </p:nvSpPr>
        <p:spPr bwMode="auto">
          <a:xfrm>
            <a:off x="3852863" y="16224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8" name="Rectangle 30"/>
          <p:cNvSpPr>
            <a:spLocks noChangeArrowheads="1"/>
          </p:cNvSpPr>
          <p:nvPr/>
        </p:nvSpPr>
        <p:spPr bwMode="auto">
          <a:xfrm>
            <a:off x="1187450" y="52228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9" name="Rectangle 31"/>
          <p:cNvSpPr>
            <a:spLocks noChangeArrowheads="1"/>
          </p:cNvSpPr>
          <p:nvPr/>
        </p:nvSpPr>
        <p:spPr bwMode="auto">
          <a:xfrm>
            <a:off x="2628900" y="52228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0" name="Rectangle 32"/>
          <p:cNvSpPr>
            <a:spLocks noChangeArrowheads="1"/>
          </p:cNvSpPr>
          <p:nvPr/>
        </p:nvSpPr>
        <p:spPr bwMode="auto">
          <a:xfrm>
            <a:off x="4068763" y="5294313"/>
            <a:ext cx="7921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1" name="Rectangle 33"/>
          <p:cNvSpPr>
            <a:spLocks noChangeArrowheads="1"/>
          </p:cNvSpPr>
          <p:nvPr/>
        </p:nvSpPr>
        <p:spPr bwMode="auto">
          <a:xfrm>
            <a:off x="5292725" y="5294313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2" name="Rectangle 34"/>
          <p:cNvSpPr>
            <a:spLocks noChangeArrowheads="1"/>
          </p:cNvSpPr>
          <p:nvPr/>
        </p:nvSpPr>
        <p:spPr bwMode="auto">
          <a:xfrm>
            <a:off x="6156325" y="5294313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3" name="Text Box 35"/>
          <p:cNvSpPr txBox="1">
            <a:spLocks noChangeArrowheads="1"/>
          </p:cNvSpPr>
          <p:nvPr/>
        </p:nvSpPr>
        <p:spPr bwMode="auto">
          <a:xfrm>
            <a:off x="1331913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4" name="Text Box 36"/>
          <p:cNvSpPr txBox="1">
            <a:spLocks noChangeArrowheads="1"/>
          </p:cNvSpPr>
          <p:nvPr/>
        </p:nvSpPr>
        <p:spPr bwMode="auto">
          <a:xfrm>
            <a:off x="2759075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5" name="Text Box 37"/>
          <p:cNvSpPr txBox="1">
            <a:spLocks noChangeArrowheads="1"/>
          </p:cNvSpPr>
          <p:nvPr/>
        </p:nvSpPr>
        <p:spPr bwMode="auto">
          <a:xfrm>
            <a:off x="4127500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6" name="Text Box 38"/>
          <p:cNvSpPr txBox="1">
            <a:spLocks noChangeArrowheads="1"/>
          </p:cNvSpPr>
          <p:nvPr/>
        </p:nvSpPr>
        <p:spPr bwMode="auto">
          <a:xfrm>
            <a:off x="5422900" y="5294313"/>
            <a:ext cx="73342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7" name="Text Box 39"/>
          <p:cNvSpPr txBox="1">
            <a:spLocks noChangeArrowheads="1"/>
          </p:cNvSpPr>
          <p:nvPr/>
        </p:nvSpPr>
        <p:spPr bwMode="auto">
          <a:xfrm>
            <a:off x="6300788" y="5294313"/>
            <a:ext cx="73342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192553" name="Text Box 41"/>
          <p:cNvSpPr txBox="1">
            <a:spLocks noChangeArrowheads="1"/>
          </p:cNvSpPr>
          <p:nvPr/>
        </p:nvSpPr>
        <p:spPr bwMode="auto">
          <a:xfrm>
            <a:off x="539750" y="549275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0449" name="Rectangle 42"/>
          <p:cNvSpPr>
            <a:spLocks noChangeArrowheads="1"/>
          </p:cNvSpPr>
          <p:nvPr/>
        </p:nvSpPr>
        <p:spPr bwMode="auto">
          <a:xfrm>
            <a:off x="1547813" y="1406525"/>
            <a:ext cx="11525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55" name="Text Box 43"/>
          <p:cNvSpPr txBox="1">
            <a:spLocks noChangeArrowheads="1"/>
          </p:cNvSpPr>
          <p:nvPr/>
        </p:nvSpPr>
        <p:spPr bwMode="auto">
          <a:xfrm>
            <a:off x="1179016" y="1406525"/>
            <a:ext cx="1547219" cy="369332"/>
          </a:xfrm>
          <a:prstGeom prst="rect">
            <a:avLst/>
          </a:prstGeom>
          <a:solidFill>
            <a:srgbClr val="8DADF3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ESTÓMAGO</a:t>
            </a:r>
          </a:p>
        </p:txBody>
      </p:sp>
      <p:sp>
        <p:nvSpPr>
          <p:cNvPr id="60451" name="Rectangle 46"/>
          <p:cNvSpPr>
            <a:spLocks noChangeArrowheads="1"/>
          </p:cNvSpPr>
          <p:nvPr/>
        </p:nvSpPr>
        <p:spPr bwMode="auto">
          <a:xfrm>
            <a:off x="1547813" y="3278188"/>
            <a:ext cx="11525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56" name="Rectangle 44"/>
          <p:cNvSpPr>
            <a:spLocks noChangeArrowheads="1"/>
          </p:cNvSpPr>
          <p:nvPr/>
        </p:nvSpPr>
        <p:spPr bwMode="auto">
          <a:xfrm>
            <a:off x="1187450" y="3349625"/>
            <a:ext cx="1511300" cy="719138"/>
          </a:xfrm>
          <a:prstGeom prst="rect">
            <a:avLst/>
          </a:prstGeom>
          <a:solidFill>
            <a:srgbClr val="8DADF3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s-ES" b="1"/>
              <a:t>INTESTINO</a:t>
            </a:r>
          </a:p>
          <a:p>
            <a:r>
              <a:rPr lang="es-ES" b="1"/>
              <a:t>DELGADO</a:t>
            </a: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6414973" y="429827"/>
            <a:ext cx="2045753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      PROTEÍNAS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5511" y="941943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Pepsinógeno</a:t>
            </a:r>
            <a:endParaRPr lang="es-VE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3421063" y="1311275"/>
            <a:ext cx="935037" cy="902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75678" y="1810509"/>
            <a:ext cx="1208985" cy="369332"/>
          </a:xfrm>
          <a:prstGeom prst="rect">
            <a:avLst/>
          </a:prstGeom>
          <a:noFill/>
          <a:ln w="28575">
            <a:solidFill>
              <a:srgbClr val="F1960F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PEPSINA</a:t>
            </a:r>
            <a:endParaRPr lang="es-VE" dirty="0"/>
          </a:p>
        </p:txBody>
      </p:sp>
      <p:cxnSp>
        <p:nvCxnSpPr>
          <p:cNvPr id="6" name="5 Conector recto de flecha"/>
          <p:cNvCxnSpPr>
            <a:stCxn id="2" idx="2"/>
          </p:cNvCxnSpPr>
          <p:nvPr/>
        </p:nvCxnSpPr>
        <p:spPr bwMode="auto">
          <a:xfrm>
            <a:off x="3717442" y="1311275"/>
            <a:ext cx="0" cy="438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2539" name="Text Box 27"/>
          <p:cNvSpPr txBox="1">
            <a:spLocks noChangeArrowheads="1"/>
          </p:cNvSpPr>
          <p:nvPr/>
        </p:nvSpPr>
        <p:spPr bwMode="auto">
          <a:xfrm>
            <a:off x="3875781" y="1311275"/>
            <a:ext cx="9207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pH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bajo</a:t>
            </a:r>
          </a:p>
        </p:txBody>
      </p:sp>
      <p:sp>
        <p:nvSpPr>
          <p:cNvPr id="8" name="7 Rectángulo"/>
          <p:cNvSpPr/>
          <p:nvPr/>
        </p:nvSpPr>
        <p:spPr bwMode="auto">
          <a:xfrm>
            <a:off x="3421063" y="3349625"/>
            <a:ext cx="1241425" cy="1081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2981211" y="3093522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Tripsinógeno</a:t>
            </a:r>
            <a:endParaRPr lang="es-VE" dirty="0"/>
          </a:p>
        </p:txBody>
      </p:sp>
      <p:cxnSp>
        <p:nvCxnSpPr>
          <p:cNvPr id="47" name="46 Conector recto de flecha"/>
          <p:cNvCxnSpPr/>
          <p:nvPr/>
        </p:nvCxnSpPr>
        <p:spPr bwMode="auto">
          <a:xfrm>
            <a:off x="3707904" y="3494687"/>
            <a:ext cx="0" cy="438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47 CuadroTexto"/>
          <p:cNvSpPr txBox="1"/>
          <p:nvPr/>
        </p:nvSpPr>
        <p:spPr>
          <a:xfrm>
            <a:off x="3122095" y="3995772"/>
            <a:ext cx="1372492" cy="369332"/>
          </a:xfrm>
          <a:prstGeom prst="rect">
            <a:avLst/>
          </a:prstGeom>
          <a:noFill/>
          <a:ln w="28575"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TRIPSINA</a:t>
            </a:r>
            <a:endParaRPr lang="es-VE" dirty="0"/>
          </a:p>
        </p:txBody>
      </p:sp>
      <p:sp>
        <p:nvSpPr>
          <p:cNvPr id="60431" name="Text Box 23"/>
          <p:cNvSpPr txBox="1">
            <a:spLocks noChangeArrowheads="1"/>
          </p:cNvSpPr>
          <p:nvPr/>
        </p:nvSpPr>
        <p:spPr bwMode="auto">
          <a:xfrm>
            <a:off x="3888581" y="3505994"/>
            <a:ext cx="17446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enteropeptidasa</a:t>
            </a:r>
          </a:p>
        </p:txBody>
      </p:sp>
      <p:sp>
        <p:nvSpPr>
          <p:cNvPr id="9" name="8 Rectángulo"/>
          <p:cNvSpPr/>
          <p:nvPr/>
        </p:nvSpPr>
        <p:spPr bwMode="auto">
          <a:xfrm>
            <a:off x="822287" y="4387792"/>
            <a:ext cx="7343849" cy="21669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425" name="Line 16"/>
          <p:cNvSpPr>
            <a:spLocks noChangeShapeType="1"/>
          </p:cNvSpPr>
          <p:nvPr/>
        </p:nvSpPr>
        <p:spPr bwMode="auto">
          <a:xfrm flipH="1">
            <a:off x="2268537" y="4365105"/>
            <a:ext cx="1223168" cy="42438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6" name="Line 17"/>
          <p:cNvSpPr>
            <a:spLocks noChangeShapeType="1"/>
          </p:cNvSpPr>
          <p:nvPr/>
        </p:nvSpPr>
        <p:spPr bwMode="auto">
          <a:xfrm flipH="1">
            <a:off x="3852863" y="4365104"/>
            <a:ext cx="35718" cy="49740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7" name="Line 18"/>
          <p:cNvSpPr>
            <a:spLocks noChangeShapeType="1"/>
          </p:cNvSpPr>
          <p:nvPr/>
        </p:nvSpPr>
        <p:spPr bwMode="auto">
          <a:xfrm>
            <a:off x="4211638" y="4365104"/>
            <a:ext cx="828675" cy="49582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8" name="Line 19"/>
          <p:cNvSpPr>
            <a:spLocks noChangeShapeType="1"/>
          </p:cNvSpPr>
          <p:nvPr/>
        </p:nvSpPr>
        <p:spPr bwMode="auto">
          <a:xfrm>
            <a:off x="4530033" y="4286250"/>
            <a:ext cx="1770755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9" name="Line 20"/>
          <p:cNvSpPr>
            <a:spLocks noChangeShapeType="1"/>
          </p:cNvSpPr>
          <p:nvPr/>
        </p:nvSpPr>
        <p:spPr bwMode="auto">
          <a:xfrm>
            <a:off x="4530033" y="4180438"/>
            <a:ext cx="2491480" cy="753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683568" y="2557463"/>
            <a:ext cx="748256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20" grpId="0" animBg="1"/>
      <p:bldP spid="192521" grpId="0" animBg="1"/>
      <p:bldP spid="192522" grpId="0" animBg="1"/>
      <p:bldP spid="192523" grpId="0" animBg="1"/>
      <p:bldP spid="192524" grpId="0" animBg="1"/>
      <p:bldP spid="192555" grpId="0" animBg="1"/>
      <p:bldP spid="192556" grpId="0" animBg="1"/>
      <p:bldP spid="2" grpId="0"/>
      <p:bldP spid="4" grpId="0" animBg="1"/>
      <p:bldP spid="192539" grpId="0" animBg="1"/>
      <p:bldP spid="46" grpId="0"/>
      <p:bldP spid="48" grpId="0" animBg="1"/>
      <p:bldP spid="60431" grpId="0" animBg="1"/>
      <p:bldP spid="9" grpId="0" animBg="1"/>
      <p:bldP spid="60425" grpId="0" animBg="1"/>
      <p:bldP spid="60426" grpId="0" animBg="1"/>
      <p:bldP spid="60427" grpId="0" animBg="1"/>
      <p:bldP spid="60428" grpId="0" animBg="1"/>
      <p:bldP spid="6042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2268538" y="2043113"/>
            <a:ext cx="1582737" cy="485775"/>
          </a:xfrm>
          <a:prstGeom prst="rect">
            <a:avLst/>
          </a:prstGeom>
          <a:solidFill>
            <a:srgbClr val="CAE7E8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Estómago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5046663" y="3590925"/>
            <a:ext cx="2909887" cy="1460500"/>
          </a:xfrm>
          <a:prstGeom prst="rect">
            <a:avLst/>
          </a:prstGeom>
          <a:solidFill>
            <a:srgbClr val="CAE7E8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Intestino</a:t>
            </a:r>
          </a:p>
          <a:p>
            <a:pPr algn="l"/>
            <a:r>
              <a:rPr lang="es-ES" sz="2400"/>
              <a:t>  </a:t>
            </a:r>
            <a:r>
              <a:rPr lang="es-ES" sz="2000"/>
              <a:t>Luz</a:t>
            </a:r>
          </a:p>
          <a:p>
            <a:pPr algn="l"/>
            <a:r>
              <a:rPr lang="es-ES" sz="2000"/>
              <a:t>  Membrana enterocito</a:t>
            </a:r>
          </a:p>
          <a:p>
            <a:pPr algn="l"/>
            <a:r>
              <a:rPr lang="es-ES" sz="2000"/>
              <a:t>  Intracelular</a:t>
            </a:r>
          </a:p>
        </p:txBody>
      </p:sp>
      <p:sp>
        <p:nvSpPr>
          <p:cNvPr id="61444" name="Rectangle 16"/>
          <p:cNvSpPr>
            <a:spLocks noChangeArrowheads="1"/>
          </p:cNvSpPr>
          <p:nvPr/>
        </p:nvSpPr>
        <p:spPr bwMode="auto">
          <a:xfrm>
            <a:off x="395288" y="404813"/>
            <a:ext cx="15843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45" name="Rectangle 17"/>
          <p:cNvSpPr>
            <a:spLocks noChangeArrowheads="1"/>
          </p:cNvSpPr>
          <p:nvPr/>
        </p:nvSpPr>
        <p:spPr bwMode="auto">
          <a:xfrm>
            <a:off x="1042988" y="2924175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2708275" y="2600325"/>
            <a:ext cx="703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15%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6002338" y="5154613"/>
            <a:ext cx="1012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/>
              <a:t>85%</a:t>
            </a:r>
          </a:p>
        </p:txBody>
      </p:sp>
      <p:pic>
        <p:nvPicPr>
          <p:cNvPr id="61448" name="Picture 22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3" r="14252" b="15752"/>
          <a:stretch>
            <a:fillRect/>
          </a:stretch>
        </p:blipFill>
        <p:spPr bwMode="auto">
          <a:xfrm>
            <a:off x="3995738" y="620713"/>
            <a:ext cx="18049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9" name="Picture 23" descr="intestino de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4" t="18503" r="20032" b="19797"/>
          <a:stretch>
            <a:fillRect/>
          </a:stretch>
        </p:blipFill>
        <p:spPr bwMode="auto">
          <a:xfrm>
            <a:off x="2166938" y="3716338"/>
            <a:ext cx="218757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755650" y="765175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6300192" y="602661"/>
            <a:ext cx="2276585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DIGESTIÓN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PROTEÍNAS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5" grpId="0" animBg="1"/>
      <p:bldP spid="70667" grpId="0" animBg="1"/>
      <p:bldP spid="70674" grpId="0"/>
      <p:bldP spid="7067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dig p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30"/>
          <a:stretch>
            <a:fillRect/>
          </a:stretch>
        </p:blipFill>
        <p:spPr bwMode="auto">
          <a:xfrm>
            <a:off x="827088" y="873125"/>
            <a:ext cx="7345362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Oval 6"/>
          <p:cNvSpPr>
            <a:spLocks noChangeArrowheads="1"/>
          </p:cNvSpPr>
          <p:nvPr/>
        </p:nvSpPr>
        <p:spPr bwMode="auto">
          <a:xfrm>
            <a:off x="1116013" y="1196975"/>
            <a:ext cx="1223962" cy="792163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68" name="Text Box 12"/>
          <p:cNvSpPr txBox="1">
            <a:spLocks noChangeArrowheads="1"/>
          </p:cNvSpPr>
          <p:nvPr/>
        </p:nvSpPr>
        <p:spPr bwMode="auto">
          <a:xfrm>
            <a:off x="2339975" y="1412875"/>
            <a:ext cx="614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15%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6300788" y="476250"/>
            <a:ext cx="2284412" cy="66992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DIGESTIÓN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PROTEÍNAS</a:t>
            </a:r>
          </a:p>
        </p:txBody>
      </p:sp>
      <p:sp>
        <p:nvSpPr>
          <p:cNvPr id="62472" name="Rectangle 18"/>
          <p:cNvSpPr>
            <a:spLocks noChangeArrowheads="1"/>
          </p:cNvSpPr>
          <p:nvPr/>
        </p:nvSpPr>
        <p:spPr bwMode="auto">
          <a:xfrm>
            <a:off x="5435600" y="1844675"/>
            <a:ext cx="208915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73" name="Rectangle 22"/>
          <p:cNvSpPr>
            <a:spLocks noChangeArrowheads="1"/>
          </p:cNvSpPr>
          <p:nvPr/>
        </p:nvSpPr>
        <p:spPr bwMode="auto">
          <a:xfrm>
            <a:off x="3779838" y="14843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57" name="Text Box 21"/>
          <p:cNvSpPr txBox="1">
            <a:spLocks noChangeArrowheads="1"/>
          </p:cNvSpPr>
          <p:nvPr/>
        </p:nvSpPr>
        <p:spPr bwMode="auto">
          <a:xfrm>
            <a:off x="3708400" y="1555750"/>
            <a:ext cx="1235075" cy="304800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Pepsina LUZ</a:t>
            </a:r>
          </a:p>
        </p:txBody>
      </p:sp>
      <p:sp>
        <p:nvSpPr>
          <p:cNvPr id="62475" name="Line 27"/>
          <p:cNvSpPr>
            <a:spLocks noChangeShapeType="1"/>
          </p:cNvSpPr>
          <p:nvPr/>
        </p:nvSpPr>
        <p:spPr bwMode="auto">
          <a:xfrm>
            <a:off x="1187450" y="2924175"/>
            <a:ext cx="71294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6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131840" y="2204864"/>
            <a:ext cx="1367929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2657475" y="2204864"/>
            <a:ext cx="1914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5215428" y="404813"/>
            <a:ext cx="3292889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6168342" y="836613"/>
            <a:ext cx="23399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marL="342900" indent="-342900"/>
            <a:r>
              <a:rPr lang="es-ES" sz="2000"/>
              <a:t>Acción Estómago</a:t>
            </a:r>
          </a:p>
        </p:txBody>
      </p:sp>
      <p:sp>
        <p:nvSpPr>
          <p:cNvPr id="63492" name="Rectangle 6"/>
          <p:cNvSpPr>
            <a:spLocks noChangeArrowheads="1"/>
          </p:cNvSpPr>
          <p:nvPr/>
        </p:nvSpPr>
        <p:spPr bwMode="auto">
          <a:xfrm>
            <a:off x="1547813" y="40481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3" name="Text Box 7"/>
          <p:cNvSpPr txBox="1">
            <a:spLocks noChangeArrowheads="1"/>
          </p:cNvSpPr>
          <p:nvPr/>
        </p:nvSpPr>
        <p:spPr bwMode="auto">
          <a:xfrm>
            <a:off x="1331913" y="1916113"/>
            <a:ext cx="2727325" cy="42545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PROTEASA Gástrica</a:t>
            </a: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333500" y="2474913"/>
            <a:ext cx="2951163" cy="2595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b="1"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  <a:p>
            <a:pPr algn="l">
              <a:defRPr/>
            </a:pPr>
            <a:endParaRPr lang="es-MX" sz="1600"/>
          </a:p>
          <a:p>
            <a:pPr algn="l">
              <a:defRPr/>
            </a:pPr>
            <a:r>
              <a:rPr lang="es-MX" sz="1600" b="1"/>
              <a:t>Pepsinógeno inactivo</a:t>
            </a:r>
            <a:r>
              <a:rPr lang="es-MX" sz="1600"/>
              <a:t> </a:t>
            </a:r>
          </a:p>
          <a:p>
            <a:pPr algn="l">
              <a:defRPr/>
            </a:pPr>
            <a:r>
              <a:rPr lang="es-MX" sz="1600"/>
              <a:t>secretado por C. Principales </a:t>
            </a:r>
          </a:p>
          <a:p>
            <a:pPr algn="l">
              <a:defRPr/>
            </a:pPr>
            <a:endParaRPr lang="es-MX" sz="1600"/>
          </a:p>
          <a:p>
            <a:pPr algn="l">
              <a:defRPr/>
            </a:pPr>
            <a:r>
              <a:rPr lang="es-MX" sz="1600"/>
              <a:t>Activación en </a:t>
            </a:r>
            <a:r>
              <a:rPr lang="es-MX" sz="1600" b="1"/>
              <a:t>pH ácido</a:t>
            </a:r>
            <a:r>
              <a:rPr lang="es-MX" sz="1600"/>
              <a:t> </a:t>
            </a:r>
          </a:p>
          <a:p>
            <a:pPr algn="l">
              <a:defRPr/>
            </a:pPr>
            <a:r>
              <a:rPr lang="es-MX" sz="1600"/>
              <a:t>Inactivación  en pH alcalino</a:t>
            </a:r>
          </a:p>
          <a:p>
            <a:pPr algn="l">
              <a:defRPr/>
            </a:pPr>
            <a:endParaRPr lang="es-MX" sz="1600"/>
          </a:p>
          <a:p>
            <a:pPr algn="l">
              <a:defRPr/>
            </a:pPr>
            <a:r>
              <a:rPr lang="es-MX" sz="1600" b="1"/>
              <a:t>Endopeptidasa </a:t>
            </a:r>
            <a:r>
              <a:rPr lang="es-MX" sz="1600"/>
              <a:t>hidroliza enlaces con aa aromáticos</a:t>
            </a: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5580063" y="2852738"/>
            <a:ext cx="2663825" cy="2224087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MX" sz="2000" b="1" dirty="0"/>
              <a:t>Productos:</a:t>
            </a:r>
          </a:p>
          <a:p>
            <a:pPr algn="l"/>
            <a:endParaRPr lang="es-MX" sz="10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 err="1"/>
              <a:t>Polipéptidos</a:t>
            </a:r>
            <a:r>
              <a:rPr lang="es-MX" sz="2000" dirty="0"/>
              <a:t> varios tamaños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 err="1"/>
              <a:t>Proteosas</a:t>
            </a:r>
            <a:endParaRPr lang="es-MX" sz="20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/>
              <a:t>Peptonas</a:t>
            </a:r>
          </a:p>
          <a:p>
            <a:pPr algn="l"/>
            <a:endParaRPr lang="es-MX" sz="1000" dirty="0"/>
          </a:p>
          <a:p>
            <a:pPr algn="l"/>
            <a:r>
              <a:rPr lang="es-MX" b="1" dirty="0"/>
              <a:t>Estímulo para CCK</a:t>
            </a:r>
          </a:p>
        </p:txBody>
      </p:sp>
      <p:sp>
        <p:nvSpPr>
          <p:cNvPr id="162828" name="AutoShape 12"/>
          <p:cNvSpPr>
            <a:spLocks noChangeArrowheads="1"/>
          </p:cNvSpPr>
          <p:nvPr/>
        </p:nvSpPr>
        <p:spPr bwMode="auto">
          <a:xfrm>
            <a:off x="4645025" y="3716338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2829" name="Text Box 13"/>
          <p:cNvSpPr txBox="1">
            <a:spLocks noChangeArrowheads="1"/>
          </p:cNvSpPr>
          <p:nvPr/>
        </p:nvSpPr>
        <p:spPr bwMode="auto">
          <a:xfrm>
            <a:off x="13319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6192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7" grpId="0" animBg="1"/>
      <p:bldP spid="16282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dig p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r="14696"/>
          <a:stretch>
            <a:fillRect/>
          </a:stretch>
        </p:blipFill>
        <p:spPr bwMode="auto">
          <a:xfrm>
            <a:off x="1116013" y="225425"/>
            <a:ext cx="5976937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Oval 3"/>
          <p:cNvSpPr>
            <a:spLocks noChangeArrowheads="1"/>
          </p:cNvSpPr>
          <p:nvPr/>
        </p:nvSpPr>
        <p:spPr bwMode="auto">
          <a:xfrm>
            <a:off x="1116013" y="549275"/>
            <a:ext cx="1223962" cy="792163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971550" y="2924175"/>
            <a:ext cx="1223963" cy="900113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7" name="Text Box 7"/>
          <p:cNvSpPr txBox="1">
            <a:spLocks noChangeArrowheads="1"/>
          </p:cNvSpPr>
          <p:nvPr/>
        </p:nvSpPr>
        <p:spPr bwMode="auto">
          <a:xfrm>
            <a:off x="2339975" y="765175"/>
            <a:ext cx="614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15%</a:t>
            </a:r>
          </a:p>
        </p:txBody>
      </p:sp>
      <p:sp>
        <p:nvSpPr>
          <p:cNvPr id="64518" name="Text Box 8"/>
          <p:cNvSpPr txBox="1">
            <a:spLocks noChangeArrowheads="1"/>
          </p:cNvSpPr>
          <p:nvPr/>
        </p:nvSpPr>
        <p:spPr bwMode="auto">
          <a:xfrm>
            <a:off x="2268538" y="3213100"/>
            <a:ext cx="65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85%</a:t>
            </a:r>
          </a:p>
        </p:txBody>
      </p:sp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6300384" y="513447"/>
            <a:ext cx="2191366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DIGESTIÓN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PROTEÍNAS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22" name="Rectangle 12"/>
          <p:cNvSpPr>
            <a:spLocks noChangeArrowheads="1"/>
          </p:cNvSpPr>
          <p:nvPr/>
        </p:nvSpPr>
        <p:spPr bwMode="auto">
          <a:xfrm>
            <a:off x="5435600" y="1196975"/>
            <a:ext cx="208915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3" name="Text Box 14"/>
          <p:cNvSpPr txBox="1">
            <a:spLocks noChangeArrowheads="1"/>
          </p:cNvSpPr>
          <p:nvPr/>
        </p:nvSpPr>
        <p:spPr bwMode="auto">
          <a:xfrm>
            <a:off x="3924300" y="3524250"/>
            <a:ext cx="2935288" cy="336550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Proteasas Pancreáticas LUZ</a:t>
            </a:r>
          </a:p>
        </p:txBody>
      </p:sp>
      <p:sp>
        <p:nvSpPr>
          <p:cNvPr id="64524" name="Rectangle 15"/>
          <p:cNvSpPr>
            <a:spLocks noChangeArrowheads="1"/>
          </p:cNvSpPr>
          <p:nvPr/>
        </p:nvSpPr>
        <p:spPr bwMode="auto">
          <a:xfrm>
            <a:off x="3779838" y="8366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4" name="Text Box 16"/>
          <p:cNvSpPr txBox="1">
            <a:spLocks noChangeArrowheads="1"/>
          </p:cNvSpPr>
          <p:nvPr/>
        </p:nvSpPr>
        <p:spPr bwMode="auto">
          <a:xfrm>
            <a:off x="3695700" y="882650"/>
            <a:ext cx="1381125" cy="336550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Pepsina LUZ</a:t>
            </a:r>
          </a:p>
        </p:txBody>
      </p:sp>
      <p:sp>
        <p:nvSpPr>
          <p:cNvPr id="64526" name="Oval 17"/>
          <p:cNvSpPr>
            <a:spLocks noChangeArrowheads="1"/>
          </p:cNvSpPr>
          <p:nvPr/>
        </p:nvSpPr>
        <p:spPr bwMode="auto">
          <a:xfrm>
            <a:off x="7019925" y="42926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7" name="Oval 18"/>
          <p:cNvSpPr>
            <a:spLocks noChangeArrowheads="1"/>
          </p:cNvSpPr>
          <p:nvPr/>
        </p:nvSpPr>
        <p:spPr bwMode="auto">
          <a:xfrm>
            <a:off x="7740650" y="48688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8" name="Rectangle 19"/>
          <p:cNvSpPr>
            <a:spLocks noChangeArrowheads="1"/>
          </p:cNvSpPr>
          <p:nvPr/>
        </p:nvSpPr>
        <p:spPr bwMode="auto">
          <a:xfrm>
            <a:off x="5867400" y="4437063"/>
            <a:ext cx="25209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8" name="Text Box 20"/>
          <p:cNvSpPr txBox="1">
            <a:spLocks noChangeArrowheads="1"/>
          </p:cNvSpPr>
          <p:nvPr/>
        </p:nvSpPr>
        <p:spPr bwMode="auto">
          <a:xfrm>
            <a:off x="5795963" y="4460875"/>
            <a:ext cx="2241550" cy="336550"/>
          </a:xfrm>
          <a:prstGeom prst="rect">
            <a:avLst/>
          </a:prstGeom>
          <a:solidFill>
            <a:srgbClr val="63DF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Peptidasas M. Apical</a:t>
            </a:r>
          </a:p>
        </p:txBody>
      </p:sp>
      <p:sp>
        <p:nvSpPr>
          <p:cNvPr id="64530" name="Line 21"/>
          <p:cNvSpPr>
            <a:spLocks noChangeShapeType="1"/>
          </p:cNvSpPr>
          <p:nvPr/>
        </p:nvSpPr>
        <p:spPr bwMode="auto">
          <a:xfrm>
            <a:off x="1187450" y="2276475"/>
            <a:ext cx="71294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4531" name="Rectangle 22"/>
          <p:cNvSpPr>
            <a:spLocks noChangeArrowheads="1"/>
          </p:cNvSpPr>
          <p:nvPr/>
        </p:nvSpPr>
        <p:spPr bwMode="auto">
          <a:xfrm>
            <a:off x="5003800" y="4005263"/>
            <a:ext cx="17287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5256213" y="4051300"/>
            <a:ext cx="191452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  <p:sp>
        <p:nvSpPr>
          <p:cNvPr id="64533" name="Text Box 24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131840" y="1484784"/>
            <a:ext cx="144016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2738437" y="1484784"/>
            <a:ext cx="191452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5363749" y="476250"/>
            <a:ext cx="3292889" cy="338554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6443663" y="981075"/>
            <a:ext cx="22336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I. Delgado </a:t>
            </a:r>
          </a:p>
        </p:txBody>
      </p:sp>
      <p:sp>
        <p:nvSpPr>
          <p:cNvPr id="65540" name="Rectangle 12"/>
          <p:cNvSpPr>
            <a:spLocks noChangeArrowheads="1"/>
          </p:cNvSpPr>
          <p:nvPr/>
        </p:nvSpPr>
        <p:spPr bwMode="auto">
          <a:xfrm>
            <a:off x="1547813" y="40481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635125" y="2255838"/>
            <a:ext cx="3384550" cy="3765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ENDOPEPTIDASAS</a:t>
            </a:r>
          </a:p>
          <a:p>
            <a:pPr algn="l">
              <a:defRPr/>
            </a:pPr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1600" b="1" dirty="0"/>
              <a:t>   Tripsina </a:t>
            </a:r>
            <a:r>
              <a:rPr lang="es-MX" sz="1600" dirty="0"/>
              <a:t>entre </a:t>
            </a:r>
            <a:r>
              <a:rPr lang="es-MX" sz="1600" dirty="0" err="1"/>
              <a:t>aa</a:t>
            </a:r>
            <a:r>
              <a:rPr lang="es-MX" sz="1600" dirty="0"/>
              <a:t>  básicos</a:t>
            </a: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Quimiotripsina</a:t>
            </a:r>
            <a:r>
              <a:rPr lang="es-MX" sz="1600" dirty="0"/>
              <a:t> entre </a:t>
            </a:r>
            <a:r>
              <a:rPr lang="es-MX" sz="1600" dirty="0" err="1"/>
              <a:t>aa</a:t>
            </a:r>
            <a:r>
              <a:rPr lang="es-MX" sz="1600" dirty="0"/>
              <a:t>  </a:t>
            </a:r>
          </a:p>
          <a:p>
            <a:pPr algn="l">
              <a:defRPr/>
            </a:pPr>
            <a:r>
              <a:rPr lang="es-MX" sz="1600" dirty="0"/>
              <a:t>     aromáticos</a:t>
            </a: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Elastasa</a:t>
            </a:r>
            <a:r>
              <a:rPr lang="es-MX" sz="1600" dirty="0"/>
              <a:t> entre </a:t>
            </a:r>
            <a:r>
              <a:rPr lang="es-MX" sz="1600" dirty="0" err="1"/>
              <a:t>aa</a:t>
            </a:r>
            <a:r>
              <a:rPr lang="es-MX" sz="1600" dirty="0"/>
              <a:t>  alifáticos </a:t>
            </a:r>
          </a:p>
          <a:p>
            <a:pPr algn="l">
              <a:defRPr/>
            </a:pPr>
            <a:r>
              <a:rPr lang="es-MX" sz="1600" dirty="0"/>
              <a:t>     y neutros</a:t>
            </a:r>
          </a:p>
          <a:p>
            <a:pPr algn="l">
              <a:defRPr/>
            </a:pPr>
            <a:endParaRPr lang="es-MX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EXOPEPTIDASAS</a:t>
            </a:r>
          </a:p>
          <a:p>
            <a:pPr algn="l">
              <a:defRPr/>
            </a:pPr>
            <a:endParaRPr lang="es-MX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Carboxipeptidasas</a:t>
            </a:r>
            <a:r>
              <a:rPr lang="es-MX" sz="1600" b="1" dirty="0"/>
              <a:t> </a:t>
            </a:r>
            <a:r>
              <a:rPr lang="es-MX" sz="1600" dirty="0"/>
              <a:t>enlaces en  </a:t>
            </a:r>
          </a:p>
          <a:p>
            <a:pPr algn="l">
              <a:defRPr/>
            </a:pPr>
            <a:r>
              <a:rPr lang="es-MX" sz="1600" dirty="0"/>
              <a:t>     terminal C </a:t>
            </a:r>
            <a:endParaRPr lang="es-MX" sz="1600" b="1" dirty="0"/>
          </a:p>
          <a:p>
            <a:pPr algn="l">
              <a:defRPr/>
            </a:pPr>
            <a:r>
              <a:rPr lang="es-MX" sz="1600" b="1" dirty="0"/>
              <a:t>      A</a:t>
            </a:r>
            <a:r>
              <a:rPr lang="es-MX" sz="1600" dirty="0"/>
              <a:t> con </a:t>
            </a:r>
            <a:r>
              <a:rPr lang="es-MX" sz="1600" dirty="0" err="1"/>
              <a:t>aa</a:t>
            </a:r>
            <a:r>
              <a:rPr lang="es-MX" sz="1600" dirty="0"/>
              <a:t> neutros alifáticos  </a:t>
            </a:r>
          </a:p>
          <a:p>
            <a:pPr algn="l">
              <a:defRPr/>
            </a:pPr>
            <a:r>
              <a:rPr lang="es-MX" sz="1600" dirty="0"/>
              <a:t>         y aromáticos</a:t>
            </a:r>
          </a:p>
          <a:p>
            <a:pPr algn="l">
              <a:defRPr/>
            </a:pPr>
            <a:r>
              <a:rPr lang="es-MX" sz="1600" b="1" dirty="0"/>
              <a:t>      B</a:t>
            </a:r>
            <a:r>
              <a:rPr lang="es-MX" sz="1600" dirty="0"/>
              <a:t> con </a:t>
            </a:r>
            <a:r>
              <a:rPr lang="es-MX" sz="1600" dirty="0" err="1"/>
              <a:t>aa</a:t>
            </a:r>
            <a:r>
              <a:rPr lang="es-MX" sz="1600" dirty="0"/>
              <a:t> básicos</a:t>
            </a:r>
            <a:r>
              <a:rPr lang="es-MX" dirty="0"/>
              <a:t>                                                                    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5940425" y="3405188"/>
            <a:ext cx="2180405" cy="1661993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 dirty="0"/>
              <a:t>Productos:</a:t>
            </a:r>
          </a:p>
          <a:p>
            <a:pPr algn="l" eaLnBrk="1" hangingPunct="1"/>
            <a:endParaRPr lang="es-MX" sz="1000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Polipéptidos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Peptonas</a:t>
            </a:r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Tri</a:t>
            </a:r>
            <a:r>
              <a:rPr lang="es-MX" dirty="0"/>
              <a:t> y </a:t>
            </a:r>
            <a:r>
              <a:rPr lang="es-MX" dirty="0" err="1"/>
              <a:t>dipéptidos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Pocos AA</a:t>
            </a:r>
          </a:p>
        </p:txBody>
      </p:sp>
      <p:sp>
        <p:nvSpPr>
          <p:cNvPr id="65543" name="Rectangle 17"/>
          <p:cNvSpPr>
            <a:spLocks noChangeArrowheads="1"/>
          </p:cNvSpPr>
          <p:nvPr/>
        </p:nvSpPr>
        <p:spPr bwMode="auto">
          <a:xfrm>
            <a:off x="1619250" y="1679575"/>
            <a:ext cx="3527425" cy="42545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000" b="1"/>
              <a:t>PROTEASAS </a:t>
            </a:r>
            <a:r>
              <a:rPr lang="es-MX" sz="2000" b="1"/>
              <a:t>pancreáticas</a:t>
            </a:r>
            <a:endParaRPr lang="es-ES" sz="2000"/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7102475" y="1488008"/>
            <a:ext cx="915988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/>
              <a:t>LUZ</a:t>
            </a:r>
          </a:p>
        </p:txBody>
      </p:sp>
      <p:sp>
        <p:nvSpPr>
          <p:cNvPr id="71700" name="AutoShape 20"/>
          <p:cNvSpPr>
            <a:spLocks noChangeArrowheads="1"/>
          </p:cNvSpPr>
          <p:nvPr/>
        </p:nvSpPr>
        <p:spPr bwMode="auto">
          <a:xfrm>
            <a:off x="5235575" y="3911600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1258888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1571625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3" grpId="0" animBg="1"/>
      <p:bldP spid="71694" grpId="0" animBg="1"/>
      <p:bldP spid="71698" grpId="0" animBg="1"/>
      <p:bldP spid="7170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ChangeArrowheads="1"/>
          </p:cNvSpPr>
          <p:nvPr/>
        </p:nvSpPr>
        <p:spPr bwMode="auto">
          <a:xfrm>
            <a:off x="1547813" y="40481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042988" y="2335213"/>
            <a:ext cx="4392612" cy="26066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ENDOPEPTIDASAS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Enteropeptidasa</a:t>
            </a:r>
            <a:r>
              <a:rPr lang="es-MX" sz="1600" dirty="0"/>
              <a:t> </a:t>
            </a:r>
            <a:r>
              <a:rPr lang="es-MX" sz="1400" b="1" dirty="0"/>
              <a:t>o ENTEROKINASA</a:t>
            </a:r>
            <a:r>
              <a:rPr lang="es-MX" sz="1600" dirty="0"/>
              <a:t> </a:t>
            </a:r>
          </a:p>
          <a:p>
            <a:pPr algn="l">
              <a:defRPr/>
            </a:pPr>
            <a:r>
              <a:rPr lang="es-MX" sz="1600" dirty="0"/>
              <a:t>activa </a:t>
            </a:r>
            <a:r>
              <a:rPr lang="es-MX" sz="1600" dirty="0" err="1"/>
              <a:t>tripsinógeno</a:t>
            </a:r>
            <a:r>
              <a:rPr lang="es-MX" sz="1600" dirty="0"/>
              <a:t> a tripsina</a:t>
            </a:r>
          </a:p>
          <a:p>
            <a:pPr algn="l">
              <a:defRPr/>
            </a:pPr>
            <a:endParaRPr lang="es-MX" sz="1600" dirty="0"/>
          </a:p>
          <a:p>
            <a:pPr algn="l">
              <a:defRPr/>
            </a:pPr>
            <a:r>
              <a:rPr lang="es-MX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EXOPEPTIDASAS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Aminopeptidasa</a:t>
            </a:r>
            <a:r>
              <a:rPr lang="es-MX" sz="1600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el </a:t>
            </a:r>
            <a:r>
              <a:rPr lang="es-MX" sz="1600" dirty="0" err="1"/>
              <a:t>aa</a:t>
            </a:r>
            <a:r>
              <a:rPr lang="es-MX" sz="1600" dirty="0"/>
              <a:t> del terminal N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Carboxipeptidasa</a:t>
            </a:r>
            <a:r>
              <a:rPr lang="es-MX" sz="1600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el AA del terminal C</a:t>
            </a:r>
          </a:p>
          <a:p>
            <a:pPr algn="l">
              <a:defRPr/>
            </a:pPr>
            <a:endParaRPr lang="es-MX" sz="1600" b="1" dirty="0"/>
          </a:p>
          <a:p>
            <a:pPr algn="l">
              <a:defRPr/>
            </a:pPr>
            <a:r>
              <a:rPr lang="es-MX" sz="1600" b="1" dirty="0" err="1"/>
              <a:t>Endopeptidasas</a:t>
            </a:r>
            <a:r>
              <a:rPr lang="es-MX" sz="1600" b="1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péptido en el medio</a:t>
            </a:r>
          </a:p>
          <a:p>
            <a:pPr algn="l">
              <a:defRPr/>
            </a:pPr>
            <a:r>
              <a:rPr lang="es-MX" sz="1600" b="1" dirty="0" err="1"/>
              <a:t>Dipeptidasa</a:t>
            </a:r>
            <a:r>
              <a:rPr lang="es-MX" sz="1600" b="1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</a:t>
            </a:r>
            <a:r>
              <a:rPr lang="es-MX" sz="1600" dirty="0" err="1"/>
              <a:t>dipéptido</a:t>
            </a:r>
            <a:r>
              <a:rPr lang="es-MX" sz="1600" dirty="0"/>
              <a:t> en 2 AA</a:t>
            </a: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6227763" y="2817813"/>
            <a:ext cx="1721946" cy="1477328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 dirty="0"/>
              <a:t>Productos</a:t>
            </a:r>
          </a:p>
          <a:p>
            <a:pPr algn="l" eaLnBrk="1" hangingPunct="1"/>
            <a:endParaRPr lang="es-MX" b="1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Tripéptidos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Dipéptidos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 AA</a:t>
            </a:r>
          </a:p>
        </p:txBody>
      </p:sp>
      <p:sp>
        <p:nvSpPr>
          <p:cNvPr id="66565" name="Rectangle 12"/>
          <p:cNvSpPr>
            <a:spLocks noChangeArrowheads="1"/>
          </p:cNvSpPr>
          <p:nvPr/>
        </p:nvSpPr>
        <p:spPr bwMode="auto">
          <a:xfrm>
            <a:off x="1042988" y="1773238"/>
            <a:ext cx="2232025" cy="42545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MX" sz="2000" b="1"/>
              <a:t>PROTEASAS</a:t>
            </a:r>
            <a:endParaRPr lang="es-MX" sz="2000"/>
          </a:p>
        </p:txBody>
      </p:sp>
      <p:sp>
        <p:nvSpPr>
          <p:cNvPr id="164880" name="AutoShape 16"/>
          <p:cNvSpPr>
            <a:spLocks noChangeArrowheads="1"/>
          </p:cNvSpPr>
          <p:nvPr/>
        </p:nvSpPr>
        <p:spPr bwMode="auto">
          <a:xfrm>
            <a:off x="5508625" y="3357563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971550" y="1052513"/>
            <a:ext cx="91281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807244" y="5229225"/>
            <a:ext cx="5548314" cy="400110"/>
          </a:xfrm>
          <a:prstGeom prst="rect">
            <a:avLst/>
          </a:prstGeom>
          <a:noFill/>
          <a:ln>
            <a:noFill/>
          </a:ln>
          <a:effectLst>
            <a:outerShdw dist="17961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solidFill>
                  <a:srgbClr val="800080"/>
                </a:solidFill>
              </a:rPr>
              <a:t>*¿Quién activa la secreción de </a:t>
            </a:r>
            <a:r>
              <a:rPr lang="es-ES_tradnl" sz="2000" dirty="0" err="1">
                <a:solidFill>
                  <a:srgbClr val="800080"/>
                </a:solidFill>
              </a:rPr>
              <a:t>enterokinasa</a:t>
            </a:r>
            <a:r>
              <a:rPr lang="es-ES_tradnl" sz="2000" dirty="0">
                <a:solidFill>
                  <a:srgbClr val="800080"/>
                </a:solidFill>
              </a:rPr>
              <a:t>?</a:t>
            </a:r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5350211" y="498158"/>
            <a:ext cx="3292889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64887" name="Rectangle 23"/>
          <p:cNvSpPr>
            <a:spLocks noChangeArrowheads="1"/>
          </p:cNvSpPr>
          <p:nvPr/>
        </p:nvSpPr>
        <p:spPr bwMode="auto">
          <a:xfrm>
            <a:off x="6443663" y="981075"/>
            <a:ext cx="22336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I. Delgado </a:t>
            </a:r>
          </a:p>
        </p:txBody>
      </p:sp>
      <p:sp>
        <p:nvSpPr>
          <p:cNvPr id="164888" name="Rectangle 24"/>
          <p:cNvSpPr>
            <a:spLocks noChangeArrowheads="1"/>
          </p:cNvSpPr>
          <p:nvPr/>
        </p:nvSpPr>
        <p:spPr bwMode="auto">
          <a:xfrm>
            <a:off x="6845813" y="1484313"/>
            <a:ext cx="179728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/>
              <a:t>Memb. Apical </a:t>
            </a:r>
          </a:p>
          <a:p>
            <a:pPr>
              <a:defRPr/>
            </a:pPr>
            <a:r>
              <a:rPr lang="es-ES" b="1"/>
              <a:t>enterocitos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64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2" grpId="0" animBg="1"/>
      <p:bldP spid="164874" grpId="0" animBg="1"/>
      <p:bldP spid="164880" grpId="0" animBg="1"/>
      <p:bldP spid="164884" grpId="0"/>
      <p:bldP spid="16488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1042988" y="2852738"/>
            <a:ext cx="3384550" cy="1628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1600" b="1"/>
              <a:t>Peptidasas</a:t>
            </a:r>
            <a:r>
              <a:rPr lang="es-MX" sz="1600"/>
              <a:t> clivan</a:t>
            </a:r>
          </a:p>
          <a:p>
            <a:pPr algn="l">
              <a:defRPr/>
            </a:pPr>
            <a:r>
              <a:rPr lang="es-MX" sz="1600"/>
              <a:t>Di, Tri y Tetra péptidos a</a:t>
            </a:r>
          </a:p>
          <a:p>
            <a:pPr algn="l">
              <a:defRPr/>
            </a:pPr>
            <a:endParaRPr lang="es-MX" sz="1600"/>
          </a:p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AMINOÁCIDOS</a:t>
            </a:r>
            <a:r>
              <a:rPr lang="es-MX" sz="1600"/>
              <a:t> </a:t>
            </a:r>
          </a:p>
          <a:p>
            <a:pPr algn="l">
              <a:defRPr/>
            </a:pPr>
            <a:r>
              <a:rPr lang="es-MX" sz="1600"/>
              <a:t>productos finales de la digestión de proteínas</a:t>
            </a:r>
          </a:p>
        </p:txBody>
      </p:sp>
      <p:sp>
        <p:nvSpPr>
          <p:cNvPr id="163850" name="Rectangle 10"/>
          <p:cNvSpPr>
            <a:spLocks noChangeArrowheads="1"/>
          </p:cNvSpPr>
          <p:nvPr/>
        </p:nvSpPr>
        <p:spPr bwMode="auto">
          <a:xfrm>
            <a:off x="5435600" y="5157788"/>
            <a:ext cx="1619250" cy="850900"/>
          </a:xfrm>
          <a:prstGeom prst="rect">
            <a:avLst/>
          </a:prstGeom>
          <a:solidFill>
            <a:srgbClr val="E8BC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 </a:t>
            </a:r>
          </a:p>
          <a:p>
            <a:pPr>
              <a:defRPr/>
            </a:pPr>
            <a:r>
              <a:rPr lang="es-MX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5506349" y="3140075"/>
            <a:ext cx="1258678" cy="984885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 dirty="0" smtClean="0"/>
              <a:t>Productos</a:t>
            </a:r>
            <a:endParaRPr lang="es-MX" sz="800" dirty="0"/>
          </a:p>
          <a:p>
            <a:pPr eaLnBrk="1" hangingPunct="1"/>
            <a:r>
              <a:rPr lang="es-MX" sz="4000" b="1" dirty="0"/>
              <a:t>AA</a:t>
            </a:r>
          </a:p>
        </p:txBody>
      </p:sp>
      <p:sp>
        <p:nvSpPr>
          <p:cNvPr id="163856" name="AutoShape 16"/>
          <p:cNvSpPr>
            <a:spLocks noChangeArrowheads="1"/>
          </p:cNvSpPr>
          <p:nvPr/>
        </p:nvSpPr>
        <p:spPr bwMode="auto">
          <a:xfrm>
            <a:off x="4714875" y="3500438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3858" name="Text Box 18"/>
          <p:cNvSpPr txBox="1">
            <a:spLocks noChangeArrowheads="1"/>
          </p:cNvSpPr>
          <p:nvPr/>
        </p:nvSpPr>
        <p:spPr bwMode="auto">
          <a:xfrm>
            <a:off x="827088" y="908050"/>
            <a:ext cx="839787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7591" name="Rectangle 19"/>
          <p:cNvSpPr>
            <a:spLocks noChangeArrowheads="1"/>
          </p:cNvSpPr>
          <p:nvPr/>
        </p:nvSpPr>
        <p:spPr bwMode="auto">
          <a:xfrm>
            <a:off x="971550" y="2276475"/>
            <a:ext cx="3600450" cy="42545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MX" sz="2000" b="1"/>
              <a:t>PROTEASAS intracelulares</a:t>
            </a:r>
            <a:endParaRPr lang="es-MX" sz="2000"/>
          </a:p>
        </p:txBody>
      </p:sp>
      <p:sp>
        <p:nvSpPr>
          <p:cNvPr id="163862" name="Rectangle 22"/>
          <p:cNvSpPr>
            <a:spLocks noChangeArrowheads="1"/>
          </p:cNvSpPr>
          <p:nvPr/>
        </p:nvSpPr>
        <p:spPr bwMode="auto">
          <a:xfrm>
            <a:off x="6372226" y="981075"/>
            <a:ext cx="223361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Acción I. Delgado </a:t>
            </a:r>
          </a:p>
        </p:txBody>
      </p:sp>
      <p:sp>
        <p:nvSpPr>
          <p:cNvPr id="163863" name="Rectangle 23"/>
          <p:cNvSpPr>
            <a:spLocks noChangeArrowheads="1"/>
          </p:cNvSpPr>
          <p:nvPr/>
        </p:nvSpPr>
        <p:spPr bwMode="auto">
          <a:xfrm>
            <a:off x="7019925" y="1484313"/>
            <a:ext cx="15779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Dentro </a:t>
            </a:r>
          </a:p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</p:txBody>
      </p:sp>
      <p:sp>
        <p:nvSpPr>
          <p:cNvPr id="163864" name="Text Box 24"/>
          <p:cNvSpPr txBox="1">
            <a:spLocks noChangeArrowheads="1"/>
          </p:cNvSpPr>
          <p:nvPr/>
        </p:nvSpPr>
        <p:spPr bwMode="auto">
          <a:xfrm>
            <a:off x="4912647" y="457308"/>
            <a:ext cx="3679212" cy="369332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63867" name="AutoShape 27"/>
          <p:cNvSpPr>
            <a:spLocks noChangeArrowheads="1"/>
          </p:cNvSpPr>
          <p:nvPr/>
        </p:nvSpPr>
        <p:spPr bwMode="auto">
          <a:xfrm rot="5400000">
            <a:off x="5903913" y="4545012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6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3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8" grpId="0" animBg="1"/>
      <p:bldP spid="163850" grpId="0" animBg="1"/>
      <p:bldP spid="163853" grpId="0" animBg="1"/>
      <p:bldP spid="163856" grpId="0" animBg="1"/>
      <p:bldP spid="163863" grpId="0" animBg="1"/>
      <p:bldP spid="16386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DIGASTION PROTEINAS EN OR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862013"/>
            <a:ext cx="6848475" cy="5133975"/>
          </a:xfrm>
          <a:prstGeom prst="rect">
            <a:avLst/>
          </a:prstGeom>
          <a:solidFill>
            <a:srgbClr val="A1E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Rectangle 6"/>
          <p:cNvSpPr>
            <a:spLocks noChangeArrowheads="1"/>
          </p:cNvSpPr>
          <p:nvPr/>
        </p:nvSpPr>
        <p:spPr bwMode="auto">
          <a:xfrm>
            <a:off x="4032250" y="1025525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12" name="Text Box 7"/>
          <p:cNvSpPr txBox="1">
            <a:spLocks noChangeArrowheads="1"/>
          </p:cNvSpPr>
          <p:nvPr/>
        </p:nvSpPr>
        <p:spPr bwMode="auto">
          <a:xfrm>
            <a:off x="3695700" y="841375"/>
            <a:ext cx="1730375" cy="400050"/>
          </a:xfrm>
          <a:prstGeom prst="rect">
            <a:avLst/>
          </a:prstGeom>
          <a:solidFill>
            <a:srgbClr val="89B0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</p:txBody>
      </p:sp>
      <p:sp>
        <p:nvSpPr>
          <p:cNvPr id="68613" name="Rectangle 8"/>
          <p:cNvSpPr>
            <a:spLocks noChangeArrowheads="1"/>
          </p:cNvSpPr>
          <p:nvPr/>
        </p:nvSpPr>
        <p:spPr bwMode="auto">
          <a:xfrm>
            <a:off x="3924300" y="2033588"/>
            <a:ext cx="1403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3884613" y="2051050"/>
            <a:ext cx="1374775" cy="369888"/>
          </a:xfrm>
          <a:prstGeom prst="rect">
            <a:avLst/>
          </a:prstGeom>
          <a:solidFill>
            <a:srgbClr val="89B0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PÉPTIDOS</a:t>
            </a:r>
          </a:p>
        </p:txBody>
      </p:sp>
      <p:sp>
        <p:nvSpPr>
          <p:cNvPr id="68615" name="Rectangle 10"/>
          <p:cNvSpPr>
            <a:spLocks noChangeArrowheads="1"/>
          </p:cNvSpPr>
          <p:nvPr/>
        </p:nvSpPr>
        <p:spPr bwMode="auto">
          <a:xfrm>
            <a:off x="1511300" y="1744663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16" name="Rectangle 11"/>
          <p:cNvSpPr>
            <a:spLocks noChangeArrowheads="1"/>
          </p:cNvSpPr>
          <p:nvPr/>
        </p:nvSpPr>
        <p:spPr bwMode="auto">
          <a:xfrm>
            <a:off x="6119813" y="1817688"/>
            <a:ext cx="16557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742950" y="2133600"/>
            <a:ext cx="1982788" cy="346075"/>
          </a:xfrm>
          <a:prstGeom prst="rect">
            <a:avLst/>
          </a:prstGeom>
          <a:solidFill>
            <a:srgbClr val="89B0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DI/TRIPÉPTIDOS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6502400" y="1960563"/>
            <a:ext cx="1801813" cy="338137"/>
          </a:xfrm>
          <a:prstGeom prst="rect">
            <a:avLst/>
          </a:prstGeom>
          <a:solidFill>
            <a:srgbClr val="89B0FF"/>
          </a:solidFill>
          <a:ln>
            <a:noFill/>
          </a:ln>
          <a:effectLst>
            <a:outerShdw dist="28398" dir="3806097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AMINOACIDOS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8619" name="Rectangle 14"/>
          <p:cNvSpPr>
            <a:spLocks noChangeArrowheads="1"/>
          </p:cNvSpPr>
          <p:nvPr/>
        </p:nvSpPr>
        <p:spPr bwMode="auto">
          <a:xfrm>
            <a:off x="3419475" y="5202238"/>
            <a:ext cx="2305050" cy="503237"/>
          </a:xfrm>
          <a:prstGeom prst="rect">
            <a:avLst/>
          </a:prstGeom>
          <a:solidFill>
            <a:srgbClr val="66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>
              <a:solidFill>
                <a:schemeClr val="accent2"/>
              </a:solidFill>
            </a:endParaRP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4134434" y="5171931"/>
            <a:ext cx="710451" cy="523220"/>
          </a:xfrm>
          <a:prstGeom prst="rect">
            <a:avLst/>
          </a:prstGeom>
          <a:solidFill>
            <a:srgbClr val="89B0FF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AA</a:t>
            </a:r>
            <a:endParaRPr lang="es-E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896" name="Rectangle 16"/>
          <p:cNvSpPr>
            <a:spLocks noChangeArrowheads="1"/>
          </p:cNvSpPr>
          <p:nvPr/>
        </p:nvSpPr>
        <p:spPr bwMode="auto">
          <a:xfrm>
            <a:off x="2916238" y="4221163"/>
            <a:ext cx="2882900" cy="765175"/>
          </a:xfrm>
          <a:prstGeom prst="rect">
            <a:avLst/>
          </a:prstGeom>
          <a:solidFill>
            <a:srgbClr val="A1E9E7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MX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8622" name="Text Box 17"/>
          <p:cNvSpPr txBox="1">
            <a:spLocks noChangeArrowheads="1"/>
          </p:cNvSpPr>
          <p:nvPr/>
        </p:nvSpPr>
        <p:spPr bwMode="auto">
          <a:xfrm>
            <a:off x="3570288" y="4341813"/>
            <a:ext cx="1979612" cy="523875"/>
          </a:xfrm>
          <a:prstGeom prst="rect">
            <a:avLst/>
          </a:prstGeom>
          <a:solidFill>
            <a:srgbClr val="FFCD2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PEPTIDASA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CITOPLÁSMICAS</a:t>
            </a:r>
          </a:p>
        </p:txBody>
      </p:sp>
      <p:sp>
        <p:nvSpPr>
          <p:cNvPr id="68623" name="Oval 19"/>
          <p:cNvSpPr>
            <a:spLocks noChangeArrowheads="1"/>
          </p:cNvSpPr>
          <p:nvPr/>
        </p:nvSpPr>
        <p:spPr bwMode="auto">
          <a:xfrm>
            <a:off x="1692275" y="3473450"/>
            <a:ext cx="1439863" cy="576263"/>
          </a:xfrm>
          <a:prstGeom prst="ellipse">
            <a:avLst/>
          </a:prstGeom>
          <a:solidFill>
            <a:srgbClr val="E17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4" name="Oval 20"/>
          <p:cNvSpPr>
            <a:spLocks noChangeArrowheads="1"/>
          </p:cNvSpPr>
          <p:nvPr/>
        </p:nvSpPr>
        <p:spPr bwMode="auto">
          <a:xfrm>
            <a:off x="6011863" y="3357563"/>
            <a:ext cx="1439862" cy="576262"/>
          </a:xfrm>
          <a:prstGeom prst="ellipse">
            <a:avLst/>
          </a:prstGeom>
          <a:solidFill>
            <a:srgbClr val="E17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1" name="Text Box 21"/>
          <p:cNvSpPr txBox="1">
            <a:spLocks noChangeArrowheads="1"/>
          </p:cNvSpPr>
          <p:nvPr/>
        </p:nvSpPr>
        <p:spPr bwMode="auto">
          <a:xfrm>
            <a:off x="1692275" y="3487738"/>
            <a:ext cx="14081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TRANS</a:t>
            </a:r>
          </a:p>
          <a:p>
            <a:pPr eaLnBrk="1" hangingPunct="1"/>
            <a:r>
              <a:rPr lang="es-ES" sz="1400" b="1"/>
              <a:t>PORTADORES</a:t>
            </a: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6084888" y="3357563"/>
            <a:ext cx="14081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TRANS</a:t>
            </a:r>
          </a:p>
          <a:p>
            <a:pPr eaLnBrk="1" hangingPunct="1"/>
            <a:r>
              <a:rPr lang="es-ES" sz="1400" b="1"/>
              <a:t>PORTADORES</a:t>
            </a:r>
          </a:p>
        </p:txBody>
      </p:sp>
      <p:sp>
        <p:nvSpPr>
          <p:cNvPr id="68627" name="Text Box 26"/>
          <p:cNvSpPr txBox="1">
            <a:spLocks noChangeArrowheads="1"/>
          </p:cNvSpPr>
          <p:nvPr/>
        </p:nvSpPr>
        <p:spPr bwMode="auto">
          <a:xfrm>
            <a:off x="6253163" y="346075"/>
            <a:ext cx="2479675" cy="10763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600" b="1" dirty="0"/>
              <a:t>DIGESTIÓN</a:t>
            </a:r>
          </a:p>
          <a:p>
            <a:pPr eaLnBrk="1" hangingPunct="1"/>
            <a:r>
              <a:rPr lang="es-MX" sz="1600" b="1" dirty="0"/>
              <a:t>Luz, </a:t>
            </a:r>
          </a:p>
          <a:p>
            <a:pPr eaLnBrk="1" hangingPunct="1"/>
            <a:r>
              <a:rPr lang="es-MX" sz="1600" b="1" dirty="0"/>
              <a:t>m. apical y citoplasma </a:t>
            </a:r>
          </a:p>
          <a:p>
            <a:pPr eaLnBrk="1" hangingPunct="1"/>
            <a:r>
              <a:rPr lang="es-MX" sz="1600" b="1" dirty="0" err="1"/>
              <a:t>E</a:t>
            </a:r>
            <a:r>
              <a:rPr lang="es-MX" sz="1600" b="1" dirty="0" err="1" smtClean="0"/>
              <a:t>nterocito</a:t>
            </a:r>
            <a:endParaRPr lang="es-MX" sz="1600" b="1" dirty="0"/>
          </a:p>
        </p:txBody>
      </p:sp>
      <p:sp>
        <p:nvSpPr>
          <p:cNvPr id="122907" name="Line 27"/>
          <p:cNvSpPr>
            <a:spLocks noChangeShapeType="1"/>
          </p:cNvSpPr>
          <p:nvPr/>
        </p:nvSpPr>
        <p:spPr bwMode="auto">
          <a:xfrm>
            <a:off x="4679950" y="5705475"/>
            <a:ext cx="1035050" cy="469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8" name="Text Box 28"/>
          <p:cNvSpPr txBox="1">
            <a:spLocks noChangeArrowheads="1"/>
          </p:cNvSpPr>
          <p:nvPr/>
        </p:nvSpPr>
        <p:spPr bwMode="auto">
          <a:xfrm>
            <a:off x="5715000" y="5805488"/>
            <a:ext cx="1393825" cy="739775"/>
          </a:xfrm>
          <a:prstGeom prst="rect">
            <a:avLst/>
          </a:prstGeom>
          <a:solidFill>
            <a:srgbClr val="E8BCFA"/>
          </a:solidFill>
          <a:ln w="38100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 </a:t>
            </a:r>
          </a:p>
          <a:p>
            <a:pPr>
              <a:defRPr/>
            </a:pPr>
            <a:r>
              <a:rPr lang="es-ES" sz="20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122911" name="Text Box 31"/>
          <p:cNvSpPr txBox="1">
            <a:spLocks noChangeArrowheads="1"/>
          </p:cNvSpPr>
          <p:nvPr/>
        </p:nvSpPr>
        <p:spPr bwMode="auto">
          <a:xfrm>
            <a:off x="56356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33" name="Text Box 32"/>
          <p:cNvSpPr txBox="1">
            <a:spLocks noChangeArrowheads="1"/>
          </p:cNvSpPr>
          <p:nvPr/>
        </p:nvSpPr>
        <p:spPr bwMode="auto">
          <a:xfrm>
            <a:off x="1963738" y="1271588"/>
            <a:ext cx="865187" cy="425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000" b="1"/>
              <a:t>LUZ</a:t>
            </a:r>
          </a:p>
        </p:txBody>
      </p:sp>
      <p:sp>
        <p:nvSpPr>
          <p:cNvPr id="122913" name="Text Box 33"/>
          <p:cNvSpPr txBox="1">
            <a:spLocks noChangeArrowheads="1"/>
          </p:cNvSpPr>
          <p:nvPr/>
        </p:nvSpPr>
        <p:spPr bwMode="auto">
          <a:xfrm>
            <a:off x="90011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2914" name="Text Box 34"/>
          <p:cNvSpPr txBox="1">
            <a:spLocks noChangeArrowheads="1"/>
          </p:cNvSpPr>
          <p:nvPr/>
        </p:nvSpPr>
        <p:spPr bwMode="auto">
          <a:xfrm>
            <a:off x="1187450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36" name="Text Box 36"/>
          <p:cNvSpPr txBox="1">
            <a:spLocks noChangeArrowheads="1"/>
          </p:cNvSpPr>
          <p:nvPr/>
        </p:nvSpPr>
        <p:spPr bwMode="auto">
          <a:xfrm>
            <a:off x="323850" y="3173413"/>
            <a:ext cx="1409700" cy="3683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b="1"/>
              <a:t>M. apical</a:t>
            </a:r>
          </a:p>
        </p:txBody>
      </p:sp>
      <p:sp>
        <p:nvSpPr>
          <p:cNvPr id="122917" name="Text Box 37"/>
          <p:cNvSpPr txBox="1">
            <a:spLocks noChangeArrowheads="1"/>
          </p:cNvSpPr>
          <p:nvPr/>
        </p:nvSpPr>
        <p:spPr bwMode="auto">
          <a:xfrm>
            <a:off x="755650" y="4986338"/>
            <a:ext cx="151130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Citoplasma</a:t>
            </a:r>
          </a:p>
        </p:txBody>
      </p:sp>
      <p:sp>
        <p:nvSpPr>
          <p:cNvPr id="68639" name="Text Box 40"/>
          <p:cNvSpPr txBox="1">
            <a:spLocks noChangeArrowheads="1"/>
          </p:cNvSpPr>
          <p:nvPr/>
        </p:nvSpPr>
        <p:spPr bwMode="auto">
          <a:xfrm>
            <a:off x="4614863" y="1436688"/>
            <a:ext cx="1279525" cy="307975"/>
          </a:xfrm>
          <a:prstGeom prst="rect">
            <a:avLst/>
          </a:prstGeom>
          <a:solidFill>
            <a:srgbClr val="FFCD2D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68637" name="2 Rectángulo redondeado"/>
          <p:cNvSpPr>
            <a:spLocks noChangeArrowheads="1"/>
          </p:cNvSpPr>
          <p:nvPr/>
        </p:nvSpPr>
        <p:spPr bwMode="auto">
          <a:xfrm>
            <a:off x="3419475" y="3429000"/>
            <a:ext cx="2474913" cy="576263"/>
          </a:xfrm>
          <a:prstGeom prst="roundRect">
            <a:avLst>
              <a:gd name="adj" fmla="val 0"/>
            </a:avLst>
          </a:prstGeom>
          <a:solidFill>
            <a:srgbClr val="A1E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28" name="Text Box 24"/>
          <p:cNvSpPr txBox="1">
            <a:spLocks noChangeArrowheads="1"/>
          </p:cNvSpPr>
          <p:nvPr/>
        </p:nvSpPr>
        <p:spPr bwMode="auto">
          <a:xfrm>
            <a:off x="3490913" y="3413125"/>
            <a:ext cx="2139950" cy="461963"/>
          </a:xfrm>
          <a:prstGeom prst="rect">
            <a:avLst/>
          </a:prstGeom>
          <a:solidFill>
            <a:srgbClr val="FFCD2D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PEPTIDASAS</a:t>
            </a:r>
          </a:p>
          <a:p>
            <a:pPr eaLnBrk="1" hangingPunct="1">
              <a:defRPr/>
            </a:pPr>
            <a:r>
              <a:rPr lang="es-E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AMINOPOLIPEPTIDASAS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7788" y="6545263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061711" y="5241031"/>
            <a:ext cx="133081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122889" grpId="0" animBg="1"/>
      <p:bldP spid="122892" grpId="0" animBg="1"/>
      <p:bldP spid="122893" grpId="0" animBg="1"/>
      <p:bldP spid="122895" grpId="0" animBg="1"/>
      <p:bldP spid="68622" grpId="0" animBg="1"/>
      <p:bldP spid="122901" grpId="0"/>
      <p:bldP spid="122902" grpId="0"/>
      <p:bldP spid="122907" grpId="0" animBg="1"/>
      <p:bldP spid="122908" grpId="0" animBg="1"/>
      <p:bldP spid="68633" grpId="0" animBg="1"/>
      <p:bldP spid="68636" grpId="0" animBg="1"/>
      <p:bldP spid="122917" grpId="0" animBg="1"/>
      <p:bldP spid="68639" grpId="0" animBg="1"/>
      <p:bldP spid="686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519009" y="2352342"/>
            <a:ext cx="367188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DIGESTIÓN</a:t>
            </a:r>
          </a:p>
          <a:p>
            <a:pPr>
              <a:buFontTx/>
              <a:buAutoNum type="romanUcPeriod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D. CARBOHIDRATOS</a:t>
            </a:r>
          </a:p>
          <a:p>
            <a:pPr>
              <a:buFontTx/>
              <a:buAutoNum type="romanUcPeriod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D. PROTEÍNAS</a:t>
            </a:r>
          </a:p>
          <a:p>
            <a:pPr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D. GRASAS</a:t>
            </a:r>
          </a:p>
          <a:p>
            <a:pPr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 D. ÁCIDOS NUCLÉICOS</a:t>
            </a:r>
          </a:p>
        </p:txBody>
      </p:sp>
      <p:pic>
        <p:nvPicPr>
          <p:cNvPr id="6147" name="Picture 7" descr="digestion2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633538"/>
            <a:ext cx="4360862" cy="3589337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7162800" y="18446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6588125" y="1916113"/>
            <a:ext cx="1746250" cy="400050"/>
          </a:xfrm>
          <a:prstGeom prst="rect">
            <a:avLst/>
          </a:prstGeom>
          <a:solidFill>
            <a:srgbClr val="FF90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</a:t>
            </a:r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5794375" y="2492375"/>
            <a:ext cx="720725" cy="215900"/>
          </a:xfrm>
          <a:prstGeom prst="rect">
            <a:avLst/>
          </a:prstGeom>
          <a:solidFill>
            <a:srgbClr val="FFBB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4211638" y="3213100"/>
            <a:ext cx="1368425" cy="88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polímeros</a:t>
            </a:r>
            <a:r>
              <a:rPr lang="es-E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 pequeños polímeros</a:t>
            </a:r>
          </a:p>
        </p:txBody>
      </p:sp>
      <p:sp>
        <p:nvSpPr>
          <p:cNvPr id="6152" name="Rectangle 17"/>
          <p:cNvSpPr>
            <a:spLocks noChangeArrowheads="1"/>
          </p:cNvSpPr>
          <p:nvPr/>
        </p:nvSpPr>
        <p:spPr bwMode="auto">
          <a:xfrm>
            <a:off x="6443663" y="3213100"/>
            <a:ext cx="8636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3" name="Rectangle 19"/>
          <p:cNvSpPr>
            <a:spLocks noChangeArrowheads="1"/>
          </p:cNvSpPr>
          <p:nvPr/>
        </p:nvSpPr>
        <p:spPr bwMode="auto">
          <a:xfrm>
            <a:off x="4572000" y="21336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4630738" y="1984375"/>
            <a:ext cx="109378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  <a:p>
            <a:pPr>
              <a:defRPr/>
            </a:pPr>
            <a:r>
              <a:rPr lang="es-E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corta</a:t>
            </a:r>
          </a:p>
        </p:txBody>
      </p:sp>
      <p:sp>
        <p:nvSpPr>
          <p:cNvPr id="6155" name="Rectangle 20"/>
          <p:cNvSpPr>
            <a:spLocks noChangeArrowheads="1"/>
          </p:cNvSpPr>
          <p:nvPr/>
        </p:nvSpPr>
        <p:spPr bwMode="auto">
          <a:xfrm>
            <a:off x="7451725" y="3933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6948488" y="3644900"/>
            <a:ext cx="1241425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TRIPSINA</a:t>
            </a:r>
          </a:p>
          <a:p>
            <a:pPr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corta</a:t>
            </a:r>
          </a:p>
        </p:txBody>
      </p:sp>
      <p:sp>
        <p:nvSpPr>
          <p:cNvPr id="6157" name="Rectangle 21"/>
          <p:cNvSpPr>
            <a:spLocks noChangeArrowheads="1"/>
          </p:cNvSpPr>
          <p:nvPr/>
        </p:nvSpPr>
        <p:spPr bwMode="auto">
          <a:xfrm>
            <a:off x="5508625" y="4652963"/>
            <a:ext cx="15113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5364163" y="4365625"/>
            <a:ext cx="1657350" cy="763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pequeños polímeros en </a:t>
            </a:r>
            <a:r>
              <a:rPr lang="es-ES" sz="1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monómeros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611560" y="1622454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8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Digestión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5"/>
          <p:cNvSpPr txBox="1">
            <a:spLocks noChangeArrowheads="1"/>
          </p:cNvSpPr>
          <p:nvPr/>
        </p:nvSpPr>
        <p:spPr bwMode="auto">
          <a:xfrm>
            <a:off x="1537201" y="622436"/>
            <a:ext cx="659347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de acción de enzimas proteolíticas</a:t>
            </a: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1116013" y="1563688"/>
            <a:ext cx="1799803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PEPSINA</a:t>
            </a:r>
          </a:p>
          <a:p>
            <a:pPr algn="l" eaLnBrk="1" hangingPunct="1"/>
            <a:r>
              <a:rPr lang="es-ES_tradnl" b="1"/>
              <a:t>Luz estómago</a:t>
            </a:r>
          </a:p>
        </p:txBody>
      </p:sp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1116013" y="2860675"/>
            <a:ext cx="2715808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ENZ. PANCREÁTICAS</a:t>
            </a:r>
          </a:p>
          <a:p>
            <a:pPr algn="l" eaLnBrk="1" hangingPunct="1"/>
            <a:r>
              <a:rPr lang="es-ES_tradnl" b="1"/>
              <a:t>Luz intestino</a:t>
            </a:r>
          </a:p>
        </p:txBody>
      </p:sp>
      <p:sp>
        <p:nvSpPr>
          <p:cNvPr id="238600" name="Text Box 8"/>
          <p:cNvSpPr txBox="1">
            <a:spLocks noChangeArrowheads="1"/>
          </p:cNvSpPr>
          <p:nvPr/>
        </p:nvSpPr>
        <p:spPr bwMode="auto">
          <a:xfrm>
            <a:off x="1116013" y="4084638"/>
            <a:ext cx="2627642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ENZ. MEMB. APICAL</a:t>
            </a:r>
          </a:p>
          <a:p>
            <a:pPr algn="l" eaLnBrk="1" hangingPunct="1"/>
            <a:r>
              <a:rPr lang="es-ES_tradnl" b="1"/>
              <a:t>Enterocitos</a:t>
            </a:r>
          </a:p>
        </p:txBody>
      </p:sp>
      <p:sp>
        <p:nvSpPr>
          <p:cNvPr id="238601" name="Text Box 9"/>
          <p:cNvSpPr txBox="1">
            <a:spLocks noChangeArrowheads="1"/>
          </p:cNvSpPr>
          <p:nvPr/>
        </p:nvSpPr>
        <p:spPr bwMode="auto">
          <a:xfrm>
            <a:off x="1116013" y="5235575"/>
            <a:ext cx="2440092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ENZ. CITOPLASMA</a:t>
            </a:r>
          </a:p>
          <a:p>
            <a:pPr algn="l" eaLnBrk="1" hangingPunct="1"/>
            <a:r>
              <a:rPr lang="es-ES_tradnl" b="1"/>
              <a:t>Enterocitos</a:t>
            </a:r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4057650" y="1492250"/>
            <a:ext cx="13176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Proteosas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Peptonas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AA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4067175" y="2798763"/>
            <a:ext cx="17351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Peptonas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 y tripéptidos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Pocos AA</a:t>
            </a:r>
          </a:p>
        </p:txBody>
      </p:sp>
      <p:sp>
        <p:nvSpPr>
          <p:cNvPr id="238605" name="Text Box 13"/>
          <p:cNvSpPr txBox="1">
            <a:spLocks noChangeArrowheads="1"/>
          </p:cNvSpPr>
          <p:nvPr/>
        </p:nvSpPr>
        <p:spPr bwMode="auto">
          <a:xfrm>
            <a:off x="4067175" y="4084638"/>
            <a:ext cx="12874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AA</a:t>
            </a:r>
          </a:p>
        </p:txBody>
      </p:sp>
      <p:sp>
        <p:nvSpPr>
          <p:cNvPr id="238606" name="Text Box 14"/>
          <p:cNvSpPr txBox="1">
            <a:spLocks noChangeArrowheads="1"/>
          </p:cNvSpPr>
          <p:nvPr/>
        </p:nvSpPr>
        <p:spPr bwMode="auto">
          <a:xfrm>
            <a:off x="4057650" y="5174373"/>
            <a:ext cx="861133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AA</a:t>
            </a:r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5785717" y="5132695"/>
            <a:ext cx="1774825" cy="860425"/>
          </a:xfrm>
          <a:prstGeom prst="rect">
            <a:avLst/>
          </a:prstGeom>
          <a:solidFill>
            <a:srgbClr val="E8BCFA"/>
          </a:solidFill>
          <a:ln w="38100">
            <a:solidFill>
              <a:srgbClr val="CC00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 </a:t>
            </a:r>
          </a:p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238608" name="Text Box 16"/>
          <p:cNvSpPr txBox="1">
            <a:spLocks noChangeArrowheads="1"/>
          </p:cNvSpPr>
          <p:nvPr/>
        </p:nvSpPr>
        <p:spPr bwMode="auto">
          <a:xfrm>
            <a:off x="5651500" y="1803400"/>
            <a:ext cx="17351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Estímulo para </a:t>
            </a:r>
          </a:p>
          <a:p>
            <a:pPr algn="l" eaLnBrk="1" hangingPunct="1"/>
            <a:r>
              <a:rPr lang="es-ES_tradnl" sz="1600" b="1"/>
              <a:t>CCK en duodeno</a:t>
            </a:r>
          </a:p>
        </p:txBody>
      </p:sp>
      <p:sp>
        <p:nvSpPr>
          <p:cNvPr id="238609" name="Line 17"/>
          <p:cNvSpPr>
            <a:spLocks noChangeShapeType="1"/>
          </p:cNvSpPr>
          <p:nvPr/>
        </p:nvSpPr>
        <p:spPr bwMode="auto">
          <a:xfrm>
            <a:off x="5435600" y="156368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0" name="Line 18"/>
          <p:cNvSpPr>
            <a:spLocks noChangeShapeType="1"/>
          </p:cNvSpPr>
          <p:nvPr/>
        </p:nvSpPr>
        <p:spPr bwMode="auto">
          <a:xfrm>
            <a:off x="3995738" y="156368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1" name="Line 19"/>
          <p:cNvSpPr>
            <a:spLocks noChangeShapeType="1"/>
          </p:cNvSpPr>
          <p:nvPr/>
        </p:nvSpPr>
        <p:spPr bwMode="auto">
          <a:xfrm>
            <a:off x="3995738" y="2860675"/>
            <a:ext cx="0" cy="10080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2" name="Line 20"/>
          <p:cNvSpPr>
            <a:spLocks noChangeShapeType="1"/>
          </p:cNvSpPr>
          <p:nvPr/>
        </p:nvSpPr>
        <p:spPr bwMode="auto">
          <a:xfrm>
            <a:off x="3995738" y="408463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3" name="Line 21"/>
          <p:cNvSpPr>
            <a:spLocks noChangeShapeType="1"/>
          </p:cNvSpPr>
          <p:nvPr/>
        </p:nvSpPr>
        <p:spPr bwMode="auto">
          <a:xfrm>
            <a:off x="3995738" y="5237163"/>
            <a:ext cx="0" cy="5746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611188" y="549275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4918783" y="5462732"/>
            <a:ext cx="716756" cy="12353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8" grpId="0" animBg="1"/>
      <p:bldP spid="238599" grpId="0" animBg="1"/>
      <p:bldP spid="238600" grpId="0" animBg="1"/>
      <p:bldP spid="238601" grpId="0" animBg="1"/>
      <p:bldP spid="238602" grpId="0"/>
      <p:bldP spid="238603" grpId="0"/>
      <p:bldP spid="238605" grpId="0"/>
      <p:bldP spid="238606" grpId="0"/>
      <p:bldP spid="238607" grpId="0" animBg="1"/>
      <p:bldP spid="238608" grpId="0"/>
      <p:bldP spid="238609" grpId="0" animBg="1"/>
      <p:bldP spid="238610" grpId="0" animBg="1"/>
      <p:bldP spid="238611" grpId="0" animBg="1"/>
      <p:bldP spid="238612" grpId="0" animBg="1"/>
      <p:bldP spid="238613" grpId="0" animBg="1"/>
      <p:bldP spid="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7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436688"/>
            <a:ext cx="5329238" cy="398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381693" y="520700"/>
            <a:ext cx="2276585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PROTEÍNAS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6635364" y="1271588"/>
            <a:ext cx="2016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Canibalismo 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5076825" y="2965450"/>
            <a:ext cx="3384550" cy="925513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/>
              <a:t>Sólo </a:t>
            </a:r>
            <a:r>
              <a:rPr lang="es-MX" b="1"/>
              <a:t>2.5%</a:t>
            </a:r>
            <a:r>
              <a:rPr lang="es-MX"/>
              <a:t> de proteínas ingeridas se </a:t>
            </a:r>
            <a:r>
              <a:rPr lang="es-MX" b="1"/>
              <a:t>pierde</a:t>
            </a:r>
            <a:r>
              <a:rPr lang="es-MX"/>
              <a:t> en colon y es digerido por </a:t>
            </a:r>
            <a:r>
              <a:rPr lang="es-MX" b="1"/>
              <a:t>BACTERIAS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943475" y="5443538"/>
            <a:ext cx="3517900" cy="925512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Proteínas</a:t>
            </a:r>
            <a:r>
              <a:rPr lang="es-MX"/>
              <a:t> NO DIGERIDAS en las </a:t>
            </a:r>
            <a:r>
              <a:rPr lang="es-MX" b="1"/>
              <a:t>heces</a:t>
            </a:r>
            <a:r>
              <a:rPr lang="es-MX"/>
              <a:t> pertenecen a </a:t>
            </a:r>
            <a:r>
              <a:rPr lang="es-MX" b="1"/>
              <a:t>bacterias</a:t>
            </a:r>
            <a:r>
              <a:rPr lang="es-MX"/>
              <a:t> y detritus celulares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524375" y="5721350"/>
            <a:ext cx="401638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9512" y="6497840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 animBg="1"/>
      <p:bldP spid="74762" grpId="0" animBg="1"/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7"/>
          <p:cNvSpPr txBox="1">
            <a:spLocks noChangeArrowheads="1"/>
          </p:cNvSpPr>
          <p:nvPr/>
        </p:nvSpPr>
        <p:spPr bwMode="auto">
          <a:xfrm>
            <a:off x="2613898" y="2662238"/>
            <a:ext cx="3857724" cy="1785104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 dirty="0"/>
              <a:t>CREATORREA</a:t>
            </a:r>
          </a:p>
          <a:p>
            <a:pPr algn="l" eaLnBrk="1" hangingPunct="1"/>
            <a:endParaRPr lang="es-MX" sz="1400" b="1" dirty="0"/>
          </a:p>
          <a:p>
            <a:pPr algn="l" eaLnBrk="1" hangingPunct="1"/>
            <a:r>
              <a:rPr lang="es-MX" sz="2400" dirty="0"/>
              <a:t>Por defectos en digestión de proteínas se pierde proteínas por la heces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84168" y="658637"/>
            <a:ext cx="2276585" cy="646331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PROTEÍNAS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4"/>
          <p:cNvSpPr txBox="1">
            <a:spLocks noChangeArrowheads="1"/>
          </p:cNvSpPr>
          <p:nvPr/>
        </p:nvSpPr>
        <p:spPr bwMode="auto">
          <a:xfrm>
            <a:off x="3137952" y="2276872"/>
            <a:ext cx="2868093" cy="353943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MX" sz="10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Grasas de dieta</a:t>
            </a:r>
          </a:p>
          <a:p>
            <a:pPr marL="171450" indent="-171450" algn="l" eaLnBrk="1" hangingPunct="1">
              <a:buSzPct val="150000"/>
              <a:buFont typeface="Arial" pitchFamily="34" charset="0"/>
              <a:buChar char="•"/>
            </a:pPr>
            <a:endParaRPr lang="es-MX" sz="9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Lipasas</a:t>
            </a:r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MX" sz="9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Fases </a:t>
            </a:r>
          </a:p>
          <a:p>
            <a:pPr algn="l" eaLnBrk="1" hangingPunct="1">
              <a:buFontTx/>
              <a:buChar char="•"/>
            </a:pPr>
            <a:endParaRPr lang="es-MX" sz="900" dirty="0"/>
          </a:p>
          <a:p>
            <a:pPr algn="l" eaLnBrk="1" hangingPunct="1"/>
            <a:r>
              <a:rPr lang="es-MX" sz="2400" dirty="0"/>
              <a:t>	  </a:t>
            </a:r>
            <a:r>
              <a:rPr lang="es-MX" sz="2000" dirty="0" err="1" smtClean="0"/>
              <a:t>Emulsificación</a:t>
            </a:r>
            <a:endParaRPr lang="es-MX" sz="2000" dirty="0"/>
          </a:p>
          <a:p>
            <a:pPr algn="l" eaLnBrk="1" hangingPunct="1"/>
            <a:r>
              <a:rPr lang="es-MX" sz="2000" dirty="0"/>
              <a:t>       </a:t>
            </a:r>
            <a:r>
              <a:rPr lang="es-MX" sz="2000" dirty="0" smtClean="0"/>
              <a:t>Hidrólisis</a:t>
            </a:r>
            <a:endParaRPr lang="es-MX" sz="2000" dirty="0"/>
          </a:p>
          <a:p>
            <a:pPr algn="l" eaLnBrk="1" hangingPunct="1"/>
            <a:r>
              <a:rPr lang="es-MX" sz="2000" dirty="0"/>
              <a:t>       </a:t>
            </a:r>
            <a:r>
              <a:rPr lang="es-MX" sz="2000" dirty="0" err="1" smtClean="0"/>
              <a:t>Solubilización</a:t>
            </a:r>
            <a:endParaRPr lang="es-MX" sz="2000" dirty="0"/>
          </a:p>
          <a:p>
            <a:pPr algn="l" eaLnBrk="1" hangingPunct="1">
              <a:buFontTx/>
              <a:buChar char="•"/>
            </a:pPr>
            <a:endParaRPr lang="es-MX" sz="900" dirty="0"/>
          </a:p>
          <a:p>
            <a:pPr algn="l" eaLnBrk="1" hangingPunct="1">
              <a:buSzPct val="190000"/>
              <a:buFontTx/>
              <a:buChar char="•"/>
            </a:pPr>
            <a:r>
              <a:rPr lang="es-MX" sz="2400" dirty="0"/>
              <a:t>Esteatorrea</a:t>
            </a:r>
          </a:p>
          <a:p>
            <a:pPr algn="l" eaLnBrk="1" hangingPunct="1"/>
            <a:endParaRPr lang="es-MX" sz="1000" dirty="0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2513012" y="1557337"/>
            <a:ext cx="4117975" cy="485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DIGESTIÓN GRASAS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5373688" y="50006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6588224" y="981075"/>
            <a:ext cx="192713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DIETA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25-30%</a:t>
            </a:r>
          </a:p>
        </p:txBody>
      </p:sp>
      <p:pic>
        <p:nvPicPr>
          <p:cNvPr id="73732" name="Picture 11" descr="ba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8" t="11378" b="16754"/>
          <a:stretch>
            <a:fillRect/>
          </a:stretch>
        </p:blipFill>
        <p:spPr bwMode="auto">
          <a:xfrm>
            <a:off x="5637213" y="4352925"/>
            <a:ext cx="1725612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3" name="Picture 12" descr="co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-87" r="20717"/>
          <a:stretch>
            <a:fillRect/>
          </a:stretch>
        </p:blipFill>
        <p:spPr bwMode="auto">
          <a:xfrm>
            <a:off x="7318375" y="4437063"/>
            <a:ext cx="1430338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16" descr="dairy_produ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t="11589" r="4730"/>
          <a:stretch>
            <a:fillRect/>
          </a:stretch>
        </p:blipFill>
        <p:spPr bwMode="auto">
          <a:xfrm>
            <a:off x="4427538" y="1844675"/>
            <a:ext cx="3673475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Picture 17" descr="eg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6963" r="16562"/>
          <a:stretch>
            <a:fillRect/>
          </a:stretch>
        </p:blipFill>
        <p:spPr bwMode="auto">
          <a:xfrm>
            <a:off x="3419475" y="4422775"/>
            <a:ext cx="2122488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468313" y="696913"/>
            <a:ext cx="1222375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611188" y="1773238"/>
            <a:ext cx="3582987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Triglicéridos TG 90%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Fosfolípidos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Fosfatidilcolina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(lecitina)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Fosfatidilserina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Fosfatidilinositol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Esfingomielinas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 libre</a:t>
            </a:r>
          </a:p>
          <a:p>
            <a:pPr algn="l">
              <a:buClr>
                <a:srgbClr val="FF9D3B"/>
              </a:buClr>
              <a:buSzPct val="20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Ésteres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colesterol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 liposolubles </a:t>
            </a:r>
          </a:p>
          <a:p>
            <a:pPr algn="l">
              <a:buClr>
                <a:srgbClr val="FF9D3B"/>
              </a:buClr>
              <a:buSzPct val="20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D, E, K</a:t>
            </a:r>
          </a:p>
        </p:txBody>
      </p:sp>
      <p:sp>
        <p:nvSpPr>
          <p:cNvPr id="73738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2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graSAS SATURADAS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t="11829"/>
          <a:stretch>
            <a:fillRect/>
          </a:stretch>
        </p:blipFill>
        <p:spPr bwMode="auto">
          <a:xfrm>
            <a:off x="2627313" y="1268413"/>
            <a:ext cx="5616575" cy="518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Rectangle 7"/>
          <p:cNvSpPr>
            <a:spLocks noChangeArrowheads="1"/>
          </p:cNvSpPr>
          <p:nvPr/>
        </p:nvSpPr>
        <p:spPr bwMode="auto">
          <a:xfrm>
            <a:off x="2555875" y="1339850"/>
            <a:ext cx="1800225" cy="2376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1192213" y="2409825"/>
            <a:ext cx="27273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animales: 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lácteos, carnes</a:t>
            </a:r>
          </a:p>
          <a:p>
            <a:pPr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Aceites de palma y coco</a:t>
            </a: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6324488" y="620713"/>
            <a:ext cx="212429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DIETA</a:t>
            </a:r>
          </a:p>
          <a:p>
            <a:pPr eaLnBrk="1" hangingPunct="1"/>
            <a:r>
              <a:rPr lang="es-ES" sz="2000" b="1"/>
              <a:t>Grasas 25-30%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266825" y="1773238"/>
            <a:ext cx="265271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Grasas saturadas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saturated vs unsaturated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528763"/>
            <a:ext cx="80676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Rectangle 7"/>
          <p:cNvSpPr>
            <a:spLocks noChangeArrowheads="1"/>
          </p:cNvSpPr>
          <p:nvPr/>
        </p:nvSpPr>
        <p:spPr bwMode="auto">
          <a:xfrm>
            <a:off x="539750" y="5084763"/>
            <a:ext cx="741521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75780" name="Text Box 8"/>
          <p:cNvSpPr txBox="1">
            <a:spLocks noChangeArrowheads="1"/>
          </p:cNvSpPr>
          <p:nvPr/>
        </p:nvSpPr>
        <p:spPr bwMode="auto">
          <a:xfrm>
            <a:off x="893763" y="1089025"/>
            <a:ext cx="295751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GRASAS SATURADAS</a:t>
            </a:r>
          </a:p>
        </p:txBody>
      </p:sp>
      <p:sp>
        <p:nvSpPr>
          <p:cNvPr id="75781" name="Text Box 9"/>
          <p:cNvSpPr txBox="1">
            <a:spLocks noChangeArrowheads="1"/>
          </p:cNvSpPr>
          <p:nvPr/>
        </p:nvSpPr>
        <p:spPr bwMode="auto">
          <a:xfrm>
            <a:off x="4941888" y="1089025"/>
            <a:ext cx="3302000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GRASAS INSATURADAS</a:t>
            </a:r>
          </a:p>
        </p:txBody>
      </p:sp>
      <p:sp>
        <p:nvSpPr>
          <p:cNvPr id="75782" name="Text Box 11"/>
          <p:cNvSpPr txBox="1">
            <a:spLocks noChangeArrowheads="1"/>
          </p:cNvSpPr>
          <p:nvPr/>
        </p:nvSpPr>
        <p:spPr bwMode="auto">
          <a:xfrm>
            <a:off x="508000" y="5157788"/>
            <a:ext cx="3657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 dirty="0"/>
              <a:t>ÁCIDO ESTEÁRICO</a:t>
            </a:r>
          </a:p>
          <a:p>
            <a:pPr eaLnBrk="1" hangingPunct="1"/>
            <a:r>
              <a:rPr lang="es-MX" dirty="0"/>
              <a:t>(saturado)</a:t>
            </a:r>
          </a:p>
          <a:p>
            <a:pPr eaLnBrk="1" hangingPunct="1"/>
            <a:r>
              <a:rPr lang="es-MX" b="1" dirty="0"/>
              <a:t>Sólidos</a:t>
            </a:r>
            <a:r>
              <a:rPr lang="es-MX" dirty="0"/>
              <a:t> a temperatura ambiente </a:t>
            </a:r>
          </a:p>
          <a:p>
            <a:pPr eaLnBrk="1" hangingPunct="1"/>
            <a:r>
              <a:rPr lang="es-MX" dirty="0"/>
              <a:t>Ej.: </a:t>
            </a:r>
            <a:r>
              <a:rPr lang="es-MX" dirty="0" smtClean="0"/>
              <a:t>Manteca</a:t>
            </a:r>
            <a:endParaRPr lang="es-MX" dirty="0"/>
          </a:p>
        </p:txBody>
      </p:sp>
      <p:sp>
        <p:nvSpPr>
          <p:cNvPr id="75783" name="Text Box 12"/>
          <p:cNvSpPr txBox="1">
            <a:spLocks noChangeArrowheads="1"/>
          </p:cNvSpPr>
          <p:nvPr/>
        </p:nvSpPr>
        <p:spPr bwMode="auto">
          <a:xfrm>
            <a:off x="4587875" y="5084763"/>
            <a:ext cx="408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ÁCIDO OLEICO</a:t>
            </a:r>
          </a:p>
          <a:p>
            <a:pPr eaLnBrk="1" hangingPunct="1"/>
            <a:r>
              <a:rPr lang="es-MX"/>
              <a:t>“torcidos”(insaturado) </a:t>
            </a:r>
            <a:r>
              <a:rPr lang="es-ES_tradnl"/>
              <a:t>(doble enlace)</a:t>
            </a:r>
            <a:endParaRPr lang="es-MX"/>
          </a:p>
        </p:txBody>
      </p:sp>
      <p:sp>
        <p:nvSpPr>
          <p:cNvPr id="75784" name="Rectangle 13"/>
          <p:cNvSpPr>
            <a:spLocks noChangeArrowheads="1"/>
          </p:cNvSpPr>
          <p:nvPr/>
        </p:nvSpPr>
        <p:spPr bwMode="auto">
          <a:xfrm>
            <a:off x="3563938" y="4005263"/>
            <a:ext cx="576262" cy="431800"/>
          </a:xfrm>
          <a:prstGeom prst="rect">
            <a:avLst/>
          </a:prstGeom>
          <a:solidFill>
            <a:srgbClr val="FFDB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5785" name="Rectangle 14"/>
          <p:cNvSpPr>
            <a:spLocks noChangeArrowheads="1"/>
          </p:cNvSpPr>
          <p:nvPr/>
        </p:nvSpPr>
        <p:spPr bwMode="auto">
          <a:xfrm>
            <a:off x="7812088" y="4005263"/>
            <a:ext cx="504825" cy="287337"/>
          </a:xfrm>
          <a:prstGeom prst="rect">
            <a:avLst/>
          </a:prstGeom>
          <a:solidFill>
            <a:srgbClr val="FFDB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>
            <a:off x="6659563" y="476250"/>
            <a:ext cx="18002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  <p:sp>
        <p:nvSpPr>
          <p:cNvPr id="75787" name="Text Box 18"/>
          <p:cNvSpPr txBox="1">
            <a:spLocks noChangeArrowheads="1"/>
          </p:cNvSpPr>
          <p:nvPr/>
        </p:nvSpPr>
        <p:spPr bwMode="auto">
          <a:xfrm>
            <a:off x="5003800" y="5661025"/>
            <a:ext cx="3529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No forman grasas sólidas</a:t>
            </a:r>
          </a:p>
          <a:p>
            <a:pPr eaLnBrk="1" hangingPunct="1"/>
            <a:r>
              <a:rPr lang="es-ES_tradnl"/>
              <a:t>Ej.: Aceite oliva</a:t>
            </a:r>
          </a:p>
        </p:txBody>
      </p:sp>
      <p:pic>
        <p:nvPicPr>
          <p:cNvPr id="75788" name="Picture 20" descr="olive_o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1" t="12654" r="15128" b="5658"/>
          <a:stretch>
            <a:fillRect/>
          </a:stretch>
        </p:blipFill>
        <p:spPr bwMode="auto">
          <a:xfrm>
            <a:off x="5724525" y="1628775"/>
            <a:ext cx="17637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/>
      <p:bldP spid="75781" grpId="0" animBg="1"/>
      <p:bldP spid="75782" grpId="0"/>
      <p:bldP spid="75783" grpId="0"/>
      <p:bldP spid="7578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5508625" y="476250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76803" name="Rectangle 5"/>
          <p:cNvSpPr>
            <a:spLocks noChangeArrowheads="1"/>
          </p:cNvSpPr>
          <p:nvPr/>
        </p:nvSpPr>
        <p:spPr bwMode="auto">
          <a:xfrm>
            <a:off x="2484438" y="0"/>
            <a:ext cx="20875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6804" name="Rectangle 6"/>
          <p:cNvSpPr>
            <a:spLocks noChangeArrowheads="1"/>
          </p:cNvSpPr>
          <p:nvPr/>
        </p:nvSpPr>
        <p:spPr bwMode="auto">
          <a:xfrm>
            <a:off x="1476375" y="1052513"/>
            <a:ext cx="28082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2586038" y="2636838"/>
            <a:ext cx="3971925" cy="2193925"/>
          </a:xfrm>
          <a:prstGeom prst="rect">
            <a:avLst/>
          </a:prstGeom>
          <a:solidFill>
            <a:srgbClr val="F7EDC7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endParaRPr lang="es-MX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MX" sz="2000"/>
              <a:t>Forma ingerida más abundante</a:t>
            </a:r>
          </a:p>
          <a:p>
            <a:pPr algn="l">
              <a:defRPr/>
            </a:pPr>
            <a:r>
              <a:rPr lang="es-MX" sz="2000"/>
              <a:t>y principal de almacenamiento</a:t>
            </a:r>
          </a:p>
          <a:p>
            <a:pPr algn="l">
              <a:defRPr/>
            </a:pPr>
            <a:endParaRPr lang="es-MX" sz="1000"/>
          </a:p>
          <a:p>
            <a:pPr algn="l">
              <a:defRPr/>
            </a:pPr>
            <a:r>
              <a:rPr lang="es-MX" sz="2000"/>
              <a:t>Pueden absorberse en </a:t>
            </a:r>
            <a:r>
              <a:rPr lang="es-MX" sz="2000" b="1"/>
              <a:t>40-50% </a:t>
            </a:r>
          </a:p>
          <a:p>
            <a:pPr algn="l">
              <a:defRPr/>
            </a:pPr>
            <a:r>
              <a:rPr lang="es-MX" sz="2000" b="1"/>
              <a:t>SIN digerirse</a:t>
            </a:r>
            <a:r>
              <a:rPr lang="es-MX" sz="2000"/>
              <a:t>!!</a:t>
            </a:r>
          </a:p>
          <a:p>
            <a:pPr algn="l">
              <a:defRPr/>
            </a:pPr>
            <a:endParaRPr lang="es-MX" sz="1000"/>
          </a:p>
          <a:p>
            <a:pPr algn="l">
              <a:defRPr/>
            </a:pPr>
            <a:r>
              <a:rPr lang="es-MX" sz="2000"/>
              <a:t>Pero es un proceso muy </a:t>
            </a:r>
            <a:r>
              <a:rPr lang="es-MX" sz="2000" b="1"/>
              <a:t>LENTO</a:t>
            </a:r>
          </a:p>
          <a:p>
            <a:pPr algn="l">
              <a:defRPr/>
            </a:pPr>
            <a:endParaRPr lang="es-MX" sz="800" b="1"/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6659563" y="981075"/>
            <a:ext cx="18002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  <p:sp>
        <p:nvSpPr>
          <p:cNvPr id="76807" name="Text Box 12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9997" name="Rectangle 13"/>
          <p:cNvSpPr>
            <a:spLocks noChangeArrowheads="1"/>
          </p:cNvSpPr>
          <p:nvPr/>
        </p:nvSpPr>
        <p:spPr bwMode="auto">
          <a:xfrm>
            <a:off x="2491150" y="1916113"/>
            <a:ext cx="416011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TRIGLICÉRIDOS </a:t>
            </a:r>
            <a:r>
              <a:rPr lang="es-MX" b="1">
                <a:effectLst>
                  <a:outerShdw blurRad="38100" dist="38100" dir="2700000" algn="tl">
                    <a:srgbClr val="FFFFFF"/>
                  </a:outerShdw>
                </a:effectLst>
              </a:rPr>
              <a:t>90% grasas</a:t>
            </a: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1187450" y="1916113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5" descr="COLESTEROL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/>
          <a:stretch>
            <a:fillRect/>
          </a:stretch>
        </p:blipFill>
        <p:spPr bwMode="auto">
          <a:xfrm>
            <a:off x="1258888" y="1341438"/>
            <a:ext cx="6808787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7"/>
          <p:cNvSpPr txBox="1">
            <a:spLocks noChangeArrowheads="1"/>
          </p:cNvSpPr>
          <p:nvPr/>
        </p:nvSpPr>
        <p:spPr bwMode="auto">
          <a:xfrm>
            <a:off x="1403350" y="908050"/>
            <a:ext cx="16557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Colesterol</a:t>
            </a:r>
          </a:p>
        </p:txBody>
      </p:sp>
      <p:sp>
        <p:nvSpPr>
          <p:cNvPr id="77828" name="Rectangle 8"/>
          <p:cNvSpPr>
            <a:spLocks noChangeArrowheads="1"/>
          </p:cNvSpPr>
          <p:nvPr/>
        </p:nvSpPr>
        <p:spPr bwMode="auto">
          <a:xfrm>
            <a:off x="3708400" y="2373313"/>
            <a:ext cx="9350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29" name="Rectangle 9"/>
          <p:cNvSpPr>
            <a:spLocks noChangeArrowheads="1"/>
          </p:cNvSpPr>
          <p:nvPr/>
        </p:nvSpPr>
        <p:spPr bwMode="auto">
          <a:xfrm>
            <a:off x="1836738" y="4749800"/>
            <a:ext cx="1439862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0" name="Text Box 12"/>
          <p:cNvSpPr txBox="1">
            <a:spLocks noChangeArrowheads="1"/>
          </p:cNvSpPr>
          <p:nvPr/>
        </p:nvSpPr>
        <p:spPr bwMode="auto">
          <a:xfrm>
            <a:off x="1203325" y="3981450"/>
            <a:ext cx="14668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/>
              <a:t>Del Hígado</a:t>
            </a:r>
          </a:p>
        </p:txBody>
      </p:sp>
      <p:sp>
        <p:nvSpPr>
          <p:cNvPr id="77831" name="Text Box 13"/>
          <p:cNvSpPr txBox="1">
            <a:spLocks noChangeArrowheads="1"/>
          </p:cNvSpPr>
          <p:nvPr/>
        </p:nvSpPr>
        <p:spPr bwMode="auto">
          <a:xfrm>
            <a:off x="6435725" y="4125913"/>
            <a:ext cx="1501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/>
              <a:t>De la Dieta</a:t>
            </a:r>
          </a:p>
        </p:txBody>
      </p:sp>
      <p:sp>
        <p:nvSpPr>
          <p:cNvPr id="208911" name="Text Box 15"/>
          <p:cNvSpPr txBox="1">
            <a:spLocks noChangeArrowheads="1"/>
          </p:cNvSpPr>
          <p:nvPr/>
        </p:nvSpPr>
        <p:spPr bwMode="auto">
          <a:xfrm>
            <a:off x="6659563" y="476250"/>
            <a:ext cx="18002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  <p:sp>
        <p:nvSpPr>
          <p:cNvPr id="77833" name="Text Box 16"/>
          <p:cNvSpPr txBox="1">
            <a:spLocks noChangeArrowheads="1"/>
          </p:cNvSpPr>
          <p:nvPr/>
        </p:nvSpPr>
        <p:spPr bwMode="auto">
          <a:xfrm>
            <a:off x="3973513" y="5949950"/>
            <a:ext cx="1195387" cy="461963"/>
          </a:xfrm>
          <a:prstGeom prst="rect">
            <a:avLst/>
          </a:prstGeom>
          <a:solidFill>
            <a:srgbClr val="75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Sangre</a:t>
            </a:r>
          </a:p>
        </p:txBody>
      </p:sp>
      <p:sp>
        <p:nvSpPr>
          <p:cNvPr id="77834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 animBg="1"/>
      <p:bldP spid="7783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1" name="Picture 5" descr="transf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" t="15540" r="4999"/>
          <a:stretch>
            <a:fillRect/>
          </a:stretch>
        </p:blipFill>
        <p:spPr bwMode="auto">
          <a:xfrm>
            <a:off x="323850" y="3246438"/>
            <a:ext cx="4103688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5729288" y="2085975"/>
            <a:ext cx="2397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3200"/>
              <a:t>"</a:t>
            </a:r>
            <a:r>
              <a:rPr lang="es-ES" sz="3200"/>
              <a:t>Trans-fat</a:t>
            </a:r>
            <a:r>
              <a:rPr lang="en-US" sz="3200"/>
              <a:t>"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5024438" y="1700213"/>
            <a:ext cx="386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La comida rápida de hoy… </a:t>
            </a: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1865313" y="5835650"/>
            <a:ext cx="5387975" cy="762000"/>
          </a:xfrm>
          <a:prstGeom prst="rect">
            <a:avLst/>
          </a:prstGeom>
          <a:solidFill>
            <a:srgbClr val="CCE8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Grasas artificiales</a:t>
            </a:r>
            <a:r>
              <a:rPr lang="es-ES" sz="2400"/>
              <a:t> </a:t>
            </a:r>
          </a:p>
          <a:p>
            <a:pPr eaLnBrk="1" hangingPunct="1"/>
            <a:r>
              <a:rPr lang="es-ES" sz="2000"/>
              <a:t>Hidrogenación de Ac. grasos polinsaturados </a:t>
            </a:r>
          </a:p>
        </p:txBody>
      </p:sp>
      <p:pic>
        <p:nvPicPr>
          <p:cNvPr id="229386" name="Picture 10" descr="TRANS FATTY ACI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t="22429" r="4578" b="5646"/>
          <a:stretch>
            <a:fillRect/>
          </a:stretch>
        </p:blipFill>
        <p:spPr bwMode="auto">
          <a:xfrm>
            <a:off x="323850" y="188913"/>
            <a:ext cx="46085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Rectangle 11"/>
          <p:cNvSpPr>
            <a:spLocks noChangeArrowheads="1"/>
          </p:cNvSpPr>
          <p:nvPr/>
        </p:nvSpPr>
        <p:spPr bwMode="auto">
          <a:xfrm>
            <a:off x="323850" y="188913"/>
            <a:ext cx="3095625" cy="404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>
            <a:off x="5741988" y="32861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7092950" y="867000"/>
            <a:ext cx="1800225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  <p:sp>
        <p:nvSpPr>
          <p:cNvPr id="229392" name="Text Box 16"/>
          <p:cNvSpPr txBox="1">
            <a:spLocks noChangeArrowheads="1"/>
          </p:cNvSpPr>
          <p:nvPr/>
        </p:nvSpPr>
        <p:spPr bwMode="auto">
          <a:xfrm>
            <a:off x="6054725" y="725488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29382" name="Picture 6" descr="french%20f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3" y="2641600"/>
            <a:ext cx="424656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97650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2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20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3" grpId="0"/>
      <p:bldP spid="229384" grpId="0"/>
      <p:bldP spid="229385" grpId="0" animBg="1"/>
      <p:bldP spid="788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0" name="Picture 6" descr="dig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4674" r="9529" b="4674"/>
          <a:stretch>
            <a:fillRect/>
          </a:stretch>
        </p:blipFill>
        <p:spPr bwMode="auto">
          <a:xfrm>
            <a:off x="755650" y="130175"/>
            <a:ext cx="4268788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5508625" y="1985963"/>
            <a:ext cx="2509838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219700" y="2705100"/>
            <a:ext cx="3068638" cy="14001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r>
              <a:rPr lang="es-ES" sz="2000"/>
              <a:t>Química de alimentos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ES" sz="1200"/>
          </a:p>
          <a:p>
            <a:pPr algn="l" eaLnBrk="1" hangingPunct="1">
              <a:buSzPct val="150000"/>
              <a:buFontTx/>
              <a:buChar char="•"/>
            </a:pPr>
            <a:r>
              <a:rPr lang="es-ES" sz="2000"/>
              <a:t>Concepto digestión</a:t>
            </a:r>
          </a:p>
          <a:p>
            <a:pPr algn="l" eaLnBrk="1" hangingPunct="1">
              <a:buSzPct val="150000"/>
              <a:buFontTx/>
              <a:buChar char="•"/>
            </a:pPr>
            <a:endParaRPr lang="es-ES" sz="1200"/>
          </a:p>
          <a:p>
            <a:pPr algn="l" eaLnBrk="1" hangingPunct="1">
              <a:buSzPct val="150000"/>
              <a:buFontTx/>
              <a:buChar char="•"/>
            </a:pPr>
            <a:r>
              <a:rPr lang="es-ES" sz="2000"/>
              <a:t>Jugos digestivos</a:t>
            </a:r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>
            <a:off x="1835150" y="549275"/>
            <a:ext cx="3240088" cy="20161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5" name="Picture 9" descr="french%20f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01" y="1297781"/>
            <a:ext cx="3563938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87" name="Text Box 11"/>
          <p:cNvSpPr txBox="1">
            <a:spLocks noChangeArrowheads="1"/>
          </p:cNvSpPr>
          <p:nvPr/>
        </p:nvSpPr>
        <p:spPr bwMode="auto">
          <a:xfrm>
            <a:off x="4581247" y="2181225"/>
            <a:ext cx="4355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3200" dirty="0"/>
              <a:t>"</a:t>
            </a:r>
            <a:r>
              <a:rPr lang="es-ES" sz="3200" dirty="0" err="1" smtClean="0"/>
              <a:t>Trans-fat</a:t>
            </a:r>
            <a:r>
              <a:rPr lang="es-ES" sz="3200" dirty="0" smtClean="0"/>
              <a:t> industrial</a:t>
            </a:r>
            <a:r>
              <a:rPr lang="en-US" sz="3200" dirty="0" smtClean="0"/>
              <a:t>"</a:t>
            </a:r>
            <a:endParaRPr lang="en-US" sz="3200" dirty="0"/>
          </a:p>
        </p:txBody>
      </p:sp>
      <p:sp>
        <p:nvSpPr>
          <p:cNvPr id="203788" name="Text Box 12"/>
          <p:cNvSpPr txBox="1">
            <a:spLocks noChangeArrowheads="1"/>
          </p:cNvSpPr>
          <p:nvPr/>
        </p:nvSpPr>
        <p:spPr bwMode="auto">
          <a:xfrm>
            <a:off x="4815973" y="1724025"/>
            <a:ext cx="386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La comida rápida de hoy… </a:t>
            </a:r>
          </a:p>
        </p:txBody>
      </p:sp>
      <p:sp>
        <p:nvSpPr>
          <p:cNvPr id="79877" name="Rectangle 15"/>
          <p:cNvSpPr>
            <a:spLocks noChangeArrowheads="1"/>
          </p:cNvSpPr>
          <p:nvPr/>
        </p:nvSpPr>
        <p:spPr bwMode="auto">
          <a:xfrm>
            <a:off x="179388" y="188913"/>
            <a:ext cx="3095625" cy="404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5733560" y="2760662"/>
            <a:ext cx="205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Margarinas….</a:t>
            </a:r>
          </a:p>
        </p:txBody>
      </p:sp>
      <p:sp>
        <p:nvSpPr>
          <p:cNvPr id="203793" name="Text Box 17"/>
          <p:cNvSpPr txBox="1">
            <a:spLocks noChangeArrowheads="1"/>
          </p:cNvSpPr>
          <p:nvPr/>
        </p:nvSpPr>
        <p:spPr bwMode="auto">
          <a:xfrm>
            <a:off x="1179885" y="4149080"/>
            <a:ext cx="678423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Su ingesta se traduce en mayor riesgo para mortalidad </a:t>
            </a:r>
          </a:p>
          <a:p>
            <a:pPr eaLnBrk="1" hangingPunct="1"/>
            <a:r>
              <a:rPr lang="es-ES_tradnl" sz="2000" dirty="0" smtClean="0"/>
              <a:t>por todas las causas y para mortalidad cardiovascular</a:t>
            </a:r>
          </a:p>
          <a:p>
            <a:pPr eaLnBrk="1" hangingPunct="1"/>
            <a:r>
              <a:rPr lang="es-ES_tradnl" sz="2000" dirty="0" smtClean="0"/>
              <a:t>y no por ingesta de grasas saturadas</a:t>
            </a:r>
          </a:p>
          <a:p>
            <a:pPr eaLnBrk="1" hangingPunct="1"/>
            <a:r>
              <a:rPr lang="es-ES_tradnl" sz="2000" dirty="0" smtClean="0"/>
              <a:t>Esto acaba de confirmarse </a:t>
            </a:r>
            <a:r>
              <a:rPr lang="es-ES_tradnl" sz="2000" dirty="0"/>
              <a:t>por </a:t>
            </a:r>
            <a:r>
              <a:rPr lang="es-ES_tradnl" sz="2000" dirty="0" smtClean="0"/>
              <a:t>meta-análisis</a:t>
            </a:r>
          </a:p>
        </p:txBody>
      </p:sp>
      <p:sp>
        <p:nvSpPr>
          <p:cNvPr id="203796" name="Text Box 20"/>
          <p:cNvSpPr txBox="1">
            <a:spLocks noChangeArrowheads="1"/>
          </p:cNvSpPr>
          <p:nvPr/>
        </p:nvSpPr>
        <p:spPr bwMode="auto">
          <a:xfrm>
            <a:off x="6927850" y="1010776"/>
            <a:ext cx="18002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440363" y="549275"/>
            <a:ext cx="3287712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52204" y="5473750"/>
            <a:ext cx="7839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/>
              <a:t>De Souza RJ et al. </a:t>
            </a:r>
            <a:r>
              <a:rPr lang="en-US" sz="1100" b="1" i="1" dirty="0"/>
              <a:t>Intake of saturated and trans unsaturated fatty acids and risk of all cause mortality, cardiovascular disease, and type 2 diabetes: systematic review and meta-analysis of observational </a:t>
            </a:r>
            <a:r>
              <a:rPr lang="en-US" sz="1100" b="1" i="1" dirty="0" smtClean="0"/>
              <a:t>studies</a:t>
            </a:r>
            <a:r>
              <a:rPr lang="es-VE" sz="1100" dirty="0" smtClean="0"/>
              <a:t>.</a:t>
            </a:r>
          </a:p>
          <a:p>
            <a:r>
              <a:rPr lang="es-VE" sz="1100" i="1" dirty="0"/>
              <a:t>BMJ 2015;351:h3978 </a:t>
            </a:r>
            <a:r>
              <a:rPr lang="es-VE" sz="1100" i="1" dirty="0" smtClean="0"/>
              <a:t> publicado agosto 12, </a:t>
            </a:r>
            <a:r>
              <a:rPr lang="es-VE" sz="1100" b="1" i="1" dirty="0" smtClean="0"/>
              <a:t>2015.</a:t>
            </a:r>
            <a:endParaRPr lang="en-US" sz="1100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25655" y="593725"/>
            <a:ext cx="2837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¡A comer mejor!</a:t>
            </a:r>
            <a:endParaRPr lang="es-V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0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7" grpId="0"/>
      <p:bldP spid="203788" grpId="0"/>
      <p:bldP spid="203792" grpId="0"/>
      <p:bldP spid="203793" grpId="0"/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7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488" y="1109663"/>
            <a:ext cx="6130925" cy="5272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0899" name="Text Box 7"/>
          <p:cNvSpPr txBox="1">
            <a:spLocks noChangeArrowheads="1"/>
          </p:cNvSpPr>
          <p:nvPr/>
        </p:nvSpPr>
        <p:spPr bwMode="auto">
          <a:xfrm>
            <a:off x="7312289" y="1344613"/>
            <a:ext cx="15938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/>
              <a:t>Síntesis TG</a:t>
            </a:r>
          </a:p>
        </p:txBody>
      </p:sp>
      <p:sp>
        <p:nvSpPr>
          <p:cNvPr id="79882" name="Oval 10"/>
          <p:cNvSpPr>
            <a:spLocks noChangeArrowheads="1"/>
          </p:cNvSpPr>
          <p:nvPr/>
        </p:nvSpPr>
        <p:spPr bwMode="auto">
          <a:xfrm>
            <a:off x="1692201" y="1268413"/>
            <a:ext cx="503237" cy="14398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3" name="Oval 11"/>
          <p:cNvSpPr>
            <a:spLocks noChangeArrowheads="1"/>
          </p:cNvSpPr>
          <p:nvPr/>
        </p:nvSpPr>
        <p:spPr bwMode="auto">
          <a:xfrm>
            <a:off x="2843138" y="1412875"/>
            <a:ext cx="9366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4" name="Oval 12"/>
          <p:cNvSpPr>
            <a:spLocks noChangeArrowheads="1"/>
          </p:cNvSpPr>
          <p:nvPr/>
        </p:nvSpPr>
        <p:spPr bwMode="auto">
          <a:xfrm>
            <a:off x="2555801" y="3429000"/>
            <a:ext cx="863600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3" name="Rectangle 13"/>
          <p:cNvSpPr>
            <a:spLocks noChangeArrowheads="1"/>
          </p:cNvSpPr>
          <p:nvPr/>
        </p:nvSpPr>
        <p:spPr bwMode="auto">
          <a:xfrm>
            <a:off x="2482776" y="5805488"/>
            <a:ext cx="25923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762051" y="5853113"/>
            <a:ext cx="36290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1 molécula de Triglicérido TG</a:t>
            </a:r>
          </a:p>
        </p:txBody>
      </p:sp>
      <p:sp>
        <p:nvSpPr>
          <p:cNvPr id="80905" name="Rectangle 15"/>
          <p:cNvSpPr>
            <a:spLocks noChangeArrowheads="1"/>
          </p:cNvSpPr>
          <p:nvPr/>
        </p:nvSpPr>
        <p:spPr bwMode="auto">
          <a:xfrm>
            <a:off x="1403276" y="2708275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6" name="Rectangle 16"/>
          <p:cNvSpPr>
            <a:spLocks noChangeArrowheads="1"/>
          </p:cNvSpPr>
          <p:nvPr/>
        </p:nvSpPr>
        <p:spPr bwMode="auto">
          <a:xfrm>
            <a:off x="3203501" y="2349500"/>
            <a:ext cx="19446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1357238" y="2781300"/>
            <a:ext cx="10937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Glicerol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3327326" y="2671763"/>
            <a:ext cx="17684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Ac. Esteárico</a:t>
            </a:r>
          </a:p>
        </p:txBody>
      </p:sp>
      <p:sp>
        <p:nvSpPr>
          <p:cNvPr id="80909" name="Rectangle 19"/>
          <p:cNvSpPr>
            <a:spLocks noChangeArrowheads="1"/>
          </p:cNvSpPr>
          <p:nvPr/>
        </p:nvSpPr>
        <p:spPr bwMode="auto">
          <a:xfrm>
            <a:off x="755576" y="1628775"/>
            <a:ext cx="2873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10" name="Rectangle 20"/>
          <p:cNvSpPr>
            <a:spLocks noChangeArrowheads="1"/>
          </p:cNvSpPr>
          <p:nvPr/>
        </p:nvSpPr>
        <p:spPr bwMode="auto">
          <a:xfrm>
            <a:off x="2411338" y="1557338"/>
            <a:ext cx="3603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869876" y="2708275"/>
            <a:ext cx="344487" cy="519113"/>
          </a:xfrm>
          <a:prstGeom prst="rect">
            <a:avLst/>
          </a:prstGeom>
          <a:solidFill>
            <a:srgbClr val="CCE8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/>
              <a:t>1</a:t>
            </a: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2843138" y="2636838"/>
            <a:ext cx="401638" cy="519112"/>
          </a:xfrm>
          <a:prstGeom prst="rect">
            <a:avLst/>
          </a:prstGeom>
          <a:solidFill>
            <a:srgbClr val="CCE8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/>
              <a:t>3</a:t>
            </a:r>
          </a:p>
        </p:txBody>
      </p:sp>
      <p:sp>
        <p:nvSpPr>
          <p:cNvPr id="80913" name="1 Elipse"/>
          <p:cNvSpPr>
            <a:spLocks noChangeArrowheads="1"/>
          </p:cNvSpPr>
          <p:nvPr/>
        </p:nvSpPr>
        <p:spPr bwMode="auto">
          <a:xfrm>
            <a:off x="2195438" y="1773238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339901" y="1641475"/>
            <a:ext cx="43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4000"/>
              <a:t>+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741988" y="32861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7092950" y="867000"/>
            <a:ext cx="1800225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2" grpId="0" animBg="1"/>
      <p:bldP spid="79882" grpId="1" animBg="1"/>
      <p:bldP spid="79883" grpId="0" animBg="1"/>
      <p:bldP spid="79883" grpId="1" animBg="1"/>
      <p:bldP spid="79884" grpId="0" animBg="1"/>
      <p:bldP spid="79884" grpId="1" animBg="1"/>
      <p:bldP spid="79886" grpId="0" animBg="1"/>
      <p:bldP spid="79889" grpId="0" animBg="1"/>
      <p:bldP spid="79890" grpId="0" animBg="1"/>
      <p:bldP spid="79893" grpId="0" animBg="1"/>
      <p:bldP spid="79894" grpId="0" animBg="1"/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5" descr="img2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5" b="9387"/>
          <a:stretch>
            <a:fillRect/>
          </a:stretch>
        </p:blipFill>
        <p:spPr>
          <a:xfrm>
            <a:off x="1454150" y="1054100"/>
            <a:ext cx="5565775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23" name="Text Box 7"/>
          <p:cNvSpPr txBox="1">
            <a:spLocks noChangeArrowheads="1"/>
          </p:cNvSpPr>
          <p:nvPr/>
        </p:nvSpPr>
        <p:spPr bwMode="auto">
          <a:xfrm>
            <a:off x="6804025" y="692150"/>
            <a:ext cx="15938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/>
              <a:t>Síntesis TG</a:t>
            </a: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1741488" y="3141663"/>
            <a:ext cx="3889375" cy="720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4910138" y="1846263"/>
            <a:ext cx="1728787" cy="1008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6" name="Text Box 14"/>
          <p:cNvSpPr txBox="1">
            <a:spLocks noChangeArrowheads="1"/>
          </p:cNvSpPr>
          <p:nvPr/>
        </p:nvSpPr>
        <p:spPr bwMode="auto">
          <a:xfrm>
            <a:off x="1417638" y="5688013"/>
            <a:ext cx="2887662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Glicerol + 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grasos</a:t>
            </a:r>
          </a:p>
        </p:txBody>
      </p:sp>
      <p:sp>
        <p:nvSpPr>
          <p:cNvPr id="81927" name="Line 15"/>
          <p:cNvSpPr>
            <a:spLocks noChangeShapeType="1"/>
          </p:cNvSpPr>
          <p:nvPr/>
        </p:nvSpPr>
        <p:spPr bwMode="auto">
          <a:xfrm>
            <a:off x="4219575" y="5878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28" name="Text Box 16"/>
          <p:cNvSpPr txBox="1">
            <a:spLocks noChangeArrowheads="1"/>
          </p:cNvSpPr>
          <p:nvPr/>
        </p:nvSpPr>
        <p:spPr bwMode="auto">
          <a:xfrm>
            <a:off x="4726592" y="5662613"/>
            <a:ext cx="2140331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TG</a:t>
            </a:r>
            <a:r>
              <a:rPr lang="es-ES" dirty="0"/>
              <a:t>    </a:t>
            </a:r>
            <a:r>
              <a:rPr lang="es-ES" dirty="0" smtClean="0"/>
              <a:t>   +     </a:t>
            </a:r>
            <a:r>
              <a:rPr lang="es-ES" dirty="0"/>
              <a:t>3H</a:t>
            </a:r>
            <a:r>
              <a:rPr lang="es-ES" baseline="-25000" dirty="0"/>
              <a:t>2</a:t>
            </a:r>
            <a:r>
              <a:rPr lang="es-ES" dirty="0"/>
              <a:t>O</a:t>
            </a:r>
          </a:p>
        </p:txBody>
      </p:sp>
      <p:sp>
        <p:nvSpPr>
          <p:cNvPr id="80906" name="Oval 10"/>
          <p:cNvSpPr>
            <a:spLocks noChangeArrowheads="1"/>
          </p:cNvSpPr>
          <p:nvPr/>
        </p:nvSpPr>
        <p:spPr bwMode="auto">
          <a:xfrm>
            <a:off x="4726592" y="5589588"/>
            <a:ext cx="719138" cy="5762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DC005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0" name="Text Box 17"/>
          <p:cNvSpPr txBox="1">
            <a:spLocks noChangeArrowheads="1"/>
          </p:cNvSpPr>
          <p:nvPr/>
        </p:nvSpPr>
        <p:spPr bwMode="auto">
          <a:xfrm>
            <a:off x="1885950" y="620713"/>
            <a:ext cx="15859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Unión ÉSTER</a:t>
            </a:r>
          </a:p>
        </p:txBody>
      </p:sp>
      <p:sp>
        <p:nvSpPr>
          <p:cNvPr id="81931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4" grpId="0" animBg="1"/>
      <p:bldP spid="80907" grpId="0" animBg="1"/>
      <p:bldP spid="8090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34"/>
          <p:cNvSpPr txBox="1">
            <a:spLocks noChangeArrowheads="1"/>
          </p:cNvSpPr>
          <p:nvPr/>
        </p:nvSpPr>
        <p:spPr bwMode="auto">
          <a:xfrm>
            <a:off x="1331913" y="42926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2</a:t>
            </a:r>
          </a:p>
        </p:txBody>
      </p:sp>
      <p:sp>
        <p:nvSpPr>
          <p:cNvPr id="82947" name="Text Box 30"/>
          <p:cNvSpPr txBox="1">
            <a:spLocks noChangeArrowheads="1"/>
          </p:cNvSpPr>
          <p:nvPr/>
        </p:nvSpPr>
        <p:spPr bwMode="auto">
          <a:xfrm>
            <a:off x="1403350" y="42926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2</a:t>
            </a:r>
          </a:p>
        </p:txBody>
      </p:sp>
      <p:pic>
        <p:nvPicPr>
          <p:cNvPr id="82948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8"/>
          <a:stretch>
            <a:fillRect/>
          </a:stretch>
        </p:blipFill>
        <p:spPr>
          <a:xfrm>
            <a:off x="1331913" y="908050"/>
            <a:ext cx="6337300" cy="5446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949" name="Rectangle 9"/>
          <p:cNvSpPr>
            <a:spLocks noChangeArrowheads="1"/>
          </p:cNvSpPr>
          <p:nvPr/>
        </p:nvSpPr>
        <p:spPr bwMode="auto">
          <a:xfrm>
            <a:off x="4284663" y="620713"/>
            <a:ext cx="20161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7048205" y="333375"/>
            <a:ext cx="1659429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DigestiónTG</a:t>
            </a:r>
            <a:endParaRPr lang="es-ES" sz="2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82951" name="Text Box 10"/>
          <p:cNvSpPr txBox="1">
            <a:spLocks noChangeArrowheads="1"/>
          </p:cNvSpPr>
          <p:nvPr/>
        </p:nvSpPr>
        <p:spPr bwMode="auto">
          <a:xfrm>
            <a:off x="6707153" y="809625"/>
            <a:ext cx="20383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Acción lipasa</a:t>
            </a:r>
          </a:p>
        </p:txBody>
      </p:sp>
      <p:sp>
        <p:nvSpPr>
          <p:cNvPr id="82952" name="Line 14"/>
          <p:cNvSpPr>
            <a:spLocks noChangeShapeType="1"/>
          </p:cNvSpPr>
          <p:nvPr/>
        </p:nvSpPr>
        <p:spPr bwMode="auto">
          <a:xfrm>
            <a:off x="539553" y="3429000"/>
            <a:ext cx="8205949" cy="0"/>
          </a:xfrm>
          <a:prstGeom prst="line">
            <a:avLst/>
          </a:prstGeom>
          <a:noFill/>
          <a:ln w="38100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539553" y="765175"/>
            <a:ext cx="83998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1139825" y="3644900"/>
            <a:ext cx="7343775" cy="2808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5" name="Rectangle 18"/>
          <p:cNvSpPr>
            <a:spLocks noChangeArrowheads="1"/>
          </p:cNvSpPr>
          <p:nvPr/>
        </p:nvSpPr>
        <p:spPr bwMode="auto">
          <a:xfrm>
            <a:off x="2411413" y="1052513"/>
            <a:ext cx="144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6" name="Rectangle 19"/>
          <p:cNvSpPr>
            <a:spLocks noChangeArrowheads="1"/>
          </p:cNvSpPr>
          <p:nvPr/>
        </p:nvSpPr>
        <p:spPr bwMode="auto">
          <a:xfrm>
            <a:off x="2555875" y="2205038"/>
            <a:ext cx="714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60" name="Line 12"/>
          <p:cNvSpPr>
            <a:spLocks noChangeShapeType="1"/>
          </p:cNvSpPr>
          <p:nvPr/>
        </p:nvSpPr>
        <p:spPr bwMode="auto">
          <a:xfrm>
            <a:off x="2411413" y="908050"/>
            <a:ext cx="73025" cy="649288"/>
          </a:xfrm>
          <a:prstGeom prst="line">
            <a:avLst/>
          </a:prstGeom>
          <a:noFill/>
          <a:ln w="38100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1" name="Line 13"/>
          <p:cNvSpPr>
            <a:spLocks noChangeShapeType="1"/>
          </p:cNvSpPr>
          <p:nvPr/>
        </p:nvSpPr>
        <p:spPr bwMode="auto">
          <a:xfrm>
            <a:off x="2555875" y="2205038"/>
            <a:ext cx="71438" cy="647700"/>
          </a:xfrm>
          <a:prstGeom prst="line">
            <a:avLst/>
          </a:prstGeom>
          <a:noFill/>
          <a:ln w="38100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59" name="Text Box 21"/>
          <p:cNvSpPr txBox="1">
            <a:spLocks noChangeArrowheads="1"/>
          </p:cNvSpPr>
          <p:nvPr/>
        </p:nvSpPr>
        <p:spPr bwMode="auto">
          <a:xfrm>
            <a:off x="1565275" y="333375"/>
            <a:ext cx="604838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TG</a:t>
            </a:r>
          </a:p>
        </p:txBody>
      </p:sp>
      <p:sp>
        <p:nvSpPr>
          <p:cNvPr id="82960" name="Rectangle 23"/>
          <p:cNvSpPr>
            <a:spLocks noChangeArrowheads="1"/>
          </p:cNvSpPr>
          <p:nvPr/>
        </p:nvSpPr>
        <p:spPr bwMode="auto">
          <a:xfrm>
            <a:off x="5795963" y="1412875"/>
            <a:ext cx="1871662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61" name="Line 24"/>
          <p:cNvSpPr>
            <a:spLocks noChangeShapeType="1"/>
          </p:cNvSpPr>
          <p:nvPr/>
        </p:nvSpPr>
        <p:spPr bwMode="auto">
          <a:xfrm>
            <a:off x="5795963" y="1989138"/>
            <a:ext cx="2005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2" name="Text Box 11"/>
          <p:cNvSpPr txBox="1">
            <a:spLocks noChangeArrowheads="1"/>
          </p:cNvSpPr>
          <p:nvPr/>
        </p:nvSpPr>
        <p:spPr bwMode="auto">
          <a:xfrm>
            <a:off x="5705475" y="1460500"/>
            <a:ext cx="2038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Lipasa páncreas</a:t>
            </a:r>
          </a:p>
        </p:txBody>
      </p:sp>
      <p:sp>
        <p:nvSpPr>
          <p:cNvPr id="82963" name="Text Box 22"/>
          <p:cNvSpPr txBox="1">
            <a:spLocks noChangeArrowheads="1"/>
          </p:cNvSpPr>
          <p:nvPr/>
        </p:nvSpPr>
        <p:spPr bwMode="auto">
          <a:xfrm>
            <a:off x="5480050" y="2133600"/>
            <a:ext cx="22336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Hidrólisis </a:t>
            </a:r>
          </a:p>
          <a:p>
            <a:pPr eaLnBrk="1" hangingPunct="1">
              <a:defRPr/>
            </a:pPr>
            <a:r>
              <a:rPr lang="es-ES" dirty="0" smtClean="0"/>
              <a:t>enlaces éster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" dirty="0" smtClean="0"/>
              <a:t> y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82964" name="Rectangle 25"/>
          <p:cNvSpPr>
            <a:spLocks noChangeArrowheads="1"/>
          </p:cNvSpPr>
          <p:nvPr/>
        </p:nvSpPr>
        <p:spPr bwMode="auto">
          <a:xfrm>
            <a:off x="1331913" y="1268413"/>
            <a:ext cx="2159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65" name="Text Box 26"/>
          <p:cNvSpPr txBox="1">
            <a:spLocks noChangeArrowheads="1"/>
          </p:cNvSpPr>
          <p:nvPr/>
        </p:nvSpPr>
        <p:spPr bwMode="auto">
          <a:xfrm>
            <a:off x="1169988" y="1220788"/>
            <a:ext cx="3254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82966" name="Text Box 27"/>
          <p:cNvSpPr txBox="1">
            <a:spLocks noChangeArrowheads="1"/>
          </p:cNvSpPr>
          <p:nvPr/>
        </p:nvSpPr>
        <p:spPr bwMode="auto">
          <a:xfrm>
            <a:off x="1169988" y="169386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2</a:t>
            </a:r>
          </a:p>
        </p:txBody>
      </p:sp>
      <p:sp>
        <p:nvSpPr>
          <p:cNvPr id="82967" name="Text Box 28"/>
          <p:cNvSpPr txBox="1">
            <a:spLocks noChangeArrowheads="1"/>
          </p:cNvSpPr>
          <p:nvPr/>
        </p:nvSpPr>
        <p:spPr bwMode="auto">
          <a:xfrm>
            <a:off x="1169988" y="220503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82968" name="Oval 29"/>
          <p:cNvSpPr>
            <a:spLocks noChangeArrowheads="1"/>
          </p:cNvSpPr>
          <p:nvPr/>
        </p:nvSpPr>
        <p:spPr bwMode="auto">
          <a:xfrm>
            <a:off x="1547813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69" name="Rectangle 31"/>
          <p:cNvSpPr>
            <a:spLocks noChangeArrowheads="1"/>
          </p:cNvSpPr>
          <p:nvPr/>
        </p:nvSpPr>
        <p:spPr bwMode="auto">
          <a:xfrm>
            <a:off x="5686425" y="4868863"/>
            <a:ext cx="18716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70" name="Text Box 32"/>
          <p:cNvSpPr txBox="1">
            <a:spLocks noChangeArrowheads="1"/>
          </p:cNvSpPr>
          <p:nvPr/>
        </p:nvSpPr>
        <p:spPr bwMode="auto">
          <a:xfrm>
            <a:off x="5724525" y="4868863"/>
            <a:ext cx="2076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Ácidos esteáricos</a:t>
            </a:r>
          </a:p>
        </p:txBody>
      </p:sp>
      <p:sp>
        <p:nvSpPr>
          <p:cNvPr id="78881" name="Rectangle 33"/>
          <p:cNvSpPr>
            <a:spLocks noChangeArrowheads="1"/>
          </p:cNvSpPr>
          <p:nvPr/>
        </p:nvSpPr>
        <p:spPr bwMode="auto">
          <a:xfrm>
            <a:off x="5651500" y="4797425"/>
            <a:ext cx="223361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72" name="1 CuadroTexto"/>
          <p:cNvSpPr txBox="1">
            <a:spLocks noChangeArrowheads="1"/>
          </p:cNvSpPr>
          <p:nvPr/>
        </p:nvSpPr>
        <p:spPr bwMode="auto">
          <a:xfrm>
            <a:off x="4635500" y="1403350"/>
            <a:ext cx="94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Aporte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5" grpId="0" animBg="1"/>
      <p:bldP spid="78860" grpId="0" animBg="1"/>
      <p:bldP spid="78861" grpId="0" animBg="1"/>
      <p:bldP spid="78881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5" descr="DIGASTION 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862013"/>
            <a:ext cx="684847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7"/>
          <p:cNvSpPr>
            <a:spLocks noChangeArrowheads="1"/>
          </p:cNvSpPr>
          <p:nvPr/>
        </p:nvSpPr>
        <p:spPr bwMode="auto">
          <a:xfrm>
            <a:off x="5292725" y="1341438"/>
            <a:ext cx="18002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2" name="Text Box 8"/>
          <p:cNvSpPr txBox="1">
            <a:spLocks noChangeArrowheads="1"/>
          </p:cNvSpPr>
          <p:nvPr/>
        </p:nvSpPr>
        <p:spPr bwMode="auto">
          <a:xfrm>
            <a:off x="468313" y="1844675"/>
            <a:ext cx="633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TG</a:t>
            </a:r>
          </a:p>
        </p:txBody>
      </p:sp>
      <p:sp>
        <p:nvSpPr>
          <p:cNvPr id="83973" name="Rectangle 9"/>
          <p:cNvSpPr>
            <a:spLocks noChangeArrowheads="1"/>
          </p:cNvSpPr>
          <p:nvPr/>
        </p:nvSpPr>
        <p:spPr bwMode="auto">
          <a:xfrm>
            <a:off x="4130675" y="364490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4" name="Text Box 10"/>
          <p:cNvSpPr txBox="1">
            <a:spLocks noChangeArrowheads="1"/>
          </p:cNvSpPr>
          <p:nvPr/>
        </p:nvSpPr>
        <p:spPr bwMode="auto">
          <a:xfrm>
            <a:off x="4562475" y="3621088"/>
            <a:ext cx="877888" cy="4064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6600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>
                <a:solidFill>
                  <a:schemeClr val="accent2"/>
                </a:solidFill>
              </a:rPr>
              <a:t>lipasa</a:t>
            </a:r>
          </a:p>
        </p:txBody>
      </p:sp>
      <p:sp>
        <p:nvSpPr>
          <p:cNvPr id="83975" name="Rectangle 11"/>
          <p:cNvSpPr>
            <a:spLocks noChangeArrowheads="1"/>
          </p:cNvSpPr>
          <p:nvPr/>
        </p:nvSpPr>
        <p:spPr bwMode="auto">
          <a:xfrm>
            <a:off x="2043113" y="5516563"/>
            <a:ext cx="13668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6" name="Rectangle 12"/>
          <p:cNvSpPr>
            <a:spLocks noChangeArrowheads="1"/>
          </p:cNvSpPr>
          <p:nvPr/>
        </p:nvSpPr>
        <p:spPr bwMode="auto">
          <a:xfrm>
            <a:off x="5283200" y="5518150"/>
            <a:ext cx="20875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5" name="Text Box 13"/>
          <p:cNvSpPr txBox="1">
            <a:spLocks noChangeArrowheads="1"/>
          </p:cNvSpPr>
          <p:nvPr/>
        </p:nvSpPr>
        <p:spPr bwMode="auto">
          <a:xfrm>
            <a:off x="2184657" y="5518150"/>
            <a:ext cx="1883850" cy="707886"/>
          </a:xfrm>
          <a:prstGeom prst="rect">
            <a:avLst/>
          </a:prstGeom>
          <a:solidFill>
            <a:srgbClr val="F0DB9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(2) </a:t>
            </a:r>
          </a:p>
          <a:p>
            <a:pPr eaLnBrk="1" hangingPunct="1"/>
            <a:r>
              <a:rPr lang="es-ES" sz="2000" b="1"/>
              <a:t>Ácidos grasos</a:t>
            </a:r>
          </a:p>
        </p:txBody>
      </p:sp>
      <p:sp>
        <p:nvSpPr>
          <p:cNvPr id="131086" name="Text Box 14"/>
          <p:cNvSpPr txBox="1">
            <a:spLocks noChangeArrowheads="1"/>
          </p:cNvSpPr>
          <p:nvPr/>
        </p:nvSpPr>
        <p:spPr bwMode="auto">
          <a:xfrm>
            <a:off x="5076886" y="5589588"/>
            <a:ext cx="3150222" cy="707886"/>
          </a:xfrm>
          <a:prstGeom prst="rect">
            <a:avLst/>
          </a:prstGeom>
          <a:solidFill>
            <a:srgbClr val="F0DB9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(1) </a:t>
            </a:r>
          </a:p>
          <a:p>
            <a:pPr eaLnBrk="1" hangingPunct="1"/>
            <a:r>
              <a:rPr lang="es-ES" sz="2000" b="1"/>
              <a:t>2-monoglicérido (2-MG)</a:t>
            </a:r>
          </a:p>
        </p:txBody>
      </p:sp>
      <p:sp>
        <p:nvSpPr>
          <p:cNvPr id="83979" name="Text Box 15"/>
          <p:cNvSpPr txBox="1">
            <a:spLocks noChangeArrowheads="1"/>
          </p:cNvSpPr>
          <p:nvPr/>
        </p:nvSpPr>
        <p:spPr bwMode="auto">
          <a:xfrm>
            <a:off x="6056313" y="980728"/>
            <a:ext cx="2619375" cy="103505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LIPASA pancreática</a:t>
            </a:r>
          </a:p>
          <a:p>
            <a:pPr eaLnBrk="1" hangingPunct="1"/>
            <a:r>
              <a:rPr lang="es-ES" sz="2000"/>
              <a:t>rompe</a:t>
            </a:r>
          </a:p>
          <a:p>
            <a:pPr eaLnBrk="1" hangingPunct="1"/>
            <a:r>
              <a:rPr lang="es-ES" sz="2000"/>
              <a:t>enlaces éster 1 y 3</a:t>
            </a:r>
          </a:p>
        </p:txBody>
      </p:sp>
      <p:sp>
        <p:nvSpPr>
          <p:cNvPr id="131088" name="Line 16"/>
          <p:cNvSpPr>
            <a:spLocks noChangeShapeType="1"/>
          </p:cNvSpPr>
          <p:nvPr/>
        </p:nvSpPr>
        <p:spPr bwMode="auto">
          <a:xfrm>
            <a:off x="3625850" y="765175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89" name="Line 17"/>
          <p:cNvSpPr>
            <a:spLocks noChangeShapeType="1"/>
          </p:cNvSpPr>
          <p:nvPr/>
        </p:nvSpPr>
        <p:spPr bwMode="auto">
          <a:xfrm>
            <a:off x="3625850" y="2565400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5122863" y="1341438"/>
            <a:ext cx="317500" cy="346075"/>
          </a:xfrm>
          <a:prstGeom prst="rect">
            <a:avLst/>
          </a:prstGeom>
          <a:solidFill>
            <a:srgbClr val="FFCA5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1</a:t>
            </a:r>
          </a:p>
        </p:txBody>
      </p:sp>
      <p:sp>
        <p:nvSpPr>
          <p:cNvPr id="131092" name="Text Box 20"/>
          <p:cNvSpPr txBox="1">
            <a:spLocks noChangeArrowheads="1"/>
          </p:cNvSpPr>
          <p:nvPr/>
        </p:nvSpPr>
        <p:spPr bwMode="auto">
          <a:xfrm>
            <a:off x="5106988" y="2924175"/>
            <a:ext cx="317500" cy="346075"/>
          </a:xfrm>
          <a:prstGeom prst="rect">
            <a:avLst/>
          </a:prstGeom>
          <a:solidFill>
            <a:srgbClr val="FFCA5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3</a:t>
            </a:r>
          </a:p>
        </p:txBody>
      </p:sp>
      <p:sp>
        <p:nvSpPr>
          <p:cNvPr id="83984" name="Text Box 23"/>
          <p:cNvSpPr txBox="1">
            <a:spLocks noChangeArrowheads="1"/>
          </p:cNvSpPr>
          <p:nvPr/>
        </p:nvSpPr>
        <p:spPr bwMode="auto">
          <a:xfrm>
            <a:off x="6870700" y="439738"/>
            <a:ext cx="18049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Acción Lipasa</a:t>
            </a:r>
          </a:p>
        </p:txBody>
      </p:sp>
      <p:sp>
        <p:nvSpPr>
          <p:cNvPr id="83985" name="Line 24"/>
          <p:cNvSpPr>
            <a:spLocks noChangeShapeType="1"/>
          </p:cNvSpPr>
          <p:nvPr/>
        </p:nvSpPr>
        <p:spPr bwMode="auto">
          <a:xfrm>
            <a:off x="1177925" y="862013"/>
            <a:ext cx="0" cy="25669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7" name="Line 24"/>
          <p:cNvSpPr>
            <a:spLocks noChangeShapeType="1"/>
          </p:cNvSpPr>
          <p:nvPr/>
        </p:nvSpPr>
        <p:spPr bwMode="auto">
          <a:xfrm>
            <a:off x="8139113" y="3362325"/>
            <a:ext cx="0" cy="2227263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8" name="Text Box 8"/>
          <p:cNvSpPr txBox="1">
            <a:spLocks noChangeArrowheads="1"/>
          </p:cNvSpPr>
          <p:nvPr/>
        </p:nvSpPr>
        <p:spPr bwMode="auto">
          <a:xfrm>
            <a:off x="8253230" y="4316412"/>
            <a:ext cx="82586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/>
              <a:t>MG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618413" y="4378325"/>
            <a:ext cx="309562" cy="338138"/>
          </a:xfrm>
          <a:prstGeom prst="rect">
            <a:avLst/>
          </a:prstGeom>
          <a:solidFill>
            <a:srgbClr val="FFCA5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2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65026" y="380454"/>
            <a:ext cx="83998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5" grpId="0" animBg="1"/>
      <p:bldP spid="131086" grpId="0" animBg="1"/>
      <p:bldP spid="131088" grpId="0" animBg="1"/>
      <p:bldP spid="131089" grpId="0" animBg="1"/>
      <p:bldP spid="131091" grpId="0" animBg="1"/>
      <p:bldP spid="131092" grpId="0" animBg="1"/>
      <p:bldP spid="2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accion lipasa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7658" r="4366" b="10875"/>
          <a:stretch>
            <a:fillRect/>
          </a:stretch>
        </p:blipFill>
        <p:spPr bwMode="auto">
          <a:xfrm>
            <a:off x="1042988" y="422275"/>
            <a:ext cx="6264275" cy="60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5"/>
          <p:cNvSpPr txBox="1">
            <a:spLocks noChangeArrowheads="1"/>
          </p:cNvSpPr>
          <p:nvPr/>
        </p:nvSpPr>
        <p:spPr bwMode="auto">
          <a:xfrm>
            <a:off x="6420247" y="908050"/>
            <a:ext cx="21224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Acción Lipasa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795963" y="1989138"/>
            <a:ext cx="2376487" cy="14938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Ac. Biliares</a:t>
            </a:r>
            <a:r>
              <a:rPr lang="es-ES"/>
              <a:t> inhiben acción de lipasa</a:t>
            </a:r>
            <a:r>
              <a:rPr lang="es-ES" b="1"/>
              <a:t> </a:t>
            </a:r>
          </a:p>
          <a:p>
            <a:pPr algn="l" eaLnBrk="1" hangingPunct="1"/>
            <a:endParaRPr lang="es-ES" b="1"/>
          </a:p>
          <a:p>
            <a:pPr algn="l" eaLnBrk="1" hangingPunct="1"/>
            <a:r>
              <a:rPr lang="es-ES" b="1"/>
              <a:t>Colipasa</a:t>
            </a:r>
            <a:r>
              <a:rPr lang="es-ES"/>
              <a:t> estabiliza acción lipasa </a:t>
            </a:r>
          </a:p>
        </p:txBody>
      </p:sp>
      <p:sp>
        <p:nvSpPr>
          <p:cNvPr id="84997" name="Line 8"/>
          <p:cNvSpPr>
            <a:spLocks noChangeShapeType="1"/>
          </p:cNvSpPr>
          <p:nvPr/>
        </p:nvSpPr>
        <p:spPr bwMode="auto">
          <a:xfrm>
            <a:off x="3851275" y="422116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998" name="Rectangle 9"/>
          <p:cNvSpPr>
            <a:spLocks noChangeArrowheads="1"/>
          </p:cNvSpPr>
          <p:nvPr/>
        </p:nvSpPr>
        <p:spPr bwMode="auto">
          <a:xfrm>
            <a:off x="1042988" y="908050"/>
            <a:ext cx="433387" cy="2736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999" name="Text Box 10"/>
          <p:cNvSpPr txBox="1">
            <a:spLocks noChangeArrowheads="1"/>
          </p:cNvSpPr>
          <p:nvPr/>
        </p:nvSpPr>
        <p:spPr bwMode="auto">
          <a:xfrm rot="-5400000">
            <a:off x="-126206" y="2077244"/>
            <a:ext cx="2705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Ácidos grasos liberados</a:t>
            </a:r>
          </a:p>
        </p:txBody>
      </p:sp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684213" y="4724400"/>
            <a:ext cx="7056437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425547" y="405325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800507" y="3689310"/>
            <a:ext cx="2279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¿Dónde se produce </a:t>
            </a:r>
          </a:p>
          <a:p>
            <a:r>
              <a:rPr lang="es-VE" dirty="0" smtClean="0"/>
              <a:t>la </a:t>
            </a:r>
            <a:r>
              <a:rPr lang="es-VE" dirty="0" err="1" smtClean="0"/>
              <a:t>colipasa</a:t>
            </a:r>
            <a:r>
              <a:rPr lang="es-VE" dirty="0" smtClean="0"/>
              <a:t>?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0" grpId="0" animBg="1"/>
      <p:bldP spid="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6"/>
          <p:cNvSpPr>
            <a:spLocks noChangeArrowheads="1"/>
          </p:cNvSpPr>
          <p:nvPr/>
        </p:nvSpPr>
        <p:spPr bwMode="auto">
          <a:xfrm>
            <a:off x="5821363" y="1844675"/>
            <a:ext cx="1800225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19" name="Text Box 17"/>
          <p:cNvSpPr txBox="1">
            <a:spLocks noChangeArrowheads="1"/>
          </p:cNvSpPr>
          <p:nvPr/>
        </p:nvSpPr>
        <p:spPr bwMode="auto">
          <a:xfrm>
            <a:off x="6072322" y="2373313"/>
            <a:ext cx="2401619" cy="461665"/>
          </a:xfrm>
          <a:prstGeom prst="rect">
            <a:avLst/>
          </a:prstGeom>
          <a:solidFill>
            <a:srgbClr val="FFC993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FOSFOLÍPIDO</a:t>
            </a:r>
          </a:p>
        </p:txBody>
      </p:sp>
      <p:sp>
        <p:nvSpPr>
          <p:cNvPr id="86020" name="Rectangle 18"/>
          <p:cNvSpPr>
            <a:spLocks noChangeArrowheads="1"/>
          </p:cNvSpPr>
          <p:nvPr/>
        </p:nvSpPr>
        <p:spPr bwMode="auto">
          <a:xfrm>
            <a:off x="636588" y="1989138"/>
            <a:ext cx="12239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1" name="Text Box 19"/>
          <p:cNvSpPr txBox="1">
            <a:spLocks noChangeArrowheads="1"/>
          </p:cNvSpPr>
          <p:nvPr/>
        </p:nvSpPr>
        <p:spPr bwMode="auto">
          <a:xfrm>
            <a:off x="971620" y="2373313"/>
            <a:ext cx="609462" cy="461665"/>
          </a:xfrm>
          <a:prstGeom prst="rect">
            <a:avLst/>
          </a:prstGeom>
          <a:solidFill>
            <a:srgbClr val="FF9933"/>
          </a:solidFill>
          <a:ln w="28575">
            <a:solidFill>
              <a:srgbClr val="EA8B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TG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5764212" y="968375"/>
            <a:ext cx="28019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Acción Estearasas</a:t>
            </a:r>
          </a:p>
        </p:txBody>
      </p:sp>
      <p:sp>
        <p:nvSpPr>
          <p:cNvPr id="86023" name="Text Box 15"/>
          <p:cNvSpPr txBox="1">
            <a:spLocks noChangeArrowheads="1"/>
          </p:cNvSpPr>
          <p:nvPr/>
        </p:nvSpPr>
        <p:spPr bwMode="auto">
          <a:xfrm>
            <a:off x="1835696" y="2373313"/>
            <a:ext cx="4076757" cy="461665"/>
          </a:xfrm>
          <a:prstGeom prst="rect">
            <a:avLst/>
          </a:prstGeom>
          <a:solidFill>
            <a:srgbClr val="FFCC00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ÉSTER DEL COLESTEROL</a:t>
            </a:r>
          </a:p>
        </p:txBody>
      </p:sp>
      <p:sp>
        <p:nvSpPr>
          <p:cNvPr id="194580" name="Text Box 20"/>
          <p:cNvSpPr txBox="1">
            <a:spLocks noChangeArrowheads="1"/>
          </p:cNvSpPr>
          <p:nvPr/>
        </p:nvSpPr>
        <p:spPr bwMode="auto">
          <a:xfrm>
            <a:off x="817662" y="4197350"/>
            <a:ext cx="931665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200"/>
              <a:t>MG  </a:t>
            </a:r>
            <a:r>
              <a:rPr lang="en-US" sz="2200"/>
              <a:t>+</a:t>
            </a:r>
          </a:p>
        </p:txBody>
      </p:sp>
      <p:sp>
        <p:nvSpPr>
          <p:cNvPr id="194581" name="Text Box 21"/>
          <p:cNvSpPr txBox="1">
            <a:spLocks noChangeArrowheads="1"/>
          </p:cNvSpPr>
          <p:nvPr/>
        </p:nvSpPr>
        <p:spPr bwMode="auto">
          <a:xfrm>
            <a:off x="819150" y="4710113"/>
            <a:ext cx="1312863" cy="7302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 graso</a:t>
            </a:r>
          </a:p>
          <a:p>
            <a:pPr eaLnBrk="1" hangingPunct="1"/>
            <a:r>
              <a:rPr lang="es-ES" sz="2000"/>
              <a:t>Ac. graso</a:t>
            </a:r>
          </a:p>
        </p:txBody>
      </p:sp>
      <p:sp>
        <p:nvSpPr>
          <p:cNvPr id="194582" name="Text Box 22"/>
          <p:cNvSpPr txBox="1">
            <a:spLocks noChangeArrowheads="1"/>
          </p:cNvSpPr>
          <p:nvPr/>
        </p:nvSpPr>
        <p:spPr bwMode="auto">
          <a:xfrm>
            <a:off x="3460750" y="4629150"/>
            <a:ext cx="1312863" cy="4254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Ac. graso</a:t>
            </a:r>
          </a:p>
        </p:txBody>
      </p:sp>
      <p:sp>
        <p:nvSpPr>
          <p:cNvPr id="194583" name="Text Box 23"/>
          <p:cNvSpPr txBox="1">
            <a:spLocks noChangeArrowheads="1"/>
          </p:cNvSpPr>
          <p:nvPr/>
        </p:nvSpPr>
        <p:spPr bwMode="auto">
          <a:xfrm>
            <a:off x="6248657" y="4164013"/>
            <a:ext cx="1883849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200" dirty="0" err="1"/>
              <a:t>Lisolecitina</a:t>
            </a:r>
            <a:r>
              <a:rPr lang="es-ES" sz="2200" dirty="0"/>
              <a:t> </a:t>
            </a:r>
            <a:r>
              <a:rPr lang="en-US" sz="2200" dirty="0" smtClean="0"/>
              <a:t>+</a:t>
            </a:r>
            <a:endParaRPr lang="es-ES" sz="2200" dirty="0"/>
          </a:p>
        </p:txBody>
      </p:sp>
      <p:sp>
        <p:nvSpPr>
          <p:cNvPr id="194584" name="Rectangle 24"/>
          <p:cNvSpPr>
            <a:spLocks noChangeArrowheads="1"/>
          </p:cNvSpPr>
          <p:nvPr/>
        </p:nvSpPr>
        <p:spPr bwMode="auto">
          <a:xfrm>
            <a:off x="3382314" y="4143375"/>
            <a:ext cx="1742786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200"/>
              <a:t>Colesterol </a:t>
            </a:r>
            <a:r>
              <a:rPr lang="en-US" sz="2200"/>
              <a:t>+</a:t>
            </a:r>
            <a:endParaRPr lang="es-ES" sz="2200"/>
          </a:p>
        </p:txBody>
      </p:sp>
      <p:sp>
        <p:nvSpPr>
          <p:cNvPr id="194585" name="Rectangle 25"/>
          <p:cNvSpPr>
            <a:spLocks noChangeArrowheads="1"/>
          </p:cNvSpPr>
          <p:nvPr/>
        </p:nvSpPr>
        <p:spPr bwMode="auto">
          <a:xfrm>
            <a:off x="6324600" y="4652963"/>
            <a:ext cx="1312863" cy="4254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Ac. graso</a:t>
            </a:r>
          </a:p>
        </p:txBody>
      </p:sp>
      <p:sp>
        <p:nvSpPr>
          <p:cNvPr id="194588" name="Text Box 28"/>
          <p:cNvSpPr txBox="1">
            <a:spLocks noChangeArrowheads="1"/>
          </p:cNvSpPr>
          <p:nvPr/>
        </p:nvSpPr>
        <p:spPr bwMode="auto">
          <a:xfrm>
            <a:off x="1355725" y="2967038"/>
            <a:ext cx="1758815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Lipasas lingual</a:t>
            </a:r>
          </a:p>
          <a:p>
            <a:pPr algn="l" eaLnBrk="1" hangingPunct="1"/>
            <a:r>
              <a:rPr lang="es-ES_tradnl" b="1"/>
              <a:t>gástrica, </a:t>
            </a:r>
          </a:p>
          <a:p>
            <a:pPr algn="l" eaLnBrk="1" hangingPunct="1"/>
            <a:r>
              <a:rPr lang="es-ES_tradnl" b="1"/>
              <a:t>pancreática</a:t>
            </a:r>
          </a:p>
        </p:txBody>
      </p:sp>
      <p:sp>
        <p:nvSpPr>
          <p:cNvPr id="194589" name="Text Box 29"/>
          <p:cNvSpPr txBox="1">
            <a:spLocks noChangeArrowheads="1"/>
          </p:cNvSpPr>
          <p:nvPr/>
        </p:nvSpPr>
        <p:spPr bwMode="auto">
          <a:xfrm>
            <a:off x="4297623" y="3179763"/>
            <a:ext cx="122661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Hidrolasa</a:t>
            </a:r>
          </a:p>
        </p:txBody>
      </p:sp>
      <p:sp>
        <p:nvSpPr>
          <p:cNvPr id="194590" name="Text Box 30"/>
          <p:cNvSpPr txBox="1">
            <a:spLocks noChangeArrowheads="1"/>
          </p:cNvSpPr>
          <p:nvPr/>
        </p:nvSpPr>
        <p:spPr bwMode="auto">
          <a:xfrm>
            <a:off x="7332663" y="3070225"/>
            <a:ext cx="1255472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PLA2 </a:t>
            </a:r>
          </a:p>
          <a:p>
            <a:pPr algn="l" eaLnBrk="1" hangingPunct="1"/>
            <a:r>
              <a:rPr lang="es-ES_tradnl" b="1"/>
              <a:t>secretora</a:t>
            </a:r>
          </a:p>
        </p:txBody>
      </p:sp>
      <p:sp>
        <p:nvSpPr>
          <p:cNvPr id="194591" name="AutoShape 31"/>
          <p:cNvSpPr>
            <a:spLocks noChangeArrowheads="1"/>
          </p:cNvSpPr>
          <p:nvPr/>
        </p:nvSpPr>
        <p:spPr bwMode="auto">
          <a:xfrm>
            <a:off x="1139825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4" name="AutoShape 34"/>
          <p:cNvSpPr>
            <a:spLocks noChangeArrowheads="1"/>
          </p:cNvSpPr>
          <p:nvPr/>
        </p:nvSpPr>
        <p:spPr bwMode="auto">
          <a:xfrm>
            <a:off x="4092575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5" name="AutoShape 35"/>
          <p:cNvSpPr>
            <a:spLocks noChangeArrowheads="1"/>
          </p:cNvSpPr>
          <p:nvPr/>
        </p:nvSpPr>
        <p:spPr bwMode="auto">
          <a:xfrm>
            <a:off x="7116763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7" name="Text Box 37"/>
          <p:cNvSpPr txBox="1">
            <a:spLocks noChangeArrowheads="1"/>
          </p:cNvSpPr>
          <p:nvPr/>
        </p:nvSpPr>
        <p:spPr bwMode="auto">
          <a:xfrm>
            <a:off x="819150" y="968375"/>
            <a:ext cx="127193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425547" y="405325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0" grpId="0" animBg="1"/>
      <p:bldP spid="194581" grpId="0" animBg="1"/>
      <p:bldP spid="194582" grpId="0" animBg="1"/>
      <p:bldP spid="194583" grpId="0" animBg="1"/>
      <p:bldP spid="194584" grpId="0" animBg="1"/>
      <p:bldP spid="194585" grpId="0" animBg="1"/>
      <p:bldP spid="194588" grpId="0" animBg="1"/>
      <p:bldP spid="194589" grpId="0" animBg="1"/>
      <p:bldP spid="194590" grpId="0" animBg="1"/>
      <p:bldP spid="194591" grpId="0" animBg="1"/>
      <p:bldP spid="194594" grpId="0" animBg="1"/>
      <p:bldP spid="19459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55" name="Text Box 15"/>
          <p:cNvSpPr txBox="1">
            <a:spLocks noChangeArrowheads="1"/>
          </p:cNvSpPr>
          <p:nvPr/>
        </p:nvSpPr>
        <p:spPr bwMode="auto">
          <a:xfrm>
            <a:off x="5123436" y="1989138"/>
            <a:ext cx="28135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 smtClean="0"/>
              <a:t>¿Perder </a:t>
            </a:r>
            <a:r>
              <a:rPr lang="es-ES_tradnl" sz="2400" b="1" dirty="0"/>
              <a:t>peso… ??</a:t>
            </a:r>
          </a:p>
        </p:txBody>
      </p:sp>
      <p:pic>
        <p:nvPicPr>
          <p:cNvPr id="240661" name="Picture 21" descr="450px-Xenical"/>
          <p:cNvPicPr>
            <a:picLocks noChangeAspect="1" noChangeArrowheads="1"/>
          </p:cNvPicPr>
          <p:nvPr/>
        </p:nvPicPr>
        <p:blipFill>
          <a:blip r:embed="rId2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5"/>
          <a:stretch>
            <a:fillRect/>
          </a:stretch>
        </p:blipFill>
        <p:spPr bwMode="auto">
          <a:xfrm>
            <a:off x="5003850" y="2565400"/>
            <a:ext cx="3070175" cy="234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662" name="Text Box 22"/>
          <p:cNvSpPr txBox="1">
            <a:spLocks noChangeArrowheads="1"/>
          </p:cNvSpPr>
          <p:nvPr/>
        </p:nvSpPr>
        <p:spPr bwMode="auto">
          <a:xfrm>
            <a:off x="971600" y="2517775"/>
            <a:ext cx="3771900" cy="2355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i="1" dirty="0" err="1">
                <a:solidFill>
                  <a:schemeClr val="tx2"/>
                </a:solidFill>
              </a:rPr>
              <a:t>Orlistat</a:t>
            </a:r>
            <a:r>
              <a:rPr lang="es-MX" sz="2400" dirty="0">
                <a:solidFill>
                  <a:schemeClr val="tx2"/>
                </a:solidFill>
              </a:rPr>
              <a:t> </a:t>
            </a:r>
          </a:p>
          <a:p>
            <a:pPr algn="l" eaLnBrk="1" hangingPunct="1"/>
            <a:endParaRPr lang="es-MX" sz="24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Es inhibidor de la Lipasa </a:t>
            </a: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Pancreática</a:t>
            </a:r>
          </a:p>
          <a:p>
            <a:pPr algn="l" eaLnBrk="1" hangingPunct="1"/>
            <a:endParaRPr lang="es-MX" sz="10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Reduce digestión de grasas</a:t>
            </a:r>
          </a:p>
          <a:p>
            <a:pPr algn="l" eaLnBrk="1" hangingPunct="1"/>
            <a:endParaRPr lang="es-MX" sz="10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Efecto colateral: esteatorrea </a:t>
            </a:r>
          </a:p>
        </p:txBody>
      </p:sp>
      <p:sp>
        <p:nvSpPr>
          <p:cNvPr id="240663" name="Text Box 23"/>
          <p:cNvSpPr txBox="1">
            <a:spLocks noChangeArrowheads="1"/>
          </p:cNvSpPr>
          <p:nvPr/>
        </p:nvSpPr>
        <p:spPr bwMode="auto">
          <a:xfrm>
            <a:off x="2452738" y="2587625"/>
            <a:ext cx="8826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Xenical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396304" y="741385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55" grpId="0"/>
      <p:bldP spid="240662" grpId="0" animBg="1"/>
      <p:bldP spid="24066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2" name="Picture 4" descr="orlistat inhibe lipasa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t="18703" r="2725" b="6395"/>
          <a:stretch>
            <a:fillRect/>
          </a:stretch>
        </p:blipFill>
        <p:spPr bwMode="auto">
          <a:xfrm>
            <a:off x="900113" y="2276475"/>
            <a:ext cx="7345362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1404938" y="2419350"/>
            <a:ext cx="2303462" cy="360363"/>
          </a:xfrm>
          <a:prstGeom prst="rect">
            <a:avLst/>
          </a:prstGeom>
          <a:solidFill>
            <a:srgbClr val="0024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2387600" y="2468563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b="1"/>
              <a:t>LUZ</a:t>
            </a:r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5868988" y="2419350"/>
            <a:ext cx="1800225" cy="360363"/>
          </a:xfrm>
          <a:prstGeom prst="rect">
            <a:avLst/>
          </a:prstGeom>
          <a:solidFill>
            <a:srgbClr val="0024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6229350" y="2779713"/>
            <a:ext cx="132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Enterocito</a:t>
            </a:r>
          </a:p>
        </p:txBody>
      </p:sp>
      <p:sp>
        <p:nvSpPr>
          <p:cNvPr id="88071" name="Text Box 10"/>
          <p:cNvSpPr txBox="1">
            <a:spLocks noChangeArrowheads="1"/>
          </p:cNvSpPr>
          <p:nvPr/>
        </p:nvSpPr>
        <p:spPr bwMode="auto">
          <a:xfrm>
            <a:off x="943928" y="1340768"/>
            <a:ext cx="273843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i="1">
                <a:solidFill>
                  <a:schemeClr val="tx2"/>
                </a:solidFill>
              </a:rPr>
              <a:t>Orlistat</a:t>
            </a:r>
            <a:r>
              <a:rPr lang="es-MX" sz="2000">
                <a:solidFill>
                  <a:schemeClr val="tx2"/>
                </a:solidFill>
              </a:rPr>
              <a:t> inhibidor de </a:t>
            </a:r>
          </a:p>
          <a:p>
            <a:pPr eaLnBrk="1" hangingPunct="1"/>
            <a:r>
              <a:rPr lang="es-MX" sz="2000">
                <a:solidFill>
                  <a:schemeClr val="tx2"/>
                </a:solidFill>
              </a:rPr>
              <a:t>lipasas en la luz</a:t>
            </a:r>
          </a:p>
        </p:txBody>
      </p:sp>
      <p:sp>
        <p:nvSpPr>
          <p:cNvPr id="217099" name="Rectangle 11"/>
          <p:cNvSpPr>
            <a:spLocks noChangeArrowheads="1"/>
          </p:cNvSpPr>
          <p:nvPr/>
        </p:nvSpPr>
        <p:spPr bwMode="auto">
          <a:xfrm>
            <a:off x="4500563" y="4219575"/>
            <a:ext cx="504825" cy="288925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>
              <a:solidFill>
                <a:schemeClr val="bg1"/>
              </a:solidFill>
            </a:endParaRPr>
          </a:p>
        </p:txBody>
      </p:sp>
      <p:sp>
        <p:nvSpPr>
          <p:cNvPr id="217100" name="Rectangle 12"/>
          <p:cNvSpPr>
            <a:spLocks noChangeArrowheads="1"/>
          </p:cNvSpPr>
          <p:nvPr/>
        </p:nvSpPr>
        <p:spPr bwMode="auto">
          <a:xfrm>
            <a:off x="2555875" y="5588000"/>
            <a:ext cx="1439863" cy="288925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4500563" y="4076700"/>
            <a:ext cx="506412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AG</a:t>
            </a:r>
          </a:p>
        </p:txBody>
      </p:sp>
      <p:sp>
        <p:nvSpPr>
          <p:cNvPr id="217102" name="Text Box 14"/>
          <p:cNvSpPr txBox="1">
            <a:spLocks noChangeArrowheads="1"/>
          </p:cNvSpPr>
          <p:nvPr/>
        </p:nvSpPr>
        <p:spPr bwMode="auto">
          <a:xfrm>
            <a:off x="3060700" y="5588000"/>
            <a:ext cx="487363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SB</a:t>
            </a:r>
          </a:p>
        </p:txBody>
      </p:sp>
      <p:sp>
        <p:nvSpPr>
          <p:cNvPr id="217103" name="Rectangle 15"/>
          <p:cNvSpPr>
            <a:spLocks noChangeArrowheads="1"/>
          </p:cNvSpPr>
          <p:nvPr/>
        </p:nvSpPr>
        <p:spPr bwMode="auto">
          <a:xfrm>
            <a:off x="4140200" y="5876925"/>
            <a:ext cx="936625" cy="287338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4" name="Text Box 16"/>
          <p:cNvSpPr txBox="1">
            <a:spLocks noChangeArrowheads="1"/>
          </p:cNvSpPr>
          <p:nvPr/>
        </p:nvSpPr>
        <p:spPr bwMode="auto">
          <a:xfrm>
            <a:off x="3894138" y="5805488"/>
            <a:ext cx="893762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tx2"/>
                </a:solidFill>
              </a:rPr>
              <a:t>Micela</a:t>
            </a:r>
          </a:p>
        </p:txBody>
      </p:sp>
      <p:sp>
        <p:nvSpPr>
          <p:cNvPr id="217105" name="Rectangle 17"/>
          <p:cNvSpPr>
            <a:spLocks noChangeArrowheads="1"/>
          </p:cNvSpPr>
          <p:nvPr/>
        </p:nvSpPr>
        <p:spPr bwMode="auto">
          <a:xfrm>
            <a:off x="1908175" y="3140075"/>
            <a:ext cx="720725" cy="21590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6" name="Rectangle 18"/>
          <p:cNvSpPr>
            <a:spLocks noChangeArrowheads="1"/>
          </p:cNvSpPr>
          <p:nvPr/>
        </p:nvSpPr>
        <p:spPr bwMode="auto">
          <a:xfrm rot="-759904">
            <a:off x="3851275" y="2779713"/>
            <a:ext cx="720725" cy="287337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7" name="Rectangle 19"/>
          <p:cNvSpPr>
            <a:spLocks noChangeArrowheads="1"/>
          </p:cNvSpPr>
          <p:nvPr/>
        </p:nvSpPr>
        <p:spPr bwMode="auto">
          <a:xfrm rot="-1720498">
            <a:off x="1979613" y="4868863"/>
            <a:ext cx="720725" cy="21590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8" name="Text Box 20"/>
          <p:cNvSpPr txBox="1">
            <a:spLocks noChangeArrowheads="1"/>
          </p:cNvSpPr>
          <p:nvPr/>
        </p:nvSpPr>
        <p:spPr bwMode="auto">
          <a:xfrm>
            <a:off x="1836738" y="3140075"/>
            <a:ext cx="858837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09" name="Text Box 21"/>
          <p:cNvSpPr txBox="1">
            <a:spLocks noChangeArrowheads="1"/>
          </p:cNvSpPr>
          <p:nvPr/>
        </p:nvSpPr>
        <p:spPr bwMode="auto">
          <a:xfrm rot="-1174731">
            <a:off x="3779838" y="2779713"/>
            <a:ext cx="858837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10" name="Text Box 22"/>
          <p:cNvSpPr txBox="1">
            <a:spLocks noChangeArrowheads="1"/>
          </p:cNvSpPr>
          <p:nvPr/>
        </p:nvSpPr>
        <p:spPr bwMode="auto">
          <a:xfrm rot="-1547659">
            <a:off x="1908175" y="4868863"/>
            <a:ext cx="858838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11" name="Oval 23"/>
          <p:cNvSpPr>
            <a:spLocks noChangeArrowheads="1"/>
          </p:cNvSpPr>
          <p:nvPr/>
        </p:nvSpPr>
        <p:spPr bwMode="auto">
          <a:xfrm>
            <a:off x="1836738" y="4579938"/>
            <a:ext cx="1150937" cy="1152525"/>
          </a:xfrm>
          <a:prstGeom prst="ellipse">
            <a:avLst/>
          </a:prstGeom>
          <a:noFill/>
          <a:ln w="28575">
            <a:solidFill>
              <a:srgbClr val="63DFD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2000" b="1">
              <a:solidFill>
                <a:srgbClr val="FF9225"/>
              </a:solidFill>
            </a:endParaRPr>
          </a:p>
        </p:txBody>
      </p:sp>
      <p:sp>
        <p:nvSpPr>
          <p:cNvPr id="217113" name="Oval 25"/>
          <p:cNvSpPr>
            <a:spLocks noChangeArrowheads="1"/>
          </p:cNvSpPr>
          <p:nvPr/>
        </p:nvSpPr>
        <p:spPr bwMode="auto">
          <a:xfrm>
            <a:off x="2627313" y="2997200"/>
            <a:ext cx="1152525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15" name="Line 27"/>
          <p:cNvSpPr>
            <a:spLocks noChangeShapeType="1"/>
          </p:cNvSpPr>
          <p:nvPr/>
        </p:nvSpPr>
        <p:spPr bwMode="auto">
          <a:xfrm>
            <a:off x="5148263" y="2276475"/>
            <a:ext cx="0" cy="3960813"/>
          </a:xfrm>
          <a:prstGeom prst="line">
            <a:avLst/>
          </a:prstGeom>
          <a:noFill/>
          <a:ln w="28575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396304" y="741385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367839" y="1382727"/>
            <a:ext cx="3515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Pero </a:t>
            </a:r>
            <a:r>
              <a:rPr lang="es-VE" dirty="0" err="1" smtClean="0"/>
              <a:t>losTG</a:t>
            </a:r>
            <a:r>
              <a:rPr lang="es-VE" dirty="0" smtClean="0"/>
              <a:t> pueden absorberse </a:t>
            </a:r>
          </a:p>
          <a:p>
            <a:r>
              <a:rPr lang="es-VE" dirty="0" smtClean="0"/>
              <a:t>lentamente sin ser digeridos…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 animBg="1"/>
      <p:bldP spid="217095" grpId="0" animBg="1"/>
      <p:bldP spid="217096" grpId="0" animBg="1"/>
      <p:bldP spid="217097" grpId="0"/>
      <p:bldP spid="217099" grpId="0" animBg="1"/>
      <p:bldP spid="217100" grpId="0" animBg="1"/>
      <p:bldP spid="217101" grpId="0"/>
      <p:bldP spid="217102" grpId="0"/>
      <p:bldP spid="217103" grpId="0" animBg="1"/>
      <p:bldP spid="217104" grpId="0" animBg="1"/>
      <p:bldP spid="217105" grpId="0" animBg="1"/>
      <p:bldP spid="217106" grpId="0" animBg="1"/>
      <p:bldP spid="217107" grpId="0" animBg="1"/>
      <p:bldP spid="217108" grpId="0"/>
      <p:bldP spid="217109" grpId="0"/>
      <p:bldP spid="217110" grpId="0"/>
      <p:bldP spid="217111" grpId="0" animBg="1"/>
      <p:bldP spid="217113" grpId="0" animBg="1"/>
      <p:bldP spid="21711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ChangeArrowheads="1"/>
          </p:cNvSpPr>
          <p:nvPr/>
        </p:nvSpPr>
        <p:spPr bwMode="auto">
          <a:xfrm>
            <a:off x="755650" y="238125"/>
            <a:ext cx="287338" cy="6381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1908175" y="0"/>
            <a:ext cx="3095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2" name="Rectangle 7"/>
          <p:cNvSpPr>
            <a:spLocks noChangeArrowheads="1"/>
          </p:cNvSpPr>
          <p:nvPr/>
        </p:nvSpPr>
        <p:spPr bwMode="auto">
          <a:xfrm>
            <a:off x="468313" y="0"/>
            <a:ext cx="142875" cy="652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3" name="Text Box 11"/>
          <p:cNvSpPr txBox="1">
            <a:spLocks noChangeArrowheads="1"/>
          </p:cNvSpPr>
          <p:nvPr/>
        </p:nvSpPr>
        <p:spPr bwMode="auto">
          <a:xfrm>
            <a:off x="2978150" y="2082800"/>
            <a:ext cx="3187700" cy="2692400"/>
          </a:xfrm>
          <a:prstGeom prst="rect">
            <a:avLst/>
          </a:prstGeom>
          <a:solidFill>
            <a:srgbClr val="DDFFB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Lipasa pancreática dependiente de SB</a:t>
            </a:r>
          </a:p>
          <a:p>
            <a:pPr algn="l" eaLnBrk="1" hangingPunct="1"/>
            <a:endParaRPr lang="es-ES" sz="1400"/>
          </a:p>
          <a:p>
            <a:pPr algn="l" eaLnBrk="1" hangingPunct="1"/>
            <a:r>
              <a:rPr lang="es-ES"/>
              <a:t>- Pequeño porcentaje</a:t>
            </a:r>
          </a:p>
          <a:p>
            <a:pPr algn="l" eaLnBrk="1" hangingPunct="1"/>
            <a:r>
              <a:rPr lang="es-ES"/>
              <a:t>- Menos activa</a:t>
            </a:r>
          </a:p>
          <a:p>
            <a:pPr algn="l" eaLnBrk="1" hangingPunct="1"/>
            <a:r>
              <a:rPr lang="es-ES"/>
              <a:t>- Cataliza hidrólisis de:</a:t>
            </a:r>
          </a:p>
          <a:p>
            <a:pPr algn="l" eaLnBrk="1" hangingPunct="1"/>
            <a:r>
              <a:rPr lang="es-ES"/>
              <a:t>    TG</a:t>
            </a:r>
          </a:p>
          <a:p>
            <a:pPr algn="l" eaLnBrk="1" hangingPunct="1"/>
            <a:r>
              <a:rPr lang="es-ES"/>
              <a:t>    Ésteres del colesterol</a:t>
            </a:r>
          </a:p>
          <a:p>
            <a:pPr algn="l" eaLnBrk="1" hangingPunct="1"/>
            <a:r>
              <a:rPr lang="es-ES"/>
              <a:t>    Fosfolípidos</a:t>
            </a:r>
          </a:p>
        </p:txBody>
      </p:sp>
      <p:sp>
        <p:nvSpPr>
          <p:cNvPr id="89095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396303" y="556719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5003800" y="2646363"/>
            <a:ext cx="3043238" cy="2654300"/>
          </a:xfrm>
          <a:prstGeom prst="rect">
            <a:avLst/>
          </a:prstGeom>
          <a:solidFill>
            <a:srgbClr val="FFC3D7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DIETA </a:t>
            </a:r>
          </a:p>
          <a:p>
            <a:pPr eaLnBrk="1" hangingPunct="1"/>
            <a:r>
              <a:rPr lang="es-MX" b="1"/>
              <a:t>Macromoléculas complejas</a:t>
            </a:r>
            <a:endParaRPr lang="es-MX"/>
          </a:p>
          <a:p>
            <a:pPr eaLnBrk="1" hangingPunct="1"/>
            <a:endParaRPr lang="es-MX" b="1"/>
          </a:p>
          <a:p>
            <a:pPr eaLnBrk="1" hangingPunct="1"/>
            <a:r>
              <a:rPr lang="es-MX" b="1"/>
              <a:t> </a:t>
            </a:r>
          </a:p>
          <a:p>
            <a:pPr eaLnBrk="1" hangingPunct="1"/>
            <a:r>
              <a:rPr lang="es-MX" b="1"/>
              <a:t>DESDOBLADAS</a:t>
            </a:r>
          </a:p>
          <a:p>
            <a:pPr eaLnBrk="1" hangingPunct="1"/>
            <a:r>
              <a:rPr lang="es-MX" b="1"/>
              <a:t>Micromoléculas simples</a:t>
            </a:r>
          </a:p>
          <a:p>
            <a:pPr eaLnBrk="1" hangingPunct="1"/>
            <a:r>
              <a:rPr lang="es-MX"/>
              <a:t> </a:t>
            </a:r>
          </a:p>
          <a:p>
            <a:pPr eaLnBrk="1" hangingPunct="1"/>
            <a:endParaRPr lang="es-MX"/>
          </a:p>
          <a:p>
            <a:pPr eaLnBrk="1" hangingPunct="1"/>
            <a:r>
              <a:rPr lang="es-MX" sz="2400" b="1"/>
              <a:t>ABSORBIDAS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1187450" y="2559050"/>
            <a:ext cx="35687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3600"/>
              <a:t>¿QUÉ </a:t>
            </a:r>
          </a:p>
          <a:p>
            <a:pPr eaLnBrk="1" hangingPunct="1"/>
            <a:r>
              <a:rPr lang="es-MX" sz="3600"/>
              <a:t>es lo que vamos </a:t>
            </a:r>
          </a:p>
          <a:p>
            <a:pPr eaLnBrk="1" hangingPunct="1"/>
            <a:r>
              <a:rPr lang="es-MX" sz="3600"/>
              <a:t>a DIGERIR?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5878513" y="620713"/>
            <a:ext cx="2509837" cy="48577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DIGESTIÓN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651500" y="1196975"/>
            <a:ext cx="27257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/>
              <a:t>Química de alimentos</a:t>
            </a:r>
          </a:p>
        </p:txBody>
      </p:sp>
      <p:pic>
        <p:nvPicPr>
          <p:cNvPr id="154635" name="Picture 11" descr="bread_pic1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70038"/>
            <a:ext cx="2016125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6" name="Picture 12" descr="Stea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1" b="17874"/>
          <a:stretch>
            <a:fillRect/>
          </a:stretch>
        </p:blipFill>
        <p:spPr bwMode="auto">
          <a:xfrm>
            <a:off x="3132138" y="1268413"/>
            <a:ext cx="201612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7" name="Picture 13" descr="But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8" t="17728" r="14323"/>
          <a:stretch>
            <a:fillRect/>
          </a:stretch>
        </p:blipFill>
        <p:spPr bwMode="auto">
          <a:xfrm>
            <a:off x="1403350" y="188913"/>
            <a:ext cx="20875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8" name="Picture 14" descr="vegetab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365625"/>
            <a:ext cx="31686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33" name="Line 9"/>
          <p:cNvSpPr>
            <a:spLocks noChangeShapeType="1"/>
          </p:cNvSpPr>
          <p:nvPr/>
        </p:nvSpPr>
        <p:spPr bwMode="auto">
          <a:xfrm>
            <a:off x="6461125" y="3355975"/>
            <a:ext cx="0" cy="360363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34" name="Line 10"/>
          <p:cNvSpPr>
            <a:spLocks noChangeShapeType="1"/>
          </p:cNvSpPr>
          <p:nvPr/>
        </p:nvSpPr>
        <p:spPr bwMode="auto">
          <a:xfrm>
            <a:off x="6461125" y="4508500"/>
            <a:ext cx="0" cy="360363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5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 animBg="1"/>
      <p:bldP spid="154628" grpId="0"/>
      <p:bldP spid="154633" grpId="0" animBg="1"/>
      <p:bldP spid="154634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1492250" y="1438275"/>
            <a:ext cx="3384550" cy="3333750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u="sng"/>
              <a:t>Grasas </a:t>
            </a:r>
          </a:p>
          <a:p>
            <a:pPr algn="l" eaLnBrk="1" hangingPunct="1"/>
            <a:endParaRPr lang="es-MX" sz="1400"/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NO solubles en agua </a:t>
            </a:r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Su digestión y transporte </a:t>
            </a:r>
          </a:p>
          <a:p>
            <a:pPr algn="l" eaLnBrk="1" hangingPunct="1">
              <a:buClr>
                <a:srgbClr val="990000"/>
              </a:buClr>
            </a:pPr>
            <a:r>
              <a:rPr lang="es-MX"/>
              <a:t>  ocurren en medios acuosos:</a:t>
            </a:r>
          </a:p>
          <a:p>
            <a:pPr algn="l" eaLnBrk="1" hangingPunct="1">
              <a:buClr>
                <a:srgbClr val="990000"/>
              </a:buClr>
            </a:pPr>
            <a:endParaRPr lang="es-MX" sz="1200"/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Luz intestinal</a:t>
            </a:r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Espacio intersticial</a:t>
            </a:r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Medio intracelular</a:t>
            </a:r>
          </a:p>
          <a:p>
            <a:pPr algn="l" eaLnBrk="1" hangingPunct="1"/>
            <a:endParaRPr lang="es-MX"/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Las lipasas también son  </a:t>
            </a:r>
          </a:p>
          <a:p>
            <a:pPr algn="l" eaLnBrk="1" hangingPunct="1">
              <a:buClr>
                <a:srgbClr val="990000"/>
              </a:buClr>
            </a:pPr>
            <a:r>
              <a:rPr lang="es-MX"/>
              <a:t>   hidrosolubles</a:t>
            </a: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987550" y="5084763"/>
            <a:ext cx="5167313" cy="10445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Por tanto,</a:t>
            </a:r>
          </a:p>
          <a:p>
            <a:pPr eaLnBrk="1" hangingPunct="1"/>
            <a:r>
              <a:rPr lang="es-MX" sz="2000"/>
              <a:t>Las GRASAS deben ser </a:t>
            </a:r>
            <a:r>
              <a:rPr lang="es-MX" sz="2000" b="1"/>
              <a:t>“tratadas”</a:t>
            </a:r>
          </a:p>
          <a:p>
            <a:pPr eaLnBrk="1" hangingPunct="1"/>
            <a:r>
              <a:rPr lang="es-MX" sz="2000"/>
              <a:t>previamente para digerirse y absorberse</a:t>
            </a:r>
          </a:p>
        </p:txBody>
      </p:sp>
      <p:pic>
        <p:nvPicPr>
          <p:cNvPr id="90116" name="Picture 5" descr="aceite y a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27171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467544" y="549275"/>
            <a:ext cx="136815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422326" y="368300"/>
            <a:ext cx="2232819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 animBg="1"/>
      <p:bldP spid="168964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grasas 4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b="6108"/>
          <a:stretch>
            <a:fillRect/>
          </a:stretch>
        </p:blipFill>
        <p:spPr bwMode="auto">
          <a:xfrm>
            <a:off x="1476375" y="598488"/>
            <a:ext cx="5249863" cy="585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6732588" y="404813"/>
            <a:ext cx="1970087" cy="60960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GRASAS</a:t>
            </a:r>
          </a:p>
        </p:txBody>
      </p:sp>
      <p:sp>
        <p:nvSpPr>
          <p:cNvPr id="91140" name="Rectangle 5"/>
          <p:cNvSpPr>
            <a:spLocks noChangeArrowheads="1"/>
          </p:cNvSpPr>
          <p:nvPr/>
        </p:nvSpPr>
        <p:spPr bwMode="auto">
          <a:xfrm>
            <a:off x="971550" y="260350"/>
            <a:ext cx="287338" cy="6337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1" name="Rectangle 6"/>
          <p:cNvSpPr>
            <a:spLocks noChangeArrowheads="1"/>
          </p:cNvSpPr>
          <p:nvPr/>
        </p:nvSpPr>
        <p:spPr bwMode="auto">
          <a:xfrm>
            <a:off x="2046288" y="1196975"/>
            <a:ext cx="1655762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1035050" y="1049338"/>
            <a:ext cx="2457450" cy="5842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AutoNum type="arabicPeriod"/>
            </a:pPr>
            <a:r>
              <a:rPr lang="es-ES" sz="1600" b="1"/>
              <a:t>Fase </a:t>
            </a:r>
          </a:p>
          <a:p>
            <a:pPr algn="l" eaLnBrk="1" hangingPunct="1"/>
            <a:r>
              <a:rPr lang="es-ES" sz="1600" b="1"/>
              <a:t>    EMULSIFICACIÓN</a:t>
            </a:r>
          </a:p>
        </p:txBody>
      </p:sp>
      <p:sp>
        <p:nvSpPr>
          <p:cNvPr id="91143" name="Rectangle 9"/>
          <p:cNvSpPr>
            <a:spLocks noChangeArrowheads="1"/>
          </p:cNvSpPr>
          <p:nvPr/>
        </p:nvSpPr>
        <p:spPr bwMode="auto">
          <a:xfrm>
            <a:off x="1614488" y="5157788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4" name="Rectangle 11"/>
          <p:cNvSpPr>
            <a:spLocks noChangeArrowheads="1"/>
          </p:cNvSpPr>
          <p:nvPr/>
        </p:nvSpPr>
        <p:spPr bwMode="auto">
          <a:xfrm>
            <a:off x="2478088" y="5372100"/>
            <a:ext cx="1008062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5" name="Rectangle 12"/>
          <p:cNvSpPr>
            <a:spLocks noChangeArrowheads="1"/>
          </p:cNvSpPr>
          <p:nvPr/>
        </p:nvSpPr>
        <p:spPr bwMode="auto">
          <a:xfrm>
            <a:off x="2478088" y="5230813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900113" y="5292725"/>
            <a:ext cx="1789112" cy="584200"/>
          </a:xfrm>
          <a:prstGeom prst="rect">
            <a:avLst/>
          </a:prstGeom>
          <a:solidFill>
            <a:srgbClr val="FFA7C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2. Fase</a:t>
            </a:r>
          </a:p>
          <a:p>
            <a:pPr algn="l" eaLnBrk="1" hangingPunct="1"/>
            <a:r>
              <a:rPr lang="es-ES" sz="1600" b="1"/>
              <a:t>   HIDRÓLISIS</a:t>
            </a:r>
          </a:p>
        </p:txBody>
      </p:sp>
      <p:sp>
        <p:nvSpPr>
          <p:cNvPr id="91147" name="Rectangle 14"/>
          <p:cNvSpPr>
            <a:spLocks noChangeArrowheads="1"/>
          </p:cNvSpPr>
          <p:nvPr/>
        </p:nvSpPr>
        <p:spPr bwMode="auto">
          <a:xfrm>
            <a:off x="3270250" y="60229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8" name="Rectangle 17"/>
          <p:cNvSpPr>
            <a:spLocks noChangeArrowheads="1"/>
          </p:cNvSpPr>
          <p:nvPr/>
        </p:nvSpPr>
        <p:spPr bwMode="auto">
          <a:xfrm>
            <a:off x="4133850" y="6238875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6230118" y="4191000"/>
            <a:ext cx="2446338" cy="862012"/>
          </a:xfrm>
          <a:prstGeom prst="rect">
            <a:avLst/>
          </a:prstGeom>
          <a:solidFill>
            <a:srgbClr val="00CC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3. Fase</a:t>
            </a:r>
          </a:p>
          <a:p>
            <a:pPr algn="l" eaLnBrk="1" hangingPunct="1"/>
            <a:r>
              <a:rPr lang="es-ES" sz="1600" b="1"/>
              <a:t>    SOLUBILIZACIÓN</a:t>
            </a:r>
          </a:p>
          <a:p>
            <a:pPr algn="l" eaLnBrk="1" hangingPunct="1"/>
            <a:r>
              <a:rPr lang="es-ES" b="1"/>
              <a:t>    </a:t>
            </a:r>
            <a:r>
              <a:rPr lang="es-ES" sz="1600" b="1"/>
              <a:t>(micelas)</a:t>
            </a:r>
          </a:p>
        </p:txBody>
      </p:sp>
      <p:sp>
        <p:nvSpPr>
          <p:cNvPr id="144404" name="Oval 20"/>
          <p:cNvSpPr>
            <a:spLocks noChangeArrowheads="1"/>
          </p:cNvSpPr>
          <p:nvPr/>
        </p:nvSpPr>
        <p:spPr bwMode="auto">
          <a:xfrm>
            <a:off x="827584" y="694011"/>
            <a:ext cx="2911475" cy="1366837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1" name="Text Box 26"/>
          <p:cNvSpPr txBox="1">
            <a:spLocks noChangeArrowheads="1"/>
          </p:cNvSpPr>
          <p:nvPr/>
        </p:nvSpPr>
        <p:spPr bwMode="auto">
          <a:xfrm>
            <a:off x="7677944" y="1171576"/>
            <a:ext cx="995362" cy="4619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Fases</a:t>
            </a:r>
          </a:p>
        </p:txBody>
      </p:sp>
      <p:sp>
        <p:nvSpPr>
          <p:cNvPr id="144412" name="Text Box 28"/>
          <p:cNvSpPr txBox="1">
            <a:spLocks noChangeArrowheads="1"/>
          </p:cNvSpPr>
          <p:nvPr/>
        </p:nvSpPr>
        <p:spPr bwMode="auto">
          <a:xfrm>
            <a:off x="250825" y="219075"/>
            <a:ext cx="108108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1153" name="Rectangle 30"/>
          <p:cNvSpPr>
            <a:spLocks noChangeArrowheads="1"/>
          </p:cNvSpPr>
          <p:nvPr/>
        </p:nvSpPr>
        <p:spPr bwMode="auto">
          <a:xfrm>
            <a:off x="4710113" y="549275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4" name="Text Box 32"/>
          <p:cNvSpPr txBox="1">
            <a:spLocks noChangeArrowheads="1"/>
          </p:cNvSpPr>
          <p:nvPr/>
        </p:nvSpPr>
        <p:spPr bwMode="auto">
          <a:xfrm>
            <a:off x="4624388" y="765175"/>
            <a:ext cx="12319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Estómago</a:t>
            </a:r>
          </a:p>
        </p:txBody>
      </p:sp>
      <p:sp>
        <p:nvSpPr>
          <p:cNvPr id="91155" name="Rectangle 33"/>
          <p:cNvSpPr>
            <a:spLocks noChangeArrowheads="1"/>
          </p:cNvSpPr>
          <p:nvPr/>
        </p:nvSpPr>
        <p:spPr bwMode="auto">
          <a:xfrm>
            <a:off x="4494213" y="307022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6" name="Text Box 35"/>
          <p:cNvSpPr txBox="1">
            <a:spLocks noChangeArrowheads="1"/>
          </p:cNvSpPr>
          <p:nvPr/>
        </p:nvSpPr>
        <p:spPr bwMode="auto">
          <a:xfrm>
            <a:off x="4392613" y="3070225"/>
            <a:ext cx="1212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Intestino</a:t>
            </a:r>
          </a:p>
        </p:txBody>
      </p:sp>
      <p:sp>
        <p:nvSpPr>
          <p:cNvPr id="91157" name="Text Box 37"/>
          <p:cNvSpPr txBox="1">
            <a:spLocks noChangeArrowheads="1"/>
          </p:cNvSpPr>
          <p:nvPr/>
        </p:nvSpPr>
        <p:spPr bwMode="auto">
          <a:xfrm>
            <a:off x="4133850" y="2044700"/>
            <a:ext cx="712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Quimo</a:t>
            </a:r>
          </a:p>
        </p:txBody>
      </p:sp>
      <p:sp>
        <p:nvSpPr>
          <p:cNvPr id="91158" name="Oval 39"/>
          <p:cNvSpPr>
            <a:spLocks noChangeArrowheads="1"/>
          </p:cNvSpPr>
          <p:nvPr/>
        </p:nvSpPr>
        <p:spPr bwMode="auto">
          <a:xfrm rot="-1536131">
            <a:off x="5000625" y="5730875"/>
            <a:ext cx="1154113" cy="3127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9" name="Text Box 41"/>
          <p:cNvSpPr txBox="1">
            <a:spLocks noChangeArrowheads="1"/>
          </p:cNvSpPr>
          <p:nvPr/>
        </p:nvSpPr>
        <p:spPr bwMode="auto">
          <a:xfrm rot="-1905752">
            <a:off x="4935538" y="5691188"/>
            <a:ext cx="1195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Enterocito</a:t>
            </a:r>
          </a:p>
        </p:txBody>
      </p:sp>
      <p:sp>
        <p:nvSpPr>
          <p:cNvPr id="91160" name="Oval 42"/>
          <p:cNvSpPr>
            <a:spLocks noChangeArrowheads="1"/>
          </p:cNvSpPr>
          <p:nvPr/>
        </p:nvSpPr>
        <p:spPr bwMode="auto">
          <a:xfrm>
            <a:off x="4999038" y="4005263"/>
            <a:ext cx="935037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1" name="Oval 43"/>
          <p:cNvSpPr>
            <a:spLocks noChangeArrowheads="1"/>
          </p:cNvSpPr>
          <p:nvPr/>
        </p:nvSpPr>
        <p:spPr bwMode="auto">
          <a:xfrm>
            <a:off x="5286375" y="4365625"/>
            <a:ext cx="7921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2" name="Oval 44"/>
          <p:cNvSpPr>
            <a:spLocks noChangeArrowheads="1"/>
          </p:cNvSpPr>
          <p:nvPr/>
        </p:nvSpPr>
        <p:spPr bwMode="auto">
          <a:xfrm>
            <a:off x="4999038" y="3933825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3" name="Rectangle 45"/>
          <p:cNvSpPr>
            <a:spLocks noChangeArrowheads="1"/>
          </p:cNvSpPr>
          <p:nvPr/>
        </p:nvSpPr>
        <p:spPr bwMode="auto">
          <a:xfrm>
            <a:off x="4787900" y="5229225"/>
            <a:ext cx="10080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4" name="Oval 46"/>
          <p:cNvSpPr>
            <a:spLocks noChangeArrowheads="1"/>
          </p:cNvSpPr>
          <p:nvPr/>
        </p:nvSpPr>
        <p:spPr bwMode="auto">
          <a:xfrm>
            <a:off x="4854575" y="5302250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5" name="Rectangle 48"/>
          <p:cNvSpPr>
            <a:spLocks noChangeArrowheads="1"/>
          </p:cNvSpPr>
          <p:nvPr/>
        </p:nvSpPr>
        <p:spPr bwMode="auto">
          <a:xfrm>
            <a:off x="5359400" y="1196975"/>
            <a:ext cx="12954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6" name="Text Box 49"/>
          <p:cNvSpPr txBox="1">
            <a:spLocks noChangeArrowheads="1"/>
          </p:cNvSpPr>
          <p:nvPr/>
        </p:nvSpPr>
        <p:spPr bwMode="auto">
          <a:xfrm>
            <a:off x="5234479" y="1270000"/>
            <a:ext cx="13160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Lípidos </a:t>
            </a:r>
          </a:p>
          <a:p>
            <a:pPr algn="l" eaLnBrk="1" hangingPunct="1"/>
            <a:r>
              <a:rPr lang="es-ES_tradnl" sz="1400" b="1" dirty="0" err="1"/>
              <a:t>emulsificados</a:t>
            </a:r>
            <a:endParaRPr lang="es-ES_tradnl" sz="1400" b="1" dirty="0"/>
          </a:p>
        </p:txBody>
      </p:sp>
      <p:sp>
        <p:nvSpPr>
          <p:cNvPr id="91167" name="Oval 50"/>
          <p:cNvSpPr>
            <a:spLocks noChangeArrowheads="1"/>
          </p:cNvSpPr>
          <p:nvPr/>
        </p:nvSpPr>
        <p:spPr bwMode="auto">
          <a:xfrm>
            <a:off x="2406650" y="487045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8" name="Text Box 51"/>
          <p:cNvSpPr txBox="1">
            <a:spLocks noChangeArrowheads="1"/>
          </p:cNvSpPr>
          <p:nvPr/>
        </p:nvSpPr>
        <p:spPr bwMode="auto">
          <a:xfrm>
            <a:off x="2478088" y="4438650"/>
            <a:ext cx="487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SB</a:t>
            </a:r>
          </a:p>
        </p:txBody>
      </p:sp>
      <p:sp>
        <p:nvSpPr>
          <p:cNvPr id="91169" name="Oval 52"/>
          <p:cNvSpPr>
            <a:spLocks noChangeArrowheads="1"/>
          </p:cNvSpPr>
          <p:nvPr/>
        </p:nvSpPr>
        <p:spPr bwMode="auto">
          <a:xfrm>
            <a:off x="3486150" y="386238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0" name="Oval 53"/>
          <p:cNvSpPr>
            <a:spLocks noChangeArrowheads="1"/>
          </p:cNvSpPr>
          <p:nvPr/>
        </p:nvSpPr>
        <p:spPr bwMode="auto">
          <a:xfrm>
            <a:off x="3125788" y="4078288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1" name="Oval 54"/>
          <p:cNvSpPr>
            <a:spLocks noChangeArrowheads="1"/>
          </p:cNvSpPr>
          <p:nvPr/>
        </p:nvSpPr>
        <p:spPr bwMode="auto">
          <a:xfrm>
            <a:off x="3198813" y="422275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2" name="Text Box 55"/>
          <p:cNvSpPr txBox="1">
            <a:spLocks noChangeArrowheads="1"/>
          </p:cNvSpPr>
          <p:nvPr/>
        </p:nvSpPr>
        <p:spPr bwMode="auto">
          <a:xfrm rot="-2188466">
            <a:off x="2982913" y="4005263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H</a:t>
            </a:r>
            <a:r>
              <a:rPr lang="es-ES" sz="1600" b="1" baseline="-25000"/>
              <a:t>2</a:t>
            </a:r>
            <a:r>
              <a:rPr lang="es-ES" sz="1600" b="1"/>
              <a:t>O</a:t>
            </a:r>
          </a:p>
        </p:txBody>
      </p:sp>
      <p:sp>
        <p:nvSpPr>
          <p:cNvPr id="91173" name="Oval 56"/>
          <p:cNvSpPr>
            <a:spLocks noChangeArrowheads="1"/>
          </p:cNvSpPr>
          <p:nvPr/>
        </p:nvSpPr>
        <p:spPr bwMode="auto">
          <a:xfrm>
            <a:off x="3348038" y="5084763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4" name="Oval 57"/>
          <p:cNvSpPr>
            <a:spLocks noChangeArrowheads="1"/>
          </p:cNvSpPr>
          <p:nvPr/>
        </p:nvSpPr>
        <p:spPr bwMode="auto">
          <a:xfrm>
            <a:off x="2406650" y="2565400"/>
            <a:ext cx="5032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5" name="Text Box 58"/>
          <p:cNvSpPr txBox="1">
            <a:spLocks noChangeArrowheads="1"/>
          </p:cNvSpPr>
          <p:nvPr/>
        </p:nvSpPr>
        <p:spPr bwMode="auto">
          <a:xfrm>
            <a:off x="2333625" y="2493963"/>
            <a:ext cx="495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</a:p>
        </p:txBody>
      </p:sp>
      <p:sp>
        <p:nvSpPr>
          <p:cNvPr id="91176" name="Oval 59"/>
          <p:cNvSpPr>
            <a:spLocks noChangeArrowheads="1"/>
          </p:cNvSpPr>
          <p:nvPr/>
        </p:nvSpPr>
        <p:spPr bwMode="auto">
          <a:xfrm>
            <a:off x="2478088" y="299720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7" name="Text Box 60"/>
          <p:cNvSpPr txBox="1">
            <a:spLocks noChangeArrowheads="1"/>
          </p:cNvSpPr>
          <p:nvPr/>
        </p:nvSpPr>
        <p:spPr bwMode="auto">
          <a:xfrm>
            <a:off x="2378075" y="2971800"/>
            <a:ext cx="785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Lipasa</a:t>
            </a:r>
          </a:p>
        </p:txBody>
      </p:sp>
      <p:sp>
        <p:nvSpPr>
          <p:cNvPr id="91178" name="Oval 61"/>
          <p:cNvSpPr>
            <a:spLocks noChangeArrowheads="1"/>
          </p:cNvSpPr>
          <p:nvPr/>
        </p:nvSpPr>
        <p:spPr bwMode="auto">
          <a:xfrm>
            <a:off x="1685925" y="4076700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9" name="Oval 62"/>
          <p:cNvSpPr>
            <a:spLocks noChangeArrowheads="1"/>
          </p:cNvSpPr>
          <p:nvPr/>
        </p:nvSpPr>
        <p:spPr bwMode="auto">
          <a:xfrm>
            <a:off x="1901825" y="4292600"/>
            <a:ext cx="366713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1" name="Text Box 63"/>
          <p:cNvSpPr txBox="1">
            <a:spLocks noChangeArrowheads="1"/>
          </p:cNvSpPr>
          <p:nvPr/>
        </p:nvSpPr>
        <p:spPr bwMode="auto">
          <a:xfrm>
            <a:off x="1619250" y="3644900"/>
            <a:ext cx="604838" cy="3048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err="1" smtClean="0"/>
              <a:t>Ac.G</a:t>
            </a:r>
            <a:endParaRPr lang="es-ES" sz="1400" b="1" dirty="0" smtClean="0"/>
          </a:p>
        </p:txBody>
      </p:sp>
      <p:sp>
        <p:nvSpPr>
          <p:cNvPr id="91182" name="Text Box 64"/>
          <p:cNvSpPr txBox="1">
            <a:spLocks noChangeArrowheads="1"/>
          </p:cNvSpPr>
          <p:nvPr/>
        </p:nvSpPr>
        <p:spPr bwMode="auto">
          <a:xfrm>
            <a:off x="1692275" y="4149725"/>
            <a:ext cx="461963" cy="3048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/>
              <a:t>MG</a:t>
            </a:r>
          </a:p>
        </p:txBody>
      </p:sp>
      <p:sp>
        <p:nvSpPr>
          <p:cNvPr id="144405" name="Oval 21"/>
          <p:cNvSpPr>
            <a:spLocks noChangeArrowheads="1"/>
          </p:cNvSpPr>
          <p:nvPr/>
        </p:nvSpPr>
        <p:spPr bwMode="auto">
          <a:xfrm>
            <a:off x="684213" y="5013176"/>
            <a:ext cx="2232025" cy="1155700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06" name="Oval 22"/>
          <p:cNvSpPr>
            <a:spLocks noChangeArrowheads="1"/>
          </p:cNvSpPr>
          <p:nvPr/>
        </p:nvSpPr>
        <p:spPr bwMode="auto">
          <a:xfrm>
            <a:off x="5927601" y="3797300"/>
            <a:ext cx="3036887" cy="1648619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4" name="Oval 65"/>
          <p:cNvSpPr>
            <a:spLocks noChangeArrowheads="1"/>
          </p:cNvSpPr>
          <p:nvPr/>
        </p:nvSpPr>
        <p:spPr bwMode="auto">
          <a:xfrm>
            <a:off x="5148263" y="50133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5" name="Oval 66"/>
          <p:cNvSpPr>
            <a:spLocks noChangeArrowheads="1"/>
          </p:cNvSpPr>
          <p:nvPr/>
        </p:nvSpPr>
        <p:spPr bwMode="auto">
          <a:xfrm>
            <a:off x="4787900" y="5516563"/>
            <a:ext cx="2159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6" name="Oval 67"/>
          <p:cNvSpPr>
            <a:spLocks noChangeArrowheads="1"/>
          </p:cNvSpPr>
          <p:nvPr/>
        </p:nvSpPr>
        <p:spPr bwMode="auto">
          <a:xfrm>
            <a:off x="4572000" y="4292600"/>
            <a:ext cx="7207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7" name="Oval 68"/>
          <p:cNvSpPr>
            <a:spLocks noChangeArrowheads="1"/>
          </p:cNvSpPr>
          <p:nvPr/>
        </p:nvSpPr>
        <p:spPr bwMode="auto">
          <a:xfrm>
            <a:off x="5148263" y="4437063"/>
            <a:ext cx="144462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8" name="Oval 69"/>
          <p:cNvSpPr>
            <a:spLocks noChangeArrowheads="1"/>
          </p:cNvSpPr>
          <p:nvPr/>
        </p:nvSpPr>
        <p:spPr bwMode="auto">
          <a:xfrm>
            <a:off x="5219700" y="429260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9" name="Oval 70"/>
          <p:cNvSpPr>
            <a:spLocks noChangeArrowheads="1"/>
          </p:cNvSpPr>
          <p:nvPr/>
        </p:nvSpPr>
        <p:spPr bwMode="auto">
          <a:xfrm>
            <a:off x="5219700" y="508476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0" name="Oval 72"/>
          <p:cNvSpPr>
            <a:spLocks noChangeArrowheads="1"/>
          </p:cNvSpPr>
          <p:nvPr/>
        </p:nvSpPr>
        <p:spPr bwMode="auto">
          <a:xfrm>
            <a:off x="3924300" y="170021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1" name="Rectangle 73"/>
          <p:cNvSpPr>
            <a:spLocks noChangeArrowheads="1"/>
          </p:cNvSpPr>
          <p:nvPr/>
        </p:nvSpPr>
        <p:spPr bwMode="auto">
          <a:xfrm>
            <a:off x="4140200" y="1557338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2" name="Rectangle 74"/>
          <p:cNvSpPr>
            <a:spLocks noChangeArrowheads="1"/>
          </p:cNvSpPr>
          <p:nvPr/>
        </p:nvSpPr>
        <p:spPr bwMode="auto">
          <a:xfrm>
            <a:off x="4140200" y="1989138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3" name="Oval 75"/>
          <p:cNvSpPr>
            <a:spLocks noChangeArrowheads="1"/>
          </p:cNvSpPr>
          <p:nvPr/>
        </p:nvSpPr>
        <p:spPr bwMode="auto">
          <a:xfrm>
            <a:off x="4140200" y="15573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4" name="Oval 76"/>
          <p:cNvSpPr>
            <a:spLocks noChangeArrowheads="1"/>
          </p:cNvSpPr>
          <p:nvPr/>
        </p:nvSpPr>
        <p:spPr bwMode="auto">
          <a:xfrm>
            <a:off x="4140200" y="23495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Text Box 47"/>
          <p:cNvSpPr txBox="1">
            <a:spLocks noChangeArrowheads="1"/>
          </p:cNvSpPr>
          <p:nvPr/>
        </p:nvSpPr>
        <p:spPr bwMode="auto">
          <a:xfrm>
            <a:off x="4725988" y="4208463"/>
            <a:ext cx="906462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b="1" dirty="0" smtClean="0"/>
              <a:t>Micelas</a:t>
            </a:r>
          </a:p>
        </p:txBody>
      </p:sp>
      <p:sp>
        <p:nvSpPr>
          <p:cNvPr id="6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0" animBg="1"/>
      <p:bldP spid="144392" grpId="0" animBg="1"/>
      <p:bldP spid="144402" grpId="0" animBg="1"/>
      <p:bldP spid="144404" grpId="0" animBg="1"/>
      <p:bldP spid="144404" grpId="1" animBg="1"/>
      <p:bldP spid="144405" grpId="0" animBg="1"/>
      <p:bldP spid="144405" grpId="1" animBg="1"/>
      <p:bldP spid="144406" grpId="0" animBg="1"/>
      <p:bldP spid="144406" grpId="1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7"/>
          <p:cNvSpPr>
            <a:spLocks noChangeArrowheads="1"/>
          </p:cNvSpPr>
          <p:nvPr/>
        </p:nvSpPr>
        <p:spPr bwMode="auto">
          <a:xfrm>
            <a:off x="1835150" y="404813"/>
            <a:ext cx="331311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468313" y="7651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5640388" y="549275"/>
            <a:ext cx="2819400" cy="36512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DIGESTIÓN GRASAS</a:t>
            </a:r>
          </a:p>
        </p:txBody>
      </p:sp>
      <p:sp>
        <p:nvSpPr>
          <p:cNvPr id="92168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77829" name="Picture 5" descr="img2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6"/>
          <a:stretch>
            <a:fillRect/>
          </a:stretch>
        </p:blipFill>
        <p:spPr>
          <a:xfrm>
            <a:off x="1763713" y="782748"/>
            <a:ext cx="5286375" cy="52846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6010275" y="1557338"/>
            <a:ext cx="24495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“PreTratamiento”</a:t>
            </a:r>
          </a:p>
          <a:p>
            <a:pPr>
              <a:defRPr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 y absorción</a:t>
            </a: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6659563" y="1052513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Grasas DIETA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4" descr="dig abs grasa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2754" r="2756" b="15347"/>
          <a:stretch>
            <a:fillRect/>
          </a:stretch>
        </p:blipFill>
        <p:spPr bwMode="auto">
          <a:xfrm>
            <a:off x="752475" y="476250"/>
            <a:ext cx="74168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1903413" y="2708275"/>
            <a:ext cx="5689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2882965" y="2767013"/>
            <a:ext cx="1109598" cy="369332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Emulsión</a:t>
            </a:r>
          </a:p>
        </p:txBody>
      </p:sp>
      <p:sp>
        <p:nvSpPr>
          <p:cNvPr id="93189" name="Rectangle 10"/>
          <p:cNvSpPr>
            <a:spLocks noChangeArrowheads="1"/>
          </p:cNvSpPr>
          <p:nvPr/>
        </p:nvSpPr>
        <p:spPr bwMode="auto">
          <a:xfrm>
            <a:off x="684213" y="0"/>
            <a:ext cx="2159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0" name="Rectangle 11"/>
          <p:cNvSpPr>
            <a:spLocks noChangeArrowheads="1"/>
          </p:cNvSpPr>
          <p:nvPr/>
        </p:nvSpPr>
        <p:spPr bwMode="auto">
          <a:xfrm>
            <a:off x="752475" y="3140075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6" name="Text Box 12"/>
          <p:cNvSpPr txBox="1">
            <a:spLocks noChangeArrowheads="1"/>
          </p:cNvSpPr>
          <p:nvPr/>
        </p:nvSpPr>
        <p:spPr bwMode="auto">
          <a:xfrm>
            <a:off x="7732289" y="306388"/>
            <a:ext cx="87556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Fases</a:t>
            </a:r>
          </a:p>
        </p:txBody>
      </p:sp>
      <p:sp>
        <p:nvSpPr>
          <p:cNvPr id="93192" name="Rectangle 13"/>
          <p:cNvSpPr>
            <a:spLocks noChangeArrowheads="1"/>
          </p:cNvSpPr>
          <p:nvPr/>
        </p:nvSpPr>
        <p:spPr bwMode="auto">
          <a:xfrm>
            <a:off x="7593013" y="6164263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204788" y="28416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3194" name="Rectangle 24"/>
          <p:cNvSpPr>
            <a:spLocks noChangeArrowheads="1"/>
          </p:cNvSpPr>
          <p:nvPr/>
        </p:nvSpPr>
        <p:spPr bwMode="auto">
          <a:xfrm>
            <a:off x="3992563" y="1700213"/>
            <a:ext cx="9350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5" name="Text Box 23"/>
          <p:cNvSpPr txBox="1">
            <a:spLocks noChangeArrowheads="1"/>
          </p:cNvSpPr>
          <p:nvPr/>
        </p:nvSpPr>
        <p:spPr bwMode="auto">
          <a:xfrm>
            <a:off x="3919538" y="1628775"/>
            <a:ext cx="9953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/>
              <a:t>Lipasas</a:t>
            </a:r>
          </a:p>
          <a:p>
            <a:pPr algn="l" eaLnBrk="1" hangingPunct="1"/>
            <a:r>
              <a:rPr lang="es-ES" sz="1200" b="1"/>
              <a:t>Fosfolipasa</a:t>
            </a:r>
          </a:p>
          <a:p>
            <a:pPr algn="l" eaLnBrk="1" hangingPunct="1"/>
            <a:r>
              <a:rPr lang="es-ES" sz="1200" b="1"/>
              <a:t>Colipasa</a:t>
            </a:r>
          </a:p>
        </p:txBody>
      </p:sp>
      <p:sp>
        <p:nvSpPr>
          <p:cNvPr id="93196" name="Rectangle 25"/>
          <p:cNvSpPr>
            <a:spLocks noChangeArrowheads="1"/>
          </p:cNvSpPr>
          <p:nvPr/>
        </p:nvSpPr>
        <p:spPr bwMode="auto">
          <a:xfrm>
            <a:off x="2263775" y="2492375"/>
            <a:ext cx="215900" cy="144463"/>
          </a:xfrm>
          <a:prstGeom prst="rect">
            <a:avLst/>
          </a:prstGeom>
          <a:solidFill>
            <a:srgbClr val="796E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7" name="Text Box 26"/>
          <p:cNvSpPr txBox="1">
            <a:spLocks noChangeArrowheads="1"/>
          </p:cNvSpPr>
          <p:nvPr/>
        </p:nvSpPr>
        <p:spPr bwMode="auto">
          <a:xfrm>
            <a:off x="2165350" y="2492375"/>
            <a:ext cx="387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SB</a:t>
            </a:r>
          </a:p>
        </p:txBody>
      </p:sp>
      <p:sp>
        <p:nvSpPr>
          <p:cNvPr id="93198" name="Rectangle 29"/>
          <p:cNvSpPr>
            <a:spLocks noChangeArrowheads="1"/>
          </p:cNvSpPr>
          <p:nvPr/>
        </p:nvSpPr>
        <p:spPr bwMode="auto">
          <a:xfrm>
            <a:off x="5503863" y="4724400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9" name="Text Box 32"/>
          <p:cNvSpPr txBox="1">
            <a:spLocks noChangeArrowheads="1"/>
          </p:cNvSpPr>
          <p:nvPr/>
        </p:nvSpPr>
        <p:spPr bwMode="auto">
          <a:xfrm>
            <a:off x="5448300" y="4706938"/>
            <a:ext cx="428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TG</a:t>
            </a:r>
          </a:p>
        </p:txBody>
      </p:sp>
      <p:sp>
        <p:nvSpPr>
          <p:cNvPr id="93200" name="Oval 41"/>
          <p:cNvSpPr>
            <a:spLocks noChangeArrowheads="1"/>
          </p:cNvSpPr>
          <p:nvPr/>
        </p:nvSpPr>
        <p:spPr bwMode="auto">
          <a:xfrm>
            <a:off x="4568825" y="5732463"/>
            <a:ext cx="576263" cy="28892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1" name="Text Box 42"/>
          <p:cNvSpPr txBox="1">
            <a:spLocks noChangeArrowheads="1"/>
          </p:cNvSpPr>
          <p:nvPr/>
        </p:nvSpPr>
        <p:spPr bwMode="auto">
          <a:xfrm>
            <a:off x="4629150" y="5710238"/>
            <a:ext cx="615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ApoB</a:t>
            </a:r>
          </a:p>
        </p:txBody>
      </p:sp>
      <p:sp>
        <p:nvSpPr>
          <p:cNvPr id="93202" name="Oval 43"/>
          <p:cNvSpPr>
            <a:spLocks noChangeArrowheads="1"/>
          </p:cNvSpPr>
          <p:nvPr/>
        </p:nvSpPr>
        <p:spPr bwMode="auto">
          <a:xfrm>
            <a:off x="5648325" y="5732463"/>
            <a:ext cx="504825" cy="431800"/>
          </a:xfrm>
          <a:prstGeom prst="ellipse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3" name="Rectangle 46"/>
          <p:cNvSpPr>
            <a:spLocks noChangeArrowheads="1"/>
          </p:cNvSpPr>
          <p:nvPr/>
        </p:nvSpPr>
        <p:spPr bwMode="auto">
          <a:xfrm>
            <a:off x="2695575" y="3347244"/>
            <a:ext cx="5329238" cy="3024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b="1"/>
          </a:p>
          <a:p>
            <a:endParaRPr lang="es-ES"/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2789267" y="4542219"/>
            <a:ext cx="1710725" cy="830997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Absorción </a:t>
            </a:r>
          </a:p>
          <a:p>
            <a:pPr eaLnBrk="1" hangingPunct="1"/>
            <a:r>
              <a:rPr lang="es-ES_tradnl" sz="2400"/>
              <a:t>enterocito</a:t>
            </a:r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6425088" y="2779713"/>
            <a:ext cx="1510350" cy="646331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Transporte </a:t>
            </a:r>
          </a:p>
          <a:p>
            <a:pPr eaLnBrk="1" hangingPunct="1"/>
            <a:r>
              <a:rPr lang="es-ES_tradnl" b="1"/>
              <a:t>grasas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4495734" y="2767013"/>
            <a:ext cx="1293945" cy="646331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Digestión </a:t>
            </a:r>
          </a:p>
          <a:p>
            <a:pPr eaLnBrk="1" hangingPunct="1"/>
            <a:r>
              <a:rPr lang="es-ES_tradnl" b="1"/>
              <a:t>luz</a:t>
            </a:r>
          </a:p>
        </p:txBody>
      </p:sp>
      <p:sp>
        <p:nvSpPr>
          <p:cNvPr id="93207" name="Oval 47"/>
          <p:cNvSpPr>
            <a:spLocks noChangeArrowheads="1"/>
          </p:cNvSpPr>
          <p:nvPr/>
        </p:nvSpPr>
        <p:spPr bwMode="auto">
          <a:xfrm>
            <a:off x="2047875" y="2492375"/>
            <a:ext cx="6477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SB</a:t>
            </a:r>
          </a:p>
        </p:txBody>
      </p:sp>
      <p:sp>
        <p:nvSpPr>
          <p:cNvPr id="93208" name="Oval 48"/>
          <p:cNvSpPr>
            <a:spLocks noChangeArrowheads="1"/>
          </p:cNvSpPr>
          <p:nvPr/>
        </p:nvSpPr>
        <p:spPr bwMode="auto">
          <a:xfrm>
            <a:off x="1976438" y="547688"/>
            <a:ext cx="792162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colipasa</a:t>
            </a:r>
          </a:p>
        </p:txBody>
      </p:sp>
      <p:sp>
        <p:nvSpPr>
          <p:cNvPr id="93209" name="Oval 51"/>
          <p:cNvSpPr>
            <a:spLocks noChangeArrowheads="1"/>
          </p:cNvSpPr>
          <p:nvPr/>
        </p:nvSpPr>
        <p:spPr bwMode="auto">
          <a:xfrm>
            <a:off x="2119313" y="1555750"/>
            <a:ext cx="504825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0" name="Text Box 53"/>
          <p:cNvSpPr txBox="1">
            <a:spLocks noChangeArrowheads="1"/>
          </p:cNvSpPr>
          <p:nvPr/>
        </p:nvSpPr>
        <p:spPr bwMode="auto">
          <a:xfrm>
            <a:off x="2047875" y="1549400"/>
            <a:ext cx="631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/>
              <a:t>TG</a:t>
            </a:r>
          </a:p>
        </p:txBody>
      </p:sp>
      <p:sp>
        <p:nvSpPr>
          <p:cNvPr id="93211" name="Text Box 54"/>
          <p:cNvSpPr txBox="1">
            <a:spLocks noChangeArrowheads="1"/>
          </p:cNvSpPr>
          <p:nvPr/>
        </p:nvSpPr>
        <p:spPr bwMode="auto">
          <a:xfrm>
            <a:off x="319088" y="1916113"/>
            <a:ext cx="7254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Gota </a:t>
            </a:r>
          </a:p>
          <a:p>
            <a:pPr eaLnBrk="1" hangingPunct="1"/>
            <a:r>
              <a:rPr lang="es-ES" sz="1600" b="1"/>
              <a:t>grasa</a:t>
            </a:r>
          </a:p>
        </p:txBody>
      </p:sp>
      <p:sp>
        <p:nvSpPr>
          <p:cNvPr id="93212" name="Rectangle 55"/>
          <p:cNvSpPr>
            <a:spLocks noChangeArrowheads="1"/>
          </p:cNvSpPr>
          <p:nvPr/>
        </p:nvSpPr>
        <p:spPr bwMode="auto">
          <a:xfrm>
            <a:off x="8096250" y="1700213"/>
            <a:ext cx="93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Micela </a:t>
            </a:r>
          </a:p>
          <a:p>
            <a:r>
              <a:rPr lang="es-ES_tradnl"/>
              <a:t>mixta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0" grpId="0" animBg="1"/>
      <p:bldP spid="205833" grpId="0" animBg="1"/>
      <p:bldP spid="205832" grpId="0" animBg="1"/>
      <p:bldP spid="205831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4"/>
          <p:cNvSpPr>
            <a:spLocks noChangeArrowheads="1"/>
          </p:cNvSpPr>
          <p:nvPr/>
        </p:nvSpPr>
        <p:spPr bwMode="auto">
          <a:xfrm>
            <a:off x="4572000" y="2060575"/>
            <a:ext cx="3529013" cy="1949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l"/>
            <a:endParaRPr lang="es-MX" sz="1000"/>
          </a:p>
          <a:p>
            <a:pPr algn="l"/>
            <a:r>
              <a:rPr lang="es-MX" sz="2000"/>
              <a:t>“CORTAR la grasa”  con  </a:t>
            </a:r>
          </a:p>
          <a:p>
            <a:pPr algn="l"/>
            <a:r>
              <a:rPr lang="es-MX" sz="2000"/>
              <a:t> detergente</a:t>
            </a:r>
          </a:p>
          <a:p>
            <a:pPr algn="l"/>
            <a:endParaRPr lang="es-MX" sz="2000"/>
          </a:p>
          <a:p>
            <a:pPr algn="l"/>
            <a:r>
              <a:rPr lang="es-MX" sz="2000"/>
              <a:t>“Vinagreta” con vinagre o    limón se emulsifica el aceite</a:t>
            </a:r>
          </a:p>
          <a:p>
            <a:pPr algn="l"/>
            <a:endParaRPr lang="es-MX" sz="1000"/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5724525" y="1125538"/>
            <a:ext cx="2562225" cy="5238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Emulsificación</a:t>
            </a:r>
          </a:p>
        </p:txBody>
      </p:sp>
      <p:pic>
        <p:nvPicPr>
          <p:cNvPr id="94212" name="Picture 8" descr="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08050"/>
            <a:ext cx="2874962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Text Box 12"/>
          <p:cNvSpPr txBox="1">
            <a:spLocks noChangeArrowheads="1"/>
          </p:cNvSpPr>
          <p:nvPr/>
        </p:nvSpPr>
        <p:spPr bwMode="auto">
          <a:xfrm>
            <a:off x="1004888" y="5445125"/>
            <a:ext cx="7454900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Ejercicio: ¿Qué tienen en común jabón, limón y sales biliares?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5724525" y="579438"/>
            <a:ext cx="260667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555625" y="5373688"/>
            <a:ext cx="479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13"/>
          <p:cNvSpPr txBox="1">
            <a:spLocks noChangeArrowheads="1"/>
          </p:cNvSpPr>
          <p:nvPr/>
        </p:nvSpPr>
        <p:spPr bwMode="auto">
          <a:xfrm>
            <a:off x="7063018" y="1106949"/>
            <a:ext cx="142058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smtClean="0"/>
              <a:t>Emulsión</a:t>
            </a:r>
            <a:endParaRPr lang="es-ES" sz="2400" dirty="0"/>
          </a:p>
        </p:txBody>
      </p:sp>
      <p:pic>
        <p:nvPicPr>
          <p:cNvPr id="95236" name="Picture 15" descr="basic_vinagr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1"/>
          <a:stretch>
            <a:fillRect/>
          </a:stretch>
        </p:blipFill>
        <p:spPr bwMode="auto">
          <a:xfrm>
            <a:off x="846138" y="1649413"/>
            <a:ext cx="3725862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4932363" y="3116263"/>
            <a:ext cx="33099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3200"/>
              <a:t>¿CÓMO se hace </a:t>
            </a:r>
          </a:p>
          <a:p>
            <a:pPr algn="l" eaLnBrk="1" hangingPunct="1"/>
            <a:r>
              <a:rPr lang="es-MX" sz="3200"/>
              <a:t>una “vinagreta”?</a:t>
            </a:r>
          </a:p>
        </p:txBody>
      </p:sp>
      <p:sp>
        <p:nvSpPr>
          <p:cNvPr id="95239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8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Oval 51"/>
          <p:cNvSpPr>
            <a:spLocks noChangeArrowheads="1"/>
          </p:cNvSpPr>
          <p:nvPr/>
        </p:nvSpPr>
        <p:spPr bwMode="auto">
          <a:xfrm>
            <a:off x="1042988" y="3429000"/>
            <a:ext cx="6985000" cy="3168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827088" y="2233613"/>
            <a:ext cx="3744912" cy="971550"/>
          </a:xfrm>
          <a:prstGeom prst="rect">
            <a:avLst/>
          </a:prstGeom>
          <a:solidFill>
            <a:srgbClr val="F8EFCC"/>
          </a:solidFill>
          <a:ln w="9525">
            <a:solidFill>
              <a:srgbClr val="EA8B00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600"/>
              <a:t>La parte </a:t>
            </a:r>
            <a:r>
              <a:rPr lang="es-MX" sz="1600" b="1"/>
              <a:t>APOLAR </a:t>
            </a:r>
            <a:r>
              <a:rPr lang="es-MX" sz="1600"/>
              <a:t>se disuelve </a:t>
            </a:r>
          </a:p>
          <a:p>
            <a:pPr algn="l" eaLnBrk="1" hangingPunct="1"/>
            <a:r>
              <a:rPr lang="es-MX" sz="1600"/>
              <a:t>en la superficie del glóbulo de grasa</a:t>
            </a:r>
          </a:p>
          <a:p>
            <a:pPr algn="l" eaLnBrk="1" hangingPunct="1"/>
            <a:endParaRPr lang="es-MX" sz="900"/>
          </a:p>
          <a:p>
            <a:pPr algn="l" eaLnBrk="1" hangingPunct="1"/>
            <a:r>
              <a:rPr lang="es-MX" sz="1600"/>
              <a:t>La </a:t>
            </a:r>
            <a:r>
              <a:rPr lang="es-MX" sz="1600" b="1"/>
              <a:t>POLAR</a:t>
            </a:r>
            <a:r>
              <a:rPr lang="es-MX" sz="1600"/>
              <a:t> se proyecta hacia fuera</a:t>
            </a:r>
          </a:p>
        </p:txBody>
      </p:sp>
      <p:sp>
        <p:nvSpPr>
          <p:cNvPr id="172045" name="Oval 13"/>
          <p:cNvSpPr>
            <a:spLocks noChangeArrowheads="1"/>
          </p:cNvSpPr>
          <p:nvPr/>
        </p:nvSpPr>
        <p:spPr bwMode="auto">
          <a:xfrm>
            <a:off x="2124075" y="4581525"/>
            <a:ext cx="1584325" cy="1150938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</a:t>
            </a:r>
          </a:p>
        </p:txBody>
      </p:sp>
      <p:sp>
        <p:nvSpPr>
          <p:cNvPr id="172046" name="Rectangle 14"/>
          <p:cNvSpPr>
            <a:spLocks noChangeArrowheads="1"/>
          </p:cNvSpPr>
          <p:nvPr/>
        </p:nvSpPr>
        <p:spPr bwMode="auto">
          <a:xfrm>
            <a:off x="2555875" y="4365625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SB</a:t>
            </a:r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>
            <a:off x="3924300" y="5157788"/>
            <a:ext cx="1133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8" name="Oval 16"/>
          <p:cNvSpPr>
            <a:spLocks noChangeArrowheads="1"/>
          </p:cNvSpPr>
          <p:nvPr/>
        </p:nvSpPr>
        <p:spPr bwMode="auto">
          <a:xfrm>
            <a:off x="5219700" y="47244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9" name="Oval 17"/>
          <p:cNvSpPr>
            <a:spLocks noChangeArrowheads="1"/>
          </p:cNvSpPr>
          <p:nvPr/>
        </p:nvSpPr>
        <p:spPr bwMode="auto">
          <a:xfrm>
            <a:off x="5580063" y="45815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0" name="Oval 18"/>
          <p:cNvSpPr>
            <a:spLocks noChangeArrowheads="1"/>
          </p:cNvSpPr>
          <p:nvPr/>
        </p:nvSpPr>
        <p:spPr bwMode="auto">
          <a:xfrm>
            <a:off x="5651500" y="51562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1" name="Oval 19"/>
          <p:cNvSpPr>
            <a:spLocks noChangeArrowheads="1"/>
          </p:cNvSpPr>
          <p:nvPr/>
        </p:nvSpPr>
        <p:spPr bwMode="auto">
          <a:xfrm>
            <a:off x="5867400" y="53721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2" name="Oval 20"/>
          <p:cNvSpPr>
            <a:spLocks noChangeArrowheads="1"/>
          </p:cNvSpPr>
          <p:nvPr/>
        </p:nvSpPr>
        <p:spPr bwMode="auto">
          <a:xfrm>
            <a:off x="6300788" y="5157788"/>
            <a:ext cx="144462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3" name="Oval 21"/>
          <p:cNvSpPr>
            <a:spLocks noChangeArrowheads="1"/>
          </p:cNvSpPr>
          <p:nvPr/>
        </p:nvSpPr>
        <p:spPr bwMode="auto">
          <a:xfrm>
            <a:off x="6372225" y="4868863"/>
            <a:ext cx="144463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4" name="Oval 22"/>
          <p:cNvSpPr>
            <a:spLocks noChangeArrowheads="1"/>
          </p:cNvSpPr>
          <p:nvPr/>
        </p:nvSpPr>
        <p:spPr bwMode="auto">
          <a:xfrm>
            <a:off x="6011863" y="50133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5" name="Oval 23"/>
          <p:cNvSpPr>
            <a:spLocks noChangeArrowheads="1"/>
          </p:cNvSpPr>
          <p:nvPr/>
        </p:nvSpPr>
        <p:spPr bwMode="auto">
          <a:xfrm>
            <a:off x="6011863" y="4652963"/>
            <a:ext cx="144462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6" name="Oval 24"/>
          <p:cNvSpPr>
            <a:spLocks noChangeArrowheads="1"/>
          </p:cNvSpPr>
          <p:nvPr/>
        </p:nvSpPr>
        <p:spPr bwMode="auto">
          <a:xfrm>
            <a:off x="5580063" y="56610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7" name="Oval 25"/>
          <p:cNvSpPr>
            <a:spLocks noChangeArrowheads="1"/>
          </p:cNvSpPr>
          <p:nvPr/>
        </p:nvSpPr>
        <p:spPr bwMode="auto">
          <a:xfrm>
            <a:off x="6011863" y="56610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8" name="Oval 26"/>
          <p:cNvSpPr>
            <a:spLocks noChangeArrowheads="1"/>
          </p:cNvSpPr>
          <p:nvPr/>
        </p:nvSpPr>
        <p:spPr bwMode="auto">
          <a:xfrm>
            <a:off x="5292725" y="5157788"/>
            <a:ext cx="144463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4" name="Rectangle 28"/>
          <p:cNvSpPr>
            <a:spLocks noChangeArrowheads="1"/>
          </p:cNvSpPr>
          <p:nvPr/>
        </p:nvSpPr>
        <p:spPr bwMode="auto">
          <a:xfrm rot="1560201">
            <a:off x="3205163" y="4510088"/>
            <a:ext cx="431800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5" name="Rectangle 29"/>
          <p:cNvSpPr>
            <a:spLocks noChangeArrowheads="1"/>
          </p:cNvSpPr>
          <p:nvPr/>
        </p:nvSpPr>
        <p:spPr bwMode="auto">
          <a:xfrm rot="-3503550">
            <a:off x="2051844" y="4653756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6" name="Rectangle 30"/>
          <p:cNvSpPr>
            <a:spLocks noChangeArrowheads="1"/>
          </p:cNvSpPr>
          <p:nvPr/>
        </p:nvSpPr>
        <p:spPr bwMode="auto">
          <a:xfrm rot="1560201">
            <a:off x="4787900" y="3716338"/>
            <a:ext cx="431800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7" name="Rectangle 31"/>
          <p:cNvSpPr>
            <a:spLocks noChangeArrowheads="1"/>
          </p:cNvSpPr>
          <p:nvPr/>
        </p:nvSpPr>
        <p:spPr bwMode="auto">
          <a:xfrm rot="1560201">
            <a:off x="4356100" y="6092825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64" name="Text Box 32"/>
          <p:cNvSpPr txBox="1">
            <a:spLocks noChangeArrowheads="1"/>
          </p:cNvSpPr>
          <p:nvPr/>
        </p:nvSpPr>
        <p:spPr bwMode="auto">
          <a:xfrm>
            <a:off x="3779838" y="4779963"/>
            <a:ext cx="1277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400" b="1"/>
              <a:t>AGITACIÓN</a:t>
            </a:r>
          </a:p>
        </p:txBody>
      </p:sp>
      <p:sp>
        <p:nvSpPr>
          <p:cNvPr id="172068" name="Text Box 36"/>
          <p:cNvSpPr txBox="1">
            <a:spLocks noChangeArrowheads="1"/>
          </p:cNvSpPr>
          <p:nvPr/>
        </p:nvSpPr>
        <p:spPr bwMode="auto">
          <a:xfrm>
            <a:off x="592138" y="554038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6280" name="Rectangle 42"/>
          <p:cNvSpPr>
            <a:spLocks noChangeArrowheads="1"/>
          </p:cNvSpPr>
          <p:nvPr/>
        </p:nvSpPr>
        <p:spPr bwMode="auto">
          <a:xfrm>
            <a:off x="855662" y="1334684"/>
            <a:ext cx="2214563" cy="760413"/>
          </a:xfrm>
          <a:prstGeom prst="rect">
            <a:avLst/>
          </a:prstGeom>
          <a:solidFill>
            <a:srgbClr val="E3FF93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1"/>
              <a:t>SB</a:t>
            </a:r>
            <a:r>
              <a:rPr lang="es-MX" b="1"/>
              <a:t> </a:t>
            </a:r>
            <a:r>
              <a:rPr lang="es-MX"/>
              <a:t>son moléculas </a:t>
            </a:r>
          </a:p>
          <a:p>
            <a:r>
              <a:rPr lang="es-MX"/>
              <a:t>anfipáticas</a:t>
            </a:r>
            <a:endParaRPr lang="es-ES_tradnl"/>
          </a:p>
        </p:txBody>
      </p:sp>
      <p:sp>
        <p:nvSpPr>
          <p:cNvPr id="172075" name="Text Box 43"/>
          <p:cNvSpPr txBox="1">
            <a:spLocks noChangeArrowheads="1"/>
          </p:cNvSpPr>
          <p:nvPr/>
        </p:nvSpPr>
        <p:spPr bwMode="auto">
          <a:xfrm>
            <a:off x="4859338" y="1989138"/>
            <a:ext cx="3384550" cy="1323975"/>
          </a:xfrm>
          <a:prstGeom prst="rect">
            <a:avLst/>
          </a:prstGeom>
          <a:solidFill>
            <a:srgbClr val="F8EFCC"/>
          </a:solidFill>
          <a:ln w="9525">
            <a:solidFill>
              <a:srgbClr val="EA8B00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600" dirty="0"/>
              <a:t>Disminuye la tensión entre fase agua/grasa</a:t>
            </a:r>
          </a:p>
          <a:p>
            <a:pPr algn="l" eaLnBrk="1" hangingPunct="1"/>
            <a:r>
              <a:rPr lang="es-MX" sz="1600" dirty="0"/>
              <a:t>Glóbulo de grasa se rompe con </a:t>
            </a:r>
            <a:r>
              <a:rPr lang="es-MX" sz="1600" b="1" dirty="0"/>
              <a:t>AGITACIÓN </a:t>
            </a:r>
            <a:endParaRPr lang="es-MX" sz="1600" b="1" dirty="0" smtClean="0"/>
          </a:p>
          <a:p>
            <a:pPr algn="l" eaLnBrk="1" hangingPunct="1"/>
            <a:r>
              <a:rPr lang="es-MX" sz="1600" dirty="0" smtClean="0"/>
              <a:t>(</a:t>
            </a:r>
            <a:r>
              <a:rPr lang="es-MX" sz="1600" dirty="0"/>
              <a:t>mezcla estómago y duodeno)</a:t>
            </a:r>
            <a:endParaRPr lang="es-MX" sz="1600" b="1" dirty="0"/>
          </a:p>
        </p:txBody>
      </p:sp>
      <p:sp>
        <p:nvSpPr>
          <p:cNvPr id="96282" name="Text Box 47"/>
          <p:cNvSpPr txBox="1">
            <a:spLocks noChangeArrowheads="1"/>
          </p:cNvSpPr>
          <p:nvPr/>
        </p:nvSpPr>
        <p:spPr bwMode="auto">
          <a:xfrm>
            <a:off x="7037575" y="1093142"/>
            <a:ext cx="142058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smtClean="0"/>
              <a:t>Emulsión</a:t>
            </a:r>
            <a:endParaRPr lang="es-ES" sz="2400" dirty="0"/>
          </a:p>
        </p:txBody>
      </p:sp>
      <p:sp>
        <p:nvSpPr>
          <p:cNvPr id="172081" name="Text Box 49"/>
          <p:cNvSpPr txBox="1">
            <a:spLocks noChangeArrowheads="1"/>
          </p:cNvSpPr>
          <p:nvPr/>
        </p:nvSpPr>
        <p:spPr bwMode="auto">
          <a:xfrm>
            <a:off x="5338763" y="5805488"/>
            <a:ext cx="11128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1-2 </a:t>
            </a:r>
            <a:r>
              <a:rPr lang="es-ES_tradnl" sz="2000" b="1">
                <a:latin typeface="Symbol" pitchFamily="18" charset="2"/>
              </a:rPr>
              <a:t>m</a:t>
            </a:r>
            <a:r>
              <a:rPr lang="es-ES_tradnl" sz="2000" b="1"/>
              <a:t>m</a:t>
            </a:r>
          </a:p>
        </p:txBody>
      </p:sp>
      <p:sp>
        <p:nvSpPr>
          <p:cNvPr id="172082" name="Text Box 50"/>
          <p:cNvSpPr txBox="1">
            <a:spLocks noChangeArrowheads="1"/>
          </p:cNvSpPr>
          <p:nvPr/>
        </p:nvSpPr>
        <p:spPr bwMode="auto">
          <a:xfrm>
            <a:off x="6470650" y="4957763"/>
            <a:ext cx="1089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Gotitas </a:t>
            </a:r>
          </a:p>
          <a:p>
            <a:pPr eaLnBrk="1" hangingPunct="1"/>
            <a:r>
              <a:rPr lang="es-ES"/>
              <a:t>de grasa</a:t>
            </a:r>
          </a:p>
        </p:txBody>
      </p:sp>
      <p:sp>
        <p:nvSpPr>
          <p:cNvPr id="96286" name="Text Box 53"/>
          <p:cNvSpPr txBox="1">
            <a:spLocks noChangeArrowheads="1"/>
          </p:cNvSpPr>
          <p:nvPr/>
        </p:nvSpPr>
        <p:spPr bwMode="auto">
          <a:xfrm>
            <a:off x="3563938" y="5589588"/>
            <a:ext cx="658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7" name="Text Box 54"/>
          <p:cNvSpPr txBox="1">
            <a:spLocks noChangeArrowheads="1"/>
          </p:cNvSpPr>
          <p:nvPr/>
        </p:nvSpPr>
        <p:spPr bwMode="auto">
          <a:xfrm>
            <a:off x="2411413" y="5805488"/>
            <a:ext cx="658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8" name="Text Box 55"/>
          <p:cNvSpPr txBox="1">
            <a:spLocks noChangeArrowheads="1"/>
          </p:cNvSpPr>
          <p:nvPr/>
        </p:nvSpPr>
        <p:spPr bwMode="auto">
          <a:xfrm>
            <a:off x="3635375" y="40767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9" name="Text Box 56"/>
          <p:cNvSpPr txBox="1">
            <a:spLocks noChangeArrowheads="1"/>
          </p:cNvSpPr>
          <p:nvPr/>
        </p:nvSpPr>
        <p:spPr bwMode="auto">
          <a:xfrm>
            <a:off x="4572000" y="5516563"/>
            <a:ext cx="658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0" name="Text Box 57"/>
          <p:cNvSpPr txBox="1">
            <a:spLocks noChangeArrowheads="1"/>
          </p:cNvSpPr>
          <p:nvPr/>
        </p:nvSpPr>
        <p:spPr bwMode="auto">
          <a:xfrm>
            <a:off x="5364163" y="4149725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1" name="Text Box 58"/>
          <p:cNvSpPr txBox="1">
            <a:spLocks noChangeArrowheads="1"/>
          </p:cNvSpPr>
          <p:nvPr/>
        </p:nvSpPr>
        <p:spPr bwMode="auto">
          <a:xfrm>
            <a:off x="2555875" y="3789363"/>
            <a:ext cx="658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2" name="Text Box 59"/>
          <p:cNvSpPr txBox="1">
            <a:spLocks noChangeArrowheads="1"/>
          </p:cNvSpPr>
          <p:nvPr/>
        </p:nvSpPr>
        <p:spPr bwMode="auto">
          <a:xfrm>
            <a:off x="1187450" y="5013325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3" name="Text Box 60"/>
          <p:cNvSpPr txBox="1">
            <a:spLocks noChangeArrowheads="1"/>
          </p:cNvSpPr>
          <p:nvPr/>
        </p:nvSpPr>
        <p:spPr bwMode="auto">
          <a:xfrm>
            <a:off x="1476375" y="42926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4" name="Text Box 61"/>
          <p:cNvSpPr txBox="1">
            <a:spLocks noChangeArrowheads="1"/>
          </p:cNvSpPr>
          <p:nvPr/>
        </p:nvSpPr>
        <p:spPr bwMode="auto">
          <a:xfrm>
            <a:off x="4572000" y="42926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5" name="Text Box 62"/>
          <p:cNvSpPr txBox="1">
            <a:spLocks noChangeArrowheads="1"/>
          </p:cNvSpPr>
          <p:nvPr/>
        </p:nvSpPr>
        <p:spPr bwMode="auto">
          <a:xfrm>
            <a:off x="7164388" y="4508500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172097" name="Rectangle 65"/>
          <p:cNvSpPr>
            <a:spLocks noChangeArrowheads="1"/>
          </p:cNvSpPr>
          <p:nvPr/>
        </p:nvSpPr>
        <p:spPr bwMode="auto">
          <a:xfrm>
            <a:off x="2051050" y="4581525"/>
            <a:ext cx="487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098" name="Rectangle 66"/>
          <p:cNvSpPr>
            <a:spLocks noChangeArrowheads="1"/>
          </p:cNvSpPr>
          <p:nvPr/>
        </p:nvSpPr>
        <p:spPr bwMode="auto">
          <a:xfrm>
            <a:off x="3203575" y="4437063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099" name="Rectangle 67"/>
          <p:cNvSpPr>
            <a:spLocks noChangeArrowheads="1"/>
          </p:cNvSpPr>
          <p:nvPr/>
        </p:nvSpPr>
        <p:spPr bwMode="auto">
          <a:xfrm>
            <a:off x="4787900" y="3716338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100" name="Rectangle 68"/>
          <p:cNvSpPr>
            <a:spLocks noChangeArrowheads="1"/>
          </p:cNvSpPr>
          <p:nvPr/>
        </p:nvSpPr>
        <p:spPr bwMode="auto">
          <a:xfrm>
            <a:off x="4327525" y="6021388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96300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6301" name="Text Box 62"/>
          <p:cNvSpPr txBox="1">
            <a:spLocks noChangeArrowheads="1"/>
          </p:cNvSpPr>
          <p:nvPr/>
        </p:nvSpPr>
        <p:spPr bwMode="auto">
          <a:xfrm>
            <a:off x="6545263" y="4397375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302" name="Text Box 62"/>
          <p:cNvSpPr txBox="1">
            <a:spLocks noChangeArrowheads="1"/>
          </p:cNvSpPr>
          <p:nvPr/>
        </p:nvSpPr>
        <p:spPr bwMode="auto">
          <a:xfrm>
            <a:off x="6167438" y="3898900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3" grpId="0" animBg="1"/>
      <p:bldP spid="172045" grpId="0" animBg="1"/>
      <p:bldP spid="172047" grpId="0" animBg="1"/>
      <p:bldP spid="172048" grpId="0" animBg="1"/>
      <p:bldP spid="172049" grpId="0" animBg="1"/>
      <p:bldP spid="172050" grpId="0" animBg="1"/>
      <p:bldP spid="172051" grpId="0" animBg="1"/>
      <p:bldP spid="172052" grpId="0" animBg="1"/>
      <p:bldP spid="172053" grpId="0" animBg="1"/>
      <p:bldP spid="172054" grpId="0" animBg="1"/>
      <p:bldP spid="172055" grpId="0" animBg="1"/>
      <p:bldP spid="172056" grpId="0" animBg="1"/>
      <p:bldP spid="172057" grpId="0" animBg="1"/>
      <p:bldP spid="172058" grpId="0" animBg="1"/>
      <p:bldP spid="172064" grpId="0"/>
      <p:bldP spid="172075" grpId="0" animBg="1"/>
      <p:bldP spid="172081" grpId="0"/>
      <p:bldP spid="172082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grasas 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3" b="26640"/>
          <a:stretch>
            <a:fillRect/>
          </a:stretch>
        </p:blipFill>
        <p:spPr bwMode="auto">
          <a:xfrm>
            <a:off x="395288" y="1052513"/>
            <a:ext cx="58928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690688" y="68580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5138738" y="5006975"/>
            <a:ext cx="3557587" cy="850900"/>
          </a:xfrm>
          <a:prstGeom prst="rect">
            <a:avLst/>
          </a:prstGeom>
          <a:solidFill>
            <a:srgbClr val="ECD47E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Aumenta el ÁREA </a:t>
            </a:r>
          </a:p>
          <a:p>
            <a:pPr eaLnBrk="1" hangingPunct="1"/>
            <a:r>
              <a:rPr lang="es-MX" sz="2400" b="1"/>
              <a:t>para acción enzimática</a:t>
            </a:r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6948488" y="3997325"/>
            <a:ext cx="0" cy="93662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71" name="Text Box 11"/>
          <p:cNvSpPr txBox="1">
            <a:spLocks noChangeArrowheads="1"/>
          </p:cNvSpPr>
          <p:nvPr/>
        </p:nvSpPr>
        <p:spPr bwMode="auto">
          <a:xfrm>
            <a:off x="584200" y="42862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7287" name="Rectangle 15"/>
          <p:cNvSpPr>
            <a:spLocks noChangeArrowheads="1"/>
          </p:cNvSpPr>
          <p:nvPr/>
        </p:nvSpPr>
        <p:spPr bwMode="auto">
          <a:xfrm>
            <a:off x="1835150" y="1339850"/>
            <a:ext cx="14414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8" name="Rectangle 16"/>
          <p:cNvSpPr>
            <a:spLocks noChangeArrowheads="1"/>
          </p:cNvSpPr>
          <p:nvPr/>
        </p:nvSpPr>
        <p:spPr bwMode="auto">
          <a:xfrm>
            <a:off x="5292725" y="1982788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9" name="Text Box 17"/>
          <p:cNvSpPr txBox="1">
            <a:spLocks noChangeArrowheads="1"/>
          </p:cNvSpPr>
          <p:nvPr/>
        </p:nvSpPr>
        <p:spPr bwMode="auto">
          <a:xfrm>
            <a:off x="6948488" y="5654675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/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1908175" y="5013325"/>
            <a:ext cx="1993900" cy="669925"/>
          </a:xfrm>
          <a:prstGeom prst="rect">
            <a:avLst/>
          </a:prstGeom>
          <a:solidFill>
            <a:srgbClr val="F1EEAD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EMULSIÓN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/>
              <a:t>&gt; Nº gotas &gt; área</a:t>
            </a:r>
          </a:p>
        </p:txBody>
      </p:sp>
      <p:sp>
        <p:nvSpPr>
          <p:cNvPr id="97293" name="Rectangle 25"/>
          <p:cNvSpPr>
            <a:spLocks noChangeArrowheads="1"/>
          </p:cNvSpPr>
          <p:nvPr/>
        </p:nvSpPr>
        <p:spPr bwMode="auto">
          <a:xfrm>
            <a:off x="2627313" y="3062288"/>
            <a:ext cx="14414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86" name="Text Box 26"/>
          <p:cNvSpPr txBox="1">
            <a:spLocks noChangeArrowheads="1"/>
          </p:cNvSpPr>
          <p:nvPr/>
        </p:nvSpPr>
        <p:spPr bwMode="auto">
          <a:xfrm>
            <a:off x="2663825" y="3135313"/>
            <a:ext cx="15478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Ruptura </a:t>
            </a:r>
          </a:p>
          <a:p>
            <a:pPr eaLnBrk="1" hangingPunct="1"/>
            <a:r>
              <a:rPr lang="es-ES" sz="1600" b="1"/>
              <a:t>gota de grasa</a:t>
            </a:r>
          </a:p>
        </p:txBody>
      </p:sp>
      <p:sp>
        <p:nvSpPr>
          <p:cNvPr id="97295" name="Rectangle 27"/>
          <p:cNvSpPr>
            <a:spLocks noChangeArrowheads="1"/>
          </p:cNvSpPr>
          <p:nvPr/>
        </p:nvSpPr>
        <p:spPr bwMode="auto">
          <a:xfrm>
            <a:off x="4787900" y="3422650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6" name="Rectangle 28"/>
          <p:cNvSpPr>
            <a:spLocks noChangeArrowheads="1"/>
          </p:cNvSpPr>
          <p:nvPr/>
        </p:nvSpPr>
        <p:spPr bwMode="auto">
          <a:xfrm>
            <a:off x="5292725" y="4070350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9" name="Text Box 29"/>
          <p:cNvSpPr txBox="1">
            <a:spLocks noChangeArrowheads="1"/>
          </p:cNvSpPr>
          <p:nvPr/>
        </p:nvSpPr>
        <p:spPr bwMode="auto">
          <a:xfrm>
            <a:off x="4356100" y="3454400"/>
            <a:ext cx="1016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colipasa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300" name="Text Box 30"/>
          <p:cNvSpPr txBox="1">
            <a:spLocks noChangeArrowheads="1"/>
          </p:cNvSpPr>
          <p:nvPr/>
        </p:nvSpPr>
        <p:spPr bwMode="auto">
          <a:xfrm>
            <a:off x="5181600" y="4143375"/>
            <a:ext cx="854075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</a:t>
            </a:r>
          </a:p>
        </p:txBody>
      </p:sp>
      <p:sp>
        <p:nvSpPr>
          <p:cNvPr id="2" name="Rectangle 31"/>
          <p:cNvSpPr>
            <a:spLocks noChangeArrowheads="1"/>
          </p:cNvSpPr>
          <p:nvPr/>
        </p:nvSpPr>
        <p:spPr bwMode="auto">
          <a:xfrm>
            <a:off x="3635375" y="2486025"/>
            <a:ext cx="10080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2627313" y="1909763"/>
            <a:ext cx="27368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5854700" y="2990850"/>
            <a:ext cx="2290763" cy="954088"/>
          </a:xfrm>
          <a:prstGeom prst="rect">
            <a:avLst/>
          </a:prstGeom>
          <a:solidFill>
            <a:srgbClr val="F7EDC7"/>
          </a:solidFill>
          <a:ln w="38100">
            <a:solidFill>
              <a:srgbClr val="FFCA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/>
              <a:t>Un glóbulo de grasa</a:t>
            </a:r>
          </a:p>
          <a:p>
            <a:pPr eaLnBrk="1" hangingPunct="1"/>
            <a:r>
              <a:rPr lang="es-MX"/>
              <a:t>pasa a</a:t>
            </a:r>
          </a:p>
          <a:p>
            <a:pPr eaLnBrk="1" hangingPunct="1"/>
            <a:r>
              <a:rPr lang="es-MX"/>
              <a:t>muchas gotitas</a:t>
            </a:r>
          </a:p>
        </p:txBody>
      </p:sp>
      <p:sp>
        <p:nvSpPr>
          <p:cNvPr id="97302" name="Oval 37"/>
          <p:cNvSpPr>
            <a:spLocks noChangeArrowheads="1"/>
          </p:cNvSpPr>
          <p:nvPr/>
        </p:nvSpPr>
        <p:spPr bwMode="auto">
          <a:xfrm>
            <a:off x="900113" y="3644900"/>
            <a:ext cx="1079500" cy="10080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3" name="Oval 38"/>
          <p:cNvSpPr>
            <a:spLocks noChangeArrowheads="1"/>
          </p:cNvSpPr>
          <p:nvPr/>
        </p:nvSpPr>
        <p:spPr bwMode="auto">
          <a:xfrm>
            <a:off x="250825" y="1412875"/>
            <a:ext cx="1657350" cy="18002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4" name="Text Box 40"/>
          <p:cNvSpPr txBox="1">
            <a:spLocks noChangeArrowheads="1"/>
          </p:cNvSpPr>
          <p:nvPr/>
        </p:nvSpPr>
        <p:spPr bwMode="auto">
          <a:xfrm>
            <a:off x="584200" y="2133600"/>
            <a:ext cx="996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Grasa</a:t>
            </a:r>
          </a:p>
        </p:txBody>
      </p:sp>
      <p:sp>
        <p:nvSpPr>
          <p:cNvPr id="97305" name="Text Box 41"/>
          <p:cNvSpPr txBox="1">
            <a:spLocks noChangeArrowheads="1"/>
          </p:cNvSpPr>
          <p:nvPr/>
        </p:nvSpPr>
        <p:spPr bwMode="auto">
          <a:xfrm>
            <a:off x="1042988" y="3933825"/>
            <a:ext cx="795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Grasa</a:t>
            </a:r>
          </a:p>
        </p:txBody>
      </p:sp>
      <p:sp>
        <p:nvSpPr>
          <p:cNvPr id="97306" name="Rectangle 42"/>
          <p:cNvSpPr>
            <a:spLocks noChangeArrowheads="1"/>
          </p:cNvSpPr>
          <p:nvPr/>
        </p:nvSpPr>
        <p:spPr bwMode="auto">
          <a:xfrm>
            <a:off x="2627313" y="3789363"/>
            <a:ext cx="865187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3" name="Oval 43"/>
          <p:cNvSpPr>
            <a:spLocks noChangeArrowheads="1"/>
          </p:cNvSpPr>
          <p:nvPr/>
        </p:nvSpPr>
        <p:spPr bwMode="auto">
          <a:xfrm>
            <a:off x="2557463" y="42211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4" name="Oval 44"/>
          <p:cNvSpPr>
            <a:spLocks noChangeArrowheads="1"/>
          </p:cNvSpPr>
          <p:nvPr/>
        </p:nvSpPr>
        <p:spPr bwMode="auto">
          <a:xfrm>
            <a:off x="2700338" y="40052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5" name="Oval 45"/>
          <p:cNvSpPr>
            <a:spLocks noChangeArrowheads="1"/>
          </p:cNvSpPr>
          <p:nvPr/>
        </p:nvSpPr>
        <p:spPr bwMode="auto">
          <a:xfrm>
            <a:off x="2773363" y="42211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6" name="Oval 46"/>
          <p:cNvSpPr>
            <a:spLocks noChangeArrowheads="1"/>
          </p:cNvSpPr>
          <p:nvPr/>
        </p:nvSpPr>
        <p:spPr bwMode="auto">
          <a:xfrm>
            <a:off x="2700338" y="44370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7" name="Oval 47"/>
          <p:cNvSpPr>
            <a:spLocks noChangeArrowheads="1"/>
          </p:cNvSpPr>
          <p:nvPr/>
        </p:nvSpPr>
        <p:spPr bwMode="auto">
          <a:xfrm>
            <a:off x="2916238" y="45815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8" name="Oval 48"/>
          <p:cNvSpPr>
            <a:spLocks noChangeArrowheads="1"/>
          </p:cNvSpPr>
          <p:nvPr/>
        </p:nvSpPr>
        <p:spPr bwMode="auto">
          <a:xfrm>
            <a:off x="3132138" y="42926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9" name="Oval 49"/>
          <p:cNvSpPr>
            <a:spLocks noChangeArrowheads="1"/>
          </p:cNvSpPr>
          <p:nvPr/>
        </p:nvSpPr>
        <p:spPr bwMode="auto">
          <a:xfrm>
            <a:off x="3132138" y="4725988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0" name="Oval 50"/>
          <p:cNvSpPr>
            <a:spLocks noChangeArrowheads="1"/>
          </p:cNvSpPr>
          <p:nvPr/>
        </p:nvSpPr>
        <p:spPr bwMode="auto">
          <a:xfrm>
            <a:off x="3132138" y="45085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1" name="Oval 51"/>
          <p:cNvSpPr>
            <a:spLocks noChangeArrowheads="1"/>
          </p:cNvSpPr>
          <p:nvPr/>
        </p:nvSpPr>
        <p:spPr bwMode="auto">
          <a:xfrm>
            <a:off x="3132138" y="40052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2" name="Oval 52"/>
          <p:cNvSpPr>
            <a:spLocks noChangeArrowheads="1"/>
          </p:cNvSpPr>
          <p:nvPr/>
        </p:nvSpPr>
        <p:spPr bwMode="auto">
          <a:xfrm>
            <a:off x="3132138" y="37893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3" name="Oval 53"/>
          <p:cNvSpPr>
            <a:spLocks noChangeArrowheads="1"/>
          </p:cNvSpPr>
          <p:nvPr/>
        </p:nvSpPr>
        <p:spPr bwMode="auto">
          <a:xfrm>
            <a:off x="2916238" y="43656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4" name="Oval 54"/>
          <p:cNvSpPr>
            <a:spLocks noChangeArrowheads="1"/>
          </p:cNvSpPr>
          <p:nvPr/>
        </p:nvSpPr>
        <p:spPr bwMode="auto">
          <a:xfrm>
            <a:off x="2916238" y="40767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5" name="Oval 55"/>
          <p:cNvSpPr>
            <a:spLocks noChangeArrowheads="1"/>
          </p:cNvSpPr>
          <p:nvPr/>
        </p:nvSpPr>
        <p:spPr bwMode="auto">
          <a:xfrm>
            <a:off x="2916238" y="38608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6" name="Oval 56"/>
          <p:cNvSpPr>
            <a:spLocks noChangeArrowheads="1"/>
          </p:cNvSpPr>
          <p:nvPr/>
        </p:nvSpPr>
        <p:spPr bwMode="auto">
          <a:xfrm>
            <a:off x="3421063" y="43656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7" name="Oval 57"/>
          <p:cNvSpPr>
            <a:spLocks noChangeArrowheads="1"/>
          </p:cNvSpPr>
          <p:nvPr/>
        </p:nvSpPr>
        <p:spPr bwMode="auto">
          <a:xfrm>
            <a:off x="3349625" y="479901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8" name="Oval 58"/>
          <p:cNvSpPr>
            <a:spLocks noChangeArrowheads="1"/>
          </p:cNvSpPr>
          <p:nvPr/>
        </p:nvSpPr>
        <p:spPr bwMode="auto">
          <a:xfrm>
            <a:off x="3349625" y="45815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9" name="Oval 59"/>
          <p:cNvSpPr>
            <a:spLocks noChangeArrowheads="1"/>
          </p:cNvSpPr>
          <p:nvPr/>
        </p:nvSpPr>
        <p:spPr bwMode="auto">
          <a:xfrm>
            <a:off x="3349625" y="41497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0" name="Oval 60"/>
          <p:cNvSpPr>
            <a:spLocks noChangeArrowheads="1"/>
          </p:cNvSpPr>
          <p:nvPr/>
        </p:nvSpPr>
        <p:spPr bwMode="auto">
          <a:xfrm>
            <a:off x="3421063" y="38608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1" name="Oval 61"/>
          <p:cNvSpPr>
            <a:spLocks noChangeArrowheads="1"/>
          </p:cNvSpPr>
          <p:nvPr/>
        </p:nvSpPr>
        <p:spPr bwMode="auto">
          <a:xfrm>
            <a:off x="3349625" y="36449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2" name="Oval 62"/>
          <p:cNvSpPr>
            <a:spLocks noChangeArrowheads="1"/>
          </p:cNvSpPr>
          <p:nvPr/>
        </p:nvSpPr>
        <p:spPr bwMode="auto">
          <a:xfrm>
            <a:off x="2555875" y="58769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3" name="Text Box 63"/>
          <p:cNvSpPr txBox="1">
            <a:spLocks noChangeArrowheads="1"/>
          </p:cNvSpPr>
          <p:nvPr/>
        </p:nvSpPr>
        <p:spPr bwMode="auto">
          <a:xfrm>
            <a:off x="2719388" y="5765800"/>
            <a:ext cx="9890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</p:txBody>
      </p:sp>
      <p:sp>
        <p:nvSpPr>
          <p:cNvPr id="97329" name="1 Rectángulo"/>
          <p:cNvSpPr>
            <a:spLocks noChangeArrowheads="1"/>
          </p:cNvSpPr>
          <p:nvPr/>
        </p:nvSpPr>
        <p:spPr bwMode="auto">
          <a:xfrm>
            <a:off x="1908175" y="1916113"/>
            <a:ext cx="811213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7330" name="2 Elipse"/>
          <p:cNvSpPr>
            <a:spLocks noChangeArrowheads="1"/>
          </p:cNvSpPr>
          <p:nvPr/>
        </p:nvSpPr>
        <p:spPr bwMode="auto">
          <a:xfrm>
            <a:off x="1601788" y="1476375"/>
            <a:ext cx="306387" cy="227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66" name="Oval 6"/>
          <p:cNvSpPr>
            <a:spLocks noChangeArrowheads="1"/>
          </p:cNvSpPr>
          <p:nvPr/>
        </p:nvSpPr>
        <p:spPr bwMode="auto">
          <a:xfrm>
            <a:off x="1566863" y="1119188"/>
            <a:ext cx="1368425" cy="725487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6699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1601788" y="1062038"/>
            <a:ext cx="1385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SB </a:t>
            </a:r>
          </a:p>
          <a:p>
            <a:pPr eaLnBrk="1" hangingPunct="1"/>
            <a:r>
              <a:rPr lang="es-ES_tradnl"/>
              <a:t>detergente</a:t>
            </a:r>
          </a:p>
        </p:txBody>
      </p:sp>
      <p:cxnSp>
        <p:nvCxnSpPr>
          <p:cNvPr id="9" name="8 Conector recto de flecha"/>
          <p:cNvCxnSpPr>
            <a:cxnSpLocks noChangeShapeType="1"/>
          </p:cNvCxnSpPr>
          <p:nvPr/>
        </p:nvCxnSpPr>
        <p:spPr bwMode="auto">
          <a:xfrm flipH="1">
            <a:off x="2195513" y="1949450"/>
            <a:ext cx="17462" cy="608013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2279650" y="2135188"/>
            <a:ext cx="23241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Tensión entre fases</a:t>
            </a:r>
          </a:p>
        </p:txBody>
      </p:sp>
      <p:sp>
        <p:nvSpPr>
          <p:cNvPr id="97335" name="9 Rectángulo"/>
          <p:cNvSpPr>
            <a:spLocks noChangeArrowheads="1"/>
          </p:cNvSpPr>
          <p:nvPr/>
        </p:nvSpPr>
        <p:spPr bwMode="auto">
          <a:xfrm>
            <a:off x="3276600" y="2444750"/>
            <a:ext cx="358775" cy="619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2603500" y="2382838"/>
            <a:ext cx="1547813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dirty="0" smtClean="0"/>
              <a:t> Agitación</a:t>
            </a:r>
          </a:p>
        </p:txBody>
      </p:sp>
      <p:sp>
        <p:nvSpPr>
          <p:cNvPr id="143367" name="Oval 7"/>
          <p:cNvSpPr>
            <a:spLocks noChangeArrowheads="1"/>
          </p:cNvSpPr>
          <p:nvPr/>
        </p:nvSpPr>
        <p:spPr bwMode="auto">
          <a:xfrm>
            <a:off x="2700338" y="2401888"/>
            <a:ext cx="1438275" cy="5222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12" name="11 Conector recto de flecha"/>
          <p:cNvCxnSpPr>
            <a:cxnSpLocks noChangeShapeType="1"/>
            <a:stCxn id="143392" idx="2"/>
          </p:cNvCxnSpPr>
          <p:nvPr/>
        </p:nvCxnSpPr>
        <p:spPr bwMode="auto">
          <a:xfrm>
            <a:off x="3376613" y="2905125"/>
            <a:ext cx="0" cy="307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1" name="Text Box 47"/>
          <p:cNvSpPr txBox="1">
            <a:spLocks noChangeArrowheads="1"/>
          </p:cNvSpPr>
          <p:nvPr/>
        </p:nvSpPr>
        <p:spPr bwMode="auto">
          <a:xfrm>
            <a:off x="7037575" y="1093142"/>
            <a:ext cx="142058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smtClean="0"/>
              <a:t>Emulsión</a:t>
            </a:r>
            <a:endParaRPr lang="es-ES" sz="2400" dirty="0"/>
          </a:p>
        </p:txBody>
      </p:sp>
      <p:sp>
        <p:nvSpPr>
          <p:cNvPr id="62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14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9" grpId="0" animBg="1"/>
      <p:bldP spid="143370" grpId="0" animBg="1"/>
      <p:bldP spid="143378" grpId="0" animBg="1"/>
      <p:bldP spid="143386" grpId="0"/>
      <p:bldP spid="143368" grpId="0" animBg="1"/>
      <p:bldP spid="143403" grpId="0" animBg="1"/>
      <p:bldP spid="143404" grpId="0" animBg="1"/>
      <p:bldP spid="143405" grpId="0" animBg="1"/>
      <p:bldP spid="143406" grpId="0" animBg="1"/>
      <p:bldP spid="143407" grpId="0" animBg="1"/>
      <p:bldP spid="143408" grpId="0" animBg="1"/>
      <p:bldP spid="143409" grpId="0" animBg="1"/>
      <p:bldP spid="143410" grpId="0" animBg="1"/>
      <p:bldP spid="143411" grpId="0" animBg="1"/>
      <p:bldP spid="143412" grpId="0" animBg="1"/>
      <p:bldP spid="143413" grpId="0" animBg="1"/>
      <p:bldP spid="143414" grpId="0" animBg="1"/>
      <p:bldP spid="143415" grpId="0" animBg="1"/>
      <p:bldP spid="143416" grpId="0" animBg="1"/>
      <p:bldP spid="143417" grpId="0" animBg="1"/>
      <p:bldP spid="143418" grpId="0" animBg="1"/>
      <p:bldP spid="143419" grpId="0" animBg="1"/>
      <p:bldP spid="143420" grpId="0" animBg="1"/>
      <p:bldP spid="143421" grpId="0" animBg="1"/>
      <p:bldP spid="143422" grpId="0" animBg="1"/>
      <p:bldP spid="143423" grpId="0"/>
      <p:bldP spid="143366" grpId="0" animBg="1"/>
      <p:bldP spid="143374" grpId="0"/>
      <p:bldP spid="143395" grpId="0"/>
      <p:bldP spid="143392" grpId="0"/>
      <p:bldP spid="143367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ChangeArrowheads="1"/>
          </p:cNvSpPr>
          <p:nvPr/>
        </p:nvSpPr>
        <p:spPr bwMode="auto">
          <a:xfrm>
            <a:off x="2771775" y="836613"/>
            <a:ext cx="25209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1868488" y="2708275"/>
            <a:ext cx="5405437" cy="485775"/>
          </a:xfrm>
          <a:prstGeom prst="rect">
            <a:avLst/>
          </a:prstGeom>
          <a:solidFill>
            <a:srgbClr val="ECD47E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IMPORTANCIA EMULSIFICACIÓN</a:t>
            </a:r>
            <a:endParaRPr lang="es-E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2635250" y="3357563"/>
            <a:ext cx="3870325" cy="730250"/>
          </a:xfrm>
          <a:prstGeom prst="rect">
            <a:avLst/>
          </a:prstGeom>
          <a:solidFill>
            <a:srgbClr val="F8EFCC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Más fácil acceso y acción de </a:t>
            </a:r>
          </a:p>
          <a:p>
            <a:pPr eaLnBrk="1" hangingPunct="1"/>
            <a:r>
              <a:rPr lang="es-ES" sz="2000" b="1"/>
              <a:t>LIPASAS hidrosolubles</a:t>
            </a: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1111250" y="1125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47"/>
          <p:cNvSpPr txBox="1">
            <a:spLocks noChangeArrowheads="1"/>
          </p:cNvSpPr>
          <p:nvPr/>
        </p:nvSpPr>
        <p:spPr bwMode="auto">
          <a:xfrm>
            <a:off x="7037575" y="1093142"/>
            <a:ext cx="142058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smtClean="0"/>
              <a:t>Emulsión</a:t>
            </a:r>
            <a:endParaRPr lang="es-ES" sz="2400" dirty="0"/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6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ChangeArrowheads="1"/>
          </p:cNvSpPr>
          <p:nvPr/>
        </p:nvSpPr>
        <p:spPr bwMode="auto">
          <a:xfrm>
            <a:off x="1908175" y="0"/>
            <a:ext cx="3095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5674818" y="1109629"/>
            <a:ext cx="2808782" cy="707886"/>
          </a:xfrm>
          <a:prstGeom prst="rect">
            <a:avLst/>
          </a:prstGeom>
          <a:solidFill>
            <a:srgbClr val="F8EFCC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/>
              <a:t>E</a:t>
            </a:r>
            <a:r>
              <a:rPr lang="es-ES" sz="2000" b="1" dirty="0" smtClean="0"/>
              <a:t>mulsión y Digestión </a:t>
            </a:r>
          </a:p>
          <a:p>
            <a:pPr eaLnBrk="1" hangingPunct="1"/>
            <a:r>
              <a:rPr lang="es-ES" sz="2000" b="1" dirty="0" smtClean="0"/>
              <a:t>iniciales</a:t>
            </a:r>
            <a:endParaRPr lang="es-ES" sz="2000" b="1" dirty="0"/>
          </a:p>
        </p:txBody>
      </p:sp>
      <p:sp>
        <p:nvSpPr>
          <p:cNvPr id="142348" name="Text Box 12"/>
          <p:cNvSpPr txBox="1">
            <a:spLocks noChangeArrowheads="1"/>
          </p:cNvSpPr>
          <p:nvPr/>
        </p:nvSpPr>
        <p:spPr bwMode="auto">
          <a:xfrm>
            <a:off x="320675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9334" name="Rectangle 13"/>
          <p:cNvSpPr>
            <a:spLocks noChangeArrowheads="1"/>
          </p:cNvSpPr>
          <p:nvPr/>
        </p:nvSpPr>
        <p:spPr bwMode="auto">
          <a:xfrm>
            <a:off x="1403350" y="1555750"/>
            <a:ext cx="7191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35" name="Rectangle 18"/>
          <p:cNvSpPr>
            <a:spLocks noChangeArrowheads="1"/>
          </p:cNvSpPr>
          <p:nvPr/>
        </p:nvSpPr>
        <p:spPr bwMode="auto">
          <a:xfrm>
            <a:off x="900113" y="1004888"/>
            <a:ext cx="1800225" cy="1055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1069457" y="1339850"/>
            <a:ext cx="12234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99337" name="Line 23"/>
          <p:cNvSpPr>
            <a:spLocks noChangeShapeType="1"/>
          </p:cNvSpPr>
          <p:nvPr/>
        </p:nvSpPr>
        <p:spPr bwMode="auto">
          <a:xfrm flipV="1">
            <a:off x="755650" y="3068638"/>
            <a:ext cx="7345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61" name="Text Box 25"/>
          <p:cNvSpPr txBox="1">
            <a:spLocks noChangeArrowheads="1"/>
          </p:cNvSpPr>
          <p:nvPr/>
        </p:nvSpPr>
        <p:spPr bwMode="auto">
          <a:xfrm>
            <a:off x="5877692" y="2133600"/>
            <a:ext cx="2106667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Rompen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unión éster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en 1</a:t>
            </a:r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1116013" y="1844675"/>
            <a:ext cx="1179512" cy="4064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10-30%</a:t>
            </a:r>
          </a:p>
        </p:txBody>
      </p:sp>
      <p:sp>
        <p:nvSpPr>
          <p:cNvPr id="99341" name="Rectangle 29"/>
          <p:cNvSpPr>
            <a:spLocks noChangeArrowheads="1"/>
          </p:cNvSpPr>
          <p:nvPr/>
        </p:nvSpPr>
        <p:spPr bwMode="auto">
          <a:xfrm>
            <a:off x="2987675" y="1268413"/>
            <a:ext cx="23050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66" name="Text Box 30"/>
          <p:cNvSpPr txBox="1">
            <a:spLocks noChangeArrowheads="1"/>
          </p:cNvSpPr>
          <p:nvPr/>
        </p:nvSpPr>
        <p:spPr bwMode="auto">
          <a:xfrm>
            <a:off x="2932113" y="1341438"/>
            <a:ext cx="1639887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Lipasas bucal </a:t>
            </a:r>
          </a:p>
          <a:p>
            <a:pPr eaLnBrk="1" hangingPunct="1"/>
            <a:r>
              <a:rPr lang="es-ES"/>
              <a:t>y gástrica</a:t>
            </a:r>
          </a:p>
        </p:txBody>
      </p:sp>
      <p:sp>
        <p:nvSpPr>
          <p:cNvPr id="99343" name="Rectangle 31"/>
          <p:cNvSpPr>
            <a:spLocks noChangeArrowheads="1"/>
          </p:cNvSpPr>
          <p:nvPr/>
        </p:nvSpPr>
        <p:spPr bwMode="auto">
          <a:xfrm>
            <a:off x="2339975" y="2133600"/>
            <a:ext cx="50323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4" name="Text Box 32"/>
          <p:cNvSpPr txBox="1">
            <a:spLocks noChangeArrowheads="1"/>
          </p:cNvSpPr>
          <p:nvPr/>
        </p:nvSpPr>
        <p:spPr bwMode="auto">
          <a:xfrm>
            <a:off x="2495345" y="2276475"/>
            <a:ext cx="502061" cy="36933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TG</a:t>
            </a:r>
          </a:p>
        </p:txBody>
      </p:sp>
      <p:sp>
        <p:nvSpPr>
          <p:cNvPr id="99345" name="Text Box 6"/>
          <p:cNvSpPr txBox="1">
            <a:spLocks noChangeArrowheads="1"/>
          </p:cNvSpPr>
          <p:nvPr/>
        </p:nvSpPr>
        <p:spPr bwMode="auto">
          <a:xfrm>
            <a:off x="6443663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2014  ULA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876925" y="620688"/>
            <a:ext cx="2606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Fases 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4" grpId="0" animBg="1"/>
      <p:bldP spid="142361" grpId="0" animBg="1"/>
      <p:bldP spid="142352" grpId="0" animBg="1"/>
      <p:bldP spid="14236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5413</TotalTime>
  <Words>4547</Words>
  <Application>Microsoft Office PowerPoint</Application>
  <PresentationFormat>Presentación en pantalla (4:3)</PresentationFormat>
  <Paragraphs>1728</Paragraphs>
  <Slides>115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115</vt:i4>
      </vt:variant>
    </vt:vector>
  </HeadingPairs>
  <TitlesOfParts>
    <vt:vector size="116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368</cp:revision>
  <dcterms:created xsi:type="dcterms:W3CDTF">2005-07-14T13:21:57Z</dcterms:created>
  <dcterms:modified xsi:type="dcterms:W3CDTF">2015-11-25T16:02:32Z</dcterms:modified>
</cp:coreProperties>
</file>