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8"/>
  </p:notesMasterIdLst>
  <p:sldIdLst>
    <p:sldId id="280" r:id="rId2"/>
    <p:sldId id="401" r:id="rId3"/>
    <p:sldId id="412" r:id="rId4"/>
    <p:sldId id="402" r:id="rId5"/>
    <p:sldId id="413" r:id="rId6"/>
    <p:sldId id="403" r:id="rId7"/>
    <p:sldId id="281" r:id="rId8"/>
    <p:sldId id="310" r:id="rId9"/>
    <p:sldId id="340" r:id="rId10"/>
    <p:sldId id="363" r:id="rId11"/>
    <p:sldId id="386" r:id="rId12"/>
    <p:sldId id="344" r:id="rId13"/>
    <p:sldId id="304" r:id="rId14"/>
    <p:sldId id="335" r:id="rId15"/>
    <p:sldId id="256" r:id="rId16"/>
    <p:sldId id="411" r:id="rId17"/>
    <p:sldId id="371" r:id="rId18"/>
    <p:sldId id="338" r:id="rId19"/>
    <p:sldId id="309" r:id="rId20"/>
    <p:sldId id="257" r:id="rId21"/>
    <p:sldId id="317" r:id="rId22"/>
    <p:sldId id="286" r:id="rId23"/>
    <p:sldId id="336" r:id="rId24"/>
    <p:sldId id="259" r:id="rId25"/>
    <p:sldId id="372" r:id="rId26"/>
    <p:sldId id="324" r:id="rId27"/>
    <p:sldId id="337" r:id="rId28"/>
    <p:sldId id="377" r:id="rId29"/>
    <p:sldId id="312" r:id="rId30"/>
    <p:sldId id="262" r:id="rId31"/>
    <p:sldId id="284" r:id="rId32"/>
    <p:sldId id="343" r:id="rId33"/>
    <p:sldId id="264" r:id="rId34"/>
    <p:sldId id="298" r:id="rId35"/>
    <p:sldId id="342" r:id="rId36"/>
    <p:sldId id="375" r:id="rId37"/>
    <p:sldId id="279" r:id="rId38"/>
    <p:sldId id="395" r:id="rId39"/>
    <p:sldId id="396" r:id="rId40"/>
    <p:sldId id="318" r:id="rId41"/>
    <p:sldId id="261" r:id="rId42"/>
    <p:sldId id="315" r:id="rId43"/>
    <p:sldId id="384" r:id="rId44"/>
    <p:sldId id="316" r:id="rId45"/>
    <p:sldId id="329" r:id="rId46"/>
    <p:sldId id="347" r:id="rId47"/>
    <p:sldId id="349" r:id="rId48"/>
    <p:sldId id="351" r:id="rId49"/>
    <p:sldId id="352" r:id="rId50"/>
    <p:sldId id="266" r:id="rId51"/>
    <p:sldId id="389" r:id="rId52"/>
    <p:sldId id="346" r:id="rId53"/>
    <p:sldId id="348" r:id="rId54"/>
    <p:sldId id="415" r:id="rId55"/>
    <p:sldId id="416" r:id="rId56"/>
    <p:sldId id="408" r:id="rId57"/>
    <p:sldId id="385" r:id="rId58"/>
    <p:sldId id="392" r:id="rId59"/>
    <p:sldId id="380" r:id="rId60"/>
    <p:sldId id="407" r:id="rId61"/>
    <p:sldId id="406" r:id="rId62"/>
    <p:sldId id="265" r:id="rId63"/>
    <p:sldId id="381" r:id="rId64"/>
    <p:sldId id="290" r:id="rId65"/>
    <p:sldId id="394" r:id="rId66"/>
    <p:sldId id="393" r:id="rId67"/>
    <p:sldId id="409" r:id="rId68"/>
    <p:sldId id="364" r:id="rId69"/>
    <p:sldId id="417" r:id="rId70"/>
    <p:sldId id="419" r:id="rId71"/>
    <p:sldId id="418" r:id="rId72"/>
    <p:sldId id="423" r:id="rId73"/>
    <p:sldId id="422" r:id="rId74"/>
    <p:sldId id="421" r:id="rId75"/>
    <p:sldId id="291" r:id="rId76"/>
    <p:sldId id="382" r:id="rId77"/>
    <p:sldId id="391" r:id="rId78"/>
    <p:sldId id="313" r:id="rId79"/>
    <p:sldId id="378" r:id="rId80"/>
    <p:sldId id="414" r:id="rId81"/>
    <p:sldId id="328" r:id="rId82"/>
    <p:sldId id="365" r:id="rId83"/>
    <p:sldId id="267" r:id="rId84"/>
    <p:sldId id="287" r:id="rId85"/>
    <p:sldId id="353" r:id="rId86"/>
    <p:sldId id="268" r:id="rId87"/>
    <p:sldId id="269" r:id="rId88"/>
    <p:sldId id="354" r:id="rId89"/>
    <p:sldId id="355" r:id="rId90"/>
    <p:sldId id="356" r:id="rId91"/>
    <p:sldId id="366" r:id="rId92"/>
    <p:sldId id="314" r:id="rId93"/>
    <p:sldId id="270" r:id="rId94"/>
    <p:sldId id="367" r:id="rId95"/>
    <p:sldId id="399" r:id="rId96"/>
    <p:sldId id="334" r:id="rId97"/>
    <p:sldId id="271" r:id="rId98"/>
    <p:sldId id="295" r:id="rId99"/>
    <p:sldId id="357" r:id="rId100"/>
    <p:sldId id="358" r:id="rId101"/>
    <p:sldId id="368" r:id="rId102"/>
    <p:sldId id="360" r:id="rId103"/>
    <p:sldId id="390" r:id="rId104"/>
    <p:sldId id="273" r:id="rId105"/>
    <p:sldId id="398" r:id="rId106"/>
    <p:sldId id="405" r:id="rId107"/>
    <p:sldId id="294" r:id="rId108"/>
    <p:sldId id="376" r:id="rId109"/>
    <p:sldId id="370" r:id="rId110"/>
    <p:sldId id="275" r:id="rId111"/>
    <p:sldId id="276" r:id="rId112"/>
    <p:sldId id="362" r:id="rId113"/>
    <p:sldId id="278" r:id="rId114"/>
    <p:sldId id="410" r:id="rId115"/>
    <p:sldId id="400" r:id="rId116"/>
    <p:sldId id="404" r:id="rId1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C99"/>
    <a:srgbClr val="9FCFFF"/>
    <a:srgbClr val="A3D1FF"/>
    <a:srgbClr val="FF6699"/>
    <a:srgbClr val="D6ECEE"/>
    <a:srgbClr val="FF0066"/>
    <a:srgbClr val="FF6600"/>
    <a:srgbClr val="C5E2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986" autoAdjust="0"/>
  </p:normalViewPr>
  <p:slideViewPr>
    <p:cSldViewPr showGuides="1">
      <p:cViewPr>
        <p:scale>
          <a:sx n="56" d="100"/>
          <a:sy n="56" d="100"/>
        </p:scale>
        <p:origin x="-107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E3ED56AC-D5EF-4155-B2CA-87778DE35F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322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FB3278A3-E9C3-4015-9FB7-8E8F693ACD9B}" type="slidenum">
              <a:rPr lang="es-ES" smtClean="0">
                <a:latin typeface="Arial" charset="0"/>
              </a:rPr>
              <a:pPr eaLnBrk="1" hangingPunct="1"/>
              <a:t>28</a:t>
            </a:fld>
            <a:endParaRPr lang="es-ES" smtClean="0">
              <a:latin typeface="Arial" charset="0"/>
            </a:endParaRPr>
          </a:p>
        </p:txBody>
      </p:sp>
      <p:sp>
        <p:nvSpPr>
          <p:cNvPr id="200706" name="AutoShape 2"/>
          <p:cNvSpPr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oundRect">
            <a:avLst>
              <a:gd name="adj" fmla="val 60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7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3114-3B3C-40F6-B59C-DA2FD61464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34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82A60-E58B-4264-8611-7B41B6AC0D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76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7AC89-4F64-4168-8A7F-4EF171CED0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571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4468B-CD34-43BA-BEBC-6D44E15E80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9820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7C70-78E1-4D2E-8101-B99191F9E8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30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BF3AB-4A43-4608-8AEC-58797DD0EF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99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596F-D9ED-4810-8FC0-BEFCE515A5D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21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F5384-B539-4839-9C30-C097B3AD2A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73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6E3-B05E-4991-8FAB-8A73EB55C9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11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A9D0-518D-4D68-AA30-EF07861797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44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CD8E-9B58-497F-908F-037A32E053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64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70990-CE3F-4B50-8608-99B9AF4FF5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065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1371-5AD8-453A-9276-8B1067F4B1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217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pPr>
              <a:defRPr/>
            </a:pPr>
            <a:fld id="{085A655C-1A67-4B3A-9BB3-A14E8253C5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5.jpeg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2.xml"/><Relationship Id="rId5" Type="http://schemas.microsoft.com/office/2007/relationships/hdphoto" Target="../media/hdphoto10.wdp"/><Relationship Id="rId4" Type="http://schemas.openxmlformats.org/officeDocument/2006/relationships/image" Target="../media/image109.jpeg"/></Relationships>
</file>

<file path=ppt/slides/_rels/slide114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2.wdp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nZEge78_78https://www.youtube.com/watch?v=gnZEge78_78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9.wdp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64518" name="Picture 6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005263"/>
            <a:ext cx="1800225" cy="2619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1187450" y="2060575"/>
            <a:ext cx="3384550" cy="321627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6D6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 FINAL </a:t>
            </a:r>
          </a:p>
          <a:p>
            <a:pPr algn="ctr"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y </a:t>
            </a:r>
          </a:p>
          <a:p>
            <a:pPr algn="ctr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  <a:p>
            <a:pPr algn="ctr">
              <a:defRPr/>
            </a:pPr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</a:t>
            </a:r>
          </a:p>
          <a:p>
            <a:pPr algn="ctr">
              <a:defRPr/>
            </a:pPr>
            <a:endParaRPr lang="es-ES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QUIMO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endParaRPr lang="es-ES" sz="11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2280" name="Text Box 8"/>
          <p:cNvSpPr txBox="1">
            <a:spLocks noChangeArrowheads="1"/>
          </p:cNvSpPr>
          <p:nvPr/>
        </p:nvSpPr>
        <p:spPr bwMode="auto">
          <a:xfrm>
            <a:off x="4427538" y="620713"/>
            <a:ext cx="3484562" cy="42545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6804025" y="1125538"/>
            <a:ext cx="11001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Función</a:t>
            </a:r>
          </a:p>
        </p:txBody>
      </p:sp>
      <p:pic>
        <p:nvPicPr>
          <p:cNvPr id="9221" name="Picture 10" descr="diarrhe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1"/>
          <a:stretch>
            <a:fillRect/>
          </a:stretch>
        </p:blipFill>
        <p:spPr bwMode="auto">
          <a:xfrm>
            <a:off x="4932363" y="1844675"/>
            <a:ext cx="2925762" cy="41036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35" r="37199" b="10704"/>
          <a:stretch>
            <a:fillRect/>
          </a:stretch>
        </p:blipFill>
        <p:spPr bwMode="auto">
          <a:xfrm>
            <a:off x="4572000" y="692150"/>
            <a:ext cx="3203575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48" name="Rectangle 44"/>
          <p:cNvSpPr>
            <a:spLocks noChangeArrowheads="1"/>
          </p:cNvSpPr>
          <p:nvPr/>
        </p:nvSpPr>
        <p:spPr bwMode="auto">
          <a:xfrm>
            <a:off x="7308850" y="836613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0" name="Rectangle 46"/>
          <p:cNvSpPr>
            <a:spLocks noChangeArrowheads="1"/>
          </p:cNvSpPr>
          <p:nvPr/>
        </p:nvSpPr>
        <p:spPr bwMode="auto">
          <a:xfrm>
            <a:off x="5364163" y="1341438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2" name="Rectangle 48"/>
          <p:cNvSpPr>
            <a:spLocks noChangeArrowheads="1"/>
          </p:cNvSpPr>
          <p:nvPr/>
        </p:nvSpPr>
        <p:spPr bwMode="auto">
          <a:xfrm>
            <a:off x="7308850" y="2060575"/>
            <a:ext cx="14398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1142" name="Rectangle 52"/>
          <p:cNvSpPr>
            <a:spLocks noChangeArrowheads="1"/>
          </p:cNvSpPr>
          <p:nvPr/>
        </p:nvSpPr>
        <p:spPr bwMode="auto">
          <a:xfrm>
            <a:off x="7956550" y="4941888"/>
            <a:ext cx="8636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75157" name="Rectangle 53"/>
          <p:cNvSpPr>
            <a:spLocks noChangeArrowheads="1"/>
          </p:cNvSpPr>
          <p:nvPr/>
        </p:nvSpPr>
        <p:spPr bwMode="auto">
          <a:xfrm>
            <a:off x="7596188" y="6237288"/>
            <a:ext cx="11525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8" name="Rectangle 54"/>
          <p:cNvSpPr>
            <a:spLocks noChangeArrowheads="1"/>
          </p:cNvSpPr>
          <p:nvPr/>
        </p:nvSpPr>
        <p:spPr bwMode="auto">
          <a:xfrm>
            <a:off x="4608513" y="6308725"/>
            <a:ext cx="133191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59" name="Rectangle 55"/>
          <p:cNvSpPr>
            <a:spLocks noChangeArrowheads="1"/>
          </p:cNvSpPr>
          <p:nvPr/>
        </p:nvSpPr>
        <p:spPr bwMode="auto">
          <a:xfrm>
            <a:off x="5003800" y="3357563"/>
            <a:ext cx="7207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1146" name="Text Box 59"/>
          <p:cNvSpPr txBox="1">
            <a:spLocks noChangeArrowheads="1"/>
          </p:cNvSpPr>
          <p:nvPr/>
        </p:nvSpPr>
        <p:spPr bwMode="auto">
          <a:xfrm>
            <a:off x="2916238" y="5728295"/>
            <a:ext cx="12906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i="1">
                <a:effectLst/>
              </a:rPr>
              <a:t>Muscularis </a:t>
            </a:r>
          </a:p>
          <a:p>
            <a:pPr eaLnBrk="1" hangingPunct="1"/>
            <a:r>
              <a:rPr lang="es-ES" sz="1600" b="1" i="1">
                <a:effectLst/>
              </a:rPr>
              <a:t>mucosa</a:t>
            </a:r>
          </a:p>
        </p:txBody>
      </p:sp>
      <p:sp>
        <p:nvSpPr>
          <p:cNvPr id="175165" name="Rectangle 61"/>
          <p:cNvSpPr>
            <a:spLocks noChangeArrowheads="1"/>
          </p:cNvSpPr>
          <p:nvPr/>
        </p:nvSpPr>
        <p:spPr bwMode="auto">
          <a:xfrm>
            <a:off x="7235825" y="1052513"/>
            <a:ext cx="7207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6" name="Rectangle 62"/>
          <p:cNvSpPr>
            <a:spLocks noChangeArrowheads="1"/>
          </p:cNvSpPr>
          <p:nvPr/>
        </p:nvSpPr>
        <p:spPr bwMode="auto">
          <a:xfrm>
            <a:off x="5003800" y="6165850"/>
            <a:ext cx="27368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8" name="Rectangle 64"/>
          <p:cNvSpPr>
            <a:spLocks noChangeArrowheads="1"/>
          </p:cNvSpPr>
          <p:nvPr/>
        </p:nvSpPr>
        <p:spPr bwMode="auto">
          <a:xfrm>
            <a:off x="5291138" y="3716338"/>
            <a:ext cx="1444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5169" name="Line 65"/>
          <p:cNvSpPr>
            <a:spLocks noChangeShapeType="1"/>
          </p:cNvSpPr>
          <p:nvPr/>
        </p:nvSpPr>
        <p:spPr bwMode="auto">
          <a:xfrm>
            <a:off x="4211638" y="6093296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71" name="Rectangle 67"/>
          <p:cNvSpPr>
            <a:spLocks noChangeArrowheads="1"/>
          </p:cNvSpPr>
          <p:nvPr/>
        </p:nvSpPr>
        <p:spPr bwMode="auto">
          <a:xfrm>
            <a:off x="1042988" y="1628775"/>
            <a:ext cx="302518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Movimiento mucosa </a:t>
            </a:r>
          </a:p>
        </p:txBody>
      </p:sp>
      <p:sp>
        <p:nvSpPr>
          <p:cNvPr id="175172" name="Text Box 68"/>
          <p:cNvSpPr txBox="1">
            <a:spLocks noChangeArrowheads="1"/>
          </p:cNvSpPr>
          <p:nvPr/>
        </p:nvSpPr>
        <p:spPr bwMode="auto">
          <a:xfrm>
            <a:off x="827088" y="2349500"/>
            <a:ext cx="3619500" cy="231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Contracción intermitente de la </a:t>
            </a:r>
            <a:r>
              <a:rPr lang="es-ES" i="1">
                <a:effectLst/>
              </a:rPr>
              <a:t>muscularis mucosa</a:t>
            </a:r>
            <a:r>
              <a:rPr lang="es-ES">
                <a:effectLst/>
              </a:rPr>
              <a:t> </a:t>
            </a:r>
          </a:p>
          <a:p>
            <a:pPr eaLnBrk="1" hangingPunct="1"/>
            <a:r>
              <a:rPr lang="es-ES">
                <a:effectLst/>
              </a:rPr>
              <a:t>“ordeño” de vellosidades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/>
            <a:r>
              <a:rPr lang="es-ES">
                <a:effectLst/>
              </a:rPr>
              <a:t>Aumenta velocidad y superficie de absorción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/>
            <a:r>
              <a:rPr lang="es-ES">
                <a:effectLst/>
              </a:rPr>
              <a:t>Exprime células epiteliales en venas  y linfáticos</a:t>
            </a:r>
          </a:p>
        </p:txBody>
      </p:sp>
      <p:sp>
        <p:nvSpPr>
          <p:cNvPr id="175184" name="Line 80"/>
          <p:cNvSpPr>
            <a:spLocks noChangeShapeType="1"/>
          </p:cNvSpPr>
          <p:nvPr/>
        </p:nvSpPr>
        <p:spPr bwMode="auto">
          <a:xfrm>
            <a:off x="5928937" y="260111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85" name="Line 81"/>
          <p:cNvSpPr>
            <a:spLocks noChangeShapeType="1"/>
          </p:cNvSpPr>
          <p:nvPr/>
        </p:nvSpPr>
        <p:spPr bwMode="auto">
          <a:xfrm>
            <a:off x="7637435" y="260111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4" name="Text Box 90"/>
          <p:cNvSpPr txBox="1">
            <a:spLocks noChangeArrowheads="1"/>
          </p:cNvSpPr>
          <p:nvPr/>
        </p:nvSpPr>
        <p:spPr bwMode="auto">
          <a:xfrm>
            <a:off x="4683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5195" name="Line 91"/>
          <p:cNvSpPr>
            <a:spLocks noChangeShapeType="1"/>
          </p:cNvSpPr>
          <p:nvPr/>
        </p:nvSpPr>
        <p:spPr bwMode="auto">
          <a:xfrm>
            <a:off x="5940425" y="119538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6" name="Line 92"/>
          <p:cNvSpPr>
            <a:spLocks noChangeShapeType="1"/>
          </p:cNvSpPr>
          <p:nvPr/>
        </p:nvSpPr>
        <p:spPr bwMode="auto">
          <a:xfrm>
            <a:off x="7667625" y="119697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197" name="Text Box 93"/>
          <p:cNvSpPr txBox="1">
            <a:spLocks noChangeArrowheads="1"/>
          </p:cNvSpPr>
          <p:nvPr/>
        </p:nvSpPr>
        <p:spPr bwMode="auto">
          <a:xfrm>
            <a:off x="1042988" y="5589588"/>
            <a:ext cx="15001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</a:rPr>
              <a:t>¿Inervación </a:t>
            </a:r>
          </a:p>
          <a:p>
            <a:pPr>
              <a:defRPr/>
            </a:pPr>
            <a:r>
              <a:rPr lang="es-ES" i="1">
                <a:solidFill>
                  <a:srgbClr val="FF0000"/>
                </a:solidFill>
              </a:rPr>
              <a:t>M. mucosa</a:t>
            </a:r>
            <a:r>
              <a:rPr lang="es-ES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75199" name="Freeform 95"/>
          <p:cNvSpPr>
            <a:spLocks/>
          </p:cNvSpPr>
          <p:nvPr/>
        </p:nvSpPr>
        <p:spPr bwMode="auto">
          <a:xfrm>
            <a:off x="6127836" y="2349500"/>
            <a:ext cx="1252453" cy="1511300"/>
          </a:xfrm>
          <a:custGeom>
            <a:avLst/>
            <a:gdLst>
              <a:gd name="T0" fmla="*/ 53 w 870"/>
              <a:gd name="T1" fmla="*/ 2033 h 2124"/>
              <a:gd name="T2" fmla="*/ 53 w 870"/>
              <a:gd name="T3" fmla="*/ 401 h 2124"/>
              <a:gd name="T4" fmla="*/ 371 w 870"/>
              <a:gd name="T5" fmla="*/ 38 h 2124"/>
              <a:gd name="T6" fmla="*/ 688 w 870"/>
              <a:gd name="T7" fmla="*/ 174 h 2124"/>
              <a:gd name="T8" fmla="*/ 779 w 870"/>
              <a:gd name="T9" fmla="*/ 537 h 2124"/>
              <a:gd name="T10" fmla="*/ 870 w 870"/>
              <a:gd name="T11" fmla="*/ 2124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70" h="2124">
                <a:moveTo>
                  <a:pt x="53" y="2033"/>
                </a:moveTo>
                <a:cubicBezTo>
                  <a:pt x="26" y="1383"/>
                  <a:pt x="0" y="733"/>
                  <a:pt x="53" y="401"/>
                </a:cubicBezTo>
                <a:cubicBezTo>
                  <a:pt x="106" y="69"/>
                  <a:pt x="265" y="76"/>
                  <a:pt x="371" y="38"/>
                </a:cubicBezTo>
                <a:cubicBezTo>
                  <a:pt x="477" y="0"/>
                  <a:pt x="620" y="91"/>
                  <a:pt x="688" y="174"/>
                </a:cubicBezTo>
                <a:cubicBezTo>
                  <a:pt x="756" y="257"/>
                  <a:pt x="749" y="212"/>
                  <a:pt x="779" y="537"/>
                </a:cubicBezTo>
                <a:cubicBezTo>
                  <a:pt x="809" y="862"/>
                  <a:pt x="855" y="1860"/>
                  <a:pt x="870" y="2124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5203" name="Text Box 99"/>
          <p:cNvSpPr txBox="1">
            <a:spLocks noChangeArrowheads="1"/>
          </p:cNvSpPr>
          <p:nvPr/>
        </p:nvSpPr>
        <p:spPr bwMode="auto">
          <a:xfrm>
            <a:off x="6127836" y="5070389"/>
            <a:ext cx="16287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Lámina propia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6589713" y="333375"/>
            <a:ext cx="2095445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9116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5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75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71" grpId="0" animBg="1"/>
      <p:bldP spid="175172" grpId="0"/>
      <p:bldP spid="17519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2195513" y="2060575"/>
            <a:ext cx="4778375" cy="1520825"/>
          </a:xfrm>
          <a:prstGeom prst="rect">
            <a:avLst/>
          </a:prstGeom>
          <a:solidFill>
            <a:srgbClr val="F2E9F7"/>
          </a:solidFill>
          <a:ln w="28575">
            <a:solidFill>
              <a:srgbClr val="CC3399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>
                <a:effectLst/>
              </a:rPr>
              <a:t>VÁLVULA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/>
            <a:r>
              <a:rPr lang="es-ES" sz="2400">
                <a:effectLst/>
              </a:rPr>
              <a:t>Sistema que permite el paso del contenido, pero evita el reflujo</a:t>
            </a:r>
          </a:p>
          <a:p>
            <a:pPr eaLnBrk="1" hangingPunct="1"/>
            <a:endParaRPr lang="es-ES" sz="1000">
              <a:effectLst/>
            </a:endParaRP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6507163" y="549275"/>
            <a:ext cx="209544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6588125" y="1052513"/>
            <a:ext cx="19304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Válvula ileocecal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     Función</a:t>
            </a:r>
          </a:p>
        </p:txBody>
      </p:sp>
      <p:pic>
        <p:nvPicPr>
          <p:cNvPr id="187400" name="Picture 8" descr="V%E1lvula-Ileoce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" t="2411" r="6267" b="3857"/>
          <a:stretch>
            <a:fillRect/>
          </a:stretch>
        </p:blipFill>
        <p:spPr bwMode="auto">
          <a:xfrm>
            <a:off x="2411413" y="3716338"/>
            <a:ext cx="24352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1" name="Line 9"/>
          <p:cNvSpPr>
            <a:spLocks noChangeShapeType="1"/>
          </p:cNvSpPr>
          <p:nvPr/>
        </p:nvSpPr>
        <p:spPr bwMode="auto">
          <a:xfrm flipH="1">
            <a:off x="3635375" y="4868863"/>
            <a:ext cx="792163" cy="0"/>
          </a:xfrm>
          <a:prstGeom prst="line">
            <a:avLst/>
          </a:prstGeom>
          <a:noFill/>
          <a:ln w="76200">
            <a:solidFill>
              <a:srgbClr val="EFE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755650" y="4508500"/>
            <a:ext cx="16557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Preserva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esterilidad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ileal</a:t>
            </a:r>
          </a:p>
        </p:txBody>
      </p:sp>
      <p:pic>
        <p:nvPicPr>
          <p:cNvPr id="187406" name="Picture 14" descr="img17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0" r="27696" b="17500"/>
          <a:stretch>
            <a:fillRect/>
          </a:stretch>
        </p:blipFill>
        <p:spPr>
          <a:xfrm>
            <a:off x="5068888" y="3716338"/>
            <a:ext cx="1876425" cy="2592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08" name="Rectangle 16"/>
          <p:cNvSpPr>
            <a:spLocks noChangeArrowheads="1"/>
          </p:cNvSpPr>
          <p:nvPr/>
        </p:nvSpPr>
        <p:spPr bwMode="auto">
          <a:xfrm>
            <a:off x="4932363" y="5600700"/>
            <a:ext cx="312737" cy="276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09" name="Text Box 17"/>
          <p:cNvSpPr txBox="1">
            <a:spLocks noChangeArrowheads="1"/>
          </p:cNvSpPr>
          <p:nvPr/>
        </p:nvSpPr>
        <p:spPr bwMode="auto">
          <a:xfrm>
            <a:off x="4932363" y="5589588"/>
            <a:ext cx="71437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Ciego</a:t>
            </a:r>
          </a:p>
        </p:txBody>
      </p:sp>
      <p:sp>
        <p:nvSpPr>
          <p:cNvPr id="187412" name="Oval 20"/>
          <p:cNvSpPr>
            <a:spLocks noChangeArrowheads="1"/>
          </p:cNvSpPr>
          <p:nvPr/>
        </p:nvSpPr>
        <p:spPr bwMode="auto">
          <a:xfrm>
            <a:off x="6096000" y="6335713"/>
            <a:ext cx="588963" cy="1158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3" name="Line 21"/>
          <p:cNvSpPr>
            <a:spLocks noChangeShapeType="1"/>
          </p:cNvSpPr>
          <p:nvPr/>
        </p:nvSpPr>
        <p:spPr bwMode="auto">
          <a:xfrm flipH="1">
            <a:off x="5500688" y="5445125"/>
            <a:ext cx="3667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7414" name="Oval 22"/>
          <p:cNvSpPr>
            <a:spLocks noChangeArrowheads="1"/>
          </p:cNvSpPr>
          <p:nvPr/>
        </p:nvSpPr>
        <p:spPr bwMode="auto">
          <a:xfrm>
            <a:off x="5284788" y="6092825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5" name="Oval 23"/>
          <p:cNvSpPr>
            <a:spLocks noChangeArrowheads="1"/>
          </p:cNvSpPr>
          <p:nvPr/>
        </p:nvSpPr>
        <p:spPr bwMode="auto">
          <a:xfrm>
            <a:off x="6443663" y="5300663"/>
            <a:ext cx="576262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6" name="Oval 24"/>
          <p:cNvSpPr>
            <a:spLocks noChangeArrowheads="1"/>
          </p:cNvSpPr>
          <p:nvPr/>
        </p:nvSpPr>
        <p:spPr bwMode="auto">
          <a:xfrm>
            <a:off x="6372225" y="4292600"/>
            <a:ext cx="720725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7411" name="Rectangle 19"/>
          <p:cNvSpPr>
            <a:spLocks noChangeArrowheads="1"/>
          </p:cNvSpPr>
          <p:nvPr/>
        </p:nvSpPr>
        <p:spPr bwMode="auto">
          <a:xfrm>
            <a:off x="6443663" y="4581525"/>
            <a:ext cx="588962" cy="400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Ileon</a:t>
            </a:r>
            <a:endParaRPr lang="es-ES" sz="1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 animBg="1"/>
      <p:bldP spid="187402" grpId="0"/>
      <p:bldP spid="187408" grpId="0" animBg="1"/>
      <p:bldP spid="187409" grpId="0" animBg="1"/>
      <p:bldP spid="187412" grpId="0" animBg="1"/>
      <p:bldP spid="187414" grpId="0" animBg="1"/>
      <p:bldP spid="187415" grpId="0" animBg="1"/>
      <p:bldP spid="187416" grpId="0" animBg="1"/>
      <p:bldP spid="187411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4770438" y="3729038"/>
            <a:ext cx="3600450" cy="1050925"/>
          </a:xfrm>
          <a:prstGeom prst="rect">
            <a:avLst/>
          </a:prstGeom>
          <a:solidFill>
            <a:srgbClr val="F7E1F0"/>
          </a:solidFill>
          <a:ln w="28575">
            <a:solidFill>
              <a:srgbClr val="CC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Distensión e irritación ILEAL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600" b="1">
                <a:effectLst/>
              </a:rPr>
              <a:t>Estimula peristaltismo en íleon</a:t>
            </a:r>
          </a:p>
          <a:p>
            <a:pPr eaLnBrk="1" hangingPunct="1"/>
            <a:r>
              <a:rPr lang="es-ES" sz="1600" b="1">
                <a:effectLst/>
              </a:rPr>
              <a:t>Relaja esfínter ileocecal</a:t>
            </a:r>
            <a:r>
              <a:rPr lang="es-ES">
                <a:effectLst/>
              </a:rPr>
              <a:t>	</a:t>
            </a:r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4246563" y="5299075"/>
            <a:ext cx="1223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7168" name="Line 16"/>
          <p:cNvSpPr>
            <a:spLocks noChangeShapeType="1"/>
          </p:cNvSpPr>
          <p:nvPr/>
        </p:nvSpPr>
        <p:spPr bwMode="auto">
          <a:xfrm flipH="1" flipV="1">
            <a:off x="3419475" y="4164013"/>
            <a:ext cx="134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189" name="Text Box 11"/>
          <p:cNvSpPr txBox="1">
            <a:spLocks noChangeArrowheads="1"/>
          </p:cNvSpPr>
          <p:nvPr/>
        </p:nvSpPr>
        <p:spPr bwMode="auto">
          <a:xfrm>
            <a:off x="6540500" y="549275"/>
            <a:ext cx="1992313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Válvula Ileocecal</a:t>
            </a:r>
          </a:p>
          <a:p>
            <a:pPr eaLnBrk="1" hangingPunct="1"/>
            <a:r>
              <a:rPr lang="es-ES"/>
              <a:t>     Regulación </a:t>
            </a:r>
          </a:p>
        </p:txBody>
      </p:sp>
      <p:sp>
        <p:nvSpPr>
          <p:cNvPr id="177171" name="Rectangle 19"/>
          <p:cNvSpPr>
            <a:spLocks noChangeArrowheads="1"/>
          </p:cNvSpPr>
          <p:nvPr/>
        </p:nvSpPr>
        <p:spPr bwMode="auto">
          <a:xfrm>
            <a:off x="660400" y="3808413"/>
            <a:ext cx="2759075" cy="730250"/>
          </a:xfrm>
          <a:prstGeom prst="rect">
            <a:avLst/>
          </a:prstGeom>
          <a:solidFill>
            <a:srgbClr val="FFCCFF"/>
          </a:solidFill>
          <a:ln w="28575">
            <a:solidFill>
              <a:srgbClr val="B82E8A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ABRE LA VÁLVULA</a:t>
            </a:r>
          </a:p>
          <a:p>
            <a:r>
              <a:rPr lang="es-ES" sz="2000">
                <a:effectLst/>
              </a:rPr>
              <a:t>Vaciamiento al colon</a:t>
            </a:r>
          </a:p>
        </p:txBody>
      </p:sp>
      <p:sp>
        <p:nvSpPr>
          <p:cNvPr id="177172" name="Rectangle 20"/>
          <p:cNvSpPr>
            <a:spLocks noChangeArrowheads="1"/>
          </p:cNvSpPr>
          <p:nvPr/>
        </p:nvSpPr>
        <p:spPr bwMode="auto">
          <a:xfrm>
            <a:off x="5470525" y="4933950"/>
            <a:ext cx="2903538" cy="730250"/>
          </a:xfrm>
          <a:prstGeom prst="rect">
            <a:avLst/>
          </a:prstGeom>
          <a:solidFill>
            <a:srgbClr val="BBCBFF"/>
          </a:solidFill>
          <a:ln w="28575">
            <a:solidFill>
              <a:srgbClr val="6619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/>
              </a:rPr>
              <a:t>CIERRA LA VÁLVULA</a:t>
            </a:r>
          </a:p>
          <a:p>
            <a:r>
              <a:rPr lang="es-ES" sz="2000">
                <a:effectLst/>
              </a:rPr>
              <a:t>No vaciamiento</a:t>
            </a:r>
          </a:p>
        </p:txBody>
      </p:sp>
      <p:sp>
        <p:nvSpPr>
          <p:cNvPr id="177173" name="Rectangle 21"/>
          <p:cNvSpPr>
            <a:spLocks noChangeArrowheads="1"/>
          </p:cNvSpPr>
          <p:nvPr/>
        </p:nvSpPr>
        <p:spPr bwMode="auto">
          <a:xfrm>
            <a:off x="660400" y="4789488"/>
            <a:ext cx="3609975" cy="1019175"/>
          </a:xfrm>
          <a:prstGeom prst="rect">
            <a:avLst/>
          </a:prstGeom>
          <a:solidFill>
            <a:srgbClr val="DDDDFF"/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>
                <a:effectLst/>
              </a:rPr>
              <a:t>Distensión e irritación CECAL</a:t>
            </a:r>
          </a:p>
          <a:p>
            <a:endParaRPr lang="es-ES" sz="900" b="1">
              <a:effectLst/>
            </a:endParaRPr>
          </a:p>
          <a:p>
            <a:r>
              <a:rPr lang="es-ES" sz="1600" b="1">
                <a:effectLst/>
              </a:rPr>
              <a:t>Inhibe peristaltismo en íleon</a:t>
            </a:r>
          </a:p>
          <a:p>
            <a:r>
              <a:rPr lang="es-ES" sz="1600" b="1">
                <a:effectLst/>
              </a:rPr>
              <a:t>Contrae esfínter ileocecal</a:t>
            </a:r>
          </a:p>
        </p:txBody>
      </p:sp>
      <p:sp>
        <p:nvSpPr>
          <p:cNvPr id="177174" name="Rectangle 22"/>
          <p:cNvSpPr>
            <a:spLocks noChangeArrowheads="1"/>
          </p:cNvSpPr>
          <p:nvPr/>
        </p:nvSpPr>
        <p:spPr bwMode="auto">
          <a:xfrm>
            <a:off x="7045325" y="1341438"/>
            <a:ext cx="152477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SNE LOCAL</a:t>
            </a: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827088" y="9810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3195" name="Picture 27" descr="V%E1lvula-Ileoce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125538"/>
            <a:ext cx="2303463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81" name="Oval 29"/>
          <p:cNvSpPr>
            <a:spLocks noChangeArrowheads="1"/>
          </p:cNvSpPr>
          <p:nvPr/>
        </p:nvSpPr>
        <p:spPr bwMode="auto">
          <a:xfrm>
            <a:off x="4500563" y="1125538"/>
            <a:ext cx="1439862" cy="19431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 flipH="1">
            <a:off x="4643438" y="2133600"/>
            <a:ext cx="576262" cy="0"/>
          </a:xfrm>
          <a:prstGeom prst="line">
            <a:avLst/>
          </a:prstGeom>
          <a:noFill/>
          <a:ln w="76200">
            <a:solidFill>
              <a:srgbClr val="EFE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319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7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4" grpId="0" animBg="1"/>
      <p:bldP spid="177171" grpId="0" animBg="1"/>
      <p:bldP spid="177172" grpId="0" animBg="1"/>
      <p:bldP spid="177173" grpId="0" animBg="1"/>
      <p:bldP spid="177174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7085013" y="539750"/>
            <a:ext cx="1447800" cy="64611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local SNE</a:t>
            </a:r>
          </a:p>
        </p:txBody>
      </p:sp>
      <p:pic>
        <p:nvPicPr>
          <p:cNvPr id="94211" name="Picture 7" descr="plexo miente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270000"/>
            <a:ext cx="7235825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4483100" y="3213100"/>
            <a:ext cx="2392363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Plexo </a:t>
            </a:r>
            <a:r>
              <a:rPr lang="es-ES_tradnl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mientérico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Auerbach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049" name="Oval 9"/>
          <p:cNvSpPr>
            <a:spLocks noChangeArrowheads="1"/>
          </p:cNvSpPr>
          <p:nvPr/>
        </p:nvSpPr>
        <p:spPr bwMode="auto">
          <a:xfrm rot="1474030">
            <a:off x="1014413" y="3124200"/>
            <a:ext cx="5400675" cy="658813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9" t="4086" r="45316" b="32425"/>
          <a:stretch>
            <a:fillRect/>
          </a:stretch>
        </p:blipFill>
        <p:spPr>
          <a:xfrm>
            <a:off x="2085975" y="1700213"/>
            <a:ext cx="2971800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505450" y="1652588"/>
            <a:ext cx="25463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REFLEJOS </a:t>
            </a:r>
          </a:p>
          <a:p>
            <a:pPr algn="ctr" eaLnBrk="1" hangingPunct="1"/>
            <a:r>
              <a:rPr lang="es-ES" b="1">
                <a:effectLst/>
              </a:rPr>
              <a:t>GASTROENTÉRICOS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514281" y="970880"/>
            <a:ext cx="2162175" cy="3698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Neural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6578600" y="463550"/>
            <a:ext cx="209544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975350" y="2420938"/>
            <a:ext cx="2076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* SNE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* Paravertebrales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3270250" y="647700"/>
            <a:ext cx="1160462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822825" y="3860800"/>
            <a:ext cx="2882900" cy="1476375"/>
          </a:xfrm>
          <a:prstGeom prst="rect">
            <a:avLst/>
          </a:prstGeom>
          <a:noFill/>
          <a:ln w="28575">
            <a:solidFill>
              <a:srgbClr val="FF5BA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gástrica: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peristaltismo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 contenido llega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íleon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2484438" y="2173288"/>
            <a:ext cx="149701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1era. comida</a:t>
            </a:r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2517775" y="1341438"/>
            <a:ext cx="146367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4102100" y="2492375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102100" y="2468563"/>
            <a:ext cx="13144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19490" name="Oval 34"/>
          <p:cNvSpPr>
            <a:spLocks noChangeArrowheads="1"/>
          </p:cNvSpPr>
          <p:nvPr/>
        </p:nvSpPr>
        <p:spPr bwMode="auto">
          <a:xfrm>
            <a:off x="2876550" y="5445125"/>
            <a:ext cx="72072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1" name="Oval 35"/>
          <p:cNvSpPr>
            <a:spLocks noChangeArrowheads="1"/>
          </p:cNvSpPr>
          <p:nvPr/>
        </p:nvSpPr>
        <p:spPr bwMode="auto">
          <a:xfrm>
            <a:off x="2876550" y="537368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2870200" y="5553075"/>
            <a:ext cx="80010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4605338" y="5445125"/>
            <a:ext cx="7207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597275" y="4292600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2085975" y="3429000"/>
            <a:ext cx="720725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187450" y="3892550"/>
            <a:ext cx="1690688" cy="830263"/>
          </a:xfrm>
          <a:prstGeom prst="rect">
            <a:avLst/>
          </a:prstGeom>
          <a:solidFill>
            <a:srgbClr val="FFA7D3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R. Gastro-</a:t>
            </a:r>
          </a:p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 I</a:t>
            </a:r>
          </a:p>
        </p:txBody>
      </p:sp>
      <p:sp>
        <p:nvSpPr>
          <p:cNvPr id="9525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>
                <a:solidFill>
                  <a:schemeClr val="bg2"/>
                </a:solidFill>
                <a:effectLst/>
                <a:latin typeface="Arial" charset="0"/>
              </a:rPr>
              <a:t>X. PÁEZ   FISIOLOGÍA DIGESTIVA 2014  ULA</a:t>
            </a:r>
          </a:p>
        </p:txBody>
      </p:sp>
      <p:pic>
        <p:nvPicPr>
          <p:cNvPr id="21" name="Picture 2" descr="D:\Mis Documentos\EN PROCESO 2015\DIGESTIVO 2015\IMAGENES DIGESTIVO 2015\hl8-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5" t="10375" r="6411"/>
          <a:stretch/>
        </p:blipFill>
        <p:spPr bwMode="auto">
          <a:xfrm rot="5400000">
            <a:off x="247083" y="1073628"/>
            <a:ext cx="2367156" cy="163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 bwMode="auto">
          <a:xfrm flipH="1">
            <a:off x="1430661" y="1477963"/>
            <a:ext cx="1053777" cy="5826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2446337" y="1293297"/>
            <a:ext cx="673582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SNE</a:t>
            </a:r>
            <a:endParaRPr lang="es-VE" dirty="0"/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923477" y="5209807"/>
            <a:ext cx="1162498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Válvula </a:t>
            </a:r>
          </a:p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Ileocecal </a:t>
            </a:r>
          </a:p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cerrada</a:t>
            </a:r>
            <a:endParaRPr lang="es-ES_tradnl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  <p:bldP spid="19476" grpId="0"/>
      <p:bldP spid="19483" grpId="0" animBg="1"/>
      <p:bldP spid="19486" grpId="0"/>
      <p:bldP spid="19489" grpId="0" animBg="1"/>
      <p:bldP spid="19492" grpId="0" animBg="1"/>
      <p:bldP spid="19485" grpId="0" animBg="1"/>
      <p:bldP spid="25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2" descr="img1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2" t="4321" b="27904"/>
          <a:stretch>
            <a:fillRect/>
          </a:stretch>
        </p:blipFill>
        <p:spPr>
          <a:xfrm>
            <a:off x="2897188" y="1643063"/>
            <a:ext cx="2590800" cy="430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5618163" y="1897063"/>
            <a:ext cx="230505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REFLEJOS </a:t>
            </a:r>
          </a:p>
          <a:p>
            <a:pPr algn="ctr" eaLnBrk="1" hangingPunct="1"/>
            <a:r>
              <a:rPr lang="es-ES" sz="1600" b="1">
                <a:effectLst/>
              </a:rPr>
              <a:t>GASTROENTÉRICOS</a:t>
            </a:r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5735638" y="2663825"/>
            <a:ext cx="2076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SNE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Paravertebrales</a:t>
            </a:r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531813" y="684213"/>
            <a:ext cx="1160462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2247900" y="1643063"/>
            <a:ext cx="431800" cy="172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5060950" y="3908425"/>
            <a:ext cx="2724150" cy="730250"/>
          </a:xfrm>
          <a:prstGeom prst="rect">
            <a:avLst/>
          </a:prstGeom>
          <a:noFill/>
          <a:ln w="28575">
            <a:solidFill>
              <a:srgbClr val="FF5BA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Distensión gástrica:</a:t>
            </a:r>
          </a:p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Vaciamiento ileocecal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6751638" y="500063"/>
            <a:ext cx="2095445" cy="369332"/>
          </a:xfrm>
          <a:prstGeom prst="rect">
            <a:avLst/>
          </a:prstGeom>
          <a:solidFill>
            <a:srgbClr val="68BAC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224273" name="Rectangle 17"/>
          <p:cNvSpPr>
            <a:spLocks noChangeArrowheads="1"/>
          </p:cNvSpPr>
          <p:nvPr/>
        </p:nvSpPr>
        <p:spPr bwMode="auto">
          <a:xfrm>
            <a:off x="2698750" y="1085850"/>
            <a:ext cx="12954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2" name="Text Box 16"/>
          <p:cNvSpPr txBox="1">
            <a:spLocks noChangeArrowheads="1"/>
          </p:cNvSpPr>
          <p:nvPr/>
        </p:nvSpPr>
        <p:spPr bwMode="auto">
          <a:xfrm>
            <a:off x="2552700" y="2041525"/>
            <a:ext cx="1433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2da. comida</a:t>
            </a:r>
          </a:p>
        </p:txBody>
      </p:sp>
      <p:sp>
        <p:nvSpPr>
          <p:cNvPr id="224274" name="Rectangle 18"/>
          <p:cNvSpPr>
            <a:spLocks noChangeArrowheads="1"/>
          </p:cNvSpPr>
          <p:nvPr/>
        </p:nvSpPr>
        <p:spPr bwMode="auto">
          <a:xfrm>
            <a:off x="2392363" y="50990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5" name="Rectangle 19"/>
          <p:cNvSpPr>
            <a:spLocks noChangeArrowheads="1"/>
          </p:cNvSpPr>
          <p:nvPr/>
        </p:nvSpPr>
        <p:spPr bwMode="auto">
          <a:xfrm>
            <a:off x="3832225" y="5172075"/>
            <a:ext cx="10810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2016125" y="5083175"/>
            <a:ext cx="950913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Ciego</a:t>
            </a:r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3737168" y="5301520"/>
            <a:ext cx="1401346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Válvula </a:t>
            </a:r>
            <a:endParaRPr lang="es-ES_tradnl" sz="20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Ileocecal </a:t>
            </a:r>
          </a:p>
          <a:p>
            <a:pPr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abierta</a:t>
            </a:r>
            <a:endParaRPr lang="es-ES_tradnl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4278" name="Text Box 22"/>
          <p:cNvSpPr txBox="1">
            <a:spLocks noChangeArrowheads="1"/>
          </p:cNvSpPr>
          <p:nvPr/>
        </p:nvSpPr>
        <p:spPr bwMode="auto">
          <a:xfrm>
            <a:off x="4192588" y="2266950"/>
            <a:ext cx="13144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Estómago</a:t>
            </a:r>
          </a:p>
        </p:txBody>
      </p:sp>
      <p:sp>
        <p:nvSpPr>
          <p:cNvPr id="224280" name="Rectangle 24"/>
          <p:cNvSpPr>
            <a:spLocks noChangeArrowheads="1"/>
          </p:cNvSpPr>
          <p:nvPr/>
        </p:nvSpPr>
        <p:spPr bwMode="auto">
          <a:xfrm>
            <a:off x="2897188" y="3659188"/>
            <a:ext cx="57467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1393825" y="3508375"/>
            <a:ext cx="2016125" cy="830997"/>
          </a:xfrm>
          <a:prstGeom prst="rect">
            <a:avLst/>
          </a:prstGeom>
          <a:solidFill>
            <a:srgbClr val="FFA7D3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</a:t>
            </a: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Gastro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II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683320" y="999577"/>
            <a:ext cx="2163763" cy="3698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Neural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2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22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2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22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22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8" grpId="0" animBg="1"/>
      <p:bldP spid="224272" grpId="0"/>
      <p:bldP spid="224276" grpId="0" animBg="1"/>
      <p:bldP spid="224277" grpId="0" animBg="1"/>
      <p:bldP spid="224278" grpId="0" animBg="1"/>
      <p:bldP spid="224266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6516688" y="971550"/>
            <a:ext cx="2070100" cy="3698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 SNA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6570663" y="490538"/>
            <a:ext cx="2095445" cy="369332"/>
          </a:xfrm>
          <a:prstGeom prst="rect">
            <a:avLst/>
          </a:prstGeom>
          <a:solidFill>
            <a:srgbClr val="83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1438275" y="2016125"/>
            <a:ext cx="24907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1">
                <a:solidFill>
                  <a:srgbClr val="0000CC"/>
                </a:solidFill>
                <a:effectLst/>
              </a:rPr>
              <a:t>PARASIMPÁTICO</a:t>
            </a:r>
            <a:r>
              <a:rPr lang="es-ES" sz="2000">
                <a:solidFill>
                  <a:srgbClr val="0000CC"/>
                </a:solidFill>
                <a:effectLst/>
              </a:rPr>
              <a:t>:</a:t>
            </a:r>
            <a:endParaRPr lang="es-ES_tradnl" sz="2000">
              <a:solidFill>
                <a:srgbClr val="0000CC"/>
              </a:solidFill>
              <a:effectLst/>
            </a:endParaRPr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4895850" y="2063750"/>
            <a:ext cx="18986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  <a:effectLst/>
              </a:rPr>
              <a:t>SIMPÁTICO</a:t>
            </a:r>
            <a:r>
              <a:rPr lang="es-ES" sz="2000">
                <a:solidFill>
                  <a:srgbClr val="CC0000"/>
                </a:solidFill>
                <a:effectLst/>
              </a:rPr>
              <a:t>:</a:t>
            </a:r>
            <a:r>
              <a:rPr lang="es-ES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33481" name="Rectangle 9"/>
          <p:cNvSpPr>
            <a:spLocks noChangeArrowheads="1"/>
          </p:cNvSpPr>
          <p:nvPr/>
        </p:nvSpPr>
        <p:spPr bwMode="auto">
          <a:xfrm>
            <a:off x="1458913" y="4038600"/>
            <a:ext cx="2449512" cy="1050925"/>
          </a:xfrm>
          <a:prstGeom prst="rect">
            <a:avLst/>
          </a:prstGeom>
          <a:solidFill>
            <a:srgbClr val="CDE6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1">
                <a:solidFill>
                  <a:srgbClr val="CC0000"/>
                </a:solidFill>
                <a:effectLst/>
              </a:rPr>
              <a:t>Favorece avance</a:t>
            </a:r>
          </a:p>
          <a:p>
            <a:endParaRPr lang="es-ES_tradnl" sz="900" b="1">
              <a:effectLst/>
            </a:endParaRPr>
          </a:p>
          <a:p>
            <a:r>
              <a:rPr lang="es-ES_tradnl" sz="1600" b="1">
                <a:effectLst/>
              </a:rPr>
              <a:t>Estimula peristalsis</a:t>
            </a:r>
          </a:p>
          <a:p>
            <a:r>
              <a:rPr lang="es-ES_tradnl" sz="1600" b="1">
                <a:effectLst/>
              </a:rPr>
              <a:t>Relaja esfínteres</a:t>
            </a:r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>
            <a:off x="4967288" y="4005263"/>
            <a:ext cx="2160587" cy="1050925"/>
          </a:xfrm>
          <a:prstGeom prst="rect">
            <a:avLst/>
          </a:prstGeom>
          <a:solidFill>
            <a:srgbClr val="FFE1F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1">
                <a:solidFill>
                  <a:srgbClr val="0000CC"/>
                </a:solidFill>
                <a:effectLst/>
              </a:rPr>
              <a:t>Impide avance</a:t>
            </a:r>
          </a:p>
          <a:p>
            <a:endParaRPr lang="es-ES_tradnl" sz="900">
              <a:effectLst/>
            </a:endParaRPr>
          </a:p>
          <a:p>
            <a:r>
              <a:rPr lang="es-ES_tradnl" sz="1600" b="1">
                <a:effectLst/>
              </a:rPr>
              <a:t>Inhibe peristalsis</a:t>
            </a:r>
          </a:p>
          <a:p>
            <a:r>
              <a:rPr lang="es-ES_tradnl" sz="1600" b="1">
                <a:effectLst/>
              </a:rPr>
              <a:t>Contrae esfínteres</a:t>
            </a: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1438275" y="2565400"/>
            <a:ext cx="25971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Vago N.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Intestino delgado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sup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4875213" y="2590800"/>
            <a:ext cx="28892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T9-T11 N.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Todo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el intestino delgado</a:t>
            </a:r>
          </a:p>
        </p:txBody>
      </p:sp>
      <p:sp>
        <p:nvSpPr>
          <p:cNvPr id="233488" name="Line 16"/>
          <p:cNvSpPr>
            <a:spLocks noChangeShapeType="1"/>
          </p:cNvSpPr>
          <p:nvPr/>
        </p:nvSpPr>
        <p:spPr bwMode="auto">
          <a:xfrm>
            <a:off x="2662238" y="3206750"/>
            <a:ext cx="0" cy="798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489" name="Line 17"/>
          <p:cNvSpPr>
            <a:spLocks noChangeShapeType="1"/>
          </p:cNvSpPr>
          <p:nvPr/>
        </p:nvSpPr>
        <p:spPr bwMode="auto">
          <a:xfrm>
            <a:off x="6119813" y="3206750"/>
            <a:ext cx="0" cy="798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729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900113" y="981075"/>
            <a:ext cx="1160462" cy="830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9" grpId="0" animBg="1"/>
      <p:bldP spid="233480" grpId="0" animBg="1"/>
      <p:bldP spid="233481" grpId="0" animBg="1"/>
      <p:bldP spid="233482" grpId="0" animBg="1"/>
      <p:bldP spid="233484" grpId="0"/>
      <p:bldP spid="23348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4" descr="CONTROL MOTILIDAD INTEST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4" t="28694" r="2617"/>
          <a:stretch>
            <a:fillRect/>
          </a:stretch>
        </p:blipFill>
        <p:spPr bwMode="auto">
          <a:xfrm>
            <a:off x="1619250" y="1557338"/>
            <a:ext cx="6624638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7" name="Picture 5" descr="CONTROL REFLEJO DE MOTILIDAD INTEST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5"/>
          <a:stretch>
            <a:fillRect/>
          </a:stretch>
        </p:blipFill>
        <p:spPr bwMode="auto">
          <a:xfrm>
            <a:off x="1063625" y="1557338"/>
            <a:ext cx="770572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1692275" y="668338"/>
            <a:ext cx="6391493" cy="369332"/>
          </a:xfrm>
          <a:prstGeom prst="rect">
            <a:avLst/>
          </a:prstGeom>
          <a:solidFill>
            <a:srgbClr val="83C6CB"/>
          </a:solidFill>
          <a:ln w="28575">
            <a:solidFill>
              <a:srgbClr val="FF505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CONTROL REFLEJO DE LA ACTIVIDAD INTESTINAL</a:t>
            </a:r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08686" y="465564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1" name="Rectangle 31"/>
          <p:cNvSpPr>
            <a:spLocks noChangeArrowheads="1"/>
          </p:cNvSpPr>
          <p:nvPr/>
        </p:nvSpPr>
        <p:spPr bwMode="auto">
          <a:xfrm>
            <a:off x="1042988" y="2636838"/>
            <a:ext cx="12255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611188" y="2708275"/>
            <a:ext cx="2232025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Aferentes vagales y esplácnicos</a:t>
            </a:r>
          </a:p>
        </p:txBody>
      </p:sp>
      <p:sp>
        <p:nvSpPr>
          <p:cNvPr id="81952" name="Rectangle 32"/>
          <p:cNvSpPr>
            <a:spLocks noChangeArrowheads="1"/>
          </p:cNvSpPr>
          <p:nvPr/>
        </p:nvSpPr>
        <p:spPr bwMode="auto">
          <a:xfrm>
            <a:off x="3563938" y="1412875"/>
            <a:ext cx="23764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3563938" y="1484313"/>
            <a:ext cx="2447925" cy="415925"/>
          </a:xfrm>
          <a:prstGeom prst="rect">
            <a:avLst/>
          </a:prstGeom>
          <a:solidFill>
            <a:srgbClr val="FCB6FC"/>
          </a:solidFill>
          <a:ln w="19050">
            <a:solidFill>
              <a:srgbClr val="F40AF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SNC</a:t>
            </a:r>
          </a:p>
        </p:txBody>
      </p:sp>
      <p:sp>
        <p:nvSpPr>
          <p:cNvPr id="81953" name="Rectangle 33"/>
          <p:cNvSpPr>
            <a:spLocks noChangeArrowheads="1"/>
          </p:cNvSpPr>
          <p:nvPr/>
        </p:nvSpPr>
        <p:spPr bwMode="auto">
          <a:xfrm>
            <a:off x="3635375" y="2133600"/>
            <a:ext cx="187325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3563938" y="1989138"/>
            <a:ext cx="2525712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Eferentes simpáticos</a:t>
            </a:r>
          </a:p>
          <a:p>
            <a:pPr eaLnBrk="1" hangingPunct="1"/>
            <a:r>
              <a:rPr lang="es-ES" b="1">
                <a:effectLst/>
              </a:rPr>
              <a:t> y parasimpáticos</a:t>
            </a:r>
          </a:p>
        </p:txBody>
      </p:sp>
      <p:sp>
        <p:nvSpPr>
          <p:cNvPr id="81954" name="Rectangle 34"/>
          <p:cNvSpPr>
            <a:spLocks noChangeArrowheads="1"/>
          </p:cNvSpPr>
          <p:nvPr/>
        </p:nvSpPr>
        <p:spPr bwMode="auto">
          <a:xfrm>
            <a:off x="6948488" y="2349500"/>
            <a:ext cx="15113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6372225" y="2349500"/>
            <a:ext cx="2525713" cy="669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Eferentes </a:t>
            </a:r>
            <a:r>
              <a:rPr lang="es-ES" b="1">
                <a:solidFill>
                  <a:srgbClr val="C00000"/>
                </a:solidFill>
                <a:effectLst/>
              </a:rPr>
              <a:t>simpáticos</a:t>
            </a:r>
          </a:p>
          <a:p>
            <a:pPr eaLnBrk="1" hangingPunct="1"/>
            <a:r>
              <a:rPr lang="es-ES" b="1">
                <a:effectLst/>
              </a:rPr>
              <a:t> y </a:t>
            </a:r>
            <a:r>
              <a:rPr lang="es-ES" b="1">
                <a:solidFill>
                  <a:srgbClr val="0000CC"/>
                </a:solidFill>
                <a:effectLst/>
              </a:rPr>
              <a:t>parasimpáticos</a:t>
            </a:r>
          </a:p>
        </p:txBody>
      </p:sp>
      <p:sp>
        <p:nvSpPr>
          <p:cNvPr id="81955" name="Rectangle 35"/>
          <p:cNvSpPr>
            <a:spLocks noChangeArrowheads="1"/>
          </p:cNvSpPr>
          <p:nvPr/>
        </p:nvSpPr>
        <p:spPr bwMode="auto">
          <a:xfrm>
            <a:off x="6804025" y="4005263"/>
            <a:ext cx="12969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5940425" y="3933825"/>
            <a:ext cx="2132013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Eferentes locales</a:t>
            </a:r>
          </a:p>
        </p:txBody>
      </p:sp>
      <p:sp>
        <p:nvSpPr>
          <p:cNvPr id="81956" name="Rectangle 36"/>
          <p:cNvSpPr>
            <a:spLocks noChangeArrowheads="1"/>
          </p:cNvSpPr>
          <p:nvPr/>
        </p:nvSpPr>
        <p:spPr bwMode="auto">
          <a:xfrm>
            <a:off x="6084888" y="4652963"/>
            <a:ext cx="25908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940425" y="4581525"/>
            <a:ext cx="2808288" cy="1381125"/>
          </a:xfrm>
          <a:prstGeom prst="rect">
            <a:avLst/>
          </a:prstGeom>
          <a:solidFill>
            <a:srgbClr val="FFD1D1"/>
          </a:solidFill>
          <a:ln w="38100">
            <a:solidFill>
              <a:srgbClr val="FF7D7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capa muscular</a:t>
            </a:r>
          </a:p>
          <a:p>
            <a:pPr eaLnBrk="1" hangingPunct="1"/>
            <a:r>
              <a:rPr lang="es-ES" b="1">
                <a:effectLst/>
              </a:rPr>
              <a:t>c. endocrinas </a:t>
            </a:r>
          </a:p>
          <a:p>
            <a:pPr eaLnBrk="1" hangingPunct="1"/>
            <a:r>
              <a:rPr lang="es-ES" b="1">
                <a:effectLst/>
              </a:rPr>
              <a:t>c. secretoras</a:t>
            </a:r>
          </a:p>
          <a:p>
            <a:pPr eaLnBrk="1" hangingPunct="1"/>
            <a:r>
              <a:rPr lang="es-ES" b="1">
                <a:effectLst/>
              </a:rPr>
              <a:t>vasos sanguíneos</a:t>
            </a:r>
          </a:p>
          <a:p>
            <a:pPr eaLnBrk="1" hangingPunct="1"/>
            <a:endParaRPr lang="es-ES" sz="1000" b="1">
              <a:effectLst/>
            </a:endParaRPr>
          </a:p>
        </p:txBody>
      </p:sp>
      <p:sp>
        <p:nvSpPr>
          <p:cNvPr id="81948" name="Oval 28"/>
          <p:cNvSpPr>
            <a:spLocks noChangeArrowheads="1"/>
          </p:cNvSpPr>
          <p:nvPr/>
        </p:nvSpPr>
        <p:spPr bwMode="auto">
          <a:xfrm>
            <a:off x="179388" y="1268413"/>
            <a:ext cx="8964612" cy="5256212"/>
          </a:xfrm>
          <a:prstGeom prst="ellipse">
            <a:avLst/>
          </a:prstGeom>
          <a:noFill/>
          <a:ln w="38100">
            <a:solidFill>
              <a:srgbClr val="FF9BCD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58" name="Rectangle 38"/>
          <p:cNvSpPr>
            <a:spLocks noChangeArrowheads="1"/>
          </p:cNvSpPr>
          <p:nvPr/>
        </p:nvSpPr>
        <p:spPr bwMode="auto">
          <a:xfrm>
            <a:off x="1835150" y="4365625"/>
            <a:ext cx="13684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692275" y="4292600"/>
            <a:ext cx="2155825" cy="395288"/>
          </a:xfrm>
          <a:prstGeom prst="rect">
            <a:avLst/>
          </a:prstGeom>
          <a:solidFill>
            <a:schemeClr val="bg1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Aferentes locales</a:t>
            </a:r>
          </a:p>
        </p:txBody>
      </p:sp>
      <p:sp>
        <p:nvSpPr>
          <p:cNvPr id="81959" name="Rectangle 39"/>
          <p:cNvSpPr>
            <a:spLocks noChangeArrowheads="1"/>
          </p:cNvSpPr>
          <p:nvPr/>
        </p:nvSpPr>
        <p:spPr bwMode="auto">
          <a:xfrm>
            <a:off x="1835150" y="5013325"/>
            <a:ext cx="27368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835150" y="5013325"/>
            <a:ext cx="2947988" cy="944563"/>
          </a:xfrm>
          <a:prstGeom prst="rect">
            <a:avLst/>
          </a:prstGeom>
          <a:solidFill>
            <a:srgbClr val="D8ECD6"/>
          </a:solidFill>
          <a:ln w="28575">
            <a:solidFill>
              <a:srgbClr val="73BB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quimio y mecano </a:t>
            </a:r>
          </a:p>
          <a:p>
            <a:pPr algn="ctr" eaLnBrk="1" hangingPunct="1"/>
            <a:r>
              <a:rPr lang="es-ES" b="1">
                <a:effectLst/>
              </a:rPr>
              <a:t>receptores de la pared</a:t>
            </a:r>
          </a:p>
          <a:p>
            <a:pPr algn="ctr" eaLnBrk="1" hangingPunct="1"/>
            <a:r>
              <a:rPr lang="es-ES" b="1">
                <a:effectLst/>
              </a:rPr>
              <a:t>intestinal</a:t>
            </a:r>
          </a:p>
        </p:txBody>
      </p:sp>
      <p:sp>
        <p:nvSpPr>
          <p:cNvPr id="81947" name="Oval 27"/>
          <p:cNvSpPr>
            <a:spLocks noChangeArrowheads="1"/>
          </p:cNvSpPr>
          <p:nvPr/>
        </p:nvSpPr>
        <p:spPr bwMode="auto">
          <a:xfrm>
            <a:off x="1547813" y="2781300"/>
            <a:ext cx="6696075" cy="3527425"/>
          </a:xfrm>
          <a:prstGeom prst="ellips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60" name="Rectangle 40"/>
          <p:cNvSpPr>
            <a:spLocks noChangeArrowheads="1"/>
          </p:cNvSpPr>
          <p:nvPr/>
        </p:nvSpPr>
        <p:spPr bwMode="auto">
          <a:xfrm>
            <a:off x="3492500" y="3213100"/>
            <a:ext cx="10795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61" name="Rectangle 41"/>
          <p:cNvSpPr>
            <a:spLocks noChangeArrowheads="1"/>
          </p:cNvSpPr>
          <p:nvPr/>
        </p:nvSpPr>
        <p:spPr bwMode="auto">
          <a:xfrm>
            <a:off x="4932363" y="3213100"/>
            <a:ext cx="12954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5003800" y="3284538"/>
            <a:ext cx="1189038" cy="581025"/>
          </a:xfrm>
          <a:prstGeom prst="rect">
            <a:avLst/>
          </a:prstGeom>
          <a:solidFill>
            <a:srgbClr val="EEF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Plexo </a:t>
            </a:r>
          </a:p>
          <a:p>
            <a:pPr eaLnBrk="1" hangingPunct="1"/>
            <a:r>
              <a:rPr lang="es-ES" sz="1600" b="1">
                <a:effectLst/>
              </a:rPr>
              <a:t>submucoso</a:t>
            </a: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3376613" y="3284538"/>
            <a:ext cx="1195387" cy="581025"/>
          </a:xfrm>
          <a:prstGeom prst="rect">
            <a:avLst/>
          </a:prstGeom>
          <a:solidFill>
            <a:srgbClr val="EEF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Plexo </a:t>
            </a:r>
          </a:p>
          <a:p>
            <a:pPr eaLnBrk="1" hangingPunct="1"/>
            <a:r>
              <a:rPr lang="es-ES" sz="1600" b="1">
                <a:effectLst/>
              </a:rPr>
              <a:t>mientérico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3000" fill="hold"/>
                                        <p:tgtEl>
                                          <p:spTgt spid="81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3000" fill="hold"/>
                                        <p:tgtEl>
                                          <p:spTgt spid="819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9" grpId="0" animBg="1"/>
      <p:bldP spid="81927" grpId="0" animBg="1"/>
      <p:bldP spid="81933" grpId="0" animBg="1"/>
      <p:bldP spid="81932" grpId="0" animBg="1"/>
      <p:bldP spid="81931" grpId="0" animBg="1"/>
      <p:bldP spid="81939" grpId="0" animBg="1"/>
      <p:bldP spid="81948" grpId="0" animBg="1"/>
      <p:bldP spid="81948" grpId="1" animBg="1"/>
      <p:bldP spid="81930" grpId="0" animBg="1"/>
      <p:bldP spid="81928" grpId="0" animBg="1"/>
      <p:bldP spid="81947" grpId="0" animBg="1"/>
      <p:bldP spid="81947" grpId="1" animBg="1"/>
      <p:bldP spid="81935" grpId="0" animBg="1"/>
      <p:bldP spid="81934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3" name="Text Box 7"/>
          <p:cNvSpPr txBox="1">
            <a:spLocks noChangeArrowheads="1"/>
          </p:cNvSpPr>
          <p:nvPr/>
        </p:nvSpPr>
        <p:spPr bwMode="auto">
          <a:xfrm>
            <a:off x="1701800" y="2347913"/>
            <a:ext cx="1566863" cy="13398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Serotonina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P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Motilina</a:t>
            </a:r>
          </a:p>
        </p:txBody>
      </p:sp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4705350" y="2420938"/>
            <a:ext cx="2514600" cy="13398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Somatostatina SIH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Neurotensina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Encefalinas</a:t>
            </a:r>
            <a:r>
              <a:rPr lang="es-ES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GLP1</a:t>
            </a: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1421733" y="91860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9333" name="Rectangle 12"/>
          <p:cNvSpPr>
            <a:spLocks noChangeArrowheads="1"/>
          </p:cNvSpPr>
          <p:nvPr/>
        </p:nvSpPr>
        <p:spPr bwMode="auto">
          <a:xfrm>
            <a:off x="1681163" y="1844675"/>
            <a:ext cx="2447925" cy="396875"/>
          </a:xfrm>
          <a:prstGeom prst="rect">
            <a:avLst/>
          </a:prstGeom>
          <a:solidFill>
            <a:srgbClr val="FF7DBE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>
                <a:effectLst/>
              </a:rPr>
              <a:t>ESTIMULADORES</a:t>
            </a:r>
            <a:endParaRPr lang="es-ES_tradnl" sz="2000">
              <a:effectLst/>
            </a:endParaRPr>
          </a:p>
        </p:txBody>
      </p:sp>
      <p:sp>
        <p:nvSpPr>
          <p:cNvPr id="99334" name="Rectangle 13"/>
          <p:cNvSpPr>
            <a:spLocks noChangeArrowheads="1"/>
          </p:cNvSpPr>
          <p:nvPr/>
        </p:nvSpPr>
        <p:spPr bwMode="auto">
          <a:xfrm>
            <a:off x="4705350" y="1844675"/>
            <a:ext cx="2038350" cy="396875"/>
          </a:xfrm>
          <a:prstGeom prst="rect">
            <a:avLst/>
          </a:prstGeom>
          <a:solidFill>
            <a:srgbClr val="6699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>
                <a:effectLst/>
              </a:rPr>
              <a:t>INHIBIDORES</a:t>
            </a: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3970338" y="4122738"/>
            <a:ext cx="3200400" cy="1876425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Loperamida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IMODIUM 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agonista de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opioides</a:t>
            </a: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plexo </a:t>
            </a:r>
            <a:r>
              <a:rPr lang="es-ES_tradnl" sz="1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mientérico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 actúa en SNC</a:t>
            </a:r>
          </a:p>
          <a:p>
            <a:pPr>
              <a:defRPr/>
            </a:pPr>
            <a:endParaRPr lang="es-ES_tradnl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Tránsito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1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</a:t>
            </a: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en “masa</a:t>
            </a: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 y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Reflejo </a:t>
            </a:r>
            <a:r>
              <a:rPr lang="es-ES_tradnl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gastrocólico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8672" name="Picture 16" descr="imo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4489450"/>
            <a:ext cx="1241425" cy="1241425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5993075" y="1058171"/>
            <a:ext cx="2592388" cy="3698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HUMORAL</a:t>
            </a: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6445250" y="549275"/>
            <a:ext cx="2095445" cy="369332"/>
          </a:xfrm>
          <a:prstGeom prst="rect">
            <a:avLst/>
          </a:prstGeom>
          <a:solidFill>
            <a:srgbClr val="83C6C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2124075" y="4122738"/>
            <a:ext cx="1714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Antidiarreicos</a:t>
            </a:r>
          </a:p>
        </p:txBody>
      </p:sp>
      <p:sp>
        <p:nvSpPr>
          <p:cNvPr id="9934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3" grpId="0" animBg="1"/>
      <p:bldP spid="198664" grpId="0" animBg="1"/>
      <p:bldP spid="198671" grpId="0" animBg="1"/>
      <p:bldP spid="198679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7308850" y="836613"/>
            <a:ext cx="18002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5364163" y="1341438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47" name="Rectangle 7"/>
          <p:cNvSpPr>
            <a:spLocks noChangeArrowheads="1"/>
          </p:cNvSpPr>
          <p:nvPr/>
        </p:nvSpPr>
        <p:spPr bwMode="auto">
          <a:xfrm>
            <a:off x="7740650" y="1196975"/>
            <a:ext cx="10795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7596188" y="6237288"/>
            <a:ext cx="11525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4608513" y="6308725"/>
            <a:ext cx="1331912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2" name="Rectangle 12"/>
          <p:cNvSpPr>
            <a:spLocks noChangeArrowheads="1"/>
          </p:cNvSpPr>
          <p:nvPr/>
        </p:nvSpPr>
        <p:spPr bwMode="auto">
          <a:xfrm>
            <a:off x="5003800" y="3357563"/>
            <a:ext cx="7207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5" name="Rectangle 15"/>
          <p:cNvSpPr>
            <a:spLocks noChangeArrowheads="1"/>
          </p:cNvSpPr>
          <p:nvPr/>
        </p:nvSpPr>
        <p:spPr bwMode="auto">
          <a:xfrm>
            <a:off x="5003800" y="6165850"/>
            <a:ext cx="27368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auto">
          <a:xfrm>
            <a:off x="5291138" y="3716338"/>
            <a:ext cx="144462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6616700" y="515938"/>
            <a:ext cx="2095445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IV. MOTILIDAD</a:t>
            </a:r>
          </a:p>
        </p:txBody>
      </p:sp>
      <p:sp>
        <p:nvSpPr>
          <p:cNvPr id="189462" name="Text Box 22"/>
          <p:cNvSpPr txBox="1">
            <a:spLocks noChangeArrowheads="1"/>
          </p:cNvSpPr>
          <p:nvPr/>
        </p:nvSpPr>
        <p:spPr bwMode="auto">
          <a:xfrm>
            <a:off x="2943225" y="2636838"/>
            <a:ext cx="3257550" cy="3000375"/>
          </a:xfrm>
          <a:prstGeom prst="rect">
            <a:avLst/>
          </a:prstGeom>
          <a:solidFill>
            <a:srgbClr val="E4F3F4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Limpian de sustancias no  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digeribles, secreciones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y c. descamadas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Barrido aparece 2h   </a:t>
            </a:r>
          </a:p>
          <a:p>
            <a:pPr>
              <a:buFont typeface="Wingdings" pitchFamily="2" charset="2"/>
              <a:buNone/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después de comer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Cesan al comer</a:t>
            </a:r>
          </a:p>
          <a:p>
            <a:pPr>
              <a:buFont typeface="Wingdings" pitchFamily="2" charset="2"/>
              <a:buChar char="§"/>
              <a:defRPr/>
            </a:pPr>
            <a:endParaRPr lang="es-ES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Motilina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hormona GI</a:t>
            </a:r>
          </a:p>
          <a:p>
            <a:pPr>
              <a:buFont typeface="Wingdings" pitchFamily="2" charset="2"/>
              <a:buNone/>
              <a:defRPr/>
            </a:pPr>
            <a:endParaRPr lang="es-ES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364" name="Rectangle 24"/>
          <p:cNvSpPr>
            <a:spLocks noChangeArrowheads="1"/>
          </p:cNvSpPr>
          <p:nvPr/>
        </p:nvSpPr>
        <p:spPr bwMode="auto">
          <a:xfrm>
            <a:off x="6816774" y="960133"/>
            <a:ext cx="193193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1">
                <a:effectLst/>
              </a:rPr>
              <a:t>Interdigestiva</a:t>
            </a:r>
          </a:p>
        </p:txBody>
      </p:sp>
      <p:sp>
        <p:nvSpPr>
          <p:cNvPr id="189465" name="Rectangle 25"/>
          <p:cNvSpPr>
            <a:spLocks noChangeArrowheads="1"/>
          </p:cNvSpPr>
          <p:nvPr/>
        </p:nvSpPr>
        <p:spPr bwMode="auto">
          <a:xfrm>
            <a:off x="3059113" y="1628775"/>
            <a:ext cx="3013075" cy="830263"/>
          </a:xfrm>
          <a:prstGeom prst="rect">
            <a:avLst/>
          </a:prstGeom>
          <a:solidFill>
            <a:srgbClr val="B7B7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Complejos Motores </a:t>
            </a:r>
          </a:p>
          <a:p>
            <a:pPr algn="ctr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Migratorios CMM</a:t>
            </a:r>
          </a:p>
        </p:txBody>
      </p:sp>
      <p:sp>
        <p:nvSpPr>
          <p:cNvPr id="189466" name="Text Box 26"/>
          <p:cNvSpPr txBox="1">
            <a:spLocks noChangeArrowheads="1"/>
          </p:cNvSpPr>
          <p:nvPr/>
        </p:nvSpPr>
        <p:spPr bwMode="auto">
          <a:xfrm>
            <a:off x="1265238" y="3357563"/>
            <a:ext cx="152876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Del 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íleon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802601" y="153139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8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62" grpId="0" animBg="1"/>
      <p:bldP spid="1894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827088" y="1268413"/>
            <a:ext cx="7489825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590800" y="4508500"/>
            <a:ext cx="3960813" cy="1920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4000" b="1">
                <a:effectLst/>
              </a:rPr>
              <a:t>“PORTAL </a:t>
            </a:r>
          </a:p>
          <a:p>
            <a:pPr algn="ctr" eaLnBrk="1" hangingPunct="1"/>
            <a:r>
              <a:rPr lang="es-ES" sz="4000" b="1">
                <a:effectLst/>
              </a:rPr>
              <a:t>DE </a:t>
            </a:r>
          </a:p>
          <a:p>
            <a:pPr algn="ctr" eaLnBrk="1" hangingPunct="1"/>
            <a:r>
              <a:rPr lang="es-ES" sz="4000" b="1">
                <a:effectLst/>
              </a:rPr>
              <a:t>ABSORCIÓN” </a:t>
            </a:r>
          </a:p>
        </p:txBody>
      </p:sp>
      <p:pic>
        <p:nvPicPr>
          <p:cNvPr id="210951" name="Picture 7" descr="portal absorción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692150"/>
            <a:ext cx="4824413" cy="385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3" name="Rectangle 9"/>
          <p:cNvSpPr>
            <a:spLocks noChangeArrowheads="1"/>
          </p:cNvSpPr>
          <p:nvPr/>
        </p:nvSpPr>
        <p:spPr bwMode="auto">
          <a:xfrm>
            <a:off x="2339975" y="1916113"/>
            <a:ext cx="7921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4" name="Rectangle 10"/>
          <p:cNvSpPr>
            <a:spLocks noChangeArrowheads="1"/>
          </p:cNvSpPr>
          <p:nvPr/>
        </p:nvSpPr>
        <p:spPr bwMode="auto">
          <a:xfrm>
            <a:off x="5435600" y="2492375"/>
            <a:ext cx="13684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1973263" y="2203450"/>
            <a:ext cx="1201737" cy="70802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LUZ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5580063" y="2492375"/>
            <a:ext cx="2105025" cy="6461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</a:t>
            </a:r>
          </a:p>
        </p:txBody>
      </p:sp>
      <p:sp>
        <p:nvSpPr>
          <p:cNvPr id="210957" name="Rectangle 13"/>
          <p:cNvSpPr>
            <a:spLocks noChangeArrowheads="1"/>
          </p:cNvSpPr>
          <p:nvPr/>
        </p:nvSpPr>
        <p:spPr bwMode="auto">
          <a:xfrm>
            <a:off x="5003800" y="765175"/>
            <a:ext cx="15843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4932363" y="620713"/>
            <a:ext cx="22113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EPITELIO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INTESTINAL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827088" y="788988"/>
            <a:ext cx="1485900" cy="830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9" grpId="0"/>
      <p:bldP spid="210955" grpId="0" animBg="1"/>
      <p:bldP spid="210956" grpId="0" animBg="1"/>
      <p:bldP spid="210958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695575" y="1446213"/>
            <a:ext cx="3722688" cy="83026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/>
              <a:t>V. ALTERACIONES</a:t>
            </a:r>
          </a:p>
          <a:p>
            <a:pPr algn="ctr">
              <a:defRPr/>
            </a:pPr>
            <a:r>
              <a:rPr lang="es-ES" sz="2400" dirty="0"/>
              <a:t>INTESTINO DELGADO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467898" y="2423882"/>
            <a:ext cx="4208203" cy="2677656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 abdominal T9-T11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Ileo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adinámico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carcinoide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Enfermedad inflamatoria 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intestino delgado</a:t>
            </a:r>
          </a:p>
          <a:p>
            <a:pPr marL="171450" indent="-1714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138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img2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503238"/>
            <a:ext cx="4779962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269831" y="1052513"/>
            <a:ext cx="22653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DOLOR VISCERAL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170613" y="541338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030913" y="5594350"/>
            <a:ext cx="2403475" cy="711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“Mordiscos”</a:t>
            </a:r>
          </a:p>
          <a:p>
            <a:pPr algn="ctr"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Dolor </a:t>
            </a:r>
            <a:r>
              <a:rPr lang="es-ES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periumbilical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105525" y="1628775"/>
            <a:ext cx="2203450" cy="708025"/>
          </a:xfrm>
          <a:prstGeom prst="rect">
            <a:avLst/>
          </a:prstGeom>
          <a:solidFill>
            <a:srgbClr val="FF8BB2"/>
          </a:solidFill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4000" b="1">
                <a:effectLst/>
              </a:rPr>
              <a:t>!Cólicos!!</a:t>
            </a:r>
          </a:p>
        </p:txBody>
      </p:sp>
      <p:pic>
        <p:nvPicPr>
          <p:cNvPr id="43020" name="Picture 12" descr="col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t="26056" r="63031" b="3389"/>
          <a:stretch>
            <a:fillRect/>
          </a:stretch>
        </p:blipFill>
        <p:spPr bwMode="auto">
          <a:xfrm>
            <a:off x="179388" y="671513"/>
            <a:ext cx="18224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Picture 13" descr="stomach_cram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2349500"/>
            <a:ext cx="24495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3" name="Oval 15"/>
          <p:cNvSpPr>
            <a:spLocks noChangeArrowheads="1"/>
          </p:cNvSpPr>
          <p:nvPr/>
        </p:nvSpPr>
        <p:spPr bwMode="auto">
          <a:xfrm>
            <a:off x="2411413" y="2276475"/>
            <a:ext cx="1444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5" name="Oval 17"/>
          <p:cNvSpPr>
            <a:spLocks noChangeArrowheads="1"/>
          </p:cNvSpPr>
          <p:nvPr/>
        </p:nvSpPr>
        <p:spPr bwMode="auto">
          <a:xfrm>
            <a:off x="2339975" y="2565400"/>
            <a:ext cx="50482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1476375" y="404813"/>
            <a:ext cx="38163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2376488" y="1149350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1725613" y="644525"/>
            <a:ext cx="310673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Centros superiores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Información Dolor a corteza 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4572000" y="2349500"/>
            <a:ext cx="13684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4119563" y="1973263"/>
            <a:ext cx="142398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Aferencias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T9-T11</a:t>
            </a:r>
          </a:p>
        </p:txBody>
      </p:sp>
      <p:sp>
        <p:nvSpPr>
          <p:cNvPr id="43033" name="Freeform 25"/>
          <p:cNvSpPr>
            <a:spLocks/>
          </p:cNvSpPr>
          <p:nvPr/>
        </p:nvSpPr>
        <p:spPr bwMode="auto">
          <a:xfrm>
            <a:off x="2484438" y="4221163"/>
            <a:ext cx="2195512" cy="1728787"/>
          </a:xfrm>
          <a:custGeom>
            <a:avLst/>
            <a:gdLst>
              <a:gd name="T0" fmla="*/ 1360 w 1383"/>
              <a:gd name="T1" fmla="*/ 680 h 1414"/>
              <a:gd name="T2" fmla="*/ 1315 w 1383"/>
              <a:gd name="T3" fmla="*/ 1043 h 1414"/>
              <a:gd name="T4" fmla="*/ 952 w 1383"/>
              <a:gd name="T5" fmla="*/ 1361 h 1414"/>
              <a:gd name="T6" fmla="*/ 362 w 1383"/>
              <a:gd name="T7" fmla="*/ 726 h 1414"/>
              <a:gd name="T8" fmla="*/ 0 w 1383"/>
              <a:gd name="T9" fmla="*/ 0 h 1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3" h="1414">
                <a:moveTo>
                  <a:pt x="1360" y="680"/>
                </a:moveTo>
                <a:cubicBezTo>
                  <a:pt x="1371" y="804"/>
                  <a:pt x="1383" y="929"/>
                  <a:pt x="1315" y="1043"/>
                </a:cubicBezTo>
                <a:cubicBezTo>
                  <a:pt x="1247" y="1157"/>
                  <a:pt x="1111" y="1414"/>
                  <a:pt x="952" y="1361"/>
                </a:cubicBezTo>
                <a:cubicBezTo>
                  <a:pt x="793" y="1308"/>
                  <a:pt x="521" y="953"/>
                  <a:pt x="362" y="726"/>
                </a:cubicBezTo>
                <a:cubicBezTo>
                  <a:pt x="203" y="499"/>
                  <a:pt x="60" y="121"/>
                  <a:pt x="0" y="0"/>
                </a:cubicBezTo>
              </a:path>
            </a:pathLst>
          </a:custGeom>
          <a:noFill/>
          <a:ln w="28575" cmpd="sng">
            <a:solidFill>
              <a:srgbClr val="006666"/>
            </a:solidFill>
            <a:round/>
            <a:headEnd type="none" w="med" len="med"/>
            <a:tailEnd type="triangle" w="med" len="med"/>
          </a:ln>
          <a:effectLst>
            <a:outerShdw dist="254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34" name="Freeform 26"/>
          <p:cNvSpPr>
            <a:spLocks/>
          </p:cNvSpPr>
          <p:nvPr/>
        </p:nvSpPr>
        <p:spPr bwMode="auto">
          <a:xfrm>
            <a:off x="1174750" y="4292600"/>
            <a:ext cx="157163" cy="1728788"/>
          </a:xfrm>
          <a:custGeom>
            <a:avLst/>
            <a:gdLst>
              <a:gd name="T0" fmla="*/ 53 w 99"/>
              <a:gd name="T1" fmla="*/ 0 h 1089"/>
              <a:gd name="T2" fmla="*/ 8 w 99"/>
              <a:gd name="T3" fmla="*/ 499 h 1089"/>
              <a:gd name="T4" fmla="*/ 99 w 99"/>
              <a:gd name="T5" fmla="*/ 1089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1089">
                <a:moveTo>
                  <a:pt x="53" y="0"/>
                </a:moveTo>
                <a:cubicBezTo>
                  <a:pt x="26" y="159"/>
                  <a:pt x="0" y="318"/>
                  <a:pt x="8" y="499"/>
                </a:cubicBezTo>
                <a:cubicBezTo>
                  <a:pt x="16" y="680"/>
                  <a:pt x="57" y="884"/>
                  <a:pt x="99" y="1089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37" name="Rectangle 29"/>
          <p:cNvSpPr>
            <a:spLocks noChangeArrowheads="1"/>
          </p:cNvSpPr>
          <p:nvPr/>
        </p:nvSpPr>
        <p:spPr bwMode="auto">
          <a:xfrm>
            <a:off x="2124075" y="1196975"/>
            <a:ext cx="503238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2339975" y="1628775"/>
            <a:ext cx="1444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2771775" y="2781300"/>
            <a:ext cx="2873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41" name="Freeform 33"/>
          <p:cNvSpPr>
            <a:spLocks/>
          </p:cNvSpPr>
          <p:nvPr/>
        </p:nvSpPr>
        <p:spPr bwMode="auto">
          <a:xfrm>
            <a:off x="2484438" y="2060575"/>
            <a:ext cx="719137" cy="863600"/>
          </a:xfrm>
          <a:custGeom>
            <a:avLst/>
            <a:gdLst>
              <a:gd name="T0" fmla="*/ 363 w 363"/>
              <a:gd name="T1" fmla="*/ 590 h 590"/>
              <a:gd name="T2" fmla="*/ 227 w 363"/>
              <a:gd name="T3" fmla="*/ 454 h 590"/>
              <a:gd name="T4" fmla="*/ 272 w 363"/>
              <a:gd name="T5" fmla="*/ 137 h 590"/>
              <a:gd name="T6" fmla="*/ 0 w 363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590">
                <a:moveTo>
                  <a:pt x="363" y="590"/>
                </a:moveTo>
                <a:cubicBezTo>
                  <a:pt x="302" y="559"/>
                  <a:pt x="242" y="529"/>
                  <a:pt x="227" y="454"/>
                </a:cubicBezTo>
                <a:cubicBezTo>
                  <a:pt x="212" y="379"/>
                  <a:pt x="310" y="212"/>
                  <a:pt x="272" y="137"/>
                </a:cubicBezTo>
                <a:cubicBezTo>
                  <a:pt x="234" y="62"/>
                  <a:pt x="45" y="23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2268538" y="2565400"/>
            <a:ext cx="503237" cy="287338"/>
          </a:xfrm>
          <a:custGeom>
            <a:avLst/>
            <a:gdLst>
              <a:gd name="T0" fmla="*/ 226 w 279"/>
              <a:gd name="T1" fmla="*/ 0 h 136"/>
              <a:gd name="T2" fmla="*/ 272 w 279"/>
              <a:gd name="T3" fmla="*/ 90 h 136"/>
              <a:gd name="T4" fmla="*/ 181 w 279"/>
              <a:gd name="T5" fmla="*/ 136 h 136"/>
              <a:gd name="T6" fmla="*/ 0 w 279"/>
              <a:gd name="T7" fmla="*/ 9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9" h="136">
                <a:moveTo>
                  <a:pt x="226" y="0"/>
                </a:moveTo>
                <a:cubicBezTo>
                  <a:pt x="252" y="33"/>
                  <a:pt x="279" y="67"/>
                  <a:pt x="272" y="90"/>
                </a:cubicBezTo>
                <a:cubicBezTo>
                  <a:pt x="265" y="113"/>
                  <a:pt x="226" y="136"/>
                  <a:pt x="181" y="136"/>
                </a:cubicBezTo>
                <a:cubicBezTo>
                  <a:pt x="136" y="136"/>
                  <a:pt x="30" y="98"/>
                  <a:pt x="0" y="9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5" name="Freeform 37"/>
          <p:cNvSpPr>
            <a:spLocks/>
          </p:cNvSpPr>
          <p:nvPr/>
        </p:nvSpPr>
        <p:spPr bwMode="auto">
          <a:xfrm>
            <a:off x="2339975" y="1820863"/>
            <a:ext cx="144463" cy="239712"/>
          </a:xfrm>
          <a:custGeom>
            <a:avLst/>
            <a:gdLst>
              <a:gd name="T0" fmla="*/ 91 w 91"/>
              <a:gd name="T1" fmla="*/ 60 h 151"/>
              <a:gd name="T2" fmla="*/ 45 w 91"/>
              <a:gd name="T3" fmla="*/ 15 h 151"/>
              <a:gd name="T4" fmla="*/ 0 w 91"/>
              <a:gd name="T5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51">
                <a:moveTo>
                  <a:pt x="91" y="60"/>
                </a:moveTo>
                <a:cubicBezTo>
                  <a:pt x="75" y="30"/>
                  <a:pt x="60" y="0"/>
                  <a:pt x="45" y="15"/>
                </a:cubicBezTo>
                <a:cubicBezTo>
                  <a:pt x="30" y="30"/>
                  <a:pt x="7" y="128"/>
                  <a:pt x="0" y="15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46" name="Oval 38"/>
          <p:cNvSpPr>
            <a:spLocks noChangeArrowheads="1"/>
          </p:cNvSpPr>
          <p:nvPr/>
        </p:nvSpPr>
        <p:spPr bwMode="auto">
          <a:xfrm>
            <a:off x="2268538" y="2708275"/>
            <a:ext cx="71437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35" name="Freeform 27"/>
          <p:cNvSpPr>
            <a:spLocks/>
          </p:cNvSpPr>
          <p:nvPr/>
        </p:nvSpPr>
        <p:spPr bwMode="auto">
          <a:xfrm>
            <a:off x="1979613" y="1412875"/>
            <a:ext cx="2820987" cy="2879725"/>
          </a:xfrm>
          <a:custGeom>
            <a:avLst/>
            <a:gdLst>
              <a:gd name="T0" fmla="*/ 1724 w 1777"/>
              <a:gd name="T1" fmla="*/ 1814 h 1814"/>
              <a:gd name="T2" fmla="*/ 1769 w 1777"/>
              <a:gd name="T3" fmla="*/ 1542 h 1814"/>
              <a:gd name="T4" fmla="*/ 1678 w 1777"/>
              <a:gd name="T5" fmla="*/ 1270 h 1814"/>
              <a:gd name="T6" fmla="*/ 1497 w 1777"/>
              <a:gd name="T7" fmla="*/ 952 h 1814"/>
              <a:gd name="T8" fmla="*/ 1179 w 1777"/>
              <a:gd name="T9" fmla="*/ 771 h 1814"/>
              <a:gd name="T10" fmla="*/ 590 w 1777"/>
              <a:gd name="T11" fmla="*/ 499 h 1814"/>
              <a:gd name="T12" fmla="*/ 318 w 1777"/>
              <a:gd name="T13" fmla="*/ 453 h 1814"/>
              <a:gd name="T14" fmla="*/ 91 w 1777"/>
              <a:gd name="T15" fmla="*/ 499 h 1814"/>
              <a:gd name="T16" fmla="*/ 0 w 1777"/>
              <a:gd name="T17" fmla="*/ 0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7" h="1814">
                <a:moveTo>
                  <a:pt x="1724" y="1814"/>
                </a:moveTo>
                <a:cubicBezTo>
                  <a:pt x="1750" y="1723"/>
                  <a:pt x="1777" y="1633"/>
                  <a:pt x="1769" y="1542"/>
                </a:cubicBezTo>
                <a:cubicBezTo>
                  <a:pt x="1761" y="1451"/>
                  <a:pt x="1723" y="1368"/>
                  <a:pt x="1678" y="1270"/>
                </a:cubicBezTo>
                <a:cubicBezTo>
                  <a:pt x="1633" y="1172"/>
                  <a:pt x="1580" y="1035"/>
                  <a:pt x="1497" y="952"/>
                </a:cubicBezTo>
                <a:cubicBezTo>
                  <a:pt x="1414" y="869"/>
                  <a:pt x="1330" y="846"/>
                  <a:pt x="1179" y="771"/>
                </a:cubicBezTo>
                <a:cubicBezTo>
                  <a:pt x="1028" y="696"/>
                  <a:pt x="734" y="552"/>
                  <a:pt x="590" y="499"/>
                </a:cubicBezTo>
                <a:cubicBezTo>
                  <a:pt x="446" y="446"/>
                  <a:pt x="401" y="453"/>
                  <a:pt x="318" y="453"/>
                </a:cubicBezTo>
                <a:cubicBezTo>
                  <a:pt x="235" y="453"/>
                  <a:pt x="144" y="575"/>
                  <a:pt x="91" y="499"/>
                </a:cubicBezTo>
                <a:cubicBezTo>
                  <a:pt x="38" y="423"/>
                  <a:pt x="19" y="211"/>
                  <a:pt x="0" y="0"/>
                </a:cubicBezTo>
              </a:path>
            </a:pathLst>
          </a:custGeom>
          <a:noFill/>
          <a:ln w="28575" cmpd="sng">
            <a:solidFill>
              <a:srgbClr val="006666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003800" y="496888"/>
            <a:ext cx="1079500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  <p:bldP spid="43019" grpId="0" animBg="1"/>
      <p:bldP spid="43029" grpId="0"/>
      <p:bldP spid="43031" grpId="0"/>
      <p:bldP spid="43046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03427" name="Picture 13" descr="ileo parali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9"/>
          <a:stretch>
            <a:fillRect/>
          </a:stretch>
        </p:blipFill>
        <p:spPr bwMode="auto">
          <a:xfrm>
            <a:off x="923925" y="549275"/>
            <a:ext cx="71374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4284663" y="4149725"/>
            <a:ext cx="3671887" cy="2133600"/>
          </a:xfrm>
          <a:prstGeom prst="rect">
            <a:avLst/>
          </a:prstGeom>
          <a:solidFill>
            <a:srgbClr val="FFE9E9"/>
          </a:solidFill>
          <a:ln w="28575">
            <a:solidFill>
              <a:srgbClr val="FF858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No hay peristalsis</a:t>
            </a:r>
          </a:p>
          <a:p>
            <a:pPr eaLnBrk="1" hangingPunct="1"/>
            <a:r>
              <a:rPr lang="es-ES">
                <a:effectLst/>
              </a:rPr>
              <a:t>Se acumulan gas y líquido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Actividad GI regresa en 6-8 h</a:t>
            </a:r>
          </a:p>
          <a:p>
            <a:pPr eaLnBrk="1" hangingPunct="1"/>
            <a:r>
              <a:rPr lang="es-ES">
                <a:effectLst/>
              </a:rPr>
              <a:t>Actividad colónica en 2-3 d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Alivia la distensión por aspiración líquido con SNG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947738" y="5824538"/>
            <a:ext cx="301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otro tratamiento?</a:t>
            </a:r>
          </a:p>
        </p:txBody>
      </p:sp>
      <p:sp>
        <p:nvSpPr>
          <p:cNvPr id="103430" name="Rectangle 11"/>
          <p:cNvSpPr>
            <a:spLocks noChangeArrowheads="1"/>
          </p:cNvSpPr>
          <p:nvPr/>
        </p:nvSpPr>
        <p:spPr bwMode="auto">
          <a:xfrm>
            <a:off x="395288" y="1341438"/>
            <a:ext cx="1647825" cy="641350"/>
          </a:xfrm>
          <a:prstGeom prst="rect">
            <a:avLst/>
          </a:prstGeom>
          <a:solidFill>
            <a:srgbClr val="83C6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>
                <a:effectLst/>
              </a:rPr>
              <a:t>CIRUGÍA </a:t>
            </a:r>
          </a:p>
          <a:p>
            <a:pPr algn="ctr"/>
            <a:r>
              <a:rPr lang="es-ES">
                <a:effectLst/>
              </a:rPr>
              <a:t>ABDOMINAL</a:t>
            </a: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1258888" y="4149725"/>
            <a:ext cx="2651125" cy="1508125"/>
          </a:xfrm>
          <a:prstGeom prst="rect">
            <a:avLst/>
          </a:prstGeom>
          <a:noFill/>
          <a:ln w="28575">
            <a:solidFill>
              <a:srgbClr val="FF858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858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800">
              <a:effectLst/>
            </a:endParaRPr>
          </a:p>
          <a:p>
            <a:pPr eaLnBrk="1" hangingPunct="1"/>
            <a:r>
              <a:rPr lang="es-ES">
                <a:effectLst/>
              </a:rPr>
              <a:t>* Inhibición directa </a:t>
            </a:r>
          </a:p>
          <a:p>
            <a:pPr eaLnBrk="1" hangingPunct="1"/>
            <a:r>
              <a:rPr lang="es-ES">
                <a:effectLst/>
              </a:rPr>
              <a:t>   músculo liso (trauma)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* Inhibición refleja </a:t>
            </a:r>
          </a:p>
          <a:p>
            <a:pPr eaLnBrk="1" hangingPunct="1"/>
            <a:r>
              <a:rPr lang="es-ES">
                <a:effectLst/>
              </a:rPr>
              <a:t>   ¡rritación peritoneal</a:t>
            </a:r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6227763" y="3141663"/>
            <a:ext cx="2632075" cy="730250"/>
          </a:xfrm>
          <a:prstGeom prst="rect">
            <a:avLst/>
          </a:prstGeom>
          <a:solidFill>
            <a:srgbClr val="FFFFC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“No hable porque </a:t>
            </a:r>
          </a:p>
          <a:p>
            <a:pPr algn="ctr">
              <a:defRPr/>
            </a:pPr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llena de GASES”</a:t>
            </a:r>
          </a:p>
        </p:txBody>
      </p:sp>
      <p:sp>
        <p:nvSpPr>
          <p:cNvPr id="10343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6286136" y="476250"/>
            <a:ext cx="234070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ILEO ADINÁMICO</a:t>
            </a:r>
          </a:p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Indoloro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792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8" grpId="0" animBg="1"/>
      <p:bldP spid="179215" grpId="0"/>
      <p:bldP spid="179207" grpId="0" animBg="1"/>
      <p:bldP spid="179210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4"/>
          <a:stretch>
            <a:fillRect/>
          </a:stretch>
        </p:blipFill>
        <p:spPr>
          <a:xfrm>
            <a:off x="3708400" y="503238"/>
            <a:ext cx="4438650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696913" y="981075"/>
            <a:ext cx="155042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/>
              </a:rPr>
              <a:t>SÍNDROME </a:t>
            </a:r>
          </a:p>
          <a:p>
            <a:pPr algn="ctr">
              <a:defRPr/>
            </a:pPr>
            <a:r>
              <a:rPr lang="es-ES" sz="1600" b="1">
                <a:effectLst/>
              </a:rPr>
              <a:t>CARCINOIDE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684213" y="476250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pic>
        <p:nvPicPr>
          <p:cNvPr id="45068" name="Picture 12" descr="TUMOR CARCINOIDE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1617946"/>
            <a:ext cx="2387316" cy="238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6227763" y="4352925"/>
            <a:ext cx="1584325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56" name="Rectangle 18"/>
          <p:cNvSpPr>
            <a:spLocks noChangeArrowheads="1"/>
          </p:cNvSpPr>
          <p:nvPr/>
        </p:nvSpPr>
        <p:spPr bwMode="auto">
          <a:xfrm>
            <a:off x="6156325" y="5432425"/>
            <a:ext cx="12954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6300788" y="4424363"/>
            <a:ext cx="22875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APUDOMAS</a:t>
            </a:r>
          </a:p>
          <a:p>
            <a:pPr eaLnBrk="1" hangingPunct="1"/>
            <a:r>
              <a:rPr lang="es-ES" sz="1400">
                <a:effectLst/>
              </a:rPr>
              <a:t>Tumores de c. ECF</a:t>
            </a:r>
          </a:p>
          <a:p>
            <a:pPr eaLnBrk="1" hangingPunct="1"/>
            <a:r>
              <a:rPr lang="es-ES" sz="1400">
                <a:effectLst/>
              </a:rPr>
              <a:t>Pequeños, raros, benignos</a:t>
            </a:r>
          </a:p>
          <a:p>
            <a:pPr eaLnBrk="1" hangingPunct="1"/>
            <a:r>
              <a:rPr lang="es-ES" sz="1400">
                <a:effectLst/>
              </a:rPr>
              <a:t>Síntomas dependen de </a:t>
            </a:r>
          </a:p>
          <a:p>
            <a:pPr eaLnBrk="1" hangingPunct="1"/>
            <a:r>
              <a:rPr lang="es-ES" sz="1400">
                <a:effectLst/>
              </a:rPr>
              <a:t>las sustancias liberadas</a:t>
            </a: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3708400" y="2781300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6227763" y="5654675"/>
            <a:ext cx="2376487" cy="7016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000" b="1">
                <a:solidFill>
                  <a:srgbClr val="CA0065"/>
                </a:solidFill>
                <a:effectLst/>
              </a:rPr>
              <a:t>Pensar en ellos!! </a:t>
            </a:r>
          </a:p>
          <a:p>
            <a:r>
              <a:rPr lang="es-ES" sz="2000" b="1">
                <a:solidFill>
                  <a:srgbClr val="CA0065"/>
                </a:solidFill>
                <a:effectLst/>
              </a:rPr>
              <a:t>Buscarlos!!</a:t>
            </a:r>
          </a:p>
        </p:txBody>
      </p:sp>
      <p:sp>
        <p:nvSpPr>
          <p:cNvPr id="45081" name="Oval 25"/>
          <p:cNvSpPr>
            <a:spLocks noChangeArrowheads="1"/>
          </p:cNvSpPr>
          <p:nvPr/>
        </p:nvSpPr>
        <p:spPr bwMode="auto">
          <a:xfrm>
            <a:off x="3995738" y="3284538"/>
            <a:ext cx="720725" cy="5048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3779838" y="4137025"/>
            <a:ext cx="1512887" cy="215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45062" name="Picture 6" descr="tumor carcinolide"/>
          <p:cNvPicPr>
            <a:picLocks noChangeAspect="1" noChangeArrowheads="1"/>
          </p:cNvPicPr>
          <p:nvPr/>
        </p:nvPicPr>
        <p:blipFill>
          <a:blip r:embed="rId4">
            <a:lum contrast="4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49725"/>
            <a:ext cx="3455987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84" name="Oval 28"/>
          <p:cNvSpPr>
            <a:spLocks noChangeArrowheads="1"/>
          </p:cNvSpPr>
          <p:nvPr/>
        </p:nvSpPr>
        <p:spPr bwMode="auto">
          <a:xfrm>
            <a:off x="1042988" y="2492375"/>
            <a:ext cx="1657350" cy="144145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5653088" y="2781300"/>
            <a:ext cx="287337" cy="431800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olid"/>
            <a:round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4211638" y="3357563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7" name="Oval 31"/>
          <p:cNvSpPr>
            <a:spLocks noChangeArrowheads="1"/>
          </p:cNvSpPr>
          <p:nvPr/>
        </p:nvSpPr>
        <p:spPr bwMode="auto">
          <a:xfrm>
            <a:off x="4356100" y="3429000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8" name="Oval 32"/>
          <p:cNvSpPr>
            <a:spLocks noChangeArrowheads="1"/>
          </p:cNvSpPr>
          <p:nvPr/>
        </p:nvSpPr>
        <p:spPr bwMode="auto">
          <a:xfrm>
            <a:off x="4211638" y="3502025"/>
            <a:ext cx="215900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5089" name="Oval 33"/>
          <p:cNvSpPr>
            <a:spLocks noChangeArrowheads="1"/>
          </p:cNvSpPr>
          <p:nvPr/>
        </p:nvSpPr>
        <p:spPr bwMode="auto">
          <a:xfrm>
            <a:off x="4141788" y="3429000"/>
            <a:ext cx="358775" cy="2159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779838" y="660916"/>
            <a:ext cx="1152202" cy="212038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716463" y="792817"/>
            <a:ext cx="748923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Rubor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502697" y="1551831"/>
            <a:ext cx="1633781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Broncoespasmo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102056" y="2605191"/>
            <a:ext cx="797013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Tumor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6948008" y="1988840"/>
            <a:ext cx="1368408" cy="7575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725404" y="1819563"/>
            <a:ext cx="1452642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solidFill>
                  <a:srgbClr val="C00000"/>
                </a:solidFill>
                <a:effectLst/>
              </a:rPr>
              <a:t>Valvulopatías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7236296" y="2781300"/>
            <a:ext cx="630605" cy="6842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6588224" y="4166673"/>
            <a:ext cx="1043988" cy="34244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6948008" y="3933825"/>
            <a:ext cx="764067" cy="4040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7019925" y="2238562"/>
            <a:ext cx="1757212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5-HT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sangre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772632" y="3204265"/>
            <a:ext cx="2287806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Peristaltismo Diarrea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896933" y="3768150"/>
            <a:ext cx="169144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Aumento </a:t>
            </a:r>
          </a:p>
          <a:p>
            <a:r>
              <a:rPr lang="es-VE" sz="1600" b="1" dirty="0" smtClean="0">
                <a:solidFill>
                  <a:srgbClr val="C00000"/>
                </a:solidFill>
                <a:effectLst/>
              </a:rPr>
              <a:t>5-HIAA orina</a:t>
            </a:r>
            <a:endParaRPr lang="es-VE" sz="1600" b="1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/>
      <p:bldP spid="45080" grpId="0"/>
      <p:bldP spid="45081" grpId="0" animBg="1"/>
      <p:bldP spid="45084" grpId="0" animBg="1"/>
      <p:bldP spid="45085" grpId="0" animBg="1"/>
      <p:bldP spid="45089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27088" y="1035050"/>
            <a:ext cx="2498725" cy="340518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5988" y="1035050"/>
            <a:ext cx="2265362" cy="34051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8000"/>
                    </a14:imgEffect>
                    <a14:imgEffect>
                      <a14:brightnessContrast bright="-4000" contrast="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867400" y="711200"/>
            <a:ext cx="2482850" cy="372903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547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62917" y="4440238"/>
            <a:ext cx="7072770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>
                <a:effectLst/>
              </a:rPr>
              <a:t>Rubor intermitente, diarrea. TAC tumores en hígado e intestino </a:t>
            </a:r>
          </a:p>
          <a:p>
            <a:pPr>
              <a:defRPr/>
            </a:pPr>
            <a:r>
              <a:rPr lang="es-VE" dirty="0" err="1">
                <a:effectLst/>
              </a:rPr>
              <a:t>Escintigrama</a:t>
            </a:r>
            <a:r>
              <a:rPr lang="es-VE" dirty="0">
                <a:effectLst/>
              </a:rPr>
              <a:t> I</a:t>
            </a:r>
            <a:r>
              <a:rPr lang="es-VE" baseline="30000" dirty="0">
                <a:effectLst/>
              </a:rPr>
              <a:t>111</a:t>
            </a:r>
            <a:r>
              <a:rPr lang="es-VE" dirty="0">
                <a:effectLst/>
              </a:rPr>
              <a:t> metástasis hígado y esqueleto axial</a:t>
            </a:r>
          </a:p>
          <a:p>
            <a:pPr>
              <a:defRPr/>
            </a:pPr>
            <a:r>
              <a:rPr lang="es-VE" dirty="0">
                <a:effectLst/>
              </a:rPr>
              <a:t>Aumento de </a:t>
            </a:r>
            <a:r>
              <a:rPr lang="es-VE" dirty="0" err="1">
                <a:effectLst/>
              </a:rPr>
              <a:t>cromogranina</a:t>
            </a:r>
            <a:r>
              <a:rPr lang="es-VE" dirty="0">
                <a:effectLst/>
              </a:rPr>
              <a:t>, y </a:t>
            </a:r>
            <a:r>
              <a:rPr lang="es-VE" dirty="0" smtClean="0">
                <a:effectLst/>
              </a:rPr>
              <a:t>5-HIAA. </a:t>
            </a:r>
            <a:endParaRPr lang="es-VE" dirty="0" smtClean="0">
              <a:effectLst/>
            </a:endParaRPr>
          </a:p>
          <a:p>
            <a:pPr>
              <a:defRPr/>
            </a:pPr>
            <a:r>
              <a:rPr lang="es-VE" dirty="0" smtClean="0"/>
              <a:t>Tratamiento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con </a:t>
            </a:r>
            <a:r>
              <a:rPr lang="es-VE" dirty="0" err="1" smtClean="0">
                <a:effectLst/>
              </a:rPr>
              <a:t>octeotride</a:t>
            </a:r>
            <a:r>
              <a:rPr lang="es-VE" dirty="0" smtClean="0">
                <a:effectLst/>
              </a:rPr>
              <a:t> </a:t>
            </a:r>
            <a:r>
              <a:rPr lang="es-VE" dirty="0">
                <a:effectLst/>
              </a:rPr>
              <a:t>(inhibidor como SIH) y </a:t>
            </a:r>
          </a:p>
          <a:p>
            <a:pPr>
              <a:defRPr/>
            </a:pPr>
            <a:r>
              <a:rPr lang="es-VE" dirty="0" err="1">
                <a:effectLst/>
              </a:rPr>
              <a:t>everolimus</a:t>
            </a:r>
            <a:r>
              <a:rPr lang="es-VE" dirty="0">
                <a:effectLst/>
              </a:rPr>
              <a:t> (bloquea </a:t>
            </a:r>
            <a:r>
              <a:rPr lang="es-VE" dirty="0" err="1" smtClean="0">
                <a:effectLst/>
              </a:rPr>
              <a:t>mTOR</a:t>
            </a:r>
            <a:r>
              <a:rPr lang="es-VE" dirty="0" smtClean="0">
                <a:effectLst/>
              </a:rPr>
              <a:t>, </a:t>
            </a:r>
            <a:r>
              <a:rPr lang="es-VE" dirty="0">
                <a:effectLst/>
              </a:rPr>
              <a:t>actúa como inmunosupresor)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109708" y="6047710"/>
            <a:ext cx="34227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100" dirty="0" smtClean="0">
                <a:effectLst/>
              </a:rPr>
              <a:t>N </a:t>
            </a:r>
            <a:r>
              <a:rPr lang="es-VE" sz="1100" dirty="0" err="1" smtClean="0">
                <a:effectLst/>
              </a:rPr>
              <a:t>Engl</a:t>
            </a:r>
            <a:r>
              <a:rPr lang="es-VE" sz="1100" dirty="0" smtClean="0">
                <a:effectLst/>
              </a:rPr>
              <a:t> J </a:t>
            </a:r>
            <a:r>
              <a:rPr lang="es-VE" sz="1100" dirty="0" err="1" smtClean="0">
                <a:effectLst/>
              </a:rPr>
              <a:t>Med</a:t>
            </a:r>
            <a:r>
              <a:rPr lang="es-VE" sz="1100" dirty="0" smtClean="0">
                <a:effectLst/>
              </a:rPr>
              <a:t> </a:t>
            </a:r>
            <a:r>
              <a:rPr lang="es-VE" sz="1100" dirty="0" smtClean="0"/>
              <a:t>2014</a:t>
            </a:r>
            <a:r>
              <a:rPr lang="es-VE" sz="1100" dirty="0" smtClean="0">
                <a:effectLst/>
              </a:rPr>
              <a:t>;  371;3 </a:t>
            </a:r>
            <a:r>
              <a:rPr lang="es-VE" sz="1100" dirty="0">
                <a:effectLst/>
              </a:rPr>
              <a:t>nejm.org </a:t>
            </a:r>
            <a:r>
              <a:rPr lang="es-VE" sz="1100" dirty="0" err="1">
                <a:effectLst/>
              </a:rPr>
              <a:t>july</a:t>
            </a:r>
            <a:r>
              <a:rPr lang="es-VE" sz="1100" dirty="0">
                <a:effectLst/>
              </a:rPr>
              <a:t> 17, 2014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5288" y="909638"/>
            <a:ext cx="155042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SÍNDROME </a:t>
            </a:r>
          </a:p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CARCINOIDE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5288" y="404813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08533" y="5947682"/>
            <a:ext cx="3417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mTOR</a:t>
            </a:r>
            <a:r>
              <a:rPr lang="es-VE" sz="1200" dirty="0" smtClean="0"/>
              <a:t> (</a:t>
            </a:r>
            <a:r>
              <a:rPr lang="es-VE" sz="1200" dirty="0" err="1" smtClean="0"/>
              <a:t>mammalian</a:t>
            </a:r>
            <a:r>
              <a:rPr lang="es-VE" sz="1200" dirty="0" smtClean="0"/>
              <a:t> </a:t>
            </a:r>
            <a:r>
              <a:rPr lang="es-VE" sz="1200" dirty="0"/>
              <a:t>target of </a:t>
            </a:r>
            <a:r>
              <a:rPr lang="es-VE" sz="1200" dirty="0" err="1" smtClean="0"/>
              <a:t>rapamicina</a:t>
            </a:r>
            <a:r>
              <a:rPr lang="es-VE" sz="1200" dirty="0" smtClean="0"/>
              <a:t>) es</a:t>
            </a:r>
            <a:endParaRPr lang="es-VE" sz="1200" dirty="0"/>
          </a:p>
          <a:p>
            <a:r>
              <a:rPr lang="es-VE" sz="1200" dirty="0" smtClean="0"/>
              <a:t>PK  que actúa en muchas funciones celulares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755650" y="981075"/>
            <a:ext cx="344357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Enf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Inflam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Intest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CROHN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6328" name="Text Box 24"/>
          <p:cNvSpPr txBox="1">
            <a:spLocks noChangeArrowheads="1"/>
          </p:cNvSpPr>
          <p:nvPr/>
        </p:nvSpPr>
        <p:spPr bwMode="auto">
          <a:xfrm>
            <a:off x="684213" y="3429000"/>
            <a:ext cx="3743325" cy="24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Enfermedad inflamatoria </a:t>
            </a:r>
          </a:p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Intestino Delgado</a:t>
            </a:r>
          </a:p>
          <a:p>
            <a:pPr>
              <a:defRPr/>
            </a:pPr>
            <a:endParaRPr lang="es-ES_tradnl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genética en la función </a:t>
            </a:r>
          </a:p>
          <a:p>
            <a:pPr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Paneth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Alteración de </a:t>
            </a:r>
            <a:r>
              <a:rPr lang="es-ES_tradnl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autofagia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celular</a:t>
            </a:r>
          </a:p>
          <a:p>
            <a:pPr>
              <a:buClr>
                <a:srgbClr val="FF3399"/>
              </a:buClr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Disminución de lisozima en la luz</a:t>
            </a:r>
          </a:p>
          <a:p>
            <a:pPr>
              <a:buClr>
                <a:srgbClr val="FF3399"/>
              </a:buClr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FF3399"/>
              </a:buClr>
              <a:buFontTx/>
              <a:buChar char="•"/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Aumento de la inflamación intestinal</a:t>
            </a:r>
          </a:p>
        </p:txBody>
      </p:sp>
      <p:sp>
        <p:nvSpPr>
          <p:cNvPr id="226329" name="Text Box 25"/>
          <p:cNvSpPr txBox="1">
            <a:spLocks noChangeArrowheads="1"/>
          </p:cNvSpPr>
          <p:nvPr/>
        </p:nvSpPr>
        <p:spPr bwMode="auto">
          <a:xfrm>
            <a:off x="2124075" y="5876925"/>
            <a:ext cx="2419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NEJM 360: 1785-87, 2009</a:t>
            </a:r>
          </a:p>
        </p:txBody>
      </p:sp>
      <p:pic>
        <p:nvPicPr>
          <p:cNvPr id="226330" name="Picture 26" descr="CD_serpiginous_ul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2232025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33" name="Text Box 29"/>
          <p:cNvSpPr txBox="1">
            <a:spLocks noChangeArrowheads="1"/>
          </p:cNvSpPr>
          <p:nvPr/>
        </p:nvSpPr>
        <p:spPr bwMode="auto">
          <a:xfrm>
            <a:off x="755650" y="428625"/>
            <a:ext cx="2400016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pic>
        <p:nvPicPr>
          <p:cNvPr id="106503" name="Picture 27" descr="autofagia Crohn c paneth h"/>
          <p:cNvPicPr>
            <a:picLocks noChangeAspect="1" noChangeArrowheads="1"/>
          </p:cNvPicPr>
          <p:nvPr/>
        </p:nvPicPr>
        <p:blipFill>
          <a:blip r:embed="rId3">
            <a:lum bright="-66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2998" r="2777" b="1295"/>
          <a:stretch>
            <a:fillRect/>
          </a:stretch>
        </p:blipFill>
        <p:spPr bwMode="auto">
          <a:xfrm>
            <a:off x="4867275" y="0"/>
            <a:ext cx="3608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40" name="Rectangle 36"/>
          <p:cNvSpPr>
            <a:spLocks noChangeArrowheads="1"/>
          </p:cNvSpPr>
          <p:nvPr/>
        </p:nvSpPr>
        <p:spPr bwMode="auto">
          <a:xfrm>
            <a:off x="5083175" y="0"/>
            <a:ext cx="863600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1" name="Rectangle 37"/>
          <p:cNvSpPr>
            <a:spLocks noChangeArrowheads="1"/>
          </p:cNvSpPr>
          <p:nvPr/>
        </p:nvSpPr>
        <p:spPr bwMode="auto">
          <a:xfrm>
            <a:off x="5083175" y="1557338"/>
            <a:ext cx="9350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2" name="Rectangle 38"/>
          <p:cNvSpPr>
            <a:spLocks noChangeArrowheads="1"/>
          </p:cNvSpPr>
          <p:nvPr/>
        </p:nvSpPr>
        <p:spPr bwMode="auto">
          <a:xfrm>
            <a:off x="5875338" y="29241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3" name="Rectangle 39"/>
          <p:cNvSpPr>
            <a:spLocks noChangeArrowheads="1"/>
          </p:cNvSpPr>
          <p:nvPr/>
        </p:nvSpPr>
        <p:spPr bwMode="auto">
          <a:xfrm>
            <a:off x="5154613" y="558958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36" name="Text Box 32"/>
          <p:cNvSpPr txBox="1">
            <a:spLocks noChangeArrowheads="1"/>
          </p:cNvSpPr>
          <p:nvPr/>
        </p:nvSpPr>
        <p:spPr bwMode="auto">
          <a:xfrm>
            <a:off x="5002213" y="0"/>
            <a:ext cx="946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Fagófaro</a:t>
            </a:r>
          </a:p>
        </p:txBody>
      </p:sp>
      <p:sp>
        <p:nvSpPr>
          <p:cNvPr id="226337" name="Text Box 33"/>
          <p:cNvSpPr txBox="1">
            <a:spLocks noChangeArrowheads="1"/>
          </p:cNvSpPr>
          <p:nvPr/>
        </p:nvSpPr>
        <p:spPr bwMode="auto">
          <a:xfrm>
            <a:off x="4859338" y="1557338"/>
            <a:ext cx="1377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Autofagosoma</a:t>
            </a:r>
          </a:p>
        </p:txBody>
      </p:sp>
      <p:sp>
        <p:nvSpPr>
          <p:cNvPr id="226338" name="Text Box 34"/>
          <p:cNvSpPr txBox="1">
            <a:spLocks noChangeArrowheads="1"/>
          </p:cNvSpPr>
          <p:nvPr/>
        </p:nvSpPr>
        <p:spPr bwMode="auto">
          <a:xfrm>
            <a:off x="5656263" y="2781300"/>
            <a:ext cx="930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Lisosoma</a:t>
            </a:r>
          </a:p>
        </p:txBody>
      </p:sp>
      <p:sp>
        <p:nvSpPr>
          <p:cNvPr id="226339" name="Text Box 35"/>
          <p:cNvSpPr txBox="1">
            <a:spLocks noChangeArrowheads="1"/>
          </p:cNvSpPr>
          <p:nvPr/>
        </p:nvSpPr>
        <p:spPr bwMode="auto">
          <a:xfrm>
            <a:off x="4867275" y="5589588"/>
            <a:ext cx="1363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Autolisosoma</a:t>
            </a:r>
          </a:p>
        </p:txBody>
      </p:sp>
      <p:sp>
        <p:nvSpPr>
          <p:cNvPr id="226344" name="Rectangle 40"/>
          <p:cNvSpPr>
            <a:spLocks noChangeArrowheads="1"/>
          </p:cNvSpPr>
          <p:nvPr/>
        </p:nvSpPr>
        <p:spPr bwMode="auto">
          <a:xfrm>
            <a:off x="7026275" y="0"/>
            <a:ext cx="936625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5" name="Rectangle 41"/>
          <p:cNvSpPr>
            <a:spLocks noChangeArrowheads="1"/>
          </p:cNvSpPr>
          <p:nvPr/>
        </p:nvSpPr>
        <p:spPr bwMode="auto">
          <a:xfrm>
            <a:off x="7315200" y="177323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6" name="Rectangle 42"/>
          <p:cNvSpPr>
            <a:spLocks noChangeArrowheads="1"/>
          </p:cNvSpPr>
          <p:nvPr/>
        </p:nvSpPr>
        <p:spPr bwMode="auto">
          <a:xfrm>
            <a:off x="7242175" y="38608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47" name="Text Box 43"/>
          <p:cNvSpPr txBox="1">
            <a:spLocks noChangeArrowheads="1"/>
          </p:cNvSpPr>
          <p:nvPr/>
        </p:nvSpPr>
        <p:spPr bwMode="auto">
          <a:xfrm>
            <a:off x="6946900" y="100013"/>
            <a:ext cx="1041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Vellosidad</a:t>
            </a:r>
          </a:p>
        </p:txBody>
      </p:sp>
      <p:sp>
        <p:nvSpPr>
          <p:cNvPr id="226348" name="Text Box 44"/>
          <p:cNvSpPr txBox="1">
            <a:spLocks noChangeArrowheads="1"/>
          </p:cNvSpPr>
          <p:nvPr/>
        </p:nvSpPr>
        <p:spPr bwMode="auto">
          <a:xfrm>
            <a:off x="7096125" y="1844675"/>
            <a:ext cx="1025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superficie</a:t>
            </a:r>
          </a:p>
        </p:txBody>
      </p:sp>
      <p:sp>
        <p:nvSpPr>
          <p:cNvPr id="226349" name="Text Box 45"/>
          <p:cNvSpPr txBox="1">
            <a:spLocks noChangeArrowheads="1"/>
          </p:cNvSpPr>
          <p:nvPr/>
        </p:nvSpPr>
        <p:spPr bwMode="auto">
          <a:xfrm>
            <a:off x="7167563" y="3789363"/>
            <a:ext cx="68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cripta</a:t>
            </a:r>
          </a:p>
        </p:txBody>
      </p:sp>
      <p:sp>
        <p:nvSpPr>
          <p:cNvPr id="226350" name="Rectangle 46"/>
          <p:cNvSpPr>
            <a:spLocks noChangeArrowheads="1"/>
          </p:cNvSpPr>
          <p:nvPr/>
        </p:nvSpPr>
        <p:spPr bwMode="auto">
          <a:xfrm>
            <a:off x="6883400" y="6597650"/>
            <a:ext cx="792163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51" name="Text Box 47"/>
          <p:cNvSpPr txBox="1">
            <a:spLocks noChangeArrowheads="1"/>
          </p:cNvSpPr>
          <p:nvPr/>
        </p:nvSpPr>
        <p:spPr bwMode="auto">
          <a:xfrm>
            <a:off x="7747000" y="4437063"/>
            <a:ext cx="1246188" cy="369887"/>
          </a:xfrm>
          <a:prstGeom prst="rect">
            <a:avLst/>
          </a:prstGeom>
          <a:solidFill>
            <a:srgbClr val="8AD2A2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c. Paneth</a:t>
            </a:r>
          </a:p>
        </p:txBody>
      </p:sp>
      <p:sp>
        <p:nvSpPr>
          <p:cNvPr id="226352" name="Text Box 48"/>
          <p:cNvSpPr txBox="1">
            <a:spLocks noChangeArrowheads="1"/>
          </p:cNvSpPr>
          <p:nvPr/>
        </p:nvSpPr>
        <p:spPr bwMode="auto">
          <a:xfrm>
            <a:off x="6018213" y="5084763"/>
            <a:ext cx="83661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lisozima</a:t>
            </a:r>
          </a:p>
        </p:txBody>
      </p:sp>
      <p:sp>
        <p:nvSpPr>
          <p:cNvPr id="226353" name="Rectangle 49"/>
          <p:cNvSpPr>
            <a:spLocks noChangeArrowheads="1"/>
          </p:cNvSpPr>
          <p:nvPr/>
        </p:nvSpPr>
        <p:spPr bwMode="auto">
          <a:xfrm>
            <a:off x="6162675" y="5373688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6355" name="Text Box 51"/>
          <p:cNvSpPr txBox="1">
            <a:spLocks noChangeArrowheads="1"/>
          </p:cNvSpPr>
          <p:nvPr/>
        </p:nvSpPr>
        <p:spPr bwMode="auto">
          <a:xfrm>
            <a:off x="7813675" y="5229225"/>
            <a:ext cx="904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</a:t>
            </a:r>
          </a:p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exociticos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2385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28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2225675" y="1279525"/>
            <a:ext cx="4883150" cy="4619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6666"/>
                </a:solidFill>
              </a:rPr>
              <a:t>Fisiología del Aparato Digestivo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2517626" y="1867885"/>
            <a:ext cx="4108747" cy="410881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9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endParaRPr lang="es-ES_tradnl" sz="14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effectLst/>
                <a:latin typeface="Comic Sans MS" pitchFamily="66" charset="0"/>
              </a:rPr>
              <a:t>E</a:t>
            </a:r>
            <a:r>
              <a:rPr lang="es-ES_tradnl" sz="1400" b="1" dirty="0" smtClean="0">
                <a:effectLst/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Páncreas, Hígado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7088" y="1196975"/>
            <a:ext cx="7489825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pic>
        <p:nvPicPr>
          <p:cNvPr id="11267" name="Picture 6" descr="LO QUE SE ABSORBE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00" y="549275"/>
            <a:ext cx="4416425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1187450" y="2276475"/>
            <a:ext cx="2959100" cy="7016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solidFill>
                  <a:srgbClr val="CC0000"/>
                </a:solidFill>
                <a:effectLst/>
              </a:rPr>
              <a:t>RECIBE</a:t>
            </a:r>
          </a:p>
          <a:p>
            <a:pPr algn="ctr" eaLnBrk="1" hangingPunct="1"/>
            <a:r>
              <a:rPr lang="es-ES" sz="2000" b="1">
                <a:effectLst/>
              </a:rPr>
              <a:t>9 litros de fluidos/día!</a:t>
            </a:r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3497263" y="1125538"/>
            <a:ext cx="1008062" cy="790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9" name="Rectangle 11"/>
          <p:cNvSpPr>
            <a:spLocks noChangeArrowheads="1"/>
          </p:cNvSpPr>
          <p:nvPr/>
        </p:nvSpPr>
        <p:spPr bwMode="auto">
          <a:xfrm>
            <a:off x="6018213" y="2349500"/>
            <a:ext cx="12954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0" name="Rectangle 12"/>
          <p:cNvSpPr>
            <a:spLocks noChangeArrowheads="1"/>
          </p:cNvSpPr>
          <p:nvPr/>
        </p:nvSpPr>
        <p:spPr bwMode="auto">
          <a:xfrm>
            <a:off x="3059113" y="3429000"/>
            <a:ext cx="865187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>
            <a:off x="6592888" y="3716338"/>
            <a:ext cx="79375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3352800" y="5013325"/>
            <a:ext cx="1008063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3" name="Rectangle 15"/>
          <p:cNvSpPr>
            <a:spLocks noChangeArrowheads="1"/>
          </p:cNvSpPr>
          <p:nvPr/>
        </p:nvSpPr>
        <p:spPr bwMode="auto">
          <a:xfrm>
            <a:off x="6450013" y="4652963"/>
            <a:ext cx="9366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4" name="Rectangle 16"/>
          <p:cNvSpPr>
            <a:spLocks noChangeArrowheads="1"/>
          </p:cNvSpPr>
          <p:nvPr/>
        </p:nvSpPr>
        <p:spPr bwMode="auto">
          <a:xfrm>
            <a:off x="5153025" y="45815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5" name="Rectangle 17"/>
          <p:cNvSpPr>
            <a:spLocks noChangeArrowheads="1"/>
          </p:cNvSpPr>
          <p:nvPr/>
        </p:nvSpPr>
        <p:spPr bwMode="auto">
          <a:xfrm>
            <a:off x="3857625" y="4149725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7" name="Rectangle 19"/>
          <p:cNvSpPr>
            <a:spLocks noChangeArrowheads="1"/>
          </p:cNvSpPr>
          <p:nvPr/>
        </p:nvSpPr>
        <p:spPr bwMode="auto">
          <a:xfrm>
            <a:off x="5729288" y="1628775"/>
            <a:ext cx="1444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8" name="Rectangle 20"/>
          <p:cNvSpPr>
            <a:spLocks noChangeArrowheads="1"/>
          </p:cNvSpPr>
          <p:nvPr/>
        </p:nvSpPr>
        <p:spPr bwMode="auto">
          <a:xfrm>
            <a:off x="6376988" y="3860800"/>
            <a:ext cx="2174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0" name="Text Box 22"/>
          <p:cNvSpPr txBox="1">
            <a:spLocks noChangeArrowheads="1"/>
          </p:cNvSpPr>
          <p:nvPr/>
        </p:nvSpPr>
        <p:spPr bwMode="auto">
          <a:xfrm>
            <a:off x="3421063" y="1341438"/>
            <a:ext cx="1033462" cy="6207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Ingesta</a:t>
            </a:r>
          </a:p>
          <a:p>
            <a:pPr algn="ctr" eaLnBrk="1" hangingPunct="1"/>
            <a:r>
              <a:rPr lang="es-ES" sz="1600" b="1" dirty="0">
                <a:effectLst/>
              </a:rPr>
              <a:t>2 L</a:t>
            </a:r>
          </a:p>
        </p:txBody>
      </p:sp>
      <p:sp>
        <p:nvSpPr>
          <p:cNvPr id="160792" name="Text Box 24"/>
          <p:cNvSpPr txBox="1">
            <a:spLocks noChangeArrowheads="1"/>
          </p:cNvSpPr>
          <p:nvPr/>
        </p:nvSpPr>
        <p:spPr bwMode="auto">
          <a:xfrm>
            <a:off x="5940425" y="2420938"/>
            <a:ext cx="1468438" cy="6207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S. Gástrica</a:t>
            </a:r>
          </a:p>
          <a:p>
            <a:pPr algn="ctr" eaLnBrk="1" hangingPunct="1"/>
            <a:r>
              <a:rPr lang="es-ES" sz="1600" b="1" dirty="0">
                <a:effectLst/>
              </a:rPr>
              <a:t>2.5 L</a:t>
            </a:r>
          </a:p>
        </p:txBody>
      </p:sp>
      <p:sp>
        <p:nvSpPr>
          <p:cNvPr id="160793" name="Text Box 25"/>
          <p:cNvSpPr txBox="1">
            <a:spLocks noChangeArrowheads="1"/>
          </p:cNvSpPr>
          <p:nvPr/>
        </p:nvSpPr>
        <p:spPr bwMode="auto">
          <a:xfrm>
            <a:off x="4897438" y="3165475"/>
            <a:ext cx="731837" cy="620713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Bilis</a:t>
            </a:r>
          </a:p>
          <a:p>
            <a:pPr eaLnBrk="1" hangingPunct="1"/>
            <a:r>
              <a:rPr lang="es-ES" sz="1600" b="1" dirty="0">
                <a:effectLst/>
              </a:rPr>
              <a:t>0.5 L</a:t>
            </a:r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6237288" y="3856038"/>
            <a:ext cx="1639887" cy="5905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S. Pancreática</a:t>
            </a:r>
          </a:p>
          <a:p>
            <a:pPr algn="ctr" eaLnBrk="1" hangingPunct="1"/>
            <a:r>
              <a:rPr lang="es-ES" sz="1600" b="1" dirty="0">
                <a:effectLst/>
              </a:rPr>
              <a:t>1.5 L</a:t>
            </a:r>
          </a:p>
        </p:txBody>
      </p:sp>
      <p:sp>
        <p:nvSpPr>
          <p:cNvPr id="160795" name="Rectangle 27"/>
          <p:cNvSpPr>
            <a:spLocks noChangeArrowheads="1"/>
          </p:cNvSpPr>
          <p:nvPr/>
        </p:nvSpPr>
        <p:spPr bwMode="auto">
          <a:xfrm>
            <a:off x="3132138" y="5013325"/>
            <a:ext cx="1152525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>
                <a:effectLst/>
              </a:rPr>
              <a:t>Pasan  al </a:t>
            </a:r>
          </a:p>
          <a:p>
            <a:pPr algn="ctr"/>
            <a:r>
              <a:rPr lang="es-ES">
                <a:effectLst/>
              </a:rPr>
              <a:t>colon </a:t>
            </a:r>
          </a:p>
          <a:p>
            <a:pPr algn="ctr"/>
            <a:r>
              <a:rPr lang="es-ES" b="1">
                <a:effectLst/>
              </a:rPr>
              <a:t>1.4 L</a:t>
            </a:r>
          </a:p>
        </p:txBody>
      </p:sp>
      <p:sp>
        <p:nvSpPr>
          <p:cNvPr id="160796" name="Text Box 28"/>
          <p:cNvSpPr txBox="1">
            <a:spLocks noChangeArrowheads="1"/>
          </p:cNvSpPr>
          <p:nvPr/>
        </p:nvSpPr>
        <p:spPr bwMode="auto">
          <a:xfrm>
            <a:off x="5045532" y="4732338"/>
            <a:ext cx="1350049" cy="615553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S. </a:t>
            </a:r>
            <a:r>
              <a:rPr lang="es-ES" b="1" dirty="0" err="1">
                <a:effectLst/>
              </a:rPr>
              <a:t>Intest</a:t>
            </a:r>
            <a:r>
              <a:rPr lang="es-ES" b="1" dirty="0">
                <a:effectLst/>
              </a:rPr>
              <a:t>.</a:t>
            </a:r>
          </a:p>
          <a:p>
            <a:pPr algn="ctr" eaLnBrk="1" hangingPunct="1"/>
            <a:r>
              <a:rPr lang="es-ES" sz="1600" b="1" dirty="0">
                <a:effectLst/>
              </a:rPr>
              <a:t>1.0 L</a:t>
            </a:r>
          </a:p>
        </p:txBody>
      </p:sp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7524750" y="765175"/>
            <a:ext cx="108074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Función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5724525" y="212725"/>
            <a:ext cx="3161443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160805" name="Rectangle 37"/>
          <p:cNvSpPr>
            <a:spLocks noChangeArrowheads="1"/>
          </p:cNvSpPr>
          <p:nvPr/>
        </p:nvSpPr>
        <p:spPr bwMode="auto">
          <a:xfrm>
            <a:off x="4433888" y="63087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06" name="Rectangle 38"/>
          <p:cNvSpPr>
            <a:spLocks noChangeArrowheads="1"/>
          </p:cNvSpPr>
          <p:nvPr/>
        </p:nvSpPr>
        <p:spPr bwMode="auto">
          <a:xfrm>
            <a:off x="4865688" y="6381750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89" name="Rectangle 39"/>
          <p:cNvSpPr>
            <a:spLocks noChangeArrowheads="1"/>
          </p:cNvSpPr>
          <p:nvPr/>
        </p:nvSpPr>
        <p:spPr bwMode="auto">
          <a:xfrm>
            <a:off x="5010150" y="6308725"/>
            <a:ext cx="2873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60809" name="Text Box 41"/>
          <p:cNvSpPr txBox="1">
            <a:spLocks noChangeArrowheads="1"/>
          </p:cNvSpPr>
          <p:nvPr/>
        </p:nvSpPr>
        <p:spPr bwMode="auto">
          <a:xfrm>
            <a:off x="5148263" y="5949950"/>
            <a:ext cx="800100" cy="609600"/>
          </a:xfrm>
          <a:prstGeom prst="rect">
            <a:avLst/>
          </a:prstGeom>
          <a:solidFill>
            <a:srgbClr val="FFC95D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Heces</a:t>
            </a:r>
          </a:p>
          <a:p>
            <a:pPr eaLnBrk="1" hangingPunct="1"/>
            <a:r>
              <a:rPr lang="es-ES" sz="1600" b="1">
                <a:effectLst/>
              </a:rPr>
              <a:t>0.1 L</a:t>
            </a: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1437894" y="3213100"/>
            <a:ext cx="2343911" cy="169277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3200" b="1" dirty="0">
                <a:solidFill>
                  <a:srgbClr val="FF2D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ABSORBE </a:t>
            </a:r>
          </a:p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7.5 </a:t>
            </a: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litros/día</a:t>
            </a: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!!</a:t>
            </a:r>
          </a:p>
          <a:p>
            <a:pPr algn="ctr">
              <a:defRPr/>
            </a:pPr>
            <a:r>
              <a:rPr lang="es-ES" sz="1600" b="1" dirty="0">
                <a:effectLst/>
              </a:rPr>
              <a:t>Casi el </a:t>
            </a:r>
            <a:r>
              <a:rPr lang="es-ES" sz="2000" b="1" dirty="0">
                <a:effectLst/>
              </a:rPr>
              <a:t>90%</a:t>
            </a:r>
          </a:p>
          <a:p>
            <a:pPr algn="ctr">
              <a:defRPr/>
            </a:pPr>
            <a:endParaRPr lang="es-ES" sz="1000" b="1" dirty="0">
              <a:effectLst/>
            </a:endParaRPr>
          </a:p>
          <a:p>
            <a:pPr algn="ctr">
              <a:defRPr/>
            </a:pPr>
            <a:r>
              <a:rPr lang="es-ES" b="1" dirty="0">
                <a:effectLst/>
              </a:rPr>
              <a:t>Nutrientes 100%</a:t>
            </a:r>
          </a:p>
        </p:txBody>
      </p:sp>
      <p:sp>
        <p:nvSpPr>
          <p:cNvPr id="160812" name="Rectangle 44"/>
          <p:cNvSpPr>
            <a:spLocks noChangeArrowheads="1"/>
          </p:cNvSpPr>
          <p:nvPr/>
        </p:nvSpPr>
        <p:spPr bwMode="auto">
          <a:xfrm>
            <a:off x="5867400" y="1341438"/>
            <a:ext cx="7921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5867400" y="1268413"/>
            <a:ext cx="792163" cy="503237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>
                <a:effectLst/>
              </a:rPr>
              <a:t>Saliva</a:t>
            </a:r>
          </a:p>
          <a:p>
            <a:pPr algn="ctr"/>
            <a:r>
              <a:rPr lang="es-ES" sz="1600" b="1" dirty="0">
                <a:effectLst/>
              </a:rPr>
              <a:t>1.5 L</a:t>
            </a:r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625273" y="689828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3924300" y="3429000"/>
            <a:ext cx="863600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9" name="AutoShape 51"/>
          <p:cNvSpPr>
            <a:spLocks noChangeArrowheads="1"/>
          </p:cNvSpPr>
          <p:nvPr/>
        </p:nvSpPr>
        <p:spPr bwMode="auto">
          <a:xfrm>
            <a:off x="3851275" y="3644900"/>
            <a:ext cx="936625" cy="792163"/>
          </a:xfrm>
          <a:prstGeom prst="leftArrow">
            <a:avLst>
              <a:gd name="adj1" fmla="val 50000"/>
              <a:gd name="adj2" fmla="val 29559"/>
            </a:avLst>
          </a:prstGeom>
          <a:solidFill>
            <a:srgbClr val="FF0066"/>
          </a:solidFill>
          <a:ln w="28575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0" name="Rectangle 52"/>
          <p:cNvSpPr>
            <a:spLocks noChangeArrowheads="1"/>
          </p:cNvSpPr>
          <p:nvPr/>
        </p:nvSpPr>
        <p:spPr bwMode="auto">
          <a:xfrm>
            <a:off x="4284663" y="5229225"/>
            <a:ext cx="57467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2" name="AutoShape 54"/>
          <p:cNvSpPr>
            <a:spLocks noChangeArrowheads="1"/>
          </p:cNvSpPr>
          <p:nvPr/>
        </p:nvSpPr>
        <p:spPr bwMode="auto">
          <a:xfrm>
            <a:off x="4067175" y="5157788"/>
            <a:ext cx="792163" cy="503237"/>
          </a:xfrm>
          <a:prstGeom prst="leftArrow">
            <a:avLst>
              <a:gd name="adj1" fmla="val 50000"/>
              <a:gd name="adj2" fmla="val 39353"/>
            </a:avLst>
          </a:prstGeom>
          <a:solidFill>
            <a:srgbClr val="FF0066"/>
          </a:solidFill>
          <a:ln w="28575">
            <a:solidFill>
              <a:srgbClr val="9A003E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0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/>
      <p:bldP spid="160790" grpId="0" animBg="1"/>
      <p:bldP spid="160792" grpId="0" animBg="1"/>
      <p:bldP spid="160793" grpId="0" animBg="1"/>
      <p:bldP spid="160794" grpId="0" animBg="1"/>
      <p:bldP spid="160795" grpId="0" animBg="1"/>
      <p:bldP spid="160796" grpId="0" animBg="1"/>
      <p:bldP spid="160809" grpId="0" animBg="1"/>
      <p:bldP spid="160776" grpId="0" animBg="1"/>
      <p:bldP spid="160778" grpId="0" animBg="1"/>
      <p:bldP spid="160819" grpId="0" animBg="1"/>
      <p:bldP spid="1608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0" t="14510" r="12613" b="3583"/>
          <a:stretch>
            <a:fillRect/>
          </a:stretch>
        </p:blipFill>
        <p:spPr bwMode="auto">
          <a:xfrm>
            <a:off x="1979613" y="1204913"/>
            <a:ext cx="5329237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95241" name="Rectangle 9"/>
          <p:cNvSpPr>
            <a:spLocks noChangeArrowheads="1"/>
          </p:cNvSpPr>
          <p:nvPr/>
        </p:nvSpPr>
        <p:spPr bwMode="auto">
          <a:xfrm>
            <a:off x="1979613" y="2738438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1476375" y="4371975"/>
            <a:ext cx="720725" cy="1057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3" name="Rectangle 11"/>
          <p:cNvSpPr>
            <a:spLocks noChangeArrowheads="1"/>
          </p:cNvSpPr>
          <p:nvPr/>
        </p:nvSpPr>
        <p:spPr bwMode="auto">
          <a:xfrm>
            <a:off x="6805613" y="2522538"/>
            <a:ext cx="1296987" cy="55403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/>
            <a:r>
              <a:rPr lang="es-ES" sz="2000" b="1">
                <a:effectLst/>
              </a:rPr>
              <a:t>Yeyuno</a:t>
            </a:r>
          </a:p>
        </p:txBody>
      </p:sp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3059113" y="5229225"/>
            <a:ext cx="8636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Íleon</a:t>
            </a:r>
          </a:p>
        </p:txBody>
      </p:sp>
      <p:sp>
        <p:nvSpPr>
          <p:cNvPr id="12295" name="Text Box 15"/>
          <p:cNvSpPr txBox="1">
            <a:spLocks noChangeArrowheads="1"/>
          </p:cNvSpPr>
          <p:nvPr/>
        </p:nvSpPr>
        <p:spPr bwMode="auto">
          <a:xfrm>
            <a:off x="900113" y="4759325"/>
            <a:ext cx="1379537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mesenterio</a:t>
            </a:r>
          </a:p>
        </p:txBody>
      </p:sp>
      <p:sp>
        <p:nvSpPr>
          <p:cNvPr id="12296" name="Text Box 16"/>
          <p:cNvSpPr txBox="1">
            <a:spLocks noChangeArrowheads="1"/>
          </p:cNvSpPr>
          <p:nvPr/>
        </p:nvSpPr>
        <p:spPr bwMode="auto">
          <a:xfrm>
            <a:off x="1404938" y="4398963"/>
            <a:ext cx="735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ciego</a:t>
            </a:r>
          </a:p>
        </p:txBody>
      </p:sp>
      <p:sp>
        <p:nvSpPr>
          <p:cNvPr id="95250" name="Rectangle 18"/>
          <p:cNvSpPr>
            <a:spLocks noChangeArrowheads="1"/>
          </p:cNvSpPr>
          <p:nvPr/>
        </p:nvSpPr>
        <p:spPr bwMode="auto">
          <a:xfrm>
            <a:off x="3060700" y="2809875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1" name="Rectangle 19"/>
          <p:cNvSpPr>
            <a:spLocks noChangeArrowheads="1"/>
          </p:cNvSpPr>
          <p:nvPr/>
        </p:nvSpPr>
        <p:spPr bwMode="auto">
          <a:xfrm>
            <a:off x="971550" y="1852613"/>
            <a:ext cx="16557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9" name="Rectangle 8"/>
          <p:cNvSpPr>
            <a:spLocks noChangeArrowheads="1"/>
          </p:cNvSpPr>
          <p:nvPr/>
        </p:nvSpPr>
        <p:spPr bwMode="auto">
          <a:xfrm>
            <a:off x="1258888" y="1924050"/>
            <a:ext cx="1439862" cy="358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" sz="2000" b="1">
                <a:effectLst/>
              </a:rPr>
              <a:t>Duodeno   </a:t>
            </a:r>
          </a:p>
        </p:txBody>
      </p:sp>
      <p:sp>
        <p:nvSpPr>
          <p:cNvPr id="95252" name="Rectangle 20"/>
          <p:cNvSpPr>
            <a:spLocks noChangeArrowheads="1"/>
          </p:cNvSpPr>
          <p:nvPr/>
        </p:nvSpPr>
        <p:spPr bwMode="auto">
          <a:xfrm>
            <a:off x="2124075" y="5164138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3" name="Rectangle 21"/>
          <p:cNvSpPr>
            <a:spLocks noChangeArrowheads="1"/>
          </p:cNvSpPr>
          <p:nvPr/>
        </p:nvSpPr>
        <p:spPr bwMode="auto">
          <a:xfrm rot="7672499">
            <a:off x="2628107" y="4925218"/>
            <a:ext cx="863600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54" name="Rectangle 22"/>
          <p:cNvSpPr>
            <a:spLocks noChangeArrowheads="1"/>
          </p:cNvSpPr>
          <p:nvPr/>
        </p:nvSpPr>
        <p:spPr bwMode="auto">
          <a:xfrm>
            <a:off x="6084888" y="915988"/>
            <a:ext cx="17272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03" name="Text Box 24"/>
          <p:cNvSpPr txBox="1">
            <a:spLocks noChangeArrowheads="1"/>
          </p:cNvSpPr>
          <p:nvPr/>
        </p:nvSpPr>
        <p:spPr bwMode="auto">
          <a:xfrm>
            <a:off x="1258888" y="2284413"/>
            <a:ext cx="1370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Fijo 25 cm</a:t>
            </a:r>
          </a:p>
        </p:txBody>
      </p:sp>
      <p:sp>
        <p:nvSpPr>
          <p:cNvPr id="12304" name="Text Box 25"/>
          <p:cNvSpPr txBox="1">
            <a:spLocks noChangeArrowheads="1"/>
          </p:cNvSpPr>
          <p:nvPr/>
        </p:nvSpPr>
        <p:spPr bwMode="auto">
          <a:xfrm>
            <a:off x="7019925" y="3133725"/>
            <a:ext cx="1654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Móvil 100 cm</a:t>
            </a:r>
          </a:p>
        </p:txBody>
      </p:sp>
      <p:sp>
        <p:nvSpPr>
          <p:cNvPr id="12305" name="Text Box 26"/>
          <p:cNvSpPr txBox="1">
            <a:spLocks noChangeArrowheads="1"/>
          </p:cNvSpPr>
          <p:nvPr/>
        </p:nvSpPr>
        <p:spPr bwMode="auto">
          <a:xfrm>
            <a:off x="3059113" y="5726113"/>
            <a:ext cx="1654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Móvil 160 cm</a:t>
            </a:r>
          </a:p>
        </p:txBody>
      </p:sp>
      <p:sp>
        <p:nvSpPr>
          <p:cNvPr id="95265" name="Rectangle 33"/>
          <p:cNvSpPr>
            <a:spLocks noChangeArrowheads="1"/>
          </p:cNvSpPr>
          <p:nvPr/>
        </p:nvSpPr>
        <p:spPr bwMode="auto">
          <a:xfrm>
            <a:off x="2195513" y="5237163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07" name="Text Box 36"/>
          <p:cNvSpPr txBox="1">
            <a:spLocks noChangeArrowheads="1"/>
          </p:cNvSpPr>
          <p:nvPr/>
        </p:nvSpPr>
        <p:spPr bwMode="auto">
          <a:xfrm>
            <a:off x="5568093" y="5429250"/>
            <a:ext cx="3028950" cy="396875"/>
          </a:xfrm>
          <a:prstGeom prst="rect">
            <a:avLst/>
          </a:prstGeom>
          <a:solidFill>
            <a:srgbClr val="FFBA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>
                <a:effectLst/>
              </a:rPr>
              <a:t>Casi 3 mts de longitud….</a:t>
            </a:r>
          </a:p>
        </p:txBody>
      </p:sp>
      <p:sp>
        <p:nvSpPr>
          <p:cNvPr id="95270" name="Text Box 38"/>
          <p:cNvSpPr txBox="1">
            <a:spLocks noChangeArrowheads="1"/>
          </p:cNvSpPr>
          <p:nvPr/>
        </p:nvSpPr>
        <p:spPr bwMode="auto">
          <a:xfrm>
            <a:off x="5435600" y="549275"/>
            <a:ext cx="3161443" cy="369332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95271" name="Text Box 39"/>
          <p:cNvSpPr txBox="1">
            <a:spLocks noChangeArrowheads="1"/>
          </p:cNvSpPr>
          <p:nvPr/>
        </p:nvSpPr>
        <p:spPr bwMode="auto">
          <a:xfrm>
            <a:off x="6084888" y="1004858"/>
            <a:ext cx="254749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Función - anatomía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t="8955" r="17093" b="8931"/>
          <a:stretch>
            <a:fillRect/>
          </a:stretch>
        </p:blipFill>
        <p:spPr bwMode="auto">
          <a:xfrm>
            <a:off x="2628900" y="765175"/>
            <a:ext cx="539908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4498975" y="1268413"/>
            <a:ext cx="1154113" cy="288925"/>
          </a:xfrm>
          <a:prstGeom prst="rect">
            <a:avLst/>
          </a:prstGeom>
          <a:solidFill>
            <a:srgbClr val="E9D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4338638" y="1130300"/>
            <a:ext cx="177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mesenterio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476375" y="2420938"/>
            <a:ext cx="1368425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pliegues </a:t>
            </a:r>
          </a:p>
          <a:p>
            <a:pPr algn="ctr" eaLnBrk="1" hangingPunct="1"/>
            <a:r>
              <a:rPr lang="es-ES" sz="2000" b="1">
                <a:effectLst/>
              </a:rPr>
              <a:t>circulares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763713" y="3225800"/>
            <a:ext cx="1030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mucosa</a:t>
            </a: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1258888" y="3914775"/>
            <a:ext cx="1436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submucosa</a:t>
            </a: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1481138" y="4724400"/>
            <a:ext cx="1220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capa </a:t>
            </a:r>
          </a:p>
          <a:p>
            <a:pPr algn="ctr" eaLnBrk="1" hangingPunct="1"/>
            <a:r>
              <a:rPr lang="es-ES" sz="2000">
                <a:effectLst/>
              </a:rPr>
              <a:t>muscular</a:t>
            </a:r>
          </a:p>
        </p:txBody>
      </p:sp>
      <p:sp>
        <p:nvSpPr>
          <p:cNvPr id="13321" name="Text Box 11"/>
          <p:cNvSpPr txBox="1">
            <a:spLocks noChangeArrowheads="1"/>
          </p:cNvSpPr>
          <p:nvPr/>
        </p:nvSpPr>
        <p:spPr bwMode="auto">
          <a:xfrm>
            <a:off x="2339975" y="5876925"/>
            <a:ext cx="9572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serosa</a:t>
            </a:r>
          </a:p>
        </p:txBody>
      </p:sp>
      <p:sp>
        <p:nvSpPr>
          <p:cNvPr id="13322" name="Text Box 12"/>
          <p:cNvSpPr txBox="1">
            <a:spLocks noChangeArrowheads="1"/>
          </p:cNvSpPr>
          <p:nvPr/>
        </p:nvSpPr>
        <p:spPr bwMode="auto">
          <a:xfrm>
            <a:off x="3708400" y="6021388"/>
            <a:ext cx="1423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glándulas </a:t>
            </a:r>
          </a:p>
          <a:p>
            <a:pPr eaLnBrk="1" hangingPunct="1"/>
            <a:r>
              <a:rPr lang="es-ES">
                <a:effectLst/>
              </a:rPr>
              <a:t>submucosas</a:t>
            </a:r>
          </a:p>
        </p:txBody>
      </p:sp>
      <p:sp>
        <p:nvSpPr>
          <p:cNvPr id="13323" name="Text Box 13"/>
          <p:cNvSpPr txBox="1">
            <a:spLocks noChangeArrowheads="1"/>
          </p:cNvSpPr>
          <p:nvPr/>
        </p:nvSpPr>
        <p:spPr bwMode="auto">
          <a:xfrm>
            <a:off x="5580063" y="6073775"/>
            <a:ext cx="16224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V="1">
            <a:off x="2484438" y="4724400"/>
            <a:ext cx="2159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7474" name="Line 18"/>
          <p:cNvSpPr>
            <a:spLocks noChangeShapeType="1"/>
          </p:cNvSpPr>
          <p:nvPr/>
        </p:nvSpPr>
        <p:spPr bwMode="auto">
          <a:xfrm>
            <a:off x="2484438" y="4868863"/>
            <a:ext cx="2159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484188" y="547688"/>
            <a:ext cx="3161443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147480" name="Text Box 24"/>
          <p:cNvSpPr txBox="1">
            <a:spLocks noChangeArrowheads="1"/>
          </p:cNvSpPr>
          <p:nvPr/>
        </p:nvSpPr>
        <p:spPr bwMode="auto">
          <a:xfrm>
            <a:off x="595313" y="1052513"/>
            <a:ext cx="24034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- anatomía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03238"/>
            <a:ext cx="5992812" cy="6354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11" descr="Normal_duodenum"/>
          <p:cNvPicPr>
            <a:picLocks noChangeAspect="1" noChangeArrowheads="1"/>
          </p:cNvPicPr>
          <p:nvPr/>
        </p:nvPicPr>
        <p:blipFill>
          <a:blip r:embed="rId3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557" y="1394670"/>
            <a:ext cx="1583828" cy="118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5" descr="ileon"/>
          <p:cNvPicPr>
            <a:picLocks noChangeAspect="1" noChangeArrowheads="1"/>
          </p:cNvPicPr>
          <p:nvPr/>
        </p:nvPicPr>
        <p:blipFill>
          <a:blip r:embed="rId4" cstate="print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862" y="4624486"/>
            <a:ext cx="1583828" cy="158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6703793" y="806450"/>
            <a:ext cx="18710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87824" y="227898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413375" y="333375"/>
            <a:ext cx="3161443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763713" y="162877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684213" y="404813"/>
            <a:ext cx="15843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827088" y="806450"/>
            <a:ext cx="1521570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611188" y="2133600"/>
            <a:ext cx="11525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830263" y="2325688"/>
            <a:ext cx="1274708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900113" y="4797425"/>
            <a:ext cx="1295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830263" y="4921220"/>
            <a:ext cx="1039067" cy="400110"/>
          </a:xfrm>
          <a:prstGeom prst="rect">
            <a:avLst/>
          </a:prstGeom>
          <a:solidFill>
            <a:srgbClr val="7DC4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860032" y="1058895"/>
            <a:ext cx="1528068" cy="10747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86322" y="1213276"/>
            <a:ext cx="1588897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Neutraliza </a:t>
            </a:r>
          </a:p>
          <a:p>
            <a:r>
              <a:rPr lang="es-VE" sz="2000" b="1" dirty="0"/>
              <a:t>e</a:t>
            </a:r>
            <a:r>
              <a:rPr lang="es-VE" sz="2000" b="1" dirty="0" smtClean="0"/>
              <a:t>l quimo</a:t>
            </a:r>
            <a:endParaRPr lang="es-VE" sz="2000" b="1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5076056" y="2827709"/>
            <a:ext cx="1707421" cy="12493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40" name="Picture 12" descr="YEYUNO ENDOSCOPIA"/>
          <p:cNvPicPr>
            <a:picLocks noChangeAspect="1" noChangeArrowheads="1"/>
          </p:cNvPicPr>
          <p:nvPr/>
        </p:nvPicPr>
        <p:blipFill>
          <a:blip r:embed="rId5" cstate="print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35" y="2827709"/>
            <a:ext cx="1694573" cy="157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5188915" y="3080925"/>
            <a:ext cx="1417376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Digestión </a:t>
            </a:r>
          </a:p>
          <a:p>
            <a:r>
              <a:rPr lang="es-VE" sz="2000" b="1" dirty="0" smtClean="0"/>
              <a:t>Absorción</a:t>
            </a:r>
            <a:endParaRPr lang="es-VE" sz="2000" b="1" dirty="0"/>
          </a:p>
        </p:txBody>
      </p:sp>
      <p:sp>
        <p:nvSpPr>
          <p:cNvPr id="5" name="4 Rectángulo"/>
          <p:cNvSpPr/>
          <p:nvPr/>
        </p:nvSpPr>
        <p:spPr bwMode="auto">
          <a:xfrm>
            <a:off x="5148064" y="5293914"/>
            <a:ext cx="1421358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076056" y="5397171"/>
            <a:ext cx="1491114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 Absorción</a:t>
            </a:r>
            <a:endParaRPr lang="es-V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6" grpId="0" animBg="1"/>
      <p:bldP spid="2077" grpId="0" animBg="1"/>
      <p:bldP spid="2078" grpId="0" animBg="1"/>
      <p:bldP spid="3" grpId="0" animBg="1"/>
      <p:bldP spid="23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over NATURE MEDICINE JULY 20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5" y="103998"/>
            <a:ext cx="5112567" cy="66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210762" y="6365925"/>
            <a:ext cx="3977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Portada </a:t>
            </a:r>
            <a:r>
              <a:rPr lang="es-VE" sz="1100" dirty="0" err="1" smtClean="0"/>
              <a:t>Nature</a:t>
            </a:r>
            <a:r>
              <a:rPr lang="es-VE" sz="1100" dirty="0" smtClean="0"/>
              <a:t> Medicine Julio 2015</a:t>
            </a:r>
          </a:p>
          <a:p>
            <a:r>
              <a:rPr lang="es-VE" sz="1000" dirty="0"/>
              <a:t>http://www.nature.com/nm/journal/v21/n7/covers</a:t>
            </a:r>
            <a:r>
              <a:rPr lang="es-VE" sz="1100" dirty="0"/>
              <a:t>/index.html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338048" y="4653135"/>
            <a:ext cx="3698448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Intestino delgado</a:t>
            </a:r>
          </a:p>
          <a:p>
            <a:r>
              <a:rPr lang="es-VE" sz="1600" dirty="0"/>
              <a:t>(</a:t>
            </a:r>
            <a:r>
              <a:rPr lang="es-VE" sz="1600" dirty="0" smtClean="0"/>
              <a:t>yeyuno ratón)</a:t>
            </a:r>
          </a:p>
          <a:p>
            <a:r>
              <a:rPr lang="es-VE" dirty="0" smtClean="0"/>
              <a:t>Epitelio membrana celular: </a:t>
            </a:r>
            <a:r>
              <a:rPr lang="es-VE" dirty="0" smtClean="0">
                <a:solidFill>
                  <a:srgbClr val="006600"/>
                </a:solidFill>
              </a:rPr>
              <a:t>verde</a:t>
            </a:r>
          </a:p>
          <a:p>
            <a:r>
              <a:rPr lang="es-VE" dirty="0" smtClean="0"/>
              <a:t>Núcleos: </a:t>
            </a:r>
            <a:r>
              <a:rPr lang="es-VE" dirty="0" smtClean="0">
                <a:solidFill>
                  <a:srgbClr val="FF6600"/>
                </a:solidFill>
              </a:rPr>
              <a:t>naranja</a:t>
            </a:r>
          </a:p>
          <a:p>
            <a:r>
              <a:rPr lang="es-VE" dirty="0" smtClean="0"/>
              <a:t>Células </a:t>
            </a:r>
            <a:r>
              <a:rPr lang="es-VE" dirty="0" err="1" smtClean="0"/>
              <a:t>Paneth</a:t>
            </a:r>
            <a:r>
              <a:rPr lang="es-VE" dirty="0" smtClean="0"/>
              <a:t>:</a:t>
            </a:r>
            <a:r>
              <a:rPr lang="es-VE" dirty="0"/>
              <a:t> </a:t>
            </a:r>
            <a:r>
              <a:rPr lang="es-VE" dirty="0" smtClean="0">
                <a:solidFill>
                  <a:srgbClr val="00B0F0"/>
                </a:solidFill>
              </a:rPr>
              <a:t>azul</a:t>
            </a:r>
          </a:p>
        </p:txBody>
      </p:sp>
    </p:spTree>
    <p:extLst>
      <p:ext uri="{BB962C8B-B14F-4D97-AF65-F5344CB8AC3E}">
        <p14:creationId xmlns:p14="http://schemas.microsoft.com/office/powerpoint/2010/main" val="398201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2" name="Picture 8" descr="Duodenum_100x_P42602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555625"/>
            <a:ext cx="3744912" cy="2959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0476" name="Picture 12" descr="Jejunum_100x_P42601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555625"/>
            <a:ext cx="3960813" cy="302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395288" y="3644900"/>
            <a:ext cx="1404937" cy="395288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DUODENO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2664619" y="2970211"/>
            <a:ext cx="1509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err="1">
                <a:effectLst/>
              </a:rPr>
              <a:t>Gl</a:t>
            </a:r>
            <a:r>
              <a:rPr lang="es-ES" sz="2000" dirty="0">
                <a:effectLst/>
              </a:rPr>
              <a:t>. Brunner</a:t>
            </a:r>
          </a:p>
        </p:txBody>
      </p:sp>
      <p:sp>
        <p:nvSpPr>
          <p:cNvPr id="190481" name="Line 17"/>
          <p:cNvSpPr>
            <a:spLocks noChangeShapeType="1"/>
          </p:cNvSpPr>
          <p:nvPr/>
        </p:nvSpPr>
        <p:spPr bwMode="auto">
          <a:xfrm flipH="1" flipV="1">
            <a:off x="3203575" y="1924050"/>
            <a:ext cx="215900" cy="1144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6084888" y="2847975"/>
            <a:ext cx="1660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Capa muscular </a:t>
            </a:r>
          </a:p>
          <a:p>
            <a:pPr algn="ctr" eaLnBrk="1" hangingPunct="1"/>
            <a:r>
              <a:rPr lang="es-ES" sz="2000" b="1">
                <a:effectLst/>
              </a:rPr>
              <a:t>gruesa</a:t>
            </a:r>
          </a:p>
        </p:txBody>
      </p: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6732588" y="1412875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Vellosidades</a:t>
            </a:r>
          </a:p>
          <a:p>
            <a:pPr algn="ctr" eaLnBrk="1" hangingPunct="1"/>
            <a:r>
              <a:rPr lang="es-ES" sz="2000" b="1">
                <a:effectLst/>
              </a:rPr>
              <a:t>altas</a:t>
            </a:r>
          </a:p>
        </p:txBody>
      </p:sp>
      <p:sp>
        <p:nvSpPr>
          <p:cNvPr id="190484" name="Line 20"/>
          <p:cNvSpPr>
            <a:spLocks noChangeShapeType="1"/>
          </p:cNvSpPr>
          <p:nvPr/>
        </p:nvSpPr>
        <p:spPr bwMode="auto">
          <a:xfrm flipH="1" flipV="1">
            <a:off x="6443663" y="771525"/>
            <a:ext cx="7921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85" name="Text Box 21"/>
          <p:cNvSpPr txBox="1">
            <a:spLocks noChangeArrowheads="1"/>
          </p:cNvSpPr>
          <p:nvPr/>
        </p:nvSpPr>
        <p:spPr bwMode="auto">
          <a:xfrm>
            <a:off x="7308850" y="3716338"/>
            <a:ext cx="1181100" cy="395287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YEYUNO</a:t>
            </a:r>
          </a:p>
        </p:txBody>
      </p:sp>
      <p:pic>
        <p:nvPicPr>
          <p:cNvPr id="190486" name="Picture 22" descr="Ileum_100x_P4260199"/>
          <p:cNvPicPr>
            <a:picLocks noChangeAspect="1" noChangeArrowheads="1"/>
          </p:cNvPicPr>
          <p:nvPr/>
        </p:nvPicPr>
        <p:blipFill>
          <a:blip r:embed="rId4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644900"/>
            <a:ext cx="39608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89" name="Text Box 25"/>
          <p:cNvSpPr txBox="1">
            <a:spLocks noChangeArrowheads="1"/>
          </p:cNvSpPr>
          <p:nvPr/>
        </p:nvSpPr>
        <p:spPr bwMode="auto">
          <a:xfrm>
            <a:off x="6588125" y="5157788"/>
            <a:ext cx="974725" cy="395287"/>
          </a:xfrm>
          <a:prstGeom prst="rect">
            <a:avLst/>
          </a:prstGeom>
          <a:solidFill>
            <a:srgbClr val="8E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ÍLEON</a:t>
            </a:r>
          </a:p>
        </p:txBody>
      </p:sp>
      <p:sp>
        <p:nvSpPr>
          <p:cNvPr id="190490" name="Line 26"/>
          <p:cNvSpPr>
            <a:spLocks noChangeShapeType="1"/>
          </p:cNvSpPr>
          <p:nvPr/>
        </p:nvSpPr>
        <p:spPr bwMode="auto">
          <a:xfrm flipV="1">
            <a:off x="2195513" y="5876925"/>
            <a:ext cx="172878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91" name="Line 27"/>
          <p:cNvSpPr>
            <a:spLocks noChangeShapeType="1"/>
          </p:cNvSpPr>
          <p:nvPr/>
        </p:nvSpPr>
        <p:spPr bwMode="auto">
          <a:xfrm flipV="1">
            <a:off x="2195513" y="5373688"/>
            <a:ext cx="20161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814388" y="5445125"/>
            <a:ext cx="13636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Placas de</a:t>
            </a:r>
          </a:p>
          <a:p>
            <a:pPr algn="ctr" eaLnBrk="1" hangingPunct="1"/>
            <a:r>
              <a:rPr lang="es-ES" b="1">
                <a:effectLst/>
              </a:rPr>
              <a:t>Peyer</a:t>
            </a:r>
          </a:p>
          <a:p>
            <a:pPr algn="ctr" eaLnBrk="1" hangingPunct="1"/>
            <a:r>
              <a:rPr lang="es-ES" b="1">
                <a:effectLst/>
              </a:rPr>
              <a:t>(</a:t>
            </a:r>
            <a:r>
              <a:rPr lang="es-ES" sz="1600" b="1">
                <a:effectLst/>
              </a:rPr>
              <a:t>submucosa</a:t>
            </a:r>
            <a:r>
              <a:rPr lang="es-ES" b="1">
                <a:effectLst/>
              </a:rPr>
              <a:t>)</a:t>
            </a:r>
          </a:p>
        </p:txBody>
      </p:sp>
      <p:sp>
        <p:nvSpPr>
          <p:cNvPr id="190494" name="Text Box 30"/>
          <p:cNvSpPr txBox="1">
            <a:spLocks noChangeArrowheads="1"/>
          </p:cNvSpPr>
          <p:nvPr/>
        </p:nvSpPr>
        <p:spPr bwMode="auto">
          <a:xfrm>
            <a:off x="5489575" y="188913"/>
            <a:ext cx="3043238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 diferenciales</a:t>
            </a:r>
          </a:p>
        </p:txBody>
      </p:sp>
      <p:sp>
        <p:nvSpPr>
          <p:cNvPr id="190495" name="Text Box 31"/>
          <p:cNvSpPr txBox="1">
            <a:spLocks noChangeArrowheads="1"/>
          </p:cNvSpPr>
          <p:nvPr/>
        </p:nvSpPr>
        <p:spPr bwMode="auto">
          <a:xfrm>
            <a:off x="442913" y="6308725"/>
            <a:ext cx="1833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Sist. Inmune TGI</a:t>
            </a:r>
          </a:p>
        </p:txBody>
      </p:sp>
      <p:sp>
        <p:nvSpPr>
          <p:cNvPr id="15378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9" grpId="0" animBg="1"/>
      <p:bldP spid="190480" grpId="0"/>
      <p:bldP spid="190482" grpId="0"/>
      <p:bldP spid="190483" grpId="0"/>
      <p:bldP spid="190485" grpId="0" animBg="1"/>
      <p:bldP spid="190489" grpId="0" animBg="1"/>
      <p:bldP spid="190492" grpId="0"/>
      <p:bldP spid="1904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duod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601788"/>
            <a:ext cx="295275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3" name="Picture 5" descr="yey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825750"/>
            <a:ext cx="26670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6" descr="ile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3833813"/>
            <a:ext cx="2555875" cy="237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364163" y="515938"/>
            <a:ext cx="3205162" cy="369332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1150938" y="762000"/>
            <a:ext cx="1554162" cy="485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Duodeno 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4213225" y="1962150"/>
            <a:ext cx="1355725" cy="485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Yeyuno </a:t>
            </a:r>
          </a:p>
        </p:txBody>
      </p: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7270750" y="3035300"/>
            <a:ext cx="1066800" cy="46196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Íleon </a:t>
            </a:r>
          </a:p>
        </p:txBody>
      </p:sp>
      <p:sp>
        <p:nvSpPr>
          <p:cNvPr id="150540" name="Text Box 12"/>
          <p:cNvSpPr txBox="1">
            <a:spLocks noChangeArrowheads="1"/>
          </p:cNvSpPr>
          <p:nvPr/>
        </p:nvSpPr>
        <p:spPr bwMode="auto">
          <a:xfrm>
            <a:off x="142875" y="1198563"/>
            <a:ext cx="3757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Pared delgada, pliegues prominentes</a:t>
            </a:r>
          </a:p>
        </p:txBody>
      </p:sp>
      <p:sp>
        <p:nvSpPr>
          <p:cNvPr id="150541" name="Text Box 13"/>
          <p:cNvSpPr txBox="1">
            <a:spLocks noChangeArrowheads="1"/>
          </p:cNvSpPr>
          <p:nvPr/>
        </p:nvSpPr>
        <p:spPr bwMode="auto">
          <a:xfrm>
            <a:off x="4105275" y="2421775"/>
            <a:ext cx="1463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>
                <a:effectLst/>
              </a:rPr>
              <a:t>Pared gruesa</a:t>
            </a: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6838950" y="3502025"/>
            <a:ext cx="173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No hay pliegues</a:t>
            </a:r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1116013" y="4221163"/>
            <a:ext cx="1611312" cy="831850"/>
          </a:xfrm>
          <a:prstGeom prst="rect">
            <a:avLst/>
          </a:prstGeom>
          <a:solidFill>
            <a:srgbClr val="A6E2A6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effectLst/>
              </a:rPr>
              <a:t>Secreción</a:t>
            </a:r>
          </a:p>
          <a:p>
            <a:pPr eaLnBrk="1" hangingPunct="1"/>
            <a:r>
              <a:rPr lang="es-ES" sz="2400" b="1" dirty="0">
                <a:effectLst/>
              </a:rPr>
              <a:t> </a:t>
            </a:r>
            <a:r>
              <a:rPr lang="es-ES" sz="2400" b="1" dirty="0" smtClean="0">
                <a:effectLst/>
              </a:rPr>
              <a:t>Mezcla</a:t>
            </a:r>
            <a:endParaRPr lang="es-ES" sz="2400" b="1" dirty="0">
              <a:effectLst/>
            </a:endParaRPr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4002088" y="5387975"/>
            <a:ext cx="1660525" cy="831850"/>
          </a:xfrm>
          <a:prstGeom prst="rect">
            <a:avLst/>
          </a:prstGeom>
          <a:solidFill>
            <a:srgbClr val="F7F5A7"/>
          </a:solidFill>
          <a:ln w="952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effectLst/>
              </a:rPr>
              <a:t>Digestión </a:t>
            </a:r>
          </a:p>
          <a:p>
            <a:pPr eaLnBrk="1" hangingPunct="1"/>
            <a:r>
              <a:rPr lang="es-ES" sz="2400" b="1" dirty="0">
                <a:effectLst/>
              </a:rPr>
              <a:t>A</a:t>
            </a:r>
            <a:r>
              <a:rPr lang="es-ES" sz="2400" b="1" dirty="0" smtClean="0">
                <a:effectLst/>
              </a:rPr>
              <a:t>bsorción</a:t>
            </a:r>
            <a:endParaRPr lang="es-ES" sz="2400" b="1" dirty="0">
              <a:effectLst/>
            </a:endParaRPr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6838950" y="6143625"/>
            <a:ext cx="1614488" cy="466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Absorción</a:t>
            </a:r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6732588" y="981075"/>
            <a:ext cx="17875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 </a:t>
            </a:r>
          </a:p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diferenciales</a:t>
            </a:r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5651500" y="908050"/>
            <a:ext cx="1096963" cy="823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17304" y="649493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7" grpId="0" animBg="1"/>
      <p:bldP spid="150538" grpId="0" animBg="1"/>
      <p:bldP spid="150539" grpId="0" animBg="1"/>
      <p:bldP spid="150540" grpId="0"/>
      <p:bldP spid="150541" grpId="0"/>
      <p:bldP spid="150542" grpId="0"/>
      <p:bldP spid="150543" grpId="0" animBg="1"/>
      <p:bldP spid="150544" grpId="0" animBg="1"/>
      <p:bldP spid="1505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6" t="9129" r="30417"/>
          <a:stretch>
            <a:fillRect/>
          </a:stretch>
        </p:blipFill>
        <p:spPr bwMode="auto">
          <a:xfrm>
            <a:off x="898525" y="974725"/>
            <a:ext cx="4537075" cy="511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922713" y="2125663"/>
            <a:ext cx="25209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8163" y="3205163"/>
            <a:ext cx="12969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922713" y="2276475"/>
            <a:ext cx="24384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pliegues circulares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250825" y="3062288"/>
            <a:ext cx="16319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5002213" y="4718050"/>
            <a:ext cx="2376487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3922713" y="5583238"/>
            <a:ext cx="12954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075238" y="4772025"/>
            <a:ext cx="18240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capa muscular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3922713" y="5514975"/>
            <a:ext cx="16367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longitudinal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5002213" y="5154613"/>
            <a:ext cx="12430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circular</a:t>
            </a: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3922713" y="5780088"/>
            <a:ext cx="957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serosa</a:t>
            </a:r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5218113" y="4357688"/>
            <a:ext cx="17287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5218113" y="4267200"/>
            <a:ext cx="1436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submucosa</a:t>
            </a: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6560166" y="1067436"/>
            <a:ext cx="198483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Área absorción</a:t>
            </a:r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5413375" y="584200"/>
            <a:ext cx="3161443" cy="369332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pic>
        <p:nvPicPr>
          <p:cNvPr id="17425" name="Picture 20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2" t="16498" r="29465" b="6285"/>
          <a:stretch>
            <a:fillRect/>
          </a:stretch>
        </p:blipFill>
        <p:spPr bwMode="auto">
          <a:xfrm>
            <a:off x="7308850" y="2492375"/>
            <a:ext cx="1077913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98" name="Line 22"/>
          <p:cNvSpPr>
            <a:spLocks noChangeShapeType="1"/>
          </p:cNvSpPr>
          <p:nvPr/>
        </p:nvSpPr>
        <p:spPr bwMode="auto">
          <a:xfrm flipV="1">
            <a:off x="4572000" y="2565400"/>
            <a:ext cx="2879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>
            <a:off x="4572000" y="3213100"/>
            <a:ext cx="295275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1400" name="Text Box 24"/>
          <p:cNvSpPr txBox="1">
            <a:spLocks noChangeArrowheads="1"/>
          </p:cNvSpPr>
          <p:nvPr/>
        </p:nvSpPr>
        <p:spPr bwMode="auto">
          <a:xfrm>
            <a:off x="4181475" y="1809750"/>
            <a:ext cx="390525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01401" name="Text Box 25"/>
          <p:cNvSpPr txBox="1">
            <a:spLocks noChangeArrowheads="1"/>
          </p:cNvSpPr>
          <p:nvPr/>
        </p:nvSpPr>
        <p:spPr bwMode="auto">
          <a:xfrm>
            <a:off x="293688" y="3573463"/>
            <a:ext cx="48895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5427663" y="3173413"/>
            <a:ext cx="508000" cy="425450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3. </a:t>
            </a:r>
          </a:p>
        </p:txBody>
      </p:sp>
      <p:sp>
        <p:nvSpPr>
          <p:cNvPr id="17431" name="Text Box 21"/>
          <p:cNvSpPr txBox="1">
            <a:spLocks noChangeArrowheads="1"/>
          </p:cNvSpPr>
          <p:nvPr/>
        </p:nvSpPr>
        <p:spPr bwMode="auto">
          <a:xfrm>
            <a:off x="5513412" y="2780928"/>
            <a:ext cx="18669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600" b="1">
                <a:effectLst/>
              </a:rPr>
              <a:t>microvellosidades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9"/>
          <p:cNvSpPr txBox="1">
            <a:spLocks noChangeArrowheads="1"/>
          </p:cNvSpPr>
          <p:nvPr/>
        </p:nvSpPr>
        <p:spPr bwMode="auto">
          <a:xfrm>
            <a:off x="1581150" y="2090738"/>
            <a:ext cx="5981700" cy="267652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s-ES_tradnl" sz="800" b="1">
              <a:effectLst/>
            </a:endParaRPr>
          </a:p>
          <a:p>
            <a:pPr algn="ctr" eaLnBrk="1" hangingPunct="1"/>
            <a:r>
              <a:rPr lang="es-ES_tradnl" sz="4000" b="1">
                <a:effectLst/>
              </a:rPr>
              <a:t>MUY IMPORTANTE</a:t>
            </a:r>
            <a:r>
              <a:rPr lang="es-ES_tradnl" sz="4000">
                <a:effectLst/>
              </a:rPr>
              <a:t>:</a:t>
            </a:r>
          </a:p>
          <a:p>
            <a:pPr algn="ctr" eaLnBrk="1" hangingPunct="1"/>
            <a:endParaRPr lang="es-ES_tradnl" sz="1600">
              <a:effectLst/>
            </a:endParaRPr>
          </a:p>
          <a:p>
            <a:pPr algn="ctr" eaLnBrk="1" hangingPunct="1"/>
            <a:r>
              <a:rPr lang="es-ES_tradnl" sz="3200">
                <a:effectLst/>
              </a:rPr>
              <a:t>Este material NO sustituye </a:t>
            </a:r>
          </a:p>
          <a:p>
            <a:pPr algn="ctr" eaLnBrk="1" hangingPunct="1"/>
            <a:r>
              <a:rPr lang="es-ES_tradnl" sz="3200">
                <a:effectLst/>
              </a:rPr>
              <a:t>el uso de los libros para el estudio de la fisiología</a:t>
            </a:r>
          </a:p>
          <a:p>
            <a:pPr algn="ctr" eaLnBrk="1" hangingPunct="1"/>
            <a:endParaRPr lang="es-ES_tradnl" sz="800">
              <a:effectLst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1" r="3625" b="6158"/>
          <a:stretch>
            <a:fillRect/>
          </a:stretch>
        </p:blipFill>
        <p:spPr>
          <a:xfrm>
            <a:off x="2413000" y="746125"/>
            <a:ext cx="4246563" cy="5491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435600" y="284163"/>
            <a:ext cx="3161443" cy="369332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08175" y="3527425"/>
            <a:ext cx="431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205163" y="6264275"/>
            <a:ext cx="719137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6156325" y="3671888"/>
            <a:ext cx="5762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6788938" y="5118170"/>
            <a:ext cx="1952779" cy="707886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b="1">
                <a:effectLst/>
              </a:rPr>
              <a:t>200 m</a:t>
            </a:r>
            <a:r>
              <a:rPr lang="es-ES" sz="4000" b="1" baseline="30000">
                <a:effectLst/>
              </a:rPr>
              <a:t>2</a:t>
            </a:r>
          </a:p>
        </p:txBody>
      </p:sp>
      <p:sp>
        <p:nvSpPr>
          <p:cNvPr id="18440" name="Text Box 23"/>
          <p:cNvSpPr txBox="1">
            <a:spLocks noChangeArrowheads="1"/>
          </p:cNvSpPr>
          <p:nvPr/>
        </p:nvSpPr>
        <p:spPr bwMode="auto">
          <a:xfrm>
            <a:off x="6842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1979613" y="2592388"/>
            <a:ext cx="5048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492500" y="6048375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797550" y="3671888"/>
            <a:ext cx="35877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1763713" y="2952750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1836738" y="4365625"/>
            <a:ext cx="8636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2268538" y="54721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5364163" y="3959225"/>
            <a:ext cx="15128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1645754" y="2468563"/>
            <a:ext cx="1380506" cy="70788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Pliegues</a:t>
            </a:r>
          </a:p>
          <a:p>
            <a:pPr algn="ctr" eaLnBrk="1" hangingPunct="1"/>
            <a:r>
              <a:rPr lang="es-ES_tradnl" sz="2000" b="1">
                <a:effectLst/>
              </a:rPr>
              <a:t>circulares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3029374" y="5472113"/>
            <a:ext cx="1685078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Vellosidades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491452" y="6069013"/>
            <a:ext cx="641350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10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48038" y="6008688"/>
            <a:ext cx="1047750" cy="457200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10 m</a:t>
            </a:r>
            <a:r>
              <a:rPr lang="es-ES" sz="2400" b="1" baseline="30000">
                <a:effectLst/>
              </a:rPr>
              <a:t>2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5570538" y="4005263"/>
            <a:ext cx="4318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978025" y="3346450"/>
            <a:ext cx="746125" cy="396875"/>
          </a:xfrm>
          <a:prstGeom prst="rect">
            <a:avLst/>
          </a:prstGeom>
          <a:solidFill>
            <a:srgbClr val="FFABD5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1 m</a:t>
            </a:r>
            <a:r>
              <a:rPr lang="es-ES" sz="2000" b="1" baseline="30000">
                <a:effectLst/>
              </a:rPr>
              <a:t>2</a:t>
            </a:r>
          </a:p>
        </p:txBody>
      </p:sp>
      <p:sp>
        <p:nvSpPr>
          <p:cNvPr id="3111" name="Oval 39"/>
          <p:cNvSpPr>
            <a:spLocks noChangeArrowheads="1"/>
          </p:cNvSpPr>
          <p:nvPr/>
        </p:nvSpPr>
        <p:spPr bwMode="auto">
          <a:xfrm>
            <a:off x="5075238" y="765175"/>
            <a:ext cx="2159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5148263" y="836613"/>
            <a:ext cx="1584325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456" name="Text Box 7"/>
          <p:cNvSpPr txBox="1">
            <a:spLocks noChangeArrowheads="1"/>
          </p:cNvSpPr>
          <p:nvPr/>
        </p:nvSpPr>
        <p:spPr bwMode="auto">
          <a:xfrm>
            <a:off x="6598444" y="781743"/>
            <a:ext cx="19954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Área absorción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546350" y="5445125"/>
            <a:ext cx="4318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1127125" y="2468563"/>
            <a:ext cx="3905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294938" y="3399501"/>
            <a:ext cx="517525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3</a:t>
            </a:r>
          </a:p>
        </p:txBody>
      </p:sp>
      <p:sp>
        <p:nvSpPr>
          <p:cNvPr id="18460" name="Text Box 41"/>
          <p:cNvSpPr txBox="1">
            <a:spLocks noChangeArrowheads="1"/>
          </p:cNvSpPr>
          <p:nvPr/>
        </p:nvSpPr>
        <p:spPr bwMode="auto">
          <a:xfrm>
            <a:off x="10429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227763" y="1628775"/>
            <a:ext cx="2160587" cy="1168400"/>
          </a:xfrm>
          <a:prstGeom prst="rect">
            <a:avLst/>
          </a:prstGeom>
          <a:noFill/>
          <a:ln w="9525">
            <a:solidFill>
              <a:srgbClr val="FF2D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000" b="1">
                <a:effectLst/>
              </a:rPr>
              <a:t>Longitud: 3 m Ancho: 0.11 m</a:t>
            </a:r>
          </a:p>
          <a:p>
            <a:pPr eaLnBrk="1" hangingPunct="1">
              <a:spcBef>
                <a:spcPct val="50000"/>
              </a:spcBef>
            </a:pPr>
            <a:r>
              <a:rPr lang="es-ES" sz="2000" b="1">
                <a:solidFill>
                  <a:srgbClr val="FF2D96"/>
                </a:solidFill>
                <a:effectLst/>
              </a:rPr>
              <a:t>Área: 0.33 m</a:t>
            </a:r>
            <a:r>
              <a:rPr lang="es-ES" sz="2000" b="1" baseline="30000">
                <a:solidFill>
                  <a:srgbClr val="FF2D96"/>
                </a:solidFill>
                <a:effectLst/>
              </a:rPr>
              <a:t>2</a:t>
            </a:r>
            <a:r>
              <a:rPr lang="es-ES" sz="2000" b="1">
                <a:effectLst/>
              </a:rPr>
              <a:t> </a:t>
            </a:r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>
            <a:off x="7596188" y="2852738"/>
            <a:ext cx="0" cy="2160587"/>
          </a:xfrm>
          <a:prstGeom prst="line">
            <a:avLst/>
          </a:prstGeom>
          <a:noFill/>
          <a:ln w="76200">
            <a:solidFill>
              <a:srgbClr val="FF2D9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6135757" y="4005263"/>
            <a:ext cx="2324675" cy="4001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000" b="1">
                <a:effectLst/>
              </a:rPr>
              <a:t>Microvellosidades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732588" y="4508500"/>
            <a:ext cx="754062" cy="336550"/>
          </a:xfrm>
          <a:prstGeom prst="rect">
            <a:avLst/>
          </a:prstGeom>
          <a:solidFill>
            <a:srgbClr val="FFCD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x 20</a:t>
            </a:r>
          </a:p>
        </p:txBody>
      </p:sp>
      <p:sp>
        <p:nvSpPr>
          <p:cNvPr id="18465" name="Text Box 44"/>
          <p:cNvSpPr txBox="1">
            <a:spLocks noChangeArrowheads="1"/>
          </p:cNvSpPr>
          <p:nvPr/>
        </p:nvSpPr>
        <p:spPr bwMode="auto">
          <a:xfrm>
            <a:off x="1403350" y="506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 animBg="1"/>
      <p:bldP spid="3109" grpId="0" animBg="1"/>
      <p:bldP spid="3110" grpId="0" animBg="1"/>
      <p:bldP spid="3084" grpId="0" animBg="1"/>
      <p:bldP spid="3092" grpId="0" animBg="1"/>
      <p:bldP spid="3101" grpId="0" animBg="1"/>
      <p:bldP spid="3091" grpId="0" animBg="1"/>
      <p:bldP spid="3100" grpId="0" animBg="1"/>
      <p:bldP spid="3099" grpId="0" animBg="1"/>
      <p:bldP spid="3082" grpId="0" animBg="1"/>
      <p:bldP spid="3080" grpId="0" animBg="1"/>
      <p:bldP spid="3108" grpId="0" animBg="1"/>
      <p:bldP spid="30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superfiie de absorción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" b="19702"/>
          <a:stretch>
            <a:fillRect/>
          </a:stretch>
        </p:blipFill>
        <p:spPr bwMode="auto">
          <a:xfrm>
            <a:off x="539750" y="392113"/>
            <a:ext cx="7632700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628900" y="873125"/>
            <a:ext cx="2232025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60" name="Text Box 9"/>
          <p:cNvSpPr txBox="1">
            <a:spLocks noChangeArrowheads="1"/>
          </p:cNvSpPr>
          <p:nvPr/>
        </p:nvSpPr>
        <p:spPr bwMode="auto">
          <a:xfrm>
            <a:off x="1763713" y="4886325"/>
            <a:ext cx="244971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>
                <a:effectLst/>
              </a:rPr>
              <a:t>Pliegues </a:t>
            </a:r>
            <a:r>
              <a:rPr lang="es-ES" sz="2000" b="1" dirty="0">
                <a:effectLst/>
              </a:rPr>
              <a:t>circulares</a:t>
            </a:r>
          </a:p>
          <a:p>
            <a:pPr eaLnBrk="1" hangingPunct="1"/>
            <a:r>
              <a:rPr lang="es-ES" sz="1600" b="1" dirty="0">
                <a:effectLst/>
              </a:rPr>
              <a:t>Válvulas de </a:t>
            </a:r>
            <a:r>
              <a:rPr lang="es-ES" sz="1600" b="1" dirty="0" err="1" smtClean="0">
                <a:effectLst/>
              </a:rPr>
              <a:t>Kerckring</a:t>
            </a:r>
            <a:endParaRPr lang="es-ES" sz="1600" b="1" dirty="0" smtClean="0">
              <a:effectLst/>
            </a:endParaRPr>
          </a:p>
          <a:p>
            <a:pPr eaLnBrk="1" hangingPunct="1"/>
            <a:r>
              <a:rPr lang="es-ES" sz="1600" b="1" dirty="0">
                <a:effectLst/>
              </a:rPr>
              <a:t>V</a:t>
            </a:r>
            <a:r>
              <a:rPr lang="es-ES" sz="1600" b="1" dirty="0" smtClean="0">
                <a:effectLst/>
              </a:rPr>
              <a:t>álvulas conniventes</a:t>
            </a:r>
            <a:endParaRPr lang="es-ES" sz="1600" b="1" dirty="0">
              <a:effectLst/>
            </a:endParaRPr>
          </a:p>
          <a:p>
            <a:pPr eaLnBrk="1" hangingPunct="1"/>
            <a:r>
              <a:rPr lang="es-ES" sz="2000" b="1" dirty="0">
                <a:effectLst/>
              </a:rPr>
              <a:t>        (x 3)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4716463" y="5391150"/>
            <a:ext cx="167005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  <a:p>
            <a:pPr eaLnBrk="1" hangingPunct="1"/>
            <a:r>
              <a:rPr lang="es-ES" sz="2000" b="1">
                <a:effectLst/>
              </a:rPr>
              <a:t>   (x 10)</a:t>
            </a:r>
          </a:p>
        </p:txBody>
      </p:sp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6516688" y="5607050"/>
            <a:ext cx="2303462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Microvellosidades</a:t>
            </a:r>
          </a:p>
          <a:p>
            <a:pPr eaLnBrk="1" hangingPunct="1"/>
            <a:r>
              <a:rPr lang="es-ES" sz="2000" b="1">
                <a:effectLst/>
              </a:rPr>
              <a:t>      (x 20)</a:t>
            </a: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5751512" y="2329656"/>
            <a:ext cx="2760663" cy="679450"/>
          </a:xfrm>
          <a:prstGeom prst="rect">
            <a:avLst/>
          </a:prstGeom>
          <a:solidFill>
            <a:srgbClr val="FFA7D3"/>
          </a:solidFill>
          <a:ln w="38100">
            <a:solidFill>
              <a:srgbClr val="9A003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600" b="1">
                <a:effectLst/>
              </a:rPr>
              <a:t>¡¡ 200 m</a:t>
            </a:r>
            <a:r>
              <a:rPr lang="es-ES" sz="3600" b="1" baseline="30000">
                <a:effectLst/>
              </a:rPr>
              <a:t>2 </a:t>
            </a:r>
            <a:r>
              <a:rPr lang="es-ES" sz="3600" b="1">
                <a:effectLst/>
              </a:rPr>
              <a:t>!! </a:t>
            </a:r>
            <a:endParaRPr lang="es-ES" sz="3600" b="1" baseline="30000">
              <a:effectLst/>
            </a:endParaRP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6516688" y="3379788"/>
            <a:ext cx="26463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solidFill>
                  <a:srgbClr val="FF058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Crece más </a:t>
            </a:r>
          </a:p>
          <a:p>
            <a:pPr>
              <a:defRPr/>
            </a:pPr>
            <a:r>
              <a:rPr lang="es-ES" sz="2800" b="1">
                <a:solidFill>
                  <a:srgbClr val="FF058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600 veces!!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5413375" y="573088"/>
            <a:ext cx="3161443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19466" name="Text Box 6"/>
          <p:cNvSpPr txBox="1">
            <a:spLocks noChangeArrowheads="1"/>
          </p:cNvSpPr>
          <p:nvPr/>
        </p:nvSpPr>
        <p:spPr bwMode="auto">
          <a:xfrm>
            <a:off x="6516688" y="1052513"/>
            <a:ext cx="19954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Área absorción</a:t>
            </a: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2843213" y="9810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594199" y="1743732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De 0.33 m</a:t>
            </a:r>
            <a:r>
              <a:rPr lang="es-VE" baseline="30000" dirty="0" smtClean="0"/>
              <a:t>2 </a:t>
            </a:r>
            <a:r>
              <a:rPr lang="es-VE" dirty="0" smtClean="0"/>
              <a:t> a</a:t>
            </a:r>
            <a:endParaRPr lang="es-VE" baseline="3000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2" grpId="0" animBg="1"/>
      <p:bldP spid="1095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intst delg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3" t="11148" r="19135" b="7100"/>
          <a:stretch>
            <a:fillRect/>
          </a:stretch>
        </p:blipFill>
        <p:spPr bwMode="auto">
          <a:xfrm>
            <a:off x="1258888" y="1125538"/>
            <a:ext cx="5689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3368675" y="1189038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368675" y="11176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  <a:latin typeface="Arial" charset="0"/>
              </a:rPr>
              <a:t>LUZ</a:t>
            </a:r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1208088" y="1981200"/>
            <a:ext cx="12969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776288" y="5149850"/>
            <a:ext cx="324008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1063625" y="5221288"/>
            <a:ext cx="2755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CORTE DE LA PARED</a:t>
            </a: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600700" y="5797550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5003800" y="5805488"/>
            <a:ext cx="202088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VELLOSIDADES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824663" y="1598613"/>
            <a:ext cx="112077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vellosidad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6824663" y="2149475"/>
            <a:ext cx="1658937" cy="284163"/>
          </a:xfrm>
          <a:prstGeom prst="rect">
            <a:avLst/>
          </a:prstGeom>
          <a:solidFill>
            <a:srgbClr val="FFE7B7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Capilar LINFÁTICO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6896100" y="2457450"/>
            <a:ext cx="1708150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ABAB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 dirty="0">
                <a:effectLst/>
              </a:rPr>
              <a:t>Capilar VENOSO</a:t>
            </a:r>
          </a:p>
          <a:p>
            <a:pPr eaLnBrk="1" hangingPunct="1"/>
            <a:r>
              <a:rPr lang="es-ES" sz="1200" b="1" dirty="0" smtClean="0">
                <a:effectLst/>
              </a:rPr>
              <a:t>Capilar ARTERIAL</a:t>
            </a:r>
            <a:endParaRPr lang="es-ES" sz="1200" b="1" dirty="0">
              <a:effectLst/>
            </a:endParaRP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6948488" y="4451350"/>
            <a:ext cx="1274762" cy="314325"/>
          </a:xfrm>
          <a:prstGeom prst="rect">
            <a:avLst/>
          </a:prstGeom>
          <a:solidFill>
            <a:srgbClr val="F2D2F6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ARTERIOLA </a:t>
            </a: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6897688" y="4811713"/>
            <a:ext cx="987425" cy="314325"/>
          </a:xfrm>
          <a:prstGeom prst="rect">
            <a:avLst/>
          </a:prstGeom>
          <a:solidFill>
            <a:srgbClr val="AFE4F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VÉNULA</a:t>
            </a: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6950075" y="5157788"/>
            <a:ext cx="1582738" cy="314325"/>
          </a:xfrm>
          <a:prstGeom prst="rect">
            <a:avLst/>
          </a:prstGeom>
          <a:solidFill>
            <a:srgbClr val="FFE7B7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V. LINFÁTICO</a:t>
            </a: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1352550" y="325438"/>
            <a:ext cx="65532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770688" y="357188"/>
            <a:ext cx="1947969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</a:t>
            </a:r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 flipH="1">
            <a:off x="6105525" y="2628900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3656013" y="3925888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7092280" y="836613"/>
            <a:ext cx="162256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vellosidades</a:t>
            </a:r>
          </a:p>
        </p:txBody>
      </p:sp>
      <p:sp>
        <p:nvSpPr>
          <p:cNvPr id="20501" name="Text Box 29"/>
          <p:cNvSpPr txBox="1">
            <a:spLocks noChangeArrowheads="1"/>
          </p:cNvSpPr>
          <p:nvPr/>
        </p:nvSpPr>
        <p:spPr bwMode="auto">
          <a:xfrm>
            <a:off x="6838950" y="1814513"/>
            <a:ext cx="16367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0.5-1.0 mm alto</a:t>
            </a:r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 flipV="1">
            <a:off x="7905750" y="493395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5" name="Text Box 31"/>
          <p:cNvSpPr txBox="1">
            <a:spLocks noChangeArrowheads="1"/>
          </p:cNvSpPr>
          <p:nvPr/>
        </p:nvSpPr>
        <p:spPr bwMode="auto">
          <a:xfrm>
            <a:off x="8027988" y="479742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 V. Porta</a:t>
            </a:r>
          </a:p>
        </p:txBody>
      </p:sp>
      <p:sp>
        <p:nvSpPr>
          <p:cNvPr id="72736" name="Line 32"/>
          <p:cNvSpPr>
            <a:spLocks noChangeShapeType="1"/>
          </p:cNvSpPr>
          <p:nvPr/>
        </p:nvSpPr>
        <p:spPr bwMode="auto">
          <a:xfrm>
            <a:off x="7740650" y="55165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7176865" y="5732463"/>
            <a:ext cx="1176925" cy="523220"/>
          </a:xfrm>
          <a:prstGeom prst="rect">
            <a:avLst/>
          </a:prstGeom>
          <a:solidFill>
            <a:srgbClr val="FFE7B7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 dirty="0" smtClean="0">
                <a:effectLst/>
              </a:rPr>
              <a:t>Circulación </a:t>
            </a:r>
          </a:p>
          <a:p>
            <a:pPr algn="ctr" eaLnBrk="1" hangingPunct="1"/>
            <a:r>
              <a:rPr lang="es-ES" sz="1400" b="1" dirty="0" smtClean="0">
                <a:effectLst/>
              </a:rPr>
              <a:t>linfática</a:t>
            </a:r>
            <a:endParaRPr lang="es-ES" sz="1400" b="1" dirty="0">
              <a:effectLst/>
            </a:endParaRPr>
          </a:p>
        </p:txBody>
      </p:sp>
      <p:sp>
        <p:nvSpPr>
          <p:cNvPr id="72739" name="Rectangle 35"/>
          <p:cNvSpPr>
            <a:spLocks noChangeArrowheads="1"/>
          </p:cNvSpPr>
          <p:nvPr/>
        </p:nvSpPr>
        <p:spPr bwMode="auto">
          <a:xfrm>
            <a:off x="4592638" y="4429125"/>
            <a:ext cx="144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07" name="Text Box 38"/>
          <p:cNvSpPr txBox="1">
            <a:spLocks noChangeArrowheads="1"/>
          </p:cNvSpPr>
          <p:nvPr/>
        </p:nvSpPr>
        <p:spPr bwMode="auto">
          <a:xfrm>
            <a:off x="5397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b="1">
                <a:solidFill>
                  <a:srgbClr val="CC3300"/>
                </a:solidFill>
                <a:effectLst/>
              </a:rPr>
              <a:t>*</a:t>
            </a:r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6804025" y="2997200"/>
            <a:ext cx="1444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9" grpId="0" animBg="1"/>
      <p:bldP spid="72720" grpId="0" animBg="1"/>
      <p:bldP spid="72724" grpId="0" animBg="1"/>
      <p:bldP spid="72725" grpId="0" animBg="1"/>
      <p:bldP spid="72726" grpId="0" animBg="1"/>
      <p:bldP spid="72735" grpId="0"/>
      <p:bldP spid="727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7" name="Rectangle 17"/>
          <p:cNvSpPr>
            <a:spLocks noChangeArrowheads="1"/>
          </p:cNvSpPr>
          <p:nvPr/>
        </p:nvSpPr>
        <p:spPr bwMode="auto">
          <a:xfrm>
            <a:off x="4498975" y="2924175"/>
            <a:ext cx="10080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499" name="Rectangle 19"/>
          <p:cNvSpPr>
            <a:spLocks noChangeArrowheads="1"/>
          </p:cNvSpPr>
          <p:nvPr/>
        </p:nvSpPr>
        <p:spPr bwMode="auto">
          <a:xfrm>
            <a:off x="4030663" y="1123950"/>
            <a:ext cx="10795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08" name="Rectangle 20"/>
          <p:cNvSpPr>
            <a:spLocks noChangeArrowheads="1"/>
          </p:cNvSpPr>
          <p:nvPr/>
        </p:nvSpPr>
        <p:spPr bwMode="auto">
          <a:xfrm>
            <a:off x="4391025" y="2419350"/>
            <a:ext cx="6477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09" name="Rectangle 21"/>
          <p:cNvSpPr>
            <a:spLocks noChangeArrowheads="1"/>
          </p:cNvSpPr>
          <p:nvPr/>
        </p:nvSpPr>
        <p:spPr bwMode="auto">
          <a:xfrm>
            <a:off x="4246563" y="4868863"/>
            <a:ext cx="8636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3886200" y="6164263"/>
            <a:ext cx="1152525" cy="620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11" name="Text Box 31"/>
          <p:cNvSpPr txBox="1">
            <a:spLocks noChangeArrowheads="1"/>
          </p:cNvSpPr>
          <p:nvPr/>
        </p:nvSpPr>
        <p:spPr bwMode="auto">
          <a:xfrm>
            <a:off x="6618288" y="390525"/>
            <a:ext cx="1947969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</a:t>
            </a:r>
          </a:p>
        </p:txBody>
      </p:sp>
      <p:sp>
        <p:nvSpPr>
          <p:cNvPr id="148513" name="Text Box 33"/>
          <p:cNvSpPr txBox="1">
            <a:spLocks noChangeArrowheads="1"/>
          </p:cNvSpPr>
          <p:nvPr/>
        </p:nvSpPr>
        <p:spPr bwMode="auto">
          <a:xfrm>
            <a:off x="7126375" y="884382"/>
            <a:ext cx="14922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vellosidades</a:t>
            </a:r>
          </a:p>
        </p:txBody>
      </p:sp>
      <p:grpSp>
        <p:nvGrpSpPr>
          <p:cNvPr id="21513" name="Group 43"/>
          <p:cNvGrpSpPr>
            <a:grpSpLocks/>
          </p:cNvGrpSpPr>
          <p:nvPr/>
        </p:nvGrpSpPr>
        <p:grpSpPr bwMode="auto">
          <a:xfrm>
            <a:off x="898525" y="1052513"/>
            <a:ext cx="3671888" cy="5732462"/>
            <a:chOff x="612" y="709"/>
            <a:chExt cx="2313" cy="3611"/>
          </a:xfrm>
        </p:grpSpPr>
        <p:sp>
          <p:nvSpPr>
            <p:cNvPr id="148503" name="Rectangle 23"/>
            <p:cNvSpPr>
              <a:spLocks noChangeArrowheads="1"/>
            </p:cNvSpPr>
            <p:nvPr/>
          </p:nvSpPr>
          <p:spPr bwMode="auto">
            <a:xfrm>
              <a:off x="612" y="3974"/>
              <a:ext cx="839" cy="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04" name="Rectangle 24"/>
            <p:cNvSpPr>
              <a:spLocks noChangeArrowheads="1"/>
            </p:cNvSpPr>
            <p:nvPr/>
          </p:nvSpPr>
          <p:spPr bwMode="auto">
            <a:xfrm>
              <a:off x="861" y="2115"/>
              <a:ext cx="454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4" name="Rectangle 34"/>
            <p:cNvSpPr>
              <a:spLocks noChangeArrowheads="1"/>
            </p:cNvSpPr>
            <p:nvPr/>
          </p:nvSpPr>
          <p:spPr bwMode="auto">
            <a:xfrm>
              <a:off x="2335" y="709"/>
              <a:ext cx="590" cy="1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5" name="Rectangle 35"/>
            <p:cNvSpPr>
              <a:spLocks noChangeArrowheads="1"/>
            </p:cNvSpPr>
            <p:nvPr/>
          </p:nvSpPr>
          <p:spPr bwMode="auto">
            <a:xfrm>
              <a:off x="2290" y="799"/>
              <a:ext cx="4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6" name="Rectangle 36"/>
            <p:cNvSpPr>
              <a:spLocks noChangeArrowheads="1"/>
            </p:cNvSpPr>
            <p:nvPr/>
          </p:nvSpPr>
          <p:spPr bwMode="auto">
            <a:xfrm>
              <a:off x="1020" y="2341"/>
              <a:ext cx="91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7" name="Rectangle 37"/>
            <p:cNvSpPr>
              <a:spLocks noChangeArrowheads="1"/>
            </p:cNvSpPr>
            <p:nvPr/>
          </p:nvSpPr>
          <p:spPr bwMode="auto">
            <a:xfrm>
              <a:off x="1973" y="3884"/>
              <a:ext cx="544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8" name="Rectangle 38"/>
            <p:cNvSpPr>
              <a:spLocks noChangeArrowheads="1"/>
            </p:cNvSpPr>
            <p:nvPr/>
          </p:nvSpPr>
          <p:spPr bwMode="auto">
            <a:xfrm>
              <a:off x="930" y="3884"/>
              <a:ext cx="136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8519" name="Rectangle 39"/>
            <p:cNvSpPr>
              <a:spLocks noChangeArrowheads="1"/>
            </p:cNvSpPr>
            <p:nvPr/>
          </p:nvSpPr>
          <p:spPr bwMode="auto">
            <a:xfrm>
              <a:off x="2426" y="3203"/>
              <a:ext cx="318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48526" name="Rectangle 46"/>
          <p:cNvSpPr>
            <a:spLocks noChangeArrowheads="1"/>
          </p:cNvSpPr>
          <p:nvPr/>
        </p:nvSpPr>
        <p:spPr bwMode="auto">
          <a:xfrm>
            <a:off x="1584325" y="1412875"/>
            <a:ext cx="338455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28" name="Rectangle 48"/>
          <p:cNvSpPr>
            <a:spLocks noChangeArrowheads="1"/>
          </p:cNvSpPr>
          <p:nvPr/>
        </p:nvSpPr>
        <p:spPr bwMode="auto">
          <a:xfrm>
            <a:off x="969963" y="6092825"/>
            <a:ext cx="1296987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16" name="Rectangle 50"/>
          <p:cNvSpPr>
            <a:spLocks noChangeArrowheads="1"/>
          </p:cNvSpPr>
          <p:nvPr/>
        </p:nvSpPr>
        <p:spPr bwMode="auto">
          <a:xfrm>
            <a:off x="4067175" y="4868863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21517" name="Rectangle 51"/>
          <p:cNvSpPr>
            <a:spLocks noChangeArrowheads="1"/>
          </p:cNvSpPr>
          <p:nvPr/>
        </p:nvSpPr>
        <p:spPr bwMode="auto">
          <a:xfrm>
            <a:off x="3741738" y="1843088"/>
            <a:ext cx="151288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495" name="Rectangle 15"/>
          <p:cNvSpPr>
            <a:spLocks noChangeArrowheads="1"/>
          </p:cNvSpPr>
          <p:nvPr/>
        </p:nvSpPr>
        <p:spPr bwMode="auto">
          <a:xfrm>
            <a:off x="4608513" y="1628775"/>
            <a:ext cx="7921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48525" name="Picture 45" descr="SECCION TRANSV VELLOS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3" t="15591"/>
          <a:stretch>
            <a:fillRect/>
          </a:stretch>
        </p:blipFill>
        <p:spPr bwMode="auto">
          <a:xfrm>
            <a:off x="5795963" y="2347913"/>
            <a:ext cx="27781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34" name="Rectangle 54"/>
          <p:cNvSpPr>
            <a:spLocks noChangeArrowheads="1"/>
          </p:cNvSpPr>
          <p:nvPr/>
        </p:nvSpPr>
        <p:spPr bwMode="auto">
          <a:xfrm>
            <a:off x="4752975" y="2708275"/>
            <a:ext cx="12239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6" name="Rectangle 56"/>
          <p:cNvSpPr>
            <a:spLocks noChangeArrowheads="1"/>
          </p:cNvSpPr>
          <p:nvPr/>
        </p:nvSpPr>
        <p:spPr bwMode="auto">
          <a:xfrm>
            <a:off x="4645025" y="2420938"/>
            <a:ext cx="16557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148538" name="Rectangle 58"/>
          <p:cNvSpPr>
            <a:spLocks noChangeArrowheads="1"/>
          </p:cNvSpPr>
          <p:nvPr/>
        </p:nvSpPr>
        <p:spPr bwMode="auto">
          <a:xfrm>
            <a:off x="5292725" y="4941888"/>
            <a:ext cx="11525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9" name="Rectangle 59"/>
          <p:cNvSpPr>
            <a:spLocks noChangeArrowheads="1"/>
          </p:cNvSpPr>
          <p:nvPr/>
        </p:nvSpPr>
        <p:spPr bwMode="auto">
          <a:xfrm>
            <a:off x="6911975" y="5732463"/>
            <a:ext cx="12239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42" name="Text Box 62"/>
          <p:cNvSpPr txBox="1">
            <a:spLocks noChangeArrowheads="1"/>
          </p:cNvSpPr>
          <p:nvPr/>
        </p:nvSpPr>
        <p:spPr bwMode="auto">
          <a:xfrm>
            <a:off x="5653088" y="1773238"/>
            <a:ext cx="12620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membranas</a:t>
            </a:r>
          </a:p>
          <a:p>
            <a:pPr algn="ctr" eaLnBrk="1" hangingPunct="1"/>
            <a:r>
              <a:rPr lang="es-ES" sz="1600" b="1">
                <a:effectLst/>
              </a:rPr>
              <a:t>basales</a:t>
            </a:r>
          </a:p>
        </p:txBody>
      </p:sp>
      <p:sp>
        <p:nvSpPr>
          <p:cNvPr id="148543" name="Text Box 63"/>
          <p:cNvSpPr txBox="1">
            <a:spLocks noChangeArrowheads="1"/>
          </p:cNvSpPr>
          <p:nvPr/>
        </p:nvSpPr>
        <p:spPr bwMode="auto">
          <a:xfrm>
            <a:off x="7088188" y="1773238"/>
            <a:ext cx="1081087" cy="590550"/>
          </a:xfrm>
          <a:prstGeom prst="rect">
            <a:avLst/>
          </a:prstGeom>
          <a:solidFill>
            <a:srgbClr val="FFE7B7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linfático </a:t>
            </a:r>
          </a:p>
          <a:p>
            <a:pPr algn="ctr" eaLnBrk="1" hangingPunct="1"/>
            <a:r>
              <a:rPr lang="es-ES" sz="1600" b="1">
                <a:effectLst/>
              </a:rPr>
              <a:t>central</a:t>
            </a:r>
          </a:p>
        </p:txBody>
      </p:sp>
      <p:sp>
        <p:nvSpPr>
          <p:cNvPr id="148544" name="Text Box 64"/>
          <p:cNvSpPr txBox="1">
            <a:spLocks noChangeArrowheads="1"/>
          </p:cNvSpPr>
          <p:nvPr/>
        </p:nvSpPr>
        <p:spPr bwMode="auto">
          <a:xfrm>
            <a:off x="6911975" y="5386995"/>
            <a:ext cx="1582278" cy="400110"/>
          </a:xfrm>
          <a:prstGeom prst="rect">
            <a:avLst/>
          </a:prstGeom>
          <a:solidFill>
            <a:srgbClr val="FFAF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capilares</a:t>
            </a:r>
          </a:p>
        </p:txBody>
      </p:sp>
      <p:sp>
        <p:nvSpPr>
          <p:cNvPr id="148559" name="Text Box 79"/>
          <p:cNvSpPr txBox="1">
            <a:spLocks noChangeArrowheads="1"/>
          </p:cNvSpPr>
          <p:nvPr/>
        </p:nvSpPr>
        <p:spPr bwMode="auto">
          <a:xfrm>
            <a:off x="4752975" y="4291013"/>
            <a:ext cx="993775" cy="400110"/>
          </a:xfrm>
          <a:prstGeom prst="rect">
            <a:avLst/>
          </a:prstGeom>
          <a:solidFill>
            <a:srgbClr val="7DB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vénula</a:t>
            </a:r>
          </a:p>
        </p:txBody>
      </p:sp>
      <p:sp>
        <p:nvSpPr>
          <p:cNvPr id="148561" name="Line 81"/>
          <p:cNvSpPr>
            <a:spLocks noChangeShapeType="1"/>
          </p:cNvSpPr>
          <p:nvPr/>
        </p:nvSpPr>
        <p:spPr bwMode="auto">
          <a:xfrm flipH="1" flipV="1">
            <a:off x="7704138" y="3714750"/>
            <a:ext cx="576262" cy="11541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62" name="Line 82"/>
          <p:cNvSpPr>
            <a:spLocks noChangeShapeType="1"/>
          </p:cNvSpPr>
          <p:nvPr/>
        </p:nvSpPr>
        <p:spPr bwMode="auto">
          <a:xfrm flipV="1">
            <a:off x="5759450" y="4075113"/>
            <a:ext cx="936625" cy="360362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6" name="Text Box 76"/>
          <p:cNvSpPr txBox="1">
            <a:spLocks noChangeArrowheads="1"/>
          </p:cNvSpPr>
          <p:nvPr/>
        </p:nvSpPr>
        <p:spPr bwMode="auto">
          <a:xfrm>
            <a:off x="7704138" y="4868863"/>
            <a:ext cx="1295400" cy="369332"/>
          </a:xfrm>
          <a:prstGeom prst="rect">
            <a:avLst/>
          </a:prstGeom>
          <a:solidFill>
            <a:srgbClr val="FF79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arteriola</a:t>
            </a:r>
          </a:p>
        </p:txBody>
      </p:sp>
      <p:pic>
        <p:nvPicPr>
          <p:cNvPr id="21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3535" r="37180" b="10704"/>
          <a:stretch>
            <a:fillRect/>
          </a:stretch>
        </p:blipFill>
        <p:spPr bwMode="auto">
          <a:xfrm>
            <a:off x="863600" y="655638"/>
            <a:ext cx="3205163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527" name="Rectangle 47"/>
          <p:cNvSpPr>
            <a:spLocks noChangeArrowheads="1"/>
          </p:cNvSpPr>
          <p:nvPr/>
        </p:nvSpPr>
        <p:spPr bwMode="auto">
          <a:xfrm>
            <a:off x="1330325" y="3140075"/>
            <a:ext cx="6477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2" name="Rectangle 52"/>
          <p:cNvSpPr>
            <a:spLocks noChangeArrowheads="1"/>
          </p:cNvSpPr>
          <p:nvPr/>
        </p:nvSpPr>
        <p:spPr bwMode="auto">
          <a:xfrm>
            <a:off x="3527425" y="1268413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33" name="Rectangle 53"/>
          <p:cNvSpPr>
            <a:spLocks noChangeArrowheads="1"/>
          </p:cNvSpPr>
          <p:nvPr/>
        </p:nvSpPr>
        <p:spPr bwMode="auto">
          <a:xfrm>
            <a:off x="1619250" y="3716338"/>
            <a:ext cx="7143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35" name="Text Box 65"/>
          <p:cNvSpPr txBox="1">
            <a:spLocks noChangeArrowheads="1"/>
          </p:cNvSpPr>
          <p:nvPr/>
        </p:nvSpPr>
        <p:spPr bwMode="auto">
          <a:xfrm>
            <a:off x="1330325" y="33607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arteriola</a:t>
            </a:r>
          </a:p>
        </p:txBody>
      </p:sp>
      <p:sp>
        <p:nvSpPr>
          <p:cNvPr id="21536" name="Text Box 67"/>
          <p:cNvSpPr txBox="1">
            <a:spLocks noChangeArrowheads="1"/>
          </p:cNvSpPr>
          <p:nvPr/>
        </p:nvSpPr>
        <p:spPr bwMode="auto">
          <a:xfrm>
            <a:off x="3641725" y="3360738"/>
            <a:ext cx="85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vénula</a:t>
            </a:r>
          </a:p>
        </p:txBody>
      </p:sp>
      <p:sp>
        <p:nvSpPr>
          <p:cNvPr id="21537" name="Text Box 68"/>
          <p:cNvSpPr txBox="1">
            <a:spLocks noChangeArrowheads="1"/>
          </p:cNvSpPr>
          <p:nvPr/>
        </p:nvSpPr>
        <p:spPr bwMode="auto">
          <a:xfrm>
            <a:off x="1619250" y="1416050"/>
            <a:ext cx="1179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linfático </a:t>
            </a:r>
          </a:p>
          <a:p>
            <a:pPr eaLnBrk="1" hangingPunct="1"/>
            <a:r>
              <a:rPr lang="es-ES" b="1">
                <a:effectLst/>
              </a:rPr>
              <a:t>central</a:t>
            </a:r>
          </a:p>
        </p:txBody>
      </p:sp>
      <p:sp>
        <p:nvSpPr>
          <p:cNvPr id="21538" name="Text Box 69"/>
          <p:cNvSpPr txBox="1">
            <a:spLocks noChangeArrowheads="1"/>
          </p:cNvSpPr>
          <p:nvPr/>
        </p:nvSpPr>
        <p:spPr bwMode="auto">
          <a:xfrm>
            <a:off x="1331119" y="2363788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plexos </a:t>
            </a:r>
          </a:p>
          <a:p>
            <a:pPr eaLnBrk="1" hangingPunct="1"/>
            <a:r>
              <a:rPr lang="es-ES" b="1" dirty="0">
                <a:effectLst/>
              </a:rPr>
              <a:t>capilares</a:t>
            </a:r>
          </a:p>
        </p:txBody>
      </p:sp>
      <p:sp>
        <p:nvSpPr>
          <p:cNvPr id="148550" name="Line 70"/>
          <p:cNvSpPr>
            <a:spLocks noChangeShapeType="1"/>
          </p:cNvSpPr>
          <p:nvPr/>
        </p:nvSpPr>
        <p:spPr bwMode="auto">
          <a:xfrm>
            <a:off x="2195513" y="3716338"/>
            <a:ext cx="43180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1" name="Line 71"/>
          <p:cNvSpPr>
            <a:spLocks noChangeShapeType="1"/>
          </p:cNvSpPr>
          <p:nvPr/>
        </p:nvSpPr>
        <p:spPr bwMode="auto">
          <a:xfrm flipH="1">
            <a:off x="3419475" y="3643313"/>
            <a:ext cx="287338" cy="290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2" name="Line 72"/>
          <p:cNvSpPr>
            <a:spLocks noChangeShapeType="1"/>
          </p:cNvSpPr>
          <p:nvPr/>
        </p:nvSpPr>
        <p:spPr bwMode="auto">
          <a:xfrm flipV="1">
            <a:off x="2266950" y="2347913"/>
            <a:ext cx="64770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3" name="Line 73"/>
          <p:cNvSpPr>
            <a:spLocks noChangeShapeType="1"/>
          </p:cNvSpPr>
          <p:nvPr/>
        </p:nvSpPr>
        <p:spPr bwMode="auto">
          <a:xfrm>
            <a:off x="2266950" y="263525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54" name="Line 74"/>
          <p:cNvSpPr>
            <a:spLocks noChangeShapeType="1"/>
          </p:cNvSpPr>
          <p:nvPr/>
        </p:nvSpPr>
        <p:spPr bwMode="auto">
          <a:xfrm>
            <a:off x="2482850" y="1771650"/>
            <a:ext cx="6477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70" name="Rectangle 90"/>
          <p:cNvSpPr>
            <a:spLocks noChangeArrowheads="1"/>
          </p:cNvSpPr>
          <p:nvPr/>
        </p:nvSpPr>
        <p:spPr bwMode="auto">
          <a:xfrm>
            <a:off x="3635375" y="2708275"/>
            <a:ext cx="5048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1" name="Rectangle 91"/>
          <p:cNvSpPr>
            <a:spLocks noChangeArrowheads="1"/>
          </p:cNvSpPr>
          <p:nvPr/>
        </p:nvSpPr>
        <p:spPr bwMode="auto">
          <a:xfrm>
            <a:off x="3563938" y="2060575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40" name="Line 60"/>
          <p:cNvSpPr>
            <a:spLocks noChangeShapeType="1"/>
          </p:cNvSpPr>
          <p:nvPr/>
        </p:nvSpPr>
        <p:spPr bwMode="auto">
          <a:xfrm flipV="1">
            <a:off x="1762125" y="2203450"/>
            <a:ext cx="2738438" cy="15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8572" name="Rectangle 92"/>
          <p:cNvSpPr>
            <a:spLocks noChangeArrowheads="1"/>
          </p:cNvSpPr>
          <p:nvPr/>
        </p:nvSpPr>
        <p:spPr bwMode="auto">
          <a:xfrm>
            <a:off x="1547813" y="3789363"/>
            <a:ext cx="7143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3" name="Rectangle 93"/>
          <p:cNvSpPr>
            <a:spLocks noChangeArrowheads="1"/>
          </p:cNvSpPr>
          <p:nvPr/>
        </p:nvSpPr>
        <p:spPr bwMode="auto">
          <a:xfrm>
            <a:off x="1258888" y="3429000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5162377" y="838344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4905020" y="6004152"/>
            <a:ext cx="2967480" cy="800219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¿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 qué van las grasas </a:t>
            </a:r>
            <a:endParaRPr lang="es-E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los linfáticos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</a:p>
        </p:txBody>
      </p:sp>
      <p:sp>
        <p:nvSpPr>
          <p:cNvPr id="56" name="Text Box 6"/>
          <p:cNvSpPr txBox="1">
            <a:spLocks noChangeArrowheads="1"/>
          </p:cNvSpPr>
          <p:nvPr/>
        </p:nvSpPr>
        <p:spPr bwMode="auto">
          <a:xfrm>
            <a:off x="26916" y="652918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14619" y="5083969"/>
            <a:ext cx="787395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Cripta</a:t>
            </a:r>
            <a:endParaRPr lang="es-VE" sz="1600" b="1" dirty="0"/>
          </a:p>
        </p:txBody>
      </p:sp>
      <p:sp>
        <p:nvSpPr>
          <p:cNvPr id="58" name="57 CuadroTexto"/>
          <p:cNvSpPr txBox="1"/>
          <p:nvPr/>
        </p:nvSpPr>
        <p:spPr>
          <a:xfrm>
            <a:off x="22071" y="1875654"/>
            <a:ext cx="1168910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Vellosidad</a:t>
            </a:r>
            <a:endParaRPr lang="es-VE" sz="1600" b="1" dirty="0"/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1237616" y="719654"/>
            <a:ext cx="0" cy="306970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7" grpId="0" animBg="1"/>
      <p:bldP spid="148495" grpId="0" animBg="1"/>
      <p:bldP spid="148534" grpId="0" animBg="1"/>
      <p:bldP spid="148536" grpId="0" animBg="1"/>
      <p:bldP spid="148538" grpId="0" animBg="1"/>
      <p:bldP spid="148539" grpId="0" animBg="1"/>
      <p:bldP spid="148542" grpId="0" animBg="1"/>
      <p:bldP spid="148543" grpId="0" animBg="1"/>
      <p:bldP spid="148544" grpId="0" animBg="1"/>
      <p:bldP spid="148559" grpId="0" animBg="1"/>
      <p:bldP spid="148556" grpId="0" animBg="1"/>
      <p:bldP spid="1485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8" t="10255" r="44804" b="37114"/>
          <a:stretch/>
        </p:blipFill>
        <p:spPr>
          <a:xfrm>
            <a:off x="1550987" y="1573213"/>
            <a:ext cx="2232025" cy="3079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432945" y="549275"/>
            <a:ext cx="2183611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AutoNum type="romanUcPeriod"/>
              <a:defRPr/>
            </a:pPr>
            <a:r>
              <a:rPr lang="es-E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INTESTINO </a:t>
            </a:r>
          </a:p>
        </p:txBody>
      </p:sp>
      <p:sp>
        <p:nvSpPr>
          <p:cNvPr id="5205" name="Text Box 85"/>
          <p:cNvSpPr txBox="1">
            <a:spLocks noChangeArrowheads="1"/>
          </p:cNvSpPr>
          <p:nvPr/>
        </p:nvSpPr>
        <p:spPr bwMode="auto">
          <a:xfrm>
            <a:off x="1697038" y="931863"/>
            <a:ext cx="1939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Plexos capilares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subendoteliales</a:t>
            </a:r>
          </a:p>
        </p:txBody>
      </p:sp>
      <p:sp>
        <p:nvSpPr>
          <p:cNvPr id="5196" name="Text Box 76"/>
          <p:cNvSpPr txBox="1">
            <a:spLocks noChangeArrowheads="1"/>
          </p:cNvSpPr>
          <p:nvPr/>
        </p:nvSpPr>
        <p:spPr bwMode="auto">
          <a:xfrm>
            <a:off x="5872163" y="2803525"/>
            <a:ext cx="1435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i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SHUNT</a:t>
            </a:r>
            <a:r>
              <a:rPr lang="es-ES" sz="16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A-V</a:t>
            </a:r>
          </a:p>
        </p:txBody>
      </p:sp>
      <p:sp>
        <p:nvSpPr>
          <p:cNvPr id="5200" name="Text Box 80"/>
          <p:cNvSpPr txBox="1">
            <a:spLocks noChangeArrowheads="1"/>
          </p:cNvSpPr>
          <p:nvPr/>
        </p:nvSpPr>
        <p:spPr bwMode="auto">
          <a:xfrm>
            <a:off x="4859338" y="3573463"/>
            <a:ext cx="1568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Arteria submucosa</a:t>
            </a:r>
          </a:p>
        </p:txBody>
      </p:sp>
      <p:sp>
        <p:nvSpPr>
          <p:cNvPr id="5201" name="Text Box 81"/>
          <p:cNvSpPr txBox="1">
            <a:spLocks noChangeArrowheads="1"/>
          </p:cNvSpPr>
          <p:nvPr/>
        </p:nvSpPr>
        <p:spPr bwMode="auto">
          <a:xfrm>
            <a:off x="5578475" y="2060575"/>
            <a:ext cx="21383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Plexos capilares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subendoteliales</a:t>
            </a:r>
          </a:p>
        </p:txBody>
      </p:sp>
      <p:sp>
        <p:nvSpPr>
          <p:cNvPr id="5203" name="Text Box 83"/>
          <p:cNvSpPr txBox="1">
            <a:spLocks noChangeArrowheads="1"/>
          </p:cNvSpPr>
          <p:nvPr/>
        </p:nvSpPr>
        <p:spPr bwMode="auto">
          <a:xfrm>
            <a:off x="6731000" y="3573463"/>
            <a:ext cx="1436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Vena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submucosa</a:t>
            </a:r>
          </a:p>
        </p:txBody>
      </p:sp>
      <p:sp>
        <p:nvSpPr>
          <p:cNvPr id="5204" name="Text Box 84"/>
          <p:cNvSpPr txBox="1">
            <a:spLocks noChangeArrowheads="1"/>
          </p:cNvSpPr>
          <p:nvPr/>
        </p:nvSpPr>
        <p:spPr bwMode="auto">
          <a:xfrm>
            <a:off x="7050088" y="4652963"/>
            <a:ext cx="828675" cy="701675"/>
          </a:xfrm>
          <a:prstGeom prst="rect">
            <a:avLst/>
          </a:prstGeom>
          <a:solidFill>
            <a:srgbClr val="BACD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Vena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Porta</a:t>
            </a:r>
          </a:p>
        </p:txBody>
      </p:sp>
      <p:sp>
        <p:nvSpPr>
          <p:cNvPr id="5206" name="Line 86"/>
          <p:cNvSpPr>
            <a:spLocks noChangeShapeType="1"/>
          </p:cNvSpPr>
          <p:nvPr/>
        </p:nvSpPr>
        <p:spPr bwMode="auto">
          <a:xfrm flipV="1">
            <a:off x="5651500" y="4292600"/>
            <a:ext cx="0" cy="4318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7" name="Line 87"/>
          <p:cNvSpPr>
            <a:spLocks noChangeShapeType="1"/>
          </p:cNvSpPr>
          <p:nvPr/>
        </p:nvSpPr>
        <p:spPr bwMode="auto">
          <a:xfrm flipV="1">
            <a:off x="5651500" y="2754313"/>
            <a:ext cx="0" cy="8636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8" name="Line 88"/>
          <p:cNvSpPr>
            <a:spLocks noChangeShapeType="1"/>
          </p:cNvSpPr>
          <p:nvPr/>
        </p:nvSpPr>
        <p:spPr bwMode="auto">
          <a:xfrm>
            <a:off x="7523163" y="2781300"/>
            <a:ext cx="0" cy="719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09" name="Line 89"/>
          <p:cNvSpPr>
            <a:spLocks noChangeShapeType="1"/>
          </p:cNvSpPr>
          <p:nvPr/>
        </p:nvSpPr>
        <p:spPr bwMode="auto">
          <a:xfrm>
            <a:off x="7523163" y="4221163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210" name="Text Box 90"/>
          <p:cNvSpPr txBox="1">
            <a:spLocks noChangeArrowheads="1"/>
          </p:cNvSpPr>
          <p:nvPr/>
        </p:nvSpPr>
        <p:spPr bwMode="auto">
          <a:xfrm>
            <a:off x="4859338" y="4652963"/>
            <a:ext cx="1447800" cy="701675"/>
          </a:xfrm>
          <a:prstGeom prst="rect">
            <a:avLst/>
          </a:prstGeom>
          <a:solidFill>
            <a:srgbClr val="E8B6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Irrigación 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esplácnica</a:t>
            </a:r>
          </a:p>
        </p:txBody>
      </p:sp>
      <p:sp>
        <p:nvSpPr>
          <p:cNvPr id="5211" name="Text Box 91"/>
          <p:cNvSpPr txBox="1">
            <a:spLocks noChangeArrowheads="1"/>
          </p:cNvSpPr>
          <p:nvPr/>
        </p:nvSpPr>
        <p:spPr bwMode="auto">
          <a:xfrm>
            <a:off x="7092950" y="1052513"/>
            <a:ext cx="14922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vellosidades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049636" y="463446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</a:rPr>
              <a:t>Art.</a:t>
            </a:r>
            <a:endParaRPr lang="es-VE" dirty="0">
              <a:solidFill>
                <a:srgbClr val="FF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667000" y="465296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7030A0"/>
                </a:solidFill>
              </a:rPr>
              <a:t>Ven.</a:t>
            </a:r>
            <a:endParaRPr lang="es-VE" dirty="0">
              <a:solidFill>
                <a:srgbClr val="7030A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06919" y="463446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>
                <a:solidFill>
                  <a:srgbClr val="00B050"/>
                </a:solidFill>
              </a:rPr>
              <a:t>Linf</a:t>
            </a:r>
            <a:r>
              <a:rPr lang="es-VE" dirty="0" smtClean="0">
                <a:solidFill>
                  <a:srgbClr val="00B050"/>
                </a:solidFill>
              </a:rPr>
              <a:t>.</a:t>
            </a:r>
            <a:endParaRPr lang="es-VE" dirty="0">
              <a:solidFill>
                <a:srgbClr val="00B050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 bwMode="auto">
          <a:xfrm>
            <a:off x="2049636" y="5022295"/>
            <a:ext cx="61736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9 CuadroTexto"/>
          <p:cNvSpPr txBox="1"/>
          <p:nvPr/>
        </p:nvSpPr>
        <p:spPr>
          <a:xfrm>
            <a:off x="1879605" y="51581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Entra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843808" y="51581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Salen</a:t>
            </a:r>
            <a:endParaRPr lang="es-VE" dirty="0"/>
          </a:p>
        </p:txBody>
      </p:sp>
      <p:sp>
        <p:nvSpPr>
          <p:cNvPr id="18" name="17 Forma libre"/>
          <p:cNvSpPr/>
          <p:nvPr/>
        </p:nvSpPr>
        <p:spPr>
          <a:xfrm>
            <a:off x="1547664" y="4819538"/>
            <a:ext cx="1262224" cy="1345766"/>
          </a:xfrm>
          <a:custGeom>
            <a:avLst/>
            <a:gdLst>
              <a:gd name="connsiteX0" fmla="*/ 235449 w 235449"/>
              <a:gd name="connsiteY0" fmla="*/ 1313412 h 1313412"/>
              <a:gd name="connsiteX1" fmla="*/ 2693 w 235449"/>
              <a:gd name="connsiteY1" fmla="*/ 216132 h 1313412"/>
              <a:gd name="connsiteX2" fmla="*/ 102445 w 235449"/>
              <a:gd name="connsiteY2" fmla="*/ 1 h 1313412"/>
              <a:gd name="connsiteX3" fmla="*/ 102445 w 235449"/>
              <a:gd name="connsiteY3" fmla="*/ 1 h 1313412"/>
              <a:gd name="connsiteX4" fmla="*/ 102445 w 235449"/>
              <a:gd name="connsiteY4" fmla="*/ 1 h 131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449" h="1313412">
                <a:moveTo>
                  <a:pt x="235449" y="1313412"/>
                </a:moveTo>
                <a:cubicBezTo>
                  <a:pt x="130154" y="874223"/>
                  <a:pt x="24860" y="435034"/>
                  <a:pt x="2693" y="216132"/>
                </a:cubicBezTo>
                <a:cubicBezTo>
                  <a:pt x="-19474" y="-2770"/>
                  <a:pt x="102445" y="1"/>
                  <a:pt x="102445" y="1"/>
                </a:cubicBezTo>
                <a:lnTo>
                  <a:pt x="102445" y="1"/>
                </a:lnTo>
                <a:lnTo>
                  <a:pt x="102445" y="1"/>
                </a:lnTo>
              </a:path>
            </a:pathLst>
          </a:cu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7" name="36 Forma libre"/>
          <p:cNvSpPr/>
          <p:nvPr/>
        </p:nvSpPr>
        <p:spPr>
          <a:xfrm rot="7464302" flipH="1">
            <a:off x="3441844" y="4714545"/>
            <a:ext cx="526062" cy="1392585"/>
          </a:xfrm>
          <a:custGeom>
            <a:avLst/>
            <a:gdLst>
              <a:gd name="connsiteX0" fmla="*/ 235449 w 235449"/>
              <a:gd name="connsiteY0" fmla="*/ 1313412 h 1313412"/>
              <a:gd name="connsiteX1" fmla="*/ 2693 w 235449"/>
              <a:gd name="connsiteY1" fmla="*/ 216132 h 1313412"/>
              <a:gd name="connsiteX2" fmla="*/ 102445 w 235449"/>
              <a:gd name="connsiteY2" fmla="*/ 1 h 1313412"/>
              <a:gd name="connsiteX3" fmla="*/ 102445 w 235449"/>
              <a:gd name="connsiteY3" fmla="*/ 1 h 1313412"/>
              <a:gd name="connsiteX4" fmla="*/ 102445 w 235449"/>
              <a:gd name="connsiteY4" fmla="*/ 1 h 131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449" h="1313412">
                <a:moveTo>
                  <a:pt x="235449" y="1313412"/>
                </a:moveTo>
                <a:cubicBezTo>
                  <a:pt x="130154" y="874223"/>
                  <a:pt x="24860" y="435034"/>
                  <a:pt x="2693" y="216132"/>
                </a:cubicBezTo>
                <a:cubicBezTo>
                  <a:pt x="-19474" y="-2770"/>
                  <a:pt x="102445" y="1"/>
                  <a:pt x="102445" y="1"/>
                </a:cubicBezTo>
                <a:lnTo>
                  <a:pt x="102445" y="1"/>
                </a:lnTo>
                <a:lnTo>
                  <a:pt x="102445" y="1"/>
                </a:ln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8" name="7 Conector recto"/>
          <p:cNvCxnSpPr/>
          <p:nvPr/>
        </p:nvCxnSpPr>
        <p:spPr bwMode="auto">
          <a:xfrm flipV="1">
            <a:off x="2843808" y="5022295"/>
            <a:ext cx="1008112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5" grpId="0"/>
      <p:bldP spid="5196" grpId="0"/>
      <p:bldP spid="5200" grpId="0"/>
      <p:bldP spid="5201" grpId="0"/>
      <p:bldP spid="5203" grpId="0"/>
      <p:bldP spid="5204" grpId="0" animBg="1"/>
      <p:bldP spid="5210" grpId="0" animBg="1"/>
      <p:bldP spid="2" grpId="0"/>
      <p:bldP spid="3" grpId="0"/>
      <p:bldP spid="4" grpId="0"/>
      <p:bldP spid="10" grpId="0"/>
      <p:bldP spid="11" grpId="0"/>
      <p:bldP spid="18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9"/>
          <p:cNvSpPr>
            <a:spLocks noChangeArrowheads="1"/>
          </p:cNvSpPr>
          <p:nvPr/>
        </p:nvSpPr>
        <p:spPr bwMode="auto">
          <a:xfrm>
            <a:off x="5076825" y="2997200"/>
            <a:ext cx="2016125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  <a:latin typeface="Arial" charset="0"/>
            </a:endParaRPr>
          </a:p>
        </p:txBody>
      </p:sp>
      <p:sp>
        <p:nvSpPr>
          <p:cNvPr id="193560" name="Text Box 24"/>
          <p:cNvSpPr txBox="1">
            <a:spLocks noChangeArrowheads="1"/>
          </p:cNvSpPr>
          <p:nvPr/>
        </p:nvSpPr>
        <p:spPr bwMode="auto">
          <a:xfrm>
            <a:off x="6804025" y="1196975"/>
            <a:ext cx="14922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Circulación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vellosidades</a:t>
            </a:r>
          </a:p>
        </p:txBody>
      </p:sp>
      <p:pic>
        <p:nvPicPr>
          <p:cNvPr id="23557" name="Picture 26" descr="muscularis"/>
          <p:cNvPicPr>
            <a:picLocks noChangeAspect="1" noChangeArrowheads="1"/>
          </p:cNvPicPr>
          <p:nvPr/>
        </p:nvPicPr>
        <p:blipFill>
          <a:blip r:embed="rId2">
            <a:lum bright="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2" t="9731" r="4330" b="14725"/>
          <a:stretch>
            <a:fillRect/>
          </a:stretch>
        </p:blipFill>
        <p:spPr bwMode="auto">
          <a:xfrm>
            <a:off x="4787900" y="2276475"/>
            <a:ext cx="360045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63" name="Text Box 27"/>
          <p:cNvSpPr txBox="1">
            <a:spLocks noChangeArrowheads="1"/>
          </p:cNvSpPr>
          <p:nvPr/>
        </p:nvSpPr>
        <p:spPr bwMode="auto">
          <a:xfrm>
            <a:off x="5580063" y="5661025"/>
            <a:ext cx="23749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Muscularis mucosa</a:t>
            </a:r>
          </a:p>
        </p:txBody>
      </p:sp>
      <p:sp>
        <p:nvSpPr>
          <p:cNvPr id="193564" name="Text Box 28"/>
          <p:cNvSpPr txBox="1">
            <a:spLocks noChangeArrowheads="1"/>
          </p:cNvSpPr>
          <p:nvPr/>
        </p:nvSpPr>
        <p:spPr bwMode="auto">
          <a:xfrm>
            <a:off x="1187450" y="1268413"/>
            <a:ext cx="2447925" cy="195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La contracción de </a:t>
            </a:r>
            <a:r>
              <a:rPr lang="es-ES" sz="2000" i="1">
                <a:effectLst/>
              </a:rPr>
              <a:t>muscularis mucosa</a:t>
            </a:r>
            <a:r>
              <a:rPr lang="es-ES" sz="2000">
                <a:effectLst/>
              </a:rPr>
              <a:t> </a:t>
            </a:r>
          </a:p>
          <a:p>
            <a:pPr eaLnBrk="1" hangingPunct="1"/>
            <a:r>
              <a:rPr lang="es-ES" sz="1600" b="1">
                <a:effectLst/>
              </a:rPr>
              <a:t>en la vellosidad:</a:t>
            </a:r>
            <a:r>
              <a:rPr lang="es-ES">
                <a:effectLst/>
              </a:rPr>
              <a:t> 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sz="1600">
                <a:effectLst/>
              </a:rPr>
              <a:t> aumenta irrigación</a:t>
            </a:r>
          </a:p>
          <a:p>
            <a:pPr eaLnBrk="1" hangingPunct="1"/>
            <a:r>
              <a:rPr lang="es-ES" sz="1600">
                <a:effectLst/>
              </a:rPr>
              <a:t>  mucosa</a:t>
            </a:r>
          </a:p>
          <a:p>
            <a:pPr eaLnBrk="1" hangingPunct="1"/>
            <a:endParaRPr lang="es-ES" sz="80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sz="1600">
                <a:effectLst/>
              </a:rPr>
              <a:t> ayuda la absorción</a:t>
            </a:r>
          </a:p>
        </p:txBody>
      </p:sp>
      <p:pic>
        <p:nvPicPr>
          <p:cNvPr id="23560" name="Picture 29" descr="cript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1" t="18658" b="10915"/>
          <a:stretch>
            <a:fillRect/>
          </a:stretch>
        </p:blipFill>
        <p:spPr bwMode="auto">
          <a:xfrm>
            <a:off x="900113" y="3429000"/>
            <a:ext cx="324802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66" name="Line 30"/>
          <p:cNvSpPr>
            <a:spLocks noChangeShapeType="1"/>
          </p:cNvSpPr>
          <p:nvPr/>
        </p:nvSpPr>
        <p:spPr bwMode="auto">
          <a:xfrm flipV="1">
            <a:off x="971550" y="4437063"/>
            <a:ext cx="576263" cy="287337"/>
          </a:xfrm>
          <a:prstGeom prst="line">
            <a:avLst/>
          </a:prstGeom>
          <a:noFill/>
          <a:ln w="38100">
            <a:solidFill>
              <a:srgbClr val="FF8BB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3567" name="Oval 31"/>
          <p:cNvSpPr>
            <a:spLocks noChangeArrowheads="1"/>
          </p:cNvSpPr>
          <p:nvPr/>
        </p:nvSpPr>
        <p:spPr bwMode="auto">
          <a:xfrm rot="1326357">
            <a:off x="773113" y="5160963"/>
            <a:ext cx="3168650" cy="2889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3568" name="Text Box 32"/>
          <p:cNvSpPr txBox="1">
            <a:spLocks noChangeArrowheads="1"/>
          </p:cNvSpPr>
          <p:nvPr/>
        </p:nvSpPr>
        <p:spPr bwMode="auto">
          <a:xfrm>
            <a:off x="900113" y="5949950"/>
            <a:ext cx="3281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¿Quienes inervan a </a:t>
            </a:r>
            <a:r>
              <a:rPr lang="es-ES_tradnl" sz="16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m. mucosa</a:t>
            </a: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193569" name="Text Box 33"/>
          <p:cNvSpPr txBox="1">
            <a:spLocks noChangeArrowheads="1"/>
          </p:cNvSpPr>
          <p:nvPr/>
        </p:nvSpPr>
        <p:spPr bwMode="auto">
          <a:xfrm>
            <a:off x="6364336" y="692150"/>
            <a:ext cx="1931939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INTESTINO </a:t>
            </a:r>
          </a:p>
        </p:txBody>
      </p:sp>
      <p:sp>
        <p:nvSpPr>
          <p:cNvPr id="193571" name="Rectangle 35"/>
          <p:cNvSpPr>
            <a:spLocks noChangeArrowheads="1"/>
          </p:cNvSpPr>
          <p:nvPr/>
        </p:nvSpPr>
        <p:spPr bwMode="auto">
          <a:xfrm>
            <a:off x="684213" y="5949950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64" grpId="0"/>
      <p:bldP spid="1935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dinámica de la cripta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666750"/>
            <a:ext cx="419100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804025" y="476250"/>
            <a:ext cx="1947969" cy="369332"/>
          </a:xfrm>
          <a:prstGeom prst="rect">
            <a:avLst/>
          </a:prstGeom>
          <a:solidFill>
            <a:srgbClr val="7DC4C9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6804024" y="1030288"/>
            <a:ext cx="2016447" cy="646331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Migración y diferenciación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5003800" y="1171575"/>
            <a:ext cx="792163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4988024" y="5300663"/>
            <a:ext cx="1600200" cy="366712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/>
              </a:rPr>
              <a:t>Célula madre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5024537" y="4724400"/>
            <a:ext cx="1563687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Proliferación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4989165" y="3435350"/>
            <a:ext cx="1743075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Diferenciación</a:t>
            </a:r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5020220" y="2179638"/>
            <a:ext cx="1423988" cy="366712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Maduración</a:t>
            </a:r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5000600" y="1098550"/>
            <a:ext cx="1371600" cy="366713"/>
          </a:xfrm>
          <a:prstGeom prst="rect">
            <a:avLst/>
          </a:prstGeom>
          <a:solidFill>
            <a:srgbClr val="FFC1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Exfoliación</a:t>
            </a:r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>
            <a:off x="1836738" y="3619500"/>
            <a:ext cx="0" cy="2592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611188" y="4699000"/>
            <a:ext cx="1073150" cy="395288"/>
          </a:xfrm>
          <a:prstGeom prst="rect">
            <a:avLst/>
          </a:prstGeom>
          <a:solidFill>
            <a:srgbClr val="FFE6B3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CRIPTA</a:t>
            </a:r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>
            <a:off x="2771775" y="668338"/>
            <a:ext cx="0" cy="29511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6752" name="Text Box 16"/>
          <p:cNvSpPr txBox="1">
            <a:spLocks noChangeArrowheads="1"/>
          </p:cNvSpPr>
          <p:nvPr/>
        </p:nvSpPr>
        <p:spPr bwMode="auto">
          <a:xfrm>
            <a:off x="1044575" y="1819275"/>
            <a:ext cx="1557338" cy="36512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VELLOSIDAD</a:t>
            </a:r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971550" y="2251075"/>
            <a:ext cx="15319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Prolongación</a:t>
            </a:r>
          </a:p>
          <a:p>
            <a:pPr algn="ctr" eaLnBrk="1" hangingPunct="1"/>
            <a:r>
              <a:rPr lang="es-ES" sz="1600" b="1">
                <a:effectLst/>
              </a:rPr>
              <a:t>autorenovable</a:t>
            </a:r>
          </a:p>
        </p:txBody>
      </p:sp>
      <p:sp>
        <p:nvSpPr>
          <p:cNvPr id="17" name="Text Box 96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3" grpId="0" animBg="1"/>
      <p:bldP spid="116744" grpId="0" animBg="1"/>
      <p:bldP spid="116745" grpId="0" animBg="1"/>
      <p:bldP spid="116746" grpId="0" animBg="1"/>
      <p:bldP spid="116747" grpId="0" animBg="1"/>
      <p:bldP spid="116750" grpId="0" animBg="1"/>
      <p:bldP spid="116752" grpId="0" animBg="1"/>
      <p:bldP spid="1167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g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19" t="12123" r="13248" b="41388"/>
          <a:stretch>
            <a:fillRect/>
          </a:stretch>
        </p:blipFill>
        <p:spPr>
          <a:xfrm>
            <a:off x="3419475" y="1773238"/>
            <a:ext cx="2808288" cy="287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3168650" y="835025"/>
            <a:ext cx="3587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6732588" y="620713"/>
            <a:ext cx="1725612" cy="669925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Migración y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diferenciación</a:t>
            </a:r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3455988" y="979488"/>
            <a:ext cx="28733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3348038" y="979488"/>
            <a:ext cx="0" cy="51133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3887788" y="5443538"/>
            <a:ext cx="27368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5616575" y="3571875"/>
            <a:ext cx="1493838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Células </a:t>
            </a:r>
          </a:p>
          <a:p>
            <a:pPr eaLnBrk="1" hangingPunct="1"/>
            <a:r>
              <a:rPr lang="es-ES" sz="1400" b="1">
                <a:effectLst/>
              </a:rPr>
              <a:t>Madre </a:t>
            </a:r>
          </a:p>
          <a:p>
            <a:pPr eaLnBrk="1" hangingPunct="1"/>
            <a:r>
              <a:rPr lang="es-ES" sz="1400" b="1">
                <a:effectLst/>
              </a:rPr>
              <a:t>indiferenciadas</a:t>
            </a: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5616575" y="2851150"/>
            <a:ext cx="19431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684213" y="1803400"/>
            <a:ext cx="2546350" cy="1644650"/>
          </a:xfrm>
          <a:prstGeom prst="rect">
            <a:avLst/>
          </a:prstGeom>
          <a:noFill/>
          <a:ln w="28575">
            <a:solidFill>
              <a:srgbClr val="CA00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17 billones células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descamadas/día!!!</a:t>
            </a:r>
          </a:p>
          <a:p>
            <a:pPr>
              <a:defRPr/>
            </a:pP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30 grs proteína/día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para ser digeridos!!!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1042988" y="4076700"/>
            <a:ext cx="2144712" cy="1200150"/>
          </a:xfrm>
          <a:prstGeom prst="rect">
            <a:avLst/>
          </a:prstGeom>
          <a:noFill/>
          <a:ln w="19050">
            <a:solidFill>
              <a:srgbClr val="CA006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Mayor riesgo de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cánceres en TGI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por su actividad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proliferativa</a:t>
            </a:r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5940425" y="1484313"/>
            <a:ext cx="3603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32" name="Rectangle 28"/>
          <p:cNvSpPr>
            <a:spLocks noChangeArrowheads="1"/>
          </p:cNvSpPr>
          <p:nvPr/>
        </p:nvSpPr>
        <p:spPr bwMode="auto">
          <a:xfrm>
            <a:off x="5724525" y="1987550"/>
            <a:ext cx="28733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3419475" y="4579938"/>
            <a:ext cx="1444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730875" y="2133600"/>
            <a:ext cx="1527175" cy="9445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 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maduros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(2-5 días)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7258050" y="3427413"/>
            <a:ext cx="1508125" cy="109855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Enterocito</a:t>
            </a:r>
          </a:p>
          <a:p>
            <a:pPr eaLnBrk="1" hangingPunct="1"/>
            <a:r>
              <a:rPr lang="es-ES" sz="1600" b="1">
                <a:effectLst/>
              </a:rPr>
              <a:t>Endocrinocito</a:t>
            </a:r>
          </a:p>
          <a:p>
            <a:pPr eaLnBrk="1" hangingPunct="1"/>
            <a:r>
              <a:rPr lang="es-ES" sz="1600" b="1">
                <a:effectLst/>
              </a:rPr>
              <a:t>c. Mucosa</a:t>
            </a:r>
          </a:p>
          <a:p>
            <a:pPr eaLnBrk="1" hangingPunct="1"/>
            <a:r>
              <a:rPr lang="es-ES" sz="1600" b="1">
                <a:effectLst/>
              </a:rPr>
              <a:t>c. Paneth</a:t>
            </a:r>
          </a:p>
        </p:txBody>
      </p:sp>
      <p:sp>
        <p:nvSpPr>
          <p:cNvPr id="149534" name="Text Box 30"/>
          <p:cNvSpPr txBox="1">
            <a:spLocks noChangeArrowheads="1"/>
          </p:cNvSpPr>
          <p:nvPr/>
        </p:nvSpPr>
        <p:spPr bwMode="auto">
          <a:xfrm>
            <a:off x="3348038" y="4941888"/>
            <a:ext cx="2533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Recambio de células</a:t>
            </a:r>
          </a:p>
        </p:txBody>
      </p:sp>
      <p:sp>
        <p:nvSpPr>
          <p:cNvPr id="149537" name="Text Box 33"/>
          <p:cNvSpPr txBox="1">
            <a:spLocks noChangeArrowheads="1"/>
          </p:cNvSpPr>
          <p:nvPr/>
        </p:nvSpPr>
        <p:spPr bwMode="auto">
          <a:xfrm>
            <a:off x="3419475" y="4652963"/>
            <a:ext cx="1892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1h   24h    48h</a:t>
            </a:r>
          </a:p>
        </p:txBody>
      </p:sp>
      <p:sp>
        <p:nvSpPr>
          <p:cNvPr id="149538" name="Text Box 34"/>
          <p:cNvSpPr txBox="1">
            <a:spLocks noChangeArrowheads="1"/>
          </p:cNvSpPr>
          <p:nvPr/>
        </p:nvSpPr>
        <p:spPr bwMode="auto">
          <a:xfrm>
            <a:off x="4011613" y="1341438"/>
            <a:ext cx="2108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Zona de extrusión</a:t>
            </a:r>
          </a:p>
        </p:txBody>
      </p:sp>
      <p:cxnSp>
        <p:nvCxnSpPr>
          <p:cNvPr id="5" name="4 Conector recto de flecha"/>
          <p:cNvCxnSpPr>
            <a:cxnSpLocks noChangeShapeType="1"/>
          </p:cNvCxnSpPr>
          <p:nvPr/>
        </p:nvCxnSpPr>
        <p:spPr bwMode="auto">
          <a:xfrm>
            <a:off x="6461125" y="3913188"/>
            <a:ext cx="757238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23" grpId="0"/>
      <p:bldP spid="149526" grpId="0" animBg="1"/>
      <p:bldP spid="149529" grpId="0" animBg="1"/>
      <p:bldP spid="1495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684213"/>
            <a:ext cx="8243887" cy="5957887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167063" y="6426200"/>
            <a:ext cx="446563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b="1">
                <a:effectLst/>
                <a:latin typeface="sans-serif" charset="0"/>
              </a:rPr>
              <a:t> </a:t>
            </a:r>
            <a:r>
              <a:rPr lang="en-GB" sz="1200" b="1">
                <a:effectLst/>
                <a:latin typeface="sans-serif" charset="0"/>
              </a:rPr>
              <a:t>F.  Radtke et al.,  Science  307, 1904 -1909 (2005)    </a:t>
            </a:r>
          </a:p>
        </p:txBody>
      </p:sp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7270750" y="5489575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7270750" y="4986338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7631113" y="4049713"/>
            <a:ext cx="8636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7270750" y="5373688"/>
            <a:ext cx="11207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Paneth</a:t>
            </a: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7270750" y="4941888"/>
            <a:ext cx="1090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Madre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7486650" y="4076700"/>
            <a:ext cx="14525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Progenitoras</a:t>
            </a:r>
          </a:p>
          <a:p>
            <a:pPr eaLnBrk="1" hangingPunct="1"/>
            <a:r>
              <a:rPr lang="es-ES" sz="1600" b="1">
                <a:effectLst/>
              </a:rPr>
              <a:t>proliferantes</a:t>
            </a: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6478588" y="1601788"/>
            <a:ext cx="151288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1" name="Text Box 11"/>
          <p:cNvSpPr txBox="1">
            <a:spLocks noChangeArrowheads="1"/>
          </p:cNvSpPr>
          <p:nvPr/>
        </p:nvSpPr>
        <p:spPr bwMode="auto">
          <a:xfrm>
            <a:off x="6392863" y="1484313"/>
            <a:ext cx="1811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Diferenciadas</a:t>
            </a:r>
          </a:p>
        </p:txBody>
      </p:sp>
      <p:sp>
        <p:nvSpPr>
          <p:cNvPr id="199692" name="Rectangle 12"/>
          <p:cNvSpPr>
            <a:spLocks noChangeArrowheads="1"/>
          </p:cNvSpPr>
          <p:nvPr/>
        </p:nvSpPr>
        <p:spPr bwMode="auto">
          <a:xfrm>
            <a:off x="6119813" y="1960563"/>
            <a:ext cx="23034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3" name="Text Box 13"/>
          <p:cNvSpPr txBox="1">
            <a:spLocks noChangeArrowheads="1"/>
          </p:cNvSpPr>
          <p:nvPr/>
        </p:nvSpPr>
        <p:spPr bwMode="auto">
          <a:xfrm>
            <a:off x="5254625" y="1963738"/>
            <a:ext cx="12509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mucosas</a:t>
            </a:r>
          </a:p>
        </p:txBody>
      </p:sp>
      <p:sp>
        <p:nvSpPr>
          <p:cNvPr id="199694" name="Text Box 14"/>
          <p:cNvSpPr txBox="1">
            <a:spLocks noChangeArrowheads="1"/>
          </p:cNvSpPr>
          <p:nvPr/>
        </p:nvSpPr>
        <p:spPr bwMode="auto">
          <a:xfrm>
            <a:off x="7862888" y="1963738"/>
            <a:ext cx="12811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enterocitos</a:t>
            </a:r>
          </a:p>
        </p:txBody>
      </p:sp>
      <p:sp>
        <p:nvSpPr>
          <p:cNvPr id="199695" name="Rectangle 15"/>
          <p:cNvSpPr>
            <a:spLocks noChangeArrowheads="1"/>
          </p:cNvSpPr>
          <p:nvPr/>
        </p:nvSpPr>
        <p:spPr bwMode="auto">
          <a:xfrm>
            <a:off x="6838950" y="2249488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6" name="Text Box 16"/>
          <p:cNvSpPr txBox="1">
            <a:spLocks noChangeArrowheads="1"/>
          </p:cNvSpPr>
          <p:nvPr/>
        </p:nvSpPr>
        <p:spPr bwMode="auto">
          <a:xfrm>
            <a:off x="6551613" y="1963738"/>
            <a:ext cx="12271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endocrino-</a:t>
            </a:r>
          </a:p>
          <a:p>
            <a:pPr eaLnBrk="1" hangingPunct="1"/>
            <a:r>
              <a:rPr lang="es-ES" sz="1600" b="1">
                <a:effectLst/>
              </a:rPr>
              <a:t>citos</a:t>
            </a:r>
          </a:p>
        </p:txBody>
      </p:sp>
      <p:sp>
        <p:nvSpPr>
          <p:cNvPr id="199697" name="Rectangle 17"/>
          <p:cNvSpPr>
            <a:spLocks noChangeArrowheads="1"/>
          </p:cNvSpPr>
          <p:nvPr/>
        </p:nvSpPr>
        <p:spPr bwMode="auto">
          <a:xfrm>
            <a:off x="4822825" y="2249488"/>
            <a:ext cx="1008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8" name="Rectangle 18"/>
          <p:cNvSpPr>
            <a:spLocks noChangeArrowheads="1"/>
          </p:cNvSpPr>
          <p:nvPr/>
        </p:nvSpPr>
        <p:spPr bwMode="auto">
          <a:xfrm>
            <a:off x="2519363" y="4697413"/>
            <a:ext cx="935037" cy="576262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2257425" y="4652963"/>
            <a:ext cx="1325563" cy="835025"/>
          </a:xfrm>
          <a:prstGeom prst="rect">
            <a:avLst/>
          </a:prstGeom>
          <a:solidFill>
            <a:srgbClr val="FFCCCC"/>
          </a:solidFill>
          <a:ln w="9525">
            <a:solidFill>
              <a:srgbClr val="FF959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Renovación </a:t>
            </a:r>
          </a:p>
          <a:p>
            <a:pPr algn="ctr" eaLnBrk="1" hangingPunct="1"/>
            <a:r>
              <a:rPr lang="es-ES" sz="1600" b="1">
                <a:effectLst/>
              </a:rPr>
              <a:t>mitótica</a:t>
            </a:r>
          </a:p>
          <a:p>
            <a:pPr algn="ctr" eaLnBrk="1" hangingPunct="1"/>
            <a:r>
              <a:rPr lang="es-ES" sz="1600" b="1">
                <a:effectLst/>
              </a:rPr>
              <a:t>24-36 hs</a:t>
            </a:r>
          </a:p>
        </p:txBody>
      </p:sp>
      <p:sp>
        <p:nvSpPr>
          <p:cNvPr id="199700" name="Rectangle 20"/>
          <p:cNvSpPr>
            <a:spLocks noChangeArrowheads="1"/>
          </p:cNvSpPr>
          <p:nvPr/>
        </p:nvSpPr>
        <p:spPr bwMode="auto">
          <a:xfrm>
            <a:off x="3311525" y="2249488"/>
            <a:ext cx="1008063" cy="503237"/>
          </a:xfrm>
          <a:prstGeom prst="rect">
            <a:avLst/>
          </a:prstGeom>
          <a:solidFill>
            <a:srgbClr val="F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701" name="Text Box 21"/>
          <p:cNvSpPr txBox="1">
            <a:spLocks noChangeArrowheads="1"/>
          </p:cNvSpPr>
          <p:nvPr/>
        </p:nvSpPr>
        <p:spPr bwMode="auto">
          <a:xfrm>
            <a:off x="3238500" y="2178050"/>
            <a:ext cx="1655763" cy="835025"/>
          </a:xfrm>
          <a:prstGeom prst="rect">
            <a:avLst/>
          </a:prstGeom>
          <a:solidFill>
            <a:srgbClr val="FFCCCC"/>
          </a:solidFill>
          <a:ln w="9525">
            <a:solidFill>
              <a:srgbClr val="FF959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Diferenciación  y migración</a:t>
            </a:r>
          </a:p>
          <a:p>
            <a:pPr eaLnBrk="1" hangingPunct="1"/>
            <a:r>
              <a:rPr lang="es-ES" sz="1600" b="1">
                <a:effectLst/>
              </a:rPr>
              <a:t>24-48 hs</a:t>
            </a:r>
          </a:p>
        </p:txBody>
      </p:sp>
      <p:sp>
        <p:nvSpPr>
          <p:cNvPr id="199702" name="Rectangle 22"/>
          <p:cNvSpPr>
            <a:spLocks noChangeArrowheads="1"/>
          </p:cNvSpPr>
          <p:nvPr/>
        </p:nvSpPr>
        <p:spPr bwMode="auto">
          <a:xfrm>
            <a:off x="3022600" y="1241425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9703" name="Text Box 23"/>
          <p:cNvSpPr txBox="1">
            <a:spLocks noChangeArrowheads="1"/>
          </p:cNvSpPr>
          <p:nvPr/>
        </p:nvSpPr>
        <p:spPr bwMode="auto">
          <a:xfrm>
            <a:off x="2951163" y="1196975"/>
            <a:ext cx="16160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descamadas</a:t>
            </a:r>
          </a:p>
        </p:txBody>
      </p:sp>
      <p:sp>
        <p:nvSpPr>
          <p:cNvPr id="199704" name="Rectangle 24"/>
          <p:cNvSpPr>
            <a:spLocks noChangeArrowheads="1"/>
          </p:cNvSpPr>
          <p:nvPr/>
        </p:nvSpPr>
        <p:spPr bwMode="auto">
          <a:xfrm>
            <a:off x="2085975" y="3978275"/>
            <a:ext cx="433388" cy="287338"/>
          </a:xfrm>
          <a:prstGeom prst="rect">
            <a:avLst/>
          </a:prstGeom>
          <a:solidFill>
            <a:srgbClr val="FFCD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014538" y="3910013"/>
            <a:ext cx="860425" cy="395287"/>
          </a:xfrm>
          <a:prstGeom prst="rect">
            <a:avLst/>
          </a:prstGeom>
          <a:solidFill>
            <a:srgbClr val="FFE6B3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cripta</a:t>
            </a:r>
          </a:p>
        </p:txBody>
      </p:sp>
      <p:sp>
        <p:nvSpPr>
          <p:cNvPr id="199706" name="Rectangle 26"/>
          <p:cNvSpPr>
            <a:spLocks noChangeArrowheads="1"/>
          </p:cNvSpPr>
          <p:nvPr/>
        </p:nvSpPr>
        <p:spPr bwMode="auto">
          <a:xfrm>
            <a:off x="1006475" y="2105025"/>
            <a:ext cx="431800" cy="215900"/>
          </a:xfrm>
          <a:prstGeom prst="rect">
            <a:avLst/>
          </a:prstGeom>
          <a:solidFill>
            <a:srgbClr val="FF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574675" y="1984375"/>
            <a:ext cx="1206500" cy="365125"/>
          </a:xfrm>
          <a:prstGeom prst="rect">
            <a:avLst/>
          </a:prstGeom>
          <a:solidFill>
            <a:srgbClr val="BBC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  <a:latin typeface="Arial" charset="0"/>
              </a:rPr>
              <a:t>vellosidad</a:t>
            </a:r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6443663" y="620713"/>
            <a:ext cx="1725612" cy="669925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Migración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diferenciación</a:t>
            </a:r>
          </a:p>
        </p:txBody>
      </p:sp>
      <p:sp>
        <p:nvSpPr>
          <p:cNvPr id="199710" name="Line 30"/>
          <p:cNvSpPr>
            <a:spLocks noChangeShapeType="1"/>
          </p:cNvSpPr>
          <p:nvPr/>
        </p:nvSpPr>
        <p:spPr bwMode="auto">
          <a:xfrm flipV="1">
            <a:off x="4356100" y="2924175"/>
            <a:ext cx="431800" cy="15843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9711" name="Line 31"/>
          <p:cNvSpPr>
            <a:spLocks noChangeShapeType="1"/>
          </p:cNvSpPr>
          <p:nvPr/>
        </p:nvSpPr>
        <p:spPr bwMode="auto">
          <a:xfrm flipV="1">
            <a:off x="3995738" y="5876925"/>
            <a:ext cx="1584325" cy="2889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99713" name="Text Box 33"/>
          <p:cNvSpPr txBox="1">
            <a:spLocks noChangeArrowheads="1"/>
          </p:cNvSpPr>
          <p:nvPr/>
        </p:nvSpPr>
        <p:spPr bwMode="auto">
          <a:xfrm>
            <a:off x="484188" y="51729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34072" y="6517159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7" grpId="0" animBg="1"/>
      <p:bldP spid="199688" grpId="0"/>
      <p:bldP spid="199689" grpId="0"/>
      <p:bldP spid="199691" grpId="0"/>
      <p:bldP spid="199693" grpId="0" animBg="1"/>
      <p:bldP spid="199694" grpId="0" animBg="1"/>
      <p:bldP spid="199696" grpId="0" animBg="1"/>
      <p:bldP spid="199699" grpId="0" animBg="1"/>
      <p:bldP spid="199701" grpId="0" animBg="1"/>
      <p:bldP spid="19970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4140200" y="1989138"/>
            <a:ext cx="4154488" cy="3736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D2CD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>
                <a:effectLst/>
              </a:rPr>
              <a:t> </a:t>
            </a:r>
          </a:p>
          <a:p>
            <a:pPr eaLnBrk="1" hangingPunct="1"/>
            <a:r>
              <a:rPr lang="es-ES">
                <a:effectLst/>
              </a:rPr>
              <a:t>1.  </a:t>
            </a:r>
            <a:r>
              <a:rPr lang="es-ES" b="1">
                <a:effectLst/>
              </a:rPr>
              <a:t>VELLOSIDAD</a:t>
            </a:r>
          </a:p>
          <a:p>
            <a:pPr eaLnBrk="1" hangingPunct="1"/>
            <a:endParaRPr lang="es-ES" sz="1000" b="1">
              <a:effectLst/>
            </a:endParaRPr>
          </a:p>
          <a:p>
            <a:pPr eaLnBrk="1" hangingPunct="1"/>
            <a:r>
              <a:rPr lang="es-ES">
                <a:effectLst/>
              </a:rPr>
              <a:t>       </a:t>
            </a:r>
            <a:r>
              <a:rPr lang="es-ES" sz="1400" b="1">
                <a:effectLst/>
              </a:rPr>
              <a:t>ENTEROCITOS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400" b="1">
                <a:effectLst/>
              </a:rPr>
              <a:t>       C. CALICIFORMES</a:t>
            </a:r>
          </a:p>
          <a:p>
            <a:pPr eaLnBrk="1" hangingPunct="1"/>
            <a:endParaRPr lang="es-ES" sz="1400" b="1">
              <a:effectLst/>
            </a:endParaRPr>
          </a:p>
          <a:p>
            <a:pPr eaLnBrk="1" hangingPunct="1"/>
            <a:r>
              <a:rPr lang="es-ES" b="1">
                <a:effectLst/>
              </a:rPr>
              <a:t>2. CRIPTA DE LIEBERKÜHN</a:t>
            </a:r>
          </a:p>
          <a:p>
            <a:pPr eaLnBrk="1" hangingPunct="1"/>
            <a:endParaRPr lang="es-ES" sz="1000" b="1">
              <a:effectLst/>
            </a:endParaRPr>
          </a:p>
          <a:p>
            <a:pPr eaLnBrk="1" hangingPunct="1"/>
            <a:r>
              <a:rPr lang="es-ES">
                <a:effectLst/>
              </a:rPr>
              <a:t>        </a:t>
            </a:r>
            <a:r>
              <a:rPr lang="es-ES" sz="1400" b="1">
                <a:effectLst/>
              </a:rPr>
              <a:t>C. CALICIFORMES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400" b="1">
                <a:effectLst/>
              </a:rPr>
              <a:t>       C. ENTEROCROMAFINES (ECF)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400" b="1">
                <a:effectLst/>
              </a:rPr>
              <a:t>       C. PANETH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400" b="1">
                <a:effectLst/>
              </a:rPr>
              <a:t>       C. INDIFERENCIADAS</a:t>
            </a:r>
          </a:p>
          <a:p>
            <a:pPr eaLnBrk="1" hangingPunct="1"/>
            <a:endParaRPr lang="es-ES" sz="900" b="1">
              <a:effectLst/>
            </a:endParaRPr>
          </a:p>
          <a:p>
            <a:pPr eaLnBrk="1" hangingPunct="1"/>
            <a:r>
              <a:rPr lang="es-ES" sz="1400" b="1">
                <a:effectLst/>
              </a:rPr>
              <a:t>       C. “M” SISTEMA INMUNE ENTÉRICO</a:t>
            </a:r>
          </a:p>
          <a:p>
            <a:pPr eaLnBrk="1" hangingPunct="1"/>
            <a:endParaRPr lang="es-ES" sz="900">
              <a:effectLst/>
            </a:endParaRP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6388100" y="461736"/>
            <a:ext cx="2230098" cy="646331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INTESTINAL</a:t>
            </a:r>
          </a:p>
        </p:txBody>
      </p:sp>
      <p:pic>
        <p:nvPicPr>
          <p:cNvPr id="27652" name="Picture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t="8820" r="63133"/>
          <a:stretch>
            <a:fillRect/>
          </a:stretch>
        </p:blipFill>
        <p:spPr bwMode="auto">
          <a:xfrm>
            <a:off x="1296988" y="1412875"/>
            <a:ext cx="18732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04460" name="Text Box 12"/>
          <p:cNvSpPr txBox="1">
            <a:spLocks noChangeArrowheads="1"/>
          </p:cNvSpPr>
          <p:nvPr/>
        </p:nvSpPr>
        <p:spPr bwMode="auto">
          <a:xfrm rot="16200000">
            <a:off x="352556" y="2634427"/>
            <a:ext cx="141737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3059113" y="4365625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2700338" y="4221163"/>
            <a:ext cx="358775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2914650" y="5445125"/>
            <a:ext cx="1444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657" name="Text Box 18"/>
          <p:cNvSpPr txBox="1">
            <a:spLocks noChangeArrowheads="1"/>
          </p:cNvSpPr>
          <p:nvPr/>
        </p:nvSpPr>
        <p:spPr bwMode="auto">
          <a:xfrm>
            <a:off x="2771775" y="2133600"/>
            <a:ext cx="8842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Capilar </a:t>
            </a:r>
          </a:p>
          <a:p>
            <a:pPr eaLnBrk="1" hangingPunct="1"/>
            <a:r>
              <a:rPr lang="es-ES" sz="1400" b="1">
                <a:effectLst/>
              </a:rPr>
              <a:t>linfático</a:t>
            </a:r>
          </a:p>
        </p:txBody>
      </p:sp>
      <p:sp>
        <p:nvSpPr>
          <p:cNvPr id="27658" name="Text Box 19"/>
          <p:cNvSpPr txBox="1">
            <a:spLocks noChangeArrowheads="1"/>
          </p:cNvSpPr>
          <p:nvPr/>
        </p:nvSpPr>
        <p:spPr bwMode="auto">
          <a:xfrm>
            <a:off x="2700338" y="2708275"/>
            <a:ext cx="133985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Red capilar </a:t>
            </a:r>
          </a:p>
          <a:p>
            <a:pPr eaLnBrk="1" hangingPunct="1"/>
            <a:r>
              <a:rPr lang="es-ES" sz="1400" b="1">
                <a:effectLst/>
              </a:rPr>
              <a:t>arteriovenosa</a:t>
            </a:r>
          </a:p>
        </p:txBody>
      </p:sp>
      <p:sp>
        <p:nvSpPr>
          <p:cNvPr id="104468" name="Oval 20"/>
          <p:cNvSpPr>
            <a:spLocks noChangeArrowheads="1"/>
          </p:cNvSpPr>
          <p:nvPr/>
        </p:nvSpPr>
        <p:spPr bwMode="auto">
          <a:xfrm>
            <a:off x="2771775" y="162877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2700338" y="3860800"/>
            <a:ext cx="5032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71" name="Rectangle 23"/>
          <p:cNvSpPr>
            <a:spLocks noChangeArrowheads="1"/>
          </p:cNvSpPr>
          <p:nvPr/>
        </p:nvSpPr>
        <p:spPr bwMode="auto">
          <a:xfrm>
            <a:off x="2771775" y="4581525"/>
            <a:ext cx="431800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72" name="Rectangle 24"/>
          <p:cNvSpPr>
            <a:spLocks noChangeArrowheads="1"/>
          </p:cNvSpPr>
          <p:nvPr/>
        </p:nvSpPr>
        <p:spPr bwMode="auto">
          <a:xfrm>
            <a:off x="2771775" y="4724400"/>
            <a:ext cx="287338" cy="73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 rot="5400000">
            <a:off x="3042875" y="4521478"/>
            <a:ext cx="86273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27664" name="Text Box 25"/>
          <p:cNvSpPr txBox="1">
            <a:spLocks noChangeArrowheads="1"/>
          </p:cNvSpPr>
          <p:nvPr/>
        </p:nvSpPr>
        <p:spPr bwMode="auto">
          <a:xfrm>
            <a:off x="3221038" y="5861050"/>
            <a:ext cx="703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vénula</a:t>
            </a:r>
          </a:p>
        </p:txBody>
      </p:sp>
      <p:sp>
        <p:nvSpPr>
          <p:cNvPr id="27665" name="Text Box 26"/>
          <p:cNvSpPr txBox="1">
            <a:spLocks noChangeArrowheads="1"/>
          </p:cNvSpPr>
          <p:nvPr/>
        </p:nvSpPr>
        <p:spPr bwMode="auto">
          <a:xfrm>
            <a:off x="3203575" y="6021388"/>
            <a:ext cx="1327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vaso linfático</a:t>
            </a:r>
          </a:p>
        </p:txBody>
      </p:sp>
      <p:sp>
        <p:nvSpPr>
          <p:cNvPr id="27666" name="Text Box 27"/>
          <p:cNvSpPr txBox="1">
            <a:spLocks noChangeArrowheads="1"/>
          </p:cNvSpPr>
          <p:nvPr/>
        </p:nvSpPr>
        <p:spPr bwMode="auto">
          <a:xfrm>
            <a:off x="3211513" y="5645150"/>
            <a:ext cx="928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arteriola</a:t>
            </a: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684213" y="7651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2" y="1690688"/>
            <a:ext cx="4855816" cy="3477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dirty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por encima de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3123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775450" y="476250"/>
            <a:ext cx="1870075" cy="42545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270625" y="1022350"/>
            <a:ext cx="2405063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 - Cripta</a:t>
            </a:r>
          </a:p>
        </p:txBody>
      </p:sp>
      <p:pic>
        <p:nvPicPr>
          <p:cNvPr id="8201" name="Picture 9" descr="gl bru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79438"/>
            <a:ext cx="3783012" cy="56975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211638" y="2109788"/>
            <a:ext cx="3804247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Vellosidad: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Enterocitos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C. caliciformes</a:t>
            </a:r>
          </a:p>
          <a:p>
            <a:pPr>
              <a:defRPr/>
            </a:pPr>
            <a:r>
              <a:rPr lang="es-ES_tradnl" sz="1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</a:t>
            </a:r>
          </a:p>
          <a:p>
            <a:pPr>
              <a:buFontTx/>
              <a:buAutoNum type="arabicPeriod" startAt="2"/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Glándulas Intestinales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Criptas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Lieberkühn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indiferenciadas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Paneth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–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defensinas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endocrinas –hormonas-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enterocromafines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5-HT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C. “M” –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IgA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  </a:t>
            </a:r>
          </a:p>
          <a:p>
            <a:pPr>
              <a:defRPr/>
            </a:pP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Glándulas de Brunner Duodeno</a:t>
            </a:r>
          </a:p>
          <a:p>
            <a:pPr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Moco, HCO</a:t>
            </a:r>
            <a:r>
              <a:rPr lang="es-ES_tradnl" sz="16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</a:t>
            </a:r>
            <a:r>
              <a:rPr lang="es-ES_tradnl" sz="16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253389" y="4655458"/>
            <a:ext cx="2281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“S. Inmune Entérico”</a:t>
            </a: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 flipV="1">
            <a:off x="2987675" y="4941888"/>
            <a:ext cx="1584325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vellosidades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420938"/>
            <a:ext cx="81676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1116013" y="5732463"/>
            <a:ext cx="17272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1149350" y="5732463"/>
            <a:ext cx="1622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vellosidades</a:t>
            </a:r>
          </a:p>
        </p:txBody>
      </p:sp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3997325" y="5781675"/>
            <a:ext cx="13668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000" b="1">
                <a:effectLst/>
              </a:rPr>
              <a:t>epitelio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6300788" y="5764213"/>
            <a:ext cx="22320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6256338" y="5734050"/>
            <a:ext cx="2276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microvellosidades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6804025" y="2603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7275960" y="839127"/>
            <a:ext cx="139814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706" name="Picture 15" descr="vllosidades ile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281305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16" descr="vellosidad"/>
          <p:cNvPicPr>
            <a:picLocks noChangeAspect="1" noChangeArrowheads="1"/>
          </p:cNvPicPr>
          <p:nvPr/>
        </p:nvPicPr>
        <p:blipFill>
          <a:blip r:embed="rId4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88913"/>
            <a:ext cx="3168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mucosa intestino delgado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223963"/>
            <a:ext cx="79914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6775450" y="260350"/>
            <a:ext cx="1757363" cy="366713"/>
          </a:xfrm>
          <a:prstGeom prst="rect">
            <a:avLst/>
          </a:prstGeom>
          <a:solidFill>
            <a:srgbClr val="68BAC0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7207250" y="763588"/>
            <a:ext cx="12938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Vellosidad</a:t>
            </a:r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684213" y="1295400"/>
            <a:ext cx="2339102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CALICIFORMES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6588125" y="5972175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2987675" y="4565650"/>
            <a:ext cx="471488" cy="260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2584450" y="4367213"/>
            <a:ext cx="657225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2959100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2487613" y="4367213"/>
            <a:ext cx="658812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2863850" y="4624388"/>
            <a:ext cx="471488" cy="388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1547813" y="5526088"/>
            <a:ext cx="658812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1924050" y="5781675"/>
            <a:ext cx="471488" cy="388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3055938" y="2905125"/>
            <a:ext cx="563562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2770188" y="4325938"/>
            <a:ext cx="471487" cy="258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3" r="42056" b="60571"/>
          <a:stretch>
            <a:fillRect/>
          </a:stretch>
        </p:blipFill>
        <p:spPr>
          <a:xfrm>
            <a:off x="3405188" y="1484313"/>
            <a:ext cx="3035300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7405688" y="836613"/>
            <a:ext cx="373062" cy="24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7329488" y="836613"/>
            <a:ext cx="373062" cy="24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7405688" y="1765300"/>
            <a:ext cx="446087" cy="1093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375214" y="476250"/>
            <a:ext cx="835486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4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6804025" y="2603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5795963" y="1557338"/>
            <a:ext cx="13684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6267450" y="3140075"/>
            <a:ext cx="15113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6443663" y="4076700"/>
            <a:ext cx="22621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C. CALICIFORMES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Moco</a:t>
            </a:r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1476375" y="836613"/>
            <a:ext cx="431800" cy="3240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6" name="Oval 66"/>
          <p:cNvSpPr>
            <a:spLocks noChangeArrowheads="1"/>
          </p:cNvSpPr>
          <p:nvPr/>
        </p:nvSpPr>
        <p:spPr bwMode="auto">
          <a:xfrm>
            <a:off x="1835150" y="90805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3059113" y="1676400"/>
            <a:ext cx="4333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059113" y="3908425"/>
            <a:ext cx="4333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7412037" y="782637"/>
            <a:ext cx="129381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pic>
        <p:nvPicPr>
          <p:cNvPr id="31770" name="Picture 69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5" t="3535" r="39439" b="29776"/>
          <a:stretch>
            <a:fillRect/>
          </a:stretch>
        </p:blipFill>
        <p:spPr bwMode="auto">
          <a:xfrm>
            <a:off x="684213" y="1892300"/>
            <a:ext cx="1727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Text Box 70"/>
          <p:cNvSpPr txBox="1">
            <a:spLocks noChangeArrowheads="1"/>
          </p:cNvSpPr>
          <p:nvPr/>
        </p:nvSpPr>
        <p:spPr bwMode="auto">
          <a:xfrm>
            <a:off x="2195513" y="2347913"/>
            <a:ext cx="13350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ENTEROCITOS</a:t>
            </a:r>
          </a:p>
        </p:txBody>
      </p:sp>
      <p:sp>
        <p:nvSpPr>
          <p:cNvPr id="31772" name="Text Box 71"/>
          <p:cNvSpPr txBox="1">
            <a:spLocks noChangeArrowheads="1"/>
          </p:cNvSpPr>
          <p:nvPr/>
        </p:nvSpPr>
        <p:spPr bwMode="auto">
          <a:xfrm>
            <a:off x="2195513" y="3140075"/>
            <a:ext cx="1198562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C. MUCOSAS</a:t>
            </a:r>
          </a:p>
        </p:txBody>
      </p:sp>
      <p:sp>
        <p:nvSpPr>
          <p:cNvPr id="10312" name="Text Box 72"/>
          <p:cNvSpPr txBox="1">
            <a:spLocks noChangeArrowheads="1"/>
          </p:cNvSpPr>
          <p:nvPr/>
        </p:nvSpPr>
        <p:spPr bwMode="auto">
          <a:xfrm rot="16200000">
            <a:off x="200026" y="2879725"/>
            <a:ext cx="11874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10313" name="Line 73"/>
          <p:cNvSpPr>
            <a:spLocks noChangeShapeType="1"/>
          </p:cNvSpPr>
          <p:nvPr/>
        </p:nvSpPr>
        <p:spPr bwMode="auto">
          <a:xfrm>
            <a:off x="1187450" y="1963738"/>
            <a:ext cx="0" cy="2160587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314" name="Rectangle 74"/>
          <p:cNvSpPr>
            <a:spLocks noChangeArrowheads="1"/>
          </p:cNvSpPr>
          <p:nvPr/>
        </p:nvSpPr>
        <p:spPr bwMode="auto">
          <a:xfrm>
            <a:off x="611188" y="39084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15" name="Rectangle 75"/>
          <p:cNvSpPr>
            <a:spLocks noChangeArrowheads="1"/>
          </p:cNvSpPr>
          <p:nvPr/>
        </p:nvSpPr>
        <p:spPr bwMode="auto">
          <a:xfrm>
            <a:off x="6156325" y="2492375"/>
            <a:ext cx="431800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6516688" y="2492375"/>
            <a:ext cx="1922462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Absorción</a:t>
            </a:r>
          </a:p>
        </p:txBody>
      </p:sp>
      <p:sp>
        <p:nvSpPr>
          <p:cNvPr id="10318" name="Rectangle 78"/>
          <p:cNvSpPr>
            <a:spLocks noChangeArrowheads="1"/>
          </p:cNvSpPr>
          <p:nvPr/>
        </p:nvSpPr>
        <p:spPr bwMode="auto">
          <a:xfrm>
            <a:off x="6156325" y="5084763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0319" name="Rectangle 79"/>
          <p:cNvSpPr>
            <a:spLocks noChangeArrowheads="1"/>
          </p:cNvSpPr>
          <p:nvPr/>
        </p:nvSpPr>
        <p:spPr bwMode="auto">
          <a:xfrm>
            <a:off x="5940425" y="1557338"/>
            <a:ext cx="63658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" grpId="0" animBg="1"/>
      <p:bldP spid="10300" grpId="0" animBg="1"/>
      <p:bldP spid="10318" grpId="0" animBg="1"/>
      <p:bldP spid="103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 descr="goblet_pas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954088"/>
            <a:ext cx="59055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6" descr="goblet_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3475038"/>
            <a:ext cx="2193925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5867400" y="31877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7050" name="Line 10"/>
          <p:cNvSpPr>
            <a:spLocks noChangeShapeType="1"/>
          </p:cNvSpPr>
          <p:nvPr/>
        </p:nvSpPr>
        <p:spPr bwMode="auto">
          <a:xfrm>
            <a:off x="6370638" y="3114675"/>
            <a:ext cx="360362" cy="792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 rot="-2846107">
            <a:off x="1259682" y="2537619"/>
            <a:ext cx="14049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Vellosidad</a:t>
            </a:r>
          </a:p>
        </p:txBody>
      </p:sp>
      <p:sp>
        <p:nvSpPr>
          <p:cNvPr id="32775" name="Rectangle 13"/>
          <p:cNvSpPr>
            <a:spLocks noChangeArrowheads="1"/>
          </p:cNvSpPr>
          <p:nvPr/>
        </p:nvSpPr>
        <p:spPr bwMode="auto">
          <a:xfrm>
            <a:off x="3336925" y="4369608"/>
            <a:ext cx="22415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dirty="0">
                <a:effectLst/>
              </a:rPr>
              <a:t>Productoras de </a:t>
            </a:r>
          </a:p>
          <a:p>
            <a:r>
              <a:rPr lang="es-ES" dirty="0">
                <a:effectLst/>
              </a:rPr>
              <a:t>MOCO ALCALINO</a:t>
            </a:r>
          </a:p>
          <a:p>
            <a:endParaRPr lang="es-ES" dirty="0">
              <a:effectLst/>
            </a:endParaRPr>
          </a:p>
          <a:p>
            <a:r>
              <a:rPr lang="es-ES" dirty="0">
                <a:effectLst/>
              </a:rPr>
              <a:t>Forma de cáliz es artefacto de tinción 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151563" y="2924175"/>
            <a:ext cx="20955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C. CALICIFORMES</a:t>
            </a: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6804025" y="4762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7235825" y="1052513"/>
            <a:ext cx="14144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1026" name="Picture 2" descr="D:\Mis Documentos\EN PROCESO 2015\DIGESTIVO 2015\IMAGENES DIGESTIVO 2015\hl8A-5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4000"/>
                    </a14:imgEffect>
                    <a14:imgEffect>
                      <a14:brightnessContrast bright="21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79" r="15383"/>
          <a:stretch/>
        </p:blipFill>
        <p:spPr bwMode="auto">
          <a:xfrm>
            <a:off x="444220" y="4351980"/>
            <a:ext cx="2859882" cy="218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3" r="29465" b="6285"/>
          <a:stretch>
            <a:fillRect/>
          </a:stretch>
        </p:blipFill>
        <p:spPr bwMode="auto">
          <a:xfrm>
            <a:off x="1835150" y="398463"/>
            <a:ext cx="4089400" cy="605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0" name="AutoShape 4"/>
          <p:cNvSpPr>
            <a:spLocks noChangeArrowheads="1"/>
          </p:cNvSpPr>
          <p:nvPr/>
        </p:nvSpPr>
        <p:spPr bwMode="auto">
          <a:xfrm>
            <a:off x="5754688" y="2316163"/>
            <a:ext cx="171450" cy="322262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1" name="AutoShape 5"/>
          <p:cNvSpPr>
            <a:spLocks noChangeArrowheads="1"/>
          </p:cNvSpPr>
          <p:nvPr/>
        </p:nvSpPr>
        <p:spPr bwMode="auto">
          <a:xfrm>
            <a:off x="3238500" y="2298700"/>
            <a:ext cx="171450" cy="322263"/>
          </a:xfrm>
          <a:custGeom>
            <a:avLst/>
            <a:gdLst>
              <a:gd name="G0" fmla="+- 6682 0 0"/>
              <a:gd name="G1" fmla="+- 21600 0 6682"/>
              <a:gd name="G2" fmla="*/ 6682 1 2"/>
              <a:gd name="G3" fmla="+- 21600 0 G2"/>
              <a:gd name="G4" fmla="+/ 6682 21600 2"/>
              <a:gd name="G5" fmla="+/ G1 0 2"/>
              <a:gd name="G6" fmla="*/ 21600 21600 6682"/>
              <a:gd name="G7" fmla="*/ G6 1 2"/>
              <a:gd name="G8" fmla="+- 21600 0 G7"/>
              <a:gd name="G9" fmla="*/ 21600 1 2"/>
              <a:gd name="G10" fmla="+- 6682 0 G9"/>
              <a:gd name="G11" fmla="?: G10 G8 0"/>
              <a:gd name="G12" fmla="?: G10 G7 21600"/>
              <a:gd name="T0" fmla="*/ 18259 w 21600"/>
              <a:gd name="T1" fmla="*/ 10800 h 21600"/>
              <a:gd name="T2" fmla="*/ 10800 w 21600"/>
              <a:gd name="T3" fmla="*/ 21600 h 21600"/>
              <a:gd name="T4" fmla="*/ 3341 w 21600"/>
              <a:gd name="T5" fmla="*/ 10800 h 21600"/>
              <a:gd name="T6" fmla="*/ 10800 w 21600"/>
              <a:gd name="T7" fmla="*/ 0 h 21600"/>
              <a:gd name="T8" fmla="*/ 5141 w 21600"/>
              <a:gd name="T9" fmla="*/ 5141 h 21600"/>
              <a:gd name="T10" fmla="*/ 16459 w 21600"/>
              <a:gd name="T11" fmla="*/ 164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682" y="21600"/>
                </a:lnTo>
                <a:lnTo>
                  <a:pt x="1491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2" name="Freeform 6"/>
          <p:cNvSpPr>
            <a:spLocks/>
          </p:cNvSpPr>
          <p:nvPr/>
        </p:nvSpPr>
        <p:spPr bwMode="auto">
          <a:xfrm>
            <a:off x="5862638" y="1639888"/>
            <a:ext cx="214312" cy="693737"/>
          </a:xfrm>
          <a:custGeom>
            <a:avLst/>
            <a:gdLst>
              <a:gd name="T0" fmla="*/ 18 w 135"/>
              <a:gd name="T1" fmla="*/ 437 h 437"/>
              <a:gd name="T2" fmla="*/ 39 w 135"/>
              <a:gd name="T3" fmla="*/ 341 h 437"/>
              <a:gd name="T4" fmla="*/ 50 w 135"/>
              <a:gd name="T5" fmla="*/ 10 h 437"/>
              <a:gd name="T6" fmla="*/ 82 w 135"/>
              <a:gd name="T7" fmla="*/ 0 h 437"/>
              <a:gd name="T8" fmla="*/ 103 w 135"/>
              <a:gd name="T9" fmla="*/ 64 h 437"/>
              <a:gd name="T10" fmla="*/ 114 w 135"/>
              <a:gd name="T11" fmla="*/ 96 h 437"/>
              <a:gd name="T12" fmla="*/ 135 w 135"/>
              <a:gd name="T13" fmla="*/ 29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" h="437">
                <a:moveTo>
                  <a:pt x="18" y="437"/>
                </a:moveTo>
                <a:cubicBezTo>
                  <a:pt x="0" y="387"/>
                  <a:pt x="22" y="388"/>
                  <a:pt x="39" y="341"/>
                </a:cubicBezTo>
                <a:cubicBezTo>
                  <a:pt x="36" y="295"/>
                  <a:pt x="12" y="74"/>
                  <a:pt x="50" y="10"/>
                </a:cubicBezTo>
                <a:cubicBezTo>
                  <a:pt x="55" y="0"/>
                  <a:pt x="71" y="3"/>
                  <a:pt x="82" y="0"/>
                </a:cubicBezTo>
                <a:cubicBezTo>
                  <a:pt x="89" y="21"/>
                  <a:pt x="95" y="42"/>
                  <a:pt x="103" y="64"/>
                </a:cubicBezTo>
                <a:cubicBezTo>
                  <a:pt x="106" y="74"/>
                  <a:pt x="114" y="96"/>
                  <a:pt x="114" y="96"/>
                </a:cubicBezTo>
                <a:cubicBezTo>
                  <a:pt x="124" y="292"/>
                  <a:pt x="76" y="244"/>
                  <a:pt x="135" y="298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3" name="Freeform 7"/>
          <p:cNvSpPr>
            <a:spLocks/>
          </p:cNvSpPr>
          <p:nvPr/>
        </p:nvSpPr>
        <p:spPr bwMode="auto">
          <a:xfrm>
            <a:off x="5835650" y="2582863"/>
            <a:ext cx="209550" cy="3590925"/>
          </a:xfrm>
          <a:custGeom>
            <a:avLst/>
            <a:gdLst>
              <a:gd name="T0" fmla="*/ 36 w 132"/>
              <a:gd name="T1" fmla="*/ 0 h 2262"/>
              <a:gd name="T2" fmla="*/ 47 w 132"/>
              <a:gd name="T3" fmla="*/ 1067 h 2262"/>
              <a:gd name="T4" fmla="*/ 132 w 132"/>
              <a:gd name="T5" fmla="*/ 2262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2262">
                <a:moveTo>
                  <a:pt x="36" y="0"/>
                </a:moveTo>
                <a:cubicBezTo>
                  <a:pt x="61" y="353"/>
                  <a:pt x="0" y="715"/>
                  <a:pt x="47" y="1067"/>
                </a:cubicBezTo>
                <a:cubicBezTo>
                  <a:pt x="33" y="1400"/>
                  <a:pt x="114" y="2013"/>
                  <a:pt x="132" y="2262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4" name="Freeform 8"/>
          <p:cNvSpPr>
            <a:spLocks/>
          </p:cNvSpPr>
          <p:nvPr/>
        </p:nvSpPr>
        <p:spPr bwMode="auto">
          <a:xfrm>
            <a:off x="2960688" y="1612900"/>
            <a:ext cx="296862" cy="727075"/>
          </a:xfrm>
          <a:custGeom>
            <a:avLst/>
            <a:gdLst>
              <a:gd name="T0" fmla="*/ 187 w 187"/>
              <a:gd name="T1" fmla="*/ 458 h 458"/>
              <a:gd name="T2" fmla="*/ 160 w 187"/>
              <a:gd name="T3" fmla="*/ 410 h 458"/>
              <a:gd name="T4" fmla="*/ 139 w 187"/>
              <a:gd name="T5" fmla="*/ 293 h 458"/>
              <a:gd name="T6" fmla="*/ 149 w 187"/>
              <a:gd name="T7" fmla="*/ 31 h 458"/>
              <a:gd name="T8" fmla="*/ 85 w 187"/>
              <a:gd name="T9" fmla="*/ 26 h 458"/>
              <a:gd name="T10" fmla="*/ 80 w 187"/>
              <a:gd name="T11" fmla="*/ 95 h 458"/>
              <a:gd name="T12" fmla="*/ 75 w 187"/>
              <a:gd name="T13" fmla="*/ 298 h 458"/>
              <a:gd name="T14" fmla="*/ 37 w 187"/>
              <a:gd name="T15" fmla="*/ 405 h 458"/>
              <a:gd name="T16" fmla="*/ 0 w 187"/>
              <a:gd name="T17" fmla="*/ 38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458">
                <a:moveTo>
                  <a:pt x="187" y="458"/>
                </a:moveTo>
                <a:cubicBezTo>
                  <a:pt x="175" y="441"/>
                  <a:pt x="171" y="426"/>
                  <a:pt x="160" y="410"/>
                </a:cubicBezTo>
                <a:cubicBezTo>
                  <a:pt x="156" y="366"/>
                  <a:pt x="157" y="331"/>
                  <a:pt x="139" y="293"/>
                </a:cubicBezTo>
                <a:cubicBezTo>
                  <a:pt x="122" y="204"/>
                  <a:pt x="132" y="119"/>
                  <a:pt x="149" y="31"/>
                </a:cubicBezTo>
                <a:cubicBezTo>
                  <a:pt x="129" y="0"/>
                  <a:pt x="114" y="16"/>
                  <a:pt x="85" y="26"/>
                </a:cubicBezTo>
                <a:cubicBezTo>
                  <a:pt x="58" y="52"/>
                  <a:pt x="69" y="61"/>
                  <a:pt x="80" y="95"/>
                </a:cubicBezTo>
                <a:cubicBezTo>
                  <a:pt x="88" y="162"/>
                  <a:pt x="84" y="230"/>
                  <a:pt x="75" y="298"/>
                </a:cubicBezTo>
                <a:cubicBezTo>
                  <a:pt x="66" y="357"/>
                  <a:pt x="79" y="375"/>
                  <a:pt x="37" y="405"/>
                </a:cubicBezTo>
                <a:cubicBezTo>
                  <a:pt x="1" y="398"/>
                  <a:pt x="9" y="408"/>
                  <a:pt x="0" y="389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5" name="Freeform 9"/>
          <p:cNvSpPr>
            <a:spLocks/>
          </p:cNvSpPr>
          <p:nvPr/>
        </p:nvSpPr>
        <p:spPr bwMode="auto">
          <a:xfrm>
            <a:off x="2843213" y="2620963"/>
            <a:ext cx="512762" cy="3706812"/>
          </a:xfrm>
          <a:custGeom>
            <a:avLst/>
            <a:gdLst>
              <a:gd name="T0" fmla="*/ 282 w 323"/>
              <a:gd name="T1" fmla="*/ 0 h 2335"/>
              <a:gd name="T2" fmla="*/ 266 w 323"/>
              <a:gd name="T3" fmla="*/ 70 h 2335"/>
              <a:gd name="T4" fmla="*/ 256 w 323"/>
              <a:gd name="T5" fmla="*/ 800 h 2335"/>
              <a:gd name="T6" fmla="*/ 245 w 323"/>
              <a:gd name="T7" fmla="*/ 1632 h 2335"/>
              <a:gd name="T8" fmla="*/ 229 w 323"/>
              <a:gd name="T9" fmla="*/ 1920 h 2335"/>
              <a:gd name="T10" fmla="*/ 250 w 323"/>
              <a:gd name="T11" fmla="*/ 2016 h 2335"/>
              <a:gd name="T12" fmla="*/ 181 w 323"/>
              <a:gd name="T13" fmla="*/ 2326 h 2335"/>
              <a:gd name="T14" fmla="*/ 74 w 323"/>
              <a:gd name="T15" fmla="*/ 2315 h 2335"/>
              <a:gd name="T16" fmla="*/ 0 w 323"/>
              <a:gd name="T17" fmla="*/ 2294 h 2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335">
                <a:moveTo>
                  <a:pt x="282" y="0"/>
                </a:moveTo>
                <a:cubicBezTo>
                  <a:pt x="278" y="24"/>
                  <a:pt x="272" y="45"/>
                  <a:pt x="266" y="70"/>
                </a:cubicBezTo>
                <a:cubicBezTo>
                  <a:pt x="287" y="300"/>
                  <a:pt x="323" y="583"/>
                  <a:pt x="256" y="800"/>
                </a:cubicBezTo>
                <a:cubicBezTo>
                  <a:pt x="258" y="1089"/>
                  <a:pt x="271" y="1352"/>
                  <a:pt x="245" y="1632"/>
                </a:cubicBezTo>
                <a:cubicBezTo>
                  <a:pt x="242" y="1751"/>
                  <a:pt x="259" y="1823"/>
                  <a:pt x="229" y="1920"/>
                </a:cubicBezTo>
                <a:cubicBezTo>
                  <a:pt x="237" y="1954"/>
                  <a:pt x="245" y="1981"/>
                  <a:pt x="250" y="2016"/>
                </a:cubicBezTo>
                <a:cubicBezTo>
                  <a:pt x="247" y="2077"/>
                  <a:pt x="296" y="2292"/>
                  <a:pt x="181" y="2326"/>
                </a:cubicBezTo>
                <a:cubicBezTo>
                  <a:pt x="145" y="2322"/>
                  <a:pt x="103" y="2335"/>
                  <a:pt x="74" y="2315"/>
                </a:cubicBezTo>
                <a:cubicBezTo>
                  <a:pt x="48" y="2297"/>
                  <a:pt x="29" y="2294"/>
                  <a:pt x="0" y="2294"/>
                </a:cubicBezTo>
              </a:path>
            </a:pathLst>
          </a:custGeom>
          <a:noFill/>
          <a:ln w="28575" cmpd="sng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3671888" y="254000"/>
            <a:ext cx="18002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08" name="Rectangle 12"/>
          <p:cNvSpPr>
            <a:spLocks noChangeArrowheads="1"/>
          </p:cNvSpPr>
          <p:nvPr/>
        </p:nvSpPr>
        <p:spPr bwMode="auto">
          <a:xfrm>
            <a:off x="1979613" y="981075"/>
            <a:ext cx="10080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0" name="Rectangle 14"/>
          <p:cNvSpPr>
            <a:spLocks noChangeArrowheads="1"/>
          </p:cNvSpPr>
          <p:nvPr/>
        </p:nvSpPr>
        <p:spPr bwMode="auto">
          <a:xfrm>
            <a:off x="1655763" y="2486025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6142038" y="1733550"/>
            <a:ext cx="2678112" cy="1231900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2400"/>
              <a:t>Membrana apical:</a:t>
            </a:r>
          </a:p>
          <a:p>
            <a:pPr>
              <a:defRPr/>
            </a:pPr>
            <a:endParaRPr lang="es-ES" sz="1000"/>
          </a:p>
          <a:p>
            <a:pPr>
              <a:defRPr/>
            </a:pPr>
            <a:r>
              <a:rPr lang="es-ES" sz="2000"/>
              <a:t>Digestión final </a:t>
            </a:r>
          </a:p>
          <a:p>
            <a:pPr>
              <a:defRPr/>
            </a:pPr>
            <a:r>
              <a:rPr lang="es-ES" sz="2000"/>
              <a:t>Absorción </a:t>
            </a:r>
          </a:p>
        </p:txBody>
      </p:sp>
      <p:sp>
        <p:nvSpPr>
          <p:cNvPr id="157716" name="Text Box 20"/>
          <p:cNvSpPr txBox="1">
            <a:spLocks noChangeArrowheads="1"/>
          </p:cNvSpPr>
          <p:nvPr/>
        </p:nvSpPr>
        <p:spPr bwMode="auto">
          <a:xfrm>
            <a:off x="7310438" y="981075"/>
            <a:ext cx="129381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33806" name="Text Box 22"/>
          <p:cNvSpPr txBox="1">
            <a:spLocks noChangeArrowheads="1"/>
          </p:cNvSpPr>
          <p:nvPr/>
        </p:nvSpPr>
        <p:spPr bwMode="auto">
          <a:xfrm>
            <a:off x="6227763" y="4149725"/>
            <a:ext cx="1643062" cy="831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>
                <a:effectLst/>
              </a:rPr>
              <a:t>Célula </a:t>
            </a:r>
          </a:p>
          <a:p>
            <a:pPr algn="ctr" eaLnBrk="1" hangingPunct="1"/>
            <a:r>
              <a:rPr lang="es-ES_tradnl" sz="2400">
                <a:effectLst/>
              </a:rPr>
              <a:t>polarizada</a:t>
            </a:r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684213" y="2349500"/>
            <a:ext cx="22987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Microvellosidades</a:t>
            </a:r>
          </a:p>
        </p:txBody>
      </p:sp>
      <p:sp>
        <p:nvSpPr>
          <p:cNvPr id="157722" name="Rectangle 26"/>
          <p:cNvSpPr>
            <a:spLocks noChangeArrowheads="1"/>
          </p:cNvSpPr>
          <p:nvPr/>
        </p:nvSpPr>
        <p:spPr bwMode="auto">
          <a:xfrm>
            <a:off x="2843213" y="1052513"/>
            <a:ext cx="17287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3541713" y="692150"/>
            <a:ext cx="18859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Orla en cepillo</a:t>
            </a:r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628650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3811" name="Text Box 11"/>
          <p:cNvSpPr txBox="1">
            <a:spLocks noChangeArrowheads="1"/>
          </p:cNvSpPr>
          <p:nvPr/>
        </p:nvSpPr>
        <p:spPr bwMode="auto">
          <a:xfrm>
            <a:off x="1011238" y="3930650"/>
            <a:ext cx="1936750" cy="425450"/>
          </a:xfrm>
          <a:prstGeom prst="rect">
            <a:avLst/>
          </a:prstGeom>
          <a:solidFill>
            <a:srgbClr val="D9EDEF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/>
              </a:rPr>
              <a:t>ENTEROCITO</a:t>
            </a:r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6896100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2627313" y="2133600"/>
            <a:ext cx="3827462" cy="3298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">
                <a:effectLst/>
              </a:rPr>
              <a:t> </a:t>
            </a:r>
          </a:p>
          <a:p>
            <a:pPr>
              <a:defRPr/>
            </a:pPr>
            <a:r>
              <a:rPr lang="es-ES" sz="2000">
                <a:effectLst/>
              </a:rPr>
              <a:t>Órgano de:</a:t>
            </a:r>
          </a:p>
          <a:p>
            <a:pPr>
              <a:defRPr/>
            </a:pPr>
            <a:endParaRPr lang="es-ES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40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>
                <a:effectLst/>
              </a:rPr>
              <a:t> Protección y defensa</a:t>
            </a:r>
          </a:p>
          <a:p>
            <a:pPr>
              <a:defRPr/>
            </a:pPr>
            <a:endParaRPr lang="es-ES" sz="1200">
              <a:effectLst/>
            </a:endParaRPr>
          </a:p>
          <a:p>
            <a:pPr>
              <a:defRPr/>
            </a:pPr>
            <a:r>
              <a:rPr lang="es-ES" sz="240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>
                <a:effectLst/>
              </a:rPr>
              <a:t> Secreción interna y externa </a:t>
            </a:r>
          </a:p>
          <a:p>
            <a:pPr>
              <a:defRPr/>
            </a:pPr>
            <a:r>
              <a:rPr lang="es-ES" sz="2000">
                <a:effectLst/>
              </a:rPr>
              <a:t>    </a:t>
            </a:r>
            <a:r>
              <a:rPr lang="es-ES">
                <a:effectLst/>
              </a:rPr>
              <a:t>(S. endocrino entérico)</a:t>
            </a:r>
          </a:p>
          <a:p>
            <a:pPr>
              <a:defRPr/>
            </a:pPr>
            <a:endParaRPr lang="es-ES" sz="1200">
              <a:effectLst/>
            </a:endParaRPr>
          </a:p>
          <a:p>
            <a:pPr>
              <a:defRPr/>
            </a:pPr>
            <a:r>
              <a:rPr lang="es-ES" sz="240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>
                <a:effectLst/>
              </a:rPr>
              <a:t> Inmunidad</a:t>
            </a:r>
          </a:p>
          <a:p>
            <a:pPr>
              <a:defRPr/>
            </a:pPr>
            <a:r>
              <a:rPr lang="es-ES" sz="2000">
                <a:effectLst/>
              </a:rPr>
              <a:t>    </a:t>
            </a:r>
            <a:r>
              <a:rPr lang="es-ES">
                <a:effectLst/>
              </a:rPr>
              <a:t>(S. inmune entérico)</a:t>
            </a:r>
          </a:p>
          <a:p>
            <a:pPr>
              <a:defRPr/>
            </a:pPr>
            <a:endParaRPr lang="es-ES" sz="1200">
              <a:effectLst/>
            </a:endParaRPr>
          </a:p>
          <a:p>
            <a:pPr>
              <a:defRPr/>
            </a:pPr>
            <a:r>
              <a:rPr lang="es-ES" sz="2400">
                <a:solidFill>
                  <a:srgbClr val="FF4F4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000">
                <a:effectLst/>
              </a:rPr>
              <a:t> Proliferación</a:t>
            </a: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2625725" y="1436688"/>
            <a:ext cx="3890963" cy="485775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EPITELIO INTESTINAL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ESTRCU MIC ELECT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5475"/>
            <a:ext cx="4286250" cy="30670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 descr="ESTRUCTURA INTESTINO MIC EL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836613"/>
            <a:ext cx="3841750" cy="47894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940425" y="5084763"/>
            <a:ext cx="2016125" cy="630237"/>
          </a:xfrm>
          <a:prstGeom prst="rect">
            <a:avLst/>
          </a:prstGeom>
          <a:solidFill>
            <a:schemeClr val="accent1"/>
          </a:solidFill>
          <a:ln w="19050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 </a:t>
            </a:r>
          </a:p>
          <a:p>
            <a:pPr algn="ctr" eaLnBrk="1" hangingPunct="1"/>
            <a:r>
              <a:rPr lang="es-ES" sz="1600" i="1">
                <a:effectLst/>
              </a:rPr>
              <a:t>Orla en cepillo</a:t>
            </a: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1547813" y="404813"/>
            <a:ext cx="21050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Microvellosidades</a:t>
            </a:r>
          </a:p>
        </p:txBody>
      </p:sp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33413" y="5734050"/>
            <a:ext cx="3227387" cy="38576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2700338" y="765175"/>
            <a:ext cx="3095625" cy="14398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H="1">
            <a:off x="1709738" y="765175"/>
            <a:ext cx="1008062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2122488" y="4364038"/>
            <a:ext cx="7366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>
                <a:effectLst/>
                <a:latin typeface="Arial" charset="0"/>
              </a:rPr>
              <a:t>Núcleo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2501900" y="3216275"/>
            <a:ext cx="10699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Membrana</a:t>
            </a: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 flipH="1">
            <a:off x="2501900" y="3500438"/>
            <a:ext cx="1444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6121400" y="3860800"/>
            <a:ext cx="1042988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Uniones</a:t>
            </a:r>
          </a:p>
          <a:p>
            <a:pPr eaLnBrk="1" hangingPunct="1"/>
            <a:r>
              <a:rPr lang="es-ES" sz="1400" b="1" dirty="0">
                <a:effectLst/>
              </a:rPr>
              <a:t>Estrechas</a:t>
            </a: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724525" y="3860800"/>
            <a:ext cx="144463" cy="717550"/>
          </a:xfrm>
          <a:prstGeom prst="line">
            <a:avLst/>
          </a:prstGeom>
          <a:noFill/>
          <a:ln w="57150">
            <a:solidFill>
              <a:srgbClr val="FF2D9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6804025" y="2603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5940425" y="5084763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2952750" y="5805488"/>
            <a:ext cx="32369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Ultraestructura Enterocitos</a:t>
            </a:r>
          </a:p>
        </p:txBody>
      </p:sp>
      <p:sp>
        <p:nvSpPr>
          <p:cNvPr id="221198" name="Line 14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36869" name="Picture 17" descr="glicocaliz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143000"/>
            <a:ext cx="7129463" cy="457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 Box 13"/>
          <p:cNvSpPr txBox="1">
            <a:spLocks noChangeArrowheads="1"/>
          </p:cNvSpPr>
          <p:nvPr/>
        </p:nvSpPr>
        <p:spPr bwMode="auto">
          <a:xfrm>
            <a:off x="4356100" y="4411663"/>
            <a:ext cx="115093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Uniones</a:t>
            </a:r>
          </a:p>
          <a:p>
            <a:pPr eaLnBrk="1" hangingPunct="1"/>
            <a:r>
              <a:rPr lang="es-ES" sz="1600" b="1">
                <a:effectLst/>
              </a:rPr>
              <a:t>Estrechas</a:t>
            </a:r>
          </a:p>
        </p:txBody>
      </p:sp>
      <p:sp>
        <p:nvSpPr>
          <p:cNvPr id="221203" name="Line 19"/>
          <p:cNvSpPr>
            <a:spLocks noChangeShapeType="1"/>
          </p:cNvSpPr>
          <p:nvPr/>
        </p:nvSpPr>
        <p:spPr bwMode="auto">
          <a:xfrm>
            <a:off x="827088" y="1628775"/>
            <a:ext cx="0" cy="5762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1205" name="Text Box 21"/>
          <p:cNvSpPr txBox="1">
            <a:spLocks noChangeArrowheads="1"/>
          </p:cNvSpPr>
          <p:nvPr/>
        </p:nvSpPr>
        <p:spPr bwMode="auto">
          <a:xfrm>
            <a:off x="6804025" y="260350"/>
            <a:ext cx="1870075" cy="42545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21206" name="Text Box 22"/>
          <p:cNvSpPr txBox="1">
            <a:spLocks noChangeArrowheads="1"/>
          </p:cNvSpPr>
          <p:nvPr/>
        </p:nvSpPr>
        <p:spPr bwMode="auto">
          <a:xfrm>
            <a:off x="6689725" y="765175"/>
            <a:ext cx="2044700" cy="4000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Microvellosidad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621936" y="4977316"/>
            <a:ext cx="1330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Enterocito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635929" y="5084763"/>
            <a:ext cx="133081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Enterocito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6443663" y="4652963"/>
            <a:ext cx="2016125" cy="620712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Ultraestructura  </a:t>
            </a:r>
          </a:p>
          <a:p>
            <a:pPr algn="ctr" eaLnBrk="1" hangingPunct="1"/>
            <a:r>
              <a:rPr lang="es-ES" sz="1600" b="1" i="1">
                <a:effectLst/>
              </a:rPr>
              <a:t>Orla en cepillo</a:t>
            </a:r>
          </a:p>
        </p:txBody>
      </p:sp>
      <p:sp>
        <p:nvSpPr>
          <p:cNvPr id="222213" name="Line 5"/>
          <p:cNvSpPr>
            <a:spLocks noChangeShapeType="1"/>
          </p:cNvSpPr>
          <p:nvPr/>
        </p:nvSpPr>
        <p:spPr bwMode="auto">
          <a:xfrm flipH="1" flipV="1">
            <a:off x="5940425" y="4076700"/>
            <a:ext cx="144463" cy="1444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222216" name="Picture 8" descr="glicocaliz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66"/>
          <a:stretch>
            <a:fillRect/>
          </a:stretch>
        </p:blipFill>
        <p:spPr bwMode="auto">
          <a:xfrm>
            <a:off x="6372225" y="1844675"/>
            <a:ext cx="1973263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218" name="Picture 10" descr="glicocaliz 2"/>
          <p:cNvPicPr>
            <a:picLocks noChangeAspect="1" noChangeArrowheads="1"/>
          </p:cNvPicPr>
          <p:nvPr/>
        </p:nvPicPr>
        <p:blipFill>
          <a:blip r:embed="rId3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7025"/>
            <a:ext cx="57150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9" name="Text Box 11"/>
          <p:cNvSpPr txBox="1">
            <a:spLocks noChangeArrowheads="1"/>
          </p:cNvSpPr>
          <p:nvPr/>
        </p:nvSpPr>
        <p:spPr bwMode="auto">
          <a:xfrm>
            <a:off x="2833688" y="5254625"/>
            <a:ext cx="13287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Glicocáliz</a:t>
            </a:r>
          </a:p>
        </p:txBody>
      </p:sp>
      <p:sp>
        <p:nvSpPr>
          <p:cNvPr id="222220" name="Line 12"/>
          <p:cNvSpPr>
            <a:spLocks noChangeShapeType="1"/>
          </p:cNvSpPr>
          <p:nvPr/>
        </p:nvSpPr>
        <p:spPr bwMode="auto">
          <a:xfrm flipH="1" flipV="1">
            <a:off x="4859338" y="1628775"/>
            <a:ext cx="1368425" cy="576263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1" name="Line 13"/>
          <p:cNvSpPr>
            <a:spLocks noChangeShapeType="1"/>
          </p:cNvSpPr>
          <p:nvPr/>
        </p:nvSpPr>
        <p:spPr bwMode="auto">
          <a:xfrm flipH="1">
            <a:off x="5714999" y="2565400"/>
            <a:ext cx="585788" cy="1871712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2" name="Line 14"/>
          <p:cNvSpPr>
            <a:spLocks noChangeShapeType="1"/>
          </p:cNvSpPr>
          <p:nvPr/>
        </p:nvSpPr>
        <p:spPr bwMode="auto">
          <a:xfrm>
            <a:off x="6300788" y="2205038"/>
            <a:ext cx="0" cy="28733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2224" name="Text Box 16"/>
          <p:cNvSpPr txBox="1">
            <a:spLocks noChangeArrowheads="1"/>
          </p:cNvSpPr>
          <p:nvPr/>
        </p:nvSpPr>
        <p:spPr bwMode="auto">
          <a:xfrm>
            <a:off x="6588125" y="549275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22225" name="Text Box 17"/>
          <p:cNvSpPr txBox="1">
            <a:spLocks noChangeArrowheads="1"/>
          </p:cNvSpPr>
          <p:nvPr/>
        </p:nvSpPr>
        <p:spPr bwMode="auto">
          <a:xfrm>
            <a:off x="6500813" y="1096963"/>
            <a:ext cx="2044700" cy="4000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Microvellosidad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2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2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nimBg="1"/>
      <p:bldP spid="2222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27881" y="405095"/>
            <a:ext cx="7488237" cy="6047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</a:t>
            </a:r>
            <a:r>
              <a:rPr lang="en-GB" sz="1200" b="0" dirty="0" err="1" smtClean="0">
                <a:cs typeface="Times New Roman" pitchFamily="18" charset="0"/>
              </a:rPr>
              <a:t>Ganong´s</a:t>
            </a: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i="1" dirty="0">
                <a:cs typeface="Times New Roman" pitchFamily="18" charset="0"/>
              </a:rPr>
              <a:t>Review of Medical Physiology</a:t>
            </a:r>
            <a:r>
              <a:rPr lang="en-GB" sz="1200" b="0" dirty="0">
                <a:cs typeface="Times New Roman" pitchFamily="18" charset="0"/>
              </a:rPr>
              <a:t>. 23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Boitano</a:t>
            </a:r>
            <a:r>
              <a:rPr lang="en-GB" sz="1200" b="0" dirty="0">
                <a:cs typeface="Times New Roman" pitchFamily="18" charset="0"/>
              </a:rPr>
              <a:t>, H.L. Brooks Eds. Lange, </a:t>
            </a:r>
            <a:r>
              <a:rPr lang="en-GB" sz="1200" dirty="0">
                <a:cs typeface="Times New Roman" pitchFamily="18" charset="0"/>
              </a:rPr>
              <a:t>2010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200" b="0" i="1" dirty="0" smtClean="0"/>
              <a:t>Fisiología </a:t>
            </a:r>
            <a:r>
              <a:rPr lang="es-ES" sz="1200" b="0" i="1" dirty="0"/>
              <a:t>Médica</a:t>
            </a:r>
            <a:r>
              <a:rPr lang="es-ES" sz="1200" b="0" dirty="0"/>
              <a:t>. </a:t>
            </a:r>
            <a:r>
              <a:rPr lang="es-ES" sz="1200" b="0" dirty="0" err="1"/>
              <a:t>Fiorenzo</a:t>
            </a:r>
            <a:r>
              <a:rPr lang="es-ES" sz="1200" b="0" dirty="0"/>
              <a:t> </a:t>
            </a:r>
            <a:r>
              <a:rPr lang="es-ES" sz="1200" b="0" dirty="0" err="1"/>
              <a:t>Conti</a:t>
            </a:r>
            <a:r>
              <a:rPr lang="es-ES" sz="1200" b="0" dirty="0"/>
              <a:t> (ed.). </a:t>
            </a:r>
            <a:r>
              <a:rPr lang="en-GB" sz="1200" b="0" dirty="0" err="1"/>
              <a:t>Mc</a:t>
            </a:r>
            <a:r>
              <a:rPr lang="en-GB" sz="1200" b="0" dirty="0"/>
              <a:t> </a:t>
            </a:r>
            <a:r>
              <a:rPr lang="en-GB" sz="1200" b="0" dirty="0" err="1"/>
              <a:t>Graw</a:t>
            </a:r>
            <a:r>
              <a:rPr lang="en-GB" sz="1200" b="0" dirty="0"/>
              <a:t>-Hill, </a:t>
            </a:r>
            <a:r>
              <a:rPr lang="en-GB" sz="1200" dirty="0"/>
              <a:t>2010</a:t>
            </a:r>
            <a:r>
              <a:rPr lang="en-GB" sz="1200" b="0" dirty="0"/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dirty="0" err="1" smtClean="0">
                <a:cs typeface="Times New Roman" pitchFamily="18" charset="0"/>
              </a:rPr>
              <a:t>Silbernagl</a:t>
            </a:r>
            <a:r>
              <a:rPr lang="en-GB" sz="1200" b="0" dirty="0" smtClean="0">
                <a:cs typeface="Times New Roman" pitchFamily="18" charset="0"/>
              </a:rPr>
              <a:t> </a:t>
            </a:r>
            <a:r>
              <a:rPr lang="en-GB" sz="1200" b="0" dirty="0">
                <a:cs typeface="Times New Roman" pitchFamily="18" charset="0"/>
              </a:rPr>
              <a:t>S. </a:t>
            </a:r>
            <a:r>
              <a:rPr lang="en-GB" sz="1200" b="0" dirty="0" err="1">
                <a:cs typeface="Times New Roman" pitchFamily="18" charset="0"/>
              </a:rPr>
              <a:t>Despopoulos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Fisiología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dirty="0" err="1">
                <a:cs typeface="Times New Roman" pitchFamily="18" charset="0"/>
              </a:rPr>
              <a:t>Texto</a:t>
            </a:r>
            <a:r>
              <a:rPr lang="en-GB" sz="1200" b="0" dirty="0">
                <a:cs typeface="Times New Roman" pitchFamily="18" charset="0"/>
              </a:rPr>
              <a:t> y Atlas 7</a:t>
            </a:r>
            <a:r>
              <a:rPr lang="en-GB" sz="1200" b="0" baseline="30000" dirty="0">
                <a:cs typeface="Times New Roman" pitchFamily="18" charset="0"/>
              </a:rPr>
              <a:t>tima</a:t>
            </a:r>
            <a:r>
              <a:rPr lang="en-GB" sz="1200" b="0" dirty="0">
                <a:cs typeface="Times New Roman" pitchFamily="18" charset="0"/>
              </a:rPr>
              <a:t> Ed. Editorial </a:t>
            </a:r>
            <a:r>
              <a:rPr lang="en-GB" sz="1200" b="0" dirty="0" err="1">
                <a:cs typeface="Times New Roman" pitchFamily="18" charset="0"/>
              </a:rPr>
              <a:t>Médica</a:t>
            </a:r>
            <a:r>
              <a:rPr lang="en-GB" sz="1200" b="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b="0" dirty="0" err="1">
                <a:cs typeface="Times New Roman" pitchFamily="18" charset="0"/>
              </a:rPr>
              <a:t>Panamericana</a:t>
            </a:r>
            <a:r>
              <a:rPr lang="en-GB" sz="1200" b="0" dirty="0">
                <a:cs typeface="Times New Roman" pitchFamily="18" charset="0"/>
              </a:rPr>
              <a:t>, </a:t>
            </a:r>
            <a:r>
              <a:rPr lang="en-GB" sz="1200" dirty="0">
                <a:cs typeface="Times New Roman" pitchFamily="18" charset="0"/>
              </a:rPr>
              <a:t>2009</a:t>
            </a:r>
            <a:r>
              <a:rPr lang="en-GB" sz="1200" b="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 smtClean="0">
                <a:cs typeface="Times New Roman" pitchFamily="18" charset="0"/>
              </a:rPr>
              <a:t> Fox </a:t>
            </a:r>
            <a:r>
              <a:rPr lang="en-GB" sz="1200" b="0" dirty="0">
                <a:cs typeface="Times New Roman" pitchFamily="18" charset="0"/>
              </a:rPr>
              <a:t>S.I. </a:t>
            </a:r>
            <a:r>
              <a:rPr lang="en-GB" sz="1200" b="0" i="1" dirty="0">
                <a:cs typeface="Times New Roman" pitchFamily="18" charset="0"/>
              </a:rPr>
              <a:t>Human Physiology</a:t>
            </a:r>
            <a:r>
              <a:rPr lang="en-GB" sz="1200" b="0" dirty="0">
                <a:cs typeface="Times New Roman" pitchFamily="18" charset="0"/>
              </a:rPr>
              <a:t>. 10</a:t>
            </a:r>
            <a:r>
              <a:rPr lang="en-GB" sz="1200" b="0" baseline="30000" dirty="0">
                <a:cs typeface="Times New Roman" pitchFamily="18" charset="0"/>
              </a:rPr>
              <a:t>th</a:t>
            </a:r>
            <a:r>
              <a:rPr lang="en-GB" sz="1200" b="0" dirty="0">
                <a:cs typeface="Times New Roman" pitchFamily="18" charset="0"/>
              </a:rPr>
              <a:t> edition. McGraw-Hill, New York, </a:t>
            </a:r>
            <a:r>
              <a:rPr lang="en-GB" sz="1200" dirty="0">
                <a:cs typeface="Times New Roman" pitchFamily="18" charset="0"/>
              </a:rPr>
              <a:t>2008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Costanzo L.S. </a:t>
            </a:r>
            <a:r>
              <a:rPr lang="en-GB" sz="1200" b="0" i="1" dirty="0">
                <a:cs typeface="Times New Roman" pitchFamily="18" charset="0"/>
              </a:rPr>
              <a:t>Physiology</a:t>
            </a:r>
            <a:r>
              <a:rPr lang="en-GB" sz="1200" b="0" dirty="0">
                <a:cs typeface="Times New Roman" pitchFamily="18" charset="0"/>
              </a:rPr>
              <a:t>. 3</a:t>
            </a:r>
            <a:r>
              <a:rPr lang="en-GB" sz="1200" b="0" baseline="30000" dirty="0">
                <a:cs typeface="Times New Roman" pitchFamily="18" charset="0"/>
              </a:rPr>
              <a:t>er</a:t>
            </a:r>
            <a:r>
              <a:rPr lang="en-GB" sz="1200" b="0" dirty="0">
                <a:cs typeface="Times New Roman" pitchFamily="18" charset="0"/>
              </a:rPr>
              <a:t> Ed. Saunders Elsevier, </a:t>
            </a:r>
            <a:r>
              <a:rPr lang="en-GB" sz="1200" dirty="0">
                <a:cs typeface="Times New Roman" pitchFamily="18" charset="0"/>
              </a:rPr>
              <a:t>2006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2006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dirty="0" smtClean="0"/>
              <a:t> R.A</a:t>
            </a:r>
            <a:r>
              <a:rPr lang="es-ES_tradnl" sz="1200" b="0" dirty="0"/>
              <a:t>. </a:t>
            </a:r>
            <a:r>
              <a:rPr lang="es-ES_tradnl" sz="1200" b="0" dirty="0" err="1"/>
              <a:t>Bowen</a:t>
            </a:r>
            <a:r>
              <a:rPr lang="es-ES_tradnl" sz="1200" b="0" dirty="0"/>
              <a:t>.</a:t>
            </a:r>
            <a:r>
              <a:rPr lang="es-ES_tradnl" b="0" dirty="0"/>
              <a:t> </a:t>
            </a:r>
            <a:r>
              <a:rPr lang="es-ES_tradnl" sz="1200" b="0" dirty="0" err="1"/>
              <a:t>Biomedical</a:t>
            </a:r>
            <a:r>
              <a:rPr lang="es-ES_tradnl" sz="1200" b="0" dirty="0"/>
              <a:t> </a:t>
            </a:r>
            <a:r>
              <a:rPr lang="es-ES_tradnl" sz="1200" b="0" dirty="0" err="1"/>
              <a:t>Sciences</a:t>
            </a:r>
            <a:r>
              <a:rPr lang="es-ES_tradnl" sz="1200" b="0" dirty="0"/>
              <a:t>. </a:t>
            </a:r>
            <a:r>
              <a:rPr lang="es-ES_tradnl" sz="1200" b="0" i="1" dirty="0" err="1"/>
              <a:t>Digestive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System</a:t>
            </a:r>
            <a:r>
              <a:rPr lang="es-ES_tradnl" sz="1200" b="0" dirty="0"/>
              <a:t>. Colorado </a:t>
            </a:r>
            <a:r>
              <a:rPr lang="es-ES_tradnl" sz="1200" b="0" dirty="0" err="1"/>
              <a:t>State</a:t>
            </a:r>
            <a:r>
              <a:rPr lang="es-ES_tradnl" sz="1200" b="0" dirty="0"/>
              <a:t> </a:t>
            </a:r>
            <a:r>
              <a:rPr lang="es-ES_tradnl" sz="1200" b="0" dirty="0" err="1"/>
              <a:t>University</a:t>
            </a:r>
            <a:r>
              <a:rPr lang="es-ES_tradnl" sz="1200" b="0" dirty="0"/>
              <a:t>, </a:t>
            </a:r>
            <a:r>
              <a:rPr lang="es-ES_tradnl" sz="1200" dirty="0"/>
              <a:t>2006.</a:t>
            </a:r>
            <a:r>
              <a:rPr lang="es-ES_tradnl" sz="1200" b="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200" b="0" i="1" dirty="0" err="1" smtClean="0"/>
              <a:t>The</a:t>
            </a:r>
            <a:r>
              <a:rPr lang="es-ES_tradnl" sz="1200" b="0" i="1" dirty="0" smtClean="0"/>
              <a:t> </a:t>
            </a:r>
            <a:r>
              <a:rPr lang="es-ES_tradnl" sz="1200" b="0" i="1" dirty="0" err="1"/>
              <a:t>Inner</a:t>
            </a:r>
            <a:r>
              <a:rPr lang="es-ES_tradnl" sz="1200" b="0" i="1" dirty="0"/>
              <a:t> </a:t>
            </a:r>
            <a:r>
              <a:rPr lang="es-ES_tradnl" sz="1200" b="0" i="1" dirty="0" err="1"/>
              <a:t>Tube</a:t>
            </a:r>
            <a:r>
              <a:rPr lang="es-ES_tradnl" sz="1200" b="0" i="1" dirty="0"/>
              <a:t> of </a:t>
            </a:r>
            <a:r>
              <a:rPr lang="es-ES_tradnl" sz="1200" b="0" i="1" dirty="0" err="1"/>
              <a:t>Life</a:t>
            </a:r>
            <a:r>
              <a:rPr lang="es-ES_tradnl" sz="1200" b="0" dirty="0"/>
              <a:t>. </a:t>
            </a:r>
            <a:r>
              <a:rPr lang="es-ES_tradnl" sz="1200" b="0" dirty="0" err="1"/>
              <a:t>Special</a:t>
            </a:r>
            <a:r>
              <a:rPr lang="es-ES_tradnl" sz="1200" b="0" dirty="0"/>
              <a:t> </a:t>
            </a:r>
            <a:r>
              <a:rPr lang="es-ES_tradnl" sz="1200" b="0" dirty="0" err="1"/>
              <a:t>Collection</a:t>
            </a:r>
            <a:r>
              <a:rPr lang="es-ES_tradnl" sz="1200" b="0" dirty="0"/>
              <a:t>  </a:t>
            </a:r>
            <a:r>
              <a:rPr lang="es-ES_tradnl" sz="1200" b="0" dirty="0" err="1"/>
              <a:t>Science</a:t>
            </a:r>
            <a:r>
              <a:rPr lang="es-ES_tradnl" sz="1200" b="0" dirty="0"/>
              <a:t> 307: 1914 </a:t>
            </a:r>
            <a:r>
              <a:rPr lang="es-ES_tradnl" sz="1200" dirty="0"/>
              <a:t>2005</a:t>
            </a:r>
            <a:r>
              <a:rPr lang="es-ES_tradnl" sz="1200" b="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200" b="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/>
          </a:p>
          <a:p>
            <a:pPr marL="171450" indent="-171450" algn="l" eaLnBrk="0" hangingPunct="0">
              <a:buClr>
                <a:schemeClr val="tx1"/>
              </a:buClr>
              <a:buFont typeface="Arial" pitchFamily="34" charset="0"/>
              <a:buChar char="•"/>
            </a:pPr>
            <a:r>
              <a:rPr lang="es-ES_tradnl" sz="1200" b="0" dirty="0" smtClean="0"/>
              <a:t>Artículos revistas científicas </a:t>
            </a:r>
            <a:r>
              <a:rPr lang="es-ES_tradnl" sz="1200" b="0" dirty="0" err="1" smtClean="0"/>
              <a:t>Science</a:t>
            </a:r>
            <a:r>
              <a:rPr lang="es-ES_tradnl" sz="1200" b="0" dirty="0" smtClean="0"/>
              <a:t>, </a:t>
            </a:r>
            <a:r>
              <a:rPr lang="es-ES_tradnl" sz="1200" b="0" dirty="0" err="1" smtClean="0"/>
              <a:t>Nature</a:t>
            </a:r>
            <a:r>
              <a:rPr lang="es-ES_tradnl" sz="1200" b="0" dirty="0" smtClean="0"/>
              <a:t>, N </a:t>
            </a:r>
            <a:r>
              <a:rPr lang="es-ES_tradnl" sz="1200" b="0" dirty="0" err="1" smtClean="0"/>
              <a:t>Engl</a:t>
            </a:r>
            <a:r>
              <a:rPr lang="es-ES_tradnl" sz="1200" b="0" dirty="0" smtClean="0"/>
              <a:t> J </a:t>
            </a:r>
            <a:r>
              <a:rPr lang="es-ES_tradnl" sz="1200" b="0" dirty="0" err="1" smtClean="0"/>
              <a:t>Med</a:t>
            </a:r>
            <a:r>
              <a:rPr lang="es-ES_tradnl" sz="1200" b="0" dirty="0" smtClean="0"/>
              <a:t>, BMJ recientes </a:t>
            </a:r>
            <a:r>
              <a:rPr lang="es-ES_tradnl" sz="1200" dirty="0" smtClean="0"/>
              <a:t>2010-2015.</a:t>
            </a:r>
          </a:p>
          <a:p>
            <a:pPr algn="l" eaLnBrk="0" hangingPunct="0">
              <a:buClr>
                <a:schemeClr val="tx1"/>
              </a:buClr>
            </a:pPr>
            <a:endParaRPr lang="es-ES_tradn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  <a:p>
            <a:pPr eaLnBrk="1" hangingPunct="1">
              <a:lnSpc>
                <a:spcPct val="90000"/>
              </a:lnSpc>
            </a:pPr>
            <a:endParaRPr lang="es-ES" sz="2800" smtClean="0"/>
          </a:p>
        </p:txBody>
      </p:sp>
      <p:pic>
        <p:nvPicPr>
          <p:cNvPr id="38915" name="Picture 4" descr="polarida apical red basolat gre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3475" y="1119188"/>
            <a:ext cx="6877050" cy="4619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187450" y="1125538"/>
            <a:ext cx="23256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MEMBRANA APICAL </a:t>
            </a:r>
          </a:p>
          <a:p>
            <a:pPr eaLnBrk="1" hangingPunct="1"/>
            <a:r>
              <a:rPr lang="es-ES" sz="1600" b="1">
                <a:effectLst/>
              </a:rPr>
              <a:t>GLICOCÁLIZ  (rojo)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1534950" y="5813486"/>
            <a:ext cx="6074099" cy="400110"/>
          </a:xfrm>
          <a:prstGeom prst="rect">
            <a:avLst/>
          </a:prstGeom>
          <a:solidFill>
            <a:srgbClr val="BAE4BA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Enzimas hidrolasas: peptidasas y oligosacaridasas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699250" y="473075"/>
            <a:ext cx="1944763" cy="400110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/>
          <a:stretch>
            <a:fillRect/>
          </a:stretch>
        </p:blipFill>
        <p:spPr>
          <a:xfrm>
            <a:off x="1739900" y="1773238"/>
            <a:ext cx="5810250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681413" y="4341813"/>
            <a:ext cx="881062" cy="51752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Transp.</a:t>
            </a:r>
          </a:p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Paracel.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022725" y="1557338"/>
            <a:ext cx="0" cy="2736850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692275" y="2997200"/>
            <a:ext cx="576263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11188" y="3668713"/>
            <a:ext cx="1463675" cy="336550"/>
          </a:xfrm>
          <a:prstGeom prst="rect">
            <a:avLst/>
          </a:prstGeom>
          <a:solidFill>
            <a:srgbClr val="7DFF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M. LATERAL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165600" y="1773238"/>
            <a:ext cx="28082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140200" y="1484313"/>
            <a:ext cx="1728788" cy="366712"/>
          </a:xfrm>
          <a:prstGeom prst="rect">
            <a:avLst/>
          </a:prstGeom>
          <a:solidFill>
            <a:srgbClr val="C4FF1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M. APICAL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05100" y="3165475"/>
            <a:ext cx="992188" cy="517525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Transp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Transcel</a:t>
            </a:r>
            <a:r>
              <a:rPr lang="es-E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341563" y="1484313"/>
            <a:ext cx="12239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6038850" y="2492375"/>
            <a:ext cx="107950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084888" y="2613025"/>
            <a:ext cx="1241425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Uniones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estrechas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4860925" y="5300663"/>
            <a:ext cx="1008063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5583238" y="5445125"/>
            <a:ext cx="1222375" cy="336550"/>
          </a:xfrm>
          <a:prstGeom prst="rect">
            <a:avLst/>
          </a:prstGeom>
          <a:solidFill>
            <a:srgbClr val="7DFF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M. BASAL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971923" y="54868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797550" y="1916113"/>
            <a:ext cx="17272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959475" y="2133600"/>
            <a:ext cx="187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err="1">
                <a:effectLst/>
              </a:rPr>
              <a:t>Microvellosidades</a:t>
            </a:r>
            <a:endParaRPr lang="es-ES" sz="1600" b="1" dirty="0">
              <a:effectLst/>
            </a:endParaRP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5797550" y="1989138"/>
            <a:ext cx="0" cy="5762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9955" name="Text Box 30"/>
          <p:cNvSpPr txBox="1">
            <a:spLocks noChangeArrowheads="1"/>
          </p:cNvSpPr>
          <p:nvPr/>
        </p:nvSpPr>
        <p:spPr bwMode="auto">
          <a:xfrm>
            <a:off x="7142931" y="1268413"/>
            <a:ext cx="1533525" cy="730250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Protección </a:t>
            </a:r>
          </a:p>
          <a:p>
            <a:pPr algn="ctr" eaLnBrk="1" hangingPunct="1"/>
            <a:r>
              <a:rPr lang="es-ES" sz="2000">
                <a:effectLst/>
              </a:rPr>
              <a:t>y defensa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627468" y="1068022"/>
            <a:ext cx="2013693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“Empalizada</a:t>
            </a: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6300788" y="3494088"/>
            <a:ext cx="1439862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611560" y="54868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581275" y="5876925"/>
            <a:ext cx="1081088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3662363" y="5949950"/>
            <a:ext cx="12954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3818602" y="5929535"/>
            <a:ext cx="14221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Sangre o linfa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6804025" y="2603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7261993" y="765175"/>
            <a:ext cx="14144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6659563" y="3141663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121819" y="5300663"/>
            <a:ext cx="1188244" cy="4333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3174369" y="5363467"/>
            <a:ext cx="1109599" cy="307777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Intersticio</a:t>
            </a:r>
            <a:endParaRPr lang="es-ES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4310063" y="5734050"/>
            <a:ext cx="219631" cy="2971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33 Conector recto de flecha"/>
          <p:cNvCxnSpPr/>
          <p:nvPr/>
        </p:nvCxnSpPr>
        <p:spPr bwMode="auto">
          <a:xfrm>
            <a:off x="3275856" y="5661248"/>
            <a:ext cx="288032" cy="2955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 de flecha"/>
          <p:cNvCxnSpPr/>
          <p:nvPr/>
        </p:nvCxnSpPr>
        <p:spPr bwMode="auto">
          <a:xfrm>
            <a:off x="3995936" y="5157192"/>
            <a:ext cx="0" cy="2062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82" grpId="0" animBg="1"/>
      <p:bldP spid="7184" grpId="0" animBg="1"/>
      <p:bldP spid="7176" grpId="0" animBg="1"/>
      <p:bldP spid="7190" grpId="0" animBg="1"/>
      <p:bldP spid="7196" grpId="0"/>
      <p:bldP spid="3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barr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0" r="8131" b="10439"/>
          <a:stretch>
            <a:fillRect/>
          </a:stretch>
        </p:blipFill>
        <p:spPr bwMode="auto">
          <a:xfrm>
            <a:off x="1258888" y="928688"/>
            <a:ext cx="4681537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827838" y="404813"/>
            <a:ext cx="1872629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</p:txBody>
      </p:sp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3708400" y="3644900"/>
            <a:ext cx="1079500" cy="287338"/>
          </a:xfrm>
          <a:prstGeom prst="rect">
            <a:avLst/>
          </a:prstGeom>
          <a:solidFill>
            <a:srgbClr val="FFDE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6432709" y="910187"/>
            <a:ext cx="2273300" cy="395288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Barrera protectora</a:t>
            </a:r>
          </a:p>
        </p:txBody>
      </p:sp>
      <p:sp>
        <p:nvSpPr>
          <p:cNvPr id="40966" name="Text Box 9"/>
          <p:cNvSpPr txBox="1">
            <a:spLocks noChangeArrowheads="1"/>
          </p:cNvSpPr>
          <p:nvPr/>
        </p:nvSpPr>
        <p:spPr bwMode="auto">
          <a:xfrm>
            <a:off x="3111500" y="3668713"/>
            <a:ext cx="17510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ENTEROCITO</a:t>
            </a: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3203575" y="2276475"/>
            <a:ext cx="19446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68" name="Text Box 11"/>
          <p:cNvSpPr txBox="1">
            <a:spLocks noChangeArrowheads="1"/>
          </p:cNvSpPr>
          <p:nvPr/>
        </p:nvSpPr>
        <p:spPr bwMode="auto">
          <a:xfrm>
            <a:off x="3132138" y="2208213"/>
            <a:ext cx="211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VÍA PARACELULAR</a:t>
            </a:r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2843213" y="5732463"/>
            <a:ext cx="865187" cy="431800"/>
          </a:xfrm>
          <a:prstGeom prst="rect">
            <a:avLst/>
          </a:prstGeom>
          <a:solidFill>
            <a:srgbClr val="FFDE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5148263" y="5011738"/>
            <a:ext cx="10080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36" name="Rectangle 16"/>
          <p:cNvSpPr>
            <a:spLocks noChangeArrowheads="1"/>
          </p:cNvSpPr>
          <p:nvPr/>
        </p:nvSpPr>
        <p:spPr bwMode="auto">
          <a:xfrm>
            <a:off x="5651500" y="51562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72" name="Text Box 17"/>
          <p:cNvSpPr txBox="1">
            <a:spLocks noChangeArrowheads="1"/>
          </p:cNvSpPr>
          <p:nvPr/>
        </p:nvSpPr>
        <p:spPr bwMode="auto">
          <a:xfrm>
            <a:off x="5724525" y="2205038"/>
            <a:ext cx="1293813" cy="366712"/>
          </a:xfrm>
          <a:prstGeom prst="rect">
            <a:avLst/>
          </a:prstGeom>
          <a:solidFill>
            <a:srgbClr val="F2EB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intersticio</a:t>
            </a:r>
          </a:p>
        </p:txBody>
      </p:sp>
      <p:sp>
        <p:nvSpPr>
          <p:cNvPr id="107538" name="Rectangle 18"/>
          <p:cNvSpPr>
            <a:spLocks noChangeArrowheads="1"/>
          </p:cNvSpPr>
          <p:nvPr/>
        </p:nvSpPr>
        <p:spPr bwMode="auto">
          <a:xfrm>
            <a:off x="1331913" y="1123950"/>
            <a:ext cx="647700" cy="287338"/>
          </a:xfrm>
          <a:prstGeom prst="rect">
            <a:avLst/>
          </a:prstGeom>
          <a:solidFill>
            <a:srgbClr val="B1DF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0974" name="Text Box 19"/>
          <p:cNvSpPr txBox="1">
            <a:spLocks noChangeArrowheads="1"/>
          </p:cNvSpPr>
          <p:nvPr/>
        </p:nvSpPr>
        <p:spPr bwMode="auto">
          <a:xfrm>
            <a:off x="1331913" y="97948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  <a:latin typeface="Arial" charset="0"/>
              </a:rPr>
              <a:t>LUZ</a:t>
            </a:r>
          </a:p>
        </p:txBody>
      </p:sp>
      <p:sp>
        <p:nvSpPr>
          <p:cNvPr id="40975" name="Text Box 20"/>
          <p:cNvSpPr txBox="1">
            <a:spLocks noChangeArrowheads="1"/>
          </p:cNvSpPr>
          <p:nvPr/>
        </p:nvSpPr>
        <p:spPr bwMode="auto">
          <a:xfrm>
            <a:off x="5920027" y="3429000"/>
            <a:ext cx="3036409" cy="646331"/>
          </a:xfrm>
          <a:prstGeom prst="rect">
            <a:avLst/>
          </a:prstGeom>
          <a:solidFill>
            <a:srgbClr val="FFD9B3"/>
          </a:solidFill>
          <a:ln w="9525">
            <a:solidFill>
              <a:srgbClr val="FF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Uniones estrechas =</a:t>
            </a:r>
          </a:p>
          <a:p>
            <a:pPr algn="ctr" eaLnBrk="1" hangingPunct="1"/>
            <a:r>
              <a:rPr lang="es-ES" b="1">
                <a:effectLst/>
              </a:rPr>
              <a:t>Membrana semipermeable</a:t>
            </a:r>
          </a:p>
        </p:txBody>
      </p:sp>
      <p:pic>
        <p:nvPicPr>
          <p:cNvPr id="40976" name="Picture 22" descr="001%20-%20zonula%20adherens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508500"/>
            <a:ext cx="2778125" cy="14620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44" name="Oval 24"/>
          <p:cNvSpPr>
            <a:spLocks noChangeArrowheads="1"/>
          </p:cNvSpPr>
          <p:nvPr/>
        </p:nvSpPr>
        <p:spPr bwMode="auto">
          <a:xfrm>
            <a:off x="1331913" y="2708275"/>
            <a:ext cx="719137" cy="936625"/>
          </a:xfrm>
          <a:prstGeom prst="ellipse">
            <a:avLst/>
          </a:prstGeom>
          <a:solidFill>
            <a:srgbClr val="B1F0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179388" y="4292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46" name="Text Box 26"/>
          <p:cNvSpPr txBox="1">
            <a:spLocks noChangeArrowheads="1"/>
          </p:cNvSpPr>
          <p:nvPr/>
        </p:nvSpPr>
        <p:spPr bwMode="auto">
          <a:xfrm>
            <a:off x="1258888" y="2781300"/>
            <a:ext cx="798617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Moco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IgA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HCO</a:t>
            </a:r>
            <a:r>
              <a:rPr lang="es-ES" sz="1600" b="1" baseline="-25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s-ES" sz="16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2095500" y="4869160"/>
            <a:ext cx="1108075" cy="575965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001%20-%20zonula%20adheren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93725"/>
            <a:ext cx="30099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5" descr="act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4572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2728913" y="5157788"/>
            <a:ext cx="2427287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Complejos de unión</a:t>
            </a:r>
          </a:p>
        </p:txBody>
      </p:sp>
      <p:sp>
        <p:nvSpPr>
          <p:cNvPr id="208904" name="Line 8"/>
          <p:cNvSpPr>
            <a:spLocks noChangeShapeType="1"/>
          </p:cNvSpPr>
          <p:nvPr/>
        </p:nvSpPr>
        <p:spPr bwMode="auto">
          <a:xfrm>
            <a:off x="5292080" y="549275"/>
            <a:ext cx="0" cy="5759450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07" name="Text Box 11"/>
          <p:cNvSpPr txBox="1">
            <a:spLocks noChangeArrowheads="1"/>
          </p:cNvSpPr>
          <p:nvPr/>
        </p:nvSpPr>
        <p:spPr bwMode="auto">
          <a:xfrm>
            <a:off x="2771775" y="5589588"/>
            <a:ext cx="2362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Transporte paracelular</a:t>
            </a:r>
          </a:p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Barrera física</a:t>
            </a:r>
          </a:p>
        </p:txBody>
      </p:sp>
      <p:sp>
        <p:nvSpPr>
          <p:cNvPr id="41991" name="Text Box 13"/>
          <p:cNvSpPr txBox="1">
            <a:spLocks noChangeArrowheads="1"/>
          </p:cNvSpPr>
          <p:nvPr/>
        </p:nvSpPr>
        <p:spPr bwMode="auto">
          <a:xfrm>
            <a:off x="395288" y="4724400"/>
            <a:ext cx="1622425" cy="527050"/>
          </a:xfrm>
          <a:prstGeom prst="rect">
            <a:avLst/>
          </a:prstGeom>
          <a:noFill/>
          <a:ln w="9525">
            <a:solidFill>
              <a:srgbClr val="53B0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>
                <a:effectLst/>
              </a:rPr>
              <a:t>Ultraestructura </a:t>
            </a:r>
          </a:p>
          <a:p>
            <a:pPr algn="ctr" eaLnBrk="1" hangingPunct="1"/>
            <a:r>
              <a:rPr lang="es-ES" sz="1400" b="1">
                <a:effectLst/>
              </a:rPr>
              <a:t>Enterocitos</a:t>
            </a:r>
          </a:p>
        </p:txBody>
      </p:sp>
      <p:sp>
        <p:nvSpPr>
          <p:cNvPr id="208910" name="Text Box 14"/>
          <p:cNvSpPr txBox="1">
            <a:spLocks noChangeArrowheads="1"/>
          </p:cNvSpPr>
          <p:nvPr/>
        </p:nvSpPr>
        <p:spPr bwMode="auto">
          <a:xfrm>
            <a:off x="377825" y="1244600"/>
            <a:ext cx="2501900" cy="425450"/>
          </a:xfrm>
          <a:prstGeom prst="rect">
            <a:avLst/>
          </a:prstGeom>
          <a:solidFill>
            <a:srgbClr val="FFD1D1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Barrera protectora</a:t>
            </a:r>
          </a:p>
        </p:txBody>
      </p:sp>
      <p:sp>
        <p:nvSpPr>
          <p:cNvPr id="208911" name="Rectangle 15"/>
          <p:cNvSpPr>
            <a:spLocks noChangeArrowheads="1"/>
          </p:cNvSpPr>
          <p:nvPr/>
        </p:nvSpPr>
        <p:spPr bwMode="auto">
          <a:xfrm>
            <a:off x="539750" y="1773238"/>
            <a:ext cx="37449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936625" y="1747838"/>
            <a:ext cx="1104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glucocáliz</a:t>
            </a:r>
          </a:p>
        </p:txBody>
      </p: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2513013" y="1676400"/>
            <a:ext cx="185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microvellosidades</a:t>
            </a:r>
          </a:p>
        </p:txBody>
      </p:sp>
      <p:sp>
        <p:nvSpPr>
          <p:cNvPr id="208916" name="Oval 20"/>
          <p:cNvSpPr>
            <a:spLocks noChangeArrowheads="1"/>
          </p:cNvSpPr>
          <p:nvPr/>
        </p:nvSpPr>
        <p:spPr bwMode="auto">
          <a:xfrm>
            <a:off x="1835150" y="3644900"/>
            <a:ext cx="1081088" cy="8636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8903" name="Line 7"/>
          <p:cNvSpPr>
            <a:spLocks noChangeShapeType="1"/>
          </p:cNvSpPr>
          <p:nvPr/>
        </p:nvSpPr>
        <p:spPr bwMode="auto">
          <a:xfrm flipH="1" flipV="1">
            <a:off x="2877235" y="4221163"/>
            <a:ext cx="936625" cy="936625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7308850" y="1700213"/>
            <a:ext cx="4921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7308850" y="2341563"/>
            <a:ext cx="509588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08919" name="Text Box 23"/>
          <p:cNvSpPr txBox="1">
            <a:spLocks noChangeArrowheads="1"/>
          </p:cNvSpPr>
          <p:nvPr/>
        </p:nvSpPr>
        <p:spPr bwMode="auto">
          <a:xfrm>
            <a:off x="7462838" y="2990850"/>
            <a:ext cx="349250" cy="3667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7607300" y="4868863"/>
            <a:ext cx="349250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934200" y="260350"/>
            <a:ext cx="1598515" cy="338554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07504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4" grpId="0" animBg="1"/>
      <p:bldP spid="208917" grpId="0" animBg="1"/>
      <p:bldP spid="208918" grpId="0" animBg="1"/>
      <p:bldP spid="208919" grpId="0" animBg="1"/>
      <p:bldP spid="20892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6732588" y="549275"/>
            <a:ext cx="1944763" cy="400110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43011" name="Text Box 9"/>
          <p:cNvSpPr txBox="1">
            <a:spLocks noChangeArrowheads="1"/>
          </p:cNvSpPr>
          <p:nvPr/>
        </p:nvSpPr>
        <p:spPr bwMode="auto">
          <a:xfrm>
            <a:off x="7308850" y="1125538"/>
            <a:ext cx="1252538" cy="609600"/>
          </a:xfrm>
          <a:prstGeom prst="rect">
            <a:avLst/>
          </a:prstGeom>
          <a:solidFill>
            <a:srgbClr val="FFD1D1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Barrera </a:t>
            </a:r>
          </a:p>
          <a:p>
            <a:pPr algn="ctr" eaLnBrk="1" hangingPunct="1"/>
            <a:r>
              <a:rPr lang="es-ES" sz="1600" b="1">
                <a:effectLst/>
              </a:rPr>
              <a:t>protectora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6659563" y="2322513"/>
            <a:ext cx="2305050" cy="385762"/>
          </a:xfrm>
          <a:prstGeom prst="rect">
            <a:avLst/>
          </a:prstGeom>
          <a:solidFill>
            <a:srgbClr val="FFD9B3"/>
          </a:solidFill>
          <a:ln w="1905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Complejos de unión</a:t>
            </a:r>
          </a:p>
        </p:txBody>
      </p:sp>
      <p:pic>
        <p:nvPicPr>
          <p:cNvPr id="43013" name="Picture 4" descr="vía paracelular uniones estrechas, adherens, desmosomas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203200"/>
            <a:ext cx="5473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1631950" y="5734050"/>
            <a:ext cx="1008063" cy="358775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114800" y="5734050"/>
            <a:ext cx="1081088" cy="4318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3000375" y="33337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3017" name="Text Box 14"/>
          <p:cNvSpPr txBox="1">
            <a:spLocks noChangeArrowheads="1"/>
          </p:cNvSpPr>
          <p:nvPr/>
        </p:nvSpPr>
        <p:spPr bwMode="auto">
          <a:xfrm>
            <a:off x="2927350" y="188913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>
                <a:effectLst/>
              </a:rPr>
              <a:t>LUZ</a:t>
            </a:r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6084888" y="2349500"/>
            <a:ext cx="431800" cy="1727200"/>
          </a:xfrm>
          <a:prstGeom prst="rect">
            <a:avLst/>
          </a:prstGeom>
          <a:solidFill>
            <a:srgbClr val="F2C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4211638" y="5661025"/>
            <a:ext cx="1882775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El agua va más</a:t>
            </a:r>
          </a:p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por esta vía</a:t>
            </a:r>
          </a:p>
        </p:txBody>
      </p:sp>
      <p:pic>
        <p:nvPicPr>
          <p:cNvPr id="43020" name="Picture 20" descr="001%20-%20zonula%20adheren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852738"/>
            <a:ext cx="1884363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8566" name="Text Box 22"/>
          <p:cNvSpPr txBox="1">
            <a:spLocks noChangeArrowheads="1"/>
          </p:cNvSpPr>
          <p:nvPr/>
        </p:nvSpPr>
        <p:spPr bwMode="auto">
          <a:xfrm>
            <a:off x="250825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8569" name="Line 25"/>
          <p:cNvSpPr>
            <a:spLocks noChangeShapeType="1"/>
          </p:cNvSpPr>
          <p:nvPr/>
        </p:nvSpPr>
        <p:spPr bwMode="auto">
          <a:xfrm>
            <a:off x="3132138" y="620713"/>
            <a:ext cx="0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 flipV="1">
            <a:off x="3276600" y="620713"/>
            <a:ext cx="71438" cy="5113337"/>
          </a:xfrm>
          <a:prstGeom prst="line">
            <a:avLst/>
          </a:prstGeom>
          <a:noFill/>
          <a:ln w="57150">
            <a:solidFill>
              <a:srgbClr val="9A003E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2771775" y="6021388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2555875" y="5805488"/>
            <a:ext cx="1525588" cy="730250"/>
          </a:xfrm>
          <a:prstGeom prst="rect">
            <a:avLst/>
          </a:prstGeom>
          <a:solidFill>
            <a:srgbClr val="FFDD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Vía </a:t>
            </a:r>
          </a:p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paracelular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169870" y="1412776"/>
            <a:ext cx="4921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TJ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5364088" y="2237482"/>
            <a:ext cx="509588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5149357" y="3213100"/>
            <a:ext cx="349250" cy="3667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3674221" y="4664137"/>
            <a:ext cx="495649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GJ</a:t>
            </a:r>
            <a:endParaRPr lang="es-E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07504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2" grpId="0" animBg="1"/>
      <p:bldP spid="10855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03-05a_CellJunctns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" r="48573" b="17204"/>
          <a:stretch>
            <a:fillRect/>
          </a:stretch>
        </p:blipFill>
        <p:spPr bwMode="auto">
          <a:xfrm>
            <a:off x="1116013" y="1052513"/>
            <a:ext cx="4752975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6516688" y="1484313"/>
            <a:ext cx="2062162" cy="406400"/>
          </a:xfrm>
          <a:prstGeom prst="rect">
            <a:avLst/>
          </a:prstGeom>
          <a:solidFill>
            <a:srgbClr val="FFD9B3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/>
              <a:t>Complejos unión</a:t>
            </a:r>
          </a:p>
        </p:txBody>
      </p:sp>
      <p:sp>
        <p:nvSpPr>
          <p:cNvPr id="44036" name="Text Box 7"/>
          <p:cNvSpPr txBox="1">
            <a:spLocks noChangeArrowheads="1"/>
          </p:cNvSpPr>
          <p:nvPr/>
        </p:nvSpPr>
        <p:spPr bwMode="auto">
          <a:xfrm>
            <a:off x="6659563" y="908050"/>
            <a:ext cx="1931987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“EMPALIZADA”</a:t>
            </a:r>
          </a:p>
        </p:txBody>
      </p:sp>
      <p:sp>
        <p:nvSpPr>
          <p:cNvPr id="141320" name="Text Box 8"/>
          <p:cNvSpPr txBox="1">
            <a:spLocks noChangeArrowheads="1"/>
          </p:cNvSpPr>
          <p:nvPr/>
        </p:nvSpPr>
        <p:spPr bwMode="auto">
          <a:xfrm>
            <a:off x="5580063" y="2492375"/>
            <a:ext cx="344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1.</a:t>
            </a:r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5508625" y="3644900"/>
            <a:ext cx="42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2.</a:t>
            </a: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5518150" y="5229225"/>
            <a:ext cx="42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3.</a:t>
            </a:r>
          </a:p>
        </p:txBody>
      </p:sp>
      <p:sp>
        <p:nvSpPr>
          <p:cNvPr id="141324" name="Rectangle 12"/>
          <p:cNvSpPr>
            <a:spLocks noChangeArrowheads="1"/>
          </p:cNvSpPr>
          <p:nvPr/>
        </p:nvSpPr>
        <p:spPr bwMode="auto">
          <a:xfrm>
            <a:off x="71438" y="2133600"/>
            <a:ext cx="1476375" cy="79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Uniones 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Estrechas</a:t>
            </a:r>
          </a:p>
          <a:p>
            <a:pPr>
              <a:defRPr/>
            </a:pPr>
            <a:r>
              <a:rPr lang="es-ES" sz="1400" b="1" i="1" dirty="0">
                <a:effectLst/>
              </a:rPr>
              <a:t>Zona </a:t>
            </a:r>
            <a:r>
              <a:rPr lang="es-ES" sz="1400" b="1" i="1" dirty="0" err="1">
                <a:effectLst/>
              </a:rPr>
              <a:t>occludens</a:t>
            </a:r>
            <a:endParaRPr lang="es-ES" sz="1400" b="1" i="1" dirty="0">
              <a:effectLst/>
            </a:endParaRPr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>
            <a:off x="0" y="3478213"/>
            <a:ext cx="1631950" cy="79216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Uniones anclaje</a:t>
            </a:r>
          </a:p>
          <a:p>
            <a:pPr>
              <a:defRPr/>
            </a:pPr>
            <a:r>
              <a:rPr lang="es-ES" sz="1400" b="1" i="1">
                <a:effectLst/>
              </a:rPr>
              <a:t>Desmosomas</a:t>
            </a:r>
          </a:p>
          <a:p>
            <a:pPr>
              <a:defRPr/>
            </a:pPr>
            <a:r>
              <a:rPr lang="es-ES" sz="1400" b="1" i="1">
                <a:effectLst/>
              </a:rPr>
              <a:t>Zonas Adherens</a:t>
            </a:r>
            <a:r>
              <a:rPr lang="es-ES" i="1">
                <a:effectLst/>
              </a:rPr>
              <a:t> </a:t>
            </a:r>
          </a:p>
        </p:txBody>
      </p:sp>
      <p:sp>
        <p:nvSpPr>
          <p:cNvPr id="141326" name="Rectangle 14"/>
          <p:cNvSpPr>
            <a:spLocks noChangeArrowheads="1"/>
          </p:cNvSpPr>
          <p:nvPr/>
        </p:nvSpPr>
        <p:spPr bwMode="auto">
          <a:xfrm>
            <a:off x="395288" y="5207000"/>
            <a:ext cx="1333500" cy="730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Uniones en </a:t>
            </a:r>
          </a:p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Resquicio</a:t>
            </a:r>
          </a:p>
          <a:p>
            <a:pPr>
              <a:defRPr/>
            </a:pPr>
            <a:r>
              <a:rPr lang="es-ES" sz="1400" b="1" i="1">
                <a:effectLst/>
              </a:rPr>
              <a:t>Gap junctions</a:t>
            </a:r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auto">
          <a:xfrm>
            <a:off x="6827838" y="404813"/>
            <a:ext cx="1872629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</p:txBody>
      </p:sp>
      <p:sp>
        <p:nvSpPr>
          <p:cNvPr id="141329" name="Oval 17"/>
          <p:cNvSpPr>
            <a:spLocks noChangeArrowheads="1"/>
          </p:cNvSpPr>
          <p:nvPr/>
        </p:nvSpPr>
        <p:spPr bwMode="auto">
          <a:xfrm>
            <a:off x="1692275" y="2060575"/>
            <a:ext cx="1439863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0" name="Oval 18"/>
          <p:cNvSpPr>
            <a:spLocks noChangeArrowheads="1"/>
          </p:cNvSpPr>
          <p:nvPr/>
        </p:nvSpPr>
        <p:spPr bwMode="auto">
          <a:xfrm>
            <a:off x="1692275" y="3429000"/>
            <a:ext cx="1366838" cy="10080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1" name="Oval 19"/>
          <p:cNvSpPr>
            <a:spLocks noChangeArrowheads="1"/>
          </p:cNvSpPr>
          <p:nvPr/>
        </p:nvSpPr>
        <p:spPr bwMode="auto">
          <a:xfrm>
            <a:off x="1979613" y="5229225"/>
            <a:ext cx="720725" cy="647700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1333" name="Text Box 21"/>
          <p:cNvSpPr txBox="1">
            <a:spLocks noChangeArrowheads="1"/>
          </p:cNvSpPr>
          <p:nvPr/>
        </p:nvSpPr>
        <p:spPr bwMode="auto">
          <a:xfrm>
            <a:off x="6011863" y="2133600"/>
            <a:ext cx="2844800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effectLst/>
                <a:cs typeface="Arial" charset="0"/>
              </a:rPr>
              <a:t>Las proteínas de la membrana se fusionan para hacer un “cierre” a prueba de agua</a:t>
            </a:r>
            <a:endParaRPr lang="es-ES" sz="1600" b="1">
              <a:effectLst/>
            </a:endParaRPr>
          </a:p>
        </p:txBody>
      </p:sp>
      <p:sp>
        <p:nvSpPr>
          <p:cNvPr id="141334" name="Text Box 22"/>
          <p:cNvSpPr txBox="1">
            <a:spLocks noChangeArrowheads="1"/>
          </p:cNvSpPr>
          <p:nvPr/>
        </p:nvSpPr>
        <p:spPr bwMode="auto">
          <a:xfrm>
            <a:off x="6011863" y="3429000"/>
            <a:ext cx="2808287" cy="1314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Placas de proteínas que se sostienen juntas por proteínas de enlace</a:t>
            </a:r>
            <a:r>
              <a:rPr lang="es-ES" sz="1600" b="1">
                <a:effectLst/>
                <a:cs typeface="Times New Roman" pitchFamily="18" charset="0"/>
              </a:rPr>
              <a:t> </a:t>
            </a:r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a través del espacio intercelular</a:t>
            </a:r>
            <a:endParaRPr lang="es-ES" sz="1600" b="1">
              <a:effectLst/>
            </a:endParaRPr>
          </a:p>
        </p:txBody>
      </p:sp>
      <p:sp>
        <p:nvSpPr>
          <p:cNvPr id="141335" name="Text Box 23"/>
          <p:cNvSpPr txBox="1">
            <a:spLocks noChangeArrowheads="1"/>
          </p:cNvSpPr>
          <p:nvPr/>
        </p:nvSpPr>
        <p:spPr bwMode="auto">
          <a:xfrm>
            <a:off x="6011863" y="5084763"/>
            <a:ext cx="2232025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Rápida comunicación 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  <a:cs typeface="Arial" charset="0"/>
              </a:rPr>
              <a:t>Intercelular.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</a:rPr>
              <a:t>Células sostenidas </a:t>
            </a:r>
          </a:p>
          <a:p>
            <a:pPr eaLnBrk="1" hangingPunct="1"/>
            <a:r>
              <a:rPr lang="es-ES" sz="1600" b="1">
                <a:solidFill>
                  <a:schemeClr val="tx2"/>
                </a:solidFill>
                <a:effectLst/>
              </a:rPr>
              <a:t>por Conexones</a:t>
            </a:r>
          </a:p>
        </p:txBody>
      </p:sp>
      <p:sp>
        <p:nvSpPr>
          <p:cNvPr id="141337" name="Text Box 25"/>
          <p:cNvSpPr txBox="1">
            <a:spLocks noChangeArrowheads="1"/>
          </p:cNvSpPr>
          <p:nvPr/>
        </p:nvSpPr>
        <p:spPr bwMode="auto">
          <a:xfrm>
            <a:off x="82867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1338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1339" name="Text Box 27"/>
          <p:cNvSpPr txBox="1">
            <a:spLocks noChangeArrowheads="1"/>
          </p:cNvSpPr>
          <p:nvPr/>
        </p:nvSpPr>
        <p:spPr bwMode="auto">
          <a:xfrm>
            <a:off x="113982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0" grpId="0"/>
      <p:bldP spid="141321" grpId="0"/>
      <p:bldP spid="141322" grpId="0"/>
      <p:bldP spid="141324" grpId="0" animBg="1"/>
      <p:bldP spid="141325" grpId="0" animBg="1"/>
      <p:bldP spid="141326" grpId="0" animBg="1"/>
      <p:bldP spid="141329" grpId="0" animBg="1"/>
      <p:bldP spid="141330" grpId="0" animBg="1"/>
      <p:bldP spid="141331" grpId="0" animBg="1"/>
      <p:bldP spid="141333" grpId="0" animBg="1"/>
      <p:bldP spid="141334" grpId="0" animBg="1"/>
      <p:bldP spid="14133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8027988" y="1257300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58" name="Rectangle 18"/>
          <p:cNvSpPr>
            <a:spLocks noChangeArrowheads="1"/>
          </p:cNvSpPr>
          <p:nvPr/>
        </p:nvSpPr>
        <p:spPr bwMode="auto">
          <a:xfrm>
            <a:off x="7810500" y="2049463"/>
            <a:ext cx="3603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67" name="Text Box 27"/>
          <p:cNvSpPr txBox="1">
            <a:spLocks noChangeArrowheads="1"/>
          </p:cNvSpPr>
          <p:nvPr/>
        </p:nvSpPr>
        <p:spPr bwMode="auto">
          <a:xfrm>
            <a:off x="6659563" y="404813"/>
            <a:ext cx="1944687" cy="400110"/>
          </a:xfrm>
          <a:prstGeom prst="rect">
            <a:avLst/>
          </a:prstGeom>
          <a:solidFill>
            <a:srgbClr val="A9D7D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pic>
        <p:nvPicPr>
          <p:cNvPr id="45061" name="Picture 2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9" t="40695" r="39975"/>
          <a:stretch>
            <a:fillRect/>
          </a:stretch>
        </p:blipFill>
        <p:spPr>
          <a:xfrm>
            <a:off x="3203575" y="836613"/>
            <a:ext cx="2952750" cy="532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55" name="Rectangle 15"/>
          <p:cNvSpPr>
            <a:spLocks noChangeArrowheads="1"/>
          </p:cNvSpPr>
          <p:nvPr/>
        </p:nvSpPr>
        <p:spPr bwMode="auto">
          <a:xfrm>
            <a:off x="7162800" y="3128963"/>
            <a:ext cx="360363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3" name="Rectangle 33"/>
          <p:cNvSpPr>
            <a:spLocks noChangeArrowheads="1"/>
          </p:cNvSpPr>
          <p:nvPr/>
        </p:nvSpPr>
        <p:spPr bwMode="auto">
          <a:xfrm>
            <a:off x="4786313" y="1162050"/>
            <a:ext cx="360362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8" name="Oval 38"/>
          <p:cNvSpPr>
            <a:spLocks noChangeArrowheads="1"/>
          </p:cNvSpPr>
          <p:nvPr/>
        </p:nvSpPr>
        <p:spPr bwMode="auto">
          <a:xfrm>
            <a:off x="5219700" y="4508500"/>
            <a:ext cx="504825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79" name="Oval 39"/>
          <p:cNvSpPr>
            <a:spLocks noChangeArrowheads="1"/>
          </p:cNvSpPr>
          <p:nvPr/>
        </p:nvSpPr>
        <p:spPr bwMode="auto">
          <a:xfrm rot="-1910496">
            <a:off x="5586413" y="4316413"/>
            <a:ext cx="52387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0" name="Line 40"/>
          <p:cNvSpPr>
            <a:spLocks noChangeShapeType="1"/>
          </p:cNvSpPr>
          <p:nvPr/>
        </p:nvSpPr>
        <p:spPr bwMode="auto">
          <a:xfrm>
            <a:off x="5508625" y="4437063"/>
            <a:ext cx="0" cy="431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3881" name="Rectangle 41"/>
          <p:cNvSpPr>
            <a:spLocks noChangeArrowheads="1"/>
          </p:cNvSpPr>
          <p:nvPr/>
        </p:nvSpPr>
        <p:spPr bwMode="auto">
          <a:xfrm>
            <a:off x="5940425" y="4724400"/>
            <a:ext cx="71913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3" name="Text Box 43"/>
          <p:cNvSpPr txBox="1">
            <a:spLocks noChangeArrowheads="1"/>
          </p:cNvSpPr>
          <p:nvPr/>
        </p:nvSpPr>
        <p:spPr bwMode="auto">
          <a:xfrm>
            <a:off x="6197600" y="5373688"/>
            <a:ext cx="201612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c. Indiferenciada</a:t>
            </a:r>
          </a:p>
        </p:txBody>
      </p:sp>
      <p:sp>
        <p:nvSpPr>
          <p:cNvPr id="163884" name="Text Box 44"/>
          <p:cNvSpPr txBox="1">
            <a:spLocks noChangeArrowheads="1"/>
          </p:cNvSpPr>
          <p:nvPr/>
        </p:nvSpPr>
        <p:spPr bwMode="auto">
          <a:xfrm>
            <a:off x="6227763" y="3860800"/>
            <a:ext cx="2081212" cy="1139825"/>
          </a:xfrm>
          <a:prstGeom prst="rect">
            <a:avLst/>
          </a:prstGeom>
          <a:solidFill>
            <a:srgbClr val="73BD9C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c. Paneth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PLA2 secretora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Defensinas </a:t>
            </a:r>
          </a:p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Guanilina</a:t>
            </a:r>
          </a:p>
        </p:txBody>
      </p:sp>
      <p:sp>
        <p:nvSpPr>
          <p:cNvPr id="163886" name="Text Box 46"/>
          <p:cNvSpPr txBox="1">
            <a:spLocks noChangeArrowheads="1"/>
          </p:cNvSpPr>
          <p:nvPr/>
        </p:nvSpPr>
        <p:spPr bwMode="auto">
          <a:xfrm>
            <a:off x="6227763" y="1268413"/>
            <a:ext cx="1592262" cy="650875"/>
          </a:xfrm>
          <a:prstGeom prst="rect">
            <a:avLst/>
          </a:prstGeom>
          <a:solidFill>
            <a:srgbClr val="FFE6B3"/>
          </a:solidFill>
          <a:ln w="9525">
            <a:solidFill>
              <a:srgbClr val="CC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c. Endocrinas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    Hormonas</a:t>
            </a:r>
          </a:p>
        </p:txBody>
      </p:sp>
      <p:sp>
        <p:nvSpPr>
          <p:cNvPr id="163887" name="Oval 47"/>
          <p:cNvSpPr>
            <a:spLocks noChangeArrowheads="1"/>
          </p:cNvSpPr>
          <p:nvPr/>
        </p:nvSpPr>
        <p:spPr bwMode="auto">
          <a:xfrm>
            <a:off x="5940425" y="1125538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8" name="Oval 48"/>
          <p:cNvSpPr>
            <a:spLocks noChangeArrowheads="1"/>
          </p:cNvSpPr>
          <p:nvPr/>
        </p:nvSpPr>
        <p:spPr bwMode="auto">
          <a:xfrm>
            <a:off x="5867400" y="2420938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85" name="Text Box 45"/>
          <p:cNvSpPr txBox="1">
            <a:spLocks noChangeArrowheads="1"/>
          </p:cNvSpPr>
          <p:nvPr/>
        </p:nvSpPr>
        <p:spPr bwMode="auto">
          <a:xfrm>
            <a:off x="6227763" y="2349500"/>
            <a:ext cx="2420856" cy="923330"/>
          </a:xfrm>
          <a:prstGeom prst="rect">
            <a:avLst/>
          </a:prstGeom>
          <a:solidFill>
            <a:srgbClr val="D5ADE3"/>
          </a:solidFill>
          <a:ln w="9525">
            <a:solidFill>
              <a:srgbClr val="99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_tradnl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Enterocromafines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APUD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aminas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Sec. paracrina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5074" name="Picture 5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t="8820" r="63133"/>
          <a:stretch>
            <a:fillRect/>
          </a:stretch>
        </p:blipFill>
        <p:spPr bwMode="auto">
          <a:xfrm>
            <a:off x="1042988" y="765175"/>
            <a:ext cx="18732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63891" name="Rectangle 51"/>
          <p:cNvSpPr>
            <a:spLocks noChangeArrowheads="1"/>
          </p:cNvSpPr>
          <p:nvPr/>
        </p:nvSpPr>
        <p:spPr bwMode="auto">
          <a:xfrm>
            <a:off x="2482850" y="981075"/>
            <a:ext cx="4318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68" name="Text Box 28"/>
          <p:cNvSpPr txBox="1">
            <a:spLocks noChangeArrowheads="1"/>
          </p:cNvSpPr>
          <p:nvPr/>
        </p:nvSpPr>
        <p:spPr bwMode="auto">
          <a:xfrm>
            <a:off x="250825" y="3933825"/>
            <a:ext cx="170338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Cripta 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LIEBERKÜHN</a:t>
            </a:r>
          </a:p>
        </p:txBody>
      </p:sp>
      <p:sp>
        <p:nvSpPr>
          <p:cNvPr id="163892" name="Rectangle 52"/>
          <p:cNvSpPr>
            <a:spLocks noChangeArrowheads="1"/>
          </p:cNvSpPr>
          <p:nvPr/>
        </p:nvSpPr>
        <p:spPr bwMode="auto">
          <a:xfrm>
            <a:off x="971550" y="620713"/>
            <a:ext cx="360363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3" name="Oval 53"/>
          <p:cNvSpPr>
            <a:spLocks noChangeArrowheads="1"/>
          </p:cNvSpPr>
          <p:nvPr/>
        </p:nvSpPr>
        <p:spPr bwMode="auto">
          <a:xfrm>
            <a:off x="1258888" y="620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4" name="Oval 54"/>
          <p:cNvSpPr>
            <a:spLocks noChangeArrowheads="1"/>
          </p:cNvSpPr>
          <p:nvPr/>
        </p:nvSpPr>
        <p:spPr bwMode="auto">
          <a:xfrm>
            <a:off x="2051050" y="3429000"/>
            <a:ext cx="792163" cy="158432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5" name="Rectangle 55"/>
          <p:cNvSpPr>
            <a:spLocks noChangeArrowheads="1"/>
          </p:cNvSpPr>
          <p:nvPr/>
        </p:nvSpPr>
        <p:spPr bwMode="auto">
          <a:xfrm>
            <a:off x="5508625" y="1125538"/>
            <a:ext cx="4318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3897" name="Rectangle 57"/>
          <p:cNvSpPr>
            <a:spLocks noChangeArrowheads="1"/>
          </p:cNvSpPr>
          <p:nvPr/>
        </p:nvSpPr>
        <p:spPr bwMode="auto">
          <a:xfrm flipH="1">
            <a:off x="5707063" y="5921375"/>
            <a:ext cx="935037" cy="363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45082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>
                <a:solidFill>
                  <a:schemeClr val="bg2"/>
                </a:solidFill>
                <a:effectLst/>
                <a:latin typeface="Arial" charset="0"/>
              </a:rPr>
              <a:t>X. PÁEZ   FISIOLOGÍA DIGESTIVA 2014  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3203575" y="765175"/>
            <a:ext cx="0" cy="5548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</p:spPr>
      </p:cxnSp>
      <p:sp>
        <p:nvSpPr>
          <p:cNvPr id="5" name="4 Triángulo isósceles"/>
          <p:cNvSpPr/>
          <p:nvPr/>
        </p:nvSpPr>
        <p:spPr bwMode="auto">
          <a:xfrm rot="16200000">
            <a:off x="2977356" y="4037807"/>
            <a:ext cx="315913" cy="146050"/>
          </a:xfrm>
          <a:prstGeom prst="triangle">
            <a:avLst/>
          </a:prstGeom>
          <a:solidFill>
            <a:srgbClr val="0066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" name="Rectangle 57"/>
          <p:cNvSpPr>
            <a:spLocks noChangeArrowheads="1"/>
          </p:cNvSpPr>
          <p:nvPr/>
        </p:nvSpPr>
        <p:spPr bwMode="auto">
          <a:xfrm flipH="1">
            <a:off x="5192713" y="617538"/>
            <a:ext cx="935037" cy="3635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975588" y="4847358"/>
            <a:ext cx="1369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microorganismos</a:t>
            </a:r>
            <a:endParaRPr lang="es-V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3" grpId="0" animBg="1"/>
      <p:bldP spid="163884" grpId="0" animBg="1"/>
      <p:bldP spid="163886" grpId="0" animBg="1"/>
      <p:bldP spid="16388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084888" y="6045200"/>
            <a:ext cx="5032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6372225" y="6188075"/>
            <a:ext cx="3603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7237413" y="43164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7019925" y="5108575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6661150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6948488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>
            <a:off x="7164388" y="3140075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7596188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3" name="Rectangle 15"/>
          <p:cNvSpPr>
            <a:spLocks noChangeArrowheads="1"/>
          </p:cNvSpPr>
          <p:nvPr/>
        </p:nvSpPr>
        <p:spPr bwMode="auto">
          <a:xfrm>
            <a:off x="6588125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4" name="Rectangle 16"/>
          <p:cNvSpPr>
            <a:spLocks noChangeArrowheads="1"/>
          </p:cNvSpPr>
          <p:nvPr/>
        </p:nvSpPr>
        <p:spPr bwMode="auto">
          <a:xfrm>
            <a:off x="6875463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5" name="Rectangle 17"/>
          <p:cNvSpPr>
            <a:spLocks noChangeArrowheads="1"/>
          </p:cNvSpPr>
          <p:nvPr/>
        </p:nvSpPr>
        <p:spPr bwMode="auto">
          <a:xfrm>
            <a:off x="7091363" y="3092450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7523163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5909" name="Text Box 21"/>
          <p:cNvSpPr txBox="1">
            <a:spLocks noChangeArrowheads="1"/>
          </p:cNvSpPr>
          <p:nvPr/>
        </p:nvSpPr>
        <p:spPr bwMode="auto">
          <a:xfrm>
            <a:off x="7070725" y="476250"/>
            <a:ext cx="1598515" cy="338554"/>
          </a:xfrm>
          <a:prstGeom prst="rect">
            <a:avLst/>
          </a:prstGeom>
          <a:solidFill>
            <a:srgbClr val="A9D7D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65910" name="Text Box 22"/>
          <p:cNvSpPr txBox="1">
            <a:spLocks noChangeArrowheads="1"/>
          </p:cNvSpPr>
          <p:nvPr/>
        </p:nvSpPr>
        <p:spPr bwMode="auto">
          <a:xfrm>
            <a:off x="7659688" y="947738"/>
            <a:ext cx="944562" cy="425450"/>
          </a:xfrm>
          <a:prstGeom prst="rect">
            <a:avLst/>
          </a:prstGeom>
          <a:solidFill>
            <a:srgbClr val="FFE6B3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46097" name="Text Box 24"/>
          <p:cNvSpPr txBox="1">
            <a:spLocks noChangeArrowheads="1"/>
          </p:cNvSpPr>
          <p:nvPr/>
        </p:nvSpPr>
        <p:spPr bwMode="auto">
          <a:xfrm>
            <a:off x="971550" y="2636838"/>
            <a:ext cx="3240088" cy="2562225"/>
          </a:xfrm>
          <a:prstGeom prst="rect">
            <a:avLst/>
          </a:prstGeom>
          <a:solidFill>
            <a:srgbClr val="F4E1D8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Tiene </a:t>
            </a:r>
            <a:r>
              <a:rPr lang="es-ES" b="1">
                <a:effectLst/>
              </a:rPr>
              <a:t>receptores en la luz</a:t>
            </a:r>
            <a:r>
              <a:rPr lang="es-ES">
                <a:effectLst/>
              </a:rPr>
              <a:t>  </a:t>
            </a:r>
          </a:p>
          <a:p>
            <a:pPr eaLnBrk="1" hangingPunct="1"/>
            <a:r>
              <a:rPr lang="es-ES">
                <a:effectLst/>
              </a:rPr>
              <a:t>liberan </a:t>
            </a:r>
            <a:r>
              <a:rPr lang="es-ES" b="1">
                <a:effectLst/>
              </a:rPr>
              <a:t>péptidos</a:t>
            </a:r>
            <a:r>
              <a:rPr lang="es-ES">
                <a:effectLst/>
              </a:rPr>
              <a:t> a la </a:t>
            </a:r>
            <a:r>
              <a:rPr lang="es-ES" b="1">
                <a:effectLst/>
              </a:rPr>
              <a:t>sangre</a:t>
            </a:r>
          </a:p>
          <a:p>
            <a:pPr eaLnBrk="1" hangingPunct="1"/>
            <a:endParaRPr lang="es-ES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“G”</a:t>
            </a:r>
            <a:r>
              <a:rPr lang="es-ES">
                <a:effectLst/>
              </a:rPr>
              <a:t> de gastrina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“S”</a:t>
            </a:r>
            <a:r>
              <a:rPr lang="es-ES">
                <a:effectLst/>
              </a:rPr>
              <a:t> de secretina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“I”</a:t>
            </a:r>
            <a:r>
              <a:rPr lang="es-ES">
                <a:effectLst/>
              </a:rPr>
              <a:t> de CCK</a:t>
            </a:r>
          </a:p>
          <a:p>
            <a:pPr eaLnBrk="1" hangingPunct="1"/>
            <a:endParaRPr lang="es-ES" sz="1200">
              <a:effectLst/>
            </a:endParaRPr>
          </a:p>
          <a:p>
            <a:pPr eaLnBrk="1" hangingPunct="1"/>
            <a:r>
              <a:rPr lang="es-ES">
                <a:effectLst/>
              </a:rPr>
              <a:t>C. </a:t>
            </a:r>
            <a:r>
              <a:rPr lang="es-ES" b="1">
                <a:effectLst/>
              </a:rPr>
              <a:t>“Mo”</a:t>
            </a:r>
            <a:r>
              <a:rPr lang="es-ES">
                <a:effectLst/>
              </a:rPr>
              <a:t> de motilina</a:t>
            </a:r>
          </a:p>
        </p:txBody>
      </p:sp>
      <p:pic>
        <p:nvPicPr>
          <p:cNvPr id="46098" name="Picture 28" descr="mec secrec hormonas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844675"/>
            <a:ext cx="3714750" cy="4508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99" name="Rectangle 30"/>
          <p:cNvSpPr>
            <a:spLocks noChangeArrowheads="1"/>
          </p:cNvSpPr>
          <p:nvPr/>
        </p:nvSpPr>
        <p:spPr bwMode="auto">
          <a:xfrm>
            <a:off x="5867400" y="1916113"/>
            <a:ext cx="792163" cy="288925"/>
          </a:xfrm>
          <a:prstGeom prst="rect">
            <a:avLst/>
          </a:prstGeom>
          <a:solidFill>
            <a:srgbClr val="524C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solidFill>
                  <a:schemeClr val="bg1"/>
                </a:solidFill>
                <a:effectLst/>
                <a:latin typeface="Arial" charset="0"/>
              </a:rPr>
              <a:t>LUZ</a:t>
            </a:r>
          </a:p>
        </p:txBody>
      </p:sp>
      <p:sp>
        <p:nvSpPr>
          <p:cNvPr id="46100" name="Rectangle 31"/>
          <p:cNvSpPr>
            <a:spLocks noChangeArrowheads="1"/>
          </p:cNvSpPr>
          <p:nvPr/>
        </p:nvSpPr>
        <p:spPr bwMode="auto">
          <a:xfrm>
            <a:off x="5435600" y="2420938"/>
            <a:ext cx="1584325" cy="287337"/>
          </a:xfrm>
          <a:prstGeom prst="rect">
            <a:avLst/>
          </a:prstGeom>
          <a:solidFill>
            <a:srgbClr val="3F3F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>
                <a:solidFill>
                  <a:schemeClr val="bg1"/>
                </a:solidFill>
                <a:effectLst/>
              </a:rPr>
              <a:t>quimioreceptores</a:t>
            </a:r>
          </a:p>
        </p:txBody>
      </p:sp>
      <p:sp>
        <p:nvSpPr>
          <p:cNvPr id="46101" name="Rectangle 32"/>
          <p:cNvSpPr>
            <a:spLocks noChangeArrowheads="1"/>
          </p:cNvSpPr>
          <p:nvPr/>
        </p:nvSpPr>
        <p:spPr bwMode="auto">
          <a:xfrm>
            <a:off x="7019925" y="4581525"/>
            <a:ext cx="1008063" cy="433388"/>
          </a:xfrm>
          <a:prstGeom prst="rect">
            <a:avLst/>
          </a:prstGeom>
          <a:solidFill>
            <a:srgbClr val="D1AE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gránulos</a:t>
            </a:r>
          </a:p>
        </p:txBody>
      </p:sp>
      <p:sp>
        <p:nvSpPr>
          <p:cNvPr id="46102" name="Rectangle 33"/>
          <p:cNvSpPr>
            <a:spLocks noChangeArrowheads="1"/>
          </p:cNvSpPr>
          <p:nvPr/>
        </p:nvSpPr>
        <p:spPr bwMode="auto">
          <a:xfrm>
            <a:off x="4643438" y="4652963"/>
            <a:ext cx="936625" cy="288925"/>
          </a:xfrm>
          <a:prstGeom prst="rect">
            <a:avLst/>
          </a:prstGeom>
          <a:solidFill>
            <a:srgbClr val="BC9A9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péptidos</a:t>
            </a:r>
          </a:p>
        </p:txBody>
      </p:sp>
      <p:sp>
        <p:nvSpPr>
          <p:cNvPr id="165922" name="Rectangle 34"/>
          <p:cNvSpPr>
            <a:spLocks noChangeArrowheads="1"/>
          </p:cNvSpPr>
          <p:nvPr/>
        </p:nvSpPr>
        <p:spPr bwMode="auto">
          <a:xfrm>
            <a:off x="5219700" y="5876925"/>
            <a:ext cx="865188" cy="215900"/>
          </a:xfrm>
          <a:prstGeom prst="rect">
            <a:avLst/>
          </a:prstGeom>
          <a:solidFill>
            <a:srgbClr val="BD92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6104" name="Text Box 42"/>
          <p:cNvSpPr txBox="1">
            <a:spLocks noChangeArrowheads="1"/>
          </p:cNvSpPr>
          <p:nvPr/>
        </p:nvSpPr>
        <p:spPr bwMode="auto">
          <a:xfrm>
            <a:off x="5227638" y="5803900"/>
            <a:ext cx="912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capilar</a:t>
            </a:r>
          </a:p>
        </p:txBody>
      </p:sp>
      <p:sp>
        <p:nvSpPr>
          <p:cNvPr id="165933" name="Rectangle 45"/>
          <p:cNvSpPr>
            <a:spLocks noChangeArrowheads="1"/>
          </p:cNvSpPr>
          <p:nvPr/>
        </p:nvSpPr>
        <p:spPr bwMode="auto">
          <a:xfrm>
            <a:off x="1258888" y="1773238"/>
            <a:ext cx="2806700" cy="760412"/>
          </a:xfrm>
          <a:prstGeom prst="rect">
            <a:avLst/>
          </a:prstGeom>
          <a:solidFill>
            <a:srgbClr val="FFE6B3"/>
          </a:solidFill>
          <a:ln w="28575">
            <a:solidFill>
              <a:srgbClr val="FF6D6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Endocrinocitos</a:t>
            </a:r>
          </a:p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(S. Endocrino Entérico)</a:t>
            </a:r>
          </a:p>
        </p:txBody>
      </p:sp>
      <p:sp>
        <p:nvSpPr>
          <p:cNvPr id="46106" name="Text Box 46"/>
          <p:cNvSpPr txBox="1">
            <a:spLocks noChangeArrowheads="1"/>
          </p:cNvSpPr>
          <p:nvPr/>
        </p:nvSpPr>
        <p:spPr bwMode="auto">
          <a:xfrm>
            <a:off x="1042988" y="5589588"/>
            <a:ext cx="30241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>
                <a:effectLst/>
              </a:rPr>
              <a:t>“Sensores de la luz”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6372225" y="4798219"/>
            <a:ext cx="467519" cy="791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07" name="Text Box 20"/>
          <p:cNvSpPr txBox="1">
            <a:spLocks noChangeArrowheads="1"/>
          </p:cNvSpPr>
          <p:nvPr/>
        </p:nvSpPr>
        <p:spPr bwMode="auto">
          <a:xfrm>
            <a:off x="755571" y="1342737"/>
            <a:ext cx="3665537" cy="2571750"/>
          </a:xfrm>
          <a:prstGeom prst="rect">
            <a:avLst/>
          </a:prstGeom>
          <a:solidFill>
            <a:srgbClr val="F2E9F7"/>
          </a:solidFill>
          <a:ln w="9525">
            <a:solidFill>
              <a:srgbClr val="CC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Origen igual a Neuronas</a:t>
            </a: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Secretan péptidos y aminas</a:t>
            </a:r>
          </a:p>
          <a:p>
            <a:pPr eaLnBrk="1" hangingPunct="1"/>
            <a:r>
              <a:rPr lang="es-ES" dirty="0">
                <a:effectLst/>
              </a:rPr>
              <a:t>   </a:t>
            </a:r>
            <a:r>
              <a:rPr lang="es-ES" dirty="0" smtClean="0">
                <a:effectLst/>
              </a:rPr>
              <a:t>especialmente 5-HT</a:t>
            </a:r>
            <a:endParaRPr lang="es-ES" dirty="0">
              <a:effectLst/>
            </a:endParaRP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Tienen maquinaria para captar  </a:t>
            </a:r>
          </a:p>
          <a:p>
            <a:pPr eaLnBrk="1" hangingPunct="1"/>
            <a:r>
              <a:rPr lang="es-ES" dirty="0">
                <a:effectLst/>
              </a:rPr>
              <a:t>   precursores de aminas y  </a:t>
            </a:r>
          </a:p>
          <a:p>
            <a:pPr eaLnBrk="1" hangingPunct="1"/>
            <a:r>
              <a:rPr lang="es-ES" dirty="0">
                <a:effectLst/>
              </a:rPr>
              <a:t>   </a:t>
            </a:r>
            <a:r>
              <a:rPr lang="es-ES" dirty="0" err="1">
                <a:effectLst/>
              </a:rPr>
              <a:t>decarboxilarlas</a:t>
            </a:r>
            <a:endParaRPr lang="es-ES" dirty="0">
              <a:effectLst/>
            </a:endParaRPr>
          </a:p>
          <a:p>
            <a:pPr eaLnBrk="1" hangingPunct="1">
              <a:buFontTx/>
              <a:buChar char="•"/>
            </a:pPr>
            <a:endParaRPr lang="es-ES" sz="1200" dirty="0">
              <a:effectLst/>
            </a:endParaRPr>
          </a:p>
          <a:p>
            <a:pPr eaLnBrk="1" hangingPunct="1">
              <a:buFontTx/>
              <a:buChar char="•"/>
            </a:pPr>
            <a:r>
              <a:rPr lang="es-ES" dirty="0">
                <a:effectLst/>
              </a:rPr>
              <a:t> Dan origen a APUDOMAS</a:t>
            </a:r>
          </a:p>
        </p:txBody>
      </p:sp>
      <p:sp>
        <p:nvSpPr>
          <p:cNvPr id="167966" name="Rectangle 30"/>
          <p:cNvSpPr>
            <a:spLocks noChangeArrowheads="1"/>
          </p:cNvSpPr>
          <p:nvPr/>
        </p:nvSpPr>
        <p:spPr bwMode="auto">
          <a:xfrm>
            <a:off x="755572" y="700604"/>
            <a:ext cx="3225563" cy="461665"/>
          </a:xfrm>
          <a:prstGeom prst="rect">
            <a:avLst/>
          </a:prstGeom>
          <a:solidFill>
            <a:srgbClr val="D5ADE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Enterocromafines</a:t>
            </a:r>
          </a:p>
        </p:txBody>
      </p:sp>
      <p:pic>
        <p:nvPicPr>
          <p:cNvPr id="47109" name="Picture 31" descr="APUDBKulchtizskienterochromafin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12073" r="10506"/>
          <a:stretch>
            <a:fillRect/>
          </a:stretch>
        </p:blipFill>
        <p:spPr bwMode="auto">
          <a:xfrm>
            <a:off x="4896618" y="1700808"/>
            <a:ext cx="3779838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68" name="Rectangle 32"/>
          <p:cNvSpPr>
            <a:spLocks noChangeArrowheads="1"/>
          </p:cNvSpPr>
          <p:nvPr/>
        </p:nvSpPr>
        <p:spPr bwMode="auto">
          <a:xfrm>
            <a:off x="6625406" y="2997795"/>
            <a:ext cx="14398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7969" name="Rectangle 33"/>
          <p:cNvSpPr>
            <a:spLocks noChangeArrowheads="1"/>
          </p:cNvSpPr>
          <p:nvPr/>
        </p:nvSpPr>
        <p:spPr bwMode="auto">
          <a:xfrm>
            <a:off x="7417568" y="2132608"/>
            <a:ext cx="144463" cy="865187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7971" name="Text Box 35"/>
          <p:cNvSpPr txBox="1">
            <a:spLocks noChangeArrowheads="1"/>
          </p:cNvSpPr>
          <p:nvPr/>
        </p:nvSpPr>
        <p:spPr bwMode="auto">
          <a:xfrm>
            <a:off x="5688781" y="4005858"/>
            <a:ext cx="1885950" cy="33655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Fondo de la cripta</a:t>
            </a:r>
          </a:p>
        </p:txBody>
      </p:sp>
      <p:sp>
        <p:nvSpPr>
          <p:cNvPr id="167975" name="Text Box 39"/>
          <p:cNvSpPr txBox="1">
            <a:spLocks noChangeArrowheads="1"/>
          </p:cNvSpPr>
          <p:nvPr/>
        </p:nvSpPr>
        <p:spPr bwMode="auto">
          <a:xfrm>
            <a:off x="6934200" y="620713"/>
            <a:ext cx="177324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67976" name="Text Box 40"/>
          <p:cNvSpPr txBox="1">
            <a:spLocks noChangeArrowheads="1"/>
          </p:cNvSpPr>
          <p:nvPr/>
        </p:nvSpPr>
        <p:spPr bwMode="auto">
          <a:xfrm>
            <a:off x="7668115" y="1130012"/>
            <a:ext cx="944563" cy="425450"/>
          </a:xfrm>
          <a:prstGeom prst="rect">
            <a:avLst/>
          </a:prstGeom>
          <a:solidFill>
            <a:srgbClr val="FFE6B3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167977" name="Oval 41"/>
          <p:cNvSpPr>
            <a:spLocks noChangeArrowheads="1"/>
          </p:cNvSpPr>
          <p:nvPr/>
        </p:nvSpPr>
        <p:spPr bwMode="auto">
          <a:xfrm>
            <a:off x="5185543" y="2637433"/>
            <a:ext cx="1079500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3963811" y="70060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2050" name="Picture 2" descr="D:\Mis Documentos\EN PROCESO 2015\DIGESTIVO 2015\IMAGENES DIGESTIVO 2015\hl8A-5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8" r="5402"/>
          <a:stretch/>
        </p:blipFill>
        <p:spPr bwMode="auto">
          <a:xfrm>
            <a:off x="678900" y="4048180"/>
            <a:ext cx="3742208" cy="250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40802" y="4932787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gránulos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4645152" y="5435932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capilar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 rot="19083890">
            <a:off x="1901292" y="6076815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Lado basal </a:t>
            </a:r>
          </a:p>
        </p:txBody>
      </p:sp>
      <p:cxnSp>
        <p:nvCxnSpPr>
          <p:cNvPr id="6" name="5 Conector recto"/>
          <p:cNvCxnSpPr>
            <a:stCxn id="3" idx="1"/>
          </p:cNvCxnSpPr>
          <p:nvPr/>
        </p:nvCxnSpPr>
        <p:spPr bwMode="auto">
          <a:xfrm flipH="1" flipV="1">
            <a:off x="4203523" y="5528265"/>
            <a:ext cx="441629" cy="923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>
            <a:stCxn id="2" idx="1"/>
          </p:cNvCxnSpPr>
          <p:nvPr/>
        </p:nvCxnSpPr>
        <p:spPr bwMode="auto">
          <a:xfrm flipH="1">
            <a:off x="3857547" y="5117453"/>
            <a:ext cx="78325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curvado"/>
          <p:cNvCxnSpPr/>
          <p:nvPr/>
        </p:nvCxnSpPr>
        <p:spPr bwMode="auto">
          <a:xfrm rot="16200000" flipH="1">
            <a:off x="3464180" y="5353347"/>
            <a:ext cx="687811" cy="216024"/>
          </a:xfrm>
          <a:prstGeom prst="curved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11 CuadroTexto"/>
          <p:cNvSpPr txBox="1"/>
          <p:nvPr/>
        </p:nvSpPr>
        <p:spPr>
          <a:xfrm>
            <a:off x="2581393" y="6436797"/>
            <a:ext cx="1399742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C. ECF ME</a:t>
            </a:r>
            <a:endParaRPr lang="es-V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3708400" y="2708275"/>
            <a:ext cx="4895850" cy="2169825"/>
          </a:xfrm>
          <a:prstGeom prst="rect">
            <a:avLst/>
          </a:prstGeom>
          <a:solidFill>
            <a:srgbClr val="D0EAD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/>
              </a:rPr>
              <a:t>Defensa contra las bacterias en la luz: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1.</a:t>
            </a:r>
            <a:r>
              <a:rPr lang="es-ES" dirty="0">
                <a:effectLst/>
                <a:latin typeface="Symbol" pitchFamily="18" charset="2"/>
              </a:rPr>
              <a:t> </a:t>
            </a:r>
            <a:r>
              <a:rPr lang="es-ES" b="1" dirty="0">
                <a:effectLst/>
                <a:latin typeface="Symbol" pitchFamily="18" charset="2"/>
              </a:rPr>
              <a:t>a </a:t>
            </a:r>
            <a:r>
              <a:rPr lang="es-ES" b="1" dirty="0" err="1">
                <a:effectLst/>
              </a:rPr>
              <a:t>defensinas</a:t>
            </a:r>
            <a:r>
              <a:rPr lang="es-ES" b="1" dirty="0">
                <a:effectLst/>
              </a:rPr>
              <a:t> o </a:t>
            </a:r>
            <a:r>
              <a:rPr lang="es-ES" b="1" dirty="0" err="1">
                <a:effectLst/>
              </a:rPr>
              <a:t>criptidinas</a:t>
            </a:r>
            <a:r>
              <a:rPr lang="es-ES" dirty="0">
                <a:effectLst/>
              </a:rPr>
              <a:t>: bactericidas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2.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Lisozima y PLA2</a:t>
            </a:r>
            <a:r>
              <a:rPr lang="es-ES" dirty="0">
                <a:effectLst/>
              </a:rPr>
              <a:t>: antimicrobiales</a:t>
            </a:r>
          </a:p>
          <a:p>
            <a:pPr eaLnBrk="1" hangingPunct="1"/>
            <a:endParaRPr lang="es-ES" sz="1200" dirty="0">
              <a:effectLst/>
            </a:endParaRPr>
          </a:p>
          <a:p>
            <a:pPr eaLnBrk="1" hangingPunct="1"/>
            <a:r>
              <a:rPr lang="es-ES" b="1" dirty="0">
                <a:effectLst/>
              </a:rPr>
              <a:t>3.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Guanilina: </a:t>
            </a:r>
            <a:r>
              <a:rPr lang="es-ES" b="1" dirty="0" smtClean="0">
                <a:effectLst/>
              </a:rPr>
              <a:t>péptido paracrino </a:t>
            </a:r>
            <a:r>
              <a:rPr lang="es-ES" dirty="0">
                <a:effectLst/>
              </a:rPr>
              <a:t>que </a:t>
            </a:r>
            <a:endParaRPr lang="es-ES" dirty="0" smtClean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    controla la </a:t>
            </a:r>
            <a:r>
              <a:rPr lang="es-ES" dirty="0">
                <a:effectLst/>
              </a:rPr>
              <a:t>secreción de Cl</a:t>
            </a:r>
            <a:r>
              <a:rPr lang="es-ES" baseline="30000" dirty="0">
                <a:effectLst/>
              </a:rPr>
              <a:t>-</a:t>
            </a: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vía </a:t>
            </a:r>
            <a:r>
              <a:rPr lang="es-ES" dirty="0">
                <a:effectLst/>
              </a:rPr>
              <a:t>GMPc</a:t>
            </a:r>
          </a:p>
          <a:p>
            <a:pPr eaLnBrk="1" hangingPunct="1"/>
            <a:r>
              <a:rPr lang="es-ES" sz="900" dirty="0">
                <a:effectLst/>
              </a:rPr>
              <a:t>     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4500563" y="5300663"/>
            <a:ext cx="3363912" cy="730250"/>
          </a:xfrm>
          <a:prstGeom prst="rect">
            <a:avLst/>
          </a:prstGeom>
          <a:solidFill>
            <a:srgbClr val="D0EAD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>
                <a:effectLst/>
              </a:rPr>
              <a:t>Toxinas bacterianas </a:t>
            </a:r>
            <a:r>
              <a:rPr lang="es-ES" sz="2000" i="1">
                <a:effectLst/>
              </a:rPr>
              <a:t>E. coli</a:t>
            </a:r>
          </a:p>
          <a:p>
            <a:pPr algn="ctr"/>
            <a:r>
              <a:rPr lang="es-ES" sz="2000">
                <a:effectLst/>
              </a:rPr>
              <a:t> </a:t>
            </a:r>
            <a:r>
              <a:rPr lang="es-ES" sz="2000" b="1">
                <a:effectLst/>
              </a:rPr>
              <a:t>“mimetismo molecular”</a:t>
            </a:r>
          </a:p>
        </p:txBody>
      </p:sp>
      <p:pic>
        <p:nvPicPr>
          <p:cNvPr id="168974" name="Picture 14" descr="celulas Pan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2867025" cy="4679950"/>
          </a:xfrm>
          <a:prstGeom prst="rect">
            <a:avLst/>
          </a:prstGeom>
          <a:noFill/>
          <a:ln w="9525">
            <a:solidFill>
              <a:srgbClr val="FF2D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5221288" y="2060575"/>
            <a:ext cx="1800225" cy="485775"/>
          </a:xfrm>
          <a:prstGeom prst="rect">
            <a:avLst/>
          </a:prstGeom>
          <a:solidFill>
            <a:srgbClr val="73BD9C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Paneth</a:t>
            </a:r>
          </a:p>
        </p:txBody>
      </p:sp>
      <p:sp>
        <p:nvSpPr>
          <p:cNvPr id="168976" name="Oval 16"/>
          <p:cNvSpPr>
            <a:spLocks noChangeArrowheads="1"/>
          </p:cNvSpPr>
          <p:nvPr/>
        </p:nvSpPr>
        <p:spPr bwMode="auto">
          <a:xfrm>
            <a:off x="1331913" y="3860800"/>
            <a:ext cx="1944687" cy="16557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6653213" y="476250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7588250" y="1052513"/>
            <a:ext cx="944563" cy="425450"/>
          </a:xfrm>
          <a:prstGeom prst="rect">
            <a:avLst/>
          </a:prstGeom>
          <a:solidFill>
            <a:srgbClr val="FFE6B3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48137" name="Rectangle 23"/>
          <p:cNvSpPr>
            <a:spLocks noChangeArrowheads="1"/>
          </p:cNvSpPr>
          <p:nvPr/>
        </p:nvSpPr>
        <p:spPr bwMode="auto">
          <a:xfrm>
            <a:off x="395288" y="6092825"/>
            <a:ext cx="2916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/>
              </a:rPr>
              <a:t>En el </a:t>
            </a:r>
            <a:r>
              <a:rPr lang="es-ES" b="1" u="sng">
                <a:effectLst/>
              </a:rPr>
              <a:t>fondo </a:t>
            </a:r>
            <a:r>
              <a:rPr lang="es-ES">
                <a:effectLst/>
              </a:rPr>
              <a:t>de las criptas</a:t>
            </a:r>
          </a:p>
        </p:txBody>
      </p:sp>
      <p:sp>
        <p:nvSpPr>
          <p:cNvPr id="4813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70" grpId="0" animBg="1"/>
      <p:bldP spid="168973" grpId="0" animBg="1"/>
      <p:bldP spid="1689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5364088" y="5445223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</p:spTree>
    <p:extLst>
      <p:ext uri="{BB962C8B-B14F-4D97-AF65-F5344CB8AC3E}">
        <p14:creationId xmlns:p14="http://schemas.microsoft.com/office/powerpoint/2010/main" val="263834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09" b="32773"/>
          <a:stretch>
            <a:fillRect/>
          </a:stretch>
        </p:blipFill>
        <p:spPr>
          <a:xfrm>
            <a:off x="3348038" y="1511300"/>
            <a:ext cx="2736850" cy="3933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9155" name="Group 37"/>
          <p:cNvGrpSpPr>
            <a:grpSpLocks/>
          </p:cNvGrpSpPr>
          <p:nvPr/>
        </p:nvGrpSpPr>
        <p:grpSpPr bwMode="auto">
          <a:xfrm>
            <a:off x="1023938" y="1700213"/>
            <a:ext cx="1751012" cy="2809875"/>
            <a:chOff x="-23" y="2024"/>
            <a:chExt cx="1103" cy="1770"/>
          </a:xfrm>
        </p:grpSpPr>
        <p:pic>
          <p:nvPicPr>
            <p:cNvPr id="49167" name="Picture 12" descr="villu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2024"/>
              <a:ext cx="1058" cy="1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-23" y="3385"/>
              <a:ext cx="317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158" y="3475"/>
              <a:ext cx="227" cy="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295" y="3612"/>
              <a:ext cx="409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704" y="2251"/>
              <a:ext cx="272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567" y="2795"/>
              <a:ext cx="22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2306" name="Oval 18"/>
            <p:cNvSpPr>
              <a:spLocks noChangeArrowheads="1"/>
            </p:cNvSpPr>
            <p:nvPr/>
          </p:nvSpPr>
          <p:spPr bwMode="auto">
            <a:xfrm>
              <a:off x="385" y="2750"/>
              <a:ext cx="680" cy="8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6156325" y="3141663"/>
            <a:ext cx="1439863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6661150" y="5516563"/>
            <a:ext cx="122396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6887557" y="472065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7667625" y="987425"/>
            <a:ext cx="944563" cy="425450"/>
          </a:xfrm>
          <a:prstGeom prst="rect">
            <a:avLst/>
          </a:prstGeom>
          <a:solidFill>
            <a:srgbClr val="FFE6B3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5076825" y="5445125"/>
            <a:ext cx="19446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5076825" y="5445125"/>
            <a:ext cx="1368425" cy="369332"/>
          </a:xfrm>
          <a:prstGeom prst="rect">
            <a:avLst/>
          </a:prstGeom>
          <a:solidFill>
            <a:srgbClr val="8FCBB0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C. Paneth</a:t>
            </a: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5797550" y="4149725"/>
            <a:ext cx="14398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5705475" y="4116388"/>
            <a:ext cx="1912938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C. Madre</a:t>
            </a:r>
          </a:p>
          <a:p>
            <a:pPr eaLnBrk="1" hangingPunct="1"/>
            <a:r>
              <a:rPr lang="es-ES" b="1">
                <a:effectLst/>
              </a:rPr>
              <a:t>Indiferenciadas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6084888" y="2349500"/>
            <a:ext cx="149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de la cripta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258888" y="4446588"/>
            <a:ext cx="1747837" cy="16462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C. Secretoras:</a:t>
            </a:r>
          </a:p>
          <a:p>
            <a:pPr eaLnBrk="1" hangingPunct="1"/>
            <a:endParaRPr lang="es-ES" sz="1000">
              <a:effectLst/>
            </a:endParaRPr>
          </a:p>
          <a:p>
            <a:pPr eaLnBrk="1" hangingPunct="1"/>
            <a:r>
              <a:rPr lang="es-ES">
                <a:effectLst/>
              </a:rPr>
              <a:t>* mucosas </a:t>
            </a:r>
          </a:p>
          <a:p>
            <a:pPr eaLnBrk="1" hangingPunct="1"/>
            <a:r>
              <a:rPr lang="es-ES">
                <a:effectLst/>
              </a:rPr>
              <a:t>* endocrinas</a:t>
            </a:r>
          </a:p>
          <a:p>
            <a:pPr eaLnBrk="1" hangingPunct="1"/>
            <a:r>
              <a:rPr lang="es-ES">
                <a:effectLst/>
              </a:rPr>
              <a:t>* paracrinas</a:t>
            </a:r>
          </a:p>
          <a:p>
            <a:pPr eaLnBrk="1" hangingPunct="1"/>
            <a:r>
              <a:rPr lang="es-ES">
                <a:effectLst/>
              </a:rPr>
              <a:t>* Paneth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4" grpId="0" animBg="1"/>
      <p:bldP spid="12320" grpId="0" animBg="1"/>
      <p:bldP spid="12321" grpId="0" animBg="1"/>
      <p:bldP spid="12322" grpId="0" animBg="1"/>
      <p:bldP spid="12312" grpId="0" animBg="1"/>
      <p:bldP spid="12324" grpId="0"/>
      <p:bldP spid="1229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celulas Pan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404813"/>
            <a:ext cx="3705225" cy="60483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6423025" y="3716338"/>
            <a:ext cx="20367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C. Madre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indiferenciadas</a:t>
            </a:r>
          </a:p>
        </p:txBody>
      </p:sp>
      <p:sp>
        <p:nvSpPr>
          <p:cNvPr id="214026" name="AutoShape 10"/>
          <p:cNvSpPr>
            <a:spLocks/>
          </p:cNvSpPr>
          <p:nvPr/>
        </p:nvSpPr>
        <p:spPr bwMode="auto">
          <a:xfrm>
            <a:off x="6072188" y="3644900"/>
            <a:ext cx="71437" cy="1009650"/>
          </a:xfrm>
          <a:prstGeom prst="rightBracket">
            <a:avLst>
              <a:gd name="adj" fmla="val 11777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8" name="AutoShape 12"/>
          <p:cNvSpPr>
            <a:spLocks/>
          </p:cNvSpPr>
          <p:nvPr/>
        </p:nvSpPr>
        <p:spPr bwMode="auto">
          <a:xfrm rot="5400000">
            <a:off x="4704557" y="4077494"/>
            <a:ext cx="215900" cy="2376487"/>
          </a:xfrm>
          <a:prstGeom prst="rightBracket">
            <a:avLst>
              <a:gd name="adj" fmla="val 9172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4029" name="Text Box 13"/>
          <p:cNvSpPr txBox="1">
            <a:spLocks noChangeArrowheads="1"/>
          </p:cNvSpPr>
          <p:nvPr/>
        </p:nvSpPr>
        <p:spPr bwMode="auto">
          <a:xfrm>
            <a:off x="4344988" y="5480050"/>
            <a:ext cx="12763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C. Paneth</a:t>
            </a:r>
          </a:p>
        </p:txBody>
      </p:sp>
      <p:sp>
        <p:nvSpPr>
          <p:cNvPr id="214033" name="Text Box 17"/>
          <p:cNvSpPr txBox="1">
            <a:spLocks noChangeArrowheads="1"/>
          </p:cNvSpPr>
          <p:nvPr/>
        </p:nvSpPr>
        <p:spPr bwMode="auto">
          <a:xfrm>
            <a:off x="6373813" y="549275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7308850" y="1052513"/>
            <a:ext cx="944563" cy="425450"/>
          </a:xfrm>
          <a:prstGeom prst="rect">
            <a:avLst/>
          </a:prstGeom>
          <a:solidFill>
            <a:srgbClr val="FFE6B3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pic>
        <p:nvPicPr>
          <p:cNvPr id="50185" name="Picture 20" descr="cript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6" r="20685" b="9528"/>
          <a:stretch>
            <a:fillRect/>
          </a:stretch>
        </p:blipFill>
        <p:spPr bwMode="auto">
          <a:xfrm>
            <a:off x="323850" y="549275"/>
            <a:ext cx="20161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g9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68"/>
          <a:stretch/>
        </p:blipFill>
        <p:spPr>
          <a:xfrm>
            <a:off x="971551" y="260350"/>
            <a:ext cx="3194050" cy="659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6588125" y="188913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62820" name="Line 4"/>
          <p:cNvSpPr>
            <a:spLocks noChangeShapeType="1"/>
          </p:cNvSpPr>
          <p:nvPr/>
        </p:nvSpPr>
        <p:spPr bwMode="auto">
          <a:xfrm>
            <a:off x="900113" y="2852738"/>
            <a:ext cx="5472112" cy="0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>
            <a:off x="900113" y="2852738"/>
            <a:ext cx="0" cy="3519487"/>
          </a:xfrm>
          <a:prstGeom prst="line">
            <a:avLst/>
          </a:prstGeom>
          <a:noFill/>
          <a:ln w="5715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 flipV="1">
            <a:off x="6372225" y="458788"/>
            <a:ext cx="15875" cy="2393950"/>
          </a:xfrm>
          <a:prstGeom prst="line">
            <a:avLst/>
          </a:prstGeom>
          <a:noFill/>
          <a:ln w="57150">
            <a:solidFill>
              <a:schemeClr val="accent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162823" name="Picture 7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884613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6084888" y="6045200"/>
            <a:ext cx="50323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6372225" y="6188075"/>
            <a:ext cx="3603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6588125" y="6332538"/>
            <a:ext cx="6492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7237413" y="43164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7019925" y="5108575"/>
            <a:ext cx="3603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6661150" y="5108575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6661150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6948488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7164388" y="3140075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7813675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7596188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5" name="Oval 19"/>
          <p:cNvSpPr>
            <a:spLocks noChangeArrowheads="1"/>
          </p:cNvSpPr>
          <p:nvPr/>
        </p:nvSpPr>
        <p:spPr bwMode="auto">
          <a:xfrm>
            <a:off x="6659563" y="692150"/>
            <a:ext cx="1079500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62836" name="Picture 20" descr="vil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44525"/>
            <a:ext cx="167957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6588125" y="2805113"/>
            <a:ext cx="5032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8" name="Rectangle 22"/>
          <p:cNvSpPr>
            <a:spLocks noChangeArrowheads="1"/>
          </p:cNvSpPr>
          <p:nvPr/>
        </p:nvSpPr>
        <p:spPr bwMode="auto">
          <a:xfrm>
            <a:off x="6875463" y="2947988"/>
            <a:ext cx="3603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7091363" y="3092450"/>
            <a:ext cx="6492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0" name="Rectangle 24"/>
          <p:cNvSpPr>
            <a:spLocks noChangeArrowheads="1"/>
          </p:cNvSpPr>
          <p:nvPr/>
        </p:nvSpPr>
        <p:spPr bwMode="auto">
          <a:xfrm>
            <a:off x="7740650" y="1076325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1" name="Rectangle 25"/>
          <p:cNvSpPr>
            <a:spLocks noChangeArrowheads="1"/>
          </p:cNvSpPr>
          <p:nvPr/>
        </p:nvSpPr>
        <p:spPr bwMode="auto">
          <a:xfrm>
            <a:off x="7523163" y="1868488"/>
            <a:ext cx="3603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3" name="Text Box 27"/>
          <p:cNvSpPr txBox="1">
            <a:spLocks noChangeArrowheads="1"/>
          </p:cNvSpPr>
          <p:nvPr/>
        </p:nvSpPr>
        <p:spPr bwMode="auto">
          <a:xfrm>
            <a:off x="755650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2845" name="Rectangle 29"/>
          <p:cNvSpPr>
            <a:spLocks noChangeArrowheads="1"/>
          </p:cNvSpPr>
          <p:nvPr/>
        </p:nvSpPr>
        <p:spPr bwMode="auto">
          <a:xfrm>
            <a:off x="4932363" y="765175"/>
            <a:ext cx="1295400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2846" name="Rectangle 30"/>
          <p:cNvSpPr>
            <a:spLocks noChangeArrowheads="1"/>
          </p:cNvSpPr>
          <p:nvPr/>
        </p:nvSpPr>
        <p:spPr bwMode="auto">
          <a:xfrm>
            <a:off x="971550" y="3933825"/>
            <a:ext cx="1152525" cy="1366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47" name="Text Box 31"/>
          <p:cNvSpPr txBox="1">
            <a:spLocks noChangeArrowheads="1"/>
          </p:cNvSpPr>
          <p:nvPr/>
        </p:nvSpPr>
        <p:spPr bwMode="auto">
          <a:xfrm>
            <a:off x="4572000" y="1341438"/>
            <a:ext cx="17107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VELLOSIDAD</a:t>
            </a:r>
          </a:p>
        </p:txBody>
      </p:sp>
      <p:sp>
        <p:nvSpPr>
          <p:cNvPr id="162849" name="Text Box 33"/>
          <p:cNvSpPr txBox="1">
            <a:spLocks noChangeArrowheads="1"/>
          </p:cNvSpPr>
          <p:nvPr/>
        </p:nvSpPr>
        <p:spPr bwMode="auto">
          <a:xfrm>
            <a:off x="971550" y="4365625"/>
            <a:ext cx="105349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CRIPTA</a:t>
            </a:r>
          </a:p>
        </p:txBody>
      </p:sp>
      <p:sp>
        <p:nvSpPr>
          <p:cNvPr id="162851" name="Text Box 35"/>
          <p:cNvSpPr txBox="1">
            <a:spLocks noChangeArrowheads="1"/>
          </p:cNvSpPr>
          <p:nvPr/>
        </p:nvSpPr>
        <p:spPr bwMode="auto">
          <a:xfrm>
            <a:off x="11160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4189523" y="5093229"/>
            <a:ext cx="1237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</a:t>
            </a:r>
            <a:r>
              <a:rPr lang="es-VE" sz="1600" dirty="0" err="1" smtClean="0"/>
              <a:t>Paneth</a:t>
            </a:r>
            <a:endParaRPr lang="es-VE" sz="1600" dirty="0" smtClean="0"/>
          </a:p>
          <a:p>
            <a:r>
              <a:rPr lang="es-VE" sz="1600" dirty="0" smtClean="0"/>
              <a:t>Enzimas </a:t>
            </a:r>
          </a:p>
          <a:p>
            <a:r>
              <a:rPr lang="es-VE" sz="1600" dirty="0" err="1" smtClean="0"/>
              <a:t>Defensinas</a:t>
            </a:r>
            <a:endParaRPr lang="es-VE" sz="1600" dirty="0" smtClean="0"/>
          </a:p>
        </p:txBody>
      </p:sp>
      <p:sp>
        <p:nvSpPr>
          <p:cNvPr id="38" name="37 CuadroTexto"/>
          <p:cNvSpPr txBox="1"/>
          <p:nvPr/>
        </p:nvSpPr>
        <p:spPr>
          <a:xfrm>
            <a:off x="3958378" y="6296290"/>
            <a:ext cx="1947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Indiferenciadas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36169" y="64452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0" name="39 Rectángulo"/>
          <p:cNvSpPr/>
          <p:nvPr/>
        </p:nvSpPr>
        <p:spPr bwMode="auto">
          <a:xfrm>
            <a:off x="3636169" y="3134915"/>
            <a:ext cx="719807" cy="58816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3996072" y="17107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41 Elipse"/>
          <p:cNvSpPr/>
          <p:nvPr/>
        </p:nvSpPr>
        <p:spPr bwMode="auto">
          <a:xfrm>
            <a:off x="3968520" y="3961270"/>
            <a:ext cx="359904" cy="40435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996072" y="1965152"/>
            <a:ext cx="1508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Caliciforme</a:t>
            </a:r>
          </a:p>
          <a:p>
            <a:r>
              <a:rPr lang="es-VE" sz="1600" dirty="0" smtClean="0"/>
              <a:t>Moco 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4064359" y="3092450"/>
            <a:ext cx="1592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 smtClean="0"/>
              <a:t>Endocrinocitos</a:t>
            </a:r>
            <a:endParaRPr lang="es-VE" sz="1600" dirty="0" smtClean="0"/>
          </a:p>
          <a:p>
            <a:r>
              <a:rPr lang="es-VE" sz="1600" dirty="0" smtClean="0"/>
              <a:t>Hormonas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3996072" y="3965516"/>
            <a:ext cx="86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ECF</a:t>
            </a:r>
          </a:p>
          <a:p>
            <a:r>
              <a:rPr lang="es-VE" sz="1600" dirty="0" smtClean="0"/>
              <a:t>Aminas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46804" y="574120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Enterocitos </a:t>
            </a:r>
          </a:p>
          <a:p>
            <a:r>
              <a:rPr lang="es-VE" sz="1600" dirty="0" smtClean="0"/>
              <a:t>Absorción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5" grpId="0" animBg="1"/>
      <p:bldP spid="162826" grpId="0" animBg="1"/>
      <p:bldP spid="162827" grpId="0" animBg="1"/>
      <p:bldP spid="162828" grpId="0" animBg="1"/>
      <p:bldP spid="162829" grpId="0" animBg="1"/>
      <p:bldP spid="162830" grpId="0" animBg="1"/>
      <p:bldP spid="162831" grpId="0" animBg="1"/>
      <p:bldP spid="162832" grpId="0" animBg="1"/>
      <p:bldP spid="162833" grpId="0" animBg="1"/>
      <p:bldP spid="162834" grpId="0" animBg="1"/>
      <p:bldP spid="162835" grpId="0" animBg="1"/>
      <p:bldP spid="162837" grpId="0" animBg="1"/>
      <p:bldP spid="162838" grpId="0" animBg="1"/>
      <p:bldP spid="162839" grpId="0" animBg="1"/>
      <p:bldP spid="162840" grpId="0" animBg="1"/>
      <p:bldP spid="16284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6"/>
          <p:cNvSpPr txBox="1">
            <a:spLocks noChangeArrowheads="1"/>
          </p:cNvSpPr>
          <p:nvPr/>
        </p:nvSpPr>
        <p:spPr bwMode="auto">
          <a:xfrm>
            <a:off x="1979513" y="2689200"/>
            <a:ext cx="5184775" cy="2540000"/>
          </a:xfrm>
          <a:prstGeom prst="rect">
            <a:avLst/>
          </a:prstGeom>
          <a:solidFill>
            <a:srgbClr val="FFE5F2"/>
          </a:solidFill>
          <a:ln w="9525">
            <a:solidFill>
              <a:srgbClr val="FFA7D3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Células “M” en las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Placas de </a:t>
            </a:r>
            <a:r>
              <a:rPr lang="es-ES" sz="2000" dirty="0" err="1">
                <a:effectLst/>
              </a:rPr>
              <a:t>Peyer</a:t>
            </a:r>
            <a:r>
              <a:rPr lang="es-ES" sz="2000" dirty="0">
                <a:effectLst/>
              </a:rPr>
              <a:t> Linfocitos B submucosa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lámina propia secretan </a:t>
            </a:r>
            <a:r>
              <a:rPr lang="es-ES" sz="2000" dirty="0" err="1">
                <a:effectLst/>
              </a:rPr>
              <a:t>IgA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r>
              <a:rPr lang="es-ES" sz="2000" dirty="0">
                <a:effectLst/>
              </a:rPr>
              <a:t>Linfocitos en espacios </a:t>
            </a:r>
            <a:r>
              <a:rPr lang="es-ES" sz="2000" dirty="0" err="1">
                <a:effectLst/>
              </a:rPr>
              <a:t>paracelulares</a:t>
            </a:r>
            <a:endParaRPr lang="es-ES" sz="2000" dirty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</a:pPr>
            <a:endParaRPr lang="es-ES" sz="1000" dirty="0">
              <a:effectLst/>
            </a:endParaRPr>
          </a:p>
        </p:txBody>
      </p:sp>
      <p:sp>
        <p:nvSpPr>
          <p:cNvPr id="52227" name="Text Box 9"/>
          <p:cNvSpPr txBox="1">
            <a:spLocks noChangeArrowheads="1"/>
          </p:cNvSpPr>
          <p:nvPr/>
        </p:nvSpPr>
        <p:spPr bwMode="auto">
          <a:xfrm>
            <a:off x="2021259" y="1628775"/>
            <a:ext cx="3198813" cy="425450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S. INMUNE ENTÉRICO</a:t>
            </a:r>
          </a:p>
        </p:txBody>
      </p:sp>
      <p:sp>
        <p:nvSpPr>
          <p:cNvPr id="52228" name="Rectangle 10"/>
          <p:cNvSpPr>
            <a:spLocks noChangeArrowheads="1"/>
          </p:cNvSpPr>
          <p:nvPr/>
        </p:nvSpPr>
        <p:spPr bwMode="auto">
          <a:xfrm>
            <a:off x="1994817" y="2132856"/>
            <a:ext cx="5097463" cy="425450"/>
          </a:xfrm>
          <a:prstGeom prst="rect">
            <a:avLst/>
          </a:prstGeom>
          <a:solidFill>
            <a:srgbClr val="E1C3EB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1">
                <a:effectLst/>
              </a:rPr>
              <a:t>Sistema linfático asociado al Tracto GI</a:t>
            </a: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923925" y="620713"/>
            <a:ext cx="105568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6662738" y="549275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5223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t="9468" r="1714" b="8814"/>
          <a:stretch/>
        </p:blipFill>
        <p:spPr bwMode="auto">
          <a:xfrm>
            <a:off x="1380715" y="1429789"/>
            <a:ext cx="6215621" cy="468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092280" y="5249614"/>
            <a:ext cx="217488" cy="2159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7092280" y="5630614"/>
            <a:ext cx="217488" cy="21431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295480" y="5192464"/>
            <a:ext cx="13752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/>
              </a:rPr>
              <a:t>= </a:t>
            </a:r>
            <a:r>
              <a:rPr lang="de-DE" sz="1400" dirty="0" smtClean="0">
                <a:effectLst/>
              </a:rPr>
              <a:t>áreas cels.T</a:t>
            </a:r>
            <a:endParaRPr lang="de-DE" sz="1400" dirty="0">
              <a:effectLst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328327" y="5569495"/>
            <a:ext cx="19573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effectLst/>
              </a:rPr>
              <a:t>= </a:t>
            </a:r>
            <a:r>
              <a:rPr lang="de-DE" sz="1400" dirty="0" smtClean="0">
                <a:effectLst/>
              </a:rPr>
              <a:t>folículos cels B</a:t>
            </a:r>
            <a:endParaRPr lang="de-DE" sz="1400" dirty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69975" y="6115354"/>
            <a:ext cx="5029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i="1" dirty="0" err="1" smtClean="0"/>
              <a:t>The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gut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microbiota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shapes</a:t>
            </a:r>
            <a:r>
              <a:rPr lang="es-VE" sz="1100" i="1" dirty="0" smtClean="0"/>
              <a:t> intestinal </a:t>
            </a:r>
            <a:r>
              <a:rPr lang="es-VE" sz="1100" i="1" dirty="0" err="1" smtClean="0"/>
              <a:t>immune</a:t>
            </a:r>
            <a:r>
              <a:rPr lang="es-VE" sz="1100" i="1" dirty="0" smtClean="0"/>
              <a:t> response </a:t>
            </a:r>
            <a:r>
              <a:rPr lang="es-VE" sz="1100" i="1" dirty="0" err="1" smtClean="0"/>
              <a:t>duriong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health</a:t>
            </a:r>
            <a:r>
              <a:rPr lang="es-VE" sz="1100" i="1" dirty="0" smtClean="0"/>
              <a:t> and </a:t>
            </a:r>
            <a:r>
              <a:rPr lang="es-VE" sz="1100" i="1" dirty="0" err="1" smtClean="0"/>
              <a:t>disease</a:t>
            </a:r>
            <a:r>
              <a:rPr lang="es-VE" sz="1100" dirty="0" smtClean="0"/>
              <a:t>. PPT. Hannover Medical </a:t>
            </a:r>
            <a:r>
              <a:rPr lang="es-VE" sz="1100" dirty="0" err="1" smtClean="0"/>
              <a:t>School</a:t>
            </a:r>
            <a:r>
              <a:rPr lang="es-VE" sz="1100" dirty="0" smtClean="0"/>
              <a:t> 2010 </a:t>
            </a:r>
            <a:endParaRPr lang="es-VE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734734" y="529696"/>
            <a:ext cx="5674531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effectLst/>
              </a:rPr>
              <a:t>Tejido linfoide asociado al intestino  (GALT)</a:t>
            </a:r>
            <a:endParaRPr lang="es-VE" sz="2000" b="1" dirty="0">
              <a:effectLst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380716" y="1060456"/>
            <a:ext cx="290175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Células  linfoides aisladas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380472" y="1060456"/>
            <a:ext cx="332815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Tejidos linfoides organizados</a:t>
            </a:r>
            <a:endParaRPr lang="es-VE" dirty="0"/>
          </a:p>
        </p:txBody>
      </p:sp>
      <p:sp>
        <p:nvSpPr>
          <p:cNvPr id="13" name="12 Rectángulo"/>
          <p:cNvSpPr/>
          <p:nvPr/>
        </p:nvSpPr>
        <p:spPr bwMode="auto">
          <a:xfrm>
            <a:off x="6228184" y="1700808"/>
            <a:ext cx="1368152" cy="2963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97607" y="204448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Epitelio </a:t>
            </a:r>
          </a:p>
          <a:p>
            <a:r>
              <a:rPr lang="es-VE" sz="1400" dirty="0" smtClean="0"/>
              <a:t>intestinal</a:t>
            </a:r>
            <a:endParaRPr lang="es-VE" sz="1400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4288788" y="1997149"/>
            <a:ext cx="2371444" cy="8557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76244" y="1772816"/>
            <a:ext cx="147829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Linfocito de</a:t>
            </a:r>
          </a:p>
          <a:p>
            <a:r>
              <a:rPr lang="es-VE" sz="1600" b="1" dirty="0">
                <a:effectLst/>
              </a:rPr>
              <a:t>l</a:t>
            </a:r>
            <a:r>
              <a:rPr lang="es-VE" sz="1600" b="1" dirty="0" smtClean="0">
                <a:effectLst/>
              </a:rPr>
              <a:t>ámina propia</a:t>
            </a:r>
            <a:endParaRPr lang="es-VE" sz="1600" b="1" dirty="0">
              <a:effectLst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276244" y="2564904"/>
            <a:ext cx="143661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Linfocito </a:t>
            </a:r>
          </a:p>
          <a:p>
            <a:r>
              <a:rPr lang="es-VE" sz="1600" b="1" dirty="0" err="1" smtClean="0">
                <a:effectLst/>
              </a:rPr>
              <a:t>intraepitelial</a:t>
            </a:r>
            <a:endParaRPr lang="es-VE" sz="1600" b="1" dirty="0">
              <a:effectLst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4860032" y="3429000"/>
            <a:ext cx="1368152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683663" y="3352346"/>
            <a:ext cx="165141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/>
              </a:rPr>
              <a:t>Placa de </a:t>
            </a:r>
            <a:r>
              <a:rPr lang="es-VE" sz="1600" b="1" dirty="0" err="1" smtClean="0">
                <a:effectLst/>
              </a:rPr>
              <a:t>Peyer</a:t>
            </a:r>
            <a:endParaRPr lang="es-VE" sz="1600" b="1" dirty="0">
              <a:effectLst/>
            </a:endParaRPr>
          </a:p>
        </p:txBody>
      </p:sp>
      <p:sp>
        <p:nvSpPr>
          <p:cNvPr id="20" name="19 Rectángulo"/>
          <p:cNvSpPr/>
          <p:nvPr/>
        </p:nvSpPr>
        <p:spPr bwMode="auto">
          <a:xfrm>
            <a:off x="6763965" y="3793686"/>
            <a:ext cx="1048395" cy="7154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686809" y="3862789"/>
            <a:ext cx="181331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/>
              </a:rPr>
              <a:t>Folículo linfoide </a:t>
            </a:r>
          </a:p>
          <a:p>
            <a:pPr algn="ctr"/>
            <a:r>
              <a:rPr lang="es-VE" sz="1600" b="1" dirty="0" smtClean="0">
                <a:effectLst/>
              </a:rPr>
              <a:t>aislado</a:t>
            </a:r>
            <a:endParaRPr lang="es-VE" sz="1600" b="1" dirty="0">
              <a:effectLst/>
            </a:endParaRPr>
          </a:p>
        </p:txBody>
      </p:sp>
      <p:sp>
        <p:nvSpPr>
          <p:cNvPr id="22" name="21 Rectángulo"/>
          <p:cNvSpPr/>
          <p:nvPr/>
        </p:nvSpPr>
        <p:spPr bwMode="auto">
          <a:xfrm>
            <a:off x="2411760" y="5748338"/>
            <a:ext cx="1728192" cy="2774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1871509" y="5723383"/>
            <a:ext cx="242887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Aferentes linfáticos</a:t>
            </a:r>
            <a:endParaRPr lang="es-VE" b="1" dirty="0">
              <a:effectLst/>
            </a:endParaRPr>
          </a:p>
        </p:txBody>
      </p:sp>
      <p:sp>
        <p:nvSpPr>
          <p:cNvPr id="24" name="23 Rectángulo"/>
          <p:cNvSpPr/>
          <p:nvPr/>
        </p:nvSpPr>
        <p:spPr bwMode="auto">
          <a:xfrm>
            <a:off x="5517289" y="6126483"/>
            <a:ext cx="2304256" cy="4086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6" name="25 Conector recto de flecha"/>
          <p:cNvCxnSpPr/>
          <p:nvPr/>
        </p:nvCxnSpPr>
        <p:spPr bwMode="auto">
          <a:xfrm>
            <a:off x="7288162" y="6025773"/>
            <a:ext cx="524198" cy="8958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26 CuadroTexto"/>
          <p:cNvSpPr txBox="1"/>
          <p:nvPr/>
        </p:nvSpPr>
        <p:spPr>
          <a:xfrm>
            <a:off x="6481691" y="6237312"/>
            <a:ext cx="161294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Al nodo linfático </a:t>
            </a:r>
          </a:p>
          <a:p>
            <a:r>
              <a:rPr lang="es-VE" sz="1400" dirty="0" smtClean="0"/>
              <a:t>mesentérico</a:t>
            </a:r>
            <a:endParaRPr lang="es-VE" sz="1400" dirty="0"/>
          </a:p>
        </p:txBody>
      </p:sp>
      <p:cxnSp>
        <p:nvCxnSpPr>
          <p:cNvPr id="29" name="28 Conector recto"/>
          <p:cNvCxnSpPr/>
          <p:nvPr/>
        </p:nvCxnSpPr>
        <p:spPr bwMode="auto">
          <a:xfrm flipH="1">
            <a:off x="4530263" y="3429000"/>
            <a:ext cx="41737" cy="280831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30 CuadroTexto"/>
          <p:cNvSpPr txBox="1"/>
          <p:nvPr/>
        </p:nvSpPr>
        <p:spPr>
          <a:xfrm>
            <a:off x="5071494" y="3997514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 T ”</a:t>
            </a:r>
            <a:endParaRPr lang="es-VE" sz="1400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6861840" y="479715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C. “B”</a:t>
            </a:r>
            <a:endParaRPr lang="es-VE" sz="1400" b="1" dirty="0"/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0" y="6627168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93752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9692" y="2890391"/>
            <a:ext cx="5544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err="1" smtClean="0"/>
              <a:t>Nature</a:t>
            </a:r>
            <a:r>
              <a:rPr lang="es-VE" sz="1600" dirty="0" smtClean="0"/>
              <a:t> Video </a:t>
            </a:r>
            <a:r>
              <a:rPr lang="es-VE" sz="1600" i="1" dirty="0" err="1" smtClean="0"/>
              <a:t>Immunology</a:t>
            </a:r>
            <a:r>
              <a:rPr lang="es-VE" sz="1600" i="1" dirty="0"/>
              <a:t> </a:t>
            </a:r>
            <a:r>
              <a:rPr lang="es-VE" sz="1600" i="1" dirty="0" smtClean="0"/>
              <a:t>in </a:t>
            </a:r>
            <a:r>
              <a:rPr lang="es-VE" sz="1600" i="1" dirty="0" err="1" smtClean="0"/>
              <a:t>the</a:t>
            </a:r>
            <a:r>
              <a:rPr lang="es-VE" sz="1600" i="1" dirty="0" smtClean="0"/>
              <a:t> </a:t>
            </a:r>
            <a:r>
              <a:rPr lang="es-VE" sz="1600" i="1" dirty="0" err="1" smtClean="0"/>
              <a:t>gut</a:t>
            </a:r>
            <a:r>
              <a:rPr lang="es-VE" sz="1600" i="1" dirty="0" smtClean="0"/>
              <a:t> </a:t>
            </a:r>
            <a:r>
              <a:rPr lang="es-VE" sz="1600" i="1" dirty="0" err="1" smtClean="0"/>
              <a:t>mucose</a:t>
            </a:r>
            <a:r>
              <a:rPr lang="es-VE" sz="1600" i="1" dirty="0" smtClean="0"/>
              <a:t> </a:t>
            </a:r>
            <a:endParaRPr lang="es-VE" sz="1600" i="1" dirty="0"/>
          </a:p>
          <a:p>
            <a:endParaRPr lang="es-VE" sz="800" i="1" dirty="0" smtClean="0"/>
          </a:p>
          <a:p>
            <a:r>
              <a:rPr lang="es-VE" sz="1600" i="1" dirty="0" smtClean="0"/>
              <a:t>Disponible en: </a:t>
            </a:r>
            <a:r>
              <a:rPr lang="es-VE" sz="1600" dirty="0" smtClean="0">
                <a:hlinkClick r:id="rId2"/>
              </a:rPr>
              <a:t>https</a:t>
            </a:r>
            <a:r>
              <a:rPr lang="es-VE" sz="1600" dirty="0">
                <a:hlinkClick r:id="rId2"/>
              </a:rPr>
              <a:t>://www.youtube.com/watch?v=gnZEge78_78https://</a:t>
            </a:r>
            <a:r>
              <a:rPr lang="es-VE" sz="1600" dirty="0" smtClean="0">
                <a:hlinkClick r:id="rId2"/>
              </a:rPr>
              <a:t>www.youtube.com/watch?v=gnZEge78_78</a:t>
            </a:r>
            <a:endParaRPr lang="es-VE" sz="1600" dirty="0" smtClean="0"/>
          </a:p>
          <a:p>
            <a:endParaRPr lang="es-VE" sz="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590528" y="1982703"/>
            <a:ext cx="3962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/>
              <a:t>Para ver más sobre inmunología </a:t>
            </a:r>
          </a:p>
          <a:p>
            <a:pPr algn="ctr"/>
            <a:r>
              <a:rPr lang="es-VE" sz="2000" dirty="0" smtClean="0"/>
              <a:t>en el tracto gastrointestinal</a:t>
            </a:r>
            <a:endParaRPr lang="es-VE" sz="20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2658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5724525" y="2493963"/>
            <a:ext cx="3168650" cy="24468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1. </a:t>
            </a:r>
            <a:r>
              <a:rPr lang="es-ES" b="1" dirty="0" smtClean="0">
                <a:effectLst/>
              </a:rPr>
              <a:t>Células “M” en las   </a:t>
            </a: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b="1" dirty="0" smtClean="0">
                <a:effectLst/>
              </a:rPr>
              <a:t>        criptas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2. </a:t>
            </a:r>
            <a:r>
              <a:rPr lang="es-ES" b="1" dirty="0" smtClean="0">
                <a:effectLst/>
              </a:rPr>
              <a:t>Linfocitos lámina propia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3. </a:t>
            </a:r>
            <a:r>
              <a:rPr lang="es-ES" b="1" dirty="0" smtClean="0">
                <a:effectLst/>
              </a:rPr>
              <a:t>Linfocitos en espacios </a:t>
            </a:r>
            <a:r>
              <a:rPr lang="es-ES" b="1" dirty="0" err="1" smtClean="0">
                <a:effectLst/>
              </a:rPr>
              <a:t>paracelulares</a:t>
            </a:r>
            <a:endParaRPr lang="es-ES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endParaRPr lang="es-ES" sz="900" b="1" dirty="0" smtClean="0">
              <a:effectLst/>
            </a:endParaRPr>
          </a:p>
          <a:p>
            <a:pPr eaLnBrk="1" hangingPunct="1">
              <a:buClr>
                <a:srgbClr val="800080"/>
              </a:buClr>
              <a:buSzPct val="150000"/>
              <a:defRPr/>
            </a:pPr>
            <a:r>
              <a:rPr lang="es-ES" sz="1600" b="1" dirty="0" smtClean="0">
                <a:effectLst/>
              </a:rPr>
              <a:t>4. </a:t>
            </a:r>
            <a:r>
              <a:rPr lang="es-ES" b="1" dirty="0" smtClean="0">
                <a:effectLst/>
              </a:rPr>
              <a:t>C. dendríticas</a:t>
            </a:r>
          </a:p>
          <a:p>
            <a:pPr eaLnBrk="1" hangingPunct="1">
              <a:buClr>
                <a:srgbClr val="800080"/>
              </a:buClr>
              <a:buSzPct val="150000"/>
              <a:buFontTx/>
              <a:buChar char="•"/>
              <a:defRPr/>
            </a:pPr>
            <a:endParaRPr lang="es-ES" sz="900" b="1" dirty="0" smtClean="0">
              <a:effectLst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5940425" y="1052513"/>
            <a:ext cx="2606675" cy="365125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S. INMUNE ENTÉRICO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888898" y="1557338"/>
            <a:ext cx="2908168" cy="707886"/>
          </a:xfrm>
          <a:prstGeom prst="rect">
            <a:avLst/>
          </a:prstGeom>
          <a:solidFill>
            <a:srgbClr val="E1C3EB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1">
                <a:effectLst/>
              </a:rPr>
              <a:t>Sistema linfático </a:t>
            </a:r>
          </a:p>
          <a:p>
            <a:pPr algn="ctr"/>
            <a:r>
              <a:rPr lang="es-ES" sz="2000" b="1">
                <a:effectLst/>
              </a:rPr>
              <a:t>asociado al Tracto GI</a:t>
            </a: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923925" y="620713"/>
            <a:ext cx="105568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7575" name="Text Box 7"/>
          <p:cNvSpPr txBox="1">
            <a:spLocks noChangeArrowheads="1"/>
          </p:cNvSpPr>
          <p:nvPr/>
        </p:nvSpPr>
        <p:spPr bwMode="auto">
          <a:xfrm>
            <a:off x="6602337" y="420658"/>
            <a:ext cx="1944763" cy="400110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pic>
        <p:nvPicPr>
          <p:cNvPr id="53257" name="Picture 10" descr="ni0401_288_F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8" t="9631" r="12088" b="1825"/>
          <a:stretch>
            <a:fillRect/>
          </a:stretch>
        </p:blipFill>
        <p:spPr bwMode="auto">
          <a:xfrm>
            <a:off x="539750" y="1771650"/>
            <a:ext cx="48958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2987675" y="2636838"/>
            <a:ext cx="344488" cy="366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3470275" y="4652963"/>
            <a:ext cx="381000" cy="366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1476375" y="3429000"/>
            <a:ext cx="381000" cy="3667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4983163" y="4221163"/>
            <a:ext cx="381000" cy="366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572000" y="4652963"/>
            <a:ext cx="792163" cy="3667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1571166" y="3783694"/>
            <a:ext cx="984610" cy="425450"/>
          </a:xfrm>
          <a:prstGeom prst="rect">
            <a:avLst/>
          </a:prstGeom>
          <a:solidFill>
            <a:srgbClr val="B9F2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515478" y="3897542"/>
            <a:ext cx="816893" cy="425450"/>
          </a:xfrm>
          <a:prstGeom prst="rect">
            <a:avLst/>
          </a:prstGeom>
          <a:solidFill>
            <a:srgbClr val="B9F2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3470275" y="3996308"/>
            <a:ext cx="562971" cy="365125"/>
          </a:xfrm>
          <a:prstGeom prst="rect">
            <a:avLst/>
          </a:prstGeom>
          <a:solidFill>
            <a:srgbClr val="B9F2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2063471" y="4469607"/>
            <a:ext cx="924204" cy="366712"/>
          </a:xfrm>
          <a:prstGeom prst="rect">
            <a:avLst/>
          </a:prstGeom>
          <a:solidFill>
            <a:srgbClr val="D1F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267744" y="4745038"/>
            <a:ext cx="576064" cy="274637"/>
          </a:xfrm>
          <a:prstGeom prst="rect">
            <a:avLst/>
          </a:prstGeom>
          <a:solidFill>
            <a:srgbClr val="D1F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777457" y="1235075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LUZ</a:t>
            </a:r>
            <a:endParaRPr lang="es-VE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932058" y="5464175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Lámina propia</a:t>
            </a:r>
            <a:endParaRPr lang="es-VE" dirty="0"/>
          </a:p>
        </p:txBody>
      </p:sp>
      <p:sp>
        <p:nvSpPr>
          <p:cNvPr id="8" name="7 CuadroTexto"/>
          <p:cNvSpPr txBox="1"/>
          <p:nvPr/>
        </p:nvSpPr>
        <p:spPr>
          <a:xfrm>
            <a:off x="1963185" y="463339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Linfocitos</a:t>
            </a:r>
            <a:endParaRPr lang="es-VE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27054" y="1225992"/>
            <a:ext cx="169469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sz="1400" dirty="0" smtClean="0"/>
              <a:t>Bacterias y </a:t>
            </a:r>
          </a:p>
          <a:p>
            <a:r>
              <a:rPr lang="es-VE" sz="1400" dirty="0" smtClean="0"/>
              <a:t>antígenos solubles</a:t>
            </a:r>
            <a:endParaRPr lang="es-VE" sz="1400" dirty="0"/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467544" y="1771650"/>
            <a:ext cx="0" cy="72231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9" grpId="0" animBg="1"/>
      <p:bldP spid="237580" grpId="0" animBg="1"/>
      <p:bldP spid="237581" grpId="0" animBg="1"/>
      <p:bldP spid="23758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600682" y="2997200"/>
            <a:ext cx="59410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“tiene el reto de responder a patógenos 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mientras permanece sin responder </a:t>
            </a:r>
          </a:p>
          <a:p>
            <a:pPr algn="ctr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antígenos de la dieta y de </a:t>
            </a:r>
          </a:p>
          <a:p>
            <a:pPr algn="ctr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microbiota*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comensal”</a:t>
            </a:r>
          </a:p>
        </p:txBody>
      </p:sp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4211960" y="4724399"/>
            <a:ext cx="30416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200" i="1">
                <a:solidFill>
                  <a:srgbClr val="000000"/>
                </a:solidFill>
                <a:effectLst/>
              </a:rPr>
              <a:t>Immunity, Inflammation, and Allergy en </a:t>
            </a:r>
          </a:p>
          <a:p>
            <a:pPr algn="ctr" eaLnBrk="1" hangingPunct="1"/>
            <a:r>
              <a:rPr lang="es-ES_tradnl" sz="1200" i="1">
                <a:solidFill>
                  <a:srgbClr val="000000"/>
                </a:solidFill>
                <a:effectLst/>
              </a:rPr>
              <a:t>The gut:  </a:t>
            </a:r>
            <a:r>
              <a:rPr lang="es-ES_tradnl" sz="1200">
                <a:effectLst/>
              </a:rPr>
              <a:t>the inner tube of life. </a:t>
            </a:r>
          </a:p>
          <a:p>
            <a:pPr algn="ctr" eaLnBrk="1" hangingPunct="1"/>
            <a:r>
              <a:rPr lang="es-ES_tradnl" sz="1200">
                <a:effectLst/>
              </a:rPr>
              <a:t>Science 307, 1920-1925, 2005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6550025" y="467216"/>
            <a:ext cx="1927225" cy="396875"/>
          </a:xfrm>
          <a:prstGeom prst="rect">
            <a:avLst/>
          </a:prstGeom>
          <a:solidFill>
            <a:srgbClr val="68BAC0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2971800" y="2349500"/>
            <a:ext cx="3198813" cy="425450"/>
          </a:xfrm>
          <a:prstGeom prst="rect">
            <a:avLst/>
          </a:prstGeom>
          <a:solidFill>
            <a:srgbClr val="B9B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S. INMUNE ENTÉRICO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849077" y="1340768"/>
            <a:ext cx="155939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28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65881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1574800" y="2205038"/>
            <a:ext cx="5994400" cy="24606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Es el compartimiento más grande de S. Inmune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Distingue entre patógenos y antígenos inocuos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Vigila desarrollo de malignidad</a:t>
            </a:r>
          </a:p>
          <a:p>
            <a:pPr>
              <a:buClr>
                <a:schemeClr val="hlink"/>
              </a:buClr>
              <a:buFontTx/>
              <a:buChar char="•"/>
              <a:defRPr/>
            </a:pPr>
            <a:endParaRPr lang="es-ES_tradnl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chemeClr val="hlink"/>
              </a:buClr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Forma parte de 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S. Inmune de Mucosas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en</a:t>
            </a:r>
          </a:p>
          <a:p>
            <a:pPr>
              <a:buClr>
                <a:schemeClr val="hlink"/>
              </a:buCl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 órganos expuestos al exterior</a:t>
            </a:r>
          </a:p>
          <a:p>
            <a:pPr>
              <a:buClr>
                <a:schemeClr val="hlink"/>
              </a:buClr>
              <a:defRPr/>
            </a:pPr>
            <a:endParaRPr lang="es-ES_tradnl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3563938" y="4905087"/>
            <a:ext cx="2016125" cy="1006475"/>
          </a:xfrm>
          <a:prstGeom prst="rect">
            <a:avLst/>
          </a:prstGeom>
          <a:solidFill>
            <a:srgbClr val="ABA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IgA en saliva, leche, bilis, intestino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25500" y="931863"/>
            <a:ext cx="1200150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556296" y="960905"/>
            <a:ext cx="1826141" cy="707886"/>
          </a:xfrm>
          <a:prstGeom prst="rect">
            <a:avLst/>
          </a:prstGeom>
          <a:solidFill>
            <a:srgbClr val="ABABFF"/>
          </a:solidFill>
          <a:ln w="28575">
            <a:solidFill>
              <a:srgbClr val="53B0B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 dirty="0">
                <a:effectLst/>
              </a:rPr>
              <a:t>S. INMUNE </a:t>
            </a:r>
            <a:endParaRPr lang="es-ES" sz="2000" b="1" dirty="0" smtClean="0">
              <a:effectLst/>
            </a:endParaRPr>
          </a:p>
          <a:p>
            <a:pPr algn="ctr" eaLnBrk="1" hangingPunct="1"/>
            <a:r>
              <a:rPr lang="es-ES" sz="2000" b="1" dirty="0" smtClean="0">
                <a:effectLst/>
              </a:rPr>
              <a:t>ENTÉRICO</a:t>
            </a:r>
            <a:endParaRPr lang="es-ES" sz="20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celulas 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6" t="-1" r="16452" b="43100"/>
          <a:stretch/>
        </p:blipFill>
        <p:spPr bwMode="auto">
          <a:xfrm>
            <a:off x="323528" y="1124744"/>
            <a:ext cx="4728633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5" descr="Ileum_100x_P4260199sm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17700"/>
            <a:ext cx="3419475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08" name="Line 8"/>
          <p:cNvSpPr>
            <a:spLocks noChangeShapeType="1"/>
          </p:cNvSpPr>
          <p:nvPr/>
        </p:nvSpPr>
        <p:spPr bwMode="auto">
          <a:xfrm flipH="1" flipV="1">
            <a:off x="5795963" y="4151313"/>
            <a:ext cx="1223962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09" name="Line 9"/>
          <p:cNvSpPr>
            <a:spLocks noChangeShapeType="1"/>
          </p:cNvSpPr>
          <p:nvPr/>
        </p:nvSpPr>
        <p:spPr bwMode="auto">
          <a:xfrm flipH="1" flipV="1">
            <a:off x="6443663" y="3933825"/>
            <a:ext cx="576262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 flipH="1" flipV="1">
            <a:off x="6443663" y="3286125"/>
            <a:ext cx="576262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7019925" y="4401683"/>
            <a:ext cx="20462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Tejido linfático</a:t>
            </a:r>
          </a:p>
        </p:txBody>
      </p:sp>
      <p:sp>
        <p:nvSpPr>
          <p:cNvPr id="204812" name="Line 12"/>
          <p:cNvSpPr>
            <a:spLocks noChangeShapeType="1"/>
          </p:cNvSpPr>
          <p:nvPr/>
        </p:nvSpPr>
        <p:spPr bwMode="auto">
          <a:xfrm flipH="1" flipV="1">
            <a:off x="2916237" y="4078288"/>
            <a:ext cx="4103687" cy="74884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6877050" y="981075"/>
            <a:ext cx="1819729" cy="646331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/>
              </a:rPr>
              <a:t>S. INMUNE </a:t>
            </a:r>
          </a:p>
          <a:p>
            <a:pPr algn="ctr">
              <a:defRPr/>
            </a:pPr>
            <a:r>
              <a:rPr lang="es-ES" b="1">
                <a:effectLst/>
              </a:rPr>
              <a:t>    ENTÉRICO</a:t>
            </a:r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280251" y="340241"/>
            <a:ext cx="2032000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Epitelio asociado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tejido linfoide</a:t>
            </a:r>
          </a:p>
        </p:txBody>
      </p:sp>
      <p:sp>
        <p:nvSpPr>
          <p:cNvPr id="204818" name="Rectangle 18"/>
          <p:cNvSpPr>
            <a:spLocks noChangeArrowheads="1"/>
          </p:cNvSpPr>
          <p:nvPr/>
        </p:nvSpPr>
        <p:spPr bwMode="auto">
          <a:xfrm>
            <a:off x="2459775" y="1339056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2243875" y="1339056"/>
            <a:ext cx="1398587" cy="395287"/>
          </a:xfrm>
          <a:prstGeom prst="rect">
            <a:avLst/>
          </a:prstGeom>
          <a:solidFill>
            <a:srgbClr val="C4AEF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Células “M”</a:t>
            </a:r>
          </a:p>
        </p:txBody>
      </p:sp>
      <p:sp>
        <p:nvSpPr>
          <p:cNvPr id="204821" name="Text Box 21"/>
          <p:cNvSpPr txBox="1">
            <a:spLocks noChangeArrowheads="1"/>
          </p:cNvSpPr>
          <p:nvPr/>
        </p:nvSpPr>
        <p:spPr bwMode="auto">
          <a:xfrm>
            <a:off x="6896100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04822" name="Text Box 22"/>
          <p:cNvSpPr txBox="1">
            <a:spLocks noChangeArrowheads="1"/>
          </p:cNvSpPr>
          <p:nvPr/>
        </p:nvSpPr>
        <p:spPr bwMode="auto">
          <a:xfrm>
            <a:off x="6948488" y="2911475"/>
            <a:ext cx="10652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Placas de </a:t>
            </a:r>
          </a:p>
          <a:p>
            <a:pPr algn="ctr"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Peyer</a:t>
            </a:r>
          </a:p>
        </p:txBody>
      </p:sp>
      <p:sp>
        <p:nvSpPr>
          <p:cNvPr id="204823" name="Text Box 23"/>
          <p:cNvSpPr txBox="1">
            <a:spLocks noChangeArrowheads="1"/>
          </p:cNvSpPr>
          <p:nvPr/>
        </p:nvSpPr>
        <p:spPr bwMode="auto">
          <a:xfrm>
            <a:off x="237822" y="5071506"/>
            <a:ext cx="5774338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Microfold</a:t>
            </a:r>
            <a:r>
              <a:rPr lang="es-E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son pocas, no tienen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microvellosidades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están sobre tejido linfático en intestino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delgado,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tienen bolsillo lateral para las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células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inmunes: linfocitos, macrófagos, 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c. dendríticas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6337" name="Picture 24" descr="m_cells_image2_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561" y="4870450"/>
            <a:ext cx="1725314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5" name="Text Box 25"/>
          <p:cNvSpPr txBox="1">
            <a:spLocks noChangeArrowheads="1"/>
          </p:cNvSpPr>
          <p:nvPr/>
        </p:nvSpPr>
        <p:spPr bwMode="auto">
          <a:xfrm>
            <a:off x="8101013" y="5157788"/>
            <a:ext cx="744537" cy="304800"/>
          </a:xfrm>
          <a:prstGeom prst="rect">
            <a:avLst/>
          </a:prstGeom>
          <a:solidFill>
            <a:srgbClr val="DCBB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c. “M”</a:t>
            </a:r>
          </a:p>
        </p:txBody>
      </p:sp>
      <p:sp>
        <p:nvSpPr>
          <p:cNvPr id="204826" name="Line 26"/>
          <p:cNvSpPr>
            <a:spLocks noChangeShapeType="1"/>
          </p:cNvSpPr>
          <p:nvPr/>
        </p:nvSpPr>
        <p:spPr bwMode="auto">
          <a:xfrm flipH="1">
            <a:off x="7308304" y="5300663"/>
            <a:ext cx="864146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6340" name="Text Box 6"/>
          <p:cNvSpPr txBox="1">
            <a:spLocks noChangeArrowheads="1"/>
          </p:cNvSpPr>
          <p:nvPr/>
        </p:nvSpPr>
        <p:spPr bwMode="auto">
          <a:xfrm>
            <a:off x="63722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346550" y="276741"/>
            <a:ext cx="789724" cy="768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300558" y="389362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Íleon</a:t>
            </a:r>
            <a:endParaRPr lang="es-VE" b="1" dirty="0">
              <a:effectLst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9864" y="4650571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3612300" y="3283743"/>
            <a:ext cx="936178" cy="6492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98440" y="4323029"/>
            <a:ext cx="710451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</a:t>
            </a:r>
            <a:r>
              <a:rPr lang="es-VE" sz="1600" dirty="0"/>
              <a:t>“</a:t>
            </a:r>
            <a:r>
              <a:rPr lang="es-VE" sz="1600" dirty="0" smtClean="0"/>
              <a:t>B”</a:t>
            </a:r>
            <a:endParaRPr lang="es-VE" sz="16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612300" y="3250672"/>
            <a:ext cx="720069" cy="338554"/>
          </a:xfrm>
          <a:prstGeom prst="rect">
            <a:avLst/>
          </a:prstGeom>
          <a:solidFill>
            <a:srgbClr val="9FCFFF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C. “T”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8363" y="1196975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>
                <a:solidFill>
                  <a:srgbClr val="006666"/>
                </a:solidFill>
                <a:effectLst/>
              </a:rPr>
              <a:t>Fisiología del Aparato Digestivo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1939925" y="1844675"/>
            <a:ext cx="5262563" cy="37861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effectLst/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effectLst/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Boca-esófago, estómago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effectLst/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effectLst/>
                <a:latin typeface="Comic Sans MS" pitchFamily="66" charset="0"/>
              </a:rPr>
              <a:t>Hígado, 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Absorción nutrientes, agua, electrolitos</a:t>
            </a:r>
          </a:p>
          <a:p>
            <a:pPr marL="0" indent="0">
              <a:buClr>
                <a:srgbClr val="006666"/>
              </a:buClr>
              <a:buSzPct val="150000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    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effectLst/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800" dirty="0" smtClean="0">
              <a:effectLst/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5" name="Text Box 15"/>
          <p:cNvSpPr txBox="1">
            <a:spLocks noChangeArrowheads="1"/>
          </p:cNvSpPr>
          <p:nvPr/>
        </p:nvSpPr>
        <p:spPr bwMode="auto">
          <a:xfrm>
            <a:off x="6896100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pic>
        <p:nvPicPr>
          <p:cNvPr id="57347" name="Picture 18" descr="mcells-reduc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0" t="21472" r="12509" b="11209"/>
          <a:stretch/>
        </p:blipFill>
        <p:spPr bwMode="auto">
          <a:xfrm>
            <a:off x="594604" y="1196974"/>
            <a:ext cx="6227591" cy="446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6877050" y="981075"/>
            <a:ext cx="1819729" cy="646331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S. INMUNE </a:t>
            </a:r>
          </a:p>
          <a:p>
            <a:pPr>
              <a:defRPr/>
            </a:pPr>
            <a:r>
              <a:rPr lang="es-ES" b="1">
                <a:effectLst/>
              </a:rPr>
              <a:t>    ENTÉRICO</a:t>
            </a:r>
          </a:p>
        </p:txBody>
      </p:sp>
      <p:sp>
        <p:nvSpPr>
          <p:cNvPr id="235539" name="Text Box 19"/>
          <p:cNvSpPr txBox="1">
            <a:spLocks noChangeArrowheads="1"/>
          </p:cNvSpPr>
          <p:nvPr/>
        </p:nvSpPr>
        <p:spPr bwMode="auto">
          <a:xfrm>
            <a:off x="7019925" y="2565400"/>
            <a:ext cx="1270000" cy="369888"/>
          </a:xfrm>
          <a:prstGeom prst="rect">
            <a:avLst/>
          </a:prstGeom>
          <a:solidFill>
            <a:srgbClr val="C4AEF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Célula “M”</a:t>
            </a:r>
          </a:p>
        </p:txBody>
      </p:sp>
      <p:sp>
        <p:nvSpPr>
          <p:cNvPr id="235540" name="Line 20"/>
          <p:cNvSpPr>
            <a:spLocks noChangeShapeType="1"/>
          </p:cNvSpPr>
          <p:nvPr/>
        </p:nvSpPr>
        <p:spPr bwMode="auto">
          <a:xfrm flipH="1">
            <a:off x="4932362" y="2781300"/>
            <a:ext cx="2087561" cy="3238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1" name="Text Box 21"/>
          <p:cNvSpPr txBox="1">
            <a:spLocks noChangeArrowheads="1"/>
          </p:cNvSpPr>
          <p:nvPr/>
        </p:nvSpPr>
        <p:spPr bwMode="auto">
          <a:xfrm>
            <a:off x="7303540" y="3519338"/>
            <a:ext cx="13477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35542" name="Line 22"/>
          <p:cNvSpPr>
            <a:spLocks noChangeShapeType="1"/>
          </p:cNvSpPr>
          <p:nvPr/>
        </p:nvSpPr>
        <p:spPr bwMode="auto">
          <a:xfrm flipH="1">
            <a:off x="5867400" y="3698081"/>
            <a:ext cx="1436140" cy="16271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3" name="Text Box 23"/>
          <p:cNvSpPr txBox="1">
            <a:spLocks noChangeArrowheads="1"/>
          </p:cNvSpPr>
          <p:nvPr/>
        </p:nvSpPr>
        <p:spPr bwMode="auto">
          <a:xfrm>
            <a:off x="5632450" y="4033838"/>
            <a:ext cx="1220788" cy="581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Linfocitos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 y T</a:t>
            </a:r>
          </a:p>
        </p:txBody>
      </p: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3881144" y="5661025"/>
            <a:ext cx="1571625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dendríticas</a:t>
            </a:r>
          </a:p>
        </p:txBody>
      </p:sp>
      <p:sp>
        <p:nvSpPr>
          <p:cNvPr id="235545" name="Text Box 25"/>
          <p:cNvSpPr txBox="1">
            <a:spLocks noChangeArrowheads="1"/>
          </p:cNvSpPr>
          <p:nvPr/>
        </p:nvSpPr>
        <p:spPr bwMode="auto">
          <a:xfrm>
            <a:off x="1490663" y="3529806"/>
            <a:ext cx="1314450" cy="33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Macrófagos</a:t>
            </a:r>
          </a:p>
        </p:txBody>
      </p:sp>
      <p:sp>
        <p:nvSpPr>
          <p:cNvPr id="235546" name="Text Box 26"/>
          <p:cNvSpPr txBox="1">
            <a:spLocks noChangeArrowheads="1"/>
          </p:cNvSpPr>
          <p:nvPr/>
        </p:nvSpPr>
        <p:spPr bwMode="auto">
          <a:xfrm>
            <a:off x="2504231" y="5627688"/>
            <a:ext cx="1111202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es-E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pocket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</a:p>
        </p:txBody>
      </p:sp>
      <p:sp>
        <p:nvSpPr>
          <p:cNvPr id="235547" name="Line 27"/>
          <p:cNvSpPr>
            <a:spLocks noChangeShapeType="1"/>
          </p:cNvSpPr>
          <p:nvPr/>
        </p:nvSpPr>
        <p:spPr bwMode="auto">
          <a:xfrm flipV="1">
            <a:off x="3597276" y="4941888"/>
            <a:ext cx="542676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8" name="Line 28"/>
          <p:cNvSpPr>
            <a:spLocks noChangeShapeType="1"/>
          </p:cNvSpPr>
          <p:nvPr/>
        </p:nvSpPr>
        <p:spPr bwMode="auto">
          <a:xfrm flipH="1" flipV="1">
            <a:off x="4932363" y="3884612"/>
            <a:ext cx="863600" cy="4397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49" name="Line 29"/>
          <p:cNvSpPr>
            <a:spLocks noChangeShapeType="1"/>
          </p:cNvSpPr>
          <p:nvPr/>
        </p:nvSpPr>
        <p:spPr bwMode="auto">
          <a:xfrm flipH="1" flipV="1">
            <a:off x="4223544" y="4581525"/>
            <a:ext cx="0" cy="1046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50" name="Line 30"/>
          <p:cNvSpPr>
            <a:spLocks noChangeShapeType="1"/>
          </p:cNvSpPr>
          <p:nvPr/>
        </p:nvSpPr>
        <p:spPr bwMode="auto">
          <a:xfrm>
            <a:off x="2805113" y="367504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5551" name="Oval 31"/>
          <p:cNvSpPr>
            <a:spLocks noChangeArrowheads="1"/>
          </p:cNvSpPr>
          <p:nvPr/>
        </p:nvSpPr>
        <p:spPr bwMode="auto">
          <a:xfrm>
            <a:off x="3059832" y="1988840"/>
            <a:ext cx="2304331" cy="3638848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H="1" flipV="1">
            <a:off x="4427983" y="3933825"/>
            <a:ext cx="1367979" cy="3905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6877050" y="981075"/>
            <a:ext cx="1819729" cy="646331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S. INMUNE </a:t>
            </a:r>
          </a:p>
          <a:p>
            <a:pPr>
              <a:defRPr/>
            </a:pPr>
            <a:r>
              <a:rPr lang="es-ES" b="1">
                <a:effectLst/>
              </a:rPr>
              <a:t>    ENTÉRICO</a:t>
            </a:r>
          </a:p>
        </p:txBody>
      </p:sp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34925" y="1412875"/>
            <a:ext cx="19446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08" name="Rectangle 12"/>
          <p:cNvSpPr>
            <a:spLocks noChangeArrowheads="1"/>
          </p:cNvSpPr>
          <p:nvPr/>
        </p:nvSpPr>
        <p:spPr bwMode="auto">
          <a:xfrm>
            <a:off x="2627313" y="1484313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11" name="Text Box 15"/>
          <p:cNvSpPr txBox="1">
            <a:spLocks noChangeArrowheads="1"/>
          </p:cNvSpPr>
          <p:nvPr/>
        </p:nvSpPr>
        <p:spPr bwMode="auto">
          <a:xfrm>
            <a:off x="6896100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pic>
        <p:nvPicPr>
          <p:cNvPr id="58374" name="Picture 18" descr="F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989138"/>
            <a:ext cx="8472487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9" name="Text Box 13"/>
          <p:cNvSpPr txBox="1">
            <a:spLocks noChangeArrowheads="1"/>
          </p:cNvSpPr>
          <p:nvPr/>
        </p:nvSpPr>
        <p:spPr bwMode="auto">
          <a:xfrm>
            <a:off x="3492500" y="2636838"/>
            <a:ext cx="858838" cy="395287"/>
          </a:xfrm>
          <a:prstGeom prst="rect">
            <a:avLst/>
          </a:prstGeom>
          <a:solidFill>
            <a:srgbClr val="C4AEF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C. “M”</a:t>
            </a:r>
          </a:p>
        </p:txBody>
      </p:sp>
      <p:sp>
        <p:nvSpPr>
          <p:cNvPr id="234515" name="Rectangle 19"/>
          <p:cNvSpPr>
            <a:spLocks noChangeArrowheads="1"/>
          </p:cNvSpPr>
          <p:nvPr/>
        </p:nvSpPr>
        <p:spPr bwMode="auto">
          <a:xfrm>
            <a:off x="1116013" y="5300663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16" name="Rectangle 20"/>
          <p:cNvSpPr>
            <a:spLocks noChangeArrowheads="1"/>
          </p:cNvSpPr>
          <p:nvPr/>
        </p:nvSpPr>
        <p:spPr bwMode="auto">
          <a:xfrm>
            <a:off x="2124075" y="558958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17" name="Text Box 21"/>
          <p:cNvSpPr txBox="1">
            <a:spLocks noChangeArrowheads="1"/>
          </p:cNvSpPr>
          <p:nvPr/>
        </p:nvSpPr>
        <p:spPr bwMode="auto">
          <a:xfrm>
            <a:off x="900113" y="5445125"/>
            <a:ext cx="1541462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C. dendrítica</a:t>
            </a: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2339975" y="5734050"/>
            <a:ext cx="1138238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Linfocito</a:t>
            </a:r>
          </a:p>
        </p:txBody>
      </p:sp>
      <p:sp>
        <p:nvSpPr>
          <p:cNvPr id="234519" name="Rectangle 23"/>
          <p:cNvSpPr>
            <a:spLocks noChangeArrowheads="1"/>
          </p:cNvSpPr>
          <p:nvPr/>
        </p:nvSpPr>
        <p:spPr bwMode="auto">
          <a:xfrm>
            <a:off x="6516688" y="4868863"/>
            <a:ext cx="11509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6372225" y="4797425"/>
            <a:ext cx="1325563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Macrófago</a:t>
            </a:r>
          </a:p>
        </p:txBody>
      </p:sp>
      <p:sp>
        <p:nvSpPr>
          <p:cNvPr id="234521" name="Rectangle 25"/>
          <p:cNvSpPr>
            <a:spLocks noChangeArrowheads="1"/>
          </p:cNvSpPr>
          <p:nvPr/>
        </p:nvSpPr>
        <p:spPr bwMode="auto">
          <a:xfrm>
            <a:off x="7308850" y="2205038"/>
            <a:ext cx="1584325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2" name="Text Box 26"/>
          <p:cNvSpPr txBox="1">
            <a:spLocks noChangeArrowheads="1"/>
          </p:cNvSpPr>
          <p:nvPr/>
        </p:nvSpPr>
        <p:spPr bwMode="auto">
          <a:xfrm>
            <a:off x="7235825" y="2205038"/>
            <a:ext cx="7445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Moco</a:t>
            </a:r>
          </a:p>
        </p:txBody>
      </p:sp>
      <p:sp>
        <p:nvSpPr>
          <p:cNvPr id="234523" name="Text Box 27"/>
          <p:cNvSpPr txBox="1">
            <a:spLocks noChangeArrowheads="1"/>
          </p:cNvSpPr>
          <p:nvPr/>
        </p:nvSpPr>
        <p:spPr bwMode="auto">
          <a:xfrm>
            <a:off x="7235825" y="2781300"/>
            <a:ext cx="1163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glicocalix</a:t>
            </a:r>
          </a:p>
        </p:txBody>
      </p:sp>
      <p:sp>
        <p:nvSpPr>
          <p:cNvPr id="234524" name="Rectangle 28"/>
          <p:cNvSpPr>
            <a:spLocks noChangeArrowheads="1"/>
          </p:cNvSpPr>
          <p:nvPr/>
        </p:nvSpPr>
        <p:spPr bwMode="auto">
          <a:xfrm>
            <a:off x="7451725" y="3933825"/>
            <a:ext cx="865188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4525" name="Text Box 29"/>
          <p:cNvSpPr txBox="1">
            <a:spLocks noChangeArrowheads="1"/>
          </p:cNvSpPr>
          <p:nvPr/>
        </p:nvSpPr>
        <p:spPr bwMode="auto">
          <a:xfrm>
            <a:off x="7380288" y="3860800"/>
            <a:ext cx="1319212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468313" y="1412875"/>
            <a:ext cx="2045753" cy="523220"/>
          </a:xfrm>
          <a:prstGeom prst="rect">
            <a:avLst/>
          </a:prstGeom>
          <a:solidFill>
            <a:srgbClr val="C4AEF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“M”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2850" y="503238"/>
            <a:ext cx="5649913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6" name="Picture 12" descr="peyers histol intest delg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375150"/>
            <a:ext cx="190817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258888" y="3789363"/>
            <a:ext cx="1268412" cy="523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/>
              </a:rPr>
              <a:t>Placas de </a:t>
            </a:r>
          </a:p>
          <a:p>
            <a:pPr eaLnBrk="1" hangingPunct="1">
              <a:defRPr/>
            </a:pPr>
            <a:r>
              <a:rPr lang="es-ES" sz="1400" b="1" dirty="0" err="1" smtClean="0">
                <a:effectLst/>
              </a:rPr>
              <a:t>Peyer</a:t>
            </a:r>
            <a:r>
              <a:rPr lang="es-ES" sz="1400" b="1" dirty="0" smtClean="0">
                <a:effectLst/>
              </a:rPr>
              <a:t> (</a:t>
            </a:r>
            <a:r>
              <a:rPr lang="es-ES" sz="1400" b="1" dirty="0">
                <a:effectLst/>
              </a:rPr>
              <a:t>í</a:t>
            </a:r>
            <a:r>
              <a:rPr lang="es-ES" sz="1400" b="1" dirty="0" smtClean="0">
                <a:effectLst/>
              </a:rPr>
              <a:t>leon)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877049" y="333375"/>
            <a:ext cx="1763713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5795963" y="1052513"/>
            <a:ext cx="2376487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2482850" y="2205038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59400" name="Text Box 7"/>
          <p:cNvSpPr txBox="1">
            <a:spLocks noChangeArrowheads="1"/>
          </p:cNvSpPr>
          <p:nvPr/>
        </p:nvSpPr>
        <p:spPr bwMode="auto">
          <a:xfrm>
            <a:off x="2987676" y="2349500"/>
            <a:ext cx="1008062" cy="369332"/>
          </a:xfrm>
          <a:prstGeom prst="rect">
            <a:avLst/>
          </a:prstGeom>
          <a:solidFill>
            <a:srgbClr val="C4AEF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>
                <a:effectLst/>
              </a:rPr>
              <a:t>C. “M”</a:t>
            </a:r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6983413" y="836613"/>
            <a:ext cx="1643399" cy="584775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S. INMUNE </a:t>
            </a:r>
          </a:p>
          <a:p>
            <a:pPr>
              <a:defRPr/>
            </a:pPr>
            <a:r>
              <a:rPr lang="es-ES" sz="1600" b="1">
                <a:effectLst/>
              </a:rPr>
              <a:t>    ENTÉRICO</a:t>
            </a: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622300" y="617538"/>
            <a:ext cx="9826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307" name="Freeform 43"/>
          <p:cNvSpPr>
            <a:spLocks/>
          </p:cNvSpPr>
          <p:nvPr/>
        </p:nvSpPr>
        <p:spPr bwMode="auto">
          <a:xfrm>
            <a:off x="2527300" y="1196975"/>
            <a:ext cx="1108075" cy="3095625"/>
          </a:xfrm>
          <a:custGeom>
            <a:avLst/>
            <a:gdLst>
              <a:gd name="T0" fmla="*/ 136 w 635"/>
              <a:gd name="T1" fmla="*/ 0 h 2041"/>
              <a:gd name="T2" fmla="*/ 91 w 635"/>
              <a:gd name="T3" fmla="*/ 362 h 2041"/>
              <a:gd name="T4" fmla="*/ 91 w 635"/>
              <a:gd name="T5" fmla="*/ 1451 h 2041"/>
              <a:gd name="T6" fmla="*/ 635 w 635"/>
              <a:gd name="T7" fmla="*/ 2041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041">
                <a:moveTo>
                  <a:pt x="136" y="0"/>
                </a:moveTo>
                <a:cubicBezTo>
                  <a:pt x="117" y="60"/>
                  <a:pt x="98" y="120"/>
                  <a:pt x="91" y="362"/>
                </a:cubicBezTo>
                <a:cubicBezTo>
                  <a:pt x="84" y="604"/>
                  <a:pt x="0" y="1171"/>
                  <a:pt x="91" y="1451"/>
                </a:cubicBezTo>
                <a:cubicBezTo>
                  <a:pt x="182" y="1731"/>
                  <a:pt x="544" y="1943"/>
                  <a:pt x="635" y="2041"/>
                </a:cubicBezTo>
              </a:path>
            </a:pathLst>
          </a:custGeom>
          <a:noFill/>
          <a:ln w="38100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09" name="Oval 45"/>
          <p:cNvSpPr>
            <a:spLocks noChangeArrowheads="1"/>
          </p:cNvSpPr>
          <p:nvPr/>
        </p:nvSpPr>
        <p:spPr bwMode="auto">
          <a:xfrm>
            <a:off x="3779838" y="4437063"/>
            <a:ext cx="1511300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0" name="Oval 46"/>
          <p:cNvSpPr>
            <a:spLocks noChangeArrowheads="1"/>
          </p:cNvSpPr>
          <p:nvPr/>
        </p:nvSpPr>
        <p:spPr bwMode="auto">
          <a:xfrm>
            <a:off x="3779838" y="4365625"/>
            <a:ext cx="15113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1" name="Oval 47"/>
          <p:cNvSpPr>
            <a:spLocks noChangeArrowheads="1"/>
          </p:cNvSpPr>
          <p:nvPr/>
        </p:nvSpPr>
        <p:spPr bwMode="auto">
          <a:xfrm>
            <a:off x="3708400" y="4365625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3275013" y="549275"/>
            <a:ext cx="8651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3275013" y="1125538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2771775" y="1331913"/>
            <a:ext cx="12525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Antígenos</a:t>
            </a: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4500563" y="404813"/>
            <a:ext cx="1295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17" name="Text Box 53"/>
          <p:cNvSpPr txBox="1">
            <a:spLocks noChangeArrowheads="1"/>
          </p:cNvSpPr>
          <p:nvPr/>
        </p:nvSpPr>
        <p:spPr bwMode="auto">
          <a:xfrm>
            <a:off x="5040313" y="765175"/>
            <a:ext cx="1509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2da. exposición</a:t>
            </a: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5435600" y="2349500"/>
            <a:ext cx="6477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5795963" y="5229225"/>
            <a:ext cx="1223962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5627688" y="5226050"/>
            <a:ext cx="1258887" cy="8255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Linfocitos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Circulantes</a:t>
            </a:r>
          </a:p>
          <a:p>
            <a:pPr algn="ctr">
              <a:defRPr/>
            </a:pPr>
            <a:r>
              <a:rPr lang="es-ES" sz="16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1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25" name="Freeform 61"/>
          <p:cNvSpPr>
            <a:spLocks/>
          </p:cNvSpPr>
          <p:nvPr/>
        </p:nvSpPr>
        <p:spPr bwMode="auto">
          <a:xfrm>
            <a:off x="4576763" y="1668463"/>
            <a:ext cx="115887" cy="1408112"/>
          </a:xfrm>
          <a:custGeom>
            <a:avLst/>
            <a:gdLst>
              <a:gd name="T0" fmla="*/ 0 w 73"/>
              <a:gd name="T1" fmla="*/ 0 h 887"/>
              <a:gd name="T2" fmla="*/ 55 w 73"/>
              <a:gd name="T3" fmla="*/ 74 h 887"/>
              <a:gd name="T4" fmla="*/ 37 w 73"/>
              <a:gd name="T5" fmla="*/ 403 h 887"/>
              <a:gd name="T6" fmla="*/ 46 w 73"/>
              <a:gd name="T7" fmla="*/ 768 h 887"/>
              <a:gd name="T8" fmla="*/ 73 w 73"/>
              <a:gd name="T9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87">
                <a:moveTo>
                  <a:pt x="0" y="0"/>
                </a:moveTo>
                <a:cubicBezTo>
                  <a:pt x="43" y="30"/>
                  <a:pt x="22" y="39"/>
                  <a:pt x="55" y="74"/>
                </a:cubicBezTo>
                <a:cubicBezTo>
                  <a:pt x="68" y="182"/>
                  <a:pt x="71" y="298"/>
                  <a:pt x="37" y="403"/>
                </a:cubicBezTo>
                <a:cubicBezTo>
                  <a:pt x="40" y="525"/>
                  <a:pt x="41" y="646"/>
                  <a:pt x="46" y="768"/>
                </a:cubicBezTo>
                <a:cubicBezTo>
                  <a:pt x="50" y="882"/>
                  <a:pt x="23" y="862"/>
                  <a:pt x="73" y="887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4392613" y="735013"/>
            <a:ext cx="22320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28" name="Oval 64"/>
          <p:cNvSpPr>
            <a:spLocks noChangeArrowheads="1"/>
          </p:cNvSpPr>
          <p:nvPr/>
        </p:nvSpPr>
        <p:spPr bwMode="auto">
          <a:xfrm>
            <a:off x="4716463" y="1412875"/>
            <a:ext cx="792162" cy="15843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29" name="Oval 65"/>
          <p:cNvSpPr>
            <a:spLocks noChangeArrowheads="1"/>
          </p:cNvSpPr>
          <p:nvPr/>
        </p:nvSpPr>
        <p:spPr bwMode="auto">
          <a:xfrm>
            <a:off x="5148263" y="2781300"/>
            <a:ext cx="28733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0" name="Oval 66"/>
          <p:cNvSpPr>
            <a:spLocks noChangeArrowheads="1"/>
          </p:cNvSpPr>
          <p:nvPr/>
        </p:nvSpPr>
        <p:spPr bwMode="auto">
          <a:xfrm>
            <a:off x="4643438" y="2565400"/>
            <a:ext cx="3603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1" name="Oval 67"/>
          <p:cNvSpPr>
            <a:spLocks noChangeArrowheads="1"/>
          </p:cNvSpPr>
          <p:nvPr/>
        </p:nvSpPr>
        <p:spPr bwMode="auto">
          <a:xfrm>
            <a:off x="4643438" y="1557338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332" name="Freeform 68"/>
          <p:cNvSpPr>
            <a:spLocks/>
          </p:cNvSpPr>
          <p:nvPr/>
        </p:nvSpPr>
        <p:spPr bwMode="auto">
          <a:xfrm>
            <a:off x="4572000" y="1058863"/>
            <a:ext cx="1122363" cy="2133600"/>
          </a:xfrm>
          <a:custGeom>
            <a:avLst/>
            <a:gdLst>
              <a:gd name="T0" fmla="*/ 40 w 707"/>
              <a:gd name="T1" fmla="*/ 375 h 1344"/>
              <a:gd name="T2" fmla="*/ 3 w 707"/>
              <a:gd name="T3" fmla="*/ 183 h 1344"/>
              <a:gd name="T4" fmla="*/ 40 w 707"/>
              <a:gd name="T5" fmla="*/ 46 h 1344"/>
              <a:gd name="T6" fmla="*/ 104 w 707"/>
              <a:gd name="T7" fmla="*/ 138 h 1344"/>
              <a:gd name="T8" fmla="*/ 113 w 707"/>
              <a:gd name="T9" fmla="*/ 165 h 1344"/>
              <a:gd name="T10" fmla="*/ 140 w 707"/>
              <a:gd name="T11" fmla="*/ 366 h 1344"/>
              <a:gd name="T12" fmla="*/ 177 w 707"/>
              <a:gd name="T13" fmla="*/ 384 h 1344"/>
              <a:gd name="T14" fmla="*/ 222 w 707"/>
              <a:gd name="T15" fmla="*/ 293 h 1344"/>
              <a:gd name="T16" fmla="*/ 213 w 707"/>
              <a:gd name="T17" fmla="*/ 138 h 1344"/>
              <a:gd name="T18" fmla="*/ 232 w 707"/>
              <a:gd name="T19" fmla="*/ 55 h 1344"/>
              <a:gd name="T20" fmla="*/ 305 w 707"/>
              <a:gd name="T21" fmla="*/ 64 h 1344"/>
              <a:gd name="T22" fmla="*/ 305 w 707"/>
              <a:gd name="T23" fmla="*/ 394 h 1344"/>
              <a:gd name="T24" fmla="*/ 314 w 707"/>
              <a:gd name="T25" fmla="*/ 430 h 1344"/>
              <a:gd name="T26" fmla="*/ 387 w 707"/>
              <a:gd name="T27" fmla="*/ 384 h 1344"/>
              <a:gd name="T28" fmla="*/ 378 w 707"/>
              <a:gd name="T29" fmla="*/ 156 h 1344"/>
              <a:gd name="T30" fmla="*/ 542 w 707"/>
              <a:gd name="T31" fmla="*/ 46 h 1344"/>
              <a:gd name="T32" fmla="*/ 561 w 707"/>
              <a:gd name="T33" fmla="*/ 64 h 1344"/>
              <a:gd name="T34" fmla="*/ 552 w 707"/>
              <a:gd name="T35" fmla="*/ 266 h 1344"/>
              <a:gd name="T36" fmla="*/ 533 w 707"/>
              <a:gd name="T37" fmla="*/ 458 h 1344"/>
              <a:gd name="T38" fmla="*/ 570 w 707"/>
              <a:gd name="T39" fmla="*/ 348 h 1344"/>
              <a:gd name="T40" fmla="*/ 707 w 707"/>
              <a:gd name="T41" fmla="*/ 147 h 1344"/>
              <a:gd name="T42" fmla="*/ 698 w 707"/>
              <a:gd name="T43" fmla="*/ 238 h 1344"/>
              <a:gd name="T44" fmla="*/ 680 w 707"/>
              <a:gd name="T45" fmla="*/ 266 h 1344"/>
              <a:gd name="T46" fmla="*/ 643 w 707"/>
              <a:gd name="T47" fmla="*/ 357 h 1344"/>
              <a:gd name="T48" fmla="*/ 625 w 707"/>
              <a:gd name="T49" fmla="*/ 622 h 1344"/>
              <a:gd name="T50" fmla="*/ 661 w 707"/>
              <a:gd name="T51" fmla="*/ 1107 h 1344"/>
              <a:gd name="T52" fmla="*/ 579 w 707"/>
              <a:gd name="T53" fmla="*/ 1344 h 1344"/>
              <a:gd name="T54" fmla="*/ 323 w 707"/>
              <a:gd name="T55" fmla="*/ 1335 h 1344"/>
              <a:gd name="T56" fmla="*/ 45 w 707"/>
              <a:gd name="T57" fmla="*/ 126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7" h="1344">
                <a:moveTo>
                  <a:pt x="40" y="375"/>
                </a:moveTo>
                <a:cubicBezTo>
                  <a:pt x="26" y="311"/>
                  <a:pt x="13" y="247"/>
                  <a:pt x="3" y="183"/>
                </a:cubicBezTo>
                <a:cubicBezTo>
                  <a:pt x="9" y="125"/>
                  <a:pt x="0" y="84"/>
                  <a:pt x="40" y="46"/>
                </a:cubicBezTo>
                <a:cubicBezTo>
                  <a:pt x="87" y="62"/>
                  <a:pt x="88" y="91"/>
                  <a:pt x="104" y="138"/>
                </a:cubicBezTo>
                <a:cubicBezTo>
                  <a:pt x="107" y="147"/>
                  <a:pt x="113" y="165"/>
                  <a:pt x="113" y="165"/>
                </a:cubicBezTo>
                <a:cubicBezTo>
                  <a:pt x="118" y="206"/>
                  <a:pt x="118" y="344"/>
                  <a:pt x="140" y="366"/>
                </a:cubicBezTo>
                <a:cubicBezTo>
                  <a:pt x="150" y="376"/>
                  <a:pt x="165" y="378"/>
                  <a:pt x="177" y="384"/>
                </a:cubicBezTo>
                <a:cubicBezTo>
                  <a:pt x="225" y="368"/>
                  <a:pt x="214" y="343"/>
                  <a:pt x="222" y="293"/>
                </a:cubicBezTo>
                <a:cubicBezTo>
                  <a:pt x="219" y="241"/>
                  <a:pt x="211" y="190"/>
                  <a:pt x="213" y="138"/>
                </a:cubicBezTo>
                <a:cubicBezTo>
                  <a:pt x="214" y="110"/>
                  <a:pt x="210" y="73"/>
                  <a:pt x="232" y="55"/>
                </a:cubicBezTo>
                <a:cubicBezTo>
                  <a:pt x="251" y="40"/>
                  <a:pt x="281" y="61"/>
                  <a:pt x="305" y="64"/>
                </a:cubicBezTo>
                <a:cubicBezTo>
                  <a:pt x="364" y="155"/>
                  <a:pt x="337" y="295"/>
                  <a:pt x="305" y="394"/>
                </a:cubicBezTo>
                <a:cubicBezTo>
                  <a:pt x="308" y="406"/>
                  <a:pt x="303" y="424"/>
                  <a:pt x="314" y="430"/>
                </a:cubicBezTo>
                <a:cubicBezTo>
                  <a:pt x="339" y="445"/>
                  <a:pt x="374" y="397"/>
                  <a:pt x="387" y="384"/>
                </a:cubicBezTo>
                <a:cubicBezTo>
                  <a:pt x="412" y="310"/>
                  <a:pt x="393" y="231"/>
                  <a:pt x="378" y="156"/>
                </a:cubicBezTo>
                <a:cubicBezTo>
                  <a:pt x="390" y="0"/>
                  <a:pt x="349" y="16"/>
                  <a:pt x="542" y="46"/>
                </a:cubicBezTo>
                <a:cubicBezTo>
                  <a:pt x="551" y="47"/>
                  <a:pt x="555" y="58"/>
                  <a:pt x="561" y="64"/>
                </a:cubicBezTo>
                <a:cubicBezTo>
                  <a:pt x="582" y="129"/>
                  <a:pt x="607" y="208"/>
                  <a:pt x="552" y="266"/>
                </a:cubicBezTo>
                <a:cubicBezTo>
                  <a:pt x="527" y="355"/>
                  <a:pt x="524" y="354"/>
                  <a:pt x="533" y="458"/>
                </a:cubicBezTo>
                <a:cubicBezTo>
                  <a:pt x="543" y="418"/>
                  <a:pt x="547" y="383"/>
                  <a:pt x="570" y="348"/>
                </a:cubicBezTo>
                <a:cubicBezTo>
                  <a:pt x="589" y="145"/>
                  <a:pt x="539" y="129"/>
                  <a:pt x="707" y="147"/>
                </a:cubicBezTo>
                <a:cubicBezTo>
                  <a:pt x="704" y="177"/>
                  <a:pt x="705" y="208"/>
                  <a:pt x="698" y="238"/>
                </a:cubicBezTo>
                <a:cubicBezTo>
                  <a:pt x="696" y="249"/>
                  <a:pt x="684" y="256"/>
                  <a:pt x="680" y="266"/>
                </a:cubicBezTo>
                <a:cubicBezTo>
                  <a:pt x="667" y="295"/>
                  <a:pt x="653" y="326"/>
                  <a:pt x="643" y="357"/>
                </a:cubicBezTo>
                <a:cubicBezTo>
                  <a:pt x="640" y="445"/>
                  <a:pt x="625" y="533"/>
                  <a:pt x="625" y="622"/>
                </a:cubicBezTo>
                <a:cubicBezTo>
                  <a:pt x="625" y="784"/>
                  <a:pt x="641" y="947"/>
                  <a:pt x="661" y="1107"/>
                </a:cubicBezTo>
                <a:cubicBezTo>
                  <a:pt x="653" y="1252"/>
                  <a:pt x="677" y="1278"/>
                  <a:pt x="579" y="1344"/>
                </a:cubicBezTo>
                <a:cubicBezTo>
                  <a:pt x="384" y="1333"/>
                  <a:pt x="469" y="1335"/>
                  <a:pt x="323" y="1335"/>
                </a:cubicBezTo>
                <a:lnTo>
                  <a:pt x="45" y="1266"/>
                </a:lnTo>
              </a:path>
            </a:pathLst>
          </a:custGeom>
          <a:noFill/>
          <a:ln w="28575" cmpd="sng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4787900" y="2276475"/>
            <a:ext cx="596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36" name="Freeform 72"/>
          <p:cNvSpPr>
            <a:spLocks/>
          </p:cNvSpPr>
          <p:nvPr/>
        </p:nvSpPr>
        <p:spPr bwMode="auto">
          <a:xfrm>
            <a:off x="4787900" y="787400"/>
            <a:ext cx="287338" cy="1489075"/>
          </a:xfrm>
          <a:custGeom>
            <a:avLst/>
            <a:gdLst>
              <a:gd name="T0" fmla="*/ 91 w 181"/>
              <a:gd name="T1" fmla="*/ 938 h 938"/>
              <a:gd name="T2" fmla="*/ 0 w 181"/>
              <a:gd name="T3" fmla="*/ 485 h 938"/>
              <a:gd name="T4" fmla="*/ 91 w 181"/>
              <a:gd name="T5" fmla="*/ 76 h 938"/>
              <a:gd name="T6" fmla="*/ 181 w 181"/>
              <a:gd name="T7" fmla="*/ 31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" h="938">
                <a:moveTo>
                  <a:pt x="91" y="938"/>
                </a:moveTo>
                <a:cubicBezTo>
                  <a:pt x="45" y="783"/>
                  <a:pt x="0" y="629"/>
                  <a:pt x="0" y="485"/>
                </a:cubicBezTo>
                <a:cubicBezTo>
                  <a:pt x="0" y="341"/>
                  <a:pt x="61" y="152"/>
                  <a:pt x="91" y="76"/>
                </a:cubicBezTo>
                <a:cubicBezTo>
                  <a:pt x="121" y="0"/>
                  <a:pt x="151" y="15"/>
                  <a:pt x="181" y="3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5076825" y="620713"/>
            <a:ext cx="739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6" name="5 Conector angular"/>
          <p:cNvCxnSpPr>
            <a:cxnSpLocks noChangeShapeType="1"/>
          </p:cNvCxnSpPr>
          <p:nvPr/>
        </p:nvCxnSpPr>
        <p:spPr bwMode="auto">
          <a:xfrm rot="16200000" flipV="1">
            <a:off x="4329906" y="2683669"/>
            <a:ext cx="4659313" cy="1584325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CC000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38" name="Text Box 74"/>
          <p:cNvSpPr txBox="1">
            <a:spLocks noChangeArrowheads="1"/>
          </p:cNvSpPr>
          <p:nvPr/>
        </p:nvSpPr>
        <p:spPr bwMode="auto">
          <a:xfrm>
            <a:off x="5156200" y="2700338"/>
            <a:ext cx="1100138" cy="3333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2527300" y="3381375"/>
            <a:ext cx="1108075" cy="3349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2419350" y="3381375"/>
            <a:ext cx="121602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</a:t>
            </a:r>
          </a:p>
        </p:txBody>
      </p:sp>
      <p:sp>
        <p:nvSpPr>
          <p:cNvPr id="51" name="50 Elipse"/>
          <p:cNvSpPr/>
          <p:nvPr/>
        </p:nvSpPr>
        <p:spPr bwMode="auto">
          <a:xfrm>
            <a:off x="3319463" y="4117975"/>
            <a:ext cx="2146300" cy="153035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" name="10 Elipse"/>
          <p:cNvSpPr/>
          <p:nvPr/>
        </p:nvSpPr>
        <p:spPr bwMode="auto">
          <a:xfrm>
            <a:off x="3338513" y="4133850"/>
            <a:ext cx="2144712" cy="1550988"/>
          </a:xfrm>
          <a:prstGeom prst="ellipse">
            <a:avLst/>
          </a:prstGeom>
          <a:solidFill>
            <a:srgbClr val="FFC1E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462338" y="4487863"/>
            <a:ext cx="1973262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TEJ. LINF. ASOC. </a:t>
            </a: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intestino</a:t>
            </a:r>
          </a:p>
          <a:p>
            <a:pPr algn="ctr">
              <a:defRPr/>
            </a:pP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c.”T</a:t>
            </a: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” </a:t>
            </a:r>
          </a:p>
          <a:p>
            <a:pPr algn="ctr"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Placa </a:t>
            </a: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Peyer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13" name="Text Box 49"/>
          <p:cNvSpPr txBox="1">
            <a:spLocks noChangeArrowheads="1"/>
          </p:cNvSpPr>
          <p:nvPr/>
        </p:nvSpPr>
        <p:spPr bwMode="auto">
          <a:xfrm>
            <a:off x="3492500" y="735013"/>
            <a:ext cx="79375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cxnSp>
        <p:nvCxnSpPr>
          <p:cNvPr id="59434" name="13 Conector recto de flecha"/>
          <p:cNvCxnSpPr>
            <a:cxnSpLocks noChangeShapeType="1"/>
          </p:cNvCxnSpPr>
          <p:nvPr/>
        </p:nvCxnSpPr>
        <p:spPr bwMode="auto">
          <a:xfrm flipH="1">
            <a:off x="4427538" y="3717925"/>
            <a:ext cx="215900" cy="5746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 animBg="1"/>
      <p:bldP spid="11315" grpId="0"/>
      <p:bldP spid="11322" grpId="0" animBg="1"/>
      <p:bldP spid="11319" grpId="0" animBg="1"/>
      <p:bldP spid="1130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secrecion I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" b="4883"/>
          <a:stretch>
            <a:fillRect/>
          </a:stretch>
        </p:blipFill>
        <p:spPr bwMode="auto">
          <a:xfrm>
            <a:off x="1154113" y="0"/>
            <a:ext cx="5399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6388100" y="1629629"/>
            <a:ext cx="2289175" cy="730250"/>
          </a:xfrm>
          <a:prstGeom prst="rect">
            <a:avLst/>
          </a:prstGeom>
          <a:solidFill>
            <a:srgbClr val="D9D9FF"/>
          </a:solidFill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de</a:t>
            </a:r>
          </a:p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de IgA</a:t>
            </a:r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2738438" y="115888"/>
            <a:ext cx="1008062" cy="504825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38" name="Freeform 14"/>
          <p:cNvSpPr>
            <a:spLocks/>
          </p:cNvSpPr>
          <p:nvPr/>
        </p:nvSpPr>
        <p:spPr bwMode="auto">
          <a:xfrm>
            <a:off x="1082675" y="836613"/>
            <a:ext cx="1655763" cy="5543550"/>
          </a:xfrm>
          <a:custGeom>
            <a:avLst/>
            <a:gdLst>
              <a:gd name="T0" fmla="*/ 719 w 1006"/>
              <a:gd name="T1" fmla="*/ 3356 h 3356"/>
              <a:gd name="T2" fmla="*/ 265 w 1006"/>
              <a:gd name="T3" fmla="*/ 2993 h 3356"/>
              <a:gd name="T4" fmla="*/ 38 w 1006"/>
              <a:gd name="T5" fmla="*/ 2086 h 3356"/>
              <a:gd name="T6" fmla="*/ 492 w 1006"/>
              <a:gd name="T7" fmla="*/ 952 h 3356"/>
              <a:gd name="T8" fmla="*/ 946 w 1006"/>
              <a:gd name="T9" fmla="*/ 227 h 3356"/>
              <a:gd name="T10" fmla="*/ 855 w 1006"/>
              <a:gd name="T11" fmla="*/ 0 h 3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6" h="3356">
                <a:moveTo>
                  <a:pt x="719" y="3356"/>
                </a:moveTo>
                <a:cubicBezTo>
                  <a:pt x="548" y="3280"/>
                  <a:pt x="378" y="3205"/>
                  <a:pt x="265" y="2993"/>
                </a:cubicBezTo>
                <a:cubicBezTo>
                  <a:pt x="152" y="2781"/>
                  <a:pt x="0" y="2426"/>
                  <a:pt x="38" y="2086"/>
                </a:cubicBezTo>
                <a:cubicBezTo>
                  <a:pt x="76" y="1746"/>
                  <a:pt x="341" y="1262"/>
                  <a:pt x="492" y="952"/>
                </a:cubicBezTo>
                <a:cubicBezTo>
                  <a:pt x="643" y="642"/>
                  <a:pt x="886" y="386"/>
                  <a:pt x="946" y="227"/>
                </a:cubicBezTo>
                <a:cubicBezTo>
                  <a:pt x="1006" y="68"/>
                  <a:pt x="930" y="34"/>
                  <a:pt x="855" y="0"/>
                </a:cubicBezTo>
              </a:path>
            </a:pathLst>
          </a:custGeom>
          <a:noFill/>
          <a:ln w="28575" cmpd="sng">
            <a:solidFill>
              <a:srgbClr val="66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5840413" y="500063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05842" name="Text Box 18"/>
          <p:cNvSpPr txBox="1">
            <a:spLocks noChangeArrowheads="1"/>
          </p:cNvSpPr>
          <p:nvPr/>
        </p:nvSpPr>
        <p:spPr bwMode="auto">
          <a:xfrm>
            <a:off x="6823075" y="404813"/>
            <a:ext cx="1852613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05843" name="Text Box 19"/>
          <p:cNvSpPr txBox="1">
            <a:spLocks noChangeArrowheads="1"/>
          </p:cNvSpPr>
          <p:nvPr/>
        </p:nvSpPr>
        <p:spPr bwMode="auto">
          <a:xfrm>
            <a:off x="7038109" y="908050"/>
            <a:ext cx="1643399" cy="584775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S. INMUNE </a:t>
            </a:r>
          </a:p>
          <a:p>
            <a:pPr>
              <a:defRPr/>
            </a:pPr>
            <a:r>
              <a:rPr lang="es-ES" sz="1600" b="1">
                <a:effectLst/>
              </a:rPr>
              <a:t>    ENTÉRICO</a:t>
            </a: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1225550" y="0"/>
            <a:ext cx="865188" cy="836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46" name="Text Box 22"/>
          <p:cNvSpPr txBox="1">
            <a:spLocks noChangeArrowheads="1"/>
          </p:cNvSpPr>
          <p:nvPr/>
        </p:nvSpPr>
        <p:spPr bwMode="auto">
          <a:xfrm>
            <a:off x="735013" y="144463"/>
            <a:ext cx="1355725" cy="708025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secretora</a:t>
            </a:r>
          </a:p>
        </p:txBody>
      </p:sp>
      <p:sp>
        <p:nvSpPr>
          <p:cNvPr id="205848" name="Rectangle 24"/>
          <p:cNvSpPr>
            <a:spLocks noChangeArrowheads="1"/>
          </p:cNvSpPr>
          <p:nvPr/>
        </p:nvSpPr>
        <p:spPr bwMode="auto">
          <a:xfrm>
            <a:off x="4322763" y="6021388"/>
            <a:ext cx="1368425" cy="836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1" name="Rectangle 27"/>
          <p:cNvSpPr>
            <a:spLocks noChangeArrowheads="1"/>
          </p:cNvSpPr>
          <p:nvPr/>
        </p:nvSpPr>
        <p:spPr bwMode="auto">
          <a:xfrm>
            <a:off x="1225550" y="5805488"/>
            <a:ext cx="8651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2" name="Text Box 28"/>
          <p:cNvSpPr txBox="1">
            <a:spLocks noChangeArrowheads="1"/>
          </p:cNvSpPr>
          <p:nvPr/>
        </p:nvSpPr>
        <p:spPr bwMode="auto">
          <a:xfrm>
            <a:off x="1225550" y="5805488"/>
            <a:ext cx="1093788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</a:t>
            </a:r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es-ES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dimérica</a:t>
            </a:r>
            <a:endParaRPr lang="es-ES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4610100" y="5157788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4" name="Text Box 30"/>
          <p:cNvSpPr txBox="1">
            <a:spLocks noChangeArrowheads="1"/>
          </p:cNvSpPr>
          <p:nvPr/>
        </p:nvSpPr>
        <p:spPr bwMode="auto">
          <a:xfrm>
            <a:off x="4970463" y="4941888"/>
            <a:ext cx="63182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plgR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5220072" y="3429000"/>
            <a:ext cx="112395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5857" name="Text Box 33"/>
          <p:cNvSpPr txBox="1">
            <a:spLocks noChangeArrowheads="1"/>
          </p:cNvSpPr>
          <p:nvPr/>
        </p:nvSpPr>
        <p:spPr bwMode="auto">
          <a:xfrm>
            <a:off x="3840667" y="3424528"/>
            <a:ext cx="134778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</a:t>
            </a:r>
          </a:p>
        </p:txBody>
      </p:sp>
      <p:sp>
        <p:nvSpPr>
          <p:cNvPr id="205849" name="Text Box 25"/>
          <p:cNvSpPr txBox="1">
            <a:spLocks noChangeArrowheads="1"/>
          </p:cNvSpPr>
          <p:nvPr/>
        </p:nvSpPr>
        <p:spPr bwMode="auto">
          <a:xfrm>
            <a:off x="4292600" y="5734050"/>
            <a:ext cx="1354138" cy="9159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Linfocitos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circulantes</a:t>
            </a:r>
          </a:p>
          <a:p>
            <a:pPr>
              <a:defRPr/>
            </a:pPr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IgA</a:t>
            </a:r>
          </a:p>
        </p:txBody>
      </p:sp>
      <p:sp>
        <p:nvSpPr>
          <p:cNvPr id="205858" name="Text Box 34"/>
          <p:cNvSpPr txBox="1">
            <a:spLocks noChangeArrowheads="1"/>
          </p:cNvSpPr>
          <p:nvPr/>
        </p:nvSpPr>
        <p:spPr bwMode="auto">
          <a:xfrm>
            <a:off x="3929063" y="367377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05859" name="Text Box 35"/>
          <p:cNvSpPr txBox="1">
            <a:spLocks noChangeArrowheads="1"/>
          </p:cNvSpPr>
          <p:nvPr/>
        </p:nvSpPr>
        <p:spPr bwMode="auto">
          <a:xfrm>
            <a:off x="5691188" y="4724400"/>
            <a:ext cx="15263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 </a:t>
            </a: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IgA</a:t>
            </a: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polimérica </a:t>
            </a:r>
          </a:p>
        </p:txBody>
      </p:sp>
      <p:sp>
        <p:nvSpPr>
          <p:cNvPr id="60437" name="Text Box 6"/>
          <p:cNvSpPr txBox="1">
            <a:spLocks noChangeArrowheads="1"/>
          </p:cNvSpPr>
          <p:nvPr/>
        </p:nvSpPr>
        <p:spPr bwMode="auto">
          <a:xfrm>
            <a:off x="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815922" y="5805944"/>
            <a:ext cx="302603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361795" y="2564904"/>
            <a:ext cx="24801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/>
              </a:rPr>
              <a:t>Protege al organismo </a:t>
            </a:r>
          </a:p>
          <a:p>
            <a:r>
              <a:rPr lang="es-VE" dirty="0" smtClean="0">
                <a:effectLst/>
              </a:rPr>
              <a:t>de agentes dañinos</a:t>
            </a:r>
          </a:p>
          <a:p>
            <a:r>
              <a:rPr lang="es-VE" dirty="0" smtClean="0">
                <a:effectLst/>
              </a:rPr>
              <a:t>Este sistema en RN </a:t>
            </a:r>
          </a:p>
          <a:p>
            <a:r>
              <a:rPr lang="es-VE" dirty="0" smtClean="0">
                <a:effectLst/>
              </a:rPr>
              <a:t>no está desarrollado</a:t>
            </a:r>
            <a:endParaRPr lang="es-VE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46" grpId="0" animBg="1"/>
      <p:bldP spid="205852" grpId="0" animBg="1"/>
      <p:bldP spid="205854" grpId="0" animBg="1"/>
      <p:bldP spid="205849" grpId="0" animBg="1"/>
      <p:bldP spid="20585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sistema inmune en intestino sciecne march 05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01713"/>
            <a:ext cx="7753350" cy="5511800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11"/>
          <p:cNvSpPr>
            <a:spLocks noChangeArrowheads="1"/>
          </p:cNvSpPr>
          <p:nvPr/>
        </p:nvSpPr>
        <p:spPr bwMode="auto">
          <a:xfrm>
            <a:off x="1706563" y="4605338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effectLst/>
              </a:rPr>
              <a:t>Placas </a:t>
            </a:r>
          </a:p>
          <a:p>
            <a:pPr algn="ctr"/>
            <a:r>
              <a:rPr lang="es-ES" sz="1400" b="1">
                <a:effectLst/>
              </a:rPr>
              <a:t>Peyer</a:t>
            </a: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838200" y="6313488"/>
            <a:ext cx="7562850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2627313" y="1773238"/>
            <a:ext cx="669925" cy="385762"/>
          </a:xfrm>
          <a:prstGeom prst="rect">
            <a:avLst/>
          </a:prstGeom>
          <a:solidFill>
            <a:srgbClr val="E9D4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46" name="Rectangle 16"/>
          <p:cNvSpPr>
            <a:spLocks noChangeArrowheads="1"/>
          </p:cNvSpPr>
          <p:nvPr/>
        </p:nvSpPr>
        <p:spPr bwMode="auto">
          <a:xfrm>
            <a:off x="1706563" y="4113213"/>
            <a:ext cx="1008062" cy="3841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c. T y B</a:t>
            </a: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3422650" y="4668838"/>
            <a:ext cx="766763" cy="388937"/>
          </a:xfrm>
          <a:prstGeom prst="rect">
            <a:avLst/>
          </a:prstGeom>
          <a:solidFill>
            <a:srgbClr val="C5D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48" name="Text Box 18"/>
          <p:cNvSpPr txBox="1">
            <a:spLocks noChangeArrowheads="1"/>
          </p:cNvSpPr>
          <p:nvPr/>
        </p:nvSpPr>
        <p:spPr bwMode="auto">
          <a:xfrm>
            <a:off x="2916238" y="4797425"/>
            <a:ext cx="14636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dendrítica</a:t>
            </a:r>
          </a:p>
        </p:txBody>
      </p:sp>
      <p:sp>
        <p:nvSpPr>
          <p:cNvPr id="77843" name="Rectangle 19"/>
          <p:cNvSpPr>
            <a:spLocks noChangeArrowheads="1"/>
          </p:cNvSpPr>
          <p:nvPr/>
        </p:nvSpPr>
        <p:spPr bwMode="auto">
          <a:xfrm>
            <a:off x="3806825" y="4186238"/>
            <a:ext cx="1147763" cy="48260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0" name="Text Box 20"/>
          <p:cNvSpPr txBox="1">
            <a:spLocks noChangeArrowheads="1"/>
          </p:cNvSpPr>
          <p:nvPr/>
        </p:nvSpPr>
        <p:spPr bwMode="auto">
          <a:xfrm>
            <a:off x="3779838" y="3429000"/>
            <a:ext cx="111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Linfocito </a:t>
            </a:r>
          </a:p>
          <a:p>
            <a:pPr eaLnBrk="1" hangingPunct="1"/>
            <a:r>
              <a:rPr lang="es-ES" sz="1200" b="1">
                <a:effectLst/>
              </a:rPr>
              <a:t>intraepitelial</a:t>
            </a:r>
          </a:p>
        </p:txBody>
      </p:sp>
      <p:sp>
        <p:nvSpPr>
          <p:cNvPr id="61451" name="Text Box 21"/>
          <p:cNvSpPr txBox="1">
            <a:spLocks noChangeArrowheads="1"/>
          </p:cNvSpPr>
          <p:nvPr/>
        </p:nvSpPr>
        <p:spPr bwMode="auto">
          <a:xfrm>
            <a:off x="5119688" y="1108075"/>
            <a:ext cx="642937" cy="396875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solidFill>
                  <a:srgbClr val="C00000"/>
                </a:solidFill>
                <a:effectLst/>
              </a:rPr>
              <a:t>IgA</a:t>
            </a:r>
          </a:p>
        </p:txBody>
      </p:sp>
      <p:sp>
        <p:nvSpPr>
          <p:cNvPr id="77846" name="Rectangle 22"/>
          <p:cNvSpPr>
            <a:spLocks noChangeArrowheads="1"/>
          </p:cNvSpPr>
          <p:nvPr/>
        </p:nvSpPr>
        <p:spPr bwMode="auto">
          <a:xfrm>
            <a:off x="4094163" y="5926138"/>
            <a:ext cx="860425" cy="387350"/>
          </a:xfrm>
          <a:prstGeom prst="rect">
            <a:avLst/>
          </a:prstGeom>
          <a:solidFill>
            <a:srgbClr val="DDE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3" name="Text Box 23"/>
          <p:cNvSpPr txBox="1">
            <a:spLocks noChangeArrowheads="1"/>
          </p:cNvSpPr>
          <p:nvPr/>
        </p:nvSpPr>
        <p:spPr bwMode="auto">
          <a:xfrm>
            <a:off x="4144963" y="5805488"/>
            <a:ext cx="9540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200" b="1">
                <a:effectLst/>
              </a:rPr>
              <a:t>c. T </a:t>
            </a:r>
          </a:p>
          <a:p>
            <a:pPr algn="ctr" eaLnBrk="1" hangingPunct="1"/>
            <a:r>
              <a:rPr lang="es-ES" sz="1200" b="1">
                <a:effectLst/>
              </a:rPr>
              <a:t>reguladora</a:t>
            </a: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5508625" y="4076700"/>
            <a:ext cx="671513" cy="387350"/>
          </a:xfrm>
          <a:prstGeom prst="rect">
            <a:avLst/>
          </a:prstGeom>
          <a:solidFill>
            <a:srgbClr val="B0B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55" name="Text Box 25"/>
          <p:cNvSpPr txBox="1">
            <a:spLocks noChangeArrowheads="1"/>
          </p:cNvSpPr>
          <p:nvPr/>
        </p:nvSpPr>
        <p:spPr bwMode="auto">
          <a:xfrm>
            <a:off x="5099050" y="4076700"/>
            <a:ext cx="14943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 smtClean="0">
                <a:effectLst/>
              </a:rPr>
              <a:t>c. plasmática</a:t>
            </a:r>
            <a:endParaRPr lang="es-ES" sz="1600" b="1" dirty="0">
              <a:effectLst/>
            </a:endParaRPr>
          </a:p>
        </p:txBody>
      </p:sp>
      <p:sp>
        <p:nvSpPr>
          <p:cNvPr id="61456" name="Text Box 5"/>
          <p:cNvSpPr txBox="1">
            <a:spLocks noChangeArrowheads="1"/>
          </p:cNvSpPr>
          <p:nvPr/>
        </p:nvSpPr>
        <p:spPr bwMode="auto">
          <a:xfrm>
            <a:off x="7297738" y="392113"/>
            <a:ext cx="1404937" cy="585787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S. INMUNE </a:t>
            </a:r>
          </a:p>
          <a:p>
            <a:pPr algn="ctr" eaLnBrk="1" hangingPunct="1"/>
            <a:r>
              <a:rPr lang="es-ES" sz="1600" b="1">
                <a:effectLst/>
              </a:rPr>
              <a:t>ENTÉRICO</a:t>
            </a:r>
          </a:p>
        </p:txBody>
      </p:sp>
      <p:sp>
        <p:nvSpPr>
          <p:cNvPr id="77854" name="Oval 30"/>
          <p:cNvSpPr>
            <a:spLocks noChangeArrowheads="1"/>
          </p:cNvSpPr>
          <p:nvPr/>
        </p:nvSpPr>
        <p:spPr bwMode="auto">
          <a:xfrm>
            <a:off x="1908175" y="1773238"/>
            <a:ext cx="1800225" cy="15113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55" name="Oval 31"/>
          <p:cNvSpPr>
            <a:spLocks noChangeArrowheads="1"/>
          </p:cNvSpPr>
          <p:nvPr/>
        </p:nvSpPr>
        <p:spPr bwMode="auto">
          <a:xfrm>
            <a:off x="1116013" y="3789363"/>
            <a:ext cx="2735262" cy="18716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7856" name="Oval 32"/>
          <p:cNvSpPr>
            <a:spLocks noChangeArrowheads="1"/>
          </p:cNvSpPr>
          <p:nvPr/>
        </p:nvSpPr>
        <p:spPr bwMode="auto">
          <a:xfrm>
            <a:off x="4572000" y="2924175"/>
            <a:ext cx="1008063" cy="12969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60" name="Text Box 9"/>
          <p:cNvSpPr txBox="1">
            <a:spLocks noChangeArrowheads="1"/>
          </p:cNvSpPr>
          <p:nvPr/>
        </p:nvSpPr>
        <p:spPr bwMode="auto">
          <a:xfrm>
            <a:off x="920750" y="6391275"/>
            <a:ext cx="36036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>
                <a:solidFill>
                  <a:srgbClr val="000000"/>
                </a:solidFill>
                <a:effectLst/>
                <a:latin typeface="Arial" charset="0"/>
                <a:hlinkClick r:id="rId3"/>
              </a:rPr>
              <a:t>www.sciencemag.org</a:t>
            </a:r>
            <a:r>
              <a:rPr lang="es-ES" sz="1200">
                <a:solidFill>
                  <a:srgbClr val="000000"/>
                </a:solidFill>
                <a:effectLst/>
                <a:latin typeface="Arial" charset="0"/>
              </a:rPr>
              <a:t>  Science 307 25 March 2005</a:t>
            </a:r>
          </a:p>
        </p:txBody>
      </p:sp>
      <p:sp>
        <p:nvSpPr>
          <p:cNvPr id="77858" name="Text Box 34"/>
          <p:cNvSpPr txBox="1">
            <a:spLocks noChangeArrowheads="1"/>
          </p:cNvSpPr>
          <p:nvPr/>
        </p:nvSpPr>
        <p:spPr bwMode="auto">
          <a:xfrm>
            <a:off x="4052888" y="519113"/>
            <a:ext cx="893762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77859" name="Rectangle 35"/>
          <p:cNvSpPr>
            <a:spLocks noChangeArrowheads="1"/>
          </p:cNvSpPr>
          <p:nvPr/>
        </p:nvSpPr>
        <p:spPr bwMode="auto">
          <a:xfrm>
            <a:off x="6300788" y="1125538"/>
            <a:ext cx="109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77860" name="Rectangle 36"/>
          <p:cNvSpPr>
            <a:spLocks noChangeArrowheads="1"/>
          </p:cNvSpPr>
          <p:nvPr/>
        </p:nvSpPr>
        <p:spPr bwMode="auto">
          <a:xfrm>
            <a:off x="2259012" y="749300"/>
            <a:ext cx="109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61464" name="Text Box 10"/>
          <p:cNvSpPr txBox="1">
            <a:spLocks noChangeArrowheads="1"/>
          </p:cNvSpPr>
          <p:nvPr/>
        </p:nvSpPr>
        <p:spPr bwMode="auto">
          <a:xfrm>
            <a:off x="2555875" y="1773238"/>
            <a:ext cx="852488" cy="365125"/>
          </a:xfrm>
          <a:prstGeom prst="rect">
            <a:avLst/>
          </a:prstGeom>
          <a:solidFill>
            <a:srgbClr val="C4AEF0"/>
          </a:solidFill>
          <a:ln w="28575">
            <a:solidFill>
              <a:srgbClr val="9900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c. “M”</a:t>
            </a:r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6588125" y="5805488"/>
            <a:ext cx="1512888" cy="287337"/>
          </a:xfrm>
          <a:prstGeom prst="rect">
            <a:avLst/>
          </a:prstGeom>
          <a:solidFill>
            <a:srgbClr val="D3EB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1466" name="Text Box 6"/>
          <p:cNvSpPr txBox="1">
            <a:spLocks noChangeArrowheads="1"/>
          </p:cNvSpPr>
          <p:nvPr/>
        </p:nvSpPr>
        <p:spPr bwMode="auto">
          <a:xfrm>
            <a:off x="6418263" y="6529388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3000" fill="hold"/>
                                        <p:tgtEl>
                                          <p:spTgt spid="77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30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3000" fill="hold"/>
                                        <p:tgtEl>
                                          <p:spTgt spid="778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54" grpId="0" animBg="1"/>
      <p:bldP spid="77855" grpId="0" animBg="1"/>
      <p:bldP spid="7785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554038" y="406400"/>
            <a:ext cx="35750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 fisiológica inmune</a:t>
            </a:r>
          </a:p>
        </p:txBody>
      </p:sp>
      <p:pic>
        <p:nvPicPr>
          <p:cNvPr id="62467" name="Picture 7" descr="RESP INMUNE INTEST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052513"/>
            <a:ext cx="7991475" cy="547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755650" y="1484313"/>
            <a:ext cx="936625" cy="144462"/>
          </a:xfrm>
          <a:prstGeom prst="rect">
            <a:avLst/>
          </a:prstGeom>
          <a:solidFill>
            <a:srgbClr val="FFD8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2124075" y="1196975"/>
            <a:ext cx="1152525" cy="144463"/>
          </a:xfrm>
          <a:prstGeom prst="rect">
            <a:avLst/>
          </a:prstGeom>
          <a:solidFill>
            <a:srgbClr val="FFF4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755650" y="1268413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220171" name="Text Box 11"/>
          <p:cNvSpPr txBox="1">
            <a:spLocks noChangeArrowheads="1"/>
          </p:cNvSpPr>
          <p:nvPr/>
        </p:nvSpPr>
        <p:spPr bwMode="auto">
          <a:xfrm>
            <a:off x="2339975" y="981075"/>
            <a:ext cx="11239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Bacterias </a:t>
            </a:r>
          </a:p>
          <a:p>
            <a:pPr algn="ctr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comensales</a:t>
            </a:r>
          </a:p>
        </p:txBody>
      </p:sp>
      <p:sp>
        <p:nvSpPr>
          <p:cNvPr id="220172" name="Rectangle 12"/>
          <p:cNvSpPr>
            <a:spLocks noChangeArrowheads="1"/>
          </p:cNvSpPr>
          <p:nvPr/>
        </p:nvSpPr>
        <p:spPr bwMode="auto">
          <a:xfrm>
            <a:off x="7164388" y="1628775"/>
            <a:ext cx="720725" cy="215900"/>
          </a:xfrm>
          <a:prstGeom prst="rect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3" name="Text Box 13"/>
          <p:cNvSpPr txBox="1">
            <a:spLocks noChangeArrowheads="1"/>
          </p:cNvSpPr>
          <p:nvPr/>
        </p:nvSpPr>
        <p:spPr bwMode="auto">
          <a:xfrm>
            <a:off x="7143750" y="1549400"/>
            <a:ext cx="596900" cy="366713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IgA</a:t>
            </a:r>
            <a:endParaRPr lang="es-ES_tradnl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0174" name="Oval 14"/>
          <p:cNvSpPr>
            <a:spLocks noChangeArrowheads="1"/>
          </p:cNvSpPr>
          <p:nvPr/>
        </p:nvSpPr>
        <p:spPr bwMode="auto">
          <a:xfrm>
            <a:off x="4427538" y="2349500"/>
            <a:ext cx="431800" cy="215900"/>
          </a:xfrm>
          <a:prstGeom prst="ellipse">
            <a:avLst/>
          </a:prstGeom>
          <a:solidFill>
            <a:srgbClr val="FFB6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4327525" y="1363663"/>
            <a:ext cx="763588" cy="365125"/>
          </a:xfrm>
          <a:prstGeom prst="rect">
            <a:avLst/>
          </a:prstGeom>
          <a:solidFill>
            <a:srgbClr val="C4AEF0"/>
          </a:solidFill>
          <a:ln w="28575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c.“M”</a:t>
            </a:r>
          </a:p>
        </p:txBody>
      </p:sp>
      <p:sp>
        <p:nvSpPr>
          <p:cNvPr id="220176" name="Oval 16"/>
          <p:cNvSpPr>
            <a:spLocks noChangeArrowheads="1"/>
          </p:cNvSpPr>
          <p:nvPr/>
        </p:nvSpPr>
        <p:spPr bwMode="auto">
          <a:xfrm>
            <a:off x="3348038" y="2924175"/>
            <a:ext cx="503237" cy="431800"/>
          </a:xfrm>
          <a:prstGeom prst="ellipse">
            <a:avLst/>
          </a:prstGeom>
          <a:solidFill>
            <a:srgbClr val="FFAE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7" name="Rectangle 17"/>
          <p:cNvSpPr>
            <a:spLocks noChangeArrowheads="1"/>
          </p:cNvSpPr>
          <p:nvPr/>
        </p:nvSpPr>
        <p:spPr bwMode="auto">
          <a:xfrm>
            <a:off x="5219700" y="2997200"/>
            <a:ext cx="865188" cy="431800"/>
          </a:xfrm>
          <a:prstGeom prst="rect">
            <a:avLst/>
          </a:prstGeom>
          <a:solidFill>
            <a:srgbClr val="FFAD5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9" name="Rectangle 19"/>
          <p:cNvSpPr>
            <a:spLocks noChangeArrowheads="1"/>
          </p:cNvSpPr>
          <p:nvPr/>
        </p:nvSpPr>
        <p:spPr bwMode="auto">
          <a:xfrm>
            <a:off x="5148263" y="3429000"/>
            <a:ext cx="719137" cy="360363"/>
          </a:xfrm>
          <a:prstGeom prst="rect">
            <a:avLst/>
          </a:prstGeom>
          <a:solidFill>
            <a:srgbClr val="FFAE5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0" name="Rectangle 20"/>
          <p:cNvSpPr>
            <a:spLocks noChangeArrowheads="1"/>
          </p:cNvSpPr>
          <p:nvPr/>
        </p:nvSpPr>
        <p:spPr bwMode="auto">
          <a:xfrm>
            <a:off x="1042988" y="3933825"/>
            <a:ext cx="936625" cy="503238"/>
          </a:xfrm>
          <a:prstGeom prst="rect">
            <a:avLst/>
          </a:prstGeom>
          <a:solidFill>
            <a:srgbClr val="FCF5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1" name="Text Box 21"/>
          <p:cNvSpPr txBox="1">
            <a:spLocks noChangeArrowheads="1"/>
          </p:cNvSpPr>
          <p:nvPr/>
        </p:nvSpPr>
        <p:spPr bwMode="auto">
          <a:xfrm>
            <a:off x="1403350" y="4005263"/>
            <a:ext cx="109696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Macrófagos </a:t>
            </a:r>
          </a:p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matando </a:t>
            </a:r>
          </a:p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3348038" y="2971800"/>
            <a:ext cx="785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Placa </a:t>
            </a:r>
          </a:p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linfática</a:t>
            </a:r>
          </a:p>
        </p:txBody>
      </p:sp>
      <p:sp>
        <p:nvSpPr>
          <p:cNvPr id="220185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220186" name="Text Box 26"/>
          <p:cNvSpPr txBox="1">
            <a:spLocks noChangeArrowheads="1"/>
          </p:cNvSpPr>
          <p:nvPr/>
        </p:nvSpPr>
        <p:spPr bwMode="auto">
          <a:xfrm>
            <a:off x="7546975" y="2805113"/>
            <a:ext cx="552450" cy="336550"/>
          </a:xfrm>
          <a:prstGeom prst="rect">
            <a:avLst/>
          </a:prstGeom>
          <a:solidFill>
            <a:srgbClr val="C4AE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IgA</a:t>
            </a:r>
            <a:endParaRPr lang="es-ES_tradnl" sz="16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0188" name="Rectangle 28"/>
          <p:cNvSpPr>
            <a:spLocks noChangeArrowheads="1"/>
          </p:cNvSpPr>
          <p:nvPr/>
        </p:nvSpPr>
        <p:spPr bwMode="auto">
          <a:xfrm>
            <a:off x="8027988" y="3141663"/>
            <a:ext cx="4318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89" name="Text Box 29"/>
          <p:cNvSpPr txBox="1">
            <a:spLocks noChangeArrowheads="1"/>
          </p:cNvSpPr>
          <p:nvPr/>
        </p:nvSpPr>
        <p:spPr bwMode="auto">
          <a:xfrm>
            <a:off x="6948488" y="4221163"/>
            <a:ext cx="1322387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plasmática</a:t>
            </a:r>
          </a:p>
        </p:txBody>
      </p:sp>
      <p:sp>
        <p:nvSpPr>
          <p:cNvPr id="220191" name="Rectangle 31"/>
          <p:cNvSpPr>
            <a:spLocks noChangeArrowheads="1"/>
          </p:cNvSpPr>
          <p:nvPr/>
        </p:nvSpPr>
        <p:spPr bwMode="auto">
          <a:xfrm>
            <a:off x="7451725" y="3933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90" name="Line 30"/>
          <p:cNvSpPr>
            <a:spLocks noChangeShapeType="1"/>
          </p:cNvSpPr>
          <p:nvPr/>
        </p:nvSpPr>
        <p:spPr bwMode="auto">
          <a:xfrm flipV="1">
            <a:off x="7740650" y="3789363"/>
            <a:ext cx="2159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92" name="Rectangle 32"/>
          <p:cNvSpPr>
            <a:spLocks noChangeArrowheads="1"/>
          </p:cNvSpPr>
          <p:nvPr/>
        </p:nvSpPr>
        <p:spPr bwMode="auto">
          <a:xfrm>
            <a:off x="4716463" y="4365625"/>
            <a:ext cx="6477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93" name="Text Box 33"/>
          <p:cNvSpPr txBox="1">
            <a:spLocks noChangeArrowheads="1"/>
          </p:cNvSpPr>
          <p:nvPr/>
        </p:nvSpPr>
        <p:spPr bwMode="auto">
          <a:xfrm>
            <a:off x="4572000" y="4365625"/>
            <a:ext cx="138112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dendríticas</a:t>
            </a:r>
          </a:p>
        </p:txBody>
      </p:sp>
      <p:sp>
        <p:nvSpPr>
          <p:cNvPr id="220194" name="Line 34"/>
          <p:cNvSpPr>
            <a:spLocks noChangeShapeType="1"/>
          </p:cNvSpPr>
          <p:nvPr/>
        </p:nvSpPr>
        <p:spPr bwMode="auto">
          <a:xfrm flipH="1">
            <a:off x="4716463" y="17002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78" name="Text Box 18"/>
          <p:cNvSpPr txBox="1">
            <a:spLocks noChangeArrowheads="1"/>
          </p:cNvSpPr>
          <p:nvPr/>
        </p:nvSpPr>
        <p:spPr bwMode="auto">
          <a:xfrm>
            <a:off x="5003800" y="2924175"/>
            <a:ext cx="113823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c.dendríticas</a:t>
            </a:r>
          </a:p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captan </a:t>
            </a:r>
          </a:p>
          <a:p>
            <a:pPr algn="ctr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bacterias</a:t>
            </a:r>
          </a:p>
        </p:txBody>
      </p:sp>
      <p:sp>
        <p:nvSpPr>
          <p:cNvPr id="62492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2955219" y="1433513"/>
            <a:ext cx="3231975" cy="461665"/>
          </a:xfrm>
          <a:prstGeom prst="rect">
            <a:avLst/>
          </a:prstGeom>
          <a:solidFill>
            <a:srgbClr val="D5D5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TOLERANCIA ORAL</a:t>
            </a:r>
          </a:p>
        </p:txBody>
      </p:sp>
      <p:sp>
        <p:nvSpPr>
          <p:cNvPr id="219175" name="Text Box 39"/>
          <p:cNvSpPr txBox="1">
            <a:spLocks noChangeArrowheads="1"/>
          </p:cNvSpPr>
          <p:nvPr/>
        </p:nvSpPr>
        <p:spPr bwMode="auto">
          <a:xfrm>
            <a:off x="2482850" y="3860800"/>
            <a:ext cx="4176713" cy="1277273"/>
          </a:xfrm>
          <a:prstGeom prst="rect">
            <a:avLst/>
          </a:prstGeom>
          <a:solidFill>
            <a:srgbClr val="EFE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Antígenos inocuos:</a:t>
            </a:r>
          </a:p>
          <a:p>
            <a:pPr algn="ctr"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Proteínas de la dieta y </a:t>
            </a:r>
            <a:r>
              <a:rPr lang="es-ES_tradnl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Microbiota*</a:t>
            </a:r>
            <a:endParaRPr lang="es-ES_tradnl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3492" name="Text Box 43"/>
          <p:cNvSpPr txBox="1">
            <a:spLocks noChangeArrowheads="1"/>
          </p:cNvSpPr>
          <p:nvPr/>
        </p:nvSpPr>
        <p:spPr bwMode="auto">
          <a:xfrm>
            <a:off x="6992938" y="468313"/>
            <a:ext cx="1584325" cy="584200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S. INMUNE </a:t>
            </a:r>
          </a:p>
          <a:p>
            <a:pPr algn="ctr" eaLnBrk="1" hangingPunct="1"/>
            <a:r>
              <a:rPr lang="es-ES" sz="1600" b="1">
                <a:effectLst/>
              </a:rPr>
              <a:t>ENTÉRICO</a:t>
            </a:r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755650" y="1052513"/>
            <a:ext cx="11509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9182" name="Rectangle 46"/>
          <p:cNvSpPr>
            <a:spLocks noChangeArrowheads="1"/>
          </p:cNvSpPr>
          <p:nvPr/>
        </p:nvSpPr>
        <p:spPr bwMode="auto">
          <a:xfrm>
            <a:off x="1863725" y="2133600"/>
            <a:ext cx="5327650" cy="1584325"/>
          </a:xfrm>
          <a:prstGeom prst="rect">
            <a:avLst/>
          </a:prstGeom>
          <a:noFill/>
          <a:ln w="28575">
            <a:solidFill>
              <a:srgbClr val="FF2D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“El sistema inmune intestinal tiene que discriminar entre generar inmunidad protectora contra antígenos dañinos y tolerancia contra materiales inocuos”</a:t>
            </a:r>
          </a:p>
          <a:p>
            <a:pPr algn="ct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Mucosal Immunology 2012; 5: 232–239 </a:t>
            </a: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83" name="Rectangle 47"/>
          <p:cNvSpPr>
            <a:spLocks noChangeArrowheads="1"/>
          </p:cNvSpPr>
          <p:nvPr/>
        </p:nvSpPr>
        <p:spPr bwMode="auto">
          <a:xfrm>
            <a:off x="2774950" y="5300663"/>
            <a:ext cx="3636963" cy="944562"/>
          </a:xfrm>
          <a:prstGeom prst="rect">
            <a:avLst/>
          </a:prstGeom>
          <a:noFill/>
          <a:ln w="28575">
            <a:solidFill>
              <a:srgbClr val="FF2D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Si el epitelio está dañado puede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dar respuesta sistémica a </a:t>
            </a:r>
          </a:p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agentes inocuos</a:t>
            </a:r>
          </a:p>
        </p:txBody>
      </p:sp>
      <p:sp>
        <p:nvSpPr>
          <p:cNvPr id="63496" name="Text Box 6"/>
          <p:cNvSpPr txBox="1">
            <a:spLocks noChangeArrowheads="1"/>
          </p:cNvSpPr>
          <p:nvPr/>
        </p:nvSpPr>
        <p:spPr bwMode="auto">
          <a:xfrm>
            <a:off x="6461125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19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75" grpId="0" animBg="1"/>
      <p:bldP spid="219182" grpId="0" animBg="1"/>
      <p:bldP spid="21918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2955218" y="1530831"/>
            <a:ext cx="3231975" cy="461665"/>
          </a:xfrm>
          <a:prstGeom prst="rect">
            <a:avLst/>
          </a:prstGeom>
          <a:solidFill>
            <a:srgbClr val="D5D5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TOLERANCIA ORAL</a:t>
            </a: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1636713" y="2355850"/>
            <a:ext cx="5870575" cy="2523768"/>
          </a:xfrm>
          <a:prstGeom prst="rect">
            <a:avLst/>
          </a:prstGeom>
          <a:solidFill>
            <a:srgbClr val="EFE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 el estado de 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falta de respuesta local y sistémica 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inducido por administración oral de antígenos inocuos. Un proceso análogo también regula respuestas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al microbiota del colon</a:t>
            </a:r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 tolerancia inducida en la mucosa parece prevenir alteraciones intestinales como alergia alimentaria, enfermedad celíaca y enfermedad inflamatoria del intestino. 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16" name="Text Box 5"/>
          <p:cNvSpPr txBox="1">
            <a:spLocks noChangeArrowheads="1"/>
          </p:cNvSpPr>
          <p:nvPr/>
        </p:nvSpPr>
        <p:spPr bwMode="auto">
          <a:xfrm>
            <a:off x="6877050" y="620713"/>
            <a:ext cx="1584325" cy="584200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 dirty="0">
                <a:effectLst/>
              </a:rPr>
              <a:t>S. INMUNE </a:t>
            </a:r>
          </a:p>
          <a:p>
            <a:pPr algn="ctr" eaLnBrk="1" hangingPunct="1"/>
            <a:r>
              <a:rPr lang="es-ES" sz="1600" b="1" dirty="0">
                <a:effectLst/>
              </a:rPr>
              <a:t>ENTÉRICO</a:t>
            </a: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739775" y="823913"/>
            <a:ext cx="1150938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2508250" y="5013325"/>
            <a:ext cx="4999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Pabst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A.M.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Mowat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Oral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tolerance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food</a:t>
            </a:r>
            <a:r>
              <a:rPr lang="es-ES_tradnl" sz="1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protein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es-ES_tradnl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Mucosal</a:t>
            </a: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Immunology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2012; 5: 232–239 </a:t>
            </a:r>
          </a:p>
        </p:txBody>
      </p:sp>
      <p:sp>
        <p:nvSpPr>
          <p:cNvPr id="645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3"/>
          <p:cNvSpPr txBox="1">
            <a:spLocks noChangeArrowheads="1"/>
          </p:cNvSpPr>
          <p:nvPr/>
        </p:nvSpPr>
        <p:spPr bwMode="auto">
          <a:xfrm>
            <a:off x="7019925" y="908050"/>
            <a:ext cx="1720343" cy="646331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S. INMUNE </a:t>
            </a:r>
          </a:p>
          <a:p>
            <a:pPr eaLnBrk="1" hangingPunct="1"/>
            <a:r>
              <a:rPr lang="es-ES" b="1">
                <a:effectLst/>
              </a:rPr>
              <a:t>   ENTÉRICO</a:t>
            </a:r>
          </a:p>
        </p:txBody>
      </p:sp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468313" y="2492375"/>
            <a:ext cx="4318000" cy="2282825"/>
          </a:xfrm>
          <a:prstGeom prst="rect">
            <a:avLst/>
          </a:prstGeom>
          <a:solidFill>
            <a:srgbClr val="FFE5F2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800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El sistema IgA no está bien desarrollado en el RN, madura en</a:t>
            </a:r>
          </a:p>
          <a:p>
            <a:pPr eaLnBrk="1" hangingPunct="1"/>
            <a:r>
              <a:rPr lang="es-ES" dirty="0" smtClean="0">
                <a:effectLst/>
              </a:rPr>
              <a:t>5-6 </a:t>
            </a:r>
            <a:r>
              <a:rPr lang="es-ES" dirty="0">
                <a:effectLst/>
              </a:rPr>
              <a:t>meses</a:t>
            </a:r>
          </a:p>
          <a:p>
            <a:pPr eaLnBrk="1" hangingPunct="1"/>
            <a:endParaRPr lang="es-ES" dirty="0">
              <a:effectLst/>
            </a:endParaRPr>
          </a:p>
          <a:p>
            <a:pPr eaLnBrk="1" hangingPunct="1"/>
            <a:r>
              <a:rPr lang="es-ES" dirty="0">
                <a:effectLst/>
              </a:rPr>
              <a:t>Endocitosis IgA de la leche materna, </a:t>
            </a:r>
          </a:p>
          <a:p>
            <a:pPr eaLnBrk="1" hangingPunct="1"/>
            <a:r>
              <a:rPr lang="es-ES" dirty="0">
                <a:effectLst/>
              </a:rPr>
              <a:t>proteínas </a:t>
            </a:r>
            <a:r>
              <a:rPr lang="es-ES" u="sng" dirty="0">
                <a:effectLst/>
              </a:rPr>
              <a:t>sin digerir</a:t>
            </a:r>
            <a:r>
              <a:rPr lang="es-ES" dirty="0">
                <a:effectLst/>
              </a:rPr>
              <a:t> capturadas en el </a:t>
            </a:r>
            <a:r>
              <a:rPr lang="es-ES" u="sng" dirty="0">
                <a:effectLst/>
              </a:rPr>
              <a:t>íleon</a:t>
            </a:r>
            <a:endParaRPr lang="es-ES" b="1" u="sng" dirty="0">
              <a:effectLst/>
            </a:endParaRPr>
          </a:p>
          <a:p>
            <a:pPr eaLnBrk="1" hangingPunct="1"/>
            <a:endParaRPr lang="es-ES" sz="900" u="sng" dirty="0">
              <a:effectLst/>
            </a:endParaRPr>
          </a:p>
        </p:txBody>
      </p:sp>
      <p:sp>
        <p:nvSpPr>
          <p:cNvPr id="66564" name="Rectangle 13"/>
          <p:cNvSpPr>
            <a:spLocks noChangeArrowheads="1"/>
          </p:cNvSpPr>
          <p:nvPr/>
        </p:nvSpPr>
        <p:spPr bwMode="auto">
          <a:xfrm>
            <a:off x="468313" y="1773238"/>
            <a:ext cx="4751387" cy="485775"/>
          </a:xfrm>
          <a:prstGeom prst="rect">
            <a:avLst/>
          </a:prstGeom>
          <a:solidFill>
            <a:srgbClr val="FFC1E0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400">
                <a:effectLst/>
              </a:rPr>
              <a:t>Inmunidad pasiva RN-lactante</a:t>
            </a:r>
            <a:endParaRPr lang="es-ES_tradnl" sz="2400">
              <a:effectLst/>
            </a:endParaRPr>
          </a:p>
        </p:txBody>
      </p:sp>
      <p:pic>
        <p:nvPicPr>
          <p:cNvPr id="66565" name="Picture 14" descr="amamantar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2573338"/>
            <a:ext cx="3671887" cy="2752725"/>
          </a:xfrm>
          <a:prstGeom prst="rect">
            <a:avLst/>
          </a:prstGeom>
          <a:noFill/>
          <a:ln w="28575">
            <a:solidFill>
              <a:srgbClr val="FF7DB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Text Box 15"/>
          <p:cNvSpPr txBox="1">
            <a:spLocks noChangeArrowheads="1"/>
          </p:cNvSpPr>
          <p:nvPr/>
        </p:nvSpPr>
        <p:spPr bwMode="auto">
          <a:xfrm>
            <a:off x="7118350" y="4533900"/>
            <a:ext cx="735013" cy="457200"/>
          </a:xfrm>
          <a:prstGeom prst="rect">
            <a:avLst/>
          </a:prstGeom>
          <a:solidFill>
            <a:srgbClr val="FF8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2400">
                <a:effectLst/>
              </a:rPr>
              <a:t>IgA</a:t>
            </a: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7740650" y="1700213"/>
            <a:ext cx="855663" cy="547687"/>
          </a:xfrm>
          <a:prstGeom prst="rect">
            <a:avLst/>
          </a:prstGeom>
          <a:solidFill>
            <a:srgbClr val="FFC1E0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IgA</a:t>
            </a:r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539750" y="5013325"/>
            <a:ext cx="42656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/>
              </a:rPr>
              <a:t>Sistema Inmune General Mucoso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IgA: saliva, bilis, leche,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fluido intestinal</a:t>
            </a: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684213" y="836613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6827838" y="404813"/>
            <a:ext cx="1872629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</p:txBody>
      </p:sp>
      <p:sp>
        <p:nvSpPr>
          <p:cNvPr id="6657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s Documentos\EN PROCESO 2015\MICROBIOMA SEMINARIO 2015\PWPT MICROBIOTA\PRESENTACIONES\epitelio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56"/>
          <a:stretch/>
        </p:blipFill>
        <p:spPr bwMode="auto">
          <a:xfrm>
            <a:off x="1478710" y="2304535"/>
            <a:ext cx="6182519" cy="41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648609" y="716719"/>
            <a:ext cx="3842719" cy="769441"/>
          </a:xfrm>
          <a:prstGeom prst="rect">
            <a:avLst/>
          </a:prstGeom>
          <a:solidFill>
            <a:srgbClr val="BDD8FF"/>
          </a:solidFill>
          <a:ln w="1905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Barrera Intestinal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Elementos celulares y químicos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58000" y="4464216"/>
            <a:ext cx="803229" cy="67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5453766" y="5502395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4216442" y="4885572"/>
            <a:ext cx="1346158" cy="84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096676" y="4825313"/>
            <a:ext cx="1585690" cy="369332"/>
          </a:xfrm>
          <a:prstGeom prst="rect">
            <a:avLst/>
          </a:prstGeom>
          <a:solidFill>
            <a:srgbClr val="CA6E6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Dendrítica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33600" y="5912016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1905000" y="5825176"/>
            <a:ext cx="1337226" cy="369332"/>
          </a:xfrm>
          <a:prstGeom prst="rect">
            <a:avLst/>
          </a:prstGeom>
          <a:solidFill>
            <a:srgbClr val="CC66FF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Macrófago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446143" y="4127491"/>
            <a:ext cx="1989035" cy="33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3785686" y="4151775"/>
            <a:ext cx="938714" cy="472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813303" y="4029724"/>
            <a:ext cx="1330814" cy="369332"/>
          </a:xfrm>
          <a:prstGeom prst="rect">
            <a:avLst/>
          </a:prstGeom>
          <a:solidFill>
            <a:srgbClr val="B4DADE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Enterocito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84595" y="4094884"/>
            <a:ext cx="1178528" cy="369332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</a:t>
            </a:r>
            <a:r>
              <a:rPr lang="es-VE" dirty="0" err="1" smtClean="0">
                <a:latin typeface="Comic Sans MS" pitchFamily="66" charset="0"/>
              </a:rPr>
              <a:t>Paneth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00670" y="4151775"/>
            <a:ext cx="1508746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Caliciforme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35693" y="4238555"/>
            <a:ext cx="1564852" cy="646331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Linfocito</a:t>
            </a:r>
          </a:p>
          <a:p>
            <a:r>
              <a:rPr lang="es-VE" dirty="0" err="1" smtClean="0">
                <a:latin typeface="Comic Sans MS" pitchFamily="66" charset="0"/>
              </a:rPr>
              <a:t>intraepitelial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85209" y="1658204"/>
            <a:ext cx="1377300" cy="584775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omic Sans MS" pitchFamily="66" charset="0"/>
              </a:rPr>
              <a:t>α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lisozima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47586" y="1992868"/>
            <a:ext cx="713657" cy="369332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sIgA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53200" y="2086928"/>
            <a:ext cx="1295400" cy="62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66136" y="2086928"/>
            <a:ext cx="1470275" cy="584775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β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Reg</a:t>
            </a:r>
            <a:r>
              <a:rPr lang="es-VE" sz="1600" dirty="0" smtClean="0">
                <a:latin typeface="Comic Sans MS" pitchFamily="66" charset="0"/>
              </a:rPr>
              <a:t> 3 </a:t>
            </a:r>
            <a:r>
              <a:rPr lang="es-VE" sz="1600" dirty="0" err="1" smtClean="0">
                <a:latin typeface="Comic Sans MS" pitchFamily="66" charset="0"/>
              </a:rPr>
              <a:t>protein</a:t>
            </a:r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96676" y="2401164"/>
            <a:ext cx="627724" cy="31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4047297" y="2381478"/>
            <a:ext cx="663964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moco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5188" y="5544266"/>
            <a:ext cx="1572866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Plasmática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191504" y="4724400"/>
            <a:ext cx="596638" cy="307777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sIgA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49033" y="4279550"/>
            <a:ext cx="350944" cy="4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271723" y="3012989"/>
            <a:ext cx="1133644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Uniones </a:t>
            </a:r>
          </a:p>
          <a:p>
            <a:r>
              <a:rPr lang="es-VE" sz="1600" dirty="0" smtClean="0">
                <a:latin typeface="Comic Sans MS" pitchFamily="66" charset="0"/>
              </a:rPr>
              <a:t>estrechas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83406" y="1715869"/>
            <a:ext cx="862737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 Luz </a:t>
            </a:r>
            <a:endParaRPr lang="es-VE" sz="2400" dirty="0">
              <a:latin typeface="Comic Sans MS" pitchFamily="66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1401788" y="3262444"/>
            <a:ext cx="817768" cy="18612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V="1">
            <a:off x="1464678" y="3324485"/>
            <a:ext cx="1659522" cy="124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7339529" y="3509414"/>
            <a:ext cx="1031051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Epitelio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854962" y="4959491"/>
            <a:ext cx="95571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Lámina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propia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802104" y="2204864"/>
            <a:ext cx="98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25201" y="6264992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6935693" y="347387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</p:spTree>
    <p:extLst>
      <p:ext uri="{BB962C8B-B14F-4D97-AF65-F5344CB8AC3E}">
        <p14:creationId xmlns:p14="http://schemas.microsoft.com/office/powerpoint/2010/main" val="215877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" grpId="0" animBg="1"/>
      <p:bldP spid="8" grpId="0" animBg="1"/>
      <p:bldP spid="9" grpId="0" animBg="1"/>
      <p:bldP spid="10" grpId="0" animBg="1"/>
      <p:bldP spid="2" grpId="0" animBg="1"/>
      <p:bldP spid="21" grpId="0" animBg="1"/>
      <p:bldP spid="22" grpId="0" animBg="1"/>
      <p:bldP spid="20" grpId="0" animBg="1"/>
      <p:bldP spid="13" grpId="0" animBg="1"/>
      <p:bldP spid="24" grpId="0" animBg="1"/>
      <p:bldP spid="25" grpId="0" animBg="1"/>
      <p:bldP spid="27" grpId="0" animBg="1"/>
      <p:bldP spid="38" grpId="0" animBg="1"/>
      <p:bldP spid="39" grpId="0" animBg="1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726086" y="2245839"/>
            <a:ext cx="2592388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49275" indent="-549275">
              <a:defRPr>
                <a:solidFill>
                  <a:schemeClr val="tx1"/>
                </a:solidFill>
                <a:latin typeface="Arial" charset="0"/>
              </a:defRPr>
            </a:lvl1pPr>
            <a:lvl2pPr marL="1185863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82245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2459038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3095625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35528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40100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44672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924425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 INTESTINO        </a:t>
            </a: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DELGADO</a:t>
            </a:r>
          </a:p>
          <a:p>
            <a:pPr>
              <a:buFontTx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EPITELIO</a:t>
            </a:r>
          </a:p>
          <a:p>
            <a:pPr>
              <a:buFontTx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SECRECIÓN</a:t>
            </a:r>
          </a:p>
          <a:p>
            <a:pPr>
              <a:buFontTx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MOTILIDAD</a:t>
            </a:r>
          </a:p>
          <a:p>
            <a:pPr>
              <a:buFontTx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 ALTERACIONES</a:t>
            </a:r>
          </a:p>
        </p:txBody>
      </p:sp>
      <p:pic>
        <p:nvPicPr>
          <p:cNvPr id="65544" name="Picture 8" descr="gutthumb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/>
          <a:stretch>
            <a:fillRect/>
          </a:stretch>
        </p:blipFill>
        <p:spPr bwMode="auto">
          <a:xfrm>
            <a:off x="3851275" y="333375"/>
            <a:ext cx="2908300" cy="5157788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4427538" y="2565400"/>
            <a:ext cx="2160587" cy="208915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6149" name="Picture 7" descr="mucosa intestino delgado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3024187" cy="1985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4572000" y="4076700"/>
            <a:ext cx="1223963" cy="2520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6443663" y="3068638"/>
            <a:ext cx="2305050" cy="15128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10795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87040" y="1476398"/>
            <a:ext cx="2507152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7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Intestino delgado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552081" y="5374361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33707" y="810460"/>
            <a:ext cx="2276585" cy="830997"/>
          </a:xfrm>
          <a:prstGeom prst="rect">
            <a:avLst/>
          </a:prstGeom>
          <a:solidFill>
            <a:srgbClr val="A3D1FF"/>
          </a:solidFill>
          <a:ln>
            <a:solidFill>
              <a:srgbClr val="0000CC"/>
            </a:solidFill>
          </a:ln>
          <a:effectLst>
            <a:glow rad="139700">
              <a:srgbClr val="0070C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Permeabilidad </a:t>
            </a:r>
            <a:endParaRPr lang="es-VE" sz="2400" dirty="0" smtClean="0"/>
          </a:p>
          <a:p>
            <a:pPr algn="ctr"/>
            <a:r>
              <a:rPr lang="es-VE" sz="2400" dirty="0" smtClean="0"/>
              <a:t>Intestinal</a:t>
            </a:r>
            <a:endParaRPr lang="es-VE" sz="2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71600" y="4398203"/>
            <a:ext cx="1744388" cy="830997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Microbiota</a:t>
            </a:r>
            <a:endParaRPr lang="es-VE" sz="2400" dirty="0" smtClean="0"/>
          </a:p>
          <a:p>
            <a:r>
              <a:rPr lang="es-VE" sz="2400" dirty="0" smtClean="0"/>
              <a:t>Intestinal</a:t>
            </a:r>
            <a:endParaRPr lang="es-VE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383254" y="4398203"/>
            <a:ext cx="171713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S. Inmune </a:t>
            </a:r>
          </a:p>
          <a:p>
            <a:pPr algn="ctr"/>
            <a:r>
              <a:rPr lang="es-VE" sz="2400" dirty="0" smtClean="0"/>
              <a:t>mucosa</a:t>
            </a:r>
            <a:endParaRPr lang="es-VE" sz="2400" dirty="0"/>
          </a:p>
        </p:txBody>
      </p:sp>
      <p:sp>
        <p:nvSpPr>
          <p:cNvPr id="18" name="17 Elipse"/>
          <p:cNvSpPr/>
          <p:nvPr/>
        </p:nvSpPr>
        <p:spPr bwMode="auto">
          <a:xfrm>
            <a:off x="3363319" y="4067807"/>
            <a:ext cx="907741" cy="6885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4001030" y="2380227"/>
            <a:ext cx="954106" cy="80316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885643" y="2420888"/>
            <a:ext cx="13324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Digestión </a:t>
            </a:r>
          </a:p>
          <a:p>
            <a:pPr algn="ctr"/>
            <a:r>
              <a:rPr lang="es-VE" sz="1400" dirty="0" smtClean="0"/>
              <a:t>y absorción </a:t>
            </a:r>
          </a:p>
          <a:p>
            <a:pPr algn="ctr"/>
            <a:r>
              <a:rPr lang="es-VE" sz="1400" dirty="0"/>
              <a:t>d</a:t>
            </a:r>
            <a:r>
              <a:rPr lang="es-VE" sz="1400" dirty="0" smtClean="0"/>
              <a:t>e comida</a:t>
            </a:r>
          </a:p>
          <a:p>
            <a:pPr algn="ctr"/>
            <a:r>
              <a:rPr lang="es-VE" sz="1400" dirty="0" smtClean="0"/>
              <a:t>Absorción de </a:t>
            </a:r>
          </a:p>
          <a:p>
            <a:pPr algn="ctr"/>
            <a:r>
              <a:rPr lang="es-VE" sz="1400" dirty="0" smtClean="0"/>
              <a:t>líquido</a:t>
            </a:r>
            <a:endParaRPr lang="es-VE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34143" y="3627923"/>
            <a:ext cx="12859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/>
              <a:t>Epitelio</a:t>
            </a:r>
          </a:p>
          <a:p>
            <a:pPr algn="ctr"/>
            <a:r>
              <a:rPr lang="es-VE" sz="1400" dirty="0" smtClean="0"/>
              <a:t>C. Inmunes</a:t>
            </a:r>
          </a:p>
          <a:p>
            <a:pPr algn="ctr"/>
            <a:r>
              <a:rPr lang="es-VE" sz="1400" dirty="0" smtClean="0"/>
              <a:t>V. sanguíneos</a:t>
            </a:r>
          </a:p>
          <a:p>
            <a:pPr algn="ctr"/>
            <a:r>
              <a:rPr lang="es-VE" sz="1400" dirty="0" smtClean="0"/>
              <a:t>M. Liso</a:t>
            </a:r>
          </a:p>
          <a:p>
            <a:pPr algn="ctr"/>
            <a:r>
              <a:rPr lang="es-VE" sz="1400" dirty="0" smtClean="0"/>
              <a:t>SN entérico</a:t>
            </a:r>
            <a:endParaRPr lang="es-VE" sz="1400" dirty="0"/>
          </a:p>
        </p:txBody>
      </p:sp>
      <p:sp>
        <p:nvSpPr>
          <p:cNvPr id="2" name="1 Triángulo isósceles"/>
          <p:cNvSpPr/>
          <p:nvPr/>
        </p:nvSpPr>
        <p:spPr bwMode="auto">
          <a:xfrm>
            <a:off x="2777505" y="1628800"/>
            <a:ext cx="3594695" cy="3256909"/>
          </a:xfrm>
          <a:prstGeom prst="triangl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</p:spTree>
    <p:extLst>
      <p:ext uri="{BB962C8B-B14F-4D97-AF65-F5344CB8AC3E}">
        <p14:creationId xmlns:p14="http://schemas.microsoft.com/office/powerpoint/2010/main" val="31298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6683" y="1382286"/>
            <a:ext cx="4033972" cy="4216539"/>
          </a:xfrm>
          <a:prstGeom prst="rect">
            <a:avLst/>
          </a:prstGeom>
          <a:solidFill>
            <a:srgbClr val="99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BARRERA </a:t>
            </a:r>
          </a:p>
          <a:p>
            <a:r>
              <a:rPr lang="es-VE" sz="2400" dirty="0" smtClean="0"/>
              <a:t>INTESTINAL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Es entidad que separa la luz intestinal del interior del hospedero. </a:t>
            </a:r>
          </a:p>
          <a:p>
            <a:r>
              <a:rPr lang="es-VE" sz="2000" dirty="0" smtClean="0">
                <a:effectLst/>
              </a:rPr>
              <a:t>Consiste de elementos: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/>
              <a:t>M</a:t>
            </a:r>
            <a:r>
              <a:rPr lang="es-VE" sz="2000" dirty="0" smtClean="0"/>
              <a:t>ecánicos</a:t>
            </a:r>
            <a:r>
              <a:rPr lang="es-VE" sz="2000" dirty="0" smtClean="0">
                <a:effectLst/>
              </a:rPr>
              <a:t> (moco, epitelio)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Humorales</a:t>
            </a:r>
            <a:r>
              <a:rPr lang="es-VE" sz="2000" dirty="0" smtClean="0">
                <a:effectLst/>
              </a:rPr>
              <a:t> (</a:t>
            </a:r>
            <a:r>
              <a:rPr lang="es-VE" sz="2000" dirty="0" err="1" smtClean="0">
                <a:effectLst/>
              </a:rPr>
              <a:t>defensinas</a:t>
            </a:r>
            <a:r>
              <a:rPr lang="es-VE" sz="2000" dirty="0" smtClean="0">
                <a:effectLst/>
              </a:rPr>
              <a:t>, IgA)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err="1" smtClean="0"/>
              <a:t>Inmunologicos</a:t>
            </a:r>
            <a:r>
              <a:rPr lang="es-VE" sz="2000" dirty="0" smtClean="0">
                <a:effectLst/>
              </a:rPr>
              <a:t>  (c. inmunes innatas, linfocitos)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Musculares</a:t>
            </a:r>
            <a:r>
              <a:rPr lang="es-VE" sz="2000" dirty="0" smtClean="0">
                <a:effectLst/>
              </a:rPr>
              <a:t> 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s-VE" sz="2000" dirty="0" smtClean="0"/>
              <a:t>Neurológicos</a:t>
            </a:r>
          </a:p>
          <a:p>
            <a:pPr marL="185738" indent="-185738">
              <a:buFont typeface="Arial" pitchFamily="34" charset="0"/>
              <a:buChar char="•"/>
            </a:pPr>
            <a:endParaRPr lang="es-VE" sz="800" dirty="0" smtClean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88402" y="1381777"/>
            <a:ext cx="3844037" cy="4524315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PERMEABILIDAD </a:t>
            </a:r>
          </a:p>
          <a:p>
            <a:r>
              <a:rPr lang="es-VE" sz="2400" dirty="0" smtClean="0"/>
              <a:t>INTESTINAL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Es característica </a:t>
            </a:r>
            <a:r>
              <a:rPr lang="es-VE" sz="2000" b="1" dirty="0" smtClean="0">
                <a:effectLst/>
              </a:rPr>
              <a:t>funcional </a:t>
            </a:r>
            <a:r>
              <a:rPr lang="es-VE" sz="2000" dirty="0" smtClean="0">
                <a:effectLst/>
              </a:rPr>
              <a:t>de la barrera intestinal en sitios dados,  medible por </a:t>
            </a:r>
            <a:r>
              <a:rPr lang="es-VE" sz="2000" dirty="0" smtClean="0"/>
              <a:t>tasas de flujo</a:t>
            </a:r>
            <a:r>
              <a:rPr lang="es-VE" sz="2000" dirty="0" smtClean="0">
                <a:effectLst/>
              </a:rPr>
              <a:t> a través de la pared intestinal  como un todo o a través de componentes de la pared, de determinadas  </a:t>
            </a:r>
          </a:p>
          <a:p>
            <a:r>
              <a:rPr lang="es-VE" sz="2000" dirty="0" smtClean="0">
                <a:effectLst/>
              </a:rPr>
              <a:t>moléculas que son muy inertes durante el proceso y que pueden ser medidas adecuadamente en estos sitios</a:t>
            </a:r>
            <a:endParaRPr lang="es-VE" sz="2000" dirty="0">
              <a:effectLst/>
            </a:endParaRPr>
          </a:p>
          <a:p>
            <a:endParaRPr lang="es-VE" sz="800" dirty="0" smtClean="0">
              <a:effectLst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16766" y="6077383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052192" y="460860"/>
            <a:ext cx="3039615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/>
              <a:t>DEFINICIONES</a:t>
            </a:r>
            <a:endParaRPr lang="es-VE" sz="28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</p:spTree>
    <p:extLst>
      <p:ext uri="{BB962C8B-B14F-4D97-AF65-F5344CB8AC3E}">
        <p14:creationId xmlns:p14="http://schemas.microsoft.com/office/powerpoint/2010/main" val="81090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99163" y="2220977"/>
            <a:ext cx="3902016" cy="2693045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PERMEABILIDAD </a:t>
            </a:r>
          </a:p>
          <a:p>
            <a:r>
              <a:rPr lang="es-VE" sz="2400" dirty="0" smtClean="0"/>
              <a:t>NORMAL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Estable encontrada en individuos sanos sin signos de intoxicación, inflamación o funciones intestinales  alteradas</a:t>
            </a:r>
          </a:p>
          <a:p>
            <a:endParaRPr lang="es-VE" sz="800" dirty="0">
              <a:effectLst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72001" y="2243767"/>
            <a:ext cx="4435254" cy="2985433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PERMEABILIDAD ALTERADA</a:t>
            </a:r>
          </a:p>
          <a:p>
            <a:endParaRPr lang="es-VE" sz="1200" dirty="0" smtClean="0">
              <a:effectLst/>
            </a:endParaRPr>
          </a:p>
          <a:p>
            <a:r>
              <a:rPr lang="es-VE" sz="2000" dirty="0" smtClean="0">
                <a:effectLst/>
              </a:rPr>
              <a:t>Perturbada y </a:t>
            </a:r>
            <a:r>
              <a:rPr lang="es-VE" sz="2000" dirty="0">
                <a:effectLst/>
              </a:rPr>
              <a:t>cambiada no </a:t>
            </a:r>
            <a:r>
              <a:rPr lang="es-VE" sz="2000" dirty="0" smtClean="0">
                <a:effectLst/>
              </a:rPr>
              <a:t>transitoriamente </a:t>
            </a:r>
            <a:r>
              <a:rPr lang="es-VE" sz="2000" dirty="0" smtClean="0">
                <a:effectLst/>
              </a:rPr>
              <a:t>comparada </a:t>
            </a:r>
            <a:r>
              <a:rPr lang="es-VE" sz="2000" dirty="0" smtClean="0">
                <a:effectLst/>
              </a:rPr>
              <a:t>con la permeabilidad normal, que lleva a </a:t>
            </a:r>
            <a:r>
              <a:rPr lang="es-VE" sz="2000" b="1" dirty="0" smtClean="0">
                <a:effectLst/>
              </a:rPr>
              <a:t>pérdida de la homeostasis </a:t>
            </a:r>
            <a:r>
              <a:rPr lang="es-VE" sz="2000" dirty="0" smtClean="0">
                <a:effectLst/>
              </a:rPr>
              <a:t>intestinal, deterioro funcional  y enfermedad</a:t>
            </a:r>
          </a:p>
          <a:p>
            <a:endParaRPr lang="es-VE" sz="800" dirty="0" smtClean="0">
              <a:effectLst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8883" y="6077384"/>
            <a:ext cx="440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025882" y="1268760"/>
            <a:ext cx="3039615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/>
              <a:t>DEFINICIONES</a:t>
            </a:r>
            <a:endParaRPr lang="es-VE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92125" y="4762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</p:spTree>
    <p:extLst>
      <p:ext uri="{BB962C8B-B14F-4D97-AF65-F5344CB8AC3E}">
        <p14:creationId xmlns:p14="http://schemas.microsoft.com/office/powerpoint/2010/main" val="37667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Heal-a-Leaky-Gut-640x4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5" y="854490"/>
            <a:ext cx="8128000" cy="508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233018" y="6495825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2015</a:t>
            </a:r>
            <a:endParaRPr lang="es-VE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019912" y="5975702"/>
            <a:ext cx="44262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C. </a:t>
            </a:r>
            <a:r>
              <a:rPr lang="es-VE" sz="1100" dirty="0" err="1" smtClean="0"/>
              <a:t>Guthrie</a:t>
            </a:r>
            <a:r>
              <a:rPr lang="es-VE" sz="1100" dirty="0" smtClean="0"/>
              <a:t>. </a:t>
            </a:r>
            <a:r>
              <a:rPr lang="es-VE" sz="1100" i="1" dirty="0" err="1" smtClean="0"/>
              <a:t>How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to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heal</a:t>
            </a:r>
            <a:r>
              <a:rPr lang="es-VE" sz="1100" i="1" dirty="0" smtClean="0"/>
              <a:t> a </a:t>
            </a:r>
            <a:r>
              <a:rPr lang="es-VE" sz="1100" i="1" dirty="0" err="1" smtClean="0"/>
              <a:t>leaky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gut</a:t>
            </a:r>
            <a:r>
              <a:rPr lang="es-VE" sz="1100" dirty="0" smtClean="0"/>
              <a:t>. </a:t>
            </a:r>
            <a:r>
              <a:rPr lang="es-VE" sz="1100" dirty="0" err="1" smtClean="0"/>
              <a:t>Experience</a:t>
            </a:r>
            <a:r>
              <a:rPr lang="es-VE" sz="1100" dirty="0" smtClean="0"/>
              <a:t> </a:t>
            </a:r>
            <a:r>
              <a:rPr lang="es-VE" sz="1100" dirty="0" err="1" smtClean="0"/>
              <a:t>Life</a:t>
            </a:r>
            <a:r>
              <a:rPr lang="es-VE" sz="1100" dirty="0" smtClean="0"/>
              <a:t>, </a:t>
            </a:r>
            <a:r>
              <a:rPr lang="es-VE" sz="1100" dirty="0" err="1" smtClean="0"/>
              <a:t>March</a:t>
            </a:r>
            <a:r>
              <a:rPr lang="es-VE" sz="1100" dirty="0" smtClean="0"/>
              <a:t> 2015</a:t>
            </a:r>
            <a:endParaRPr lang="es-VE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714040" y="980728"/>
            <a:ext cx="2818400" cy="830997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/>
              <a:t>Permeabilidad </a:t>
            </a:r>
          </a:p>
          <a:p>
            <a:pPr algn="ctr"/>
            <a:r>
              <a:rPr lang="es-VE" sz="2400" dirty="0" smtClean="0"/>
              <a:t>intestinal alterada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23695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pic>
        <p:nvPicPr>
          <p:cNvPr id="1026" name="Picture 2" descr="C:\Users\ximena\Desktop\s12876-014-0189-7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0" b="22459"/>
          <a:stretch/>
        </p:blipFill>
        <p:spPr bwMode="auto">
          <a:xfrm>
            <a:off x="1371644" y="2476035"/>
            <a:ext cx="7160796" cy="144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098710" y="1052736"/>
            <a:ext cx="4931430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/>
              <a:t>Alteraciones de permeabilidad</a:t>
            </a:r>
          </a:p>
          <a:p>
            <a:pPr algn="ctr"/>
            <a:r>
              <a:rPr lang="es-VE" sz="2400" dirty="0"/>
              <a:t>e</a:t>
            </a:r>
            <a:r>
              <a:rPr lang="es-VE" sz="2400" dirty="0" smtClean="0"/>
              <a:t>n barrera intestinal </a:t>
            </a:r>
            <a:endParaRPr lang="es-VE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259632" y="4017838"/>
            <a:ext cx="1406154" cy="1015663"/>
          </a:xfrm>
          <a:prstGeom prst="rect">
            <a:avLst/>
          </a:prstGeom>
          <a:solidFill>
            <a:srgbClr val="C5E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/>
              </a:rPr>
              <a:t>Defectos </a:t>
            </a:r>
          </a:p>
          <a:p>
            <a:r>
              <a:rPr lang="es-VE" sz="2000" b="1" dirty="0" smtClean="0">
                <a:effectLst/>
              </a:rPr>
              <a:t>uniones </a:t>
            </a:r>
          </a:p>
          <a:p>
            <a:r>
              <a:rPr lang="es-VE" sz="2000" b="1" dirty="0" smtClean="0">
                <a:effectLst/>
              </a:rPr>
              <a:t>estrechas</a:t>
            </a:r>
            <a:endParaRPr lang="es-VE" sz="2000" b="1" dirty="0">
              <a:effectLst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51657" y="3989296"/>
            <a:ext cx="1720343" cy="707886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/>
              </a:rPr>
              <a:t>Filtraciones </a:t>
            </a:r>
          </a:p>
          <a:p>
            <a:r>
              <a:rPr lang="es-VE" sz="2000" b="1" dirty="0" err="1" smtClean="0">
                <a:effectLst/>
              </a:rPr>
              <a:t>apoptóticas</a:t>
            </a:r>
            <a:endParaRPr lang="es-VE" sz="2000" b="1" dirty="0">
              <a:effectLst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909250" y="3996353"/>
            <a:ext cx="1337226" cy="707886"/>
          </a:xfrm>
          <a:prstGeom prst="rect">
            <a:avLst/>
          </a:prstGeom>
          <a:solidFill>
            <a:srgbClr val="FF66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smtClean="0">
                <a:effectLst/>
              </a:rPr>
              <a:t>Erosiones</a:t>
            </a:r>
          </a:p>
          <a:p>
            <a:pPr algn="ctr"/>
            <a:r>
              <a:rPr lang="es-VE" sz="2000" b="1" dirty="0" smtClean="0">
                <a:effectLst/>
              </a:rPr>
              <a:t>úlceras</a:t>
            </a:r>
            <a:endParaRPr lang="es-VE" sz="2000" b="1" dirty="0">
              <a:effectLst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326822" y="3954542"/>
            <a:ext cx="1669047" cy="400110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err="1" smtClean="0">
                <a:effectLst/>
              </a:rPr>
              <a:t>Transcitosis</a:t>
            </a:r>
            <a:endParaRPr lang="es-VE" sz="2000" b="1" dirty="0">
              <a:effectLst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1351642" y="2396463"/>
            <a:ext cx="3010788" cy="1117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5384090" y="2396463"/>
            <a:ext cx="3010788" cy="1117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2309718" y="2396463"/>
            <a:ext cx="338068" cy="25581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3621647" y="2452360"/>
            <a:ext cx="275199" cy="1999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791802" y="2148217"/>
            <a:ext cx="1252266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Antígenos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331640" y="2164794"/>
            <a:ext cx="1412566" cy="369332"/>
          </a:xfrm>
          <a:prstGeom prst="rect">
            <a:avLst/>
          </a:prstGeom>
          <a:solidFill>
            <a:srgbClr val="C5E2FF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Iones/agua</a:t>
            </a:r>
            <a:endParaRPr lang="es-VE" b="1" dirty="0">
              <a:effectLst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355976" y="2148217"/>
            <a:ext cx="1903085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effectLst/>
              </a:rPr>
              <a:t>M</a:t>
            </a:r>
            <a:r>
              <a:rPr lang="es-VE" b="1" dirty="0" smtClean="0">
                <a:effectLst/>
              </a:rPr>
              <a:t>acromoléculas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437556" y="2148217"/>
            <a:ext cx="123142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b="1" dirty="0">
                <a:effectLst/>
              </a:rPr>
              <a:t>B</a:t>
            </a:r>
            <a:r>
              <a:rPr lang="es-VE" b="1" dirty="0" smtClean="0">
                <a:effectLst/>
              </a:rPr>
              <a:t>acterias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947246" y="5158933"/>
            <a:ext cx="7213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effectLst/>
              </a:rPr>
              <a:t>Paso de moléculas marcadoras para medidas de permeabilidad </a:t>
            </a:r>
          </a:p>
          <a:p>
            <a:pPr algn="ctr"/>
            <a:r>
              <a:rPr lang="es-VE" b="1" dirty="0" smtClean="0">
                <a:effectLst/>
              </a:rPr>
              <a:t>que son específicas para el tipo de lesión</a:t>
            </a:r>
            <a:endParaRPr lang="es-VE" b="1" dirty="0">
              <a:effectLst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373907" y="5805264"/>
            <a:ext cx="6360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189 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804025" y="4762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38350" y="3035520"/>
            <a:ext cx="1067921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EPITELIO</a:t>
            </a:r>
            <a:endParaRPr lang="es-VE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40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0" grpId="0" animBg="1"/>
      <p:bldP spid="13" grpId="0" animBg="1"/>
      <p:bldP spid="1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 descr="normal vs inflamacion en intestino march 05 science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6"/>
          <a:stretch>
            <a:fillRect/>
          </a:stretch>
        </p:blipFill>
        <p:spPr bwMode="auto">
          <a:xfrm>
            <a:off x="755650" y="1628775"/>
            <a:ext cx="73453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Rectangle 8"/>
          <p:cNvSpPr>
            <a:spLocks noChangeArrowheads="1"/>
          </p:cNvSpPr>
          <p:nvPr/>
        </p:nvSpPr>
        <p:spPr bwMode="auto">
          <a:xfrm>
            <a:off x="1116013" y="908050"/>
            <a:ext cx="1871662" cy="576263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600" b="1">
                <a:effectLst/>
              </a:rPr>
              <a:t>Barrera para</a:t>
            </a:r>
          </a:p>
          <a:p>
            <a:pPr algn="ctr"/>
            <a:r>
              <a:rPr lang="es-ES" sz="1600" b="1">
                <a:effectLst/>
              </a:rPr>
              <a:t>captar antígenos</a:t>
            </a:r>
          </a:p>
        </p:txBody>
      </p:sp>
      <p:sp>
        <p:nvSpPr>
          <p:cNvPr id="78862" name="Rectangle 14"/>
          <p:cNvSpPr>
            <a:spLocks noChangeArrowheads="1"/>
          </p:cNvSpPr>
          <p:nvPr/>
        </p:nvSpPr>
        <p:spPr bwMode="auto">
          <a:xfrm>
            <a:off x="5437188" y="1693863"/>
            <a:ext cx="11509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1" name="Text Box 15"/>
          <p:cNvSpPr txBox="1">
            <a:spLocks noChangeArrowheads="1"/>
          </p:cNvSpPr>
          <p:nvPr/>
        </p:nvSpPr>
        <p:spPr bwMode="auto">
          <a:xfrm>
            <a:off x="5364163" y="1693863"/>
            <a:ext cx="1482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Antígeno entra</a:t>
            </a:r>
          </a:p>
          <a:p>
            <a:pPr eaLnBrk="1" hangingPunct="1"/>
            <a:r>
              <a:rPr lang="es-ES" sz="1400" b="1">
                <a:effectLst/>
              </a:rPr>
              <a:t>a lámina propia</a:t>
            </a:r>
          </a:p>
        </p:txBody>
      </p:sp>
      <p:sp>
        <p:nvSpPr>
          <p:cNvPr id="78864" name="Rectangle 16"/>
          <p:cNvSpPr>
            <a:spLocks noChangeArrowheads="1"/>
          </p:cNvSpPr>
          <p:nvPr/>
        </p:nvSpPr>
        <p:spPr bwMode="auto">
          <a:xfrm>
            <a:off x="5795963" y="1117600"/>
            <a:ext cx="15128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5364163" y="1044575"/>
            <a:ext cx="1441450" cy="647700"/>
          </a:xfrm>
          <a:prstGeom prst="rect">
            <a:avLst/>
          </a:prstGeom>
          <a:solidFill>
            <a:srgbClr val="FFBBB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Barrera</a:t>
            </a:r>
          </a:p>
          <a:p>
            <a:pPr algn="ctr"/>
            <a:r>
              <a:rPr lang="es-ES" b="1">
                <a:effectLst/>
              </a:rPr>
              <a:t>permeable</a:t>
            </a:r>
          </a:p>
        </p:txBody>
      </p:sp>
      <p:sp>
        <p:nvSpPr>
          <p:cNvPr id="65544" name="Text Box 6"/>
          <p:cNvSpPr txBox="1">
            <a:spLocks noChangeArrowheads="1"/>
          </p:cNvSpPr>
          <p:nvPr/>
        </p:nvSpPr>
        <p:spPr bwMode="auto">
          <a:xfrm>
            <a:off x="755650" y="476250"/>
            <a:ext cx="2736850" cy="365125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600" b="1">
                <a:effectLst/>
              </a:rPr>
              <a:t>S. INMUNE ENTÉRICO</a:t>
            </a:r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3852863" y="1693863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6" name="Text Box 18"/>
          <p:cNvSpPr txBox="1">
            <a:spLocks noChangeArrowheads="1"/>
          </p:cNvSpPr>
          <p:nvPr/>
        </p:nvSpPr>
        <p:spPr bwMode="auto">
          <a:xfrm>
            <a:off x="3779838" y="1693863"/>
            <a:ext cx="1577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No antígeno</a:t>
            </a:r>
          </a:p>
          <a:p>
            <a:pPr eaLnBrk="1" hangingPunct="1"/>
            <a:r>
              <a:rPr lang="es-ES" sz="1400" b="1">
                <a:effectLst/>
              </a:rPr>
              <a:t>en lámina propia</a:t>
            </a:r>
          </a:p>
        </p:txBody>
      </p:sp>
      <p:sp>
        <p:nvSpPr>
          <p:cNvPr id="78867" name="Rectangle 19"/>
          <p:cNvSpPr>
            <a:spLocks noChangeArrowheads="1"/>
          </p:cNvSpPr>
          <p:nvPr/>
        </p:nvSpPr>
        <p:spPr bwMode="auto">
          <a:xfrm>
            <a:off x="6877050" y="1909763"/>
            <a:ext cx="7207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48" name="Text Box 20"/>
          <p:cNvSpPr txBox="1">
            <a:spLocks noChangeArrowheads="1"/>
          </p:cNvSpPr>
          <p:nvPr/>
        </p:nvSpPr>
        <p:spPr bwMode="auto">
          <a:xfrm>
            <a:off x="6948488" y="1765300"/>
            <a:ext cx="11636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>
                <a:effectLst/>
              </a:rPr>
              <a:t>CK rompen </a:t>
            </a:r>
          </a:p>
          <a:p>
            <a:pPr eaLnBrk="1" hangingPunct="1"/>
            <a:r>
              <a:rPr lang="es-ES" sz="1400" b="1" dirty="0">
                <a:effectLst/>
              </a:rPr>
              <a:t>epitelio</a:t>
            </a:r>
          </a:p>
        </p:txBody>
      </p:sp>
      <p:sp>
        <p:nvSpPr>
          <p:cNvPr id="78869" name="Rectangle 21"/>
          <p:cNvSpPr>
            <a:spLocks noChangeArrowheads="1"/>
          </p:cNvSpPr>
          <p:nvPr/>
        </p:nvSpPr>
        <p:spPr bwMode="auto">
          <a:xfrm>
            <a:off x="6011863" y="4502150"/>
            <a:ext cx="433387" cy="358775"/>
          </a:xfrm>
          <a:prstGeom prst="rect">
            <a:avLst/>
          </a:prstGeom>
          <a:solidFill>
            <a:srgbClr val="E7D8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70" name="Rectangle 22"/>
          <p:cNvSpPr>
            <a:spLocks noChangeArrowheads="1"/>
          </p:cNvSpPr>
          <p:nvPr/>
        </p:nvSpPr>
        <p:spPr bwMode="auto">
          <a:xfrm>
            <a:off x="5868988" y="4718050"/>
            <a:ext cx="719137" cy="142875"/>
          </a:xfrm>
          <a:prstGeom prst="rect">
            <a:avLst/>
          </a:prstGeom>
          <a:solidFill>
            <a:srgbClr val="E7D8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1" name="Text Box 23"/>
          <p:cNvSpPr txBox="1">
            <a:spLocks noChangeArrowheads="1"/>
          </p:cNvSpPr>
          <p:nvPr/>
        </p:nvSpPr>
        <p:spPr bwMode="auto">
          <a:xfrm>
            <a:off x="5867400" y="4567238"/>
            <a:ext cx="1120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400" b="1">
                <a:effectLst/>
              </a:rPr>
              <a:t>Respuesta </a:t>
            </a:r>
          </a:p>
          <a:p>
            <a:pPr algn="ctr" eaLnBrk="1" hangingPunct="1"/>
            <a:r>
              <a:rPr lang="es-ES" sz="1400" b="1">
                <a:effectLst/>
              </a:rPr>
              <a:t>c. “T”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7019925" y="1052513"/>
            <a:ext cx="1471878" cy="523220"/>
          </a:xfrm>
          <a:prstGeom prst="rect">
            <a:avLst/>
          </a:prstGeom>
          <a:solidFill>
            <a:srgbClr val="FF7D7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Inflamación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8874" name="Rectangle 26"/>
          <p:cNvSpPr>
            <a:spLocks noChangeArrowheads="1"/>
          </p:cNvSpPr>
          <p:nvPr/>
        </p:nvSpPr>
        <p:spPr bwMode="auto">
          <a:xfrm>
            <a:off x="6732588" y="4860925"/>
            <a:ext cx="1008062" cy="576263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VE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8875" name="Rectangle 27"/>
          <p:cNvSpPr>
            <a:spLocks noChangeArrowheads="1"/>
          </p:cNvSpPr>
          <p:nvPr/>
        </p:nvSpPr>
        <p:spPr bwMode="auto">
          <a:xfrm>
            <a:off x="4211638" y="5221288"/>
            <a:ext cx="2305050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5" name="Text Box 28"/>
          <p:cNvSpPr txBox="1">
            <a:spLocks noChangeArrowheads="1"/>
          </p:cNvSpPr>
          <p:nvPr/>
        </p:nvSpPr>
        <p:spPr bwMode="auto">
          <a:xfrm>
            <a:off x="3779838" y="5229225"/>
            <a:ext cx="3063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Extravasación en la lámina propia</a:t>
            </a:r>
          </a:p>
        </p:txBody>
      </p:sp>
      <p:sp>
        <p:nvSpPr>
          <p:cNvPr id="65556" name="Rectangle 29"/>
          <p:cNvSpPr>
            <a:spLocks noChangeArrowheads="1"/>
          </p:cNvSpPr>
          <p:nvPr/>
        </p:nvSpPr>
        <p:spPr bwMode="auto">
          <a:xfrm>
            <a:off x="971550" y="5078413"/>
            <a:ext cx="865188" cy="431800"/>
          </a:xfrm>
          <a:prstGeom prst="rect">
            <a:avLst/>
          </a:prstGeom>
          <a:solidFill>
            <a:srgbClr val="FFFF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>
              <a:effectLst/>
            </a:endParaRPr>
          </a:p>
        </p:txBody>
      </p:sp>
      <p:sp>
        <p:nvSpPr>
          <p:cNvPr id="65557" name="Text Box 31"/>
          <p:cNvSpPr txBox="1">
            <a:spLocks noChangeArrowheads="1"/>
          </p:cNvSpPr>
          <p:nvPr/>
        </p:nvSpPr>
        <p:spPr bwMode="auto">
          <a:xfrm>
            <a:off x="1044575" y="5149850"/>
            <a:ext cx="8842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Nódulo </a:t>
            </a:r>
          </a:p>
          <a:p>
            <a:pPr eaLnBrk="1" hangingPunct="1"/>
            <a:r>
              <a:rPr lang="es-ES" sz="1400" b="1">
                <a:effectLst/>
              </a:rPr>
              <a:t>linfático</a:t>
            </a:r>
          </a:p>
        </p:txBody>
      </p:sp>
      <p:sp>
        <p:nvSpPr>
          <p:cNvPr id="78880" name="Rectangle 32"/>
          <p:cNvSpPr>
            <a:spLocks noChangeArrowheads="1"/>
          </p:cNvSpPr>
          <p:nvPr/>
        </p:nvSpPr>
        <p:spPr bwMode="auto">
          <a:xfrm>
            <a:off x="2916238" y="5870575"/>
            <a:ext cx="431800" cy="215900"/>
          </a:xfrm>
          <a:prstGeom prst="rect">
            <a:avLst/>
          </a:prstGeom>
          <a:solidFill>
            <a:srgbClr val="FFFF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59" name="Text Box 33"/>
          <p:cNvSpPr txBox="1">
            <a:spLocks noChangeArrowheads="1"/>
          </p:cNvSpPr>
          <p:nvPr/>
        </p:nvSpPr>
        <p:spPr bwMode="auto">
          <a:xfrm>
            <a:off x="2628900" y="5870575"/>
            <a:ext cx="742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sangre</a:t>
            </a:r>
          </a:p>
        </p:txBody>
      </p:sp>
      <p:sp>
        <p:nvSpPr>
          <p:cNvPr id="78882" name="Rectangle 34"/>
          <p:cNvSpPr>
            <a:spLocks noChangeArrowheads="1"/>
          </p:cNvSpPr>
          <p:nvPr/>
        </p:nvSpPr>
        <p:spPr bwMode="auto">
          <a:xfrm>
            <a:off x="1044575" y="3565525"/>
            <a:ext cx="935038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83" name="Rectangle 35"/>
          <p:cNvSpPr>
            <a:spLocks noChangeArrowheads="1"/>
          </p:cNvSpPr>
          <p:nvPr/>
        </p:nvSpPr>
        <p:spPr bwMode="auto">
          <a:xfrm>
            <a:off x="1260475" y="3494088"/>
            <a:ext cx="503238" cy="71437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2" name="Text Box 36"/>
          <p:cNvSpPr txBox="1">
            <a:spLocks noChangeArrowheads="1"/>
          </p:cNvSpPr>
          <p:nvPr/>
        </p:nvSpPr>
        <p:spPr bwMode="auto">
          <a:xfrm>
            <a:off x="684213" y="3330575"/>
            <a:ext cx="1173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1200" b="1">
                <a:effectLst/>
              </a:rPr>
              <a:t>c. “T” </a:t>
            </a:r>
          </a:p>
          <a:p>
            <a:pPr algn="ctr" eaLnBrk="1" hangingPunct="1"/>
            <a:r>
              <a:rPr lang="es-ES" sz="1200" b="1">
                <a:effectLst/>
              </a:rPr>
              <a:t>sensibilizadas</a:t>
            </a:r>
          </a:p>
        </p:txBody>
      </p:sp>
      <p:sp>
        <p:nvSpPr>
          <p:cNvPr id="78885" name="Rectangle 37"/>
          <p:cNvSpPr>
            <a:spLocks noChangeArrowheads="1"/>
          </p:cNvSpPr>
          <p:nvPr/>
        </p:nvSpPr>
        <p:spPr bwMode="auto">
          <a:xfrm>
            <a:off x="1763713" y="3925888"/>
            <a:ext cx="720725" cy="215900"/>
          </a:xfrm>
          <a:prstGeom prst="rect">
            <a:avLst/>
          </a:prstGeom>
          <a:solidFill>
            <a:srgbClr val="F5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4" name="Text Box 38"/>
          <p:cNvSpPr txBox="1">
            <a:spLocks noChangeArrowheads="1"/>
          </p:cNvSpPr>
          <p:nvPr/>
        </p:nvSpPr>
        <p:spPr bwMode="auto">
          <a:xfrm>
            <a:off x="1692275" y="3852863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>
                <a:effectLst/>
              </a:rPr>
              <a:t>emigración</a:t>
            </a:r>
          </a:p>
        </p:txBody>
      </p:sp>
      <p:sp>
        <p:nvSpPr>
          <p:cNvPr id="78887" name="Rectangle 39"/>
          <p:cNvSpPr>
            <a:spLocks noChangeArrowheads="1"/>
          </p:cNvSpPr>
          <p:nvPr/>
        </p:nvSpPr>
        <p:spPr bwMode="auto">
          <a:xfrm>
            <a:off x="3995738" y="219710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66" name="Text Box 40"/>
          <p:cNvSpPr txBox="1">
            <a:spLocks noChangeArrowheads="1"/>
          </p:cNvSpPr>
          <p:nvPr/>
        </p:nvSpPr>
        <p:spPr bwMode="auto">
          <a:xfrm>
            <a:off x="3708400" y="2184400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>
                <a:effectLst/>
              </a:rPr>
              <a:t> c. “T” mueren</a:t>
            </a:r>
          </a:p>
          <a:p>
            <a:pPr eaLnBrk="1" hangingPunct="1"/>
            <a:r>
              <a:rPr lang="es-ES" sz="1400" b="1">
                <a:effectLst/>
              </a:rPr>
              <a:t> por apoptosis</a:t>
            </a:r>
          </a:p>
        </p:txBody>
      </p:sp>
      <p:sp>
        <p:nvSpPr>
          <p:cNvPr id="78889" name="Rectangle 41"/>
          <p:cNvSpPr>
            <a:spLocks noChangeArrowheads="1"/>
          </p:cNvSpPr>
          <p:nvPr/>
        </p:nvSpPr>
        <p:spPr bwMode="auto">
          <a:xfrm>
            <a:off x="1763713" y="1909763"/>
            <a:ext cx="1081087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90" name="Rectangle 42"/>
          <p:cNvSpPr>
            <a:spLocks noChangeArrowheads="1"/>
          </p:cNvSpPr>
          <p:nvPr/>
        </p:nvSpPr>
        <p:spPr bwMode="auto">
          <a:xfrm>
            <a:off x="1692275" y="19812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8891" name="Rectangle 43"/>
          <p:cNvSpPr>
            <a:spLocks noChangeArrowheads="1"/>
          </p:cNvSpPr>
          <p:nvPr/>
        </p:nvSpPr>
        <p:spPr bwMode="auto">
          <a:xfrm>
            <a:off x="1619250" y="1693863"/>
            <a:ext cx="10810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5570" name="Text Box 44"/>
          <p:cNvSpPr txBox="1">
            <a:spLocks noChangeArrowheads="1"/>
          </p:cNvSpPr>
          <p:nvPr/>
        </p:nvSpPr>
        <p:spPr bwMode="auto">
          <a:xfrm>
            <a:off x="1476375" y="1628775"/>
            <a:ext cx="16478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>
                <a:effectLst/>
              </a:rPr>
              <a:t>c. “M” transportan </a:t>
            </a:r>
          </a:p>
          <a:p>
            <a:pPr eaLnBrk="1" hangingPunct="1"/>
            <a:r>
              <a:rPr lang="es-ES" sz="1200" b="1">
                <a:effectLst/>
              </a:rPr>
              <a:t>antígenos a los </a:t>
            </a:r>
          </a:p>
          <a:p>
            <a:pPr eaLnBrk="1" hangingPunct="1"/>
            <a:r>
              <a:rPr lang="es-ES" sz="1200" b="1">
                <a:effectLst/>
              </a:rPr>
              <a:t>folículos linfáticos</a:t>
            </a:r>
          </a:p>
        </p:txBody>
      </p:sp>
      <p:sp>
        <p:nvSpPr>
          <p:cNvPr id="78894" name="Line 46"/>
          <p:cNvSpPr>
            <a:spLocks noChangeShapeType="1"/>
          </p:cNvSpPr>
          <p:nvPr/>
        </p:nvSpPr>
        <p:spPr bwMode="auto">
          <a:xfrm>
            <a:off x="3635375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3779838" y="1044575"/>
            <a:ext cx="1439862" cy="649288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effectLst/>
              </a:rPr>
              <a:t>Barrera </a:t>
            </a:r>
          </a:p>
          <a:p>
            <a:pPr algn="ctr"/>
            <a:r>
              <a:rPr lang="es-ES" b="1">
                <a:effectLst/>
              </a:rPr>
              <a:t>intacta</a:t>
            </a:r>
          </a:p>
        </p:txBody>
      </p:sp>
      <p:sp>
        <p:nvSpPr>
          <p:cNvPr id="78897" name="Text Box 49"/>
          <p:cNvSpPr txBox="1">
            <a:spLocks noChangeArrowheads="1"/>
          </p:cNvSpPr>
          <p:nvPr/>
        </p:nvSpPr>
        <p:spPr bwMode="auto">
          <a:xfrm>
            <a:off x="5508625" y="476250"/>
            <a:ext cx="9826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8898" name="Text Box 50"/>
          <p:cNvSpPr txBox="1">
            <a:spLocks noChangeArrowheads="1"/>
          </p:cNvSpPr>
          <p:nvPr/>
        </p:nvSpPr>
        <p:spPr bwMode="auto">
          <a:xfrm>
            <a:off x="7185703" y="4391024"/>
            <a:ext cx="15859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</a:t>
            </a:r>
          </a:p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inflamación</a:t>
            </a:r>
          </a:p>
        </p:txBody>
      </p:sp>
      <p:sp>
        <p:nvSpPr>
          <p:cNvPr id="6557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6988175" y="4052888"/>
            <a:ext cx="371475" cy="290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46888" y="3942696"/>
            <a:ext cx="6543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/>
              <a:t>TNF</a:t>
            </a:r>
            <a:r>
              <a:rPr lang="el-GR" sz="1400" dirty="0" smtClean="0"/>
              <a:t>α</a:t>
            </a:r>
            <a:endParaRPr lang="es-VE" sz="1400" dirty="0" smtClean="0"/>
          </a:p>
          <a:p>
            <a:r>
              <a:rPr lang="es-VE" sz="1400" dirty="0" smtClean="0"/>
              <a:t>IFN</a:t>
            </a:r>
            <a:r>
              <a:rPr lang="el-GR" sz="1400" dirty="0" smtClean="0"/>
              <a:t>γ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55" grpId="0" animBg="1"/>
      <p:bldP spid="78858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468313" y="1052513"/>
            <a:ext cx="3095625" cy="461962"/>
          </a:xfrm>
          <a:prstGeom prst="rect">
            <a:avLst/>
          </a:prstGeom>
          <a:solidFill>
            <a:srgbClr val="DD93AF"/>
          </a:solidFill>
          <a:ln w="28575">
            <a:solidFill>
              <a:srgbClr val="98305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Alergia Alimentaria</a:t>
            </a:r>
          </a:p>
        </p:txBody>
      </p:sp>
      <p:pic>
        <p:nvPicPr>
          <p:cNvPr id="206856" name="Picture 8" descr="allerg1"/>
          <p:cNvPicPr>
            <a:picLocks noChangeAspect="1" noChangeArrowheads="1"/>
          </p:cNvPicPr>
          <p:nvPr/>
        </p:nvPicPr>
        <p:blipFill>
          <a:blip r:embed="rId2">
            <a:lum bright="-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024063"/>
            <a:ext cx="17351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57" name="Picture 9" descr="comidas alerg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" b="7500"/>
          <a:stretch>
            <a:fillRect/>
          </a:stretch>
        </p:blipFill>
        <p:spPr bwMode="auto">
          <a:xfrm>
            <a:off x="323850" y="1905000"/>
            <a:ext cx="36718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58" name="Picture 10" descr="IgE alegia alimentaria"/>
          <p:cNvPicPr>
            <a:picLocks noChangeAspect="1" noChangeArrowheads="1"/>
          </p:cNvPicPr>
          <p:nvPr/>
        </p:nvPicPr>
        <p:blipFill>
          <a:blip r:embed="rId4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b="8771"/>
          <a:stretch>
            <a:fillRect/>
          </a:stretch>
        </p:blipFill>
        <p:spPr bwMode="auto">
          <a:xfrm>
            <a:off x="4211638" y="2074863"/>
            <a:ext cx="226695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59" name="Text Box 11"/>
          <p:cNvSpPr txBox="1">
            <a:spLocks noChangeArrowheads="1"/>
          </p:cNvSpPr>
          <p:nvPr/>
        </p:nvSpPr>
        <p:spPr bwMode="auto">
          <a:xfrm>
            <a:off x="468313" y="4868863"/>
            <a:ext cx="2959100" cy="1187450"/>
          </a:xfrm>
          <a:prstGeom prst="rect">
            <a:avLst/>
          </a:prstGeom>
          <a:noFill/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Predisposición genética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inapropiada </a:t>
            </a:r>
          </a:p>
          <a:p>
            <a:pPr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 ciertos alimentos</a:t>
            </a:r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6877050" y="5013325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4105275" y="4868863"/>
            <a:ext cx="2378075" cy="835025"/>
          </a:xfrm>
          <a:prstGeom prst="rect">
            <a:avLst/>
          </a:prstGeom>
          <a:noFill/>
          <a:ln w="952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secreción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motilidad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4105275" y="5793374"/>
            <a:ext cx="2378076" cy="584775"/>
          </a:xfrm>
          <a:prstGeom prst="rect">
            <a:avLst/>
          </a:prstGeom>
          <a:noFill/>
          <a:ln w="952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b="1">
                <a:effectLst/>
              </a:rPr>
              <a:t>Síntomas extra-intestinales, muerte</a:t>
            </a:r>
          </a:p>
        </p:txBody>
      </p:sp>
      <p:sp>
        <p:nvSpPr>
          <p:cNvPr id="206863" name="Rectangle 15"/>
          <p:cNvSpPr>
            <a:spLocks noChangeArrowheads="1"/>
          </p:cNvSpPr>
          <p:nvPr/>
        </p:nvSpPr>
        <p:spPr bwMode="auto">
          <a:xfrm>
            <a:off x="539750" y="1916113"/>
            <a:ext cx="338455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761793" y="1628774"/>
            <a:ext cx="24721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Mariscos, maní etc.</a:t>
            </a:r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4616450" y="1081088"/>
            <a:ext cx="817563" cy="547687"/>
          </a:xfrm>
          <a:prstGeom prst="rect">
            <a:avLst/>
          </a:prstGeom>
          <a:solidFill>
            <a:srgbClr val="DD93AF"/>
          </a:solidFill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IgE</a:t>
            </a:r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7119938" y="4916488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Pruebas </a:t>
            </a:r>
          </a:p>
          <a:p>
            <a:pPr algn="ctr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alergia </a:t>
            </a:r>
          </a:p>
        </p:txBody>
      </p:sp>
      <p:sp>
        <p:nvSpPr>
          <p:cNvPr id="67598" name="Text Box 21"/>
          <p:cNvSpPr txBox="1">
            <a:spLocks noChangeArrowheads="1"/>
          </p:cNvSpPr>
          <p:nvPr/>
        </p:nvSpPr>
        <p:spPr bwMode="auto">
          <a:xfrm>
            <a:off x="7078663" y="1044575"/>
            <a:ext cx="1553630" cy="584775"/>
          </a:xfrm>
          <a:prstGeom prst="rect">
            <a:avLst/>
          </a:prstGeom>
          <a:solidFill>
            <a:srgbClr val="ABAB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>
                <a:effectLst/>
              </a:rPr>
              <a:t>S. INMUNE </a:t>
            </a:r>
          </a:p>
          <a:p>
            <a:pPr eaLnBrk="1" hangingPunct="1"/>
            <a:r>
              <a:rPr lang="es-ES" sz="1600" b="1">
                <a:effectLst/>
              </a:rPr>
              <a:t>   ENTÉRICO</a:t>
            </a:r>
          </a:p>
        </p:txBody>
      </p:sp>
      <p:sp>
        <p:nvSpPr>
          <p:cNvPr id="206871" name="Text Box 23"/>
          <p:cNvSpPr txBox="1">
            <a:spLocks noChangeArrowheads="1"/>
          </p:cNvSpPr>
          <p:nvPr/>
        </p:nvSpPr>
        <p:spPr bwMode="auto">
          <a:xfrm>
            <a:off x="6934200" y="541338"/>
            <a:ext cx="1688283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 </a:t>
            </a:r>
          </a:p>
        </p:txBody>
      </p:sp>
      <p:sp>
        <p:nvSpPr>
          <p:cNvPr id="206872" name="Rectangle 24"/>
          <p:cNvSpPr>
            <a:spLocks noChangeArrowheads="1"/>
          </p:cNvSpPr>
          <p:nvPr/>
        </p:nvSpPr>
        <p:spPr bwMode="auto">
          <a:xfrm>
            <a:off x="4211638" y="2133600"/>
            <a:ext cx="360362" cy="358775"/>
          </a:xfrm>
          <a:prstGeom prst="rect">
            <a:avLst/>
          </a:prstGeom>
          <a:solidFill>
            <a:srgbClr val="76D8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73" name="Rectangle 25"/>
          <p:cNvSpPr>
            <a:spLocks noChangeArrowheads="1"/>
          </p:cNvSpPr>
          <p:nvPr/>
        </p:nvSpPr>
        <p:spPr bwMode="auto">
          <a:xfrm>
            <a:off x="5580063" y="2132013"/>
            <a:ext cx="504825" cy="360362"/>
          </a:xfrm>
          <a:prstGeom prst="rect">
            <a:avLst/>
          </a:prstGeom>
          <a:solidFill>
            <a:srgbClr val="76D8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6874" name="Text Box 26"/>
          <p:cNvSpPr txBox="1">
            <a:spLocks noChangeArrowheads="1"/>
          </p:cNvSpPr>
          <p:nvPr/>
        </p:nvSpPr>
        <p:spPr bwMode="auto">
          <a:xfrm>
            <a:off x="4284663" y="2109788"/>
            <a:ext cx="4429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</a:p>
        </p:txBody>
      </p:sp>
      <p:sp>
        <p:nvSpPr>
          <p:cNvPr id="206875" name="Text Box 27"/>
          <p:cNvSpPr txBox="1">
            <a:spLocks noChangeArrowheads="1"/>
          </p:cNvSpPr>
          <p:nvPr/>
        </p:nvSpPr>
        <p:spPr bwMode="auto">
          <a:xfrm>
            <a:off x="5508625" y="2133600"/>
            <a:ext cx="8207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Alergeno</a:t>
            </a:r>
          </a:p>
        </p:txBody>
      </p:sp>
      <p:sp>
        <p:nvSpPr>
          <p:cNvPr id="6760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95288" y="476250"/>
            <a:ext cx="9826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637469" y="3074642"/>
            <a:ext cx="88517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VE" sz="1200" dirty="0" err="1" smtClean="0"/>
              <a:t>mastocito</a:t>
            </a:r>
            <a:endParaRPr lang="es-VE" sz="12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318535" y="4391526"/>
            <a:ext cx="1861407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/>
              <a:t>Mediadores inflamatorios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/>
      <p:bldP spid="206859" grpId="0" animBg="1"/>
      <p:bldP spid="206860" grpId="0"/>
      <p:bldP spid="206861" grpId="0" animBg="1"/>
      <p:bldP spid="206862" grpId="0" animBg="1"/>
      <p:bldP spid="206863" grpId="0" animBg="1"/>
      <p:bldP spid="206864" grpId="0"/>
      <p:bldP spid="206865" grpId="0" animBg="1"/>
      <p:bldP spid="206867" grpId="0"/>
      <p:bldP spid="206872" grpId="0" animBg="1"/>
      <p:bldP spid="206873" grpId="0" animBg="1"/>
      <p:bldP spid="206874" grpId="0"/>
      <p:bldP spid="206875" grpId="0"/>
      <p:bldP spid="2" grpId="0" animBg="1"/>
      <p:bldP spid="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5435600" y="1557338"/>
            <a:ext cx="3024188" cy="466725"/>
          </a:xfrm>
          <a:prstGeom prst="rect">
            <a:avLst/>
          </a:prstGeom>
          <a:solidFill>
            <a:srgbClr val="DD93AF"/>
          </a:solidFill>
          <a:ln w="9525">
            <a:solidFill>
              <a:srgbClr val="A6345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Alergia Alimentaria</a:t>
            </a:r>
          </a:p>
        </p:txBody>
      </p:sp>
      <p:pic>
        <p:nvPicPr>
          <p:cNvPr id="217096" name="Picture 8" descr="IgE alegia alimentaria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b="8771"/>
          <a:stretch>
            <a:fillRect/>
          </a:stretch>
        </p:blipFill>
        <p:spPr bwMode="auto">
          <a:xfrm>
            <a:off x="323850" y="1052513"/>
            <a:ext cx="4498975" cy="5373687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5008563" y="2133600"/>
            <a:ext cx="3905250" cy="1739900"/>
          </a:xfrm>
          <a:prstGeom prst="rect">
            <a:avLst/>
          </a:prstGeom>
          <a:noFill/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IgE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mastocitos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capta Antígeno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 mediadores inflamación: </a:t>
            </a:r>
          </a:p>
          <a:p>
            <a:pPr algn="ctr">
              <a:defRPr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histamina, CK</a:t>
            </a:r>
          </a:p>
          <a:p>
            <a:pPr algn="ctr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secreción Cl</a:t>
            </a:r>
            <a:r>
              <a:rPr lang="es-ES_tradnl" sz="16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s-ES_tradnl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enterocitos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Alteración motilidad</a:t>
            </a: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</p:txBody>
      </p:sp>
      <p:sp>
        <p:nvSpPr>
          <p:cNvPr id="217103" name="Text Box 15"/>
          <p:cNvSpPr txBox="1">
            <a:spLocks noChangeArrowheads="1"/>
          </p:cNvSpPr>
          <p:nvPr/>
        </p:nvSpPr>
        <p:spPr bwMode="auto">
          <a:xfrm>
            <a:off x="2109788" y="452438"/>
            <a:ext cx="817562" cy="547687"/>
          </a:xfrm>
          <a:prstGeom prst="rect">
            <a:avLst/>
          </a:prstGeom>
          <a:solidFill>
            <a:srgbClr val="DD93AF"/>
          </a:solidFill>
          <a:ln w="28575">
            <a:solidFill>
              <a:srgbClr val="A634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IgE</a:t>
            </a:r>
          </a:p>
        </p:txBody>
      </p:sp>
      <p:pic>
        <p:nvPicPr>
          <p:cNvPr id="217104" name="Picture 16" descr="seafood_starfish_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37063"/>
            <a:ext cx="1790700" cy="1800225"/>
          </a:xfrm>
          <a:prstGeom prst="rect">
            <a:avLst/>
          </a:prstGeom>
          <a:noFill/>
          <a:ln w="9525">
            <a:solidFill>
              <a:srgbClr val="FFA7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105" name="AutoShape 17"/>
          <p:cNvSpPr>
            <a:spLocks noChangeArrowheads="1"/>
          </p:cNvSpPr>
          <p:nvPr/>
        </p:nvSpPr>
        <p:spPr bwMode="auto">
          <a:xfrm>
            <a:off x="6950075" y="5516563"/>
            <a:ext cx="574675" cy="144462"/>
          </a:xfrm>
          <a:prstGeom prst="rightArrow">
            <a:avLst>
              <a:gd name="adj1" fmla="val 50000"/>
              <a:gd name="adj2" fmla="val 99451"/>
            </a:avLst>
          </a:prstGeom>
          <a:solidFill>
            <a:srgbClr val="FFA7D3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6" name="Text Box 18"/>
          <p:cNvSpPr txBox="1">
            <a:spLocks noChangeArrowheads="1"/>
          </p:cNvSpPr>
          <p:nvPr/>
        </p:nvSpPr>
        <p:spPr bwMode="auto">
          <a:xfrm>
            <a:off x="7596188" y="5373688"/>
            <a:ext cx="1260475" cy="457200"/>
          </a:xfrm>
          <a:prstGeom prst="rect">
            <a:avLst/>
          </a:prstGeom>
          <a:solidFill>
            <a:srgbClr val="DD9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Diarrea</a:t>
            </a:r>
          </a:p>
        </p:txBody>
      </p:sp>
      <p:sp>
        <p:nvSpPr>
          <p:cNvPr id="217107" name="Oval 19"/>
          <p:cNvSpPr>
            <a:spLocks noChangeArrowheads="1"/>
          </p:cNvSpPr>
          <p:nvPr/>
        </p:nvSpPr>
        <p:spPr bwMode="auto">
          <a:xfrm>
            <a:off x="1619250" y="2924175"/>
            <a:ext cx="504825" cy="504825"/>
          </a:xfrm>
          <a:prstGeom prst="ellipse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8" name="Rectangle 20"/>
          <p:cNvSpPr>
            <a:spLocks noChangeArrowheads="1"/>
          </p:cNvSpPr>
          <p:nvPr/>
        </p:nvSpPr>
        <p:spPr bwMode="auto">
          <a:xfrm>
            <a:off x="1476375" y="3284538"/>
            <a:ext cx="792163" cy="2889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09" name="Text Box 21"/>
          <p:cNvSpPr txBox="1">
            <a:spLocks noChangeArrowheads="1"/>
          </p:cNvSpPr>
          <p:nvPr/>
        </p:nvSpPr>
        <p:spPr bwMode="auto">
          <a:xfrm>
            <a:off x="1444625" y="3236913"/>
            <a:ext cx="12731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Mastocito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110" name="Rectangle 22"/>
          <p:cNvSpPr>
            <a:spLocks noChangeArrowheads="1"/>
          </p:cNvSpPr>
          <p:nvPr/>
        </p:nvSpPr>
        <p:spPr bwMode="auto">
          <a:xfrm>
            <a:off x="3203575" y="2565400"/>
            <a:ext cx="1008063" cy="71913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1" name="Text Box 23"/>
          <p:cNvSpPr txBox="1">
            <a:spLocks noChangeArrowheads="1"/>
          </p:cNvSpPr>
          <p:nvPr/>
        </p:nvSpPr>
        <p:spPr bwMode="auto">
          <a:xfrm>
            <a:off x="3203575" y="2420938"/>
            <a:ext cx="11080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Gránulos 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histamina</a:t>
            </a:r>
          </a:p>
        </p:txBody>
      </p:sp>
      <p:sp>
        <p:nvSpPr>
          <p:cNvPr id="217112" name="Rectangle 24"/>
          <p:cNvSpPr>
            <a:spLocks noChangeArrowheads="1"/>
          </p:cNvSpPr>
          <p:nvPr/>
        </p:nvSpPr>
        <p:spPr bwMode="auto">
          <a:xfrm>
            <a:off x="3492500" y="4221163"/>
            <a:ext cx="1150938" cy="28733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3" name="Rectangle 25"/>
          <p:cNvSpPr>
            <a:spLocks noChangeArrowheads="1"/>
          </p:cNvSpPr>
          <p:nvPr/>
        </p:nvSpPr>
        <p:spPr bwMode="auto">
          <a:xfrm>
            <a:off x="1403350" y="5734050"/>
            <a:ext cx="1873250" cy="2159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4" name="Text Box 26"/>
          <p:cNvSpPr txBox="1">
            <a:spLocks noChangeArrowheads="1"/>
          </p:cNvSpPr>
          <p:nvPr/>
        </p:nvSpPr>
        <p:spPr bwMode="auto">
          <a:xfrm>
            <a:off x="3151188" y="4437063"/>
            <a:ext cx="1492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degranulación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1752600" y="5445125"/>
            <a:ext cx="14509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 </a:t>
            </a:r>
          </a:p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inflamatorios</a:t>
            </a:r>
          </a:p>
        </p:txBody>
      </p:sp>
      <p:sp>
        <p:nvSpPr>
          <p:cNvPr id="217116" name="Rectangle 28"/>
          <p:cNvSpPr>
            <a:spLocks noChangeArrowheads="1"/>
          </p:cNvSpPr>
          <p:nvPr/>
        </p:nvSpPr>
        <p:spPr bwMode="auto">
          <a:xfrm>
            <a:off x="3059113" y="1341438"/>
            <a:ext cx="792162" cy="28733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7" name="Rectangle 29"/>
          <p:cNvSpPr>
            <a:spLocks noChangeArrowheads="1"/>
          </p:cNvSpPr>
          <p:nvPr/>
        </p:nvSpPr>
        <p:spPr bwMode="auto">
          <a:xfrm>
            <a:off x="323850" y="1196975"/>
            <a:ext cx="792163" cy="6477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7118" name="Text Box 30"/>
          <p:cNvSpPr txBox="1">
            <a:spLocks noChangeArrowheads="1"/>
          </p:cNvSpPr>
          <p:nvPr/>
        </p:nvSpPr>
        <p:spPr bwMode="auto">
          <a:xfrm>
            <a:off x="2881313" y="1341438"/>
            <a:ext cx="12128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alergeno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119" name="Text Box 31"/>
          <p:cNvSpPr txBox="1">
            <a:spLocks noChangeArrowheads="1"/>
          </p:cNvSpPr>
          <p:nvPr/>
        </p:nvSpPr>
        <p:spPr bwMode="auto">
          <a:xfrm>
            <a:off x="596900" y="1196975"/>
            <a:ext cx="644525" cy="425450"/>
          </a:xfrm>
          <a:prstGeom prst="rect">
            <a:avLst/>
          </a:prstGeom>
          <a:solidFill>
            <a:srgbClr val="DD93AF"/>
          </a:solidFill>
          <a:ln w="28575">
            <a:solidFill>
              <a:srgbClr val="A4005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IgE</a:t>
            </a:r>
          </a:p>
        </p:txBody>
      </p:sp>
      <p:sp>
        <p:nvSpPr>
          <p:cNvPr id="217121" name="Text Box 33"/>
          <p:cNvSpPr txBox="1">
            <a:spLocks noChangeArrowheads="1"/>
          </p:cNvSpPr>
          <p:nvPr/>
        </p:nvSpPr>
        <p:spPr bwMode="auto">
          <a:xfrm>
            <a:off x="7019925" y="765175"/>
            <a:ext cx="1549400" cy="590550"/>
          </a:xfrm>
          <a:prstGeom prst="rect">
            <a:avLst/>
          </a:prstGeom>
          <a:solidFill>
            <a:srgbClr val="ABABFF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S. INMUNE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ENTÉRICO</a:t>
            </a:r>
          </a:p>
        </p:txBody>
      </p:sp>
      <p:sp>
        <p:nvSpPr>
          <p:cNvPr id="217122" name="Text Box 34"/>
          <p:cNvSpPr txBox="1">
            <a:spLocks noChangeArrowheads="1"/>
          </p:cNvSpPr>
          <p:nvPr/>
        </p:nvSpPr>
        <p:spPr bwMode="auto">
          <a:xfrm>
            <a:off x="6877050" y="260350"/>
            <a:ext cx="1773242" cy="369332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II. EPITELIO</a:t>
            </a:r>
          </a:p>
        </p:txBody>
      </p:sp>
      <p:sp>
        <p:nvSpPr>
          <p:cNvPr id="6863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3" grpId="0" animBg="1"/>
      <p:bldP spid="217099" grpId="0" animBg="1"/>
      <p:bldP spid="217103" grpId="0" animBg="1"/>
      <p:bldP spid="217105" grpId="0" animBg="1"/>
      <p:bldP spid="217106" grpId="0" animBg="1"/>
      <p:bldP spid="217107" grpId="0" animBg="1"/>
      <p:bldP spid="217108" grpId="0" animBg="1"/>
      <p:bldP spid="217109" grpId="0"/>
      <p:bldP spid="217110" grpId="0" animBg="1"/>
      <p:bldP spid="217111" grpId="0"/>
      <p:bldP spid="217112" grpId="0" animBg="1"/>
      <p:bldP spid="217113" grpId="0" animBg="1"/>
      <p:bldP spid="217114" grpId="0"/>
      <p:bldP spid="217115" grpId="0"/>
      <p:bldP spid="217116" grpId="0" animBg="1"/>
      <p:bldP spid="217117" grpId="0" animBg="1"/>
      <p:bldP spid="217118" grpId="0"/>
      <p:bldP spid="217119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4"/>
          <p:cNvSpPr txBox="1">
            <a:spLocks noChangeArrowheads="1"/>
          </p:cNvSpPr>
          <p:nvPr/>
        </p:nvSpPr>
        <p:spPr bwMode="auto">
          <a:xfrm>
            <a:off x="3617913" y="2840038"/>
            <a:ext cx="2105025" cy="1277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6796" dir="2100000" sx="97000" sy="97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dirty="0" smtClean="0"/>
          </a:p>
          <a:p>
            <a:pPr marL="174625" indent="-174625" eaLnBrk="1" hangingPunct="1">
              <a:buFont typeface="Arial" pitchFamily="34" charset="0"/>
              <a:buChar char="•"/>
              <a:defRPr/>
            </a:pPr>
            <a:r>
              <a:rPr lang="es-ES" sz="2800" dirty="0" smtClean="0"/>
              <a:t>Contenido</a:t>
            </a:r>
          </a:p>
          <a:p>
            <a:pPr marL="174625" indent="-174625" eaLnBrk="1" hangingPunct="1">
              <a:buFont typeface="Arial" pitchFamily="34" charset="0"/>
              <a:buChar char="•"/>
              <a:defRPr/>
            </a:pPr>
            <a:endParaRPr lang="es-ES" sz="1200" dirty="0" smtClean="0"/>
          </a:p>
          <a:p>
            <a:pPr marL="174625" indent="-174625" eaLnBrk="1" hangingPunct="1">
              <a:buFont typeface="Arial" pitchFamily="34" charset="0"/>
              <a:buChar char="•"/>
              <a:defRPr/>
            </a:pPr>
            <a:r>
              <a:rPr lang="es-ES" sz="2800" dirty="0" smtClean="0"/>
              <a:t>Regulación</a:t>
            </a: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2479119" y="2231248"/>
            <a:ext cx="4185761" cy="400110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 INTESTINAL</a:t>
            </a: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173288" y="2605088"/>
            <a:ext cx="4812536" cy="164660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FD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SzPct val="150000"/>
              <a:buFont typeface="Arial" pitchFamily="34" charset="0"/>
              <a:buChar char="•"/>
            </a:pPr>
            <a:endParaRPr lang="es-ES" sz="1200" dirty="0">
              <a:effectLst/>
            </a:endParaRPr>
          </a:p>
          <a:p>
            <a:pPr eaLnBrk="1" hangingPunct="1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s-ES" sz="2000" dirty="0">
                <a:effectLst/>
              </a:rPr>
              <a:t>Moco – bicarbonato</a:t>
            </a:r>
          </a:p>
          <a:p>
            <a:pPr eaLnBrk="1" hangingPunct="1">
              <a:buClr>
                <a:srgbClr val="0070C0"/>
              </a:buClr>
              <a:buSzPct val="150000"/>
              <a:buFont typeface="Arial" pitchFamily="34" charset="0"/>
              <a:buChar char="•"/>
            </a:pPr>
            <a:endParaRPr lang="es-ES" sz="1000" dirty="0">
              <a:effectLst/>
            </a:endParaRPr>
          </a:p>
          <a:p>
            <a:pPr eaLnBrk="1" hangingPunct="1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s-ES" sz="2000" dirty="0">
                <a:effectLst/>
              </a:rPr>
              <a:t>Jugo intestinal (agua y electrolitos)</a:t>
            </a:r>
          </a:p>
          <a:p>
            <a:pPr eaLnBrk="1" hangingPunct="1">
              <a:buClr>
                <a:srgbClr val="0070C0"/>
              </a:buClr>
              <a:buSzPct val="150000"/>
              <a:buFont typeface="Arial" pitchFamily="34" charset="0"/>
              <a:buChar char="•"/>
            </a:pPr>
            <a:endParaRPr lang="es-ES" sz="1000" dirty="0">
              <a:effectLst/>
            </a:endParaRPr>
          </a:p>
          <a:p>
            <a:pPr eaLnBrk="1" hangingPunct="1">
              <a:buClr>
                <a:srgbClr val="0070C0"/>
              </a:buClr>
              <a:buSzPct val="150000"/>
              <a:buFont typeface="Arial" pitchFamily="34" charset="0"/>
              <a:buChar char="•"/>
            </a:pPr>
            <a:r>
              <a:rPr lang="es-ES" sz="2000" dirty="0">
                <a:effectLst/>
              </a:rPr>
              <a:t>Enzimas de </a:t>
            </a:r>
            <a:r>
              <a:rPr lang="es-ES" sz="2000" dirty="0" err="1">
                <a:effectLst/>
              </a:rPr>
              <a:t>enterocitos</a:t>
            </a:r>
            <a:r>
              <a:rPr lang="es-ES" sz="2000" dirty="0">
                <a:effectLst/>
              </a:rPr>
              <a:t> descamados</a:t>
            </a:r>
          </a:p>
          <a:p>
            <a:pPr eaLnBrk="1" hangingPunct="1">
              <a:buClr>
                <a:srgbClr val="008FD6"/>
              </a:buClr>
              <a:buSzPct val="150000"/>
              <a:buFont typeface="Arial" pitchFamily="34" charset="0"/>
              <a:buChar char="•"/>
            </a:pPr>
            <a:endParaRPr lang="es-ES" sz="900" dirty="0">
              <a:effectLst/>
            </a:endParaRP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6227763" y="476250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662363" y="1918768"/>
            <a:ext cx="1833562" cy="5222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>
                <a:solidFill>
                  <a:srgbClr val="000000"/>
                </a:solidFill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393950" y="2390775"/>
            <a:ext cx="4470400" cy="24939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900" dirty="0" smtClean="0">
              <a:effectLst/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Anatomía y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función</a:t>
            </a:r>
          </a:p>
          <a:p>
            <a:pPr marL="174625" indent="-174625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Características duodeno-yeyuno-íleon</a:t>
            </a:r>
          </a:p>
          <a:p>
            <a:pPr marL="174625" indent="-174625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Área absorción</a:t>
            </a:r>
          </a:p>
          <a:p>
            <a:pPr marL="174625" indent="-174625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Circulación en vellosidades</a:t>
            </a:r>
          </a:p>
          <a:p>
            <a:pPr marL="174625" indent="-174625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Migración y diferenciación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9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555875" y="1773238"/>
            <a:ext cx="4146550" cy="485775"/>
          </a:xfrm>
          <a:prstGeom prst="rect">
            <a:avLst/>
          </a:prstGeom>
          <a:solidFill>
            <a:srgbClr val="68BAC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I. INTESTINO DELGADO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Mis Documentos\EN PROCESO 2015\DIGESTIVO 2015\IMAGENES DIGESTIVO 2015\cap linfatico centr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99" b="972"/>
          <a:stretch/>
        </p:blipFill>
        <p:spPr bwMode="auto">
          <a:xfrm>
            <a:off x="779205" y="1180305"/>
            <a:ext cx="7314957" cy="43062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65498" y="660916"/>
            <a:ext cx="2151063" cy="4603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>
                <a:effectLst/>
              </a:rPr>
              <a:t>Moco Alcalino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2192083" y="3104964"/>
            <a:ext cx="1296144" cy="64807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192083" y="2132856"/>
            <a:ext cx="1296144" cy="64807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96672" y="4077072"/>
            <a:ext cx="1358064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C. Mucosas</a:t>
            </a:r>
            <a:endParaRPr lang="es-VE" dirty="0"/>
          </a:p>
        </p:txBody>
      </p:sp>
      <p:sp>
        <p:nvSpPr>
          <p:cNvPr id="8" name="7 Cerrar llave"/>
          <p:cNvSpPr/>
          <p:nvPr/>
        </p:nvSpPr>
        <p:spPr bwMode="auto">
          <a:xfrm rot="5400000">
            <a:off x="4728472" y="3492321"/>
            <a:ext cx="211633" cy="4579716"/>
          </a:xfrm>
          <a:prstGeom prst="rightBrace">
            <a:avLst>
              <a:gd name="adj1" fmla="val 8333"/>
              <a:gd name="adj2" fmla="val 5036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1206664" y="2557870"/>
            <a:ext cx="1296144" cy="64807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15619" y="5918796"/>
            <a:ext cx="322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Vellosidad corte longitudinal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27170" y="721946"/>
            <a:ext cx="2460930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s-VE" dirty="0"/>
              <a:t>v</a:t>
            </a:r>
            <a:r>
              <a:rPr lang="es-VE" dirty="0" smtClean="0"/>
              <a:t>aso quilífero central</a:t>
            </a:r>
            <a:endParaRPr lang="es-VE" dirty="0"/>
          </a:p>
        </p:txBody>
      </p:sp>
      <p:cxnSp>
        <p:nvCxnSpPr>
          <p:cNvPr id="13" name="12 Conector recto de flecha"/>
          <p:cNvCxnSpPr/>
          <p:nvPr/>
        </p:nvCxnSpPr>
        <p:spPr bwMode="auto">
          <a:xfrm flipH="1">
            <a:off x="4834288" y="1091278"/>
            <a:ext cx="169760" cy="7535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453425" y="291584"/>
            <a:ext cx="2242922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III. SECRECIÓN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116419" y="6299598"/>
            <a:ext cx="51576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http://www.meddean.luc.edu/lumen/MedEd/Histo/frames/h_fram18.html</a:t>
            </a:r>
          </a:p>
        </p:txBody>
      </p:sp>
    </p:spTree>
    <p:extLst>
      <p:ext uri="{BB962C8B-B14F-4D97-AF65-F5344CB8AC3E}">
        <p14:creationId xmlns:p14="http://schemas.microsoft.com/office/powerpoint/2010/main" val="93313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5"/>
          <p:cNvSpPr txBox="1">
            <a:spLocks noChangeArrowheads="1"/>
          </p:cNvSpPr>
          <p:nvPr/>
        </p:nvSpPr>
        <p:spPr bwMode="auto">
          <a:xfrm>
            <a:off x="6228184" y="507841"/>
            <a:ext cx="2356735" cy="400110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>
                <a:effectLst/>
              </a:rPr>
              <a:t>III. SECRECIÓN</a:t>
            </a:r>
          </a:p>
        </p:txBody>
      </p:sp>
      <p:sp>
        <p:nvSpPr>
          <p:cNvPr id="71683" name="Text Box 5"/>
          <p:cNvSpPr txBox="1">
            <a:spLocks noChangeArrowheads="1"/>
          </p:cNvSpPr>
          <p:nvPr/>
        </p:nvSpPr>
        <p:spPr bwMode="auto">
          <a:xfrm>
            <a:off x="1666875" y="1504950"/>
            <a:ext cx="2151063" cy="4603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>
                <a:effectLst/>
              </a:rPr>
              <a:t>Moco Alcalino</a:t>
            </a:r>
          </a:p>
        </p:txBody>
      </p:sp>
      <p:grpSp>
        <p:nvGrpSpPr>
          <p:cNvPr id="71684" name="Group 31"/>
          <p:cNvGrpSpPr>
            <a:grpSpLocks/>
          </p:cNvGrpSpPr>
          <p:nvPr/>
        </p:nvGrpSpPr>
        <p:grpSpPr bwMode="auto">
          <a:xfrm>
            <a:off x="3924300" y="2636838"/>
            <a:ext cx="2992438" cy="2376487"/>
            <a:chOff x="2220" y="1208"/>
            <a:chExt cx="3155" cy="2177"/>
          </a:xfrm>
        </p:grpSpPr>
        <p:pic>
          <p:nvPicPr>
            <p:cNvPr id="71696" name="Picture 4" descr="MUCUS INTESTINO"/>
            <p:cNvPicPr>
              <a:picLocks noChangeAspect="1" noChangeArrowheads="1"/>
            </p:cNvPicPr>
            <p:nvPr/>
          </p:nvPicPr>
          <p:blipFill>
            <a:blip r:embed="rId2">
              <a:lum bright="-12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71" b="33179"/>
            <a:stretch>
              <a:fillRect/>
            </a:stretch>
          </p:blipFill>
          <p:spPr bwMode="auto">
            <a:xfrm>
              <a:off x="2341" y="1224"/>
              <a:ext cx="3034" cy="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297" name="Rectangle 9"/>
            <p:cNvSpPr>
              <a:spLocks noChangeArrowheads="1"/>
            </p:cNvSpPr>
            <p:nvPr/>
          </p:nvSpPr>
          <p:spPr bwMode="auto">
            <a:xfrm>
              <a:off x="2220" y="1253"/>
              <a:ext cx="1453" cy="6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s-ES_tradnl" sz="20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40299" name="Rectangle 11"/>
            <p:cNvSpPr>
              <a:spLocks noChangeArrowheads="1"/>
            </p:cNvSpPr>
            <p:nvPr/>
          </p:nvSpPr>
          <p:spPr bwMode="auto">
            <a:xfrm>
              <a:off x="3567" y="1208"/>
              <a:ext cx="725" cy="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1" name="Rectangle 13"/>
            <p:cNvSpPr>
              <a:spLocks noChangeArrowheads="1"/>
            </p:cNvSpPr>
            <p:nvPr/>
          </p:nvSpPr>
          <p:spPr bwMode="auto">
            <a:xfrm>
              <a:off x="4260" y="1526"/>
              <a:ext cx="47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2" name="Rectangle 14"/>
            <p:cNvSpPr>
              <a:spLocks noChangeArrowheads="1"/>
            </p:cNvSpPr>
            <p:nvPr/>
          </p:nvSpPr>
          <p:spPr bwMode="auto">
            <a:xfrm>
              <a:off x="4307" y="1526"/>
              <a:ext cx="136" cy="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5" name="Rectangle 17"/>
            <p:cNvSpPr>
              <a:spLocks noChangeArrowheads="1"/>
            </p:cNvSpPr>
            <p:nvPr/>
          </p:nvSpPr>
          <p:spPr bwMode="auto">
            <a:xfrm>
              <a:off x="2220" y="1798"/>
              <a:ext cx="499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  <p:sp>
          <p:nvSpPr>
            <p:cNvPr id="140309" name="Rectangle 21"/>
            <p:cNvSpPr>
              <a:spLocks noChangeArrowheads="1"/>
            </p:cNvSpPr>
            <p:nvPr/>
          </p:nvSpPr>
          <p:spPr bwMode="auto">
            <a:xfrm>
              <a:off x="2454" y="2070"/>
              <a:ext cx="363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4572000" y="1844675"/>
            <a:ext cx="2528888" cy="730250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Primera protección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contra quimo ácido</a:t>
            </a:r>
          </a:p>
        </p:txBody>
      </p:sp>
      <p:sp>
        <p:nvSpPr>
          <p:cNvPr id="71686" name="Text Box 24"/>
          <p:cNvSpPr txBox="1">
            <a:spLocks noChangeArrowheads="1"/>
          </p:cNvSpPr>
          <p:nvPr/>
        </p:nvSpPr>
        <p:spPr bwMode="auto">
          <a:xfrm>
            <a:off x="7243178" y="1012666"/>
            <a:ext cx="136127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 b="1">
                <a:effectLst/>
              </a:rPr>
              <a:t>Contenido</a:t>
            </a:r>
          </a:p>
        </p:txBody>
      </p:sp>
      <p:sp>
        <p:nvSpPr>
          <p:cNvPr id="140313" name="Rectangle 25"/>
          <p:cNvSpPr>
            <a:spLocks noChangeArrowheads="1"/>
          </p:cNvSpPr>
          <p:nvPr/>
        </p:nvSpPr>
        <p:spPr bwMode="auto">
          <a:xfrm>
            <a:off x="6948488" y="3141663"/>
            <a:ext cx="1871662" cy="12192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 u="sng" dirty="0">
                <a:effectLst/>
              </a:rPr>
              <a:t>Estímulo:</a:t>
            </a:r>
            <a:r>
              <a:rPr lang="es-ES" b="1" dirty="0">
                <a:effectLst/>
              </a:rPr>
              <a:t> </a:t>
            </a:r>
          </a:p>
          <a:p>
            <a:r>
              <a:rPr lang="es-ES" dirty="0">
                <a:effectLst/>
              </a:rPr>
              <a:t>  Ácido </a:t>
            </a:r>
          </a:p>
          <a:p>
            <a:r>
              <a:rPr lang="es-ES" dirty="0">
                <a:effectLst/>
              </a:rPr>
              <a:t>  Secretina</a:t>
            </a:r>
          </a:p>
          <a:p>
            <a:r>
              <a:rPr lang="es-ES" dirty="0">
                <a:effectLst/>
              </a:rPr>
              <a:t>  </a:t>
            </a:r>
            <a:r>
              <a:rPr lang="es-ES" b="1" dirty="0">
                <a:solidFill>
                  <a:srgbClr val="0000CC"/>
                </a:solidFill>
                <a:effectLst/>
              </a:rPr>
              <a:t>Parasimpático</a:t>
            </a:r>
          </a:p>
        </p:txBody>
      </p:sp>
      <p:sp>
        <p:nvSpPr>
          <p:cNvPr id="140314" name="Rectangle 26"/>
          <p:cNvSpPr>
            <a:spLocks noChangeArrowheads="1"/>
          </p:cNvSpPr>
          <p:nvPr/>
        </p:nvSpPr>
        <p:spPr bwMode="auto">
          <a:xfrm>
            <a:off x="6948488" y="4564063"/>
            <a:ext cx="1439862" cy="6699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b="1" u="sng" dirty="0">
                <a:effectLst/>
              </a:rPr>
              <a:t>Inhibición:</a:t>
            </a:r>
            <a:r>
              <a:rPr lang="es-ES" b="1" dirty="0">
                <a:effectLst/>
              </a:rPr>
              <a:t> </a:t>
            </a:r>
          </a:p>
          <a:p>
            <a:r>
              <a:rPr lang="es-ES" dirty="0">
                <a:effectLst/>
              </a:rPr>
              <a:t> </a:t>
            </a:r>
            <a:r>
              <a:rPr lang="es-ES" b="1" dirty="0">
                <a:solidFill>
                  <a:srgbClr val="C00000"/>
                </a:solidFill>
                <a:effectLst/>
              </a:rPr>
              <a:t>Simpático</a:t>
            </a:r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900113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71690" name="Picture 28" descr="gl bru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2198688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321" name="Rectangle 33"/>
          <p:cNvSpPr>
            <a:spLocks noChangeArrowheads="1"/>
          </p:cNvSpPr>
          <p:nvPr/>
        </p:nvSpPr>
        <p:spPr bwMode="auto">
          <a:xfrm>
            <a:off x="4284663" y="3429000"/>
            <a:ext cx="574675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0322" name="Line 34"/>
          <p:cNvSpPr>
            <a:spLocks noChangeShapeType="1"/>
          </p:cNvSpPr>
          <p:nvPr/>
        </p:nvSpPr>
        <p:spPr bwMode="auto">
          <a:xfrm flipH="1" flipV="1">
            <a:off x="3851275" y="2133600"/>
            <a:ext cx="936625" cy="1295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 flipH="1">
            <a:off x="3779838" y="4005263"/>
            <a:ext cx="936625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611188" y="3213100"/>
            <a:ext cx="1387475" cy="1371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mucosas</a:t>
            </a:r>
          </a:p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de Brunner</a:t>
            </a:r>
          </a:p>
          <a:p>
            <a:pPr algn="ctr">
              <a:defRPr/>
            </a:pP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Duodeno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7169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04" grpId="0" animBg="1"/>
      <p:bldP spid="140313" grpId="0" animBg="1"/>
      <p:bldP spid="14031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5"/>
          <p:cNvSpPr txBox="1">
            <a:spLocks noChangeArrowheads="1"/>
          </p:cNvSpPr>
          <p:nvPr/>
        </p:nvSpPr>
        <p:spPr bwMode="auto">
          <a:xfrm>
            <a:off x="827088" y="1196975"/>
            <a:ext cx="2735262" cy="944563"/>
          </a:xfrm>
          <a:prstGeom prst="rect">
            <a:avLst/>
          </a:prstGeom>
          <a:solidFill>
            <a:srgbClr val="E1F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MOCO</a:t>
            </a:r>
          </a:p>
          <a:p>
            <a:pPr eaLnBrk="1" hangingPunct="1"/>
            <a:r>
              <a:rPr lang="es-ES">
                <a:effectLst/>
              </a:rPr>
              <a:t>Mucinas + sales </a:t>
            </a:r>
          </a:p>
          <a:p>
            <a:pPr eaLnBrk="1" hangingPunct="1"/>
            <a:r>
              <a:rPr lang="es-ES">
                <a:effectLst/>
              </a:rPr>
              <a:t>inorgánicas en agua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827088" y="2349500"/>
            <a:ext cx="2232025" cy="1493838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MUCINAS</a:t>
            </a:r>
          </a:p>
          <a:p>
            <a:pPr eaLnBrk="1" hangingPunct="1"/>
            <a:r>
              <a:rPr lang="es-ES">
                <a:effectLst/>
              </a:rPr>
              <a:t>Grandes proteínas glicosiladas, </a:t>
            </a:r>
          </a:p>
          <a:p>
            <a:pPr eaLnBrk="1" hangingPunct="1"/>
            <a:r>
              <a:rPr lang="es-ES">
                <a:effectLst/>
              </a:rPr>
              <a:t>resistentes a enzimas</a:t>
            </a:r>
          </a:p>
        </p:txBody>
      </p:sp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755650" y="4076700"/>
            <a:ext cx="2952750" cy="2301875"/>
          </a:xfrm>
          <a:prstGeom prst="rect">
            <a:avLst/>
          </a:prstGeom>
          <a:solidFill>
            <a:srgbClr val="ABD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/>
              </a:rPr>
              <a:t>ALTERACIONES DEL MOCO</a:t>
            </a:r>
          </a:p>
          <a:p>
            <a:pPr eaLnBrk="1" hangingPunct="1"/>
            <a:endParaRPr lang="es-ES" sz="900">
              <a:effectLst/>
            </a:endParaRPr>
          </a:p>
          <a:p>
            <a:pPr eaLnBrk="1" hangingPunct="1"/>
            <a:r>
              <a:rPr lang="es-ES">
                <a:effectLst/>
              </a:rPr>
              <a:t>Enfermedad inflamatoria intestinal Autoinmune?</a:t>
            </a:r>
          </a:p>
          <a:p>
            <a:pPr eaLnBrk="1" hangingPunct="1"/>
            <a:endParaRPr lang="es-ES" sz="800">
              <a:effectLst/>
            </a:endParaRPr>
          </a:p>
          <a:p>
            <a:pPr eaLnBrk="1" hangingPunct="1"/>
            <a:r>
              <a:rPr lang="es-ES">
                <a:effectLst/>
              </a:rPr>
              <a:t>Ahora hay más enf. inflamatoria!!</a:t>
            </a:r>
          </a:p>
          <a:p>
            <a:pPr eaLnBrk="1" hangingPunct="1"/>
            <a:r>
              <a:rPr lang="es-ES">
                <a:effectLst/>
              </a:rPr>
              <a:t>Dieta?? Alt. genéticas??</a:t>
            </a: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6727301" y="517413"/>
            <a:ext cx="1945332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</a:t>
            </a:r>
          </a:p>
        </p:txBody>
      </p:sp>
      <p:sp>
        <p:nvSpPr>
          <p:cNvPr id="184339" name="Text Box 19"/>
          <p:cNvSpPr txBox="1">
            <a:spLocks noChangeArrowheads="1"/>
          </p:cNvSpPr>
          <p:nvPr/>
        </p:nvSpPr>
        <p:spPr bwMode="auto">
          <a:xfrm>
            <a:off x="7140575" y="1006475"/>
            <a:ext cx="153511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184342" name="Text Box 22"/>
          <p:cNvSpPr txBox="1">
            <a:spLocks noChangeArrowheads="1"/>
          </p:cNvSpPr>
          <p:nvPr/>
        </p:nvSpPr>
        <p:spPr bwMode="auto">
          <a:xfrm>
            <a:off x="468313" y="6207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4343" name="Text Box 23"/>
          <p:cNvSpPr txBox="1">
            <a:spLocks noChangeArrowheads="1"/>
          </p:cNvSpPr>
          <p:nvPr/>
        </p:nvSpPr>
        <p:spPr bwMode="auto">
          <a:xfrm>
            <a:off x="7367468" y="1557338"/>
            <a:ext cx="1305165" cy="830997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Moco </a:t>
            </a:r>
          </a:p>
          <a:p>
            <a:pPr algn="ctr">
              <a:defRPr/>
            </a:pPr>
            <a:r>
              <a:rPr lang="es-ES" sz="24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Alcalino</a:t>
            </a:r>
          </a:p>
        </p:txBody>
      </p:sp>
      <p:sp>
        <p:nvSpPr>
          <p:cNvPr id="184345" name="Text Box 25"/>
          <p:cNvSpPr txBox="1">
            <a:spLocks noChangeArrowheads="1"/>
          </p:cNvSpPr>
          <p:nvPr/>
        </p:nvSpPr>
        <p:spPr bwMode="auto">
          <a:xfrm>
            <a:off x="5580063" y="4797425"/>
            <a:ext cx="2589170" cy="92333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/>
              </a:rPr>
              <a:t>Sirven como </a:t>
            </a:r>
            <a:r>
              <a:rPr lang="es-ES_tradnl" b="1" dirty="0" err="1">
                <a:effectLst/>
              </a:rPr>
              <a:t>ligandos</a:t>
            </a:r>
            <a:r>
              <a:rPr lang="es-ES_tradnl" b="1" dirty="0">
                <a:effectLst/>
              </a:rPr>
              <a:t> </a:t>
            </a:r>
          </a:p>
          <a:p>
            <a:pPr>
              <a:defRPr/>
            </a:pPr>
            <a:r>
              <a:rPr lang="es-ES_tradnl" b="1" dirty="0">
                <a:effectLst/>
              </a:rPr>
              <a:t>para moléculas </a:t>
            </a:r>
          </a:p>
          <a:p>
            <a:pPr>
              <a:defRPr/>
            </a:pPr>
            <a:r>
              <a:rPr lang="es-ES_tradnl" b="1" dirty="0">
                <a:effectLst/>
              </a:rPr>
              <a:t>de adhesión</a:t>
            </a:r>
          </a:p>
        </p:txBody>
      </p:sp>
      <p:pic>
        <p:nvPicPr>
          <p:cNvPr id="184347" name="Picture 27" descr="muc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20" b="-1416"/>
          <a:stretch>
            <a:fillRect/>
          </a:stretch>
        </p:blipFill>
        <p:spPr bwMode="auto">
          <a:xfrm>
            <a:off x="3708400" y="2781300"/>
            <a:ext cx="46085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8" name="Text Box 28"/>
          <p:cNvSpPr txBox="1">
            <a:spLocks noChangeArrowheads="1"/>
          </p:cNvSpPr>
          <p:nvPr/>
        </p:nvSpPr>
        <p:spPr bwMode="auto">
          <a:xfrm>
            <a:off x="3711575" y="2414588"/>
            <a:ext cx="2390775" cy="3667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Monómero de mucina</a:t>
            </a:r>
          </a:p>
        </p:txBody>
      </p:sp>
      <p:sp>
        <p:nvSpPr>
          <p:cNvPr id="184352" name="Rectangle 32"/>
          <p:cNvSpPr>
            <a:spLocks noChangeArrowheads="1"/>
          </p:cNvSpPr>
          <p:nvPr/>
        </p:nvSpPr>
        <p:spPr bwMode="auto">
          <a:xfrm>
            <a:off x="5867400" y="3789363"/>
            <a:ext cx="12239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4349" name="Text Box 29"/>
          <p:cNvSpPr txBox="1">
            <a:spLocks noChangeArrowheads="1"/>
          </p:cNvSpPr>
          <p:nvPr/>
        </p:nvSpPr>
        <p:spPr bwMode="auto">
          <a:xfrm>
            <a:off x="5867400" y="3789363"/>
            <a:ext cx="1273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oligosacárido</a:t>
            </a:r>
          </a:p>
        </p:txBody>
      </p:sp>
      <p:sp>
        <p:nvSpPr>
          <p:cNvPr id="184350" name="Text Box 30"/>
          <p:cNvSpPr txBox="1">
            <a:spLocks noChangeArrowheads="1"/>
          </p:cNvSpPr>
          <p:nvPr/>
        </p:nvSpPr>
        <p:spPr bwMode="auto">
          <a:xfrm>
            <a:off x="5867400" y="4076700"/>
            <a:ext cx="1528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residuo cisteína</a:t>
            </a:r>
          </a:p>
        </p:txBody>
      </p:sp>
      <p:sp>
        <p:nvSpPr>
          <p:cNvPr id="184351" name="Text Box 31"/>
          <p:cNvSpPr txBox="1">
            <a:spLocks noChangeArrowheads="1"/>
          </p:cNvSpPr>
          <p:nvPr/>
        </p:nvSpPr>
        <p:spPr bwMode="auto">
          <a:xfrm>
            <a:off x="5867400" y="4292600"/>
            <a:ext cx="1881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estructura repetida</a:t>
            </a:r>
          </a:p>
        </p:txBody>
      </p:sp>
      <p:pic>
        <p:nvPicPr>
          <p:cNvPr id="184353" name="Picture 33" descr="muc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8" t="8458"/>
          <a:stretch>
            <a:fillRect/>
          </a:stretch>
        </p:blipFill>
        <p:spPr bwMode="auto">
          <a:xfrm>
            <a:off x="3851275" y="4508500"/>
            <a:ext cx="1385888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6" grpId="0" animBg="1"/>
      <p:bldP spid="184337" grpId="0" animBg="1"/>
      <p:bldP spid="184343" grpId="0" animBg="1"/>
      <p:bldP spid="184345" grpId="0" animBg="1"/>
      <p:bldP spid="184348" grpId="0" animBg="1"/>
      <p:bldP spid="184352" grpId="0" animBg="1"/>
      <p:bldP spid="184349" grpId="0"/>
      <p:bldP spid="184350" grpId="0"/>
      <p:bldP spid="184351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719138"/>
            <a:ext cx="4700588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1" name="Text Box 8"/>
          <p:cNvSpPr txBox="1">
            <a:spLocks noChangeArrowheads="1"/>
          </p:cNvSpPr>
          <p:nvPr/>
        </p:nvSpPr>
        <p:spPr bwMode="auto">
          <a:xfrm>
            <a:off x="6012160" y="620688"/>
            <a:ext cx="2578504" cy="46166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b="1" dirty="0">
                <a:effectLst/>
              </a:rPr>
              <a:t>Jugo Intestinal</a:t>
            </a:r>
          </a:p>
        </p:txBody>
      </p:sp>
      <p:sp>
        <p:nvSpPr>
          <p:cNvPr id="73732" name="Text Box 9"/>
          <p:cNvSpPr txBox="1">
            <a:spLocks noChangeArrowheads="1"/>
          </p:cNvSpPr>
          <p:nvPr/>
        </p:nvSpPr>
        <p:spPr bwMode="auto">
          <a:xfrm>
            <a:off x="6155382" y="1279760"/>
            <a:ext cx="2435282" cy="1292662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/>
              <a:t>Volumen: </a:t>
            </a:r>
            <a:r>
              <a:rPr lang="es-ES" sz="2000" dirty="0">
                <a:effectLst/>
              </a:rPr>
              <a:t>1.0 </a:t>
            </a:r>
            <a:r>
              <a:rPr lang="es-ES" sz="2000" dirty="0" smtClean="0">
                <a:effectLst/>
              </a:rPr>
              <a:t>L/día</a:t>
            </a:r>
          </a:p>
          <a:p>
            <a:pPr eaLnBrk="1" hangingPunct="1"/>
            <a:endParaRPr lang="es-ES" sz="900" dirty="0">
              <a:effectLst/>
            </a:endParaRPr>
          </a:p>
          <a:p>
            <a:pPr eaLnBrk="1" hangingPunct="1"/>
            <a:r>
              <a:rPr lang="es-ES" sz="2000" dirty="0" smtClean="0"/>
              <a:t>pH</a:t>
            </a:r>
            <a:r>
              <a:rPr lang="es-ES" sz="2000" dirty="0"/>
              <a:t>: </a:t>
            </a:r>
            <a:r>
              <a:rPr lang="es-ES" sz="2000" dirty="0">
                <a:effectLst/>
              </a:rPr>
              <a:t>7.5-8.0</a:t>
            </a:r>
          </a:p>
          <a:p>
            <a:pPr eaLnBrk="1" hangingPunct="1"/>
            <a:endParaRPr lang="es-ES" sz="900" dirty="0">
              <a:effectLst/>
            </a:endParaRPr>
          </a:p>
          <a:p>
            <a:pPr eaLnBrk="1" hangingPunct="1"/>
            <a:r>
              <a:rPr lang="es-ES" sz="2000" dirty="0">
                <a:effectLst/>
              </a:rPr>
              <a:t>Agua + electrolitos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619250" y="5876925"/>
            <a:ext cx="34559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755650" y="5084763"/>
            <a:ext cx="4175125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303463" y="5229225"/>
            <a:ext cx="4535487" cy="1095375"/>
          </a:xfrm>
          <a:prstGeom prst="rect">
            <a:avLst/>
          </a:prstGeom>
          <a:solidFill>
            <a:srgbClr val="99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3200" b="1">
                <a:effectLst/>
              </a:rPr>
              <a:t>“Vehículo acuoso para la ABSORCIÓN”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250825" y="620713"/>
            <a:ext cx="7921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795963" y="3213100"/>
            <a:ext cx="2633662" cy="974725"/>
          </a:xfrm>
          <a:prstGeom prst="rect">
            <a:avLst/>
          </a:prstGeom>
          <a:solidFill>
            <a:srgbClr val="CDE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800">
                <a:effectLst/>
              </a:rPr>
              <a:t>Fluido alcalino </a:t>
            </a:r>
          </a:p>
          <a:p>
            <a:pPr algn="ctr" eaLnBrk="1" hangingPunct="1"/>
            <a:r>
              <a:rPr lang="es-ES" sz="2800" b="1">
                <a:effectLst/>
              </a:rPr>
              <a:t>SIN</a:t>
            </a:r>
            <a:r>
              <a:rPr lang="es-ES" sz="2800">
                <a:effectLst/>
              </a:rPr>
              <a:t> enzimas</a:t>
            </a: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1474788" y="3429000"/>
            <a:ext cx="15843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690688" y="3716338"/>
            <a:ext cx="1334020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Enterocito</a:t>
            </a:r>
          </a:p>
        </p:txBody>
      </p:sp>
      <p:sp>
        <p:nvSpPr>
          <p:cNvPr id="13338" name="Oval 26"/>
          <p:cNvSpPr>
            <a:spLocks noChangeArrowheads="1"/>
          </p:cNvSpPr>
          <p:nvPr/>
        </p:nvSpPr>
        <p:spPr bwMode="auto">
          <a:xfrm>
            <a:off x="2627313" y="765175"/>
            <a:ext cx="863600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39750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2914650" y="549275"/>
            <a:ext cx="787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7374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1907704" y="2780928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2695158" y="2738024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3635896" y="3212914"/>
            <a:ext cx="359246" cy="43217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32582" y="279291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1.</a:t>
            </a:r>
            <a:endParaRPr lang="es-VE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662223" y="2800864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2.</a:t>
            </a:r>
            <a:endParaRPr lang="es-VE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602961" y="3267268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3.</a:t>
            </a:r>
            <a:endParaRPr lang="es-VE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133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nimBg="1"/>
      <p:bldP spid="13333" grpId="0" animBg="1"/>
      <p:bldP spid="13337" grpId="0" animBg="1"/>
      <p:bldP spid="3" grpId="0" animBg="1"/>
      <p:bldP spid="21" grpId="0" animBg="1"/>
      <p:bldP spid="2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MOVIMENTOI DE AGUA EN CRIP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9" r="50000"/>
          <a:stretch>
            <a:fillRect/>
          </a:stretch>
        </p:blipFill>
        <p:spPr bwMode="auto">
          <a:xfrm>
            <a:off x="2962275" y="1484313"/>
            <a:ext cx="3217863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6"/>
          <p:cNvSpPr txBox="1">
            <a:spLocks noChangeArrowheads="1"/>
          </p:cNvSpPr>
          <p:nvPr/>
        </p:nvSpPr>
        <p:spPr bwMode="auto">
          <a:xfrm>
            <a:off x="971550" y="2889250"/>
            <a:ext cx="2087563" cy="17494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Va hacia </a:t>
            </a:r>
            <a:r>
              <a:rPr lang="es-ES" b="1">
                <a:effectLst/>
              </a:rPr>
              <a:t>arriba y </a:t>
            </a:r>
          </a:p>
          <a:p>
            <a:pPr eaLnBrk="1" hangingPunct="1"/>
            <a:r>
              <a:rPr lang="es-ES" b="1">
                <a:effectLst/>
              </a:rPr>
              <a:t>afuera</a:t>
            </a:r>
            <a:r>
              <a:rPr lang="es-ES">
                <a:effectLst/>
              </a:rPr>
              <a:t>, se mezcla con quimo y derrama sobre vellosidades en la luz</a:t>
            </a:r>
          </a:p>
        </p:txBody>
      </p:sp>
      <p:sp>
        <p:nvSpPr>
          <p:cNvPr id="74756" name="Text Box 7"/>
          <p:cNvSpPr txBox="1">
            <a:spLocks noChangeArrowheads="1"/>
          </p:cNvSpPr>
          <p:nvPr/>
        </p:nvSpPr>
        <p:spPr bwMode="auto">
          <a:xfrm>
            <a:off x="971549" y="2133600"/>
            <a:ext cx="2087563" cy="646331"/>
          </a:xfrm>
          <a:prstGeom prst="rect">
            <a:avLst/>
          </a:prstGeom>
          <a:solidFill>
            <a:srgbClr val="CDEE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b="1" dirty="0">
                <a:effectLst/>
              </a:rPr>
              <a:t>AGUA +</a:t>
            </a:r>
            <a:r>
              <a:rPr lang="es-ES" b="1" dirty="0" smtClean="0">
                <a:effectLst/>
              </a:rPr>
              <a:t> </a:t>
            </a:r>
            <a:r>
              <a:rPr lang="es-ES" b="1" dirty="0">
                <a:effectLst/>
              </a:rPr>
              <a:t>ELECTROLITOS</a:t>
            </a: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6684963" y="609600"/>
            <a:ext cx="1927131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/>
              </a:rPr>
              <a:t>III. SECRECIÓN</a:t>
            </a: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1258888" y="1114425"/>
            <a:ext cx="482441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6717272" y="1628775"/>
            <a:ext cx="1821332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/>
              </a:rPr>
              <a:t>Jugo intestinal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842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7235825" y="1125538"/>
            <a:ext cx="12969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6156325" y="4941888"/>
            <a:ext cx="1811338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Enterocitos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indiferenciados </a:t>
            </a:r>
          </a:p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fondo de criptas</a:t>
            </a:r>
          </a:p>
        </p:txBody>
      </p:sp>
      <p:sp>
        <p:nvSpPr>
          <p:cNvPr id="74774" name="Freeform 22"/>
          <p:cNvSpPr>
            <a:spLocks/>
          </p:cNvSpPr>
          <p:nvPr/>
        </p:nvSpPr>
        <p:spPr bwMode="auto">
          <a:xfrm>
            <a:off x="4572000" y="873125"/>
            <a:ext cx="720725" cy="4500563"/>
          </a:xfrm>
          <a:custGeom>
            <a:avLst/>
            <a:gdLst>
              <a:gd name="T0" fmla="*/ 0 w 454"/>
              <a:gd name="T1" fmla="*/ 2835 h 2835"/>
              <a:gd name="T2" fmla="*/ 227 w 454"/>
              <a:gd name="T3" fmla="*/ 2290 h 2835"/>
              <a:gd name="T4" fmla="*/ 45 w 454"/>
              <a:gd name="T5" fmla="*/ 340 h 2835"/>
              <a:gd name="T6" fmla="*/ 454 w 454"/>
              <a:gd name="T7" fmla="*/ 249 h 2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4" h="2835">
                <a:moveTo>
                  <a:pt x="0" y="2835"/>
                </a:moveTo>
                <a:cubicBezTo>
                  <a:pt x="110" y="2770"/>
                  <a:pt x="220" y="2706"/>
                  <a:pt x="227" y="2290"/>
                </a:cubicBezTo>
                <a:cubicBezTo>
                  <a:pt x="234" y="1874"/>
                  <a:pt x="7" y="680"/>
                  <a:pt x="45" y="340"/>
                </a:cubicBezTo>
                <a:cubicBezTo>
                  <a:pt x="83" y="0"/>
                  <a:pt x="386" y="264"/>
                  <a:pt x="454" y="249"/>
                </a:cubicBezTo>
              </a:path>
            </a:pathLst>
          </a:custGeom>
          <a:noFill/>
          <a:ln w="57150" cmpd="sng">
            <a:solidFill>
              <a:srgbClr val="3333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1908175" y="5661025"/>
            <a:ext cx="34559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1912938" y="2849563"/>
            <a:ext cx="5316537" cy="579437"/>
          </a:xfrm>
          <a:prstGeom prst="rect">
            <a:avLst/>
          </a:prstGeom>
          <a:solidFill>
            <a:srgbClr val="F9EF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>
                <a:effectLst/>
              </a:rPr>
              <a:t>¿Cómo sale el agua a la luz?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2503488" y="3644900"/>
            <a:ext cx="4137025" cy="579438"/>
          </a:xfrm>
          <a:prstGeom prst="rect">
            <a:avLst/>
          </a:prstGeom>
          <a:solidFill>
            <a:srgbClr val="E1CB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>
                <a:effectLst/>
              </a:rPr>
              <a:t>Movimiento osmótico</a:t>
            </a:r>
          </a:p>
        </p:txBody>
      </p:sp>
      <p:sp>
        <p:nvSpPr>
          <p:cNvPr id="75781" name="Text Box 11"/>
          <p:cNvSpPr txBox="1">
            <a:spLocks noChangeArrowheads="1"/>
          </p:cNvSpPr>
          <p:nvPr/>
        </p:nvSpPr>
        <p:spPr bwMode="auto">
          <a:xfrm>
            <a:off x="2605088" y="1989138"/>
            <a:ext cx="3933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>
                <a:effectLst/>
              </a:rPr>
              <a:t>Se secretan </a:t>
            </a:r>
          </a:p>
          <a:p>
            <a:pPr algn="ctr" eaLnBrk="1" hangingPunct="1"/>
            <a:r>
              <a:rPr lang="es-ES" sz="2400">
                <a:effectLst/>
              </a:rPr>
              <a:t>aprox. 7 litros de agua/día</a:t>
            </a: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757238" y="8366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5783" name="Text Box 22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3" grpId="0" animBg="1"/>
      <p:bldP spid="16999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2" r="30998" b="47197"/>
          <a:stretch>
            <a:fillRect/>
          </a:stretch>
        </p:blipFill>
        <p:spPr>
          <a:xfrm>
            <a:off x="395288" y="1196975"/>
            <a:ext cx="4032250" cy="2592388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557476" y="1704975"/>
            <a:ext cx="3324949" cy="830997"/>
          </a:xfrm>
          <a:prstGeom prst="rect">
            <a:avLst/>
          </a:prstGeom>
          <a:solidFill>
            <a:srgbClr val="E5D7C5"/>
          </a:solidFill>
          <a:ln w="952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/>
              <a:t>Establecimiento de</a:t>
            </a:r>
          </a:p>
          <a:p>
            <a:pPr algn="ctr">
              <a:defRPr/>
            </a:pPr>
            <a:r>
              <a:rPr lang="es-ES" sz="2400"/>
              <a:t>Gradientes osmóticos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132138" y="260350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14358" name="Picture 22" descr="img13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50" r="26080" b="18549"/>
          <a:stretch>
            <a:fillRect/>
          </a:stretch>
        </p:blipFill>
        <p:spPr bwMode="auto">
          <a:xfrm>
            <a:off x="395288" y="4149725"/>
            <a:ext cx="4319587" cy="2120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722936" y="2813050"/>
            <a:ext cx="3185487" cy="1231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dirty="0" smtClean="0">
                <a:effectLst/>
                <a:latin typeface="Comic Sans MS" pitchFamily="66" charset="0"/>
              </a:rPr>
              <a:t>DIGESTIÓN Nutrientes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</a:t>
            </a:r>
            <a:r>
              <a:rPr lang="es-ES" sz="1600" dirty="0" smtClean="0">
                <a:effectLst/>
                <a:latin typeface="Comic Sans MS" pitchFamily="66" charset="0"/>
              </a:rPr>
              <a:t>- </a:t>
            </a:r>
            <a:r>
              <a:rPr lang="es-ES" dirty="0" smtClean="0">
                <a:effectLst/>
                <a:latin typeface="Comic Sans MS" pitchFamily="66" charset="0"/>
              </a:rPr>
              <a:t>aumenta la </a:t>
            </a:r>
            <a:r>
              <a:rPr lang="es-ES" dirty="0" err="1" smtClean="0">
                <a:effectLst/>
                <a:latin typeface="Comic Sans MS" pitchFamily="66" charset="0"/>
              </a:rPr>
              <a:t>osmolaridad</a:t>
            </a:r>
            <a:r>
              <a:rPr lang="es-ES" dirty="0" smtClean="0">
                <a:effectLst/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   en la luz</a:t>
            </a:r>
          </a:p>
          <a:p>
            <a:pPr>
              <a:defRPr/>
            </a:pPr>
            <a:r>
              <a:rPr lang="es-ES" dirty="0" smtClean="0">
                <a:effectLst/>
                <a:latin typeface="Comic Sans MS" pitchFamily="66" charset="0"/>
              </a:rPr>
              <a:t> </a:t>
            </a:r>
            <a:r>
              <a:rPr lang="es-ES" sz="1600" dirty="0" smtClean="0">
                <a:effectLst/>
                <a:latin typeface="Comic Sans MS" pitchFamily="66" charset="0"/>
              </a:rPr>
              <a:t>- </a:t>
            </a:r>
            <a:r>
              <a:rPr lang="es-ES" b="1" dirty="0" smtClean="0">
                <a:effectLst/>
                <a:latin typeface="Comic Sans MS" pitchFamily="66" charset="0"/>
              </a:rPr>
              <a:t>SALE agua</a:t>
            </a:r>
            <a:r>
              <a:rPr lang="es-ES" dirty="0" smtClean="0">
                <a:effectLst/>
                <a:latin typeface="Comic Sans MS" pitchFamily="66" charset="0"/>
              </a:rPr>
              <a:t> a la luz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376238" y="404813"/>
            <a:ext cx="1223962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869672" y="852488"/>
            <a:ext cx="1821332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Jugo intestinal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7378700" y="404813"/>
            <a:ext cx="12969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2124075" y="1773238"/>
            <a:ext cx="10080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>
            <a:off x="2195513" y="191611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4354513" y="2492375"/>
            <a:ext cx="11641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Agua se </a:t>
            </a:r>
          </a:p>
          <a:p>
            <a:pPr>
              <a:defRPr/>
            </a:pPr>
            <a:r>
              <a:rPr lang="es-ES" b="1" dirty="0">
                <a:effectLst/>
              </a:rPr>
              <a:t>secreta</a:t>
            </a: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2195513" y="479742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2195513" y="4941888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4641850" y="4948238"/>
            <a:ext cx="1081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Agua se 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absorbe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3851275" y="1844675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flipH="1">
            <a:off x="3851275" y="1844675"/>
            <a:ext cx="792163" cy="6477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3706813" y="50133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3922713" y="5086350"/>
            <a:ext cx="793750" cy="6477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323850" y="1989138"/>
            <a:ext cx="503238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2698750" y="2205038"/>
            <a:ext cx="433388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395288" y="4292600"/>
            <a:ext cx="503237" cy="6492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466725" y="2276475"/>
            <a:ext cx="396875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14384" name="Text Box 48"/>
          <p:cNvSpPr txBox="1">
            <a:spLocks noChangeArrowheads="1"/>
          </p:cNvSpPr>
          <p:nvPr/>
        </p:nvSpPr>
        <p:spPr bwMode="auto">
          <a:xfrm>
            <a:off x="2698750" y="2420938"/>
            <a:ext cx="446088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395288" y="4797425"/>
            <a:ext cx="446087" cy="457200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7682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3311525" y="1049338"/>
            <a:ext cx="611188" cy="3413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3386138" y="1063625"/>
            <a:ext cx="6413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3348038" y="4149725"/>
            <a:ext cx="6413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193800" y="4149725"/>
            <a:ext cx="6413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1162050" y="1052513"/>
            <a:ext cx="6413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dirty="0"/>
              <a:t>LUZ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 animBg="1"/>
      <p:bldP spid="14346" grpId="0" animBg="1"/>
      <p:bldP spid="14372" grpId="0"/>
      <p:bldP spid="14375" grpId="0"/>
      <p:bldP spid="14383" grpId="0" animBg="1"/>
      <p:bldP spid="14384" grpId="0" animBg="1"/>
      <p:bldP spid="14385" grpId="0" animBg="1"/>
      <p:bldP spid="3" grpId="0"/>
      <p:bldP spid="29" grpId="0"/>
      <p:bldP spid="30" grpId="0"/>
      <p:bldP spid="31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35" r="27707" b="21487"/>
          <a:stretch>
            <a:fillRect/>
          </a:stretch>
        </p:blipFill>
        <p:spPr>
          <a:xfrm>
            <a:off x="969963" y="1123950"/>
            <a:ext cx="3889375" cy="4176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720850" y="5373688"/>
            <a:ext cx="2311400" cy="854075"/>
          </a:xfrm>
          <a:prstGeom prst="rect">
            <a:avLst/>
          </a:prstGeom>
          <a:solidFill>
            <a:srgbClr val="BAE4BA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Cl</a:t>
            </a:r>
            <a:r>
              <a:rPr lang="es-ES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  </a:t>
            </a: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“CFTR” </a:t>
            </a:r>
          </a:p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Responsable </a:t>
            </a:r>
          </a:p>
          <a:p>
            <a:pPr algn="ctr"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Agua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508625" y="5661025"/>
            <a:ext cx="2211388" cy="641350"/>
          </a:xfrm>
          <a:prstGeom prst="rect">
            <a:avLst/>
          </a:prstGeom>
          <a:solidFill>
            <a:srgbClr val="FFD5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>
                <a:effectLst/>
              </a:rPr>
              <a:t>Muerte de millones</a:t>
            </a:r>
          </a:p>
          <a:p>
            <a:pPr algn="ctr" eaLnBrk="1" hangingPunct="1"/>
            <a:r>
              <a:rPr lang="es-ES">
                <a:effectLst/>
              </a:rPr>
              <a:t>de personas!!!!</a:t>
            </a: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263900" y="623888"/>
            <a:ext cx="2663825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2698750" y="4797425"/>
            <a:ext cx="11525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701925" y="4724400"/>
            <a:ext cx="1065213" cy="36671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c. cripta</a:t>
            </a: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211638" y="4252913"/>
            <a:ext cx="936625" cy="904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476875" y="4311650"/>
            <a:ext cx="265649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anormal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canal Cl (Cólera)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Masiva secreción agua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38163" y="625475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 rot="5400000">
            <a:off x="6299994" y="5301457"/>
            <a:ext cx="503237" cy="215900"/>
          </a:xfrm>
          <a:prstGeom prst="rightArrow">
            <a:avLst>
              <a:gd name="adj1" fmla="val 50000"/>
              <a:gd name="adj2" fmla="val 58272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rot="10800000" vert="eaVert" wrap="none" anchor="ctr"/>
          <a:lstStyle/>
          <a:p>
            <a:pPr algn="ctr"/>
            <a:endParaRPr lang="es-MX">
              <a:solidFill>
                <a:srgbClr val="FF0066"/>
              </a:solidFill>
              <a:effectLst/>
            </a:endParaRP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7276450" y="476250"/>
            <a:ext cx="12506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26797" y="979488"/>
            <a:ext cx="1821332" cy="369332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Jugo intestinal</a:t>
            </a:r>
          </a:p>
        </p:txBody>
      </p:sp>
      <p:sp>
        <p:nvSpPr>
          <p:cNvPr id="15395" name="Freeform 35"/>
          <p:cNvSpPr>
            <a:spLocks/>
          </p:cNvSpPr>
          <p:nvPr/>
        </p:nvSpPr>
        <p:spPr bwMode="auto">
          <a:xfrm>
            <a:off x="1690688" y="1989138"/>
            <a:ext cx="371475" cy="3024187"/>
          </a:xfrm>
          <a:custGeom>
            <a:avLst/>
            <a:gdLst>
              <a:gd name="T0" fmla="*/ 136 w 234"/>
              <a:gd name="T1" fmla="*/ 1905 h 1905"/>
              <a:gd name="T2" fmla="*/ 227 w 234"/>
              <a:gd name="T3" fmla="*/ 1678 h 1905"/>
              <a:gd name="T4" fmla="*/ 91 w 234"/>
              <a:gd name="T5" fmla="*/ 1179 h 1905"/>
              <a:gd name="T6" fmla="*/ 182 w 234"/>
              <a:gd name="T7" fmla="*/ 544 h 1905"/>
              <a:gd name="T8" fmla="*/ 0 w 234"/>
              <a:gd name="T9" fmla="*/ 0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1905">
                <a:moveTo>
                  <a:pt x="136" y="1905"/>
                </a:moveTo>
                <a:cubicBezTo>
                  <a:pt x="185" y="1852"/>
                  <a:pt x="234" y="1799"/>
                  <a:pt x="227" y="1678"/>
                </a:cubicBezTo>
                <a:cubicBezTo>
                  <a:pt x="220" y="1557"/>
                  <a:pt x="98" y="1368"/>
                  <a:pt x="91" y="1179"/>
                </a:cubicBezTo>
                <a:cubicBezTo>
                  <a:pt x="84" y="990"/>
                  <a:pt x="197" y="740"/>
                  <a:pt x="182" y="544"/>
                </a:cubicBezTo>
                <a:cubicBezTo>
                  <a:pt x="167" y="348"/>
                  <a:pt x="30" y="91"/>
                  <a:pt x="0" y="0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226413" y="2659856"/>
            <a:ext cx="2952750" cy="1538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9966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defRPr/>
            </a:pPr>
            <a:r>
              <a:rPr lang="es-ES" sz="2000" b="1" dirty="0" smtClean="0">
                <a:effectLst/>
              </a:rPr>
              <a:t>SECRECIÓN activa de electrolitos</a:t>
            </a:r>
          </a:p>
          <a:p>
            <a:pPr eaLnBrk="1" hangingPunct="1">
              <a:defRPr/>
            </a:pPr>
            <a:r>
              <a:rPr lang="es-ES" sz="1600" dirty="0" smtClean="0">
                <a:effectLst/>
              </a:rPr>
              <a:t>  </a:t>
            </a:r>
            <a:r>
              <a:rPr lang="es-ES" dirty="0" smtClean="0">
                <a:effectLst/>
              </a:rPr>
              <a:t>- aumenta la </a:t>
            </a:r>
            <a:r>
              <a:rPr lang="es-ES" dirty="0" err="1" smtClean="0">
                <a:effectLst/>
              </a:rPr>
              <a:t>osmolaridad</a:t>
            </a:r>
            <a:r>
              <a:rPr lang="es-ES" dirty="0" smtClean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es-ES" dirty="0" smtClean="0">
                <a:effectLst/>
              </a:rPr>
              <a:t>    en la luz</a:t>
            </a:r>
          </a:p>
          <a:p>
            <a:pPr eaLnBrk="1" hangingPunct="1">
              <a:defRPr/>
            </a:pPr>
            <a:r>
              <a:rPr lang="es-ES" sz="1600" dirty="0" smtClean="0">
                <a:effectLst/>
              </a:rPr>
              <a:t>  - </a:t>
            </a:r>
            <a:r>
              <a:rPr lang="es-ES" b="1" dirty="0" smtClean="0">
                <a:effectLst/>
              </a:rPr>
              <a:t>SALE agua</a:t>
            </a:r>
            <a:r>
              <a:rPr lang="es-ES" dirty="0" smtClean="0">
                <a:effectLst/>
              </a:rPr>
              <a:t> a la luz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854214" y="1668979"/>
            <a:ext cx="3324949" cy="830997"/>
          </a:xfrm>
          <a:prstGeom prst="rect">
            <a:avLst/>
          </a:prstGeom>
          <a:solidFill>
            <a:srgbClr val="E5D7C5"/>
          </a:solidFill>
          <a:ln w="952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 dirty="0"/>
              <a:t>Establecimiento de</a:t>
            </a:r>
          </a:p>
          <a:p>
            <a:pPr algn="ctr">
              <a:defRPr/>
            </a:pPr>
            <a:r>
              <a:rPr lang="es-ES" sz="2400" dirty="0"/>
              <a:t>Gradientes osmóticos</a:t>
            </a:r>
          </a:p>
        </p:txBody>
      </p:sp>
      <p:sp>
        <p:nvSpPr>
          <p:cNvPr id="7784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293430" y="165524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2.</a:t>
            </a:r>
            <a:endParaRPr lang="es-VE" b="1" dirty="0"/>
          </a:p>
        </p:txBody>
      </p:sp>
      <p:sp>
        <p:nvSpPr>
          <p:cNvPr id="2" name="1 Elipse"/>
          <p:cNvSpPr/>
          <p:nvPr/>
        </p:nvSpPr>
        <p:spPr bwMode="auto">
          <a:xfrm>
            <a:off x="1114425" y="1988840"/>
            <a:ext cx="433239" cy="39670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3131840" y="2063750"/>
            <a:ext cx="433239" cy="28513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131840" y="3575918"/>
            <a:ext cx="433239" cy="28513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138772" y="3563724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1.</a:t>
            </a:r>
            <a:endParaRPr lang="es-VE" b="1" dirty="0"/>
          </a:p>
        </p:txBody>
      </p:sp>
      <p:sp>
        <p:nvSpPr>
          <p:cNvPr id="3" name="2 Elipse"/>
          <p:cNvSpPr/>
          <p:nvPr/>
        </p:nvSpPr>
        <p:spPr bwMode="auto">
          <a:xfrm>
            <a:off x="2195736" y="4509120"/>
            <a:ext cx="360040" cy="39863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163198" y="4509120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3.</a:t>
            </a:r>
            <a:endParaRPr lang="es-VE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122548" y="2038607"/>
            <a:ext cx="42511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/>
              <a:t>4.</a:t>
            </a:r>
            <a:endParaRPr lang="es-VE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nimBg="1"/>
      <p:bldP spid="15378" grpId="0" animBg="1"/>
      <p:bldP spid="15388" grpId="0" animBg="1"/>
      <p:bldP spid="15389" grpId="0"/>
      <p:bldP spid="15377" grpId="0" animBg="1"/>
      <p:bldP spid="15368" grpId="0" animBg="1"/>
      <p:bldP spid="19" grpId="0" animBg="1"/>
      <p:bldP spid="18" grpId="0" animBg="1"/>
      <p:bldP spid="20" grpId="0" animBg="1"/>
      <p:bldP spid="21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7385988" y="1125538"/>
            <a:ext cx="12506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pic>
        <p:nvPicPr>
          <p:cNvPr id="78852" name="Picture 15" descr="polarida apical red basolat g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1870075"/>
            <a:ext cx="3395663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Text Box 16"/>
          <p:cNvSpPr txBox="1">
            <a:spLocks noChangeArrowheads="1"/>
          </p:cNvSpPr>
          <p:nvPr/>
        </p:nvSpPr>
        <p:spPr bwMode="auto">
          <a:xfrm>
            <a:off x="5435600" y="1989138"/>
            <a:ext cx="1717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_tradnl" sz="1600" b="1">
                <a:solidFill>
                  <a:schemeClr val="bg1"/>
                </a:solidFill>
                <a:effectLst/>
              </a:rPr>
              <a:t>Glicocáliz (rojo)</a:t>
            </a:r>
          </a:p>
        </p:txBody>
      </p:sp>
      <p:pic>
        <p:nvPicPr>
          <p:cNvPr id="78854" name="Picture 17" descr="glicocaliz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149725"/>
            <a:ext cx="3455988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9" name="Text Box 11"/>
          <p:cNvSpPr txBox="1">
            <a:spLocks noChangeArrowheads="1"/>
          </p:cNvSpPr>
          <p:nvPr/>
        </p:nvSpPr>
        <p:spPr bwMode="auto">
          <a:xfrm>
            <a:off x="844286" y="2986882"/>
            <a:ext cx="3743325" cy="2601913"/>
          </a:xfrm>
          <a:prstGeom prst="rect">
            <a:avLst/>
          </a:prstGeom>
          <a:solidFill>
            <a:srgbClr val="FFEBF5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NO son enzimas secretadas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Actúan en la SUPERFICIE de  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>
                <a:effectLst/>
              </a:rPr>
              <a:t>   enterocitos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</a:t>
            </a:r>
            <a:r>
              <a:rPr lang="es-ES" sz="2000" b="1">
                <a:effectLst/>
              </a:rPr>
              <a:t>Caen a la luz</a:t>
            </a:r>
            <a:r>
              <a:rPr lang="es-ES">
                <a:effectLst/>
              </a:rPr>
              <a:t> con enterocitos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>
                <a:effectLst/>
              </a:rPr>
              <a:t>   descamados</a:t>
            </a: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endParaRPr lang="es-ES" sz="1200">
              <a:effectLst/>
            </a:endParaRPr>
          </a:p>
          <a:p>
            <a:pPr eaLnBrk="1" hangingPunct="1">
              <a:buClr>
                <a:srgbClr val="FF3399"/>
              </a:buClr>
              <a:buSzPct val="150000"/>
              <a:buFontTx/>
              <a:buChar char="•"/>
            </a:pPr>
            <a:r>
              <a:rPr lang="es-ES">
                <a:effectLst/>
              </a:rPr>
              <a:t> Forman parte de </a:t>
            </a:r>
            <a:r>
              <a:rPr lang="es-ES" b="1">
                <a:effectLst/>
              </a:rPr>
              <a:t>proteínas a </a:t>
            </a:r>
          </a:p>
          <a:p>
            <a:pPr eaLnBrk="1" hangingPunct="1">
              <a:buClr>
                <a:srgbClr val="FF3399"/>
              </a:buClr>
              <a:buSzPct val="150000"/>
            </a:pPr>
            <a:r>
              <a:rPr lang="es-ES" b="1">
                <a:effectLst/>
              </a:rPr>
              <a:t>  ser digeridas</a:t>
            </a:r>
            <a:r>
              <a:rPr lang="es-ES">
                <a:effectLst/>
              </a:rPr>
              <a:t> “canibalismo”</a:t>
            </a:r>
          </a:p>
        </p:txBody>
      </p:sp>
      <p:sp>
        <p:nvSpPr>
          <p:cNvPr id="171027" name="Text Box 19"/>
          <p:cNvSpPr txBox="1">
            <a:spLocks noChangeArrowheads="1"/>
          </p:cNvSpPr>
          <p:nvPr/>
        </p:nvSpPr>
        <p:spPr bwMode="auto">
          <a:xfrm>
            <a:off x="468313" y="620713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71028" name="Text Box 20"/>
          <p:cNvSpPr txBox="1">
            <a:spLocks noChangeArrowheads="1"/>
          </p:cNvSpPr>
          <p:nvPr/>
        </p:nvSpPr>
        <p:spPr bwMode="auto">
          <a:xfrm>
            <a:off x="6719888" y="663575"/>
            <a:ext cx="1927225" cy="338138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</a:t>
            </a:r>
          </a:p>
        </p:txBody>
      </p:sp>
      <p:sp>
        <p:nvSpPr>
          <p:cNvPr id="7885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935831" y="1870075"/>
            <a:ext cx="3204121" cy="830997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 dirty="0" smtClean="0"/>
              <a:t>Enzimas descamadas membrana apical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710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9" grpId="0" build="allAtOnce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1979613" y="2133600"/>
            <a:ext cx="2234907" cy="3139321"/>
          </a:xfrm>
          <a:prstGeom prst="rect">
            <a:avLst/>
          </a:prstGeom>
          <a:solidFill>
            <a:srgbClr val="FFC9FF"/>
          </a:solidFill>
          <a:ln w="28575">
            <a:solidFill>
              <a:srgbClr val="FF2D9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FF6699"/>
              </a:buClr>
              <a:buSzPct val="150000"/>
            </a:pPr>
            <a:r>
              <a:rPr lang="es-ES" b="1" dirty="0" smtClean="0">
                <a:effectLst/>
              </a:rPr>
              <a:t>   PEPTIDASAS</a:t>
            </a:r>
            <a:endParaRPr lang="es-ES" b="1" dirty="0">
              <a:effectLst/>
            </a:endParaRPr>
          </a:p>
          <a:p>
            <a:pPr marL="285750" indent="-285750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sz="1200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Enteropeptidasa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Aminopeptidasa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Carboxipeptidasa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Endopeptidasas</a:t>
            </a: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endParaRPr lang="es-ES" dirty="0">
              <a:effectLst/>
            </a:endParaRPr>
          </a:p>
          <a:p>
            <a:pPr marL="84138" indent="-84138" eaLnBrk="1" hangingPunct="1">
              <a:buClr>
                <a:srgbClr val="FF6699"/>
              </a:buClr>
              <a:buSzPct val="150000"/>
              <a:buFont typeface="Arial" pitchFamily="34" charset="0"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Dipeptidasas</a:t>
            </a:r>
            <a:endParaRPr lang="es-ES" dirty="0">
              <a:effectLst/>
            </a:endParaRP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4572000" y="2143125"/>
            <a:ext cx="2701381" cy="2492990"/>
          </a:xfrm>
          <a:prstGeom prst="rect">
            <a:avLst/>
          </a:prstGeom>
          <a:solidFill>
            <a:srgbClr val="B9F2FF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hlink"/>
              </a:buClr>
            </a:pPr>
            <a:r>
              <a:rPr lang="es-ES" b="1" dirty="0">
                <a:effectLst/>
              </a:rPr>
              <a:t>OLIGOSACARIDASAS</a:t>
            </a:r>
          </a:p>
          <a:p>
            <a:pPr eaLnBrk="1" hangingPunct="1">
              <a:buClr>
                <a:schemeClr val="hlink"/>
              </a:buClr>
            </a:pPr>
            <a:endParaRPr lang="es-ES" sz="1200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Lactasa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Sucrasa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Isomaltasa</a:t>
            </a: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endParaRPr lang="es-ES" dirty="0">
              <a:effectLst/>
            </a:endParaRPr>
          </a:p>
          <a:p>
            <a:pPr eaLnBrk="1" hangingPunct="1">
              <a:buClr>
                <a:schemeClr val="hlink"/>
              </a:buClr>
              <a:buSzPct val="200000"/>
              <a:buFontTx/>
              <a:buChar char="•"/>
            </a:pPr>
            <a:r>
              <a:rPr lang="es-ES" dirty="0">
                <a:effectLst/>
              </a:rPr>
              <a:t> </a:t>
            </a:r>
            <a:r>
              <a:rPr lang="es-ES" dirty="0" smtClean="0">
                <a:effectLst/>
              </a:rPr>
              <a:t>Maltasa</a:t>
            </a:r>
            <a:endParaRPr lang="es-ES" dirty="0">
              <a:effectLst/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1433159" y="5514574"/>
            <a:ext cx="6277681" cy="400110"/>
          </a:xfrm>
          <a:prstGeom prst="rect">
            <a:avLst/>
          </a:prstGeom>
          <a:solidFill>
            <a:srgbClr val="89E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¡NO TIENEN ACCIÓN DIGESTIVA EN LA LUZ!!</a:t>
            </a:r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597507" y="742950"/>
            <a:ext cx="9350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2893390" y="1093735"/>
            <a:ext cx="3357219" cy="769441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dirty="0" smtClean="0"/>
              <a:t>Enzimas descamadas</a:t>
            </a:r>
            <a:endParaRPr lang="es-ES" sz="2400" dirty="0"/>
          </a:p>
          <a:p>
            <a:pPr algn="ctr">
              <a:defRPr/>
            </a:pPr>
            <a:r>
              <a:rPr lang="es-ES" sz="2000" dirty="0"/>
              <a:t>Membrana APICAL</a:t>
            </a: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7505988" y="838200"/>
            <a:ext cx="12506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Contenido</a:t>
            </a:r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6829425" y="404813"/>
            <a:ext cx="1927225" cy="338137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</a:t>
            </a:r>
          </a:p>
        </p:txBody>
      </p:sp>
      <p:sp>
        <p:nvSpPr>
          <p:cNvPr id="7988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 animBg="1"/>
      <p:bldP spid="172038" grpId="0" animBg="1"/>
      <p:bldP spid="1720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2740025" y="1997075"/>
            <a:ext cx="36623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3C6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4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INTESTINO</a:t>
            </a:r>
          </a:p>
          <a:p>
            <a:pPr>
              <a:defRPr/>
            </a:pPr>
            <a:r>
              <a:rPr lang="es-ES" sz="44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DELGADO</a:t>
            </a:r>
          </a:p>
        </p:txBody>
      </p:sp>
      <p:grpSp>
        <p:nvGrpSpPr>
          <p:cNvPr id="8195" name="Group 21"/>
          <p:cNvGrpSpPr>
            <a:grpSpLocks/>
          </p:cNvGrpSpPr>
          <p:nvPr/>
        </p:nvGrpSpPr>
        <p:grpSpPr bwMode="auto">
          <a:xfrm>
            <a:off x="6588125" y="836613"/>
            <a:ext cx="2089150" cy="2592387"/>
            <a:chOff x="3560" y="1117"/>
            <a:chExt cx="1633" cy="1996"/>
          </a:xfrm>
        </p:grpSpPr>
        <p:pic>
          <p:nvPicPr>
            <p:cNvPr id="8198" name="Picture 18" descr="intestino de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03" t="2069" r="13182" b="8101"/>
            <a:stretch>
              <a:fillRect/>
            </a:stretch>
          </p:blipFill>
          <p:spPr bwMode="auto">
            <a:xfrm>
              <a:off x="3560" y="1117"/>
              <a:ext cx="1633" cy="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2595" name="Rectangle 19"/>
            <p:cNvSpPr>
              <a:spLocks noChangeArrowheads="1"/>
            </p:cNvSpPr>
            <p:nvPr/>
          </p:nvSpPr>
          <p:spPr bwMode="auto">
            <a:xfrm>
              <a:off x="3560" y="1253"/>
              <a:ext cx="568" cy="18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s-VE"/>
            </a:p>
          </p:txBody>
        </p:sp>
      </p:grp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1703388" y="3716338"/>
            <a:ext cx="5737225" cy="1492250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el segmento</a:t>
            </a:r>
          </a:p>
          <a:p>
            <a:pPr algn="ctr">
              <a:defRPr/>
            </a:pPr>
            <a:r>
              <a:rPr lang="es-ES" sz="4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MÁS IMPORTANTE</a:t>
            </a:r>
            <a:r>
              <a:rPr lang="es-ES" sz="2400" b="1">
                <a:effectLst/>
              </a:rPr>
              <a:t> </a:t>
            </a:r>
          </a:p>
          <a:p>
            <a:pPr algn="ctr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del tubo GI</a:t>
            </a:r>
            <a:endParaRPr lang="es-E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155" decel="1000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155" decel="100000"/>
                                        <p:tgtEl>
                                          <p:spTgt spid="1525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155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155" fill="hold"/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5" grpId="0"/>
      <p:bldP spid="15258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6902450" y="1004888"/>
            <a:ext cx="1630363" cy="646112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</a:t>
            </a:r>
          </a:p>
          <a:p>
            <a:pPr algn="ctr">
              <a:defRPr/>
            </a:pPr>
            <a:r>
              <a:rPr lang="es-E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neurohumoral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4067175" y="2447925"/>
            <a:ext cx="3333750" cy="2254250"/>
          </a:xfrm>
          <a:prstGeom prst="rect">
            <a:avLst/>
          </a:prstGeom>
          <a:solidFill>
            <a:srgbClr val="FFDDDD"/>
          </a:solidFill>
          <a:ln w="28575">
            <a:solidFill>
              <a:srgbClr val="FF2D96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/>
              </a:rPr>
              <a:t>NEURAL</a:t>
            </a:r>
          </a:p>
          <a:p>
            <a:pPr>
              <a:defRPr/>
            </a:pPr>
            <a:endParaRPr lang="es-ES" sz="2000" dirty="0">
              <a:effectLst/>
            </a:endParaRPr>
          </a:p>
          <a:p>
            <a:pPr>
              <a:defRPr/>
            </a:pPr>
            <a:r>
              <a:rPr lang="es-ES" b="1" dirty="0">
                <a:effectLst/>
              </a:rPr>
              <a:t>Local</a:t>
            </a:r>
            <a:r>
              <a:rPr lang="es-ES" dirty="0">
                <a:effectLst/>
              </a:rPr>
              <a:t>: </a:t>
            </a:r>
            <a:r>
              <a:rPr lang="es-ES" sz="2000" dirty="0">
                <a:effectLst/>
              </a:rPr>
              <a:t>SNE</a:t>
            </a:r>
            <a:r>
              <a:rPr lang="es-ES" dirty="0">
                <a:effectLst/>
              </a:rPr>
              <a:t> plexo Submucoso</a:t>
            </a:r>
          </a:p>
          <a:p>
            <a:pPr>
              <a:defRPr/>
            </a:pPr>
            <a:r>
              <a:rPr lang="es-ES" dirty="0">
                <a:effectLst/>
              </a:rPr>
              <a:t>          comida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b="1" dirty="0">
                <a:effectLst/>
              </a:rPr>
              <a:t>SNA</a:t>
            </a:r>
            <a:r>
              <a:rPr lang="es-ES" dirty="0">
                <a:effectLst/>
              </a:rPr>
              <a:t>: </a:t>
            </a:r>
            <a:r>
              <a:rPr lang="es-ES" dirty="0">
                <a:solidFill>
                  <a:srgbClr val="0000CC"/>
                </a:solidFill>
              </a:rPr>
              <a:t>Parasimpático </a:t>
            </a:r>
            <a:r>
              <a:rPr lang="es-ES" dirty="0" err="1">
                <a:solidFill>
                  <a:srgbClr val="0000CC"/>
                </a:solidFill>
              </a:rPr>
              <a:t>vagal</a:t>
            </a:r>
            <a:r>
              <a:rPr lang="es-ES" dirty="0">
                <a:solidFill>
                  <a:srgbClr val="0000CC"/>
                </a:solidFill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/>
              </a:rPr>
              <a:t>          </a:t>
            </a:r>
            <a:r>
              <a:rPr lang="es-ES" dirty="0">
                <a:solidFill>
                  <a:srgbClr val="C00000"/>
                </a:solidFill>
              </a:rPr>
              <a:t>Simpático</a:t>
            </a:r>
            <a:r>
              <a:rPr lang="es-ES" dirty="0">
                <a:effectLst/>
              </a:rPr>
              <a:t> 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(-)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1835150" y="2420938"/>
            <a:ext cx="1862138" cy="2193925"/>
          </a:xfrm>
          <a:prstGeom prst="rect">
            <a:avLst/>
          </a:prstGeom>
          <a:solidFill>
            <a:srgbClr val="CDE6FF"/>
          </a:solidFill>
          <a:ln w="28575">
            <a:solidFill>
              <a:srgbClr val="00CC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/>
              </a:rPr>
              <a:t>HORMONAL</a:t>
            </a:r>
          </a:p>
          <a:p>
            <a:pPr>
              <a:defRPr/>
            </a:pPr>
            <a:endParaRPr lang="es-ES" dirty="0">
              <a:effectLst/>
            </a:endParaRPr>
          </a:p>
          <a:p>
            <a:pPr>
              <a:defRPr/>
            </a:pPr>
            <a:r>
              <a:rPr lang="es-ES" sz="2000" dirty="0"/>
              <a:t>Secretina</a:t>
            </a:r>
            <a:r>
              <a:rPr lang="es-ES" dirty="0">
                <a:effectLst/>
              </a:rPr>
              <a:t> </a:t>
            </a: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dirty="0">
              <a:effectLst/>
            </a:endParaRPr>
          </a:p>
          <a:p>
            <a:pPr>
              <a:defRPr/>
            </a:pPr>
            <a:r>
              <a:rPr lang="es-ES" sz="2000" dirty="0"/>
              <a:t>VIP</a:t>
            </a:r>
            <a:r>
              <a:rPr lang="es-ES" b="1" dirty="0">
                <a:effectLst/>
              </a:rPr>
              <a:t> </a:t>
            </a:r>
            <a:r>
              <a:rPr lang="es-E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(+)</a:t>
            </a:r>
          </a:p>
          <a:p>
            <a:pPr>
              <a:defRPr/>
            </a:pP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000" dirty="0"/>
              <a:t>SIH</a:t>
            </a:r>
            <a:r>
              <a:rPr lang="es-ES" dirty="0">
                <a:effectLst/>
              </a:rPr>
              <a:t> </a:t>
            </a: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(-)</a:t>
            </a: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1403350" y="1341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1692275" y="1341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6588125" y="549275"/>
            <a:ext cx="1944688" cy="338138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   </a:t>
            </a:r>
          </a:p>
        </p:txBody>
      </p:sp>
      <p:sp>
        <p:nvSpPr>
          <p:cNvPr id="80904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4" grpId="0" animBg="1"/>
      <p:bldP spid="17306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1260475" y="1822450"/>
            <a:ext cx="3311525" cy="3662541"/>
          </a:xfrm>
          <a:prstGeom prst="rect">
            <a:avLst/>
          </a:prstGeom>
          <a:solidFill>
            <a:srgbClr val="C7E5C5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81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400" b="1" dirty="0">
                <a:effectLst/>
              </a:rPr>
              <a:t>¡LAS SECRECIONES!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endParaRPr lang="es-ES" sz="1000" b="1" dirty="0"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dirty="0">
                <a:solidFill>
                  <a:srgbClr val="CC0000"/>
                </a:solidFill>
                <a:effectLst/>
              </a:rPr>
              <a:t>  *</a:t>
            </a:r>
            <a:r>
              <a:rPr lang="es-ES" dirty="0">
                <a:effectLst/>
              </a:rPr>
              <a:t> </a:t>
            </a:r>
            <a:r>
              <a:rPr lang="es-ES" sz="2000" dirty="0"/>
              <a:t>Saliva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dirty="0"/>
              <a:t>  </a:t>
            </a:r>
            <a:r>
              <a:rPr lang="es-ES" sz="2000" dirty="0">
                <a:solidFill>
                  <a:srgbClr val="CC0000"/>
                </a:solidFill>
              </a:rPr>
              <a:t>* </a:t>
            </a:r>
            <a:r>
              <a:rPr lang="es-ES" sz="2000" dirty="0"/>
              <a:t>Secreción </a:t>
            </a:r>
            <a:r>
              <a:rPr lang="es-ES" sz="2000" dirty="0" smtClean="0"/>
              <a:t>gástrica       </a:t>
            </a:r>
            <a:endParaRPr lang="es-ES" sz="2000" dirty="0"/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dirty="0"/>
              <a:t>  </a:t>
            </a:r>
            <a:r>
              <a:rPr lang="es-ES" sz="2000" dirty="0">
                <a:solidFill>
                  <a:srgbClr val="CC0000"/>
                </a:solidFill>
              </a:rPr>
              <a:t>*</a:t>
            </a:r>
            <a:r>
              <a:rPr lang="es-ES" sz="2000" dirty="0"/>
              <a:t> Bilis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dirty="0"/>
              <a:t>  </a:t>
            </a:r>
            <a:r>
              <a:rPr lang="es-ES" sz="2000" dirty="0">
                <a:solidFill>
                  <a:srgbClr val="CC0000"/>
                </a:solidFill>
              </a:rPr>
              <a:t>*</a:t>
            </a:r>
            <a:r>
              <a:rPr lang="es-ES" sz="2000" dirty="0"/>
              <a:t> Secreción pancreática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sz="2000" dirty="0"/>
              <a:t>  </a:t>
            </a:r>
            <a:r>
              <a:rPr lang="es-ES" sz="2000" dirty="0">
                <a:solidFill>
                  <a:srgbClr val="CC0000"/>
                </a:solidFill>
              </a:rPr>
              <a:t>*</a:t>
            </a:r>
            <a:r>
              <a:rPr lang="es-ES" sz="2000" dirty="0"/>
              <a:t> Secreción intestinal</a:t>
            </a:r>
          </a:p>
          <a:p>
            <a:pPr eaLnBrk="1" hangingPunct="1">
              <a:spcBef>
                <a:spcPct val="50000"/>
              </a:spcBef>
            </a:pPr>
            <a:endParaRPr lang="es-ES" sz="1000" dirty="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s-ES" sz="2000" dirty="0">
                <a:effectLst/>
              </a:rPr>
              <a:t>y sus FUNCIONES en el proceso digestivo!!!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4835084" y="3044031"/>
            <a:ext cx="3357563" cy="769938"/>
          </a:xfrm>
          <a:prstGeom prst="rect">
            <a:avLst/>
          </a:prstGeom>
          <a:solidFill>
            <a:srgbClr val="FFC1E0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000">
                <a:effectLst/>
              </a:rPr>
              <a:t>Pero NADA sucedería si</a:t>
            </a:r>
          </a:p>
          <a:p>
            <a:pPr algn="ctr" eaLnBrk="1" hangingPunct="1"/>
            <a:r>
              <a:rPr lang="es-ES" sz="2400">
                <a:effectLst/>
              </a:rPr>
              <a:t>NO se MUEVE el TGI!</a:t>
            </a:r>
          </a:p>
        </p:txBody>
      </p:sp>
      <p:sp>
        <p:nvSpPr>
          <p:cNvPr id="185350" name="AutoShape 6"/>
          <p:cNvSpPr>
            <a:spLocks noChangeArrowheads="1"/>
          </p:cNvSpPr>
          <p:nvPr/>
        </p:nvSpPr>
        <p:spPr bwMode="auto">
          <a:xfrm>
            <a:off x="7033849" y="4365104"/>
            <a:ext cx="1368425" cy="287338"/>
          </a:xfrm>
          <a:prstGeom prst="rightArrow">
            <a:avLst>
              <a:gd name="adj1" fmla="val 50000"/>
              <a:gd name="adj2" fmla="val 119061"/>
            </a:avLst>
          </a:prstGeom>
          <a:solidFill>
            <a:srgbClr val="FFA3E0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81925" name="Rectangle 8"/>
          <p:cNvSpPr>
            <a:spLocks noChangeArrowheads="1"/>
          </p:cNvSpPr>
          <p:nvPr/>
        </p:nvSpPr>
        <p:spPr bwMode="auto">
          <a:xfrm>
            <a:off x="1260475" y="1209675"/>
            <a:ext cx="278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1" dirty="0">
                <a:effectLst/>
              </a:rPr>
              <a:t>Hemos estudiado,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588125" y="549275"/>
            <a:ext cx="1944688" cy="338138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III. SECRECIÓN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  <p:bldP spid="185349" grpId="0" animBg="1"/>
      <p:bldP spid="185350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 txBox="1">
            <a:spLocks noChangeArrowheads="1"/>
          </p:cNvSpPr>
          <p:nvPr/>
        </p:nvSpPr>
        <p:spPr bwMode="auto">
          <a:xfrm>
            <a:off x="2515394" y="2046991"/>
            <a:ext cx="4076700" cy="3140075"/>
          </a:xfrm>
          <a:prstGeom prst="rect">
            <a:avLst/>
          </a:prstGeom>
          <a:solidFill>
            <a:srgbClr val="CCE8EA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chemeClr val="accent1">
                  <a:lumMod val="25000"/>
                </a:schemeClr>
              </a:buClr>
              <a:defRPr/>
            </a:pPr>
            <a:r>
              <a:rPr lang="es-ES" sz="900" b="1" dirty="0" smtClean="0">
                <a:effectLst/>
              </a:rPr>
              <a:t>     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Función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Movimiento durante comidas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Válvula ileocecal </a:t>
            </a: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Regulación </a:t>
            </a:r>
            <a:r>
              <a:rPr lang="es-ES" sz="2000" dirty="0" err="1" smtClean="0">
                <a:effectLst/>
              </a:rPr>
              <a:t>neurohormonal</a:t>
            </a: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2000" dirty="0" smtClean="0">
              <a:effectLst/>
            </a:endParaRPr>
          </a:p>
          <a:p>
            <a:pPr marL="342900" indent="-342900" eaLnBrk="1" hangingPunct="1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2000" dirty="0" smtClean="0">
                <a:effectLst/>
              </a:rPr>
              <a:t>Movimiento en ayuno CMM</a:t>
            </a:r>
          </a:p>
          <a:p>
            <a:pPr marL="171450" indent="-171450" eaLnBrk="1" hangingPunct="1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" sz="900" dirty="0" smtClean="0">
              <a:effectLst/>
            </a:endParaRP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2492375" y="1498427"/>
            <a:ext cx="4122738" cy="425450"/>
          </a:xfrm>
          <a:prstGeom prst="rect">
            <a:avLst/>
          </a:prstGeom>
          <a:solidFill>
            <a:srgbClr val="68BAC0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 INTESTINAL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5" descr="img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640" y="423863"/>
            <a:ext cx="3792538" cy="6010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3971" name="Text Box 10"/>
          <p:cNvSpPr txBox="1">
            <a:spLocks noChangeArrowheads="1"/>
          </p:cNvSpPr>
          <p:nvPr/>
        </p:nvSpPr>
        <p:spPr bwMode="auto">
          <a:xfrm>
            <a:off x="4179054" y="1079500"/>
            <a:ext cx="2217274" cy="646331"/>
          </a:xfrm>
          <a:prstGeom prst="rect">
            <a:avLst/>
          </a:prstGeom>
          <a:solidFill>
            <a:schemeClr val="accent1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s-ES" b="1" smtClean="0">
                <a:effectLst/>
              </a:rPr>
              <a:t>Tránsito </a:t>
            </a:r>
          </a:p>
          <a:p>
            <a:pPr algn="ctr" eaLnBrk="1" hangingPunct="1">
              <a:defRPr/>
            </a:pPr>
            <a:r>
              <a:rPr lang="es-ES" b="1" smtClean="0">
                <a:effectLst/>
              </a:rPr>
              <a:t>Esófago-estómago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720086" y="476672"/>
            <a:ext cx="1884362" cy="339725"/>
          </a:xfrm>
          <a:prstGeom prst="rect">
            <a:avLst/>
          </a:prstGeom>
          <a:solidFill>
            <a:srgbClr val="68BA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5147990" y="2564904"/>
            <a:ext cx="3159125" cy="1646238"/>
          </a:xfrm>
          <a:prstGeom prst="rect">
            <a:avLst/>
          </a:prstGeom>
          <a:solidFill>
            <a:srgbClr val="CDE6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/>
              <a:t>Tránsito Intestino delgado</a:t>
            </a:r>
          </a:p>
          <a:p>
            <a:pPr eaLnBrk="1" hangingPunct="1">
              <a:defRPr/>
            </a:pPr>
            <a:endParaRPr lang="es-ES" sz="1000" b="1" dirty="0" smtClean="0">
              <a:effectLst/>
            </a:endParaRP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Agitación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Mezcla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Avance</a:t>
            </a:r>
          </a:p>
          <a:p>
            <a:pPr eaLnBrk="1" hangingPunct="1">
              <a:buFontTx/>
              <a:buChar char="•"/>
              <a:defRPr/>
            </a:pPr>
            <a:r>
              <a:rPr lang="es-ES" dirty="0" smtClean="0">
                <a:effectLst/>
              </a:rPr>
              <a:t> Vaciamiento ileocecal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7471568" y="921461"/>
            <a:ext cx="11001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Función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872178" y="1475343"/>
            <a:ext cx="788999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Píloro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1872178" y="5445224"/>
            <a:ext cx="1120820" cy="646331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Válvula 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ileocecal</a:t>
            </a:r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2411140" y="4941887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2266678" y="1844675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06" name="AutoShape 22"/>
          <p:cNvSpPr>
            <a:spLocks/>
          </p:cNvSpPr>
          <p:nvPr/>
        </p:nvSpPr>
        <p:spPr bwMode="auto">
          <a:xfrm>
            <a:off x="1834654" y="1989137"/>
            <a:ext cx="144463" cy="3097212"/>
          </a:xfrm>
          <a:prstGeom prst="leftBracket">
            <a:avLst>
              <a:gd name="adj" fmla="val 178662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2915816" y="476672"/>
            <a:ext cx="1434986" cy="6028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992998" y="644225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Esófago </a:t>
            </a:r>
          </a:p>
          <a:p>
            <a:pPr algn="ctr"/>
            <a:r>
              <a:rPr lang="es-VE" sz="1600" dirty="0" smtClean="0"/>
              <a:t>8-10’’</a:t>
            </a:r>
            <a:endParaRPr lang="es-VE" sz="16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3275856" y="2133600"/>
            <a:ext cx="648072" cy="6473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2992998" y="2564904"/>
            <a:ext cx="426874" cy="2160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030481" y="2348880"/>
            <a:ext cx="1194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effectLst/>
              </a:rPr>
              <a:t>Estómago </a:t>
            </a:r>
          </a:p>
          <a:p>
            <a:pPr algn="ctr"/>
            <a:r>
              <a:rPr lang="es-VE" sz="1600" b="1" dirty="0" smtClean="0">
                <a:effectLst/>
              </a:rPr>
              <a:t>1-3h</a:t>
            </a:r>
            <a:endParaRPr lang="es-VE" sz="1600" b="1" dirty="0">
              <a:effectLst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3355574" y="3755960"/>
            <a:ext cx="779950" cy="49411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365719" y="3755960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Intestino </a:t>
            </a:r>
          </a:p>
          <a:p>
            <a:r>
              <a:rPr lang="es-VE" sz="1400" b="1" dirty="0" smtClean="0"/>
              <a:t>7-9h</a:t>
            </a:r>
            <a:endParaRPr lang="es-VE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animBg="1"/>
      <p:bldP spid="16402" grpId="0" animBg="1"/>
      <p:bldP spid="16403" grpId="0" animBg="1"/>
      <p:bldP spid="16406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899592" y="2012950"/>
            <a:ext cx="3724096" cy="1646605"/>
          </a:xfrm>
          <a:prstGeom prst="rect">
            <a:avLst/>
          </a:prstGeom>
          <a:solidFill>
            <a:srgbClr val="F9EFEB"/>
          </a:solidFill>
          <a:ln w="19050">
            <a:solidFill>
              <a:srgbClr val="FF81C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MOTILIDAD I. Delgado</a:t>
            </a:r>
          </a:p>
          <a:p>
            <a:pPr eaLnBrk="1" hangingPunct="1"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Agitación </a:t>
            </a:r>
            <a:r>
              <a:rPr lang="es-ES" b="1" dirty="0">
                <a:effectLst/>
              </a:rPr>
              <a:t>duodeno</a:t>
            </a:r>
          </a:p>
          <a:p>
            <a:pPr eaLnBrk="1" hangingPunct="1">
              <a:buSzPct val="140000"/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Propulsión avance  </a:t>
            </a:r>
            <a:r>
              <a:rPr lang="es-ES" b="1" dirty="0">
                <a:effectLst/>
              </a:rPr>
              <a:t>yeyuno íleon</a:t>
            </a:r>
          </a:p>
          <a:p>
            <a:pPr eaLnBrk="1" hangingPunct="1">
              <a:buSzPct val="140000"/>
              <a:buFontTx/>
              <a:buChar char="•"/>
            </a:pPr>
            <a:endParaRPr lang="es-ES" sz="900" dirty="0">
              <a:effectLst/>
            </a:endParaRPr>
          </a:p>
          <a:p>
            <a:pPr eaLnBrk="1" hangingPunct="1">
              <a:buSzPct val="140000"/>
              <a:buFontTx/>
              <a:buChar char="•"/>
            </a:pPr>
            <a:r>
              <a:rPr lang="es-ES" dirty="0">
                <a:effectLst/>
              </a:rPr>
              <a:t> Vaciamiento </a:t>
            </a:r>
            <a:r>
              <a:rPr lang="es-ES" b="1" dirty="0">
                <a:effectLst/>
              </a:rPr>
              <a:t>ileocecal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899592" y="3939553"/>
            <a:ext cx="2955925" cy="1477962"/>
          </a:xfrm>
          <a:prstGeom prst="rect">
            <a:avLst/>
          </a:prstGeom>
          <a:solidFill>
            <a:srgbClr val="F2E9F7"/>
          </a:solidFill>
          <a:ln w="38100">
            <a:solidFill>
              <a:srgbClr val="FF81C0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es-ES" sz="900" dirty="0" smtClean="0">
              <a:effectLst/>
            </a:endParaRPr>
          </a:p>
          <a:p>
            <a:pPr marL="285750" indent="-285750" eaLnBrk="1" hangingPunct="1">
              <a:buSzPct val="140000"/>
              <a:buFont typeface="Arial" pitchFamily="34" charset="0"/>
              <a:buChar char="•"/>
              <a:defRPr/>
            </a:pPr>
            <a:r>
              <a:rPr lang="es-ES" b="1" dirty="0" smtClean="0">
                <a:effectLst/>
              </a:rPr>
              <a:t>Mezclar</a:t>
            </a:r>
            <a:r>
              <a:rPr lang="es-ES" dirty="0" smtClean="0">
                <a:effectLst/>
              </a:rPr>
              <a:t> contenido con </a:t>
            </a:r>
          </a:p>
          <a:p>
            <a:pPr eaLnBrk="1" hangingPunct="1">
              <a:buSzPct val="140000"/>
              <a:defRPr/>
            </a:pPr>
            <a:r>
              <a:rPr lang="es-ES" dirty="0" smtClean="0">
                <a:effectLst/>
              </a:rPr>
              <a:t>    secreciones</a:t>
            </a:r>
          </a:p>
          <a:p>
            <a:pPr marL="171450" indent="-171450" eaLnBrk="1" hangingPunct="1">
              <a:buSzPct val="140000"/>
              <a:buFont typeface="Arial" pitchFamily="34" charset="0"/>
              <a:buChar char="•"/>
              <a:defRPr/>
            </a:pPr>
            <a:endParaRPr lang="es-ES" sz="900" dirty="0" smtClean="0">
              <a:effectLst/>
            </a:endParaRPr>
          </a:p>
          <a:p>
            <a:pPr marL="285750" indent="-285750" eaLnBrk="1" hangingPunct="1">
              <a:buSzPct val="140000"/>
              <a:buFont typeface="Arial" pitchFamily="34" charset="0"/>
              <a:buChar char="•"/>
              <a:defRPr/>
            </a:pPr>
            <a:r>
              <a:rPr lang="es-ES" b="1" dirty="0" smtClean="0">
                <a:effectLst/>
              </a:rPr>
              <a:t>Empujar</a:t>
            </a:r>
            <a:r>
              <a:rPr lang="es-ES" dirty="0" smtClean="0">
                <a:effectLst/>
              </a:rPr>
              <a:t> el contenido </a:t>
            </a:r>
          </a:p>
          <a:p>
            <a:pPr eaLnBrk="1" hangingPunct="1">
              <a:buSzPct val="140000"/>
              <a:defRPr/>
            </a:pPr>
            <a:r>
              <a:rPr lang="es-ES" dirty="0" smtClean="0">
                <a:effectLst/>
              </a:rPr>
              <a:t>    sentido </a:t>
            </a:r>
            <a:r>
              <a:rPr lang="es-ES" dirty="0" err="1" smtClean="0">
                <a:effectLst/>
              </a:rPr>
              <a:t>orocaudal</a:t>
            </a:r>
            <a:endParaRPr lang="es-ES" dirty="0" smtClean="0">
              <a:effectLst/>
            </a:endParaRP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652135" y="70849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84997" name="Picture 10" descr="intestino de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1" r="11592"/>
          <a:stretch>
            <a:fillRect/>
          </a:stretch>
        </p:blipFill>
        <p:spPr bwMode="auto">
          <a:xfrm>
            <a:off x="4901624" y="1801004"/>
            <a:ext cx="3278188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4901303" y="2012950"/>
            <a:ext cx="1130238" cy="505773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6381" name="Text Box 13"/>
          <p:cNvSpPr txBox="1">
            <a:spLocks noChangeArrowheads="1"/>
          </p:cNvSpPr>
          <p:nvPr/>
        </p:nvSpPr>
        <p:spPr bwMode="auto">
          <a:xfrm>
            <a:off x="6364987" y="584671"/>
            <a:ext cx="2095445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7450782" y="1089496"/>
            <a:ext cx="10096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Función</a:t>
            </a:r>
          </a:p>
        </p:txBody>
      </p:sp>
      <p:sp>
        <p:nvSpPr>
          <p:cNvPr id="8500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animBg="1"/>
      <p:bldP spid="18637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img16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7" r="32368" b="9455"/>
          <a:stretch/>
        </p:blipFill>
        <p:spPr>
          <a:xfrm>
            <a:off x="1958553" y="2133601"/>
            <a:ext cx="5565775" cy="35996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2268538" y="1341438"/>
            <a:ext cx="56165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802919" y="926986"/>
            <a:ext cx="1458913" cy="4857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MEZCLA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2123653" y="6092825"/>
            <a:ext cx="400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573994" y="5794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684213" y="1773238"/>
            <a:ext cx="7343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1" name="Text Box 11"/>
          <p:cNvSpPr txBox="1">
            <a:spLocks noChangeArrowheads="1"/>
          </p:cNvSpPr>
          <p:nvPr/>
        </p:nvSpPr>
        <p:spPr bwMode="auto">
          <a:xfrm>
            <a:off x="1074641" y="1644620"/>
            <a:ext cx="3472425" cy="400110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PENDULAR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2" name="Text Box 12"/>
          <p:cNvSpPr txBox="1">
            <a:spLocks noChangeArrowheads="1"/>
          </p:cNvSpPr>
          <p:nvPr/>
        </p:nvSpPr>
        <p:spPr bwMode="auto">
          <a:xfrm>
            <a:off x="4934373" y="1695714"/>
            <a:ext cx="2355133" cy="400110"/>
          </a:xfrm>
          <a:prstGeom prst="rect">
            <a:avLst/>
          </a:prstGeom>
          <a:solidFill>
            <a:srgbClr val="A3D1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SEGMENTACIÓN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296" name="Rectangle 16"/>
          <p:cNvSpPr>
            <a:spLocks noChangeArrowheads="1"/>
          </p:cNvSpPr>
          <p:nvPr/>
        </p:nvSpPr>
        <p:spPr bwMode="auto">
          <a:xfrm>
            <a:off x="2771353" y="3068638"/>
            <a:ext cx="12954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7" name="Rectangle 17"/>
          <p:cNvSpPr>
            <a:spLocks noChangeArrowheads="1"/>
          </p:cNvSpPr>
          <p:nvPr/>
        </p:nvSpPr>
        <p:spPr bwMode="auto">
          <a:xfrm>
            <a:off x="6227340" y="2997200"/>
            <a:ext cx="7207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8" name="Oval 18"/>
          <p:cNvSpPr>
            <a:spLocks noChangeArrowheads="1"/>
          </p:cNvSpPr>
          <p:nvPr/>
        </p:nvSpPr>
        <p:spPr bwMode="auto">
          <a:xfrm>
            <a:off x="6227340" y="3429000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5299" name="Text Box 19"/>
          <p:cNvSpPr txBox="1">
            <a:spLocks noChangeArrowheads="1"/>
          </p:cNvSpPr>
          <p:nvPr/>
        </p:nvSpPr>
        <p:spPr bwMode="auto">
          <a:xfrm>
            <a:off x="2626890" y="3062288"/>
            <a:ext cx="1733167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/>
              </a:rPr>
              <a:t>c. longitudinal</a:t>
            </a:r>
          </a:p>
        </p:txBody>
      </p:sp>
      <p:sp>
        <p:nvSpPr>
          <p:cNvPr id="225300" name="Text Box 20"/>
          <p:cNvSpPr txBox="1">
            <a:spLocks noChangeArrowheads="1"/>
          </p:cNvSpPr>
          <p:nvPr/>
        </p:nvSpPr>
        <p:spPr bwMode="auto">
          <a:xfrm>
            <a:off x="5508203" y="3133725"/>
            <a:ext cx="1335622" cy="369332"/>
          </a:xfrm>
          <a:prstGeom prst="rect">
            <a:avLst/>
          </a:prstGeom>
          <a:solidFill>
            <a:srgbClr val="A9D7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/>
              </a:rPr>
              <a:t>c. circular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2095445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4619996" y="2163763"/>
            <a:ext cx="0" cy="356949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19 CuadroTexto"/>
          <p:cNvSpPr txBox="1"/>
          <p:nvPr/>
        </p:nvSpPr>
        <p:spPr>
          <a:xfrm>
            <a:off x="2605491" y="5806069"/>
            <a:ext cx="1067921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10 x min</a:t>
            </a:r>
            <a:endParaRPr lang="es-VE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648848" y="5723493"/>
            <a:ext cx="1409360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12-18 x min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6" grpId="0" animBg="1"/>
      <p:bldP spid="225291" grpId="0" animBg="1"/>
      <p:bldP spid="225292" grpId="0" animBg="1"/>
      <p:bldP spid="225299" grpId="0" animBg="1"/>
      <p:bldP spid="225300" grpId="0" animBg="1"/>
      <p:bldP spid="20" grpId="0" animBg="1"/>
      <p:bldP spid="21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0" b="13770"/>
          <a:stretch>
            <a:fillRect/>
          </a:stretch>
        </p:blipFill>
        <p:spPr bwMode="auto">
          <a:xfrm>
            <a:off x="1720850" y="1844675"/>
            <a:ext cx="6069013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2254250" y="1773238"/>
            <a:ext cx="5557838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3798888" y="5345113"/>
            <a:ext cx="2811462" cy="266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1454150" y="5516563"/>
            <a:ext cx="5954713" cy="4857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NO HAY movimiento neto hacia adelante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539750" y="3429000"/>
            <a:ext cx="2490788" cy="8540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effectLst/>
              </a:rPr>
              <a:t>Mezcla</a:t>
            </a:r>
            <a:r>
              <a:rPr lang="en-US" sz="1600">
                <a:effectLst/>
              </a:rPr>
              <a:t> el contenido para promover digestión y absorción</a:t>
            </a:r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877887" y="1179513"/>
            <a:ext cx="1685925" cy="760412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MEZCLA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Segmentación</a:t>
            </a:r>
          </a:p>
        </p:txBody>
      </p:sp>
      <p:sp>
        <p:nvSpPr>
          <p:cNvPr id="87048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ULA</a:t>
            </a:r>
            <a:endParaRPr lang="es-ES" sz="900" b="1" dirty="0"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2016125" cy="369888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796958" y="52546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0" grpId="0" animBg="1"/>
      <p:bldP spid="146435" grpId="0" animBg="1"/>
      <p:bldP spid="146448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img16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6" b="9627"/>
          <a:stretch/>
        </p:blipFill>
        <p:spPr>
          <a:xfrm>
            <a:off x="735013" y="2133600"/>
            <a:ext cx="8229600" cy="35898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268538" y="1341438"/>
            <a:ext cx="561657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667000" y="1149350"/>
            <a:ext cx="1458913" cy="485775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MEZCLA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900113" y="6092825"/>
            <a:ext cx="400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s-ES_tradnl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766830" y="54977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684213" y="1773238"/>
            <a:ext cx="73437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657225" y="1797050"/>
            <a:ext cx="2835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MOVIMIENTO PENDULAR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3916363" y="1820863"/>
            <a:ext cx="19161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SEGMENTACIÓN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6549895" y="1797050"/>
            <a:ext cx="19639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PERISTALSIS</a:t>
            </a: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6300788" y="1196975"/>
            <a:ext cx="71437" cy="489585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1547813" y="3068638"/>
            <a:ext cx="12954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5003800" y="3213100"/>
            <a:ext cx="7207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1403350" y="3062288"/>
            <a:ext cx="16367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 longitudinal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4500563" y="3206750"/>
            <a:ext cx="1243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c. circular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804025" y="1215033"/>
            <a:ext cx="1655763" cy="485775"/>
          </a:xfrm>
          <a:prstGeom prst="rect">
            <a:avLst/>
          </a:prstGeom>
          <a:solidFill>
            <a:srgbClr val="FFA7D3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AVANCE</a:t>
            </a:r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>
            <a:off x="6588125" y="2133600"/>
            <a:ext cx="2160588" cy="3743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2016125" cy="369888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7885113" y="2492896"/>
            <a:ext cx="287287" cy="28803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8513894" y="3933056"/>
            <a:ext cx="378586" cy="215826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 bwMode="auto">
          <a:xfrm>
            <a:off x="8820918" y="5301208"/>
            <a:ext cx="143570" cy="2160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7712075" y="2636912"/>
            <a:ext cx="4603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24 Conector recto de flecha"/>
          <p:cNvCxnSpPr/>
          <p:nvPr/>
        </p:nvCxnSpPr>
        <p:spPr bwMode="auto">
          <a:xfrm>
            <a:off x="8461177" y="3962543"/>
            <a:ext cx="28728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25 Conector recto de flecha"/>
          <p:cNvCxnSpPr/>
          <p:nvPr/>
        </p:nvCxnSpPr>
        <p:spPr bwMode="auto">
          <a:xfrm>
            <a:off x="8821217" y="5388830"/>
            <a:ext cx="28728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4 CuadroTexto"/>
          <p:cNvSpPr txBox="1"/>
          <p:nvPr/>
        </p:nvSpPr>
        <p:spPr>
          <a:xfrm>
            <a:off x="1540901" y="5806069"/>
            <a:ext cx="1067921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10 x min</a:t>
            </a:r>
            <a:endParaRPr lang="es-VE" dirty="0"/>
          </a:p>
        </p:txBody>
      </p:sp>
      <p:sp>
        <p:nvSpPr>
          <p:cNvPr id="27" name="26 CuadroTexto"/>
          <p:cNvSpPr txBox="1"/>
          <p:nvPr/>
        </p:nvSpPr>
        <p:spPr>
          <a:xfrm>
            <a:off x="4469839" y="5795972"/>
            <a:ext cx="1409360" cy="369332"/>
          </a:xfrm>
          <a:prstGeom prst="rect">
            <a:avLst/>
          </a:prstGeom>
          <a:solidFill>
            <a:srgbClr val="A3D1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12-18 x min</a:t>
            </a:r>
            <a:endParaRPr lang="es-VE" dirty="0"/>
          </a:p>
        </p:txBody>
      </p:sp>
      <p:sp>
        <p:nvSpPr>
          <p:cNvPr id="28" name="27 CuadroTexto"/>
          <p:cNvSpPr txBox="1"/>
          <p:nvPr/>
        </p:nvSpPr>
        <p:spPr>
          <a:xfrm>
            <a:off x="7065103" y="5827236"/>
            <a:ext cx="1293944" cy="369332"/>
          </a:xfrm>
          <a:prstGeom prst="rect">
            <a:avLst/>
          </a:prstGeom>
          <a:solidFill>
            <a:srgbClr val="FF6699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1 cm x min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6" grpId="0"/>
      <p:bldP spid="17426" grpId="0" animBg="1"/>
      <p:bldP spid="28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segmentac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3716338"/>
            <a:ext cx="43751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2" name="Picture 8" descr="peristalsi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3716338"/>
            <a:ext cx="4303713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5219700" y="2420938"/>
            <a:ext cx="3040063" cy="850900"/>
          </a:xfrm>
          <a:prstGeom prst="rect">
            <a:avLst/>
          </a:prstGeom>
          <a:solidFill>
            <a:srgbClr val="FFA7D3"/>
          </a:solidFill>
          <a:ln w="28575">
            <a:solidFill>
              <a:srgbClr val="FE006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1">
                <a:effectLst/>
              </a:rPr>
              <a:t>Propulsión o avance</a:t>
            </a:r>
          </a:p>
          <a:p>
            <a:r>
              <a:rPr lang="es-ES" sz="2400" b="1">
                <a:effectLst/>
              </a:rPr>
              <a:t>PERISTALTISMO</a:t>
            </a:r>
          </a:p>
        </p:txBody>
      </p:sp>
      <p:sp>
        <p:nvSpPr>
          <p:cNvPr id="82954" name="Line 10"/>
          <p:cNvSpPr>
            <a:spLocks noChangeShapeType="1"/>
          </p:cNvSpPr>
          <p:nvPr/>
        </p:nvSpPr>
        <p:spPr bwMode="auto">
          <a:xfrm>
            <a:off x="5795963" y="4868863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5" name="Line 11"/>
          <p:cNvSpPr>
            <a:spLocks noChangeShapeType="1"/>
          </p:cNvSpPr>
          <p:nvPr/>
        </p:nvSpPr>
        <p:spPr bwMode="auto">
          <a:xfrm flipV="1">
            <a:off x="1403350" y="4652963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 flipV="1">
            <a:off x="3492500" y="458152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>
            <a:off x="2268538" y="3429000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5292725" y="5157788"/>
            <a:ext cx="3006725" cy="708025"/>
          </a:xfrm>
          <a:prstGeom prst="rect">
            <a:avLst/>
          </a:prstGeom>
          <a:solidFill>
            <a:srgbClr val="FCF5FD"/>
          </a:solidFill>
          <a:ln w="9525">
            <a:solidFill>
              <a:srgbClr val="FF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smtClean="0"/>
              <a:t>Contracción por detrás </a:t>
            </a:r>
          </a:p>
          <a:p>
            <a:pPr eaLnBrk="1" hangingPunct="1">
              <a:defRPr/>
            </a:pPr>
            <a:r>
              <a:rPr lang="es-ES" sz="2000" smtClean="0"/>
              <a:t>Relajación por delante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755650" y="12176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1331913" y="2349500"/>
            <a:ext cx="2178050" cy="850900"/>
          </a:xfrm>
          <a:prstGeom prst="rect">
            <a:avLst/>
          </a:prstGeom>
          <a:solidFill>
            <a:srgbClr val="A3D1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sz="2400">
                <a:effectLst/>
              </a:rPr>
              <a:t>MEZCLA</a:t>
            </a:r>
          </a:p>
          <a:p>
            <a:pPr algn="ctr" eaLnBrk="1" hangingPunct="1"/>
            <a:r>
              <a:rPr lang="es-ES" sz="2400">
                <a:effectLst/>
              </a:rPr>
              <a:t>Segmentación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2095445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8910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3" grpId="0" animBg="1"/>
      <p:bldP spid="82958" grpId="0" animBg="1"/>
      <p:bldP spid="82967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5" name="Picture 5" descr="peristalsi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852738"/>
            <a:ext cx="3656013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7" name="Line 7"/>
          <p:cNvSpPr>
            <a:spLocks noChangeShapeType="1"/>
          </p:cNvSpPr>
          <p:nvPr/>
        </p:nvSpPr>
        <p:spPr bwMode="auto">
          <a:xfrm>
            <a:off x="5724525" y="4076700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90116" name="Text Box 11"/>
          <p:cNvSpPr txBox="1">
            <a:spLocks noChangeArrowheads="1"/>
          </p:cNvSpPr>
          <p:nvPr/>
        </p:nvSpPr>
        <p:spPr bwMode="auto">
          <a:xfrm>
            <a:off x="1042988" y="2997200"/>
            <a:ext cx="27368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/>
              </a:rPr>
              <a:t>Por </a:t>
            </a:r>
            <a:r>
              <a:rPr lang="es-ES" b="1">
                <a:effectLst/>
              </a:rPr>
              <a:t>irritación</a:t>
            </a:r>
            <a:r>
              <a:rPr lang="es-ES">
                <a:effectLst/>
              </a:rPr>
              <a:t> intensa </a:t>
            </a:r>
          </a:p>
          <a:p>
            <a:pPr eaLnBrk="1" hangingPunct="1"/>
            <a:r>
              <a:rPr lang="es-ES">
                <a:effectLst/>
              </a:rPr>
              <a:t>en diarrea infecciosa</a:t>
            </a:r>
          </a:p>
          <a:p>
            <a:pPr eaLnBrk="1" hangingPunct="1"/>
            <a:endParaRPr lang="es-ES">
              <a:effectLst/>
            </a:endParaRPr>
          </a:p>
          <a:p>
            <a:pPr eaLnBrk="1" hangingPunct="1"/>
            <a:r>
              <a:rPr lang="es-ES">
                <a:effectLst/>
              </a:rPr>
              <a:t>Peristaltismo potente,</a:t>
            </a:r>
          </a:p>
          <a:p>
            <a:pPr eaLnBrk="1" hangingPunct="1"/>
            <a:r>
              <a:rPr lang="es-ES">
                <a:effectLst/>
              </a:rPr>
              <a:t>rápido en pocos min.</a:t>
            </a:r>
          </a:p>
          <a:p>
            <a:pPr eaLnBrk="1" hangingPunct="1"/>
            <a:endParaRPr lang="es-ES">
              <a:effectLst/>
            </a:endParaRPr>
          </a:p>
          <a:p>
            <a:pPr eaLnBrk="1" hangingPunct="1"/>
            <a:r>
              <a:rPr lang="es-ES">
                <a:effectLst/>
              </a:rPr>
              <a:t>Libra al intestino del irritante</a:t>
            </a:r>
          </a:p>
        </p:txBody>
      </p:sp>
      <p:sp>
        <p:nvSpPr>
          <p:cNvPr id="90117" name="Rectangle 12"/>
          <p:cNvSpPr>
            <a:spLocks noChangeArrowheads="1"/>
          </p:cNvSpPr>
          <p:nvPr/>
        </p:nvSpPr>
        <p:spPr bwMode="auto">
          <a:xfrm>
            <a:off x="1023938" y="2133600"/>
            <a:ext cx="2336800" cy="730250"/>
          </a:xfrm>
          <a:prstGeom prst="rect">
            <a:avLst/>
          </a:prstGeom>
          <a:solidFill>
            <a:srgbClr val="FFBBB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i="1">
                <a:effectLst/>
              </a:rPr>
              <a:t>Rush </a:t>
            </a:r>
            <a:r>
              <a:rPr lang="es-ES" sz="2000">
                <a:effectLst/>
              </a:rPr>
              <a:t>o acometida </a:t>
            </a:r>
          </a:p>
          <a:p>
            <a:pPr algn="ctr"/>
            <a:r>
              <a:rPr lang="es-ES" sz="2000">
                <a:effectLst/>
              </a:rPr>
              <a:t>PERISTÁLTICA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1042988" y="119697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19" name="Rectangle 16"/>
          <p:cNvSpPr>
            <a:spLocks noChangeArrowheads="1"/>
          </p:cNvSpPr>
          <p:nvPr/>
        </p:nvSpPr>
        <p:spPr bwMode="auto">
          <a:xfrm>
            <a:off x="5580063" y="2133600"/>
            <a:ext cx="2185987" cy="395288"/>
          </a:xfrm>
          <a:prstGeom prst="rect">
            <a:avLst/>
          </a:prstGeom>
          <a:solidFill>
            <a:srgbClr val="FFA7D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>
                <a:effectLst/>
              </a:rPr>
              <a:t>PERISTALTISMO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443663" y="476250"/>
            <a:ext cx="2095445" cy="369332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IV. MOTILIDAD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123618" y="4725144"/>
            <a:ext cx="3336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Corriendo al baño…</a:t>
            </a:r>
            <a:endParaRPr lang="es-VE" sz="2800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8810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2015 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6463</TotalTime>
  <Words>5222</Words>
  <Application>Microsoft Office PowerPoint</Application>
  <PresentationFormat>Presentación en pantalla (4:3)</PresentationFormat>
  <Paragraphs>1840</Paragraphs>
  <Slides>116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116</vt:i4>
      </vt:variant>
    </vt:vector>
  </HeadingPairs>
  <TitlesOfParts>
    <vt:vector size="117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440</cp:revision>
  <dcterms:created xsi:type="dcterms:W3CDTF">2005-07-14T13:14:03Z</dcterms:created>
  <dcterms:modified xsi:type="dcterms:W3CDTF">2015-11-24T19:51:21Z</dcterms:modified>
</cp:coreProperties>
</file>