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79" r:id="rId2"/>
    <p:sldId id="334" r:id="rId3"/>
    <p:sldId id="335" r:id="rId4"/>
    <p:sldId id="336" r:id="rId5"/>
    <p:sldId id="280" r:id="rId6"/>
    <p:sldId id="318" r:id="rId7"/>
    <p:sldId id="341" r:id="rId8"/>
    <p:sldId id="340" r:id="rId9"/>
    <p:sldId id="282" r:id="rId10"/>
    <p:sldId id="293" r:id="rId11"/>
    <p:sldId id="342" r:id="rId12"/>
    <p:sldId id="343" r:id="rId13"/>
    <p:sldId id="313" r:id="rId14"/>
    <p:sldId id="258" r:id="rId15"/>
    <p:sldId id="333" r:id="rId16"/>
    <p:sldId id="259" r:id="rId17"/>
    <p:sldId id="316" r:id="rId18"/>
    <p:sldId id="314" r:id="rId19"/>
    <p:sldId id="296" r:id="rId20"/>
    <p:sldId id="260" r:id="rId21"/>
    <p:sldId id="327" r:id="rId22"/>
    <p:sldId id="338" r:id="rId23"/>
    <p:sldId id="326" r:id="rId24"/>
    <p:sldId id="330" r:id="rId25"/>
    <p:sldId id="339" r:id="rId26"/>
    <p:sldId id="321" r:id="rId27"/>
    <p:sldId id="329" r:id="rId28"/>
    <p:sldId id="328" r:id="rId29"/>
    <p:sldId id="315" r:id="rId30"/>
    <p:sldId id="261" r:id="rId31"/>
    <p:sldId id="289" r:id="rId32"/>
    <p:sldId id="331" r:id="rId33"/>
    <p:sldId id="283" r:id="rId34"/>
    <p:sldId id="323" r:id="rId35"/>
    <p:sldId id="332" r:id="rId36"/>
    <p:sldId id="264" r:id="rId37"/>
    <p:sldId id="324" r:id="rId38"/>
    <p:sldId id="317" r:id="rId39"/>
    <p:sldId id="286" r:id="rId40"/>
    <p:sldId id="304" r:id="rId41"/>
    <p:sldId id="305" r:id="rId42"/>
    <p:sldId id="262" r:id="rId43"/>
    <p:sldId id="292" r:id="rId44"/>
    <p:sldId id="275" r:id="rId45"/>
    <p:sldId id="310" r:id="rId46"/>
    <p:sldId id="308" r:id="rId47"/>
    <p:sldId id="266" r:id="rId48"/>
    <p:sldId id="320" r:id="rId49"/>
    <p:sldId id="319" r:id="rId50"/>
    <p:sldId id="267" r:id="rId51"/>
    <p:sldId id="325" r:id="rId52"/>
    <p:sldId id="337" r:id="rId53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008000"/>
    <a:srgbClr val="C4E4E6"/>
    <a:srgbClr val="D9FF6D"/>
    <a:srgbClr val="00E6E1"/>
    <a:srgbClr val="FF3300"/>
    <a:srgbClr val="000099"/>
    <a:srgbClr val="A7E2FF"/>
    <a:srgbClr val="FFD5E6"/>
    <a:srgbClr val="D05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53" autoAdjust="0"/>
    <p:restoredTop sz="97026" autoAdjust="0"/>
  </p:normalViewPr>
  <p:slideViewPr>
    <p:cSldViewPr showGuides="1">
      <p:cViewPr>
        <p:scale>
          <a:sx n="62" d="100"/>
          <a:sy n="62" d="100"/>
        </p:scale>
        <p:origin x="-600" y="-78"/>
      </p:cViewPr>
      <p:guideLst>
        <p:guide orient="horz" pos="22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E3DBE5AC-4D31-4DF6-BA3C-18CFC1225DE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13790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BE5AC-4D31-4DF6-BA3C-18CFC1225DED}" type="slidenum">
              <a:rPr lang="es-ES" smtClean="0"/>
              <a:pPr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41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F3796-9A8C-4B5B-B45F-787E21BEA66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812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829BC8-1D56-4DAA-B501-CD041A6DF6D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677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29BC3-2AB5-4549-A871-7626CA561DD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9994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A1DC666-6661-4B7F-86D7-4302BBA738F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4391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F4452-E5E5-410E-9C43-12BBE2B1345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8647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BBCBE-2F2F-4F55-8CA3-5AFEB76E44F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0408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B953D-3CB1-41E7-8F4E-38FB882B285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3374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8F933E-5915-42CC-9ECC-95C850938715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488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6F35C-4AE0-4676-9326-249E63D01C13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5649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DC1765-6654-4747-96F1-1B88FD0DCC9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066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386100-BBED-4C61-8ED1-AA7B3B6B41E3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684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11A75E-E801-4939-9086-8ACC793D020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7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b="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0">
                <a:latin typeface="+mn-lt"/>
              </a:defRPr>
            </a:lvl1pPr>
          </a:lstStyle>
          <a:p>
            <a:fld id="{C3772F98-3AEC-4357-9000-9CBD4A555132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Relationship Id="rId4" Type="http://schemas.microsoft.com/office/2007/relationships/hdphoto" Target="../media/hdphoto3.wdp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1390650" y="1022350"/>
            <a:ext cx="6364288" cy="4613275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endParaRPr lang="es-ES" sz="32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2015</a:t>
            </a:r>
            <a:endParaRPr lang="es-ES" sz="3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es-ES" sz="28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51205" name="Picture 5" descr="human-digestive-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077072"/>
            <a:ext cx="1609738" cy="234210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3" name="Picture 5" descr="exoen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800475"/>
            <a:ext cx="3635375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4" name="Line 6"/>
          <p:cNvSpPr>
            <a:spLocks noChangeShapeType="1"/>
          </p:cNvSpPr>
          <p:nvPr/>
        </p:nvSpPr>
        <p:spPr bwMode="auto">
          <a:xfrm flipH="1">
            <a:off x="1981200" y="3644900"/>
            <a:ext cx="71438" cy="14509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pic>
        <p:nvPicPr>
          <p:cNvPr id="68623" name="Picture 15" descr="histo_acini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50" y="3252788"/>
            <a:ext cx="4314825" cy="269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5" name="Line 7"/>
          <p:cNvSpPr>
            <a:spLocks noChangeShapeType="1"/>
          </p:cNvSpPr>
          <p:nvPr/>
        </p:nvSpPr>
        <p:spPr bwMode="auto">
          <a:xfrm>
            <a:off x="6589713" y="3068638"/>
            <a:ext cx="0" cy="792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25" name="Text Box 17"/>
          <p:cNvSpPr txBox="1">
            <a:spLocks noChangeArrowheads="1"/>
          </p:cNvSpPr>
          <p:nvPr/>
        </p:nvSpPr>
        <p:spPr bwMode="auto">
          <a:xfrm>
            <a:off x="5940425" y="5124450"/>
            <a:ext cx="1223963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/>
              <a:t>ACINO</a:t>
            </a:r>
          </a:p>
        </p:txBody>
      </p:sp>
      <p:sp>
        <p:nvSpPr>
          <p:cNvPr id="68626" name="Text Box 18"/>
          <p:cNvSpPr txBox="1">
            <a:spLocks noChangeArrowheads="1"/>
          </p:cNvSpPr>
          <p:nvPr/>
        </p:nvSpPr>
        <p:spPr bwMode="auto">
          <a:xfrm>
            <a:off x="592138" y="5421313"/>
            <a:ext cx="8636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Islotes</a:t>
            </a:r>
          </a:p>
        </p:txBody>
      </p:sp>
      <p:sp>
        <p:nvSpPr>
          <p:cNvPr id="68627" name="Oval 19"/>
          <p:cNvSpPr>
            <a:spLocks noChangeArrowheads="1"/>
          </p:cNvSpPr>
          <p:nvPr/>
        </p:nvSpPr>
        <p:spPr bwMode="auto">
          <a:xfrm>
            <a:off x="5940425" y="4187825"/>
            <a:ext cx="1295400" cy="79216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32" name="Oval 24"/>
          <p:cNvSpPr>
            <a:spLocks noChangeArrowheads="1"/>
          </p:cNvSpPr>
          <p:nvPr/>
        </p:nvSpPr>
        <p:spPr bwMode="auto">
          <a:xfrm>
            <a:off x="1404938" y="4221163"/>
            <a:ext cx="2376487" cy="15843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68634" name="Picture 26" descr="inm5s7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75" r="6410"/>
          <a:stretch>
            <a:fillRect/>
          </a:stretch>
        </p:blipFill>
        <p:spPr bwMode="auto">
          <a:xfrm>
            <a:off x="1476375" y="279400"/>
            <a:ext cx="4535488" cy="294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35" name="Oval 27"/>
          <p:cNvSpPr>
            <a:spLocks noChangeArrowheads="1"/>
          </p:cNvSpPr>
          <p:nvPr/>
        </p:nvSpPr>
        <p:spPr bwMode="auto">
          <a:xfrm>
            <a:off x="1403350" y="908050"/>
            <a:ext cx="1512888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21" name="Text Box 13"/>
          <p:cNvSpPr txBox="1">
            <a:spLocks noChangeArrowheads="1"/>
          </p:cNvSpPr>
          <p:nvPr/>
        </p:nvSpPr>
        <p:spPr bwMode="auto">
          <a:xfrm>
            <a:off x="612775" y="3068638"/>
            <a:ext cx="3184525" cy="590550"/>
          </a:xfrm>
          <a:prstGeom prst="rect">
            <a:avLst/>
          </a:prstGeom>
          <a:noFill/>
          <a:ln w="9525">
            <a:solidFill>
              <a:srgbClr val="45ACB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Glándula de secreción interna </a:t>
            </a:r>
          </a:p>
          <a:p>
            <a:pPr algn="l"/>
            <a:r>
              <a:rPr lang="es-ES" sz="1600" b="0"/>
              <a:t>Hormonas: insulina, glucagón</a:t>
            </a:r>
          </a:p>
        </p:txBody>
      </p:sp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4400550" y="2033588"/>
            <a:ext cx="4578350" cy="1035050"/>
          </a:xfrm>
          <a:prstGeom prst="rect">
            <a:avLst/>
          </a:prstGeom>
          <a:solidFill>
            <a:srgbClr val="D9EDEF"/>
          </a:solidFill>
          <a:ln w="28575">
            <a:solidFill>
              <a:srgbClr val="0099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/>
              <a:t>Glándula de secreción externa: </a:t>
            </a:r>
          </a:p>
          <a:p>
            <a:r>
              <a:rPr lang="es-ES" sz="2000" b="0"/>
              <a:t>Jugo páncreas: enzimas (c. acinares) </a:t>
            </a:r>
          </a:p>
          <a:p>
            <a:r>
              <a:rPr lang="es-ES" sz="2000" b="0"/>
              <a:t>y fluido alcalino (c. ductales)</a:t>
            </a:r>
          </a:p>
        </p:txBody>
      </p:sp>
      <p:sp>
        <p:nvSpPr>
          <p:cNvPr id="68636" name="Oval 28"/>
          <p:cNvSpPr>
            <a:spLocks noChangeArrowheads="1"/>
          </p:cNvSpPr>
          <p:nvPr/>
        </p:nvSpPr>
        <p:spPr bwMode="auto">
          <a:xfrm>
            <a:off x="5507038" y="188913"/>
            <a:ext cx="649287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8637" name="Freeform 29"/>
          <p:cNvSpPr>
            <a:spLocks/>
          </p:cNvSpPr>
          <p:nvPr/>
        </p:nvSpPr>
        <p:spPr bwMode="auto">
          <a:xfrm>
            <a:off x="489966" y="1625366"/>
            <a:ext cx="1849786" cy="1439863"/>
          </a:xfrm>
          <a:custGeom>
            <a:avLst/>
            <a:gdLst>
              <a:gd name="T0" fmla="*/ 536 w 1035"/>
              <a:gd name="T1" fmla="*/ 907 h 907"/>
              <a:gd name="T2" fmla="*/ 83 w 1035"/>
              <a:gd name="T3" fmla="*/ 272 h 907"/>
              <a:gd name="T4" fmla="*/ 1035 w 1035"/>
              <a:gd name="T5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35" h="907">
                <a:moveTo>
                  <a:pt x="536" y="907"/>
                </a:moveTo>
                <a:cubicBezTo>
                  <a:pt x="268" y="665"/>
                  <a:pt x="0" y="423"/>
                  <a:pt x="83" y="272"/>
                </a:cubicBezTo>
                <a:cubicBezTo>
                  <a:pt x="166" y="121"/>
                  <a:pt x="600" y="60"/>
                  <a:pt x="1035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8638" name="Freeform 30"/>
          <p:cNvSpPr>
            <a:spLocks/>
          </p:cNvSpPr>
          <p:nvPr/>
        </p:nvSpPr>
        <p:spPr bwMode="auto">
          <a:xfrm>
            <a:off x="6011863" y="1125538"/>
            <a:ext cx="828675" cy="647700"/>
          </a:xfrm>
          <a:custGeom>
            <a:avLst/>
            <a:gdLst>
              <a:gd name="T0" fmla="*/ 408 w 522"/>
              <a:gd name="T1" fmla="*/ 408 h 408"/>
              <a:gd name="T2" fmla="*/ 454 w 522"/>
              <a:gd name="T3" fmla="*/ 136 h 408"/>
              <a:gd name="T4" fmla="*/ 0 w 522"/>
              <a:gd name="T5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2" h="408">
                <a:moveTo>
                  <a:pt x="408" y="408"/>
                </a:moveTo>
                <a:cubicBezTo>
                  <a:pt x="465" y="306"/>
                  <a:pt x="522" y="204"/>
                  <a:pt x="454" y="136"/>
                </a:cubicBezTo>
                <a:cubicBezTo>
                  <a:pt x="386" y="68"/>
                  <a:pt x="193" y="34"/>
                  <a:pt x="0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6840538" y="341412"/>
            <a:ext cx="1832553" cy="400110"/>
          </a:xfrm>
          <a:prstGeom prst="rect">
            <a:avLst/>
          </a:prstGeom>
          <a:solidFill>
            <a:srgbClr val="60B7B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I. PÁNCREAS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8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8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4" grpId="0" animBg="1"/>
      <p:bldP spid="68615" grpId="0" animBg="1"/>
      <p:bldP spid="68625" grpId="0" animBg="1"/>
      <p:bldP spid="68626" grpId="0" animBg="1"/>
      <p:bldP spid="68627" grpId="0" animBg="1"/>
      <p:bldP spid="68632" grpId="0" animBg="1"/>
      <p:bldP spid="68621" grpId="0" animBg="1"/>
      <p:bldP spid="68616" grpId="0" animBg="1"/>
      <p:bldP spid="68637" grpId="0" animBg="1"/>
      <p:bldP spid="686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pic>
        <p:nvPicPr>
          <p:cNvPr id="1026" name="Picture 2" descr="C:\Users\ximena\Desktop\hl9-30 c acinares pancrea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8000"/>
                    </a14:imgEffect>
                    <a14:imgEffect>
                      <a14:brightnessContrast bright="-4000" contrast="-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6165"/>
          <a:stretch/>
        </p:blipFill>
        <p:spPr bwMode="auto">
          <a:xfrm>
            <a:off x="714524" y="1307972"/>
            <a:ext cx="7714952" cy="400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123728" y="5748409"/>
            <a:ext cx="518457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b="0" dirty="0"/>
              <a:t>http://www.meddean.luc.edu/lumen/MedEd/Histo/frames/h_fram19.html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394160" y="577038"/>
            <a:ext cx="4355680" cy="46166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Células </a:t>
            </a:r>
            <a:r>
              <a:rPr lang="es-VE" sz="24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acinares</a:t>
            </a:r>
            <a:r>
              <a:rPr lang="es-VE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pancreáticas</a:t>
            </a:r>
            <a:endParaRPr lang="es-VE" sz="2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551040" y="4941518"/>
            <a:ext cx="849913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Núcleos</a:t>
            </a:r>
            <a:endParaRPr lang="es-VE" dirty="0"/>
          </a:p>
        </p:txBody>
      </p:sp>
      <p:cxnSp>
        <p:nvCxnSpPr>
          <p:cNvPr id="7" name="6 Conector recto"/>
          <p:cNvCxnSpPr/>
          <p:nvPr/>
        </p:nvCxnSpPr>
        <p:spPr bwMode="auto">
          <a:xfrm flipV="1">
            <a:off x="4932040" y="4653487"/>
            <a:ext cx="0" cy="28803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8 Conector recto"/>
          <p:cNvCxnSpPr/>
          <p:nvPr/>
        </p:nvCxnSpPr>
        <p:spPr bwMode="auto">
          <a:xfrm flipV="1">
            <a:off x="5004048" y="4293096"/>
            <a:ext cx="799179" cy="5760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10 CuadroTexto"/>
          <p:cNvSpPr txBox="1"/>
          <p:nvPr/>
        </p:nvSpPr>
        <p:spPr>
          <a:xfrm>
            <a:off x="5857188" y="4581127"/>
            <a:ext cx="587020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Base</a:t>
            </a:r>
            <a:endParaRPr lang="es-VE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3360433" y="1161218"/>
            <a:ext cx="2040520" cy="95565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585070" y="1514374"/>
            <a:ext cx="1418978" cy="4001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/>
              <a:t>LUZ </a:t>
            </a:r>
            <a:r>
              <a:rPr lang="es-VE" sz="2000" dirty="0" err="1" smtClean="0"/>
              <a:t>acino</a:t>
            </a:r>
            <a:endParaRPr lang="es-VE" sz="2000" dirty="0"/>
          </a:p>
        </p:txBody>
      </p:sp>
      <p:sp>
        <p:nvSpPr>
          <p:cNvPr id="13" name="12 Rectángulo"/>
          <p:cNvSpPr/>
          <p:nvPr/>
        </p:nvSpPr>
        <p:spPr bwMode="auto">
          <a:xfrm>
            <a:off x="5400953" y="1177203"/>
            <a:ext cx="611207" cy="30758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5224719" y="1159403"/>
            <a:ext cx="764953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Borde </a:t>
            </a:r>
          </a:p>
          <a:p>
            <a:r>
              <a:rPr lang="es-VE" dirty="0" smtClean="0"/>
              <a:t>apical</a:t>
            </a:r>
            <a:endParaRPr lang="es-VE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21052" y="5308024"/>
            <a:ext cx="8101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Gránulos de zimógeno precursores de las enzimas digestivas  pancreáticas</a:t>
            </a:r>
            <a:endParaRPr lang="es-VE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008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17451" y="5805264"/>
            <a:ext cx="523832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b="0" dirty="0"/>
              <a:t>http://www.meddean.luc.edu/lumen/MedEd/Histo/frames/h_fram19.html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pic>
        <p:nvPicPr>
          <p:cNvPr id="2050" name="Picture 2" descr="C:\Users\ximena\Desktop\c secretora RE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5"/>
          <a:stretch/>
        </p:blipFill>
        <p:spPr bwMode="auto">
          <a:xfrm>
            <a:off x="1269591" y="777240"/>
            <a:ext cx="6534048" cy="4321175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554530" y="5175448"/>
            <a:ext cx="59314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b="0" dirty="0"/>
              <a:t>Microscopio </a:t>
            </a:r>
            <a:r>
              <a:rPr lang="es-VE" sz="1800" b="0" dirty="0" smtClean="0"/>
              <a:t>electrónico. Célula pancreática secretora</a:t>
            </a:r>
          </a:p>
          <a:p>
            <a:r>
              <a:rPr lang="es-VE" sz="1800" b="0" dirty="0" smtClean="0"/>
              <a:t>RER típico de célula secretora de proteínas</a:t>
            </a:r>
          </a:p>
          <a:p>
            <a:pPr algn="l"/>
            <a:endParaRPr lang="es-VE" sz="1800" b="0" dirty="0"/>
          </a:p>
        </p:txBody>
      </p:sp>
      <p:sp>
        <p:nvSpPr>
          <p:cNvPr id="6" name="5 CuadroTexto"/>
          <p:cNvSpPr txBox="1"/>
          <p:nvPr/>
        </p:nvSpPr>
        <p:spPr>
          <a:xfrm>
            <a:off x="1454864" y="1829505"/>
            <a:ext cx="925254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Núcleo</a:t>
            </a:r>
            <a:endParaRPr lang="es-VE" sz="1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3419872" y="2614661"/>
            <a:ext cx="2675732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800" dirty="0" smtClean="0"/>
              <a:t>Retículo </a:t>
            </a:r>
            <a:r>
              <a:rPr lang="es-VE" sz="1800" dirty="0" err="1" smtClean="0"/>
              <a:t>endoplásmico</a:t>
            </a:r>
            <a:r>
              <a:rPr lang="es-VE" sz="1800" dirty="0" smtClean="0"/>
              <a:t> </a:t>
            </a:r>
          </a:p>
          <a:p>
            <a:r>
              <a:rPr lang="es-VE" sz="1800" dirty="0" smtClean="0"/>
              <a:t>rugoso RER</a:t>
            </a:r>
            <a:endParaRPr lang="es-VE" sz="1800" dirty="0"/>
          </a:p>
        </p:txBody>
      </p:sp>
    </p:spTree>
    <p:extLst>
      <p:ext uri="{BB962C8B-B14F-4D97-AF65-F5344CB8AC3E}">
        <p14:creationId xmlns:p14="http://schemas.microsoft.com/office/powerpoint/2010/main" val="303633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2484438" y="2708275"/>
            <a:ext cx="4193777" cy="400110"/>
          </a:xfrm>
          <a:prstGeom prst="rect">
            <a:avLst/>
          </a:prstGeom>
          <a:solidFill>
            <a:srgbClr val="60B7B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II. SECRECIÓN PANCREÁTICA</a:t>
            </a:r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3608944" y="3416727"/>
            <a:ext cx="1944763" cy="1015663"/>
          </a:xfrm>
          <a:prstGeom prst="rect">
            <a:avLst/>
          </a:prstGeom>
          <a:solidFill>
            <a:srgbClr val="C5FFFF"/>
          </a:solidFill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s-MX" sz="2400" b="0" dirty="0">
                <a:latin typeface="Comic Sans MS" pitchFamily="66" charset="0"/>
              </a:rPr>
              <a:t>Contenido</a:t>
            </a:r>
          </a:p>
          <a:p>
            <a:pPr marL="0" indent="0"/>
            <a:r>
              <a:rPr lang="es-MX" sz="1200" b="0" dirty="0">
                <a:latin typeface="Comic Sans MS" pitchFamily="66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s-MX" sz="2400" b="0" dirty="0">
                <a:latin typeface="Comic Sans MS" pitchFamily="66" charset="0"/>
              </a:rPr>
              <a:t>Funciones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1838325" y="2420888"/>
            <a:ext cx="2505814" cy="2277547"/>
          </a:xfrm>
          <a:prstGeom prst="rect">
            <a:avLst/>
          </a:prstGeom>
          <a:solidFill>
            <a:srgbClr val="D9F1F7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AGUA</a:t>
            </a: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endParaRPr lang="es-ES" b="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ELECTROLITOS</a:t>
            </a: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endParaRPr lang="es-ES" b="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ENZIMAS</a:t>
            </a:r>
          </a:p>
          <a:p>
            <a:pPr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endParaRPr lang="es-ES" b="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285750" indent="-285750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INHIBIDOR DE </a:t>
            </a:r>
          </a:p>
          <a:p>
            <a:pPr marL="0" indent="0">
              <a:buClr>
                <a:schemeClr val="accent1">
                  <a:lumMod val="25000"/>
                </a:schemeClr>
              </a:buClr>
              <a:buSzPct val="150000"/>
            </a:pP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s-ES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LA </a:t>
            </a: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TRIPSINA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1838325" y="1772816"/>
            <a:ext cx="2164375" cy="461665"/>
          </a:xfrm>
          <a:prstGeom prst="rect">
            <a:avLst/>
          </a:prstGeom>
          <a:solidFill>
            <a:srgbClr val="A0D4D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2400"/>
              <a:t>CONTENIDO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900113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1212850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5135764" y="3476907"/>
            <a:ext cx="3009158" cy="1200329"/>
          </a:xfrm>
          <a:prstGeom prst="rect">
            <a:avLst/>
          </a:prstGeom>
          <a:solidFill>
            <a:srgbClr val="97B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 dirty="0"/>
              <a:t>La </a:t>
            </a:r>
            <a:r>
              <a:rPr lang="es-ES" sz="2400" dirty="0"/>
              <a:t>más ALCALINA</a:t>
            </a:r>
            <a:r>
              <a:rPr lang="es-ES" sz="2400" b="0" dirty="0"/>
              <a:t> </a:t>
            </a:r>
            <a:endParaRPr lang="es-ES" sz="2400" b="0" dirty="0" smtClean="0"/>
          </a:p>
          <a:p>
            <a:r>
              <a:rPr lang="es-ES" sz="2400" b="0" dirty="0" smtClean="0"/>
              <a:t>de todas </a:t>
            </a:r>
            <a:r>
              <a:rPr lang="es-ES" sz="2400" b="0" dirty="0"/>
              <a:t>las </a:t>
            </a:r>
            <a:endParaRPr lang="es-ES" sz="2400" b="0" dirty="0" smtClean="0"/>
          </a:p>
          <a:p>
            <a:r>
              <a:rPr lang="es-ES" sz="2400" b="0" dirty="0" smtClean="0"/>
              <a:t>secreciones </a:t>
            </a:r>
            <a:r>
              <a:rPr lang="es-ES" sz="2400" b="0" dirty="0"/>
              <a:t>GI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6678227" y="1572607"/>
            <a:ext cx="1787669" cy="1200329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 dirty="0">
                <a:effectLst/>
              </a:rPr>
              <a:t>Volumen: </a:t>
            </a:r>
          </a:p>
          <a:p>
            <a:pPr algn="l"/>
            <a:r>
              <a:rPr lang="es-ES" sz="2000" b="0" dirty="0">
                <a:effectLst/>
              </a:rPr>
              <a:t>1.5- </a:t>
            </a:r>
            <a:r>
              <a:rPr lang="es-ES" sz="2000" b="0" dirty="0" smtClean="0">
                <a:effectLst/>
              </a:rPr>
              <a:t>2.0 </a:t>
            </a:r>
            <a:r>
              <a:rPr lang="es-ES" sz="2000" b="0" dirty="0">
                <a:effectLst/>
              </a:rPr>
              <a:t>L/día</a:t>
            </a:r>
          </a:p>
          <a:p>
            <a:pPr algn="l"/>
            <a:endParaRPr lang="es-ES" sz="1200" b="0" dirty="0">
              <a:effectLst/>
            </a:endParaRPr>
          </a:p>
          <a:p>
            <a:pPr algn="l"/>
            <a:r>
              <a:rPr lang="es-ES" sz="2000" b="0" dirty="0">
                <a:effectLst/>
              </a:rPr>
              <a:t>pH: </a:t>
            </a:r>
            <a:r>
              <a:rPr lang="es-ES" sz="2000" b="0" dirty="0" smtClean="0">
                <a:effectLst/>
              </a:rPr>
              <a:t>7.5 – 8.2</a:t>
            </a:r>
            <a:endParaRPr lang="es-ES" sz="2000" b="0" dirty="0">
              <a:effectLst/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6388546" y="620688"/>
            <a:ext cx="2077350" cy="707886"/>
          </a:xfrm>
          <a:prstGeom prst="rect">
            <a:avLst/>
          </a:prstGeom>
          <a:solidFill>
            <a:srgbClr val="CF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SECRECIÓN   </a:t>
            </a:r>
            <a:endParaRPr lang="es-ES" sz="2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PANCREÁTICA</a:t>
            </a:r>
            <a:endParaRPr lang="es-ES" sz="2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8" grpId="0" animBg="1"/>
      <p:bldP spid="4111" grpId="0" animBg="1"/>
      <p:bldP spid="41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2865438" y="3213100"/>
            <a:ext cx="129698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6771" name="Line 35"/>
          <p:cNvSpPr>
            <a:spLocks noChangeShapeType="1"/>
          </p:cNvSpPr>
          <p:nvPr/>
        </p:nvSpPr>
        <p:spPr bwMode="auto">
          <a:xfrm>
            <a:off x="3081338" y="6021388"/>
            <a:ext cx="187325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6776" name="Text Box 40"/>
          <p:cNvSpPr txBox="1">
            <a:spLocks noChangeArrowheads="1"/>
          </p:cNvSpPr>
          <p:nvPr/>
        </p:nvSpPr>
        <p:spPr bwMode="auto">
          <a:xfrm>
            <a:off x="2987675" y="1233488"/>
            <a:ext cx="3815264" cy="5252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" sz="1600" dirty="0">
                <a:latin typeface="Comic Sans MS" pitchFamily="66" charset="0"/>
              </a:rPr>
              <a:t>AGUA</a:t>
            </a:r>
          </a:p>
          <a:p>
            <a:endParaRPr lang="es-ES" dirty="0">
              <a:latin typeface="Comic Sans MS" pitchFamily="66" charset="0"/>
            </a:endParaRPr>
          </a:p>
          <a:p>
            <a:r>
              <a:rPr lang="es-ES" dirty="0">
                <a:latin typeface="Comic Sans MS" pitchFamily="66" charset="0"/>
              </a:rPr>
              <a:t>2. </a:t>
            </a:r>
            <a:r>
              <a:rPr lang="es-ES" dirty="0" smtClean="0">
                <a:latin typeface="Comic Sans MS" pitchFamily="66" charset="0"/>
              </a:rPr>
              <a:t> </a:t>
            </a:r>
            <a:r>
              <a:rPr lang="es-ES" sz="1600" dirty="0" smtClean="0">
                <a:latin typeface="Comic Sans MS" pitchFamily="66" charset="0"/>
              </a:rPr>
              <a:t>ELECTROLITOS</a:t>
            </a:r>
            <a:endParaRPr lang="es-ES" sz="1600" dirty="0">
              <a:latin typeface="Comic Sans MS" pitchFamily="66" charset="0"/>
            </a:endParaRPr>
          </a:p>
          <a:p>
            <a:r>
              <a:rPr lang="es-ES" sz="1600" dirty="0">
                <a:latin typeface="Comic Sans MS" pitchFamily="66" charset="0"/>
              </a:rPr>
              <a:t>      cationes: </a:t>
            </a:r>
            <a:r>
              <a:rPr lang="es-ES" sz="1600" dirty="0" err="1">
                <a:latin typeface="Comic Sans MS" pitchFamily="66" charset="0"/>
              </a:rPr>
              <a:t>Na</a:t>
            </a:r>
            <a:r>
              <a:rPr lang="en-US" sz="1600" baseline="30000" dirty="0">
                <a:latin typeface="Comic Sans MS" pitchFamily="66" charset="0"/>
              </a:rPr>
              <a:t>+</a:t>
            </a:r>
          </a:p>
          <a:p>
            <a:r>
              <a:rPr lang="es-ES" sz="1600" dirty="0">
                <a:latin typeface="Comic Sans MS" pitchFamily="66" charset="0"/>
              </a:rPr>
              <a:t>      aniones: </a:t>
            </a:r>
            <a:r>
              <a:rPr lang="es-ES" sz="2400" dirty="0">
                <a:solidFill>
                  <a:srgbClr val="0000CC"/>
                </a:solidFill>
                <a:latin typeface="Comic Sans MS" pitchFamily="66" charset="0"/>
              </a:rPr>
              <a:t>HCO</a:t>
            </a:r>
            <a:r>
              <a:rPr lang="es-ES" sz="2400" baseline="-25000" dirty="0">
                <a:solidFill>
                  <a:srgbClr val="0000CC"/>
                </a:solidFill>
                <a:latin typeface="Comic Sans MS" pitchFamily="66" charset="0"/>
              </a:rPr>
              <a:t>3</a:t>
            </a:r>
            <a:r>
              <a:rPr lang="es-ES" sz="2400" baseline="30000" dirty="0">
                <a:solidFill>
                  <a:srgbClr val="0000CC"/>
                </a:solidFill>
                <a:latin typeface="Comic Sans MS" pitchFamily="66" charset="0"/>
              </a:rPr>
              <a:t>-</a:t>
            </a:r>
          </a:p>
          <a:p>
            <a:endParaRPr lang="es-ES" dirty="0">
              <a:solidFill>
                <a:srgbClr val="0000CC"/>
              </a:solidFill>
              <a:latin typeface="Comic Sans MS" pitchFamily="66" charset="0"/>
            </a:endParaRPr>
          </a:p>
          <a:p>
            <a:r>
              <a:rPr lang="es-ES" dirty="0">
                <a:latin typeface="Comic Sans MS" pitchFamily="66" charset="0"/>
              </a:rPr>
              <a:t>3. </a:t>
            </a:r>
            <a:r>
              <a:rPr lang="es-ES" dirty="0" smtClean="0">
                <a:latin typeface="Comic Sans MS" pitchFamily="66" charset="0"/>
              </a:rPr>
              <a:t> </a:t>
            </a:r>
            <a:r>
              <a:rPr lang="es-ES" sz="1600" dirty="0" smtClean="0">
                <a:latin typeface="Comic Sans MS" pitchFamily="66" charset="0"/>
              </a:rPr>
              <a:t>ENZIMAS</a:t>
            </a:r>
            <a:endParaRPr lang="es-ES" sz="1600" dirty="0">
              <a:latin typeface="Comic Sans MS" pitchFamily="66" charset="0"/>
            </a:endParaRPr>
          </a:p>
          <a:p>
            <a:endParaRPr lang="es-ES" sz="1000" dirty="0">
              <a:latin typeface="Comic Sans MS" pitchFamily="66" charset="0"/>
            </a:endParaRPr>
          </a:p>
          <a:p>
            <a:r>
              <a:rPr lang="es-ES" sz="1600" dirty="0">
                <a:latin typeface="Comic Sans MS" pitchFamily="66" charset="0"/>
              </a:rPr>
              <a:t>   </a:t>
            </a:r>
            <a:r>
              <a:rPr lang="es-ES" sz="1600" dirty="0">
                <a:solidFill>
                  <a:srgbClr val="9900CC"/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rgbClr val="333399"/>
                </a:solidFill>
                <a:latin typeface="Comic Sans MS" pitchFamily="66" charset="0"/>
              </a:rPr>
              <a:t>*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es-ES" sz="1600" dirty="0">
                <a:latin typeface="Comic Sans MS" pitchFamily="66" charset="0"/>
              </a:rPr>
              <a:t>Proteolíticas inactivas</a:t>
            </a:r>
          </a:p>
          <a:p>
            <a:r>
              <a:rPr lang="es-ES" sz="1600" dirty="0">
                <a:latin typeface="Comic Sans MS" pitchFamily="66" charset="0"/>
              </a:rPr>
              <a:t>       </a:t>
            </a:r>
            <a:r>
              <a:rPr lang="es-ES" sz="1200" dirty="0" err="1" smtClean="0">
                <a:latin typeface="Comic Sans MS" pitchFamily="66" charset="0"/>
              </a:rPr>
              <a:t>Tripsinógeno</a:t>
            </a:r>
            <a:endParaRPr lang="es-ES" sz="1200" dirty="0">
              <a:latin typeface="Comic Sans MS" pitchFamily="66" charset="0"/>
            </a:endParaRPr>
          </a:p>
          <a:p>
            <a:r>
              <a:rPr lang="es-ES" sz="1200" dirty="0">
                <a:latin typeface="Comic Sans MS" pitchFamily="66" charset="0"/>
              </a:rPr>
              <a:t>          </a:t>
            </a:r>
            <a:r>
              <a:rPr lang="es-ES" sz="1200" dirty="0" err="1">
                <a:latin typeface="Comic Sans MS" pitchFamily="66" charset="0"/>
              </a:rPr>
              <a:t>Quimiotripsinógeno</a:t>
            </a:r>
            <a:endParaRPr lang="es-ES" sz="1200" dirty="0">
              <a:latin typeface="Comic Sans MS" pitchFamily="66" charset="0"/>
            </a:endParaRPr>
          </a:p>
          <a:p>
            <a:r>
              <a:rPr lang="es-ES" sz="1200" dirty="0">
                <a:latin typeface="Comic Sans MS" pitchFamily="66" charset="0"/>
              </a:rPr>
              <a:t>          </a:t>
            </a:r>
            <a:r>
              <a:rPr lang="es-ES" sz="1200" dirty="0" err="1">
                <a:latin typeface="Comic Sans MS" pitchFamily="66" charset="0"/>
              </a:rPr>
              <a:t>Proelastasa</a:t>
            </a:r>
            <a:endParaRPr lang="es-ES" sz="1200" dirty="0">
              <a:latin typeface="Comic Sans MS" pitchFamily="66" charset="0"/>
            </a:endParaRPr>
          </a:p>
          <a:p>
            <a:r>
              <a:rPr lang="es-ES" sz="1200" dirty="0">
                <a:latin typeface="Comic Sans MS" pitchFamily="66" charset="0"/>
              </a:rPr>
              <a:t>          </a:t>
            </a:r>
            <a:r>
              <a:rPr lang="es-ES" sz="1200" dirty="0" err="1">
                <a:latin typeface="Comic Sans MS" pitchFamily="66" charset="0"/>
              </a:rPr>
              <a:t>Procarboxipeptidasa</a:t>
            </a:r>
            <a:endParaRPr lang="es-ES" sz="1200" dirty="0">
              <a:latin typeface="Comic Sans MS" pitchFamily="66" charset="0"/>
            </a:endParaRPr>
          </a:p>
          <a:p>
            <a:endParaRPr lang="es-ES" baseline="30000" dirty="0">
              <a:latin typeface="Comic Sans MS" pitchFamily="66" charset="0"/>
            </a:endParaRPr>
          </a:p>
          <a:p>
            <a:r>
              <a:rPr lang="es-ES" sz="1600" dirty="0">
                <a:latin typeface="Comic Sans MS" pitchFamily="66" charset="0"/>
              </a:rPr>
              <a:t>    </a:t>
            </a:r>
            <a:r>
              <a:rPr lang="en-US" sz="1600" dirty="0">
                <a:solidFill>
                  <a:srgbClr val="008080"/>
                </a:solidFill>
                <a:latin typeface="Comic Sans MS" pitchFamily="66" charset="0"/>
              </a:rPr>
              <a:t>*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es-ES" sz="1600" dirty="0">
                <a:latin typeface="Comic Sans MS" pitchFamily="66" charset="0"/>
              </a:rPr>
              <a:t>Alfa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es-ES" sz="1600" dirty="0">
                <a:latin typeface="Comic Sans MS" pitchFamily="66" charset="0"/>
              </a:rPr>
              <a:t>Amilasa</a:t>
            </a:r>
          </a:p>
          <a:p>
            <a:endParaRPr lang="es-ES" sz="1000" dirty="0">
              <a:latin typeface="Comic Sans MS" pitchFamily="66" charset="0"/>
            </a:endParaRPr>
          </a:p>
          <a:p>
            <a:r>
              <a:rPr lang="es-ES" sz="1600" dirty="0">
                <a:latin typeface="Comic Sans MS" pitchFamily="66" charset="0"/>
              </a:rPr>
              <a:t>    </a:t>
            </a:r>
            <a:r>
              <a:rPr lang="en-US" sz="1600" dirty="0">
                <a:solidFill>
                  <a:srgbClr val="FF9933"/>
                </a:solidFill>
                <a:latin typeface="Comic Sans MS" pitchFamily="66" charset="0"/>
              </a:rPr>
              <a:t>*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es-ES" sz="1600" dirty="0">
                <a:latin typeface="Comic Sans MS" pitchFamily="66" charset="0"/>
              </a:rPr>
              <a:t>Lipasa, </a:t>
            </a:r>
            <a:r>
              <a:rPr lang="es-ES" sz="1600" dirty="0" err="1">
                <a:latin typeface="Comic Sans MS" pitchFamily="66" charset="0"/>
              </a:rPr>
              <a:t>colipasa</a:t>
            </a:r>
            <a:endParaRPr lang="es-ES" sz="1600" dirty="0">
              <a:latin typeface="Comic Sans MS" pitchFamily="66" charset="0"/>
            </a:endParaRPr>
          </a:p>
          <a:p>
            <a:r>
              <a:rPr lang="es-ES" sz="1600" dirty="0">
                <a:latin typeface="Comic Sans MS" pitchFamily="66" charset="0"/>
              </a:rPr>
              <a:t>       </a:t>
            </a:r>
            <a:r>
              <a:rPr lang="es-ES" sz="1200" dirty="0" err="1" smtClean="0">
                <a:latin typeface="Comic Sans MS" pitchFamily="66" charset="0"/>
              </a:rPr>
              <a:t>Fosfolipasa</a:t>
            </a:r>
            <a:r>
              <a:rPr lang="es-ES" sz="1200" dirty="0" smtClean="0">
                <a:latin typeface="Comic Sans MS" pitchFamily="66" charset="0"/>
              </a:rPr>
              <a:t> A2 (PLA2)</a:t>
            </a:r>
            <a:endParaRPr lang="es-ES" sz="1200" dirty="0">
              <a:latin typeface="Comic Sans MS" pitchFamily="66" charset="0"/>
            </a:endParaRPr>
          </a:p>
          <a:p>
            <a:r>
              <a:rPr lang="es-ES" sz="1200" dirty="0">
                <a:latin typeface="Comic Sans MS" pitchFamily="66" charset="0"/>
              </a:rPr>
              <a:t>         </a:t>
            </a:r>
            <a:r>
              <a:rPr lang="es-ES" sz="1200" dirty="0" err="1" smtClean="0">
                <a:latin typeface="Comic Sans MS" pitchFamily="66" charset="0"/>
              </a:rPr>
              <a:t>Esterasa</a:t>
            </a:r>
            <a:r>
              <a:rPr lang="es-ES" sz="1200" dirty="0" smtClean="0">
                <a:latin typeface="Comic Sans MS" pitchFamily="66" charset="0"/>
              </a:rPr>
              <a:t> </a:t>
            </a:r>
            <a:r>
              <a:rPr lang="es-ES" sz="1200" dirty="0">
                <a:latin typeface="Comic Sans MS" pitchFamily="66" charset="0"/>
              </a:rPr>
              <a:t>de ésteres </a:t>
            </a:r>
            <a:r>
              <a:rPr lang="es-ES" sz="1200" dirty="0" err="1">
                <a:latin typeface="Comic Sans MS" pitchFamily="66" charset="0"/>
              </a:rPr>
              <a:t>colest</a:t>
            </a:r>
            <a:r>
              <a:rPr lang="es-ES" dirty="0">
                <a:latin typeface="Comic Sans MS" pitchFamily="66" charset="0"/>
              </a:rPr>
              <a:t>.</a:t>
            </a:r>
          </a:p>
          <a:p>
            <a:endParaRPr lang="es-ES" dirty="0">
              <a:latin typeface="Comic Sans MS" pitchFamily="66" charset="0"/>
            </a:endParaRPr>
          </a:p>
          <a:p>
            <a:r>
              <a:rPr lang="es-ES" sz="1600" dirty="0">
                <a:latin typeface="Comic Sans MS" pitchFamily="66" charset="0"/>
              </a:rPr>
              <a:t>    </a:t>
            </a:r>
            <a:r>
              <a:rPr lang="en-US" sz="1600" dirty="0">
                <a:latin typeface="Comic Sans MS" pitchFamily="66" charset="0"/>
              </a:rPr>
              <a:t>* </a:t>
            </a:r>
            <a:r>
              <a:rPr lang="es-ES" sz="1600" dirty="0">
                <a:latin typeface="Comic Sans MS" pitchFamily="66" charset="0"/>
              </a:rPr>
              <a:t>Nucleasas: </a:t>
            </a:r>
            <a:r>
              <a:rPr lang="es-ES" sz="1200" dirty="0" err="1">
                <a:latin typeface="Comic Sans MS" pitchFamily="66" charset="0"/>
              </a:rPr>
              <a:t>ARNasa</a:t>
            </a:r>
            <a:r>
              <a:rPr lang="es-ES" sz="1200" dirty="0">
                <a:latin typeface="Comic Sans MS" pitchFamily="66" charset="0"/>
              </a:rPr>
              <a:t>, </a:t>
            </a:r>
            <a:r>
              <a:rPr lang="es-ES" sz="1200" dirty="0" err="1">
                <a:latin typeface="Comic Sans MS" pitchFamily="66" charset="0"/>
              </a:rPr>
              <a:t>ADNasa</a:t>
            </a:r>
            <a:r>
              <a:rPr lang="es-ES" sz="1600" dirty="0">
                <a:latin typeface="Comic Sans MS" pitchFamily="66" charset="0"/>
              </a:rPr>
              <a:t>    </a:t>
            </a:r>
          </a:p>
          <a:p>
            <a:r>
              <a:rPr lang="es-ES" dirty="0">
                <a:latin typeface="Comic Sans MS" pitchFamily="66" charset="0"/>
              </a:rPr>
              <a:t>      </a:t>
            </a:r>
          </a:p>
          <a:p>
            <a:r>
              <a:rPr lang="es-ES" dirty="0">
                <a:latin typeface="Comic Sans MS" pitchFamily="66" charset="0"/>
              </a:rPr>
              <a:t>4. </a:t>
            </a:r>
            <a:r>
              <a:rPr lang="es-ES" dirty="0" smtClean="0">
                <a:latin typeface="Comic Sans MS" pitchFamily="66" charset="0"/>
              </a:rPr>
              <a:t> </a:t>
            </a:r>
            <a:r>
              <a:rPr lang="es-ES" sz="1600" dirty="0" smtClean="0">
                <a:latin typeface="Comic Sans MS" pitchFamily="66" charset="0"/>
              </a:rPr>
              <a:t>INHIBIDOR </a:t>
            </a:r>
            <a:r>
              <a:rPr lang="es-ES" sz="1600" dirty="0">
                <a:latin typeface="Comic Sans MS" pitchFamily="66" charset="0"/>
              </a:rPr>
              <a:t>DE LA TRIPSINA</a:t>
            </a:r>
          </a:p>
        </p:txBody>
      </p:sp>
      <p:sp>
        <p:nvSpPr>
          <p:cNvPr id="116779" name="Text Box 43"/>
          <p:cNvSpPr txBox="1">
            <a:spLocks noChangeArrowheads="1"/>
          </p:cNvSpPr>
          <p:nvPr/>
        </p:nvSpPr>
        <p:spPr bwMode="auto">
          <a:xfrm>
            <a:off x="6802939" y="1367393"/>
            <a:ext cx="166904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CONTENIDO</a:t>
            </a:r>
          </a:p>
        </p:txBody>
      </p:sp>
      <p:sp>
        <p:nvSpPr>
          <p:cNvPr id="116782" name="Rectangle 46"/>
          <p:cNvSpPr>
            <a:spLocks noChangeArrowheads="1"/>
          </p:cNvSpPr>
          <p:nvPr/>
        </p:nvSpPr>
        <p:spPr bwMode="auto">
          <a:xfrm>
            <a:off x="1258888" y="4005263"/>
            <a:ext cx="1455737" cy="365125"/>
          </a:xfrm>
          <a:prstGeom prst="rect">
            <a:avLst/>
          </a:prstGeom>
          <a:solidFill>
            <a:srgbClr val="FFB41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/>
              <a:t>DIGESTIÓN</a:t>
            </a:r>
          </a:p>
        </p:txBody>
      </p:sp>
      <p:sp>
        <p:nvSpPr>
          <p:cNvPr id="116783" name="Rectangle 47"/>
          <p:cNvSpPr>
            <a:spLocks noChangeArrowheads="1"/>
          </p:cNvSpPr>
          <p:nvPr/>
        </p:nvSpPr>
        <p:spPr bwMode="auto">
          <a:xfrm>
            <a:off x="1042988" y="1626553"/>
            <a:ext cx="1690687" cy="365125"/>
          </a:xfrm>
          <a:prstGeom prst="rect">
            <a:avLst/>
          </a:prstGeom>
          <a:solidFill>
            <a:srgbClr val="A7F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/>
              <a:t>ALCALINIDAD</a:t>
            </a:r>
          </a:p>
        </p:txBody>
      </p:sp>
      <p:sp>
        <p:nvSpPr>
          <p:cNvPr id="116784" name="Rectangle 48"/>
          <p:cNvSpPr>
            <a:spLocks noChangeArrowheads="1"/>
          </p:cNvSpPr>
          <p:nvPr/>
        </p:nvSpPr>
        <p:spPr bwMode="auto">
          <a:xfrm>
            <a:off x="1319213" y="5835650"/>
            <a:ext cx="1400175" cy="546100"/>
          </a:xfrm>
          <a:prstGeom prst="rect">
            <a:avLst/>
          </a:prstGeom>
          <a:solidFill>
            <a:srgbClr val="C9C9FF"/>
          </a:solidFill>
          <a:ln w="28575">
            <a:solidFill>
              <a:srgbClr val="66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PROTECCIÓN</a:t>
            </a:r>
          </a:p>
          <a:p>
            <a:pPr algn="l"/>
            <a:r>
              <a:rPr lang="es-ES"/>
              <a:t>PÁNCREAS</a:t>
            </a:r>
          </a:p>
        </p:txBody>
      </p:sp>
      <p:sp>
        <p:nvSpPr>
          <p:cNvPr id="116793" name="Text Box 57"/>
          <p:cNvSpPr txBox="1">
            <a:spLocks noChangeArrowheads="1"/>
          </p:cNvSpPr>
          <p:nvPr/>
        </p:nvSpPr>
        <p:spPr bwMode="auto">
          <a:xfrm>
            <a:off x="6084888" y="3478213"/>
            <a:ext cx="1293812" cy="333375"/>
          </a:xfrm>
          <a:prstGeom prst="rect">
            <a:avLst/>
          </a:prstGeom>
          <a:solidFill>
            <a:srgbClr val="C6D6F4"/>
          </a:solidFill>
          <a:ln w="28575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PROTEÍNAS</a:t>
            </a:r>
          </a:p>
        </p:txBody>
      </p:sp>
      <p:sp>
        <p:nvSpPr>
          <p:cNvPr id="116794" name="Text Box 58"/>
          <p:cNvSpPr txBox="1">
            <a:spLocks noChangeArrowheads="1"/>
          </p:cNvSpPr>
          <p:nvPr/>
        </p:nvSpPr>
        <p:spPr bwMode="auto">
          <a:xfrm>
            <a:off x="6084888" y="4221163"/>
            <a:ext cx="1993900" cy="333375"/>
          </a:xfrm>
          <a:prstGeom prst="rect">
            <a:avLst/>
          </a:prstGeom>
          <a:solidFill>
            <a:srgbClr val="9DFFC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/>
              <a:t> CARBOHIDRATOS</a:t>
            </a:r>
          </a:p>
        </p:txBody>
      </p:sp>
      <p:sp>
        <p:nvSpPr>
          <p:cNvPr id="116795" name="Text Box 59"/>
          <p:cNvSpPr txBox="1">
            <a:spLocks noChangeArrowheads="1"/>
          </p:cNvSpPr>
          <p:nvPr/>
        </p:nvSpPr>
        <p:spPr bwMode="auto">
          <a:xfrm>
            <a:off x="6084888" y="4751388"/>
            <a:ext cx="955675" cy="333375"/>
          </a:xfrm>
          <a:prstGeom prst="rect">
            <a:avLst/>
          </a:prstGeom>
          <a:solidFill>
            <a:srgbClr val="FFF4C5"/>
          </a:solidFill>
          <a:ln w="2857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GRASAS</a:t>
            </a:r>
          </a:p>
        </p:txBody>
      </p:sp>
      <p:sp>
        <p:nvSpPr>
          <p:cNvPr id="116796" name="Text Box 60"/>
          <p:cNvSpPr txBox="1">
            <a:spLocks noChangeArrowheads="1"/>
          </p:cNvSpPr>
          <p:nvPr/>
        </p:nvSpPr>
        <p:spPr bwMode="auto">
          <a:xfrm>
            <a:off x="6156325" y="5543550"/>
            <a:ext cx="1674813" cy="3333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AC. NUCLEICOS</a:t>
            </a:r>
          </a:p>
        </p:txBody>
      </p:sp>
      <p:sp>
        <p:nvSpPr>
          <p:cNvPr id="116805" name="Line 69"/>
          <p:cNvSpPr>
            <a:spLocks noChangeShapeType="1"/>
          </p:cNvSpPr>
          <p:nvPr/>
        </p:nvSpPr>
        <p:spPr bwMode="auto">
          <a:xfrm>
            <a:off x="2843213" y="1052513"/>
            <a:ext cx="0" cy="1368425"/>
          </a:xfrm>
          <a:prstGeom prst="line">
            <a:avLst/>
          </a:prstGeom>
          <a:noFill/>
          <a:ln w="28575">
            <a:solidFill>
              <a:srgbClr val="00C0BB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6806" name="Line 70"/>
          <p:cNvSpPr>
            <a:spLocks noChangeShapeType="1"/>
          </p:cNvSpPr>
          <p:nvPr/>
        </p:nvSpPr>
        <p:spPr bwMode="auto">
          <a:xfrm>
            <a:off x="2843213" y="2636838"/>
            <a:ext cx="0" cy="3168650"/>
          </a:xfrm>
          <a:prstGeom prst="line">
            <a:avLst/>
          </a:prstGeom>
          <a:noFill/>
          <a:ln w="28575">
            <a:solidFill>
              <a:srgbClr val="D255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6807" name="Line 71"/>
          <p:cNvSpPr>
            <a:spLocks noChangeShapeType="1"/>
          </p:cNvSpPr>
          <p:nvPr/>
        </p:nvSpPr>
        <p:spPr bwMode="auto">
          <a:xfrm>
            <a:off x="2843213" y="5876925"/>
            <a:ext cx="0" cy="576263"/>
          </a:xfrm>
          <a:prstGeom prst="line">
            <a:avLst/>
          </a:prstGeom>
          <a:noFill/>
          <a:ln w="28575">
            <a:solidFill>
              <a:srgbClr val="660066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6809" name="Text Box 73"/>
          <p:cNvSpPr txBox="1">
            <a:spLocks noChangeArrowheads="1"/>
          </p:cNvSpPr>
          <p:nvPr/>
        </p:nvSpPr>
        <p:spPr bwMode="auto">
          <a:xfrm>
            <a:off x="611188" y="692150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6811" name="AutoShape 75"/>
          <p:cNvSpPr>
            <a:spLocks/>
          </p:cNvSpPr>
          <p:nvPr/>
        </p:nvSpPr>
        <p:spPr bwMode="auto">
          <a:xfrm>
            <a:off x="5867400" y="3141663"/>
            <a:ext cx="73025" cy="1008062"/>
          </a:xfrm>
          <a:prstGeom prst="rightBracket">
            <a:avLst>
              <a:gd name="adj" fmla="val 115036"/>
            </a:avLst>
          </a:prstGeom>
          <a:noFill/>
          <a:ln w="28575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6812" name="AutoShape 76"/>
          <p:cNvSpPr>
            <a:spLocks/>
          </p:cNvSpPr>
          <p:nvPr/>
        </p:nvSpPr>
        <p:spPr bwMode="auto">
          <a:xfrm>
            <a:off x="5795963" y="4221163"/>
            <a:ext cx="144462" cy="360362"/>
          </a:xfrm>
          <a:prstGeom prst="rightBracket">
            <a:avLst>
              <a:gd name="adj" fmla="val 20788"/>
            </a:avLst>
          </a:prstGeom>
          <a:noFill/>
          <a:ln w="28575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6813" name="AutoShape 77"/>
          <p:cNvSpPr>
            <a:spLocks/>
          </p:cNvSpPr>
          <p:nvPr/>
        </p:nvSpPr>
        <p:spPr bwMode="auto">
          <a:xfrm>
            <a:off x="5867400" y="4724400"/>
            <a:ext cx="73025" cy="649288"/>
          </a:xfrm>
          <a:prstGeom prst="rightBracket">
            <a:avLst>
              <a:gd name="adj" fmla="val 74094"/>
            </a:avLst>
          </a:prstGeom>
          <a:noFill/>
          <a:ln w="28575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247621" y="550644"/>
            <a:ext cx="2262158" cy="646331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II. SECRECIÓN </a:t>
            </a:r>
          </a:p>
          <a:p>
            <a:pPr algn="l"/>
            <a:r>
              <a:rPr lang="es-ES" sz="1800"/>
              <a:t>    PANCREÁTICA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7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82" grpId="0" animBg="1"/>
      <p:bldP spid="116783" grpId="0" animBg="1"/>
      <p:bldP spid="116784" grpId="0" animBg="1"/>
      <p:bldP spid="116793" grpId="0" animBg="1"/>
      <p:bldP spid="116794" grpId="0" animBg="1"/>
      <p:bldP spid="116795" grpId="0" animBg="1"/>
      <p:bldP spid="116796" grpId="0" animBg="1"/>
      <p:bldP spid="116805" grpId="0" animBg="1"/>
      <p:bldP spid="116806" grpId="0" animBg="1"/>
      <p:bldP spid="116807" grpId="0" animBg="1"/>
      <p:bldP spid="116811" grpId="0" animBg="1"/>
      <p:bldP spid="116812" grpId="0" animBg="1"/>
      <p:bldP spid="1168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448050" y="1668462"/>
            <a:ext cx="224948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FUNCIONES 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1772989" y="2327791"/>
            <a:ext cx="5599610" cy="3139321"/>
          </a:xfrm>
          <a:prstGeom prst="rect">
            <a:avLst/>
          </a:prstGeom>
          <a:solidFill>
            <a:srgbClr val="A7FFFF"/>
          </a:solidFill>
          <a:ln w="28575">
            <a:solidFill>
              <a:srgbClr val="66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endParaRPr lang="es-ES_tradnl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Alcalinización duodeno</a:t>
            </a: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endParaRPr lang="es-ES_tradnl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</a:pPr>
            <a:r>
              <a:rPr lang="es-ES_tradn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es-ES_tradnl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Neutraliza </a:t>
            </a: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quimo ácido</a:t>
            </a: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</a:pP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s-ES_tradnl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pH </a:t>
            </a:r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óptimo para enzimas páncreas</a:t>
            </a: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endParaRPr lang="es-ES_tradn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Digestión </a:t>
            </a:r>
            <a:r>
              <a:rPr lang="es-ES_tradnl" sz="2400" b="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parcial</a:t>
            </a:r>
            <a:r>
              <a:rPr lang="es-ES_tradnl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nutrientes</a:t>
            </a: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endParaRPr lang="es-ES_tradnl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</a:pP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es-ES_tradnl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</a:t>
            </a:r>
            <a:r>
              <a:rPr lang="es-ES_tradnl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proteínas y grasas</a:t>
            </a: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endParaRPr lang="es-ES_tradn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4625" indent="-174625" algn="l">
              <a:buClr>
                <a:schemeClr val="accent1">
                  <a:lumMod val="2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Inhibición de la digestión páncreas</a:t>
            </a:r>
          </a:p>
          <a:p>
            <a:pPr algn="l">
              <a:buFontTx/>
              <a:buChar char="•"/>
            </a:pPr>
            <a:endParaRPr lang="es-ES_tradnl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611188" y="692150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55573" y="722780"/>
            <a:ext cx="2361544" cy="646331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/>
              <a:t>II. SECRECIÓN </a:t>
            </a:r>
          </a:p>
          <a:p>
            <a:pPr algn="l"/>
            <a:r>
              <a:rPr lang="es-ES" sz="1800" dirty="0"/>
              <a:t>    </a:t>
            </a:r>
            <a:r>
              <a:rPr lang="es-ES" sz="1800" dirty="0" smtClean="0"/>
              <a:t> PANCREÁTICA</a:t>
            </a:r>
            <a:endParaRPr lang="es-E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1619250" y="404813"/>
            <a:ext cx="35274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6947669" y="1182539"/>
            <a:ext cx="172720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/>
              <a:t>FUNCIONES </a:t>
            </a:r>
          </a:p>
        </p:txBody>
      </p:sp>
      <p:sp>
        <p:nvSpPr>
          <p:cNvPr id="99337" name="Text Box 9"/>
          <p:cNvSpPr txBox="1">
            <a:spLocks noChangeArrowheads="1"/>
          </p:cNvSpPr>
          <p:nvPr/>
        </p:nvSpPr>
        <p:spPr bwMode="auto">
          <a:xfrm>
            <a:off x="2067718" y="2339288"/>
            <a:ext cx="5008563" cy="3600986"/>
          </a:xfrm>
          <a:prstGeom prst="rect">
            <a:avLst/>
          </a:prstGeom>
          <a:solidFill>
            <a:srgbClr val="FFD1F3"/>
          </a:solidFill>
          <a:ln w="28575">
            <a:solidFill>
              <a:srgbClr val="CC00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endParaRPr lang="es-MX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MX" sz="1800" b="0" dirty="0" smtClean="0"/>
              <a:t>* Es sintetizado en c. </a:t>
            </a:r>
            <a:r>
              <a:rPr lang="es-MX" sz="1800" b="0" dirty="0" err="1" smtClean="0"/>
              <a:t>acinares</a:t>
            </a:r>
            <a:r>
              <a:rPr lang="es-MX" sz="1800" b="0" dirty="0" smtClean="0"/>
              <a:t> y se guarda en </a:t>
            </a:r>
          </a:p>
          <a:p>
            <a:pPr algn="l"/>
            <a:r>
              <a:rPr lang="es-MX" sz="1800" b="0" dirty="0" smtClean="0"/>
              <a:t>   gránulos con las enzimas</a:t>
            </a:r>
          </a:p>
          <a:p>
            <a:pPr algn="l"/>
            <a:endParaRPr lang="es-MX" sz="1800" b="0" dirty="0"/>
          </a:p>
          <a:p>
            <a:pPr algn="l"/>
            <a:r>
              <a:rPr lang="es-MX" sz="1800" b="0" dirty="0" smtClean="0"/>
              <a:t>* EVITA </a:t>
            </a:r>
            <a:r>
              <a:rPr lang="es-MX" sz="1800" b="0" dirty="0"/>
              <a:t>activación ENZIMAS dentro del  </a:t>
            </a:r>
          </a:p>
          <a:p>
            <a:pPr algn="l"/>
            <a:r>
              <a:rPr lang="es-MX" sz="1800" b="0" dirty="0"/>
              <a:t>   </a:t>
            </a:r>
            <a:r>
              <a:rPr lang="es-MX" sz="1800" b="0" dirty="0" smtClean="0"/>
              <a:t>páncreas. Está en proporción 1:5 con   </a:t>
            </a:r>
          </a:p>
          <a:p>
            <a:pPr algn="l"/>
            <a:r>
              <a:rPr lang="es-MX" sz="1800" b="0" dirty="0"/>
              <a:t> </a:t>
            </a:r>
            <a:r>
              <a:rPr lang="es-MX" sz="1800" b="0" dirty="0" smtClean="0"/>
              <a:t>  </a:t>
            </a:r>
            <a:r>
              <a:rPr lang="es-MX" sz="1800" b="0" dirty="0" err="1" smtClean="0"/>
              <a:t>tripsinógeno</a:t>
            </a:r>
            <a:endParaRPr lang="es-MX" sz="1800" b="0" dirty="0"/>
          </a:p>
          <a:p>
            <a:pPr algn="l"/>
            <a:r>
              <a:rPr lang="es-MX" sz="1800" b="0" dirty="0"/>
              <a:t>   </a:t>
            </a:r>
          </a:p>
          <a:p>
            <a:pPr algn="l"/>
            <a:r>
              <a:rPr lang="es-MX" sz="1800" b="0" dirty="0"/>
              <a:t>* Cuando es </a:t>
            </a:r>
            <a:r>
              <a:rPr lang="es-MX" sz="1800" b="0" u="sng" dirty="0"/>
              <a:t>insuficiente</a:t>
            </a:r>
            <a:r>
              <a:rPr lang="es-MX" sz="1800" b="0" dirty="0"/>
              <a:t> se activan las </a:t>
            </a:r>
          </a:p>
          <a:p>
            <a:pPr algn="l"/>
            <a:r>
              <a:rPr lang="es-MX" sz="1800" b="0" dirty="0"/>
              <a:t>   enzimas y digieren el tejido pancreático:</a:t>
            </a:r>
          </a:p>
          <a:p>
            <a:pPr algn="l"/>
            <a:endParaRPr lang="es-MX" sz="1800" b="0" dirty="0"/>
          </a:p>
          <a:p>
            <a:r>
              <a:rPr lang="es-MX" sz="3200" b="0" dirty="0"/>
              <a:t>¡</a:t>
            </a:r>
            <a:r>
              <a:rPr lang="es-MX" sz="3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PANCREATITIS</a:t>
            </a:r>
            <a:r>
              <a:rPr lang="es-MX" sz="3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!!</a:t>
            </a:r>
          </a:p>
          <a:p>
            <a:endParaRPr lang="es-MX" sz="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9339" name="Rectangle 11"/>
          <p:cNvSpPr>
            <a:spLocks noChangeArrowheads="1"/>
          </p:cNvSpPr>
          <p:nvPr/>
        </p:nvSpPr>
        <p:spPr bwMode="auto">
          <a:xfrm>
            <a:off x="2538413" y="1772816"/>
            <a:ext cx="4049712" cy="425450"/>
          </a:xfrm>
          <a:prstGeom prst="rect">
            <a:avLst/>
          </a:prstGeom>
          <a:solidFill>
            <a:srgbClr val="C9C9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INHIBIDOR DE LA TRIPSINA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033653" y="6030580"/>
            <a:ext cx="50766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/>
              <a:t>World J </a:t>
            </a:r>
            <a:r>
              <a:rPr lang="en-US" sz="1200" b="0" dirty="0" err="1"/>
              <a:t>Gastrointest</a:t>
            </a:r>
            <a:r>
              <a:rPr lang="en-US" sz="1200" b="0" dirty="0"/>
              <a:t> </a:t>
            </a:r>
            <a:r>
              <a:rPr lang="en-US" sz="1200" b="0" dirty="0" err="1" smtClean="0"/>
              <a:t>Pathophysiol</a:t>
            </a:r>
            <a:r>
              <a:rPr lang="en-US" sz="1200" b="0" dirty="0"/>
              <a:t> </a:t>
            </a:r>
            <a:r>
              <a:rPr lang="en-US" sz="1200" b="0" dirty="0" smtClean="0"/>
              <a:t>2010 </a:t>
            </a:r>
            <a:r>
              <a:rPr lang="en-US" sz="1200" b="0" dirty="0"/>
              <a:t>June 15; 1(2): 85-90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414298" y="404664"/>
            <a:ext cx="2262158" cy="646331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II. SECRECIÓN </a:t>
            </a:r>
          </a:p>
          <a:p>
            <a:pPr algn="l"/>
            <a:r>
              <a:rPr lang="es-ES" sz="1800"/>
              <a:t>    PANCREÁTICA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93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93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93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7" grpId="0" animBg="1"/>
      <p:bldP spid="9933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1619250" y="404813"/>
            <a:ext cx="352742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2339751" y="2067023"/>
            <a:ext cx="4376519" cy="461665"/>
          </a:xfrm>
          <a:prstGeom prst="rect">
            <a:avLst/>
          </a:prstGeom>
          <a:solidFill>
            <a:srgbClr val="76C0C6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III. PROCESO SECRECIÓN</a:t>
            </a:r>
          </a:p>
        </p:txBody>
      </p:sp>
      <p:sp>
        <p:nvSpPr>
          <p:cNvPr id="97289" name="Text Box 9"/>
          <p:cNvSpPr txBox="1">
            <a:spLocks noChangeArrowheads="1"/>
          </p:cNvSpPr>
          <p:nvPr/>
        </p:nvSpPr>
        <p:spPr bwMode="auto">
          <a:xfrm>
            <a:off x="2716797" y="2840781"/>
            <a:ext cx="3695700" cy="1884363"/>
          </a:xfrm>
          <a:prstGeom prst="rect">
            <a:avLst/>
          </a:prstGeom>
          <a:solidFill>
            <a:srgbClr val="C5FFF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MX" sz="900" dirty="0">
              <a:latin typeface="Comic Sans MS" pitchFamily="66" charset="0"/>
            </a:endParaRPr>
          </a:p>
          <a:p>
            <a:r>
              <a:rPr lang="es-MX" sz="1800" dirty="0">
                <a:latin typeface="Comic Sans MS" pitchFamily="66" charset="0"/>
              </a:rPr>
              <a:t>1. </a:t>
            </a:r>
            <a:r>
              <a:rPr lang="es-MX" sz="2000" dirty="0">
                <a:latin typeface="Comic Sans MS" pitchFamily="66" charset="0"/>
              </a:rPr>
              <a:t>ENZIMAS</a:t>
            </a:r>
            <a:r>
              <a:rPr lang="es-MX" sz="1800" b="0" dirty="0">
                <a:latin typeface="Comic Sans MS" pitchFamily="66" charset="0"/>
              </a:rPr>
              <a:t>: </a:t>
            </a:r>
          </a:p>
          <a:p>
            <a:r>
              <a:rPr lang="es-MX" sz="1800" dirty="0">
                <a:latin typeface="Comic Sans MS" pitchFamily="66" charset="0"/>
              </a:rPr>
              <a:t>    </a:t>
            </a:r>
            <a:r>
              <a:rPr lang="es-MX" sz="2000" dirty="0">
                <a:solidFill>
                  <a:srgbClr val="D054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CCK</a:t>
            </a:r>
            <a:r>
              <a:rPr lang="es-MX" sz="2000" b="0" dirty="0">
                <a:latin typeface="Comic Sans MS" pitchFamily="66" charset="0"/>
              </a:rPr>
              <a:t> </a:t>
            </a:r>
            <a:r>
              <a:rPr lang="es-MX" sz="1800" b="0" dirty="0">
                <a:latin typeface="Comic Sans MS" pitchFamily="66" charset="0"/>
              </a:rPr>
              <a:t>en </a:t>
            </a:r>
            <a:r>
              <a:rPr lang="es-MX" sz="1800" b="0" dirty="0" err="1">
                <a:latin typeface="Comic Sans MS" pitchFamily="66" charset="0"/>
              </a:rPr>
              <a:t>acinos</a:t>
            </a:r>
            <a:endParaRPr lang="es-MX" sz="1800" b="0" dirty="0">
              <a:latin typeface="Comic Sans MS" pitchFamily="66" charset="0"/>
            </a:endParaRPr>
          </a:p>
          <a:p>
            <a:pPr>
              <a:buFontTx/>
              <a:buChar char="•"/>
            </a:pPr>
            <a:endParaRPr lang="es-MX" sz="1800" b="0" dirty="0">
              <a:latin typeface="Comic Sans MS" pitchFamily="66" charset="0"/>
            </a:endParaRPr>
          </a:p>
          <a:p>
            <a:r>
              <a:rPr lang="es-MX" sz="1800" dirty="0">
                <a:latin typeface="Comic Sans MS" pitchFamily="66" charset="0"/>
              </a:rPr>
              <a:t>2. </a:t>
            </a:r>
            <a:r>
              <a:rPr lang="es-MX" sz="2000" dirty="0">
                <a:latin typeface="Comic Sans MS" pitchFamily="66" charset="0"/>
              </a:rPr>
              <a:t>BICARBONATO y AGUA</a:t>
            </a:r>
            <a:r>
              <a:rPr lang="es-MX" sz="1800" b="0" dirty="0">
                <a:latin typeface="Comic Sans MS" pitchFamily="66" charset="0"/>
              </a:rPr>
              <a:t>: </a:t>
            </a:r>
          </a:p>
          <a:p>
            <a:r>
              <a:rPr lang="es-MX" sz="1800" dirty="0">
                <a:latin typeface="Comic Sans MS" pitchFamily="66" charset="0"/>
              </a:rPr>
              <a:t>    </a:t>
            </a:r>
            <a:r>
              <a:rPr lang="es-MX" sz="2000" dirty="0">
                <a:solidFill>
                  <a:srgbClr val="00B0F0"/>
                </a:solidFill>
                <a:latin typeface="Comic Sans MS" pitchFamily="66" charset="0"/>
              </a:rPr>
              <a:t>Secretina</a:t>
            </a:r>
            <a:r>
              <a:rPr lang="es-MX" sz="1800" b="0" dirty="0">
                <a:latin typeface="Comic Sans MS" pitchFamily="66" charset="0"/>
              </a:rPr>
              <a:t> en ductos</a:t>
            </a:r>
          </a:p>
          <a:p>
            <a:endParaRPr lang="es-MX" sz="1000" b="0" dirty="0">
              <a:latin typeface="Comic Sans MS" pitchFamily="66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8" name="Picture 4" descr="acinus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5" t="14906" r="5797" b="13153"/>
          <a:stretch>
            <a:fillRect/>
          </a:stretch>
        </p:blipFill>
        <p:spPr bwMode="auto">
          <a:xfrm>
            <a:off x="2268538" y="1773238"/>
            <a:ext cx="4321175" cy="2735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11" name="Rectangle 7"/>
          <p:cNvSpPr>
            <a:spLocks noChangeArrowheads="1"/>
          </p:cNvSpPr>
          <p:nvPr/>
        </p:nvSpPr>
        <p:spPr bwMode="auto">
          <a:xfrm>
            <a:off x="1331913" y="1412875"/>
            <a:ext cx="2554287" cy="660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713" name="Rectangle 9"/>
          <p:cNvSpPr>
            <a:spLocks noChangeArrowheads="1"/>
          </p:cNvSpPr>
          <p:nvPr/>
        </p:nvSpPr>
        <p:spPr bwMode="auto">
          <a:xfrm>
            <a:off x="4800600" y="4341813"/>
            <a:ext cx="2027238" cy="495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715" name="Rectangle 11"/>
          <p:cNvSpPr>
            <a:spLocks noChangeArrowheads="1"/>
          </p:cNvSpPr>
          <p:nvPr/>
        </p:nvSpPr>
        <p:spPr bwMode="auto">
          <a:xfrm>
            <a:off x="6156325" y="1700213"/>
            <a:ext cx="441325" cy="3317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1908175" y="4673600"/>
            <a:ext cx="1943100" cy="396875"/>
          </a:xfrm>
          <a:prstGeom prst="rect">
            <a:avLst/>
          </a:prstGeom>
          <a:solidFill>
            <a:srgbClr val="A7E2FF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l"/>
            <a:r>
              <a:rPr lang="es-ES" sz="2000" b="0" dirty="0"/>
              <a:t>C. </a:t>
            </a:r>
            <a:r>
              <a:rPr lang="es-ES" sz="2000" b="0" dirty="0" smtClean="0"/>
              <a:t>Ductales</a:t>
            </a:r>
            <a:endParaRPr lang="es-ES" sz="2000" b="0" dirty="0"/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5505450" y="4259263"/>
            <a:ext cx="1946275" cy="396875"/>
          </a:xfrm>
          <a:prstGeom prst="rect">
            <a:avLst/>
          </a:prstGeom>
          <a:solidFill>
            <a:srgbClr val="FFD5E6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l"/>
            <a:r>
              <a:rPr lang="es-ES" sz="2000" b="0" dirty="0"/>
              <a:t>C. </a:t>
            </a:r>
            <a:r>
              <a:rPr lang="es-ES" sz="2000" b="0" dirty="0" err="1" smtClean="0"/>
              <a:t>Acinares</a:t>
            </a:r>
            <a:endParaRPr lang="es-ES" sz="2000" b="0" dirty="0"/>
          </a:p>
        </p:txBody>
      </p:sp>
      <p:sp>
        <p:nvSpPr>
          <p:cNvPr id="72717" name="Text Box 13"/>
          <p:cNvSpPr txBox="1">
            <a:spLocks noChangeArrowheads="1"/>
          </p:cNvSpPr>
          <p:nvPr/>
        </p:nvSpPr>
        <p:spPr bwMode="auto">
          <a:xfrm>
            <a:off x="6588125" y="500063"/>
            <a:ext cx="1949573" cy="584775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dirty="0"/>
              <a:t>III. PROCESO </a:t>
            </a:r>
          </a:p>
          <a:p>
            <a:pPr algn="l"/>
            <a:r>
              <a:rPr lang="es-ES" sz="1600" dirty="0"/>
              <a:t>      </a:t>
            </a:r>
            <a:r>
              <a:rPr lang="es-ES" sz="1600" dirty="0" smtClean="0"/>
              <a:t>SECRECIÓN</a:t>
            </a:r>
            <a:endParaRPr lang="es-ES" sz="1600" dirty="0"/>
          </a:p>
        </p:txBody>
      </p:sp>
      <p:sp>
        <p:nvSpPr>
          <p:cNvPr id="72719" name="Text Box 15"/>
          <p:cNvSpPr txBox="1">
            <a:spLocks noChangeArrowheads="1"/>
          </p:cNvSpPr>
          <p:nvPr/>
        </p:nvSpPr>
        <p:spPr bwMode="auto">
          <a:xfrm>
            <a:off x="5543890" y="4837113"/>
            <a:ext cx="1944688" cy="923330"/>
          </a:xfrm>
          <a:prstGeom prst="rect">
            <a:avLst/>
          </a:prstGeom>
          <a:solidFill>
            <a:srgbClr val="FFD5E6"/>
          </a:solidFill>
          <a:ln w="28575">
            <a:solidFill>
              <a:srgbClr val="CC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1800" b="0" dirty="0" smtClean="0"/>
              <a:t>Sec. rica </a:t>
            </a:r>
            <a:r>
              <a:rPr lang="es-ES" sz="1800" b="0" dirty="0"/>
              <a:t>en </a:t>
            </a:r>
            <a:r>
              <a:rPr lang="es-ES" sz="1800" dirty="0"/>
              <a:t>enzimas</a:t>
            </a:r>
            <a:r>
              <a:rPr lang="es-ES" sz="1800" b="0" dirty="0"/>
              <a:t> </a:t>
            </a:r>
          </a:p>
          <a:p>
            <a:pPr algn="l"/>
            <a:r>
              <a:rPr lang="es-ES" sz="1800" b="0" dirty="0"/>
              <a:t>bajo volumen</a:t>
            </a:r>
          </a:p>
        </p:txBody>
      </p:sp>
      <p:sp>
        <p:nvSpPr>
          <p:cNvPr id="72720" name="Text Box 16"/>
          <p:cNvSpPr txBox="1">
            <a:spLocks noChangeArrowheads="1"/>
          </p:cNvSpPr>
          <p:nvPr/>
        </p:nvSpPr>
        <p:spPr bwMode="auto">
          <a:xfrm>
            <a:off x="1907704" y="5207347"/>
            <a:ext cx="2233304" cy="646331"/>
          </a:xfrm>
          <a:prstGeom prst="rect">
            <a:avLst/>
          </a:prstGeom>
          <a:solidFill>
            <a:srgbClr val="A7E2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S" sz="1800" b="0" dirty="0" smtClean="0"/>
              <a:t>Sec. </a:t>
            </a:r>
            <a:r>
              <a:rPr lang="es-ES" sz="1800" b="0" dirty="0"/>
              <a:t>g</a:t>
            </a:r>
            <a:r>
              <a:rPr lang="es-ES" sz="1800" b="0" dirty="0" smtClean="0"/>
              <a:t>ran </a:t>
            </a:r>
            <a:r>
              <a:rPr lang="es-ES" sz="1800" b="0" dirty="0"/>
              <a:t>volumen, </a:t>
            </a:r>
          </a:p>
          <a:p>
            <a:pPr algn="l"/>
            <a:r>
              <a:rPr lang="es-ES" sz="1800" b="0" dirty="0"/>
              <a:t>rica en </a:t>
            </a:r>
            <a:r>
              <a:rPr lang="es-ES" sz="1800" dirty="0"/>
              <a:t>NaHCO</a:t>
            </a:r>
            <a:r>
              <a:rPr lang="es-ES" sz="1800" baseline="-25000" dirty="0"/>
              <a:t>3</a:t>
            </a:r>
          </a:p>
        </p:txBody>
      </p:sp>
      <p:sp>
        <p:nvSpPr>
          <p:cNvPr id="72721" name="Text Box 17"/>
          <p:cNvSpPr txBox="1">
            <a:spLocks noChangeArrowheads="1"/>
          </p:cNvSpPr>
          <p:nvPr/>
        </p:nvSpPr>
        <p:spPr bwMode="auto">
          <a:xfrm>
            <a:off x="6686550" y="3330575"/>
            <a:ext cx="766763" cy="485775"/>
          </a:xfrm>
          <a:prstGeom prst="rect">
            <a:avLst/>
          </a:prstGeom>
          <a:solidFill>
            <a:srgbClr val="FFD5E6"/>
          </a:solidFill>
          <a:ln w="28575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0"/>
              <a:t>CCK</a:t>
            </a:r>
          </a:p>
        </p:txBody>
      </p:sp>
      <p:sp>
        <p:nvSpPr>
          <p:cNvPr id="72722" name="Line 18"/>
          <p:cNvSpPr>
            <a:spLocks noChangeShapeType="1"/>
          </p:cNvSpPr>
          <p:nvPr/>
        </p:nvSpPr>
        <p:spPr bwMode="auto">
          <a:xfrm flipH="1">
            <a:off x="6744434" y="3824288"/>
            <a:ext cx="346870" cy="43497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  <a:p>
            <a:endParaRPr lang="es-VE" dirty="0" smtClean="0"/>
          </a:p>
          <a:p>
            <a:endParaRPr lang="es-VE" dirty="0"/>
          </a:p>
        </p:txBody>
      </p:sp>
      <p:sp>
        <p:nvSpPr>
          <p:cNvPr id="72723" name="Text Box 19"/>
          <p:cNvSpPr txBox="1">
            <a:spLocks noChangeArrowheads="1"/>
          </p:cNvSpPr>
          <p:nvPr/>
        </p:nvSpPr>
        <p:spPr bwMode="auto">
          <a:xfrm>
            <a:off x="900113" y="3398838"/>
            <a:ext cx="1719262" cy="425450"/>
          </a:xfrm>
          <a:prstGeom prst="rect">
            <a:avLst/>
          </a:prstGeom>
          <a:solidFill>
            <a:srgbClr val="A7E2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0"/>
              <a:t>SECRETINA</a:t>
            </a:r>
          </a:p>
        </p:txBody>
      </p:sp>
      <p:sp>
        <p:nvSpPr>
          <p:cNvPr id="72724" name="Line 20"/>
          <p:cNvSpPr>
            <a:spLocks noChangeShapeType="1"/>
          </p:cNvSpPr>
          <p:nvPr/>
        </p:nvSpPr>
        <p:spPr bwMode="auto">
          <a:xfrm>
            <a:off x="1908175" y="3824288"/>
            <a:ext cx="360363" cy="83184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2733" name="Text Box 29"/>
          <p:cNvSpPr txBox="1">
            <a:spLocks noChangeArrowheads="1"/>
          </p:cNvSpPr>
          <p:nvPr/>
        </p:nvSpPr>
        <p:spPr bwMode="auto">
          <a:xfrm>
            <a:off x="7069931" y="1196181"/>
            <a:ext cx="1447800" cy="669925"/>
          </a:xfrm>
          <a:prstGeom prst="rect">
            <a:avLst/>
          </a:prstGeom>
          <a:solidFill>
            <a:srgbClr val="A0D4D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/>
              <a:t>Secreción </a:t>
            </a:r>
          </a:p>
          <a:p>
            <a:r>
              <a:rPr lang="es-ES" sz="1800" b="0"/>
              <a:t>pancreática</a:t>
            </a:r>
          </a:p>
        </p:txBody>
      </p:sp>
      <p:sp>
        <p:nvSpPr>
          <p:cNvPr id="72738" name="Line 34"/>
          <p:cNvSpPr>
            <a:spLocks noChangeShapeType="1"/>
          </p:cNvSpPr>
          <p:nvPr/>
        </p:nvSpPr>
        <p:spPr bwMode="auto">
          <a:xfrm flipV="1">
            <a:off x="2843213" y="4365625"/>
            <a:ext cx="433387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cxnSp>
        <p:nvCxnSpPr>
          <p:cNvPr id="3" name="2 Conector recto"/>
          <p:cNvCxnSpPr/>
          <p:nvPr/>
        </p:nvCxnSpPr>
        <p:spPr bwMode="auto">
          <a:xfrm>
            <a:off x="5292080" y="3244850"/>
            <a:ext cx="864245" cy="101441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4 Conector recto"/>
          <p:cNvCxnSpPr/>
          <p:nvPr/>
        </p:nvCxnSpPr>
        <p:spPr bwMode="auto">
          <a:xfrm>
            <a:off x="6013450" y="3001963"/>
            <a:ext cx="251619" cy="12573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Line 34"/>
          <p:cNvSpPr>
            <a:spLocks noChangeShapeType="1"/>
          </p:cNvSpPr>
          <p:nvPr/>
        </p:nvSpPr>
        <p:spPr bwMode="auto">
          <a:xfrm flipV="1">
            <a:off x="2843213" y="3816349"/>
            <a:ext cx="216693" cy="8397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1529914" y="930772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9" grpId="0" animBg="1"/>
      <p:bldP spid="72710" grpId="0" animBg="1"/>
      <p:bldP spid="72719" grpId="0" animBg="1"/>
      <p:bldP spid="72720" grpId="0" animBg="1"/>
      <p:bldP spid="72721" grpId="0" animBg="1"/>
      <p:bldP spid="72722" grpId="0" animBg="1"/>
      <p:bldP spid="72723" grpId="0" animBg="1"/>
      <p:bldP spid="72724" grpId="0" animBg="1"/>
      <p:bldP spid="72738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7" name="Text Box 7"/>
          <p:cNvSpPr txBox="1">
            <a:spLocks noChangeArrowheads="1"/>
          </p:cNvSpPr>
          <p:nvPr/>
        </p:nvSpPr>
        <p:spPr bwMode="auto">
          <a:xfrm>
            <a:off x="1581150" y="2430463"/>
            <a:ext cx="5981700" cy="2677656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ES_tradnl" sz="800" dirty="0" smtClean="0"/>
          </a:p>
          <a:p>
            <a:r>
              <a:rPr lang="es-ES_tradnl" sz="4000" dirty="0" smtClean="0"/>
              <a:t>MUY </a:t>
            </a:r>
            <a:r>
              <a:rPr lang="es-ES_tradnl" sz="4000" dirty="0"/>
              <a:t>IMPORTANTE</a:t>
            </a:r>
            <a:r>
              <a:rPr lang="es-ES_tradnl" sz="4000" b="0" dirty="0"/>
              <a:t>:</a:t>
            </a:r>
          </a:p>
          <a:p>
            <a:endParaRPr lang="es-ES_tradnl" sz="1600" b="0" dirty="0"/>
          </a:p>
          <a:p>
            <a:r>
              <a:rPr lang="es-ES_tradnl" sz="3200" b="0" dirty="0"/>
              <a:t>Este material NO sustituye </a:t>
            </a:r>
          </a:p>
          <a:p>
            <a:r>
              <a:rPr lang="es-ES_tradnl" sz="3200" b="0" dirty="0"/>
              <a:t>el uso de los libros para el estudio de la </a:t>
            </a:r>
            <a:r>
              <a:rPr lang="es-ES_tradnl" sz="3200" b="0" dirty="0" smtClean="0"/>
              <a:t>fisiología</a:t>
            </a:r>
          </a:p>
          <a:p>
            <a:endParaRPr lang="es-ES_tradnl" sz="800" b="0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6588125" y="476250"/>
            <a:ext cx="1960563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/>
              <a:t>III. PROCESO </a:t>
            </a:r>
          </a:p>
          <a:p>
            <a:pPr algn="l"/>
            <a:r>
              <a:rPr lang="es-ES" sz="1600"/>
              <a:t>      SECRECIÓN</a:t>
            </a:r>
          </a:p>
        </p:txBody>
      </p:sp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5940425" y="1700213"/>
            <a:ext cx="1223963" cy="619125"/>
          </a:xfrm>
          <a:prstGeom prst="rect">
            <a:avLst/>
          </a:prstGeom>
          <a:solidFill>
            <a:srgbClr val="A7FFFF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1600">
                <a:solidFill>
                  <a:schemeClr val="tx2"/>
                </a:solidFill>
              </a:rPr>
              <a:t>QUIMO </a:t>
            </a:r>
          </a:p>
          <a:p>
            <a:r>
              <a:rPr lang="es-MX" sz="1600">
                <a:solidFill>
                  <a:schemeClr val="tx2"/>
                </a:solidFill>
              </a:rPr>
              <a:t>ácido</a:t>
            </a:r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5868988" y="2693988"/>
            <a:ext cx="1439862" cy="374650"/>
          </a:xfrm>
          <a:prstGeom prst="rect">
            <a:avLst/>
          </a:prstGeom>
          <a:solidFill>
            <a:srgbClr val="A7FFFF"/>
          </a:solidFill>
          <a:ln w="38100">
            <a:solidFill>
              <a:srgbClr val="00E6E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SECRETINA</a:t>
            </a: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6011863" y="3327400"/>
            <a:ext cx="1166812" cy="3651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DUCTOS 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5651500" y="4102100"/>
            <a:ext cx="1809750" cy="425450"/>
          </a:xfrm>
          <a:prstGeom prst="rect">
            <a:avLst/>
          </a:prstGeom>
          <a:solidFill>
            <a:srgbClr val="A7FFFF"/>
          </a:solidFill>
          <a:ln w="28575">
            <a:solidFill>
              <a:srgbClr val="00E6E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000"/>
              <a:t>HCO</a:t>
            </a:r>
            <a:r>
              <a:rPr lang="es-ES_tradnl" sz="2000" baseline="-25000"/>
              <a:t>3</a:t>
            </a:r>
            <a:r>
              <a:rPr lang="es-ES_tradnl" sz="2000" baseline="30000"/>
              <a:t>-</a:t>
            </a:r>
            <a:r>
              <a:rPr lang="es-ES_tradnl" sz="2000"/>
              <a:t> AGUA</a:t>
            </a:r>
          </a:p>
        </p:txBody>
      </p:sp>
      <p:sp>
        <p:nvSpPr>
          <p:cNvPr id="6177" name="Text Box 33"/>
          <p:cNvSpPr txBox="1">
            <a:spLocks noChangeArrowheads="1"/>
          </p:cNvSpPr>
          <p:nvPr/>
        </p:nvSpPr>
        <p:spPr bwMode="auto">
          <a:xfrm>
            <a:off x="5710238" y="4710113"/>
            <a:ext cx="1703387" cy="6096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Neutralización </a:t>
            </a:r>
          </a:p>
          <a:p>
            <a:r>
              <a:rPr lang="es-ES_tradnl" sz="1600"/>
              <a:t>ácido</a:t>
            </a:r>
          </a:p>
        </p:txBody>
      </p:sp>
      <p:sp>
        <p:nvSpPr>
          <p:cNvPr id="6195" name="Line 51"/>
          <p:cNvSpPr>
            <a:spLocks noChangeShapeType="1"/>
          </p:cNvSpPr>
          <p:nvPr/>
        </p:nvSpPr>
        <p:spPr bwMode="auto">
          <a:xfrm>
            <a:off x="6588125" y="2406650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96" name="Line 52"/>
          <p:cNvSpPr>
            <a:spLocks noChangeShapeType="1"/>
          </p:cNvSpPr>
          <p:nvPr/>
        </p:nvSpPr>
        <p:spPr bwMode="auto">
          <a:xfrm>
            <a:off x="6588125" y="305435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97" name="Line 53"/>
          <p:cNvSpPr>
            <a:spLocks noChangeShapeType="1"/>
          </p:cNvSpPr>
          <p:nvPr/>
        </p:nvSpPr>
        <p:spPr bwMode="auto">
          <a:xfrm>
            <a:off x="6588125" y="3716338"/>
            <a:ext cx="0" cy="4191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98" name="Line 54"/>
          <p:cNvSpPr>
            <a:spLocks noChangeShapeType="1"/>
          </p:cNvSpPr>
          <p:nvPr/>
        </p:nvSpPr>
        <p:spPr bwMode="auto">
          <a:xfrm>
            <a:off x="6588125" y="449421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99" name="Line 55"/>
          <p:cNvSpPr>
            <a:spLocks noChangeShapeType="1"/>
          </p:cNvSpPr>
          <p:nvPr/>
        </p:nvSpPr>
        <p:spPr bwMode="auto">
          <a:xfrm flipH="1">
            <a:off x="5076825" y="4926013"/>
            <a:ext cx="576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00" name="Line 56"/>
          <p:cNvSpPr>
            <a:spLocks noChangeShapeType="1"/>
          </p:cNvSpPr>
          <p:nvPr/>
        </p:nvSpPr>
        <p:spPr bwMode="auto">
          <a:xfrm flipV="1">
            <a:off x="5076825" y="2909888"/>
            <a:ext cx="0" cy="20161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01" name="Line 57"/>
          <p:cNvSpPr>
            <a:spLocks noChangeShapeType="1"/>
          </p:cNvSpPr>
          <p:nvPr/>
        </p:nvSpPr>
        <p:spPr bwMode="auto">
          <a:xfrm>
            <a:off x="5076825" y="2909888"/>
            <a:ext cx="7921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02" name="Text Box 58"/>
          <p:cNvSpPr txBox="1">
            <a:spLocks noChangeArrowheads="1"/>
          </p:cNvSpPr>
          <p:nvPr/>
        </p:nvSpPr>
        <p:spPr bwMode="auto">
          <a:xfrm>
            <a:off x="6588125" y="2301875"/>
            <a:ext cx="488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(</a:t>
            </a: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/>
              <a:t>)</a:t>
            </a:r>
          </a:p>
        </p:txBody>
      </p:sp>
      <p:sp>
        <p:nvSpPr>
          <p:cNvPr id="6203" name="Text Box 59"/>
          <p:cNvSpPr txBox="1">
            <a:spLocks noChangeArrowheads="1"/>
          </p:cNvSpPr>
          <p:nvPr/>
        </p:nvSpPr>
        <p:spPr bwMode="auto">
          <a:xfrm>
            <a:off x="5292725" y="2935288"/>
            <a:ext cx="488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(</a:t>
            </a:r>
            <a:r>
              <a:rPr lang="es-ES_tradnl" sz="2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1600"/>
              <a:t>)</a:t>
            </a:r>
          </a:p>
        </p:txBody>
      </p:sp>
      <p:sp>
        <p:nvSpPr>
          <p:cNvPr id="6205" name="Text Box 61"/>
          <p:cNvSpPr txBox="1">
            <a:spLocks noChangeArrowheads="1"/>
          </p:cNvSpPr>
          <p:nvPr/>
        </p:nvSpPr>
        <p:spPr bwMode="auto">
          <a:xfrm>
            <a:off x="6588125" y="2997200"/>
            <a:ext cx="488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(</a:t>
            </a: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/>
              <a:t>)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2051050" y="836613"/>
            <a:ext cx="2089150" cy="619125"/>
          </a:xfrm>
          <a:prstGeom prst="rect">
            <a:avLst/>
          </a:prstGeom>
          <a:solidFill>
            <a:srgbClr val="FFDDDD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1600">
                <a:solidFill>
                  <a:schemeClr val="tx2"/>
                </a:solidFill>
              </a:rPr>
              <a:t>QUIMO </a:t>
            </a:r>
          </a:p>
          <a:p>
            <a:r>
              <a:rPr lang="es-MX" sz="1600">
                <a:solidFill>
                  <a:schemeClr val="tx2"/>
                </a:solidFill>
              </a:rPr>
              <a:t>péptidos y grasa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2679700" y="2276475"/>
            <a:ext cx="596900" cy="374650"/>
          </a:xfrm>
          <a:prstGeom prst="rect">
            <a:avLst/>
          </a:prstGeom>
          <a:solidFill>
            <a:srgbClr val="FFC1C1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CCK</a:t>
            </a: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2443163" y="2982913"/>
            <a:ext cx="1014412" cy="36512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ACINO </a:t>
            </a: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2268538" y="3613150"/>
            <a:ext cx="1477962" cy="425450"/>
          </a:xfrm>
          <a:prstGeom prst="rect">
            <a:avLst/>
          </a:prstGeom>
          <a:solidFill>
            <a:srgbClr val="FFC1C1"/>
          </a:solidFill>
          <a:ln w="28575">
            <a:solidFill>
              <a:srgbClr val="FF33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000"/>
              <a:t>ENZIMAS</a:t>
            </a: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2114550" y="5229225"/>
            <a:ext cx="1687513" cy="6096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Avance caudal </a:t>
            </a:r>
          </a:p>
          <a:p>
            <a:r>
              <a:rPr lang="es-ES_tradnl" sz="1600"/>
              <a:t>quimo</a:t>
            </a:r>
          </a:p>
        </p:txBody>
      </p:sp>
      <p:sp>
        <p:nvSpPr>
          <p:cNvPr id="6178" name="Line 34"/>
          <p:cNvSpPr>
            <a:spLocks noChangeShapeType="1"/>
          </p:cNvSpPr>
          <p:nvPr/>
        </p:nvSpPr>
        <p:spPr bwMode="auto">
          <a:xfrm>
            <a:off x="2916238" y="5876925"/>
            <a:ext cx="0" cy="6477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79" name="Line 35"/>
          <p:cNvSpPr>
            <a:spLocks noChangeShapeType="1"/>
          </p:cNvSpPr>
          <p:nvPr/>
        </p:nvSpPr>
        <p:spPr bwMode="auto">
          <a:xfrm flipH="1">
            <a:off x="1619250" y="6524625"/>
            <a:ext cx="1296988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0" name="Line 36"/>
          <p:cNvSpPr>
            <a:spLocks noChangeShapeType="1"/>
          </p:cNvSpPr>
          <p:nvPr/>
        </p:nvSpPr>
        <p:spPr bwMode="auto">
          <a:xfrm flipV="1">
            <a:off x="1619250" y="2492375"/>
            <a:ext cx="0" cy="40322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1" name="Line 37"/>
          <p:cNvSpPr>
            <a:spLocks noChangeShapeType="1"/>
          </p:cNvSpPr>
          <p:nvPr/>
        </p:nvSpPr>
        <p:spPr bwMode="auto">
          <a:xfrm>
            <a:off x="1619250" y="2492375"/>
            <a:ext cx="1008063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2" name="Line 38"/>
          <p:cNvSpPr>
            <a:spLocks noChangeShapeType="1"/>
          </p:cNvSpPr>
          <p:nvPr/>
        </p:nvSpPr>
        <p:spPr bwMode="auto">
          <a:xfrm>
            <a:off x="2987675" y="1484313"/>
            <a:ext cx="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2093913" y="4278313"/>
            <a:ext cx="1839912" cy="6096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Digestión parcial</a:t>
            </a:r>
          </a:p>
          <a:p>
            <a:r>
              <a:rPr lang="es-ES_tradnl" sz="1600"/>
              <a:t>nutrientes</a:t>
            </a:r>
          </a:p>
        </p:txBody>
      </p:sp>
      <p:sp>
        <p:nvSpPr>
          <p:cNvPr id="6193" name="Line 49"/>
          <p:cNvSpPr>
            <a:spLocks noChangeShapeType="1"/>
          </p:cNvSpPr>
          <p:nvPr/>
        </p:nvSpPr>
        <p:spPr bwMode="auto">
          <a:xfrm>
            <a:off x="2987675" y="400526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94" name="Line 50"/>
          <p:cNvSpPr>
            <a:spLocks noChangeShapeType="1"/>
          </p:cNvSpPr>
          <p:nvPr/>
        </p:nvSpPr>
        <p:spPr bwMode="auto">
          <a:xfrm>
            <a:off x="2987675" y="4868863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06" name="Text Box 62"/>
          <p:cNvSpPr txBox="1">
            <a:spLocks noChangeArrowheads="1"/>
          </p:cNvSpPr>
          <p:nvPr/>
        </p:nvSpPr>
        <p:spPr bwMode="auto">
          <a:xfrm>
            <a:off x="3146425" y="1700213"/>
            <a:ext cx="488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(</a:t>
            </a: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/>
              <a:t>)</a:t>
            </a:r>
          </a:p>
        </p:txBody>
      </p:sp>
      <p:sp>
        <p:nvSpPr>
          <p:cNvPr id="6207" name="Text Box 63"/>
          <p:cNvSpPr txBox="1">
            <a:spLocks noChangeArrowheads="1"/>
          </p:cNvSpPr>
          <p:nvPr/>
        </p:nvSpPr>
        <p:spPr bwMode="auto">
          <a:xfrm>
            <a:off x="2987675" y="2565400"/>
            <a:ext cx="488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(</a:t>
            </a: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/>
              <a:t>)</a:t>
            </a:r>
          </a:p>
        </p:txBody>
      </p:sp>
      <p:sp>
        <p:nvSpPr>
          <p:cNvPr id="6208" name="Text Box 64"/>
          <p:cNvSpPr txBox="1">
            <a:spLocks noChangeArrowheads="1"/>
          </p:cNvSpPr>
          <p:nvPr/>
        </p:nvSpPr>
        <p:spPr bwMode="auto">
          <a:xfrm>
            <a:off x="1763713" y="2420938"/>
            <a:ext cx="488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(</a:t>
            </a:r>
            <a:r>
              <a:rPr lang="es-ES_tradnl" sz="2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1600"/>
              <a:t>)</a:t>
            </a:r>
          </a:p>
        </p:txBody>
      </p:sp>
      <p:sp>
        <p:nvSpPr>
          <p:cNvPr id="6211" name="Line 67"/>
          <p:cNvSpPr>
            <a:spLocks noChangeShapeType="1"/>
          </p:cNvSpPr>
          <p:nvPr/>
        </p:nvSpPr>
        <p:spPr bwMode="auto">
          <a:xfrm>
            <a:off x="2987675" y="2636838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12" name="Line 68"/>
          <p:cNvSpPr>
            <a:spLocks noChangeShapeType="1"/>
          </p:cNvSpPr>
          <p:nvPr/>
        </p:nvSpPr>
        <p:spPr bwMode="auto">
          <a:xfrm>
            <a:off x="2987675" y="3355975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13" name="Text Box 69"/>
          <p:cNvSpPr txBox="1">
            <a:spLocks noChangeArrowheads="1"/>
          </p:cNvSpPr>
          <p:nvPr/>
        </p:nvSpPr>
        <p:spPr bwMode="auto">
          <a:xfrm>
            <a:off x="712019" y="686297"/>
            <a:ext cx="1296169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2" grpId="0" animBg="1"/>
      <p:bldP spid="6173" grpId="0" animBg="1"/>
      <p:bldP spid="6174" grpId="0" animBg="1"/>
      <p:bldP spid="6175" grpId="0" animBg="1"/>
      <p:bldP spid="6177" grpId="0" animBg="1"/>
      <p:bldP spid="6195" grpId="0" animBg="1"/>
      <p:bldP spid="6196" grpId="0" animBg="1"/>
      <p:bldP spid="6197" grpId="0" animBg="1"/>
      <p:bldP spid="6198" grpId="0" animBg="1"/>
      <p:bldP spid="6199" grpId="0" animBg="1"/>
      <p:bldP spid="6200" grpId="0" animBg="1"/>
      <p:bldP spid="6201" grpId="0" animBg="1"/>
      <p:bldP spid="6202" grpId="0"/>
      <p:bldP spid="6203" grpId="0"/>
      <p:bldP spid="6205" grpId="0"/>
      <p:bldP spid="6162" grpId="0" animBg="1"/>
      <p:bldP spid="6167" grpId="0" animBg="1"/>
      <p:bldP spid="6168" grpId="0" animBg="1"/>
      <p:bldP spid="6169" grpId="0" animBg="1"/>
      <p:bldP spid="6171" grpId="0" animBg="1"/>
      <p:bldP spid="6178" grpId="0" animBg="1"/>
      <p:bldP spid="6179" grpId="0" animBg="1"/>
      <p:bldP spid="6180" grpId="0" animBg="1"/>
      <p:bldP spid="6181" grpId="0" animBg="1"/>
      <p:bldP spid="6182" grpId="0" animBg="1"/>
      <p:bldP spid="6170" grpId="0" animBg="1"/>
      <p:bldP spid="6193" grpId="0" animBg="1"/>
      <p:bldP spid="6194" grpId="0" animBg="1"/>
      <p:bldP spid="6206" grpId="0"/>
      <p:bldP spid="6207" grpId="0"/>
      <p:bldP spid="6208" grpId="0"/>
      <p:bldP spid="6211" grpId="0" animBg="1"/>
      <p:bldP spid="62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13" name="Text Box 21"/>
          <p:cNvSpPr txBox="1">
            <a:spLocks noChangeArrowheads="1"/>
          </p:cNvSpPr>
          <p:nvPr/>
        </p:nvSpPr>
        <p:spPr bwMode="auto">
          <a:xfrm>
            <a:off x="3477079" y="1239838"/>
            <a:ext cx="2160588" cy="86360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1600">
                <a:solidFill>
                  <a:schemeClr val="tx2"/>
                </a:solidFill>
              </a:rPr>
              <a:t>AA</a:t>
            </a:r>
          </a:p>
          <a:p>
            <a:r>
              <a:rPr lang="es-MX" sz="1600">
                <a:solidFill>
                  <a:schemeClr val="tx2"/>
                </a:solidFill>
              </a:rPr>
              <a:t>Pequeños péptidos</a:t>
            </a:r>
          </a:p>
          <a:p>
            <a:r>
              <a:rPr lang="es-MX" sz="1600">
                <a:solidFill>
                  <a:schemeClr val="tx2"/>
                </a:solidFill>
              </a:rPr>
              <a:t>Ac. grasos</a:t>
            </a:r>
          </a:p>
        </p:txBody>
      </p:sp>
      <p:sp>
        <p:nvSpPr>
          <p:cNvPr id="110614" name="Text Box 22"/>
          <p:cNvSpPr txBox="1">
            <a:spLocks noChangeArrowheads="1"/>
          </p:cNvSpPr>
          <p:nvPr/>
        </p:nvSpPr>
        <p:spPr bwMode="auto">
          <a:xfrm>
            <a:off x="4228753" y="3549650"/>
            <a:ext cx="785812" cy="49530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/>
              <a:t>CCK</a:t>
            </a:r>
          </a:p>
        </p:txBody>
      </p:sp>
      <p:sp>
        <p:nvSpPr>
          <p:cNvPr id="110616" name="Text Box 24"/>
          <p:cNvSpPr txBox="1">
            <a:spLocks noChangeArrowheads="1"/>
          </p:cNvSpPr>
          <p:nvPr/>
        </p:nvSpPr>
        <p:spPr bwMode="auto">
          <a:xfrm>
            <a:off x="3708053" y="5886450"/>
            <a:ext cx="1741487" cy="495300"/>
          </a:xfrm>
          <a:prstGeom prst="rect">
            <a:avLst/>
          </a:prstGeom>
          <a:solidFill>
            <a:srgbClr val="FFDDDD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/>
              <a:t>ENZIMAS</a:t>
            </a:r>
          </a:p>
        </p:txBody>
      </p:sp>
      <p:sp>
        <p:nvSpPr>
          <p:cNvPr id="110622" name="Line 30"/>
          <p:cNvSpPr>
            <a:spLocks noChangeShapeType="1"/>
          </p:cNvSpPr>
          <p:nvPr/>
        </p:nvSpPr>
        <p:spPr bwMode="auto">
          <a:xfrm>
            <a:off x="4589115" y="2176463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0623" name="Line 31"/>
          <p:cNvSpPr>
            <a:spLocks noChangeShapeType="1"/>
          </p:cNvSpPr>
          <p:nvPr/>
        </p:nvSpPr>
        <p:spPr bwMode="auto">
          <a:xfrm>
            <a:off x="4589115" y="4048125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0625" name="Line 33"/>
          <p:cNvSpPr>
            <a:spLocks noChangeShapeType="1"/>
          </p:cNvSpPr>
          <p:nvPr/>
        </p:nvSpPr>
        <p:spPr bwMode="auto">
          <a:xfrm>
            <a:off x="4589115" y="5229225"/>
            <a:ext cx="0" cy="604838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0627" name="Text Box 35"/>
          <p:cNvSpPr txBox="1">
            <a:spLocks noChangeArrowheads="1"/>
          </p:cNvSpPr>
          <p:nvPr/>
        </p:nvSpPr>
        <p:spPr bwMode="auto">
          <a:xfrm>
            <a:off x="4660553" y="2152650"/>
            <a:ext cx="488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(</a:t>
            </a: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/>
              <a:t>)</a:t>
            </a:r>
          </a:p>
        </p:txBody>
      </p:sp>
      <p:sp>
        <p:nvSpPr>
          <p:cNvPr id="110628" name="Text Box 36"/>
          <p:cNvSpPr txBox="1">
            <a:spLocks noChangeArrowheads="1"/>
          </p:cNvSpPr>
          <p:nvPr/>
        </p:nvSpPr>
        <p:spPr bwMode="auto">
          <a:xfrm>
            <a:off x="4660553" y="4095750"/>
            <a:ext cx="488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(</a:t>
            </a: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/>
              <a:t>)</a:t>
            </a:r>
          </a:p>
        </p:txBody>
      </p:sp>
      <p:sp>
        <p:nvSpPr>
          <p:cNvPr id="110631" name="Text Box 39"/>
          <p:cNvSpPr txBox="1">
            <a:spLocks noChangeArrowheads="1"/>
          </p:cNvSpPr>
          <p:nvPr/>
        </p:nvSpPr>
        <p:spPr bwMode="auto">
          <a:xfrm>
            <a:off x="4157315" y="2774950"/>
            <a:ext cx="7762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C. “I”</a:t>
            </a:r>
          </a:p>
        </p:txBody>
      </p:sp>
      <p:sp>
        <p:nvSpPr>
          <p:cNvPr id="110632" name="Oval 40"/>
          <p:cNvSpPr>
            <a:spLocks noChangeArrowheads="1"/>
          </p:cNvSpPr>
          <p:nvPr/>
        </p:nvSpPr>
        <p:spPr bwMode="auto">
          <a:xfrm>
            <a:off x="4084290" y="2679700"/>
            <a:ext cx="1008063" cy="461963"/>
          </a:xfrm>
          <a:prstGeom prst="ellipse">
            <a:avLst/>
          </a:prstGeom>
          <a:noFill/>
          <a:ln w="28575">
            <a:solidFill>
              <a:srgbClr val="FF33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110637" name="Group 45"/>
          <p:cNvGrpSpPr>
            <a:grpSpLocks/>
          </p:cNvGrpSpPr>
          <p:nvPr/>
        </p:nvGrpSpPr>
        <p:grpSpPr bwMode="auto">
          <a:xfrm>
            <a:off x="4063651" y="4624388"/>
            <a:ext cx="1117599" cy="676275"/>
            <a:chOff x="3061" y="1344"/>
            <a:chExt cx="704" cy="453"/>
          </a:xfrm>
        </p:grpSpPr>
        <p:sp>
          <p:nvSpPr>
            <p:cNvPr id="110634" name="Text Box 42"/>
            <p:cNvSpPr txBox="1">
              <a:spLocks noChangeArrowheads="1"/>
            </p:cNvSpPr>
            <p:nvPr/>
          </p:nvSpPr>
          <p:spPr bwMode="auto">
            <a:xfrm>
              <a:off x="3061" y="1525"/>
              <a:ext cx="704" cy="2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_tradnl" sz="1600" dirty="0" smtClean="0"/>
                <a:t>IP3, </a:t>
              </a:r>
              <a:r>
                <a:rPr lang="es-ES_tradnl" sz="1600" dirty="0"/>
                <a:t>Ca</a:t>
              </a:r>
              <a:r>
                <a:rPr lang="es-ES_tradnl" sz="1600" baseline="30000" dirty="0"/>
                <a:t>++</a:t>
              </a:r>
            </a:p>
          </p:txBody>
        </p:sp>
        <p:sp>
          <p:nvSpPr>
            <p:cNvPr id="110635" name="Rectangle 43"/>
            <p:cNvSpPr>
              <a:spLocks noChangeArrowheads="1"/>
            </p:cNvSpPr>
            <p:nvPr/>
          </p:nvSpPr>
          <p:spPr bwMode="auto">
            <a:xfrm>
              <a:off x="3061" y="1480"/>
              <a:ext cx="681" cy="3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10636" name="Rectangle 44"/>
            <p:cNvSpPr>
              <a:spLocks noChangeArrowheads="1"/>
            </p:cNvSpPr>
            <p:nvPr/>
          </p:nvSpPr>
          <p:spPr bwMode="auto">
            <a:xfrm>
              <a:off x="3243" y="1344"/>
              <a:ext cx="317" cy="136"/>
            </a:xfrm>
            <a:prstGeom prst="rect">
              <a:avLst/>
            </a:prstGeom>
            <a:solidFill>
              <a:srgbClr val="FFC1C1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110638" name="Line 46"/>
          <p:cNvSpPr>
            <a:spLocks noChangeShapeType="1"/>
          </p:cNvSpPr>
          <p:nvPr/>
        </p:nvSpPr>
        <p:spPr bwMode="auto">
          <a:xfrm>
            <a:off x="3652490" y="4337050"/>
            <a:ext cx="3603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0639" name="Text Box 47"/>
          <p:cNvSpPr txBox="1">
            <a:spLocks noChangeArrowheads="1"/>
          </p:cNvSpPr>
          <p:nvPr/>
        </p:nvSpPr>
        <p:spPr bwMode="auto">
          <a:xfrm>
            <a:off x="5462240" y="2781300"/>
            <a:ext cx="138852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DUODENO</a:t>
            </a:r>
          </a:p>
        </p:txBody>
      </p:sp>
      <p:sp>
        <p:nvSpPr>
          <p:cNvPr id="110640" name="Text Box 48"/>
          <p:cNvSpPr txBox="1">
            <a:spLocks noChangeArrowheads="1"/>
          </p:cNvSpPr>
          <p:nvPr/>
        </p:nvSpPr>
        <p:spPr bwMode="auto">
          <a:xfrm>
            <a:off x="5462240" y="3644900"/>
            <a:ext cx="114967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SANGRE</a:t>
            </a:r>
          </a:p>
        </p:txBody>
      </p:sp>
      <p:sp>
        <p:nvSpPr>
          <p:cNvPr id="110641" name="Text Box 49"/>
          <p:cNvSpPr txBox="1">
            <a:spLocks noChangeArrowheads="1"/>
          </p:cNvSpPr>
          <p:nvPr/>
        </p:nvSpPr>
        <p:spPr bwMode="auto">
          <a:xfrm>
            <a:off x="5406678" y="4911725"/>
            <a:ext cx="142699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PÁNCREAS</a:t>
            </a:r>
          </a:p>
        </p:txBody>
      </p:sp>
      <p:sp>
        <p:nvSpPr>
          <p:cNvPr id="110642" name="Text Box 50"/>
          <p:cNvSpPr txBox="1">
            <a:spLocks noChangeArrowheads="1"/>
          </p:cNvSpPr>
          <p:nvPr/>
        </p:nvSpPr>
        <p:spPr bwMode="auto">
          <a:xfrm>
            <a:off x="3411190" y="4408488"/>
            <a:ext cx="457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(</a:t>
            </a:r>
            <a:r>
              <a:rPr lang="es-ES_tradnl" sz="1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/>
              <a:t>)</a:t>
            </a:r>
          </a:p>
        </p:txBody>
      </p:sp>
      <p:sp>
        <p:nvSpPr>
          <p:cNvPr id="110643" name="Text Box 51"/>
          <p:cNvSpPr txBox="1">
            <a:spLocks noChangeArrowheads="1"/>
          </p:cNvSpPr>
          <p:nvPr/>
        </p:nvSpPr>
        <p:spPr bwMode="auto">
          <a:xfrm>
            <a:off x="3203228" y="4076700"/>
            <a:ext cx="576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 err="1">
                <a:solidFill>
                  <a:srgbClr val="000099"/>
                </a:solidFill>
              </a:rPr>
              <a:t>ACh</a:t>
            </a:r>
            <a:endParaRPr lang="es-ES_tradnl" sz="1600" dirty="0">
              <a:solidFill>
                <a:srgbClr val="000099"/>
              </a:solidFill>
            </a:endParaRPr>
          </a:p>
        </p:txBody>
      </p:sp>
      <p:sp>
        <p:nvSpPr>
          <p:cNvPr id="110644" name="Text Box 52"/>
          <p:cNvSpPr txBox="1">
            <a:spLocks noChangeArrowheads="1"/>
          </p:cNvSpPr>
          <p:nvPr/>
        </p:nvSpPr>
        <p:spPr bwMode="auto">
          <a:xfrm>
            <a:off x="2931765" y="4911725"/>
            <a:ext cx="1058863" cy="336550"/>
          </a:xfrm>
          <a:prstGeom prst="rect">
            <a:avLst/>
          </a:prstGeom>
          <a:solidFill>
            <a:srgbClr val="B3E4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c. acinar</a:t>
            </a:r>
          </a:p>
        </p:txBody>
      </p:sp>
      <p:sp>
        <p:nvSpPr>
          <p:cNvPr id="110645" name="Text Box 53"/>
          <p:cNvSpPr txBox="1">
            <a:spLocks noChangeArrowheads="1"/>
          </p:cNvSpPr>
          <p:nvPr/>
        </p:nvSpPr>
        <p:spPr bwMode="auto">
          <a:xfrm>
            <a:off x="4355753" y="4581525"/>
            <a:ext cx="5762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200"/>
              <a:t>CCK</a:t>
            </a:r>
            <a:r>
              <a:rPr lang="es-ES_tradnl" sz="1200" baseline="-25000"/>
              <a:t>A</a:t>
            </a:r>
          </a:p>
        </p:txBody>
      </p:sp>
      <p:sp>
        <p:nvSpPr>
          <p:cNvPr id="110646" name="Text Box 54"/>
          <p:cNvSpPr txBox="1">
            <a:spLocks noChangeArrowheads="1"/>
          </p:cNvSpPr>
          <p:nvPr/>
        </p:nvSpPr>
        <p:spPr bwMode="auto">
          <a:xfrm>
            <a:off x="7164388" y="1196975"/>
            <a:ext cx="1349375" cy="66992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 b="0">
                <a:latin typeface="Comic Sans MS" pitchFamily="66" charset="0"/>
              </a:rPr>
              <a:t>Secreción </a:t>
            </a:r>
          </a:p>
          <a:p>
            <a:r>
              <a:rPr lang="es-ES" sz="1800" b="0">
                <a:latin typeface="Comic Sans MS" pitchFamily="66" charset="0"/>
              </a:rPr>
              <a:t>ENZIMAS</a:t>
            </a:r>
          </a:p>
        </p:txBody>
      </p:sp>
      <p:sp>
        <p:nvSpPr>
          <p:cNvPr id="110647" name="Text Box 55"/>
          <p:cNvSpPr txBox="1">
            <a:spLocks noChangeArrowheads="1"/>
          </p:cNvSpPr>
          <p:nvPr/>
        </p:nvSpPr>
        <p:spPr bwMode="auto">
          <a:xfrm>
            <a:off x="971550" y="10525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0648" name="Text Box 56"/>
          <p:cNvSpPr txBox="1">
            <a:spLocks noChangeArrowheads="1"/>
          </p:cNvSpPr>
          <p:nvPr/>
        </p:nvSpPr>
        <p:spPr bwMode="auto">
          <a:xfrm>
            <a:off x="1282700" y="10525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0649" name="Line 57"/>
          <p:cNvSpPr>
            <a:spLocks noChangeShapeType="1"/>
          </p:cNvSpPr>
          <p:nvPr/>
        </p:nvSpPr>
        <p:spPr bwMode="auto">
          <a:xfrm>
            <a:off x="4571653" y="3141663"/>
            <a:ext cx="0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0650" name="Text Box 58"/>
          <p:cNvSpPr txBox="1">
            <a:spLocks noChangeArrowheads="1"/>
          </p:cNvSpPr>
          <p:nvPr/>
        </p:nvSpPr>
        <p:spPr bwMode="auto">
          <a:xfrm>
            <a:off x="1619250" y="10525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1" name="Text Box 13"/>
          <p:cNvSpPr txBox="1">
            <a:spLocks noChangeArrowheads="1"/>
          </p:cNvSpPr>
          <p:nvPr/>
        </p:nvSpPr>
        <p:spPr bwMode="auto">
          <a:xfrm>
            <a:off x="6588125" y="500063"/>
            <a:ext cx="1949573" cy="584775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dirty="0"/>
              <a:t>III. PROCESO </a:t>
            </a:r>
          </a:p>
          <a:p>
            <a:pPr algn="l"/>
            <a:r>
              <a:rPr lang="es-ES" sz="1600" dirty="0"/>
              <a:t>      </a:t>
            </a:r>
            <a:r>
              <a:rPr lang="es-ES" sz="1600" dirty="0" smtClean="0"/>
              <a:t>SECRECIÓN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13" grpId="0" animBg="1"/>
      <p:bldP spid="110614" grpId="0" animBg="1"/>
      <p:bldP spid="110616" grpId="0" animBg="1"/>
      <p:bldP spid="110622" grpId="0" animBg="1"/>
      <p:bldP spid="110623" grpId="0" animBg="1"/>
      <p:bldP spid="110625" grpId="0" animBg="1"/>
      <p:bldP spid="110627" grpId="0"/>
      <p:bldP spid="110628" grpId="0"/>
      <p:bldP spid="110631" grpId="0"/>
      <p:bldP spid="110632" grpId="0" animBg="1"/>
      <p:bldP spid="110638" grpId="0" animBg="1"/>
      <p:bldP spid="110639" grpId="0" animBg="1"/>
      <p:bldP spid="110640" grpId="0" animBg="1"/>
      <p:bldP spid="110641" grpId="0" animBg="1"/>
      <p:bldP spid="110642" grpId="0"/>
      <p:bldP spid="110643" grpId="0"/>
      <p:bldP spid="110644" grpId="0" animBg="1"/>
      <p:bldP spid="110645" grpId="0"/>
      <p:bldP spid="11064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2692400" y="1989138"/>
            <a:ext cx="3778250" cy="485775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Regulación secreción CCK</a:t>
            </a:r>
          </a:p>
        </p:txBody>
      </p:sp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2767013" y="2565400"/>
            <a:ext cx="3608387" cy="3081338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>
                <a:srgbClr val="FF0066"/>
              </a:buClr>
              <a:buSzPct val="200000"/>
            </a:pPr>
            <a:endParaRPr lang="es-ES_tradnl" sz="1000" b="0" dirty="0"/>
          </a:p>
          <a:p>
            <a:pPr algn="l">
              <a:buClr>
                <a:srgbClr val="FF0066"/>
              </a:buClr>
              <a:buSzPct val="200000"/>
              <a:buFontTx/>
              <a:buChar char="•"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Péptido liberador de CCK</a:t>
            </a:r>
          </a:p>
          <a:p>
            <a:pPr algn="l"/>
            <a:endParaRPr lang="es-ES_tradnl" sz="1000" b="0" dirty="0"/>
          </a:p>
          <a:p>
            <a:pPr algn="l"/>
            <a:r>
              <a:rPr lang="es-ES_tradnl" sz="1600" b="0" dirty="0"/>
              <a:t>   Estímulo productos degradación  </a:t>
            </a:r>
          </a:p>
          <a:p>
            <a:pPr algn="l"/>
            <a:r>
              <a:rPr lang="es-ES_tradnl" sz="1600" b="0" dirty="0"/>
              <a:t>   proteica y </a:t>
            </a:r>
            <a:r>
              <a:rPr lang="es-ES_tradnl" sz="1600" b="0" dirty="0" smtClean="0"/>
              <a:t>grasas,</a:t>
            </a:r>
          </a:p>
          <a:p>
            <a:pPr algn="l"/>
            <a:r>
              <a:rPr lang="es-ES_tradnl" sz="1600" b="0" dirty="0"/>
              <a:t> </a:t>
            </a:r>
            <a:r>
              <a:rPr lang="es-ES_tradnl" sz="1600" b="0" dirty="0" smtClean="0"/>
              <a:t>  producido </a:t>
            </a:r>
            <a:r>
              <a:rPr lang="es-ES_tradnl" sz="1600" b="0" dirty="0"/>
              <a:t>por </a:t>
            </a:r>
            <a:r>
              <a:rPr lang="es-ES_tradnl" sz="1600" dirty="0"/>
              <a:t>duodeno </a:t>
            </a:r>
          </a:p>
          <a:p>
            <a:pPr algn="l"/>
            <a:r>
              <a:rPr lang="es-ES_tradnl" sz="1600" b="0" dirty="0"/>
              <a:t>   </a:t>
            </a:r>
            <a:r>
              <a:rPr lang="es-ES_tradnl" sz="1600" dirty="0" smtClean="0"/>
              <a:t>estimula</a:t>
            </a:r>
            <a:r>
              <a:rPr lang="es-ES_tradnl" sz="1600" b="0" dirty="0" smtClean="0"/>
              <a:t> </a:t>
            </a:r>
            <a:r>
              <a:rPr lang="es-ES_tradnl" sz="1600" dirty="0"/>
              <a:t>c.  “I”</a:t>
            </a:r>
            <a:r>
              <a:rPr lang="es-ES_tradnl" sz="1600" b="0" dirty="0"/>
              <a:t>  duodeno</a:t>
            </a:r>
          </a:p>
          <a:p>
            <a:pPr algn="l"/>
            <a:endParaRPr lang="es-ES_tradnl" sz="1800" b="0" dirty="0"/>
          </a:p>
          <a:p>
            <a:pPr algn="l">
              <a:buClr>
                <a:srgbClr val="FF0066"/>
              </a:buClr>
              <a:buSzPct val="200000"/>
              <a:buFontTx/>
              <a:buChar char="•"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Péptido MONITOR</a:t>
            </a:r>
          </a:p>
          <a:p>
            <a:pPr algn="l"/>
            <a:endParaRPr lang="es-ES_tradnl" sz="1000" b="0" dirty="0"/>
          </a:p>
          <a:p>
            <a:pPr algn="l"/>
            <a:r>
              <a:rPr lang="es-ES_tradnl" sz="1600" b="0" dirty="0"/>
              <a:t>    Producido por </a:t>
            </a:r>
            <a:r>
              <a:rPr lang="es-ES_tradnl" sz="1600" dirty="0"/>
              <a:t>páncreas</a:t>
            </a:r>
          </a:p>
          <a:p>
            <a:pPr algn="l"/>
            <a:r>
              <a:rPr lang="es-ES_tradnl" sz="1600" b="0" dirty="0"/>
              <a:t>    </a:t>
            </a:r>
            <a:r>
              <a:rPr lang="es-ES_tradnl" sz="1600" dirty="0" smtClean="0"/>
              <a:t>estimula</a:t>
            </a:r>
            <a:r>
              <a:rPr lang="es-ES_tradnl" sz="1600" b="0" dirty="0" smtClean="0"/>
              <a:t> </a:t>
            </a:r>
            <a:r>
              <a:rPr lang="es-ES_tradnl" sz="1600" dirty="0"/>
              <a:t>c.</a:t>
            </a:r>
            <a:r>
              <a:rPr lang="es-ES_tradnl" sz="1600" b="0" dirty="0"/>
              <a:t> “</a:t>
            </a:r>
            <a:r>
              <a:rPr lang="es-ES_tradnl" sz="1600" dirty="0"/>
              <a:t>I</a:t>
            </a:r>
            <a:r>
              <a:rPr lang="es-ES_tradnl" sz="1600" b="0" dirty="0"/>
              <a:t>” duodeno</a:t>
            </a:r>
          </a:p>
          <a:p>
            <a:pPr algn="l"/>
            <a:endParaRPr lang="es-ES_tradnl" sz="1000" b="0" dirty="0"/>
          </a:p>
        </p:txBody>
      </p:sp>
      <p:sp>
        <p:nvSpPr>
          <p:cNvPr id="121865" name="Text Box 9"/>
          <p:cNvSpPr txBox="1">
            <a:spLocks noChangeArrowheads="1"/>
          </p:cNvSpPr>
          <p:nvPr/>
        </p:nvSpPr>
        <p:spPr bwMode="auto">
          <a:xfrm>
            <a:off x="7164388" y="1196975"/>
            <a:ext cx="1349375" cy="66992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800" b="0">
                <a:latin typeface="Comic Sans MS" pitchFamily="66" charset="0"/>
              </a:rPr>
              <a:t>Secreción </a:t>
            </a:r>
          </a:p>
          <a:p>
            <a:r>
              <a:rPr lang="es-ES" sz="1800" b="0">
                <a:latin typeface="Comic Sans MS" pitchFamily="66" charset="0"/>
              </a:rPr>
              <a:t>ENZIMAS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6588125" y="500063"/>
            <a:ext cx="1949573" cy="584775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dirty="0"/>
              <a:t>III. PROCESO </a:t>
            </a:r>
          </a:p>
          <a:p>
            <a:pPr algn="l"/>
            <a:r>
              <a:rPr lang="es-ES" sz="1600" dirty="0"/>
              <a:t>      </a:t>
            </a:r>
            <a:r>
              <a:rPr lang="es-ES" sz="1600" dirty="0" smtClean="0"/>
              <a:t>SECRECIÓN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2" name="Picture 4" descr="regulacion c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37" r="3806" b="4091"/>
          <a:stretch>
            <a:fillRect/>
          </a:stretch>
        </p:blipFill>
        <p:spPr bwMode="auto">
          <a:xfrm>
            <a:off x="900113" y="2133600"/>
            <a:ext cx="5699125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579" name="Oval 11"/>
          <p:cNvSpPr>
            <a:spLocks noChangeArrowheads="1"/>
          </p:cNvSpPr>
          <p:nvPr/>
        </p:nvSpPr>
        <p:spPr bwMode="auto">
          <a:xfrm>
            <a:off x="3995739" y="4941888"/>
            <a:ext cx="831056" cy="5048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9581" name="Text Box 13"/>
          <p:cNvSpPr txBox="1">
            <a:spLocks noChangeArrowheads="1"/>
          </p:cNvSpPr>
          <p:nvPr/>
        </p:nvSpPr>
        <p:spPr bwMode="auto">
          <a:xfrm>
            <a:off x="1331913" y="4222750"/>
            <a:ext cx="989012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Duodeno</a:t>
            </a:r>
          </a:p>
        </p:txBody>
      </p:sp>
      <p:sp>
        <p:nvSpPr>
          <p:cNvPr id="109582" name="Rectangle 14"/>
          <p:cNvSpPr>
            <a:spLocks noChangeArrowheads="1"/>
          </p:cNvSpPr>
          <p:nvPr/>
        </p:nvSpPr>
        <p:spPr bwMode="auto">
          <a:xfrm>
            <a:off x="4284663" y="765175"/>
            <a:ext cx="4103687" cy="1943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9577" name="Oval 9"/>
          <p:cNvSpPr>
            <a:spLocks noChangeArrowheads="1"/>
          </p:cNvSpPr>
          <p:nvPr/>
        </p:nvSpPr>
        <p:spPr bwMode="auto">
          <a:xfrm>
            <a:off x="3492500" y="1558925"/>
            <a:ext cx="2016125" cy="1727200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9583" name="Text Box 15"/>
          <p:cNvSpPr txBox="1">
            <a:spLocks noChangeArrowheads="1"/>
          </p:cNvSpPr>
          <p:nvPr/>
        </p:nvSpPr>
        <p:spPr bwMode="auto">
          <a:xfrm>
            <a:off x="4232275" y="1701800"/>
            <a:ext cx="118903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Péptido</a:t>
            </a:r>
          </a:p>
          <a:p>
            <a:r>
              <a:rPr lang="es-ES" sz="1600"/>
              <a:t>Monitor</a:t>
            </a:r>
          </a:p>
          <a:p>
            <a:r>
              <a:rPr lang="es-ES" sz="1600"/>
              <a:t>(páncreas)</a:t>
            </a:r>
          </a:p>
        </p:txBody>
      </p:sp>
      <p:sp>
        <p:nvSpPr>
          <p:cNvPr id="109584" name="Text Box 16"/>
          <p:cNvSpPr txBox="1">
            <a:spLocks noChangeArrowheads="1"/>
          </p:cNvSpPr>
          <p:nvPr/>
        </p:nvSpPr>
        <p:spPr bwMode="auto">
          <a:xfrm>
            <a:off x="6084888" y="1971675"/>
            <a:ext cx="2382383" cy="1138773"/>
          </a:xfrm>
          <a:prstGeom prst="rect">
            <a:avLst/>
          </a:prstGeom>
          <a:solidFill>
            <a:srgbClr val="FFC1C1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 dirty="0"/>
              <a:t>Hay comida</a:t>
            </a:r>
            <a:r>
              <a:rPr lang="es-ES_tradnl" sz="2000" dirty="0"/>
              <a:t>:</a:t>
            </a:r>
          </a:p>
          <a:p>
            <a:pPr algn="l"/>
            <a:r>
              <a:rPr lang="es-ES_tradnl" sz="1600" dirty="0" smtClean="0"/>
              <a:t>Péptidos </a:t>
            </a:r>
            <a:r>
              <a:rPr lang="es-ES_tradnl" sz="1600" dirty="0"/>
              <a:t>s</a:t>
            </a:r>
            <a:r>
              <a:rPr lang="es-ES_tradnl" sz="1600" dirty="0" smtClean="0"/>
              <a:t>e </a:t>
            </a:r>
            <a:r>
              <a:rPr lang="es-ES_tradnl" sz="1600" dirty="0"/>
              <a:t>degradan </a:t>
            </a:r>
          </a:p>
          <a:p>
            <a:pPr algn="l"/>
            <a:r>
              <a:rPr lang="es-ES_tradnl" sz="1600" u="sng" dirty="0"/>
              <a:t>lento</a:t>
            </a:r>
            <a:r>
              <a:rPr lang="es-ES_tradnl" sz="1600" dirty="0"/>
              <a:t> por enzimas </a:t>
            </a:r>
          </a:p>
          <a:p>
            <a:pPr algn="l"/>
            <a:r>
              <a:rPr lang="es-ES_tradnl" sz="1600" dirty="0"/>
              <a:t>pancreáticas</a:t>
            </a:r>
          </a:p>
        </p:txBody>
      </p:sp>
      <p:sp>
        <p:nvSpPr>
          <p:cNvPr id="109585" name="Text Box 17"/>
          <p:cNvSpPr txBox="1">
            <a:spLocks noChangeArrowheads="1"/>
          </p:cNvSpPr>
          <p:nvPr/>
        </p:nvSpPr>
        <p:spPr bwMode="auto">
          <a:xfrm>
            <a:off x="6084888" y="3644900"/>
            <a:ext cx="2382383" cy="113877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_tradnl" sz="2000" b="0" dirty="0"/>
              <a:t>No hay comida:</a:t>
            </a:r>
          </a:p>
          <a:p>
            <a:pPr algn="l"/>
            <a:r>
              <a:rPr lang="es-ES_tradnl" sz="1600" dirty="0"/>
              <a:t>Se degradan </a:t>
            </a:r>
          </a:p>
          <a:p>
            <a:pPr algn="l"/>
            <a:r>
              <a:rPr lang="es-ES_tradnl" sz="1600" u="sng" dirty="0"/>
              <a:t>rápido</a:t>
            </a:r>
            <a:r>
              <a:rPr lang="es-ES_tradnl" sz="1600" dirty="0"/>
              <a:t> y se acaba </a:t>
            </a:r>
            <a:r>
              <a:rPr lang="es-ES_tradnl" sz="1600" dirty="0" smtClean="0"/>
              <a:t>la liberación de </a:t>
            </a:r>
            <a:r>
              <a:rPr lang="es-ES_tradnl" sz="1600" dirty="0"/>
              <a:t>CCK</a:t>
            </a:r>
          </a:p>
        </p:txBody>
      </p:sp>
      <p:sp>
        <p:nvSpPr>
          <p:cNvPr id="109586" name="Rectangle 18"/>
          <p:cNvSpPr>
            <a:spLocks noChangeArrowheads="1"/>
          </p:cNvSpPr>
          <p:nvPr/>
        </p:nvSpPr>
        <p:spPr bwMode="auto">
          <a:xfrm>
            <a:off x="1116013" y="1846263"/>
            <a:ext cx="12239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1403350" y="2206625"/>
            <a:ext cx="2889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9588" name="Line 20"/>
          <p:cNvSpPr>
            <a:spLocks noChangeShapeType="1"/>
          </p:cNvSpPr>
          <p:nvPr/>
        </p:nvSpPr>
        <p:spPr bwMode="auto">
          <a:xfrm>
            <a:off x="1763713" y="2493963"/>
            <a:ext cx="0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9576" name="Oval 8"/>
          <p:cNvSpPr>
            <a:spLocks noChangeArrowheads="1"/>
          </p:cNvSpPr>
          <p:nvPr/>
        </p:nvSpPr>
        <p:spPr bwMode="auto">
          <a:xfrm>
            <a:off x="1258888" y="1558925"/>
            <a:ext cx="2160587" cy="1582738"/>
          </a:xfrm>
          <a:prstGeom prst="ellipse">
            <a:avLst/>
          </a:prstGeom>
          <a:noFill/>
          <a:ln w="28575">
            <a:solidFill>
              <a:srgbClr val="FFB41D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9575" name="Text Box 7"/>
          <p:cNvSpPr txBox="1">
            <a:spLocks noChangeArrowheads="1"/>
          </p:cNvSpPr>
          <p:nvPr/>
        </p:nvSpPr>
        <p:spPr bwMode="auto">
          <a:xfrm>
            <a:off x="1474788" y="1846263"/>
            <a:ext cx="20097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Péptido Liberador </a:t>
            </a:r>
          </a:p>
          <a:p>
            <a:pPr algn="l"/>
            <a:r>
              <a:rPr lang="es-ES" sz="1600"/>
              <a:t>(intestino)</a:t>
            </a:r>
          </a:p>
        </p:txBody>
      </p:sp>
      <p:sp>
        <p:nvSpPr>
          <p:cNvPr id="109590" name="Text Box 22"/>
          <p:cNvSpPr txBox="1">
            <a:spLocks noChangeArrowheads="1"/>
          </p:cNvSpPr>
          <p:nvPr/>
        </p:nvSpPr>
        <p:spPr bwMode="auto">
          <a:xfrm>
            <a:off x="6659563" y="476250"/>
            <a:ext cx="1804987" cy="88423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0"/>
              <a:t>Regulación CCK</a:t>
            </a:r>
          </a:p>
          <a:p>
            <a:r>
              <a:rPr lang="es-ES_tradnl" sz="1600"/>
              <a:t>Péptidos </a:t>
            </a:r>
          </a:p>
          <a:p>
            <a:r>
              <a:rPr lang="es-ES_tradnl" sz="1600"/>
              <a:t>liberadores</a:t>
            </a:r>
            <a:r>
              <a:rPr lang="es-ES_tradnl"/>
              <a:t> CCK</a:t>
            </a:r>
          </a:p>
        </p:txBody>
      </p:sp>
      <p:sp>
        <p:nvSpPr>
          <p:cNvPr id="109591" name="Text Box 23"/>
          <p:cNvSpPr txBox="1">
            <a:spLocks noChangeArrowheads="1"/>
          </p:cNvSpPr>
          <p:nvPr/>
        </p:nvSpPr>
        <p:spPr bwMode="auto">
          <a:xfrm>
            <a:off x="1042988" y="836613"/>
            <a:ext cx="220662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LUZ DUODENAL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3492500" y="4391025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3780532" y="4365104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1" name="20 Elipse"/>
          <p:cNvSpPr/>
          <p:nvPr/>
        </p:nvSpPr>
        <p:spPr bwMode="auto">
          <a:xfrm>
            <a:off x="3563888" y="4581128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2" name="21 Elipse"/>
          <p:cNvSpPr/>
          <p:nvPr/>
        </p:nvSpPr>
        <p:spPr bwMode="auto">
          <a:xfrm>
            <a:off x="3339205" y="4469129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3" name="22 Elipse"/>
          <p:cNvSpPr/>
          <p:nvPr/>
        </p:nvSpPr>
        <p:spPr bwMode="auto">
          <a:xfrm>
            <a:off x="3339205" y="4711700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4" name="23 Elipse"/>
          <p:cNvSpPr/>
          <p:nvPr/>
        </p:nvSpPr>
        <p:spPr bwMode="auto">
          <a:xfrm>
            <a:off x="3059832" y="4611687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5" name="24 Elipse"/>
          <p:cNvSpPr/>
          <p:nvPr/>
        </p:nvSpPr>
        <p:spPr bwMode="auto">
          <a:xfrm>
            <a:off x="3506398" y="5110162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6" name="25 Elipse"/>
          <p:cNvSpPr/>
          <p:nvPr/>
        </p:nvSpPr>
        <p:spPr bwMode="auto">
          <a:xfrm>
            <a:off x="3810784" y="5571712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7" name="26 Elipse"/>
          <p:cNvSpPr/>
          <p:nvPr/>
        </p:nvSpPr>
        <p:spPr bwMode="auto">
          <a:xfrm>
            <a:off x="4128886" y="5661248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8" name="27 Elipse"/>
          <p:cNvSpPr/>
          <p:nvPr/>
        </p:nvSpPr>
        <p:spPr bwMode="auto">
          <a:xfrm>
            <a:off x="3636516" y="4797152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28 Elipse"/>
          <p:cNvSpPr/>
          <p:nvPr/>
        </p:nvSpPr>
        <p:spPr bwMode="auto">
          <a:xfrm>
            <a:off x="3780532" y="5132933"/>
            <a:ext cx="143396" cy="168275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711111" y="6165850"/>
            <a:ext cx="599234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err="1" smtClean="0">
                <a:latin typeface="Times New Roman" pitchFamily="18" charset="0"/>
                <a:cs typeface="Times New Roman" pitchFamily="18" charset="0"/>
              </a:rPr>
              <a:t>Tomado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9" grpId="0" animBg="1"/>
      <p:bldP spid="109577" grpId="0" animBg="1"/>
      <p:bldP spid="109584" grpId="0" animBg="1"/>
      <p:bldP spid="109585" grpId="0" animBg="1"/>
      <p:bldP spid="10957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8" name="Picture 4" descr="peptidos liberadores cck"/>
          <p:cNvPicPr>
            <a:picLocks noChangeAspect="1" noChangeArrowheads="1"/>
          </p:cNvPicPr>
          <p:nvPr/>
        </p:nvPicPr>
        <p:blipFill>
          <a:blip r:embed="rId2">
            <a:lum bright="-66000" contras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1" t="5138" r="6613"/>
          <a:stretch>
            <a:fillRect/>
          </a:stretch>
        </p:blipFill>
        <p:spPr bwMode="auto">
          <a:xfrm>
            <a:off x="827088" y="836613"/>
            <a:ext cx="5545137" cy="548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674" name="Oval 10"/>
          <p:cNvSpPr>
            <a:spLocks noChangeArrowheads="1"/>
          </p:cNvSpPr>
          <p:nvPr/>
        </p:nvSpPr>
        <p:spPr bwMode="auto">
          <a:xfrm>
            <a:off x="1835150" y="2276475"/>
            <a:ext cx="865188" cy="576263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676" name="Oval 12"/>
          <p:cNvSpPr>
            <a:spLocks noChangeArrowheads="1"/>
          </p:cNvSpPr>
          <p:nvPr/>
        </p:nvSpPr>
        <p:spPr bwMode="auto">
          <a:xfrm>
            <a:off x="3924300" y="4868863"/>
            <a:ext cx="863600" cy="6477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682" name="Rectangle 18"/>
          <p:cNvSpPr>
            <a:spLocks noChangeArrowheads="1"/>
          </p:cNvSpPr>
          <p:nvPr/>
        </p:nvSpPr>
        <p:spPr bwMode="auto">
          <a:xfrm>
            <a:off x="971550" y="692150"/>
            <a:ext cx="720725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6877050" y="333375"/>
            <a:ext cx="1804988" cy="88423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0"/>
              <a:t>Regulación CCK</a:t>
            </a:r>
          </a:p>
          <a:p>
            <a:r>
              <a:rPr lang="es-ES_tradnl" sz="1600"/>
              <a:t>Péptidos </a:t>
            </a:r>
          </a:p>
          <a:p>
            <a:r>
              <a:rPr lang="es-ES_tradnl" sz="1600"/>
              <a:t>liberadores</a:t>
            </a:r>
            <a:r>
              <a:rPr lang="es-ES_tradnl"/>
              <a:t> CCK</a:t>
            </a:r>
          </a:p>
        </p:txBody>
      </p:sp>
      <p:sp>
        <p:nvSpPr>
          <p:cNvPr id="113685" name="Rectangle 21"/>
          <p:cNvSpPr>
            <a:spLocks noChangeArrowheads="1"/>
          </p:cNvSpPr>
          <p:nvPr/>
        </p:nvSpPr>
        <p:spPr bwMode="auto">
          <a:xfrm>
            <a:off x="5291138" y="1773238"/>
            <a:ext cx="13684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686" name="Oval 22"/>
          <p:cNvSpPr>
            <a:spLocks noChangeArrowheads="1"/>
          </p:cNvSpPr>
          <p:nvPr/>
        </p:nvSpPr>
        <p:spPr bwMode="auto">
          <a:xfrm>
            <a:off x="5219700" y="1557338"/>
            <a:ext cx="360363" cy="5032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687" name="Oval 23"/>
          <p:cNvSpPr>
            <a:spLocks noChangeArrowheads="1"/>
          </p:cNvSpPr>
          <p:nvPr/>
        </p:nvSpPr>
        <p:spPr bwMode="auto">
          <a:xfrm>
            <a:off x="6227763" y="1628775"/>
            <a:ext cx="360362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679" name="Text Box 15"/>
          <p:cNvSpPr txBox="1">
            <a:spLocks noChangeArrowheads="1"/>
          </p:cNvSpPr>
          <p:nvPr/>
        </p:nvSpPr>
        <p:spPr bwMode="auto">
          <a:xfrm>
            <a:off x="5399881" y="1696750"/>
            <a:ext cx="13404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/>
              <a:t>C. </a:t>
            </a:r>
            <a:r>
              <a:rPr lang="es-ES_tradnl" sz="1600" dirty="0" err="1"/>
              <a:t>Acinares</a:t>
            </a:r>
            <a:endParaRPr lang="es-ES_tradnl" sz="1600" dirty="0"/>
          </a:p>
          <a:p>
            <a:pPr algn="l"/>
            <a:r>
              <a:rPr lang="es-ES_tradnl" sz="1600" dirty="0"/>
              <a:t>Páncreas</a:t>
            </a:r>
          </a:p>
        </p:txBody>
      </p:sp>
      <p:sp>
        <p:nvSpPr>
          <p:cNvPr id="113688" name="Text Box 24"/>
          <p:cNvSpPr txBox="1">
            <a:spLocks noChangeArrowheads="1"/>
          </p:cNvSpPr>
          <p:nvPr/>
        </p:nvSpPr>
        <p:spPr bwMode="auto">
          <a:xfrm>
            <a:off x="684213" y="1125538"/>
            <a:ext cx="1930400" cy="6096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Estímulo CCK-RP:</a:t>
            </a:r>
          </a:p>
          <a:p>
            <a:pPr algn="l"/>
            <a:r>
              <a:rPr lang="es-ES" sz="1600"/>
              <a:t>AA y ac. grasos</a:t>
            </a:r>
          </a:p>
        </p:txBody>
      </p:sp>
      <p:sp>
        <p:nvSpPr>
          <p:cNvPr id="113689" name="Text Box 25"/>
          <p:cNvSpPr txBox="1">
            <a:spLocks noChangeArrowheads="1"/>
          </p:cNvSpPr>
          <p:nvPr/>
        </p:nvSpPr>
        <p:spPr bwMode="auto">
          <a:xfrm>
            <a:off x="6443663" y="2559050"/>
            <a:ext cx="2354262" cy="2198688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/>
              <a:t>Péptido Monitor:</a:t>
            </a:r>
          </a:p>
          <a:p>
            <a:pPr algn="l"/>
            <a:endParaRPr lang="es-ES" sz="800" dirty="0"/>
          </a:p>
          <a:p>
            <a:pPr algn="l"/>
            <a:r>
              <a:rPr lang="es-ES" sz="1600" dirty="0"/>
              <a:t>Mediado neuralmente</a:t>
            </a:r>
          </a:p>
          <a:p>
            <a:pPr algn="l"/>
            <a:endParaRPr lang="es-ES" sz="800" dirty="0"/>
          </a:p>
          <a:p>
            <a:pPr algn="l"/>
            <a:r>
              <a:rPr lang="es-ES" sz="1600" u="sng" dirty="0"/>
              <a:t>F. Cefálica:</a:t>
            </a:r>
            <a:endParaRPr lang="es-ES" sz="800" u="sng" dirty="0"/>
          </a:p>
          <a:p>
            <a:pPr algn="l"/>
            <a:r>
              <a:rPr lang="es-ES" sz="1600" dirty="0" err="1"/>
              <a:t>ACh</a:t>
            </a:r>
            <a:r>
              <a:rPr lang="es-ES" sz="1600" dirty="0"/>
              <a:t> y GRP</a:t>
            </a:r>
          </a:p>
          <a:p>
            <a:pPr algn="l"/>
            <a:endParaRPr lang="es-ES" sz="800" dirty="0"/>
          </a:p>
          <a:p>
            <a:pPr algn="l"/>
            <a:r>
              <a:rPr lang="es-ES" sz="1600" u="sng" dirty="0"/>
              <a:t>F. Gástrica-intestinal</a:t>
            </a:r>
          </a:p>
          <a:p>
            <a:pPr algn="l"/>
            <a:r>
              <a:rPr lang="es-ES" sz="1600" dirty="0"/>
              <a:t>R. </a:t>
            </a:r>
            <a:r>
              <a:rPr lang="es-ES" sz="1600" dirty="0" err="1"/>
              <a:t>Vagovagales</a:t>
            </a:r>
            <a:r>
              <a:rPr lang="es-ES" sz="1600" dirty="0"/>
              <a:t> en </a:t>
            </a:r>
          </a:p>
          <a:p>
            <a:pPr algn="l"/>
            <a:r>
              <a:rPr lang="es-ES" sz="1600" dirty="0"/>
              <a:t>respuesta a comida</a:t>
            </a:r>
          </a:p>
        </p:txBody>
      </p:sp>
      <p:sp>
        <p:nvSpPr>
          <p:cNvPr id="113675" name="Oval 11"/>
          <p:cNvSpPr>
            <a:spLocks noChangeArrowheads="1"/>
          </p:cNvSpPr>
          <p:nvPr/>
        </p:nvSpPr>
        <p:spPr bwMode="auto">
          <a:xfrm>
            <a:off x="4140200" y="1700213"/>
            <a:ext cx="1223963" cy="792162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7" name="Text Box 23"/>
          <p:cNvSpPr txBox="1">
            <a:spLocks noChangeArrowheads="1"/>
          </p:cNvSpPr>
          <p:nvPr/>
        </p:nvSpPr>
        <p:spPr bwMode="auto">
          <a:xfrm>
            <a:off x="652637" y="493712"/>
            <a:ext cx="220662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LUZ DUODENAL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4" grpId="0" animBg="1"/>
      <p:bldP spid="113676" grpId="0" animBg="1"/>
      <p:bldP spid="113679" grpId="0"/>
      <p:bldP spid="113688" grpId="0" animBg="1"/>
      <p:bldP spid="113689" grpId="0" animBg="1"/>
      <p:bldP spid="11367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8" name="Picture 48" descr="secrecion enz pancreas1"/>
          <p:cNvPicPr>
            <a:picLocks noChangeAspect="1" noChangeArrowheads="1"/>
          </p:cNvPicPr>
          <p:nvPr/>
        </p:nvPicPr>
        <p:blipFill>
          <a:blip r:embed="rId2">
            <a:lum bright="-24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263" y="765175"/>
            <a:ext cx="5957887" cy="512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882" name="Rectangle 2"/>
          <p:cNvSpPr>
            <a:spLocks noChangeArrowheads="1"/>
          </p:cNvSpPr>
          <p:nvPr/>
        </p:nvSpPr>
        <p:spPr bwMode="auto">
          <a:xfrm>
            <a:off x="7223125" y="2008188"/>
            <a:ext cx="504825" cy="360362"/>
          </a:xfrm>
          <a:prstGeom prst="rect">
            <a:avLst/>
          </a:prstGeom>
          <a:noFill/>
          <a:ln w="19050">
            <a:solidFill>
              <a:srgbClr val="3B929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883" name="Rectangle 3"/>
          <p:cNvSpPr>
            <a:spLocks noChangeArrowheads="1"/>
          </p:cNvSpPr>
          <p:nvPr/>
        </p:nvSpPr>
        <p:spPr bwMode="auto">
          <a:xfrm>
            <a:off x="1150938" y="1071563"/>
            <a:ext cx="2665412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 b="0">
              <a:latin typeface="Arial" charset="0"/>
            </a:endParaRPr>
          </a:p>
        </p:txBody>
      </p:sp>
      <p:sp>
        <p:nvSpPr>
          <p:cNvPr id="122885" name="Rectangle 5"/>
          <p:cNvSpPr>
            <a:spLocks noChangeArrowheads="1"/>
          </p:cNvSpPr>
          <p:nvPr/>
        </p:nvSpPr>
        <p:spPr bwMode="auto">
          <a:xfrm>
            <a:off x="7151688" y="1576388"/>
            <a:ext cx="1008062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886" name="Text Box 6"/>
          <p:cNvSpPr txBox="1">
            <a:spLocks noChangeArrowheads="1"/>
          </p:cNvSpPr>
          <p:nvPr/>
        </p:nvSpPr>
        <p:spPr bwMode="auto">
          <a:xfrm>
            <a:off x="7115175" y="2033588"/>
            <a:ext cx="757238" cy="466725"/>
          </a:xfrm>
          <a:prstGeom prst="rect">
            <a:avLst/>
          </a:prstGeom>
          <a:solidFill>
            <a:srgbClr val="FF9900"/>
          </a:solidFill>
          <a:ln w="9525">
            <a:solidFill>
              <a:srgbClr val="52B1B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/>
              <a:t>CCK</a:t>
            </a:r>
          </a:p>
        </p:txBody>
      </p:sp>
      <p:sp>
        <p:nvSpPr>
          <p:cNvPr id="122887" name="Text Box 7"/>
          <p:cNvSpPr txBox="1">
            <a:spLocks noChangeArrowheads="1"/>
          </p:cNvSpPr>
          <p:nvPr/>
        </p:nvSpPr>
        <p:spPr bwMode="auto">
          <a:xfrm>
            <a:off x="7620000" y="2570163"/>
            <a:ext cx="580608" cy="338554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 err="1"/>
              <a:t>ACh</a:t>
            </a:r>
            <a:endParaRPr lang="es-ES" sz="1600" dirty="0"/>
          </a:p>
        </p:txBody>
      </p:sp>
      <p:sp>
        <p:nvSpPr>
          <p:cNvPr id="122888" name="Rectangle 8"/>
          <p:cNvSpPr>
            <a:spLocks noChangeArrowheads="1"/>
          </p:cNvSpPr>
          <p:nvPr/>
        </p:nvSpPr>
        <p:spPr bwMode="auto">
          <a:xfrm>
            <a:off x="1187450" y="260350"/>
            <a:ext cx="2376488" cy="1385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889" name="Rectangle 9"/>
          <p:cNvSpPr>
            <a:spLocks noChangeArrowheads="1"/>
          </p:cNvSpPr>
          <p:nvPr/>
        </p:nvSpPr>
        <p:spPr bwMode="auto">
          <a:xfrm>
            <a:off x="4248150" y="5032375"/>
            <a:ext cx="15843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890" name="Oval 10"/>
          <p:cNvSpPr>
            <a:spLocks noChangeArrowheads="1"/>
          </p:cNvSpPr>
          <p:nvPr/>
        </p:nvSpPr>
        <p:spPr bwMode="auto">
          <a:xfrm>
            <a:off x="4572000" y="2636838"/>
            <a:ext cx="574675" cy="6477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893" name="Text Box 13"/>
          <p:cNvSpPr txBox="1">
            <a:spLocks noChangeArrowheads="1"/>
          </p:cNvSpPr>
          <p:nvPr/>
        </p:nvSpPr>
        <p:spPr bwMode="auto">
          <a:xfrm>
            <a:off x="539750" y="5229225"/>
            <a:ext cx="2016125" cy="1279525"/>
          </a:xfrm>
          <a:prstGeom prst="rect">
            <a:avLst/>
          </a:prstGeom>
          <a:solidFill>
            <a:srgbClr val="CDE9EB"/>
          </a:solidFill>
          <a:ln w="28575">
            <a:solidFill>
              <a:srgbClr val="D269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MX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S. Pancreática</a:t>
            </a:r>
          </a:p>
          <a:p>
            <a:pPr algn="l"/>
            <a:r>
              <a:rPr lang="es-MX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Bajo volumen Rica en:</a:t>
            </a:r>
            <a:r>
              <a:rPr lang="es-MX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/>
            <a:r>
              <a:rPr lang="es-MX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Enzimas, NaCl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/>
        </p:nvSpPr>
        <p:spPr bwMode="auto">
          <a:xfrm>
            <a:off x="7980363" y="2133600"/>
            <a:ext cx="920750" cy="323850"/>
          </a:xfrm>
          <a:prstGeom prst="rect">
            <a:avLst/>
          </a:prstGeom>
          <a:solidFill>
            <a:srgbClr val="FFC1C1"/>
          </a:solidFill>
          <a:ln w="19050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>
                <a:effectLst>
                  <a:outerShdw blurRad="38100" dist="38100" dir="2700000" algn="tl">
                    <a:srgbClr val="FFFFFF"/>
                  </a:outerShdw>
                </a:effectLst>
              </a:rPr>
              <a:t>Gastrina</a:t>
            </a:r>
          </a:p>
        </p:txBody>
      </p:sp>
      <p:sp>
        <p:nvSpPr>
          <p:cNvPr id="122895" name="Text Box 15"/>
          <p:cNvSpPr txBox="1">
            <a:spLocks noChangeArrowheads="1"/>
          </p:cNvSpPr>
          <p:nvPr/>
        </p:nvSpPr>
        <p:spPr bwMode="auto">
          <a:xfrm>
            <a:off x="8339138" y="2579688"/>
            <a:ext cx="625475" cy="346075"/>
          </a:xfrm>
          <a:prstGeom prst="rect">
            <a:avLst/>
          </a:prstGeom>
          <a:solidFill>
            <a:srgbClr val="CDE9EB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n. X</a:t>
            </a:r>
          </a:p>
        </p:txBody>
      </p:sp>
      <p:sp>
        <p:nvSpPr>
          <p:cNvPr id="122896" name="Text Box 16"/>
          <p:cNvSpPr txBox="1">
            <a:spLocks noChangeArrowheads="1"/>
          </p:cNvSpPr>
          <p:nvPr/>
        </p:nvSpPr>
        <p:spPr bwMode="auto">
          <a:xfrm>
            <a:off x="323850" y="3294063"/>
            <a:ext cx="1223963" cy="701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</a:t>
            </a:r>
          </a:p>
          <a:p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ACINAR</a:t>
            </a:r>
          </a:p>
        </p:txBody>
      </p:sp>
      <p:sp>
        <p:nvSpPr>
          <p:cNvPr id="122897" name="Text Box 17"/>
          <p:cNvSpPr txBox="1">
            <a:spLocks noChangeArrowheads="1"/>
          </p:cNvSpPr>
          <p:nvPr/>
        </p:nvSpPr>
        <p:spPr bwMode="auto">
          <a:xfrm>
            <a:off x="539750" y="476250"/>
            <a:ext cx="1417638" cy="944563"/>
          </a:xfrm>
          <a:prstGeom prst="rect">
            <a:avLst/>
          </a:prstGeom>
          <a:solidFill>
            <a:srgbClr val="FFC77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Secreción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ENZIMAS 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Secuencia  </a:t>
            </a:r>
          </a:p>
        </p:txBody>
      </p:sp>
      <p:sp>
        <p:nvSpPr>
          <p:cNvPr id="122898" name="Text Box 18"/>
          <p:cNvSpPr txBox="1">
            <a:spLocks noChangeArrowheads="1"/>
          </p:cNvSpPr>
          <p:nvPr/>
        </p:nvSpPr>
        <p:spPr bwMode="auto">
          <a:xfrm>
            <a:off x="2460625" y="588963"/>
            <a:ext cx="828675" cy="823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8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22899" name="Line 19"/>
          <p:cNvSpPr>
            <a:spLocks noChangeShapeType="1"/>
          </p:cNvSpPr>
          <p:nvPr/>
        </p:nvSpPr>
        <p:spPr bwMode="auto">
          <a:xfrm>
            <a:off x="7546975" y="141287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2900" name="Text Box 20"/>
          <p:cNvSpPr txBox="1">
            <a:spLocks noChangeArrowheads="1"/>
          </p:cNvSpPr>
          <p:nvPr/>
        </p:nvSpPr>
        <p:spPr bwMode="auto">
          <a:xfrm>
            <a:off x="7027863" y="2565400"/>
            <a:ext cx="592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122901" name="Line 21"/>
          <p:cNvSpPr>
            <a:spLocks noChangeShapeType="1"/>
          </p:cNvSpPr>
          <p:nvPr/>
        </p:nvSpPr>
        <p:spPr bwMode="auto">
          <a:xfrm>
            <a:off x="7546975" y="2493963"/>
            <a:ext cx="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2902" name="Line 22"/>
          <p:cNvSpPr>
            <a:spLocks noChangeShapeType="1"/>
          </p:cNvSpPr>
          <p:nvPr/>
        </p:nvSpPr>
        <p:spPr bwMode="auto">
          <a:xfrm>
            <a:off x="7980363" y="2925763"/>
            <a:ext cx="0" cy="719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2903" name="Text Box 23"/>
          <p:cNvSpPr txBox="1">
            <a:spLocks noChangeArrowheads="1"/>
          </p:cNvSpPr>
          <p:nvPr/>
        </p:nvSpPr>
        <p:spPr bwMode="auto">
          <a:xfrm>
            <a:off x="2124075" y="588963"/>
            <a:ext cx="506413" cy="8239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8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2904" name="Rectangle 24"/>
          <p:cNvSpPr>
            <a:spLocks noChangeArrowheads="1"/>
          </p:cNvSpPr>
          <p:nvPr/>
        </p:nvSpPr>
        <p:spPr bwMode="auto">
          <a:xfrm>
            <a:off x="7620000" y="1125538"/>
            <a:ext cx="4318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05" name="Text Box 25"/>
          <p:cNvSpPr txBox="1">
            <a:spLocks noChangeArrowheads="1"/>
          </p:cNvSpPr>
          <p:nvPr/>
        </p:nvSpPr>
        <p:spPr bwMode="auto">
          <a:xfrm>
            <a:off x="7043738" y="549275"/>
            <a:ext cx="1019175" cy="854075"/>
          </a:xfrm>
          <a:prstGeom prst="rect">
            <a:avLst/>
          </a:prstGeom>
          <a:solidFill>
            <a:srgbClr val="FFE4C9"/>
          </a:solidFill>
          <a:ln w="28575">
            <a:solidFill>
              <a:srgbClr val="FF840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Quimo </a:t>
            </a:r>
          </a:p>
          <a:p>
            <a:pPr algn="l"/>
            <a:r>
              <a:rPr lang="es-ES" sz="1600"/>
              <a:t>péptidos</a:t>
            </a:r>
          </a:p>
          <a:p>
            <a:pPr algn="l"/>
            <a:r>
              <a:rPr lang="es-ES" sz="1600"/>
              <a:t>grasa</a:t>
            </a:r>
          </a:p>
        </p:txBody>
      </p:sp>
      <p:sp>
        <p:nvSpPr>
          <p:cNvPr id="122906" name="Rectangle 26"/>
          <p:cNvSpPr>
            <a:spLocks noChangeArrowheads="1"/>
          </p:cNvSpPr>
          <p:nvPr/>
        </p:nvSpPr>
        <p:spPr bwMode="auto">
          <a:xfrm>
            <a:off x="4140200" y="4581525"/>
            <a:ext cx="13684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07" name="Text Box 27"/>
          <p:cNvSpPr txBox="1">
            <a:spLocks noChangeArrowheads="1"/>
          </p:cNvSpPr>
          <p:nvPr/>
        </p:nvSpPr>
        <p:spPr bwMode="auto">
          <a:xfrm>
            <a:off x="4352938" y="4724400"/>
            <a:ext cx="1263487" cy="707886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c. </a:t>
            </a:r>
            <a:r>
              <a:rPr lang="es-ES" sz="2000" b="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Acinar</a:t>
            </a:r>
            <a:endParaRPr lang="es-ES" sz="2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Páncreas</a:t>
            </a:r>
          </a:p>
        </p:txBody>
      </p:sp>
      <p:sp>
        <p:nvSpPr>
          <p:cNvPr id="122908" name="Oval 28"/>
          <p:cNvSpPr>
            <a:spLocks noChangeArrowheads="1"/>
          </p:cNvSpPr>
          <p:nvPr/>
        </p:nvSpPr>
        <p:spPr bwMode="auto">
          <a:xfrm>
            <a:off x="7115175" y="1485900"/>
            <a:ext cx="288925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09" name="Text Box 29"/>
          <p:cNvSpPr txBox="1">
            <a:spLocks noChangeArrowheads="1"/>
          </p:cNvSpPr>
          <p:nvPr/>
        </p:nvSpPr>
        <p:spPr bwMode="auto">
          <a:xfrm>
            <a:off x="6443663" y="4918075"/>
            <a:ext cx="2557462" cy="14017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 u="sng" dirty="0"/>
              <a:t>F. Cefálica y Gástrica</a:t>
            </a:r>
            <a:r>
              <a:rPr lang="es-ES_tradnl" sz="1800" b="0" dirty="0"/>
              <a:t>:</a:t>
            </a:r>
          </a:p>
          <a:p>
            <a:pPr algn="l"/>
            <a:r>
              <a:rPr lang="es-ES_tradnl" sz="1600" dirty="0" err="1"/>
              <a:t>ACh</a:t>
            </a:r>
            <a:r>
              <a:rPr lang="es-ES_tradnl" sz="1600" dirty="0"/>
              <a:t> y Gastrina</a:t>
            </a:r>
          </a:p>
          <a:p>
            <a:pPr algn="l"/>
            <a:endParaRPr lang="es-ES_tradnl" b="0" dirty="0"/>
          </a:p>
          <a:p>
            <a:pPr algn="l"/>
            <a:r>
              <a:rPr lang="es-ES_tradnl" sz="1800" b="0" u="sng" dirty="0"/>
              <a:t>F. Intestinal</a:t>
            </a:r>
            <a:r>
              <a:rPr lang="es-ES_tradnl" sz="1800" b="0" dirty="0"/>
              <a:t>:</a:t>
            </a:r>
            <a:r>
              <a:rPr lang="es-ES_tradnl" sz="1600" dirty="0"/>
              <a:t> </a:t>
            </a:r>
          </a:p>
          <a:p>
            <a:pPr algn="l"/>
            <a:r>
              <a:rPr lang="es-ES_tradnl" sz="1800" dirty="0"/>
              <a:t>CCK</a:t>
            </a:r>
          </a:p>
        </p:txBody>
      </p:sp>
      <p:sp>
        <p:nvSpPr>
          <p:cNvPr id="122911" name="Rectangle 31"/>
          <p:cNvSpPr>
            <a:spLocks noChangeArrowheads="1"/>
          </p:cNvSpPr>
          <p:nvPr/>
        </p:nvSpPr>
        <p:spPr bwMode="auto">
          <a:xfrm>
            <a:off x="6899275" y="2997200"/>
            <a:ext cx="5048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12" name="Text Box 32"/>
          <p:cNvSpPr txBox="1">
            <a:spLocks noChangeArrowheads="1"/>
          </p:cNvSpPr>
          <p:nvPr/>
        </p:nvSpPr>
        <p:spPr bwMode="auto">
          <a:xfrm>
            <a:off x="6659563" y="2924175"/>
            <a:ext cx="539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CCK</a:t>
            </a:r>
            <a:r>
              <a:rPr lang="es-ES_tradnl" sz="12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</a:p>
        </p:txBody>
      </p:sp>
      <p:sp>
        <p:nvSpPr>
          <p:cNvPr id="122914" name="Line 34"/>
          <p:cNvSpPr>
            <a:spLocks noChangeShapeType="1"/>
          </p:cNvSpPr>
          <p:nvPr/>
        </p:nvSpPr>
        <p:spPr bwMode="auto">
          <a:xfrm flipH="1">
            <a:off x="6732588" y="3644900"/>
            <a:ext cx="1247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2915" name="Text Box 35"/>
          <p:cNvSpPr txBox="1">
            <a:spLocks noChangeArrowheads="1"/>
          </p:cNvSpPr>
          <p:nvPr/>
        </p:nvSpPr>
        <p:spPr bwMode="auto">
          <a:xfrm>
            <a:off x="7212013" y="1624013"/>
            <a:ext cx="695325" cy="36512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c.”I”</a:t>
            </a:r>
          </a:p>
        </p:txBody>
      </p:sp>
      <p:sp>
        <p:nvSpPr>
          <p:cNvPr id="122916" name="Line 36"/>
          <p:cNvSpPr>
            <a:spLocks noChangeShapeType="1"/>
          </p:cNvSpPr>
          <p:nvPr/>
        </p:nvSpPr>
        <p:spPr bwMode="auto">
          <a:xfrm flipH="1">
            <a:off x="6732588" y="3213100"/>
            <a:ext cx="8143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2917" name="Rectangle 37"/>
          <p:cNvSpPr>
            <a:spLocks noChangeArrowheads="1"/>
          </p:cNvSpPr>
          <p:nvPr/>
        </p:nvSpPr>
        <p:spPr bwMode="auto">
          <a:xfrm>
            <a:off x="1836738" y="2925763"/>
            <a:ext cx="7207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20" name="Rectangle 40"/>
          <p:cNvSpPr>
            <a:spLocks noChangeArrowheads="1"/>
          </p:cNvSpPr>
          <p:nvPr/>
        </p:nvSpPr>
        <p:spPr bwMode="auto">
          <a:xfrm>
            <a:off x="1547813" y="3644900"/>
            <a:ext cx="7207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21" name="Rectangle 41"/>
          <p:cNvSpPr>
            <a:spLocks noChangeArrowheads="1"/>
          </p:cNvSpPr>
          <p:nvPr/>
        </p:nvSpPr>
        <p:spPr bwMode="auto">
          <a:xfrm>
            <a:off x="1258888" y="4292600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25" name="Rectangle 45"/>
          <p:cNvSpPr>
            <a:spLocks noChangeArrowheads="1"/>
          </p:cNvSpPr>
          <p:nvPr/>
        </p:nvSpPr>
        <p:spPr bwMode="auto">
          <a:xfrm>
            <a:off x="7043738" y="1485900"/>
            <a:ext cx="14446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26" name="Oval 46"/>
          <p:cNvSpPr>
            <a:spLocks noChangeArrowheads="1"/>
          </p:cNvSpPr>
          <p:nvPr/>
        </p:nvSpPr>
        <p:spPr bwMode="auto">
          <a:xfrm>
            <a:off x="5795963" y="5373688"/>
            <a:ext cx="504825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29" name="Oval 49"/>
          <p:cNvSpPr>
            <a:spLocks noChangeArrowheads="1"/>
          </p:cNvSpPr>
          <p:nvPr/>
        </p:nvSpPr>
        <p:spPr bwMode="auto">
          <a:xfrm>
            <a:off x="2124075" y="3644900"/>
            <a:ext cx="3603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23" name="Text Box 43"/>
          <p:cNvSpPr txBox="1">
            <a:spLocks noChangeArrowheads="1"/>
          </p:cNvSpPr>
          <p:nvPr/>
        </p:nvSpPr>
        <p:spPr bwMode="auto">
          <a:xfrm>
            <a:off x="1979613" y="3789363"/>
            <a:ext cx="536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24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122930" name="Oval 50"/>
          <p:cNvSpPr>
            <a:spLocks noChangeArrowheads="1"/>
          </p:cNvSpPr>
          <p:nvPr/>
        </p:nvSpPr>
        <p:spPr bwMode="auto">
          <a:xfrm>
            <a:off x="1835150" y="4652963"/>
            <a:ext cx="504825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22" name="Text Box 42"/>
          <p:cNvSpPr txBox="1">
            <a:spLocks noChangeArrowheads="1"/>
          </p:cNvSpPr>
          <p:nvPr/>
        </p:nvSpPr>
        <p:spPr bwMode="auto">
          <a:xfrm>
            <a:off x="1930400" y="4389438"/>
            <a:ext cx="681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24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122931" name="Oval 51"/>
          <p:cNvSpPr>
            <a:spLocks noChangeArrowheads="1"/>
          </p:cNvSpPr>
          <p:nvPr/>
        </p:nvSpPr>
        <p:spPr bwMode="auto">
          <a:xfrm>
            <a:off x="5724525" y="5589588"/>
            <a:ext cx="431800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27" name="Text Box 47"/>
          <p:cNvSpPr txBox="1">
            <a:spLocks noChangeArrowheads="1"/>
          </p:cNvSpPr>
          <p:nvPr/>
        </p:nvSpPr>
        <p:spPr bwMode="auto">
          <a:xfrm>
            <a:off x="5580063" y="5661025"/>
            <a:ext cx="557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sz="18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122935" name="Text Box 55"/>
          <p:cNvSpPr txBox="1">
            <a:spLocks noChangeArrowheads="1"/>
          </p:cNvSpPr>
          <p:nvPr/>
        </p:nvSpPr>
        <p:spPr bwMode="auto">
          <a:xfrm>
            <a:off x="6659563" y="4492625"/>
            <a:ext cx="361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n-US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122936" name="Rectangle 56"/>
          <p:cNvSpPr>
            <a:spLocks noChangeArrowheads="1"/>
          </p:cNvSpPr>
          <p:nvPr/>
        </p:nvSpPr>
        <p:spPr bwMode="auto">
          <a:xfrm>
            <a:off x="6659563" y="4005263"/>
            <a:ext cx="43338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34" name="Text Box 54"/>
          <p:cNvSpPr txBox="1">
            <a:spLocks noChangeArrowheads="1"/>
          </p:cNvSpPr>
          <p:nvPr/>
        </p:nvSpPr>
        <p:spPr bwMode="auto">
          <a:xfrm>
            <a:off x="6626225" y="4270375"/>
            <a:ext cx="520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2Cl</a:t>
            </a:r>
            <a:r>
              <a:rPr lang="es-ES_tradnl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122933" name="Text Box 53"/>
          <p:cNvSpPr txBox="1">
            <a:spLocks noChangeArrowheads="1"/>
          </p:cNvSpPr>
          <p:nvPr/>
        </p:nvSpPr>
        <p:spPr bwMode="auto">
          <a:xfrm>
            <a:off x="6588125" y="4060825"/>
            <a:ext cx="4968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_tradnl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122940" name="Rectangle 60"/>
          <p:cNvSpPr>
            <a:spLocks noChangeArrowheads="1"/>
          </p:cNvSpPr>
          <p:nvPr/>
        </p:nvSpPr>
        <p:spPr bwMode="auto">
          <a:xfrm>
            <a:off x="2411413" y="3644900"/>
            <a:ext cx="1444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41" name="Rectangle 61"/>
          <p:cNvSpPr>
            <a:spLocks noChangeArrowheads="1"/>
          </p:cNvSpPr>
          <p:nvPr/>
        </p:nvSpPr>
        <p:spPr bwMode="auto">
          <a:xfrm>
            <a:off x="2339975" y="4724400"/>
            <a:ext cx="2159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39" name="Freeform 59"/>
          <p:cNvSpPr>
            <a:spLocks/>
          </p:cNvSpPr>
          <p:nvPr/>
        </p:nvSpPr>
        <p:spPr bwMode="auto">
          <a:xfrm>
            <a:off x="2268538" y="4797425"/>
            <a:ext cx="287337" cy="155575"/>
          </a:xfrm>
          <a:custGeom>
            <a:avLst/>
            <a:gdLst>
              <a:gd name="T0" fmla="*/ 0 w 181"/>
              <a:gd name="T1" fmla="*/ 98 h 98"/>
              <a:gd name="T2" fmla="*/ 91 w 181"/>
              <a:gd name="T3" fmla="*/ 7 h 98"/>
              <a:gd name="T4" fmla="*/ 181 w 181"/>
              <a:gd name="T5" fmla="*/ 5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" h="98">
                <a:moveTo>
                  <a:pt x="0" y="98"/>
                </a:moveTo>
                <a:cubicBezTo>
                  <a:pt x="30" y="56"/>
                  <a:pt x="61" y="14"/>
                  <a:pt x="91" y="7"/>
                </a:cubicBezTo>
                <a:cubicBezTo>
                  <a:pt x="121" y="0"/>
                  <a:pt x="166" y="45"/>
                  <a:pt x="181" y="53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2938" name="Freeform 58"/>
          <p:cNvSpPr>
            <a:spLocks/>
          </p:cNvSpPr>
          <p:nvPr/>
        </p:nvSpPr>
        <p:spPr bwMode="auto">
          <a:xfrm>
            <a:off x="2268538" y="3716338"/>
            <a:ext cx="287337" cy="155575"/>
          </a:xfrm>
          <a:custGeom>
            <a:avLst/>
            <a:gdLst>
              <a:gd name="T0" fmla="*/ 0 w 181"/>
              <a:gd name="T1" fmla="*/ 98 h 98"/>
              <a:gd name="T2" fmla="*/ 91 w 181"/>
              <a:gd name="T3" fmla="*/ 7 h 98"/>
              <a:gd name="T4" fmla="*/ 181 w 181"/>
              <a:gd name="T5" fmla="*/ 5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" h="98">
                <a:moveTo>
                  <a:pt x="0" y="98"/>
                </a:moveTo>
                <a:cubicBezTo>
                  <a:pt x="30" y="56"/>
                  <a:pt x="61" y="14"/>
                  <a:pt x="91" y="7"/>
                </a:cubicBezTo>
                <a:cubicBezTo>
                  <a:pt x="121" y="0"/>
                  <a:pt x="166" y="45"/>
                  <a:pt x="181" y="53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2924" name="Oval 44"/>
          <p:cNvSpPr>
            <a:spLocks noChangeArrowheads="1"/>
          </p:cNvSpPr>
          <p:nvPr/>
        </p:nvSpPr>
        <p:spPr bwMode="auto">
          <a:xfrm>
            <a:off x="1836738" y="3644900"/>
            <a:ext cx="863600" cy="1439863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43" name="Oval 63"/>
          <p:cNvSpPr>
            <a:spLocks noChangeArrowheads="1"/>
          </p:cNvSpPr>
          <p:nvPr/>
        </p:nvSpPr>
        <p:spPr bwMode="auto">
          <a:xfrm>
            <a:off x="2484438" y="2708275"/>
            <a:ext cx="14287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19" name="Oval 39"/>
          <p:cNvSpPr>
            <a:spLocks noChangeArrowheads="1"/>
          </p:cNvSpPr>
          <p:nvPr/>
        </p:nvSpPr>
        <p:spPr bwMode="auto">
          <a:xfrm>
            <a:off x="1187450" y="2349500"/>
            <a:ext cx="1439863" cy="574675"/>
          </a:xfrm>
          <a:prstGeom prst="ellipse">
            <a:avLst/>
          </a:prstGeom>
          <a:solidFill>
            <a:srgbClr val="FFC775"/>
          </a:solidFill>
          <a:ln w="38100">
            <a:solidFill>
              <a:srgbClr val="F47A00"/>
            </a:solidFill>
            <a:round/>
            <a:headEnd/>
            <a:tailEnd/>
          </a:ln>
          <a:effectLst>
            <a:outerShdw dist="40161" dir="1106097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18" name="Text Box 38"/>
          <p:cNvSpPr txBox="1">
            <a:spLocks noChangeArrowheads="1"/>
          </p:cNvSpPr>
          <p:nvPr/>
        </p:nvSpPr>
        <p:spPr bwMode="auto">
          <a:xfrm>
            <a:off x="1260475" y="2420938"/>
            <a:ext cx="1439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Enzimas</a:t>
            </a:r>
          </a:p>
        </p:txBody>
      </p:sp>
      <p:sp>
        <p:nvSpPr>
          <p:cNvPr id="122944" name="Oval 64"/>
          <p:cNvSpPr>
            <a:spLocks noChangeArrowheads="1"/>
          </p:cNvSpPr>
          <p:nvPr/>
        </p:nvSpPr>
        <p:spPr bwMode="auto">
          <a:xfrm>
            <a:off x="2411413" y="306863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45" name="Oval 65"/>
          <p:cNvSpPr>
            <a:spLocks noChangeArrowheads="1"/>
          </p:cNvSpPr>
          <p:nvPr/>
        </p:nvSpPr>
        <p:spPr bwMode="auto">
          <a:xfrm>
            <a:off x="2627313" y="328453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46" name="Oval 66"/>
          <p:cNvSpPr>
            <a:spLocks noChangeArrowheads="1"/>
          </p:cNvSpPr>
          <p:nvPr/>
        </p:nvSpPr>
        <p:spPr bwMode="auto">
          <a:xfrm>
            <a:off x="2339975" y="350043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47" name="Oval 67"/>
          <p:cNvSpPr>
            <a:spLocks noChangeArrowheads="1"/>
          </p:cNvSpPr>
          <p:nvPr/>
        </p:nvSpPr>
        <p:spPr bwMode="auto">
          <a:xfrm>
            <a:off x="2268538" y="328453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48" name="Oval 68"/>
          <p:cNvSpPr>
            <a:spLocks noChangeArrowheads="1"/>
          </p:cNvSpPr>
          <p:nvPr/>
        </p:nvSpPr>
        <p:spPr bwMode="auto">
          <a:xfrm>
            <a:off x="2555875" y="2924175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49" name="Oval 69"/>
          <p:cNvSpPr>
            <a:spLocks noChangeArrowheads="1"/>
          </p:cNvSpPr>
          <p:nvPr/>
        </p:nvSpPr>
        <p:spPr bwMode="auto">
          <a:xfrm>
            <a:off x="2484438" y="3357563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0" name="Oval 70"/>
          <p:cNvSpPr>
            <a:spLocks noChangeArrowheads="1"/>
          </p:cNvSpPr>
          <p:nvPr/>
        </p:nvSpPr>
        <p:spPr bwMode="auto">
          <a:xfrm>
            <a:off x="2124075" y="306863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1" name="Oval 71"/>
          <p:cNvSpPr>
            <a:spLocks noChangeArrowheads="1"/>
          </p:cNvSpPr>
          <p:nvPr/>
        </p:nvSpPr>
        <p:spPr bwMode="auto">
          <a:xfrm>
            <a:off x="1979613" y="3213100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2" name="Oval 72"/>
          <p:cNvSpPr>
            <a:spLocks noChangeArrowheads="1"/>
          </p:cNvSpPr>
          <p:nvPr/>
        </p:nvSpPr>
        <p:spPr bwMode="auto">
          <a:xfrm>
            <a:off x="4140200" y="1989138"/>
            <a:ext cx="2873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3" name="Oval 73"/>
          <p:cNvSpPr>
            <a:spLocks noChangeArrowheads="1"/>
          </p:cNvSpPr>
          <p:nvPr/>
        </p:nvSpPr>
        <p:spPr bwMode="auto">
          <a:xfrm>
            <a:off x="3924300" y="2205038"/>
            <a:ext cx="4318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4" name="Oval 74"/>
          <p:cNvSpPr>
            <a:spLocks noChangeArrowheads="1"/>
          </p:cNvSpPr>
          <p:nvPr/>
        </p:nvSpPr>
        <p:spPr bwMode="auto">
          <a:xfrm>
            <a:off x="3203575" y="2636838"/>
            <a:ext cx="4318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5" name="Oval 75"/>
          <p:cNvSpPr>
            <a:spLocks noChangeArrowheads="1"/>
          </p:cNvSpPr>
          <p:nvPr/>
        </p:nvSpPr>
        <p:spPr bwMode="auto">
          <a:xfrm>
            <a:off x="3276600" y="3213100"/>
            <a:ext cx="358775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6" name="Oval 76"/>
          <p:cNvSpPr>
            <a:spLocks noChangeArrowheads="1"/>
          </p:cNvSpPr>
          <p:nvPr/>
        </p:nvSpPr>
        <p:spPr bwMode="auto">
          <a:xfrm>
            <a:off x="3276600" y="3141663"/>
            <a:ext cx="358775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7" name="Oval 77"/>
          <p:cNvSpPr>
            <a:spLocks noChangeArrowheads="1"/>
          </p:cNvSpPr>
          <p:nvPr/>
        </p:nvSpPr>
        <p:spPr bwMode="auto">
          <a:xfrm>
            <a:off x="3348038" y="3359150"/>
            <a:ext cx="71437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8" name="Oval 78"/>
          <p:cNvSpPr>
            <a:spLocks noChangeArrowheads="1"/>
          </p:cNvSpPr>
          <p:nvPr/>
        </p:nvSpPr>
        <p:spPr bwMode="auto">
          <a:xfrm>
            <a:off x="2843213" y="350043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59" name="Oval 79"/>
          <p:cNvSpPr>
            <a:spLocks noChangeArrowheads="1"/>
          </p:cNvSpPr>
          <p:nvPr/>
        </p:nvSpPr>
        <p:spPr bwMode="auto">
          <a:xfrm>
            <a:off x="3492500" y="3286125"/>
            <a:ext cx="71438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0" name="Oval 80"/>
          <p:cNvSpPr>
            <a:spLocks noChangeArrowheads="1"/>
          </p:cNvSpPr>
          <p:nvPr/>
        </p:nvSpPr>
        <p:spPr bwMode="auto">
          <a:xfrm>
            <a:off x="3419475" y="3214688"/>
            <a:ext cx="71438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1" name="Oval 81"/>
          <p:cNvSpPr>
            <a:spLocks noChangeArrowheads="1"/>
          </p:cNvSpPr>
          <p:nvPr/>
        </p:nvSpPr>
        <p:spPr bwMode="auto">
          <a:xfrm>
            <a:off x="3419475" y="3359150"/>
            <a:ext cx="71438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2" name="Oval 82"/>
          <p:cNvSpPr>
            <a:spLocks noChangeArrowheads="1"/>
          </p:cNvSpPr>
          <p:nvPr/>
        </p:nvSpPr>
        <p:spPr bwMode="auto">
          <a:xfrm>
            <a:off x="3348038" y="3286125"/>
            <a:ext cx="71437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3" name="Oval 83"/>
          <p:cNvSpPr>
            <a:spLocks noChangeArrowheads="1"/>
          </p:cNvSpPr>
          <p:nvPr/>
        </p:nvSpPr>
        <p:spPr bwMode="auto">
          <a:xfrm>
            <a:off x="4068763" y="2060575"/>
            <a:ext cx="358775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4" name="Oval 84"/>
          <p:cNvSpPr>
            <a:spLocks noChangeArrowheads="1"/>
          </p:cNvSpPr>
          <p:nvPr/>
        </p:nvSpPr>
        <p:spPr bwMode="auto">
          <a:xfrm>
            <a:off x="4140200" y="2278063"/>
            <a:ext cx="71438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5" name="Oval 85"/>
          <p:cNvSpPr>
            <a:spLocks noChangeArrowheads="1"/>
          </p:cNvSpPr>
          <p:nvPr/>
        </p:nvSpPr>
        <p:spPr bwMode="auto">
          <a:xfrm>
            <a:off x="4284663" y="2205038"/>
            <a:ext cx="71437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6" name="Oval 86"/>
          <p:cNvSpPr>
            <a:spLocks noChangeArrowheads="1"/>
          </p:cNvSpPr>
          <p:nvPr/>
        </p:nvSpPr>
        <p:spPr bwMode="auto">
          <a:xfrm>
            <a:off x="4211638" y="2133600"/>
            <a:ext cx="71437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7" name="Oval 87"/>
          <p:cNvSpPr>
            <a:spLocks noChangeArrowheads="1"/>
          </p:cNvSpPr>
          <p:nvPr/>
        </p:nvSpPr>
        <p:spPr bwMode="auto">
          <a:xfrm>
            <a:off x="4211638" y="2278063"/>
            <a:ext cx="71437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8" name="Oval 88"/>
          <p:cNvSpPr>
            <a:spLocks noChangeArrowheads="1"/>
          </p:cNvSpPr>
          <p:nvPr/>
        </p:nvSpPr>
        <p:spPr bwMode="auto">
          <a:xfrm>
            <a:off x="4140200" y="2205038"/>
            <a:ext cx="71438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69" name="Oval 89"/>
          <p:cNvSpPr>
            <a:spLocks noChangeArrowheads="1"/>
          </p:cNvSpPr>
          <p:nvPr/>
        </p:nvSpPr>
        <p:spPr bwMode="auto">
          <a:xfrm>
            <a:off x="3492500" y="2420938"/>
            <a:ext cx="358775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70" name="Oval 90"/>
          <p:cNvSpPr>
            <a:spLocks noChangeArrowheads="1"/>
          </p:cNvSpPr>
          <p:nvPr/>
        </p:nvSpPr>
        <p:spPr bwMode="auto">
          <a:xfrm>
            <a:off x="3563938" y="2638425"/>
            <a:ext cx="71437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71" name="Oval 91"/>
          <p:cNvSpPr>
            <a:spLocks noChangeArrowheads="1"/>
          </p:cNvSpPr>
          <p:nvPr/>
        </p:nvSpPr>
        <p:spPr bwMode="auto">
          <a:xfrm>
            <a:off x="3708400" y="2565400"/>
            <a:ext cx="71438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72" name="Oval 92"/>
          <p:cNvSpPr>
            <a:spLocks noChangeArrowheads="1"/>
          </p:cNvSpPr>
          <p:nvPr/>
        </p:nvSpPr>
        <p:spPr bwMode="auto">
          <a:xfrm>
            <a:off x="3635375" y="2493963"/>
            <a:ext cx="71438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73" name="Oval 93"/>
          <p:cNvSpPr>
            <a:spLocks noChangeArrowheads="1"/>
          </p:cNvSpPr>
          <p:nvPr/>
        </p:nvSpPr>
        <p:spPr bwMode="auto">
          <a:xfrm>
            <a:off x="3635375" y="2638425"/>
            <a:ext cx="71438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74" name="Oval 94"/>
          <p:cNvSpPr>
            <a:spLocks noChangeArrowheads="1"/>
          </p:cNvSpPr>
          <p:nvPr/>
        </p:nvSpPr>
        <p:spPr bwMode="auto">
          <a:xfrm>
            <a:off x="3563938" y="2565400"/>
            <a:ext cx="71437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0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2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2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28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2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6" grpId="0" animBg="1"/>
      <p:bldP spid="122887" grpId="0" animBg="1"/>
      <p:bldP spid="122887" grpId="1" animBg="1"/>
      <p:bldP spid="122890" grpId="0" animBg="1"/>
      <p:bldP spid="122893" grpId="1" animBg="1"/>
      <p:bldP spid="122894" grpId="0" animBg="1"/>
      <p:bldP spid="122895" grpId="0" animBg="1"/>
      <p:bldP spid="122895" grpId="1" animBg="1"/>
      <p:bldP spid="122899" grpId="0" animBg="1"/>
      <p:bldP spid="122900" grpId="0"/>
      <p:bldP spid="122901" grpId="0" animBg="1"/>
      <p:bldP spid="122902" grpId="0" animBg="1"/>
      <p:bldP spid="122902" grpId="1" animBg="1"/>
      <p:bldP spid="122905" grpId="0" animBg="1"/>
      <p:bldP spid="122909" grpId="0" animBg="1"/>
      <p:bldP spid="122914" grpId="0" animBg="1"/>
      <p:bldP spid="122914" grpId="1" animBg="1"/>
      <p:bldP spid="122915" grpId="0" animBg="1"/>
      <p:bldP spid="122916" grpId="0" animBg="1"/>
      <p:bldP spid="122924" grpId="0" animBg="1"/>
      <p:bldP spid="1229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2" name="Picture 4" descr="receptores c pancret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1" t="2060" r="3397" b="23613"/>
          <a:stretch>
            <a:fillRect/>
          </a:stretch>
        </p:blipFill>
        <p:spPr bwMode="auto">
          <a:xfrm>
            <a:off x="395288" y="1052513"/>
            <a:ext cx="7993062" cy="469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457" name="Oval 9"/>
          <p:cNvSpPr>
            <a:spLocks noChangeArrowheads="1"/>
          </p:cNvSpPr>
          <p:nvPr/>
        </p:nvSpPr>
        <p:spPr bwMode="auto">
          <a:xfrm>
            <a:off x="827088" y="4581525"/>
            <a:ext cx="2160586" cy="792163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1" name="Text Box 13"/>
          <p:cNvSpPr txBox="1">
            <a:spLocks noChangeArrowheads="1"/>
          </p:cNvSpPr>
          <p:nvPr/>
        </p:nvSpPr>
        <p:spPr bwMode="auto">
          <a:xfrm>
            <a:off x="900113" y="620713"/>
            <a:ext cx="115160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4462" name="Text Box 14"/>
          <p:cNvSpPr txBox="1">
            <a:spLocks noChangeArrowheads="1"/>
          </p:cNvSpPr>
          <p:nvPr/>
        </p:nvSpPr>
        <p:spPr bwMode="auto">
          <a:xfrm>
            <a:off x="539750" y="5516563"/>
            <a:ext cx="179387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Receptores </a:t>
            </a:r>
          </a:p>
          <a:p>
            <a:pPr algn="l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M. basolateral </a:t>
            </a:r>
          </a:p>
        </p:txBody>
      </p:sp>
      <p:sp>
        <p:nvSpPr>
          <p:cNvPr id="104465" name="Oval 17"/>
          <p:cNvSpPr>
            <a:spLocks noChangeArrowheads="1"/>
          </p:cNvSpPr>
          <p:nvPr/>
        </p:nvSpPr>
        <p:spPr bwMode="auto">
          <a:xfrm>
            <a:off x="6804025" y="1484313"/>
            <a:ext cx="1655763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7" name="Text Box 19"/>
          <p:cNvSpPr txBox="1">
            <a:spLocks noChangeArrowheads="1"/>
          </p:cNvSpPr>
          <p:nvPr/>
        </p:nvSpPr>
        <p:spPr bwMode="auto">
          <a:xfrm>
            <a:off x="2233612" y="959885"/>
            <a:ext cx="1508125" cy="66992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c. ACINAR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Páncreas</a:t>
            </a:r>
          </a:p>
        </p:txBody>
      </p:sp>
      <p:sp>
        <p:nvSpPr>
          <p:cNvPr id="104468" name="Rectangle 20"/>
          <p:cNvSpPr>
            <a:spLocks noChangeArrowheads="1"/>
          </p:cNvSpPr>
          <p:nvPr/>
        </p:nvSpPr>
        <p:spPr bwMode="auto">
          <a:xfrm>
            <a:off x="7019925" y="2636838"/>
            <a:ext cx="1439863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9" name="Rectangle 21"/>
          <p:cNvSpPr>
            <a:spLocks noChangeArrowheads="1"/>
          </p:cNvSpPr>
          <p:nvPr/>
        </p:nvSpPr>
        <p:spPr bwMode="auto">
          <a:xfrm>
            <a:off x="5795963" y="3284538"/>
            <a:ext cx="12969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0" name="Text Box 22"/>
          <p:cNvSpPr txBox="1">
            <a:spLocks noChangeArrowheads="1"/>
          </p:cNvSpPr>
          <p:nvPr/>
        </p:nvSpPr>
        <p:spPr bwMode="auto">
          <a:xfrm>
            <a:off x="6845820" y="3429000"/>
            <a:ext cx="1398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Exocitosis</a:t>
            </a:r>
            <a:endParaRPr lang="es-ES_tradnl" sz="2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4471" name="Line 23"/>
          <p:cNvSpPr>
            <a:spLocks noChangeShapeType="1"/>
          </p:cNvSpPr>
          <p:nvPr/>
        </p:nvSpPr>
        <p:spPr bwMode="auto">
          <a:xfrm>
            <a:off x="5040053" y="2852936"/>
            <a:ext cx="1692536" cy="798314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4458" name="Oval 10"/>
          <p:cNvSpPr>
            <a:spLocks noChangeArrowheads="1"/>
          </p:cNvSpPr>
          <p:nvPr/>
        </p:nvSpPr>
        <p:spPr bwMode="auto">
          <a:xfrm>
            <a:off x="6858681" y="3429000"/>
            <a:ext cx="1368425" cy="4318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2" name="Oval 24"/>
          <p:cNvSpPr>
            <a:spLocks noChangeArrowheads="1"/>
          </p:cNvSpPr>
          <p:nvPr/>
        </p:nvSpPr>
        <p:spPr bwMode="auto">
          <a:xfrm>
            <a:off x="1116013" y="4652963"/>
            <a:ext cx="503237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63" name="Text Box 15"/>
          <p:cNvSpPr txBox="1">
            <a:spLocks noChangeArrowheads="1"/>
          </p:cNvSpPr>
          <p:nvPr/>
        </p:nvSpPr>
        <p:spPr bwMode="auto">
          <a:xfrm>
            <a:off x="827088" y="4682173"/>
            <a:ext cx="9017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CCK</a:t>
            </a:r>
          </a:p>
          <a:p>
            <a:r>
              <a:rPr lang="es-ES_tradnl" dirty="0"/>
              <a:t>Gastrina</a:t>
            </a:r>
          </a:p>
        </p:txBody>
      </p:sp>
      <p:sp>
        <p:nvSpPr>
          <p:cNvPr id="104473" name="Oval 25"/>
          <p:cNvSpPr>
            <a:spLocks noChangeArrowheads="1"/>
          </p:cNvSpPr>
          <p:nvPr/>
        </p:nvSpPr>
        <p:spPr bwMode="auto">
          <a:xfrm>
            <a:off x="2773363" y="3933825"/>
            <a:ext cx="719137" cy="7191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4" name="Rectangle 26"/>
          <p:cNvSpPr>
            <a:spLocks noChangeArrowheads="1"/>
          </p:cNvSpPr>
          <p:nvPr/>
        </p:nvSpPr>
        <p:spPr bwMode="auto">
          <a:xfrm>
            <a:off x="2700338" y="4005263"/>
            <a:ext cx="2873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75" name="Text Box 27"/>
          <p:cNvSpPr txBox="1">
            <a:spLocks noChangeArrowheads="1"/>
          </p:cNvSpPr>
          <p:nvPr/>
        </p:nvSpPr>
        <p:spPr bwMode="auto">
          <a:xfrm>
            <a:off x="2771775" y="4052888"/>
            <a:ext cx="6397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Ca</a:t>
            </a:r>
            <a:r>
              <a:rPr lang="es-ES_tradnl" sz="1800" baseline="30000"/>
              <a:t>++</a:t>
            </a:r>
          </a:p>
        </p:txBody>
      </p:sp>
      <p:sp>
        <p:nvSpPr>
          <p:cNvPr id="104460" name="Oval 12"/>
          <p:cNvSpPr>
            <a:spLocks noChangeArrowheads="1"/>
          </p:cNvSpPr>
          <p:nvPr/>
        </p:nvSpPr>
        <p:spPr bwMode="auto">
          <a:xfrm>
            <a:off x="2771775" y="3932238"/>
            <a:ext cx="647700" cy="5762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59" name="Text Box 11"/>
          <p:cNvSpPr txBox="1">
            <a:spLocks noChangeArrowheads="1"/>
          </p:cNvSpPr>
          <p:nvPr/>
        </p:nvSpPr>
        <p:spPr bwMode="auto">
          <a:xfrm>
            <a:off x="7019925" y="620713"/>
            <a:ext cx="1465263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/>
              <a:t>Secreción </a:t>
            </a:r>
          </a:p>
          <a:p>
            <a:r>
              <a:rPr lang="es-ES_tradnl" sz="2000" b="0"/>
              <a:t>Enzimas</a:t>
            </a:r>
          </a:p>
        </p:txBody>
      </p:sp>
      <p:sp>
        <p:nvSpPr>
          <p:cNvPr id="104466" name="Text Box 18"/>
          <p:cNvSpPr txBox="1">
            <a:spLocks noChangeArrowheads="1"/>
          </p:cNvSpPr>
          <p:nvPr/>
        </p:nvSpPr>
        <p:spPr bwMode="auto">
          <a:xfrm>
            <a:off x="7126532" y="4093482"/>
            <a:ext cx="1366838" cy="701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 dirty="0"/>
              <a:t>LUZ</a:t>
            </a:r>
          </a:p>
          <a:p>
            <a:r>
              <a:rPr lang="es-ES" sz="2000" dirty="0"/>
              <a:t>ACINAR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 flipH="1">
            <a:off x="4860032" y="1844675"/>
            <a:ext cx="360040" cy="792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3 CuadroTexto"/>
          <p:cNvSpPr txBox="1"/>
          <p:nvPr/>
        </p:nvSpPr>
        <p:spPr>
          <a:xfrm>
            <a:off x="4419721" y="1393372"/>
            <a:ext cx="2239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Vesículas cargadas </a:t>
            </a:r>
          </a:p>
          <a:p>
            <a:r>
              <a:rPr lang="es-VE" dirty="0" smtClean="0"/>
              <a:t>de gránulos enzimáticos</a:t>
            </a:r>
            <a:endParaRPr lang="es-VE" dirty="0"/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848586" y="5031799"/>
            <a:ext cx="918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R. CCKA</a:t>
            </a:r>
            <a:endParaRPr lang="es-VE" dirty="0"/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136758" y="6416987"/>
            <a:ext cx="599234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err="1" smtClean="0">
                <a:latin typeface="Times New Roman" pitchFamily="18" charset="0"/>
                <a:cs typeface="Times New Roman" pitchFamily="18" charset="0"/>
              </a:rPr>
              <a:t>Tomado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04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7" grpId="0" animBg="1"/>
      <p:bldP spid="104462" grpId="0" animBg="1"/>
      <p:bldP spid="104471" grpId="0" animBg="1"/>
      <p:bldP spid="104458" grpId="0" animBg="1"/>
      <p:bldP spid="10446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1387475" y="2589213"/>
            <a:ext cx="766763" cy="103505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CCK</a:t>
            </a:r>
          </a:p>
          <a:p>
            <a:pPr algn="l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G</a:t>
            </a:r>
          </a:p>
          <a:p>
            <a:pPr algn="l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3716398" y="2746375"/>
            <a:ext cx="1760417" cy="707886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Ca</a:t>
            </a:r>
            <a:r>
              <a:rPr lang="es-ES_tradnl" sz="20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  <a:p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citoplasma</a:t>
            </a:r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6067425" y="2693988"/>
            <a:ext cx="1598613" cy="103505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/>
              <a:t>Exocitosis </a:t>
            </a:r>
          </a:p>
          <a:p>
            <a:pPr algn="l"/>
            <a:r>
              <a:rPr lang="es-ES_tradnl" sz="2000" b="0"/>
              <a:t>Gránulos </a:t>
            </a:r>
          </a:p>
          <a:p>
            <a:pPr algn="l"/>
            <a:r>
              <a:rPr lang="es-ES_tradnl" sz="2000" b="0"/>
              <a:t>enzimáticos</a:t>
            </a:r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2322513" y="2811463"/>
            <a:ext cx="1058862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M. basal</a:t>
            </a:r>
          </a:p>
          <a:p>
            <a:pPr algn="l"/>
            <a:r>
              <a:rPr lang="es-ES_tradnl" sz="1600"/>
              <a:t>c. acinar</a:t>
            </a:r>
          </a:p>
        </p:txBody>
      </p:sp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5906293" y="4849813"/>
            <a:ext cx="1920875" cy="8223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/>
              <a:t>LUZ </a:t>
            </a:r>
          </a:p>
          <a:p>
            <a:r>
              <a:rPr lang="es-ES_tradnl" sz="2400"/>
              <a:t>DUODENAL</a:t>
            </a:r>
          </a:p>
        </p:txBody>
      </p:sp>
      <p:sp>
        <p:nvSpPr>
          <p:cNvPr id="112649" name="AutoShape 9"/>
          <p:cNvSpPr>
            <a:spLocks noChangeArrowheads="1"/>
          </p:cNvSpPr>
          <p:nvPr/>
        </p:nvSpPr>
        <p:spPr bwMode="auto">
          <a:xfrm>
            <a:off x="6688297" y="3809514"/>
            <a:ext cx="271462" cy="1040299"/>
          </a:xfrm>
          <a:prstGeom prst="downArrow">
            <a:avLst>
              <a:gd name="adj1" fmla="val 50000"/>
              <a:gd name="adj2" fmla="val 46345"/>
            </a:avLst>
          </a:prstGeom>
          <a:solidFill>
            <a:srgbClr val="FFC1C1"/>
          </a:solidFill>
          <a:ln w="9525">
            <a:solidFill>
              <a:srgbClr val="FF33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2" name="Line 12"/>
          <p:cNvSpPr>
            <a:spLocks noChangeShapeType="1"/>
          </p:cNvSpPr>
          <p:nvPr/>
        </p:nvSpPr>
        <p:spPr bwMode="auto">
          <a:xfrm>
            <a:off x="1979613" y="3141663"/>
            <a:ext cx="3603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2653" name="Line 13"/>
          <p:cNvSpPr>
            <a:spLocks noChangeShapeType="1"/>
          </p:cNvSpPr>
          <p:nvPr/>
        </p:nvSpPr>
        <p:spPr bwMode="auto">
          <a:xfrm>
            <a:off x="3348038" y="3141663"/>
            <a:ext cx="3603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2654" name="Line 14"/>
          <p:cNvSpPr>
            <a:spLocks noChangeShapeType="1"/>
          </p:cNvSpPr>
          <p:nvPr/>
        </p:nvSpPr>
        <p:spPr bwMode="auto">
          <a:xfrm>
            <a:off x="5651500" y="3141663"/>
            <a:ext cx="3603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2655" name="Text Box 15"/>
          <p:cNvSpPr txBox="1">
            <a:spLocks noChangeArrowheads="1"/>
          </p:cNvSpPr>
          <p:nvPr/>
        </p:nvSpPr>
        <p:spPr bwMode="auto">
          <a:xfrm>
            <a:off x="1116013" y="1196975"/>
            <a:ext cx="8636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989405" y="4040981"/>
            <a:ext cx="1176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Conducto </a:t>
            </a:r>
          </a:p>
          <a:p>
            <a:r>
              <a:rPr lang="es-VE" dirty="0" smtClean="0"/>
              <a:t>pancreático</a:t>
            </a:r>
            <a:endParaRPr lang="es-VE" dirty="0"/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7019925" y="620713"/>
            <a:ext cx="1465263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/>
              <a:t>Secreción </a:t>
            </a:r>
          </a:p>
          <a:p>
            <a:r>
              <a:rPr lang="es-ES_tradnl" sz="2000" b="0"/>
              <a:t>Enzimas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2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2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 animBg="1"/>
      <p:bldP spid="112645" grpId="0" animBg="1"/>
      <p:bldP spid="112646" grpId="0" animBg="1"/>
      <p:bldP spid="112647" grpId="0" animBg="1"/>
      <p:bldP spid="112648" grpId="0" animBg="1"/>
      <p:bldP spid="112649" grpId="0" animBg="1"/>
      <p:bldP spid="112652" grpId="0" animBg="1"/>
      <p:bldP spid="112653" grpId="0" animBg="1"/>
      <p:bldP spid="11265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3509963" y="1685131"/>
            <a:ext cx="2124075" cy="547687"/>
          </a:xfrm>
          <a:prstGeom prst="rect">
            <a:avLst/>
          </a:prstGeom>
          <a:solidFill>
            <a:srgbClr val="FFC1C1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800"/>
              <a:t>Acción CCK</a:t>
            </a:r>
          </a:p>
        </p:txBody>
      </p:sp>
      <p:sp>
        <p:nvSpPr>
          <p:cNvPr id="111621" name="Text Box 5"/>
          <p:cNvSpPr txBox="1">
            <a:spLocks noChangeArrowheads="1"/>
          </p:cNvSpPr>
          <p:nvPr/>
        </p:nvSpPr>
        <p:spPr bwMode="auto">
          <a:xfrm>
            <a:off x="1431925" y="2449513"/>
            <a:ext cx="3379788" cy="36322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ENZIMAS</a:t>
            </a:r>
          </a:p>
          <a:p>
            <a:pPr algn="l"/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1800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M. apical </a:t>
            </a:r>
            <a:r>
              <a:rPr lang="es-ES_tradnl" sz="2000" dirty="0" err="1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enterocito</a:t>
            </a:r>
            <a:endParaRPr lang="es-ES_tradnl" sz="2000" dirty="0">
              <a:solidFill>
                <a:srgbClr val="0066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Enteropeptidasa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1800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000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Páncreas</a:t>
            </a:r>
          </a:p>
          <a:p>
            <a:pPr algn="l">
              <a:buFontTx/>
              <a:buChar char="•"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Enzimas proteolíticas inactivas</a:t>
            </a:r>
          </a:p>
          <a:p>
            <a:pPr algn="l">
              <a:buFontTx/>
              <a:buChar char="•"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Lipasas y otras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esterasas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PLA2 </a:t>
            </a:r>
            <a:r>
              <a:rPr lang="es-ES_tradnl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secretora inactiva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Amilasa</a:t>
            </a:r>
          </a:p>
          <a:p>
            <a:pPr algn="l">
              <a:buFontTx/>
              <a:buChar char="•"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Nucleasas</a:t>
            </a:r>
          </a:p>
          <a:p>
            <a:pPr algn="l"/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1624" name="Text Box 8"/>
          <p:cNvSpPr txBox="1">
            <a:spLocks noChangeArrowheads="1"/>
          </p:cNvSpPr>
          <p:nvPr/>
        </p:nvSpPr>
        <p:spPr bwMode="auto">
          <a:xfrm>
            <a:off x="1116013" y="11969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1625" name="Text Box 9"/>
          <p:cNvSpPr txBox="1">
            <a:spLocks noChangeArrowheads="1"/>
          </p:cNvSpPr>
          <p:nvPr/>
        </p:nvSpPr>
        <p:spPr bwMode="auto">
          <a:xfrm>
            <a:off x="1403350" y="11969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1627" name="Text Box 11"/>
          <p:cNvSpPr txBox="1">
            <a:spLocks noChangeArrowheads="1"/>
          </p:cNvSpPr>
          <p:nvPr/>
        </p:nvSpPr>
        <p:spPr bwMode="auto">
          <a:xfrm>
            <a:off x="5364163" y="2492375"/>
            <a:ext cx="2419350" cy="1830388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OTROS</a:t>
            </a:r>
          </a:p>
          <a:p>
            <a:pPr algn="l"/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Páncreas</a:t>
            </a:r>
          </a:p>
          <a:p>
            <a:pPr algn="l"/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Colipasa</a:t>
            </a:r>
          </a:p>
          <a:p>
            <a:pPr algn="l">
              <a:buFontTx/>
              <a:buChar char="•"/>
            </a:pPr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Inhibidor de tripsina</a:t>
            </a:r>
          </a:p>
          <a:p>
            <a:pPr algn="l"/>
            <a:endParaRPr lang="es-ES_tradnl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1629" name="Text Box 13"/>
          <p:cNvSpPr txBox="1">
            <a:spLocks noChangeArrowheads="1"/>
          </p:cNvSpPr>
          <p:nvPr/>
        </p:nvSpPr>
        <p:spPr bwMode="auto">
          <a:xfrm>
            <a:off x="1716088" y="11969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7019925" y="620713"/>
            <a:ext cx="1465263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/>
              <a:t>Secreción </a:t>
            </a:r>
          </a:p>
          <a:p>
            <a:r>
              <a:rPr lang="es-ES_tradnl" sz="2000" b="0"/>
              <a:t>Enzimas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111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1" grpId="0" animBg="1"/>
      <p:bldP spid="11162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22" name="Text Box 18"/>
          <p:cNvSpPr txBox="1">
            <a:spLocks noChangeArrowheads="1"/>
          </p:cNvSpPr>
          <p:nvPr/>
        </p:nvSpPr>
        <p:spPr bwMode="auto">
          <a:xfrm>
            <a:off x="5364163" y="2820988"/>
            <a:ext cx="3392275" cy="1908215"/>
          </a:xfrm>
          <a:prstGeom prst="rect">
            <a:avLst/>
          </a:prstGeom>
          <a:solidFill>
            <a:srgbClr val="D0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1800" dirty="0"/>
              <a:t>ENTEROPEPTIDASA </a:t>
            </a:r>
          </a:p>
          <a:p>
            <a:pPr algn="l"/>
            <a:r>
              <a:rPr lang="es-MX" sz="1800" b="0" dirty="0"/>
              <a:t>(</a:t>
            </a:r>
            <a:r>
              <a:rPr lang="es-MX" sz="1800" b="0" dirty="0" err="1"/>
              <a:t>enterokinasa</a:t>
            </a:r>
            <a:r>
              <a:rPr lang="es-MX" sz="1800" b="0" dirty="0"/>
              <a:t>)</a:t>
            </a:r>
          </a:p>
          <a:p>
            <a:pPr algn="l"/>
            <a:endParaRPr lang="es-MX" sz="1000" b="0" dirty="0"/>
          </a:p>
          <a:p>
            <a:pPr algn="l"/>
            <a:r>
              <a:rPr lang="es-MX" sz="1800" b="0" dirty="0"/>
              <a:t>Proteína m. </a:t>
            </a:r>
            <a:r>
              <a:rPr lang="es-MX" sz="1800" dirty="0"/>
              <a:t>apical</a:t>
            </a:r>
            <a:r>
              <a:rPr lang="es-MX" sz="1800" b="0" dirty="0"/>
              <a:t> </a:t>
            </a:r>
            <a:r>
              <a:rPr lang="es-MX" sz="1800" dirty="0" err="1"/>
              <a:t>enterocitos</a:t>
            </a:r>
            <a:endParaRPr lang="es-MX" sz="1800" dirty="0"/>
          </a:p>
          <a:p>
            <a:pPr algn="l"/>
            <a:r>
              <a:rPr lang="es-MX" sz="1800" b="0" dirty="0"/>
              <a:t>40% polisacáridos, resistente</a:t>
            </a:r>
          </a:p>
          <a:p>
            <a:pPr algn="l"/>
            <a:r>
              <a:rPr lang="es-MX" sz="1800" b="0" dirty="0"/>
              <a:t>a enzimas </a:t>
            </a:r>
            <a:r>
              <a:rPr lang="es-MX" sz="1800" b="0" dirty="0" smtClean="0"/>
              <a:t>proteolíticas</a:t>
            </a:r>
          </a:p>
          <a:p>
            <a:pPr algn="l"/>
            <a:r>
              <a:rPr lang="es-MX" sz="1800" b="0" dirty="0" smtClean="0"/>
              <a:t>Activa enzimas proteolíticas</a:t>
            </a:r>
            <a:endParaRPr lang="es-MX" sz="1800" b="0" dirty="0"/>
          </a:p>
        </p:txBody>
      </p:sp>
      <p:sp>
        <p:nvSpPr>
          <p:cNvPr id="98323" name="Text Box 19"/>
          <p:cNvSpPr txBox="1">
            <a:spLocks noChangeArrowheads="1"/>
          </p:cNvSpPr>
          <p:nvPr/>
        </p:nvSpPr>
        <p:spPr bwMode="auto">
          <a:xfrm>
            <a:off x="2209800" y="2089150"/>
            <a:ext cx="776288" cy="485775"/>
          </a:xfrm>
          <a:prstGeom prst="rect">
            <a:avLst/>
          </a:prstGeom>
          <a:solidFill>
            <a:srgbClr val="FFD7AF"/>
          </a:solidFill>
          <a:ln w="28575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400"/>
              <a:t>CCK</a:t>
            </a:r>
          </a:p>
        </p:txBody>
      </p:sp>
      <p:sp>
        <p:nvSpPr>
          <p:cNvPr id="98324" name="Text Box 20"/>
          <p:cNvSpPr txBox="1">
            <a:spLocks noChangeArrowheads="1"/>
          </p:cNvSpPr>
          <p:nvPr/>
        </p:nvSpPr>
        <p:spPr bwMode="auto">
          <a:xfrm>
            <a:off x="1544638" y="2901950"/>
            <a:ext cx="2181225" cy="425450"/>
          </a:xfrm>
          <a:prstGeom prst="rect">
            <a:avLst/>
          </a:prstGeom>
          <a:solidFill>
            <a:srgbClr val="FFAFB1"/>
          </a:solidFill>
          <a:ln w="28575">
            <a:solidFill>
              <a:srgbClr val="D26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2000"/>
              <a:t>Enteropeptidasa</a:t>
            </a:r>
          </a:p>
        </p:txBody>
      </p:sp>
      <p:sp>
        <p:nvSpPr>
          <p:cNvPr id="98325" name="Text Box 21"/>
          <p:cNvSpPr txBox="1">
            <a:spLocks noChangeArrowheads="1"/>
          </p:cNvSpPr>
          <p:nvPr/>
        </p:nvSpPr>
        <p:spPr bwMode="auto">
          <a:xfrm>
            <a:off x="611188" y="4033838"/>
            <a:ext cx="1550987" cy="376237"/>
          </a:xfrm>
          <a:prstGeom prst="rect">
            <a:avLst/>
          </a:prstGeom>
          <a:solidFill>
            <a:srgbClr val="FFBFE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/>
              <a:t>Tripsinógeno</a:t>
            </a:r>
          </a:p>
        </p:txBody>
      </p:sp>
      <p:sp>
        <p:nvSpPr>
          <p:cNvPr id="98326" name="Text Box 22"/>
          <p:cNvSpPr txBox="1">
            <a:spLocks noChangeArrowheads="1"/>
          </p:cNvSpPr>
          <p:nvPr/>
        </p:nvSpPr>
        <p:spPr bwMode="auto">
          <a:xfrm>
            <a:off x="3348038" y="3889375"/>
            <a:ext cx="1577975" cy="547688"/>
          </a:xfrm>
          <a:prstGeom prst="rect">
            <a:avLst/>
          </a:prstGeom>
          <a:solidFill>
            <a:srgbClr val="FF75DB"/>
          </a:solidFill>
          <a:ln w="28575">
            <a:solidFill>
              <a:srgbClr val="CC009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2800"/>
              <a:t>Tripsina</a:t>
            </a:r>
          </a:p>
        </p:txBody>
      </p:sp>
      <p:sp>
        <p:nvSpPr>
          <p:cNvPr id="98327" name="Line 23"/>
          <p:cNvSpPr>
            <a:spLocks noChangeShapeType="1"/>
          </p:cNvSpPr>
          <p:nvPr/>
        </p:nvSpPr>
        <p:spPr bwMode="auto">
          <a:xfrm>
            <a:off x="2606675" y="256698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8328" name="Line 24"/>
          <p:cNvSpPr>
            <a:spLocks noChangeShapeType="1"/>
          </p:cNvSpPr>
          <p:nvPr/>
        </p:nvSpPr>
        <p:spPr bwMode="auto">
          <a:xfrm flipH="1">
            <a:off x="1258888" y="2736850"/>
            <a:ext cx="13477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8329" name="Line 25"/>
          <p:cNvSpPr>
            <a:spLocks noChangeShapeType="1"/>
          </p:cNvSpPr>
          <p:nvPr/>
        </p:nvSpPr>
        <p:spPr bwMode="auto">
          <a:xfrm>
            <a:off x="1258888" y="2736850"/>
            <a:ext cx="0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8330" name="Line 26"/>
          <p:cNvSpPr>
            <a:spLocks noChangeShapeType="1"/>
          </p:cNvSpPr>
          <p:nvPr/>
        </p:nvSpPr>
        <p:spPr bwMode="auto">
          <a:xfrm flipV="1">
            <a:off x="2206625" y="4178300"/>
            <a:ext cx="1130300" cy="6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8331" name="Line 27"/>
          <p:cNvSpPr>
            <a:spLocks noChangeShapeType="1"/>
          </p:cNvSpPr>
          <p:nvPr/>
        </p:nvSpPr>
        <p:spPr bwMode="auto">
          <a:xfrm>
            <a:off x="2627313" y="3241675"/>
            <a:ext cx="0" cy="9493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8334" name="Text Box 30"/>
          <p:cNvSpPr txBox="1">
            <a:spLocks noChangeArrowheads="1"/>
          </p:cNvSpPr>
          <p:nvPr/>
        </p:nvSpPr>
        <p:spPr bwMode="auto">
          <a:xfrm>
            <a:off x="7000453" y="1260536"/>
            <a:ext cx="1518364" cy="400110"/>
          </a:xfrm>
          <a:prstGeom prst="rect">
            <a:avLst/>
          </a:prstGeom>
          <a:solidFill>
            <a:srgbClr val="FFC1C1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Acción CCK</a:t>
            </a:r>
          </a:p>
        </p:txBody>
      </p:sp>
      <p:sp>
        <p:nvSpPr>
          <p:cNvPr id="98335" name="Text Box 31"/>
          <p:cNvSpPr txBox="1">
            <a:spLocks noChangeArrowheads="1"/>
          </p:cNvSpPr>
          <p:nvPr/>
        </p:nvSpPr>
        <p:spPr bwMode="auto">
          <a:xfrm>
            <a:off x="1342549" y="179355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7019925" y="404664"/>
            <a:ext cx="1465263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/>
              <a:t>Secreción </a:t>
            </a:r>
          </a:p>
          <a:p>
            <a:r>
              <a:rPr lang="es-ES_tradnl" sz="2000" b="0"/>
              <a:t>Enzimas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98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98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22" grpId="0" animBg="1"/>
      <p:bldP spid="98323" grpId="0" animBg="1"/>
      <p:bldP spid="98324" grpId="0" animBg="1"/>
      <p:bldP spid="98325" grpId="0" animBg="1"/>
      <p:bldP spid="98326" grpId="0" animBg="1"/>
      <p:bldP spid="98327" grpId="0" animBg="1"/>
      <p:bldP spid="98328" grpId="0" animBg="1"/>
      <p:bldP spid="98329" grpId="0" animBg="1"/>
      <p:bldP spid="98330" grpId="0" animBg="1"/>
      <p:bldP spid="983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827088" y="425862"/>
            <a:ext cx="7488237" cy="59554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s-ES_tradnl" sz="800" dirty="0" smtClean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r>
              <a:rPr lang="es-ES_tradnl" sz="3200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  <a:endParaRPr lang="es-ES_tradnl" sz="3200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l"/>
            <a:r>
              <a:rPr lang="es-ES_tradnl" sz="900" b="0" dirty="0">
                <a:latin typeface="Arial" charset="0"/>
                <a:cs typeface="Times New Roman" pitchFamily="18" charset="0"/>
              </a:rPr>
              <a:t> </a:t>
            </a:r>
            <a:endParaRPr lang="es-ES_tradnl" sz="900" b="0" dirty="0">
              <a:latin typeface="Arial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 </a:t>
            </a:r>
            <a:r>
              <a:rPr lang="en-GB" b="0" dirty="0" err="1">
                <a:cs typeface="Times New Roman" pitchFamily="18" charset="0"/>
              </a:rPr>
              <a:t>Ganong´s</a:t>
            </a:r>
            <a:r>
              <a:rPr lang="en-GB" b="0" dirty="0">
                <a:cs typeface="Times New Roman" pitchFamily="18" charset="0"/>
              </a:rPr>
              <a:t> </a:t>
            </a:r>
            <a:r>
              <a:rPr lang="en-GB" b="0" i="1" dirty="0">
                <a:cs typeface="Times New Roman" pitchFamily="18" charset="0"/>
              </a:rPr>
              <a:t>Review of Medical Physiology</a:t>
            </a:r>
            <a:r>
              <a:rPr lang="en-GB" b="0" dirty="0">
                <a:cs typeface="Times New Roman" pitchFamily="18" charset="0"/>
              </a:rPr>
              <a:t>. 23</a:t>
            </a:r>
            <a:r>
              <a:rPr lang="en-GB" b="0" baseline="30000" dirty="0">
                <a:cs typeface="Times New Roman" pitchFamily="18" charset="0"/>
              </a:rPr>
              <a:t>er</a:t>
            </a:r>
            <a:r>
              <a:rPr lang="en-GB" b="0" dirty="0">
                <a:cs typeface="Times New Roman" pitchFamily="18" charset="0"/>
              </a:rPr>
              <a:t>.  Ed.  K.E. Barrett, S.M. Barman, S.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b="0" dirty="0">
                <a:cs typeface="Times New Roman" pitchFamily="18" charset="0"/>
              </a:rPr>
              <a:t>  </a:t>
            </a:r>
            <a:r>
              <a:rPr lang="en-GB" b="0" dirty="0" err="1">
                <a:cs typeface="Times New Roman" pitchFamily="18" charset="0"/>
              </a:rPr>
              <a:t>Boitano</a:t>
            </a:r>
            <a:r>
              <a:rPr lang="en-GB" b="0" dirty="0">
                <a:cs typeface="Times New Roman" pitchFamily="18" charset="0"/>
              </a:rPr>
              <a:t>, H.L. Brooks Eds. Lange, </a:t>
            </a:r>
            <a:r>
              <a:rPr lang="en-GB" dirty="0">
                <a:cs typeface="Times New Roman" pitchFamily="18" charset="0"/>
              </a:rPr>
              <a:t>2010</a:t>
            </a:r>
            <a:r>
              <a:rPr lang="en-GB" b="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" b="0" i="1" dirty="0"/>
              <a:t> Fisiología Médica</a:t>
            </a:r>
            <a:r>
              <a:rPr lang="es-ES" b="0" dirty="0"/>
              <a:t>. </a:t>
            </a:r>
            <a:r>
              <a:rPr lang="es-ES" b="0" dirty="0" err="1"/>
              <a:t>Fiorenzo</a:t>
            </a:r>
            <a:r>
              <a:rPr lang="es-ES" b="0" dirty="0"/>
              <a:t> </a:t>
            </a:r>
            <a:r>
              <a:rPr lang="es-ES" b="0" dirty="0" err="1"/>
              <a:t>Conti</a:t>
            </a:r>
            <a:r>
              <a:rPr lang="es-ES" b="0" dirty="0"/>
              <a:t> (ed.). </a:t>
            </a:r>
            <a:r>
              <a:rPr lang="en-GB" b="0" dirty="0" err="1"/>
              <a:t>Mc</a:t>
            </a:r>
            <a:r>
              <a:rPr lang="en-GB" b="0" dirty="0"/>
              <a:t> </a:t>
            </a:r>
            <a:r>
              <a:rPr lang="en-GB" b="0" dirty="0" err="1"/>
              <a:t>Graw</a:t>
            </a:r>
            <a:r>
              <a:rPr lang="en-GB" b="0" dirty="0"/>
              <a:t>-Hill, </a:t>
            </a:r>
            <a:r>
              <a:rPr lang="en-GB" dirty="0"/>
              <a:t>2010</a:t>
            </a:r>
            <a:r>
              <a:rPr lang="en-GB" b="0" dirty="0"/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b="0" dirty="0">
                <a:cs typeface="Times New Roman" pitchFamily="18" charset="0"/>
              </a:rPr>
              <a:t> </a:t>
            </a:r>
            <a:r>
              <a:rPr lang="en-GB" b="0" dirty="0" err="1">
                <a:cs typeface="Times New Roman" pitchFamily="18" charset="0"/>
              </a:rPr>
              <a:t>Silbernagl</a:t>
            </a:r>
            <a:r>
              <a:rPr lang="en-GB" b="0" dirty="0">
                <a:cs typeface="Times New Roman" pitchFamily="18" charset="0"/>
              </a:rPr>
              <a:t> S. </a:t>
            </a:r>
            <a:r>
              <a:rPr lang="en-GB" b="0" dirty="0" err="1">
                <a:cs typeface="Times New Roman" pitchFamily="18" charset="0"/>
              </a:rPr>
              <a:t>Despopoulos</a:t>
            </a:r>
            <a:r>
              <a:rPr lang="en-GB" b="0" dirty="0">
                <a:cs typeface="Times New Roman" pitchFamily="18" charset="0"/>
              </a:rPr>
              <a:t>. </a:t>
            </a:r>
            <a:r>
              <a:rPr lang="en-GB" b="0" dirty="0" err="1">
                <a:cs typeface="Times New Roman" pitchFamily="18" charset="0"/>
              </a:rPr>
              <a:t>Fisiología</a:t>
            </a:r>
            <a:r>
              <a:rPr lang="en-GB" b="0" dirty="0">
                <a:cs typeface="Times New Roman" pitchFamily="18" charset="0"/>
              </a:rPr>
              <a:t>. </a:t>
            </a:r>
            <a:r>
              <a:rPr lang="en-GB" b="0" dirty="0" err="1">
                <a:cs typeface="Times New Roman" pitchFamily="18" charset="0"/>
              </a:rPr>
              <a:t>Texto</a:t>
            </a:r>
            <a:r>
              <a:rPr lang="en-GB" b="0" dirty="0">
                <a:cs typeface="Times New Roman" pitchFamily="18" charset="0"/>
              </a:rPr>
              <a:t> y Atlas 7</a:t>
            </a:r>
            <a:r>
              <a:rPr lang="en-GB" b="0" baseline="30000" dirty="0">
                <a:cs typeface="Times New Roman" pitchFamily="18" charset="0"/>
              </a:rPr>
              <a:t>tima</a:t>
            </a:r>
            <a:r>
              <a:rPr lang="en-GB" b="0" dirty="0">
                <a:cs typeface="Times New Roman" pitchFamily="18" charset="0"/>
              </a:rPr>
              <a:t> Ed. Editorial </a:t>
            </a:r>
            <a:r>
              <a:rPr lang="en-GB" b="0" dirty="0" err="1">
                <a:cs typeface="Times New Roman" pitchFamily="18" charset="0"/>
              </a:rPr>
              <a:t>Médica</a:t>
            </a:r>
            <a:r>
              <a:rPr lang="en-GB" b="0" dirty="0">
                <a:cs typeface="Times New Roman" pitchFamily="18" charset="0"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b="0" dirty="0">
                <a:cs typeface="Times New Roman" pitchFamily="18" charset="0"/>
              </a:rPr>
              <a:t>  </a:t>
            </a:r>
            <a:r>
              <a:rPr lang="en-GB" b="0" dirty="0" err="1">
                <a:cs typeface="Times New Roman" pitchFamily="18" charset="0"/>
              </a:rPr>
              <a:t>Panamericana</a:t>
            </a:r>
            <a:r>
              <a:rPr lang="en-GB" b="0" dirty="0">
                <a:cs typeface="Times New Roman" pitchFamily="18" charset="0"/>
              </a:rPr>
              <a:t>, </a:t>
            </a:r>
            <a:r>
              <a:rPr lang="en-GB" dirty="0">
                <a:cs typeface="Times New Roman" pitchFamily="18" charset="0"/>
              </a:rPr>
              <a:t>2009</a:t>
            </a:r>
            <a:r>
              <a:rPr lang="en-GB" b="0" dirty="0">
                <a:cs typeface="Times New Roman" pitchFamily="18" charset="0"/>
              </a:rPr>
              <a:t>. 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b="0" dirty="0">
                <a:cs typeface="Times New Roman" pitchFamily="18" charset="0"/>
              </a:rPr>
              <a:t> Fox S.I. </a:t>
            </a:r>
            <a:r>
              <a:rPr lang="en-GB" b="0" i="1" dirty="0">
                <a:cs typeface="Times New Roman" pitchFamily="18" charset="0"/>
              </a:rPr>
              <a:t>Human Physiology</a:t>
            </a:r>
            <a:r>
              <a:rPr lang="en-GB" b="0" dirty="0">
                <a:cs typeface="Times New Roman" pitchFamily="18" charset="0"/>
              </a:rPr>
              <a:t>. 10</a:t>
            </a:r>
            <a:r>
              <a:rPr lang="en-GB" b="0" baseline="30000" dirty="0">
                <a:cs typeface="Times New Roman" pitchFamily="18" charset="0"/>
              </a:rPr>
              <a:t>th</a:t>
            </a:r>
            <a:r>
              <a:rPr lang="en-GB" b="0" dirty="0">
                <a:cs typeface="Times New Roman" pitchFamily="18" charset="0"/>
              </a:rPr>
              <a:t> edition. McGraw-Hill, New York, </a:t>
            </a:r>
            <a:r>
              <a:rPr lang="en-GB" dirty="0">
                <a:cs typeface="Times New Roman" pitchFamily="18" charset="0"/>
              </a:rPr>
              <a:t>2008</a:t>
            </a:r>
            <a:r>
              <a:rPr lang="en-GB" b="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s-ES_tradnl" sz="800" b="0" dirty="0"/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b="0" dirty="0">
                <a:cs typeface="Times New Roman" pitchFamily="18" charset="0"/>
              </a:rPr>
              <a:t> Costanzo L.S. </a:t>
            </a:r>
            <a:r>
              <a:rPr lang="en-GB" b="0" i="1" dirty="0">
                <a:cs typeface="Times New Roman" pitchFamily="18" charset="0"/>
              </a:rPr>
              <a:t>Physiology</a:t>
            </a:r>
            <a:r>
              <a:rPr lang="en-GB" b="0" dirty="0">
                <a:cs typeface="Times New Roman" pitchFamily="18" charset="0"/>
              </a:rPr>
              <a:t>. 3</a:t>
            </a:r>
            <a:r>
              <a:rPr lang="en-GB" b="0" baseline="30000" dirty="0">
                <a:cs typeface="Times New Roman" pitchFamily="18" charset="0"/>
              </a:rPr>
              <a:t>er</a:t>
            </a:r>
            <a:r>
              <a:rPr lang="en-GB" b="0" dirty="0">
                <a:cs typeface="Times New Roman" pitchFamily="18" charset="0"/>
              </a:rPr>
              <a:t> Ed. Saunders Elsevier, </a:t>
            </a:r>
            <a:r>
              <a:rPr lang="en-GB" dirty="0">
                <a:cs typeface="Times New Roman" pitchFamily="18" charset="0"/>
              </a:rPr>
              <a:t>2006</a:t>
            </a:r>
            <a:r>
              <a:rPr lang="en-GB" b="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US" sz="1200" b="0" dirty="0">
                <a:cs typeface="Times New Roman" pitchFamily="18" charset="0"/>
              </a:rPr>
              <a:t> K. M. Barrett. </a:t>
            </a:r>
            <a:r>
              <a:rPr lang="en-US" sz="1200" b="0" i="1" dirty="0">
                <a:cs typeface="Times New Roman" pitchFamily="18" charset="0"/>
              </a:rPr>
              <a:t>Gastrointestinal Physiology</a:t>
            </a:r>
            <a:r>
              <a:rPr lang="en-US" sz="1200" b="0" dirty="0">
                <a:cs typeface="Times New Roman" pitchFamily="18" charset="0"/>
              </a:rPr>
              <a:t>. Lange Physiology Series. McGraw-Hill, </a:t>
            </a:r>
            <a:r>
              <a:rPr lang="en-US" sz="1200" dirty="0">
                <a:cs typeface="Times New Roman" pitchFamily="18" charset="0"/>
              </a:rPr>
              <a:t>2006</a:t>
            </a:r>
            <a:r>
              <a:rPr lang="en-US" sz="1200" b="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US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A.C. Guyton, J.E Hall. </a:t>
            </a:r>
            <a:r>
              <a:rPr lang="en-GB" sz="1200" b="0" i="1" dirty="0">
                <a:cs typeface="Times New Roman" pitchFamily="18" charset="0"/>
              </a:rPr>
              <a:t>Textbook of Medical Physiology</a:t>
            </a:r>
            <a:r>
              <a:rPr lang="en-GB" sz="1200" b="0" dirty="0">
                <a:cs typeface="Times New Roman" pitchFamily="18" charset="0"/>
              </a:rPr>
              <a:t>. 10th Edition W.B.  </a:t>
            </a:r>
            <a:r>
              <a:rPr lang="en-GB" sz="1200" b="0" dirty="0" err="1">
                <a:cs typeface="Times New Roman" pitchFamily="18" charset="0"/>
              </a:rPr>
              <a:t>Sauders</a:t>
            </a:r>
            <a:r>
              <a:rPr lang="en-GB" sz="1200" b="0" dirty="0">
                <a:cs typeface="Times New Roman" pitchFamily="18" charset="0"/>
              </a:rPr>
              <a:t> Co., Philadelphia,        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cs typeface="Times New Roman" pitchFamily="18" charset="0"/>
              </a:rPr>
              <a:t>  2000.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M. </a:t>
            </a:r>
            <a:r>
              <a:rPr lang="en-GB" sz="1200" b="0" dirty="0" err="1">
                <a:cs typeface="Times New Roman" pitchFamily="18" charset="0"/>
              </a:rPr>
              <a:t>Gershon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i="1" dirty="0">
                <a:cs typeface="Times New Roman" pitchFamily="18" charset="0"/>
              </a:rPr>
              <a:t>The Enteric Nervous System: a Second Brain</a:t>
            </a:r>
            <a:r>
              <a:rPr lang="en-GB" sz="1200" b="0" dirty="0">
                <a:cs typeface="Times New Roman" pitchFamily="18" charset="0"/>
              </a:rPr>
              <a:t>. Hospital Practice. </a:t>
            </a:r>
            <a:r>
              <a:rPr lang="en-GB" sz="1200" dirty="0">
                <a:cs typeface="Times New Roman" pitchFamily="18" charset="0"/>
              </a:rPr>
              <a:t>1999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L. Wilson-</a:t>
            </a:r>
            <a:r>
              <a:rPr lang="en-GB" sz="1200" b="0" dirty="0" err="1">
                <a:cs typeface="Times New Roman" pitchFamily="18" charset="0"/>
              </a:rPr>
              <a:t>Pauwels</a:t>
            </a:r>
            <a:r>
              <a:rPr lang="en-GB" sz="1200" b="0" dirty="0">
                <a:cs typeface="Times New Roman" pitchFamily="18" charset="0"/>
              </a:rPr>
              <a:t>, P.A. Stewart, E.J. </a:t>
            </a:r>
            <a:r>
              <a:rPr lang="en-GB" sz="1200" b="0" dirty="0" err="1">
                <a:cs typeface="Times New Roman" pitchFamily="18" charset="0"/>
              </a:rPr>
              <a:t>Akesson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i="1" dirty="0">
                <a:cs typeface="Times New Roman" pitchFamily="18" charset="0"/>
              </a:rPr>
              <a:t>Autonomic Nerves</a:t>
            </a:r>
            <a:r>
              <a:rPr lang="en-GB" sz="1200" b="0" dirty="0">
                <a:cs typeface="Times New Roman" pitchFamily="18" charset="0"/>
              </a:rPr>
              <a:t>. B.C. Decker Inc. Hamilton,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cs typeface="Times New Roman" pitchFamily="18" charset="0"/>
              </a:rPr>
              <a:t>  1997.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b="0" dirty="0"/>
              <a:t> R.A. </a:t>
            </a:r>
            <a:r>
              <a:rPr lang="es-ES_tradnl" b="0" dirty="0" err="1"/>
              <a:t>Bowen</a:t>
            </a:r>
            <a:r>
              <a:rPr lang="es-ES_tradnl" b="0" dirty="0"/>
              <a:t>. </a:t>
            </a:r>
            <a:r>
              <a:rPr lang="es-ES_tradnl" b="0" dirty="0" err="1"/>
              <a:t>Biomedical</a:t>
            </a:r>
            <a:r>
              <a:rPr lang="es-ES_tradnl" b="0" dirty="0"/>
              <a:t> </a:t>
            </a:r>
            <a:r>
              <a:rPr lang="es-ES_tradnl" b="0" dirty="0" err="1"/>
              <a:t>Sciences</a:t>
            </a:r>
            <a:r>
              <a:rPr lang="es-ES_tradnl" b="0" dirty="0"/>
              <a:t>. </a:t>
            </a:r>
            <a:r>
              <a:rPr lang="es-ES_tradnl" b="0" i="1" dirty="0" err="1"/>
              <a:t>Digestive</a:t>
            </a:r>
            <a:r>
              <a:rPr lang="es-ES_tradnl" b="0" i="1" dirty="0"/>
              <a:t> </a:t>
            </a:r>
            <a:r>
              <a:rPr lang="es-ES_tradnl" b="0" i="1" dirty="0" err="1"/>
              <a:t>System</a:t>
            </a:r>
            <a:r>
              <a:rPr lang="es-ES_tradnl" b="0" dirty="0"/>
              <a:t>. Colorado </a:t>
            </a:r>
            <a:r>
              <a:rPr lang="es-ES_tradnl" b="0" dirty="0" err="1"/>
              <a:t>State</a:t>
            </a:r>
            <a:r>
              <a:rPr lang="es-ES_tradnl" b="0" dirty="0"/>
              <a:t> </a:t>
            </a:r>
            <a:r>
              <a:rPr lang="es-ES_tradnl" b="0" dirty="0" err="1"/>
              <a:t>University</a:t>
            </a:r>
            <a:r>
              <a:rPr lang="es-ES_tradnl" b="0" dirty="0"/>
              <a:t>, </a:t>
            </a:r>
            <a:r>
              <a:rPr lang="es-ES_tradnl" dirty="0"/>
              <a:t>2006.</a:t>
            </a:r>
            <a:r>
              <a:rPr lang="es-ES_tradnl" b="0" dirty="0"/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b="0" dirty="0"/>
              <a:t>  Disponible en: </a:t>
            </a:r>
            <a:r>
              <a:rPr lang="es-ES_tradnl" sz="1200" b="0" dirty="0">
                <a:hlinkClick r:id="rId2"/>
              </a:rPr>
              <a:t>http://arbl.cvmbs.colostate.edu/hbooks/pathphys/digestion/index.html</a:t>
            </a:r>
            <a:endParaRPr lang="es-ES_tradnl" sz="1200" b="0" dirty="0"/>
          </a:p>
          <a:p>
            <a:pPr algn="l" eaLnBrk="0" hangingPunct="0">
              <a:buClr>
                <a:schemeClr val="tx1"/>
              </a:buClr>
            </a:pPr>
            <a:endParaRPr lang="es-ES_tradnl" sz="800" b="0" dirty="0"/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b="0" dirty="0"/>
              <a:t> </a:t>
            </a:r>
            <a:r>
              <a:rPr lang="es-ES_tradnl" b="0" i="1" dirty="0" err="1"/>
              <a:t>The</a:t>
            </a:r>
            <a:r>
              <a:rPr lang="es-ES_tradnl" b="0" i="1" dirty="0"/>
              <a:t> </a:t>
            </a:r>
            <a:r>
              <a:rPr lang="es-ES_tradnl" b="0" i="1" dirty="0" err="1"/>
              <a:t>Inner</a:t>
            </a:r>
            <a:r>
              <a:rPr lang="es-ES_tradnl" b="0" i="1" dirty="0"/>
              <a:t> </a:t>
            </a:r>
            <a:r>
              <a:rPr lang="es-ES_tradnl" b="0" i="1" dirty="0" err="1"/>
              <a:t>Tube</a:t>
            </a:r>
            <a:r>
              <a:rPr lang="es-ES_tradnl" b="0" i="1" dirty="0"/>
              <a:t> of </a:t>
            </a:r>
            <a:r>
              <a:rPr lang="es-ES_tradnl" b="0" i="1" dirty="0" err="1"/>
              <a:t>Life</a:t>
            </a:r>
            <a:r>
              <a:rPr lang="es-ES_tradnl" b="0" dirty="0"/>
              <a:t>. </a:t>
            </a:r>
            <a:r>
              <a:rPr lang="es-ES_tradnl" b="0" dirty="0" err="1"/>
              <a:t>Special</a:t>
            </a:r>
            <a:r>
              <a:rPr lang="es-ES_tradnl" b="0" dirty="0"/>
              <a:t> </a:t>
            </a:r>
            <a:r>
              <a:rPr lang="es-ES_tradnl" b="0" dirty="0" err="1"/>
              <a:t>Collection</a:t>
            </a:r>
            <a:r>
              <a:rPr lang="es-ES_tradnl" b="0" dirty="0"/>
              <a:t>  </a:t>
            </a:r>
            <a:r>
              <a:rPr lang="es-ES_tradnl" b="0" dirty="0" err="1"/>
              <a:t>Science</a:t>
            </a:r>
            <a:r>
              <a:rPr lang="es-ES_tradnl" b="0" dirty="0"/>
              <a:t> 307: 1914 </a:t>
            </a:r>
            <a:r>
              <a:rPr lang="es-ES_tradnl" dirty="0"/>
              <a:t>2005</a:t>
            </a:r>
            <a:r>
              <a:rPr lang="es-ES_tradnl" b="0" dirty="0"/>
              <a:t> [DOI: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b="0" dirty="0"/>
              <a:t>   10.1126/science.307.5717.1914a]. Disponible en: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b="0" dirty="0"/>
              <a:t>  </a:t>
            </a:r>
            <a:r>
              <a:rPr lang="es-ES_tradnl" sz="1200" b="0" dirty="0">
                <a:hlinkClick r:id="rId3"/>
              </a:rPr>
              <a:t>http://www.sciencemag.org/cgi/content/summary/sci;307/5717/1895</a:t>
            </a:r>
            <a:endParaRPr lang="es-ES_tradnl" sz="1200" b="0" dirty="0"/>
          </a:p>
          <a:p>
            <a:pPr algn="l" eaLnBrk="0" hangingPunct="0">
              <a:buClr>
                <a:schemeClr val="tx1"/>
              </a:buClr>
            </a:pPr>
            <a:endParaRPr lang="es-ES_tradnl" sz="1200" b="0" dirty="0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0" name="Rectangle 42"/>
          <p:cNvSpPr>
            <a:spLocks noChangeArrowheads="1"/>
          </p:cNvSpPr>
          <p:nvPr/>
        </p:nvSpPr>
        <p:spPr bwMode="auto">
          <a:xfrm>
            <a:off x="3563938" y="2997200"/>
            <a:ext cx="16557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7173" name="Picture 5" descr="img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04" t="37856" r="28113"/>
          <a:stretch>
            <a:fillRect/>
          </a:stretch>
        </p:blipFill>
        <p:spPr>
          <a:xfrm>
            <a:off x="3995738" y="3068638"/>
            <a:ext cx="2305050" cy="2879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844550" y="908050"/>
            <a:ext cx="1441450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1908175" y="1052736"/>
            <a:ext cx="1037463" cy="646331"/>
          </a:xfrm>
          <a:prstGeom prst="rect">
            <a:avLst/>
          </a:prstGeom>
          <a:solidFill>
            <a:srgbClr val="FFB469"/>
          </a:solidFill>
          <a:ln w="28575">
            <a:solidFill>
              <a:srgbClr val="D26900"/>
            </a:solidFill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3600"/>
              <a:t>CCK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639536" y="5492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6948264" y="1304925"/>
            <a:ext cx="1518364" cy="400110"/>
          </a:xfrm>
          <a:prstGeom prst="rect">
            <a:avLst/>
          </a:prstGeom>
          <a:solidFill>
            <a:srgbClr val="FFC1C1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Acción CCK</a:t>
            </a:r>
          </a:p>
        </p:txBody>
      </p:sp>
      <p:sp>
        <p:nvSpPr>
          <p:cNvPr id="7197" name="Rectangle 29"/>
          <p:cNvSpPr>
            <a:spLocks noChangeArrowheads="1"/>
          </p:cNvSpPr>
          <p:nvPr/>
        </p:nvSpPr>
        <p:spPr bwMode="auto">
          <a:xfrm>
            <a:off x="684213" y="2171700"/>
            <a:ext cx="2808287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042988" y="2206625"/>
            <a:ext cx="2416175" cy="425450"/>
          </a:xfrm>
          <a:prstGeom prst="rect">
            <a:avLst/>
          </a:prstGeom>
          <a:noFill/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Enzimas Inactivas </a:t>
            </a:r>
          </a:p>
        </p:txBody>
      </p:sp>
      <p:sp>
        <p:nvSpPr>
          <p:cNvPr id="7199" name="Rectangle 31"/>
          <p:cNvSpPr>
            <a:spLocks noChangeArrowheads="1"/>
          </p:cNvSpPr>
          <p:nvPr/>
        </p:nvSpPr>
        <p:spPr bwMode="auto">
          <a:xfrm>
            <a:off x="3708400" y="2997200"/>
            <a:ext cx="15113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02" name="Rectangle 34"/>
          <p:cNvSpPr>
            <a:spLocks noChangeArrowheads="1"/>
          </p:cNvSpPr>
          <p:nvPr/>
        </p:nvSpPr>
        <p:spPr bwMode="auto">
          <a:xfrm>
            <a:off x="5292725" y="2171700"/>
            <a:ext cx="31670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539750" y="2266950"/>
            <a:ext cx="406400" cy="346075"/>
          </a:xfrm>
          <a:prstGeom prst="rect">
            <a:avLst/>
          </a:prstGeom>
          <a:solidFill>
            <a:srgbClr val="BABEE4"/>
          </a:solidFill>
          <a:ln w="9525">
            <a:solidFill>
              <a:srgbClr val="A200C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7204" name="Rectangle 36"/>
          <p:cNvSpPr>
            <a:spLocks noChangeArrowheads="1"/>
          </p:cNvSpPr>
          <p:nvPr/>
        </p:nvSpPr>
        <p:spPr bwMode="auto">
          <a:xfrm>
            <a:off x="5435600" y="2890838"/>
            <a:ext cx="17287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07" name="Line 39"/>
          <p:cNvSpPr>
            <a:spLocks noChangeShapeType="1"/>
          </p:cNvSpPr>
          <p:nvPr/>
        </p:nvSpPr>
        <p:spPr bwMode="auto">
          <a:xfrm>
            <a:off x="2268538" y="1700213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208" name="Line 40"/>
          <p:cNvSpPr>
            <a:spLocks noChangeShapeType="1"/>
          </p:cNvSpPr>
          <p:nvPr/>
        </p:nvSpPr>
        <p:spPr bwMode="auto">
          <a:xfrm>
            <a:off x="2700338" y="1682750"/>
            <a:ext cx="1655762" cy="1098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209" name="Oval 41"/>
          <p:cNvSpPr>
            <a:spLocks noChangeArrowheads="1"/>
          </p:cNvSpPr>
          <p:nvPr/>
        </p:nvSpPr>
        <p:spPr bwMode="auto">
          <a:xfrm>
            <a:off x="3708400" y="2708275"/>
            <a:ext cx="142875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1" name="Rectangle 43"/>
          <p:cNvSpPr>
            <a:spLocks noChangeArrowheads="1"/>
          </p:cNvSpPr>
          <p:nvPr/>
        </p:nvSpPr>
        <p:spPr bwMode="auto">
          <a:xfrm>
            <a:off x="5364163" y="3141663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5508625" y="3230563"/>
            <a:ext cx="1797050" cy="485775"/>
          </a:xfrm>
          <a:prstGeom prst="rect">
            <a:avLst/>
          </a:prstGeom>
          <a:solidFill>
            <a:srgbClr val="FFC1E0"/>
          </a:solidFill>
          <a:ln w="28575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TRIPSINA</a:t>
            </a: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3635375" y="2755900"/>
            <a:ext cx="1785938" cy="365125"/>
          </a:xfrm>
          <a:prstGeom prst="rect">
            <a:avLst/>
          </a:prstGeom>
          <a:solidFill>
            <a:schemeClr val="bg1"/>
          </a:solidFill>
          <a:ln w="28575">
            <a:solidFill>
              <a:srgbClr val="FF479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Enteropeptidasa</a:t>
            </a: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5508625" y="2636838"/>
            <a:ext cx="2794000" cy="434975"/>
          </a:xfrm>
          <a:prstGeom prst="rect">
            <a:avLst/>
          </a:prstGeom>
          <a:solidFill>
            <a:srgbClr val="FFC1E0"/>
          </a:solidFill>
          <a:ln w="38100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Enzimas ACTIVADAS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3132138" y="2795588"/>
            <a:ext cx="406400" cy="346075"/>
          </a:xfrm>
          <a:prstGeom prst="rect">
            <a:avLst/>
          </a:prstGeom>
          <a:solidFill>
            <a:srgbClr val="BABEE4"/>
          </a:solidFill>
          <a:ln w="9525">
            <a:solidFill>
              <a:srgbClr val="A200C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7214" name="Oval 46"/>
          <p:cNvSpPr>
            <a:spLocks noChangeArrowheads="1"/>
          </p:cNvSpPr>
          <p:nvPr/>
        </p:nvSpPr>
        <p:spPr bwMode="auto">
          <a:xfrm>
            <a:off x="4572000" y="364490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5" name="Oval 47"/>
          <p:cNvSpPr>
            <a:spLocks noChangeArrowheads="1"/>
          </p:cNvSpPr>
          <p:nvPr/>
        </p:nvSpPr>
        <p:spPr bwMode="auto">
          <a:xfrm>
            <a:off x="4572000" y="4365625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6" name="Oval 48"/>
          <p:cNvSpPr>
            <a:spLocks noChangeArrowheads="1"/>
          </p:cNvSpPr>
          <p:nvPr/>
        </p:nvSpPr>
        <p:spPr bwMode="auto">
          <a:xfrm>
            <a:off x="4787900" y="5084763"/>
            <a:ext cx="1444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17" name="Text Box 49"/>
          <p:cNvSpPr txBox="1">
            <a:spLocks noChangeArrowheads="1"/>
          </p:cNvSpPr>
          <p:nvPr/>
        </p:nvSpPr>
        <p:spPr bwMode="auto">
          <a:xfrm>
            <a:off x="4500563" y="3443288"/>
            <a:ext cx="406400" cy="346075"/>
          </a:xfrm>
          <a:prstGeom prst="rect">
            <a:avLst/>
          </a:prstGeom>
          <a:solidFill>
            <a:srgbClr val="F1BDCD"/>
          </a:solidFill>
          <a:ln w="9525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1.</a:t>
            </a:r>
          </a:p>
        </p:txBody>
      </p:sp>
      <p:sp>
        <p:nvSpPr>
          <p:cNvPr id="7218" name="Text Box 50"/>
          <p:cNvSpPr txBox="1">
            <a:spLocks noChangeArrowheads="1"/>
          </p:cNvSpPr>
          <p:nvPr/>
        </p:nvSpPr>
        <p:spPr bwMode="auto">
          <a:xfrm>
            <a:off x="4175125" y="3789363"/>
            <a:ext cx="406400" cy="346075"/>
          </a:xfrm>
          <a:prstGeom prst="rect">
            <a:avLst/>
          </a:prstGeom>
          <a:solidFill>
            <a:srgbClr val="F1BDCD"/>
          </a:solidFill>
          <a:ln w="9525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2.</a:t>
            </a:r>
          </a:p>
        </p:txBody>
      </p:sp>
      <p:sp>
        <p:nvSpPr>
          <p:cNvPr id="7219" name="Text Box 51"/>
          <p:cNvSpPr txBox="1">
            <a:spLocks noChangeArrowheads="1"/>
          </p:cNvSpPr>
          <p:nvPr/>
        </p:nvSpPr>
        <p:spPr bwMode="auto">
          <a:xfrm>
            <a:off x="4175125" y="4508500"/>
            <a:ext cx="406400" cy="346075"/>
          </a:xfrm>
          <a:prstGeom prst="rect">
            <a:avLst/>
          </a:prstGeom>
          <a:solidFill>
            <a:srgbClr val="F1BDCD"/>
          </a:solidFill>
          <a:ln w="9525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3.</a:t>
            </a:r>
          </a:p>
        </p:txBody>
      </p:sp>
      <p:sp>
        <p:nvSpPr>
          <p:cNvPr id="7220" name="Text Box 52"/>
          <p:cNvSpPr txBox="1">
            <a:spLocks noChangeArrowheads="1"/>
          </p:cNvSpPr>
          <p:nvPr/>
        </p:nvSpPr>
        <p:spPr bwMode="auto">
          <a:xfrm>
            <a:off x="4175125" y="5300663"/>
            <a:ext cx="406400" cy="346075"/>
          </a:xfrm>
          <a:prstGeom prst="rect">
            <a:avLst/>
          </a:prstGeom>
          <a:solidFill>
            <a:srgbClr val="F1BDCD"/>
          </a:solidFill>
          <a:ln w="9525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4.</a:t>
            </a:r>
          </a:p>
        </p:txBody>
      </p:sp>
      <p:sp>
        <p:nvSpPr>
          <p:cNvPr id="7221" name="Line 53"/>
          <p:cNvSpPr>
            <a:spLocks noChangeShapeType="1"/>
          </p:cNvSpPr>
          <p:nvPr/>
        </p:nvSpPr>
        <p:spPr bwMode="auto">
          <a:xfrm>
            <a:off x="4572000" y="3141663"/>
            <a:ext cx="0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225" name="Rectangle 57"/>
          <p:cNvSpPr>
            <a:spLocks noChangeArrowheads="1"/>
          </p:cNvSpPr>
          <p:nvPr/>
        </p:nvSpPr>
        <p:spPr bwMode="auto">
          <a:xfrm>
            <a:off x="5580063" y="3933825"/>
            <a:ext cx="2520950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224" name="Text Box 56"/>
          <p:cNvSpPr txBox="1">
            <a:spLocks noChangeArrowheads="1"/>
          </p:cNvSpPr>
          <p:nvPr/>
        </p:nvSpPr>
        <p:spPr bwMode="auto">
          <a:xfrm>
            <a:off x="5519738" y="3940175"/>
            <a:ext cx="2643187" cy="42545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0000CC"/>
                </a:solidFill>
              </a:rPr>
              <a:t>QUIMIOTRIPSINA</a:t>
            </a:r>
          </a:p>
        </p:txBody>
      </p:sp>
      <p:sp>
        <p:nvSpPr>
          <p:cNvPr id="7223" name="Text Box 55"/>
          <p:cNvSpPr txBox="1">
            <a:spLocks noChangeArrowheads="1"/>
          </p:cNvSpPr>
          <p:nvPr/>
        </p:nvSpPr>
        <p:spPr bwMode="auto">
          <a:xfrm>
            <a:off x="5508625" y="4732338"/>
            <a:ext cx="1597025" cy="42545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006600"/>
                </a:solidFill>
              </a:rPr>
              <a:t>ELASTASA</a:t>
            </a:r>
          </a:p>
        </p:txBody>
      </p:sp>
      <p:sp>
        <p:nvSpPr>
          <p:cNvPr id="7222" name="Text Box 54"/>
          <p:cNvSpPr txBox="1">
            <a:spLocks noChangeArrowheads="1"/>
          </p:cNvSpPr>
          <p:nvPr/>
        </p:nvSpPr>
        <p:spPr bwMode="auto">
          <a:xfrm>
            <a:off x="5454650" y="5516563"/>
            <a:ext cx="2876550" cy="42545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D05400"/>
                </a:solidFill>
              </a:rPr>
              <a:t>CARBOXIPEPTIDASA</a:t>
            </a:r>
          </a:p>
        </p:txBody>
      </p:sp>
      <p:sp>
        <p:nvSpPr>
          <p:cNvPr id="7226" name="Text Box 58"/>
          <p:cNvSpPr txBox="1">
            <a:spLocks noChangeArrowheads="1"/>
          </p:cNvSpPr>
          <p:nvPr/>
        </p:nvSpPr>
        <p:spPr bwMode="auto">
          <a:xfrm>
            <a:off x="611188" y="3860800"/>
            <a:ext cx="3373437" cy="396875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0000CC"/>
                </a:solidFill>
              </a:rPr>
              <a:t>QUIMIOTRIPSINÓGENO</a:t>
            </a:r>
          </a:p>
        </p:txBody>
      </p:sp>
      <p:sp>
        <p:nvSpPr>
          <p:cNvPr id="7227" name="Text Box 59"/>
          <p:cNvSpPr txBox="1">
            <a:spLocks noChangeArrowheads="1"/>
          </p:cNvSpPr>
          <p:nvPr/>
        </p:nvSpPr>
        <p:spPr bwMode="auto">
          <a:xfrm>
            <a:off x="1835150" y="4652963"/>
            <a:ext cx="2068513" cy="396875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006600"/>
                </a:solidFill>
              </a:rPr>
              <a:t>PROELASTASA</a:t>
            </a:r>
          </a:p>
        </p:txBody>
      </p:sp>
      <p:sp>
        <p:nvSpPr>
          <p:cNvPr id="7228" name="Text Box 60"/>
          <p:cNvSpPr txBox="1">
            <a:spLocks noChangeArrowheads="1"/>
          </p:cNvSpPr>
          <p:nvPr/>
        </p:nvSpPr>
        <p:spPr bwMode="auto">
          <a:xfrm>
            <a:off x="684213" y="5408613"/>
            <a:ext cx="3348037" cy="396875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D05400"/>
                </a:solidFill>
              </a:rPr>
              <a:t>PROCARBOXIPEPTIDASA</a:t>
            </a:r>
          </a:p>
        </p:txBody>
      </p:sp>
      <p:sp>
        <p:nvSpPr>
          <p:cNvPr id="7229" name="Text Box 61"/>
          <p:cNvSpPr txBox="1">
            <a:spLocks noChangeArrowheads="1"/>
          </p:cNvSpPr>
          <p:nvPr/>
        </p:nvSpPr>
        <p:spPr bwMode="auto">
          <a:xfrm>
            <a:off x="1692275" y="3248025"/>
            <a:ext cx="2260600" cy="396875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0000CC"/>
                </a:solidFill>
              </a:rPr>
              <a:t>TRIPSINÓGENO</a:t>
            </a:r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7019925" y="476672"/>
            <a:ext cx="1465263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/>
              <a:t>Secreción </a:t>
            </a:r>
          </a:p>
          <a:p>
            <a:r>
              <a:rPr lang="es-ES_tradnl" sz="2000" b="0"/>
              <a:t>Enzimas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1" grpId="0" animBg="1"/>
      <p:bldP spid="7198" grpId="0" animBg="1"/>
      <p:bldP spid="7184" grpId="0" animBg="1"/>
      <p:bldP spid="7207" grpId="0" animBg="1"/>
      <p:bldP spid="7208" grpId="0" animBg="1"/>
      <p:bldP spid="7205" grpId="0" animBg="1"/>
      <p:bldP spid="7200" grpId="0" animBg="1"/>
      <p:bldP spid="7203" grpId="0" animBg="1"/>
      <p:bldP spid="7185" grpId="0" animBg="1"/>
      <p:bldP spid="7217" grpId="0" animBg="1"/>
      <p:bldP spid="7218" grpId="0" animBg="1"/>
      <p:bldP spid="7219" grpId="0" animBg="1"/>
      <p:bldP spid="7220" grpId="0" animBg="1"/>
      <p:bldP spid="7221" grpId="0" animBg="1"/>
      <p:bldP spid="7224" grpId="0" animBg="1"/>
      <p:bldP spid="7223" grpId="0" animBg="1"/>
      <p:bldP spid="7222" grpId="0" animBg="1"/>
      <p:bldP spid="7226" grpId="0"/>
      <p:bldP spid="7227" grpId="0"/>
      <p:bldP spid="7228" grpId="0"/>
      <p:bldP spid="722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2771775" y="1714500"/>
            <a:ext cx="3554413" cy="425450"/>
          </a:xfrm>
          <a:prstGeom prst="rect">
            <a:avLst/>
          </a:prstGeom>
          <a:solidFill>
            <a:srgbClr val="D2EAE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/>
              <a:t>ENZIMAS PANCREÁTICAS</a:t>
            </a:r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3059113" y="2205038"/>
            <a:ext cx="30241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/>
              <a:t>Esenciales para la digestión</a:t>
            </a:r>
          </a:p>
          <a:p>
            <a:r>
              <a:rPr lang="es-ES" sz="1600"/>
              <a:t>esenciales para la vida</a:t>
            </a:r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3505200" y="2852738"/>
            <a:ext cx="2087563" cy="425450"/>
          </a:xfrm>
          <a:prstGeom prst="rect">
            <a:avLst/>
          </a:prstGeom>
          <a:solidFill>
            <a:srgbClr val="BBFFED"/>
          </a:solidFill>
          <a:ln w="28575">
            <a:solidFill>
              <a:srgbClr val="00D26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/>
              <a:t>Células acinares</a:t>
            </a:r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4859338" y="3708400"/>
            <a:ext cx="2886075" cy="376238"/>
          </a:xfrm>
          <a:prstGeom prst="rect">
            <a:avLst/>
          </a:prstGeom>
          <a:solidFill>
            <a:srgbClr val="FFCDCE"/>
          </a:solidFill>
          <a:ln w="9525">
            <a:solidFill>
              <a:srgbClr val="F47A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/>
              <a:t>LIPASAS* Y AMILASAS</a:t>
            </a:r>
          </a:p>
        </p:txBody>
      </p:sp>
      <p:sp>
        <p:nvSpPr>
          <p:cNvPr id="61450" name="Rectangle 10"/>
          <p:cNvSpPr>
            <a:spLocks noChangeArrowheads="1"/>
          </p:cNvSpPr>
          <p:nvPr/>
        </p:nvSpPr>
        <p:spPr bwMode="auto">
          <a:xfrm>
            <a:off x="2051050" y="4578350"/>
            <a:ext cx="1762125" cy="395288"/>
          </a:xfrm>
          <a:prstGeom prst="rect">
            <a:avLst/>
          </a:prstGeom>
          <a:noFill/>
          <a:ln w="28575">
            <a:solidFill>
              <a:srgbClr val="FF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/>
              <a:t>Forma inactiva</a:t>
            </a:r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1835150" y="5514975"/>
            <a:ext cx="2136775" cy="669925"/>
          </a:xfrm>
          <a:prstGeom prst="rect">
            <a:avLst/>
          </a:prstGeom>
          <a:solidFill>
            <a:srgbClr val="FFD1FF"/>
          </a:solidFill>
          <a:ln w="28575">
            <a:solidFill>
              <a:srgbClr val="CE7AD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800"/>
              <a:t>ACTIVADAS EN INTESTINO</a:t>
            </a:r>
          </a:p>
        </p:txBody>
      </p:sp>
      <p:sp>
        <p:nvSpPr>
          <p:cNvPr id="61453" name="Line 13"/>
          <p:cNvSpPr>
            <a:spLocks noChangeShapeType="1"/>
          </p:cNvSpPr>
          <p:nvPr/>
        </p:nvSpPr>
        <p:spPr bwMode="auto">
          <a:xfrm>
            <a:off x="5592763" y="3278188"/>
            <a:ext cx="640556" cy="4302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454" name="Line 14"/>
          <p:cNvSpPr>
            <a:spLocks noChangeShapeType="1"/>
          </p:cNvSpPr>
          <p:nvPr/>
        </p:nvSpPr>
        <p:spPr bwMode="auto">
          <a:xfrm>
            <a:off x="2916238" y="4075113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456" name="Line 16"/>
          <p:cNvSpPr>
            <a:spLocks noChangeShapeType="1"/>
          </p:cNvSpPr>
          <p:nvPr/>
        </p:nvSpPr>
        <p:spPr bwMode="auto">
          <a:xfrm flipH="1">
            <a:off x="2903537" y="4941167"/>
            <a:ext cx="12701" cy="57380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458" name="Rectangle 18"/>
          <p:cNvSpPr>
            <a:spLocks noChangeArrowheads="1"/>
          </p:cNvSpPr>
          <p:nvPr/>
        </p:nvSpPr>
        <p:spPr bwMode="auto">
          <a:xfrm>
            <a:off x="2195513" y="3713163"/>
            <a:ext cx="1606550" cy="395287"/>
          </a:xfrm>
          <a:prstGeom prst="rect">
            <a:avLst/>
          </a:prstGeom>
          <a:solidFill>
            <a:srgbClr val="FFE1FF"/>
          </a:solidFill>
          <a:ln w="28575">
            <a:solidFill>
              <a:srgbClr val="CE7AD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/>
              <a:t>PROTEASAS</a:t>
            </a:r>
          </a:p>
        </p:txBody>
      </p:sp>
      <p:sp>
        <p:nvSpPr>
          <p:cNvPr id="61459" name="Rectangle 19"/>
          <p:cNvSpPr>
            <a:spLocks noChangeArrowheads="1"/>
          </p:cNvSpPr>
          <p:nvPr/>
        </p:nvSpPr>
        <p:spPr bwMode="auto">
          <a:xfrm>
            <a:off x="5003800" y="4578350"/>
            <a:ext cx="2459038" cy="376238"/>
          </a:xfrm>
          <a:prstGeom prst="rect">
            <a:avLst/>
          </a:prstGeom>
          <a:solidFill>
            <a:srgbClr val="FFAFB1"/>
          </a:solidFill>
          <a:ln w="9525">
            <a:solidFill>
              <a:srgbClr val="F47A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/>
              <a:t>ENZIMAS ACTIVAS</a:t>
            </a:r>
          </a:p>
        </p:txBody>
      </p:sp>
      <p:sp>
        <p:nvSpPr>
          <p:cNvPr id="61452" name="Line 12"/>
          <p:cNvSpPr>
            <a:spLocks noChangeShapeType="1"/>
          </p:cNvSpPr>
          <p:nvPr/>
        </p:nvSpPr>
        <p:spPr bwMode="auto">
          <a:xfrm flipH="1">
            <a:off x="3125448" y="3281363"/>
            <a:ext cx="433387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466" name="Text Box 26"/>
          <p:cNvSpPr txBox="1">
            <a:spLocks noChangeArrowheads="1"/>
          </p:cNvSpPr>
          <p:nvPr/>
        </p:nvSpPr>
        <p:spPr bwMode="auto">
          <a:xfrm>
            <a:off x="1955800" y="154622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1467" name="Text Box 27"/>
          <p:cNvSpPr txBox="1">
            <a:spLocks noChangeArrowheads="1"/>
          </p:cNvSpPr>
          <p:nvPr/>
        </p:nvSpPr>
        <p:spPr bwMode="auto">
          <a:xfrm>
            <a:off x="4932363" y="5084763"/>
            <a:ext cx="26828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*Excepto PLA2 secretora</a:t>
            </a:r>
          </a:p>
        </p:txBody>
      </p:sp>
      <p:sp>
        <p:nvSpPr>
          <p:cNvPr id="61469" name="Text Box 29"/>
          <p:cNvSpPr txBox="1">
            <a:spLocks noChangeArrowheads="1"/>
          </p:cNvSpPr>
          <p:nvPr/>
        </p:nvSpPr>
        <p:spPr bwMode="auto">
          <a:xfrm>
            <a:off x="6948264" y="1304925"/>
            <a:ext cx="1518364" cy="400110"/>
          </a:xfrm>
          <a:prstGeom prst="rect">
            <a:avLst/>
          </a:prstGeom>
          <a:solidFill>
            <a:srgbClr val="FFC1C1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Acción CCK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6228184" y="4077072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7019925" y="476672"/>
            <a:ext cx="1465263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/>
              <a:t>Secreción </a:t>
            </a:r>
          </a:p>
          <a:p>
            <a:r>
              <a:rPr lang="es-ES_tradnl" sz="2000" b="0"/>
              <a:t>Enzimas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animBg="1"/>
      <p:bldP spid="61446" grpId="0"/>
      <p:bldP spid="61448" grpId="0" animBg="1"/>
      <p:bldP spid="61449" grpId="0" animBg="1"/>
      <p:bldP spid="61450" grpId="0" animBg="1"/>
      <p:bldP spid="61451" grpId="0" animBg="1"/>
      <p:bldP spid="61453" grpId="0" animBg="1"/>
      <p:bldP spid="61454" grpId="0" animBg="1"/>
      <p:bldP spid="61456" grpId="0" animBg="1"/>
      <p:bldP spid="61458" grpId="0" animBg="1"/>
      <p:bldP spid="61459" grpId="0" animBg="1"/>
      <p:bldP spid="61452" grpId="0" animBg="1"/>
      <p:bldP spid="61467" grpId="0"/>
      <p:bldP spid="2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4195763" y="1341438"/>
            <a:ext cx="736600" cy="43497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2000">
                <a:solidFill>
                  <a:schemeClr val="tx2"/>
                </a:solidFill>
              </a:rPr>
              <a:t>H</a:t>
            </a:r>
            <a:r>
              <a:rPr lang="es-MX" sz="2000" baseline="30000">
                <a:solidFill>
                  <a:schemeClr val="tx2"/>
                </a:solidFill>
              </a:rPr>
              <a:t>+</a:t>
            </a:r>
          </a:p>
        </p:txBody>
      </p:sp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3563938" y="3238500"/>
            <a:ext cx="2047875" cy="495300"/>
          </a:xfrm>
          <a:prstGeom prst="rect">
            <a:avLst/>
          </a:prstGeom>
          <a:noFill/>
          <a:ln w="38100">
            <a:solidFill>
              <a:srgbClr val="00E6E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/>
              <a:t>SECRETINA</a:t>
            </a:r>
          </a:p>
        </p:txBody>
      </p:sp>
      <p:sp>
        <p:nvSpPr>
          <p:cNvPr id="114694" name="Text Box 6"/>
          <p:cNvSpPr txBox="1">
            <a:spLocks noChangeArrowheads="1"/>
          </p:cNvSpPr>
          <p:nvPr/>
        </p:nvSpPr>
        <p:spPr bwMode="auto">
          <a:xfrm>
            <a:off x="3098800" y="5543550"/>
            <a:ext cx="2944813" cy="739775"/>
          </a:xfrm>
          <a:prstGeom prst="rect">
            <a:avLst/>
          </a:prstGeom>
          <a:solidFill>
            <a:srgbClr val="A7FFFF"/>
          </a:solidFill>
          <a:ln w="38100">
            <a:solidFill>
              <a:srgbClr val="00C8C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SECRECIÓN ACUOSA</a:t>
            </a:r>
          </a:p>
          <a:p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ALCALINA</a:t>
            </a:r>
          </a:p>
        </p:txBody>
      </p:sp>
      <p:sp>
        <p:nvSpPr>
          <p:cNvPr id="114695" name="Line 7"/>
          <p:cNvSpPr>
            <a:spLocks noChangeShapeType="1"/>
          </p:cNvSpPr>
          <p:nvPr/>
        </p:nvSpPr>
        <p:spPr bwMode="auto">
          <a:xfrm>
            <a:off x="4572000" y="1817688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4696" name="Line 8"/>
          <p:cNvSpPr>
            <a:spLocks noChangeShapeType="1"/>
          </p:cNvSpPr>
          <p:nvPr/>
        </p:nvSpPr>
        <p:spPr bwMode="auto">
          <a:xfrm>
            <a:off x="4572000" y="3689350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4697" name="Line 9"/>
          <p:cNvSpPr>
            <a:spLocks noChangeShapeType="1"/>
          </p:cNvSpPr>
          <p:nvPr/>
        </p:nvSpPr>
        <p:spPr bwMode="auto">
          <a:xfrm>
            <a:off x="4572000" y="5057775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4698" name="Line 10"/>
          <p:cNvSpPr>
            <a:spLocks noChangeShapeType="1"/>
          </p:cNvSpPr>
          <p:nvPr/>
        </p:nvSpPr>
        <p:spPr bwMode="auto">
          <a:xfrm>
            <a:off x="4572000" y="2781300"/>
            <a:ext cx="0" cy="4762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4699" name="Text Box 11"/>
          <p:cNvSpPr txBox="1">
            <a:spLocks noChangeArrowheads="1"/>
          </p:cNvSpPr>
          <p:nvPr/>
        </p:nvSpPr>
        <p:spPr bwMode="auto">
          <a:xfrm>
            <a:off x="4643438" y="1793875"/>
            <a:ext cx="488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(</a:t>
            </a: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/>
              <a:t>)</a:t>
            </a:r>
          </a:p>
        </p:txBody>
      </p:sp>
      <p:sp>
        <p:nvSpPr>
          <p:cNvPr id="114700" name="Text Box 12"/>
          <p:cNvSpPr txBox="1">
            <a:spLocks noChangeArrowheads="1"/>
          </p:cNvSpPr>
          <p:nvPr/>
        </p:nvSpPr>
        <p:spPr bwMode="auto">
          <a:xfrm>
            <a:off x="4643438" y="3789363"/>
            <a:ext cx="488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600"/>
              <a:t>(</a:t>
            </a:r>
            <a:r>
              <a:rPr lang="es-ES_tradnl" sz="2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_tradnl" sz="1600"/>
              <a:t>)</a:t>
            </a:r>
          </a:p>
        </p:txBody>
      </p:sp>
      <p:sp>
        <p:nvSpPr>
          <p:cNvPr id="114701" name="Text Box 13"/>
          <p:cNvSpPr txBox="1">
            <a:spLocks noChangeArrowheads="1"/>
          </p:cNvSpPr>
          <p:nvPr/>
        </p:nvSpPr>
        <p:spPr bwMode="auto">
          <a:xfrm>
            <a:off x="4140200" y="2416175"/>
            <a:ext cx="806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C. “S”</a:t>
            </a:r>
          </a:p>
        </p:txBody>
      </p:sp>
      <p:sp>
        <p:nvSpPr>
          <p:cNvPr id="114702" name="Oval 14"/>
          <p:cNvSpPr>
            <a:spLocks noChangeArrowheads="1"/>
          </p:cNvSpPr>
          <p:nvPr/>
        </p:nvSpPr>
        <p:spPr bwMode="auto">
          <a:xfrm>
            <a:off x="4067175" y="2320925"/>
            <a:ext cx="1008063" cy="460375"/>
          </a:xfrm>
          <a:prstGeom prst="ellipse">
            <a:avLst/>
          </a:prstGeom>
          <a:noFill/>
          <a:ln w="28575">
            <a:solidFill>
              <a:srgbClr val="00B8B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4" name="Text Box 16"/>
          <p:cNvSpPr txBox="1">
            <a:spLocks noChangeArrowheads="1"/>
          </p:cNvSpPr>
          <p:nvPr/>
        </p:nvSpPr>
        <p:spPr bwMode="auto">
          <a:xfrm>
            <a:off x="4046538" y="4552950"/>
            <a:ext cx="184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ES_tradnl" sz="1600"/>
          </a:p>
        </p:txBody>
      </p:sp>
      <p:sp>
        <p:nvSpPr>
          <p:cNvPr id="114705" name="Rectangle 17"/>
          <p:cNvSpPr>
            <a:spLocks noChangeArrowheads="1"/>
          </p:cNvSpPr>
          <p:nvPr/>
        </p:nvSpPr>
        <p:spPr bwMode="auto">
          <a:xfrm>
            <a:off x="4046538" y="4481513"/>
            <a:ext cx="1081087" cy="503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6" name="Rectangle 18"/>
          <p:cNvSpPr>
            <a:spLocks noChangeArrowheads="1"/>
          </p:cNvSpPr>
          <p:nvPr/>
        </p:nvSpPr>
        <p:spPr bwMode="auto">
          <a:xfrm>
            <a:off x="4335463" y="4265613"/>
            <a:ext cx="503237" cy="215900"/>
          </a:xfrm>
          <a:prstGeom prst="rect">
            <a:avLst/>
          </a:prstGeom>
          <a:solidFill>
            <a:srgbClr val="A7FFFF"/>
          </a:solidFill>
          <a:ln w="28575">
            <a:solidFill>
              <a:srgbClr val="00E6E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7" name="Line 19"/>
          <p:cNvSpPr>
            <a:spLocks noChangeShapeType="1"/>
          </p:cNvSpPr>
          <p:nvPr/>
        </p:nvSpPr>
        <p:spPr bwMode="auto">
          <a:xfrm>
            <a:off x="3492500" y="4221163"/>
            <a:ext cx="142875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4708" name="Text Box 20"/>
          <p:cNvSpPr txBox="1">
            <a:spLocks noChangeArrowheads="1"/>
          </p:cNvSpPr>
          <p:nvPr/>
        </p:nvSpPr>
        <p:spPr bwMode="auto">
          <a:xfrm>
            <a:off x="5795963" y="2492375"/>
            <a:ext cx="1388522" cy="369332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DUODENO</a:t>
            </a:r>
          </a:p>
        </p:txBody>
      </p:sp>
      <p:sp>
        <p:nvSpPr>
          <p:cNvPr id="114709" name="Text Box 21"/>
          <p:cNvSpPr txBox="1">
            <a:spLocks noChangeArrowheads="1"/>
          </p:cNvSpPr>
          <p:nvPr/>
        </p:nvSpPr>
        <p:spPr bwMode="auto">
          <a:xfrm>
            <a:off x="5984875" y="3308350"/>
            <a:ext cx="1149674" cy="369332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SANGRE</a:t>
            </a:r>
          </a:p>
        </p:txBody>
      </p:sp>
      <p:sp>
        <p:nvSpPr>
          <p:cNvPr id="114710" name="Text Box 22"/>
          <p:cNvSpPr txBox="1">
            <a:spLocks noChangeArrowheads="1"/>
          </p:cNvSpPr>
          <p:nvPr/>
        </p:nvSpPr>
        <p:spPr bwMode="auto">
          <a:xfrm>
            <a:off x="5740400" y="4581525"/>
            <a:ext cx="1426994" cy="369332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/>
              <a:t>PÁNCREAS</a:t>
            </a:r>
          </a:p>
        </p:txBody>
      </p:sp>
      <p:sp>
        <p:nvSpPr>
          <p:cNvPr id="114711" name="Text Box 23"/>
          <p:cNvSpPr txBox="1">
            <a:spLocks noChangeArrowheads="1"/>
          </p:cNvSpPr>
          <p:nvPr/>
        </p:nvSpPr>
        <p:spPr bwMode="auto">
          <a:xfrm>
            <a:off x="3059113" y="4149725"/>
            <a:ext cx="457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(+)</a:t>
            </a:r>
          </a:p>
        </p:txBody>
      </p:sp>
      <p:sp>
        <p:nvSpPr>
          <p:cNvPr id="114712" name="Text Box 24"/>
          <p:cNvSpPr txBox="1">
            <a:spLocks noChangeArrowheads="1"/>
          </p:cNvSpPr>
          <p:nvPr/>
        </p:nvSpPr>
        <p:spPr bwMode="auto">
          <a:xfrm>
            <a:off x="2484438" y="3860800"/>
            <a:ext cx="1295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600"/>
              <a:t>ACh, CCK</a:t>
            </a:r>
          </a:p>
        </p:txBody>
      </p:sp>
      <p:sp>
        <p:nvSpPr>
          <p:cNvPr id="114713" name="Text Box 25"/>
          <p:cNvSpPr txBox="1">
            <a:spLocks noChangeArrowheads="1"/>
          </p:cNvSpPr>
          <p:nvPr/>
        </p:nvSpPr>
        <p:spPr bwMode="auto">
          <a:xfrm>
            <a:off x="2915816" y="4604618"/>
            <a:ext cx="1060450" cy="33655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c. ductal</a:t>
            </a:r>
          </a:p>
        </p:txBody>
      </p:sp>
      <p:sp>
        <p:nvSpPr>
          <p:cNvPr id="114714" name="Text Box 26"/>
          <p:cNvSpPr txBox="1">
            <a:spLocks noChangeArrowheads="1"/>
          </p:cNvSpPr>
          <p:nvPr/>
        </p:nvSpPr>
        <p:spPr bwMode="auto">
          <a:xfrm>
            <a:off x="4208463" y="4605338"/>
            <a:ext cx="7254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AMPc</a:t>
            </a:r>
          </a:p>
        </p:txBody>
      </p:sp>
      <p:sp>
        <p:nvSpPr>
          <p:cNvPr id="114718" name="Text Box 30"/>
          <p:cNvSpPr txBox="1">
            <a:spLocks noChangeArrowheads="1"/>
          </p:cNvSpPr>
          <p:nvPr/>
        </p:nvSpPr>
        <p:spPr bwMode="auto">
          <a:xfrm>
            <a:off x="827088" y="1052513"/>
            <a:ext cx="115411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14720" name="Text Box 32"/>
          <p:cNvSpPr txBox="1">
            <a:spLocks noChangeArrowheads="1"/>
          </p:cNvSpPr>
          <p:nvPr/>
        </p:nvSpPr>
        <p:spPr bwMode="auto">
          <a:xfrm>
            <a:off x="7235825" y="1196975"/>
            <a:ext cx="1287463" cy="60960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>
                <a:latin typeface="Comic Sans MS" pitchFamily="66" charset="0"/>
              </a:rPr>
              <a:t>Secreción </a:t>
            </a:r>
          </a:p>
          <a:p>
            <a:r>
              <a:rPr lang="es-ES" sz="1600">
                <a:latin typeface="Comic Sans MS" pitchFamily="66" charset="0"/>
              </a:rPr>
              <a:t>ALCALINA</a:t>
            </a:r>
          </a:p>
        </p:txBody>
      </p:sp>
      <p:sp>
        <p:nvSpPr>
          <p:cNvPr id="114721" name="Text Box 33"/>
          <p:cNvSpPr txBox="1">
            <a:spLocks noChangeArrowheads="1"/>
          </p:cNvSpPr>
          <p:nvPr/>
        </p:nvSpPr>
        <p:spPr bwMode="auto">
          <a:xfrm>
            <a:off x="6588125" y="476250"/>
            <a:ext cx="1960563" cy="609600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/>
              <a:t>III. PROCESO </a:t>
            </a:r>
          </a:p>
          <a:p>
            <a:pPr algn="l"/>
            <a:r>
              <a:rPr lang="es-ES" sz="1600"/>
              <a:t>      SECRECIÓN</a:t>
            </a: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2" grpId="0" animBg="1"/>
      <p:bldP spid="114693" grpId="0" animBg="1"/>
      <p:bldP spid="114694" grpId="0" animBg="1"/>
      <p:bldP spid="114695" grpId="0" animBg="1"/>
      <p:bldP spid="114696" grpId="0" animBg="1"/>
      <p:bldP spid="114697" grpId="0" animBg="1"/>
      <p:bldP spid="114698" grpId="0" animBg="1"/>
      <p:bldP spid="114699" grpId="0"/>
      <p:bldP spid="114700" grpId="0"/>
      <p:bldP spid="114701" grpId="0"/>
      <p:bldP spid="114702" grpId="0" animBg="1"/>
      <p:bldP spid="114704" grpId="0"/>
      <p:bldP spid="114704" grpId="1"/>
      <p:bldP spid="114705" grpId="0" animBg="1"/>
      <p:bldP spid="114706" grpId="0" animBg="1"/>
      <p:bldP spid="114707" grpId="0" animBg="1"/>
      <p:bldP spid="114708" grpId="0" animBg="1"/>
      <p:bldP spid="114709" grpId="0" animBg="1"/>
      <p:bldP spid="114710" grpId="0" animBg="1"/>
      <p:bldP spid="114711" grpId="0"/>
      <p:bldP spid="114712" grpId="0"/>
      <p:bldP spid="114713" grpId="0" animBg="1"/>
      <p:bldP spid="1147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26" name="Picture 3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56" t="27245" r="14514" b="8847"/>
          <a:stretch>
            <a:fillRect/>
          </a:stretch>
        </p:blipFill>
        <p:spPr bwMode="auto">
          <a:xfrm>
            <a:off x="2051050" y="2060575"/>
            <a:ext cx="5472113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55329" name="Rectangle 33"/>
          <p:cNvSpPr>
            <a:spLocks noChangeArrowheads="1"/>
          </p:cNvSpPr>
          <p:nvPr/>
        </p:nvSpPr>
        <p:spPr bwMode="auto">
          <a:xfrm>
            <a:off x="1547813" y="1339850"/>
            <a:ext cx="25193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40" name="Rectangle 44"/>
          <p:cNvSpPr>
            <a:spLocks noChangeArrowheads="1"/>
          </p:cNvSpPr>
          <p:nvPr/>
        </p:nvSpPr>
        <p:spPr bwMode="auto">
          <a:xfrm>
            <a:off x="898525" y="2636838"/>
            <a:ext cx="1223963" cy="1655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54" name="Text Box 58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55357" name="Rectangle 61"/>
          <p:cNvSpPr>
            <a:spLocks noChangeArrowheads="1"/>
          </p:cNvSpPr>
          <p:nvPr/>
        </p:nvSpPr>
        <p:spPr bwMode="auto">
          <a:xfrm>
            <a:off x="2987675" y="5516563"/>
            <a:ext cx="331152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34" name="Text Box 38"/>
          <p:cNvSpPr txBox="1">
            <a:spLocks noChangeArrowheads="1"/>
          </p:cNvSpPr>
          <p:nvPr/>
        </p:nvSpPr>
        <p:spPr bwMode="auto">
          <a:xfrm>
            <a:off x="3706813" y="5661025"/>
            <a:ext cx="2001837" cy="457200"/>
          </a:xfrm>
          <a:prstGeom prst="rect">
            <a:avLst/>
          </a:prstGeom>
          <a:solidFill>
            <a:srgbClr val="FF479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/>
              <a:t>Circulación  </a:t>
            </a:r>
          </a:p>
        </p:txBody>
      </p:sp>
      <p:sp>
        <p:nvSpPr>
          <p:cNvPr id="55358" name="Rectangle 62"/>
          <p:cNvSpPr>
            <a:spLocks noChangeArrowheads="1"/>
          </p:cNvSpPr>
          <p:nvPr/>
        </p:nvSpPr>
        <p:spPr bwMode="auto">
          <a:xfrm>
            <a:off x="2482850" y="1771650"/>
            <a:ext cx="3603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30" name="Text Box 34"/>
          <p:cNvSpPr txBox="1">
            <a:spLocks noChangeArrowheads="1"/>
          </p:cNvSpPr>
          <p:nvPr/>
        </p:nvSpPr>
        <p:spPr bwMode="auto">
          <a:xfrm>
            <a:off x="1547813" y="1560513"/>
            <a:ext cx="19542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/>
              <a:t>El quimo </a:t>
            </a:r>
            <a:r>
              <a:rPr lang="es-ES" sz="1800"/>
              <a:t>ácido</a:t>
            </a:r>
            <a:r>
              <a:rPr lang="es-ES" sz="1800" b="0"/>
              <a:t> </a:t>
            </a:r>
          </a:p>
          <a:p>
            <a:pPr algn="l"/>
            <a:r>
              <a:rPr lang="es-ES" sz="1800" b="0"/>
              <a:t>entra al duodeno</a:t>
            </a:r>
          </a:p>
        </p:txBody>
      </p:sp>
      <p:sp>
        <p:nvSpPr>
          <p:cNvPr id="55359" name="Rectangle 63"/>
          <p:cNvSpPr>
            <a:spLocks noChangeArrowheads="1"/>
          </p:cNvSpPr>
          <p:nvPr/>
        </p:nvSpPr>
        <p:spPr bwMode="auto">
          <a:xfrm>
            <a:off x="5938838" y="1052513"/>
            <a:ext cx="2665412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36" name="Text Box 40"/>
          <p:cNvSpPr txBox="1">
            <a:spLocks noChangeArrowheads="1"/>
          </p:cNvSpPr>
          <p:nvPr/>
        </p:nvSpPr>
        <p:spPr bwMode="auto">
          <a:xfrm>
            <a:off x="4354513" y="1268413"/>
            <a:ext cx="2736850" cy="915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0"/>
              <a:t>El jugo </a:t>
            </a:r>
            <a:r>
              <a:rPr lang="es-ES" sz="1800"/>
              <a:t>rico en iones bicarbonato</a:t>
            </a:r>
            <a:r>
              <a:rPr lang="es-ES" sz="1800" b="0"/>
              <a:t> neutraliza  el quimo ácido</a:t>
            </a:r>
          </a:p>
        </p:txBody>
      </p:sp>
      <p:sp>
        <p:nvSpPr>
          <p:cNvPr id="55344" name="Text Box 48"/>
          <p:cNvSpPr txBox="1">
            <a:spLocks noChangeArrowheads="1"/>
          </p:cNvSpPr>
          <p:nvPr/>
        </p:nvSpPr>
        <p:spPr bwMode="auto">
          <a:xfrm>
            <a:off x="7164388" y="476250"/>
            <a:ext cx="1430337" cy="609600"/>
          </a:xfrm>
          <a:prstGeom prst="rect">
            <a:avLst/>
          </a:prstGeom>
          <a:solidFill>
            <a:srgbClr val="A7FFFF"/>
          </a:solidFill>
          <a:ln w="28575">
            <a:solidFill>
              <a:srgbClr val="00D26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600"/>
              <a:t>ACCIÓN </a:t>
            </a:r>
          </a:p>
          <a:p>
            <a:r>
              <a:rPr lang="es-ES" sz="1600"/>
              <a:t>SECRETINA</a:t>
            </a:r>
          </a:p>
        </p:txBody>
      </p:sp>
      <p:sp>
        <p:nvSpPr>
          <p:cNvPr id="55360" name="Rectangle 64"/>
          <p:cNvSpPr>
            <a:spLocks noChangeArrowheads="1"/>
          </p:cNvSpPr>
          <p:nvPr/>
        </p:nvSpPr>
        <p:spPr bwMode="auto">
          <a:xfrm>
            <a:off x="2051050" y="2636838"/>
            <a:ext cx="720725" cy="935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31" name="Text Box 35"/>
          <p:cNvSpPr txBox="1">
            <a:spLocks noChangeArrowheads="1"/>
          </p:cNvSpPr>
          <p:nvPr/>
        </p:nvSpPr>
        <p:spPr bwMode="auto">
          <a:xfrm>
            <a:off x="1331913" y="4076700"/>
            <a:ext cx="1584325" cy="885825"/>
          </a:xfrm>
          <a:prstGeom prst="rect">
            <a:avLst/>
          </a:prstGeom>
          <a:solidFill>
            <a:srgbClr val="85C2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0"/>
              <a:t>La </a:t>
            </a:r>
            <a:r>
              <a:rPr lang="es-ES" sz="1800"/>
              <a:t>secretina</a:t>
            </a:r>
            <a:r>
              <a:rPr lang="es-ES" sz="1800" b="0"/>
              <a:t> </a:t>
            </a:r>
          </a:p>
          <a:p>
            <a:pPr algn="l"/>
            <a:r>
              <a:rPr lang="es-ES" sz="1800" b="0"/>
              <a:t>liberada de </a:t>
            </a:r>
            <a:r>
              <a:rPr lang="es-ES" sz="1600"/>
              <a:t>C. “S”</a:t>
            </a:r>
            <a:endParaRPr lang="es-ES" sz="1800" b="0"/>
          </a:p>
        </p:txBody>
      </p:sp>
      <p:sp>
        <p:nvSpPr>
          <p:cNvPr id="55361" name="Rectangle 65"/>
          <p:cNvSpPr>
            <a:spLocks noChangeArrowheads="1"/>
          </p:cNvSpPr>
          <p:nvPr/>
        </p:nvSpPr>
        <p:spPr bwMode="auto">
          <a:xfrm>
            <a:off x="7235825" y="5516563"/>
            <a:ext cx="158432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62" name="Text Box 66"/>
          <p:cNvSpPr txBox="1">
            <a:spLocks noChangeArrowheads="1"/>
          </p:cNvSpPr>
          <p:nvPr/>
        </p:nvSpPr>
        <p:spPr bwMode="auto">
          <a:xfrm>
            <a:off x="1114425" y="1628775"/>
            <a:ext cx="487363" cy="434975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/>
              <a:t>1.</a:t>
            </a:r>
          </a:p>
        </p:txBody>
      </p:sp>
      <p:sp>
        <p:nvSpPr>
          <p:cNvPr id="55364" name="Text Box 68"/>
          <p:cNvSpPr txBox="1">
            <a:spLocks noChangeArrowheads="1"/>
          </p:cNvSpPr>
          <p:nvPr/>
        </p:nvSpPr>
        <p:spPr bwMode="auto">
          <a:xfrm>
            <a:off x="827088" y="4129088"/>
            <a:ext cx="477837" cy="425450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/>
              <a:t>2.</a:t>
            </a:r>
          </a:p>
        </p:txBody>
      </p:sp>
      <p:sp>
        <p:nvSpPr>
          <p:cNvPr id="55365" name="Text Box 69"/>
          <p:cNvSpPr txBox="1">
            <a:spLocks noChangeArrowheads="1"/>
          </p:cNvSpPr>
          <p:nvPr/>
        </p:nvSpPr>
        <p:spPr bwMode="auto">
          <a:xfrm>
            <a:off x="3851275" y="1268413"/>
            <a:ext cx="477838" cy="425450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/>
              <a:t>5.</a:t>
            </a:r>
          </a:p>
        </p:txBody>
      </p:sp>
      <p:sp>
        <p:nvSpPr>
          <p:cNvPr id="55366" name="Rectangle 70"/>
          <p:cNvSpPr>
            <a:spLocks noChangeArrowheads="1"/>
          </p:cNvSpPr>
          <p:nvPr/>
        </p:nvSpPr>
        <p:spPr bwMode="auto">
          <a:xfrm>
            <a:off x="6372225" y="2276475"/>
            <a:ext cx="12954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67" name="Rectangle 71"/>
          <p:cNvSpPr>
            <a:spLocks noChangeArrowheads="1"/>
          </p:cNvSpPr>
          <p:nvPr/>
        </p:nvSpPr>
        <p:spPr bwMode="auto">
          <a:xfrm>
            <a:off x="7235825" y="2563813"/>
            <a:ext cx="431800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68" name="Text Box 72"/>
          <p:cNvSpPr txBox="1">
            <a:spLocks noChangeArrowheads="1"/>
          </p:cNvSpPr>
          <p:nvPr/>
        </p:nvSpPr>
        <p:spPr bwMode="auto">
          <a:xfrm>
            <a:off x="6731000" y="2203450"/>
            <a:ext cx="477838" cy="425450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/>
              <a:t>4.</a:t>
            </a:r>
          </a:p>
        </p:txBody>
      </p:sp>
      <p:sp>
        <p:nvSpPr>
          <p:cNvPr id="55337" name="Text Box 41"/>
          <p:cNvSpPr txBox="1">
            <a:spLocks noChangeArrowheads="1"/>
          </p:cNvSpPr>
          <p:nvPr/>
        </p:nvSpPr>
        <p:spPr bwMode="auto">
          <a:xfrm>
            <a:off x="7164388" y="2636838"/>
            <a:ext cx="1497526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 dirty="0"/>
              <a:t>El páncreas </a:t>
            </a:r>
          </a:p>
          <a:p>
            <a:pPr algn="l"/>
            <a:r>
              <a:rPr lang="es-ES" sz="1800" dirty="0"/>
              <a:t>secreta</a:t>
            </a:r>
          </a:p>
          <a:p>
            <a:pPr algn="l"/>
            <a:r>
              <a:rPr lang="es-ES" sz="1800" b="0" dirty="0" smtClean="0"/>
              <a:t>jugo </a:t>
            </a:r>
            <a:r>
              <a:rPr lang="es-ES" sz="1800" b="0" dirty="0"/>
              <a:t>alcalino</a:t>
            </a:r>
          </a:p>
        </p:txBody>
      </p:sp>
      <p:sp>
        <p:nvSpPr>
          <p:cNvPr id="55369" name="Oval 73"/>
          <p:cNvSpPr>
            <a:spLocks noChangeArrowheads="1"/>
          </p:cNvSpPr>
          <p:nvPr/>
        </p:nvSpPr>
        <p:spPr bwMode="auto">
          <a:xfrm>
            <a:off x="6948488" y="5516563"/>
            <a:ext cx="358775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5370" name="Text Box 74"/>
          <p:cNvSpPr txBox="1">
            <a:spLocks noChangeArrowheads="1"/>
          </p:cNvSpPr>
          <p:nvPr/>
        </p:nvSpPr>
        <p:spPr bwMode="auto">
          <a:xfrm>
            <a:off x="6084888" y="4437063"/>
            <a:ext cx="487362" cy="434975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/>
              <a:t>3.</a:t>
            </a:r>
          </a:p>
        </p:txBody>
      </p:sp>
      <p:sp>
        <p:nvSpPr>
          <p:cNvPr id="55333" name="Text Box 37"/>
          <p:cNvSpPr txBox="1">
            <a:spLocks noChangeArrowheads="1"/>
          </p:cNvSpPr>
          <p:nvPr/>
        </p:nvSpPr>
        <p:spPr bwMode="auto">
          <a:xfrm>
            <a:off x="6608763" y="4365625"/>
            <a:ext cx="1492250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/>
              <a:t>La secretina</a:t>
            </a:r>
          </a:p>
          <a:p>
            <a:pPr algn="l"/>
            <a:r>
              <a:rPr lang="es-ES" sz="1800"/>
              <a:t>estimula</a:t>
            </a:r>
            <a:r>
              <a:rPr lang="es-ES" sz="1800" b="0"/>
              <a:t> </a:t>
            </a:r>
          </a:p>
          <a:p>
            <a:pPr algn="l"/>
            <a:r>
              <a:rPr lang="es-ES" sz="1800" b="0"/>
              <a:t>C. ductales</a:t>
            </a:r>
          </a:p>
        </p:txBody>
      </p:sp>
      <p:sp>
        <p:nvSpPr>
          <p:cNvPr id="55356" name="Text Box 60"/>
          <p:cNvSpPr txBox="1">
            <a:spLocks noChangeArrowheads="1"/>
          </p:cNvSpPr>
          <p:nvPr/>
        </p:nvSpPr>
        <p:spPr bwMode="auto">
          <a:xfrm>
            <a:off x="7235825" y="1196975"/>
            <a:ext cx="1287463" cy="60960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1600">
                <a:latin typeface="Comic Sans MS" pitchFamily="66" charset="0"/>
              </a:rPr>
              <a:t>Secreción </a:t>
            </a:r>
          </a:p>
          <a:p>
            <a:r>
              <a:rPr lang="es-ES" sz="1600">
                <a:latin typeface="Comic Sans MS" pitchFamily="66" charset="0"/>
              </a:rPr>
              <a:t>ALCALINA</a:t>
            </a: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34" grpId="0" animBg="1"/>
      <p:bldP spid="55330" grpId="0"/>
      <p:bldP spid="55336" grpId="0" animBg="1"/>
      <p:bldP spid="55331" grpId="0" animBg="1"/>
      <p:bldP spid="55362" grpId="0" animBg="1"/>
      <p:bldP spid="55364" grpId="0" animBg="1"/>
      <p:bldP spid="55365" grpId="0" animBg="1"/>
      <p:bldP spid="55368" grpId="0" animBg="1"/>
      <p:bldP spid="55337" grpId="0" animBg="1"/>
      <p:bldP spid="55370" grpId="0" animBg="1"/>
      <p:bldP spid="5533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00" name="Picture 4" descr="traspot ionic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1" t="5070" r="4654" b="26372"/>
          <a:stretch>
            <a:fillRect/>
          </a:stretch>
        </p:blipFill>
        <p:spPr bwMode="auto">
          <a:xfrm>
            <a:off x="1547813" y="333375"/>
            <a:ext cx="4562475" cy="532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827088" y="2888456"/>
            <a:ext cx="1146468" cy="646331"/>
          </a:xfrm>
          <a:prstGeom prst="rect">
            <a:avLst/>
          </a:prstGeom>
          <a:solidFill>
            <a:srgbClr val="C5F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</a:t>
            </a:r>
            <a:r>
              <a:rPr lang="es-ES_tradnl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Ductal</a:t>
            </a:r>
          </a:p>
          <a:p>
            <a:r>
              <a:rPr lang="es-ES_tradnl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Páncreas</a:t>
            </a:r>
            <a:endParaRPr lang="es-ES_tradnl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6762501" y="3227387"/>
            <a:ext cx="2011363" cy="835025"/>
          </a:xfrm>
          <a:prstGeom prst="rect">
            <a:avLst/>
          </a:prstGeom>
          <a:solidFill>
            <a:srgbClr val="D0EAE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Bicarbonato viene:</a:t>
            </a:r>
          </a:p>
          <a:p>
            <a:pPr algn="l"/>
            <a:r>
              <a:rPr lang="es-ES_tradnl" sz="1600"/>
              <a:t> - sangre</a:t>
            </a:r>
          </a:p>
          <a:p>
            <a:pPr algn="l"/>
            <a:r>
              <a:rPr lang="es-ES_tradnl" sz="1600"/>
              <a:t> - intracelular</a:t>
            </a:r>
          </a:p>
        </p:txBody>
      </p:sp>
      <p:sp>
        <p:nvSpPr>
          <p:cNvPr id="106505" name="Text Box 9"/>
          <p:cNvSpPr txBox="1">
            <a:spLocks noChangeArrowheads="1"/>
          </p:cNvSpPr>
          <p:nvPr/>
        </p:nvSpPr>
        <p:spPr bwMode="auto">
          <a:xfrm>
            <a:off x="5364163" y="2781300"/>
            <a:ext cx="3889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800"/>
              <a:t>AC</a:t>
            </a:r>
          </a:p>
        </p:txBody>
      </p:sp>
      <p:sp>
        <p:nvSpPr>
          <p:cNvPr id="106506" name="Oval 10"/>
          <p:cNvSpPr>
            <a:spLocks noChangeArrowheads="1"/>
          </p:cNvSpPr>
          <p:nvPr/>
        </p:nvSpPr>
        <p:spPr bwMode="auto">
          <a:xfrm>
            <a:off x="4643438" y="2205038"/>
            <a:ext cx="863600" cy="792162"/>
          </a:xfrm>
          <a:prstGeom prst="ellipse">
            <a:avLst/>
          </a:prstGeom>
          <a:noFill/>
          <a:ln w="38100">
            <a:solidFill>
              <a:srgbClr val="00D7D2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00D7D2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09" name="Text Box 13"/>
          <p:cNvSpPr txBox="1">
            <a:spLocks noChangeArrowheads="1"/>
          </p:cNvSpPr>
          <p:nvPr/>
        </p:nvSpPr>
        <p:spPr bwMode="auto">
          <a:xfrm>
            <a:off x="6804025" y="1196975"/>
            <a:ext cx="1871663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600"/>
              <a:t>Transportadores iones</a:t>
            </a:r>
          </a:p>
        </p:txBody>
      </p:sp>
      <p:sp>
        <p:nvSpPr>
          <p:cNvPr id="106510" name="Rectangle 14"/>
          <p:cNvSpPr>
            <a:spLocks noChangeArrowheads="1"/>
          </p:cNvSpPr>
          <p:nvPr/>
        </p:nvSpPr>
        <p:spPr bwMode="auto">
          <a:xfrm>
            <a:off x="827088" y="0"/>
            <a:ext cx="720725" cy="981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11" name="Text Box 15"/>
          <p:cNvSpPr txBox="1">
            <a:spLocks noChangeArrowheads="1"/>
          </p:cNvSpPr>
          <p:nvPr/>
        </p:nvSpPr>
        <p:spPr bwMode="auto">
          <a:xfrm>
            <a:off x="3147940" y="692831"/>
            <a:ext cx="692817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dirty="0" smtClean="0"/>
              <a:t>LUZ</a:t>
            </a:r>
            <a:endParaRPr lang="es-ES_tradnl" sz="2000" dirty="0"/>
          </a:p>
        </p:txBody>
      </p:sp>
      <p:sp>
        <p:nvSpPr>
          <p:cNvPr id="106513" name="Text Box 17"/>
          <p:cNvSpPr txBox="1">
            <a:spLocks noChangeArrowheads="1"/>
          </p:cNvSpPr>
          <p:nvPr/>
        </p:nvSpPr>
        <p:spPr bwMode="auto">
          <a:xfrm>
            <a:off x="598828" y="5805488"/>
            <a:ext cx="1697037" cy="581025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“Marea alcalina</a:t>
            </a:r>
          </a:p>
          <a:p>
            <a:r>
              <a:rPr lang="es-ES_tradnl" sz="1600" dirty="0" err="1" smtClean="0"/>
              <a:t>posprandial</a:t>
            </a:r>
            <a:r>
              <a:rPr lang="es-ES_tradnl" sz="1600" dirty="0"/>
              <a:t>”</a:t>
            </a:r>
          </a:p>
        </p:txBody>
      </p:sp>
      <p:sp>
        <p:nvSpPr>
          <p:cNvPr id="106515" name="Text Box 19"/>
          <p:cNvSpPr txBox="1">
            <a:spLocks noChangeArrowheads="1"/>
          </p:cNvSpPr>
          <p:nvPr/>
        </p:nvSpPr>
        <p:spPr bwMode="auto">
          <a:xfrm>
            <a:off x="7164388" y="404813"/>
            <a:ext cx="1477962" cy="669925"/>
          </a:xfrm>
          <a:prstGeom prst="rect">
            <a:avLst/>
          </a:prstGeom>
          <a:solidFill>
            <a:srgbClr val="C5F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/>
              <a:t>Secreción </a:t>
            </a:r>
          </a:p>
          <a:p>
            <a:r>
              <a:rPr lang="es-ES" sz="1800" b="0"/>
              <a:t>ALCALINA </a:t>
            </a:r>
          </a:p>
        </p:txBody>
      </p:sp>
      <p:sp>
        <p:nvSpPr>
          <p:cNvPr id="106516" name="Rectangle 20"/>
          <p:cNvSpPr>
            <a:spLocks noChangeArrowheads="1"/>
          </p:cNvSpPr>
          <p:nvPr/>
        </p:nvSpPr>
        <p:spPr bwMode="auto">
          <a:xfrm>
            <a:off x="1214438" y="4868863"/>
            <a:ext cx="6477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17" name="Text Box 21"/>
          <p:cNvSpPr txBox="1">
            <a:spLocks noChangeArrowheads="1"/>
          </p:cNvSpPr>
          <p:nvPr/>
        </p:nvSpPr>
        <p:spPr bwMode="auto">
          <a:xfrm>
            <a:off x="2268538" y="4652963"/>
            <a:ext cx="788987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/>
              <a:t>Canal K</a:t>
            </a:r>
            <a:r>
              <a:rPr lang="es-ES_tradnl" sz="1200" baseline="30000"/>
              <a:t>+</a:t>
            </a:r>
          </a:p>
        </p:txBody>
      </p:sp>
      <p:sp>
        <p:nvSpPr>
          <p:cNvPr id="106518" name="Text Box 22"/>
          <p:cNvSpPr txBox="1">
            <a:spLocks noChangeArrowheads="1"/>
          </p:cNvSpPr>
          <p:nvPr/>
        </p:nvSpPr>
        <p:spPr bwMode="auto">
          <a:xfrm>
            <a:off x="3203575" y="4221163"/>
            <a:ext cx="720725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/>
              <a:t>Bomba </a:t>
            </a:r>
          </a:p>
          <a:p>
            <a:pPr algn="l"/>
            <a:r>
              <a:rPr lang="es-ES_tradnl" sz="1200"/>
              <a:t>Na</a:t>
            </a:r>
            <a:r>
              <a:rPr lang="es-ES_tradnl" sz="1200" baseline="30000"/>
              <a:t>+</a:t>
            </a:r>
            <a:r>
              <a:rPr lang="es-ES_tradnl" sz="1200"/>
              <a:t>-K</a:t>
            </a:r>
            <a:r>
              <a:rPr lang="es-ES_tradnl" sz="1200" baseline="30000"/>
              <a:t>+</a:t>
            </a:r>
          </a:p>
        </p:txBody>
      </p:sp>
      <p:sp>
        <p:nvSpPr>
          <p:cNvPr id="106519" name="Text Box 23"/>
          <p:cNvSpPr txBox="1">
            <a:spLocks noChangeArrowheads="1"/>
          </p:cNvSpPr>
          <p:nvPr/>
        </p:nvSpPr>
        <p:spPr bwMode="auto">
          <a:xfrm>
            <a:off x="3921125" y="5876925"/>
            <a:ext cx="1301750" cy="5461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/>
              <a:t>Cotransport.</a:t>
            </a:r>
          </a:p>
          <a:p>
            <a:r>
              <a:rPr lang="es-ES_tradnl"/>
              <a:t>Na</a:t>
            </a:r>
            <a:r>
              <a:rPr lang="es-ES_tradnl" baseline="30000"/>
              <a:t>+</a:t>
            </a:r>
            <a:r>
              <a:rPr lang="es-ES_tradnl"/>
              <a:t>-HCO</a:t>
            </a:r>
            <a:r>
              <a:rPr lang="es-ES_tradnl" baseline="-25000"/>
              <a:t>3</a:t>
            </a:r>
            <a:r>
              <a:rPr lang="es-ES_tradnl" baseline="30000"/>
              <a:t>-</a:t>
            </a:r>
          </a:p>
        </p:txBody>
      </p:sp>
      <p:sp>
        <p:nvSpPr>
          <p:cNvPr id="106520" name="Text Box 24"/>
          <p:cNvSpPr txBox="1">
            <a:spLocks noChangeArrowheads="1"/>
          </p:cNvSpPr>
          <p:nvPr/>
        </p:nvSpPr>
        <p:spPr bwMode="auto">
          <a:xfrm>
            <a:off x="5292725" y="5734050"/>
            <a:ext cx="1014413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 dirty="0" err="1"/>
              <a:t>Intercamb</a:t>
            </a:r>
            <a:r>
              <a:rPr lang="es-ES_tradnl" sz="1200" dirty="0"/>
              <a:t>.</a:t>
            </a:r>
          </a:p>
          <a:p>
            <a:pPr algn="l"/>
            <a:r>
              <a:rPr lang="es-ES_tradnl" sz="1200" dirty="0" err="1"/>
              <a:t>Na</a:t>
            </a:r>
            <a:r>
              <a:rPr lang="es-ES_tradnl" sz="1200" baseline="30000" dirty="0"/>
              <a:t>+</a:t>
            </a:r>
            <a:r>
              <a:rPr lang="es-ES_tradnl" sz="1200" dirty="0"/>
              <a:t>-H</a:t>
            </a:r>
            <a:r>
              <a:rPr lang="es-ES_tradnl" sz="1200" baseline="30000" dirty="0"/>
              <a:t>+</a:t>
            </a:r>
            <a:r>
              <a:rPr lang="es-ES_tradnl" sz="1200" dirty="0"/>
              <a:t> </a:t>
            </a:r>
            <a:endParaRPr lang="es-ES_tradnl" sz="1200" baseline="30000" dirty="0"/>
          </a:p>
        </p:txBody>
      </p:sp>
      <p:sp>
        <p:nvSpPr>
          <p:cNvPr id="106522" name="Oval 26"/>
          <p:cNvSpPr>
            <a:spLocks noChangeArrowheads="1"/>
          </p:cNvSpPr>
          <p:nvPr/>
        </p:nvSpPr>
        <p:spPr bwMode="auto">
          <a:xfrm>
            <a:off x="4959350" y="692150"/>
            <a:ext cx="576263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21" name="Rectangle 25"/>
          <p:cNvSpPr>
            <a:spLocks noChangeArrowheads="1"/>
          </p:cNvSpPr>
          <p:nvPr/>
        </p:nvSpPr>
        <p:spPr bwMode="auto">
          <a:xfrm>
            <a:off x="4743450" y="668338"/>
            <a:ext cx="8842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HCO3</a:t>
            </a:r>
            <a:r>
              <a:rPr lang="es-ES_tradnl" sz="18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106523" name="Text Box 27"/>
          <p:cNvSpPr txBox="1">
            <a:spLocks noChangeArrowheads="1"/>
          </p:cNvSpPr>
          <p:nvPr/>
        </p:nvSpPr>
        <p:spPr bwMode="auto">
          <a:xfrm>
            <a:off x="2124075" y="1052513"/>
            <a:ext cx="3730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6524" name="Text Box 28"/>
          <p:cNvSpPr txBox="1">
            <a:spLocks noChangeArrowheads="1"/>
          </p:cNvSpPr>
          <p:nvPr/>
        </p:nvSpPr>
        <p:spPr bwMode="auto">
          <a:xfrm>
            <a:off x="2339975" y="5516563"/>
            <a:ext cx="339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/>
              <a:t>K</a:t>
            </a:r>
            <a:r>
              <a:rPr lang="es-ES" sz="1200" baseline="30000"/>
              <a:t>+</a:t>
            </a:r>
          </a:p>
        </p:txBody>
      </p:sp>
      <p:sp>
        <p:nvSpPr>
          <p:cNvPr id="106531" name="Oval 35"/>
          <p:cNvSpPr>
            <a:spLocks noChangeArrowheads="1"/>
          </p:cNvSpPr>
          <p:nvPr/>
        </p:nvSpPr>
        <p:spPr bwMode="auto">
          <a:xfrm>
            <a:off x="3132138" y="5516563"/>
            <a:ext cx="863600" cy="2174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32" name="Oval 36"/>
          <p:cNvSpPr>
            <a:spLocks noChangeArrowheads="1"/>
          </p:cNvSpPr>
          <p:nvPr/>
        </p:nvSpPr>
        <p:spPr bwMode="auto">
          <a:xfrm>
            <a:off x="4211638" y="5445125"/>
            <a:ext cx="792162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33" name="Oval 37"/>
          <p:cNvSpPr>
            <a:spLocks noChangeArrowheads="1"/>
          </p:cNvSpPr>
          <p:nvPr/>
        </p:nvSpPr>
        <p:spPr bwMode="auto">
          <a:xfrm>
            <a:off x="5076825" y="5445125"/>
            <a:ext cx="935038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26" name="Text Box 30"/>
          <p:cNvSpPr txBox="1">
            <a:spLocks noChangeArrowheads="1"/>
          </p:cNvSpPr>
          <p:nvPr/>
        </p:nvSpPr>
        <p:spPr bwMode="auto">
          <a:xfrm>
            <a:off x="3419475" y="5540375"/>
            <a:ext cx="5476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/>
              <a:t>3Na</a:t>
            </a:r>
            <a:r>
              <a:rPr lang="es-ES" sz="1200" baseline="30000"/>
              <a:t>+</a:t>
            </a:r>
          </a:p>
        </p:txBody>
      </p:sp>
      <p:sp>
        <p:nvSpPr>
          <p:cNvPr id="106525" name="Text Box 29"/>
          <p:cNvSpPr txBox="1">
            <a:spLocks noChangeArrowheads="1"/>
          </p:cNvSpPr>
          <p:nvPr/>
        </p:nvSpPr>
        <p:spPr bwMode="auto">
          <a:xfrm>
            <a:off x="2916238" y="5494338"/>
            <a:ext cx="4333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/>
              <a:t>2K</a:t>
            </a:r>
            <a:r>
              <a:rPr lang="es-ES" sz="1200" baseline="30000"/>
              <a:t>+</a:t>
            </a:r>
          </a:p>
        </p:txBody>
      </p:sp>
      <p:sp>
        <p:nvSpPr>
          <p:cNvPr id="106529" name="Text Box 33"/>
          <p:cNvSpPr txBox="1">
            <a:spLocks noChangeArrowheads="1"/>
          </p:cNvSpPr>
          <p:nvPr/>
        </p:nvSpPr>
        <p:spPr bwMode="auto">
          <a:xfrm>
            <a:off x="4095750" y="5516563"/>
            <a:ext cx="4968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Na</a:t>
            </a:r>
            <a:r>
              <a:rPr lang="es-ES" baseline="30000"/>
              <a:t>+</a:t>
            </a:r>
          </a:p>
        </p:txBody>
      </p:sp>
      <p:sp>
        <p:nvSpPr>
          <p:cNvPr id="106528" name="Text Box 32"/>
          <p:cNvSpPr txBox="1">
            <a:spLocks noChangeArrowheads="1"/>
          </p:cNvSpPr>
          <p:nvPr/>
        </p:nvSpPr>
        <p:spPr bwMode="auto">
          <a:xfrm>
            <a:off x="4500563" y="5516563"/>
            <a:ext cx="819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E6E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2HCO</a:t>
            </a:r>
            <a:r>
              <a:rPr lang="es-ES" baseline="-25000"/>
              <a:t>3</a:t>
            </a:r>
            <a:r>
              <a:rPr lang="es-ES" baseline="30000"/>
              <a:t>-</a:t>
            </a:r>
          </a:p>
        </p:txBody>
      </p:sp>
      <p:sp>
        <p:nvSpPr>
          <p:cNvPr id="106508" name="Oval 12"/>
          <p:cNvSpPr>
            <a:spLocks noChangeArrowheads="1"/>
          </p:cNvSpPr>
          <p:nvPr/>
        </p:nvSpPr>
        <p:spPr bwMode="auto">
          <a:xfrm>
            <a:off x="4140200" y="4581525"/>
            <a:ext cx="863600" cy="935038"/>
          </a:xfrm>
          <a:prstGeom prst="ellipse">
            <a:avLst/>
          </a:prstGeom>
          <a:noFill/>
          <a:ln w="38100">
            <a:solidFill>
              <a:srgbClr val="00D7D2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 sz="1600"/>
          </a:p>
        </p:txBody>
      </p:sp>
      <p:sp>
        <p:nvSpPr>
          <p:cNvPr id="106530" name="Text Box 34"/>
          <p:cNvSpPr txBox="1">
            <a:spLocks noChangeArrowheads="1"/>
          </p:cNvSpPr>
          <p:nvPr/>
        </p:nvSpPr>
        <p:spPr bwMode="auto">
          <a:xfrm>
            <a:off x="5724525" y="5422900"/>
            <a:ext cx="3635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/>
              <a:t>H</a:t>
            </a:r>
            <a:r>
              <a:rPr lang="es-ES" sz="1200" baseline="30000"/>
              <a:t>+</a:t>
            </a:r>
          </a:p>
        </p:txBody>
      </p:sp>
      <p:sp>
        <p:nvSpPr>
          <p:cNvPr id="106527" name="Text Box 31"/>
          <p:cNvSpPr txBox="1">
            <a:spLocks noChangeArrowheads="1"/>
          </p:cNvSpPr>
          <p:nvPr/>
        </p:nvSpPr>
        <p:spPr bwMode="auto">
          <a:xfrm>
            <a:off x="5103813" y="5422900"/>
            <a:ext cx="4540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/>
              <a:t>Na</a:t>
            </a:r>
            <a:r>
              <a:rPr lang="es-ES" sz="1200" baseline="30000"/>
              <a:t>+</a:t>
            </a:r>
          </a:p>
        </p:txBody>
      </p:sp>
      <p:sp>
        <p:nvSpPr>
          <p:cNvPr id="106512" name="Text Box 16"/>
          <p:cNvSpPr txBox="1">
            <a:spLocks noChangeArrowheads="1"/>
          </p:cNvSpPr>
          <p:nvPr/>
        </p:nvSpPr>
        <p:spPr bwMode="auto">
          <a:xfrm>
            <a:off x="611188" y="5368925"/>
            <a:ext cx="1063625" cy="36512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SANGRE</a:t>
            </a:r>
          </a:p>
        </p:txBody>
      </p:sp>
      <p:sp>
        <p:nvSpPr>
          <p:cNvPr id="106534" name="Rectangle 38"/>
          <p:cNvSpPr>
            <a:spLocks noChangeArrowheads="1"/>
          </p:cNvSpPr>
          <p:nvPr/>
        </p:nvSpPr>
        <p:spPr bwMode="auto">
          <a:xfrm>
            <a:off x="2051050" y="2133600"/>
            <a:ext cx="5762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35" name="Text Box 39"/>
          <p:cNvSpPr txBox="1">
            <a:spLocks noChangeArrowheads="1"/>
          </p:cNvSpPr>
          <p:nvPr/>
        </p:nvSpPr>
        <p:spPr bwMode="auto">
          <a:xfrm>
            <a:off x="1979613" y="2205038"/>
            <a:ext cx="8604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/>
              <a:t>AMPc (+)</a:t>
            </a:r>
          </a:p>
        </p:txBody>
      </p:sp>
      <p:sp>
        <p:nvSpPr>
          <p:cNvPr id="106536" name="Line 40"/>
          <p:cNvSpPr>
            <a:spLocks noChangeShapeType="1"/>
          </p:cNvSpPr>
          <p:nvPr/>
        </p:nvSpPr>
        <p:spPr bwMode="auto">
          <a:xfrm flipH="1" flipV="1">
            <a:off x="2484438" y="2133600"/>
            <a:ext cx="71437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37" name="Rectangle 41"/>
          <p:cNvSpPr>
            <a:spLocks noChangeArrowheads="1"/>
          </p:cNvSpPr>
          <p:nvPr/>
        </p:nvSpPr>
        <p:spPr bwMode="auto">
          <a:xfrm>
            <a:off x="2051050" y="188913"/>
            <a:ext cx="3603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38" name="Text Box 42"/>
          <p:cNvSpPr txBox="1">
            <a:spLocks noChangeArrowheads="1"/>
          </p:cNvSpPr>
          <p:nvPr/>
        </p:nvSpPr>
        <p:spPr bwMode="auto">
          <a:xfrm>
            <a:off x="1979613" y="355600"/>
            <a:ext cx="4508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Cl</a:t>
            </a:r>
            <a:r>
              <a:rPr lang="es-ES" sz="1600" baseline="30000"/>
              <a:t>-</a:t>
            </a:r>
          </a:p>
        </p:txBody>
      </p:sp>
      <p:sp>
        <p:nvSpPr>
          <p:cNvPr id="106539" name="Rectangle 43"/>
          <p:cNvSpPr>
            <a:spLocks noChangeArrowheads="1"/>
          </p:cNvSpPr>
          <p:nvPr/>
        </p:nvSpPr>
        <p:spPr bwMode="auto">
          <a:xfrm>
            <a:off x="4284663" y="0"/>
            <a:ext cx="1008062" cy="692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07" name="Oval 11"/>
          <p:cNvSpPr>
            <a:spLocks noChangeArrowheads="1"/>
          </p:cNvSpPr>
          <p:nvPr/>
        </p:nvSpPr>
        <p:spPr bwMode="auto">
          <a:xfrm>
            <a:off x="4670425" y="549275"/>
            <a:ext cx="1008063" cy="503238"/>
          </a:xfrm>
          <a:prstGeom prst="ellipse">
            <a:avLst/>
          </a:prstGeom>
          <a:noFill/>
          <a:ln w="38100">
            <a:solidFill>
              <a:srgbClr val="00D7D2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40" name="Text Box 44"/>
          <p:cNvSpPr txBox="1">
            <a:spLocks noChangeArrowheads="1"/>
          </p:cNvSpPr>
          <p:nvPr/>
        </p:nvSpPr>
        <p:spPr bwMode="auto">
          <a:xfrm>
            <a:off x="5364163" y="1341438"/>
            <a:ext cx="1014412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200"/>
              <a:t>Intercamb.</a:t>
            </a:r>
          </a:p>
          <a:p>
            <a:pPr algn="l"/>
            <a:r>
              <a:rPr lang="es-ES_tradnl" sz="1200"/>
              <a:t>Cl</a:t>
            </a:r>
            <a:r>
              <a:rPr lang="es-ES_tradnl" sz="1200" baseline="30000"/>
              <a:t>-</a:t>
            </a:r>
            <a:r>
              <a:rPr lang="es-ES_tradnl" sz="1200"/>
              <a:t>/HCO</a:t>
            </a:r>
            <a:r>
              <a:rPr lang="es-ES_tradnl" sz="1200" baseline="-25000"/>
              <a:t>3</a:t>
            </a:r>
            <a:r>
              <a:rPr lang="es-ES_tradnl" sz="1200" baseline="30000"/>
              <a:t>-</a:t>
            </a:r>
          </a:p>
        </p:txBody>
      </p:sp>
      <p:sp>
        <p:nvSpPr>
          <p:cNvPr id="106541" name="Text Box 45"/>
          <p:cNvSpPr txBox="1">
            <a:spLocks noChangeArrowheads="1"/>
          </p:cNvSpPr>
          <p:nvPr/>
        </p:nvSpPr>
        <p:spPr bwMode="auto">
          <a:xfrm>
            <a:off x="4269933" y="1988840"/>
            <a:ext cx="51809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dirty="0"/>
              <a:t>Cl</a:t>
            </a:r>
            <a:r>
              <a:rPr lang="es-ES" sz="2000" baseline="30000" dirty="0"/>
              <a:t>-</a:t>
            </a:r>
          </a:p>
        </p:txBody>
      </p:sp>
      <p:sp>
        <p:nvSpPr>
          <p:cNvPr id="106544" name="Oval 48"/>
          <p:cNvSpPr>
            <a:spLocks noChangeArrowheads="1"/>
          </p:cNvSpPr>
          <p:nvPr/>
        </p:nvSpPr>
        <p:spPr bwMode="auto">
          <a:xfrm>
            <a:off x="2124075" y="1341438"/>
            <a:ext cx="360363" cy="2873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43" name="Text Box 47"/>
          <p:cNvSpPr txBox="1">
            <a:spLocks noChangeArrowheads="1"/>
          </p:cNvSpPr>
          <p:nvPr/>
        </p:nvSpPr>
        <p:spPr bwMode="auto">
          <a:xfrm rot="5400000">
            <a:off x="2060575" y="1565275"/>
            <a:ext cx="573088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CFTR</a:t>
            </a:r>
          </a:p>
        </p:txBody>
      </p:sp>
      <p:sp>
        <p:nvSpPr>
          <p:cNvPr id="44" name="Text Box 30"/>
          <p:cNvSpPr txBox="1">
            <a:spLocks noChangeArrowheads="1"/>
          </p:cNvSpPr>
          <p:nvPr/>
        </p:nvSpPr>
        <p:spPr bwMode="auto">
          <a:xfrm>
            <a:off x="520701" y="668338"/>
            <a:ext cx="115411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45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>
            <a:off x="386229" y="6553998"/>
            <a:ext cx="548259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000" b="0" dirty="0" err="1" smtClean="0">
                <a:latin typeface="Times New Roman" pitchFamily="18" charset="0"/>
                <a:cs typeface="Times New Roman" pitchFamily="18" charset="0"/>
              </a:rPr>
              <a:t>Tomado</a:t>
            </a:r>
            <a:r>
              <a:rPr lang="en-US" sz="10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0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0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3" grpId="0" animBg="1"/>
      <p:bldP spid="106506" grpId="0" animBg="1"/>
      <p:bldP spid="106513" grpId="0" animBg="1"/>
      <p:bldP spid="106517" grpId="0" animBg="1"/>
      <p:bldP spid="106518" grpId="0" animBg="1"/>
      <p:bldP spid="106519" grpId="0" animBg="1"/>
      <p:bldP spid="106520" grpId="0" animBg="1"/>
      <p:bldP spid="106521" grpId="0"/>
      <p:bldP spid="106524" grpId="0"/>
      <p:bldP spid="106526" grpId="0"/>
      <p:bldP spid="106525" grpId="0"/>
      <p:bldP spid="106529" grpId="0"/>
      <p:bldP spid="106528" grpId="0"/>
      <p:bldP spid="106508" grpId="0" animBg="1"/>
      <p:bldP spid="106530" grpId="0"/>
      <p:bldP spid="106527" grpId="0"/>
      <p:bldP spid="106535" grpId="0"/>
      <p:bldP spid="106538" grpId="0"/>
      <p:bldP spid="106507" grpId="0" animBg="1"/>
      <p:bldP spid="10654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7" name="Picture 5" descr="SECRECIÓN ALCALINA PANCREAS DUCTAL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28625"/>
            <a:ext cx="6583363" cy="599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600605" y="692150"/>
            <a:ext cx="1499128" cy="923330"/>
          </a:xfrm>
          <a:prstGeom prst="rect">
            <a:avLst/>
          </a:prstGeom>
          <a:solidFill>
            <a:srgbClr val="C5F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8100" dir="102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/>
              <a:t>Secreción </a:t>
            </a:r>
          </a:p>
          <a:p>
            <a:r>
              <a:rPr lang="es-ES" sz="1800" dirty="0"/>
              <a:t>ALCALINA </a:t>
            </a:r>
          </a:p>
          <a:p>
            <a:r>
              <a:rPr lang="es-ES" sz="1800" dirty="0"/>
              <a:t>Secuencia </a:t>
            </a:r>
          </a:p>
        </p:txBody>
      </p:sp>
      <p:sp>
        <p:nvSpPr>
          <p:cNvPr id="115718" name="Oval 6"/>
          <p:cNvSpPr>
            <a:spLocks noChangeArrowheads="1"/>
          </p:cNvSpPr>
          <p:nvPr/>
        </p:nvSpPr>
        <p:spPr bwMode="auto">
          <a:xfrm>
            <a:off x="6777038" y="476250"/>
            <a:ext cx="1512887" cy="503238"/>
          </a:xfrm>
          <a:prstGeom prst="ellipse">
            <a:avLst/>
          </a:prstGeom>
          <a:noFill/>
          <a:ln w="28575">
            <a:solidFill>
              <a:srgbClr val="00D7D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19" name="Oval 7"/>
          <p:cNvSpPr>
            <a:spLocks noChangeArrowheads="1"/>
          </p:cNvSpPr>
          <p:nvPr/>
        </p:nvSpPr>
        <p:spPr bwMode="auto">
          <a:xfrm>
            <a:off x="7231063" y="1628775"/>
            <a:ext cx="1079500" cy="360363"/>
          </a:xfrm>
          <a:prstGeom prst="ellipse">
            <a:avLst/>
          </a:prstGeom>
          <a:noFill/>
          <a:ln w="28575">
            <a:solidFill>
              <a:srgbClr val="00D7D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20" name="Oval 8"/>
          <p:cNvSpPr>
            <a:spLocks noChangeArrowheads="1"/>
          </p:cNvSpPr>
          <p:nvPr/>
        </p:nvSpPr>
        <p:spPr bwMode="auto">
          <a:xfrm>
            <a:off x="4422775" y="2276475"/>
            <a:ext cx="647700" cy="647700"/>
          </a:xfrm>
          <a:prstGeom prst="ellipse">
            <a:avLst/>
          </a:prstGeom>
          <a:noFill/>
          <a:ln w="28575">
            <a:solidFill>
              <a:srgbClr val="00D7D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21" name="Oval 9"/>
          <p:cNvSpPr>
            <a:spLocks noChangeArrowheads="1"/>
          </p:cNvSpPr>
          <p:nvPr/>
        </p:nvSpPr>
        <p:spPr bwMode="auto">
          <a:xfrm>
            <a:off x="2478088" y="3644900"/>
            <a:ext cx="914400" cy="720725"/>
          </a:xfrm>
          <a:prstGeom prst="ellipse">
            <a:avLst/>
          </a:prstGeom>
          <a:noFill/>
          <a:ln w="38100">
            <a:solidFill>
              <a:srgbClr val="00D7D2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24" name="Text Box 12"/>
          <p:cNvSpPr txBox="1">
            <a:spLocks noChangeArrowheads="1"/>
          </p:cNvSpPr>
          <p:nvPr/>
        </p:nvSpPr>
        <p:spPr bwMode="auto">
          <a:xfrm>
            <a:off x="6223000" y="2060575"/>
            <a:ext cx="56515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2400">
                <a:solidFill>
                  <a:srgbClr val="CC3300"/>
                </a:solidFill>
                <a:latin typeface="Arial" charset="0"/>
              </a:rPr>
              <a:t>(+)</a:t>
            </a:r>
          </a:p>
        </p:txBody>
      </p:sp>
      <p:sp>
        <p:nvSpPr>
          <p:cNvPr id="115726" name="Text Box 14"/>
          <p:cNvSpPr txBox="1">
            <a:spLocks noChangeArrowheads="1"/>
          </p:cNvSpPr>
          <p:nvPr/>
        </p:nvSpPr>
        <p:spPr bwMode="auto">
          <a:xfrm>
            <a:off x="539750" y="4724400"/>
            <a:ext cx="1776413" cy="1035050"/>
          </a:xfrm>
          <a:prstGeom prst="rect">
            <a:avLst/>
          </a:prstGeom>
          <a:solidFill>
            <a:srgbClr val="A7FFFF"/>
          </a:solidFill>
          <a:ln w="28575">
            <a:solidFill>
              <a:srgbClr val="FF8409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Gran volumen</a:t>
            </a:r>
          </a:p>
          <a:p>
            <a:pPr algn="l"/>
            <a:r>
              <a:rPr lang="es-MX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Rica en </a:t>
            </a:r>
          </a:p>
          <a:p>
            <a:pPr algn="l"/>
            <a:r>
              <a:rPr lang="es-MX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NaHCO</a:t>
            </a:r>
            <a:r>
              <a:rPr lang="es-MX" sz="2000" b="0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115729" name="Text Box 17"/>
          <p:cNvSpPr txBox="1">
            <a:spLocks noChangeArrowheads="1"/>
          </p:cNvSpPr>
          <p:nvPr/>
        </p:nvSpPr>
        <p:spPr bwMode="auto">
          <a:xfrm>
            <a:off x="1056481" y="3118758"/>
            <a:ext cx="1071127" cy="95410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3200" b="0" dirty="0" smtClean="0"/>
              <a:t>LUZ</a:t>
            </a:r>
          </a:p>
          <a:p>
            <a:pPr algn="l"/>
            <a:r>
              <a:rPr lang="es-ES_tradnl" sz="2400" b="0" dirty="0" smtClean="0"/>
              <a:t>ductal</a:t>
            </a:r>
            <a:endParaRPr lang="es-ES_tradnl" sz="2400" b="0" dirty="0"/>
          </a:p>
        </p:txBody>
      </p:sp>
      <p:sp>
        <p:nvSpPr>
          <p:cNvPr id="115731" name="Text Box 19"/>
          <p:cNvSpPr txBox="1">
            <a:spLocks noChangeArrowheads="1"/>
          </p:cNvSpPr>
          <p:nvPr/>
        </p:nvSpPr>
        <p:spPr bwMode="auto">
          <a:xfrm>
            <a:off x="773906" y="17383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5732" name="Text Box 20"/>
          <p:cNvSpPr txBox="1">
            <a:spLocks noChangeArrowheads="1"/>
          </p:cNvSpPr>
          <p:nvPr/>
        </p:nvSpPr>
        <p:spPr bwMode="auto">
          <a:xfrm>
            <a:off x="1062831" y="17383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15733" name="Text Box 21"/>
          <p:cNvSpPr txBox="1">
            <a:spLocks noChangeArrowheads="1"/>
          </p:cNvSpPr>
          <p:nvPr/>
        </p:nvSpPr>
        <p:spPr bwMode="auto">
          <a:xfrm>
            <a:off x="631825" y="5876925"/>
            <a:ext cx="1636713" cy="701675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pH alcalino </a:t>
            </a:r>
          </a:p>
          <a:p>
            <a:pPr algn="l"/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para </a:t>
            </a: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enzimas</a:t>
            </a:r>
          </a:p>
        </p:txBody>
      </p:sp>
      <p:sp>
        <p:nvSpPr>
          <p:cNvPr id="115735" name="Rectangle 23"/>
          <p:cNvSpPr>
            <a:spLocks noChangeArrowheads="1"/>
          </p:cNvSpPr>
          <p:nvPr/>
        </p:nvSpPr>
        <p:spPr bwMode="auto">
          <a:xfrm>
            <a:off x="3392488" y="1557338"/>
            <a:ext cx="23050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25" name="Text Box 13"/>
          <p:cNvSpPr txBox="1">
            <a:spLocks noChangeArrowheads="1"/>
          </p:cNvSpPr>
          <p:nvPr/>
        </p:nvSpPr>
        <p:spPr bwMode="auto">
          <a:xfrm>
            <a:off x="4284663" y="1125538"/>
            <a:ext cx="1366837" cy="669925"/>
          </a:xfrm>
          <a:prstGeom prst="rect">
            <a:avLst/>
          </a:prstGeom>
          <a:solidFill>
            <a:srgbClr val="A7FF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C. Ductal páncreas</a:t>
            </a:r>
          </a:p>
        </p:txBody>
      </p:sp>
      <p:sp>
        <p:nvSpPr>
          <p:cNvPr id="115722" name="Oval 10"/>
          <p:cNvSpPr>
            <a:spLocks noChangeArrowheads="1"/>
          </p:cNvSpPr>
          <p:nvPr/>
        </p:nvSpPr>
        <p:spPr bwMode="auto">
          <a:xfrm>
            <a:off x="2384425" y="4797425"/>
            <a:ext cx="1081088" cy="936625"/>
          </a:xfrm>
          <a:prstGeom prst="ellipse">
            <a:avLst/>
          </a:prstGeom>
          <a:noFill/>
          <a:ln w="38100">
            <a:solidFill>
              <a:srgbClr val="00D7D2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36" name="Rectangle 24"/>
          <p:cNvSpPr>
            <a:spLocks noChangeArrowheads="1"/>
          </p:cNvSpPr>
          <p:nvPr/>
        </p:nvSpPr>
        <p:spPr bwMode="auto">
          <a:xfrm>
            <a:off x="3392488" y="2636838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37" name="Text Box 25"/>
          <p:cNvSpPr txBox="1">
            <a:spLocks noChangeArrowheads="1"/>
          </p:cNvSpPr>
          <p:nvPr/>
        </p:nvSpPr>
        <p:spPr bwMode="auto">
          <a:xfrm>
            <a:off x="3321050" y="2565400"/>
            <a:ext cx="71045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CFTR</a:t>
            </a:r>
          </a:p>
        </p:txBody>
      </p:sp>
      <p:sp>
        <p:nvSpPr>
          <p:cNvPr id="115738" name="Text Box 26"/>
          <p:cNvSpPr txBox="1">
            <a:spLocks noChangeArrowheads="1"/>
          </p:cNvSpPr>
          <p:nvPr/>
        </p:nvSpPr>
        <p:spPr bwMode="auto">
          <a:xfrm>
            <a:off x="2987675" y="2500313"/>
            <a:ext cx="4270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3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5739" name="Rectangle 27"/>
          <p:cNvSpPr>
            <a:spLocks noChangeArrowheads="1"/>
          </p:cNvSpPr>
          <p:nvPr/>
        </p:nvSpPr>
        <p:spPr bwMode="auto">
          <a:xfrm>
            <a:off x="7812088" y="2060575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30" name="Text Box 18"/>
          <p:cNvSpPr txBox="1">
            <a:spLocks noChangeArrowheads="1"/>
          </p:cNvSpPr>
          <p:nvPr/>
        </p:nvSpPr>
        <p:spPr bwMode="auto">
          <a:xfrm>
            <a:off x="7885113" y="2060575"/>
            <a:ext cx="103505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>
                <a:solidFill>
                  <a:srgbClr val="CC0000"/>
                </a:solidFill>
              </a:rPr>
              <a:t>SANGRE</a:t>
            </a:r>
          </a:p>
        </p:txBody>
      </p:sp>
      <p:sp>
        <p:nvSpPr>
          <p:cNvPr id="115740" name="Oval 28"/>
          <p:cNvSpPr>
            <a:spLocks noChangeArrowheads="1"/>
          </p:cNvSpPr>
          <p:nvPr/>
        </p:nvSpPr>
        <p:spPr bwMode="auto">
          <a:xfrm>
            <a:off x="6516688" y="4221163"/>
            <a:ext cx="719137" cy="360362"/>
          </a:xfrm>
          <a:prstGeom prst="ellipse">
            <a:avLst/>
          </a:prstGeom>
          <a:noFill/>
          <a:ln w="19050">
            <a:solidFill>
              <a:srgbClr val="00E6E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41" name="Oval 29"/>
          <p:cNvSpPr>
            <a:spLocks noChangeArrowheads="1"/>
          </p:cNvSpPr>
          <p:nvPr/>
        </p:nvSpPr>
        <p:spPr bwMode="auto">
          <a:xfrm>
            <a:off x="4067175" y="3429000"/>
            <a:ext cx="720725" cy="431800"/>
          </a:xfrm>
          <a:prstGeom prst="ellipse">
            <a:avLst/>
          </a:prstGeom>
          <a:noFill/>
          <a:ln w="19050">
            <a:solidFill>
              <a:srgbClr val="00E6E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5743" name="Oval 31"/>
          <p:cNvSpPr>
            <a:spLocks noChangeArrowheads="1"/>
          </p:cNvSpPr>
          <p:nvPr/>
        </p:nvSpPr>
        <p:spPr bwMode="auto">
          <a:xfrm>
            <a:off x="2195513" y="1773238"/>
            <a:ext cx="792162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7096126" y="4581525"/>
            <a:ext cx="1697037" cy="581025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“Marea alcalina</a:t>
            </a:r>
          </a:p>
          <a:p>
            <a:r>
              <a:rPr lang="es-ES_tradnl" sz="1600" dirty="0" err="1" smtClean="0"/>
              <a:t>posprandial</a:t>
            </a:r>
            <a:r>
              <a:rPr lang="es-ES_tradnl" sz="1600" dirty="0"/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8" grpId="0" animBg="1"/>
      <p:bldP spid="115719" grpId="0" animBg="1"/>
      <p:bldP spid="115720" grpId="0" animBg="1"/>
      <p:bldP spid="115721" grpId="0" animBg="1"/>
      <p:bldP spid="115721" grpId="1" animBg="1"/>
      <p:bldP spid="115724" grpId="0"/>
      <p:bldP spid="115726" grpId="0" animBg="1"/>
      <p:bldP spid="115733" grpId="0" animBg="1"/>
      <p:bldP spid="115722" grpId="0" animBg="1"/>
      <p:bldP spid="115722" grpId="1" animBg="1"/>
      <p:bldP spid="115740" grpId="0" animBg="1"/>
      <p:bldP spid="2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img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5150" y="765175"/>
            <a:ext cx="4368800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6372225" y="1484313"/>
            <a:ext cx="1911350" cy="669925"/>
          </a:xfrm>
          <a:prstGeom prst="rect">
            <a:avLst/>
          </a:prstGeom>
          <a:solidFill>
            <a:srgbClr val="A7FFFF"/>
          </a:solidFill>
          <a:ln w="28575">
            <a:solidFill>
              <a:srgbClr val="00D26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Acción</a:t>
            </a:r>
          </a:p>
          <a:p>
            <a:r>
              <a:rPr lang="es-ES" sz="1800" b="0"/>
              <a:t>SECRETINA IV</a:t>
            </a: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2698750" y="692150"/>
            <a:ext cx="15843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2784475" y="981075"/>
            <a:ext cx="1374775" cy="425450"/>
          </a:xfrm>
          <a:prstGeom prst="rect">
            <a:avLst/>
          </a:prstGeom>
          <a:solidFill>
            <a:srgbClr val="A7FF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Secretina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187450" y="9810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3563938" y="1773238"/>
            <a:ext cx="15843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6300788" y="2420938"/>
            <a:ext cx="2374900" cy="1235075"/>
          </a:xfrm>
          <a:prstGeom prst="rect">
            <a:avLst/>
          </a:prstGeom>
          <a:solidFill>
            <a:srgbClr val="A7FFFF"/>
          </a:solidFill>
          <a:ln w="28575">
            <a:solidFill>
              <a:srgbClr val="00ADE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/>
              <a:t>Secreción:</a:t>
            </a:r>
          </a:p>
          <a:p>
            <a:pPr algn="l"/>
            <a:endParaRPr lang="es-ES" sz="900"/>
          </a:p>
          <a:p>
            <a:pPr algn="l"/>
            <a:r>
              <a:rPr lang="es-ES" sz="1600"/>
              <a:t>- Más volumen</a:t>
            </a:r>
          </a:p>
          <a:p>
            <a:pPr algn="l"/>
            <a:r>
              <a:rPr lang="es-ES" sz="1600"/>
              <a:t>- Mucho más HCO</a:t>
            </a:r>
            <a:r>
              <a:rPr lang="es-ES" sz="1600" baseline="-25000"/>
              <a:t>3</a:t>
            </a:r>
            <a:r>
              <a:rPr lang="es-ES" sz="1600" baseline="30000"/>
              <a:t>- </a:t>
            </a:r>
          </a:p>
          <a:p>
            <a:pPr algn="l"/>
            <a:r>
              <a:rPr lang="es-ES" sz="1600"/>
              <a:t>- Menos Cl</a:t>
            </a:r>
            <a:r>
              <a:rPr lang="es-ES" sz="1600" baseline="30000"/>
              <a:t>-</a:t>
            </a:r>
          </a:p>
        </p:txBody>
      </p:sp>
      <p:sp>
        <p:nvSpPr>
          <p:cNvPr id="10262" name="Oval 22"/>
          <p:cNvSpPr>
            <a:spLocks noChangeArrowheads="1"/>
          </p:cNvSpPr>
          <p:nvPr/>
        </p:nvSpPr>
        <p:spPr bwMode="auto">
          <a:xfrm>
            <a:off x="3348038" y="1700213"/>
            <a:ext cx="576262" cy="10080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63" name="Oval 23"/>
          <p:cNvSpPr>
            <a:spLocks noChangeArrowheads="1"/>
          </p:cNvSpPr>
          <p:nvPr/>
        </p:nvSpPr>
        <p:spPr bwMode="auto">
          <a:xfrm>
            <a:off x="3635375" y="2997200"/>
            <a:ext cx="792163" cy="9366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64" name="Oval 24"/>
          <p:cNvSpPr>
            <a:spLocks noChangeArrowheads="1"/>
          </p:cNvSpPr>
          <p:nvPr/>
        </p:nvSpPr>
        <p:spPr bwMode="auto">
          <a:xfrm>
            <a:off x="3779838" y="4652963"/>
            <a:ext cx="792162" cy="9366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720164" y="657909"/>
            <a:ext cx="1598515" cy="646331"/>
          </a:xfrm>
          <a:prstGeom prst="rect">
            <a:avLst/>
          </a:prstGeom>
          <a:solidFill>
            <a:srgbClr val="C5F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8100" dir="102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/>
              <a:t>Secreción </a:t>
            </a:r>
          </a:p>
          <a:p>
            <a:r>
              <a:rPr lang="es-ES" sz="1800" dirty="0"/>
              <a:t>ALCALINA </a:t>
            </a:r>
            <a:r>
              <a:rPr lang="es-ES" sz="1800" dirty="0" smtClean="0"/>
              <a:t> </a:t>
            </a:r>
            <a:endParaRPr lang="es-E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3" grpId="0" animBg="1"/>
      <p:bldP spid="10261" grpId="0" animBg="1"/>
      <p:bldP spid="10262" grpId="0" animBg="1"/>
      <p:bldP spid="10263" grpId="0" animBg="1"/>
      <p:bldP spid="1026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48" name="Rectangle 28"/>
          <p:cNvSpPr>
            <a:spLocks noChangeArrowheads="1"/>
          </p:cNvSpPr>
          <p:nvPr/>
        </p:nvSpPr>
        <p:spPr bwMode="auto">
          <a:xfrm>
            <a:off x="395288" y="1412875"/>
            <a:ext cx="5616575" cy="4752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07524" name="Picture 4" descr="jugo pancreatico"/>
          <p:cNvPicPr>
            <a:picLocks noChangeAspect="1" noChangeArrowheads="1"/>
          </p:cNvPicPr>
          <p:nvPr/>
        </p:nvPicPr>
        <p:blipFill>
          <a:blip r:embed="rId2">
            <a:lum bright="-3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0" t="14236" r="5266" b="13042"/>
          <a:stretch>
            <a:fillRect/>
          </a:stretch>
        </p:blipFill>
        <p:spPr bwMode="auto">
          <a:xfrm>
            <a:off x="971550" y="1916113"/>
            <a:ext cx="7275513" cy="367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9" name="Text Box 9"/>
          <p:cNvSpPr txBox="1">
            <a:spLocks noChangeArrowheads="1"/>
          </p:cNvSpPr>
          <p:nvPr/>
        </p:nvSpPr>
        <p:spPr bwMode="auto">
          <a:xfrm>
            <a:off x="4935538" y="1797050"/>
            <a:ext cx="585787" cy="336550"/>
          </a:xfrm>
          <a:prstGeom prst="rect">
            <a:avLst/>
          </a:prstGeom>
          <a:solidFill>
            <a:srgbClr val="FF86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Na+</a:t>
            </a:r>
          </a:p>
        </p:txBody>
      </p:sp>
      <p:sp>
        <p:nvSpPr>
          <p:cNvPr id="107530" name="Text Box 10"/>
          <p:cNvSpPr txBox="1">
            <a:spLocks noChangeArrowheads="1"/>
          </p:cNvSpPr>
          <p:nvPr/>
        </p:nvSpPr>
        <p:spPr bwMode="auto">
          <a:xfrm>
            <a:off x="4864100" y="2686050"/>
            <a:ext cx="1096963" cy="457200"/>
          </a:xfrm>
          <a:prstGeom prst="rect">
            <a:avLst/>
          </a:prstGeom>
          <a:solidFill>
            <a:srgbClr val="A7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/>
              <a:t>HCO</a:t>
            </a:r>
            <a:r>
              <a:rPr lang="es-ES_tradnl" sz="2400" baseline="-25000"/>
              <a:t>3</a:t>
            </a:r>
            <a:r>
              <a:rPr lang="es-ES_tradnl" sz="2400" baseline="30000"/>
              <a:t>-</a:t>
            </a:r>
          </a:p>
        </p:txBody>
      </p:sp>
      <p:sp>
        <p:nvSpPr>
          <p:cNvPr id="107531" name="Text Box 11"/>
          <p:cNvSpPr txBox="1">
            <a:spLocks noChangeArrowheads="1"/>
          </p:cNvSpPr>
          <p:nvPr/>
        </p:nvSpPr>
        <p:spPr bwMode="auto">
          <a:xfrm>
            <a:off x="5080000" y="3860800"/>
            <a:ext cx="48895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Cl-</a:t>
            </a:r>
          </a:p>
        </p:txBody>
      </p:sp>
      <p:sp>
        <p:nvSpPr>
          <p:cNvPr id="107532" name="Text Box 12"/>
          <p:cNvSpPr txBox="1">
            <a:spLocks noChangeArrowheads="1"/>
          </p:cNvSpPr>
          <p:nvPr/>
        </p:nvSpPr>
        <p:spPr bwMode="auto">
          <a:xfrm>
            <a:off x="5295900" y="4508500"/>
            <a:ext cx="576263" cy="396875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 sz="2000"/>
              <a:t>K+</a:t>
            </a:r>
          </a:p>
        </p:txBody>
      </p:sp>
      <p:sp>
        <p:nvSpPr>
          <p:cNvPr id="107533" name="Text Box 13"/>
          <p:cNvSpPr txBox="1">
            <a:spLocks noChangeArrowheads="1"/>
          </p:cNvSpPr>
          <p:nvPr/>
        </p:nvSpPr>
        <p:spPr bwMode="auto">
          <a:xfrm>
            <a:off x="6088063" y="1797050"/>
            <a:ext cx="585787" cy="336550"/>
          </a:xfrm>
          <a:prstGeom prst="rect">
            <a:avLst/>
          </a:prstGeom>
          <a:solidFill>
            <a:srgbClr val="FF86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Na+</a:t>
            </a:r>
          </a:p>
        </p:txBody>
      </p:sp>
      <p:sp>
        <p:nvSpPr>
          <p:cNvPr id="107534" name="Text Box 14"/>
          <p:cNvSpPr txBox="1">
            <a:spLocks noChangeArrowheads="1"/>
          </p:cNvSpPr>
          <p:nvPr/>
        </p:nvSpPr>
        <p:spPr bwMode="auto">
          <a:xfrm>
            <a:off x="6735763" y="4708525"/>
            <a:ext cx="431800" cy="30480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_tradnl"/>
              <a:t>K+</a:t>
            </a:r>
          </a:p>
        </p:txBody>
      </p:sp>
      <p:sp>
        <p:nvSpPr>
          <p:cNvPr id="107535" name="Text Box 15"/>
          <p:cNvSpPr txBox="1">
            <a:spLocks noChangeArrowheads="1"/>
          </p:cNvSpPr>
          <p:nvPr/>
        </p:nvSpPr>
        <p:spPr bwMode="auto">
          <a:xfrm>
            <a:off x="7672388" y="4391025"/>
            <a:ext cx="787400" cy="304800"/>
          </a:xfrm>
          <a:prstGeom prst="rect">
            <a:avLst/>
          </a:prstGeom>
          <a:solidFill>
            <a:srgbClr val="A7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/>
              <a:t>HCO3-</a:t>
            </a:r>
          </a:p>
        </p:txBody>
      </p:sp>
      <p:sp>
        <p:nvSpPr>
          <p:cNvPr id="107536" name="Text Box 16"/>
          <p:cNvSpPr txBox="1">
            <a:spLocks noChangeArrowheads="1"/>
          </p:cNvSpPr>
          <p:nvPr/>
        </p:nvSpPr>
        <p:spPr bwMode="auto">
          <a:xfrm>
            <a:off x="7167563" y="2781300"/>
            <a:ext cx="48895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Cl-</a:t>
            </a:r>
          </a:p>
        </p:txBody>
      </p:sp>
      <p:sp>
        <p:nvSpPr>
          <p:cNvPr id="107541" name="Rectangle 21"/>
          <p:cNvSpPr>
            <a:spLocks noChangeArrowheads="1"/>
          </p:cNvSpPr>
          <p:nvPr/>
        </p:nvSpPr>
        <p:spPr bwMode="auto">
          <a:xfrm>
            <a:off x="6948488" y="1844675"/>
            <a:ext cx="9366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42" name="Text Box 22"/>
          <p:cNvSpPr txBox="1">
            <a:spLocks noChangeArrowheads="1"/>
          </p:cNvSpPr>
          <p:nvPr/>
        </p:nvSpPr>
        <p:spPr bwMode="auto">
          <a:xfrm>
            <a:off x="1908175" y="1628775"/>
            <a:ext cx="2379663" cy="365125"/>
          </a:xfrm>
          <a:prstGeom prst="rect">
            <a:avLst/>
          </a:prstGeom>
          <a:solidFill>
            <a:srgbClr val="C5FF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JUGO PANCREÁTICO</a:t>
            </a:r>
          </a:p>
        </p:txBody>
      </p:sp>
      <p:sp>
        <p:nvSpPr>
          <p:cNvPr id="107528" name="Text Box 8"/>
          <p:cNvSpPr txBox="1">
            <a:spLocks noChangeArrowheads="1"/>
          </p:cNvSpPr>
          <p:nvPr/>
        </p:nvSpPr>
        <p:spPr bwMode="auto">
          <a:xfrm>
            <a:off x="7019925" y="1700213"/>
            <a:ext cx="1052513" cy="365125"/>
          </a:xfrm>
          <a:prstGeom prst="rect">
            <a:avLst/>
          </a:prstGeom>
          <a:solidFill>
            <a:srgbClr val="A0D4D8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PLASMA</a:t>
            </a:r>
          </a:p>
        </p:txBody>
      </p:sp>
      <p:sp>
        <p:nvSpPr>
          <p:cNvPr id="107543" name="Text Box 23"/>
          <p:cNvSpPr txBox="1">
            <a:spLocks noChangeArrowheads="1"/>
          </p:cNvSpPr>
          <p:nvPr/>
        </p:nvSpPr>
        <p:spPr bwMode="auto">
          <a:xfrm>
            <a:off x="7019925" y="549275"/>
            <a:ext cx="1477963" cy="669925"/>
          </a:xfrm>
          <a:prstGeom prst="rect">
            <a:avLst/>
          </a:prstGeom>
          <a:solidFill>
            <a:srgbClr val="C5F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/>
              <a:t>Secreción </a:t>
            </a:r>
          </a:p>
          <a:p>
            <a:pPr algn="l"/>
            <a:r>
              <a:rPr lang="es-ES" sz="1800" b="0"/>
              <a:t>ALCALINA </a:t>
            </a:r>
          </a:p>
        </p:txBody>
      </p:sp>
      <p:sp>
        <p:nvSpPr>
          <p:cNvPr id="107545" name="Text Box 25"/>
          <p:cNvSpPr txBox="1">
            <a:spLocks noChangeArrowheads="1"/>
          </p:cNvSpPr>
          <p:nvPr/>
        </p:nvSpPr>
        <p:spPr bwMode="auto">
          <a:xfrm>
            <a:off x="611188" y="8366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07547" name="Text Box 27"/>
          <p:cNvSpPr txBox="1">
            <a:spLocks noChangeArrowheads="1"/>
          </p:cNvSpPr>
          <p:nvPr/>
        </p:nvSpPr>
        <p:spPr bwMode="auto">
          <a:xfrm>
            <a:off x="1765300" y="2309813"/>
            <a:ext cx="2519363" cy="758825"/>
          </a:xfrm>
          <a:prstGeom prst="rect">
            <a:avLst/>
          </a:prstGeom>
          <a:noFill/>
          <a:ln w="28575">
            <a:solidFill>
              <a:srgbClr val="49A5A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>
                <a:effectLst>
                  <a:outerShdw blurRad="38100" dist="38100" dir="2700000" algn="tl">
                    <a:srgbClr val="C0C0C0"/>
                  </a:outerShdw>
                </a:effectLst>
              </a:rPr>
              <a:t>Sol. Isoosmótica</a:t>
            </a:r>
          </a:p>
          <a:p>
            <a:pPr algn="l"/>
            <a:r>
              <a:rPr lang="es-MX">
                <a:effectLst>
                  <a:outerShdw blurRad="38100" dist="38100" dir="2700000" algn="tl">
                    <a:srgbClr val="C0C0C0"/>
                  </a:outerShdw>
                </a:effectLst>
              </a:rPr>
              <a:t>ALCALINA </a:t>
            </a:r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4-5 veces </a:t>
            </a:r>
          </a:p>
          <a:p>
            <a:pPr algn="l"/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el plasma!!</a:t>
            </a:r>
            <a:endParaRPr lang="es-MX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7550" name="Text Box 30"/>
          <p:cNvSpPr txBox="1">
            <a:spLocks noChangeArrowheads="1"/>
          </p:cNvSpPr>
          <p:nvPr/>
        </p:nvSpPr>
        <p:spPr bwMode="auto">
          <a:xfrm rot="16200000">
            <a:off x="-508000" y="3492501"/>
            <a:ext cx="2543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CONCENTRACIÓN (mEq/L)</a:t>
            </a:r>
          </a:p>
        </p:txBody>
      </p:sp>
      <p:sp>
        <p:nvSpPr>
          <p:cNvPr id="107551" name="Text Box 31"/>
          <p:cNvSpPr txBox="1">
            <a:spLocks noChangeArrowheads="1"/>
          </p:cNvSpPr>
          <p:nvPr/>
        </p:nvSpPr>
        <p:spPr bwMode="auto">
          <a:xfrm>
            <a:off x="2627313" y="5589588"/>
            <a:ext cx="16843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FLUJO (</a:t>
            </a:r>
            <a:r>
              <a:rPr lang="en-US">
                <a:latin typeface="Symbol" pitchFamily="18" charset="2"/>
              </a:rPr>
              <a:t>m</a:t>
            </a:r>
            <a:r>
              <a:rPr lang="es-ES"/>
              <a:t>l/min.g)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42" grpId="0" animBg="1"/>
      <p:bldP spid="107528" grpId="0" animBg="1"/>
      <p:bldP spid="10754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2643188" y="2060575"/>
            <a:ext cx="3856037" cy="1035050"/>
          </a:xfrm>
          <a:prstGeom prst="rect">
            <a:avLst/>
          </a:prstGeom>
          <a:solidFill>
            <a:srgbClr val="A7FFFF"/>
          </a:solidFill>
          <a:ln w="28575">
            <a:solidFill>
              <a:srgbClr val="49A5A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 b="0"/>
              <a:t>Secreción pancreática alcalina </a:t>
            </a:r>
          </a:p>
          <a:p>
            <a:r>
              <a:rPr lang="es-MX" sz="2000" b="0"/>
              <a:t>NEUTRALIZA </a:t>
            </a:r>
          </a:p>
          <a:p>
            <a:r>
              <a:rPr lang="es-MX" sz="2000" b="0"/>
              <a:t>el quimo ácido duodenal</a:t>
            </a:r>
          </a:p>
        </p:txBody>
      </p:sp>
      <p:grpSp>
        <p:nvGrpSpPr>
          <p:cNvPr id="100366" name="Group 14"/>
          <p:cNvGrpSpPr>
            <a:grpSpLocks/>
          </p:cNvGrpSpPr>
          <p:nvPr/>
        </p:nvGrpSpPr>
        <p:grpSpPr bwMode="auto">
          <a:xfrm>
            <a:off x="1920875" y="3429000"/>
            <a:ext cx="5300663" cy="1446213"/>
            <a:chOff x="917" y="2267"/>
            <a:chExt cx="3339" cy="911"/>
          </a:xfrm>
        </p:grpSpPr>
        <p:sp>
          <p:nvSpPr>
            <p:cNvPr id="100359" name="Text Box 7"/>
            <p:cNvSpPr txBox="1">
              <a:spLocks noChangeArrowheads="1"/>
            </p:cNvSpPr>
            <p:nvPr/>
          </p:nvSpPr>
          <p:spPr bwMode="auto">
            <a:xfrm>
              <a:off x="917" y="2267"/>
              <a:ext cx="3229" cy="294"/>
            </a:xfrm>
            <a:prstGeom prst="rect">
              <a:avLst/>
            </a:prstGeom>
            <a:solidFill>
              <a:srgbClr val="C9C9FF"/>
            </a:solidFill>
            <a:ln w="9525">
              <a:solidFill>
                <a:srgbClr val="66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MX" sz="2400" b="0"/>
                <a:t>NaHCO</a:t>
              </a:r>
              <a:r>
                <a:rPr lang="es-MX" sz="2400" b="0" baseline="-25000"/>
                <a:t>3</a:t>
              </a:r>
              <a:r>
                <a:rPr lang="es-MX" sz="2400" b="0"/>
                <a:t> + HCl           </a:t>
              </a:r>
              <a:r>
                <a:rPr lang="es-MX" sz="2400"/>
                <a:t>NaCl</a:t>
              </a:r>
              <a:r>
                <a:rPr lang="es-MX" sz="2400" b="0"/>
                <a:t> + H</a:t>
              </a:r>
              <a:r>
                <a:rPr lang="es-MX" sz="2400" b="0" baseline="-25000"/>
                <a:t>2</a:t>
              </a:r>
              <a:r>
                <a:rPr lang="es-MX" sz="2400" b="0"/>
                <a:t>CO</a:t>
              </a:r>
              <a:r>
                <a:rPr lang="es-MX" sz="2400" b="0" baseline="-25000"/>
                <a:t>3</a:t>
              </a:r>
            </a:p>
          </p:txBody>
        </p:sp>
        <p:sp>
          <p:nvSpPr>
            <p:cNvPr id="100360" name="Text Box 8"/>
            <p:cNvSpPr txBox="1">
              <a:spLocks noChangeArrowheads="1"/>
            </p:cNvSpPr>
            <p:nvPr/>
          </p:nvSpPr>
          <p:spPr bwMode="auto">
            <a:xfrm>
              <a:off x="3288" y="2890"/>
              <a:ext cx="466" cy="288"/>
            </a:xfrm>
            <a:prstGeom prst="rect">
              <a:avLst/>
            </a:prstGeom>
            <a:solidFill>
              <a:srgbClr val="C9C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MX" sz="2400"/>
                <a:t>CO</a:t>
              </a:r>
              <a:r>
                <a:rPr lang="es-MX" sz="2400" baseline="-25000"/>
                <a:t>2</a:t>
              </a:r>
            </a:p>
          </p:txBody>
        </p:sp>
        <p:sp>
          <p:nvSpPr>
            <p:cNvPr id="100361" name="Text Box 9"/>
            <p:cNvSpPr txBox="1">
              <a:spLocks noChangeArrowheads="1"/>
            </p:cNvSpPr>
            <p:nvPr/>
          </p:nvSpPr>
          <p:spPr bwMode="auto">
            <a:xfrm>
              <a:off x="3787" y="2870"/>
              <a:ext cx="469" cy="288"/>
            </a:xfrm>
            <a:prstGeom prst="rect">
              <a:avLst/>
            </a:prstGeom>
            <a:solidFill>
              <a:srgbClr val="C9C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s-MX" sz="2400"/>
                <a:t>H</a:t>
              </a:r>
              <a:r>
                <a:rPr lang="es-MX" sz="2400" baseline="-25000"/>
                <a:t>2</a:t>
              </a:r>
              <a:r>
                <a:rPr lang="es-MX" sz="2400"/>
                <a:t>0</a:t>
              </a:r>
            </a:p>
          </p:txBody>
        </p:sp>
        <p:sp>
          <p:nvSpPr>
            <p:cNvPr id="100362" name="AutoShape 10"/>
            <p:cNvSpPr>
              <a:spLocks noChangeArrowheads="1"/>
            </p:cNvSpPr>
            <p:nvPr/>
          </p:nvSpPr>
          <p:spPr bwMode="auto">
            <a:xfrm>
              <a:off x="2336" y="2432"/>
              <a:ext cx="499" cy="46"/>
            </a:xfrm>
            <a:prstGeom prst="rightArrow">
              <a:avLst>
                <a:gd name="adj1" fmla="val 50000"/>
                <a:gd name="adj2" fmla="val 271196"/>
              </a:avLst>
            </a:prstGeom>
            <a:solidFill>
              <a:srgbClr val="A7FFFF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0363" name="Line 11"/>
            <p:cNvSpPr>
              <a:spLocks noChangeShapeType="1"/>
            </p:cNvSpPr>
            <p:nvPr/>
          </p:nvSpPr>
          <p:spPr bwMode="auto">
            <a:xfrm flipH="1">
              <a:off x="3606" y="2568"/>
              <a:ext cx="136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00364" name="Line 12"/>
            <p:cNvSpPr>
              <a:spLocks noChangeShapeType="1"/>
            </p:cNvSpPr>
            <p:nvPr/>
          </p:nvSpPr>
          <p:spPr bwMode="auto">
            <a:xfrm>
              <a:off x="3742" y="2614"/>
              <a:ext cx="181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</p:grpSp>
      <p:sp>
        <p:nvSpPr>
          <p:cNvPr id="100365" name="Text Box 13"/>
          <p:cNvSpPr txBox="1">
            <a:spLocks noChangeArrowheads="1"/>
          </p:cNvSpPr>
          <p:nvPr/>
        </p:nvSpPr>
        <p:spPr bwMode="auto">
          <a:xfrm>
            <a:off x="5003800" y="4918075"/>
            <a:ext cx="3132138" cy="1228725"/>
          </a:xfrm>
          <a:prstGeom prst="rect">
            <a:avLst/>
          </a:prstGeom>
          <a:noFill/>
          <a:ln w="38100">
            <a:solidFill>
              <a:srgbClr val="00D1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 b="0"/>
              <a:t>Medio neutro-alcalino:</a:t>
            </a:r>
          </a:p>
          <a:p>
            <a:pPr algn="l">
              <a:buFontTx/>
              <a:buChar char="•"/>
            </a:pPr>
            <a:r>
              <a:rPr lang="es-MX" sz="1800" b="0"/>
              <a:t> Protege mucosa </a:t>
            </a:r>
          </a:p>
          <a:p>
            <a:pPr algn="l">
              <a:buFontTx/>
              <a:buChar char="•"/>
            </a:pPr>
            <a:r>
              <a:rPr lang="es-MX" sz="1800" b="0"/>
              <a:t> Permite acción enzimática</a:t>
            </a:r>
          </a:p>
          <a:p>
            <a:pPr algn="l">
              <a:buFontTx/>
              <a:buChar char="•"/>
            </a:pPr>
            <a:r>
              <a:rPr lang="es-MX" sz="1800" b="0"/>
              <a:t> Inhibe secretina</a:t>
            </a:r>
          </a:p>
        </p:txBody>
      </p:sp>
      <p:sp>
        <p:nvSpPr>
          <p:cNvPr id="100368" name="Text Box 16"/>
          <p:cNvSpPr txBox="1">
            <a:spLocks noChangeArrowheads="1"/>
          </p:cNvSpPr>
          <p:nvPr/>
        </p:nvSpPr>
        <p:spPr bwMode="auto">
          <a:xfrm>
            <a:off x="1116013" y="11255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0370" name="Text Box 18"/>
          <p:cNvSpPr txBox="1">
            <a:spLocks noChangeArrowheads="1"/>
          </p:cNvSpPr>
          <p:nvPr/>
        </p:nvSpPr>
        <p:spPr bwMode="auto">
          <a:xfrm>
            <a:off x="2124075" y="4365625"/>
            <a:ext cx="3175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/>
              <a:t>Como la sal de frutas...</a:t>
            </a:r>
          </a:p>
        </p:txBody>
      </p:sp>
      <p:sp>
        <p:nvSpPr>
          <p:cNvPr id="100372" name="Text Box 20"/>
          <p:cNvSpPr txBox="1">
            <a:spLocks noChangeArrowheads="1"/>
          </p:cNvSpPr>
          <p:nvPr/>
        </p:nvSpPr>
        <p:spPr bwMode="auto">
          <a:xfrm>
            <a:off x="1403350" y="1125538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00374" name="Text Box 22"/>
          <p:cNvSpPr txBox="1">
            <a:spLocks noChangeArrowheads="1"/>
          </p:cNvSpPr>
          <p:nvPr/>
        </p:nvSpPr>
        <p:spPr bwMode="auto">
          <a:xfrm>
            <a:off x="6588125" y="476250"/>
            <a:ext cx="1960563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/>
              <a:t>III. PROCESO </a:t>
            </a:r>
          </a:p>
          <a:p>
            <a:pPr algn="l"/>
            <a:r>
              <a:rPr lang="es-ES" sz="1600"/>
              <a:t>      SECRECIÓN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6968925" y="1183372"/>
            <a:ext cx="1598515" cy="646331"/>
          </a:xfrm>
          <a:prstGeom prst="rect">
            <a:avLst/>
          </a:prstGeom>
          <a:solidFill>
            <a:srgbClr val="C5F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8100" dir="102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/>
              <a:t>Secreción </a:t>
            </a:r>
          </a:p>
          <a:p>
            <a:r>
              <a:rPr lang="es-ES" sz="1800" dirty="0"/>
              <a:t>ALCALINA </a:t>
            </a:r>
            <a:r>
              <a:rPr lang="es-ES" sz="1800" dirty="0" smtClean="0"/>
              <a:t> </a:t>
            </a:r>
            <a:endParaRPr lang="es-E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0"/>
                                        <p:tgtEl>
                                          <p:spTgt spid="100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8" grpId="0" animBg="1"/>
      <p:bldP spid="100365" grpId="0" animBg="1"/>
      <p:bldP spid="10037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2573338" y="2349500"/>
            <a:ext cx="3995737" cy="2987675"/>
          </a:xfrm>
          <a:prstGeom prst="rect">
            <a:avLst/>
          </a:prstGeom>
          <a:solidFill>
            <a:srgbClr val="C4E4E6"/>
          </a:solidFill>
          <a:ln>
            <a:noFill/>
          </a:ln>
          <a:effectLst>
            <a:outerShdw dist="45791" dir="2021404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endParaRPr lang="es-ES" sz="1000"/>
          </a:p>
          <a:p>
            <a:pPr algn="l"/>
            <a:r>
              <a:rPr lang="es-ES" sz="2000"/>
              <a:t>1. </a:t>
            </a:r>
            <a:r>
              <a:rPr lang="es-ES" sz="2000" b="0"/>
              <a:t>CEFÁLICA – GÁSTRICA</a:t>
            </a:r>
          </a:p>
          <a:p>
            <a:pPr algn="l"/>
            <a:r>
              <a:rPr lang="es-ES" sz="2000"/>
              <a:t>    </a:t>
            </a:r>
            <a:r>
              <a:rPr lang="es-ES" sz="1800" b="0"/>
              <a:t>20-30 % enzimas</a:t>
            </a:r>
            <a:r>
              <a:rPr lang="es-ES" sz="2000"/>
              <a:t> </a:t>
            </a:r>
          </a:p>
          <a:p>
            <a:pPr algn="l"/>
            <a:r>
              <a:rPr lang="es-ES" sz="2000"/>
              <a:t>    n. X</a:t>
            </a:r>
            <a:r>
              <a:rPr lang="es-ES" sz="1800"/>
              <a:t>, </a:t>
            </a:r>
            <a:r>
              <a:rPr lang="es-ES" sz="1800" b="0"/>
              <a:t>gastrina</a:t>
            </a:r>
          </a:p>
          <a:p>
            <a:pPr algn="l"/>
            <a:endParaRPr lang="es-ES" sz="2000" b="0"/>
          </a:p>
          <a:p>
            <a:pPr algn="l"/>
            <a:endParaRPr lang="es-ES" sz="2000" b="0"/>
          </a:p>
          <a:p>
            <a:pPr algn="l"/>
            <a:r>
              <a:rPr lang="es-ES" sz="2000"/>
              <a:t>2. </a:t>
            </a:r>
            <a:r>
              <a:rPr lang="es-ES" sz="2000" b="0"/>
              <a:t>INTESTINAL </a:t>
            </a:r>
          </a:p>
          <a:p>
            <a:pPr algn="l"/>
            <a:r>
              <a:rPr lang="es-ES" sz="2000"/>
              <a:t>    </a:t>
            </a:r>
            <a:r>
              <a:rPr lang="es-ES" sz="2000" b="0"/>
              <a:t>70-80% enzimas</a:t>
            </a:r>
          </a:p>
          <a:p>
            <a:pPr algn="l"/>
            <a:r>
              <a:rPr lang="es-ES" sz="2000"/>
              <a:t>    Hormonas: CCK, Secretina </a:t>
            </a:r>
          </a:p>
          <a:p>
            <a:pPr algn="l"/>
            <a:r>
              <a:rPr lang="es-ES" sz="2000" b="0"/>
              <a:t>      n. X	</a:t>
            </a:r>
          </a:p>
        </p:txBody>
      </p:sp>
      <p:sp>
        <p:nvSpPr>
          <p:cNvPr id="58377" name="Rectangle 9"/>
          <p:cNvSpPr>
            <a:spLocks noChangeArrowheads="1"/>
          </p:cNvSpPr>
          <p:nvPr/>
        </p:nvSpPr>
        <p:spPr bwMode="auto">
          <a:xfrm>
            <a:off x="2905525" y="1340768"/>
            <a:ext cx="3331361" cy="707886"/>
          </a:xfrm>
          <a:prstGeom prst="rect">
            <a:avLst/>
          </a:prstGeom>
          <a:solidFill>
            <a:srgbClr val="80C5CA"/>
          </a:solidFill>
          <a:ln w="28575">
            <a:solidFill>
              <a:srgbClr val="00808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IV. FASES SECRECIÓN 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     PANCREÁTICA</a:t>
            </a:r>
            <a:endParaRPr lang="es-MX" sz="2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2225675" y="1125538"/>
            <a:ext cx="46926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 b="0"/>
              <a:t>Fisiología del Aparato Digestivo</a:t>
            </a:r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1902839" y="1844824"/>
            <a:ext cx="5338321" cy="432426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r>
              <a:rPr lang="es-ES_tradnl" dirty="0">
                <a:latin typeface="Comic Sans MS" pitchFamily="66" charset="0"/>
              </a:rPr>
              <a:t>Generalidades de la función digestiva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dirty="0" smtClean="0">
                <a:latin typeface="Comic Sans MS" pitchFamily="66" charset="0"/>
              </a:rPr>
              <a:t>Regulación </a:t>
            </a:r>
            <a:r>
              <a:rPr lang="es-ES_tradnl" dirty="0" err="1">
                <a:latin typeface="Comic Sans MS" pitchFamily="66" charset="0"/>
              </a:rPr>
              <a:t>neurohumoral</a:t>
            </a:r>
            <a:r>
              <a:rPr lang="es-ES_tradnl" dirty="0">
                <a:latin typeface="Comic Sans MS" pitchFamily="66" charset="0"/>
              </a:rPr>
              <a:t> de la función digestiva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dirty="0" smtClean="0"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dirty="0">
                <a:latin typeface="Comic Sans MS" pitchFamily="66" charset="0"/>
              </a:rPr>
              <a:t>E</a:t>
            </a:r>
            <a:r>
              <a:rPr lang="es-ES_tradnl" dirty="0" smtClean="0">
                <a:latin typeface="Comic Sans MS" pitchFamily="66" charset="0"/>
              </a:rPr>
              <a:t>stómago</a:t>
            </a:r>
            <a:endParaRPr lang="es-ES_tradnl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8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Páncreas</a:t>
            </a:r>
            <a:r>
              <a:rPr lang="es-ES_tradnl" sz="2000" b="0" dirty="0" smtClean="0">
                <a:latin typeface="Comic Sans MS" pitchFamily="66" charset="0"/>
              </a:rPr>
              <a:t>, hígado 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</a:pPr>
            <a:endParaRPr lang="es-ES_tradnl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Absorción nutrientes, agua, electrolitos </a:t>
            </a:r>
            <a:endParaRPr lang="es-ES_tradnl" sz="2000" b="0" dirty="0" smtClean="0">
              <a:latin typeface="Comic Sans MS" pitchFamily="66" charset="0"/>
            </a:endParaRPr>
          </a:p>
          <a:p>
            <a:pPr marL="0" indent="0">
              <a:buClr>
                <a:srgbClr val="006666"/>
              </a:buClr>
              <a:buSzPct val="150000"/>
            </a:pPr>
            <a:r>
              <a:rPr lang="es-ES_tradnl" sz="2000" b="0" dirty="0">
                <a:latin typeface="Comic Sans MS" pitchFamily="66" charset="0"/>
              </a:rPr>
              <a:t> </a:t>
            </a:r>
            <a:r>
              <a:rPr lang="es-ES_tradnl" sz="2000" b="0" dirty="0" smtClean="0">
                <a:latin typeface="Comic Sans MS" pitchFamily="66" charset="0"/>
              </a:rPr>
              <a:t>    y </a:t>
            </a:r>
            <a:r>
              <a:rPr lang="es-ES_tradnl" sz="2000" b="0" dirty="0">
                <a:latin typeface="Comic Sans MS" pitchFamily="66" charset="0"/>
              </a:rPr>
              <a:t>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900" b="0" dirty="0">
              <a:latin typeface="Comic Sans MS" pitchFamily="66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8" name="Picture 4" descr="fase cefalica pancr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581" y="640795"/>
            <a:ext cx="4694238" cy="623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5076825" y="836613"/>
            <a:ext cx="8636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50" name="Rectangle 6"/>
          <p:cNvSpPr>
            <a:spLocks noChangeArrowheads="1"/>
          </p:cNvSpPr>
          <p:nvPr/>
        </p:nvSpPr>
        <p:spPr bwMode="auto">
          <a:xfrm>
            <a:off x="1619250" y="1268413"/>
            <a:ext cx="2447925" cy="1655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900113" y="1268413"/>
            <a:ext cx="3003550" cy="915987"/>
          </a:xfrm>
          <a:prstGeom prst="rect">
            <a:avLst/>
          </a:prstGeom>
          <a:solidFill>
            <a:srgbClr val="CEB9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/>
              <a:t>Reflejos condicionados</a:t>
            </a:r>
          </a:p>
          <a:p>
            <a:pPr algn="l"/>
            <a:r>
              <a:rPr lang="es-ES" sz="1800" b="0"/>
              <a:t>Gusto, olfato, masticación,</a:t>
            </a:r>
          </a:p>
          <a:p>
            <a:pPr algn="l"/>
            <a:r>
              <a:rPr lang="es-ES" sz="1800" b="0"/>
              <a:t>deglución, hipoglicemia</a:t>
            </a: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4716463" y="1220788"/>
            <a:ext cx="990600" cy="395287"/>
          </a:xfrm>
          <a:prstGeom prst="rect">
            <a:avLst/>
          </a:prstGeom>
          <a:solidFill>
            <a:srgbClr val="E5E5FF"/>
          </a:solidFill>
          <a:ln w="28575">
            <a:solidFill>
              <a:srgbClr val="66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N. vago</a:t>
            </a:r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5508625" y="5013325"/>
            <a:ext cx="71913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4284663" y="5013325"/>
            <a:ext cx="5032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55" name="Rectangle 11"/>
          <p:cNvSpPr>
            <a:spLocks noChangeArrowheads="1"/>
          </p:cNvSpPr>
          <p:nvPr/>
        </p:nvSpPr>
        <p:spPr bwMode="auto">
          <a:xfrm>
            <a:off x="3132138" y="5229225"/>
            <a:ext cx="10080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56" name="Text Box 12"/>
          <p:cNvSpPr txBox="1">
            <a:spLocks noChangeArrowheads="1"/>
          </p:cNvSpPr>
          <p:nvPr/>
        </p:nvSpPr>
        <p:spPr bwMode="auto">
          <a:xfrm>
            <a:off x="5508625" y="4819650"/>
            <a:ext cx="12922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C. acinares</a:t>
            </a:r>
          </a:p>
        </p:txBody>
      </p:sp>
      <p:sp>
        <p:nvSpPr>
          <p:cNvPr id="82957" name="Text Box 13"/>
          <p:cNvSpPr txBox="1">
            <a:spLocks noChangeArrowheads="1"/>
          </p:cNvSpPr>
          <p:nvPr/>
        </p:nvSpPr>
        <p:spPr bwMode="auto">
          <a:xfrm>
            <a:off x="3779838" y="5013325"/>
            <a:ext cx="10715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0">
                <a:latin typeface="Arial" charset="0"/>
              </a:rPr>
              <a:t>C. ductales</a:t>
            </a:r>
          </a:p>
        </p:txBody>
      </p:sp>
      <p:sp>
        <p:nvSpPr>
          <p:cNvPr id="82958" name="Text Box 14"/>
          <p:cNvSpPr txBox="1">
            <a:spLocks noChangeArrowheads="1"/>
          </p:cNvSpPr>
          <p:nvPr/>
        </p:nvSpPr>
        <p:spPr bwMode="auto">
          <a:xfrm>
            <a:off x="2916238" y="5089525"/>
            <a:ext cx="10334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enzimas</a:t>
            </a:r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1979613" y="4149725"/>
            <a:ext cx="8636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959" name="Text Box 15"/>
          <p:cNvSpPr txBox="1">
            <a:spLocks noChangeArrowheads="1"/>
          </p:cNvSpPr>
          <p:nvPr/>
        </p:nvSpPr>
        <p:spPr bwMode="auto">
          <a:xfrm>
            <a:off x="1835696" y="4113833"/>
            <a:ext cx="1133475" cy="395287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solidFill>
                  <a:srgbClr val="CC0000"/>
                </a:solidFill>
              </a:rPr>
              <a:t>Gastrina</a:t>
            </a:r>
          </a:p>
        </p:txBody>
      </p:sp>
      <p:sp>
        <p:nvSpPr>
          <p:cNvPr id="82961" name="Text Box 17"/>
          <p:cNvSpPr txBox="1">
            <a:spLocks noChangeArrowheads="1"/>
          </p:cNvSpPr>
          <p:nvPr/>
        </p:nvSpPr>
        <p:spPr bwMode="auto">
          <a:xfrm>
            <a:off x="900113" y="2357438"/>
            <a:ext cx="1368425" cy="163121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 dirty="0"/>
              <a:t>ANTES </a:t>
            </a:r>
          </a:p>
          <a:p>
            <a:r>
              <a:rPr lang="es-ES" sz="2000" dirty="0"/>
              <a:t>de </a:t>
            </a:r>
            <a:r>
              <a:rPr lang="es-ES" sz="2000" dirty="0" smtClean="0"/>
              <a:t>Comida </a:t>
            </a:r>
          </a:p>
          <a:p>
            <a:r>
              <a:rPr lang="es-ES" sz="2000" dirty="0" smtClean="0"/>
              <a:t>en intestino</a:t>
            </a:r>
            <a:endParaRPr lang="es-ES" sz="2000" dirty="0"/>
          </a:p>
        </p:txBody>
      </p:sp>
      <p:sp>
        <p:nvSpPr>
          <p:cNvPr id="82962" name="Text Box 18"/>
          <p:cNvSpPr txBox="1">
            <a:spLocks noChangeArrowheads="1"/>
          </p:cNvSpPr>
          <p:nvPr/>
        </p:nvSpPr>
        <p:spPr bwMode="auto">
          <a:xfrm>
            <a:off x="6800850" y="1412875"/>
            <a:ext cx="1665288" cy="94456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Secreción</a:t>
            </a:r>
          </a:p>
          <a:p>
            <a:r>
              <a:rPr lang="es-ES" sz="1800" b="0"/>
              <a:t>poco volumen </a:t>
            </a:r>
          </a:p>
          <a:p>
            <a:r>
              <a:rPr lang="es-ES" sz="1800" b="0"/>
              <a:t> + enzimas</a:t>
            </a:r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5773416" y="764704"/>
            <a:ext cx="2892425" cy="365125"/>
          </a:xfrm>
          <a:prstGeom prst="rect">
            <a:avLst/>
          </a:prstGeom>
          <a:solidFill>
            <a:srgbClr val="DCEFF0"/>
          </a:solidFill>
          <a:ln w="28575">
            <a:solidFill>
              <a:srgbClr val="49A5A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1. CEFÁLICA – GÁSTRICA</a:t>
            </a:r>
          </a:p>
        </p:txBody>
      </p:sp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5732463" y="284163"/>
            <a:ext cx="2917786" cy="369332"/>
          </a:xfrm>
          <a:prstGeom prst="rect">
            <a:avLst/>
          </a:prstGeom>
          <a:solidFill>
            <a:srgbClr val="6FBDC3"/>
          </a:solidFill>
          <a:ln w="28575">
            <a:solidFill>
              <a:srgbClr val="00808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IV. FASES SECRECIÓN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096763" y="3388489"/>
            <a:ext cx="2122697" cy="1200329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s-VE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Nervio vago </a:t>
            </a:r>
            <a:r>
              <a:rPr lang="es-VE" sz="18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ACh</a:t>
            </a:r>
            <a:endParaRPr lang="es-VE" sz="18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l">
              <a:buFontTx/>
              <a:buChar char="-"/>
            </a:pPr>
            <a:r>
              <a:rPr lang="es-VE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Gastrina</a:t>
            </a:r>
          </a:p>
          <a:p>
            <a:pPr marL="285750" indent="-285750" algn="l">
              <a:buFontTx/>
              <a:buChar char="-"/>
            </a:pPr>
            <a:r>
              <a:rPr lang="es-VE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Acción sobre </a:t>
            </a:r>
          </a:p>
          <a:p>
            <a:pPr algn="l"/>
            <a:r>
              <a:rPr lang="es-VE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c. </a:t>
            </a:r>
            <a:r>
              <a:rPr lang="es-VE" sz="18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acinares</a:t>
            </a:r>
            <a:endParaRPr lang="es-VE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9" grpId="0" animBg="1"/>
      <p:bldP spid="82950" grpId="0" animBg="1"/>
      <p:bldP spid="82951" grpId="0" animBg="1"/>
      <p:bldP spid="82952" grpId="0" animBg="1"/>
      <p:bldP spid="82953" grpId="0" animBg="1"/>
      <p:bldP spid="82954" grpId="0" animBg="1"/>
      <p:bldP spid="82955" grpId="0" animBg="1"/>
      <p:bldP spid="82956" grpId="0"/>
      <p:bldP spid="82957" grpId="0"/>
      <p:bldP spid="82958" grpId="0"/>
      <p:bldP spid="82960" grpId="0" animBg="1"/>
      <p:bldP spid="82959" grpId="0" animBg="1"/>
      <p:bldP spid="82961" grpId="0" animBg="1"/>
      <p:bldP spid="8296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3" name="Picture 5" descr="fase intesti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0" t="8606" b="19345"/>
          <a:stretch>
            <a:fillRect/>
          </a:stretch>
        </p:blipFill>
        <p:spPr bwMode="auto">
          <a:xfrm>
            <a:off x="2454820" y="1052513"/>
            <a:ext cx="3989388" cy="482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5747319" y="404664"/>
            <a:ext cx="2797561" cy="369332"/>
          </a:xfrm>
          <a:prstGeom prst="rect">
            <a:avLst/>
          </a:prstGeom>
          <a:solidFill>
            <a:srgbClr val="6FBDC3"/>
          </a:solidFill>
          <a:ln w="28575">
            <a:solidFill>
              <a:srgbClr val="00808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IV. FASES SECRECIÓN</a:t>
            </a:r>
          </a:p>
        </p:txBody>
      </p:sp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5228183" y="1412875"/>
            <a:ext cx="1079500" cy="576263"/>
          </a:xfrm>
          <a:prstGeom prst="rect">
            <a:avLst/>
          </a:prstGeom>
          <a:solidFill>
            <a:srgbClr val="F1C9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77" name="Rectangle 9"/>
          <p:cNvSpPr>
            <a:spLocks noChangeArrowheads="1"/>
          </p:cNvSpPr>
          <p:nvPr/>
        </p:nvSpPr>
        <p:spPr bwMode="auto">
          <a:xfrm>
            <a:off x="2419895" y="2708275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78" name="Rectangle 10"/>
          <p:cNvSpPr>
            <a:spLocks noChangeArrowheads="1"/>
          </p:cNvSpPr>
          <p:nvPr/>
        </p:nvSpPr>
        <p:spPr bwMode="auto">
          <a:xfrm>
            <a:off x="1988095" y="3429000"/>
            <a:ext cx="5746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79" name="Text Box 11"/>
          <p:cNvSpPr txBox="1">
            <a:spLocks noChangeArrowheads="1"/>
          </p:cNvSpPr>
          <p:nvPr/>
        </p:nvSpPr>
        <p:spPr bwMode="auto">
          <a:xfrm>
            <a:off x="2311945" y="2757488"/>
            <a:ext cx="873125" cy="395287"/>
          </a:xfrm>
          <a:prstGeom prst="rect">
            <a:avLst/>
          </a:prstGeom>
          <a:solidFill>
            <a:srgbClr val="FFE1F7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C. “I”</a:t>
            </a:r>
          </a:p>
        </p:txBody>
      </p:sp>
      <p:sp>
        <p:nvSpPr>
          <p:cNvPr id="83981" name="Rectangle 13"/>
          <p:cNvSpPr>
            <a:spLocks noChangeArrowheads="1"/>
          </p:cNvSpPr>
          <p:nvPr/>
        </p:nvSpPr>
        <p:spPr bwMode="auto">
          <a:xfrm>
            <a:off x="3354933" y="3357563"/>
            <a:ext cx="1944687" cy="287337"/>
          </a:xfrm>
          <a:prstGeom prst="rect">
            <a:avLst/>
          </a:prstGeom>
          <a:solidFill>
            <a:srgbClr val="ED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83" name="Rectangle 15"/>
          <p:cNvSpPr>
            <a:spLocks noChangeArrowheads="1"/>
          </p:cNvSpPr>
          <p:nvPr/>
        </p:nvSpPr>
        <p:spPr bwMode="auto">
          <a:xfrm>
            <a:off x="4939258" y="2492375"/>
            <a:ext cx="863600" cy="504825"/>
          </a:xfrm>
          <a:prstGeom prst="rect">
            <a:avLst/>
          </a:prstGeom>
          <a:solidFill>
            <a:srgbClr val="F1C9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85" name="Rectangle 17"/>
          <p:cNvSpPr>
            <a:spLocks noChangeArrowheads="1"/>
          </p:cNvSpPr>
          <p:nvPr/>
        </p:nvSpPr>
        <p:spPr bwMode="auto">
          <a:xfrm>
            <a:off x="2707233" y="4941888"/>
            <a:ext cx="720725" cy="215900"/>
          </a:xfrm>
          <a:prstGeom prst="rect">
            <a:avLst/>
          </a:prstGeom>
          <a:solidFill>
            <a:srgbClr val="F1C9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86" name="Text Box 18"/>
          <p:cNvSpPr txBox="1">
            <a:spLocks noChangeArrowheads="1"/>
          </p:cNvSpPr>
          <p:nvPr/>
        </p:nvSpPr>
        <p:spPr bwMode="auto">
          <a:xfrm>
            <a:off x="2672308" y="4941888"/>
            <a:ext cx="939800" cy="336550"/>
          </a:xfrm>
          <a:prstGeom prst="rect">
            <a:avLst/>
          </a:prstGeom>
          <a:solidFill>
            <a:srgbClr val="F9A5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enzimas</a:t>
            </a:r>
          </a:p>
        </p:txBody>
      </p:sp>
      <p:sp>
        <p:nvSpPr>
          <p:cNvPr id="83987" name="Rectangle 19"/>
          <p:cNvSpPr>
            <a:spLocks noChangeArrowheads="1"/>
          </p:cNvSpPr>
          <p:nvPr/>
        </p:nvSpPr>
        <p:spPr bwMode="auto">
          <a:xfrm>
            <a:off x="4291558" y="5157192"/>
            <a:ext cx="792162" cy="431800"/>
          </a:xfrm>
          <a:prstGeom prst="rect">
            <a:avLst/>
          </a:prstGeom>
          <a:solidFill>
            <a:srgbClr val="ED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88" name="Text Box 20"/>
          <p:cNvSpPr txBox="1">
            <a:spLocks noChangeArrowheads="1"/>
          </p:cNvSpPr>
          <p:nvPr/>
        </p:nvSpPr>
        <p:spPr bwMode="auto">
          <a:xfrm>
            <a:off x="4543970" y="4730070"/>
            <a:ext cx="1079500" cy="336550"/>
          </a:xfrm>
          <a:prstGeom prst="rect">
            <a:avLst/>
          </a:prstGeom>
          <a:solidFill>
            <a:srgbClr val="F9A5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/>
              <a:t>acinos</a:t>
            </a:r>
          </a:p>
        </p:txBody>
      </p:sp>
      <p:sp>
        <p:nvSpPr>
          <p:cNvPr id="83989" name="Text Box 21"/>
          <p:cNvSpPr txBox="1">
            <a:spLocks noChangeArrowheads="1"/>
          </p:cNvSpPr>
          <p:nvPr/>
        </p:nvSpPr>
        <p:spPr bwMode="auto">
          <a:xfrm>
            <a:off x="6156176" y="1578882"/>
            <a:ext cx="2027238" cy="17049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 b="0" dirty="0"/>
              <a:t>Quimo estimula</a:t>
            </a:r>
          </a:p>
          <a:p>
            <a:pPr algn="l"/>
            <a:r>
              <a:rPr lang="es-ES" sz="2000" b="0" dirty="0"/>
              <a:t>Secreción</a:t>
            </a:r>
          </a:p>
          <a:p>
            <a:pPr algn="l"/>
            <a:endParaRPr lang="es-ES" sz="2000" b="0" dirty="0"/>
          </a:p>
          <a:p>
            <a:pPr algn="l"/>
            <a:r>
              <a:rPr lang="es-ES" sz="2400" dirty="0"/>
              <a:t>*</a:t>
            </a:r>
            <a:r>
              <a:rPr lang="es-ES" sz="2000" dirty="0">
                <a:solidFill>
                  <a:srgbClr val="FF0066"/>
                </a:solidFill>
              </a:rPr>
              <a:t>CCK</a:t>
            </a:r>
            <a:r>
              <a:rPr lang="es-ES" sz="2000" dirty="0"/>
              <a:t>  </a:t>
            </a:r>
          </a:p>
          <a:p>
            <a:pPr algn="l"/>
            <a:r>
              <a:rPr lang="es-ES" sz="2000" dirty="0"/>
              <a:t>*</a:t>
            </a:r>
            <a:r>
              <a:rPr lang="es-ES" sz="2000" dirty="0">
                <a:solidFill>
                  <a:srgbClr val="00C0BB"/>
                </a:solidFill>
              </a:rPr>
              <a:t>Secretina</a:t>
            </a:r>
          </a:p>
        </p:txBody>
      </p:sp>
      <p:sp>
        <p:nvSpPr>
          <p:cNvPr id="83991" name="Rectangle 23"/>
          <p:cNvSpPr>
            <a:spLocks noChangeArrowheads="1"/>
          </p:cNvSpPr>
          <p:nvPr/>
        </p:nvSpPr>
        <p:spPr bwMode="auto">
          <a:xfrm>
            <a:off x="2707233" y="3429000"/>
            <a:ext cx="285750" cy="288925"/>
          </a:xfrm>
          <a:prstGeom prst="rect">
            <a:avLst/>
          </a:prstGeom>
          <a:solidFill>
            <a:srgbClr val="F1C9C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92" name="Text Box 24"/>
          <p:cNvSpPr txBox="1">
            <a:spLocks noChangeArrowheads="1"/>
          </p:cNvSpPr>
          <p:nvPr/>
        </p:nvSpPr>
        <p:spPr bwMode="auto">
          <a:xfrm>
            <a:off x="2562770" y="3429000"/>
            <a:ext cx="5810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/>
              <a:t>grasa</a:t>
            </a:r>
          </a:p>
        </p:txBody>
      </p:sp>
      <p:sp>
        <p:nvSpPr>
          <p:cNvPr id="83993" name="Rectangle 25"/>
          <p:cNvSpPr>
            <a:spLocks noChangeArrowheads="1"/>
          </p:cNvSpPr>
          <p:nvPr/>
        </p:nvSpPr>
        <p:spPr bwMode="auto">
          <a:xfrm>
            <a:off x="4220120" y="4221163"/>
            <a:ext cx="431800" cy="431800"/>
          </a:xfrm>
          <a:prstGeom prst="rect">
            <a:avLst/>
          </a:prstGeom>
          <a:solidFill>
            <a:srgbClr val="E1DD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3994" name="Text Box 26"/>
          <p:cNvSpPr txBox="1">
            <a:spLocks noChangeArrowheads="1"/>
          </p:cNvSpPr>
          <p:nvPr/>
        </p:nvSpPr>
        <p:spPr bwMode="auto">
          <a:xfrm>
            <a:off x="4237583" y="4077072"/>
            <a:ext cx="738187" cy="304800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ductos</a:t>
            </a:r>
          </a:p>
        </p:txBody>
      </p:sp>
      <p:sp>
        <p:nvSpPr>
          <p:cNvPr id="83995" name="Text Box 27"/>
          <p:cNvSpPr txBox="1">
            <a:spLocks noChangeArrowheads="1"/>
          </p:cNvSpPr>
          <p:nvPr/>
        </p:nvSpPr>
        <p:spPr bwMode="auto">
          <a:xfrm>
            <a:off x="731145" y="1589477"/>
            <a:ext cx="1396537" cy="10156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/>
              <a:t>COMIDA </a:t>
            </a:r>
          </a:p>
          <a:p>
            <a:r>
              <a:rPr lang="es-MX" sz="2000"/>
              <a:t>en </a:t>
            </a:r>
          </a:p>
          <a:p>
            <a:r>
              <a:rPr lang="es-MX" sz="2000"/>
              <a:t>intestino</a:t>
            </a:r>
          </a:p>
        </p:txBody>
      </p:sp>
      <p:sp>
        <p:nvSpPr>
          <p:cNvPr id="83999" name="Text Box 31"/>
          <p:cNvSpPr txBox="1">
            <a:spLocks noChangeArrowheads="1"/>
          </p:cNvSpPr>
          <p:nvPr/>
        </p:nvSpPr>
        <p:spPr bwMode="auto">
          <a:xfrm>
            <a:off x="395288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3980" name="Text Box 12"/>
          <p:cNvSpPr txBox="1">
            <a:spLocks noChangeArrowheads="1"/>
          </p:cNvSpPr>
          <p:nvPr/>
        </p:nvSpPr>
        <p:spPr bwMode="auto">
          <a:xfrm>
            <a:off x="1660163" y="3603625"/>
            <a:ext cx="935038" cy="395288"/>
          </a:xfrm>
          <a:prstGeom prst="rect">
            <a:avLst/>
          </a:prstGeom>
          <a:solidFill>
            <a:srgbClr val="A7FFFF"/>
          </a:solidFill>
          <a:ln w="28575">
            <a:solidFill>
              <a:srgbClr val="00E6E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/>
              <a:t>C. “S”</a:t>
            </a:r>
          </a:p>
        </p:txBody>
      </p:sp>
      <p:sp>
        <p:nvSpPr>
          <p:cNvPr id="84001" name="Rectangle 33"/>
          <p:cNvSpPr>
            <a:spLocks noChangeArrowheads="1"/>
          </p:cNvSpPr>
          <p:nvPr/>
        </p:nvSpPr>
        <p:spPr bwMode="auto">
          <a:xfrm>
            <a:off x="2454820" y="4005263"/>
            <a:ext cx="576263" cy="503237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4002" name="Text Box 34"/>
          <p:cNvSpPr txBox="1">
            <a:spLocks noChangeArrowheads="1"/>
          </p:cNvSpPr>
          <p:nvPr/>
        </p:nvSpPr>
        <p:spPr bwMode="auto">
          <a:xfrm>
            <a:off x="2383383" y="4076700"/>
            <a:ext cx="711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HCO</a:t>
            </a:r>
            <a:r>
              <a:rPr lang="es-ES" baseline="-25000"/>
              <a:t>3</a:t>
            </a:r>
            <a:r>
              <a:rPr lang="es-ES" baseline="30000"/>
              <a:t>-</a:t>
            </a:r>
            <a:endParaRPr lang="es-ES" baseline="-25000"/>
          </a:p>
        </p:txBody>
      </p:sp>
      <p:sp>
        <p:nvSpPr>
          <p:cNvPr id="84003" name="Rectangle 35"/>
          <p:cNvSpPr>
            <a:spLocks noChangeArrowheads="1"/>
          </p:cNvSpPr>
          <p:nvPr/>
        </p:nvSpPr>
        <p:spPr bwMode="auto">
          <a:xfrm>
            <a:off x="3583395" y="2997200"/>
            <a:ext cx="816250" cy="400110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ácido</a:t>
            </a:r>
          </a:p>
        </p:txBody>
      </p:sp>
      <p:sp>
        <p:nvSpPr>
          <p:cNvPr id="83982" name="Text Box 14"/>
          <p:cNvSpPr txBox="1">
            <a:spLocks noChangeArrowheads="1"/>
          </p:cNvSpPr>
          <p:nvPr/>
        </p:nvSpPr>
        <p:spPr bwMode="auto">
          <a:xfrm>
            <a:off x="4422103" y="2634747"/>
            <a:ext cx="1688283" cy="369332"/>
          </a:xfrm>
          <a:prstGeom prst="rect">
            <a:avLst/>
          </a:prstGeom>
          <a:solidFill>
            <a:srgbClr val="F9A5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péptidos y aa</a:t>
            </a: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8" name="Text Box 18"/>
          <p:cNvSpPr txBox="1">
            <a:spLocks noChangeArrowheads="1"/>
          </p:cNvSpPr>
          <p:nvPr/>
        </p:nvSpPr>
        <p:spPr bwMode="auto">
          <a:xfrm>
            <a:off x="6063803" y="3861792"/>
            <a:ext cx="2400016" cy="163121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000" b="0" dirty="0" smtClean="0"/>
              <a:t>Secreción alcalina </a:t>
            </a:r>
          </a:p>
          <a:p>
            <a:r>
              <a:rPr lang="es-ES" sz="2000" b="0" dirty="0" smtClean="0"/>
              <a:t>abundante</a:t>
            </a:r>
            <a:endParaRPr lang="es-ES" sz="2000" b="0" dirty="0"/>
          </a:p>
          <a:p>
            <a:r>
              <a:rPr lang="es-ES" sz="4000" b="0" dirty="0" smtClean="0"/>
              <a:t>+ </a:t>
            </a:r>
          </a:p>
          <a:p>
            <a:r>
              <a:rPr lang="es-ES" sz="2000" b="0" dirty="0"/>
              <a:t>E</a:t>
            </a:r>
            <a:r>
              <a:rPr lang="es-ES" sz="2000" b="0" dirty="0" smtClean="0"/>
              <a:t>nzimas</a:t>
            </a:r>
            <a:endParaRPr lang="es-ES" sz="2000" b="0" dirty="0"/>
          </a:p>
        </p:txBody>
      </p:sp>
      <p:sp>
        <p:nvSpPr>
          <p:cNvPr id="6" name="5 Forma libre"/>
          <p:cNvSpPr/>
          <p:nvPr/>
        </p:nvSpPr>
        <p:spPr>
          <a:xfrm>
            <a:off x="1278483" y="2955131"/>
            <a:ext cx="3409156" cy="2705894"/>
          </a:xfrm>
          <a:custGeom>
            <a:avLst/>
            <a:gdLst>
              <a:gd name="connsiteX0" fmla="*/ 1262743 w 4373042"/>
              <a:gd name="connsiteY0" fmla="*/ 0 h 3570514"/>
              <a:gd name="connsiteX1" fmla="*/ 1262743 w 4373042"/>
              <a:gd name="connsiteY1" fmla="*/ 0 h 3570514"/>
              <a:gd name="connsiteX2" fmla="*/ 1132114 w 4373042"/>
              <a:gd name="connsiteY2" fmla="*/ 14514 h 3570514"/>
              <a:gd name="connsiteX3" fmla="*/ 1045029 w 4373042"/>
              <a:gd name="connsiteY3" fmla="*/ 43542 h 3570514"/>
              <a:gd name="connsiteX4" fmla="*/ 798286 w 4373042"/>
              <a:gd name="connsiteY4" fmla="*/ 58057 h 3570514"/>
              <a:gd name="connsiteX5" fmla="*/ 522514 w 4373042"/>
              <a:gd name="connsiteY5" fmla="*/ 87085 h 3570514"/>
              <a:gd name="connsiteX6" fmla="*/ 362857 w 4373042"/>
              <a:gd name="connsiteY6" fmla="*/ 116114 h 3570514"/>
              <a:gd name="connsiteX7" fmla="*/ 304800 w 4373042"/>
              <a:gd name="connsiteY7" fmla="*/ 159657 h 3570514"/>
              <a:gd name="connsiteX8" fmla="*/ 261257 w 4373042"/>
              <a:gd name="connsiteY8" fmla="*/ 174171 h 3570514"/>
              <a:gd name="connsiteX9" fmla="*/ 232229 w 4373042"/>
              <a:gd name="connsiteY9" fmla="*/ 232228 h 3570514"/>
              <a:gd name="connsiteX10" fmla="*/ 203200 w 4373042"/>
              <a:gd name="connsiteY10" fmla="*/ 275771 h 3570514"/>
              <a:gd name="connsiteX11" fmla="*/ 159657 w 4373042"/>
              <a:gd name="connsiteY11" fmla="*/ 362857 h 3570514"/>
              <a:gd name="connsiteX12" fmla="*/ 130629 w 4373042"/>
              <a:gd name="connsiteY12" fmla="*/ 449942 h 3570514"/>
              <a:gd name="connsiteX13" fmla="*/ 116114 w 4373042"/>
              <a:gd name="connsiteY13" fmla="*/ 493485 h 3570514"/>
              <a:gd name="connsiteX14" fmla="*/ 58057 w 4373042"/>
              <a:gd name="connsiteY14" fmla="*/ 638628 h 3570514"/>
              <a:gd name="connsiteX15" fmla="*/ 43543 w 4373042"/>
              <a:gd name="connsiteY15" fmla="*/ 682171 h 3570514"/>
              <a:gd name="connsiteX16" fmla="*/ 29029 w 4373042"/>
              <a:gd name="connsiteY16" fmla="*/ 725714 h 3570514"/>
              <a:gd name="connsiteX17" fmla="*/ 0 w 4373042"/>
              <a:gd name="connsiteY17" fmla="*/ 841828 h 3570514"/>
              <a:gd name="connsiteX18" fmla="*/ 0 w 4373042"/>
              <a:gd name="connsiteY18" fmla="*/ 841828 h 3570514"/>
              <a:gd name="connsiteX19" fmla="*/ 29029 w 4373042"/>
              <a:gd name="connsiteY19" fmla="*/ 1132114 h 3570514"/>
              <a:gd name="connsiteX20" fmla="*/ 58057 w 4373042"/>
              <a:gd name="connsiteY20" fmla="*/ 1233714 h 3570514"/>
              <a:gd name="connsiteX21" fmla="*/ 87086 w 4373042"/>
              <a:gd name="connsiteY21" fmla="*/ 1306285 h 3570514"/>
              <a:gd name="connsiteX22" fmla="*/ 116114 w 4373042"/>
              <a:gd name="connsiteY22" fmla="*/ 1407885 h 3570514"/>
              <a:gd name="connsiteX23" fmla="*/ 130629 w 4373042"/>
              <a:gd name="connsiteY23" fmla="*/ 1509485 h 3570514"/>
              <a:gd name="connsiteX24" fmla="*/ 174172 w 4373042"/>
              <a:gd name="connsiteY24" fmla="*/ 1553028 h 3570514"/>
              <a:gd name="connsiteX25" fmla="*/ 203200 w 4373042"/>
              <a:gd name="connsiteY25" fmla="*/ 1625600 h 3570514"/>
              <a:gd name="connsiteX26" fmla="*/ 232229 w 4373042"/>
              <a:gd name="connsiteY26" fmla="*/ 1683657 h 3570514"/>
              <a:gd name="connsiteX27" fmla="*/ 246743 w 4373042"/>
              <a:gd name="connsiteY27" fmla="*/ 1727200 h 3570514"/>
              <a:gd name="connsiteX28" fmla="*/ 290286 w 4373042"/>
              <a:gd name="connsiteY28" fmla="*/ 1785257 h 3570514"/>
              <a:gd name="connsiteX29" fmla="*/ 362857 w 4373042"/>
              <a:gd name="connsiteY29" fmla="*/ 1901371 h 3570514"/>
              <a:gd name="connsiteX30" fmla="*/ 420914 w 4373042"/>
              <a:gd name="connsiteY30" fmla="*/ 1988457 h 3570514"/>
              <a:gd name="connsiteX31" fmla="*/ 449943 w 4373042"/>
              <a:gd name="connsiteY31" fmla="*/ 2032000 h 3570514"/>
              <a:gd name="connsiteX32" fmla="*/ 508000 w 4373042"/>
              <a:gd name="connsiteY32" fmla="*/ 2133600 h 3570514"/>
              <a:gd name="connsiteX33" fmla="*/ 624114 w 4373042"/>
              <a:gd name="connsiteY33" fmla="*/ 2278742 h 3570514"/>
              <a:gd name="connsiteX34" fmla="*/ 638629 w 4373042"/>
              <a:gd name="connsiteY34" fmla="*/ 2322285 h 3570514"/>
              <a:gd name="connsiteX35" fmla="*/ 725714 w 4373042"/>
              <a:gd name="connsiteY35" fmla="*/ 2423885 h 3570514"/>
              <a:gd name="connsiteX36" fmla="*/ 783772 w 4373042"/>
              <a:gd name="connsiteY36" fmla="*/ 2510971 h 3570514"/>
              <a:gd name="connsiteX37" fmla="*/ 841829 w 4373042"/>
              <a:gd name="connsiteY37" fmla="*/ 2598057 h 3570514"/>
              <a:gd name="connsiteX38" fmla="*/ 899886 w 4373042"/>
              <a:gd name="connsiteY38" fmla="*/ 2685142 h 3570514"/>
              <a:gd name="connsiteX39" fmla="*/ 943429 w 4373042"/>
              <a:gd name="connsiteY39" fmla="*/ 2714171 h 3570514"/>
              <a:gd name="connsiteX40" fmla="*/ 957943 w 4373042"/>
              <a:gd name="connsiteY40" fmla="*/ 2757714 h 3570514"/>
              <a:gd name="connsiteX41" fmla="*/ 1045029 w 4373042"/>
              <a:gd name="connsiteY41" fmla="*/ 2859314 h 3570514"/>
              <a:gd name="connsiteX42" fmla="*/ 1117600 w 4373042"/>
              <a:gd name="connsiteY42" fmla="*/ 2960914 h 3570514"/>
              <a:gd name="connsiteX43" fmla="*/ 1161143 w 4373042"/>
              <a:gd name="connsiteY43" fmla="*/ 2989942 h 3570514"/>
              <a:gd name="connsiteX44" fmla="*/ 1204686 w 4373042"/>
              <a:gd name="connsiteY44" fmla="*/ 3033485 h 3570514"/>
              <a:gd name="connsiteX45" fmla="*/ 1291772 w 4373042"/>
              <a:gd name="connsiteY45" fmla="*/ 3091542 h 3570514"/>
              <a:gd name="connsiteX46" fmla="*/ 1378857 w 4373042"/>
              <a:gd name="connsiteY46" fmla="*/ 3149600 h 3570514"/>
              <a:gd name="connsiteX47" fmla="*/ 1465943 w 4373042"/>
              <a:gd name="connsiteY47" fmla="*/ 3207657 h 3570514"/>
              <a:gd name="connsiteX48" fmla="*/ 1509486 w 4373042"/>
              <a:gd name="connsiteY48" fmla="*/ 3236685 h 3570514"/>
              <a:gd name="connsiteX49" fmla="*/ 1553029 w 4373042"/>
              <a:gd name="connsiteY49" fmla="*/ 3251200 h 3570514"/>
              <a:gd name="connsiteX50" fmla="*/ 1611086 w 4373042"/>
              <a:gd name="connsiteY50" fmla="*/ 3265714 h 3570514"/>
              <a:gd name="connsiteX51" fmla="*/ 1727200 w 4373042"/>
              <a:gd name="connsiteY51" fmla="*/ 3323771 h 3570514"/>
              <a:gd name="connsiteX52" fmla="*/ 1770743 w 4373042"/>
              <a:gd name="connsiteY52" fmla="*/ 3352800 h 3570514"/>
              <a:gd name="connsiteX53" fmla="*/ 1828800 w 4373042"/>
              <a:gd name="connsiteY53" fmla="*/ 3367314 h 3570514"/>
              <a:gd name="connsiteX54" fmla="*/ 1872343 w 4373042"/>
              <a:gd name="connsiteY54" fmla="*/ 3396342 h 3570514"/>
              <a:gd name="connsiteX55" fmla="*/ 2046514 w 4373042"/>
              <a:gd name="connsiteY55" fmla="*/ 3425371 h 3570514"/>
              <a:gd name="connsiteX56" fmla="*/ 2090057 w 4373042"/>
              <a:gd name="connsiteY56" fmla="*/ 3439885 h 3570514"/>
              <a:gd name="connsiteX57" fmla="*/ 2235200 w 4373042"/>
              <a:gd name="connsiteY57" fmla="*/ 3454400 h 3570514"/>
              <a:gd name="connsiteX58" fmla="*/ 2235200 w 4373042"/>
              <a:gd name="connsiteY58" fmla="*/ 3454400 h 3570514"/>
              <a:gd name="connsiteX59" fmla="*/ 2235200 w 4373042"/>
              <a:gd name="connsiteY59" fmla="*/ 3454400 h 3570514"/>
              <a:gd name="connsiteX60" fmla="*/ 2365829 w 4373042"/>
              <a:gd name="connsiteY60" fmla="*/ 3483428 h 3570514"/>
              <a:gd name="connsiteX61" fmla="*/ 2409372 w 4373042"/>
              <a:gd name="connsiteY61" fmla="*/ 3512457 h 3570514"/>
              <a:gd name="connsiteX62" fmla="*/ 2685143 w 4373042"/>
              <a:gd name="connsiteY62" fmla="*/ 3526971 h 3570514"/>
              <a:gd name="connsiteX63" fmla="*/ 2757714 w 4373042"/>
              <a:gd name="connsiteY63" fmla="*/ 3541485 h 3570514"/>
              <a:gd name="connsiteX64" fmla="*/ 2873829 w 4373042"/>
              <a:gd name="connsiteY64" fmla="*/ 3570514 h 3570514"/>
              <a:gd name="connsiteX65" fmla="*/ 3860800 w 4373042"/>
              <a:gd name="connsiteY65" fmla="*/ 3541485 h 3570514"/>
              <a:gd name="connsiteX66" fmla="*/ 3918857 w 4373042"/>
              <a:gd name="connsiteY66" fmla="*/ 3526971 h 3570514"/>
              <a:gd name="connsiteX67" fmla="*/ 3991429 w 4373042"/>
              <a:gd name="connsiteY67" fmla="*/ 3512457 h 3570514"/>
              <a:gd name="connsiteX68" fmla="*/ 4049486 w 4373042"/>
              <a:gd name="connsiteY68" fmla="*/ 3454400 h 3570514"/>
              <a:gd name="connsiteX69" fmla="*/ 4194629 w 4373042"/>
              <a:gd name="connsiteY69" fmla="*/ 3352800 h 3570514"/>
              <a:gd name="connsiteX70" fmla="*/ 4238172 w 4373042"/>
              <a:gd name="connsiteY70" fmla="*/ 3338285 h 3570514"/>
              <a:gd name="connsiteX71" fmla="*/ 4296229 w 4373042"/>
              <a:gd name="connsiteY71" fmla="*/ 3251200 h 3570514"/>
              <a:gd name="connsiteX72" fmla="*/ 4354286 w 4373042"/>
              <a:gd name="connsiteY72" fmla="*/ 3164114 h 3570514"/>
              <a:gd name="connsiteX73" fmla="*/ 4368800 w 4373042"/>
              <a:gd name="connsiteY73" fmla="*/ 2844800 h 3570514"/>
              <a:gd name="connsiteX74" fmla="*/ 4368800 w 4373042"/>
              <a:gd name="connsiteY74" fmla="*/ 2844800 h 3570514"/>
              <a:gd name="connsiteX75" fmla="*/ 4252686 w 4373042"/>
              <a:gd name="connsiteY75" fmla="*/ 2786742 h 3570514"/>
              <a:gd name="connsiteX76" fmla="*/ 4223657 w 4373042"/>
              <a:gd name="connsiteY76" fmla="*/ 2743200 h 3570514"/>
              <a:gd name="connsiteX77" fmla="*/ 4136572 w 4373042"/>
              <a:gd name="connsiteY77" fmla="*/ 2670628 h 3570514"/>
              <a:gd name="connsiteX78" fmla="*/ 4034972 w 4373042"/>
              <a:gd name="connsiteY78" fmla="*/ 2612571 h 3570514"/>
              <a:gd name="connsiteX79" fmla="*/ 3991429 w 4373042"/>
              <a:gd name="connsiteY79" fmla="*/ 2612571 h 3570514"/>
              <a:gd name="connsiteX80" fmla="*/ 3991429 w 4373042"/>
              <a:gd name="connsiteY80" fmla="*/ 2612571 h 3570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4373042" h="3570514">
                <a:moveTo>
                  <a:pt x="1262743" y="0"/>
                </a:moveTo>
                <a:lnTo>
                  <a:pt x="1262743" y="0"/>
                </a:lnTo>
                <a:cubicBezTo>
                  <a:pt x="1219200" y="4838"/>
                  <a:pt x="1175074" y="5922"/>
                  <a:pt x="1132114" y="14514"/>
                </a:cubicBezTo>
                <a:cubicBezTo>
                  <a:pt x="1102110" y="20515"/>
                  <a:pt x="1075575" y="41745"/>
                  <a:pt x="1045029" y="43542"/>
                </a:cubicBezTo>
                <a:lnTo>
                  <a:pt x="798286" y="58057"/>
                </a:lnTo>
                <a:cubicBezTo>
                  <a:pt x="711859" y="64230"/>
                  <a:pt x="609848" y="74609"/>
                  <a:pt x="522514" y="87085"/>
                </a:cubicBezTo>
                <a:cubicBezTo>
                  <a:pt x="457540" y="96367"/>
                  <a:pt x="425352" y="103615"/>
                  <a:pt x="362857" y="116114"/>
                </a:cubicBezTo>
                <a:cubicBezTo>
                  <a:pt x="343505" y="130628"/>
                  <a:pt x="325803" y="147655"/>
                  <a:pt x="304800" y="159657"/>
                </a:cubicBezTo>
                <a:cubicBezTo>
                  <a:pt x="291516" y="167248"/>
                  <a:pt x="272075" y="163353"/>
                  <a:pt x="261257" y="174171"/>
                </a:cubicBezTo>
                <a:cubicBezTo>
                  <a:pt x="245958" y="189470"/>
                  <a:pt x="242964" y="213442"/>
                  <a:pt x="232229" y="232228"/>
                </a:cubicBezTo>
                <a:cubicBezTo>
                  <a:pt x="223574" y="247374"/>
                  <a:pt x="212876" y="261257"/>
                  <a:pt x="203200" y="275771"/>
                </a:cubicBezTo>
                <a:cubicBezTo>
                  <a:pt x="150269" y="434567"/>
                  <a:pt x="234685" y="194044"/>
                  <a:pt x="159657" y="362857"/>
                </a:cubicBezTo>
                <a:cubicBezTo>
                  <a:pt x="147230" y="390818"/>
                  <a:pt x="140305" y="420914"/>
                  <a:pt x="130629" y="449942"/>
                </a:cubicBezTo>
                <a:cubicBezTo>
                  <a:pt x="125791" y="464456"/>
                  <a:pt x="122956" y="479801"/>
                  <a:pt x="116114" y="493485"/>
                </a:cubicBezTo>
                <a:cubicBezTo>
                  <a:pt x="73403" y="578909"/>
                  <a:pt x="93927" y="531018"/>
                  <a:pt x="58057" y="638628"/>
                </a:cubicBezTo>
                <a:lnTo>
                  <a:pt x="43543" y="682171"/>
                </a:lnTo>
                <a:cubicBezTo>
                  <a:pt x="38705" y="696685"/>
                  <a:pt x="32740" y="710871"/>
                  <a:pt x="29029" y="725714"/>
                </a:cubicBezTo>
                <a:lnTo>
                  <a:pt x="0" y="841828"/>
                </a:lnTo>
                <a:lnTo>
                  <a:pt x="0" y="841828"/>
                </a:lnTo>
                <a:cubicBezTo>
                  <a:pt x="10029" y="982232"/>
                  <a:pt x="6202" y="1017982"/>
                  <a:pt x="29029" y="1132114"/>
                </a:cubicBezTo>
                <a:cubicBezTo>
                  <a:pt x="35565" y="1164791"/>
                  <a:pt x="46200" y="1202096"/>
                  <a:pt x="58057" y="1233714"/>
                </a:cubicBezTo>
                <a:cubicBezTo>
                  <a:pt x="67205" y="1258109"/>
                  <a:pt x="78847" y="1281568"/>
                  <a:pt x="87086" y="1306285"/>
                </a:cubicBezTo>
                <a:cubicBezTo>
                  <a:pt x="98224" y="1339699"/>
                  <a:pt x="108734" y="1373445"/>
                  <a:pt x="116114" y="1407885"/>
                </a:cubicBezTo>
                <a:cubicBezTo>
                  <a:pt x="123282" y="1441336"/>
                  <a:pt x="117923" y="1477721"/>
                  <a:pt x="130629" y="1509485"/>
                </a:cubicBezTo>
                <a:cubicBezTo>
                  <a:pt x="138252" y="1528543"/>
                  <a:pt x="159658" y="1538514"/>
                  <a:pt x="174172" y="1553028"/>
                </a:cubicBezTo>
                <a:cubicBezTo>
                  <a:pt x="183848" y="1577219"/>
                  <a:pt x="192619" y="1601791"/>
                  <a:pt x="203200" y="1625600"/>
                </a:cubicBezTo>
                <a:cubicBezTo>
                  <a:pt x="211987" y="1645372"/>
                  <a:pt x="223706" y="1663770"/>
                  <a:pt x="232229" y="1683657"/>
                </a:cubicBezTo>
                <a:cubicBezTo>
                  <a:pt x="238256" y="1697719"/>
                  <a:pt x="239152" y="1713916"/>
                  <a:pt x="246743" y="1727200"/>
                </a:cubicBezTo>
                <a:cubicBezTo>
                  <a:pt x="258745" y="1748203"/>
                  <a:pt x="276226" y="1765572"/>
                  <a:pt x="290286" y="1785257"/>
                </a:cubicBezTo>
                <a:cubicBezTo>
                  <a:pt x="326932" y="1836562"/>
                  <a:pt x="323325" y="1839249"/>
                  <a:pt x="362857" y="1901371"/>
                </a:cubicBezTo>
                <a:cubicBezTo>
                  <a:pt x="381588" y="1930805"/>
                  <a:pt x="401562" y="1959428"/>
                  <a:pt x="420914" y="1988457"/>
                </a:cubicBezTo>
                <a:lnTo>
                  <a:pt x="449943" y="2032000"/>
                </a:lnTo>
                <a:cubicBezTo>
                  <a:pt x="475332" y="2133559"/>
                  <a:pt x="444284" y="2051679"/>
                  <a:pt x="508000" y="2133600"/>
                </a:cubicBezTo>
                <a:cubicBezTo>
                  <a:pt x="636167" y="2298386"/>
                  <a:pt x="498298" y="2152926"/>
                  <a:pt x="624114" y="2278742"/>
                </a:cubicBezTo>
                <a:cubicBezTo>
                  <a:pt x="628952" y="2293256"/>
                  <a:pt x="631038" y="2309001"/>
                  <a:pt x="638629" y="2322285"/>
                </a:cubicBezTo>
                <a:cubicBezTo>
                  <a:pt x="688341" y="2409279"/>
                  <a:pt x="670283" y="2352616"/>
                  <a:pt x="725714" y="2423885"/>
                </a:cubicBezTo>
                <a:cubicBezTo>
                  <a:pt x="747133" y="2451424"/>
                  <a:pt x="764419" y="2481942"/>
                  <a:pt x="783772" y="2510971"/>
                </a:cubicBezTo>
                <a:lnTo>
                  <a:pt x="841829" y="2598057"/>
                </a:lnTo>
                <a:cubicBezTo>
                  <a:pt x="841831" y="2598061"/>
                  <a:pt x="899882" y="2685139"/>
                  <a:pt x="899886" y="2685142"/>
                </a:cubicBezTo>
                <a:lnTo>
                  <a:pt x="943429" y="2714171"/>
                </a:lnTo>
                <a:cubicBezTo>
                  <a:pt x="948267" y="2728685"/>
                  <a:pt x="951101" y="2744030"/>
                  <a:pt x="957943" y="2757714"/>
                </a:cubicBezTo>
                <a:cubicBezTo>
                  <a:pt x="984600" y="2811028"/>
                  <a:pt x="1002177" y="2809320"/>
                  <a:pt x="1045029" y="2859314"/>
                </a:cubicBezTo>
                <a:cubicBezTo>
                  <a:pt x="1094479" y="2917006"/>
                  <a:pt x="1053878" y="2897193"/>
                  <a:pt x="1117600" y="2960914"/>
                </a:cubicBezTo>
                <a:cubicBezTo>
                  <a:pt x="1129935" y="2973249"/>
                  <a:pt x="1147742" y="2978775"/>
                  <a:pt x="1161143" y="2989942"/>
                </a:cubicBezTo>
                <a:cubicBezTo>
                  <a:pt x="1176912" y="3003083"/>
                  <a:pt x="1188483" y="3020883"/>
                  <a:pt x="1204686" y="3033485"/>
                </a:cubicBezTo>
                <a:cubicBezTo>
                  <a:pt x="1232225" y="3054904"/>
                  <a:pt x="1262743" y="3072189"/>
                  <a:pt x="1291772" y="3091542"/>
                </a:cubicBezTo>
                <a:lnTo>
                  <a:pt x="1378857" y="3149600"/>
                </a:lnTo>
                <a:lnTo>
                  <a:pt x="1465943" y="3207657"/>
                </a:lnTo>
                <a:cubicBezTo>
                  <a:pt x="1480457" y="3217333"/>
                  <a:pt x="1492937" y="3231169"/>
                  <a:pt x="1509486" y="3236685"/>
                </a:cubicBezTo>
                <a:cubicBezTo>
                  <a:pt x="1524000" y="3241523"/>
                  <a:pt x="1538318" y="3246997"/>
                  <a:pt x="1553029" y="3251200"/>
                </a:cubicBezTo>
                <a:cubicBezTo>
                  <a:pt x="1572209" y="3256680"/>
                  <a:pt x="1592673" y="3258042"/>
                  <a:pt x="1611086" y="3265714"/>
                </a:cubicBezTo>
                <a:cubicBezTo>
                  <a:pt x="1651030" y="3282357"/>
                  <a:pt x="1691195" y="3299767"/>
                  <a:pt x="1727200" y="3323771"/>
                </a:cubicBezTo>
                <a:cubicBezTo>
                  <a:pt x="1741714" y="3333447"/>
                  <a:pt x="1754709" y="3345928"/>
                  <a:pt x="1770743" y="3352800"/>
                </a:cubicBezTo>
                <a:cubicBezTo>
                  <a:pt x="1789078" y="3360658"/>
                  <a:pt x="1809448" y="3362476"/>
                  <a:pt x="1828800" y="3367314"/>
                </a:cubicBezTo>
                <a:cubicBezTo>
                  <a:pt x="1843314" y="3376990"/>
                  <a:pt x="1855488" y="3391847"/>
                  <a:pt x="1872343" y="3396342"/>
                </a:cubicBezTo>
                <a:cubicBezTo>
                  <a:pt x="1929214" y="3411507"/>
                  <a:pt x="1990676" y="3406759"/>
                  <a:pt x="2046514" y="3425371"/>
                </a:cubicBezTo>
                <a:cubicBezTo>
                  <a:pt x="2061028" y="3430209"/>
                  <a:pt x="2074966" y="3437370"/>
                  <a:pt x="2090057" y="3439885"/>
                </a:cubicBezTo>
                <a:cubicBezTo>
                  <a:pt x="2180352" y="3454934"/>
                  <a:pt x="2181860" y="3454400"/>
                  <a:pt x="2235200" y="3454400"/>
                </a:cubicBezTo>
                <a:lnTo>
                  <a:pt x="2235200" y="3454400"/>
                </a:lnTo>
                <a:lnTo>
                  <a:pt x="2235200" y="3454400"/>
                </a:lnTo>
                <a:cubicBezTo>
                  <a:pt x="2278743" y="3464076"/>
                  <a:pt x="2323513" y="3469323"/>
                  <a:pt x="2365829" y="3483428"/>
                </a:cubicBezTo>
                <a:cubicBezTo>
                  <a:pt x="2382378" y="3488944"/>
                  <a:pt x="2392088" y="3510100"/>
                  <a:pt x="2409372" y="3512457"/>
                </a:cubicBezTo>
                <a:cubicBezTo>
                  <a:pt x="2500579" y="3524894"/>
                  <a:pt x="2593219" y="3522133"/>
                  <a:pt x="2685143" y="3526971"/>
                </a:cubicBezTo>
                <a:cubicBezTo>
                  <a:pt x="2709333" y="3531809"/>
                  <a:pt x="2733676" y="3535938"/>
                  <a:pt x="2757714" y="3541485"/>
                </a:cubicBezTo>
                <a:cubicBezTo>
                  <a:pt x="2796589" y="3550456"/>
                  <a:pt x="2833933" y="3570514"/>
                  <a:pt x="2873829" y="3570514"/>
                </a:cubicBezTo>
                <a:cubicBezTo>
                  <a:pt x="3202962" y="3570514"/>
                  <a:pt x="3531810" y="3551161"/>
                  <a:pt x="3860800" y="3541485"/>
                </a:cubicBezTo>
                <a:cubicBezTo>
                  <a:pt x="3880152" y="3536647"/>
                  <a:pt x="3899384" y="3531298"/>
                  <a:pt x="3918857" y="3526971"/>
                </a:cubicBezTo>
                <a:cubicBezTo>
                  <a:pt x="3942939" y="3521620"/>
                  <a:pt x="3969864" y="3524438"/>
                  <a:pt x="3991429" y="3512457"/>
                </a:cubicBezTo>
                <a:cubicBezTo>
                  <a:pt x="4015353" y="3499166"/>
                  <a:pt x="4028889" y="3472422"/>
                  <a:pt x="4049486" y="3454400"/>
                </a:cubicBezTo>
                <a:cubicBezTo>
                  <a:pt x="4075959" y="3431236"/>
                  <a:pt x="4173220" y="3364694"/>
                  <a:pt x="4194629" y="3352800"/>
                </a:cubicBezTo>
                <a:cubicBezTo>
                  <a:pt x="4208003" y="3345370"/>
                  <a:pt x="4223658" y="3343123"/>
                  <a:pt x="4238172" y="3338285"/>
                </a:cubicBezTo>
                <a:lnTo>
                  <a:pt x="4296229" y="3251200"/>
                </a:lnTo>
                <a:lnTo>
                  <a:pt x="4354286" y="3164114"/>
                </a:lnTo>
                <a:cubicBezTo>
                  <a:pt x="4384930" y="3010892"/>
                  <a:pt x="4368800" y="3116212"/>
                  <a:pt x="4368800" y="2844800"/>
                </a:cubicBezTo>
                <a:lnTo>
                  <a:pt x="4368800" y="2844800"/>
                </a:lnTo>
                <a:cubicBezTo>
                  <a:pt x="4330095" y="2825447"/>
                  <a:pt x="4288137" y="2811558"/>
                  <a:pt x="4252686" y="2786742"/>
                </a:cubicBezTo>
                <a:cubicBezTo>
                  <a:pt x="4238395" y="2776739"/>
                  <a:pt x="4234824" y="2756601"/>
                  <a:pt x="4223657" y="2743200"/>
                </a:cubicBezTo>
                <a:cubicBezTo>
                  <a:pt x="4183795" y="2695367"/>
                  <a:pt x="4183582" y="2704207"/>
                  <a:pt x="4136572" y="2670628"/>
                </a:cubicBezTo>
                <a:cubicBezTo>
                  <a:pt x="4093690" y="2639997"/>
                  <a:pt x="4084125" y="2620763"/>
                  <a:pt x="4034972" y="2612571"/>
                </a:cubicBezTo>
                <a:cubicBezTo>
                  <a:pt x="4020655" y="2610185"/>
                  <a:pt x="4005943" y="2612571"/>
                  <a:pt x="3991429" y="2612571"/>
                </a:cubicBezTo>
                <a:lnTo>
                  <a:pt x="3991429" y="2612571"/>
                </a:ln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4" name="33 Forma libre"/>
          <p:cNvSpPr/>
          <p:nvPr/>
        </p:nvSpPr>
        <p:spPr>
          <a:xfrm>
            <a:off x="583282" y="3717925"/>
            <a:ext cx="3866232" cy="941161"/>
          </a:xfrm>
          <a:custGeom>
            <a:avLst/>
            <a:gdLst>
              <a:gd name="connsiteX0" fmla="*/ 1262743 w 4373042"/>
              <a:gd name="connsiteY0" fmla="*/ 0 h 3570514"/>
              <a:gd name="connsiteX1" fmla="*/ 1262743 w 4373042"/>
              <a:gd name="connsiteY1" fmla="*/ 0 h 3570514"/>
              <a:gd name="connsiteX2" fmla="*/ 1132114 w 4373042"/>
              <a:gd name="connsiteY2" fmla="*/ 14514 h 3570514"/>
              <a:gd name="connsiteX3" fmla="*/ 1045029 w 4373042"/>
              <a:gd name="connsiteY3" fmla="*/ 43542 h 3570514"/>
              <a:gd name="connsiteX4" fmla="*/ 798286 w 4373042"/>
              <a:gd name="connsiteY4" fmla="*/ 58057 h 3570514"/>
              <a:gd name="connsiteX5" fmla="*/ 522514 w 4373042"/>
              <a:gd name="connsiteY5" fmla="*/ 87085 h 3570514"/>
              <a:gd name="connsiteX6" fmla="*/ 362857 w 4373042"/>
              <a:gd name="connsiteY6" fmla="*/ 116114 h 3570514"/>
              <a:gd name="connsiteX7" fmla="*/ 304800 w 4373042"/>
              <a:gd name="connsiteY7" fmla="*/ 159657 h 3570514"/>
              <a:gd name="connsiteX8" fmla="*/ 261257 w 4373042"/>
              <a:gd name="connsiteY8" fmla="*/ 174171 h 3570514"/>
              <a:gd name="connsiteX9" fmla="*/ 232229 w 4373042"/>
              <a:gd name="connsiteY9" fmla="*/ 232228 h 3570514"/>
              <a:gd name="connsiteX10" fmla="*/ 203200 w 4373042"/>
              <a:gd name="connsiteY10" fmla="*/ 275771 h 3570514"/>
              <a:gd name="connsiteX11" fmla="*/ 159657 w 4373042"/>
              <a:gd name="connsiteY11" fmla="*/ 362857 h 3570514"/>
              <a:gd name="connsiteX12" fmla="*/ 130629 w 4373042"/>
              <a:gd name="connsiteY12" fmla="*/ 449942 h 3570514"/>
              <a:gd name="connsiteX13" fmla="*/ 116114 w 4373042"/>
              <a:gd name="connsiteY13" fmla="*/ 493485 h 3570514"/>
              <a:gd name="connsiteX14" fmla="*/ 58057 w 4373042"/>
              <a:gd name="connsiteY14" fmla="*/ 638628 h 3570514"/>
              <a:gd name="connsiteX15" fmla="*/ 43543 w 4373042"/>
              <a:gd name="connsiteY15" fmla="*/ 682171 h 3570514"/>
              <a:gd name="connsiteX16" fmla="*/ 29029 w 4373042"/>
              <a:gd name="connsiteY16" fmla="*/ 725714 h 3570514"/>
              <a:gd name="connsiteX17" fmla="*/ 0 w 4373042"/>
              <a:gd name="connsiteY17" fmla="*/ 841828 h 3570514"/>
              <a:gd name="connsiteX18" fmla="*/ 0 w 4373042"/>
              <a:gd name="connsiteY18" fmla="*/ 841828 h 3570514"/>
              <a:gd name="connsiteX19" fmla="*/ 29029 w 4373042"/>
              <a:gd name="connsiteY19" fmla="*/ 1132114 h 3570514"/>
              <a:gd name="connsiteX20" fmla="*/ 58057 w 4373042"/>
              <a:gd name="connsiteY20" fmla="*/ 1233714 h 3570514"/>
              <a:gd name="connsiteX21" fmla="*/ 87086 w 4373042"/>
              <a:gd name="connsiteY21" fmla="*/ 1306285 h 3570514"/>
              <a:gd name="connsiteX22" fmla="*/ 116114 w 4373042"/>
              <a:gd name="connsiteY22" fmla="*/ 1407885 h 3570514"/>
              <a:gd name="connsiteX23" fmla="*/ 130629 w 4373042"/>
              <a:gd name="connsiteY23" fmla="*/ 1509485 h 3570514"/>
              <a:gd name="connsiteX24" fmla="*/ 174172 w 4373042"/>
              <a:gd name="connsiteY24" fmla="*/ 1553028 h 3570514"/>
              <a:gd name="connsiteX25" fmla="*/ 203200 w 4373042"/>
              <a:gd name="connsiteY25" fmla="*/ 1625600 h 3570514"/>
              <a:gd name="connsiteX26" fmla="*/ 232229 w 4373042"/>
              <a:gd name="connsiteY26" fmla="*/ 1683657 h 3570514"/>
              <a:gd name="connsiteX27" fmla="*/ 246743 w 4373042"/>
              <a:gd name="connsiteY27" fmla="*/ 1727200 h 3570514"/>
              <a:gd name="connsiteX28" fmla="*/ 290286 w 4373042"/>
              <a:gd name="connsiteY28" fmla="*/ 1785257 h 3570514"/>
              <a:gd name="connsiteX29" fmla="*/ 362857 w 4373042"/>
              <a:gd name="connsiteY29" fmla="*/ 1901371 h 3570514"/>
              <a:gd name="connsiteX30" fmla="*/ 420914 w 4373042"/>
              <a:gd name="connsiteY30" fmla="*/ 1988457 h 3570514"/>
              <a:gd name="connsiteX31" fmla="*/ 449943 w 4373042"/>
              <a:gd name="connsiteY31" fmla="*/ 2032000 h 3570514"/>
              <a:gd name="connsiteX32" fmla="*/ 508000 w 4373042"/>
              <a:gd name="connsiteY32" fmla="*/ 2133600 h 3570514"/>
              <a:gd name="connsiteX33" fmla="*/ 624114 w 4373042"/>
              <a:gd name="connsiteY33" fmla="*/ 2278742 h 3570514"/>
              <a:gd name="connsiteX34" fmla="*/ 638629 w 4373042"/>
              <a:gd name="connsiteY34" fmla="*/ 2322285 h 3570514"/>
              <a:gd name="connsiteX35" fmla="*/ 725714 w 4373042"/>
              <a:gd name="connsiteY35" fmla="*/ 2423885 h 3570514"/>
              <a:gd name="connsiteX36" fmla="*/ 783772 w 4373042"/>
              <a:gd name="connsiteY36" fmla="*/ 2510971 h 3570514"/>
              <a:gd name="connsiteX37" fmla="*/ 841829 w 4373042"/>
              <a:gd name="connsiteY37" fmla="*/ 2598057 h 3570514"/>
              <a:gd name="connsiteX38" fmla="*/ 899886 w 4373042"/>
              <a:gd name="connsiteY38" fmla="*/ 2685142 h 3570514"/>
              <a:gd name="connsiteX39" fmla="*/ 943429 w 4373042"/>
              <a:gd name="connsiteY39" fmla="*/ 2714171 h 3570514"/>
              <a:gd name="connsiteX40" fmla="*/ 957943 w 4373042"/>
              <a:gd name="connsiteY40" fmla="*/ 2757714 h 3570514"/>
              <a:gd name="connsiteX41" fmla="*/ 1045029 w 4373042"/>
              <a:gd name="connsiteY41" fmla="*/ 2859314 h 3570514"/>
              <a:gd name="connsiteX42" fmla="*/ 1117600 w 4373042"/>
              <a:gd name="connsiteY42" fmla="*/ 2960914 h 3570514"/>
              <a:gd name="connsiteX43" fmla="*/ 1161143 w 4373042"/>
              <a:gd name="connsiteY43" fmla="*/ 2989942 h 3570514"/>
              <a:gd name="connsiteX44" fmla="*/ 1204686 w 4373042"/>
              <a:gd name="connsiteY44" fmla="*/ 3033485 h 3570514"/>
              <a:gd name="connsiteX45" fmla="*/ 1291772 w 4373042"/>
              <a:gd name="connsiteY45" fmla="*/ 3091542 h 3570514"/>
              <a:gd name="connsiteX46" fmla="*/ 1378857 w 4373042"/>
              <a:gd name="connsiteY46" fmla="*/ 3149600 h 3570514"/>
              <a:gd name="connsiteX47" fmla="*/ 1465943 w 4373042"/>
              <a:gd name="connsiteY47" fmla="*/ 3207657 h 3570514"/>
              <a:gd name="connsiteX48" fmla="*/ 1509486 w 4373042"/>
              <a:gd name="connsiteY48" fmla="*/ 3236685 h 3570514"/>
              <a:gd name="connsiteX49" fmla="*/ 1553029 w 4373042"/>
              <a:gd name="connsiteY49" fmla="*/ 3251200 h 3570514"/>
              <a:gd name="connsiteX50" fmla="*/ 1611086 w 4373042"/>
              <a:gd name="connsiteY50" fmla="*/ 3265714 h 3570514"/>
              <a:gd name="connsiteX51" fmla="*/ 1727200 w 4373042"/>
              <a:gd name="connsiteY51" fmla="*/ 3323771 h 3570514"/>
              <a:gd name="connsiteX52" fmla="*/ 1770743 w 4373042"/>
              <a:gd name="connsiteY52" fmla="*/ 3352800 h 3570514"/>
              <a:gd name="connsiteX53" fmla="*/ 1828800 w 4373042"/>
              <a:gd name="connsiteY53" fmla="*/ 3367314 h 3570514"/>
              <a:gd name="connsiteX54" fmla="*/ 1872343 w 4373042"/>
              <a:gd name="connsiteY54" fmla="*/ 3396342 h 3570514"/>
              <a:gd name="connsiteX55" fmla="*/ 2046514 w 4373042"/>
              <a:gd name="connsiteY55" fmla="*/ 3425371 h 3570514"/>
              <a:gd name="connsiteX56" fmla="*/ 2090057 w 4373042"/>
              <a:gd name="connsiteY56" fmla="*/ 3439885 h 3570514"/>
              <a:gd name="connsiteX57" fmla="*/ 2235200 w 4373042"/>
              <a:gd name="connsiteY57" fmla="*/ 3454400 h 3570514"/>
              <a:gd name="connsiteX58" fmla="*/ 2235200 w 4373042"/>
              <a:gd name="connsiteY58" fmla="*/ 3454400 h 3570514"/>
              <a:gd name="connsiteX59" fmla="*/ 2235200 w 4373042"/>
              <a:gd name="connsiteY59" fmla="*/ 3454400 h 3570514"/>
              <a:gd name="connsiteX60" fmla="*/ 2365829 w 4373042"/>
              <a:gd name="connsiteY60" fmla="*/ 3483428 h 3570514"/>
              <a:gd name="connsiteX61" fmla="*/ 2409372 w 4373042"/>
              <a:gd name="connsiteY61" fmla="*/ 3512457 h 3570514"/>
              <a:gd name="connsiteX62" fmla="*/ 2685143 w 4373042"/>
              <a:gd name="connsiteY62" fmla="*/ 3526971 h 3570514"/>
              <a:gd name="connsiteX63" fmla="*/ 2757714 w 4373042"/>
              <a:gd name="connsiteY63" fmla="*/ 3541485 h 3570514"/>
              <a:gd name="connsiteX64" fmla="*/ 2873829 w 4373042"/>
              <a:gd name="connsiteY64" fmla="*/ 3570514 h 3570514"/>
              <a:gd name="connsiteX65" fmla="*/ 3860800 w 4373042"/>
              <a:gd name="connsiteY65" fmla="*/ 3541485 h 3570514"/>
              <a:gd name="connsiteX66" fmla="*/ 3918857 w 4373042"/>
              <a:gd name="connsiteY66" fmla="*/ 3526971 h 3570514"/>
              <a:gd name="connsiteX67" fmla="*/ 3991429 w 4373042"/>
              <a:gd name="connsiteY67" fmla="*/ 3512457 h 3570514"/>
              <a:gd name="connsiteX68" fmla="*/ 4049486 w 4373042"/>
              <a:gd name="connsiteY68" fmla="*/ 3454400 h 3570514"/>
              <a:gd name="connsiteX69" fmla="*/ 4194629 w 4373042"/>
              <a:gd name="connsiteY69" fmla="*/ 3352800 h 3570514"/>
              <a:gd name="connsiteX70" fmla="*/ 4238172 w 4373042"/>
              <a:gd name="connsiteY70" fmla="*/ 3338285 h 3570514"/>
              <a:gd name="connsiteX71" fmla="*/ 4296229 w 4373042"/>
              <a:gd name="connsiteY71" fmla="*/ 3251200 h 3570514"/>
              <a:gd name="connsiteX72" fmla="*/ 4354286 w 4373042"/>
              <a:gd name="connsiteY72" fmla="*/ 3164114 h 3570514"/>
              <a:gd name="connsiteX73" fmla="*/ 4368800 w 4373042"/>
              <a:gd name="connsiteY73" fmla="*/ 2844800 h 3570514"/>
              <a:gd name="connsiteX74" fmla="*/ 4368800 w 4373042"/>
              <a:gd name="connsiteY74" fmla="*/ 2844800 h 3570514"/>
              <a:gd name="connsiteX75" fmla="*/ 4252686 w 4373042"/>
              <a:gd name="connsiteY75" fmla="*/ 2786742 h 3570514"/>
              <a:gd name="connsiteX76" fmla="*/ 4223657 w 4373042"/>
              <a:gd name="connsiteY76" fmla="*/ 2743200 h 3570514"/>
              <a:gd name="connsiteX77" fmla="*/ 4136572 w 4373042"/>
              <a:gd name="connsiteY77" fmla="*/ 2670628 h 3570514"/>
              <a:gd name="connsiteX78" fmla="*/ 4034972 w 4373042"/>
              <a:gd name="connsiteY78" fmla="*/ 2612571 h 3570514"/>
              <a:gd name="connsiteX79" fmla="*/ 3991429 w 4373042"/>
              <a:gd name="connsiteY79" fmla="*/ 2612571 h 3570514"/>
              <a:gd name="connsiteX80" fmla="*/ 3991429 w 4373042"/>
              <a:gd name="connsiteY80" fmla="*/ 2612571 h 3570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4373042" h="3570514">
                <a:moveTo>
                  <a:pt x="1262743" y="0"/>
                </a:moveTo>
                <a:lnTo>
                  <a:pt x="1262743" y="0"/>
                </a:lnTo>
                <a:cubicBezTo>
                  <a:pt x="1219200" y="4838"/>
                  <a:pt x="1175074" y="5922"/>
                  <a:pt x="1132114" y="14514"/>
                </a:cubicBezTo>
                <a:cubicBezTo>
                  <a:pt x="1102110" y="20515"/>
                  <a:pt x="1075575" y="41745"/>
                  <a:pt x="1045029" y="43542"/>
                </a:cubicBezTo>
                <a:lnTo>
                  <a:pt x="798286" y="58057"/>
                </a:lnTo>
                <a:cubicBezTo>
                  <a:pt x="711859" y="64230"/>
                  <a:pt x="609848" y="74609"/>
                  <a:pt x="522514" y="87085"/>
                </a:cubicBezTo>
                <a:cubicBezTo>
                  <a:pt x="457540" y="96367"/>
                  <a:pt x="425352" y="103615"/>
                  <a:pt x="362857" y="116114"/>
                </a:cubicBezTo>
                <a:cubicBezTo>
                  <a:pt x="343505" y="130628"/>
                  <a:pt x="325803" y="147655"/>
                  <a:pt x="304800" y="159657"/>
                </a:cubicBezTo>
                <a:cubicBezTo>
                  <a:pt x="291516" y="167248"/>
                  <a:pt x="272075" y="163353"/>
                  <a:pt x="261257" y="174171"/>
                </a:cubicBezTo>
                <a:cubicBezTo>
                  <a:pt x="245958" y="189470"/>
                  <a:pt x="242964" y="213442"/>
                  <a:pt x="232229" y="232228"/>
                </a:cubicBezTo>
                <a:cubicBezTo>
                  <a:pt x="223574" y="247374"/>
                  <a:pt x="212876" y="261257"/>
                  <a:pt x="203200" y="275771"/>
                </a:cubicBezTo>
                <a:cubicBezTo>
                  <a:pt x="150269" y="434567"/>
                  <a:pt x="234685" y="194044"/>
                  <a:pt x="159657" y="362857"/>
                </a:cubicBezTo>
                <a:cubicBezTo>
                  <a:pt x="147230" y="390818"/>
                  <a:pt x="140305" y="420914"/>
                  <a:pt x="130629" y="449942"/>
                </a:cubicBezTo>
                <a:cubicBezTo>
                  <a:pt x="125791" y="464456"/>
                  <a:pt x="122956" y="479801"/>
                  <a:pt x="116114" y="493485"/>
                </a:cubicBezTo>
                <a:cubicBezTo>
                  <a:pt x="73403" y="578909"/>
                  <a:pt x="93927" y="531018"/>
                  <a:pt x="58057" y="638628"/>
                </a:cubicBezTo>
                <a:lnTo>
                  <a:pt x="43543" y="682171"/>
                </a:lnTo>
                <a:cubicBezTo>
                  <a:pt x="38705" y="696685"/>
                  <a:pt x="32740" y="710871"/>
                  <a:pt x="29029" y="725714"/>
                </a:cubicBezTo>
                <a:lnTo>
                  <a:pt x="0" y="841828"/>
                </a:lnTo>
                <a:lnTo>
                  <a:pt x="0" y="841828"/>
                </a:lnTo>
                <a:cubicBezTo>
                  <a:pt x="10029" y="982232"/>
                  <a:pt x="6202" y="1017982"/>
                  <a:pt x="29029" y="1132114"/>
                </a:cubicBezTo>
                <a:cubicBezTo>
                  <a:pt x="35565" y="1164791"/>
                  <a:pt x="46200" y="1202096"/>
                  <a:pt x="58057" y="1233714"/>
                </a:cubicBezTo>
                <a:cubicBezTo>
                  <a:pt x="67205" y="1258109"/>
                  <a:pt x="78847" y="1281568"/>
                  <a:pt x="87086" y="1306285"/>
                </a:cubicBezTo>
                <a:cubicBezTo>
                  <a:pt x="98224" y="1339699"/>
                  <a:pt x="108734" y="1373445"/>
                  <a:pt x="116114" y="1407885"/>
                </a:cubicBezTo>
                <a:cubicBezTo>
                  <a:pt x="123282" y="1441336"/>
                  <a:pt x="117923" y="1477721"/>
                  <a:pt x="130629" y="1509485"/>
                </a:cubicBezTo>
                <a:cubicBezTo>
                  <a:pt x="138252" y="1528543"/>
                  <a:pt x="159658" y="1538514"/>
                  <a:pt x="174172" y="1553028"/>
                </a:cubicBezTo>
                <a:cubicBezTo>
                  <a:pt x="183848" y="1577219"/>
                  <a:pt x="192619" y="1601791"/>
                  <a:pt x="203200" y="1625600"/>
                </a:cubicBezTo>
                <a:cubicBezTo>
                  <a:pt x="211987" y="1645372"/>
                  <a:pt x="223706" y="1663770"/>
                  <a:pt x="232229" y="1683657"/>
                </a:cubicBezTo>
                <a:cubicBezTo>
                  <a:pt x="238256" y="1697719"/>
                  <a:pt x="239152" y="1713916"/>
                  <a:pt x="246743" y="1727200"/>
                </a:cubicBezTo>
                <a:cubicBezTo>
                  <a:pt x="258745" y="1748203"/>
                  <a:pt x="276226" y="1765572"/>
                  <a:pt x="290286" y="1785257"/>
                </a:cubicBezTo>
                <a:cubicBezTo>
                  <a:pt x="326932" y="1836562"/>
                  <a:pt x="323325" y="1839249"/>
                  <a:pt x="362857" y="1901371"/>
                </a:cubicBezTo>
                <a:cubicBezTo>
                  <a:pt x="381588" y="1930805"/>
                  <a:pt x="401562" y="1959428"/>
                  <a:pt x="420914" y="1988457"/>
                </a:cubicBezTo>
                <a:lnTo>
                  <a:pt x="449943" y="2032000"/>
                </a:lnTo>
                <a:cubicBezTo>
                  <a:pt x="475332" y="2133559"/>
                  <a:pt x="444284" y="2051679"/>
                  <a:pt x="508000" y="2133600"/>
                </a:cubicBezTo>
                <a:cubicBezTo>
                  <a:pt x="636167" y="2298386"/>
                  <a:pt x="498298" y="2152926"/>
                  <a:pt x="624114" y="2278742"/>
                </a:cubicBezTo>
                <a:cubicBezTo>
                  <a:pt x="628952" y="2293256"/>
                  <a:pt x="631038" y="2309001"/>
                  <a:pt x="638629" y="2322285"/>
                </a:cubicBezTo>
                <a:cubicBezTo>
                  <a:pt x="688341" y="2409279"/>
                  <a:pt x="670283" y="2352616"/>
                  <a:pt x="725714" y="2423885"/>
                </a:cubicBezTo>
                <a:cubicBezTo>
                  <a:pt x="747133" y="2451424"/>
                  <a:pt x="764419" y="2481942"/>
                  <a:pt x="783772" y="2510971"/>
                </a:cubicBezTo>
                <a:lnTo>
                  <a:pt x="841829" y="2598057"/>
                </a:lnTo>
                <a:cubicBezTo>
                  <a:pt x="841831" y="2598061"/>
                  <a:pt x="899882" y="2685139"/>
                  <a:pt x="899886" y="2685142"/>
                </a:cubicBezTo>
                <a:lnTo>
                  <a:pt x="943429" y="2714171"/>
                </a:lnTo>
                <a:cubicBezTo>
                  <a:pt x="948267" y="2728685"/>
                  <a:pt x="951101" y="2744030"/>
                  <a:pt x="957943" y="2757714"/>
                </a:cubicBezTo>
                <a:cubicBezTo>
                  <a:pt x="984600" y="2811028"/>
                  <a:pt x="1002177" y="2809320"/>
                  <a:pt x="1045029" y="2859314"/>
                </a:cubicBezTo>
                <a:cubicBezTo>
                  <a:pt x="1094479" y="2917006"/>
                  <a:pt x="1053878" y="2897193"/>
                  <a:pt x="1117600" y="2960914"/>
                </a:cubicBezTo>
                <a:cubicBezTo>
                  <a:pt x="1129935" y="2973249"/>
                  <a:pt x="1147742" y="2978775"/>
                  <a:pt x="1161143" y="2989942"/>
                </a:cubicBezTo>
                <a:cubicBezTo>
                  <a:pt x="1176912" y="3003083"/>
                  <a:pt x="1188483" y="3020883"/>
                  <a:pt x="1204686" y="3033485"/>
                </a:cubicBezTo>
                <a:cubicBezTo>
                  <a:pt x="1232225" y="3054904"/>
                  <a:pt x="1262743" y="3072189"/>
                  <a:pt x="1291772" y="3091542"/>
                </a:cubicBezTo>
                <a:lnTo>
                  <a:pt x="1378857" y="3149600"/>
                </a:lnTo>
                <a:lnTo>
                  <a:pt x="1465943" y="3207657"/>
                </a:lnTo>
                <a:cubicBezTo>
                  <a:pt x="1480457" y="3217333"/>
                  <a:pt x="1492937" y="3231169"/>
                  <a:pt x="1509486" y="3236685"/>
                </a:cubicBezTo>
                <a:cubicBezTo>
                  <a:pt x="1524000" y="3241523"/>
                  <a:pt x="1538318" y="3246997"/>
                  <a:pt x="1553029" y="3251200"/>
                </a:cubicBezTo>
                <a:cubicBezTo>
                  <a:pt x="1572209" y="3256680"/>
                  <a:pt x="1592673" y="3258042"/>
                  <a:pt x="1611086" y="3265714"/>
                </a:cubicBezTo>
                <a:cubicBezTo>
                  <a:pt x="1651030" y="3282357"/>
                  <a:pt x="1691195" y="3299767"/>
                  <a:pt x="1727200" y="3323771"/>
                </a:cubicBezTo>
                <a:cubicBezTo>
                  <a:pt x="1741714" y="3333447"/>
                  <a:pt x="1754709" y="3345928"/>
                  <a:pt x="1770743" y="3352800"/>
                </a:cubicBezTo>
                <a:cubicBezTo>
                  <a:pt x="1789078" y="3360658"/>
                  <a:pt x="1809448" y="3362476"/>
                  <a:pt x="1828800" y="3367314"/>
                </a:cubicBezTo>
                <a:cubicBezTo>
                  <a:pt x="1843314" y="3376990"/>
                  <a:pt x="1855488" y="3391847"/>
                  <a:pt x="1872343" y="3396342"/>
                </a:cubicBezTo>
                <a:cubicBezTo>
                  <a:pt x="1929214" y="3411507"/>
                  <a:pt x="1990676" y="3406759"/>
                  <a:pt x="2046514" y="3425371"/>
                </a:cubicBezTo>
                <a:cubicBezTo>
                  <a:pt x="2061028" y="3430209"/>
                  <a:pt x="2074966" y="3437370"/>
                  <a:pt x="2090057" y="3439885"/>
                </a:cubicBezTo>
                <a:cubicBezTo>
                  <a:pt x="2180352" y="3454934"/>
                  <a:pt x="2181860" y="3454400"/>
                  <a:pt x="2235200" y="3454400"/>
                </a:cubicBezTo>
                <a:lnTo>
                  <a:pt x="2235200" y="3454400"/>
                </a:lnTo>
                <a:lnTo>
                  <a:pt x="2235200" y="3454400"/>
                </a:lnTo>
                <a:cubicBezTo>
                  <a:pt x="2278743" y="3464076"/>
                  <a:pt x="2323513" y="3469323"/>
                  <a:pt x="2365829" y="3483428"/>
                </a:cubicBezTo>
                <a:cubicBezTo>
                  <a:pt x="2382378" y="3488944"/>
                  <a:pt x="2392088" y="3510100"/>
                  <a:pt x="2409372" y="3512457"/>
                </a:cubicBezTo>
                <a:cubicBezTo>
                  <a:pt x="2500579" y="3524894"/>
                  <a:pt x="2593219" y="3522133"/>
                  <a:pt x="2685143" y="3526971"/>
                </a:cubicBezTo>
                <a:cubicBezTo>
                  <a:pt x="2709333" y="3531809"/>
                  <a:pt x="2733676" y="3535938"/>
                  <a:pt x="2757714" y="3541485"/>
                </a:cubicBezTo>
                <a:cubicBezTo>
                  <a:pt x="2796589" y="3550456"/>
                  <a:pt x="2833933" y="3570514"/>
                  <a:pt x="2873829" y="3570514"/>
                </a:cubicBezTo>
                <a:cubicBezTo>
                  <a:pt x="3202962" y="3570514"/>
                  <a:pt x="3531810" y="3551161"/>
                  <a:pt x="3860800" y="3541485"/>
                </a:cubicBezTo>
                <a:cubicBezTo>
                  <a:pt x="3880152" y="3536647"/>
                  <a:pt x="3899384" y="3531298"/>
                  <a:pt x="3918857" y="3526971"/>
                </a:cubicBezTo>
                <a:cubicBezTo>
                  <a:pt x="3942939" y="3521620"/>
                  <a:pt x="3969864" y="3524438"/>
                  <a:pt x="3991429" y="3512457"/>
                </a:cubicBezTo>
                <a:cubicBezTo>
                  <a:pt x="4015353" y="3499166"/>
                  <a:pt x="4028889" y="3472422"/>
                  <a:pt x="4049486" y="3454400"/>
                </a:cubicBezTo>
                <a:cubicBezTo>
                  <a:pt x="4075959" y="3431236"/>
                  <a:pt x="4173220" y="3364694"/>
                  <a:pt x="4194629" y="3352800"/>
                </a:cubicBezTo>
                <a:cubicBezTo>
                  <a:pt x="4208003" y="3345370"/>
                  <a:pt x="4223658" y="3343123"/>
                  <a:pt x="4238172" y="3338285"/>
                </a:cubicBezTo>
                <a:lnTo>
                  <a:pt x="4296229" y="3251200"/>
                </a:lnTo>
                <a:lnTo>
                  <a:pt x="4354286" y="3164114"/>
                </a:lnTo>
                <a:cubicBezTo>
                  <a:pt x="4384930" y="3010892"/>
                  <a:pt x="4368800" y="3116212"/>
                  <a:pt x="4368800" y="2844800"/>
                </a:cubicBezTo>
                <a:lnTo>
                  <a:pt x="4368800" y="2844800"/>
                </a:lnTo>
                <a:cubicBezTo>
                  <a:pt x="4330095" y="2825447"/>
                  <a:pt x="4288137" y="2811558"/>
                  <a:pt x="4252686" y="2786742"/>
                </a:cubicBezTo>
                <a:cubicBezTo>
                  <a:pt x="4238395" y="2776739"/>
                  <a:pt x="4234824" y="2756601"/>
                  <a:pt x="4223657" y="2743200"/>
                </a:cubicBezTo>
                <a:cubicBezTo>
                  <a:pt x="4183795" y="2695367"/>
                  <a:pt x="4183582" y="2704207"/>
                  <a:pt x="4136572" y="2670628"/>
                </a:cubicBezTo>
                <a:cubicBezTo>
                  <a:pt x="4093690" y="2639997"/>
                  <a:pt x="4084125" y="2620763"/>
                  <a:pt x="4034972" y="2612571"/>
                </a:cubicBezTo>
                <a:cubicBezTo>
                  <a:pt x="4020655" y="2610185"/>
                  <a:pt x="4005943" y="2612571"/>
                  <a:pt x="3991429" y="2612571"/>
                </a:cubicBezTo>
                <a:lnTo>
                  <a:pt x="3991429" y="2612571"/>
                </a:ln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6531445" y="899428"/>
            <a:ext cx="2073003" cy="369332"/>
          </a:xfrm>
          <a:prstGeom prst="rect">
            <a:avLst/>
          </a:prstGeom>
          <a:solidFill>
            <a:srgbClr val="DCEFF0"/>
          </a:solidFill>
          <a:ln w="28575">
            <a:solidFill>
              <a:srgbClr val="49A5A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2. INTESTINAL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6" grpId="0" animBg="1"/>
      <p:bldP spid="83977" grpId="0" animBg="1"/>
      <p:bldP spid="83978" grpId="0" animBg="1"/>
      <p:bldP spid="83981" grpId="0" animBg="1"/>
      <p:bldP spid="83983" grpId="0" animBg="1"/>
      <p:bldP spid="83985" grpId="0" animBg="1"/>
      <p:bldP spid="83986" grpId="0" animBg="1"/>
      <p:bldP spid="83987" grpId="0" animBg="1"/>
      <p:bldP spid="83988" grpId="0" animBg="1"/>
      <p:bldP spid="83989" grpId="0" animBg="1"/>
      <p:bldP spid="83991" grpId="0" animBg="1"/>
      <p:bldP spid="83992" grpId="0"/>
      <p:bldP spid="83993" grpId="0" animBg="1"/>
      <p:bldP spid="83994" grpId="0" animBg="1"/>
      <p:bldP spid="83995" grpId="0" animBg="1"/>
      <p:bldP spid="83982" grpId="0" animBg="1"/>
      <p:bldP spid="28" grpId="0" animBg="1"/>
      <p:bldP spid="6" grpId="0" animBg="1"/>
      <p:bldP spid="3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img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3" b="31552"/>
          <a:stretch>
            <a:fillRect/>
          </a:stretch>
        </p:blipFill>
        <p:spPr>
          <a:xfrm>
            <a:off x="1331913" y="503238"/>
            <a:ext cx="4500562" cy="4005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7307263" y="1585913"/>
            <a:ext cx="1346200" cy="61912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ESTÍMULO</a:t>
            </a:r>
          </a:p>
          <a:p>
            <a:r>
              <a:rPr lang="es-ES" sz="1600"/>
              <a:t>QUIMO</a:t>
            </a:r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4930775" y="5373688"/>
            <a:ext cx="93662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600"/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468313" y="5492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>
            <a:off x="1476375" y="1484313"/>
            <a:ext cx="3816350" cy="3024187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>
            <a:outerShdw blurRad="63500" dist="38100" dir="2700000" algn="tl" rotWithShape="0">
              <a:schemeClr val="tx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H="1">
            <a:off x="2195513" y="981075"/>
            <a:ext cx="3455987" cy="3527425"/>
          </a:xfrm>
          <a:prstGeom prst="line">
            <a:avLst/>
          </a:prstGeom>
          <a:noFill/>
          <a:ln w="38100">
            <a:solidFill>
              <a:srgbClr val="009900"/>
            </a:solidFill>
            <a:prstDash val="dash"/>
            <a:round/>
            <a:headEnd/>
            <a:tailEnd type="triangle" w="med" len="med"/>
          </a:ln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16" name="Rectangle 24"/>
          <p:cNvSpPr>
            <a:spLocks noChangeArrowheads="1"/>
          </p:cNvSpPr>
          <p:nvPr/>
        </p:nvSpPr>
        <p:spPr bwMode="auto">
          <a:xfrm>
            <a:off x="6654801" y="981075"/>
            <a:ext cx="2073003" cy="369332"/>
          </a:xfrm>
          <a:prstGeom prst="rect">
            <a:avLst/>
          </a:prstGeom>
          <a:solidFill>
            <a:srgbClr val="DCEFF0"/>
          </a:solidFill>
          <a:ln w="28575">
            <a:solidFill>
              <a:srgbClr val="49A5A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2. INTESTINAL</a:t>
            </a: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5875338" y="506413"/>
            <a:ext cx="2917786" cy="369332"/>
          </a:xfrm>
          <a:prstGeom prst="rect">
            <a:avLst/>
          </a:prstGeom>
          <a:solidFill>
            <a:srgbClr val="85C8CD"/>
          </a:solidFill>
          <a:ln w="28575">
            <a:solidFill>
              <a:srgbClr val="00808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IV. FASES SECRECIÓN</a:t>
            </a:r>
          </a:p>
        </p:txBody>
      </p:sp>
      <p:sp>
        <p:nvSpPr>
          <p:cNvPr id="8218" name="Rectangle 26"/>
          <p:cNvSpPr>
            <a:spLocks noChangeArrowheads="1"/>
          </p:cNvSpPr>
          <p:nvPr/>
        </p:nvSpPr>
        <p:spPr bwMode="auto">
          <a:xfrm>
            <a:off x="2195513" y="4868863"/>
            <a:ext cx="295275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2000"/>
              <a:t>QUIMO</a:t>
            </a:r>
          </a:p>
        </p:txBody>
      </p:sp>
      <p:sp>
        <p:nvSpPr>
          <p:cNvPr id="8219" name="Rectangle 27"/>
          <p:cNvSpPr>
            <a:spLocks noChangeArrowheads="1"/>
          </p:cNvSpPr>
          <p:nvPr/>
        </p:nvSpPr>
        <p:spPr bwMode="auto">
          <a:xfrm>
            <a:off x="2051050" y="476250"/>
            <a:ext cx="720725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20" name="Rectangle 28"/>
          <p:cNvSpPr>
            <a:spLocks noChangeArrowheads="1"/>
          </p:cNvSpPr>
          <p:nvPr/>
        </p:nvSpPr>
        <p:spPr bwMode="auto">
          <a:xfrm>
            <a:off x="3276600" y="549275"/>
            <a:ext cx="86360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1619250" y="549275"/>
            <a:ext cx="113845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Secretina</a:t>
            </a:r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2843213" y="620713"/>
            <a:ext cx="558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/>
              <a:t>CCK</a:t>
            </a:r>
          </a:p>
        </p:txBody>
      </p:sp>
      <p:sp>
        <p:nvSpPr>
          <p:cNvPr id="8224" name="Text Box 32"/>
          <p:cNvSpPr txBox="1">
            <a:spLocks noChangeArrowheads="1"/>
          </p:cNvSpPr>
          <p:nvPr/>
        </p:nvSpPr>
        <p:spPr bwMode="auto">
          <a:xfrm>
            <a:off x="3492500" y="5492750"/>
            <a:ext cx="46990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ÁCIDO </a:t>
            </a:r>
            <a:r>
              <a:rPr lang="en-US" dirty="0"/>
              <a:t>&gt;GRASA&gt; </a:t>
            </a:r>
            <a:r>
              <a:rPr lang="es-ES" dirty="0"/>
              <a:t>PRODUCT. DEGRAD. PROT.</a:t>
            </a:r>
            <a:r>
              <a:rPr lang="es-ES" sz="1600" dirty="0"/>
              <a:t> </a:t>
            </a:r>
            <a:endParaRPr lang="en-US" sz="1600" dirty="0"/>
          </a:p>
          <a:p>
            <a:pPr algn="l"/>
            <a:endParaRPr lang="es-ES" dirty="0"/>
          </a:p>
          <a:p>
            <a:pPr algn="l"/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PRODUCT. DEGRAD. PROT</a:t>
            </a:r>
            <a:r>
              <a:rPr lang="es-ES" sz="1800" b="0" dirty="0"/>
              <a:t>.</a:t>
            </a:r>
            <a:r>
              <a:rPr lang="es-ES" dirty="0"/>
              <a:t> </a:t>
            </a:r>
            <a:r>
              <a:rPr lang="en-US" dirty="0"/>
              <a:t>&gt;GRASA &gt;ÁCIDO</a:t>
            </a:r>
            <a:endParaRPr lang="en-US" sz="800" dirty="0"/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1331913" y="5445125"/>
            <a:ext cx="576262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900113" y="5516563"/>
            <a:ext cx="2541587" cy="36671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solidFill>
                  <a:srgbClr val="CC0000"/>
                </a:solidFill>
              </a:rPr>
              <a:t>Aumenta SECRETINA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971550" y="5949950"/>
            <a:ext cx="1601788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solidFill>
                  <a:srgbClr val="008000"/>
                </a:solidFill>
              </a:rPr>
              <a:t>Aumenta CCK</a:t>
            </a:r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1912938" y="4532313"/>
            <a:ext cx="787400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/>
              <a:t>Ácido</a:t>
            </a:r>
          </a:p>
        </p:txBody>
      </p:sp>
      <p:sp>
        <p:nvSpPr>
          <p:cNvPr id="8228" name="Text Box 36"/>
          <p:cNvSpPr txBox="1">
            <a:spLocks noChangeArrowheads="1"/>
          </p:cNvSpPr>
          <p:nvPr/>
        </p:nvSpPr>
        <p:spPr bwMode="auto">
          <a:xfrm>
            <a:off x="3273425" y="4502150"/>
            <a:ext cx="795338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/>
              <a:t>Grasa</a:t>
            </a:r>
          </a:p>
        </p:txBody>
      </p:sp>
      <p:sp>
        <p:nvSpPr>
          <p:cNvPr id="8229" name="Text Box 37"/>
          <p:cNvSpPr txBox="1">
            <a:spLocks noChangeArrowheads="1"/>
          </p:cNvSpPr>
          <p:nvPr/>
        </p:nvSpPr>
        <p:spPr bwMode="auto">
          <a:xfrm>
            <a:off x="4572000" y="4508500"/>
            <a:ext cx="1127125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 dirty="0"/>
              <a:t>Peptonas</a:t>
            </a:r>
          </a:p>
        </p:txBody>
      </p:sp>
      <p:sp>
        <p:nvSpPr>
          <p:cNvPr id="8230" name="Text Box 38"/>
          <p:cNvSpPr txBox="1">
            <a:spLocks noChangeArrowheads="1"/>
          </p:cNvSpPr>
          <p:nvPr/>
        </p:nvSpPr>
        <p:spPr bwMode="auto">
          <a:xfrm rot="16200000">
            <a:off x="-509587" y="2535238"/>
            <a:ext cx="3216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Producción S. pancreática</a:t>
            </a:r>
          </a:p>
        </p:txBody>
      </p:sp>
      <p:sp>
        <p:nvSpPr>
          <p:cNvPr id="8231" name="Rectangle 39"/>
          <p:cNvSpPr>
            <a:spLocks noChangeArrowheads="1"/>
          </p:cNvSpPr>
          <p:nvPr/>
        </p:nvSpPr>
        <p:spPr bwMode="auto">
          <a:xfrm>
            <a:off x="900113" y="5300663"/>
            <a:ext cx="7343775" cy="11525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3" grpId="0" animBg="1"/>
      <p:bldP spid="8214" grpId="0" animBg="1"/>
      <p:bldP spid="8211" grpId="0"/>
      <p:bldP spid="820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2805113" y="2676525"/>
            <a:ext cx="3340100" cy="1935163"/>
          </a:xfrm>
          <a:prstGeom prst="rect">
            <a:avLst/>
          </a:prstGeom>
          <a:solidFill>
            <a:srgbClr val="CDE9EB"/>
          </a:solidFill>
          <a:ln>
            <a:noFill/>
          </a:ln>
          <a:effectLst>
            <a:outerShdw dist="45791" dir="2021404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320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2800"/>
              <a:t>Hormonal</a:t>
            </a:r>
            <a:r>
              <a:rPr lang="es-ES" sz="2000"/>
              <a:t> </a:t>
            </a:r>
          </a:p>
          <a:p>
            <a:pPr algn="l"/>
            <a:r>
              <a:rPr lang="es-ES" sz="2000"/>
              <a:t>   </a:t>
            </a:r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CCK, secretina, gastrina</a:t>
            </a:r>
          </a:p>
          <a:p>
            <a:pPr algn="l"/>
            <a:endParaRPr lang="es-ES" sz="2000" b="0"/>
          </a:p>
          <a:p>
            <a:pPr algn="l"/>
            <a:r>
              <a:rPr lang="es-ES" sz="2000">
                <a:solidFill>
                  <a:srgbClr val="CC3300"/>
                </a:solidFill>
              </a:rPr>
              <a:t>* </a:t>
            </a:r>
            <a:r>
              <a:rPr lang="es-ES" sz="2000"/>
              <a:t>Neural</a:t>
            </a:r>
          </a:p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Nervio X  débil</a:t>
            </a:r>
          </a:p>
          <a:p>
            <a:pPr algn="l"/>
            <a:endParaRPr lang="es-ES" sz="900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3186113" y="2068513"/>
            <a:ext cx="2736850" cy="485775"/>
          </a:xfrm>
          <a:prstGeom prst="rect">
            <a:avLst/>
          </a:prstGeom>
          <a:solidFill>
            <a:srgbClr val="88C9C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V. REGULACIÓN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img1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7" t="29272"/>
          <a:stretch>
            <a:fillRect/>
          </a:stretch>
        </p:blipFill>
        <p:spPr>
          <a:xfrm>
            <a:off x="1476375" y="2781300"/>
            <a:ext cx="6983413" cy="3830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6156325" y="2570163"/>
            <a:ext cx="1512888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6435725" y="536575"/>
            <a:ext cx="2017713" cy="395288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REGULACIÓN</a:t>
            </a:r>
          </a:p>
        </p:txBody>
      </p:sp>
      <p:pic>
        <p:nvPicPr>
          <p:cNvPr id="21517" name="Picture 13" descr="acino pancreáti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75" y="841375"/>
            <a:ext cx="3095625" cy="193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7243763" y="1052513"/>
            <a:ext cx="1216025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9A5A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Hormonal</a:t>
            </a:r>
          </a:p>
        </p:txBody>
      </p:sp>
      <p:sp>
        <p:nvSpPr>
          <p:cNvPr id="21527" name="Oval 23"/>
          <p:cNvSpPr>
            <a:spLocks noChangeArrowheads="1"/>
          </p:cNvSpPr>
          <p:nvPr/>
        </p:nvSpPr>
        <p:spPr bwMode="auto">
          <a:xfrm>
            <a:off x="2052638" y="1490663"/>
            <a:ext cx="935037" cy="6477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4787900" y="2565400"/>
            <a:ext cx="3817938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1521" name="Picture 17" descr="histo_duc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652588"/>
            <a:ext cx="3240088" cy="199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1116013" y="2852738"/>
            <a:ext cx="12239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1042988" y="2781300"/>
            <a:ext cx="12874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400"/>
              <a:t>CCK (</a:t>
            </a:r>
            <a:r>
              <a:rPr lang="es-ES_tradnl" sz="2400">
                <a:solidFill>
                  <a:srgbClr val="CC0000"/>
                </a:solidFill>
              </a:rPr>
              <a:t>+</a:t>
            </a:r>
            <a:r>
              <a:rPr lang="es-ES_tradnl" sz="2400"/>
              <a:t>)</a:t>
            </a:r>
          </a:p>
        </p:txBody>
      </p:sp>
      <p:sp>
        <p:nvSpPr>
          <p:cNvPr id="21532" name="Rectangle 28"/>
          <p:cNvSpPr>
            <a:spLocks noChangeArrowheads="1"/>
          </p:cNvSpPr>
          <p:nvPr/>
        </p:nvSpPr>
        <p:spPr bwMode="auto">
          <a:xfrm>
            <a:off x="2411413" y="2781300"/>
            <a:ext cx="15843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3" name="Rectangle 29"/>
          <p:cNvSpPr>
            <a:spLocks noChangeArrowheads="1"/>
          </p:cNvSpPr>
          <p:nvPr/>
        </p:nvSpPr>
        <p:spPr bwMode="auto">
          <a:xfrm>
            <a:off x="3132138" y="3068638"/>
            <a:ext cx="93503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4" name="Text Box 30"/>
          <p:cNvSpPr txBox="1">
            <a:spLocks noChangeArrowheads="1"/>
          </p:cNvSpPr>
          <p:nvPr/>
        </p:nvSpPr>
        <p:spPr bwMode="auto">
          <a:xfrm>
            <a:off x="2555875" y="2852738"/>
            <a:ext cx="12176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/>
              <a:t>Gastrina (</a:t>
            </a:r>
            <a:r>
              <a:rPr lang="es-ES_tradnl">
                <a:solidFill>
                  <a:srgbClr val="CC0000"/>
                </a:solidFill>
              </a:rPr>
              <a:t>+</a:t>
            </a:r>
            <a:r>
              <a:rPr lang="es-ES_tradnl"/>
              <a:t>)</a:t>
            </a:r>
          </a:p>
        </p:txBody>
      </p:sp>
      <p:sp>
        <p:nvSpPr>
          <p:cNvPr id="21535" name="Rectangle 31"/>
          <p:cNvSpPr>
            <a:spLocks noChangeArrowheads="1"/>
          </p:cNvSpPr>
          <p:nvPr/>
        </p:nvSpPr>
        <p:spPr bwMode="auto">
          <a:xfrm>
            <a:off x="3708400" y="3789363"/>
            <a:ext cx="19431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6" name="Text Box 32"/>
          <p:cNvSpPr txBox="1">
            <a:spLocks noChangeArrowheads="1"/>
          </p:cNvSpPr>
          <p:nvPr/>
        </p:nvSpPr>
        <p:spPr bwMode="auto">
          <a:xfrm>
            <a:off x="3767138" y="3860800"/>
            <a:ext cx="181292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/>
              <a:t>Secretina (</a:t>
            </a:r>
            <a:r>
              <a:rPr lang="es-ES_tradnl" sz="2000">
                <a:solidFill>
                  <a:srgbClr val="CC0000"/>
                </a:solidFill>
              </a:rPr>
              <a:t>+</a:t>
            </a:r>
            <a:r>
              <a:rPr lang="es-ES_tradnl" sz="2000"/>
              <a:t>)</a:t>
            </a:r>
          </a:p>
        </p:txBody>
      </p:sp>
      <p:sp>
        <p:nvSpPr>
          <p:cNvPr id="21537" name="Oval 33"/>
          <p:cNvSpPr>
            <a:spLocks noChangeArrowheads="1"/>
          </p:cNvSpPr>
          <p:nvPr/>
        </p:nvSpPr>
        <p:spPr bwMode="auto">
          <a:xfrm>
            <a:off x="2627313" y="4941888"/>
            <a:ext cx="574675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8" name="Rectangle 34"/>
          <p:cNvSpPr>
            <a:spLocks noChangeArrowheads="1"/>
          </p:cNvSpPr>
          <p:nvPr/>
        </p:nvSpPr>
        <p:spPr bwMode="auto">
          <a:xfrm>
            <a:off x="4572000" y="5013325"/>
            <a:ext cx="20161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539" name="Text Box 35"/>
          <p:cNvSpPr txBox="1">
            <a:spLocks noChangeArrowheads="1"/>
          </p:cNvSpPr>
          <p:nvPr/>
        </p:nvSpPr>
        <p:spPr bwMode="auto">
          <a:xfrm>
            <a:off x="2555875" y="4996408"/>
            <a:ext cx="1071563" cy="3048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dirty="0"/>
              <a:t>ENZIMAS</a:t>
            </a:r>
          </a:p>
        </p:txBody>
      </p:sp>
      <p:sp>
        <p:nvSpPr>
          <p:cNvPr id="21540" name="Text Box 36"/>
          <p:cNvSpPr txBox="1">
            <a:spLocks noChangeArrowheads="1"/>
          </p:cNvSpPr>
          <p:nvPr/>
        </p:nvSpPr>
        <p:spPr bwMode="auto">
          <a:xfrm>
            <a:off x="4572000" y="4964658"/>
            <a:ext cx="1689886" cy="307777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dirty="0"/>
              <a:t>Agua bicarbonato</a:t>
            </a:r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 flipV="1">
            <a:off x="6435724" y="3141661"/>
            <a:ext cx="727075" cy="19796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auto">
          <a:xfrm flipH="1" flipV="1">
            <a:off x="2339975" y="1849438"/>
            <a:ext cx="287338" cy="2155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7" grpId="0" animBg="1"/>
      <p:bldP spid="21531" grpId="0"/>
      <p:bldP spid="21534" grpId="0"/>
      <p:bldP spid="21536" grpId="0" animBg="1"/>
      <p:bldP spid="21539" grpId="0" animBg="1"/>
      <p:bldP spid="21540" grpId="0" animBg="1"/>
      <p:bldP spid="21522" grpId="0" animBg="1"/>
      <p:bldP spid="2152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20" name="Rectangle 32"/>
          <p:cNvSpPr>
            <a:spLocks noChangeArrowheads="1"/>
          </p:cNvSpPr>
          <p:nvPr/>
        </p:nvSpPr>
        <p:spPr bwMode="auto">
          <a:xfrm>
            <a:off x="4394200" y="5948363"/>
            <a:ext cx="352901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89092" name="Picture 4" descr="secretina y sec pancre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0" t="11157" b="18156"/>
          <a:stretch>
            <a:fillRect/>
          </a:stretch>
        </p:blipFill>
        <p:spPr bwMode="auto">
          <a:xfrm>
            <a:off x="4649788" y="1412875"/>
            <a:ext cx="3992562" cy="410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093" name="Picture 5" descr="ccck y sec pancrea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8" t="10977" b="13371"/>
          <a:stretch>
            <a:fillRect/>
          </a:stretch>
        </p:blipFill>
        <p:spPr bwMode="auto">
          <a:xfrm>
            <a:off x="328613" y="1196975"/>
            <a:ext cx="4321175" cy="44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095" name="Text Box 7"/>
          <p:cNvSpPr txBox="1">
            <a:spLocks noChangeArrowheads="1"/>
          </p:cNvSpPr>
          <p:nvPr/>
        </p:nvSpPr>
        <p:spPr bwMode="auto">
          <a:xfrm>
            <a:off x="7458844" y="874564"/>
            <a:ext cx="121602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9A5A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/>
              <a:t>Hormonal</a:t>
            </a:r>
          </a:p>
        </p:txBody>
      </p:sp>
      <p:sp>
        <p:nvSpPr>
          <p:cNvPr id="89096" name="Rectangle 8"/>
          <p:cNvSpPr>
            <a:spLocks noChangeArrowheads="1"/>
          </p:cNvSpPr>
          <p:nvPr/>
        </p:nvSpPr>
        <p:spPr bwMode="auto">
          <a:xfrm>
            <a:off x="6658744" y="404664"/>
            <a:ext cx="2017712" cy="395288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/>
              <a:t>V. REGULACIÓN</a:t>
            </a:r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77788" y="3716338"/>
            <a:ext cx="68421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098" name="Text Box 10"/>
          <p:cNvSpPr txBox="1">
            <a:spLocks noChangeArrowheads="1"/>
          </p:cNvSpPr>
          <p:nvPr/>
        </p:nvSpPr>
        <p:spPr bwMode="auto">
          <a:xfrm>
            <a:off x="200819" y="3607027"/>
            <a:ext cx="776287" cy="485775"/>
          </a:xfrm>
          <a:prstGeom prst="rect">
            <a:avLst/>
          </a:prstGeom>
          <a:solidFill>
            <a:srgbClr val="FFDDEB"/>
          </a:solidFill>
          <a:ln w="28575">
            <a:solidFill>
              <a:srgbClr val="FF2D7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/>
              <a:t>CCK</a:t>
            </a:r>
          </a:p>
        </p:txBody>
      </p:sp>
      <p:sp>
        <p:nvSpPr>
          <p:cNvPr id="89099" name="Rectangle 11"/>
          <p:cNvSpPr>
            <a:spLocks noChangeArrowheads="1"/>
          </p:cNvSpPr>
          <p:nvPr/>
        </p:nvSpPr>
        <p:spPr bwMode="auto">
          <a:xfrm>
            <a:off x="2778125" y="4724400"/>
            <a:ext cx="576263" cy="288925"/>
          </a:xfrm>
          <a:prstGeom prst="rect">
            <a:avLst/>
          </a:prstGeom>
          <a:solidFill>
            <a:srgbClr val="ED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01" name="Text Box 13"/>
          <p:cNvSpPr txBox="1">
            <a:spLocks noChangeArrowheads="1"/>
          </p:cNvSpPr>
          <p:nvPr/>
        </p:nvSpPr>
        <p:spPr bwMode="auto">
          <a:xfrm>
            <a:off x="2627313" y="4182328"/>
            <a:ext cx="1651000" cy="707886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A8E4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000" dirty="0">
                <a:solidFill>
                  <a:srgbClr val="FF2D73"/>
                </a:solidFill>
                <a:latin typeface="Arial" charset="0"/>
              </a:rPr>
              <a:t>c. </a:t>
            </a:r>
          </a:p>
          <a:p>
            <a:r>
              <a:rPr lang="es-ES" sz="2000" dirty="0" err="1">
                <a:solidFill>
                  <a:srgbClr val="FF2D73"/>
                </a:solidFill>
                <a:latin typeface="Arial" charset="0"/>
              </a:rPr>
              <a:t>acinares</a:t>
            </a:r>
            <a:endParaRPr lang="es-ES" sz="2000" dirty="0">
              <a:solidFill>
                <a:srgbClr val="FF2D73"/>
              </a:solidFill>
              <a:latin typeface="Arial" charset="0"/>
            </a:endParaRPr>
          </a:p>
        </p:txBody>
      </p:sp>
      <p:sp>
        <p:nvSpPr>
          <p:cNvPr id="89102" name="Rectangle 14"/>
          <p:cNvSpPr>
            <a:spLocks noChangeArrowheads="1"/>
          </p:cNvSpPr>
          <p:nvPr/>
        </p:nvSpPr>
        <p:spPr bwMode="auto">
          <a:xfrm>
            <a:off x="4578350" y="4508500"/>
            <a:ext cx="6477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03" name="Rectangle 15"/>
          <p:cNvSpPr>
            <a:spLocks noChangeArrowheads="1"/>
          </p:cNvSpPr>
          <p:nvPr/>
        </p:nvSpPr>
        <p:spPr bwMode="auto">
          <a:xfrm>
            <a:off x="6738938" y="4005263"/>
            <a:ext cx="431800" cy="360362"/>
          </a:xfrm>
          <a:prstGeom prst="rect">
            <a:avLst/>
          </a:prstGeom>
          <a:solidFill>
            <a:srgbClr val="E3DB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04" name="Text Box 16"/>
          <p:cNvSpPr txBox="1">
            <a:spLocks noChangeArrowheads="1"/>
          </p:cNvSpPr>
          <p:nvPr/>
        </p:nvSpPr>
        <p:spPr bwMode="auto">
          <a:xfrm>
            <a:off x="6557963" y="3597275"/>
            <a:ext cx="1393825" cy="8223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D269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solidFill>
                  <a:srgbClr val="00D1CC"/>
                </a:solidFill>
              </a:rPr>
              <a:t>c. </a:t>
            </a:r>
            <a:endParaRPr lang="es-ES" sz="2400">
              <a:solidFill>
                <a:srgbClr val="00ADEA"/>
              </a:solidFill>
            </a:endParaRPr>
          </a:p>
          <a:p>
            <a:r>
              <a:rPr lang="es-ES" sz="2400">
                <a:solidFill>
                  <a:srgbClr val="00D1CC"/>
                </a:solidFill>
              </a:rPr>
              <a:t>ductales</a:t>
            </a:r>
          </a:p>
        </p:txBody>
      </p:sp>
      <p:sp>
        <p:nvSpPr>
          <p:cNvPr id="89105" name="Text Box 17"/>
          <p:cNvSpPr txBox="1">
            <a:spLocks noChangeArrowheads="1"/>
          </p:cNvSpPr>
          <p:nvPr/>
        </p:nvSpPr>
        <p:spPr bwMode="auto">
          <a:xfrm>
            <a:off x="3855244" y="4855592"/>
            <a:ext cx="1581150" cy="395287"/>
          </a:xfrm>
          <a:prstGeom prst="rect">
            <a:avLst/>
          </a:prstGeom>
          <a:solidFill>
            <a:srgbClr val="A7FFFF"/>
          </a:solidFill>
          <a:ln w="28575">
            <a:solidFill>
              <a:srgbClr val="5A7A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SECRETINA</a:t>
            </a:r>
          </a:p>
        </p:txBody>
      </p:sp>
      <p:sp>
        <p:nvSpPr>
          <p:cNvPr id="89106" name="Rectangle 18"/>
          <p:cNvSpPr>
            <a:spLocks noChangeArrowheads="1"/>
          </p:cNvSpPr>
          <p:nvPr/>
        </p:nvSpPr>
        <p:spPr bwMode="auto">
          <a:xfrm>
            <a:off x="977900" y="2565400"/>
            <a:ext cx="6477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07" name="Text Box 19"/>
          <p:cNvSpPr txBox="1">
            <a:spLocks noChangeArrowheads="1"/>
          </p:cNvSpPr>
          <p:nvPr/>
        </p:nvSpPr>
        <p:spPr bwMode="auto">
          <a:xfrm>
            <a:off x="876300" y="2420938"/>
            <a:ext cx="849313" cy="395287"/>
          </a:xfrm>
          <a:prstGeom prst="rect">
            <a:avLst/>
          </a:prstGeom>
          <a:solidFill>
            <a:srgbClr val="FFDDEB"/>
          </a:solidFill>
          <a:ln w="28575">
            <a:solidFill>
              <a:srgbClr val="FF2D7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c. “I”</a:t>
            </a:r>
          </a:p>
        </p:txBody>
      </p:sp>
      <p:sp>
        <p:nvSpPr>
          <p:cNvPr id="89109" name="Rectangle 21"/>
          <p:cNvSpPr>
            <a:spLocks noChangeArrowheads="1"/>
          </p:cNvSpPr>
          <p:nvPr/>
        </p:nvSpPr>
        <p:spPr bwMode="auto">
          <a:xfrm>
            <a:off x="4649788" y="3429000"/>
            <a:ext cx="6477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08" name="Text Box 20"/>
          <p:cNvSpPr txBox="1">
            <a:spLocks noChangeArrowheads="1"/>
          </p:cNvSpPr>
          <p:nvPr/>
        </p:nvSpPr>
        <p:spPr bwMode="auto">
          <a:xfrm>
            <a:off x="4440238" y="3452813"/>
            <a:ext cx="814387" cy="365125"/>
          </a:xfrm>
          <a:prstGeom prst="rect">
            <a:avLst/>
          </a:prstGeom>
          <a:solidFill>
            <a:srgbClr val="A7FFFF"/>
          </a:solidFill>
          <a:ln w="28575">
            <a:solidFill>
              <a:srgbClr val="5A7A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/>
              <a:t>c. “S”</a:t>
            </a:r>
          </a:p>
        </p:txBody>
      </p:sp>
      <p:sp>
        <p:nvSpPr>
          <p:cNvPr id="89111" name="Rectangle 23"/>
          <p:cNvSpPr>
            <a:spLocks noChangeArrowheads="1"/>
          </p:cNvSpPr>
          <p:nvPr/>
        </p:nvSpPr>
        <p:spPr bwMode="auto">
          <a:xfrm>
            <a:off x="688975" y="3357563"/>
            <a:ext cx="5762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12" name="Rectangle 24"/>
          <p:cNvSpPr>
            <a:spLocks noChangeArrowheads="1"/>
          </p:cNvSpPr>
          <p:nvPr/>
        </p:nvSpPr>
        <p:spPr bwMode="auto">
          <a:xfrm>
            <a:off x="5154613" y="2708275"/>
            <a:ext cx="57467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13" name="Rectangle 25"/>
          <p:cNvSpPr>
            <a:spLocks noChangeArrowheads="1"/>
          </p:cNvSpPr>
          <p:nvPr/>
        </p:nvSpPr>
        <p:spPr bwMode="auto">
          <a:xfrm>
            <a:off x="1984375" y="2997200"/>
            <a:ext cx="1657350" cy="360363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600">
              <a:solidFill>
                <a:srgbClr val="FF0066"/>
              </a:solidFill>
            </a:endParaRPr>
          </a:p>
        </p:txBody>
      </p:sp>
      <p:sp>
        <p:nvSpPr>
          <p:cNvPr id="89114" name="Rectangle 26"/>
          <p:cNvSpPr>
            <a:spLocks noChangeArrowheads="1"/>
          </p:cNvSpPr>
          <p:nvPr/>
        </p:nvSpPr>
        <p:spPr bwMode="auto">
          <a:xfrm>
            <a:off x="5297488" y="3357563"/>
            <a:ext cx="576262" cy="431800"/>
          </a:xfrm>
          <a:prstGeom prst="rect">
            <a:avLst/>
          </a:prstGeom>
          <a:noFill/>
          <a:ln w="28575">
            <a:solidFill>
              <a:srgbClr val="00D7D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16" name="Rectangle 28"/>
          <p:cNvSpPr>
            <a:spLocks noChangeArrowheads="1"/>
          </p:cNvSpPr>
          <p:nvPr/>
        </p:nvSpPr>
        <p:spPr bwMode="auto">
          <a:xfrm>
            <a:off x="3354388" y="2205038"/>
            <a:ext cx="647700" cy="576262"/>
          </a:xfrm>
          <a:prstGeom prst="rect">
            <a:avLst/>
          </a:prstGeom>
          <a:solidFill>
            <a:srgbClr val="ED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17" name="Rectangle 29"/>
          <p:cNvSpPr>
            <a:spLocks noChangeArrowheads="1"/>
          </p:cNvSpPr>
          <p:nvPr/>
        </p:nvSpPr>
        <p:spPr bwMode="auto">
          <a:xfrm>
            <a:off x="7386638" y="2492375"/>
            <a:ext cx="647700" cy="576263"/>
          </a:xfrm>
          <a:prstGeom prst="rect">
            <a:avLst/>
          </a:prstGeom>
          <a:solidFill>
            <a:srgbClr val="ED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18" name="Rectangle 30"/>
          <p:cNvSpPr>
            <a:spLocks noChangeArrowheads="1"/>
          </p:cNvSpPr>
          <p:nvPr/>
        </p:nvSpPr>
        <p:spPr bwMode="auto">
          <a:xfrm>
            <a:off x="3570288" y="1484313"/>
            <a:ext cx="863600" cy="792162"/>
          </a:xfrm>
          <a:prstGeom prst="rect">
            <a:avLst/>
          </a:prstGeom>
          <a:solidFill>
            <a:srgbClr val="ED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19" name="Rectangle 31"/>
          <p:cNvSpPr>
            <a:spLocks noChangeArrowheads="1"/>
          </p:cNvSpPr>
          <p:nvPr/>
        </p:nvSpPr>
        <p:spPr bwMode="auto">
          <a:xfrm>
            <a:off x="7529513" y="1700213"/>
            <a:ext cx="863600" cy="792162"/>
          </a:xfrm>
          <a:prstGeom prst="rect">
            <a:avLst/>
          </a:prstGeom>
          <a:solidFill>
            <a:srgbClr val="ED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22" name="Rectangle 34"/>
          <p:cNvSpPr>
            <a:spLocks noChangeArrowheads="1"/>
          </p:cNvSpPr>
          <p:nvPr/>
        </p:nvSpPr>
        <p:spPr bwMode="auto">
          <a:xfrm>
            <a:off x="1336675" y="3213100"/>
            <a:ext cx="433388" cy="360363"/>
          </a:xfrm>
          <a:prstGeom prst="rect">
            <a:avLst/>
          </a:prstGeom>
          <a:solidFill>
            <a:srgbClr val="ED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23" name="Rectangle 35"/>
          <p:cNvSpPr>
            <a:spLocks noChangeArrowheads="1"/>
          </p:cNvSpPr>
          <p:nvPr/>
        </p:nvSpPr>
        <p:spPr bwMode="auto">
          <a:xfrm>
            <a:off x="5946775" y="3284538"/>
            <a:ext cx="1871663" cy="215900"/>
          </a:xfrm>
          <a:prstGeom prst="rect">
            <a:avLst/>
          </a:prstGeom>
          <a:solidFill>
            <a:srgbClr val="EDB9B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24" name="Text Box 36"/>
          <p:cNvSpPr txBox="1">
            <a:spLocks noChangeArrowheads="1"/>
          </p:cNvSpPr>
          <p:nvPr/>
        </p:nvSpPr>
        <p:spPr bwMode="auto">
          <a:xfrm>
            <a:off x="3209925" y="2281238"/>
            <a:ext cx="9255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comida</a:t>
            </a:r>
          </a:p>
        </p:txBody>
      </p:sp>
      <p:sp>
        <p:nvSpPr>
          <p:cNvPr id="89125" name="Text Box 37"/>
          <p:cNvSpPr txBox="1">
            <a:spLocks noChangeArrowheads="1"/>
          </p:cNvSpPr>
          <p:nvPr/>
        </p:nvSpPr>
        <p:spPr bwMode="auto">
          <a:xfrm>
            <a:off x="7170738" y="2562225"/>
            <a:ext cx="9255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comida</a:t>
            </a:r>
          </a:p>
        </p:txBody>
      </p:sp>
      <p:sp>
        <p:nvSpPr>
          <p:cNvPr id="89127" name="Text Box 39"/>
          <p:cNvSpPr txBox="1">
            <a:spLocks noChangeArrowheads="1"/>
          </p:cNvSpPr>
          <p:nvPr/>
        </p:nvSpPr>
        <p:spPr bwMode="auto">
          <a:xfrm>
            <a:off x="454365" y="4349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89132" name="Oval 44"/>
          <p:cNvSpPr>
            <a:spLocks noChangeArrowheads="1"/>
          </p:cNvSpPr>
          <p:nvPr/>
        </p:nvSpPr>
        <p:spPr bwMode="auto">
          <a:xfrm>
            <a:off x="6804025" y="4797425"/>
            <a:ext cx="576263" cy="431800"/>
          </a:xfrm>
          <a:prstGeom prst="ellipse">
            <a:avLst/>
          </a:prstGeom>
          <a:solidFill>
            <a:srgbClr val="F1BD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33" name="Oval 45"/>
          <p:cNvSpPr>
            <a:spLocks noChangeArrowheads="1"/>
          </p:cNvSpPr>
          <p:nvPr/>
        </p:nvSpPr>
        <p:spPr bwMode="auto">
          <a:xfrm>
            <a:off x="2627313" y="3860800"/>
            <a:ext cx="504825" cy="360363"/>
          </a:xfrm>
          <a:prstGeom prst="ellipse">
            <a:avLst/>
          </a:prstGeom>
          <a:solidFill>
            <a:srgbClr val="E3D8C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35" name="Text Box 47"/>
          <p:cNvSpPr txBox="1">
            <a:spLocks noChangeArrowheads="1"/>
          </p:cNvSpPr>
          <p:nvPr/>
        </p:nvSpPr>
        <p:spPr bwMode="auto">
          <a:xfrm>
            <a:off x="1187450" y="4437063"/>
            <a:ext cx="939800" cy="336550"/>
          </a:xfrm>
          <a:prstGeom prst="rect">
            <a:avLst/>
          </a:prstGeom>
          <a:solidFill>
            <a:srgbClr val="F9A5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/>
              <a:t>enzimas</a:t>
            </a:r>
          </a:p>
        </p:txBody>
      </p:sp>
      <p:sp>
        <p:nvSpPr>
          <p:cNvPr id="89136" name="Rectangle 48"/>
          <p:cNvSpPr>
            <a:spLocks noChangeArrowheads="1"/>
          </p:cNvSpPr>
          <p:nvPr/>
        </p:nvSpPr>
        <p:spPr bwMode="auto">
          <a:xfrm>
            <a:off x="5148263" y="3860800"/>
            <a:ext cx="576262" cy="503238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137" name="Text Box 49"/>
          <p:cNvSpPr txBox="1">
            <a:spLocks noChangeArrowheads="1"/>
          </p:cNvSpPr>
          <p:nvPr/>
        </p:nvSpPr>
        <p:spPr bwMode="auto">
          <a:xfrm>
            <a:off x="5076825" y="3933825"/>
            <a:ext cx="711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HCO</a:t>
            </a:r>
            <a:r>
              <a:rPr lang="es-ES" baseline="-25000"/>
              <a:t>3</a:t>
            </a:r>
            <a:r>
              <a:rPr lang="es-ES" baseline="30000"/>
              <a:t>-</a:t>
            </a:r>
            <a:endParaRPr lang="es-ES" baseline="-25000"/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2014  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8" grpId="0" animBg="1"/>
      <p:bldP spid="89105" grpId="0" animBg="1"/>
      <p:bldP spid="89135" grpId="0" animBg="1"/>
      <p:bldP spid="89136" grpId="0" animBg="1"/>
      <p:bldP spid="8913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4" name="Picture 4" descr="control  vagal sec pancreat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2" b="17618"/>
          <a:stretch>
            <a:fillRect/>
          </a:stretch>
        </p:blipFill>
        <p:spPr bwMode="auto">
          <a:xfrm>
            <a:off x="1514475" y="1052513"/>
            <a:ext cx="3727450" cy="504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047" name="Text Box 7"/>
          <p:cNvSpPr txBox="1">
            <a:spLocks noChangeArrowheads="1"/>
          </p:cNvSpPr>
          <p:nvPr/>
        </p:nvSpPr>
        <p:spPr bwMode="auto">
          <a:xfrm>
            <a:off x="7451725" y="1125538"/>
            <a:ext cx="928688" cy="395287"/>
          </a:xfrm>
          <a:prstGeom prst="rect">
            <a:avLst/>
          </a:prstGeom>
          <a:solidFill>
            <a:srgbClr val="BBE0E3"/>
          </a:solidFill>
          <a:ln w="28575">
            <a:solidFill>
              <a:srgbClr val="49A5A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Neural</a:t>
            </a: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577850" y="6092825"/>
            <a:ext cx="5256213" cy="765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7049" name="Rectangle 9"/>
          <p:cNvSpPr>
            <a:spLocks noChangeArrowheads="1"/>
          </p:cNvSpPr>
          <p:nvPr/>
        </p:nvSpPr>
        <p:spPr bwMode="auto">
          <a:xfrm>
            <a:off x="3890963" y="1268413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7050" name="Text Box 10"/>
          <p:cNvSpPr txBox="1">
            <a:spLocks noChangeArrowheads="1"/>
          </p:cNvSpPr>
          <p:nvPr/>
        </p:nvSpPr>
        <p:spPr bwMode="auto">
          <a:xfrm>
            <a:off x="3708400" y="1058863"/>
            <a:ext cx="1701800" cy="425450"/>
          </a:xfrm>
          <a:prstGeom prst="rect">
            <a:avLst/>
          </a:prstGeom>
          <a:solidFill>
            <a:srgbClr val="C9C9FF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/>
              <a:t>Nervio Vago</a:t>
            </a:r>
          </a:p>
        </p:txBody>
      </p:sp>
      <p:sp>
        <p:nvSpPr>
          <p:cNvPr id="87051" name="Text Box 11"/>
          <p:cNvSpPr txBox="1">
            <a:spLocks noChangeArrowheads="1"/>
          </p:cNvSpPr>
          <p:nvPr/>
        </p:nvSpPr>
        <p:spPr bwMode="auto">
          <a:xfrm>
            <a:off x="5292725" y="2060575"/>
            <a:ext cx="2625725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/>
              <a:t>Vía vagal</a:t>
            </a:r>
            <a:r>
              <a:rPr lang="es-ES" sz="1800" b="0"/>
              <a:t> lleva información sensorial</a:t>
            </a:r>
            <a:endParaRPr lang="es-ES" sz="1800"/>
          </a:p>
          <a:p>
            <a:pPr algn="l"/>
            <a:r>
              <a:rPr lang="es-ES" sz="1800" b="0"/>
              <a:t>quimo graso y ácido</a:t>
            </a:r>
            <a:endParaRPr lang="es-ES" sz="1800"/>
          </a:p>
          <a:p>
            <a:pPr algn="l"/>
            <a:endParaRPr lang="es-ES" sz="1800" b="0"/>
          </a:p>
          <a:p>
            <a:pPr algn="l"/>
            <a:r>
              <a:rPr lang="es-ES" sz="1800"/>
              <a:t>N. Vago</a:t>
            </a:r>
            <a:r>
              <a:rPr lang="es-ES" sz="1800" b="0"/>
              <a:t> estimula </a:t>
            </a:r>
            <a:r>
              <a:rPr lang="es-ES" sz="1800"/>
              <a:t>débilmente</a:t>
            </a:r>
            <a:r>
              <a:rPr lang="es-ES" sz="1800" b="0"/>
              <a:t> secreción pancreática enzimática y alcalina</a:t>
            </a:r>
          </a:p>
        </p:txBody>
      </p:sp>
      <p:sp>
        <p:nvSpPr>
          <p:cNvPr id="87056" name="Text Box 16"/>
          <p:cNvSpPr txBox="1">
            <a:spLocks noChangeArrowheads="1"/>
          </p:cNvSpPr>
          <p:nvPr/>
        </p:nvSpPr>
        <p:spPr bwMode="auto">
          <a:xfrm>
            <a:off x="1042988" y="9810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87057" name="Freeform 17"/>
          <p:cNvSpPr>
            <a:spLocks/>
          </p:cNvSpPr>
          <p:nvPr/>
        </p:nvSpPr>
        <p:spPr bwMode="auto">
          <a:xfrm>
            <a:off x="1979712" y="1484313"/>
            <a:ext cx="1911251" cy="2160587"/>
          </a:xfrm>
          <a:custGeom>
            <a:avLst/>
            <a:gdLst>
              <a:gd name="T0" fmla="*/ 0 w 1270"/>
              <a:gd name="T1" fmla="*/ 1088 h 1088"/>
              <a:gd name="T2" fmla="*/ 726 w 1270"/>
              <a:gd name="T3" fmla="*/ 771 h 1088"/>
              <a:gd name="T4" fmla="*/ 1270 w 1270"/>
              <a:gd name="T5" fmla="*/ 0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0" h="1088">
                <a:moveTo>
                  <a:pt x="0" y="1088"/>
                </a:moveTo>
                <a:cubicBezTo>
                  <a:pt x="257" y="1020"/>
                  <a:pt x="514" y="952"/>
                  <a:pt x="726" y="771"/>
                </a:cubicBezTo>
                <a:cubicBezTo>
                  <a:pt x="938" y="590"/>
                  <a:pt x="1104" y="295"/>
                  <a:pt x="1270" y="0"/>
                </a:cubicBezTo>
              </a:path>
            </a:pathLst>
          </a:custGeom>
          <a:noFill/>
          <a:ln w="38100" cmpd="sng">
            <a:solidFill>
              <a:srgbClr val="008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7058" name="Freeform 18"/>
          <p:cNvSpPr>
            <a:spLocks/>
          </p:cNvSpPr>
          <p:nvPr/>
        </p:nvSpPr>
        <p:spPr bwMode="auto">
          <a:xfrm>
            <a:off x="3722688" y="1484314"/>
            <a:ext cx="1519237" cy="3232942"/>
          </a:xfrm>
          <a:custGeom>
            <a:avLst/>
            <a:gdLst>
              <a:gd name="T0" fmla="*/ 635 w 650"/>
              <a:gd name="T1" fmla="*/ 0 h 1859"/>
              <a:gd name="T2" fmla="*/ 635 w 650"/>
              <a:gd name="T3" fmla="*/ 589 h 1859"/>
              <a:gd name="T4" fmla="*/ 544 w 650"/>
              <a:gd name="T5" fmla="*/ 1406 h 1859"/>
              <a:gd name="T6" fmla="*/ 0 w 650"/>
              <a:gd name="T7" fmla="*/ 1859 h 1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0" h="1859">
                <a:moveTo>
                  <a:pt x="635" y="0"/>
                </a:moveTo>
                <a:cubicBezTo>
                  <a:pt x="642" y="177"/>
                  <a:pt x="650" y="355"/>
                  <a:pt x="635" y="589"/>
                </a:cubicBezTo>
                <a:cubicBezTo>
                  <a:pt x="620" y="823"/>
                  <a:pt x="650" y="1194"/>
                  <a:pt x="544" y="1406"/>
                </a:cubicBezTo>
                <a:cubicBezTo>
                  <a:pt x="438" y="1618"/>
                  <a:pt x="219" y="1738"/>
                  <a:pt x="0" y="1859"/>
                </a:cubicBezTo>
              </a:path>
            </a:pathLst>
          </a:custGeom>
          <a:noFill/>
          <a:ln w="38100" cmpd="sng">
            <a:solidFill>
              <a:srgbClr val="0000CC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7059" name="Rectangle 19"/>
          <p:cNvSpPr>
            <a:spLocks noChangeArrowheads="1"/>
          </p:cNvSpPr>
          <p:nvPr/>
        </p:nvSpPr>
        <p:spPr bwMode="auto">
          <a:xfrm>
            <a:off x="6372225" y="620713"/>
            <a:ext cx="2017713" cy="395287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0"/>
              <a:t>V. REGULACIÓN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7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7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57" grpId="0" animBg="1"/>
      <p:bldP spid="8705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122988" y="404813"/>
            <a:ext cx="2552700" cy="42545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ALTERACIONES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679098" y="946150"/>
            <a:ext cx="2000868" cy="369332"/>
          </a:xfrm>
          <a:prstGeom prst="rect">
            <a:avLst/>
          </a:prstGeom>
          <a:solidFill>
            <a:srgbClr val="BBE0E3"/>
          </a:solidFill>
          <a:ln w="28575">
            <a:solidFill>
              <a:srgbClr val="49A5A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PANCREATITIS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933847" y="1659619"/>
            <a:ext cx="3330575" cy="850900"/>
          </a:xfrm>
          <a:prstGeom prst="rect">
            <a:avLst/>
          </a:prstGeom>
          <a:solidFill>
            <a:srgbClr val="F1C7E0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0"/>
              <a:t>Activación de enzimas</a:t>
            </a:r>
          </a:p>
          <a:p>
            <a:pPr algn="l"/>
            <a:r>
              <a:rPr lang="es-ES" sz="2400" b="0"/>
              <a:t>dentro del páncreas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5436369" y="1638755"/>
            <a:ext cx="3240087" cy="1231900"/>
          </a:xfrm>
          <a:prstGeom prst="rect">
            <a:avLst/>
          </a:prstGeom>
          <a:noFill/>
          <a:ln w="9525">
            <a:solidFill>
              <a:srgbClr val="FF866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/>
              <a:t>Pancreatitis crónica</a:t>
            </a:r>
          </a:p>
          <a:p>
            <a:pPr algn="l"/>
            <a:endParaRPr lang="es-ES" sz="1000"/>
          </a:p>
          <a:p>
            <a:pPr algn="l"/>
            <a:r>
              <a:rPr lang="es-ES" sz="1600"/>
              <a:t>Obstrucción flujo pancreático</a:t>
            </a:r>
          </a:p>
          <a:p>
            <a:pPr algn="l"/>
            <a:r>
              <a:rPr lang="es-ES" sz="1600"/>
              <a:t>Fibrosis, destrucción parénquima, calcificaciones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468313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12304" name="Picture 16" descr="pancreatitis crón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997200"/>
            <a:ext cx="2646363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5" name="Picture 17" descr="calculo enclavado pancreatiits"/>
          <p:cNvPicPr>
            <a:picLocks noChangeAspect="1" noChangeArrowheads="1"/>
          </p:cNvPicPr>
          <p:nvPr/>
        </p:nvPicPr>
        <p:blipFill>
          <a:blip r:embed="rId3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53" b="5199"/>
          <a:stretch>
            <a:fillRect/>
          </a:stretch>
        </p:blipFill>
        <p:spPr bwMode="auto">
          <a:xfrm>
            <a:off x="323453" y="3141414"/>
            <a:ext cx="5400675" cy="325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358378" y="3573214"/>
            <a:ext cx="1150938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645716" y="4071689"/>
            <a:ext cx="11144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600" dirty="0"/>
              <a:t>Cálculo </a:t>
            </a:r>
          </a:p>
          <a:p>
            <a:pPr algn="l"/>
            <a:r>
              <a:rPr lang="es-ES_tradnl" sz="1600" dirty="0"/>
              <a:t>enclavado</a:t>
            </a:r>
          </a:p>
        </p:txBody>
      </p: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429816" y="2996952"/>
            <a:ext cx="1368425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12" name="Rectangle 24"/>
          <p:cNvSpPr>
            <a:spLocks noChangeArrowheads="1"/>
          </p:cNvSpPr>
          <p:nvPr/>
        </p:nvSpPr>
        <p:spPr bwMode="auto">
          <a:xfrm rot="-210825">
            <a:off x="3311128" y="5733802"/>
            <a:ext cx="122555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" name="1 Elipse"/>
          <p:cNvSpPr/>
          <p:nvPr/>
        </p:nvSpPr>
        <p:spPr bwMode="auto">
          <a:xfrm>
            <a:off x="2599134" y="4362201"/>
            <a:ext cx="604714" cy="650975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14 Elipse"/>
          <p:cNvSpPr/>
          <p:nvPr/>
        </p:nvSpPr>
        <p:spPr bwMode="auto">
          <a:xfrm>
            <a:off x="645716" y="5013175"/>
            <a:ext cx="1406004" cy="1384201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146890" y="2574787"/>
            <a:ext cx="27093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El Inhibidor del Tripsina </a:t>
            </a:r>
          </a:p>
          <a:p>
            <a:r>
              <a:rPr lang="es-VE" sz="1600" dirty="0" smtClean="0"/>
              <a:t>se hace insuficiente</a:t>
            </a:r>
            <a:endParaRPr lang="es-VE" sz="1600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animBg="1"/>
      <p:bldP spid="12301" grpId="0" animBg="1"/>
      <p:bldP spid="12309" grpId="0"/>
      <p:bldP spid="2" grpId="0" animBg="1"/>
      <p:bldP spid="1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3" name="Text Box 9"/>
          <p:cNvSpPr txBox="1">
            <a:spLocks noChangeArrowheads="1"/>
          </p:cNvSpPr>
          <p:nvPr/>
        </p:nvSpPr>
        <p:spPr bwMode="auto">
          <a:xfrm>
            <a:off x="6640513" y="3992563"/>
            <a:ext cx="2035175" cy="1812925"/>
          </a:xfrm>
          <a:prstGeom prst="rect">
            <a:avLst/>
          </a:prstGeom>
          <a:solidFill>
            <a:srgbClr val="D1D4ED"/>
          </a:solidFill>
          <a:ln w="9525">
            <a:solidFill>
              <a:srgbClr val="6600FF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600"/>
              <a:t>DIGESTIÓN PARÉNQUIMA</a:t>
            </a:r>
          </a:p>
          <a:p>
            <a:pPr algn="l"/>
            <a:endParaRPr lang="es-ES" sz="1600"/>
          </a:p>
          <a:p>
            <a:pPr algn="l"/>
            <a:r>
              <a:rPr lang="es-ES" sz="1600"/>
              <a:t>Proteínas </a:t>
            </a:r>
          </a:p>
          <a:p>
            <a:pPr algn="l"/>
            <a:r>
              <a:rPr lang="es-ES" sz="1600"/>
              <a:t>Grasas: Necrosis grasa, jabones</a:t>
            </a:r>
          </a:p>
          <a:p>
            <a:pPr algn="l"/>
            <a:r>
              <a:rPr lang="es-ES" sz="1600"/>
              <a:t>Lisolecitina</a:t>
            </a:r>
            <a:endParaRPr lang="es-ES" sz="2000"/>
          </a:p>
        </p:txBody>
      </p:sp>
      <p:sp>
        <p:nvSpPr>
          <p:cNvPr id="103435" name="Text Box 11"/>
          <p:cNvSpPr txBox="1">
            <a:spLocks noChangeArrowheads="1"/>
          </p:cNvSpPr>
          <p:nvPr/>
        </p:nvSpPr>
        <p:spPr bwMode="auto">
          <a:xfrm>
            <a:off x="468313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103436" name="Picture 12" descr="pancratitis ag"/>
          <p:cNvPicPr>
            <a:picLocks noChangeAspect="1" noChangeArrowheads="1"/>
          </p:cNvPicPr>
          <p:nvPr/>
        </p:nvPicPr>
        <p:blipFill>
          <a:blip r:embed="rId2">
            <a:lum bright="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44675"/>
            <a:ext cx="6048375" cy="397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450" name="Group 26"/>
          <p:cNvGrpSpPr>
            <a:grpSpLocks/>
          </p:cNvGrpSpPr>
          <p:nvPr/>
        </p:nvGrpSpPr>
        <p:grpSpPr bwMode="auto">
          <a:xfrm>
            <a:off x="7092950" y="1527175"/>
            <a:ext cx="1152525" cy="2159000"/>
            <a:chOff x="4512" y="1252"/>
            <a:chExt cx="590" cy="1089"/>
          </a:xfrm>
        </p:grpSpPr>
        <p:sp>
          <p:nvSpPr>
            <p:cNvPr id="103437" name="Rectangle 13"/>
            <p:cNvSpPr>
              <a:spLocks noChangeArrowheads="1"/>
            </p:cNvSpPr>
            <p:nvPr/>
          </p:nvSpPr>
          <p:spPr bwMode="auto">
            <a:xfrm>
              <a:off x="4512" y="1343"/>
              <a:ext cx="590" cy="907"/>
            </a:xfrm>
            <a:prstGeom prst="rect">
              <a:avLst/>
            </a:prstGeom>
            <a:solidFill>
              <a:srgbClr val="FFC1C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3438" name="Oval 14"/>
            <p:cNvSpPr>
              <a:spLocks noChangeArrowheads="1"/>
            </p:cNvSpPr>
            <p:nvPr/>
          </p:nvSpPr>
          <p:spPr bwMode="auto">
            <a:xfrm>
              <a:off x="4512" y="1252"/>
              <a:ext cx="590" cy="182"/>
            </a:xfrm>
            <a:prstGeom prst="ellipse">
              <a:avLst/>
            </a:prstGeom>
            <a:solidFill>
              <a:srgbClr val="FFC1C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3439" name="Oval 15"/>
            <p:cNvSpPr>
              <a:spLocks noChangeArrowheads="1"/>
            </p:cNvSpPr>
            <p:nvPr/>
          </p:nvSpPr>
          <p:spPr bwMode="auto">
            <a:xfrm>
              <a:off x="4512" y="2159"/>
              <a:ext cx="590" cy="182"/>
            </a:xfrm>
            <a:prstGeom prst="ellipse">
              <a:avLst/>
            </a:prstGeom>
            <a:solidFill>
              <a:srgbClr val="FFC1C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3440" name="Text Box 16"/>
            <p:cNvSpPr txBox="1">
              <a:spLocks noChangeArrowheads="1"/>
            </p:cNvSpPr>
            <p:nvPr/>
          </p:nvSpPr>
          <p:spPr bwMode="auto">
            <a:xfrm>
              <a:off x="4564" y="1524"/>
              <a:ext cx="520" cy="2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_tradnl" sz="1600"/>
                <a:t> Amilasa</a:t>
              </a:r>
            </a:p>
            <a:p>
              <a:pPr algn="l"/>
              <a:r>
                <a:rPr lang="es-ES_tradnl" sz="1600"/>
                <a:t> Lipasa</a:t>
              </a:r>
            </a:p>
          </p:txBody>
        </p:sp>
        <p:sp>
          <p:nvSpPr>
            <p:cNvPr id="103441" name="Line 17"/>
            <p:cNvSpPr>
              <a:spLocks noChangeShapeType="1"/>
            </p:cNvSpPr>
            <p:nvPr/>
          </p:nvSpPr>
          <p:spPr bwMode="auto">
            <a:xfrm flipV="1">
              <a:off x="4604" y="1479"/>
              <a:ext cx="0" cy="4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03442" name="Text Box 18"/>
            <p:cNvSpPr txBox="1">
              <a:spLocks noChangeArrowheads="1"/>
            </p:cNvSpPr>
            <p:nvPr/>
          </p:nvSpPr>
          <p:spPr bwMode="auto">
            <a:xfrm>
              <a:off x="4622" y="1933"/>
              <a:ext cx="304" cy="1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s-ES_tradnl" sz="1600" dirty="0"/>
                <a:t>Ca</a:t>
              </a:r>
              <a:r>
                <a:rPr lang="es-ES_tradnl" sz="1600" baseline="30000" dirty="0"/>
                <a:t>++</a:t>
              </a:r>
            </a:p>
          </p:txBody>
        </p:sp>
        <p:sp>
          <p:nvSpPr>
            <p:cNvPr id="103443" name="Line 19"/>
            <p:cNvSpPr>
              <a:spLocks noChangeShapeType="1"/>
            </p:cNvSpPr>
            <p:nvPr/>
          </p:nvSpPr>
          <p:spPr bwMode="auto">
            <a:xfrm>
              <a:off x="4622" y="1934"/>
              <a:ext cx="0" cy="2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</p:grpSp>
      <p:sp>
        <p:nvSpPr>
          <p:cNvPr id="103446" name="Text Box 22"/>
          <p:cNvSpPr txBox="1">
            <a:spLocks noChangeArrowheads="1"/>
          </p:cNvSpPr>
          <p:nvPr/>
        </p:nvSpPr>
        <p:spPr bwMode="auto">
          <a:xfrm>
            <a:off x="6122988" y="404813"/>
            <a:ext cx="2552700" cy="425450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ALTERACIONES</a:t>
            </a:r>
          </a:p>
        </p:txBody>
      </p:sp>
      <p:sp>
        <p:nvSpPr>
          <p:cNvPr id="103447" name="Text Box 23"/>
          <p:cNvSpPr txBox="1">
            <a:spLocks noChangeArrowheads="1"/>
          </p:cNvSpPr>
          <p:nvPr/>
        </p:nvSpPr>
        <p:spPr bwMode="auto">
          <a:xfrm>
            <a:off x="6679098" y="908050"/>
            <a:ext cx="200086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9A5A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PANCREATITIS</a:t>
            </a:r>
          </a:p>
        </p:txBody>
      </p:sp>
      <p:sp>
        <p:nvSpPr>
          <p:cNvPr id="103448" name="Text Box 24"/>
          <p:cNvSpPr txBox="1">
            <a:spLocks noChangeArrowheads="1"/>
          </p:cNvSpPr>
          <p:nvPr/>
        </p:nvSpPr>
        <p:spPr bwMode="auto">
          <a:xfrm>
            <a:off x="1979613" y="2349500"/>
            <a:ext cx="1550987" cy="701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000"/>
              <a:t>PÁNCREAS</a:t>
            </a:r>
          </a:p>
          <a:p>
            <a:pPr algn="l"/>
            <a:r>
              <a:rPr lang="es-ES" sz="2000"/>
              <a:t>necrosado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7" name="Rectangle 7"/>
          <p:cNvSpPr>
            <a:spLocks noChangeArrowheads="1"/>
          </p:cNvSpPr>
          <p:nvPr/>
        </p:nvSpPr>
        <p:spPr bwMode="auto">
          <a:xfrm>
            <a:off x="1258888" y="333375"/>
            <a:ext cx="1944687" cy="1439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02409" name="Picture 9" descr="pancreatitis necortiza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2349500"/>
            <a:ext cx="8208963" cy="273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11" name="Text Box 11"/>
          <p:cNvSpPr txBox="1">
            <a:spLocks noChangeArrowheads="1"/>
          </p:cNvSpPr>
          <p:nvPr/>
        </p:nvSpPr>
        <p:spPr bwMode="auto">
          <a:xfrm>
            <a:off x="1963738" y="1773238"/>
            <a:ext cx="5243512" cy="485775"/>
          </a:xfrm>
          <a:prstGeom prst="rect">
            <a:avLst/>
          </a:prstGeom>
          <a:solidFill>
            <a:srgbClr val="D4D6EE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/>
              <a:t>Pancreatitis Aguda Necrotizante!!!</a:t>
            </a:r>
          </a:p>
        </p:txBody>
      </p:sp>
      <p:sp>
        <p:nvSpPr>
          <p:cNvPr id="102413" name="Text Box 13"/>
          <p:cNvSpPr txBox="1">
            <a:spLocks noChangeArrowheads="1"/>
          </p:cNvSpPr>
          <p:nvPr/>
        </p:nvSpPr>
        <p:spPr bwMode="auto">
          <a:xfrm>
            <a:off x="2117725" y="5300663"/>
            <a:ext cx="5334000" cy="100488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0066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/>
              <a:t>El INHIBIDOR DE LA TRIPSINA </a:t>
            </a:r>
          </a:p>
          <a:p>
            <a:r>
              <a:rPr lang="es-ES" sz="2400"/>
              <a:t>INSUFICIENTE </a:t>
            </a:r>
          </a:p>
          <a:p>
            <a:r>
              <a:rPr lang="es-ES" sz="1800" b="0"/>
              <a:t>para proteger al páncreas de la autodigestión!!</a:t>
            </a:r>
          </a:p>
        </p:txBody>
      </p:sp>
      <p:sp>
        <p:nvSpPr>
          <p:cNvPr id="102419" name="Text Box 19"/>
          <p:cNvSpPr txBox="1">
            <a:spLocks noChangeArrowheads="1"/>
          </p:cNvSpPr>
          <p:nvPr/>
        </p:nvSpPr>
        <p:spPr bwMode="auto">
          <a:xfrm>
            <a:off x="6011863" y="476250"/>
            <a:ext cx="2552700" cy="42545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ALTERACIONES</a:t>
            </a:r>
          </a:p>
        </p:txBody>
      </p:sp>
      <p:sp>
        <p:nvSpPr>
          <p:cNvPr id="102420" name="Text Box 20"/>
          <p:cNvSpPr txBox="1">
            <a:spLocks noChangeArrowheads="1"/>
          </p:cNvSpPr>
          <p:nvPr/>
        </p:nvSpPr>
        <p:spPr bwMode="auto">
          <a:xfrm>
            <a:off x="6607660" y="1003300"/>
            <a:ext cx="200086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9A5A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PANCREATITIS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1024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10240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102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808192" y="1829018"/>
            <a:ext cx="2735263" cy="363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PÁNCREAS</a:t>
            </a:r>
          </a:p>
          <a:p>
            <a:pPr>
              <a:buFontTx/>
              <a:buAutoNum type="romanUcPeriod"/>
            </a:pP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</a:pPr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SECRECIÓN   </a:t>
            </a:r>
          </a:p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</a:t>
            </a: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PANCREÁTICA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romanUcPeriod"/>
            </a:pP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III. PROCESO</a:t>
            </a:r>
          </a:p>
          <a:p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IV.  FASES</a:t>
            </a:r>
          </a:p>
          <a:p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V.   </a:t>
            </a: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REGULACIÓN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VI. </a:t>
            </a:r>
            <a:r>
              <a:rPr lang="es-ES" sz="1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ALTERACIONES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52240" name="Group 16"/>
          <p:cNvGrpSpPr>
            <a:grpSpLocks/>
          </p:cNvGrpSpPr>
          <p:nvPr/>
        </p:nvGrpSpPr>
        <p:grpSpPr bwMode="auto">
          <a:xfrm>
            <a:off x="3756025" y="941388"/>
            <a:ext cx="4344988" cy="4975225"/>
            <a:chOff x="2366" y="593"/>
            <a:chExt cx="2737" cy="313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2226" name="Picture 2" descr="A4liver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6" y="593"/>
              <a:ext cx="2737" cy="3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2228" name="Oval 4"/>
            <p:cNvSpPr>
              <a:spLocks noChangeArrowheads="1"/>
            </p:cNvSpPr>
            <p:nvPr/>
          </p:nvSpPr>
          <p:spPr bwMode="auto">
            <a:xfrm>
              <a:off x="2979" y="2160"/>
              <a:ext cx="1443" cy="131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52229" name="Rectangle 5"/>
            <p:cNvSpPr>
              <a:spLocks noChangeArrowheads="1"/>
            </p:cNvSpPr>
            <p:nvPr/>
          </p:nvSpPr>
          <p:spPr bwMode="auto">
            <a:xfrm>
              <a:off x="2548" y="890"/>
              <a:ext cx="181" cy="3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52230" name="Rectangle 6"/>
            <p:cNvSpPr>
              <a:spLocks noChangeArrowheads="1"/>
            </p:cNvSpPr>
            <p:nvPr/>
          </p:nvSpPr>
          <p:spPr bwMode="auto">
            <a:xfrm>
              <a:off x="2865" y="618"/>
              <a:ext cx="454" cy="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52231" name="Rectangle 7"/>
            <p:cNvSpPr>
              <a:spLocks noChangeArrowheads="1"/>
            </p:cNvSpPr>
            <p:nvPr/>
          </p:nvSpPr>
          <p:spPr bwMode="auto">
            <a:xfrm>
              <a:off x="4725" y="1298"/>
              <a:ext cx="272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52232" name="Rectangle 8"/>
            <p:cNvSpPr>
              <a:spLocks noChangeArrowheads="1"/>
            </p:cNvSpPr>
            <p:nvPr/>
          </p:nvSpPr>
          <p:spPr bwMode="auto">
            <a:xfrm>
              <a:off x="4861" y="1661"/>
              <a:ext cx="227" cy="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52233" name="Rectangle 9"/>
            <p:cNvSpPr>
              <a:spLocks noChangeArrowheads="1"/>
            </p:cNvSpPr>
            <p:nvPr/>
          </p:nvSpPr>
          <p:spPr bwMode="auto">
            <a:xfrm>
              <a:off x="4862" y="2160"/>
              <a:ext cx="226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52234" name="Rectangle 10"/>
            <p:cNvSpPr>
              <a:spLocks noChangeArrowheads="1"/>
            </p:cNvSpPr>
            <p:nvPr/>
          </p:nvSpPr>
          <p:spPr bwMode="auto">
            <a:xfrm>
              <a:off x="4589" y="2568"/>
              <a:ext cx="181" cy="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52235" name="Rectangle 11"/>
            <p:cNvSpPr>
              <a:spLocks noChangeArrowheads="1"/>
            </p:cNvSpPr>
            <p:nvPr/>
          </p:nvSpPr>
          <p:spPr bwMode="auto">
            <a:xfrm>
              <a:off x="2593" y="2840"/>
              <a:ext cx="317" cy="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52236" name="Rectangle 12"/>
            <p:cNvSpPr>
              <a:spLocks noChangeArrowheads="1"/>
            </p:cNvSpPr>
            <p:nvPr/>
          </p:nvSpPr>
          <p:spPr bwMode="auto">
            <a:xfrm>
              <a:off x="2910" y="3113"/>
              <a:ext cx="137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808192" y="1028155"/>
            <a:ext cx="2016224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l"/>
            <a:r>
              <a:rPr lang="es-E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5 </a:t>
            </a:r>
            <a:r>
              <a:rPr lang="es-E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Páncreas</a:t>
            </a:r>
            <a:endParaRPr lang="es-ES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img1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8888" y="476250"/>
            <a:ext cx="5899150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6516688" y="2205038"/>
            <a:ext cx="1920875" cy="1770062"/>
          </a:xfrm>
          <a:prstGeom prst="rect">
            <a:avLst/>
          </a:prstGeom>
          <a:solidFill>
            <a:srgbClr val="D9FF6D"/>
          </a:solidFill>
          <a:ln w="28575">
            <a:solidFill>
              <a:srgbClr val="5D7E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800"/>
              <a:t>Canal Cl</a:t>
            </a:r>
            <a:r>
              <a:rPr lang="es-ES" sz="1800" baseline="30000"/>
              <a:t>- </a:t>
            </a:r>
            <a:r>
              <a:rPr lang="es-ES" sz="1600"/>
              <a:t>(CFTR)</a:t>
            </a:r>
            <a:endParaRPr lang="es-ES" sz="1800" baseline="30000"/>
          </a:p>
          <a:p>
            <a:pPr algn="l"/>
            <a:endParaRPr lang="es-ES" sz="1000"/>
          </a:p>
          <a:p>
            <a:pPr algn="l"/>
            <a:r>
              <a:rPr lang="es-ES" sz="1600"/>
              <a:t>C</a:t>
            </a:r>
            <a:r>
              <a:rPr lang="es-ES" sz="1600" b="0"/>
              <a:t>ystic</a:t>
            </a:r>
          </a:p>
          <a:p>
            <a:pPr algn="l"/>
            <a:r>
              <a:rPr lang="es-ES" sz="1600"/>
              <a:t>F</a:t>
            </a:r>
            <a:r>
              <a:rPr lang="es-ES" sz="1600" b="0"/>
              <a:t>ibrosis</a:t>
            </a:r>
          </a:p>
          <a:p>
            <a:pPr algn="l"/>
            <a:r>
              <a:rPr lang="es-ES" sz="1600"/>
              <a:t>T</a:t>
            </a:r>
            <a:r>
              <a:rPr lang="es-ES" sz="1600" b="0"/>
              <a:t>ransmembrane</a:t>
            </a:r>
          </a:p>
          <a:p>
            <a:pPr algn="l"/>
            <a:r>
              <a:rPr lang="es-ES" sz="1600" b="0"/>
              <a:t>conductance</a:t>
            </a:r>
          </a:p>
          <a:p>
            <a:pPr algn="l"/>
            <a:r>
              <a:rPr lang="es-ES" sz="1600"/>
              <a:t>R</a:t>
            </a:r>
            <a:r>
              <a:rPr lang="es-ES" sz="1600" b="0"/>
              <a:t>egulator</a:t>
            </a:r>
            <a:endParaRPr lang="es-ES" sz="1600"/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6162675" y="4437063"/>
            <a:ext cx="2370138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600"/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6443663" y="4116388"/>
            <a:ext cx="206979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dirty="0"/>
              <a:t>Canal </a:t>
            </a:r>
            <a:r>
              <a:rPr lang="es-ES" sz="1600" dirty="0" smtClean="0"/>
              <a:t>Cloro </a:t>
            </a:r>
          </a:p>
          <a:p>
            <a:pPr algn="l"/>
            <a:r>
              <a:rPr lang="es-ES" sz="1600" dirty="0" smtClean="0"/>
              <a:t>ANORMAL </a:t>
            </a:r>
            <a:endParaRPr lang="es-ES" sz="1600" dirty="0"/>
          </a:p>
          <a:p>
            <a:pPr algn="l"/>
            <a:r>
              <a:rPr lang="es-ES" sz="1600" dirty="0"/>
              <a:t>Páncreas, hígado, </a:t>
            </a:r>
          </a:p>
          <a:p>
            <a:pPr algn="l"/>
            <a:r>
              <a:rPr lang="es-ES" sz="1600" dirty="0"/>
              <a:t>intestino, pulmones</a:t>
            </a:r>
          </a:p>
        </p:txBody>
      </p:sp>
      <p:sp>
        <p:nvSpPr>
          <p:cNvPr id="13330" name="Rectangle 18"/>
          <p:cNvSpPr>
            <a:spLocks noChangeArrowheads="1"/>
          </p:cNvSpPr>
          <p:nvPr/>
        </p:nvSpPr>
        <p:spPr bwMode="auto">
          <a:xfrm>
            <a:off x="4859338" y="692150"/>
            <a:ext cx="2513012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6087802" y="1292734"/>
            <a:ext cx="2519883" cy="830997"/>
          </a:xfrm>
          <a:prstGeom prst="rect">
            <a:avLst/>
          </a:prstGeom>
          <a:solidFill>
            <a:srgbClr val="D6D6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600" dirty="0"/>
              <a:t>Mutación gen Canal Cl</a:t>
            </a:r>
            <a:r>
              <a:rPr lang="es-ES" sz="1600" baseline="30000" dirty="0"/>
              <a:t>-</a:t>
            </a:r>
          </a:p>
          <a:p>
            <a:pPr algn="l"/>
            <a:r>
              <a:rPr lang="es-ES" sz="1600" dirty="0"/>
              <a:t>e</a:t>
            </a:r>
            <a:r>
              <a:rPr lang="es-ES" sz="1600" dirty="0" smtClean="0"/>
              <a:t>n el brazo </a:t>
            </a:r>
            <a:r>
              <a:rPr lang="es-ES" sz="1600" dirty="0"/>
              <a:t>largo </a:t>
            </a:r>
            <a:r>
              <a:rPr lang="es-ES" sz="1600" dirty="0" smtClean="0"/>
              <a:t>del cromosoma </a:t>
            </a:r>
            <a:r>
              <a:rPr lang="es-ES" sz="1600" dirty="0"/>
              <a:t>7</a:t>
            </a:r>
          </a:p>
        </p:txBody>
      </p:sp>
      <p:pic>
        <p:nvPicPr>
          <p:cNvPr id="13333" name="Picture 21" descr="CFTRlar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5000" contras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573463"/>
            <a:ext cx="2016125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34" name="Text Box 22"/>
          <p:cNvSpPr txBox="1">
            <a:spLocks noChangeArrowheads="1"/>
          </p:cNvSpPr>
          <p:nvPr/>
        </p:nvSpPr>
        <p:spPr bwMode="auto">
          <a:xfrm>
            <a:off x="468313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6011863" y="333375"/>
            <a:ext cx="2552700" cy="42545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ALTERACIONES</a:t>
            </a:r>
          </a:p>
        </p:txBody>
      </p:sp>
      <p:sp>
        <p:nvSpPr>
          <p:cNvPr id="13337" name="Text Box 25"/>
          <p:cNvSpPr txBox="1">
            <a:spLocks noChangeArrowheads="1"/>
          </p:cNvSpPr>
          <p:nvPr/>
        </p:nvSpPr>
        <p:spPr bwMode="auto">
          <a:xfrm>
            <a:off x="5838157" y="873125"/>
            <a:ext cx="273183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9A5A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FIBROSIS QUÍSTICA</a:t>
            </a:r>
          </a:p>
        </p:txBody>
      </p:sp>
      <p:sp>
        <p:nvSpPr>
          <p:cNvPr id="13338" name="Line 26"/>
          <p:cNvSpPr>
            <a:spLocks noChangeShapeType="1"/>
          </p:cNvSpPr>
          <p:nvPr/>
        </p:nvSpPr>
        <p:spPr bwMode="auto">
          <a:xfrm>
            <a:off x="2411413" y="3573463"/>
            <a:ext cx="1944687" cy="360362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39" name="Line 27"/>
          <p:cNvSpPr>
            <a:spLocks noChangeShapeType="1"/>
          </p:cNvSpPr>
          <p:nvPr/>
        </p:nvSpPr>
        <p:spPr bwMode="auto">
          <a:xfrm flipV="1">
            <a:off x="2484438" y="4437063"/>
            <a:ext cx="2014537" cy="11525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40" name="Rectangle 28"/>
          <p:cNvSpPr>
            <a:spLocks noChangeArrowheads="1"/>
          </p:cNvSpPr>
          <p:nvPr/>
        </p:nvSpPr>
        <p:spPr bwMode="auto">
          <a:xfrm>
            <a:off x="5292725" y="4365625"/>
            <a:ext cx="1150938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41" name="Text Box 29"/>
          <p:cNvSpPr txBox="1">
            <a:spLocks noChangeArrowheads="1"/>
          </p:cNvSpPr>
          <p:nvPr/>
        </p:nvSpPr>
        <p:spPr bwMode="auto">
          <a:xfrm>
            <a:off x="5291932" y="4581525"/>
            <a:ext cx="823912" cy="396875"/>
          </a:xfrm>
          <a:prstGeom prst="rect">
            <a:avLst/>
          </a:prstGeom>
          <a:solidFill>
            <a:srgbClr val="D9FF6D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2000" b="0" dirty="0"/>
              <a:t>CFTR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444208" y="6597352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 animBg="1"/>
      <p:bldP spid="13324" grpId="0"/>
      <p:bldP spid="13329" grpId="0" animBg="1"/>
      <p:bldP spid="13338" grpId="0" animBg="1"/>
      <p:bldP spid="13339" grpId="0" animBg="1"/>
      <p:bldP spid="13341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8" name="Picture 4" descr="CFRT pancreas c duc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2" t="9853" r="51074" b="30037"/>
          <a:stretch>
            <a:fillRect/>
          </a:stretch>
        </p:blipFill>
        <p:spPr bwMode="auto">
          <a:xfrm>
            <a:off x="1079500" y="1268413"/>
            <a:ext cx="3492500" cy="266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1042988" y="981075"/>
            <a:ext cx="3671887" cy="4032250"/>
          </a:xfrm>
          <a:prstGeom prst="rect">
            <a:avLst/>
          </a:prstGeom>
          <a:noFill/>
          <a:ln w="38100">
            <a:solidFill>
              <a:srgbClr val="8484D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6D6F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8550" name="Rectangle 6"/>
          <p:cNvSpPr>
            <a:spLocks noChangeArrowheads="1"/>
          </p:cNvSpPr>
          <p:nvPr/>
        </p:nvSpPr>
        <p:spPr bwMode="auto">
          <a:xfrm>
            <a:off x="4859338" y="981075"/>
            <a:ext cx="3313112" cy="403225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8552" name="Text Box 8"/>
          <p:cNvSpPr txBox="1">
            <a:spLocks noChangeArrowheads="1"/>
          </p:cNvSpPr>
          <p:nvPr/>
        </p:nvSpPr>
        <p:spPr bwMode="auto">
          <a:xfrm>
            <a:off x="5003800" y="5133975"/>
            <a:ext cx="335756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0"/>
              <a:t>No sale agua ni bicarbonato,</a:t>
            </a:r>
          </a:p>
          <a:p>
            <a:pPr algn="l"/>
            <a:r>
              <a:rPr lang="es-ES_tradnl" sz="1800" b="0"/>
              <a:t>Las secreciones son espesas</a:t>
            </a:r>
          </a:p>
          <a:p>
            <a:pPr algn="l"/>
            <a:r>
              <a:rPr lang="es-ES_tradnl" sz="1800" b="0"/>
              <a:t>No hay alcalinidad en duodeno</a:t>
            </a:r>
          </a:p>
          <a:p>
            <a:pPr algn="l"/>
            <a:r>
              <a:rPr lang="es-ES_tradnl" sz="1800" b="0"/>
              <a:t>Malabsorción</a:t>
            </a:r>
          </a:p>
        </p:txBody>
      </p:sp>
      <p:sp>
        <p:nvSpPr>
          <p:cNvPr id="108554" name="Text Box 10"/>
          <p:cNvSpPr txBox="1">
            <a:spLocks noChangeArrowheads="1"/>
          </p:cNvSpPr>
          <p:nvPr/>
        </p:nvSpPr>
        <p:spPr bwMode="auto">
          <a:xfrm>
            <a:off x="34766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8555" name="Text Box 11"/>
          <p:cNvSpPr txBox="1">
            <a:spLocks noChangeArrowheads="1"/>
          </p:cNvSpPr>
          <p:nvPr/>
        </p:nvSpPr>
        <p:spPr bwMode="auto">
          <a:xfrm>
            <a:off x="636588" y="476250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8556" name="Text Box 12"/>
          <p:cNvSpPr txBox="1">
            <a:spLocks noChangeArrowheads="1"/>
          </p:cNvSpPr>
          <p:nvPr/>
        </p:nvSpPr>
        <p:spPr bwMode="auto">
          <a:xfrm>
            <a:off x="1619250" y="5133975"/>
            <a:ext cx="2701381" cy="1231106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b="0" dirty="0"/>
              <a:t>“Canal Cl- CFTR”</a:t>
            </a:r>
          </a:p>
          <a:p>
            <a:pPr algn="l"/>
            <a:r>
              <a:rPr lang="es-ES_tradnl" sz="1800" b="0" dirty="0"/>
              <a:t>Regulador conductancia</a:t>
            </a:r>
          </a:p>
          <a:p>
            <a:pPr algn="l"/>
            <a:r>
              <a:rPr lang="es-ES_tradnl" sz="1800" b="0" dirty="0" err="1"/>
              <a:t>transmembrana</a:t>
            </a:r>
            <a:r>
              <a:rPr lang="es-ES_tradnl" sz="1800" b="0" dirty="0"/>
              <a:t> </a:t>
            </a:r>
          </a:p>
          <a:p>
            <a:pPr algn="l"/>
            <a:r>
              <a:rPr lang="es-ES_tradnl" sz="1800" b="0" dirty="0"/>
              <a:t>Fibrosis Quística</a:t>
            </a:r>
          </a:p>
        </p:txBody>
      </p:sp>
      <p:sp>
        <p:nvSpPr>
          <p:cNvPr id="108558" name="Text Box 14"/>
          <p:cNvSpPr txBox="1">
            <a:spLocks noChangeArrowheads="1"/>
          </p:cNvSpPr>
          <p:nvPr/>
        </p:nvSpPr>
        <p:spPr bwMode="auto">
          <a:xfrm>
            <a:off x="5940425" y="476250"/>
            <a:ext cx="269557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9A5A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FIBROSIS QUÍSTICA</a:t>
            </a:r>
          </a:p>
        </p:txBody>
      </p:sp>
      <p:sp>
        <p:nvSpPr>
          <p:cNvPr id="108559" name="Text Box 15"/>
          <p:cNvSpPr txBox="1">
            <a:spLocks noChangeArrowheads="1"/>
          </p:cNvSpPr>
          <p:nvPr/>
        </p:nvSpPr>
        <p:spPr bwMode="auto">
          <a:xfrm>
            <a:off x="2124075" y="4005263"/>
            <a:ext cx="1887538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Canal Cloro CFTR</a:t>
            </a:r>
          </a:p>
          <a:p>
            <a:r>
              <a:rPr lang="es-ES_tradnl" sz="1600"/>
              <a:t>NORMAL</a:t>
            </a:r>
          </a:p>
        </p:txBody>
      </p:sp>
      <p:sp>
        <p:nvSpPr>
          <p:cNvPr id="108560" name="Text Box 16"/>
          <p:cNvSpPr txBox="1">
            <a:spLocks noChangeArrowheads="1"/>
          </p:cNvSpPr>
          <p:nvPr/>
        </p:nvSpPr>
        <p:spPr bwMode="auto">
          <a:xfrm>
            <a:off x="5724525" y="4005263"/>
            <a:ext cx="1887538" cy="5810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Canal Cloro CFTR</a:t>
            </a:r>
          </a:p>
          <a:p>
            <a:r>
              <a:rPr lang="es-ES_tradnl" sz="1600"/>
              <a:t>DAÑADO</a:t>
            </a:r>
          </a:p>
        </p:txBody>
      </p:sp>
      <p:pic>
        <p:nvPicPr>
          <p:cNvPr id="108561" name="Picture 17" descr="CFRT pancreas c duc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4" t="9853" r="7799" b="30037"/>
          <a:stretch>
            <a:fillRect/>
          </a:stretch>
        </p:blipFill>
        <p:spPr bwMode="auto">
          <a:xfrm>
            <a:off x="4932363" y="1339850"/>
            <a:ext cx="3095625" cy="266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562" name="Text Box 18"/>
          <p:cNvSpPr txBox="1">
            <a:spLocks noChangeArrowheads="1"/>
          </p:cNvSpPr>
          <p:nvPr/>
        </p:nvSpPr>
        <p:spPr bwMode="auto">
          <a:xfrm>
            <a:off x="2443163" y="3070225"/>
            <a:ext cx="369887" cy="304800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1.</a:t>
            </a:r>
          </a:p>
        </p:txBody>
      </p:sp>
      <p:sp>
        <p:nvSpPr>
          <p:cNvPr id="108563" name="Text Box 19"/>
          <p:cNvSpPr txBox="1">
            <a:spLocks noChangeArrowheads="1"/>
          </p:cNvSpPr>
          <p:nvPr/>
        </p:nvSpPr>
        <p:spPr bwMode="auto">
          <a:xfrm>
            <a:off x="3492500" y="3340100"/>
            <a:ext cx="369888" cy="304800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2.</a:t>
            </a:r>
          </a:p>
        </p:txBody>
      </p:sp>
      <p:sp>
        <p:nvSpPr>
          <p:cNvPr id="108564" name="Text Box 20"/>
          <p:cNvSpPr txBox="1">
            <a:spLocks noChangeArrowheads="1"/>
          </p:cNvSpPr>
          <p:nvPr/>
        </p:nvSpPr>
        <p:spPr bwMode="auto">
          <a:xfrm>
            <a:off x="3667125" y="1846263"/>
            <a:ext cx="369888" cy="304800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3.</a:t>
            </a:r>
          </a:p>
        </p:txBody>
      </p:sp>
      <p:sp>
        <p:nvSpPr>
          <p:cNvPr id="108565" name="Text Box 21"/>
          <p:cNvSpPr txBox="1">
            <a:spLocks noChangeArrowheads="1"/>
          </p:cNvSpPr>
          <p:nvPr/>
        </p:nvSpPr>
        <p:spPr bwMode="auto">
          <a:xfrm>
            <a:off x="1724025" y="1558925"/>
            <a:ext cx="369888" cy="304800"/>
          </a:xfrm>
          <a:prstGeom prst="rect">
            <a:avLst/>
          </a:prstGeom>
          <a:solidFill>
            <a:srgbClr val="00E6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4.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9" grpId="0" animBg="1"/>
      <p:bldP spid="108550" grpId="0" animBg="1"/>
      <p:bldP spid="108552" grpId="0"/>
      <p:bldP spid="108556" grpId="0" animBg="1"/>
      <p:bldP spid="108559" grpId="0" animBg="1"/>
      <p:bldP spid="108560" grpId="0" animBg="1"/>
      <p:bldP spid="108562" grpId="0" animBg="1"/>
      <p:bldP spid="108563" grpId="0" animBg="1"/>
      <p:bldP spid="108564" grpId="0" animBg="1"/>
      <p:bldP spid="10856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2138363" y="980728"/>
            <a:ext cx="4865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2294553" y="1636514"/>
            <a:ext cx="4581703" cy="438581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r>
              <a:rPr lang="es-ES_tradnl" dirty="0" smtClean="0">
                <a:latin typeface="Comic Sans MS" pitchFamily="66" charset="0"/>
              </a:rPr>
              <a:t>Introducción</a:t>
            </a:r>
            <a:endParaRPr lang="es-ES_tradnl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dirty="0" smtClean="0">
                <a:latin typeface="Comic Sans MS" pitchFamily="66" charset="0"/>
              </a:rPr>
              <a:t>Regulación </a:t>
            </a:r>
            <a:r>
              <a:rPr lang="es-ES_tradnl" dirty="0" err="1" smtClean="0">
                <a:latin typeface="Comic Sans MS" pitchFamily="66" charset="0"/>
              </a:rPr>
              <a:t>neurohumoral</a:t>
            </a:r>
            <a:endParaRPr lang="es-ES_tradnl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dirty="0" smtClean="0">
                <a:latin typeface="Comic Sans MS" pitchFamily="66" charset="0"/>
              </a:rPr>
              <a:t>Boca-esófago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dirty="0" smtClean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dirty="0">
                <a:latin typeface="Comic Sans MS" pitchFamily="66" charset="0"/>
              </a:rPr>
              <a:t>E</a:t>
            </a:r>
            <a:r>
              <a:rPr lang="es-ES_tradnl" dirty="0" smtClean="0">
                <a:latin typeface="Comic Sans MS" pitchFamily="66" charset="0"/>
              </a:rPr>
              <a:t>stómago</a:t>
            </a:r>
            <a:endParaRPr lang="es-ES_tradnl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</a:pPr>
            <a:endParaRPr lang="es-ES_tradnl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dirty="0" smtClean="0">
                <a:latin typeface="Comic Sans MS" pitchFamily="66" charset="0"/>
              </a:rPr>
              <a:t>Páncreas, </a:t>
            </a:r>
            <a:r>
              <a:rPr lang="es-ES_tradnl" sz="32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Hígado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 smtClean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Digestión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Absorción nutrientes, </a:t>
            </a:r>
            <a:r>
              <a:rPr lang="es-ES_tradnl" sz="2000" b="0" dirty="0" smtClean="0">
                <a:latin typeface="Comic Sans MS" pitchFamily="66" charset="0"/>
              </a:rPr>
              <a:t>electrolitos</a:t>
            </a:r>
          </a:p>
          <a:p>
            <a:pPr marL="0" indent="0">
              <a:buClr>
                <a:srgbClr val="006666"/>
              </a:buClr>
              <a:buSzPct val="150000"/>
            </a:pPr>
            <a:r>
              <a:rPr lang="es-ES_tradnl" sz="2000" b="0" dirty="0">
                <a:latin typeface="Comic Sans MS" pitchFamily="66" charset="0"/>
              </a:rPr>
              <a:t> </a:t>
            </a:r>
            <a:r>
              <a:rPr lang="es-ES_tradnl" sz="2000" b="0" dirty="0" smtClean="0">
                <a:latin typeface="Comic Sans MS" pitchFamily="66" charset="0"/>
              </a:rPr>
              <a:t>    </a:t>
            </a:r>
            <a:r>
              <a:rPr lang="es-ES_tradnl" sz="2000" b="0" dirty="0">
                <a:latin typeface="Comic Sans MS" pitchFamily="66" charset="0"/>
              </a:rPr>
              <a:t>y 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900" b="0" dirty="0">
              <a:latin typeface="Comic Sans MS" pitchFamily="66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6562394" y="414437"/>
            <a:ext cx="1832553" cy="400110"/>
          </a:xfrm>
          <a:prstGeom prst="rect">
            <a:avLst/>
          </a:prstGeom>
          <a:solidFill>
            <a:srgbClr val="60B7B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I. PÁNCREAS</a:t>
            </a:r>
          </a:p>
        </p:txBody>
      </p:sp>
      <p:sp>
        <p:nvSpPr>
          <p:cNvPr id="101380" name="Oval 4"/>
          <p:cNvSpPr>
            <a:spLocks noChangeArrowheads="1"/>
          </p:cNvSpPr>
          <p:nvPr/>
        </p:nvSpPr>
        <p:spPr bwMode="auto">
          <a:xfrm>
            <a:off x="1909044" y="1222375"/>
            <a:ext cx="2590800" cy="766763"/>
          </a:xfrm>
          <a:prstGeom prst="ellipse">
            <a:avLst/>
          </a:prstGeom>
          <a:noFill/>
          <a:ln w="28575">
            <a:solidFill>
              <a:srgbClr val="CC0066"/>
            </a:solidFill>
            <a:prstDash val="sysDot"/>
            <a:round/>
            <a:headEnd/>
            <a:tailEnd/>
          </a:ln>
          <a:effectLst>
            <a:outerShdw dist="127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1" name="Oval 5"/>
          <p:cNvSpPr>
            <a:spLocks noChangeArrowheads="1"/>
          </p:cNvSpPr>
          <p:nvPr/>
        </p:nvSpPr>
        <p:spPr bwMode="auto">
          <a:xfrm>
            <a:off x="1980481" y="2373313"/>
            <a:ext cx="2232025" cy="838200"/>
          </a:xfrm>
          <a:prstGeom prst="ellipse">
            <a:avLst/>
          </a:prstGeom>
          <a:noFill/>
          <a:ln w="28575">
            <a:solidFill>
              <a:srgbClr val="CC0066"/>
            </a:solidFill>
            <a:prstDash val="sysDot"/>
            <a:round/>
            <a:headEnd/>
            <a:tailEnd/>
          </a:ln>
          <a:effectLst>
            <a:outerShdw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4141069" y="3238500"/>
            <a:ext cx="1152525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1239764" y="5651811"/>
            <a:ext cx="3937296" cy="400110"/>
          </a:xfrm>
          <a:prstGeom prst="rect">
            <a:avLst/>
          </a:prstGeom>
          <a:solidFill>
            <a:srgbClr val="A7FFFF"/>
          </a:solidFill>
          <a:ln w="28575">
            <a:solidFill>
              <a:srgbClr val="49A5A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000" dirty="0"/>
              <a:t>DIGESTIÓN </a:t>
            </a:r>
            <a:r>
              <a:rPr lang="es-ES" sz="2000" dirty="0" smtClean="0"/>
              <a:t>EN INTESTINO</a:t>
            </a:r>
            <a:endParaRPr lang="es-ES" sz="2000" dirty="0"/>
          </a:p>
        </p:txBody>
      </p:sp>
      <p:sp>
        <p:nvSpPr>
          <p:cNvPr id="101382" name="Oval 6"/>
          <p:cNvSpPr>
            <a:spLocks noChangeArrowheads="1"/>
          </p:cNvSpPr>
          <p:nvPr/>
        </p:nvSpPr>
        <p:spPr bwMode="auto">
          <a:xfrm>
            <a:off x="1348956" y="3716338"/>
            <a:ext cx="3568100" cy="1263616"/>
          </a:xfrm>
          <a:prstGeom prst="ellipse">
            <a:avLst/>
          </a:prstGeom>
          <a:noFill/>
          <a:ln w="28575">
            <a:solidFill>
              <a:srgbClr val="CC0066"/>
            </a:solidFill>
            <a:prstDash val="sysDot"/>
            <a:round/>
            <a:headEnd/>
            <a:tailEnd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101393" name="Group 17"/>
          <p:cNvGrpSpPr>
            <a:grpSpLocks/>
          </p:cNvGrpSpPr>
          <p:nvPr/>
        </p:nvGrpSpPr>
        <p:grpSpPr bwMode="auto">
          <a:xfrm>
            <a:off x="5149130" y="1262162"/>
            <a:ext cx="3455317" cy="4367213"/>
            <a:chOff x="2366" y="593"/>
            <a:chExt cx="2737" cy="3134"/>
          </a:xfrm>
        </p:grpSpPr>
        <p:pic>
          <p:nvPicPr>
            <p:cNvPr id="101394" name="Picture 18" descr="A4liver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6" y="593"/>
              <a:ext cx="2737" cy="3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1395" name="Oval 19"/>
            <p:cNvSpPr>
              <a:spLocks noChangeArrowheads="1"/>
            </p:cNvSpPr>
            <p:nvPr/>
          </p:nvSpPr>
          <p:spPr bwMode="auto">
            <a:xfrm>
              <a:off x="2910" y="2160"/>
              <a:ext cx="1509" cy="131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1396" name="Rectangle 20"/>
            <p:cNvSpPr>
              <a:spLocks noChangeArrowheads="1"/>
            </p:cNvSpPr>
            <p:nvPr/>
          </p:nvSpPr>
          <p:spPr bwMode="auto">
            <a:xfrm>
              <a:off x="2548" y="890"/>
              <a:ext cx="181" cy="3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1397" name="Rectangle 21"/>
            <p:cNvSpPr>
              <a:spLocks noChangeArrowheads="1"/>
            </p:cNvSpPr>
            <p:nvPr/>
          </p:nvSpPr>
          <p:spPr bwMode="auto">
            <a:xfrm>
              <a:off x="2865" y="618"/>
              <a:ext cx="454" cy="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1398" name="Rectangle 22"/>
            <p:cNvSpPr>
              <a:spLocks noChangeArrowheads="1"/>
            </p:cNvSpPr>
            <p:nvPr/>
          </p:nvSpPr>
          <p:spPr bwMode="auto">
            <a:xfrm>
              <a:off x="4725" y="1298"/>
              <a:ext cx="272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1399" name="Rectangle 23"/>
            <p:cNvSpPr>
              <a:spLocks noChangeArrowheads="1"/>
            </p:cNvSpPr>
            <p:nvPr/>
          </p:nvSpPr>
          <p:spPr bwMode="auto">
            <a:xfrm>
              <a:off x="4861" y="1661"/>
              <a:ext cx="227" cy="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1400" name="Rectangle 24"/>
            <p:cNvSpPr>
              <a:spLocks noChangeArrowheads="1"/>
            </p:cNvSpPr>
            <p:nvPr/>
          </p:nvSpPr>
          <p:spPr bwMode="auto">
            <a:xfrm>
              <a:off x="4862" y="2160"/>
              <a:ext cx="226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1401" name="Rectangle 25"/>
            <p:cNvSpPr>
              <a:spLocks noChangeArrowheads="1"/>
            </p:cNvSpPr>
            <p:nvPr/>
          </p:nvSpPr>
          <p:spPr bwMode="auto">
            <a:xfrm>
              <a:off x="4589" y="2568"/>
              <a:ext cx="181" cy="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1402" name="Rectangle 26"/>
            <p:cNvSpPr>
              <a:spLocks noChangeArrowheads="1"/>
            </p:cNvSpPr>
            <p:nvPr/>
          </p:nvSpPr>
          <p:spPr bwMode="auto">
            <a:xfrm>
              <a:off x="2593" y="2840"/>
              <a:ext cx="317" cy="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1403" name="Rectangle 27"/>
            <p:cNvSpPr>
              <a:spLocks noChangeArrowheads="1"/>
            </p:cNvSpPr>
            <p:nvPr/>
          </p:nvSpPr>
          <p:spPr bwMode="auto">
            <a:xfrm>
              <a:off x="2910" y="3113"/>
              <a:ext cx="137" cy="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101404" name="Oval 28"/>
          <p:cNvSpPr>
            <a:spLocks noChangeArrowheads="1"/>
          </p:cNvSpPr>
          <p:nvPr/>
        </p:nvSpPr>
        <p:spPr bwMode="auto">
          <a:xfrm>
            <a:off x="6035011" y="4248882"/>
            <a:ext cx="360363" cy="2889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1405" name="Text Box 29"/>
          <p:cNvSpPr txBox="1">
            <a:spLocks noChangeArrowheads="1"/>
          </p:cNvSpPr>
          <p:nvPr/>
        </p:nvSpPr>
        <p:spPr bwMode="auto">
          <a:xfrm>
            <a:off x="2051919" y="1335088"/>
            <a:ext cx="23129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Alimentos y ácido en </a:t>
            </a:r>
          </a:p>
          <a:p>
            <a:r>
              <a:rPr lang="es-ES_tradnl" sz="1600" dirty="0"/>
              <a:t>DUODENO</a:t>
            </a:r>
          </a:p>
        </p:txBody>
      </p:sp>
      <p:sp>
        <p:nvSpPr>
          <p:cNvPr id="101406" name="Text Box 30"/>
          <p:cNvSpPr txBox="1">
            <a:spLocks noChangeArrowheads="1"/>
          </p:cNvSpPr>
          <p:nvPr/>
        </p:nvSpPr>
        <p:spPr bwMode="auto">
          <a:xfrm>
            <a:off x="2075731" y="2487613"/>
            <a:ext cx="20669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Secreción </a:t>
            </a:r>
          </a:p>
          <a:p>
            <a:r>
              <a:rPr lang="es-ES_tradnl" sz="1600"/>
              <a:t>CCK y SECRETINA</a:t>
            </a:r>
          </a:p>
        </p:txBody>
      </p:sp>
      <p:sp>
        <p:nvSpPr>
          <p:cNvPr id="101407" name="Text Box 31"/>
          <p:cNvSpPr txBox="1">
            <a:spLocks noChangeArrowheads="1"/>
          </p:cNvSpPr>
          <p:nvPr/>
        </p:nvSpPr>
        <p:spPr bwMode="auto">
          <a:xfrm>
            <a:off x="1493418" y="3964057"/>
            <a:ext cx="33522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2000" dirty="0"/>
              <a:t>Secreción BILIAR</a:t>
            </a:r>
          </a:p>
          <a:p>
            <a:pPr algn="l"/>
            <a:r>
              <a:rPr lang="es-ES_tradnl" sz="2000" dirty="0"/>
              <a:t>Secreción PANCREÁTICA</a:t>
            </a:r>
          </a:p>
        </p:txBody>
      </p:sp>
      <p:sp>
        <p:nvSpPr>
          <p:cNvPr id="101409" name="Line 33"/>
          <p:cNvSpPr>
            <a:spLocks noChangeShapeType="1"/>
          </p:cNvSpPr>
          <p:nvPr/>
        </p:nvSpPr>
        <p:spPr bwMode="auto">
          <a:xfrm>
            <a:off x="3133006" y="19891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410" name="Line 34"/>
          <p:cNvSpPr>
            <a:spLocks noChangeShapeType="1"/>
          </p:cNvSpPr>
          <p:nvPr/>
        </p:nvSpPr>
        <p:spPr bwMode="auto">
          <a:xfrm>
            <a:off x="3133006" y="3213100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413" name="AutoShape 37"/>
          <p:cNvSpPr>
            <a:spLocks noChangeArrowheads="1"/>
          </p:cNvSpPr>
          <p:nvPr/>
        </p:nvSpPr>
        <p:spPr bwMode="auto">
          <a:xfrm>
            <a:off x="2990131" y="4724400"/>
            <a:ext cx="358775" cy="865188"/>
          </a:xfrm>
          <a:prstGeom prst="downArrow">
            <a:avLst>
              <a:gd name="adj1" fmla="val 50000"/>
              <a:gd name="adj2" fmla="val 60288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1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0" grpId="0" animBg="1"/>
      <p:bldP spid="101381" grpId="0" animBg="1"/>
      <p:bldP spid="101391" grpId="0" animBg="1"/>
      <p:bldP spid="101382" grpId="0" animBg="1"/>
      <p:bldP spid="101404" grpId="0" animBg="1"/>
      <p:bldP spid="101405" grpId="0"/>
      <p:bldP spid="101406" grpId="0"/>
      <p:bldP spid="101407" grpId="0"/>
      <p:bldP spid="101409" grpId="0" animBg="1"/>
      <p:bldP spid="101410" grpId="0" animBg="1"/>
      <p:bldP spid="1014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073275" y="1763713"/>
            <a:ext cx="4995863" cy="3786187"/>
          </a:xfrm>
          <a:prstGeom prst="rect">
            <a:avLst/>
          </a:prstGeom>
          <a:solidFill>
            <a:srgbClr val="FFD869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MX" sz="3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JUGO PANCREÁTICO</a:t>
            </a:r>
            <a:r>
              <a:rPr lang="es-MX" sz="2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>
              <a:defRPr/>
            </a:pPr>
            <a:endParaRPr lang="es-MX" sz="1000" b="0" dirty="0" smtClean="0"/>
          </a:p>
          <a:p>
            <a:pPr eaLnBrk="1" hangingPunct="1">
              <a:defRPr/>
            </a:pPr>
            <a:r>
              <a:rPr lang="es-MX" sz="2800" b="0" dirty="0" smtClean="0"/>
              <a:t>Y</a:t>
            </a:r>
          </a:p>
          <a:p>
            <a:pPr eaLnBrk="1" hangingPunct="1">
              <a:defRPr/>
            </a:pPr>
            <a:endParaRPr lang="es-MX" sz="1000" b="0" dirty="0" smtClean="0"/>
          </a:p>
          <a:p>
            <a:pPr eaLnBrk="1" hangingPunct="1">
              <a:defRPr/>
            </a:pPr>
            <a:r>
              <a:rPr lang="es-MX" sz="3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BILIS</a:t>
            </a:r>
          </a:p>
          <a:p>
            <a:pPr eaLnBrk="1" hangingPunct="1">
              <a:defRPr/>
            </a:pPr>
            <a:endParaRPr lang="es-MX" sz="2400" b="0" dirty="0" smtClean="0"/>
          </a:p>
          <a:p>
            <a:pPr eaLnBrk="1" hangingPunct="1">
              <a:defRPr/>
            </a:pPr>
            <a:r>
              <a:rPr lang="es-MX" sz="2400" b="0" dirty="0" smtClean="0"/>
              <a:t>son</a:t>
            </a:r>
          </a:p>
          <a:p>
            <a:pPr eaLnBrk="1" hangingPunct="1">
              <a:defRPr/>
            </a:pPr>
            <a:r>
              <a:rPr lang="es-MX" sz="2400" b="0" dirty="0" smtClean="0"/>
              <a:t>las secreciones más importantes en</a:t>
            </a:r>
          </a:p>
          <a:p>
            <a:pPr eaLnBrk="1" hangingPunct="1">
              <a:defRPr/>
            </a:pPr>
            <a:r>
              <a:rPr lang="es-MX" sz="3200" dirty="0" smtClean="0"/>
              <a:t>DUODENO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>
                <a:solidFill>
                  <a:schemeClr val="bg2"/>
                </a:solidFill>
                <a:latin typeface="Arial" charset="0"/>
              </a:rPr>
              <a:t>X. PÁEZ   FISIOLOGÍA DIGESTIVA 2015 ULA</a:t>
            </a:r>
          </a:p>
        </p:txBody>
      </p:sp>
    </p:spTree>
    <p:extLst>
      <p:ext uri="{BB962C8B-B14F-4D97-AF65-F5344CB8AC3E}">
        <p14:creationId xmlns:p14="http://schemas.microsoft.com/office/powerpoint/2010/main" val="148486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484784" y="6160816"/>
            <a:ext cx="61744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b="0" dirty="0"/>
              <a:t>http://blogs.nejm.org/now/index.php/pancreatic-adenocarcinoma/2014/09/12/</a:t>
            </a:r>
          </a:p>
        </p:txBody>
      </p:sp>
      <p:pic>
        <p:nvPicPr>
          <p:cNvPr id="1026" name="Picture 2" descr="C:\Users\ximena\Desktop\LargePanc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3000" contrast="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979"/>
          <a:stretch/>
        </p:blipFill>
        <p:spPr bwMode="auto">
          <a:xfrm>
            <a:off x="1636825" y="188640"/>
            <a:ext cx="5870349" cy="59721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164288" y="397981"/>
            <a:ext cx="1582484" cy="338554"/>
          </a:xfrm>
          <a:prstGeom prst="rect">
            <a:avLst/>
          </a:prstGeom>
          <a:solidFill>
            <a:srgbClr val="60B7B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I. PÁNCREAS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699792" y="1001632"/>
            <a:ext cx="114165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Vena Porta</a:t>
            </a:r>
            <a:endParaRPr lang="es-VE" dirty="0"/>
          </a:p>
        </p:txBody>
      </p:sp>
      <p:sp>
        <p:nvSpPr>
          <p:cNvPr id="8" name="7 CuadroTexto"/>
          <p:cNvSpPr txBox="1"/>
          <p:nvPr/>
        </p:nvSpPr>
        <p:spPr>
          <a:xfrm>
            <a:off x="3267802" y="1393031"/>
            <a:ext cx="166423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Arteria Hepática</a:t>
            </a:r>
            <a:endParaRPr lang="es-VE" dirty="0"/>
          </a:p>
        </p:txBody>
      </p:sp>
      <p:sp>
        <p:nvSpPr>
          <p:cNvPr id="9" name="8 CuadroTexto"/>
          <p:cNvSpPr txBox="1"/>
          <p:nvPr/>
        </p:nvSpPr>
        <p:spPr>
          <a:xfrm>
            <a:off x="3375203" y="1844824"/>
            <a:ext cx="144943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Tronco Celíaco</a:t>
            </a:r>
            <a:endParaRPr lang="es-VE" dirty="0"/>
          </a:p>
        </p:txBody>
      </p:sp>
      <p:sp>
        <p:nvSpPr>
          <p:cNvPr id="10" name="9 CuadroTexto"/>
          <p:cNvSpPr txBox="1"/>
          <p:nvPr/>
        </p:nvSpPr>
        <p:spPr>
          <a:xfrm>
            <a:off x="1803447" y="2924944"/>
            <a:ext cx="92845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s-VE" sz="800" dirty="0" smtClean="0"/>
          </a:p>
          <a:p>
            <a:r>
              <a:rPr lang="es-VE" dirty="0" smtClean="0"/>
              <a:t>Colédoco</a:t>
            </a:r>
            <a:endParaRPr lang="es-VE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455389" y="4488867"/>
            <a:ext cx="126509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Conductos </a:t>
            </a:r>
          </a:p>
          <a:p>
            <a:r>
              <a:rPr lang="es-VE" dirty="0" smtClean="0"/>
              <a:t>Pancreáticos</a:t>
            </a:r>
            <a:endParaRPr lang="es-VE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130346" y="5229200"/>
            <a:ext cx="192579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dirty="0" smtClean="0"/>
              <a:t>Vena y Arteria </a:t>
            </a:r>
          </a:p>
          <a:p>
            <a:r>
              <a:rPr lang="es-VE" dirty="0" smtClean="0"/>
              <a:t>Mesentérica </a:t>
            </a:r>
            <a:r>
              <a:rPr lang="es-VE" dirty="0" err="1" smtClean="0"/>
              <a:t>Sup</a:t>
            </a:r>
            <a:r>
              <a:rPr lang="es-VE" dirty="0" smtClean="0"/>
              <a:t>.</a:t>
            </a:r>
            <a:endParaRPr lang="es-VE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670873" y="3337123"/>
            <a:ext cx="58862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Bazo</a:t>
            </a:r>
            <a:endParaRPr lang="es-VE" dirty="0"/>
          </a:p>
        </p:txBody>
      </p:sp>
      <p:sp>
        <p:nvSpPr>
          <p:cNvPr id="7" name="6 CuadroTexto"/>
          <p:cNvSpPr txBox="1"/>
          <p:nvPr/>
        </p:nvSpPr>
        <p:spPr>
          <a:xfrm>
            <a:off x="7518546" y="863134"/>
            <a:ext cx="1284326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/>
              <a:t>Relaciones </a:t>
            </a:r>
          </a:p>
          <a:p>
            <a:r>
              <a:rPr lang="es-VE" sz="1600" dirty="0" smtClean="0"/>
              <a:t>anatómicas</a:t>
            </a:r>
            <a:endParaRPr lang="es-VE" sz="1600" dirty="0"/>
          </a:p>
        </p:txBody>
      </p:sp>
      <p:sp>
        <p:nvSpPr>
          <p:cNvPr id="18" name="17 Rectángulo"/>
          <p:cNvSpPr/>
          <p:nvPr/>
        </p:nvSpPr>
        <p:spPr bwMode="auto">
          <a:xfrm>
            <a:off x="3469545" y="3100940"/>
            <a:ext cx="1260751" cy="390071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Páncreas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80601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02" name="Picture 3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47" b="12396"/>
          <a:stretch>
            <a:fillRect/>
          </a:stretch>
        </p:blipFill>
        <p:spPr bwMode="auto">
          <a:xfrm>
            <a:off x="276225" y="765175"/>
            <a:ext cx="8115300" cy="46085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54304" name="Rectangle 32"/>
          <p:cNvSpPr>
            <a:spLocks noChangeArrowheads="1"/>
          </p:cNvSpPr>
          <p:nvPr/>
        </p:nvSpPr>
        <p:spPr bwMode="auto">
          <a:xfrm>
            <a:off x="6303963" y="2420938"/>
            <a:ext cx="1223962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4305" name="Rectangle 33"/>
          <p:cNvSpPr>
            <a:spLocks noChangeArrowheads="1"/>
          </p:cNvSpPr>
          <p:nvPr/>
        </p:nvSpPr>
        <p:spPr bwMode="auto">
          <a:xfrm>
            <a:off x="4575175" y="2709863"/>
            <a:ext cx="13684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 b="0"/>
              <a:t>Ampolla </a:t>
            </a:r>
          </a:p>
          <a:p>
            <a:r>
              <a:rPr lang="es-ES" sz="1800" b="0"/>
              <a:t>duodenal</a:t>
            </a:r>
          </a:p>
        </p:txBody>
      </p:sp>
      <p:sp>
        <p:nvSpPr>
          <p:cNvPr id="54306" name="Rectangle 34"/>
          <p:cNvSpPr>
            <a:spLocks noChangeArrowheads="1"/>
          </p:cNvSpPr>
          <p:nvPr/>
        </p:nvSpPr>
        <p:spPr bwMode="auto">
          <a:xfrm>
            <a:off x="6227763" y="5300663"/>
            <a:ext cx="2160587" cy="7921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Esfínter </a:t>
            </a:r>
            <a:r>
              <a:rPr lang="es-ES" sz="18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Oddi</a:t>
            </a:r>
            <a:endParaRPr lang="es-ES" sz="1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800" b="0" dirty="0" err="1"/>
              <a:t>Hepatopancreático</a:t>
            </a:r>
            <a:endParaRPr lang="es-ES" sz="1800" b="0" dirty="0"/>
          </a:p>
        </p:txBody>
      </p:sp>
      <p:sp>
        <p:nvSpPr>
          <p:cNvPr id="54309" name="Rectangle 37"/>
          <p:cNvSpPr>
            <a:spLocks noChangeArrowheads="1"/>
          </p:cNvSpPr>
          <p:nvPr/>
        </p:nvSpPr>
        <p:spPr bwMode="auto">
          <a:xfrm>
            <a:off x="6530803" y="2420814"/>
            <a:ext cx="1292225" cy="7921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r>
              <a:rPr lang="es-ES" sz="1800" b="0" dirty="0"/>
              <a:t>Conducto</a:t>
            </a:r>
          </a:p>
          <a:p>
            <a:r>
              <a:rPr lang="es-ES" sz="1800" b="0" dirty="0"/>
              <a:t>colédoco</a:t>
            </a:r>
          </a:p>
        </p:txBody>
      </p:sp>
      <p:sp>
        <p:nvSpPr>
          <p:cNvPr id="54310" name="Rectangle 38"/>
          <p:cNvSpPr>
            <a:spLocks noChangeArrowheads="1"/>
          </p:cNvSpPr>
          <p:nvPr/>
        </p:nvSpPr>
        <p:spPr bwMode="auto">
          <a:xfrm>
            <a:off x="6983747" y="1628773"/>
            <a:ext cx="1655763" cy="7207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s-ES" sz="1800" b="0"/>
              <a:t>Conducto </a:t>
            </a:r>
          </a:p>
          <a:p>
            <a:r>
              <a:rPr lang="es-ES" sz="1800" b="0"/>
              <a:t>pancreático</a:t>
            </a:r>
          </a:p>
        </p:txBody>
      </p:sp>
      <p:sp>
        <p:nvSpPr>
          <p:cNvPr id="54311" name="Rectangle 39"/>
          <p:cNvSpPr>
            <a:spLocks noChangeArrowheads="1"/>
          </p:cNvSpPr>
          <p:nvPr/>
        </p:nvSpPr>
        <p:spPr bwMode="auto">
          <a:xfrm>
            <a:off x="3854450" y="5373688"/>
            <a:ext cx="237648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800" b="0"/>
              <a:t>Ampolla</a:t>
            </a:r>
          </a:p>
          <a:p>
            <a:r>
              <a:rPr lang="es-ES" sz="1800" b="0"/>
              <a:t>hepatopancreática</a:t>
            </a:r>
          </a:p>
        </p:txBody>
      </p:sp>
      <p:sp>
        <p:nvSpPr>
          <p:cNvPr id="54314" name="Oval 42"/>
          <p:cNvSpPr>
            <a:spLocks noChangeArrowheads="1"/>
          </p:cNvSpPr>
          <p:nvPr/>
        </p:nvSpPr>
        <p:spPr bwMode="auto">
          <a:xfrm>
            <a:off x="182563" y="2133600"/>
            <a:ext cx="1873250" cy="1943100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4315" name="Rectangle 43"/>
          <p:cNvSpPr>
            <a:spLocks noChangeArrowheads="1"/>
          </p:cNvSpPr>
          <p:nvPr/>
        </p:nvSpPr>
        <p:spPr bwMode="auto">
          <a:xfrm>
            <a:off x="2846388" y="4941888"/>
            <a:ext cx="223361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4307" name="Rectangle 35"/>
          <p:cNvSpPr>
            <a:spLocks noChangeArrowheads="1"/>
          </p:cNvSpPr>
          <p:nvPr/>
        </p:nvSpPr>
        <p:spPr bwMode="auto">
          <a:xfrm>
            <a:off x="4359275" y="4870450"/>
            <a:ext cx="828675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2000" b="0"/>
              <a:t>Luz</a:t>
            </a:r>
          </a:p>
        </p:txBody>
      </p:sp>
      <p:sp>
        <p:nvSpPr>
          <p:cNvPr id="54319" name="Text Box 47"/>
          <p:cNvSpPr txBox="1">
            <a:spLocks noChangeArrowheads="1"/>
          </p:cNvSpPr>
          <p:nvPr/>
        </p:nvSpPr>
        <p:spPr bwMode="auto">
          <a:xfrm>
            <a:off x="7030548" y="257343"/>
            <a:ext cx="1420582" cy="10156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 smtClean="0"/>
              <a:t>Relación </a:t>
            </a:r>
          </a:p>
          <a:p>
            <a:r>
              <a:rPr lang="es-ES" sz="2000" b="0" dirty="0" smtClean="0"/>
              <a:t>Páncreas -</a:t>
            </a:r>
            <a:endParaRPr lang="es-ES" sz="2000" b="0" dirty="0"/>
          </a:p>
          <a:p>
            <a:r>
              <a:rPr lang="es-ES" sz="2000" b="0" dirty="0"/>
              <a:t>Duodeno</a:t>
            </a:r>
          </a:p>
        </p:txBody>
      </p:sp>
      <p:sp>
        <p:nvSpPr>
          <p:cNvPr id="54321" name="Text Box 49"/>
          <p:cNvSpPr txBox="1">
            <a:spLocks noChangeArrowheads="1"/>
          </p:cNvSpPr>
          <p:nvPr/>
        </p:nvSpPr>
        <p:spPr bwMode="auto">
          <a:xfrm>
            <a:off x="192088" y="4171950"/>
            <a:ext cx="1376362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DUODENO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388546" y="6584776"/>
            <a:ext cx="270458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5796136" y="2420939"/>
            <a:ext cx="507827" cy="6842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3099</TotalTime>
  <Words>2352</Words>
  <Application>Microsoft Office PowerPoint</Application>
  <PresentationFormat>Presentación en pantalla (4:3)</PresentationFormat>
  <Paragraphs>909</Paragraphs>
  <Slides>52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52</vt:i4>
      </vt:variant>
    </vt:vector>
  </HeadingPairs>
  <TitlesOfParts>
    <vt:vector size="53" baseType="lpstr"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01/11/2004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CAROL</dc:creator>
  <cp:lastModifiedBy>ximena</cp:lastModifiedBy>
  <cp:revision>213</cp:revision>
  <dcterms:created xsi:type="dcterms:W3CDTF">2005-07-14T13:07:02Z</dcterms:created>
  <dcterms:modified xsi:type="dcterms:W3CDTF">2015-11-20T19:30:48Z</dcterms:modified>
</cp:coreProperties>
</file>