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427" r:id="rId3"/>
    <p:sldId id="505" r:id="rId4"/>
    <p:sldId id="428" r:id="rId5"/>
    <p:sldId id="506" r:id="rId6"/>
    <p:sldId id="429" r:id="rId7"/>
    <p:sldId id="290" r:id="rId8"/>
    <p:sldId id="387" r:id="rId9"/>
    <p:sldId id="356" r:id="rId10"/>
    <p:sldId id="324" r:id="rId11"/>
    <p:sldId id="366" r:id="rId12"/>
    <p:sldId id="380" r:id="rId13"/>
    <p:sldId id="263" r:id="rId14"/>
    <p:sldId id="384" r:id="rId15"/>
    <p:sldId id="266" r:id="rId16"/>
    <p:sldId id="358" r:id="rId17"/>
    <p:sldId id="267" r:id="rId18"/>
    <p:sldId id="259" r:id="rId19"/>
    <p:sldId id="368" r:id="rId20"/>
    <p:sldId id="377" r:id="rId21"/>
    <p:sldId id="393" r:id="rId22"/>
    <p:sldId id="258" r:id="rId23"/>
    <p:sldId id="323" r:id="rId24"/>
    <p:sldId id="301" r:id="rId25"/>
    <p:sldId id="268" r:id="rId26"/>
    <p:sldId id="302" r:id="rId27"/>
    <p:sldId id="424" r:id="rId28"/>
    <p:sldId id="398" r:id="rId29"/>
    <p:sldId id="338" r:id="rId30"/>
    <p:sldId id="362" r:id="rId31"/>
    <p:sldId id="421" r:id="rId32"/>
    <p:sldId id="405" r:id="rId33"/>
    <p:sldId id="304" r:id="rId34"/>
    <p:sldId id="369" r:id="rId35"/>
    <p:sldId id="370" r:id="rId36"/>
    <p:sldId id="381" r:id="rId37"/>
    <p:sldId id="382" r:id="rId38"/>
    <p:sldId id="270" r:id="rId39"/>
    <p:sldId id="383" r:id="rId40"/>
    <p:sldId id="269" r:id="rId41"/>
    <p:sldId id="271" r:id="rId42"/>
    <p:sldId id="422" r:id="rId43"/>
    <p:sldId id="425" r:id="rId44"/>
    <p:sldId id="397" r:id="rId45"/>
    <p:sldId id="399" r:id="rId46"/>
    <p:sldId id="404" r:id="rId47"/>
    <p:sldId id="406" r:id="rId48"/>
    <p:sldId id="415" r:id="rId49"/>
    <p:sldId id="432" r:id="rId50"/>
    <p:sldId id="431" r:id="rId51"/>
    <p:sldId id="420" r:id="rId52"/>
    <p:sldId id="334" r:id="rId53"/>
    <p:sldId id="403" r:id="rId54"/>
    <p:sldId id="274" r:id="rId55"/>
    <p:sldId id="300" r:id="rId56"/>
    <p:sldId id="417" r:id="rId57"/>
    <p:sldId id="409" r:id="rId58"/>
    <p:sldId id="401" r:id="rId59"/>
    <p:sldId id="416" r:id="rId60"/>
    <p:sldId id="360" r:id="rId61"/>
    <p:sldId id="371" r:id="rId62"/>
    <p:sldId id="317" r:id="rId63"/>
    <p:sldId id="359" r:id="rId64"/>
    <p:sldId id="351" r:id="rId65"/>
    <p:sldId id="390" r:id="rId66"/>
    <p:sldId id="423" r:id="rId67"/>
    <p:sldId id="279" r:id="rId68"/>
    <p:sldId id="414" r:id="rId69"/>
    <p:sldId id="318" r:id="rId70"/>
    <p:sldId id="361" r:id="rId71"/>
    <p:sldId id="388" r:id="rId72"/>
    <p:sldId id="347" r:id="rId73"/>
    <p:sldId id="392" r:id="rId74"/>
    <p:sldId id="354" r:id="rId75"/>
    <p:sldId id="372" r:id="rId76"/>
    <p:sldId id="394" r:id="rId77"/>
    <p:sldId id="411" r:id="rId78"/>
    <p:sldId id="395" r:id="rId79"/>
    <p:sldId id="307" r:id="rId80"/>
    <p:sldId id="281" r:id="rId81"/>
    <p:sldId id="373" r:id="rId82"/>
    <p:sldId id="396" r:id="rId83"/>
    <p:sldId id="374" r:id="rId84"/>
    <p:sldId id="282" r:id="rId85"/>
    <p:sldId id="389" r:id="rId86"/>
    <p:sldId id="283" r:id="rId87"/>
    <p:sldId id="419" r:id="rId88"/>
    <p:sldId id="320" r:id="rId89"/>
    <p:sldId id="329" r:id="rId90"/>
    <p:sldId id="385" r:id="rId91"/>
    <p:sldId id="376" r:id="rId92"/>
    <p:sldId id="328" r:id="rId93"/>
    <p:sldId id="308" r:id="rId94"/>
    <p:sldId id="286" r:id="rId95"/>
    <p:sldId id="287" r:id="rId96"/>
    <p:sldId id="386" r:id="rId97"/>
    <p:sldId id="437" r:id="rId98"/>
    <p:sldId id="438" r:id="rId99"/>
    <p:sldId id="483" r:id="rId100"/>
    <p:sldId id="507" r:id="rId101"/>
    <p:sldId id="484" r:id="rId102"/>
    <p:sldId id="485" r:id="rId103"/>
    <p:sldId id="487" r:id="rId104"/>
    <p:sldId id="486" r:id="rId105"/>
    <p:sldId id="488" r:id="rId106"/>
    <p:sldId id="489" r:id="rId107"/>
    <p:sldId id="490" r:id="rId108"/>
    <p:sldId id="491" r:id="rId109"/>
    <p:sldId id="492" r:id="rId110"/>
    <p:sldId id="493" r:id="rId111"/>
    <p:sldId id="494" r:id="rId112"/>
    <p:sldId id="495" r:id="rId113"/>
    <p:sldId id="504" r:id="rId114"/>
    <p:sldId id="480" r:id="rId115"/>
    <p:sldId id="481" r:id="rId116"/>
    <p:sldId id="439" r:id="rId117"/>
    <p:sldId id="440" r:id="rId118"/>
    <p:sldId id="441" r:id="rId119"/>
    <p:sldId id="442" r:id="rId120"/>
    <p:sldId id="446" r:id="rId121"/>
    <p:sldId id="447" r:id="rId122"/>
    <p:sldId id="448" r:id="rId123"/>
    <p:sldId id="450" r:id="rId124"/>
    <p:sldId id="451" r:id="rId125"/>
    <p:sldId id="453" r:id="rId126"/>
    <p:sldId id="454" r:id="rId127"/>
    <p:sldId id="455" r:id="rId128"/>
    <p:sldId id="458" r:id="rId129"/>
    <p:sldId id="461" r:id="rId130"/>
    <p:sldId id="466" r:id="rId131"/>
    <p:sldId id="477" r:id="rId132"/>
    <p:sldId id="467" r:id="rId133"/>
    <p:sldId id="468" r:id="rId134"/>
    <p:sldId id="472" r:id="rId135"/>
    <p:sldId id="473" r:id="rId136"/>
    <p:sldId id="474" r:id="rId137"/>
    <p:sldId id="475" r:id="rId138"/>
    <p:sldId id="503" r:id="rId139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CAFF"/>
    <a:srgbClr val="0000CC"/>
    <a:srgbClr val="FFC1C1"/>
    <a:srgbClr val="CDCDFF"/>
    <a:srgbClr val="FF3399"/>
    <a:srgbClr val="CFE9EB"/>
    <a:srgbClr val="D6ECEE"/>
    <a:srgbClr val="FFD9EC"/>
    <a:srgbClr val="FF5050"/>
    <a:srgbClr val="FF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2091" autoAdjust="0"/>
    <p:restoredTop sz="94660"/>
  </p:normalViewPr>
  <p:slideViewPr>
    <p:cSldViewPr showGuides="1">
      <p:cViewPr>
        <p:scale>
          <a:sx n="75" d="100"/>
          <a:sy n="75" d="100"/>
        </p:scale>
        <p:origin x="-72" y="360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3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3E47D-624E-4EA9-8263-134BB199B32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9138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C4CB9-5A0A-45A9-8AF1-861D4F25A8A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740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A1BAA-E7D4-45DE-B743-2AC936E41C3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134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54DA971-CB20-4470-A713-11A1CFD8199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5183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47B3C-51DF-4B37-B9DE-2D6F195DF2D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719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3B274-4BEC-47CF-AD8C-1DC2B4111ED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9648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60BAD-C6BF-4C9F-B6B2-1EBFDD2F76D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427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6E96E-5277-496F-9B73-16F457B8612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860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E6C2D-877D-4B4A-87BC-29A7423CC82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83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DB5BB-F3A9-446D-A27A-953D92E4C3A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72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9C4F3-B0A1-4297-A9EE-723F37FAAF8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0508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47A34-0BA6-474C-AEAE-28358F9769A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39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  <a:latin typeface="+mn-lt"/>
              </a:defRPr>
            </a:lvl1pPr>
          </a:lstStyle>
          <a:p>
            <a:fld id="{9E4ED3C2-3E81-489E-8504-AC4EB70DC02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jpe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png"/><Relationship Id="rId4" Type="http://schemas.openxmlformats.org/officeDocument/2006/relationships/image" Target="../media/image90.jpe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jpeg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ncemag.org/cgi/content/summary/sci;307/5717/1895" TargetMode="External"/><Relationship Id="rId1" Type="http://schemas.openxmlformats.org/officeDocument/2006/relationships/slideLayout" Target="../slideLayouts/slideLayout1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1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52.jpe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9.pn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1390650" y="1022350"/>
            <a:ext cx="6364288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32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2015</a:t>
            </a:r>
            <a:endParaRPr lang="es-ES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72708" name="Picture 4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2" y="4005263"/>
            <a:ext cx="1633077" cy="23760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94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7" t="10620"/>
          <a:stretch>
            <a:fillRect/>
          </a:stretch>
        </p:blipFill>
        <p:spPr bwMode="auto">
          <a:xfrm>
            <a:off x="2411413" y="836613"/>
            <a:ext cx="6243637" cy="545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13695" name="Rectangle 31"/>
          <p:cNvSpPr>
            <a:spLocks noChangeArrowheads="1"/>
          </p:cNvSpPr>
          <p:nvPr/>
        </p:nvSpPr>
        <p:spPr bwMode="auto">
          <a:xfrm>
            <a:off x="1547813" y="333375"/>
            <a:ext cx="604837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97" name="Rectangle 33"/>
          <p:cNvSpPr>
            <a:spLocks noChangeArrowheads="1"/>
          </p:cNvSpPr>
          <p:nvPr/>
        </p:nvSpPr>
        <p:spPr bwMode="auto">
          <a:xfrm>
            <a:off x="3779838" y="908050"/>
            <a:ext cx="1512887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98" name="Text Box 34"/>
          <p:cNvSpPr txBox="1">
            <a:spLocks noChangeArrowheads="1"/>
          </p:cNvSpPr>
          <p:nvPr/>
        </p:nvSpPr>
        <p:spPr bwMode="auto">
          <a:xfrm>
            <a:off x="3552825" y="908050"/>
            <a:ext cx="2008188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Criptas gástricas</a:t>
            </a:r>
          </a:p>
        </p:txBody>
      </p:sp>
      <p:sp>
        <p:nvSpPr>
          <p:cNvPr id="113699" name="Rectangle 35"/>
          <p:cNvSpPr>
            <a:spLocks noChangeArrowheads="1"/>
          </p:cNvSpPr>
          <p:nvPr/>
        </p:nvSpPr>
        <p:spPr bwMode="auto">
          <a:xfrm>
            <a:off x="539750" y="1700213"/>
            <a:ext cx="15113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701" name="Rectangle 37"/>
          <p:cNvSpPr>
            <a:spLocks noChangeArrowheads="1"/>
          </p:cNvSpPr>
          <p:nvPr/>
        </p:nvSpPr>
        <p:spPr bwMode="auto">
          <a:xfrm>
            <a:off x="468313" y="3213100"/>
            <a:ext cx="16557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702" name="Text Box 38"/>
          <p:cNvSpPr txBox="1">
            <a:spLocks noChangeArrowheads="1"/>
          </p:cNvSpPr>
          <p:nvPr/>
        </p:nvSpPr>
        <p:spPr bwMode="auto">
          <a:xfrm>
            <a:off x="758825" y="3044825"/>
            <a:ext cx="16287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glándula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tubular recta</a:t>
            </a:r>
          </a:p>
        </p:txBody>
      </p:sp>
      <p:sp>
        <p:nvSpPr>
          <p:cNvPr id="113703" name="Rectangle 39"/>
          <p:cNvSpPr>
            <a:spLocks noChangeArrowheads="1"/>
          </p:cNvSpPr>
          <p:nvPr/>
        </p:nvSpPr>
        <p:spPr bwMode="auto">
          <a:xfrm>
            <a:off x="468313" y="3789363"/>
            <a:ext cx="19431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705" name="Rectangle 41"/>
          <p:cNvSpPr>
            <a:spLocks noChangeArrowheads="1"/>
          </p:cNvSpPr>
          <p:nvPr/>
        </p:nvSpPr>
        <p:spPr bwMode="auto">
          <a:xfrm>
            <a:off x="1908175" y="4724400"/>
            <a:ext cx="7921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707" name="Rectangle 43"/>
          <p:cNvSpPr>
            <a:spLocks noChangeArrowheads="1"/>
          </p:cNvSpPr>
          <p:nvPr/>
        </p:nvSpPr>
        <p:spPr bwMode="auto">
          <a:xfrm>
            <a:off x="431800" y="6237288"/>
            <a:ext cx="82804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715" name="Text Box 51"/>
          <p:cNvSpPr txBox="1">
            <a:spLocks noChangeArrowheads="1"/>
          </p:cNvSpPr>
          <p:nvPr/>
        </p:nvSpPr>
        <p:spPr bwMode="auto">
          <a:xfrm>
            <a:off x="684213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3716" name="Rectangle 52"/>
          <p:cNvSpPr>
            <a:spLocks noChangeArrowheads="1"/>
          </p:cNvSpPr>
          <p:nvPr/>
        </p:nvSpPr>
        <p:spPr bwMode="auto">
          <a:xfrm>
            <a:off x="7498426" y="979488"/>
            <a:ext cx="1143262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Mucosa </a:t>
            </a:r>
          </a:p>
        </p:txBody>
      </p:sp>
      <p:sp>
        <p:nvSpPr>
          <p:cNvPr id="113717" name="Rectangle 53"/>
          <p:cNvSpPr>
            <a:spLocks noChangeArrowheads="1"/>
          </p:cNvSpPr>
          <p:nvPr/>
        </p:nvSpPr>
        <p:spPr bwMode="auto">
          <a:xfrm>
            <a:off x="982663" y="3813175"/>
            <a:ext cx="1522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Lámina propia</a:t>
            </a:r>
          </a:p>
        </p:txBody>
      </p:sp>
      <p:sp>
        <p:nvSpPr>
          <p:cNvPr id="113722" name="Rectangle 58"/>
          <p:cNvSpPr>
            <a:spLocks noChangeArrowheads="1"/>
          </p:cNvSpPr>
          <p:nvPr/>
        </p:nvSpPr>
        <p:spPr bwMode="auto">
          <a:xfrm>
            <a:off x="6599238" y="476250"/>
            <a:ext cx="1987550" cy="425450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I. ESTÓMAGO</a:t>
            </a:r>
          </a:p>
        </p:txBody>
      </p:sp>
      <p:sp>
        <p:nvSpPr>
          <p:cNvPr id="113724" name="Oval 60"/>
          <p:cNvSpPr>
            <a:spLocks noChangeArrowheads="1"/>
          </p:cNvSpPr>
          <p:nvPr/>
        </p:nvSpPr>
        <p:spPr bwMode="auto">
          <a:xfrm>
            <a:off x="2339975" y="4221163"/>
            <a:ext cx="360363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98" grpId="0" animBg="1"/>
      <p:bldP spid="11370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Text Box 2"/>
          <p:cNvSpPr txBox="1">
            <a:spLocks noChangeArrowheads="1"/>
          </p:cNvSpPr>
          <p:nvPr/>
        </p:nvSpPr>
        <p:spPr bwMode="auto">
          <a:xfrm>
            <a:off x="6228184" y="840643"/>
            <a:ext cx="2387193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 smtClean="0"/>
              <a:t>Reflejo Vómito</a:t>
            </a:r>
            <a:endParaRPr lang="es-ES" sz="2400" b="0" dirty="0"/>
          </a:p>
        </p:txBody>
      </p:sp>
      <p:sp>
        <p:nvSpPr>
          <p:cNvPr id="296963" name="Text Box 3"/>
          <p:cNvSpPr txBox="1">
            <a:spLocks noChangeArrowheads="1"/>
          </p:cNvSpPr>
          <p:nvPr/>
        </p:nvSpPr>
        <p:spPr bwMode="auto">
          <a:xfrm>
            <a:off x="6633744" y="404664"/>
            <a:ext cx="1981633" cy="369332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IV. PATOLOGÍA</a:t>
            </a:r>
          </a:p>
        </p:txBody>
      </p:sp>
      <p:sp>
        <p:nvSpPr>
          <p:cNvPr id="296964" name="Text Box 4"/>
          <p:cNvSpPr txBox="1">
            <a:spLocks noChangeArrowheads="1"/>
          </p:cNvSpPr>
          <p:nvPr/>
        </p:nvSpPr>
        <p:spPr bwMode="auto">
          <a:xfrm>
            <a:off x="5197349" y="2016124"/>
            <a:ext cx="3767139" cy="3631763"/>
          </a:xfrm>
          <a:prstGeom prst="rect">
            <a:avLst/>
          </a:prstGeom>
          <a:solidFill>
            <a:srgbClr val="FFDDDD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2000" b="0" dirty="0">
                <a:solidFill>
                  <a:srgbClr val="FF0000"/>
                </a:solidFill>
              </a:rPr>
              <a:t>*</a:t>
            </a:r>
            <a:r>
              <a:rPr lang="es-MX" sz="1800" b="0" dirty="0">
                <a:effectLst/>
              </a:rPr>
              <a:t> </a:t>
            </a:r>
            <a:r>
              <a:rPr lang="es-MX" sz="2000" b="0" dirty="0">
                <a:effectLst/>
              </a:rPr>
              <a:t>Es REFLEJO protector,</a:t>
            </a:r>
          </a:p>
          <a:p>
            <a:pPr algn="l"/>
            <a:r>
              <a:rPr lang="es-MX" sz="2000" b="0" dirty="0">
                <a:effectLst/>
              </a:rPr>
              <a:t>   desencadenado por muchos   </a:t>
            </a:r>
          </a:p>
          <a:p>
            <a:pPr algn="l"/>
            <a:r>
              <a:rPr lang="es-MX" sz="2000" b="0" dirty="0">
                <a:effectLst/>
              </a:rPr>
              <a:t>   factores, </a:t>
            </a:r>
            <a:r>
              <a:rPr lang="es-MX" sz="2000" b="0" dirty="0" smtClean="0">
                <a:effectLst/>
              </a:rPr>
              <a:t>uno de ellos por   </a:t>
            </a:r>
          </a:p>
          <a:p>
            <a:pPr algn="l"/>
            <a:r>
              <a:rPr lang="es-MX" sz="2000" b="0" dirty="0">
                <a:effectLst/>
              </a:rPr>
              <a:t> </a:t>
            </a:r>
            <a:r>
              <a:rPr lang="es-MX" sz="2000" b="0" dirty="0" smtClean="0">
                <a:effectLst/>
              </a:rPr>
              <a:t>  Ej.:</a:t>
            </a:r>
            <a:endParaRPr lang="es-MX" sz="2000" b="0" dirty="0">
              <a:effectLst/>
            </a:endParaRPr>
          </a:p>
          <a:p>
            <a:pPr algn="l"/>
            <a:endParaRPr lang="es-MX" sz="1400" b="0" dirty="0">
              <a:effectLst/>
            </a:endParaRPr>
          </a:p>
          <a:p>
            <a:pPr algn="l"/>
            <a:r>
              <a:rPr lang="es-MX" sz="2000" b="0" dirty="0">
                <a:effectLst/>
              </a:rPr>
              <a:t>    </a:t>
            </a:r>
            <a:r>
              <a:rPr lang="es-MX" sz="2000" b="0" dirty="0">
                <a:solidFill>
                  <a:srgbClr val="CC0000"/>
                </a:solidFill>
                <a:effectLst/>
              </a:rPr>
              <a:t>Distensión e Irritación GI*</a:t>
            </a:r>
          </a:p>
          <a:p>
            <a:pPr algn="l"/>
            <a:endParaRPr lang="es-MX" sz="1400" b="0" u="sng" dirty="0" smtClean="0">
              <a:effectLst/>
            </a:endParaRPr>
          </a:p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MX" sz="2000" b="0" u="sng" dirty="0" smtClean="0">
                <a:effectLst/>
              </a:rPr>
              <a:t>NO </a:t>
            </a:r>
            <a:r>
              <a:rPr lang="es-MX" sz="2000" b="0" u="sng" dirty="0">
                <a:effectLst/>
              </a:rPr>
              <a:t>indica </a:t>
            </a:r>
            <a:r>
              <a:rPr lang="es-MX" sz="2000" b="0" dirty="0">
                <a:effectLst/>
              </a:rPr>
              <a:t>necesariamente   </a:t>
            </a:r>
          </a:p>
          <a:p>
            <a:pPr algn="l">
              <a:buSzPct val="150000"/>
            </a:pPr>
            <a:r>
              <a:rPr lang="es-MX" sz="2000" b="0" dirty="0" smtClean="0">
                <a:effectLst/>
              </a:rPr>
              <a:t>     patología </a:t>
            </a:r>
            <a:r>
              <a:rPr lang="es-MX" sz="2000" b="0" dirty="0">
                <a:effectLst/>
              </a:rPr>
              <a:t>GI</a:t>
            </a:r>
          </a:p>
          <a:p>
            <a:pPr marL="285750" indent="-285750" algn="l">
              <a:buSzPct val="150000"/>
              <a:buFont typeface="Arial" pitchFamily="34" charset="0"/>
              <a:buChar char="•"/>
            </a:pPr>
            <a:endParaRPr lang="es-MX" sz="1400" b="0" dirty="0">
              <a:effectLst/>
            </a:endParaRPr>
          </a:p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MX" sz="2000" b="0" dirty="0" smtClean="0">
                <a:effectLst/>
              </a:rPr>
              <a:t>Integrado </a:t>
            </a:r>
            <a:r>
              <a:rPr lang="es-MX" sz="2000" b="0" dirty="0">
                <a:effectLst/>
              </a:rPr>
              <a:t>en el centro   </a:t>
            </a:r>
          </a:p>
          <a:p>
            <a:pPr algn="l">
              <a:buSzPct val="150000"/>
            </a:pPr>
            <a:r>
              <a:rPr lang="es-MX" sz="2000" b="0" dirty="0">
                <a:effectLst/>
              </a:rPr>
              <a:t> </a:t>
            </a:r>
            <a:r>
              <a:rPr lang="es-MX" sz="2000" b="0" dirty="0" smtClean="0">
                <a:effectLst/>
              </a:rPr>
              <a:t>    del </a:t>
            </a:r>
            <a:r>
              <a:rPr lang="es-MX" sz="2000" b="0" dirty="0">
                <a:effectLst/>
              </a:rPr>
              <a:t>vómito en el </a:t>
            </a:r>
            <a:r>
              <a:rPr lang="es-MX" sz="2000" b="0" dirty="0" smtClean="0">
                <a:effectLst/>
              </a:rPr>
              <a:t>bulbo</a:t>
            </a:r>
            <a:endParaRPr lang="es-MX" sz="2000" b="0" dirty="0">
              <a:solidFill>
                <a:srgbClr val="CC0000"/>
              </a:solidFill>
              <a:effectLst/>
            </a:endParaRPr>
          </a:p>
          <a:p>
            <a:pPr algn="l"/>
            <a:endParaRPr lang="es-MX" sz="800" b="0" dirty="0">
              <a:effectLst/>
            </a:endParaRPr>
          </a:p>
        </p:txBody>
      </p:sp>
      <p:sp>
        <p:nvSpPr>
          <p:cNvPr id="296965" name="Text Box 5"/>
          <p:cNvSpPr txBox="1">
            <a:spLocks noChangeArrowheads="1"/>
          </p:cNvSpPr>
          <p:nvPr/>
        </p:nvSpPr>
        <p:spPr bwMode="auto">
          <a:xfrm>
            <a:off x="395288" y="404813"/>
            <a:ext cx="1368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pic>
        <p:nvPicPr>
          <p:cNvPr id="296966" name="Picture 6" descr="vomiting-man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60500"/>
            <a:ext cx="4779963" cy="443706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96967" name="Rectangle 7"/>
          <p:cNvSpPr>
            <a:spLocks noChangeArrowheads="1"/>
          </p:cNvSpPr>
          <p:nvPr/>
        </p:nvSpPr>
        <p:spPr bwMode="auto">
          <a:xfrm>
            <a:off x="179388" y="5949950"/>
            <a:ext cx="5003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000" b="0">
                <a:effectLst/>
              </a:rPr>
              <a:t>Chishti, Hakim G.M., </a:t>
            </a:r>
            <a:r>
              <a:rPr lang="en-US" sz="1000" b="0" i="1">
                <a:effectLst/>
              </a:rPr>
              <a:t>The Traditional Healer's Handbook - A Classic Guide to the Medicine of Avicenna</a:t>
            </a:r>
            <a:r>
              <a:rPr lang="en-US" sz="1000" b="0">
                <a:effectLst/>
              </a:rPr>
              <a:t>, Healing Arts Press, Vermont 1988</a:t>
            </a:r>
            <a:endParaRPr lang="es-ES_tradnl" sz="1000" b="0">
              <a:effectLst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91889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ChangeArrowheads="1"/>
          </p:cNvSpPr>
          <p:nvPr/>
        </p:nvSpPr>
        <p:spPr bwMode="auto">
          <a:xfrm>
            <a:off x="3244850" y="71438"/>
            <a:ext cx="24479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987" name="Text Box 3"/>
          <p:cNvSpPr txBox="1">
            <a:spLocks noChangeArrowheads="1"/>
          </p:cNvSpPr>
          <p:nvPr/>
        </p:nvSpPr>
        <p:spPr bwMode="auto">
          <a:xfrm>
            <a:off x="1116013" y="2306638"/>
            <a:ext cx="3584575" cy="2257425"/>
          </a:xfrm>
          <a:prstGeom prst="rect">
            <a:avLst/>
          </a:prstGeom>
          <a:solidFill>
            <a:srgbClr val="FFE5E5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Dolor severo</a:t>
            </a:r>
          </a:p>
          <a:p>
            <a:pPr algn="l">
              <a:buClr>
                <a:srgbClr val="CC0000"/>
              </a:buClr>
            </a:pPr>
            <a:endParaRPr lang="es-ES" sz="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Toxinas exógenas y endógenas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Medicamentos opiáceos, </a:t>
            </a:r>
          </a:p>
          <a:p>
            <a:pPr algn="l">
              <a:buClr>
                <a:srgbClr val="CC0000"/>
              </a:buClr>
            </a:pPr>
            <a:r>
              <a:rPr lang="es-ES" sz="1800" b="0" dirty="0">
                <a:effectLst/>
              </a:rPr>
              <a:t>  </a:t>
            </a:r>
            <a:r>
              <a:rPr lang="es-ES" sz="1800" b="0" dirty="0" smtClean="0">
                <a:effectLst/>
              </a:rPr>
              <a:t> apomorfina</a:t>
            </a:r>
            <a:endParaRPr lang="es-ES" sz="1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Embarazo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Quimioterapia</a:t>
            </a:r>
          </a:p>
        </p:txBody>
      </p:sp>
      <p:sp>
        <p:nvSpPr>
          <p:cNvPr id="297988" name="Rectangle 4"/>
          <p:cNvSpPr>
            <a:spLocks noChangeArrowheads="1"/>
          </p:cNvSpPr>
          <p:nvPr/>
        </p:nvSpPr>
        <p:spPr bwMode="auto">
          <a:xfrm>
            <a:off x="4932363" y="3789363"/>
            <a:ext cx="3671887" cy="2135187"/>
          </a:xfrm>
          <a:prstGeom prst="rect">
            <a:avLst/>
          </a:prstGeom>
          <a:solidFill>
            <a:srgbClr val="FFD9EC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">
                <a:effectLst/>
              </a:rPr>
              <a:t> </a:t>
            </a:r>
            <a:r>
              <a:rPr lang="es-ES" sz="1800" b="0">
                <a:effectLst/>
              </a:rPr>
              <a:t>Distensión e irritación GI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800" b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>
                <a:effectLst/>
              </a:rPr>
              <a:t> Estímulos visuales, olfatorios, </a:t>
            </a:r>
          </a:p>
          <a:p>
            <a:pPr algn="l">
              <a:buClr>
                <a:srgbClr val="CC0000"/>
              </a:buClr>
            </a:pPr>
            <a:r>
              <a:rPr lang="es-ES" sz="1800" b="0">
                <a:effectLst/>
              </a:rPr>
              <a:t>  tacto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800" b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>
                <a:effectLst/>
              </a:rPr>
              <a:t> Estimulación del laberinto </a:t>
            </a:r>
          </a:p>
          <a:p>
            <a:pPr algn="l">
              <a:buClr>
                <a:srgbClr val="CC0000"/>
              </a:buClr>
            </a:pPr>
            <a:r>
              <a:rPr lang="es-ES" sz="1800" b="0">
                <a:effectLst/>
              </a:rPr>
              <a:t>   (n. VIII)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800" b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>
                <a:effectLst/>
              </a:rPr>
              <a:t> Hipertensión endocraneana</a:t>
            </a:r>
          </a:p>
        </p:txBody>
      </p:sp>
      <p:sp>
        <p:nvSpPr>
          <p:cNvPr id="297989" name="Rectangle 5"/>
          <p:cNvSpPr>
            <a:spLocks noChangeArrowheads="1"/>
          </p:cNvSpPr>
          <p:nvPr/>
        </p:nvSpPr>
        <p:spPr bwMode="auto">
          <a:xfrm>
            <a:off x="3519488" y="1485900"/>
            <a:ext cx="2105025" cy="485775"/>
          </a:xfrm>
          <a:prstGeom prst="rect">
            <a:avLst/>
          </a:prstGeom>
          <a:solidFill>
            <a:srgbClr val="FFD5E3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ESTÍMULOS</a:t>
            </a:r>
          </a:p>
        </p:txBody>
      </p:sp>
      <p:sp>
        <p:nvSpPr>
          <p:cNvPr id="297990" name="Text Box 6"/>
          <p:cNvSpPr txBox="1">
            <a:spLocks noChangeArrowheads="1"/>
          </p:cNvSpPr>
          <p:nvPr/>
        </p:nvSpPr>
        <p:spPr bwMode="auto">
          <a:xfrm>
            <a:off x="7019925" y="692150"/>
            <a:ext cx="1408113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 Vómito</a:t>
            </a:r>
            <a:endParaRPr lang="es-ES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7991" name="Text Box 7"/>
          <p:cNvSpPr txBox="1">
            <a:spLocks noChangeArrowheads="1"/>
          </p:cNvSpPr>
          <p:nvPr/>
        </p:nvSpPr>
        <p:spPr bwMode="auto">
          <a:xfrm>
            <a:off x="971550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97993" name="Text Box 9"/>
          <p:cNvSpPr txBox="1">
            <a:spLocks noChangeArrowheads="1"/>
          </p:cNvSpPr>
          <p:nvPr/>
        </p:nvSpPr>
        <p:spPr bwMode="auto">
          <a:xfrm>
            <a:off x="1331913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97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297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animBg="1"/>
      <p:bldP spid="297988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Text Box 2"/>
          <p:cNvSpPr txBox="1">
            <a:spLocks noChangeArrowheads="1"/>
          </p:cNvSpPr>
          <p:nvPr/>
        </p:nvSpPr>
        <p:spPr bwMode="auto">
          <a:xfrm>
            <a:off x="7083425" y="260350"/>
            <a:ext cx="161131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Vías neurales</a:t>
            </a:r>
          </a:p>
          <a:p>
            <a:r>
              <a:rPr lang="es-ES_tradnl" sz="1800" b="0">
                <a:effectLst/>
              </a:rPr>
              <a:t>inicio vómito</a:t>
            </a:r>
          </a:p>
        </p:txBody>
      </p:sp>
      <p:sp>
        <p:nvSpPr>
          <p:cNvPr id="299011" name="Rectangle 3"/>
          <p:cNvSpPr>
            <a:spLocks noChangeArrowheads="1"/>
          </p:cNvSpPr>
          <p:nvPr/>
        </p:nvSpPr>
        <p:spPr bwMode="auto">
          <a:xfrm>
            <a:off x="3419475" y="404813"/>
            <a:ext cx="1655763" cy="2519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9012" name="AutoShape 4"/>
          <p:cNvSpPr>
            <a:spLocks noChangeArrowheads="1"/>
          </p:cNvSpPr>
          <p:nvPr/>
        </p:nvSpPr>
        <p:spPr bwMode="auto">
          <a:xfrm>
            <a:off x="4067175" y="1484313"/>
            <a:ext cx="360363" cy="1439862"/>
          </a:xfrm>
          <a:prstGeom prst="upArrow">
            <a:avLst>
              <a:gd name="adj1" fmla="val 50000"/>
              <a:gd name="adj2" fmla="val 99890"/>
            </a:avLst>
          </a:prstGeom>
          <a:solidFill>
            <a:srgbClr val="FFCCCC"/>
          </a:solidFill>
          <a:ln w="9525">
            <a:solidFill>
              <a:srgbClr val="00797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99013" name="Text Box 5"/>
          <p:cNvSpPr txBox="1">
            <a:spLocks noChangeArrowheads="1"/>
          </p:cNvSpPr>
          <p:nvPr/>
        </p:nvSpPr>
        <p:spPr bwMode="auto">
          <a:xfrm>
            <a:off x="3460750" y="739775"/>
            <a:ext cx="1527175" cy="608013"/>
          </a:xfrm>
          <a:prstGeom prst="rect">
            <a:avLst/>
          </a:prstGeom>
          <a:solidFill>
            <a:srgbClr val="BBE0E3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3200" b="0">
                <a:effectLst/>
              </a:rPr>
              <a:t>Vómito</a:t>
            </a:r>
          </a:p>
        </p:txBody>
      </p:sp>
      <p:sp>
        <p:nvSpPr>
          <p:cNvPr id="299014" name="Oval 6"/>
          <p:cNvSpPr>
            <a:spLocks noChangeArrowheads="1"/>
          </p:cNvSpPr>
          <p:nvPr/>
        </p:nvSpPr>
        <p:spPr bwMode="auto">
          <a:xfrm>
            <a:off x="900113" y="1412875"/>
            <a:ext cx="431800" cy="360363"/>
          </a:xfrm>
          <a:prstGeom prst="ellipse">
            <a:avLst/>
          </a:prstGeom>
          <a:solidFill>
            <a:srgbClr val="FFCCCC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solidFill>
                  <a:srgbClr val="FF0066"/>
                </a:solidFill>
                <a:effectLst/>
              </a:rPr>
              <a:t>1</a:t>
            </a:r>
          </a:p>
        </p:txBody>
      </p:sp>
      <p:sp>
        <p:nvSpPr>
          <p:cNvPr id="299015" name="Oval 7"/>
          <p:cNvSpPr>
            <a:spLocks noChangeArrowheads="1"/>
          </p:cNvSpPr>
          <p:nvPr/>
        </p:nvSpPr>
        <p:spPr bwMode="auto">
          <a:xfrm>
            <a:off x="6659563" y="1052513"/>
            <a:ext cx="504825" cy="431800"/>
          </a:xfrm>
          <a:prstGeom prst="ellipse">
            <a:avLst/>
          </a:prstGeom>
          <a:solidFill>
            <a:srgbClr val="FFCCCC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solidFill>
                  <a:srgbClr val="FF0066"/>
                </a:solidFill>
                <a:effectLst/>
              </a:rPr>
              <a:t>2</a:t>
            </a:r>
          </a:p>
        </p:txBody>
      </p:sp>
      <p:sp>
        <p:nvSpPr>
          <p:cNvPr id="299016" name="Oval 8"/>
          <p:cNvSpPr>
            <a:spLocks noChangeArrowheads="1"/>
          </p:cNvSpPr>
          <p:nvPr/>
        </p:nvSpPr>
        <p:spPr bwMode="auto">
          <a:xfrm>
            <a:off x="900113" y="5589588"/>
            <a:ext cx="431800" cy="433387"/>
          </a:xfrm>
          <a:prstGeom prst="ellipse">
            <a:avLst/>
          </a:prstGeom>
          <a:solidFill>
            <a:srgbClr val="FFCCCC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solidFill>
                  <a:srgbClr val="FF0066"/>
                </a:solidFill>
                <a:effectLst/>
              </a:rPr>
              <a:t>3</a:t>
            </a:r>
          </a:p>
        </p:txBody>
      </p:sp>
      <p:sp>
        <p:nvSpPr>
          <p:cNvPr id="299017" name="Oval 9"/>
          <p:cNvSpPr>
            <a:spLocks noChangeArrowheads="1"/>
          </p:cNvSpPr>
          <p:nvPr/>
        </p:nvSpPr>
        <p:spPr bwMode="auto">
          <a:xfrm>
            <a:off x="3059832" y="5734050"/>
            <a:ext cx="431800" cy="431800"/>
          </a:xfrm>
          <a:prstGeom prst="ellipse">
            <a:avLst/>
          </a:prstGeom>
          <a:solidFill>
            <a:srgbClr val="FFCCCC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solidFill>
                  <a:srgbClr val="FF0066"/>
                </a:solidFill>
                <a:effectLst/>
              </a:rPr>
              <a:t>4</a:t>
            </a:r>
          </a:p>
        </p:txBody>
      </p:sp>
      <p:sp>
        <p:nvSpPr>
          <p:cNvPr id="299018" name="Oval 10"/>
          <p:cNvSpPr>
            <a:spLocks noChangeArrowheads="1"/>
          </p:cNvSpPr>
          <p:nvPr/>
        </p:nvSpPr>
        <p:spPr bwMode="auto">
          <a:xfrm>
            <a:off x="6948488" y="5516563"/>
            <a:ext cx="431800" cy="433387"/>
          </a:xfrm>
          <a:prstGeom prst="ellipse">
            <a:avLst/>
          </a:prstGeom>
          <a:solidFill>
            <a:srgbClr val="FFCCCC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solidFill>
                  <a:srgbClr val="FF0066"/>
                </a:solidFill>
                <a:effectLst/>
              </a:rPr>
              <a:t>5</a:t>
            </a:r>
          </a:p>
        </p:txBody>
      </p:sp>
      <p:sp>
        <p:nvSpPr>
          <p:cNvPr id="299019" name="Text Box 11"/>
          <p:cNvSpPr txBox="1">
            <a:spLocks noChangeArrowheads="1"/>
          </p:cNvSpPr>
          <p:nvPr/>
        </p:nvSpPr>
        <p:spPr bwMode="auto">
          <a:xfrm>
            <a:off x="1389063" y="1316038"/>
            <a:ext cx="1485900" cy="609600"/>
          </a:xfrm>
          <a:prstGeom prst="rect">
            <a:avLst/>
          </a:prstGeom>
          <a:solidFill>
            <a:srgbClr val="BBE0E3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Estimulación </a:t>
            </a:r>
          </a:p>
          <a:p>
            <a:r>
              <a:rPr lang="es-ES_tradnl">
                <a:effectLst/>
              </a:rPr>
              <a:t>faríngea</a:t>
            </a:r>
          </a:p>
        </p:txBody>
      </p:sp>
      <p:sp>
        <p:nvSpPr>
          <p:cNvPr id="299020" name="Text Box 12"/>
          <p:cNvSpPr txBox="1">
            <a:spLocks noChangeArrowheads="1"/>
          </p:cNvSpPr>
          <p:nvPr/>
        </p:nvSpPr>
        <p:spPr bwMode="auto">
          <a:xfrm>
            <a:off x="1635125" y="2901950"/>
            <a:ext cx="920750" cy="52705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N. Haz </a:t>
            </a:r>
          </a:p>
          <a:p>
            <a:r>
              <a:rPr lang="es-ES_tradnl" sz="1400">
                <a:effectLst/>
              </a:rPr>
              <a:t>Solitario</a:t>
            </a:r>
          </a:p>
        </p:txBody>
      </p:sp>
      <p:sp>
        <p:nvSpPr>
          <p:cNvPr id="299021" name="Text Box 13"/>
          <p:cNvSpPr txBox="1">
            <a:spLocks noChangeArrowheads="1"/>
          </p:cNvSpPr>
          <p:nvPr/>
        </p:nvSpPr>
        <p:spPr bwMode="auto">
          <a:xfrm>
            <a:off x="1655763" y="3933825"/>
            <a:ext cx="900112" cy="31432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N. Vago</a:t>
            </a:r>
          </a:p>
        </p:txBody>
      </p:sp>
      <p:sp>
        <p:nvSpPr>
          <p:cNvPr id="299022" name="Text Box 14"/>
          <p:cNvSpPr txBox="1">
            <a:spLocks noChangeArrowheads="1"/>
          </p:cNvSpPr>
          <p:nvPr/>
        </p:nvSpPr>
        <p:spPr bwMode="auto">
          <a:xfrm>
            <a:off x="1692275" y="4462463"/>
            <a:ext cx="892175" cy="52705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Mucosa </a:t>
            </a:r>
          </a:p>
          <a:p>
            <a:r>
              <a:rPr lang="es-ES_tradnl" sz="1400">
                <a:effectLst/>
              </a:rPr>
              <a:t>gástrica</a:t>
            </a:r>
          </a:p>
        </p:txBody>
      </p:sp>
      <p:sp>
        <p:nvSpPr>
          <p:cNvPr id="299023" name="Text Box 15"/>
          <p:cNvSpPr txBox="1">
            <a:spLocks noChangeArrowheads="1"/>
          </p:cNvSpPr>
          <p:nvPr/>
        </p:nvSpPr>
        <p:spPr bwMode="auto">
          <a:xfrm>
            <a:off x="1393825" y="5348288"/>
            <a:ext cx="1395413" cy="854075"/>
          </a:xfrm>
          <a:prstGeom prst="rect">
            <a:avLst/>
          </a:prstGeom>
          <a:solidFill>
            <a:srgbClr val="BBE0E3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>
                <a:effectLst/>
              </a:rPr>
              <a:t>Ipecacuana </a:t>
            </a:r>
          </a:p>
          <a:p>
            <a:r>
              <a:rPr lang="es-ES_tradnl" dirty="0" err="1">
                <a:effectLst/>
              </a:rPr>
              <a:t>citotóxicos</a:t>
            </a:r>
            <a:r>
              <a:rPr lang="es-ES_tradnl" dirty="0">
                <a:effectLst/>
              </a:rPr>
              <a:t> </a:t>
            </a:r>
          </a:p>
          <a:p>
            <a:r>
              <a:rPr lang="es-ES_tradnl" dirty="0">
                <a:effectLst/>
              </a:rPr>
              <a:t>irritantes</a:t>
            </a:r>
          </a:p>
        </p:txBody>
      </p:sp>
      <p:sp>
        <p:nvSpPr>
          <p:cNvPr id="299024" name="Text Box 16"/>
          <p:cNvSpPr txBox="1">
            <a:spLocks noChangeArrowheads="1"/>
          </p:cNvSpPr>
          <p:nvPr/>
        </p:nvSpPr>
        <p:spPr bwMode="auto">
          <a:xfrm>
            <a:off x="3398838" y="3490913"/>
            <a:ext cx="1711325" cy="758825"/>
          </a:xfrm>
          <a:prstGeom prst="rect">
            <a:avLst/>
          </a:prstGeom>
          <a:solidFill>
            <a:srgbClr val="FFD5E3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Área postrema</a:t>
            </a:r>
          </a:p>
          <a:p>
            <a:r>
              <a:rPr lang="es-ES_tradnl" sz="1400">
                <a:effectLst/>
              </a:rPr>
              <a:t>Zona </a:t>
            </a:r>
          </a:p>
          <a:p>
            <a:r>
              <a:rPr lang="es-ES_tradnl" sz="1400">
                <a:effectLst/>
              </a:rPr>
              <a:t>Quimiorreceptora</a:t>
            </a:r>
          </a:p>
        </p:txBody>
      </p:sp>
      <p:sp>
        <p:nvSpPr>
          <p:cNvPr id="299025" name="Text Box 17"/>
          <p:cNvSpPr txBox="1">
            <a:spLocks noChangeArrowheads="1"/>
          </p:cNvSpPr>
          <p:nvPr/>
        </p:nvSpPr>
        <p:spPr bwMode="auto">
          <a:xfrm>
            <a:off x="3540125" y="4987925"/>
            <a:ext cx="1573213" cy="1343025"/>
          </a:xfrm>
          <a:prstGeom prst="rect">
            <a:avLst/>
          </a:prstGeom>
          <a:solidFill>
            <a:srgbClr val="BBE0E3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Drogas</a:t>
            </a:r>
          </a:p>
          <a:p>
            <a:r>
              <a:rPr lang="es-ES_tradnl">
                <a:effectLst/>
              </a:rPr>
              <a:t>Opiáceos</a:t>
            </a:r>
          </a:p>
          <a:p>
            <a:r>
              <a:rPr lang="es-ES_tradnl">
                <a:effectLst/>
              </a:rPr>
              <a:t>Quimioterapia</a:t>
            </a:r>
          </a:p>
          <a:p>
            <a:r>
              <a:rPr lang="es-ES_tradnl">
                <a:effectLst/>
              </a:rPr>
              <a:t>Hormonas </a:t>
            </a:r>
          </a:p>
          <a:p>
            <a:r>
              <a:rPr lang="es-ES_tradnl">
                <a:effectLst/>
              </a:rPr>
              <a:t>Embarazo</a:t>
            </a:r>
          </a:p>
        </p:txBody>
      </p:sp>
      <p:sp>
        <p:nvSpPr>
          <p:cNvPr id="299026" name="Text Box 18"/>
          <p:cNvSpPr txBox="1">
            <a:spLocks noChangeArrowheads="1"/>
          </p:cNvSpPr>
          <p:nvPr/>
        </p:nvSpPr>
        <p:spPr bwMode="auto">
          <a:xfrm>
            <a:off x="5572125" y="5419725"/>
            <a:ext cx="1339850" cy="609600"/>
          </a:xfrm>
          <a:prstGeom prst="rect">
            <a:avLst/>
          </a:prstGeom>
          <a:solidFill>
            <a:srgbClr val="BBE0E3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Vértigo de </a:t>
            </a:r>
          </a:p>
          <a:p>
            <a:r>
              <a:rPr lang="es-ES_tradnl">
                <a:effectLst/>
              </a:rPr>
              <a:t>movimiento</a:t>
            </a:r>
          </a:p>
        </p:txBody>
      </p:sp>
      <p:sp>
        <p:nvSpPr>
          <p:cNvPr id="299027" name="Text Box 19"/>
          <p:cNvSpPr txBox="1">
            <a:spLocks noChangeArrowheads="1"/>
          </p:cNvSpPr>
          <p:nvPr/>
        </p:nvSpPr>
        <p:spPr bwMode="auto">
          <a:xfrm>
            <a:off x="5795963" y="4652963"/>
            <a:ext cx="1001712" cy="31432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Laberinto</a:t>
            </a:r>
          </a:p>
        </p:txBody>
      </p:sp>
      <p:sp>
        <p:nvSpPr>
          <p:cNvPr id="299028" name="Text Box 20"/>
          <p:cNvSpPr txBox="1">
            <a:spLocks noChangeArrowheads="1"/>
          </p:cNvSpPr>
          <p:nvPr/>
        </p:nvSpPr>
        <p:spPr bwMode="auto">
          <a:xfrm>
            <a:off x="5795963" y="3933825"/>
            <a:ext cx="936625" cy="31432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Cerebelo</a:t>
            </a:r>
          </a:p>
        </p:txBody>
      </p:sp>
      <p:sp>
        <p:nvSpPr>
          <p:cNvPr id="299029" name="Text Box 21"/>
          <p:cNvSpPr txBox="1">
            <a:spLocks noChangeArrowheads="1"/>
          </p:cNvSpPr>
          <p:nvPr/>
        </p:nvSpPr>
        <p:spPr bwMode="auto">
          <a:xfrm>
            <a:off x="5189767" y="2780928"/>
            <a:ext cx="2053767" cy="707886"/>
          </a:xfrm>
          <a:prstGeom prst="rect">
            <a:avLst/>
          </a:prstGeom>
          <a:solidFill>
            <a:srgbClr val="FFB9D0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 dirty="0"/>
              <a:t>Centro Vómito </a:t>
            </a:r>
          </a:p>
          <a:p>
            <a:r>
              <a:rPr lang="es-ES_tradnl" sz="2000" dirty="0" smtClean="0"/>
              <a:t>Tallo Bulbo</a:t>
            </a:r>
            <a:endParaRPr lang="es-ES_tradnl" sz="2000" dirty="0"/>
          </a:p>
        </p:txBody>
      </p:sp>
      <p:sp>
        <p:nvSpPr>
          <p:cNvPr id="299030" name="Text Box 22"/>
          <p:cNvSpPr txBox="1">
            <a:spLocks noChangeArrowheads="1"/>
          </p:cNvSpPr>
          <p:nvPr/>
        </p:nvSpPr>
        <p:spPr bwMode="auto">
          <a:xfrm>
            <a:off x="5724525" y="1749425"/>
            <a:ext cx="1069975" cy="52705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Centros </a:t>
            </a:r>
          </a:p>
          <a:p>
            <a:r>
              <a:rPr lang="es-ES_tradnl" sz="1400">
                <a:effectLst/>
              </a:rPr>
              <a:t>superiores</a:t>
            </a:r>
          </a:p>
        </p:txBody>
      </p:sp>
      <p:sp>
        <p:nvSpPr>
          <p:cNvPr id="299031" name="Text Box 23"/>
          <p:cNvSpPr txBox="1">
            <a:spLocks noChangeArrowheads="1"/>
          </p:cNvSpPr>
          <p:nvPr/>
        </p:nvSpPr>
        <p:spPr bwMode="auto">
          <a:xfrm>
            <a:off x="5900738" y="1027113"/>
            <a:ext cx="725487" cy="365125"/>
          </a:xfrm>
          <a:prstGeom prst="rect">
            <a:avLst/>
          </a:prstGeom>
          <a:solidFill>
            <a:srgbClr val="BBE0E3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Dolor</a:t>
            </a:r>
          </a:p>
        </p:txBody>
      </p:sp>
      <p:sp>
        <p:nvSpPr>
          <p:cNvPr id="299032" name="Line 24"/>
          <p:cNvSpPr>
            <a:spLocks noChangeShapeType="1"/>
          </p:cNvSpPr>
          <p:nvPr/>
        </p:nvSpPr>
        <p:spPr bwMode="auto">
          <a:xfrm>
            <a:off x="2124075" y="1844675"/>
            <a:ext cx="0" cy="936625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33" name="Line 25"/>
          <p:cNvSpPr>
            <a:spLocks noChangeShapeType="1"/>
          </p:cNvSpPr>
          <p:nvPr/>
        </p:nvSpPr>
        <p:spPr bwMode="auto">
          <a:xfrm>
            <a:off x="6227763" y="141128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34" name="Line 26"/>
          <p:cNvSpPr>
            <a:spLocks noChangeShapeType="1"/>
          </p:cNvSpPr>
          <p:nvPr/>
        </p:nvSpPr>
        <p:spPr bwMode="auto">
          <a:xfrm>
            <a:off x="6227763" y="2276475"/>
            <a:ext cx="0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35" name="Line 27"/>
          <p:cNvSpPr>
            <a:spLocks noChangeShapeType="1"/>
          </p:cNvSpPr>
          <p:nvPr/>
        </p:nvSpPr>
        <p:spPr bwMode="auto">
          <a:xfrm>
            <a:off x="2627313" y="3141663"/>
            <a:ext cx="25923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36" name="Line 28"/>
          <p:cNvSpPr>
            <a:spLocks noChangeShapeType="1"/>
          </p:cNvSpPr>
          <p:nvPr/>
        </p:nvSpPr>
        <p:spPr bwMode="auto">
          <a:xfrm flipV="1">
            <a:off x="4284663" y="4249738"/>
            <a:ext cx="0" cy="692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37" name="Line 29"/>
          <p:cNvSpPr>
            <a:spLocks noChangeShapeType="1"/>
          </p:cNvSpPr>
          <p:nvPr/>
        </p:nvSpPr>
        <p:spPr bwMode="auto">
          <a:xfrm flipH="1" flipV="1">
            <a:off x="2627313" y="3429000"/>
            <a:ext cx="7207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38" name="Line 30"/>
          <p:cNvSpPr>
            <a:spLocks noChangeShapeType="1"/>
          </p:cNvSpPr>
          <p:nvPr/>
        </p:nvSpPr>
        <p:spPr bwMode="auto">
          <a:xfrm flipV="1">
            <a:off x="5076825" y="3490912"/>
            <a:ext cx="431800" cy="1539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40" name="Line 32"/>
          <p:cNvSpPr>
            <a:spLocks noChangeShapeType="1"/>
          </p:cNvSpPr>
          <p:nvPr/>
        </p:nvSpPr>
        <p:spPr bwMode="auto">
          <a:xfrm flipV="1">
            <a:off x="2124075" y="4221163"/>
            <a:ext cx="0" cy="287337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41" name="Line 33"/>
          <p:cNvSpPr>
            <a:spLocks noChangeShapeType="1"/>
          </p:cNvSpPr>
          <p:nvPr/>
        </p:nvSpPr>
        <p:spPr bwMode="auto">
          <a:xfrm flipV="1">
            <a:off x="2124075" y="3428998"/>
            <a:ext cx="0" cy="504057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42" name="Line 34"/>
          <p:cNvSpPr>
            <a:spLocks noChangeShapeType="1"/>
          </p:cNvSpPr>
          <p:nvPr/>
        </p:nvSpPr>
        <p:spPr bwMode="auto">
          <a:xfrm>
            <a:off x="2627313" y="4076700"/>
            <a:ext cx="720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43" name="Line 35"/>
          <p:cNvSpPr>
            <a:spLocks noChangeShapeType="1"/>
          </p:cNvSpPr>
          <p:nvPr/>
        </p:nvSpPr>
        <p:spPr bwMode="auto">
          <a:xfrm flipV="1">
            <a:off x="6227763" y="501332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44" name="Line 36"/>
          <p:cNvSpPr>
            <a:spLocks noChangeShapeType="1"/>
          </p:cNvSpPr>
          <p:nvPr/>
        </p:nvSpPr>
        <p:spPr bwMode="auto">
          <a:xfrm flipV="1">
            <a:off x="6227763" y="4292600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45" name="Line 37"/>
          <p:cNvSpPr>
            <a:spLocks noChangeShapeType="1"/>
          </p:cNvSpPr>
          <p:nvPr/>
        </p:nvSpPr>
        <p:spPr bwMode="auto">
          <a:xfrm flipH="1" flipV="1">
            <a:off x="6228184" y="3561071"/>
            <a:ext cx="0" cy="37198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41" name="Line 32"/>
          <p:cNvSpPr>
            <a:spLocks noChangeShapeType="1"/>
          </p:cNvSpPr>
          <p:nvPr/>
        </p:nvSpPr>
        <p:spPr bwMode="auto">
          <a:xfrm flipV="1">
            <a:off x="2123728" y="5013871"/>
            <a:ext cx="0" cy="287337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148931" y="6484811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9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9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9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99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99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99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2" grpId="0" animBg="1"/>
      <p:bldP spid="299014" grpId="0" animBg="1"/>
      <p:bldP spid="299015" grpId="0" animBg="1"/>
      <p:bldP spid="299016" grpId="0" animBg="1"/>
      <p:bldP spid="299017" grpId="0" animBg="1"/>
      <p:bldP spid="299018" grpId="0" animBg="1"/>
      <p:bldP spid="299019" grpId="0" animBg="1"/>
      <p:bldP spid="299020" grpId="0" animBg="1"/>
      <p:bldP spid="299021" grpId="0" animBg="1"/>
      <p:bldP spid="299022" grpId="0" animBg="1"/>
      <p:bldP spid="299023" grpId="0" animBg="1"/>
      <p:bldP spid="299024" grpId="0" animBg="1"/>
      <p:bldP spid="299024" grpId="1" animBg="1"/>
      <p:bldP spid="299025" grpId="0" animBg="1"/>
      <p:bldP spid="299026" grpId="0" animBg="1"/>
      <p:bldP spid="299027" grpId="0" animBg="1"/>
      <p:bldP spid="299028" grpId="0" animBg="1"/>
      <p:bldP spid="299029" grpId="0" animBg="1"/>
      <p:bldP spid="299030" grpId="0" animBg="1"/>
      <p:bldP spid="299031" grpId="0" animBg="1"/>
      <p:bldP spid="299032" grpId="0" animBg="1"/>
      <p:bldP spid="299033" grpId="0" animBg="1"/>
      <p:bldP spid="299034" grpId="0" animBg="1"/>
      <p:bldP spid="299035" grpId="0" animBg="1"/>
      <p:bldP spid="299036" grpId="0" animBg="1"/>
      <p:bldP spid="299037" grpId="0" animBg="1"/>
      <p:bldP spid="299037" grpId="1" animBg="1"/>
      <p:bldP spid="299038" grpId="0" animBg="1"/>
      <p:bldP spid="299038" grpId="1" animBg="1"/>
      <p:bldP spid="299040" grpId="0" animBg="1"/>
      <p:bldP spid="299041" grpId="0" animBg="1"/>
      <p:bldP spid="299042" grpId="0" animBg="1"/>
      <p:bldP spid="299043" grpId="0" animBg="1"/>
      <p:bldP spid="299044" grpId="0" animBg="1"/>
      <p:bldP spid="299045" grpId="0" animBg="1"/>
      <p:bldP spid="41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 Box 2"/>
          <p:cNvSpPr txBox="1">
            <a:spLocks noChangeArrowheads="1"/>
          </p:cNvSpPr>
          <p:nvPr/>
        </p:nvSpPr>
        <p:spPr bwMode="auto">
          <a:xfrm>
            <a:off x="6770147" y="476250"/>
            <a:ext cx="204895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 smtClean="0">
                <a:effectLst/>
              </a:rPr>
              <a:t>Reflejo Vómito </a:t>
            </a:r>
            <a:endParaRPr lang="es-ES" sz="2000" b="0" dirty="0">
              <a:effectLst/>
            </a:endParaRPr>
          </a:p>
        </p:txBody>
      </p:sp>
      <p:sp>
        <p:nvSpPr>
          <p:cNvPr id="301059" name="Text Box 3"/>
          <p:cNvSpPr txBox="1">
            <a:spLocks noChangeArrowheads="1"/>
          </p:cNvSpPr>
          <p:nvPr/>
        </p:nvSpPr>
        <p:spPr bwMode="auto">
          <a:xfrm>
            <a:off x="3389313" y="1268413"/>
            <a:ext cx="2363787" cy="425450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2000" b="0">
                <a:effectLst/>
              </a:rPr>
              <a:t>Muchos estímulos </a:t>
            </a:r>
          </a:p>
        </p:txBody>
      </p:sp>
      <p:sp>
        <p:nvSpPr>
          <p:cNvPr id="301060" name="Text Box 4"/>
          <p:cNvSpPr txBox="1">
            <a:spLocks noChangeArrowheads="1"/>
          </p:cNvSpPr>
          <p:nvPr/>
        </p:nvSpPr>
        <p:spPr bwMode="auto">
          <a:xfrm>
            <a:off x="3038475" y="2287588"/>
            <a:ext cx="3067050" cy="974725"/>
          </a:xfrm>
          <a:prstGeom prst="rect">
            <a:avLst/>
          </a:prstGeom>
          <a:solidFill>
            <a:srgbClr val="FFE181"/>
          </a:solidFill>
          <a:ln w="28575">
            <a:solidFill>
              <a:srgbClr val="00B05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2000" dirty="0">
                <a:effectLst/>
              </a:rPr>
              <a:t>Centro Vómito</a:t>
            </a:r>
            <a:endParaRPr lang="es-MX" sz="2000" b="0" dirty="0">
              <a:effectLst/>
            </a:endParaRPr>
          </a:p>
          <a:p>
            <a:r>
              <a:rPr lang="es-MX" sz="1800" b="0" dirty="0">
                <a:effectLst/>
              </a:rPr>
              <a:t>Formación reticular lateral</a:t>
            </a:r>
          </a:p>
          <a:p>
            <a:r>
              <a:rPr lang="es-MX" sz="1800" b="0" dirty="0">
                <a:effectLst/>
              </a:rPr>
              <a:t>Centro Quimiorreceptor </a:t>
            </a:r>
          </a:p>
        </p:txBody>
      </p:sp>
      <p:sp>
        <p:nvSpPr>
          <p:cNvPr id="301061" name="Text Box 5"/>
          <p:cNvSpPr txBox="1">
            <a:spLocks noChangeArrowheads="1"/>
          </p:cNvSpPr>
          <p:nvPr/>
        </p:nvSpPr>
        <p:spPr bwMode="auto">
          <a:xfrm>
            <a:off x="4572000" y="3789363"/>
            <a:ext cx="3887788" cy="2117725"/>
          </a:xfrm>
          <a:prstGeom prst="rect">
            <a:avLst/>
          </a:prstGeom>
          <a:solidFill>
            <a:srgbClr val="DBFF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MX" sz="1800" b="0" dirty="0">
                <a:effectLst/>
              </a:rPr>
              <a:t>Respuestas MOTORAS</a:t>
            </a:r>
          </a:p>
          <a:p>
            <a:r>
              <a:rPr lang="es-MX" sz="2000" b="0" dirty="0">
                <a:effectLst/>
              </a:rPr>
              <a:t>AUTONÓMICAS</a:t>
            </a:r>
          </a:p>
          <a:p>
            <a:pPr algn="l"/>
            <a:endParaRPr lang="es-MX" sz="1000" b="0" dirty="0">
              <a:effectLst/>
            </a:endParaRPr>
          </a:p>
          <a:p>
            <a:pPr algn="l"/>
            <a:r>
              <a:rPr lang="es-MX" sz="2000" dirty="0">
                <a:solidFill>
                  <a:srgbClr val="008E5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SNE:</a:t>
            </a:r>
            <a:r>
              <a:rPr lang="es-MX" sz="1800" b="0" dirty="0">
                <a:effectLst/>
              </a:rPr>
              <a:t> </a:t>
            </a:r>
            <a:r>
              <a:rPr lang="es-MX" sz="1800" b="0" dirty="0" err="1">
                <a:effectLst/>
              </a:rPr>
              <a:t>Antiperistaltismo</a:t>
            </a:r>
            <a:endParaRPr lang="es-MX" sz="1800" dirty="0">
              <a:solidFill>
                <a:srgbClr val="008E55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endParaRPr lang="es-MX" sz="900" b="0" dirty="0">
              <a:solidFill>
                <a:schemeClr val="accent2"/>
              </a:solidFill>
              <a:effectLst/>
            </a:endParaRPr>
          </a:p>
          <a:p>
            <a:pPr algn="l"/>
            <a:r>
              <a:rPr lang="es-MX" sz="1800" b="0" dirty="0">
                <a:solidFill>
                  <a:schemeClr val="accent2"/>
                </a:solidFill>
              </a:rPr>
              <a:t>Parasimpático</a:t>
            </a:r>
            <a:r>
              <a:rPr lang="es-MX" sz="1800" b="0" dirty="0">
                <a:effectLst/>
              </a:rPr>
              <a:t>: lagrimeo, salivación</a:t>
            </a:r>
          </a:p>
          <a:p>
            <a:pPr algn="l"/>
            <a:r>
              <a:rPr lang="es-MX" sz="1800" b="0" dirty="0">
                <a:solidFill>
                  <a:srgbClr val="CC0000"/>
                </a:solidFill>
              </a:rPr>
              <a:t>Simpático</a:t>
            </a:r>
            <a:r>
              <a:rPr lang="es-MX" sz="1800" b="0" dirty="0">
                <a:solidFill>
                  <a:srgbClr val="CC0000"/>
                </a:solidFill>
                <a:effectLst/>
              </a:rPr>
              <a:t>:</a:t>
            </a:r>
            <a:r>
              <a:rPr lang="es-MX" sz="1800" b="0" dirty="0">
                <a:effectLst/>
              </a:rPr>
              <a:t> midriasis, palidez, sudación, aumento FC, FR, “mareo”</a:t>
            </a:r>
          </a:p>
        </p:txBody>
      </p:sp>
      <p:sp>
        <p:nvSpPr>
          <p:cNvPr id="301062" name="Rectangle 6"/>
          <p:cNvSpPr>
            <a:spLocks noChangeArrowheads="1"/>
          </p:cNvSpPr>
          <p:nvPr/>
        </p:nvSpPr>
        <p:spPr bwMode="auto">
          <a:xfrm>
            <a:off x="1403350" y="3789363"/>
            <a:ext cx="2952750" cy="1676400"/>
          </a:xfrm>
          <a:prstGeom prst="rect">
            <a:avLst/>
          </a:prstGeom>
          <a:solidFill>
            <a:srgbClr val="CCCCFF"/>
          </a:solidFill>
          <a:ln w="28575">
            <a:solidFill>
              <a:srgbClr val="CC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MX" sz="1800" b="0">
                <a:effectLst/>
              </a:rPr>
              <a:t>Respuestas MOTORAS </a:t>
            </a:r>
          </a:p>
          <a:p>
            <a:r>
              <a:rPr lang="es-MX" sz="2000" b="0">
                <a:effectLst/>
              </a:rPr>
              <a:t>SOMÁTICAS </a:t>
            </a:r>
          </a:p>
          <a:p>
            <a:pPr algn="l"/>
            <a:endParaRPr lang="es-MX" sz="1000" b="0">
              <a:effectLst/>
            </a:endParaRPr>
          </a:p>
          <a:p>
            <a:pPr algn="l"/>
            <a:r>
              <a:rPr lang="es-MX" sz="1800" b="0">
                <a:effectLst/>
              </a:rPr>
              <a:t>Postura: arcadas</a:t>
            </a:r>
          </a:p>
          <a:p>
            <a:pPr algn="l"/>
            <a:r>
              <a:rPr lang="es-MX" sz="1800" b="0">
                <a:effectLst/>
              </a:rPr>
              <a:t>Cierre glotis X par</a:t>
            </a:r>
          </a:p>
          <a:p>
            <a:pPr algn="l"/>
            <a:r>
              <a:rPr lang="es-MX" sz="1800" b="0">
                <a:effectLst/>
              </a:rPr>
              <a:t>Cierre nasofaringe V par</a:t>
            </a:r>
          </a:p>
        </p:txBody>
      </p:sp>
      <p:sp>
        <p:nvSpPr>
          <p:cNvPr id="301063" name="Line 7"/>
          <p:cNvSpPr>
            <a:spLocks noChangeShapeType="1"/>
          </p:cNvSpPr>
          <p:nvPr/>
        </p:nvSpPr>
        <p:spPr bwMode="auto">
          <a:xfrm>
            <a:off x="4572000" y="1724025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1064" name="Line 8"/>
          <p:cNvSpPr>
            <a:spLocks noChangeShapeType="1"/>
          </p:cNvSpPr>
          <p:nvPr/>
        </p:nvSpPr>
        <p:spPr bwMode="auto">
          <a:xfrm>
            <a:off x="3563938" y="3308350"/>
            <a:ext cx="0" cy="433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1065" name="Line 9"/>
          <p:cNvSpPr>
            <a:spLocks noChangeShapeType="1"/>
          </p:cNvSpPr>
          <p:nvPr/>
        </p:nvSpPr>
        <p:spPr bwMode="auto">
          <a:xfrm>
            <a:off x="5508625" y="3308350"/>
            <a:ext cx="0" cy="433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1066" name="Text Box 10"/>
          <p:cNvSpPr txBox="1">
            <a:spLocks noChangeArrowheads="1"/>
          </p:cNvSpPr>
          <p:nvPr/>
        </p:nvSpPr>
        <p:spPr bwMode="auto">
          <a:xfrm>
            <a:off x="636945" y="523329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1067" name="Text Box 11"/>
          <p:cNvSpPr txBox="1">
            <a:spLocks noChangeArrowheads="1"/>
          </p:cNvSpPr>
          <p:nvPr/>
        </p:nvSpPr>
        <p:spPr bwMode="auto">
          <a:xfrm>
            <a:off x="6227763" y="2565400"/>
            <a:ext cx="1746250" cy="42545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>
                <a:effectLst/>
              </a:rPr>
              <a:t>Tallo-BULBO</a:t>
            </a:r>
          </a:p>
        </p:txBody>
      </p:sp>
      <p:pic>
        <p:nvPicPr>
          <p:cNvPr id="301069" name="Picture 13" descr="vomiting-man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5" t="16780" r="6609"/>
          <a:stretch>
            <a:fillRect/>
          </a:stretch>
        </p:blipFill>
        <p:spPr bwMode="auto">
          <a:xfrm>
            <a:off x="250825" y="3789363"/>
            <a:ext cx="1057275" cy="174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522635" y="1268760"/>
            <a:ext cx="1159292" cy="40011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Entrada</a:t>
            </a:r>
            <a:endParaRPr lang="es-VE" sz="2000" b="0" dirty="0"/>
          </a:p>
        </p:txBody>
      </p:sp>
      <p:sp>
        <p:nvSpPr>
          <p:cNvPr id="4" name="3 CuadroTexto"/>
          <p:cNvSpPr txBox="1"/>
          <p:nvPr/>
        </p:nvSpPr>
        <p:spPr>
          <a:xfrm>
            <a:off x="1539467" y="3244914"/>
            <a:ext cx="941284" cy="400110"/>
          </a:xfrm>
          <a:prstGeom prst="rect">
            <a:avLst/>
          </a:prstGeom>
          <a:solidFill>
            <a:srgbClr val="FDB5C6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Salida</a:t>
            </a:r>
            <a:endParaRPr lang="es-VE" sz="2000" b="0" dirty="0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5" name="4 Flecha abajo"/>
          <p:cNvSpPr/>
          <p:nvPr/>
        </p:nvSpPr>
        <p:spPr bwMode="auto">
          <a:xfrm>
            <a:off x="2038962" y="1668870"/>
            <a:ext cx="63319" cy="1576044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39467" y="2319685"/>
            <a:ext cx="998991" cy="400110"/>
          </a:xfrm>
          <a:prstGeom prst="rect">
            <a:avLst/>
          </a:prstGeom>
          <a:solidFill>
            <a:srgbClr val="FFE181"/>
          </a:solidFill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Centro</a:t>
            </a:r>
            <a:endParaRPr lang="es-VE" sz="20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59" grpId="0" animBg="1"/>
      <p:bldP spid="301060" grpId="0" animBg="1"/>
      <p:bldP spid="301061" grpId="0" animBg="1"/>
      <p:bldP spid="301062" grpId="0" animBg="1"/>
      <p:bldP spid="301063" grpId="0" animBg="1"/>
      <p:bldP spid="301064" grpId="0" animBg="1"/>
      <p:bldP spid="301065" grpId="0" animBg="1"/>
      <p:bldP spid="301067" grpId="0" animBg="1"/>
      <p:bldP spid="5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Text Box 2"/>
          <p:cNvSpPr txBox="1">
            <a:spLocks noChangeArrowheads="1"/>
          </p:cNvSpPr>
          <p:nvPr/>
        </p:nvSpPr>
        <p:spPr bwMode="auto">
          <a:xfrm>
            <a:off x="950913" y="1196975"/>
            <a:ext cx="30622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effectLst/>
              </a:rPr>
              <a:t>Prodromos al vómito</a:t>
            </a:r>
          </a:p>
        </p:txBody>
      </p:sp>
      <p:sp>
        <p:nvSpPr>
          <p:cNvPr id="300035" name="Text Box 3"/>
          <p:cNvSpPr txBox="1">
            <a:spLocks noChangeArrowheads="1"/>
          </p:cNvSpPr>
          <p:nvPr/>
        </p:nvSpPr>
        <p:spPr bwMode="auto">
          <a:xfrm>
            <a:off x="1258888" y="1844675"/>
            <a:ext cx="2523448" cy="4154984"/>
          </a:xfrm>
          <a:prstGeom prst="rect">
            <a:avLst/>
          </a:prstGeom>
          <a:noFill/>
          <a:ln w="9525">
            <a:solidFill>
              <a:srgbClr val="00797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007976"/>
              </a:buClr>
              <a:buSzPct val="200000"/>
              <a:buFontTx/>
              <a:buChar char="•"/>
            </a:pPr>
            <a:r>
              <a:rPr lang="es-ES_tradnl" sz="1800" b="0" dirty="0">
                <a:effectLst/>
              </a:rPr>
              <a:t> </a:t>
            </a:r>
            <a:r>
              <a:rPr lang="es-ES_tradnl" sz="1800" dirty="0">
                <a:effectLst/>
              </a:rPr>
              <a:t>Activación Corteza</a:t>
            </a:r>
          </a:p>
          <a:p>
            <a:pPr algn="l">
              <a:buClr>
                <a:srgbClr val="007976"/>
              </a:buClr>
              <a:buSzPct val="200000"/>
            </a:pPr>
            <a:r>
              <a:rPr lang="es-ES_tradnl" sz="1800" b="0" dirty="0">
                <a:effectLst/>
              </a:rPr>
              <a:t>    </a:t>
            </a:r>
            <a:r>
              <a:rPr lang="es-ES_tradnl" dirty="0">
                <a:effectLst/>
              </a:rPr>
              <a:t>Náusea</a:t>
            </a:r>
          </a:p>
          <a:p>
            <a:pPr algn="l">
              <a:buClr>
                <a:srgbClr val="007976"/>
              </a:buClr>
              <a:buSzPct val="200000"/>
              <a:buFontTx/>
              <a:buChar char="•"/>
            </a:pPr>
            <a:endParaRPr lang="es-ES_tradnl" dirty="0">
              <a:effectLst/>
            </a:endParaRPr>
          </a:p>
          <a:p>
            <a:pPr algn="l">
              <a:buClr>
                <a:srgbClr val="007976"/>
              </a:buClr>
              <a:buSzPct val="200000"/>
              <a:buFontTx/>
              <a:buChar char="•"/>
            </a:pPr>
            <a:r>
              <a:rPr lang="es-ES_tradnl" sz="1800" b="0" dirty="0">
                <a:effectLst/>
              </a:rPr>
              <a:t> </a:t>
            </a:r>
            <a:r>
              <a:rPr lang="es-ES_tradnl" sz="1800" dirty="0">
                <a:effectLst/>
              </a:rPr>
              <a:t>Activación SNA</a:t>
            </a:r>
          </a:p>
          <a:p>
            <a:pPr algn="l"/>
            <a:r>
              <a:rPr lang="es-ES_tradnl" sz="1000" b="0" dirty="0">
                <a:effectLst/>
              </a:rPr>
              <a:t>  </a:t>
            </a:r>
          </a:p>
          <a:p>
            <a:pPr algn="l"/>
            <a:r>
              <a:rPr lang="es-ES_tradnl" sz="1800" b="0" dirty="0">
                <a:effectLst/>
              </a:rPr>
              <a:t>   *</a:t>
            </a:r>
            <a:r>
              <a:rPr lang="es-ES_tradnl" sz="1800" dirty="0">
                <a:solidFill>
                  <a:srgbClr val="FF0066"/>
                </a:solidFill>
                <a:effectLst/>
              </a:rPr>
              <a:t>Simpático</a:t>
            </a:r>
          </a:p>
          <a:p>
            <a:pPr algn="l"/>
            <a:r>
              <a:rPr lang="es-ES_tradnl" sz="1800" b="0" dirty="0">
                <a:effectLst/>
              </a:rPr>
              <a:t>     </a:t>
            </a:r>
            <a:r>
              <a:rPr lang="es-ES_tradnl" dirty="0">
                <a:effectLst/>
              </a:rPr>
              <a:t>Midriasis</a:t>
            </a:r>
          </a:p>
          <a:p>
            <a:pPr algn="l"/>
            <a:r>
              <a:rPr lang="es-ES_tradnl" dirty="0">
                <a:effectLst/>
              </a:rPr>
              <a:t>    Palidez</a:t>
            </a:r>
          </a:p>
          <a:p>
            <a:pPr algn="l"/>
            <a:r>
              <a:rPr lang="es-ES_tradnl" dirty="0">
                <a:effectLst/>
              </a:rPr>
              <a:t>    Sudación </a:t>
            </a:r>
          </a:p>
          <a:p>
            <a:pPr algn="l"/>
            <a:r>
              <a:rPr lang="es-ES_tradnl" dirty="0">
                <a:effectLst/>
              </a:rPr>
              <a:t>    Aumento FC y FR</a:t>
            </a:r>
          </a:p>
          <a:p>
            <a:pPr algn="l"/>
            <a:r>
              <a:rPr lang="es-ES_tradnl" dirty="0">
                <a:effectLst/>
              </a:rPr>
              <a:t>    Disminución pCO</a:t>
            </a:r>
            <a:r>
              <a:rPr lang="es-ES_tradnl" baseline="-25000" dirty="0">
                <a:effectLst/>
              </a:rPr>
              <a:t>2</a:t>
            </a:r>
          </a:p>
          <a:p>
            <a:pPr algn="l"/>
            <a:r>
              <a:rPr lang="es-ES_tradnl" dirty="0">
                <a:effectLst/>
              </a:rPr>
              <a:t>    Mareo </a:t>
            </a:r>
          </a:p>
          <a:p>
            <a:pPr algn="l"/>
            <a:endParaRPr lang="es-ES_tradnl" dirty="0">
              <a:effectLst/>
            </a:endParaRPr>
          </a:p>
          <a:p>
            <a:pPr algn="l"/>
            <a:r>
              <a:rPr lang="es-ES_tradnl" sz="1800" b="0" dirty="0">
                <a:effectLst/>
              </a:rPr>
              <a:t> *</a:t>
            </a:r>
            <a:r>
              <a:rPr lang="es-ES_tradnl" sz="1800" dirty="0">
                <a:solidFill>
                  <a:schemeClr val="accent2"/>
                </a:solidFill>
                <a:effectLst/>
              </a:rPr>
              <a:t>Parasimpático</a:t>
            </a:r>
          </a:p>
          <a:p>
            <a:pPr algn="l"/>
            <a:r>
              <a:rPr lang="es-ES_tradnl" sz="1800" b="0" dirty="0">
                <a:effectLst/>
              </a:rPr>
              <a:t>     </a:t>
            </a:r>
            <a:r>
              <a:rPr lang="es-ES_tradnl" dirty="0">
                <a:effectLst/>
              </a:rPr>
              <a:t>Salivación profusa</a:t>
            </a:r>
          </a:p>
          <a:p>
            <a:pPr algn="l"/>
            <a:r>
              <a:rPr lang="es-ES_tradnl" dirty="0">
                <a:effectLst/>
              </a:rPr>
              <a:t>    Lagrimeo</a:t>
            </a:r>
          </a:p>
        </p:txBody>
      </p:sp>
      <p:pic>
        <p:nvPicPr>
          <p:cNvPr id="300036" name="Picture 4" descr="img25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36" t="70670" r="40205"/>
          <a:stretch>
            <a:fillRect/>
          </a:stretch>
        </p:blipFill>
        <p:spPr bwMode="auto">
          <a:xfrm>
            <a:off x="4927600" y="1989138"/>
            <a:ext cx="2520950" cy="254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0037" name="Text Box 5"/>
          <p:cNvSpPr txBox="1">
            <a:spLocks noChangeArrowheads="1"/>
          </p:cNvSpPr>
          <p:nvPr/>
        </p:nvSpPr>
        <p:spPr bwMode="auto">
          <a:xfrm>
            <a:off x="4056063" y="4557713"/>
            <a:ext cx="1746250" cy="793750"/>
          </a:xfrm>
          <a:prstGeom prst="rect">
            <a:avLst/>
          </a:prstGeom>
          <a:solidFill>
            <a:srgbClr val="BBE0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Antiperistalsis</a:t>
            </a:r>
          </a:p>
          <a:p>
            <a:endParaRPr lang="es-MX" sz="1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Cierre píloro</a:t>
            </a:r>
          </a:p>
        </p:txBody>
      </p:sp>
      <p:sp>
        <p:nvSpPr>
          <p:cNvPr id="300038" name="Text Box 6"/>
          <p:cNvSpPr txBox="1">
            <a:spLocks noChangeArrowheads="1"/>
          </p:cNvSpPr>
          <p:nvPr/>
        </p:nvSpPr>
        <p:spPr bwMode="auto">
          <a:xfrm>
            <a:off x="6140450" y="4413250"/>
            <a:ext cx="1960563" cy="1190625"/>
          </a:xfrm>
          <a:prstGeom prst="rect">
            <a:avLst/>
          </a:prstGeom>
          <a:solidFill>
            <a:srgbClr val="BBE0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Aumento presión</a:t>
            </a:r>
          </a:p>
          <a:p>
            <a:r>
              <a:rPr lang="es-MX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MX" sz="18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intraabdominal</a:t>
            </a:r>
            <a:endParaRPr lang="es-MX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MX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MX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Respiración fija</a:t>
            </a:r>
          </a:p>
        </p:txBody>
      </p:sp>
      <p:sp>
        <p:nvSpPr>
          <p:cNvPr id="300039" name="Text Box 7"/>
          <p:cNvSpPr txBox="1">
            <a:spLocks noChangeArrowheads="1"/>
          </p:cNvSpPr>
          <p:nvPr/>
        </p:nvSpPr>
        <p:spPr bwMode="auto">
          <a:xfrm>
            <a:off x="4184650" y="10525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770147" y="476250"/>
            <a:ext cx="204895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 smtClean="0">
                <a:effectLst/>
              </a:rPr>
              <a:t>Reflejo Vómito </a:t>
            </a:r>
            <a:endParaRPr lang="es-ES" sz="2000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00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4" grpId="0" animBg="1"/>
      <p:bldP spid="300035" grpId="0" animBg="1"/>
      <p:bldP spid="300037" grpId="0" animBg="1"/>
      <p:bldP spid="300038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Text Box 2"/>
          <p:cNvSpPr txBox="1">
            <a:spLocks noChangeArrowheads="1"/>
          </p:cNvSpPr>
          <p:nvPr/>
        </p:nvSpPr>
        <p:spPr bwMode="auto">
          <a:xfrm>
            <a:off x="6497373" y="423637"/>
            <a:ext cx="205898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Reflejo Vómito </a:t>
            </a:r>
          </a:p>
        </p:txBody>
      </p:sp>
      <p:sp>
        <p:nvSpPr>
          <p:cNvPr id="302083" name="Text Box 3"/>
          <p:cNvSpPr txBox="1">
            <a:spLocks noChangeArrowheads="1"/>
          </p:cNvSpPr>
          <p:nvPr/>
        </p:nvSpPr>
        <p:spPr bwMode="auto">
          <a:xfrm>
            <a:off x="400050" y="2336800"/>
            <a:ext cx="1760538" cy="609600"/>
          </a:xfrm>
          <a:prstGeom prst="rect">
            <a:avLst/>
          </a:prstGeom>
          <a:noFill/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Irritación </a:t>
            </a:r>
          </a:p>
          <a:p>
            <a:r>
              <a:rPr lang="es-ES_tradnl">
                <a:effectLst/>
              </a:rPr>
              <a:t>Gastrointestinal</a:t>
            </a:r>
          </a:p>
        </p:txBody>
      </p:sp>
      <p:sp>
        <p:nvSpPr>
          <p:cNvPr id="302084" name="Text Box 4"/>
          <p:cNvSpPr txBox="1">
            <a:spLocks noChangeArrowheads="1"/>
          </p:cNvSpPr>
          <p:nvPr/>
        </p:nvSpPr>
        <p:spPr bwMode="auto">
          <a:xfrm>
            <a:off x="2592388" y="2336800"/>
            <a:ext cx="1360487" cy="854075"/>
          </a:xfrm>
          <a:prstGeom prst="rect">
            <a:avLst/>
          </a:prstGeom>
          <a:noFill/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Aferencias </a:t>
            </a:r>
          </a:p>
          <a:p>
            <a:r>
              <a:rPr lang="es-ES_tradnl">
                <a:effectLst/>
              </a:rPr>
              <a:t>Sensoriales</a:t>
            </a:r>
          </a:p>
          <a:p>
            <a:r>
              <a:rPr lang="es-ES_tradnl">
                <a:effectLst/>
              </a:rPr>
              <a:t>X</a:t>
            </a:r>
          </a:p>
        </p:txBody>
      </p:sp>
      <p:sp>
        <p:nvSpPr>
          <p:cNvPr id="302085" name="Text Box 5"/>
          <p:cNvSpPr txBox="1">
            <a:spLocks noChangeArrowheads="1"/>
          </p:cNvSpPr>
          <p:nvPr/>
        </p:nvSpPr>
        <p:spPr bwMode="auto">
          <a:xfrm>
            <a:off x="4451350" y="2409825"/>
            <a:ext cx="1022350" cy="609600"/>
          </a:xfrm>
          <a:prstGeom prst="rect">
            <a:avLst/>
          </a:prstGeom>
          <a:noFill/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N. Haz </a:t>
            </a:r>
          </a:p>
          <a:p>
            <a:r>
              <a:rPr lang="es-ES_tradnl">
                <a:effectLst/>
              </a:rPr>
              <a:t>solitario</a:t>
            </a:r>
          </a:p>
        </p:txBody>
      </p:sp>
      <p:sp>
        <p:nvSpPr>
          <p:cNvPr id="302086" name="Text Box 6"/>
          <p:cNvSpPr txBox="1">
            <a:spLocks noChangeArrowheads="1"/>
          </p:cNvSpPr>
          <p:nvPr/>
        </p:nvSpPr>
        <p:spPr bwMode="auto">
          <a:xfrm>
            <a:off x="6070600" y="2312988"/>
            <a:ext cx="1770063" cy="698500"/>
          </a:xfrm>
          <a:prstGeom prst="rect">
            <a:avLst/>
          </a:prstGeom>
          <a:solidFill>
            <a:srgbClr val="FFE181"/>
          </a:solidFill>
          <a:ln w="57150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Centro Vómito</a:t>
            </a:r>
          </a:p>
          <a:p>
            <a:r>
              <a:rPr lang="es-ES_tradnl" sz="1800" b="0">
                <a:effectLst/>
              </a:rPr>
              <a:t>Bulbo</a:t>
            </a:r>
          </a:p>
        </p:txBody>
      </p:sp>
      <p:sp>
        <p:nvSpPr>
          <p:cNvPr id="302087" name="Text Box 7"/>
          <p:cNvSpPr txBox="1">
            <a:spLocks noChangeArrowheads="1"/>
          </p:cNvSpPr>
          <p:nvPr/>
        </p:nvSpPr>
        <p:spPr bwMode="auto">
          <a:xfrm>
            <a:off x="6877050" y="3830638"/>
            <a:ext cx="1452563" cy="2262187"/>
          </a:xfrm>
          <a:prstGeom prst="rect">
            <a:avLst/>
          </a:prstGeom>
          <a:solidFill>
            <a:srgbClr val="D6F3B3"/>
          </a:solidFill>
          <a:ln w="38100">
            <a:solidFill>
              <a:schemeClr val="fol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>
                <a:effectLst/>
              </a:rPr>
              <a:t>Respuestas </a:t>
            </a:r>
          </a:p>
          <a:p>
            <a:r>
              <a:rPr lang="es-ES_tradnl" dirty="0">
                <a:effectLst/>
              </a:rPr>
              <a:t>Motoras </a:t>
            </a:r>
          </a:p>
          <a:p>
            <a:r>
              <a:rPr lang="es-ES_tradnl" dirty="0">
                <a:solidFill>
                  <a:srgbClr val="006600"/>
                </a:solidFill>
              </a:rPr>
              <a:t>Autonómicas</a:t>
            </a:r>
          </a:p>
          <a:p>
            <a:endParaRPr lang="es-ES_tradnl" sz="800" dirty="0">
              <a:effectLst/>
            </a:endParaRPr>
          </a:p>
          <a:p>
            <a:r>
              <a:rPr lang="es-ES_tradnl" sz="1400" dirty="0">
                <a:effectLst/>
              </a:rPr>
              <a:t>N. Dorsal X</a:t>
            </a:r>
          </a:p>
          <a:p>
            <a:r>
              <a:rPr lang="es-ES_tradnl" sz="1400" dirty="0">
                <a:effectLst/>
              </a:rPr>
              <a:t>VII, IX, </a:t>
            </a:r>
          </a:p>
          <a:p>
            <a:r>
              <a:rPr lang="es-ES_tradnl" sz="1400" dirty="0">
                <a:effectLst/>
              </a:rPr>
              <a:t>CCV CR</a:t>
            </a:r>
          </a:p>
          <a:p>
            <a:endParaRPr lang="es-ES_tradnl" sz="1400" dirty="0">
              <a:effectLst/>
            </a:endParaRPr>
          </a:p>
          <a:p>
            <a:r>
              <a:rPr lang="es-ES_tradnl" sz="1400" dirty="0">
                <a:solidFill>
                  <a:srgbClr val="006600"/>
                </a:solidFill>
              </a:rPr>
              <a:t>SNE</a:t>
            </a:r>
            <a:r>
              <a:rPr lang="es-ES_tradnl" sz="1400" dirty="0">
                <a:effectLst/>
              </a:rPr>
              <a:t> </a:t>
            </a:r>
          </a:p>
          <a:p>
            <a:r>
              <a:rPr lang="es-ES_tradnl" sz="1400" dirty="0" err="1">
                <a:effectLst/>
              </a:rPr>
              <a:t>Antiperistalsis</a:t>
            </a:r>
            <a:endParaRPr lang="es-ES_tradnl" sz="1400" dirty="0">
              <a:effectLst/>
            </a:endParaRPr>
          </a:p>
        </p:txBody>
      </p:sp>
      <p:sp>
        <p:nvSpPr>
          <p:cNvPr id="302088" name="Text Box 8"/>
          <p:cNvSpPr txBox="1">
            <a:spLocks noChangeArrowheads="1"/>
          </p:cNvSpPr>
          <p:nvPr/>
        </p:nvSpPr>
        <p:spPr bwMode="auto">
          <a:xfrm>
            <a:off x="4284663" y="3849688"/>
            <a:ext cx="2012950" cy="2171700"/>
          </a:xfrm>
          <a:prstGeom prst="rect">
            <a:avLst/>
          </a:prstGeom>
          <a:solidFill>
            <a:srgbClr val="CCCCFF"/>
          </a:solidFill>
          <a:ln w="38100">
            <a:solidFill>
              <a:srgbClr val="CC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>
                <a:effectLst/>
              </a:rPr>
              <a:t>Respuestas </a:t>
            </a:r>
          </a:p>
          <a:p>
            <a:r>
              <a:rPr lang="es-ES_tradnl" dirty="0">
                <a:effectLst/>
              </a:rPr>
              <a:t>Motoras </a:t>
            </a:r>
          </a:p>
          <a:p>
            <a:r>
              <a:rPr lang="es-ES_tradnl" dirty="0">
                <a:solidFill>
                  <a:srgbClr val="7030A0"/>
                </a:solidFill>
              </a:rPr>
              <a:t>Somáticas</a:t>
            </a:r>
          </a:p>
          <a:p>
            <a:endParaRPr lang="es-ES_tradnl" dirty="0">
              <a:effectLst/>
            </a:endParaRPr>
          </a:p>
          <a:p>
            <a:r>
              <a:rPr lang="es-ES_tradnl" sz="1400" dirty="0">
                <a:effectLst/>
              </a:rPr>
              <a:t>Cierre glotis X</a:t>
            </a:r>
          </a:p>
          <a:p>
            <a:r>
              <a:rPr lang="es-ES_tradnl" sz="1400" dirty="0">
                <a:effectLst/>
              </a:rPr>
              <a:t>Cierre nasofaringe V</a:t>
            </a:r>
          </a:p>
          <a:p>
            <a:r>
              <a:rPr lang="es-ES_tradnl" sz="1400" dirty="0">
                <a:effectLst/>
              </a:rPr>
              <a:t>M. Espinal</a:t>
            </a:r>
          </a:p>
          <a:p>
            <a:r>
              <a:rPr lang="es-ES_tradnl" sz="1400" dirty="0">
                <a:effectLst/>
              </a:rPr>
              <a:t>N. Somáticos </a:t>
            </a:r>
          </a:p>
          <a:p>
            <a:r>
              <a:rPr lang="es-ES_tradnl" sz="1400" dirty="0">
                <a:effectLst/>
              </a:rPr>
              <a:t>Postura</a:t>
            </a:r>
          </a:p>
        </p:txBody>
      </p:sp>
      <p:sp>
        <p:nvSpPr>
          <p:cNvPr id="302089" name="Rectangle 9"/>
          <p:cNvSpPr>
            <a:spLocks noChangeArrowheads="1"/>
          </p:cNvSpPr>
          <p:nvPr/>
        </p:nvSpPr>
        <p:spPr bwMode="auto">
          <a:xfrm>
            <a:off x="898525" y="1579563"/>
            <a:ext cx="1785938" cy="3651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Tx. bacterianas</a:t>
            </a:r>
          </a:p>
        </p:txBody>
      </p:sp>
      <p:sp>
        <p:nvSpPr>
          <p:cNvPr id="302090" name="Rectangle 10"/>
          <p:cNvSpPr>
            <a:spLocks noChangeArrowheads="1"/>
          </p:cNvSpPr>
          <p:nvPr/>
        </p:nvSpPr>
        <p:spPr bwMode="auto">
          <a:xfrm>
            <a:off x="5940425" y="1390650"/>
            <a:ext cx="2041525" cy="6699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Área </a:t>
            </a:r>
          </a:p>
          <a:p>
            <a:r>
              <a:rPr lang="es-ES_tradnl" sz="1800" b="0">
                <a:effectLst/>
              </a:rPr>
              <a:t>quimiorreceptora</a:t>
            </a:r>
          </a:p>
        </p:txBody>
      </p:sp>
      <p:sp>
        <p:nvSpPr>
          <p:cNvPr id="302091" name="Line 11"/>
          <p:cNvSpPr>
            <a:spLocks noChangeShapeType="1"/>
          </p:cNvSpPr>
          <p:nvPr/>
        </p:nvSpPr>
        <p:spPr bwMode="auto">
          <a:xfrm>
            <a:off x="2771775" y="1700213"/>
            <a:ext cx="9350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2" name="Text Box 12"/>
          <p:cNvSpPr txBox="1">
            <a:spLocks noChangeArrowheads="1"/>
          </p:cNvSpPr>
          <p:nvPr/>
        </p:nvSpPr>
        <p:spPr bwMode="auto">
          <a:xfrm>
            <a:off x="3800475" y="1508125"/>
            <a:ext cx="893763" cy="3651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Sangre</a:t>
            </a:r>
          </a:p>
        </p:txBody>
      </p:sp>
      <p:sp>
        <p:nvSpPr>
          <p:cNvPr id="302093" name="Line 13"/>
          <p:cNvSpPr>
            <a:spLocks noChangeShapeType="1"/>
          </p:cNvSpPr>
          <p:nvPr/>
        </p:nvSpPr>
        <p:spPr bwMode="auto">
          <a:xfrm>
            <a:off x="4787900" y="1700213"/>
            <a:ext cx="1079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4" name="Line 14"/>
          <p:cNvSpPr>
            <a:spLocks noChangeShapeType="1"/>
          </p:cNvSpPr>
          <p:nvPr/>
        </p:nvSpPr>
        <p:spPr bwMode="auto">
          <a:xfrm>
            <a:off x="2268538" y="2636838"/>
            <a:ext cx="287337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5" name="Line 15"/>
          <p:cNvSpPr>
            <a:spLocks noChangeShapeType="1"/>
          </p:cNvSpPr>
          <p:nvPr/>
        </p:nvSpPr>
        <p:spPr bwMode="auto">
          <a:xfrm>
            <a:off x="4071938" y="2601913"/>
            <a:ext cx="35560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6" name="Line 16"/>
          <p:cNvSpPr>
            <a:spLocks noChangeShapeType="1"/>
          </p:cNvSpPr>
          <p:nvPr/>
        </p:nvSpPr>
        <p:spPr bwMode="auto">
          <a:xfrm>
            <a:off x="5508625" y="2636838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7" name="Line 17"/>
          <p:cNvSpPr>
            <a:spLocks noChangeShapeType="1"/>
          </p:cNvSpPr>
          <p:nvPr/>
        </p:nvSpPr>
        <p:spPr bwMode="auto">
          <a:xfrm>
            <a:off x="6953250" y="206057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8" name="Line 18"/>
          <p:cNvSpPr>
            <a:spLocks noChangeShapeType="1"/>
          </p:cNvSpPr>
          <p:nvPr/>
        </p:nvSpPr>
        <p:spPr bwMode="auto">
          <a:xfrm>
            <a:off x="6516688" y="2997200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9" name="Line 19"/>
          <p:cNvSpPr>
            <a:spLocks noChangeShapeType="1"/>
          </p:cNvSpPr>
          <p:nvPr/>
        </p:nvSpPr>
        <p:spPr bwMode="auto">
          <a:xfrm>
            <a:off x="5295900" y="3394075"/>
            <a:ext cx="2305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100" name="Line 20"/>
          <p:cNvSpPr>
            <a:spLocks noChangeShapeType="1"/>
          </p:cNvSpPr>
          <p:nvPr/>
        </p:nvSpPr>
        <p:spPr bwMode="auto">
          <a:xfrm>
            <a:off x="5295900" y="33940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101" name="Line 21"/>
          <p:cNvSpPr>
            <a:spLocks noChangeShapeType="1"/>
          </p:cNvSpPr>
          <p:nvPr/>
        </p:nvSpPr>
        <p:spPr bwMode="auto">
          <a:xfrm>
            <a:off x="7600950" y="33940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102" name="Text Box 22"/>
          <p:cNvSpPr txBox="1">
            <a:spLocks noChangeArrowheads="1"/>
          </p:cNvSpPr>
          <p:nvPr/>
        </p:nvSpPr>
        <p:spPr bwMode="auto">
          <a:xfrm>
            <a:off x="4749800" y="482375"/>
            <a:ext cx="15890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effectLst/>
              </a:rPr>
              <a:t>Caso Victoria</a:t>
            </a:r>
          </a:p>
        </p:txBody>
      </p:sp>
      <p:sp>
        <p:nvSpPr>
          <p:cNvPr id="302104" name="Text Box 24"/>
          <p:cNvSpPr txBox="1">
            <a:spLocks noChangeArrowheads="1"/>
          </p:cNvSpPr>
          <p:nvPr/>
        </p:nvSpPr>
        <p:spPr bwMode="auto">
          <a:xfrm>
            <a:off x="3897313" y="284731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0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30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30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30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302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30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0"/>
                                        <p:tgtEl>
                                          <p:spTgt spid="30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0"/>
                                        <p:tgtEl>
                                          <p:spTgt spid="30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0"/>
                                        <p:tgtEl>
                                          <p:spTgt spid="30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0"/>
                                        <p:tgtEl>
                                          <p:spTgt spid="30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30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30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3000"/>
                                        <p:tgtEl>
                                          <p:spTgt spid="30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0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0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0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0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3" grpId="0" animBg="1"/>
      <p:bldP spid="302084" grpId="0" animBg="1"/>
      <p:bldP spid="302085" grpId="0" animBg="1"/>
      <p:bldP spid="302086" grpId="0" animBg="1"/>
      <p:bldP spid="302087" grpId="0" animBg="1"/>
      <p:bldP spid="302088" grpId="0" animBg="1"/>
      <p:bldP spid="302089" grpId="0" animBg="1"/>
      <p:bldP spid="302090" grpId="0" animBg="1"/>
      <p:bldP spid="302091" grpId="0" animBg="1"/>
      <p:bldP spid="302092" grpId="0" animBg="1"/>
      <p:bldP spid="302093" grpId="0" animBg="1"/>
      <p:bldP spid="302094" grpId="0" animBg="1"/>
      <p:bldP spid="302095" grpId="0" animBg="1"/>
      <p:bldP spid="302096" grpId="0" animBg="1"/>
      <p:bldP spid="302097" grpId="0" animBg="1"/>
      <p:bldP spid="302097" grpId="1" animBg="1"/>
      <p:bldP spid="302098" grpId="0" animBg="1"/>
      <p:bldP spid="302099" grpId="0" animBg="1"/>
      <p:bldP spid="302100" grpId="0" animBg="1"/>
      <p:bldP spid="302101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106" name="Picture 2" descr="img2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4" b="13634"/>
          <a:stretch>
            <a:fillRect/>
          </a:stretch>
        </p:blipFill>
        <p:spPr>
          <a:xfrm>
            <a:off x="1116013" y="765175"/>
            <a:ext cx="5578475" cy="5184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3107" name="Text Box 3"/>
          <p:cNvSpPr txBox="1">
            <a:spLocks noChangeArrowheads="1"/>
          </p:cNvSpPr>
          <p:nvPr/>
        </p:nvSpPr>
        <p:spPr bwMode="auto">
          <a:xfrm>
            <a:off x="6660232" y="377825"/>
            <a:ext cx="197201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>
                <a:effectLst/>
              </a:rPr>
              <a:t>Reflejo Vómito</a:t>
            </a:r>
            <a:endParaRPr lang="es-ES" sz="2000" b="0" dirty="0">
              <a:effectLst/>
            </a:endParaRPr>
          </a:p>
        </p:txBody>
      </p:sp>
      <p:sp>
        <p:nvSpPr>
          <p:cNvPr id="303108" name="Rectangle 4"/>
          <p:cNvSpPr>
            <a:spLocks noChangeArrowheads="1"/>
          </p:cNvSpPr>
          <p:nvPr/>
        </p:nvSpPr>
        <p:spPr bwMode="auto">
          <a:xfrm>
            <a:off x="1619250" y="5734050"/>
            <a:ext cx="2376488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b="0">
              <a:effectLst/>
            </a:endParaRPr>
          </a:p>
        </p:txBody>
      </p:sp>
      <p:sp>
        <p:nvSpPr>
          <p:cNvPr id="303109" name="Rectangle 5"/>
          <p:cNvSpPr>
            <a:spLocks noChangeArrowheads="1"/>
          </p:cNvSpPr>
          <p:nvPr/>
        </p:nvSpPr>
        <p:spPr bwMode="auto">
          <a:xfrm>
            <a:off x="1547813" y="5516563"/>
            <a:ext cx="11525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2627313" y="5661025"/>
            <a:ext cx="11525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11" name="Text Box 7"/>
          <p:cNvSpPr txBox="1">
            <a:spLocks noChangeArrowheads="1"/>
          </p:cNvSpPr>
          <p:nvPr/>
        </p:nvSpPr>
        <p:spPr bwMode="auto">
          <a:xfrm>
            <a:off x="6516688" y="1196975"/>
            <a:ext cx="1874837" cy="194945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* Aferencias </a:t>
            </a:r>
          </a:p>
          <a:p>
            <a:pPr algn="l"/>
            <a:r>
              <a:rPr lang="es-ES" sz="2000" b="0">
                <a:solidFill>
                  <a:srgbClr val="0000CC"/>
                </a:solidFill>
                <a:effectLst/>
              </a:rPr>
              <a:t>  </a:t>
            </a:r>
            <a:r>
              <a:rPr lang="es-ES" sz="2000" b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sensoriales</a:t>
            </a:r>
          </a:p>
          <a:p>
            <a:pPr algn="l"/>
            <a:endParaRPr lang="es-ES" sz="2000" b="0">
              <a:solidFill>
                <a:srgbClr val="0000CC"/>
              </a:solidFill>
              <a:effectLst/>
            </a:endParaRPr>
          </a:p>
          <a:p>
            <a:pPr algn="l"/>
            <a:r>
              <a:rPr lang="es-ES" sz="2000" b="0">
                <a:effectLst/>
              </a:rPr>
              <a:t>* Eferencias </a:t>
            </a:r>
          </a:p>
          <a:p>
            <a:pPr algn="l"/>
            <a:r>
              <a:rPr lang="es-ES" sz="2000" b="0">
                <a:solidFill>
                  <a:srgbClr val="008000"/>
                </a:solidFill>
                <a:effectLst/>
              </a:rPr>
              <a:t>  </a:t>
            </a:r>
            <a:r>
              <a:rPr lang="es-ES" sz="2000" b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autonómicas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ES" sz="2000" b="0">
                <a:solidFill>
                  <a:srgbClr val="CC0000"/>
                </a:solidFill>
                <a:effectLst/>
              </a:rPr>
              <a:t>  </a:t>
            </a:r>
            <a:r>
              <a:rPr lang="es-ES" sz="2000" b="0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somáticas</a:t>
            </a:r>
          </a:p>
        </p:txBody>
      </p:sp>
      <p:sp>
        <p:nvSpPr>
          <p:cNvPr id="303112" name="Rectangle 8"/>
          <p:cNvSpPr>
            <a:spLocks noChangeArrowheads="1"/>
          </p:cNvSpPr>
          <p:nvPr/>
        </p:nvSpPr>
        <p:spPr bwMode="auto">
          <a:xfrm>
            <a:off x="4932363" y="4292600"/>
            <a:ext cx="1584325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</a:endParaRPr>
          </a:p>
        </p:txBody>
      </p:sp>
      <p:sp>
        <p:nvSpPr>
          <p:cNvPr id="303113" name="Rectangle 9"/>
          <p:cNvSpPr>
            <a:spLocks noChangeArrowheads="1"/>
          </p:cNvSpPr>
          <p:nvPr/>
        </p:nvSpPr>
        <p:spPr bwMode="auto">
          <a:xfrm>
            <a:off x="1981200" y="4438650"/>
            <a:ext cx="1150938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4927600" y="4437063"/>
            <a:ext cx="1673225" cy="609600"/>
          </a:xfrm>
          <a:prstGeom prst="rect">
            <a:avLst/>
          </a:prstGeom>
          <a:solidFill>
            <a:srgbClr val="C2FFA3"/>
          </a:solidFill>
          <a:ln w="28575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Eferencia</a:t>
            </a:r>
          </a:p>
          <a:p>
            <a:r>
              <a:rPr lang="es-ES">
                <a:effectLst/>
              </a:rPr>
              <a:t>Vía autonómica</a:t>
            </a:r>
          </a:p>
        </p:txBody>
      </p:sp>
      <p:sp>
        <p:nvSpPr>
          <p:cNvPr id="303115" name="Text Box 11"/>
          <p:cNvSpPr txBox="1">
            <a:spLocks noChangeArrowheads="1"/>
          </p:cNvSpPr>
          <p:nvPr/>
        </p:nvSpPr>
        <p:spPr bwMode="auto">
          <a:xfrm>
            <a:off x="1635125" y="4460875"/>
            <a:ext cx="1452563" cy="609600"/>
          </a:xfrm>
          <a:prstGeom prst="rect">
            <a:avLst/>
          </a:prstGeom>
          <a:solidFill>
            <a:srgbClr val="CCCCFF"/>
          </a:solidFill>
          <a:ln w="28575">
            <a:solidFill>
              <a:srgbClr val="CC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Eferencia</a:t>
            </a:r>
          </a:p>
          <a:p>
            <a:r>
              <a:rPr lang="es-ES">
                <a:effectLst/>
              </a:rPr>
              <a:t>Vía somática</a:t>
            </a:r>
          </a:p>
        </p:txBody>
      </p:sp>
      <p:sp>
        <p:nvSpPr>
          <p:cNvPr id="303116" name="Rectangle 12"/>
          <p:cNvSpPr>
            <a:spLocks noChangeArrowheads="1"/>
          </p:cNvSpPr>
          <p:nvPr/>
        </p:nvSpPr>
        <p:spPr bwMode="auto">
          <a:xfrm>
            <a:off x="4572000" y="6381750"/>
            <a:ext cx="2160588" cy="476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17" name="Rectangle 13"/>
          <p:cNvSpPr>
            <a:spLocks noChangeArrowheads="1"/>
          </p:cNvSpPr>
          <p:nvPr/>
        </p:nvSpPr>
        <p:spPr bwMode="auto">
          <a:xfrm>
            <a:off x="4356100" y="0"/>
            <a:ext cx="2232025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</a:endParaRPr>
          </a:p>
        </p:txBody>
      </p:sp>
      <p:sp>
        <p:nvSpPr>
          <p:cNvPr id="303118" name="Text Box 14"/>
          <p:cNvSpPr txBox="1">
            <a:spLocks noChangeArrowheads="1"/>
          </p:cNvSpPr>
          <p:nvPr/>
        </p:nvSpPr>
        <p:spPr bwMode="auto">
          <a:xfrm>
            <a:off x="4427538" y="188913"/>
            <a:ext cx="1644650" cy="600075"/>
          </a:xfrm>
          <a:prstGeom prst="rect">
            <a:avLst/>
          </a:prstGeom>
          <a:solidFill>
            <a:srgbClr val="9BCD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Aferencias</a:t>
            </a:r>
          </a:p>
          <a:p>
            <a:r>
              <a:rPr lang="es-ES">
                <a:effectLst/>
              </a:rPr>
              <a:t>Sensoriales GI</a:t>
            </a:r>
          </a:p>
        </p:txBody>
      </p:sp>
      <p:sp>
        <p:nvSpPr>
          <p:cNvPr id="303119" name="Rectangle 15"/>
          <p:cNvSpPr>
            <a:spLocks noChangeArrowheads="1"/>
          </p:cNvSpPr>
          <p:nvPr/>
        </p:nvSpPr>
        <p:spPr bwMode="auto">
          <a:xfrm>
            <a:off x="4859338" y="981075"/>
            <a:ext cx="865187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0" name="Rectangle 16"/>
          <p:cNvSpPr>
            <a:spLocks noChangeArrowheads="1"/>
          </p:cNvSpPr>
          <p:nvPr/>
        </p:nvSpPr>
        <p:spPr bwMode="auto">
          <a:xfrm>
            <a:off x="1547813" y="3141663"/>
            <a:ext cx="10795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1" name="Rectangle 17"/>
          <p:cNvSpPr>
            <a:spLocks noChangeArrowheads="1"/>
          </p:cNvSpPr>
          <p:nvPr/>
        </p:nvSpPr>
        <p:spPr bwMode="auto">
          <a:xfrm>
            <a:off x="1547813" y="3429000"/>
            <a:ext cx="7143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2" name="Rectangle 18"/>
          <p:cNvSpPr>
            <a:spLocks noChangeArrowheads="1"/>
          </p:cNvSpPr>
          <p:nvPr/>
        </p:nvSpPr>
        <p:spPr bwMode="auto">
          <a:xfrm>
            <a:off x="2339975" y="3716338"/>
            <a:ext cx="3587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3" name="Rectangle 19"/>
          <p:cNvSpPr>
            <a:spLocks noChangeArrowheads="1"/>
          </p:cNvSpPr>
          <p:nvPr/>
        </p:nvSpPr>
        <p:spPr bwMode="auto">
          <a:xfrm>
            <a:off x="2700338" y="3860800"/>
            <a:ext cx="1428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4" name="Rectangle 20"/>
          <p:cNvSpPr>
            <a:spLocks noChangeArrowheads="1"/>
          </p:cNvSpPr>
          <p:nvPr/>
        </p:nvSpPr>
        <p:spPr bwMode="auto">
          <a:xfrm>
            <a:off x="2771775" y="908050"/>
            <a:ext cx="576263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5" name="Rectangle 21"/>
          <p:cNvSpPr>
            <a:spLocks noChangeArrowheads="1"/>
          </p:cNvSpPr>
          <p:nvPr/>
        </p:nvSpPr>
        <p:spPr bwMode="auto">
          <a:xfrm>
            <a:off x="2914650" y="1125538"/>
            <a:ext cx="12969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6" name="Rectangle 22"/>
          <p:cNvSpPr>
            <a:spLocks noChangeArrowheads="1"/>
          </p:cNvSpPr>
          <p:nvPr/>
        </p:nvSpPr>
        <p:spPr bwMode="auto">
          <a:xfrm>
            <a:off x="3203575" y="981075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7" name="Rectangle 23"/>
          <p:cNvSpPr>
            <a:spLocks noChangeArrowheads="1"/>
          </p:cNvSpPr>
          <p:nvPr/>
        </p:nvSpPr>
        <p:spPr bwMode="auto">
          <a:xfrm>
            <a:off x="2627313" y="908050"/>
            <a:ext cx="215900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8" name="Rectangle 24"/>
          <p:cNvSpPr>
            <a:spLocks noChangeArrowheads="1"/>
          </p:cNvSpPr>
          <p:nvPr/>
        </p:nvSpPr>
        <p:spPr bwMode="auto">
          <a:xfrm>
            <a:off x="1547813" y="3933825"/>
            <a:ext cx="12954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9" name="Line 25"/>
          <p:cNvSpPr>
            <a:spLocks noChangeShapeType="1"/>
          </p:cNvSpPr>
          <p:nvPr/>
        </p:nvSpPr>
        <p:spPr bwMode="auto">
          <a:xfrm flipH="1">
            <a:off x="2268538" y="5589588"/>
            <a:ext cx="288925" cy="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3130" name="Text Box 26"/>
          <p:cNvSpPr txBox="1">
            <a:spLocks noChangeArrowheads="1"/>
          </p:cNvSpPr>
          <p:nvPr/>
        </p:nvSpPr>
        <p:spPr bwMode="auto">
          <a:xfrm>
            <a:off x="611188" y="5157788"/>
            <a:ext cx="1666875" cy="854075"/>
          </a:xfrm>
          <a:prstGeom prst="rect">
            <a:avLst/>
          </a:prstGeom>
          <a:solidFill>
            <a:srgbClr val="CDCDFF"/>
          </a:solidFill>
          <a:ln w="28575">
            <a:solidFill>
              <a:srgbClr val="CC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>
                <a:effectLst/>
              </a:rPr>
              <a:t>Postura</a:t>
            </a:r>
          </a:p>
          <a:p>
            <a:r>
              <a:rPr lang="es-ES">
                <a:effectLst/>
              </a:rPr>
              <a:t>Cierre glotis</a:t>
            </a:r>
          </a:p>
          <a:p>
            <a:r>
              <a:rPr lang="es-ES">
                <a:effectLst/>
              </a:rPr>
              <a:t>y nasofaringe</a:t>
            </a:r>
          </a:p>
        </p:txBody>
      </p:sp>
      <p:sp>
        <p:nvSpPr>
          <p:cNvPr id="303131" name="Text Box 27"/>
          <p:cNvSpPr txBox="1">
            <a:spLocks noChangeArrowheads="1"/>
          </p:cNvSpPr>
          <p:nvPr/>
        </p:nvSpPr>
        <p:spPr bwMode="auto">
          <a:xfrm>
            <a:off x="1547813" y="3429000"/>
            <a:ext cx="1079500" cy="546100"/>
          </a:xfrm>
          <a:prstGeom prst="rect">
            <a:avLst/>
          </a:prstGeom>
          <a:solidFill>
            <a:srgbClr val="FFE18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Centro</a:t>
            </a:r>
          </a:p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VÓMITO</a:t>
            </a:r>
          </a:p>
        </p:txBody>
      </p:sp>
      <p:sp>
        <p:nvSpPr>
          <p:cNvPr id="303132" name="Rectangle 28"/>
          <p:cNvSpPr>
            <a:spLocks noChangeArrowheads="1"/>
          </p:cNvSpPr>
          <p:nvPr/>
        </p:nvSpPr>
        <p:spPr bwMode="auto">
          <a:xfrm>
            <a:off x="2700338" y="5157788"/>
            <a:ext cx="17272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33" name="Rectangle 29"/>
          <p:cNvSpPr>
            <a:spLocks noChangeArrowheads="1"/>
          </p:cNvSpPr>
          <p:nvPr/>
        </p:nvSpPr>
        <p:spPr bwMode="auto">
          <a:xfrm>
            <a:off x="4572000" y="5948363"/>
            <a:ext cx="15128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 b="0">
              <a:effectLst/>
            </a:endParaRPr>
          </a:p>
        </p:txBody>
      </p:sp>
      <p:sp>
        <p:nvSpPr>
          <p:cNvPr id="303134" name="Rectangle 30"/>
          <p:cNvSpPr>
            <a:spLocks noChangeArrowheads="1"/>
          </p:cNvSpPr>
          <p:nvPr/>
        </p:nvSpPr>
        <p:spPr bwMode="auto">
          <a:xfrm>
            <a:off x="4284663" y="6021388"/>
            <a:ext cx="2873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35" name="Rectangle 31"/>
          <p:cNvSpPr>
            <a:spLocks noChangeArrowheads="1"/>
          </p:cNvSpPr>
          <p:nvPr/>
        </p:nvSpPr>
        <p:spPr bwMode="auto">
          <a:xfrm>
            <a:off x="4932363" y="5661025"/>
            <a:ext cx="12954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36" name="Text Box 32"/>
          <p:cNvSpPr txBox="1">
            <a:spLocks noChangeArrowheads="1"/>
          </p:cNvSpPr>
          <p:nvPr/>
        </p:nvSpPr>
        <p:spPr bwMode="auto">
          <a:xfrm>
            <a:off x="4498975" y="5924550"/>
            <a:ext cx="1404938" cy="609600"/>
          </a:xfrm>
          <a:prstGeom prst="rect">
            <a:avLst/>
          </a:prstGeom>
          <a:solidFill>
            <a:srgbClr val="D6F3B3"/>
          </a:solidFill>
          <a:ln w="28575">
            <a:solidFill>
              <a:srgbClr val="00A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SN entérico</a:t>
            </a:r>
          </a:p>
          <a:p>
            <a:r>
              <a:rPr lang="es-MX">
                <a:effectLst/>
              </a:rPr>
              <a:t>al intestino</a:t>
            </a:r>
          </a:p>
        </p:txBody>
      </p:sp>
      <p:sp>
        <p:nvSpPr>
          <p:cNvPr id="303137" name="Text Box 33"/>
          <p:cNvSpPr txBox="1">
            <a:spLocks noChangeArrowheads="1"/>
          </p:cNvSpPr>
          <p:nvPr/>
        </p:nvSpPr>
        <p:spPr bwMode="auto">
          <a:xfrm>
            <a:off x="371475" y="363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03138" name="Oval 34"/>
          <p:cNvSpPr>
            <a:spLocks noChangeArrowheads="1"/>
          </p:cNvSpPr>
          <p:nvPr/>
        </p:nvSpPr>
        <p:spPr bwMode="auto">
          <a:xfrm>
            <a:off x="2843213" y="1916113"/>
            <a:ext cx="576262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39" name="Oval 35"/>
          <p:cNvSpPr>
            <a:spLocks noChangeArrowheads="1"/>
          </p:cNvSpPr>
          <p:nvPr/>
        </p:nvSpPr>
        <p:spPr bwMode="auto">
          <a:xfrm>
            <a:off x="3203575" y="1844675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40" name="Oval 36"/>
          <p:cNvSpPr>
            <a:spLocks noChangeArrowheads="1"/>
          </p:cNvSpPr>
          <p:nvPr/>
        </p:nvSpPr>
        <p:spPr bwMode="auto">
          <a:xfrm>
            <a:off x="3203575" y="2205038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41" name="Oval 37"/>
          <p:cNvSpPr>
            <a:spLocks noChangeArrowheads="1"/>
          </p:cNvSpPr>
          <p:nvPr/>
        </p:nvSpPr>
        <p:spPr bwMode="auto">
          <a:xfrm>
            <a:off x="3492500" y="2133600"/>
            <a:ext cx="215900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42" name="Text Box 38"/>
          <p:cNvSpPr txBox="1">
            <a:spLocks noChangeArrowheads="1"/>
          </p:cNvSpPr>
          <p:nvPr/>
        </p:nvSpPr>
        <p:spPr bwMode="auto">
          <a:xfrm>
            <a:off x="2903538" y="1916113"/>
            <a:ext cx="804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N. Haz </a:t>
            </a:r>
          </a:p>
          <a:p>
            <a:r>
              <a:rPr lang="es-ES_tradnl" sz="1200">
                <a:effectLst/>
              </a:rPr>
              <a:t>Solitario</a:t>
            </a:r>
          </a:p>
        </p:txBody>
      </p:sp>
      <p:sp>
        <p:nvSpPr>
          <p:cNvPr id="303143" name="Oval 39"/>
          <p:cNvSpPr>
            <a:spLocks noChangeArrowheads="1"/>
          </p:cNvSpPr>
          <p:nvPr/>
        </p:nvSpPr>
        <p:spPr bwMode="auto">
          <a:xfrm>
            <a:off x="3924300" y="1196975"/>
            <a:ext cx="360363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3144" name="Group 40"/>
          <p:cNvGrpSpPr>
            <a:grpSpLocks/>
          </p:cNvGrpSpPr>
          <p:nvPr/>
        </p:nvGrpSpPr>
        <p:grpSpPr bwMode="auto">
          <a:xfrm>
            <a:off x="3995738" y="1196975"/>
            <a:ext cx="431800" cy="433388"/>
            <a:chOff x="4649" y="2614"/>
            <a:chExt cx="272" cy="273"/>
          </a:xfrm>
        </p:grpSpPr>
        <p:sp>
          <p:nvSpPr>
            <p:cNvPr id="303145" name="Oval 41"/>
            <p:cNvSpPr>
              <a:spLocks noChangeArrowheads="1"/>
            </p:cNvSpPr>
            <p:nvPr/>
          </p:nvSpPr>
          <p:spPr bwMode="auto">
            <a:xfrm>
              <a:off x="4649" y="2614"/>
              <a:ext cx="272" cy="273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1800" b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3146" name="Text Box 42"/>
            <p:cNvSpPr txBox="1">
              <a:spLocks noChangeArrowheads="1"/>
            </p:cNvSpPr>
            <p:nvPr/>
          </p:nvSpPr>
          <p:spPr bwMode="auto">
            <a:xfrm>
              <a:off x="4694" y="2655"/>
              <a:ext cx="181" cy="23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800" b="0">
                  <a:solidFill>
                    <a:schemeClr val="bg1"/>
                  </a:solidFill>
                  <a:effectLst/>
                </a:rPr>
                <a:t>1</a:t>
              </a:r>
            </a:p>
          </p:txBody>
        </p:sp>
      </p:grpSp>
      <p:sp>
        <p:nvSpPr>
          <p:cNvPr id="303147" name="Oval 43"/>
          <p:cNvSpPr>
            <a:spLocks noChangeArrowheads="1"/>
          </p:cNvSpPr>
          <p:nvPr/>
        </p:nvSpPr>
        <p:spPr bwMode="auto">
          <a:xfrm>
            <a:off x="3924300" y="2349500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3148" name="Group 44"/>
          <p:cNvGrpSpPr>
            <a:grpSpLocks/>
          </p:cNvGrpSpPr>
          <p:nvPr/>
        </p:nvGrpSpPr>
        <p:grpSpPr bwMode="auto">
          <a:xfrm>
            <a:off x="3924300" y="2276475"/>
            <a:ext cx="431800" cy="433388"/>
            <a:chOff x="4649" y="2614"/>
            <a:chExt cx="272" cy="273"/>
          </a:xfrm>
        </p:grpSpPr>
        <p:sp>
          <p:nvSpPr>
            <p:cNvPr id="303149" name="Oval 45"/>
            <p:cNvSpPr>
              <a:spLocks noChangeArrowheads="1"/>
            </p:cNvSpPr>
            <p:nvPr/>
          </p:nvSpPr>
          <p:spPr bwMode="auto">
            <a:xfrm>
              <a:off x="4649" y="2614"/>
              <a:ext cx="272" cy="27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1800" b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3150" name="Text Box 46"/>
            <p:cNvSpPr txBox="1">
              <a:spLocks noChangeArrowheads="1"/>
            </p:cNvSpPr>
            <p:nvPr/>
          </p:nvSpPr>
          <p:spPr bwMode="auto">
            <a:xfrm>
              <a:off x="4683" y="2655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800" b="0">
                  <a:solidFill>
                    <a:schemeClr val="bg1"/>
                  </a:solidFill>
                  <a:effectLst/>
                </a:rPr>
                <a:t>2</a:t>
              </a:r>
            </a:p>
          </p:txBody>
        </p:sp>
      </p:grpSp>
      <p:sp>
        <p:nvSpPr>
          <p:cNvPr id="303151" name="Oval 47"/>
          <p:cNvSpPr>
            <a:spLocks noChangeArrowheads="1"/>
          </p:cNvSpPr>
          <p:nvPr/>
        </p:nvSpPr>
        <p:spPr bwMode="auto">
          <a:xfrm>
            <a:off x="2339975" y="2781300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3152" name="Group 48"/>
          <p:cNvGrpSpPr>
            <a:grpSpLocks/>
          </p:cNvGrpSpPr>
          <p:nvPr/>
        </p:nvGrpSpPr>
        <p:grpSpPr bwMode="auto">
          <a:xfrm>
            <a:off x="2195513" y="2995613"/>
            <a:ext cx="431800" cy="433387"/>
            <a:chOff x="4649" y="2614"/>
            <a:chExt cx="272" cy="273"/>
          </a:xfrm>
        </p:grpSpPr>
        <p:sp>
          <p:nvSpPr>
            <p:cNvPr id="303153" name="Oval 49"/>
            <p:cNvSpPr>
              <a:spLocks noChangeArrowheads="1"/>
            </p:cNvSpPr>
            <p:nvPr/>
          </p:nvSpPr>
          <p:spPr bwMode="auto">
            <a:xfrm>
              <a:off x="4649" y="2614"/>
              <a:ext cx="272" cy="27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1800" b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3154" name="Text Box 50"/>
            <p:cNvSpPr txBox="1">
              <a:spLocks noChangeArrowheads="1"/>
            </p:cNvSpPr>
            <p:nvPr/>
          </p:nvSpPr>
          <p:spPr bwMode="auto">
            <a:xfrm>
              <a:off x="4683" y="2655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800" b="0">
                  <a:solidFill>
                    <a:schemeClr val="bg1"/>
                  </a:solidFill>
                  <a:effectLst/>
                </a:rPr>
                <a:t>3</a:t>
              </a:r>
            </a:p>
          </p:txBody>
        </p:sp>
      </p:grpSp>
      <p:sp>
        <p:nvSpPr>
          <p:cNvPr id="303155" name="Rectangle 51"/>
          <p:cNvSpPr>
            <a:spLocks noChangeArrowheads="1"/>
          </p:cNvSpPr>
          <p:nvPr/>
        </p:nvSpPr>
        <p:spPr bwMode="auto">
          <a:xfrm>
            <a:off x="5003800" y="1492251"/>
            <a:ext cx="10080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56" name="Rectangle 52"/>
          <p:cNvSpPr>
            <a:spLocks noChangeArrowheads="1"/>
          </p:cNvSpPr>
          <p:nvPr/>
        </p:nvSpPr>
        <p:spPr bwMode="auto">
          <a:xfrm>
            <a:off x="5148263" y="1989138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3157" name="Group 53"/>
          <p:cNvGrpSpPr>
            <a:grpSpLocks/>
          </p:cNvGrpSpPr>
          <p:nvPr/>
        </p:nvGrpSpPr>
        <p:grpSpPr bwMode="auto">
          <a:xfrm>
            <a:off x="4211638" y="3067050"/>
            <a:ext cx="431800" cy="433388"/>
            <a:chOff x="4649" y="2614"/>
            <a:chExt cx="272" cy="273"/>
          </a:xfrm>
        </p:grpSpPr>
        <p:sp>
          <p:nvSpPr>
            <p:cNvPr id="303158" name="Oval 54"/>
            <p:cNvSpPr>
              <a:spLocks noChangeArrowheads="1"/>
            </p:cNvSpPr>
            <p:nvPr/>
          </p:nvSpPr>
          <p:spPr bwMode="auto">
            <a:xfrm>
              <a:off x="4649" y="2614"/>
              <a:ext cx="272" cy="27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1800" b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3159" name="Text Box 55"/>
            <p:cNvSpPr txBox="1">
              <a:spLocks noChangeArrowheads="1"/>
            </p:cNvSpPr>
            <p:nvPr/>
          </p:nvSpPr>
          <p:spPr bwMode="auto">
            <a:xfrm>
              <a:off x="4683" y="2655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800" b="0">
                  <a:solidFill>
                    <a:schemeClr val="bg1"/>
                  </a:solidFill>
                  <a:effectLst/>
                </a:rPr>
                <a:t>4</a:t>
              </a:r>
            </a:p>
          </p:txBody>
        </p:sp>
      </p:grpSp>
      <p:sp>
        <p:nvSpPr>
          <p:cNvPr id="303160" name="Text Box 56"/>
          <p:cNvSpPr txBox="1">
            <a:spLocks noChangeArrowheads="1"/>
          </p:cNvSpPr>
          <p:nvPr/>
        </p:nvSpPr>
        <p:spPr bwMode="auto">
          <a:xfrm>
            <a:off x="5053401" y="2036763"/>
            <a:ext cx="10358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dirty="0">
                <a:solidFill>
                  <a:srgbClr val="008E55"/>
                </a:solidFill>
              </a:rPr>
              <a:t>N. Dorsal</a:t>
            </a:r>
          </a:p>
          <a:p>
            <a:r>
              <a:rPr lang="es-ES_tradnl" sz="1400" dirty="0">
                <a:solidFill>
                  <a:srgbClr val="008E55"/>
                </a:solidFill>
              </a:rPr>
              <a:t> X</a:t>
            </a:r>
          </a:p>
        </p:txBody>
      </p:sp>
      <p:sp>
        <p:nvSpPr>
          <p:cNvPr id="303161" name="Oval 57"/>
          <p:cNvSpPr>
            <a:spLocks noChangeArrowheads="1"/>
          </p:cNvSpPr>
          <p:nvPr/>
        </p:nvSpPr>
        <p:spPr bwMode="auto">
          <a:xfrm>
            <a:off x="4211638" y="4652963"/>
            <a:ext cx="431800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3162" name="Group 58"/>
          <p:cNvGrpSpPr>
            <a:grpSpLocks/>
          </p:cNvGrpSpPr>
          <p:nvPr/>
        </p:nvGrpSpPr>
        <p:grpSpPr bwMode="auto">
          <a:xfrm>
            <a:off x="6659563" y="4437063"/>
            <a:ext cx="431800" cy="433387"/>
            <a:chOff x="4649" y="2614"/>
            <a:chExt cx="272" cy="273"/>
          </a:xfrm>
        </p:grpSpPr>
        <p:sp>
          <p:nvSpPr>
            <p:cNvPr id="303163" name="Oval 59"/>
            <p:cNvSpPr>
              <a:spLocks noChangeArrowheads="1"/>
            </p:cNvSpPr>
            <p:nvPr/>
          </p:nvSpPr>
          <p:spPr bwMode="auto">
            <a:xfrm>
              <a:off x="4649" y="2614"/>
              <a:ext cx="272" cy="27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1800" b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3164" name="Text Box 60"/>
            <p:cNvSpPr txBox="1">
              <a:spLocks noChangeArrowheads="1"/>
            </p:cNvSpPr>
            <p:nvPr/>
          </p:nvSpPr>
          <p:spPr bwMode="auto">
            <a:xfrm>
              <a:off x="4683" y="2655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800" b="0">
                  <a:solidFill>
                    <a:schemeClr val="bg1"/>
                  </a:solidFill>
                  <a:effectLst/>
                </a:rPr>
                <a:t>5</a:t>
              </a:r>
            </a:p>
          </p:txBody>
        </p:sp>
      </p:grpSp>
      <p:sp>
        <p:nvSpPr>
          <p:cNvPr id="303165" name="Oval 61"/>
          <p:cNvSpPr>
            <a:spLocks noChangeArrowheads="1"/>
          </p:cNvSpPr>
          <p:nvPr/>
        </p:nvSpPr>
        <p:spPr bwMode="auto">
          <a:xfrm>
            <a:off x="3276600" y="4724400"/>
            <a:ext cx="431800" cy="433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3166" name="Group 62"/>
          <p:cNvGrpSpPr>
            <a:grpSpLocks/>
          </p:cNvGrpSpPr>
          <p:nvPr/>
        </p:nvGrpSpPr>
        <p:grpSpPr bwMode="auto">
          <a:xfrm>
            <a:off x="1042988" y="4508500"/>
            <a:ext cx="431800" cy="433388"/>
            <a:chOff x="4649" y="2614"/>
            <a:chExt cx="272" cy="273"/>
          </a:xfrm>
        </p:grpSpPr>
        <p:sp>
          <p:nvSpPr>
            <p:cNvPr id="303167" name="Oval 63"/>
            <p:cNvSpPr>
              <a:spLocks noChangeArrowheads="1"/>
            </p:cNvSpPr>
            <p:nvPr/>
          </p:nvSpPr>
          <p:spPr bwMode="auto">
            <a:xfrm>
              <a:off x="4649" y="2614"/>
              <a:ext cx="272" cy="27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1800" b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3168" name="Text Box 64"/>
            <p:cNvSpPr txBox="1">
              <a:spLocks noChangeArrowheads="1"/>
            </p:cNvSpPr>
            <p:nvPr/>
          </p:nvSpPr>
          <p:spPr bwMode="auto">
            <a:xfrm>
              <a:off x="4683" y="2655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800" b="0">
                  <a:solidFill>
                    <a:schemeClr val="bg1"/>
                  </a:solidFill>
                  <a:effectLst/>
                </a:rPr>
                <a:t>6</a:t>
              </a:r>
            </a:p>
          </p:txBody>
        </p:sp>
      </p:grpSp>
      <p:sp>
        <p:nvSpPr>
          <p:cNvPr id="303169" name="Rectangle 65"/>
          <p:cNvSpPr>
            <a:spLocks noChangeArrowheads="1"/>
          </p:cNvSpPr>
          <p:nvPr/>
        </p:nvSpPr>
        <p:spPr bwMode="auto">
          <a:xfrm>
            <a:off x="2916238" y="1268413"/>
            <a:ext cx="10795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70" name="Text Box 66"/>
          <p:cNvSpPr txBox="1">
            <a:spLocks noChangeArrowheads="1"/>
          </p:cNvSpPr>
          <p:nvPr/>
        </p:nvSpPr>
        <p:spPr bwMode="auto">
          <a:xfrm>
            <a:off x="2771775" y="955675"/>
            <a:ext cx="113665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/>
              </a:rPr>
              <a:t>Zona quimio-</a:t>
            </a:r>
          </a:p>
          <a:p>
            <a:r>
              <a:rPr lang="es-ES" sz="1200">
                <a:effectLst/>
              </a:rPr>
              <a:t>receptora</a:t>
            </a:r>
          </a:p>
        </p:txBody>
      </p:sp>
      <p:sp>
        <p:nvSpPr>
          <p:cNvPr id="303171" name="Rectangle 67"/>
          <p:cNvSpPr>
            <a:spLocks noChangeArrowheads="1"/>
          </p:cNvSpPr>
          <p:nvPr/>
        </p:nvSpPr>
        <p:spPr bwMode="auto">
          <a:xfrm>
            <a:off x="1187450" y="333375"/>
            <a:ext cx="18002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72" name="Text Box 68"/>
          <p:cNvSpPr txBox="1">
            <a:spLocks noChangeArrowheads="1"/>
          </p:cNvSpPr>
          <p:nvPr/>
        </p:nvSpPr>
        <p:spPr bwMode="auto">
          <a:xfrm>
            <a:off x="1258888" y="404813"/>
            <a:ext cx="10985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dirty="0">
                <a:effectLst/>
              </a:rPr>
              <a:t>Toxinas </a:t>
            </a:r>
          </a:p>
          <a:p>
            <a:r>
              <a:rPr lang="es-ES_tradnl" sz="1400" dirty="0">
                <a:effectLst/>
              </a:rPr>
              <a:t>absorbidas</a:t>
            </a:r>
          </a:p>
        </p:txBody>
      </p:sp>
      <p:sp>
        <p:nvSpPr>
          <p:cNvPr id="303173" name="Oval 69"/>
          <p:cNvSpPr>
            <a:spLocks noChangeArrowheads="1"/>
          </p:cNvSpPr>
          <p:nvPr/>
        </p:nvSpPr>
        <p:spPr bwMode="auto">
          <a:xfrm>
            <a:off x="1187450" y="377825"/>
            <a:ext cx="1225550" cy="603250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74" name="Rectangle 70"/>
          <p:cNvSpPr>
            <a:spLocks noChangeArrowheads="1"/>
          </p:cNvSpPr>
          <p:nvPr/>
        </p:nvSpPr>
        <p:spPr bwMode="auto">
          <a:xfrm>
            <a:off x="1476375" y="1052513"/>
            <a:ext cx="503238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75" name="Rectangle 71"/>
          <p:cNvSpPr>
            <a:spLocks noChangeArrowheads="1"/>
          </p:cNvSpPr>
          <p:nvPr/>
        </p:nvSpPr>
        <p:spPr bwMode="auto">
          <a:xfrm>
            <a:off x="1835150" y="1196975"/>
            <a:ext cx="10080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76" name="Text Box 72"/>
          <p:cNvSpPr txBox="1">
            <a:spLocks noChangeArrowheads="1"/>
          </p:cNvSpPr>
          <p:nvPr/>
        </p:nvSpPr>
        <p:spPr bwMode="auto">
          <a:xfrm>
            <a:off x="1631950" y="1171575"/>
            <a:ext cx="852488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Área </a:t>
            </a:r>
          </a:p>
          <a:p>
            <a:r>
              <a:rPr lang="es-ES_tradnl" sz="1200">
                <a:effectLst/>
              </a:rPr>
              <a:t>postrema</a:t>
            </a:r>
          </a:p>
        </p:txBody>
      </p:sp>
      <p:sp>
        <p:nvSpPr>
          <p:cNvPr id="303177" name="Line 73"/>
          <p:cNvSpPr>
            <a:spLocks noChangeShapeType="1"/>
          </p:cNvSpPr>
          <p:nvPr/>
        </p:nvSpPr>
        <p:spPr bwMode="auto">
          <a:xfrm>
            <a:off x="2484438" y="908050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3178" name="Line 74"/>
          <p:cNvSpPr>
            <a:spLocks noChangeShapeType="1"/>
          </p:cNvSpPr>
          <p:nvPr/>
        </p:nvSpPr>
        <p:spPr bwMode="auto">
          <a:xfrm>
            <a:off x="2987675" y="90805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3179" name="Rectangle 75"/>
          <p:cNvSpPr>
            <a:spLocks noChangeArrowheads="1"/>
          </p:cNvSpPr>
          <p:nvPr/>
        </p:nvSpPr>
        <p:spPr bwMode="auto">
          <a:xfrm>
            <a:off x="5940425" y="5949950"/>
            <a:ext cx="5032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80" name="Line 76"/>
          <p:cNvSpPr>
            <a:spLocks noChangeShapeType="1"/>
          </p:cNvSpPr>
          <p:nvPr/>
        </p:nvSpPr>
        <p:spPr bwMode="auto">
          <a:xfrm>
            <a:off x="5903913" y="6165850"/>
            <a:ext cx="539750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3181" name="Text Box 77"/>
          <p:cNvSpPr txBox="1">
            <a:spLocks noChangeArrowheads="1"/>
          </p:cNvSpPr>
          <p:nvPr/>
        </p:nvSpPr>
        <p:spPr bwMode="auto">
          <a:xfrm>
            <a:off x="6445250" y="5876925"/>
            <a:ext cx="1943100" cy="669925"/>
          </a:xfrm>
          <a:prstGeom prst="rect">
            <a:avLst/>
          </a:prstGeom>
          <a:solidFill>
            <a:srgbClr val="C8EF99"/>
          </a:solidFill>
          <a:ln w="28575">
            <a:solidFill>
              <a:srgbClr val="00A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Onda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antiperistáltica</a:t>
            </a:r>
          </a:p>
        </p:txBody>
      </p:sp>
      <p:sp>
        <p:nvSpPr>
          <p:cNvPr id="303182" name="Rectangle 78"/>
          <p:cNvSpPr>
            <a:spLocks noChangeArrowheads="1"/>
          </p:cNvSpPr>
          <p:nvPr/>
        </p:nvSpPr>
        <p:spPr bwMode="auto">
          <a:xfrm>
            <a:off x="3851275" y="5661025"/>
            <a:ext cx="5048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83" name="Rectangle 79"/>
          <p:cNvSpPr>
            <a:spLocks noChangeArrowheads="1"/>
          </p:cNvSpPr>
          <p:nvPr/>
        </p:nvSpPr>
        <p:spPr bwMode="auto">
          <a:xfrm>
            <a:off x="2627313" y="5300663"/>
            <a:ext cx="2159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84" name="Text Box 80"/>
          <p:cNvSpPr txBox="1">
            <a:spLocks noChangeArrowheads="1"/>
          </p:cNvSpPr>
          <p:nvPr/>
        </p:nvSpPr>
        <p:spPr bwMode="auto">
          <a:xfrm>
            <a:off x="2628900" y="5084763"/>
            <a:ext cx="1492250" cy="854075"/>
          </a:xfrm>
          <a:prstGeom prst="rect">
            <a:avLst/>
          </a:prstGeom>
          <a:solidFill>
            <a:srgbClr val="E5E5FF"/>
          </a:solidFill>
          <a:ln w="28575">
            <a:solidFill>
              <a:srgbClr val="CC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Tallo </a:t>
            </a:r>
          </a:p>
          <a:p>
            <a:r>
              <a:rPr lang="es-MX">
                <a:effectLst/>
              </a:rPr>
              <a:t>M. espinal</a:t>
            </a:r>
          </a:p>
          <a:p>
            <a:r>
              <a:rPr lang="es-MX">
                <a:effectLst/>
              </a:rPr>
              <a:t>N. somáticos</a:t>
            </a:r>
          </a:p>
        </p:txBody>
      </p:sp>
      <p:sp>
        <p:nvSpPr>
          <p:cNvPr id="303186" name="Text Box 82"/>
          <p:cNvSpPr txBox="1">
            <a:spLocks noChangeArrowheads="1"/>
          </p:cNvSpPr>
          <p:nvPr/>
        </p:nvSpPr>
        <p:spPr bwMode="auto">
          <a:xfrm>
            <a:off x="162782" y="1878588"/>
            <a:ext cx="957313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Tallo</a:t>
            </a:r>
          </a:p>
          <a:p>
            <a:r>
              <a:rPr lang="es-ES" sz="1800" b="0" dirty="0" smtClean="0">
                <a:effectLst/>
              </a:rPr>
              <a:t>BULBO</a:t>
            </a:r>
            <a:endParaRPr lang="es-ES" sz="1800" b="0" dirty="0">
              <a:effectLst/>
            </a:endParaRPr>
          </a:p>
        </p:txBody>
      </p:sp>
      <p:sp>
        <p:nvSpPr>
          <p:cNvPr id="303187" name="Oval 83"/>
          <p:cNvSpPr>
            <a:spLocks noChangeArrowheads="1"/>
          </p:cNvSpPr>
          <p:nvPr/>
        </p:nvSpPr>
        <p:spPr bwMode="auto">
          <a:xfrm>
            <a:off x="3635375" y="1557338"/>
            <a:ext cx="360363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88" name="Text Box 84"/>
          <p:cNvSpPr txBox="1">
            <a:spLocks noChangeArrowheads="1"/>
          </p:cNvSpPr>
          <p:nvPr/>
        </p:nvSpPr>
        <p:spPr bwMode="auto">
          <a:xfrm>
            <a:off x="3527425" y="1628775"/>
            <a:ext cx="5667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0000CC"/>
                </a:solidFill>
                <a:effectLst/>
              </a:rPr>
              <a:t>n.X</a:t>
            </a:r>
          </a:p>
        </p:txBody>
      </p:sp>
      <p:sp>
        <p:nvSpPr>
          <p:cNvPr id="85" name="Text Box 5"/>
          <p:cNvSpPr txBox="1">
            <a:spLocks noChangeArrowheads="1"/>
          </p:cNvSpPr>
          <p:nvPr/>
        </p:nvSpPr>
        <p:spPr bwMode="auto">
          <a:xfrm>
            <a:off x="107504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11" grpId="0" animBg="1"/>
      <p:bldP spid="303114" grpId="0" animBg="1"/>
      <p:bldP spid="303115" grpId="0" animBg="1"/>
      <p:bldP spid="303118" grpId="0" animBg="1"/>
      <p:bldP spid="303129" grpId="0" animBg="1"/>
      <p:bldP spid="303130" grpId="0" animBg="1"/>
      <p:bldP spid="303131" grpId="0" animBg="1"/>
      <p:bldP spid="303136" grpId="0" animBg="1"/>
      <p:bldP spid="303142" grpId="0"/>
      <p:bldP spid="303160" grpId="0"/>
      <p:bldP spid="303170" grpId="0" animBg="1"/>
      <p:bldP spid="303172" grpId="0"/>
      <p:bldP spid="303173" grpId="0" animBg="1"/>
      <p:bldP spid="303176" grpId="0" animBg="1"/>
      <p:bldP spid="303180" grpId="0" animBg="1"/>
      <p:bldP spid="303181" grpId="0" animBg="1"/>
      <p:bldP spid="303184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130" name="Picture 2" descr="patologia estomago 2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5" t="12215" r="36891"/>
          <a:stretch>
            <a:fillRect/>
          </a:stretch>
        </p:blipFill>
        <p:spPr bwMode="auto">
          <a:xfrm>
            <a:off x="2268538" y="1125538"/>
            <a:ext cx="2808287" cy="549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4132" name="Rectangle 4"/>
          <p:cNvSpPr>
            <a:spLocks noChangeArrowheads="1"/>
          </p:cNvSpPr>
          <p:nvPr/>
        </p:nvSpPr>
        <p:spPr bwMode="auto">
          <a:xfrm>
            <a:off x="4787900" y="4267200"/>
            <a:ext cx="2520950" cy="1006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33" name="Text Box 5"/>
          <p:cNvSpPr txBox="1">
            <a:spLocks noChangeArrowheads="1"/>
          </p:cNvSpPr>
          <p:nvPr/>
        </p:nvSpPr>
        <p:spPr bwMode="auto">
          <a:xfrm>
            <a:off x="7238422" y="920750"/>
            <a:ext cx="1393825" cy="669925"/>
          </a:xfrm>
          <a:prstGeom prst="rect">
            <a:avLst/>
          </a:prstGeom>
          <a:solidFill>
            <a:srgbClr val="E3FF9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Eferencia</a:t>
            </a:r>
          </a:p>
          <a:p>
            <a:r>
              <a:rPr lang="es-ES" sz="1800">
                <a:effectLst/>
              </a:rPr>
              <a:t>autonómica</a:t>
            </a:r>
          </a:p>
        </p:txBody>
      </p:sp>
      <p:sp>
        <p:nvSpPr>
          <p:cNvPr id="304134" name="Text Box 6"/>
          <p:cNvSpPr txBox="1">
            <a:spLocks noChangeArrowheads="1"/>
          </p:cNvSpPr>
          <p:nvPr/>
        </p:nvSpPr>
        <p:spPr bwMode="auto">
          <a:xfrm>
            <a:off x="5580063" y="4933950"/>
            <a:ext cx="2203450" cy="374650"/>
          </a:xfrm>
          <a:prstGeom prst="rect">
            <a:avLst/>
          </a:prstGeom>
          <a:solidFill>
            <a:srgbClr val="D6F3B3"/>
          </a:solidFill>
          <a:ln w="38100">
            <a:solidFill>
              <a:srgbClr val="00B06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ANTIPERISTALSIS</a:t>
            </a:r>
          </a:p>
        </p:txBody>
      </p:sp>
      <p:sp>
        <p:nvSpPr>
          <p:cNvPr id="304135" name="Rectangle 7"/>
          <p:cNvSpPr>
            <a:spLocks noChangeArrowheads="1"/>
          </p:cNvSpPr>
          <p:nvPr/>
        </p:nvSpPr>
        <p:spPr bwMode="auto">
          <a:xfrm>
            <a:off x="3419475" y="333375"/>
            <a:ext cx="2160588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36" name="Line 8"/>
          <p:cNvSpPr>
            <a:spLocks noChangeShapeType="1"/>
          </p:cNvSpPr>
          <p:nvPr/>
        </p:nvSpPr>
        <p:spPr bwMode="auto">
          <a:xfrm flipV="1">
            <a:off x="3492500" y="95408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4137" name="Text Box 9"/>
          <p:cNvSpPr txBox="1">
            <a:spLocks noChangeArrowheads="1"/>
          </p:cNvSpPr>
          <p:nvPr/>
        </p:nvSpPr>
        <p:spPr bwMode="auto">
          <a:xfrm>
            <a:off x="2650380" y="525463"/>
            <a:ext cx="1598515" cy="73866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dirty="0">
                <a:effectLst/>
              </a:rPr>
              <a:t>Centro </a:t>
            </a:r>
          </a:p>
          <a:p>
            <a:r>
              <a:rPr lang="es-MX" sz="1400" dirty="0">
                <a:effectLst/>
              </a:rPr>
              <a:t>Quimiorreceptor</a:t>
            </a:r>
          </a:p>
          <a:p>
            <a:r>
              <a:rPr lang="es-MX" sz="1400" dirty="0">
                <a:effectLst/>
              </a:rPr>
              <a:t>Área postrema</a:t>
            </a:r>
          </a:p>
        </p:txBody>
      </p:sp>
      <p:sp>
        <p:nvSpPr>
          <p:cNvPr id="304138" name="Rectangle 10"/>
          <p:cNvSpPr>
            <a:spLocks noChangeArrowheads="1"/>
          </p:cNvSpPr>
          <p:nvPr/>
        </p:nvSpPr>
        <p:spPr bwMode="auto">
          <a:xfrm>
            <a:off x="1258888" y="2178050"/>
            <a:ext cx="1512887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39" name="Rectangle 11"/>
          <p:cNvSpPr>
            <a:spLocks noChangeArrowheads="1"/>
          </p:cNvSpPr>
          <p:nvPr/>
        </p:nvSpPr>
        <p:spPr bwMode="auto">
          <a:xfrm>
            <a:off x="2627313" y="2754313"/>
            <a:ext cx="4318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40" name="Text Box 12"/>
          <p:cNvSpPr txBox="1">
            <a:spLocks noChangeArrowheads="1"/>
          </p:cNvSpPr>
          <p:nvPr/>
        </p:nvSpPr>
        <p:spPr bwMode="auto">
          <a:xfrm>
            <a:off x="1866900" y="2298700"/>
            <a:ext cx="1001713" cy="669925"/>
          </a:xfrm>
          <a:prstGeom prst="rect">
            <a:avLst/>
          </a:prstGeom>
          <a:solidFill>
            <a:srgbClr val="FFE18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1800" b="0">
                <a:effectLst/>
              </a:rPr>
              <a:t>Centro </a:t>
            </a:r>
          </a:p>
          <a:p>
            <a:r>
              <a:rPr lang="es-MX" sz="1800" b="0">
                <a:effectLst/>
              </a:rPr>
              <a:t>Vómito</a:t>
            </a:r>
          </a:p>
        </p:txBody>
      </p:sp>
      <p:sp>
        <p:nvSpPr>
          <p:cNvPr id="304141" name="Text Box 13"/>
          <p:cNvSpPr txBox="1">
            <a:spLocks noChangeArrowheads="1"/>
          </p:cNvSpPr>
          <p:nvPr/>
        </p:nvSpPr>
        <p:spPr bwMode="auto">
          <a:xfrm>
            <a:off x="755650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04142" name="Rectangle 14"/>
          <p:cNvSpPr>
            <a:spLocks noChangeArrowheads="1"/>
          </p:cNvSpPr>
          <p:nvPr/>
        </p:nvSpPr>
        <p:spPr bwMode="auto">
          <a:xfrm>
            <a:off x="4140200" y="2682875"/>
            <a:ext cx="71913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43" name="Rectangle 15"/>
          <p:cNvSpPr>
            <a:spLocks noChangeArrowheads="1"/>
          </p:cNvSpPr>
          <p:nvPr/>
        </p:nvSpPr>
        <p:spPr bwMode="auto">
          <a:xfrm>
            <a:off x="4211638" y="1241425"/>
            <a:ext cx="1728787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44" name="Rectangle 16"/>
          <p:cNvSpPr>
            <a:spLocks noChangeArrowheads="1"/>
          </p:cNvSpPr>
          <p:nvPr/>
        </p:nvSpPr>
        <p:spPr bwMode="auto">
          <a:xfrm>
            <a:off x="2339975" y="1601788"/>
            <a:ext cx="4318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45" name="Text Box 17"/>
          <p:cNvSpPr txBox="1">
            <a:spLocks noChangeArrowheads="1"/>
          </p:cNvSpPr>
          <p:nvPr/>
        </p:nvSpPr>
        <p:spPr bwMode="auto">
          <a:xfrm>
            <a:off x="4135438" y="1314450"/>
            <a:ext cx="912812" cy="466725"/>
          </a:xfrm>
          <a:prstGeom prst="rect">
            <a:avLst/>
          </a:prstGeom>
          <a:solidFill>
            <a:srgbClr val="F9C7BD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N. Dorsal</a:t>
            </a:r>
          </a:p>
          <a:p>
            <a:r>
              <a:rPr lang="es-ES_tradnl" sz="1200">
                <a:effectLst/>
              </a:rPr>
              <a:t> X</a:t>
            </a:r>
          </a:p>
        </p:txBody>
      </p:sp>
      <p:sp>
        <p:nvSpPr>
          <p:cNvPr id="304146" name="Text Box 18"/>
          <p:cNvSpPr txBox="1">
            <a:spLocks noChangeArrowheads="1"/>
          </p:cNvSpPr>
          <p:nvPr/>
        </p:nvSpPr>
        <p:spPr bwMode="auto">
          <a:xfrm>
            <a:off x="4164013" y="1890713"/>
            <a:ext cx="814387" cy="466725"/>
          </a:xfrm>
          <a:prstGeom prst="rect">
            <a:avLst/>
          </a:prstGeom>
          <a:solidFill>
            <a:srgbClr val="BBE0E3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N. Haz </a:t>
            </a:r>
          </a:p>
          <a:p>
            <a:r>
              <a:rPr lang="es-ES_tradnl" sz="1200">
                <a:effectLst/>
              </a:rPr>
              <a:t>Solitario</a:t>
            </a:r>
          </a:p>
        </p:txBody>
      </p:sp>
      <p:sp>
        <p:nvSpPr>
          <p:cNvPr id="304147" name="Rectangle 19"/>
          <p:cNvSpPr>
            <a:spLocks noChangeArrowheads="1"/>
          </p:cNvSpPr>
          <p:nvPr/>
        </p:nvSpPr>
        <p:spPr bwMode="auto">
          <a:xfrm>
            <a:off x="4645025" y="4267200"/>
            <a:ext cx="28733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49" name="Text Box 21"/>
          <p:cNvSpPr txBox="1">
            <a:spLocks noChangeArrowheads="1"/>
          </p:cNvSpPr>
          <p:nvPr/>
        </p:nvSpPr>
        <p:spPr bwMode="auto">
          <a:xfrm>
            <a:off x="4572000" y="5300663"/>
            <a:ext cx="890588" cy="5175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solidFill>
                  <a:srgbClr val="008E55"/>
                </a:solidFill>
                <a:effectLst/>
              </a:rPr>
              <a:t>SN </a:t>
            </a:r>
          </a:p>
          <a:p>
            <a:r>
              <a:rPr lang="es-ES_tradnl" sz="1400">
                <a:solidFill>
                  <a:srgbClr val="008E55"/>
                </a:solidFill>
                <a:effectLst/>
              </a:rPr>
              <a:t>Entérico</a:t>
            </a:r>
          </a:p>
        </p:txBody>
      </p:sp>
      <p:sp>
        <p:nvSpPr>
          <p:cNvPr id="304150" name="Freeform 22"/>
          <p:cNvSpPr>
            <a:spLocks/>
          </p:cNvSpPr>
          <p:nvPr/>
        </p:nvSpPr>
        <p:spPr bwMode="auto">
          <a:xfrm>
            <a:off x="4859339" y="4267200"/>
            <a:ext cx="842168" cy="1788319"/>
          </a:xfrm>
          <a:custGeom>
            <a:avLst/>
            <a:gdLst>
              <a:gd name="T0" fmla="*/ 46 w 326"/>
              <a:gd name="T1" fmla="*/ 953 h 1021"/>
              <a:gd name="T2" fmla="*/ 318 w 326"/>
              <a:gd name="T3" fmla="*/ 862 h 1021"/>
              <a:gd name="T4" fmla="*/ 0 w 326"/>
              <a:gd name="T5" fmla="*/ 0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6" h="1021">
                <a:moveTo>
                  <a:pt x="46" y="953"/>
                </a:moveTo>
                <a:cubicBezTo>
                  <a:pt x="186" y="987"/>
                  <a:pt x="326" y="1021"/>
                  <a:pt x="318" y="862"/>
                </a:cubicBezTo>
                <a:cubicBezTo>
                  <a:pt x="310" y="703"/>
                  <a:pt x="53" y="144"/>
                  <a:pt x="0" y="0"/>
                </a:cubicBezTo>
              </a:path>
            </a:pathLst>
          </a:custGeom>
          <a:noFill/>
          <a:ln w="28575" cmpd="sng">
            <a:solidFill>
              <a:srgbClr val="00B069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4151" name="Rectangle 23"/>
          <p:cNvSpPr>
            <a:spLocks noChangeArrowheads="1"/>
          </p:cNvSpPr>
          <p:nvPr/>
        </p:nvSpPr>
        <p:spPr bwMode="auto">
          <a:xfrm>
            <a:off x="1692275" y="4292600"/>
            <a:ext cx="151606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400" dirty="0">
                <a:solidFill>
                  <a:schemeClr val="accent2"/>
                </a:solidFill>
                <a:effectLst/>
              </a:rPr>
              <a:t>SNA sensorial </a:t>
            </a:r>
          </a:p>
          <a:p>
            <a:pPr algn="l"/>
            <a:r>
              <a:rPr lang="es-ES_tradnl" sz="1400" dirty="0" smtClean="0">
                <a:solidFill>
                  <a:schemeClr val="accent2"/>
                </a:solidFill>
                <a:effectLst/>
              </a:rPr>
              <a:t>parasimpático</a:t>
            </a:r>
            <a:endParaRPr lang="es-ES_tradnl" sz="1400" dirty="0">
              <a:solidFill>
                <a:schemeClr val="accent2"/>
              </a:solidFill>
              <a:effectLst/>
            </a:endParaRPr>
          </a:p>
          <a:p>
            <a:pPr algn="l"/>
            <a:r>
              <a:rPr lang="es-ES_tradnl" sz="1400" dirty="0">
                <a:solidFill>
                  <a:schemeClr val="accent2"/>
                </a:solidFill>
                <a:effectLst/>
              </a:rPr>
              <a:t>N. X</a:t>
            </a:r>
          </a:p>
        </p:txBody>
      </p:sp>
      <p:sp>
        <p:nvSpPr>
          <p:cNvPr id="304152" name="Rectangle 24"/>
          <p:cNvSpPr>
            <a:spLocks noChangeArrowheads="1"/>
          </p:cNvSpPr>
          <p:nvPr/>
        </p:nvSpPr>
        <p:spPr bwMode="auto">
          <a:xfrm>
            <a:off x="3851275" y="3330575"/>
            <a:ext cx="7207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53" name="Rectangle 25"/>
          <p:cNvSpPr>
            <a:spLocks noChangeArrowheads="1"/>
          </p:cNvSpPr>
          <p:nvPr/>
        </p:nvSpPr>
        <p:spPr bwMode="auto">
          <a:xfrm>
            <a:off x="3995738" y="2538413"/>
            <a:ext cx="1444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54" name="Rectangle 26"/>
          <p:cNvSpPr>
            <a:spLocks noChangeArrowheads="1"/>
          </p:cNvSpPr>
          <p:nvPr/>
        </p:nvSpPr>
        <p:spPr bwMode="auto">
          <a:xfrm>
            <a:off x="4333081" y="3136424"/>
            <a:ext cx="136842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400" dirty="0">
                <a:solidFill>
                  <a:srgbClr val="CC0000"/>
                </a:solidFill>
                <a:effectLst/>
              </a:rPr>
              <a:t>SNA motor </a:t>
            </a:r>
            <a:r>
              <a:rPr lang="es-ES_tradnl" sz="1400" dirty="0" smtClean="0">
                <a:solidFill>
                  <a:srgbClr val="CC0000"/>
                </a:solidFill>
                <a:effectLst/>
              </a:rPr>
              <a:t>parasimpático</a:t>
            </a:r>
          </a:p>
          <a:p>
            <a:pPr algn="l"/>
            <a:r>
              <a:rPr lang="es-ES_tradnl" sz="1400" dirty="0" err="1" smtClean="0">
                <a:solidFill>
                  <a:srgbClr val="CC0000"/>
                </a:solidFill>
                <a:effectLst/>
              </a:rPr>
              <a:t>Pregangl</a:t>
            </a:r>
            <a:r>
              <a:rPr lang="es-ES_tradnl" sz="1400" dirty="0" smtClean="0">
                <a:solidFill>
                  <a:srgbClr val="CC0000"/>
                </a:solidFill>
                <a:effectLst/>
              </a:rPr>
              <a:t>.</a:t>
            </a:r>
            <a:endParaRPr lang="es-ES_tradnl" sz="1400" dirty="0">
              <a:solidFill>
                <a:srgbClr val="CC0000"/>
              </a:solidFill>
              <a:effectLst/>
            </a:endParaRPr>
          </a:p>
        </p:txBody>
      </p:sp>
      <p:sp>
        <p:nvSpPr>
          <p:cNvPr id="304155" name="Text Box 27"/>
          <p:cNvSpPr txBox="1">
            <a:spLocks noChangeArrowheads="1"/>
          </p:cNvSpPr>
          <p:nvPr/>
        </p:nvSpPr>
        <p:spPr bwMode="auto">
          <a:xfrm>
            <a:off x="1694227" y="1422290"/>
            <a:ext cx="957313" cy="64633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Tallo</a:t>
            </a:r>
          </a:p>
          <a:p>
            <a:r>
              <a:rPr lang="es-ES" sz="1800" b="0" dirty="0" smtClean="0">
                <a:effectLst/>
              </a:rPr>
              <a:t>BULBO</a:t>
            </a:r>
            <a:endParaRPr lang="es-ES" sz="1800" b="0" dirty="0">
              <a:effectLst/>
            </a:endParaRPr>
          </a:p>
        </p:txBody>
      </p:sp>
      <p:sp>
        <p:nvSpPr>
          <p:cNvPr id="304156" name="Freeform 28"/>
          <p:cNvSpPr>
            <a:spLocks/>
          </p:cNvSpPr>
          <p:nvPr/>
        </p:nvSpPr>
        <p:spPr bwMode="auto">
          <a:xfrm>
            <a:off x="2987675" y="2106613"/>
            <a:ext cx="863600" cy="2951162"/>
          </a:xfrm>
          <a:custGeom>
            <a:avLst/>
            <a:gdLst>
              <a:gd name="T0" fmla="*/ 76 w 530"/>
              <a:gd name="T1" fmla="*/ 1225 h 1225"/>
              <a:gd name="T2" fmla="*/ 76 w 530"/>
              <a:gd name="T3" fmla="*/ 635 h 1225"/>
              <a:gd name="T4" fmla="*/ 530 w 530"/>
              <a:gd name="T5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0" h="1225">
                <a:moveTo>
                  <a:pt x="76" y="1225"/>
                </a:moveTo>
                <a:cubicBezTo>
                  <a:pt x="38" y="1032"/>
                  <a:pt x="0" y="839"/>
                  <a:pt x="76" y="635"/>
                </a:cubicBezTo>
                <a:cubicBezTo>
                  <a:pt x="152" y="431"/>
                  <a:pt x="454" y="106"/>
                  <a:pt x="530" y="0"/>
                </a:cubicBezTo>
              </a:path>
            </a:pathLst>
          </a:custGeom>
          <a:noFill/>
          <a:ln w="28575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4157" name="Freeform 29"/>
          <p:cNvSpPr>
            <a:spLocks/>
          </p:cNvSpPr>
          <p:nvPr/>
        </p:nvSpPr>
        <p:spPr bwMode="auto">
          <a:xfrm>
            <a:off x="3851275" y="1601788"/>
            <a:ext cx="1333500" cy="3503612"/>
          </a:xfrm>
          <a:custGeom>
            <a:avLst/>
            <a:gdLst>
              <a:gd name="T0" fmla="*/ 764 w 840"/>
              <a:gd name="T1" fmla="*/ 0 h 2207"/>
              <a:gd name="T2" fmla="*/ 719 w 840"/>
              <a:gd name="T3" fmla="*/ 681 h 2207"/>
              <a:gd name="T4" fmla="*/ 38 w 840"/>
              <a:gd name="T5" fmla="*/ 1180 h 2207"/>
              <a:gd name="T6" fmla="*/ 492 w 840"/>
              <a:gd name="T7" fmla="*/ 2041 h 2207"/>
              <a:gd name="T8" fmla="*/ 446 w 840"/>
              <a:gd name="T9" fmla="*/ 2177 h 2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0" h="2207">
                <a:moveTo>
                  <a:pt x="764" y="0"/>
                </a:moveTo>
                <a:cubicBezTo>
                  <a:pt x="802" y="242"/>
                  <a:pt x="840" y="484"/>
                  <a:pt x="719" y="681"/>
                </a:cubicBezTo>
                <a:cubicBezTo>
                  <a:pt x="598" y="878"/>
                  <a:pt x="76" y="954"/>
                  <a:pt x="38" y="1180"/>
                </a:cubicBezTo>
                <a:cubicBezTo>
                  <a:pt x="0" y="1406"/>
                  <a:pt x="424" y="1875"/>
                  <a:pt x="492" y="2041"/>
                </a:cubicBezTo>
                <a:cubicBezTo>
                  <a:pt x="560" y="2207"/>
                  <a:pt x="454" y="2154"/>
                  <a:pt x="446" y="2177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6660232" y="377825"/>
            <a:ext cx="197201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>
                <a:effectLst/>
              </a:rPr>
              <a:t>Reflejo Vómito</a:t>
            </a:r>
            <a:endParaRPr lang="es-ES" sz="2000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0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30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0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0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4" grpId="0" animBg="1"/>
      <p:bldP spid="304140" grpId="0" animBg="1"/>
      <p:bldP spid="304145" grpId="0" animBg="1"/>
      <p:bldP spid="304146" grpId="0" animBg="1"/>
      <p:bldP spid="304149" grpId="0"/>
      <p:bldP spid="304150" grpId="0" animBg="1"/>
      <p:bldP spid="304151" grpId="0"/>
      <p:bldP spid="304154" grpId="0"/>
      <p:bldP spid="304156" grpId="0" animBg="1"/>
      <p:bldP spid="304157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155" name="Picture 3" descr="patologia estomago 4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9" r="7625" b="21649"/>
          <a:stretch>
            <a:fillRect/>
          </a:stretch>
        </p:blipFill>
        <p:spPr bwMode="auto">
          <a:xfrm>
            <a:off x="1692275" y="1533525"/>
            <a:ext cx="5327650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5156" name="Rectangle 4"/>
          <p:cNvSpPr>
            <a:spLocks noChangeArrowheads="1"/>
          </p:cNvSpPr>
          <p:nvPr/>
        </p:nvSpPr>
        <p:spPr bwMode="auto">
          <a:xfrm>
            <a:off x="1547813" y="5494338"/>
            <a:ext cx="2592387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57" name="Rectangle 5"/>
          <p:cNvSpPr>
            <a:spLocks noChangeArrowheads="1"/>
          </p:cNvSpPr>
          <p:nvPr/>
        </p:nvSpPr>
        <p:spPr bwMode="auto">
          <a:xfrm>
            <a:off x="2843213" y="5133975"/>
            <a:ext cx="136683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58" name="Text Box 6"/>
          <p:cNvSpPr txBox="1">
            <a:spLocks noChangeArrowheads="1"/>
          </p:cNvSpPr>
          <p:nvPr/>
        </p:nvSpPr>
        <p:spPr bwMode="auto">
          <a:xfrm>
            <a:off x="1449388" y="5445125"/>
            <a:ext cx="131921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Gl. sublingual</a:t>
            </a:r>
          </a:p>
        </p:txBody>
      </p:sp>
      <p:sp>
        <p:nvSpPr>
          <p:cNvPr id="305159" name="Text Box 7"/>
          <p:cNvSpPr txBox="1">
            <a:spLocks noChangeArrowheads="1"/>
          </p:cNvSpPr>
          <p:nvPr/>
        </p:nvSpPr>
        <p:spPr bwMode="auto">
          <a:xfrm>
            <a:off x="2794000" y="5157788"/>
            <a:ext cx="1417638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Gl. submaxilar</a:t>
            </a:r>
          </a:p>
        </p:txBody>
      </p:sp>
      <p:sp>
        <p:nvSpPr>
          <p:cNvPr id="305160" name="Text Box 8"/>
          <p:cNvSpPr txBox="1">
            <a:spLocks noChangeArrowheads="1"/>
          </p:cNvSpPr>
          <p:nvPr/>
        </p:nvSpPr>
        <p:spPr bwMode="auto">
          <a:xfrm>
            <a:off x="2290763" y="1196975"/>
            <a:ext cx="13096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err="1">
                <a:effectLst/>
              </a:rPr>
              <a:t>Gl</a:t>
            </a:r>
            <a:r>
              <a:rPr lang="es-ES" dirty="0">
                <a:effectLst/>
              </a:rPr>
              <a:t>. lacrimal</a:t>
            </a:r>
          </a:p>
        </p:txBody>
      </p:sp>
      <p:sp>
        <p:nvSpPr>
          <p:cNvPr id="305161" name="Text Box 9"/>
          <p:cNvSpPr txBox="1">
            <a:spLocks noChangeArrowheads="1"/>
          </p:cNvSpPr>
          <p:nvPr/>
        </p:nvSpPr>
        <p:spPr bwMode="auto">
          <a:xfrm>
            <a:off x="4456906" y="1597820"/>
            <a:ext cx="701675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>
                <a:effectLst/>
              </a:rPr>
              <a:t>Tallo</a:t>
            </a:r>
          </a:p>
        </p:txBody>
      </p:sp>
      <p:sp>
        <p:nvSpPr>
          <p:cNvPr id="305162" name="Rectangle 10"/>
          <p:cNvSpPr>
            <a:spLocks noChangeArrowheads="1"/>
          </p:cNvSpPr>
          <p:nvPr/>
        </p:nvSpPr>
        <p:spPr bwMode="auto">
          <a:xfrm>
            <a:off x="2844800" y="2828925"/>
            <a:ext cx="10795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63" name="Text Box 11"/>
          <p:cNvSpPr txBox="1">
            <a:spLocks noChangeArrowheads="1"/>
          </p:cNvSpPr>
          <p:nvPr/>
        </p:nvSpPr>
        <p:spPr bwMode="auto">
          <a:xfrm>
            <a:off x="2700338" y="3165475"/>
            <a:ext cx="12192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Gl. parótida</a:t>
            </a:r>
          </a:p>
        </p:txBody>
      </p:sp>
      <p:sp>
        <p:nvSpPr>
          <p:cNvPr id="305164" name="Rectangle 12"/>
          <p:cNvSpPr>
            <a:spLocks noChangeArrowheads="1"/>
          </p:cNvSpPr>
          <p:nvPr/>
        </p:nvSpPr>
        <p:spPr bwMode="auto">
          <a:xfrm>
            <a:off x="5724525" y="1965325"/>
            <a:ext cx="18002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65" name="Text Box 13"/>
          <p:cNvSpPr txBox="1">
            <a:spLocks noChangeArrowheads="1"/>
          </p:cNvSpPr>
          <p:nvPr/>
        </p:nvSpPr>
        <p:spPr bwMode="auto">
          <a:xfrm>
            <a:off x="5810250" y="2346325"/>
            <a:ext cx="1468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N. Lacrimal</a:t>
            </a:r>
          </a:p>
          <a:p>
            <a:r>
              <a:rPr lang="es-ES" sz="1400" dirty="0">
                <a:effectLst/>
              </a:rPr>
              <a:t>N. Salival </a:t>
            </a:r>
            <a:r>
              <a:rPr lang="es-ES" sz="1400" dirty="0" err="1">
                <a:effectLst/>
              </a:rPr>
              <a:t>sup</a:t>
            </a:r>
            <a:r>
              <a:rPr lang="es-ES" sz="1400" dirty="0">
                <a:effectLst/>
              </a:rPr>
              <a:t>.</a:t>
            </a:r>
          </a:p>
        </p:txBody>
      </p:sp>
      <p:sp>
        <p:nvSpPr>
          <p:cNvPr id="305166" name="Rectangle 14"/>
          <p:cNvSpPr>
            <a:spLocks noChangeArrowheads="1"/>
          </p:cNvSpPr>
          <p:nvPr/>
        </p:nvSpPr>
        <p:spPr bwMode="auto">
          <a:xfrm>
            <a:off x="6156325" y="3044825"/>
            <a:ext cx="14398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67" name="Text Box 15"/>
          <p:cNvSpPr txBox="1">
            <a:spLocks noChangeArrowheads="1"/>
          </p:cNvSpPr>
          <p:nvPr/>
        </p:nvSpPr>
        <p:spPr bwMode="auto">
          <a:xfrm>
            <a:off x="6105525" y="3070225"/>
            <a:ext cx="12334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N. Dorsal X</a:t>
            </a:r>
          </a:p>
        </p:txBody>
      </p:sp>
      <p:sp>
        <p:nvSpPr>
          <p:cNvPr id="305168" name="Text Box 16"/>
          <p:cNvSpPr txBox="1">
            <a:spLocks noChangeArrowheads="1"/>
          </p:cNvSpPr>
          <p:nvPr/>
        </p:nvSpPr>
        <p:spPr bwMode="auto">
          <a:xfrm>
            <a:off x="6097588" y="3430588"/>
            <a:ext cx="1427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N. Salival </a:t>
            </a:r>
            <a:r>
              <a:rPr lang="es-ES" sz="1400" dirty="0" err="1">
                <a:effectLst/>
              </a:rPr>
              <a:t>inf</a:t>
            </a:r>
            <a:r>
              <a:rPr lang="es-ES" sz="1400" dirty="0">
                <a:effectLst/>
              </a:rPr>
              <a:t>.</a:t>
            </a:r>
          </a:p>
        </p:txBody>
      </p:sp>
      <p:sp>
        <p:nvSpPr>
          <p:cNvPr id="305169" name="Text Box 17"/>
          <p:cNvSpPr txBox="1">
            <a:spLocks noChangeArrowheads="1"/>
          </p:cNvSpPr>
          <p:nvPr/>
        </p:nvSpPr>
        <p:spPr bwMode="auto">
          <a:xfrm>
            <a:off x="827088" y="3213100"/>
            <a:ext cx="1636712" cy="1036638"/>
          </a:xfrm>
          <a:prstGeom prst="rect">
            <a:avLst/>
          </a:prstGeom>
          <a:solidFill>
            <a:srgbClr val="D6F3B3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dirty="0">
                <a:solidFill>
                  <a:srgbClr val="0000CC"/>
                </a:solidFill>
                <a:effectLst/>
              </a:rPr>
              <a:t>Parasimpática</a:t>
            </a:r>
            <a:r>
              <a:rPr lang="es-ES_tradnl" dirty="0">
                <a:effectLst/>
              </a:rPr>
              <a:t>:</a:t>
            </a:r>
          </a:p>
          <a:p>
            <a:pPr algn="l"/>
            <a:r>
              <a:rPr lang="es-ES_tradnl" sz="800" dirty="0">
                <a:effectLst/>
              </a:rPr>
              <a:t>  </a:t>
            </a:r>
          </a:p>
          <a:p>
            <a:pPr algn="l"/>
            <a:r>
              <a:rPr lang="es-ES_tradnl" dirty="0">
                <a:effectLst/>
              </a:rPr>
              <a:t>  </a:t>
            </a: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Lágrimas </a:t>
            </a:r>
          </a:p>
          <a:p>
            <a:pPr algn="l"/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Salivación</a:t>
            </a:r>
          </a:p>
        </p:txBody>
      </p:sp>
      <p:sp>
        <p:nvSpPr>
          <p:cNvPr id="305170" name="Rectangle 18"/>
          <p:cNvSpPr>
            <a:spLocks noChangeArrowheads="1"/>
          </p:cNvSpPr>
          <p:nvPr/>
        </p:nvSpPr>
        <p:spPr bwMode="auto">
          <a:xfrm>
            <a:off x="6037263" y="3825875"/>
            <a:ext cx="1008062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71" name="Text Box 19"/>
          <p:cNvSpPr txBox="1">
            <a:spLocks noChangeArrowheads="1"/>
          </p:cNvSpPr>
          <p:nvPr/>
        </p:nvSpPr>
        <p:spPr bwMode="auto">
          <a:xfrm>
            <a:off x="5932488" y="3825875"/>
            <a:ext cx="1035050" cy="546100"/>
          </a:xfrm>
          <a:prstGeom prst="rect">
            <a:avLst/>
          </a:prstGeom>
          <a:solidFill>
            <a:srgbClr val="FFE181"/>
          </a:solidFill>
          <a:ln w="28575">
            <a:solidFill>
              <a:srgbClr val="92D05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CENTRO </a:t>
            </a:r>
          </a:p>
          <a:p>
            <a:r>
              <a:rPr lang="es-ES_tradnl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VÓMITO</a:t>
            </a:r>
          </a:p>
        </p:txBody>
      </p:sp>
      <p:sp>
        <p:nvSpPr>
          <p:cNvPr id="305172" name="Text Box 20"/>
          <p:cNvSpPr txBox="1">
            <a:spLocks noChangeArrowheads="1"/>
          </p:cNvSpPr>
          <p:nvPr/>
        </p:nvSpPr>
        <p:spPr bwMode="auto">
          <a:xfrm>
            <a:off x="5107200" y="427534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5174" name="Rectangle 22"/>
          <p:cNvSpPr>
            <a:spLocks noChangeArrowheads="1"/>
          </p:cNvSpPr>
          <p:nvPr/>
        </p:nvSpPr>
        <p:spPr bwMode="auto">
          <a:xfrm>
            <a:off x="4524375" y="5300663"/>
            <a:ext cx="15128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75" name="Text Box 23"/>
          <p:cNvSpPr txBox="1">
            <a:spLocks noChangeArrowheads="1"/>
          </p:cNvSpPr>
          <p:nvPr/>
        </p:nvSpPr>
        <p:spPr bwMode="auto">
          <a:xfrm>
            <a:off x="4467225" y="5734050"/>
            <a:ext cx="681038" cy="376238"/>
          </a:xfrm>
          <a:prstGeom prst="rect">
            <a:avLst/>
          </a:prstGeom>
          <a:solidFill>
            <a:srgbClr val="D6FF61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>
                <a:solidFill>
                  <a:srgbClr val="008E55"/>
                </a:solidFill>
                <a:effectLst/>
              </a:rPr>
              <a:t>SNE</a:t>
            </a:r>
          </a:p>
        </p:txBody>
      </p:sp>
      <p:sp>
        <p:nvSpPr>
          <p:cNvPr id="305176" name="Text Box 24"/>
          <p:cNvSpPr txBox="1">
            <a:spLocks noChangeArrowheads="1"/>
          </p:cNvSpPr>
          <p:nvPr/>
        </p:nvSpPr>
        <p:spPr bwMode="auto">
          <a:xfrm>
            <a:off x="6088857" y="4546600"/>
            <a:ext cx="2411412" cy="146526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Vecindad con Centros:</a:t>
            </a:r>
          </a:p>
          <a:p>
            <a:pPr algn="l"/>
            <a:endParaRPr lang="es-ES_tradnl" sz="800">
              <a:effectLst/>
            </a:endParaRPr>
          </a:p>
          <a:p>
            <a:pPr algn="l"/>
            <a:r>
              <a:rPr lang="es-ES_tradnl">
                <a:effectLst/>
              </a:rPr>
              <a:t>Salivales </a:t>
            </a:r>
          </a:p>
          <a:p>
            <a:pPr algn="l"/>
            <a:r>
              <a:rPr lang="es-ES_tradnl">
                <a:effectLst/>
              </a:rPr>
              <a:t>Respiratorios, CCV</a:t>
            </a:r>
          </a:p>
          <a:p>
            <a:pPr algn="l"/>
            <a:r>
              <a:rPr lang="es-ES_tradnl">
                <a:effectLst/>
              </a:rPr>
              <a:t>N. dorsal vago </a:t>
            </a:r>
          </a:p>
          <a:p>
            <a:pPr algn="l"/>
            <a:r>
              <a:rPr lang="es-ES_tradnl">
                <a:effectLst/>
              </a:rPr>
              <a:t>N. ambiguo</a:t>
            </a:r>
          </a:p>
        </p:txBody>
      </p:sp>
      <p:sp>
        <p:nvSpPr>
          <p:cNvPr id="305178" name="Oval 26"/>
          <p:cNvSpPr>
            <a:spLocks noChangeArrowheads="1"/>
          </p:cNvSpPr>
          <p:nvPr/>
        </p:nvSpPr>
        <p:spPr bwMode="auto">
          <a:xfrm>
            <a:off x="3708400" y="3860800"/>
            <a:ext cx="4318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79" name="Oval 27"/>
          <p:cNvSpPr>
            <a:spLocks noChangeArrowheads="1"/>
          </p:cNvSpPr>
          <p:nvPr/>
        </p:nvSpPr>
        <p:spPr bwMode="auto">
          <a:xfrm>
            <a:off x="4211638" y="4149725"/>
            <a:ext cx="3603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80" name="Text Box 28"/>
          <p:cNvSpPr txBox="1">
            <a:spLocks noChangeArrowheads="1"/>
          </p:cNvSpPr>
          <p:nvPr/>
        </p:nvSpPr>
        <p:spPr bwMode="auto">
          <a:xfrm>
            <a:off x="4233863" y="4076700"/>
            <a:ext cx="409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IX</a:t>
            </a:r>
          </a:p>
        </p:txBody>
      </p:sp>
      <p:sp>
        <p:nvSpPr>
          <p:cNvPr id="305181" name="Oval 29"/>
          <p:cNvSpPr>
            <a:spLocks noChangeArrowheads="1"/>
          </p:cNvSpPr>
          <p:nvPr/>
        </p:nvSpPr>
        <p:spPr bwMode="auto">
          <a:xfrm>
            <a:off x="4643438" y="4365625"/>
            <a:ext cx="50482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82" name="Text Box 30"/>
          <p:cNvSpPr txBox="1">
            <a:spLocks noChangeArrowheads="1"/>
          </p:cNvSpPr>
          <p:nvPr/>
        </p:nvSpPr>
        <p:spPr bwMode="auto">
          <a:xfrm>
            <a:off x="4619625" y="4365625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X</a:t>
            </a:r>
          </a:p>
        </p:txBody>
      </p:sp>
      <p:sp>
        <p:nvSpPr>
          <p:cNvPr id="305183" name="Oval 31"/>
          <p:cNvSpPr>
            <a:spLocks noChangeArrowheads="1"/>
          </p:cNvSpPr>
          <p:nvPr/>
        </p:nvSpPr>
        <p:spPr bwMode="auto">
          <a:xfrm rot="3056812">
            <a:off x="4176713" y="3213100"/>
            <a:ext cx="4318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84" name="Text Box 32"/>
          <p:cNvSpPr txBox="1">
            <a:spLocks noChangeArrowheads="1"/>
          </p:cNvSpPr>
          <p:nvPr/>
        </p:nvSpPr>
        <p:spPr bwMode="auto">
          <a:xfrm>
            <a:off x="3924300" y="2692400"/>
            <a:ext cx="498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VII</a:t>
            </a:r>
          </a:p>
        </p:txBody>
      </p:sp>
      <p:sp>
        <p:nvSpPr>
          <p:cNvPr id="305185" name="Oval 33"/>
          <p:cNvSpPr>
            <a:spLocks noChangeArrowheads="1"/>
          </p:cNvSpPr>
          <p:nvPr/>
        </p:nvSpPr>
        <p:spPr bwMode="auto">
          <a:xfrm>
            <a:off x="3924300" y="4581525"/>
            <a:ext cx="2873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86" name="Text Box 34"/>
          <p:cNvSpPr txBox="1">
            <a:spLocks noChangeArrowheads="1"/>
          </p:cNvSpPr>
          <p:nvPr/>
        </p:nvSpPr>
        <p:spPr bwMode="auto">
          <a:xfrm>
            <a:off x="3924300" y="4508500"/>
            <a:ext cx="498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VII</a:t>
            </a: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7238422" y="920750"/>
            <a:ext cx="1393825" cy="669925"/>
          </a:xfrm>
          <a:prstGeom prst="rect">
            <a:avLst/>
          </a:prstGeom>
          <a:solidFill>
            <a:srgbClr val="E3FF9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Eferencia</a:t>
            </a:r>
          </a:p>
          <a:p>
            <a:r>
              <a:rPr lang="es-ES" sz="1800">
                <a:effectLst/>
              </a:rPr>
              <a:t>autonómica</a:t>
            </a:r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6660232" y="377825"/>
            <a:ext cx="197201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>
                <a:effectLst/>
              </a:rPr>
              <a:t>Reflejo Vómito</a:t>
            </a:r>
            <a:endParaRPr lang="es-ES" sz="2000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8" grpId="0" animBg="1"/>
      <p:bldP spid="305159" grpId="0" animBg="1"/>
      <p:bldP spid="305160" grpId="0" animBg="1"/>
      <p:bldP spid="305163" grpId="0" animBg="1"/>
      <p:bldP spid="305165" grpId="0"/>
      <p:bldP spid="305167" grpId="0"/>
      <p:bldP spid="305168" grpId="0"/>
      <p:bldP spid="305169" grpId="0" animBg="1"/>
      <p:bldP spid="305171" grpId="0" animBg="1"/>
      <p:bldP spid="305175" grpId="0" animBg="1"/>
      <p:bldP spid="305176" grpId="0" animBg="1"/>
      <p:bldP spid="305180" grpId="0"/>
      <p:bldP spid="305182" grpId="0"/>
      <p:bldP spid="305184" grpId="0"/>
      <p:bldP spid="305186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178" name="Picture 2" descr="patologia estomago 3"/>
          <p:cNvPicPr>
            <a:picLocks noChangeAspect="1" noChangeArrowheads="1"/>
          </p:cNvPicPr>
          <p:nvPr/>
        </p:nvPicPr>
        <p:blipFill>
          <a:blip r:embed="rId2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1" b="37373"/>
          <a:stretch>
            <a:fillRect/>
          </a:stretch>
        </p:blipFill>
        <p:spPr bwMode="auto">
          <a:xfrm>
            <a:off x="971550" y="620713"/>
            <a:ext cx="5956300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6180" name="Rectangle 4"/>
          <p:cNvSpPr>
            <a:spLocks noChangeArrowheads="1"/>
          </p:cNvSpPr>
          <p:nvPr/>
        </p:nvSpPr>
        <p:spPr bwMode="auto">
          <a:xfrm>
            <a:off x="1187450" y="4221163"/>
            <a:ext cx="2160588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81" name="Text Box 5"/>
          <p:cNvSpPr txBox="1">
            <a:spLocks noChangeArrowheads="1"/>
          </p:cNvSpPr>
          <p:nvPr/>
        </p:nvSpPr>
        <p:spPr bwMode="auto">
          <a:xfrm>
            <a:off x="7487649" y="836613"/>
            <a:ext cx="1249362" cy="669925"/>
          </a:xfrm>
          <a:prstGeom prst="rect">
            <a:avLst/>
          </a:prstGeom>
          <a:solidFill>
            <a:srgbClr val="FFCCCC"/>
          </a:solidFill>
          <a:ln w="28575">
            <a:solidFill>
              <a:srgbClr val="CC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Eferencia</a:t>
            </a:r>
          </a:p>
          <a:p>
            <a:r>
              <a:rPr lang="es-ES" sz="1800">
                <a:effectLst/>
              </a:rPr>
              <a:t>somática</a:t>
            </a:r>
          </a:p>
        </p:txBody>
      </p:sp>
      <p:sp>
        <p:nvSpPr>
          <p:cNvPr id="306182" name="Line 6"/>
          <p:cNvSpPr>
            <a:spLocks noChangeShapeType="1"/>
          </p:cNvSpPr>
          <p:nvPr/>
        </p:nvSpPr>
        <p:spPr bwMode="auto">
          <a:xfrm flipV="1">
            <a:off x="2268538" y="3932238"/>
            <a:ext cx="0" cy="20161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83" name="Line 7"/>
          <p:cNvSpPr>
            <a:spLocks noChangeShapeType="1"/>
          </p:cNvSpPr>
          <p:nvPr/>
        </p:nvSpPr>
        <p:spPr bwMode="auto">
          <a:xfrm flipH="1">
            <a:off x="4211638" y="3571875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84" name="Line 8"/>
          <p:cNvSpPr>
            <a:spLocks noChangeShapeType="1"/>
          </p:cNvSpPr>
          <p:nvPr/>
        </p:nvSpPr>
        <p:spPr bwMode="auto">
          <a:xfrm flipH="1">
            <a:off x="3924300" y="3789363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85" name="Line 9"/>
          <p:cNvSpPr>
            <a:spLocks noChangeShapeType="1"/>
          </p:cNvSpPr>
          <p:nvPr/>
        </p:nvSpPr>
        <p:spPr bwMode="auto">
          <a:xfrm>
            <a:off x="3924300" y="37893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86" name="Line 10"/>
          <p:cNvSpPr>
            <a:spLocks noChangeShapeType="1"/>
          </p:cNvSpPr>
          <p:nvPr/>
        </p:nvSpPr>
        <p:spPr bwMode="auto">
          <a:xfrm flipH="1">
            <a:off x="1042988" y="5876925"/>
            <a:ext cx="12255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87" name="Text Box 11"/>
          <p:cNvSpPr txBox="1">
            <a:spLocks noChangeArrowheads="1"/>
          </p:cNvSpPr>
          <p:nvPr/>
        </p:nvSpPr>
        <p:spPr bwMode="auto">
          <a:xfrm>
            <a:off x="7161213" y="2157413"/>
            <a:ext cx="1203325" cy="619125"/>
          </a:xfrm>
          <a:prstGeom prst="rect">
            <a:avLst/>
          </a:prstGeom>
          <a:solidFill>
            <a:srgbClr val="CDCDFF"/>
          </a:solidFill>
          <a:ln w="38100">
            <a:solidFill>
              <a:srgbClr val="CC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POSTURA</a:t>
            </a:r>
          </a:p>
          <a:p>
            <a:r>
              <a:rPr lang="es-ES">
                <a:effectLst/>
              </a:rPr>
              <a:t>Arcadas</a:t>
            </a:r>
          </a:p>
        </p:txBody>
      </p:sp>
      <p:sp>
        <p:nvSpPr>
          <p:cNvPr id="306188" name="Rectangle 12"/>
          <p:cNvSpPr>
            <a:spLocks noChangeArrowheads="1"/>
          </p:cNvSpPr>
          <p:nvPr/>
        </p:nvSpPr>
        <p:spPr bwMode="auto">
          <a:xfrm>
            <a:off x="4572000" y="3644900"/>
            <a:ext cx="23050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89" name="Rectangle 13"/>
          <p:cNvSpPr>
            <a:spLocks noChangeArrowheads="1"/>
          </p:cNvSpPr>
          <p:nvPr/>
        </p:nvSpPr>
        <p:spPr bwMode="auto">
          <a:xfrm>
            <a:off x="5580063" y="4076700"/>
            <a:ext cx="13684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0" name="Rectangle 14"/>
          <p:cNvSpPr>
            <a:spLocks noChangeArrowheads="1"/>
          </p:cNvSpPr>
          <p:nvPr/>
        </p:nvSpPr>
        <p:spPr bwMode="auto">
          <a:xfrm>
            <a:off x="3492500" y="3932238"/>
            <a:ext cx="7191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1" name="Rectangle 15"/>
          <p:cNvSpPr>
            <a:spLocks noChangeArrowheads="1"/>
          </p:cNvSpPr>
          <p:nvPr/>
        </p:nvSpPr>
        <p:spPr bwMode="auto">
          <a:xfrm>
            <a:off x="3851275" y="3789363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2" name="Rectangle 16"/>
          <p:cNvSpPr>
            <a:spLocks noChangeArrowheads="1"/>
          </p:cNvSpPr>
          <p:nvPr/>
        </p:nvSpPr>
        <p:spPr bwMode="auto">
          <a:xfrm>
            <a:off x="4284663" y="4005263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3" name="Rectangle 17"/>
          <p:cNvSpPr>
            <a:spLocks noChangeArrowheads="1"/>
          </p:cNvSpPr>
          <p:nvPr/>
        </p:nvSpPr>
        <p:spPr bwMode="auto">
          <a:xfrm>
            <a:off x="4356100" y="4221163"/>
            <a:ext cx="714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4" name="Line 18"/>
          <p:cNvSpPr>
            <a:spLocks noChangeShapeType="1"/>
          </p:cNvSpPr>
          <p:nvPr/>
        </p:nvSpPr>
        <p:spPr bwMode="auto">
          <a:xfrm>
            <a:off x="2268538" y="3932238"/>
            <a:ext cx="19431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95" name="Line 19"/>
          <p:cNvSpPr>
            <a:spLocks noChangeShapeType="1"/>
          </p:cNvSpPr>
          <p:nvPr/>
        </p:nvSpPr>
        <p:spPr bwMode="auto">
          <a:xfrm>
            <a:off x="4211638" y="3571875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96" name="Text Box 20"/>
          <p:cNvSpPr txBox="1">
            <a:spLocks noChangeArrowheads="1"/>
          </p:cNvSpPr>
          <p:nvPr/>
        </p:nvSpPr>
        <p:spPr bwMode="auto">
          <a:xfrm>
            <a:off x="5995465" y="239713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6197" name="Rectangle 21"/>
          <p:cNvSpPr>
            <a:spLocks noChangeArrowheads="1"/>
          </p:cNvSpPr>
          <p:nvPr/>
        </p:nvSpPr>
        <p:spPr bwMode="auto">
          <a:xfrm>
            <a:off x="3635375" y="692150"/>
            <a:ext cx="15128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8" name="Text Box 22"/>
          <p:cNvSpPr txBox="1">
            <a:spLocks noChangeArrowheads="1"/>
          </p:cNvSpPr>
          <p:nvPr/>
        </p:nvSpPr>
        <p:spPr bwMode="auto">
          <a:xfrm>
            <a:off x="1857375" y="285750"/>
            <a:ext cx="1263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N. frénico</a:t>
            </a:r>
          </a:p>
        </p:txBody>
      </p:sp>
      <p:sp>
        <p:nvSpPr>
          <p:cNvPr id="306199" name="Text Box 23"/>
          <p:cNvSpPr txBox="1">
            <a:spLocks noChangeArrowheads="1"/>
          </p:cNvSpPr>
          <p:nvPr/>
        </p:nvSpPr>
        <p:spPr bwMode="auto">
          <a:xfrm>
            <a:off x="3276600" y="765175"/>
            <a:ext cx="1654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N. intercostal</a:t>
            </a:r>
          </a:p>
        </p:txBody>
      </p:sp>
      <p:sp>
        <p:nvSpPr>
          <p:cNvPr id="306200" name="Rectangle 24"/>
          <p:cNvSpPr>
            <a:spLocks noChangeArrowheads="1"/>
          </p:cNvSpPr>
          <p:nvPr/>
        </p:nvSpPr>
        <p:spPr bwMode="auto">
          <a:xfrm>
            <a:off x="900113" y="692150"/>
            <a:ext cx="1511300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01" name="Rectangle 25"/>
          <p:cNvSpPr>
            <a:spLocks noChangeArrowheads="1"/>
          </p:cNvSpPr>
          <p:nvPr/>
        </p:nvSpPr>
        <p:spPr bwMode="auto">
          <a:xfrm>
            <a:off x="900113" y="2349500"/>
            <a:ext cx="1439862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02" name="Text Box 26"/>
          <p:cNvSpPr txBox="1">
            <a:spLocks noChangeArrowheads="1"/>
          </p:cNvSpPr>
          <p:nvPr/>
        </p:nvSpPr>
        <p:spPr bwMode="auto">
          <a:xfrm>
            <a:off x="1116013" y="981075"/>
            <a:ext cx="1258887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Presión </a:t>
            </a:r>
          </a:p>
          <a:p>
            <a:r>
              <a:rPr lang="es-ES_tradnl" sz="1800" b="0">
                <a:effectLst/>
              </a:rPr>
              <a:t>diafragma</a:t>
            </a:r>
          </a:p>
        </p:txBody>
      </p:sp>
      <p:sp>
        <p:nvSpPr>
          <p:cNvPr id="306203" name="Text Box 27"/>
          <p:cNvSpPr txBox="1">
            <a:spLocks noChangeArrowheads="1"/>
          </p:cNvSpPr>
          <p:nvPr/>
        </p:nvSpPr>
        <p:spPr bwMode="auto">
          <a:xfrm>
            <a:off x="827088" y="2565400"/>
            <a:ext cx="1468437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Presión </a:t>
            </a:r>
          </a:p>
          <a:p>
            <a:r>
              <a:rPr lang="es-ES_tradnl" sz="1800" b="0">
                <a:effectLst/>
              </a:rPr>
              <a:t>abdominales</a:t>
            </a:r>
          </a:p>
        </p:txBody>
      </p:sp>
      <p:pic>
        <p:nvPicPr>
          <p:cNvPr id="306204" name="Picture 28" descr="vomiting-m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5" t="12581"/>
          <a:stretch>
            <a:fillRect/>
          </a:stretch>
        </p:blipFill>
        <p:spPr bwMode="auto">
          <a:xfrm>
            <a:off x="5508625" y="1125538"/>
            <a:ext cx="1571625" cy="230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6776449" y="365065"/>
            <a:ext cx="197201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>
                <a:effectLst/>
              </a:rPr>
              <a:t>Reflejo Vómito</a:t>
            </a:r>
            <a:endParaRPr lang="es-ES" sz="2000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8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92" name="Picture 8" descr="c gastricas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6" t="18353" r="50974" b="21420"/>
          <a:stretch>
            <a:fillRect/>
          </a:stretch>
        </p:blipFill>
        <p:spPr bwMode="auto">
          <a:xfrm>
            <a:off x="3132138" y="1270000"/>
            <a:ext cx="3384550" cy="507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6443663" y="404813"/>
            <a:ext cx="1987550" cy="425450"/>
          </a:xfrm>
          <a:prstGeom prst="rect">
            <a:avLst/>
          </a:prstGeom>
          <a:solidFill>
            <a:srgbClr val="9F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I. ESTÓMAGO</a:t>
            </a:r>
          </a:p>
        </p:txBody>
      </p:sp>
      <p:sp>
        <p:nvSpPr>
          <p:cNvPr id="169998" name="Rectangle 14"/>
          <p:cNvSpPr>
            <a:spLocks noChangeArrowheads="1"/>
          </p:cNvSpPr>
          <p:nvPr/>
        </p:nvSpPr>
        <p:spPr bwMode="auto">
          <a:xfrm>
            <a:off x="7019925" y="908050"/>
            <a:ext cx="13747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Estructura</a:t>
            </a:r>
          </a:p>
          <a:p>
            <a:pPr algn="l"/>
            <a:r>
              <a:rPr lang="es-ES" sz="1800" b="0">
                <a:effectLst/>
              </a:rPr>
              <a:t>  Mucosa </a:t>
            </a:r>
          </a:p>
        </p:txBody>
      </p:sp>
      <p:pic>
        <p:nvPicPr>
          <p:cNvPr id="170000" name="Picture 16" descr="gastric p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133600"/>
            <a:ext cx="2257425" cy="28860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0001" name="Line 17"/>
          <p:cNvSpPr>
            <a:spLocks noChangeShapeType="1"/>
          </p:cNvSpPr>
          <p:nvPr/>
        </p:nvSpPr>
        <p:spPr bwMode="auto">
          <a:xfrm>
            <a:off x="1619250" y="1339850"/>
            <a:ext cx="719138" cy="2089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03" name="Text Box 19"/>
          <p:cNvSpPr txBox="1">
            <a:spLocks noChangeArrowheads="1"/>
          </p:cNvSpPr>
          <p:nvPr/>
        </p:nvSpPr>
        <p:spPr bwMode="auto">
          <a:xfrm>
            <a:off x="1230313" y="920750"/>
            <a:ext cx="7778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_tradnl" sz="2000" b="0" dirty="0">
                <a:effectLst/>
              </a:rPr>
              <a:t>Hoyo</a:t>
            </a:r>
          </a:p>
        </p:txBody>
      </p:sp>
      <p:sp>
        <p:nvSpPr>
          <p:cNvPr id="170005" name="Line 21"/>
          <p:cNvSpPr>
            <a:spLocks noChangeShapeType="1"/>
          </p:cNvSpPr>
          <p:nvPr/>
        </p:nvSpPr>
        <p:spPr bwMode="auto">
          <a:xfrm>
            <a:off x="7956550" y="33575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08" name="Rectangle 24"/>
          <p:cNvSpPr>
            <a:spLocks noChangeArrowheads="1"/>
          </p:cNvSpPr>
          <p:nvPr/>
        </p:nvSpPr>
        <p:spPr bwMode="auto">
          <a:xfrm>
            <a:off x="5508625" y="2278063"/>
            <a:ext cx="1079500" cy="4535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09" name="Oval 25"/>
          <p:cNvSpPr>
            <a:spLocks noChangeArrowheads="1"/>
          </p:cNvSpPr>
          <p:nvPr/>
        </p:nvSpPr>
        <p:spPr bwMode="auto">
          <a:xfrm>
            <a:off x="4859338" y="6094413"/>
            <a:ext cx="72072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10" name="Oval 26"/>
          <p:cNvSpPr>
            <a:spLocks noChangeArrowheads="1"/>
          </p:cNvSpPr>
          <p:nvPr/>
        </p:nvSpPr>
        <p:spPr bwMode="auto">
          <a:xfrm>
            <a:off x="5148263" y="2133600"/>
            <a:ext cx="503237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11" name="Oval 27"/>
          <p:cNvSpPr>
            <a:spLocks noChangeArrowheads="1"/>
          </p:cNvSpPr>
          <p:nvPr/>
        </p:nvSpPr>
        <p:spPr bwMode="auto">
          <a:xfrm>
            <a:off x="5364163" y="3141663"/>
            <a:ext cx="215900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13" name="Freeform 29"/>
          <p:cNvSpPr>
            <a:spLocks/>
          </p:cNvSpPr>
          <p:nvPr/>
        </p:nvSpPr>
        <p:spPr bwMode="auto">
          <a:xfrm>
            <a:off x="1979613" y="896938"/>
            <a:ext cx="3095625" cy="660400"/>
          </a:xfrm>
          <a:custGeom>
            <a:avLst/>
            <a:gdLst>
              <a:gd name="T0" fmla="*/ 0 w 2041"/>
              <a:gd name="T1" fmla="*/ 144 h 462"/>
              <a:gd name="T2" fmla="*/ 1724 w 2041"/>
              <a:gd name="T3" fmla="*/ 53 h 462"/>
              <a:gd name="T4" fmla="*/ 1905 w 2041"/>
              <a:gd name="T5" fmla="*/ 462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41" h="462">
                <a:moveTo>
                  <a:pt x="0" y="144"/>
                </a:moveTo>
                <a:cubicBezTo>
                  <a:pt x="703" y="72"/>
                  <a:pt x="1407" y="0"/>
                  <a:pt x="1724" y="53"/>
                </a:cubicBezTo>
                <a:cubicBezTo>
                  <a:pt x="2041" y="106"/>
                  <a:pt x="1875" y="394"/>
                  <a:pt x="1905" y="46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5576888" y="4100513"/>
            <a:ext cx="16287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67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Glándula </a:t>
            </a:r>
          </a:p>
          <a:p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tubular recta</a:t>
            </a:r>
          </a:p>
        </p:txBody>
      </p:sp>
      <p:sp>
        <p:nvSpPr>
          <p:cNvPr id="170015" name="Text Box 31"/>
          <p:cNvSpPr txBox="1">
            <a:spLocks noChangeArrowheads="1"/>
          </p:cNvSpPr>
          <p:nvPr/>
        </p:nvSpPr>
        <p:spPr bwMode="auto">
          <a:xfrm>
            <a:off x="6372225" y="1892300"/>
            <a:ext cx="169386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67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Epitelio </a:t>
            </a:r>
          </a:p>
          <a:p>
            <a:r>
              <a:rPr lang="es-ES_tradnl" sz="1800" b="0">
                <a:effectLst/>
              </a:rPr>
              <a:t>barrera física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02" name="Picture 2" descr="patologia estomago 3"/>
          <p:cNvPicPr>
            <a:picLocks noChangeAspect="1" noChangeArrowheads="1"/>
          </p:cNvPicPr>
          <p:nvPr/>
        </p:nvPicPr>
        <p:blipFill>
          <a:blip r:embed="rId2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1"/>
          <a:stretch>
            <a:fillRect/>
          </a:stretch>
        </p:blipFill>
        <p:spPr bwMode="auto">
          <a:xfrm>
            <a:off x="971550" y="620713"/>
            <a:ext cx="5956300" cy="580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04" name="Rectangle 4"/>
          <p:cNvSpPr>
            <a:spLocks noChangeArrowheads="1"/>
          </p:cNvSpPr>
          <p:nvPr/>
        </p:nvSpPr>
        <p:spPr bwMode="auto">
          <a:xfrm>
            <a:off x="1187450" y="4221163"/>
            <a:ext cx="2160588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05" name="Text Box 5"/>
          <p:cNvSpPr txBox="1">
            <a:spLocks noChangeArrowheads="1"/>
          </p:cNvSpPr>
          <p:nvPr/>
        </p:nvSpPr>
        <p:spPr bwMode="auto">
          <a:xfrm>
            <a:off x="7570788" y="836613"/>
            <a:ext cx="1249362" cy="669925"/>
          </a:xfrm>
          <a:prstGeom prst="rect">
            <a:avLst/>
          </a:prstGeom>
          <a:solidFill>
            <a:srgbClr val="CDCDFF"/>
          </a:solidFill>
          <a:ln w="28575">
            <a:solidFill>
              <a:srgbClr val="CC66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Eferencia</a:t>
            </a:r>
          </a:p>
          <a:p>
            <a:r>
              <a:rPr lang="es-ES" sz="1800">
                <a:effectLst/>
              </a:rPr>
              <a:t>somática</a:t>
            </a:r>
          </a:p>
        </p:txBody>
      </p:sp>
      <p:sp>
        <p:nvSpPr>
          <p:cNvPr id="307206" name="Line 6"/>
          <p:cNvSpPr>
            <a:spLocks noChangeShapeType="1"/>
          </p:cNvSpPr>
          <p:nvPr/>
        </p:nvSpPr>
        <p:spPr bwMode="auto">
          <a:xfrm flipV="1">
            <a:off x="2268538" y="3932238"/>
            <a:ext cx="0" cy="20161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07" name="Line 7"/>
          <p:cNvSpPr>
            <a:spLocks noChangeShapeType="1"/>
          </p:cNvSpPr>
          <p:nvPr/>
        </p:nvSpPr>
        <p:spPr bwMode="auto">
          <a:xfrm flipH="1">
            <a:off x="4211638" y="3571875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08" name="Line 8"/>
          <p:cNvSpPr>
            <a:spLocks noChangeShapeType="1"/>
          </p:cNvSpPr>
          <p:nvPr/>
        </p:nvSpPr>
        <p:spPr bwMode="auto">
          <a:xfrm flipH="1">
            <a:off x="3924300" y="3789363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09" name="Line 9"/>
          <p:cNvSpPr>
            <a:spLocks noChangeShapeType="1"/>
          </p:cNvSpPr>
          <p:nvPr/>
        </p:nvSpPr>
        <p:spPr bwMode="auto">
          <a:xfrm>
            <a:off x="3924300" y="37893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10" name="Line 10"/>
          <p:cNvSpPr>
            <a:spLocks noChangeShapeType="1"/>
          </p:cNvSpPr>
          <p:nvPr/>
        </p:nvSpPr>
        <p:spPr bwMode="auto">
          <a:xfrm flipH="1">
            <a:off x="1042988" y="5876925"/>
            <a:ext cx="12255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11" name="Text Box 11"/>
          <p:cNvSpPr txBox="1">
            <a:spLocks noChangeArrowheads="1"/>
          </p:cNvSpPr>
          <p:nvPr/>
        </p:nvSpPr>
        <p:spPr bwMode="auto">
          <a:xfrm>
            <a:off x="7161213" y="2157413"/>
            <a:ext cx="1203325" cy="619125"/>
          </a:xfrm>
          <a:prstGeom prst="rect">
            <a:avLst/>
          </a:prstGeom>
          <a:solidFill>
            <a:srgbClr val="CDCDFF"/>
          </a:solidFill>
          <a:ln w="38100">
            <a:solidFill>
              <a:srgbClr val="CC66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POSTURA</a:t>
            </a:r>
          </a:p>
          <a:p>
            <a:r>
              <a:rPr lang="es-ES">
                <a:effectLst/>
              </a:rPr>
              <a:t>Arcadas</a:t>
            </a:r>
          </a:p>
        </p:txBody>
      </p:sp>
      <p:sp>
        <p:nvSpPr>
          <p:cNvPr id="307212" name="Text Box 12"/>
          <p:cNvSpPr txBox="1">
            <a:spLocks noChangeArrowheads="1"/>
          </p:cNvSpPr>
          <p:nvPr/>
        </p:nvSpPr>
        <p:spPr bwMode="auto">
          <a:xfrm>
            <a:off x="6911975" y="4652963"/>
            <a:ext cx="1404938" cy="863600"/>
          </a:xfrm>
          <a:prstGeom prst="rect">
            <a:avLst/>
          </a:prstGeom>
          <a:solidFill>
            <a:srgbClr val="CDCDFF"/>
          </a:solidFill>
          <a:ln w="38100">
            <a:solidFill>
              <a:srgbClr val="CC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CIERRE </a:t>
            </a:r>
          </a:p>
          <a:p>
            <a:r>
              <a:rPr lang="es-ES">
                <a:effectLst/>
              </a:rPr>
              <a:t>Nasofaringe</a:t>
            </a:r>
          </a:p>
          <a:p>
            <a:r>
              <a:rPr lang="es-ES">
                <a:effectLst/>
              </a:rPr>
              <a:t>Glotis</a:t>
            </a:r>
          </a:p>
        </p:txBody>
      </p:sp>
      <p:sp>
        <p:nvSpPr>
          <p:cNvPr id="307213" name="Rectangle 13"/>
          <p:cNvSpPr>
            <a:spLocks noChangeArrowheads="1"/>
          </p:cNvSpPr>
          <p:nvPr/>
        </p:nvSpPr>
        <p:spPr bwMode="auto">
          <a:xfrm>
            <a:off x="4572000" y="3644900"/>
            <a:ext cx="23050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14" name="Rectangle 14"/>
          <p:cNvSpPr>
            <a:spLocks noChangeArrowheads="1"/>
          </p:cNvSpPr>
          <p:nvPr/>
        </p:nvSpPr>
        <p:spPr bwMode="auto">
          <a:xfrm>
            <a:off x="5580063" y="4076700"/>
            <a:ext cx="13684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15" name="Text Box 15"/>
          <p:cNvSpPr txBox="1">
            <a:spLocks noChangeArrowheads="1"/>
          </p:cNvSpPr>
          <p:nvPr/>
        </p:nvSpPr>
        <p:spPr bwMode="auto">
          <a:xfrm>
            <a:off x="5435600" y="3860800"/>
            <a:ext cx="1958975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N. Trigémino</a:t>
            </a:r>
          </a:p>
          <a:p>
            <a:pPr algn="l"/>
            <a:r>
              <a:rPr lang="es-MX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Eleva paladar blando</a:t>
            </a:r>
          </a:p>
        </p:txBody>
      </p:sp>
      <p:sp>
        <p:nvSpPr>
          <p:cNvPr id="307216" name="Rectangle 16"/>
          <p:cNvSpPr>
            <a:spLocks noChangeArrowheads="1"/>
          </p:cNvSpPr>
          <p:nvPr/>
        </p:nvSpPr>
        <p:spPr bwMode="auto">
          <a:xfrm>
            <a:off x="3492500" y="3932238"/>
            <a:ext cx="7191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17" name="Rectangle 17"/>
          <p:cNvSpPr>
            <a:spLocks noChangeArrowheads="1"/>
          </p:cNvSpPr>
          <p:nvPr/>
        </p:nvSpPr>
        <p:spPr bwMode="auto">
          <a:xfrm>
            <a:off x="3851275" y="3789363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18" name="Text Box 18"/>
          <p:cNvSpPr txBox="1">
            <a:spLocks noChangeArrowheads="1"/>
          </p:cNvSpPr>
          <p:nvPr/>
        </p:nvSpPr>
        <p:spPr bwMode="auto">
          <a:xfrm>
            <a:off x="2051050" y="4868863"/>
            <a:ext cx="1989138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Ambiguo dorsal X</a:t>
            </a:r>
          </a:p>
          <a:p>
            <a:r>
              <a:rPr lang="es-MX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Baja Epiglotis</a:t>
            </a:r>
          </a:p>
        </p:txBody>
      </p:sp>
      <p:sp>
        <p:nvSpPr>
          <p:cNvPr id="307219" name="Rectangle 19"/>
          <p:cNvSpPr>
            <a:spLocks noChangeArrowheads="1"/>
          </p:cNvSpPr>
          <p:nvPr/>
        </p:nvSpPr>
        <p:spPr bwMode="auto">
          <a:xfrm>
            <a:off x="4284663" y="4005263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20" name="Rectangle 20"/>
          <p:cNvSpPr>
            <a:spLocks noChangeArrowheads="1"/>
          </p:cNvSpPr>
          <p:nvPr/>
        </p:nvSpPr>
        <p:spPr bwMode="auto">
          <a:xfrm>
            <a:off x="4356100" y="4221163"/>
            <a:ext cx="714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21" name="Line 21"/>
          <p:cNvSpPr>
            <a:spLocks noChangeShapeType="1"/>
          </p:cNvSpPr>
          <p:nvPr/>
        </p:nvSpPr>
        <p:spPr bwMode="auto">
          <a:xfrm>
            <a:off x="2268538" y="3932238"/>
            <a:ext cx="19431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22" name="Line 22"/>
          <p:cNvSpPr>
            <a:spLocks noChangeShapeType="1"/>
          </p:cNvSpPr>
          <p:nvPr/>
        </p:nvSpPr>
        <p:spPr bwMode="auto">
          <a:xfrm>
            <a:off x="4211638" y="3571875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23" name="Text Box 23"/>
          <p:cNvSpPr txBox="1">
            <a:spLocks noChangeArrowheads="1"/>
          </p:cNvSpPr>
          <p:nvPr/>
        </p:nvSpPr>
        <p:spPr bwMode="auto">
          <a:xfrm>
            <a:off x="6264275" y="2857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07224" name="Rectangle 24"/>
          <p:cNvSpPr>
            <a:spLocks noChangeArrowheads="1"/>
          </p:cNvSpPr>
          <p:nvPr/>
        </p:nvSpPr>
        <p:spPr bwMode="auto">
          <a:xfrm>
            <a:off x="3635375" y="692150"/>
            <a:ext cx="15128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25" name="Text Box 25"/>
          <p:cNvSpPr txBox="1">
            <a:spLocks noChangeArrowheads="1"/>
          </p:cNvSpPr>
          <p:nvPr/>
        </p:nvSpPr>
        <p:spPr bwMode="auto">
          <a:xfrm>
            <a:off x="1857375" y="285750"/>
            <a:ext cx="1263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N. frénico</a:t>
            </a:r>
          </a:p>
        </p:txBody>
      </p:sp>
      <p:sp>
        <p:nvSpPr>
          <p:cNvPr id="307226" name="Text Box 26"/>
          <p:cNvSpPr txBox="1">
            <a:spLocks noChangeArrowheads="1"/>
          </p:cNvSpPr>
          <p:nvPr/>
        </p:nvSpPr>
        <p:spPr bwMode="auto">
          <a:xfrm>
            <a:off x="3276600" y="765175"/>
            <a:ext cx="1654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N. intercostal</a:t>
            </a:r>
          </a:p>
        </p:txBody>
      </p:sp>
      <p:sp>
        <p:nvSpPr>
          <p:cNvPr id="307227" name="Rectangle 27"/>
          <p:cNvSpPr>
            <a:spLocks noChangeArrowheads="1"/>
          </p:cNvSpPr>
          <p:nvPr/>
        </p:nvSpPr>
        <p:spPr bwMode="auto">
          <a:xfrm>
            <a:off x="900113" y="692150"/>
            <a:ext cx="1511300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28" name="Rectangle 28"/>
          <p:cNvSpPr>
            <a:spLocks noChangeArrowheads="1"/>
          </p:cNvSpPr>
          <p:nvPr/>
        </p:nvSpPr>
        <p:spPr bwMode="auto">
          <a:xfrm>
            <a:off x="900113" y="2349500"/>
            <a:ext cx="1439862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29" name="Text Box 29"/>
          <p:cNvSpPr txBox="1">
            <a:spLocks noChangeArrowheads="1"/>
          </p:cNvSpPr>
          <p:nvPr/>
        </p:nvSpPr>
        <p:spPr bwMode="auto">
          <a:xfrm>
            <a:off x="1116013" y="981075"/>
            <a:ext cx="12588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Presión </a:t>
            </a:r>
          </a:p>
          <a:p>
            <a:r>
              <a:rPr lang="es-ES_tradnl" sz="1800" b="0">
                <a:effectLst/>
              </a:rPr>
              <a:t>diafragma</a:t>
            </a:r>
          </a:p>
        </p:txBody>
      </p:sp>
      <p:sp>
        <p:nvSpPr>
          <p:cNvPr id="307230" name="Text Box 30"/>
          <p:cNvSpPr txBox="1">
            <a:spLocks noChangeArrowheads="1"/>
          </p:cNvSpPr>
          <p:nvPr/>
        </p:nvSpPr>
        <p:spPr bwMode="auto">
          <a:xfrm>
            <a:off x="827088" y="2565400"/>
            <a:ext cx="14684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Presión </a:t>
            </a:r>
          </a:p>
          <a:p>
            <a:r>
              <a:rPr lang="es-ES_tradnl" sz="1800" b="0">
                <a:effectLst/>
              </a:rPr>
              <a:t>abdominales</a:t>
            </a:r>
          </a:p>
        </p:txBody>
      </p:sp>
      <p:pic>
        <p:nvPicPr>
          <p:cNvPr id="307231" name="Picture 31" descr="vomiting-m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5" t="12581"/>
          <a:stretch>
            <a:fillRect/>
          </a:stretch>
        </p:blipFill>
        <p:spPr bwMode="auto">
          <a:xfrm>
            <a:off x="5651500" y="1428750"/>
            <a:ext cx="13652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33" name="Freeform 33"/>
          <p:cNvSpPr>
            <a:spLocks/>
          </p:cNvSpPr>
          <p:nvPr/>
        </p:nvSpPr>
        <p:spPr bwMode="auto">
          <a:xfrm>
            <a:off x="4859338" y="5589588"/>
            <a:ext cx="241300" cy="287337"/>
          </a:xfrm>
          <a:custGeom>
            <a:avLst/>
            <a:gdLst>
              <a:gd name="T0" fmla="*/ 91 w 152"/>
              <a:gd name="T1" fmla="*/ 181 h 181"/>
              <a:gd name="T2" fmla="*/ 137 w 152"/>
              <a:gd name="T3" fmla="*/ 91 h 181"/>
              <a:gd name="T4" fmla="*/ 0 w 152"/>
              <a:gd name="T5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2" h="181">
                <a:moveTo>
                  <a:pt x="91" y="181"/>
                </a:moveTo>
                <a:cubicBezTo>
                  <a:pt x="121" y="151"/>
                  <a:pt x="152" y="121"/>
                  <a:pt x="137" y="91"/>
                </a:cubicBezTo>
                <a:cubicBezTo>
                  <a:pt x="122" y="61"/>
                  <a:pt x="23" y="15"/>
                  <a:pt x="0" y="0"/>
                </a:cubicBezTo>
              </a:path>
            </a:pathLst>
          </a:custGeom>
          <a:noFill/>
          <a:ln w="38100" cap="flat" cmpd="sng">
            <a:solidFill>
              <a:srgbClr val="0000CC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34" name="Freeform 34"/>
          <p:cNvSpPr>
            <a:spLocks/>
          </p:cNvSpPr>
          <p:nvPr/>
        </p:nvSpPr>
        <p:spPr bwMode="auto">
          <a:xfrm>
            <a:off x="4932363" y="4724400"/>
            <a:ext cx="228600" cy="287338"/>
          </a:xfrm>
          <a:custGeom>
            <a:avLst/>
            <a:gdLst>
              <a:gd name="T0" fmla="*/ 144 w 144"/>
              <a:gd name="T1" fmla="*/ 181 h 181"/>
              <a:gd name="T2" fmla="*/ 8 w 144"/>
              <a:gd name="T3" fmla="*/ 91 h 181"/>
              <a:gd name="T4" fmla="*/ 98 w 144"/>
              <a:gd name="T5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181">
                <a:moveTo>
                  <a:pt x="144" y="181"/>
                </a:moveTo>
                <a:cubicBezTo>
                  <a:pt x="80" y="151"/>
                  <a:pt x="16" y="121"/>
                  <a:pt x="8" y="91"/>
                </a:cubicBezTo>
                <a:cubicBezTo>
                  <a:pt x="0" y="61"/>
                  <a:pt x="49" y="30"/>
                  <a:pt x="98" y="0"/>
                </a:cubicBezTo>
              </a:path>
            </a:pathLst>
          </a:custGeom>
          <a:noFill/>
          <a:ln w="38100" cap="flat" cmpd="sng">
            <a:solidFill>
              <a:srgbClr val="0000CC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35" name="Rectangle 35"/>
          <p:cNvSpPr>
            <a:spLocks noChangeArrowheads="1"/>
          </p:cNvSpPr>
          <p:nvPr/>
        </p:nvSpPr>
        <p:spPr bwMode="auto">
          <a:xfrm>
            <a:off x="6156325" y="5661025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36" name="Oval 36"/>
          <p:cNvSpPr>
            <a:spLocks noChangeArrowheads="1"/>
          </p:cNvSpPr>
          <p:nvPr/>
        </p:nvSpPr>
        <p:spPr bwMode="auto">
          <a:xfrm>
            <a:off x="6084888" y="5876925"/>
            <a:ext cx="2159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37" name="Oval 37" descr="Papel reciclado"/>
          <p:cNvSpPr>
            <a:spLocks noChangeArrowheads="1"/>
          </p:cNvSpPr>
          <p:nvPr/>
        </p:nvSpPr>
        <p:spPr bwMode="auto">
          <a:xfrm>
            <a:off x="6084888" y="5805488"/>
            <a:ext cx="144462" cy="288925"/>
          </a:xfrm>
          <a:prstGeom prst="ellipse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38" name="Oval 38" descr="Papel reciclado"/>
          <p:cNvSpPr>
            <a:spLocks noChangeArrowheads="1"/>
          </p:cNvSpPr>
          <p:nvPr/>
        </p:nvSpPr>
        <p:spPr bwMode="auto">
          <a:xfrm>
            <a:off x="6011863" y="6165850"/>
            <a:ext cx="142875" cy="215900"/>
          </a:xfrm>
          <a:prstGeom prst="ellipse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6776449" y="365065"/>
            <a:ext cx="197201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>
                <a:effectLst/>
              </a:rPr>
              <a:t>Reflejo Vómito</a:t>
            </a:r>
            <a:endParaRPr lang="es-ES" sz="2000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2" grpId="0" animBg="1"/>
      <p:bldP spid="307215" grpId="0" animBg="1"/>
      <p:bldP spid="307218" grpId="0" animBg="1"/>
      <p:bldP spid="307233" grpId="0" animBg="1"/>
      <p:bldP spid="307234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26" name="Picture 2" descr="img2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5875" y="242888"/>
            <a:ext cx="6073775" cy="6210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227" name="Text Box 3"/>
          <p:cNvSpPr txBox="1">
            <a:spLocks noChangeArrowheads="1"/>
          </p:cNvSpPr>
          <p:nvPr/>
        </p:nvSpPr>
        <p:spPr bwMode="auto">
          <a:xfrm>
            <a:off x="539750" y="981075"/>
            <a:ext cx="1152525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000" b="0" dirty="0" err="1" smtClean="0">
                <a:effectLst/>
              </a:rPr>
              <a:t>ReflejoVómito</a:t>
            </a:r>
            <a:r>
              <a:rPr lang="es-ES" sz="2000" b="0" dirty="0" smtClean="0">
                <a:effectLst/>
              </a:rPr>
              <a:t> </a:t>
            </a:r>
            <a:endParaRPr lang="es-ES" sz="2000" b="0" dirty="0">
              <a:effectLst/>
            </a:endParaRPr>
          </a:p>
          <a:p>
            <a:pPr algn="l"/>
            <a:r>
              <a:rPr lang="es-ES" sz="2000" b="0" dirty="0">
                <a:effectLst/>
              </a:rPr>
              <a:t>Eventos</a:t>
            </a:r>
          </a:p>
        </p:txBody>
      </p:sp>
      <p:sp>
        <p:nvSpPr>
          <p:cNvPr id="308228" name="Text Box 4"/>
          <p:cNvSpPr txBox="1">
            <a:spLocks noChangeArrowheads="1"/>
          </p:cNvSpPr>
          <p:nvPr/>
        </p:nvSpPr>
        <p:spPr bwMode="auto">
          <a:xfrm>
            <a:off x="539750" y="3141663"/>
            <a:ext cx="1800225" cy="1219200"/>
          </a:xfrm>
          <a:prstGeom prst="rect">
            <a:avLst/>
          </a:prstGeom>
          <a:noFill/>
          <a:ln w="28575">
            <a:solidFill>
              <a:srgbClr val="00AE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diafragma, intercostales y abdominales</a:t>
            </a:r>
          </a:p>
        </p:txBody>
      </p:sp>
      <p:sp>
        <p:nvSpPr>
          <p:cNvPr id="308229" name="Text Box 5"/>
          <p:cNvSpPr txBox="1">
            <a:spLocks noChangeArrowheads="1"/>
          </p:cNvSpPr>
          <p:nvPr/>
        </p:nvSpPr>
        <p:spPr bwMode="auto">
          <a:xfrm>
            <a:off x="492125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08230" name="Text Box 6"/>
          <p:cNvSpPr txBox="1">
            <a:spLocks noChangeArrowheads="1"/>
          </p:cNvSpPr>
          <p:nvPr/>
        </p:nvSpPr>
        <p:spPr bwMode="auto">
          <a:xfrm>
            <a:off x="827088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08231" name="Text Box 7"/>
          <p:cNvSpPr txBox="1">
            <a:spLocks noChangeArrowheads="1"/>
          </p:cNvSpPr>
          <p:nvPr/>
        </p:nvSpPr>
        <p:spPr bwMode="auto">
          <a:xfrm>
            <a:off x="1139825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08233" name="Freeform 9"/>
          <p:cNvSpPr>
            <a:spLocks/>
          </p:cNvSpPr>
          <p:nvPr/>
        </p:nvSpPr>
        <p:spPr bwMode="auto">
          <a:xfrm>
            <a:off x="3492500" y="2444750"/>
            <a:ext cx="2100263" cy="3863975"/>
          </a:xfrm>
          <a:custGeom>
            <a:avLst/>
            <a:gdLst>
              <a:gd name="T0" fmla="*/ 907 w 1323"/>
              <a:gd name="T1" fmla="*/ 2434 h 2434"/>
              <a:gd name="T2" fmla="*/ 680 w 1323"/>
              <a:gd name="T3" fmla="*/ 2208 h 2434"/>
              <a:gd name="T4" fmla="*/ 589 w 1323"/>
              <a:gd name="T5" fmla="*/ 1527 h 2434"/>
              <a:gd name="T6" fmla="*/ 1270 w 1323"/>
              <a:gd name="T7" fmla="*/ 847 h 2434"/>
              <a:gd name="T8" fmla="*/ 907 w 1323"/>
              <a:gd name="T9" fmla="*/ 121 h 2434"/>
              <a:gd name="T10" fmla="*/ 0 w 1323"/>
              <a:gd name="T11" fmla="*/ 121 h 2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23" h="2434">
                <a:moveTo>
                  <a:pt x="907" y="2434"/>
                </a:moveTo>
                <a:cubicBezTo>
                  <a:pt x="820" y="2396"/>
                  <a:pt x="733" y="2359"/>
                  <a:pt x="680" y="2208"/>
                </a:cubicBezTo>
                <a:cubicBezTo>
                  <a:pt x="627" y="2057"/>
                  <a:pt x="491" y="1754"/>
                  <a:pt x="589" y="1527"/>
                </a:cubicBezTo>
                <a:cubicBezTo>
                  <a:pt x="687" y="1300"/>
                  <a:pt x="1217" y="1081"/>
                  <a:pt x="1270" y="847"/>
                </a:cubicBezTo>
                <a:cubicBezTo>
                  <a:pt x="1323" y="613"/>
                  <a:pt x="1119" y="242"/>
                  <a:pt x="907" y="121"/>
                </a:cubicBezTo>
                <a:cubicBezTo>
                  <a:pt x="695" y="0"/>
                  <a:pt x="151" y="121"/>
                  <a:pt x="0" y="121"/>
                </a:cubicBezTo>
              </a:path>
            </a:pathLst>
          </a:custGeom>
          <a:noFill/>
          <a:ln w="38100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8234" name="Oval 10"/>
          <p:cNvSpPr>
            <a:spLocks noChangeArrowheads="1"/>
          </p:cNvSpPr>
          <p:nvPr/>
        </p:nvSpPr>
        <p:spPr bwMode="auto">
          <a:xfrm>
            <a:off x="2771775" y="5229225"/>
            <a:ext cx="4318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35" name="Oval 11"/>
          <p:cNvSpPr>
            <a:spLocks noChangeArrowheads="1"/>
          </p:cNvSpPr>
          <p:nvPr/>
        </p:nvSpPr>
        <p:spPr bwMode="auto">
          <a:xfrm>
            <a:off x="2916238" y="4292600"/>
            <a:ext cx="4318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36" name="Oval 12"/>
          <p:cNvSpPr>
            <a:spLocks noChangeArrowheads="1"/>
          </p:cNvSpPr>
          <p:nvPr/>
        </p:nvSpPr>
        <p:spPr bwMode="auto">
          <a:xfrm>
            <a:off x="2916238" y="3284538"/>
            <a:ext cx="4318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37" name="Oval 13"/>
          <p:cNvSpPr>
            <a:spLocks noChangeArrowheads="1"/>
          </p:cNvSpPr>
          <p:nvPr/>
        </p:nvSpPr>
        <p:spPr bwMode="auto">
          <a:xfrm>
            <a:off x="7164388" y="3176588"/>
            <a:ext cx="3603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38" name="Oval 14"/>
          <p:cNvSpPr>
            <a:spLocks noChangeArrowheads="1"/>
          </p:cNvSpPr>
          <p:nvPr/>
        </p:nvSpPr>
        <p:spPr bwMode="auto">
          <a:xfrm>
            <a:off x="6084888" y="2565400"/>
            <a:ext cx="35877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39" name="Oval 15"/>
          <p:cNvSpPr>
            <a:spLocks noChangeArrowheads="1"/>
          </p:cNvSpPr>
          <p:nvPr/>
        </p:nvSpPr>
        <p:spPr bwMode="auto">
          <a:xfrm>
            <a:off x="5580063" y="1557338"/>
            <a:ext cx="4318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40" name="Oval 16"/>
          <p:cNvSpPr>
            <a:spLocks noChangeArrowheads="1"/>
          </p:cNvSpPr>
          <p:nvPr/>
        </p:nvSpPr>
        <p:spPr bwMode="auto">
          <a:xfrm>
            <a:off x="5292725" y="836613"/>
            <a:ext cx="4318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41" name="Oval 17"/>
          <p:cNvSpPr>
            <a:spLocks noChangeArrowheads="1"/>
          </p:cNvSpPr>
          <p:nvPr/>
        </p:nvSpPr>
        <p:spPr bwMode="auto">
          <a:xfrm>
            <a:off x="2555875" y="836613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43" name="Text Box 19"/>
          <p:cNvSpPr txBox="1">
            <a:spLocks noChangeArrowheads="1"/>
          </p:cNvSpPr>
          <p:nvPr/>
        </p:nvSpPr>
        <p:spPr bwMode="auto">
          <a:xfrm>
            <a:off x="5651500" y="1628775"/>
            <a:ext cx="409575" cy="395288"/>
          </a:xfrm>
          <a:prstGeom prst="rect">
            <a:avLst/>
          </a:prstGeom>
          <a:solidFill>
            <a:srgbClr val="C0E3E6"/>
          </a:solidFill>
          <a:ln w="28575">
            <a:solidFill>
              <a:srgbClr val="00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6.</a:t>
            </a:r>
          </a:p>
        </p:txBody>
      </p:sp>
      <p:sp>
        <p:nvSpPr>
          <p:cNvPr id="308244" name="Text Box 20"/>
          <p:cNvSpPr txBox="1">
            <a:spLocks noChangeArrowheads="1"/>
          </p:cNvSpPr>
          <p:nvPr/>
        </p:nvSpPr>
        <p:spPr bwMode="auto">
          <a:xfrm>
            <a:off x="5292725" y="908050"/>
            <a:ext cx="409575" cy="395288"/>
          </a:xfrm>
          <a:prstGeom prst="rect">
            <a:avLst/>
          </a:prstGeom>
          <a:solidFill>
            <a:srgbClr val="C0E3E6"/>
          </a:solidFill>
          <a:ln w="28575">
            <a:solidFill>
              <a:srgbClr val="00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7.</a:t>
            </a:r>
          </a:p>
        </p:txBody>
      </p:sp>
      <p:sp>
        <p:nvSpPr>
          <p:cNvPr id="308245" name="Rectangle 21"/>
          <p:cNvSpPr>
            <a:spLocks noChangeArrowheads="1"/>
          </p:cNvSpPr>
          <p:nvPr/>
        </p:nvSpPr>
        <p:spPr bwMode="auto">
          <a:xfrm>
            <a:off x="2555875" y="1268413"/>
            <a:ext cx="9366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46" name="Oval 22"/>
          <p:cNvSpPr>
            <a:spLocks noChangeArrowheads="1"/>
          </p:cNvSpPr>
          <p:nvPr/>
        </p:nvSpPr>
        <p:spPr bwMode="auto">
          <a:xfrm>
            <a:off x="3276600" y="1557338"/>
            <a:ext cx="360363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47" name="Text Box 23"/>
          <p:cNvSpPr txBox="1">
            <a:spLocks noChangeArrowheads="1"/>
          </p:cNvSpPr>
          <p:nvPr/>
        </p:nvSpPr>
        <p:spPr bwMode="auto">
          <a:xfrm>
            <a:off x="2124075" y="1341438"/>
            <a:ext cx="13906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Vómito se </a:t>
            </a:r>
          </a:p>
          <a:p>
            <a:r>
              <a:rPr lang="es-ES">
                <a:effectLst/>
              </a:rPr>
              <a:t>expulsa por </a:t>
            </a:r>
          </a:p>
          <a:p>
            <a:r>
              <a:rPr lang="es-ES">
                <a:effectLst/>
              </a:rPr>
              <a:t>boca</a:t>
            </a:r>
          </a:p>
        </p:txBody>
      </p:sp>
      <p:sp>
        <p:nvSpPr>
          <p:cNvPr id="308248" name="Text Box 24"/>
          <p:cNvSpPr txBox="1">
            <a:spLocks noChangeArrowheads="1"/>
          </p:cNvSpPr>
          <p:nvPr/>
        </p:nvSpPr>
        <p:spPr bwMode="auto">
          <a:xfrm>
            <a:off x="2268538" y="908050"/>
            <a:ext cx="409575" cy="395288"/>
          </a:xfrm>
          <a:prstGeom prst="rect">
            <a:avLst/>
          </a:prstGeom>
          <a:solidFill>
            <a:srgbClr val="C0E3E6"/>
          </a:solidFill>
          <a:ln w="28575">
            <a:solidFill>
              <a:srgbClr val="00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8.</a:t>
            </a:r>
          </a:p>
        </p:txBody>
      </p:sp>
      <p:sp>
        <p:nvSpPr>
          <p:cNvPr id="308249" name="Rectangle 25"/>
          <p:cNvSpPr>
            <a:spLocks noChangeArrowheads="1"/>
          </p:cNvSpPr>
          <p:nvPr/>
        </p:nvSpPr>
        <p:spPr bwMode="auto">
          <a:xfrm>
            <a:off x="5724525" y="836613"/>
            <a:ext cx="22320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50" name="Text Box 26"/>
          <p:cNvSpPr txBox="1">
            <a:spLocks noChangeArrowheads="1"/>
          </p:cNvSpPr>
          <p:nvPr/>
        </p:nvSpPr>
        <p:spPr bwMode="auto">
          <a:xfrm>
            <a:off x="5773738" y="715963"/>
            <a:ext cx="9921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Paladar </a:t>
            </a:r>
          </a:p>
          <a:p>
            <a:r>
              <a:rPr lang="es-ES">
                <a:effectLst/>
              </a:rPr>
              <a:t>blando</a:t>
            </a:r>
          </a:p>
          <a:p>
            <a:r>
              <a:rPr lang="es-ES">
                <a:effectLst/>
              </a:rPr>
              <a:t>se eleva</a:t>
            </a:r>
          </a:p>
        </p:txBody>
      </p:sp>
      <p:sp>
        <p:nvSpPr>
          <p:cNvPr id="308251" name="Rectangle 27"/>
          <p:cNvSpPr>
            <a:spLocks noChangeArrowheads="1"/>
          </p:cNvSpPr>
          <p:nvPr/>
        </p:nvSpPr>
        <p:spPr bwMode="auto">
          <a:xfrm>
            <a:off x="6084888" y="1628775"/>
            <a:ext cx="17272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52" name="Text Box 28"/>
          <p:cNvSpPr txBox="1">
            <a:spLocks noChangeArrowheads="1"/>
          </p:cNvSpPr>
          <p:nvPr/>
        </p:nvSpPr>
        <p:spPr bwMode="auto">
          <a:xfrm>
            <a:off x="6140450" y="1581150"/>
            <a:ext cx="10858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Epiglotis </a:t>
            </a:r>
          </a:p>
          <a:p>
            <a:r>
              <a:rPr lang="es-ES">
                <a:effectLst/>
              </a:rPr>
              <a:t>se cierra</a:t>
            </a:r>
          </a:p>
        </p:txBody>
      </p:sp>
      <p:sp>
        <p:nvSpPr>
          <p:cNvPr id="308253" name="Rectangle 29"/>
          <p:cNvSpPr>
            <a:spLocks noChangeArrowheads="1"/>
          </p:cNvSpPr>
          <p:nvPr/>
        </p:nvSpPr>
        <p:spPr bwMode="auto">
          <a:xfrm>
            <a:off x="6372225" y="2420938"/>
            <a:ext cx="1871663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54" name="Text Box 30"/>
          <p:cNvSpPr txBox="1">
            <a:spLocks noChangeArrowheads="1"/>
          </p:cNvSpPr>
          <p:nvPr/>
        </p:nvSpPr>
        <p:spPr bwMode="auto">
          <a:xfrm>
            <a:off x="6588125" y="2349500"/>
            <a:ext cx="15128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Vómito fluye </a:t>
            </a:r>
          </a:p>
          <a:p>
            <a:r>
              <a:rPr lang="es-ES">
                <a:effectLst/>
              </a:rPr>
              <a:t>por esófago</a:t>
            </a:r>
          </a:p>
        </p:txBody>
      </p:sp>
      <p:sp>
        <p:nvSpPr>
          <p:cNvPr id="308255" name="Rectangle 31"/>
          <p:cNvSpPr>
            <a:spLocks noChangeArrowheads="1"/>
          </p:cNvSpPr>
          <p:nvPr/>
        </p:nvSpPr>
        <p:spPr bwMode="auto">
          <a:xfrm>
            <a:off x="7380288" y="3141663"/>
            <a:ext cx="12239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56" name="Text Box 32"/>
          <p:cNvSpPr txBox="1">
            <a:spLocks noChangeArrowheads="1"/>
          </p:cNvSpPr>
          <p:nvPr/>
        </p:nvSpPr>
        <p:spPr bwMode="auto">
          <a:xfrm>
            <a:off x="7542213" y="3132138"/>
            <a:ext cx="10620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/>
              </a:rPr>
              <a:t>Cardias </a:t>
            </a:r>
          </a:p>
          <a:p>
            <a:r>
              <a:rPr lang="es-ES">
                <a:effectLst/>
              </a:rPr>
              <a:t>se relaja</a:t>
            </a:r>
          </a:p>
        </p:txBody>
      </p:sp>
      <p:sp>
        <p:nvSpPr>
          <p:cNvPr id="308257" name="Text Box 33"/>
          <p:cNvSpPr txBox="1">
            <a:spLocks noChangeArrowheads="1"/>
          </p:cNvSpPr>
          <p:nvPr/>
        </p:nvSpPr>
        <p:spPr bwMode="auto">
          <a:xfrm>
            <a:off x="7150100" y="3230563"/>
            <a:ext cx="446088" cy="395287"/>
          </a:xfrm>
          <a:prstGeom prst="rect">
            <a:avLst/>
          </a:prstGeom>
          <a:solidFill>
            <a:srgbClr val="C0E3E6"/>
          </a:solidFill>
          <a:ln w="28575">
            <a:solidFill>
              <a:srgbClr val="00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>
                <a:effectLst/>
              </a:rPr>
              <a:t>3.</a:t>
            </a:r>
          </a:p>
        </p:txBody>
      </p:sp>
      <p:sp>
        <p:nvSpPr>
          <p:cNvPr id="308258" name="Rectangle 34"/>
          <p:cNvSpPr>
            <a:spLocks noChangeArrowheads="1"/>
          </p:cNvSpPr>
          <p:nvPr/>
        </p:nvSpPr>
        <p:spPr bwMode="auto">
          <a:xfrm>
            <a:off x="3276600" y="3213100"/>
            <a:ext cx="19431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59" name="Text Box 35"/>
          <p:cNvSpPr txBox="1">
            <a:spLocks noChangeArrowheads="1"/>
          </p:cNvSpPr>
          <p:nvPr/>
        </p:nvSpPr>
        <p:spPr bwMode="auto">
          <a:xfrm>
            <a:off x="3579813" y="3165475"/>
            <a:ext cx="16017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Presión </a:t>
            </a:r>
          </a:p>
          <a:p>
            <a:r>
              <a:rPr lang="es-ES">
                <a:effectLst/>
              </a:rPr>
              <a:t>intraabdominal</a:t>
            </a:r>
          </a:p>
          <a:p>
            <a:r>
              <a:rPr lang="es-ES">
                <a:effectLst/>
              </a:rPr>
              <a:t>aumenta</a:t>
            </a:r>
          </a:p>
        </p:txBody>
      </p:sp>
      <p:sp>
        <p:nvSpPr>
          <p:cNvPr id="308260" name="Line 36"/>
          <p:cNvSpPr>
            <a:spLocks noChangeShapeType="1"/>
          </p:cNvSpPr>
          <p:nvPr/>
        </p:nvSpPr>
        <p:spPr bwMode="auto">
          <a:xfrm>
            <a:off x="2411413" y="3573463"/>
            <a:ext cx="1081087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8261" name="Text Box 37"/>
          <p:cNvSpPr txBox="1">
            <a:spLocks noChangeArrowheads="1"/>
          </p:cNvSpPr>
          <p:nvPr/>
        </p:nvSpPr>
        <p:spPr bwMode="auto">
          <a:xfrm>
            <a:off x="3419475" y="3033713"/>
            <a:ext cx="409575" cy="395287"/>
          </a:xfrm>
          <a:prstGeom prst="rect">
            <a:avLst/>
          </a:prstGeom>
          <a:solidFill>
            <a:srgbClr val="C0E3E6"/>
          </a:solidFill>
          <a:ln w="28575">
            <a:solidFill>
              <a:srgbClr val="00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4.</a:t>
            </a:r>
          </a:p>
        </p:txBody>
      </p:sp>
      <p:sp>
        <p:nvSpPr>
          <p:cNvPr id="308262" name="Rectangle 38"/>
          <p:cNvSpPr>
            <a:spLocks noChangeArrowheads="1"/>
          </p:cNvSpPr>
          <p:nvPr/>
        </p:nvSpPr>
        <p:spPr bwMode="auto">
          <a:xfrm>
            <a:off x="3132138" y="4149725"/>
            <a:ext cx="1223962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63" name="Oval 39"/>
          <p:cNvSpPr>
            <a:spLocks noChangeArrowheads="1"/>
          </p:cNvSpPr>
          <p:nvPr/>
        </p:nvSpPr>
        <p:spPr bwMode="auto">
          <a:xfrm>
            <a:off x="4211638" y="45815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64" name="Text Box 40"/>
          <p:cNvSpPr txBox="1">
            <a:spLocks noChangeArrowheads="1"/>
          </p:cNvSpPr>
          <p:nvPr/>
        </p:nvSpPr>
        <p:spPr bwMode="auto">
          <a:xfrm>
            <a:off x="3284538" y="4149725"/>
            <a:ext cx="10715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Piloro </a:t>
            </a:r>
          </a:p>
          <a:p>
            <a:r>
              <a:rPr lang="es-ES">
                <a:effectLst/>
              </a:rPr>
              <a:t>se cierra</a:t>
            </a:r>
          </a:p>
        </p:txBody>
      </p:sp>
      <p:sp>
        <p:nvSpPr>
          <p:cNvPr id="308265" name="Text Box 41"/>
          <p:cNvSpPr txBox="1">
            <a:spLocks noChangeArrowheads="1"/>
          </p:cNvSpPr>
          <p:nvPr/>
        </p:nvSpPr>
        <p:spPr bwMode="auto">
          <a:xfrm>
            <a:off x="2843213" y="4149725"/>
            <a:ext cx="409575" cy="395288"/>
          </a:xfrm>
          <a:prstGeom prst="rect">
            <a:avLst/>
          </a:prstGeom>
          <a:solidFill>
            <a:srgbClr val="C0E3E6"/>
          </a:solidFill>
          <a:ln w="28575">
            <a:solidFill>
              <a:srgbClr val="00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2.</a:t>
            </a:r>
          </a:p>
        </p:txBody>
      </p:sp>
      <p:sp>
        <p:nvSpPr>
          <p:cNvPr id="308266" name="Rectangle 42"/>
          <p:cNvSpPr>
            <a:spLocks noChangeArrowheads="1"/>
          </p:cNvSpPr>
          <p:nvPr/>
        </p:nvSpPr>
        <p:spPr bwMode="auto">
          <a:xfrm>
            <a:off x="2987675" y="5229225"/>
            <a:ext cx="1368425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67" name="Oval 43"/>
          <p:cNvSpPr>
            <a:spLocks noChangeArrowheads="1"/>
          </p:cNvSpPr>
          <p:nvPr/>
        </p:nvSpPr>
        <p:spPr bwMode="auto">
          <a:xfrm>
            <a:off x="4211638" y="5589588"/>
            <a:ext cx="2159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68" name="Text Box 44"/>
          <p:cNvSpPr txBox="1">
            <a:spLocks noChangeArrowheads="1"/>
          </p:cNvSpPr>
          <p:nvPr/>
        </p:nvSpPr>
        <p:spPr bwMode="auto">
          <a:xfrm>
            <a:off x="3059113" y="5157788"/>
            <a:ext cx="12668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Peristalsis </a:t>
            </a:r>
          </a:p>
          <a:p>
            <a:r>
              <a:rPr lang="es-ES">
                <a:effectLst/>
              </a:rPr>
              <a:t>retrógrada</a:t>
            </a:r>
          </a:p>
        </p:txBody>
      </p:sp>
      <p:sp>
        <p:nvSpPr>
          <p:cNvPr id="308269" name="Text Box 45"/>
          <p:cNvSpPr txBox="1">
            <a:spLocks noChangeArrowheads="1"/>
          </p:cNvSpPr>
          <p:nvPr/>
        </p:nvSpPr>
        <p:spPr bwMode="auto">
          <a:xfrm>
            <a:off x="2627313" y="5229225"/>
            <a:ext cx="373062" cy="395288"/>
          </a:xfrm>
          <a:prstGeom prst="rect">
            <a:avLst/>
          </a:prstGeom>
          <a:solidFill>
            <a:srgbClr val="C0E3E6"/>
          </a:solidFill>
          <a:ln w="28575">
            <a:solidFill>
              <a:srgbClr val="00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1.</a:t>
            </a:r>
          </a:p>
        </p:txBody>
      </p:sp>
      <p:sp>
        <p:nvSpPr>
          <p:cNvPr id="308242" name="Text Box 18"/>
          <p:cNvSpPr txBox="1">
            <a:spLocks noChangeArrowheads="1"/>
          </p:cNvSpPr>
          <p:nvPr/>
        </p:nvSpPr>
        <p:spPr bwMode="auto">
          <a:xfrm>
            <a:off x="6034088" y="2420938"/>
            <a:ext cx="409575" cy="395287"/>
          </a:xfrm>
          <a:prstGeom prst="rect">
            <a:avLst/>
          </a:prstGeom>
          <a:solidFill>
            <a:srgbClr val="C0E3E6"/>
          </a:solidFill>
          <a:ln w="28575">
            <a:solidFill>
              <a:srgbClr val="00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5.</a:t>
            </a: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46" name="Oval 37" descr="Papel reciclado"/>
          <p:cNvSpPr>
            <a:spLocks noChangeArrowheads="1"/>
          </p:cNvSpPr>
          <p:nvPr/>
        </p:nvSpPr>
        <p:spPr bwMode="auto">
          <a:xfrm>
            <a:off x="3498106" y="1665287"/>
            <a:ext cx="144462" cy="288925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" name="Oval 38" descr="Papel reciclado"/>
          <p:cNvSpPr>
            <a:spLocks noChangeArrowheads="1"/>
          </p:cNvSpPr>
          <p:nvPr/>
        </p:nvSpPr>
        <p:spPr bwMode="auto">
          <a:xfrm>
            <a:off x="3371850" y="1946275"/>
            <a:ext cx="142875" cy="215900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0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28" grpId="0" animBg="1"/>
      <p:bldP spid="308233" grpId="0" animBg="1"/>
      <p:bldP spid="308243" grpId="0" animBg="1"/>
      <p:bldP spid="308244" grpId="0" animBg="1"/>
      <p:bldP spid="308247" grpId="0"/>
      <p:bldP spid="308248" grpId="0" animBg="1"/>
      <p:bldP spid="308250" grpId="0"/>
      <p:bldP spid="308252" grpId="0"/>
      <p:bldP spid="308254" grpId="0"/>
      <p:bldP spid="308256" grpId="0"/>
      <p:bldP spid="308257" grpId="0" animBg="1"/>
      <p:bldP spid="308259" grpId="0"/>
      <p:bldP spid="308260" grpId="0" animBg="1"/>
      <p:bldP spid="308261" grpId="0" animBg="1"/>
      <p:bldP spid="308264" grpId="0"/>
      <p:bldP spid="308265" grpId="0" animBg="1"/>
      <p:bldP spid="308268" grpId="0"/>
      <p:bldP spid="308269" grpId="0" animBg="1"/>
      <p:bldP spid="308242" grpId="0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250" name="Picture 2" descr="patologia estomago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79" b="20508"/>
          <a:stretch>
            <a:fillRect/>
          </a:stretch>
        </p:blipFill>
        <p:spPr bwMode="auto">
          <a:xfrm>
            <a:off x="2008981" y="1305471"/>
            <a:ext cx="5237162" cy="457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251" name="Rectangle 3"/>
          <p:cNvSpPr>
            <a:spLocks noChangeArrowheads="1"/>
          </p:cNvSpPr>
          <p:nvPr/>
        </p:nvSpPr>
        <p:spPr bwMode="auto">
          <a:xfrm>
            <a:off x="1854200" y="3046413"/>
            <a:ext cx="11525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52" name="Text Box 4"/>
          <p:cNvSpPr txBox="1">
            <a:spLocks noChangeArrowheads="1"/>
          </p:cNvSpPr>
          <p:nvPr/>
        </p:nvSpPr>
        <p:spPr bwMode="auto">
          <a:xfrm>
            <a:off x="3528293" y="692150"/>
            <a:ext cx="2085828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Pérdidas </a:t>
            </a:r>
          </a:p>
          <a:p>
            <a:r>
              <a:rPr lang="es-ES" sz="2400" b="0">
                <a:effectLst/>
              </a:rPr>
              <a:t>electrolíticas</a:t>
            </a:r>
          </a:p>
        </p:txBody>
      </p:sp>
      <p:sp>
        <p:nvSpPr>
          <p:cNvPr id="309253" name="Text Box 5"/>
          <p:cNvSpPr txBox="1">
            <a:spLocks noChangeArrowheads="1"/>
          </p:cNvSpPr>
          <p:nvPr/>
        </p:nvSpPr>
        <p:spPr bwMode="auto">
          <a:xfrm>
            <a:off x="1552575" y="3160713"/>
            <a:ext cx="2011363" cy="1492250"/>
          </a:xfrm>
          <a:prstGeom prst="rect">
            <a:avLst/>
          </a:prstGeom>
          <a:solidFill>
            <a:srgbClr val="FFD1E1"/>
          </a:solidFill>
          <a:ln w="2857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Deshidratación</a:t>
            </a:r>
          </a:p>
          <a:p>
            <a:endParaRPr lang="es-ES" sz="1000" b="0">
              <a:effectLst/>
            </a:endParaRPr>
          </a:p>
          <a:p>
            <a:r>
              <a:rPr lang="es-ES" sz="2000" b="0">
                <a:effectLst/>
              </a:rPr>
              <a:t>Alcalosis</a:t>
            </a:r>
          </a:p>
          <a:p>
            <a:r>
              <a:rPr lang="es-ES" sz="2000" b="0">
                <a:effectLst/>
              </a:rPr>
              <a:t> hipoclorémica</a:t>
            </a:r>
          </a:p>
          <a:p>
            <a:r>
              <a:rPr lang="es-ES" sz="2000" b="0">
                <a:effectLst/>
              </a:rPr>
              <a:t>hipopotasémica</a:t>
            </a:r>
          </a:p>
        </p:txBody>
      </p:sp>
      <p:sp>
        <p:nvSpPr>
          <p:cNvPr id="309254" name="Rectangle 6"/>
          <p:cNvSpPr>
            <a:spLocks noChangeArrowheads="1"/>
          </p:cNvSpPr>
          <p:nvPr/>
        </p:nvSpPr>
        <p:spPr bwMode="auto">
          <a:xfrm>
            <a:off x="7164388" y="549275"/>
            <a:ext cx="11969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Vómito</a:t>
            </a:r>
            <a:endParaRPr lang="es-MX" sz="2400" b="0">
              <a:effectLst/>
            </a:endParaRPr>
          </a:p>
        </p:txBody>
      </p:sp>
      <p:sp>
        <p:nvSpPr>
          <p:cNvPr id="309256" name="Oval 8"/>
          <p:cNvSpPr>
            <a:spLocks noChangeArrowheads="1"/>
          </p:cNvSpPr>
          <p:nvPr/>
        </p:nvSpPr>
        <p:spPr bwMode="auto">
          <a:xfrm>
            <a:off x="5795963" y="2276475"/>
            <a:ext cx="936625" cy="5048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58" name="Oval 10"/>
          <p:cNvSpPr>
            <a:spLocks noChangeArrowheads="1"/>
          </p:cNvSpPr>
          <p:nvPr/>
        </p:nvSpPr>
        <p:spPr bwMode="auto">
          <a:xfrm>
            <a:off x="6516688" y="4508500"/>
            <a:ext cx="431800" cy="792163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59" name="Oval 11"/>
          <p:cNvSpPr>
            <a:spLocks noChangeArrowheads="1"/>
          </p:cNvSpPr>
          <p:nvPr/>
        </p:nvSpPr>
        <p:spPr bwMode="auto">
          <a:xfrm>
            <a:off x="6372225" y="5373688"/>
            <a:ext cx="720725" cy="360362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61" name="Text Box 13"/>
          <p:cNvSpPr txBox="1">
            <a:spLocks noChangeArrowheads="1"/>
          </p:cNvSpPr>
          <p:nvPr/>
        </p:nvSpPr>
        <p:spPr bwMode="auto">
          <a:xfrm>
            <a:off x="643117" y="836613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9262" name="Text Box 14"/>
          <p:cNvSpPr txBox="1">
            <a:spLocks noChangeArrowheads="1"/>
          </p:cNvSpPr>
          <p:nvPr/>
        </p:nvSpPr>
        <p:spPr bwMode="auto">
          <a:xfrm>
            <a:off x="7235825" y="3789363"/>
            <a:ext cx="1116013" cy="36671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Alcalosis</a:t>
            </a:r>
          </a:p>
        </p:txBody>
      </p:sp>
      <p:sp>
        <p:nvSpPr>
          <p:cNvPr id="309263" name="Text Box 15"/>
          <p:cNvSpPr txBox="1">
            <a:spLocks noChangeArrowheads="1"/>
          </p:cNvSpPr>
          <p:nvPr/>
        </p:nvSpPr>
        <p:spPr bwMode="auto">
          <a:xfrm>
            <a:off x="7164388" y="4797425"/>
            <a:ext cx="1484312" cy="64135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Pérdida </a:t>
            </a:r>
          </a:p>
          <a:p>
            <a:r>
              <a:rPr lang="es-ES_tradnl" sz="1800" b="0">
                <a:effectLst/>
              </a:rPr>
              <a:t>electrolítica</a:t>
            </a:r>
          </a:p>
        </p:txBody>
      </p:sp>
      <p:sp>
        <p:nvSpPr>
          <p:cNvPr id="309264" name="Rectangle 16"/>
          <p:cNvSpPr>
            <a:spLocks noChangeArrowheads="1"/>
          </p:cNvSpPr>
          <p:nvPr/>
        </p:nvSpPr>
        <p:spPr bwMode="auto">
          <a:xfrm>
            <a:off x="6948488" y="1341438"/>
            <a:ext cx="431800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65" name="Text Box 17"/>
          <p:cNvSpPr txBox="1">
            <a:spLocks noChangeArrowheads="1"/>
          </p:cNvSpPr>
          <p:nvPr/>
        </p:nvSpPr>
        <p:spPr bwMode="auto">
          <a:xfrm>
            <a:off x="7092950" y="2349500"/>
            <a:ext cx="1789113" cy="3667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Deshidratación</a:t>
            </a:r>
          </a:p>
        </p:txBody>
      </p:sp>
      <p:sp>
        <p:nvSpPr>
          <p:cNvPr id="309266" name="Text Box 18"/>
          <p:cNvSpPr txBox="1">
            <a:spLocks noChangeArrowheads="1"/>
          </p:cNvSpPr>
          <p:nvPr/>
        </p:nvSpPr>
        <p:spPr bwMode="auto">
          <a:xfrm>
            <a:off x="7205663" y="1771650"/>
            <a:ext cx="985837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Plasma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900113" y="1959273"/>
            <a:ext cx="856325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400" b="0" dirty="0" smtClean="0"/>
              <a:t>Boca</a:t>
            </a:r>
            <a:endParaRPr lang="es-VE" sz="2400" b="0" dirty="0"/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4" name="3 Elipse"/>
          <p:cNvSpPr/>
          <p:nvPr/>
        </p:nvSpPr>
        <p:spPr bwMode="auto">
          <a:xfrm>
            <a:off x="2339975" y="1606054"/>
            <a:ext cx="558799" cy="383084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1998663" y="2166938"/>
            <a:ext cx="620711" cy="36194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Elipse"/>
          <p:cNvSpPr/>
          <p:nvPr/>
        </p:nvSpPr>
        <p:spPr bwMode="auto">
          <a:xfrm>
            <a:off x="2008981" y="2059781"/>
            <a:ext cx="610394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2339975" y="205155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FF0000"/>
                </a:solidFill>
              </a:rPr>
              <a:t>Cl</a:t>
            </a:r>
            <a:r>
              <a:rPr lang="es-VE" sz="1800" baseline="30000" dirty="0" smtClean="0">
                <a:solidFill>
                  <a:srgbClr val="FF0000"/>
                </a:solidFill>
              </a:rPr>
              <a:t>-</a:t>
            </a:r>
            <a:endParaRPr lang="es-VE" sz="1800" baseline="30000" dirty="0">
              <a:solidFill>
                <a:srgbClr val="FF0000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2026591" y="2051556"/>
            <a:ext cx="45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FF0000"/>
                </a:solidFill>
              </a:rPr>
              <a:t>H</a:t>
            </a:r>
            <a:r>
              <a:rPr lang="es-VE" sz="1800" baseline="30000" dirty="0" smtClean="0">
                <a:solidFill>
                  <a:srgbClr val="FF0000"/>
                </a:solidFill>
              </a:rPr>
              <a:t>+</a:t>
            </a:r>
            <a:endParaRPr lang="es-VE" sz="1800" baseline="30000" dirty="0">
              <a:solidFill>
                <a:srgbClr val="FF0000"/>
              </a:solidFill>
            </a:endParaRPr>
          </a:p>
        </p:txBody>
      </p:sp>
      <p:sp>
        <p:nvSpPr>
          <p:cNvPr id="309257" name="Oval 9"/>
          <p:cNvSpPr>
            <a:spLocks noChangeArrowheads="1"/>
          </p:cNvSpPr>
          <p:nvPr/>
        </p:nvSpPr>
        <p:spPr bwMode="auto">
          <a:xfrm>
            <a:off x="2026590" y="1969293"/>
            <a:ext cx="780529" cy="492343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" name="2 CuadroTexto"/>
          <p:cNvSpPr txBox="1"/>
          <p:nvPr/>
        </p:nvSpPr>
        <p:spPr>
          <a:xfrm>
            <a:off x="2296609" y="1444714"/>
            <a:ext cx="691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H</a:t>
            </a:r>
            <a:r>
              <a:rPr lang="es-VE" sz="2000" baseline="-25000" dirty="0" smtClean="0"/>
              <a:t>2</a:t>
            </a:r>
            <a:r>
              <a:rPr lang="es-VE" sz="2000" dirty="0" smtClean="0"/>
              <a:t>O</a:t>
            </a:r>
            <a:endParaRPr lang="es-VE" sz="2000" dirty="0"/>
          </a:p>
        </p:txBody>
      </p:sp>
      <p:sp>
        <p:nvSpPr>
          <p:cNvPr id="309255" name="Oval 7"/>
          <p:cNvSpPr>
            <a:spLocks noChangeArrowheads="1"/>
          </p:cNvSpPr>
          <p:nvPr/>
        </p:nvSpPr>
        <p:spPr bwMode="auto">
          <a:xfrm>
            <a:off x="2216153" y="1412776"/>
            <a:ext cx="790166" cy="431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" name="6 Elipse"/>
          <p:cNvSpPr/>
          <p:nvPr/>
        </p:nvSpPr>
        <p:spPr bwMode="auto">
          <a:xfrm>
            <a:off x="2416854" y="2564904"/>
            <a:ext cx="589871" cy="41037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2501635" y="2531547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0000CC"/>
                </a:solidFill>
              </a:rPr>
              <a:t>K</a:t>
            </a:r>
            <a:r>
              <a:rPr lang="es-VE" sz="1800" baseline="30000" dirty="0" smtClean="0">
                <a:solidFill>
                  <a:srgbClr val="0000CC"/>
                </a:solidFill>
              </a:rPr>
              <a:t>+</a:t>
            </a:r>
            <a:endParaRPr lang="es-VE" sz="1800" baseline="30000" dirty="0">
              <a:solidFill>
                <a:srgbClr val="0000CC"/>
              </a:solidFill>
            </a:endParaRPr>
          </a:p>
        </p:txBody>
      </p:sp>
      <p:sp>
        <p:nvSpPr>
          <p:cNvPr id="309260" name="Oval 12"/>
          <p:cNvSpPr>
            <a:spLocks noChangeArrowheads="1"/>
          </p:cNvSpPr>
          <p:nvPr/>
        </p:nvSpPr>
        <p:spPr bwMode="auto">
          <a:xfrm>
            <a:off x="2430462" y="2457642"/>
            <a:ext cx="557362" cy="517632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3" grpId="0" animBg="1"/>
      <p:bldP spid="309256" grpId="0" animBg="1"/>
      <p:bldP spid="309258" grpId="0" animBg="1"/>
      <p:bldP spid="309259" grpId="0" animBg="1"/>
      <p:bldP spid="309257" grpId="0" animBg="1"/>
      <p:bldP spid="309255" grpId="0" animBg="1"/>
      <p:bldP spid="309260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Text Box 2"/>
          <p:cNvSpPr txBox="1">
            <a:spLocks noChangeArrowheads="1"/>
          </p:cNvSpPr>
          <p:nvPr/>
        </p:nvSpPr>
        <p:spPr bwMode="auto">
          <a:xfrm>
            <a:off x="6410903" y="868789"/>
            <a:ext cx="2358338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/>
              <a:t>Dolor </a:t>
            </a:r>
            <a:r>
              <a:rPr lang="es-ES" sz="2000" b="0" dirty="0" smtClean="0"/>
              <a:t>abdominal </a:t>
            </a:r>
          </a:p>
          <a:p>
            <a:r>
              <a:rPr lang="es-ES" sz="2000" b="0" dirty="0" smtClean="0"/>
              <a:t>epigástrico T5-T9</a:t>
            </a:r>
            <a:endParaRPr lang="es-ES" sz="2000" b="0" dirty="0"/>
          </a:p>
        </p:txBody>
      </p:sp>
      <p:pic>
        <p:nvPicPr>
          <p:cNvPr id="318472" name="Picture 8" descr="fig3_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7"/>
          <a:stretch>
            <a:fillRect/>
          </a:stretch>
        </p:blipFill>
        <p:spPr bwMode="auto">
          <a:xfrm>
            <a:off x="6948488" y="2351088"/>
            <a:ext cx="1358900" cy="201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8473" name="Rectangle 9"/>
          <p:cNvSpPr>
            <a:spLocks noChangeArrowheads="1"/>
          </p:cNvSpPr>
          <p:nvPr/>
        </p:nvSpPr>
        <p:spPr bwMode="auto">
          <a:xfrm>
            <a:off x="6156325" y="2667000"/>
            <a:ext cx="930275" cy="1084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474" name="Oval 10"/>
          <p:cNvSpPr>
            <a:spLocks noChangeArrowheads="1"/>
          </p:cNvSpPr>
          <p:nvPr/>
        </p:nvSpPr>
        <p:spPr bwMode="auto">
          <a:xfrm>
            <a:off x="7483475" y="3213100"/>
            <a:ext cx="361950" cy="388938"/>
          </a:xfrm>
          <a:prstGeom prst="ellipse">
            <a:avLst/>
          </a:prstGeom>
          <a:noFill/>
          <a:ln w="19050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476" name="Text Box 12"/>
          <p:cNvSpPr txBox="1">
            <a:spLocks noChangeArrowheads="1"/>
          </p:cNvSpPr>
          <p:nvPr/>
        </p:nvSpPr>
        <p:spPr bwMode="auto">
          <a:xfrm>
            <a:off x="4171207" y="5182526"/>
            <a:ext cx="209063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dirty="0">
                <a:effectLst/>
              </a:rPr>
              <a:t>Información </a:t>
            </a:r>
          </a:p>
          <a:p>
            <a:r>
              <a:rPr lang="es-MX" dirty="0">
                <a:effectLst/>
              </a:rPr>
              <a:t>DOLOR</a:t>
            </a:r>
          </a:p>
          <a:p>
            <a:r>
              <a:rPr lang="es-MX" dirty="0" smtClean="0">
                <a:effectLst/>
              </a:rPr>
              <a:t>Estómago</a:t>
            </a:r>
          </a:p>
          <a:p>
            <a:r>
              <a:rPr lang="es-MX" dirty="0" smtClean="0">
                <a:effectLst/>
              </a:rPr>
              <a:t>Simpático aferente</a:t>
            </a:r>
            <a:endParaRPr lang="es-MX" dirty="0">
              <a:effectLst/>
            </a:endParaRPr>
          </a:p>
        </p:txBody>
      </p:sp>
      <p:sp>
        <p:nvSpPr>
          <p:cNvPr id="318477" name="Text Box 13"/>
          <p:cNvSpPr txBox="1">
            <a:spLocks noChangeArrowheads="1"/>
          </p:cNvSpPr>
          <p:nvPr/>
        </p:nvSpPr>
        <p:spPr bwMode="auto">
          <a:xfrm>
            <a:off x="4068763" y="3141663"/>
            <a:ext cx="22304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b="0">
                <a:effectLst/>
              </a:rPr>
              <a:t>Asta Posterior </a:t>
            </a:r>
          </a:p>
          <a:p>
            <a:r>
              <a:rPr lang="es-MX" b="0">
                <a:effectLst/>
              </a:rPr>
              <a:t>Médula espinal T5-T9</a:t>
            </a:r>
          </a:p>
        </p:txBody>
      </p:sp>
      <p:sp>
        <p:nvSpPr>
          <p:cNvPr id="318478" name="Text Box 14"/>
          <p:cNvSpPr txBox="1">
            <a:spLocks noChangeArrowheads="1"/>
          </p:cNvSpPr>
          <p:nvPr/>
        </p:nvSpPr>
        <p:spPr bwMode="auto">
          <a:xfrm>
            <a:off x="4787900" y="2349500"/>
            <a:ext cx="850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b="0">
                <a:effectLst/>
              </a:rPr>
              <a:t>Tálamo</a:t>
            </a:r>
          </a:p>
        </p:txBody>
      </p:sp>
      <p:sp>
        <p:nvSpPr>
          <p:cNvPr id="318479" name="Rectangle 15"/>
          <p:cNvSpPr>
            <a:spLocks noChangeArrowheads="1"/>
          </p:cNvSpPr>
          <p:nvPr/>
        </p:nvSpPr>
        <p:spPr bwMode="auto">
          <a:xfrm>
            <a:off x="5218281" y="3624263"/>
            <a:ext cx="173797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b="0" dirty="0"/>
              <a:t>Vía simpática </a:t>
            </a:r>
          </a:p>
          <a:p>
            <a:r>
              <a:rPr lang="es-MX" sz="1400" b="0" dirty="0"/>
              <a:t>conducción inversa</a:t>
            </a:r>
          </a:p>
        </p:txBody>
      </p:sp>
      <p:sp>
        <p:nvSpPr>
          <p:cNvPr id="318480" name="Text Box 16"/>
          <p:cNvSpPr txBox="1">
            <a:spLocks noChangeArrowheads="1"/>
          </p:cNvSpPr>
          <p:nvPr/>
        </p:nvSpPr>
        <p:spPr bwMode="auto">
          <a:xfrm>
            <a:off x="4643438" y="1700213"/>
            <a:ext cx="1041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Corteza</a:t>
            </a:r>
          </a:p>
        </p:txBody>
      </p:sp>
      <p:sp>
        <p:nvSpPr>
          <p:cNvPr id="318481" name="Rectangle 17"/>
          <p:cNvSpPr>
            <a:spLocks noChangeArrowheads="1"/>
          </p:cNvSpPr>
          <p:nvPr/>
        </p:nvSpPr>
        <p:spPr bwMode="auto">
          <a:xfrm>
            <a:off x="5219700" y="2852738"/>
            <a:ext cx="1766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b="0">
                <a:effectLst/>
              </a:rPr>
              <a:t>Vía espino-talámica</a:t>
            </a:r>
          </a:p>
        </p:txBody>
      </p:sp>
      <p:sp>
        <p:nvSpPr>
          <p:cNvPr id="318482" name="Text Box 18"/>
          <p:cNvSpPr txBox="1">
            <a:spLocks noChangeArrowheads="1"/>
          </p:cNvSpPr>
          <p:nvPr/>
        </p:nvSpPr>
        <p:spPr bwMode="auto">
          <a:xfrm>
            <a:off x="4237038" y="4149725"/>
            <a:ext cx="19526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b="0">
                <a:effectLst/>
              </a:rPr>
              <a:t>G. Paravertebrales</a:t>
            </a:r>
          </a:p>
          <a:p>
            <a:r>
              <a:rPr lang="es-MX" b="0">
                <a:effectLst/>
              </a:rPr>
              <a:t>G. prevertebrales</a:t>
            </a:r>
          </a:p>
        </p:txBody>
      </p:sp>
      <p:sp>
        <p:nvSpPr>
          <p:cNvPr id="318483" name="Text Box 19"/>
          <p:cNvSpPr txBox="1">
            <a:spLocks noChangeArrowheads="1"/>
          </p:cNvSpPr>
          <p:nvPr/>
        </p:nvSpPr>
        <p:spPr bwMode="auto">
          <a:xfrm>
            <a:off x="7126288" y="2630488"/>
            <a:ext cx="1054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i="1">
                <a:effectLst/>
              </a:rPr>
              <a:t>Mordisco</a:t>
            </a:r>
          </a:p>
          <a:p>
            <a:r>
              <a:rPr lang="es-ES" i="1">
                <a:effectLst/>
              </a:rPr>
              <a:t>tensión</a:t>
            </a:r>
          </a:p>
        </p:txBody>
      </p:sp>
      <p:sp>
        <p:nvSpPr>
          <p:cNvPr id="318484" name="Text Box 20"/>
          <p:cNvSpPr txBox="1">
            <a:spLocks noChangeArrowheads="1"/>
          </p:cNvSpPr>
          <p:nvPr/>
        </p:nvSpPr>
        <p:spPr bwMode="auto">
          <a:xfrm>
            <a:off x="6011863" y="4868863"/>
            <a:ext cx="2786062" cy="1050925"/>
          </a:xfrm>
          <a:prstGeom prst="rect">
            <a:avLst/>
          </a:prstGeom>
          <a:solidFill>
            <a:srgbClr val="FFC5D8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effectLst/>
              </a:rPr>
              <a:t>Referencias a estructuras</a:t>
            </a:r>
          </a:p>
          <a:p>
            <a:pPr algn="l"/>
            <a:r>
              <a:rPr lang="es-ES">
                <a:effectLst/>
              </a:rPr>
              <a:t> somáticas T5-T9!!</a:t>
            </a:r>
          </a:p>
          <a:p>
            <a:pPr algn="l"/>
            <a:endParaRPr lang="es-ES" sz="900">
              <a:effectLst/>
            </a:endParaRPr>
          </a:p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!Ojo dolor coronario!!</a:t>
            </a:r>
          </a:p>
        </p:txBody>
      </p:sp>
      <p:sp>
        <p:nvSpPr>
          <p:cNvPr id="318485" name="Text Box 21"/>
          <p:cNvSpPr txBox="1">
            <a:spLocks noChangeArrowheads="1"/>
          </p:cNvSpPr>
          <p:nvPr/>
        </p:nvSpPr>
        <p:spPr bwMode="auto">
          <a:xfrm>
            <a:off x="539750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18486" name="Line 22"/>
          <p:cNvSpPr>
            <a:spLocks noChangeShapeType="1"/>
          </p:cNvSpPr>
          <p:nvPr/>
        </p:nvSpPr>
        <p:spPr bwMode="auto">
          <a:xfrm flipV="1">
            <a:off x="5219700" y="1989138"/>
            <a:ext cx="0" cy="360362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8487" name="Line 23"/>
          <p:cNvSpPr>
            <a:spLocks noChangeShapeType="1"/>
          </p:cNvSpPr>
          <p:nvPr/>
        </p:nvSpPr>
        <p:spPr bwMode="auto">
          <a:xfrm flipV="1">
            <a:off x="5219700" y="2630487"/>
            <a:ext cx="0" cy="511175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8488" name="Line 24"/>
          <p:cNvSpPr>
            <a:spLocks noChangeShapeType="1"/>
          </p:cNvSpPr>
          <p:nvPr/>
        </p:nvSpPr>
        <p:spPr bwMode="auto">
          <a:xfrm flipV="1">
            <a:off x="5213350" y="3644899"/>
            <a:ext cx="6350" cy="504825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8489" name="Line 25"/>
          <p:cNvSpPr>
            <a:spLocks noChangeShapeType="1"/>
          </p:cNvSpPr>
          <p:nvPr/>
        </p:nvSpPr>
        <p:spPr bwMode="auto">
          <a:xfrm flipV="1">
            <a:off x="5219700" y="4652961"/>
            <a:ext cx="0" cy="576237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8490" name="Text Box 26"/>
          <p:cNvSpPr txBox="1">
            <a:spLocks noChangeArrowheads="1"/>
          </p:cNvSpPr>
          <p:nvPr/>
        </p:nvSpPr>
        <p:spPr bwMode="auto">
          <a:xfrm>
            <a:off x="844550" y="5492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318495" name="Picture 31" descr="GI 2 H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46"/>
          <a:stretch>
            <a:fillRect/>
          </a:stretch>
        </p:blipFill>
        <p:spPr bwMode="auto">
          <a:xfrm>
            <a:off x="1116013" y="908050"/>
            <a:ext cx="2801937" cy="536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8496" name="Rectangle 32"/>
          <p:cNvSpPr>
            <a:spLocks noChangeArrowheads="1"/>
          </p:cNvSpPr>
          <p:nvPr/>
        </p:nvSpPr>
        <p:spPr bwMode="auto">
          <a:xfrm>
            <a:off x="1116013" y="981075"/>
            <a:ext cx="12239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8497" name="Rectangle 33"/>
          <p:cNvSpPr>
            <a:spLocks noChangeArrowheads="1"/>
          </p:cNvSpPr>
          <p:nvPr/>
        </p:nvSpPr>
        <p:spPr bwMode="auto">
          <a:xfrm>
            <a:off x="2124075" y="2133600"/>
            <a:ext cx="8636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498" name="Rectangle 34"/>
          <p:cNvSpPr>
            <a:spLocks noChangeArrowheads="1"/>
          </p:cNvSpPr>
          <p:nvPr/>
        </p:nvSpPr>
        <p:spPr bwMode="auto">
          <a:xfrm>
            <a:off x="2268538" y="2205038"/>
            <a:ext cx="5032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499" name="Rectangle 35"/>
          <p:cNvSpPr>
            <a:spLocks noChangeArrowheads="1"/>
          </p:cNvSpPr>
          <p:nvPr/>
        </p:nvSpPr>
        <p:spPr bwMode="auto">
          <a:xfrm>
            <a:off x="3419475" y="2708275"/>
            <a:ext cx="504825" cy="122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500" name="Rectangle 36"/>
          <p:cNvSpPr>
            <a:spLocks noChangeArrowheads="1"/>
          </p:cNvSpPr>
          <p:nvPr/>
        </p:nvSpPr>
        <p:spPr bwMode="auto">
          <a:xfrm>
            <a:off x="2124075" y="2924175"/>
            <a:ext cx="6477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501" name="Rectangle 37"/>
          <p:cNvSpPr>
            <a:spLocks noChangeArrowheads="1"/>
          </p:cNvSpPr>
          <p:nvPr/>
        </p:nvSpPr>
        <p:spPr bwMode="auto">
          <a:xfrm>
            <a:off x="3203575" y="3716338"/>
            <a:ext cx="3603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502" name="Rectangle 38"/>
          <p:cNvSpPr>
            <a:spLocks noChangeArrowheads="1"/>
          </p:cNvSpPr>
          <p:nvPr/>
        </p:nvSpPr>
        <p:spPr bwMode="auto">
          <a:xfrm>
            <a:off x="3492500" y="4005263"/>
            <a:ext cx="431800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503" name="Rectangle 39"/>
          <p:cNvSpPr>
            <a:spLocks noChangeArrowheads="1"/>
          </p:cNvSpPr>
          <p:nvPr/>
        </p:nvSpPr>
        <p:spPr bwMode="auto">
          <a:xfrm>
            <a:off x="3635375" y="5805488"/>
            <a:ext cx="3603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507" name="Text Box 43"/>
          <p:cNvSpPr txBox="1">
            <a:spLocks noChangeArrowheads="1"/>
          </p:cNvSpPr>
          <p:nvPr/>
        </p:nvSpPr>
        <p:spPr bwMode="auto">
          <a:xfrm>
            <a:off x="2968625" y="115888"/>
            <a:ext cx="9461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Corteza</a:t>
            </a:r>
          </a:p>
          <a:p>
            <a:r>
              <a:rPr lang="es-MX">
                <a:effectLst/>
              </a:rPr>
              <a:t>tálamo</a:t>
            </a:r>
          </a:p>
        </p:txBody>
      </p:sp>
      <p:sp>
        <p:nvSpPr>
          <p:cNvPr id="318509" name="Freeform 45"/>
          <p:cNvSpPr>
            <a:spLocks/>
          </p:cNvSpPr>
          <p:nvPr/>
        </p:nvSpPr>
        <p:spPr bwMode="auto">
          <a:xfrm>
            <a:off x="2843213" y="620713"/>
            <a:ext cx="720725" cy="647700"/>
          </a:xfrm>
          <a:custGeom>
            <a:avLst/>
            <a:gdLst>
              <a:gd name="T0" fmla="*/ 0 w 242"/>
              <a:gd name="T1" fmla="*/ 317 h 423"/>
              <a:gd name="T2" fmla="*/ 46 w 242"/>
              <a:gd name="T3" fmla="*/ 363 h 423"/>
              <a:gd name="T4" fmla="*/ 136 w 242"/>
              <a:gd name="T5" fmla="*/ 408 h 423"/>
              <a:gd name="T6" fmla="*/ 227 w 242"/>
              <a:gd name="T7" fmla="*/ 272 h 423"/>
              <a:gd name="T8" fmla="*/ 227 w 242"/>
              <a:gd name="T9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" h="423">
                <a:moveTo>
                  <a:pt x="0" y="317"/>
                </a:moveTo>
                <a:cubicBezTo>
                  <a:pt x="11" y="332"/>
                  <a:pt x="23" y="348"/>
                  <a:pt x="46" y="363"/>
                </a:cubicBezTo>
                <a:cubicBezTo>
                  <a:pt x="69" y="378"/>
                  <a:pt x="106" y="423"/>
                  <a:pt x="136" y="408"/>
                </a:cubicBezTo>
                <a:cubicBezTo>
                  <a:pt x="166" y="393"/>
                  <a:pt x="212" y="340"/>
                  <a:pt x="227" y="272"/>
                </a:cubicBezTo>
                <a:cubicBezTo>
                  <a:pt x="242" y="204"/>
                  <a:pt x="234" y="102"/>
                  <a:pt x="227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318511" name="Text Box 47"/>
          <p:cNvSpPr txBox="1">
            <a:spLocks noChangeArrowheads="1"/>
          </p:cNvSpPr>
          <p:nvPr/>
        </p:nvSpPr>
        <p:spPr bwMode="auto">
          <a:xfrm>
            <a:off x="1619250" y="981075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T5-T9</a:t>
            </a:r>
          </a:p>
        </p:txBody>
      </p:sp>
      <p:sp>
        <p:nvSpPr>
          <p:cNvPr id="318513" name="Freeform 49"/>
          <p:cNvSpPr>
            <a:spLocks/>
          </p:cNvSpPr>
          <p:nvPr/>
        </p:nvSpPr>
        <p:spPr bwMode="auto">
          <a:xfrm>
            <a:off x="1392238" y="692150"/>
            <a:ext cx="2063750" cy="4176713"/>
          </a:xfrm>
          <a:custGeom>
            <a:avLst/>
            <a:gdLst>
              <a:gd name="T0" fmla="*/ 552 w 1300"/>
              <a:gd name="T1" fmla="*/ 2631 h 2631"/>
              <a:gd name="T2" fmla="*/ 279 w 1300"/>
              <a:gd name="T3" fmla="*/ 2495 h 2631"/>
              <a:gd name="T4" fmla="*/ 98 w 1300"/>
              <a:gd name="T5" fmla="*/ 2223 h 2631"/>
              <a:gd name="T6" fmla="*/ 325 w 1300"/>
              <a:gd name="T7" fmla="*/ 1905 h 2631"/>
              <a:gd name="T8" fmla="*/ 1005 w 1300"/>
              <a:gd name="T9" fmla="*/ 1679 h 2631"/>
              <a:gd name="T10" fmla="*/ 869 w 1300"/>
              <a:gd name="T11" fmla="*/ 1452 h 2631"/>
              <a:gd name="T12" fmla="*/ 98 w 1300"/>
              <a:gd name="T13" fmla="*/ 1134 h 2631"/>
              <a:gd name="T14" fmla="*/ 279 w 1300"/>
              <a:gd name="T15" fmla="*/ 771 h 2631"/>
              <a:gd name="T16" fmla="*/ 370 w 1300"/>
              <a:gd name="T17" fmla="*/ 681 h 2631"/>
              <a:gd name="T18" fmla="*/ 688 w 1300"/>
              <a:gd name="T19" fmla="*/ 227 h 2631"/>
              <a:gd name="T20" fmla="*/ 869 w 1300"/>
              <a:gd name="T21" fmla="*/ 136 h 2631"/>
              <a:gd name="T22" fmla="*/ 1232 w 1300"/>
              <a:gd name="T23" fmla="*/ 363 h 2631"/>
              <a:gd name="T24" fmla="*/ 1277 w 1300"/>
              <a:gd name="T25" fmla="*/ 0 h 2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0" h="2631">
                <a:moveTo>
                  <a:pt x="552" y="2631"/>
                </a:moveTo>
                <a:cubicBezTo>
                  <a:pt x="453" y="2597"/>
                  <a:pt x="355" y="2563"/>
                  <a:pt x="279" y="2495"/>
                </a:cubicBezTo>
                <a:cubicBezTo>
                  <a:pt x="203" y="2427"/>
                  <a:pt x="90" y="2321"/>
                  <a:pt x="98" y="2223"/>
                </a:cubicBezTo>
                <a:cubicBezTo>
                  <a:pt x="106" y="2125"/>
                  <a:pt x="174" y="1996"/>
                  <a:pt x="325" y="1905"/>
                </a:cubicBezTo>
                <a:cubicBezTo>
                  <a:pt x="476" y="1814"/>
                  <a:pt x="914" y="1754"/>
                  <a:pt x="1005" y="1679"/>
                </a:cubicBezTo>
                <a:cubicBezTo>
                  <a:pt x="1096" y="1604"/>
                  <a:pt x="1020" y="1543"/>
                  <a:pt x="869" y="1452"/>
                </a:cubicBezTo>
                <a:cubicBezTo>
                  <a:pt x="718" y="1361"/>
                  <a:pt x="196" y="1248"/>
                  <a:pt x="98" y="1134"/>
                </a:cubicBezTo>
                <a:cubicBezTo>
                  <a:pt x="0" y="1020"/>
                  <a:pt x="234" y="846"/>
                  <a:pt x="279" y="771"/>
                </a:cubicBezTo>
                <a:cubicBezTo>
                  <a:pt x="324" y="696"/>
                  <a:pt x="302" y="772"/>
                  <a:pt x="370" y="681"/>
                </a:cubicBezTo>
                <a:cubicBezTo>
                  <a:pt x="438" y="590"/>
                  <a:pt x="605" y="318"/>
                  <a:pt x="688" y="227"/>
                </a:cubicBezTo>
                <a:cubicBezTo>
                  <a:pt x="771" y="136"/>
                  <a:pt x="778" y="113"/>
                  <a:pt x="869" y="136"/>
                </a:cubicBezTo>
                <a:cubicBezTo>
                  <a:pt x="960" y="159"/>
                  <a:pt x="1164" y="386"/>
                  <a:pt x="1232" y="363"/>
                </a:cubicBezTo>
                <a:cubicBezTo>
                  <a:pt x="1300" y="340"/>
                  <a:pt x="1288" y="170"/>
                  <a:pt x="1277" y="0"/>
                </a:cubicBezTo>
              </a:path>
            </a:pathLst>
          </a:custGeom>
          <a:noFill/>
          <a:ln w="38100" cap="flat" cmpd="sng">
            <a:solidFill>
              <a:srgbClr val="339933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5497191" y="391806"/>
            <a:ext cx="3272050" cy="369332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IV. </a:t>
            </a:r>
            <a:r>
              <a:rPr lang="es-ES" sz="1800" b="0" dirty="0" smtClean="0">
                <a:effectLst/>
              </a:rPr>
              <a:t>PATOLOGÍA GÁSTRICA</a:t>
            </a:r>
            <a:endParaRPr lang="es-ES" sz="1800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000"/>
                                        <p:tgtEl>
                                          <p:spTgt spid="318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73" grpId="0" animBg="1"/>
      <p:bldP spid="318474" grpId="0" animBg="1"/>
      <p:bldP spid="318476" grpId="0"/>
      <p:bldP spid="318477" grpId="0"/>
      <p:bldP spid="318478" grpId="0"/>
      <p:bldP spid="318479" grpId="0"/>
      <p:bldP spid="318480" grpId="0"/>
      <p:bldP spid="318481" grpId="0"/>
      <p:bldP spid="318482" grpId="0"/>
      <p:bldP spid="318483" grpId="0"/>
      <p:bldP spid="318484" grpId="0" animBg="1"/>
      <p:bldP spid="318486" grpId="0" animBg="1"/>
      <p:bldP spid="318487" grpId="0" animBg="1"/>
      <p:bldP spid="318488" grpId="0" animBg="1"/>
      <p:bldP spid="318489" grpId="0" animBg="1"/>
      <p:bldP spid="318496" grpId="0" animBg="1"/>
      <p:bldP spid="318497" grpId="0" animBg="1"/>
      <p:bldP spid="318498" grpId="0" animBg="1"/>
      <p:bldP spid="318499" grpId="0" animBg="1"/>
      <p:bldP spid="318500" grpId="0" animBg="1"/>
      <p:bldP spid="318501" grpId="0" animBg="1"/>
      <p:bldP spid="318502" grpId="0" animBg="1"/>
      <p:bldP spid="318503" grpId="0" animBg="1"/>
      <p:bldP spid="318507" grpId="0"/>
      <p:bldP spid="318509" grpId="0" animBg="1"/>
      <p:bldP spid="318511" grpId="0"/>
      <p:bldP spid="318513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ChangeArrowheads="1"/>
          </p:cNvSpPr>
          <p:nvPr/>
        </p:nvSpPr>
        <p:spPr bwMode="auto">
          <a:xfrm>
            <a:off x="1042988" y="0"/>
            <a:ext cx="3529012" cy="620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891" name="Text Box 3"/>
          <p:cNvSpPr txBox="1">
            <a:spLocks noChangeArrowheads="1"/>
          </p:cNvSpPr>
          <p:nvPr/>
        </p:nvSpPr>
        <p:spPr bwMode="auto">
          <a:xfrm>
            <a:off x="6732240" y="908720"/>
            <a:ext cx="1957876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0" dirty="0"/>
              <a:t>Déficit </a:t>
            </a:r>
            <a:r>
              <a:rPr lang="es-ES" sz="2000" b="0" dirty="0" smtClean="0"/>
              <a:t>Factor </a:t>
            </a:r>
          </a:p>
          <a:p>
            <a:r>
              <a:rPr lang="es-ES" sz="2000" b="0" dirty="0" smtClean="0"/>
              <a:t>Intrínseco</a:t>
            </a:r>
            <a:endParaRPr lang="es-ES" sz="2000" b="0" dirty="0"/>
          </a:p>
        </p:txBody>
      </p:sp>
      <p:sp>
        <p:nvSpPr>
          <p:cNvPr id="293892" name="Text Box 4"/>
          <p:cNvSpPr txBox="1">
            <a:spLocks noChangeArrowheads="1"/>
          </p:cNvSpPr>
          <p:nvPr/>
        </p:nvSpPr>
        <p:spPr bwMode="auto">
          <a:xfrm>
            <a:off x="5436096" y="436047"/>
            <a:ext cx="3272050" cy="369332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IV. </a:t>
            </a:r>
            <a:r>
              <a:rPr lang="es-ES" sz="1800" b="0" dirty="0" smtClean="0">
                <a:effectLst/>
              </a:rPr>
              <a:t>PATOLOGÍA GÁSTRICA</a:t>
            </a:r>
            <a:endParaRPr lang="es-ES" sz="1800" b="0" dirty="0">
              <a:effectLst/>
            </a:endParaRPr>
          </a:p>
        </p:txBody>
      </p:sp>
      <p:sp>
        <p:nvSpPr>
          <p:cNvPr id="293893" name="Text Box 5"/>
          <p:cNvSpPr txBox="1">
            <a:spLocks noChangeArrowheads="1"/>
          </p:cNvSpPr>
          <p:nvPr/>
        </p:nvSpPr>
        <p:spPr bwMode="auto">
          <a:xfrm>
            <a:off x="1866900" y="1484313"/>
            <a:ext cx="2840038" cy="13716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0">
                <a:effectLst/>
              </a:rPr>
              <a:t>* Gastrectomía</a:t>
            </a:r>
          </a:p>
          <a:p>
            <a:endParaRPr lang="es-MX" sz="1000" b="0">
              <a:effectLst/>
            </a:endParaRPr>
          </a:p>
          <a:p>
            <a:r>
              <a:rPr lang="es-MX" sz="1800" b="0">
                <a:effectLst/>
              </a:rPr>
              <a:t>* Gastritis </a:t>
            </a:r>
          </a:p>
          <a:p>
            <a:r>
              <a:rPr lang="es-MX" sz="1800" b="0">
                <a:effectLst/>
              </a:rPr>
              <a:t>autoinmune c. Parietales </a:t>
            </a:r>
          </a:p>
          <a:p>
            <a:r>
              <a:rPr lang="es-MX" sz="1800" b="0">
                <a:effectLst/>
              </a:rPr>
              <a:t>(Anemia perniciosa)</a:t>
            </a:r>
          </a:p>
        </p:txBody>
      </p:sp>
      <p:sp>
        <p:nvSpPr>
          <p:cNvPr id="293894" name="Line 6"/>
          <p:cNvSpPr>
            <a:spLocks noChangeShapeType="1"/>
          </p:cNvSpPr>
          <p:nvPr/>
        </p:nvSpPr>
        <p:spPr bwMode="auto">
          <a:xfrm>
            <a:off x="3289300" y="2852738"/>
            <a:ext cx="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895" name="Text Box 7"/>
          <p:cNvSpPr txBox="1">
            <a:spLocks noChangeArrowheads="1"/>
          </p:cNvSpPr>
          <p:nvPr/>
        </p:nvSpPr>
        <p:spPr bwMode="auto">
          <a:xfrm>
            <a:off x="1820863" y="3357563"/>
            <a:ext cx="2751137" cy="485775"/>
          </a:xfrm>
          <a:prstGeom prst="rect">
            <a:avLst/>
          </a:prstGeom>
          <a:solidFill>
            <a:srgbClr val="FDB5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400" b="0">
                <a:effectLst/>
              </a:rPr>
              <a:t>Disminución de FI</a:t>
            </a:r>
          </a:p>
        </p:txBody>
      </p:sp>
      <p:sp>
        <p:nvSpPr>
          <p:cNvPr id="293896" name="Line 8"/>
          <p:cNvSpPr>
            <a:spLocks noChangeShapeType="1"/>
          </p:cNvSpPr>
          <p:nvPr/>
        </p:nvSpPr>
        <p:spPr bwMode="auto">
          <a:xfrm>
            <a:off x="3289300" y="3789363"/>
            <a:ext cx="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897" name="Text Box 9"/>
          <p:cNvSpPr txBox="1">
            <a:spLocks noChangeArrowheads="1"/>
          </p:cNvSpPr>
          <p:nvPr/>
        </p:nvSpPr>
        <p:spPr bwMode="auto">
          <a:xfrm>
            <a:off x="1320800" y="4287838"/>
            <a:ext cx="3938588" cy="395287"/>
          </a:xfrm>
          <a:prstGeom prst="rect">
            <a:avLst/>
          </a:prstGeom>
          <a:solidFill>
            <a:srgbClr val="FDB5C6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1800" b="0">
                <a:effectLst/>
              </a:rPr>
              <a:t>Disminución absorción Vit B12 íleon</a:t>
            </a:r>
          </a:p>
        </p:txBody>
      </p:sp>
      <p:sp>
        <p:nvSpPr>
          <p:cNvPr id="293898" name="Line 10"/>
          <p:cNvSpPr>
            <a:spLocks noChangeShapeType="1"/>
          </p:cNvSpPr>
          <p:nvPr/>
        </p:nvSpPr>
        <p:spPr bwMode="auto">
          <a:xfrm flipH="1">
            <a:off x="3289300" y="4683125"/>
            <a:ext cx="794" cy="6191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899" name="Text Box 11"/>
          <p:cNvSpPr txBox="1">
            <a:spLocks noChangeArrowheads="1"/>
          </p:cNvSpPr>
          <p:nvPr/>
        </p:nvSpPr>
        <p:spPr bwMode="auto">
          <a:xfrm>
            <a:off x="1042988" y="5302250"/>
            <a:ext cx="449421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 b="0">
                <a:effectLst/>
              </a:rPr>
              <a:t>ANEMIA MEGALOBLÁSTICA</a:t>
            </a:r>
          </a:p>
        </p:txBody>
      </p:sp>
      <p:sp>
        <p:nvSpPr>
          <p:cNvPr id="293900" name="Text Box 12"/>
          <p:cNvSpPr txBox="1">
            <a:spLocks noChangeArrowheads="1"/>
          </p:cNvSpPr>
          <p:nvPr/>
        </p:nvSpPr>
        <p:spPr bwMode="auto">
          <a:xfrm>
            <a:off x="5867400" y="2820988"/>
            <a:ext cx="2652713" cy="1216025"/>
          </a:xfrm>
          <a:prstGeom prst="rect">
            <a:avLst/>
          </a:prstGeom>
          <a:solidFill>
            <a:srgbClr val="FFC1C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Aclorhidria</a:t>
            </a:r>
          </a:p>
          <a:p>
            <a:r>
              <a:rPr lang="es-ES" sz="2400" b="0">
                <a:effectLst/>
              </a:rPr>
              <a:t>Hipergastrinemia</a:t>
            </a:r>
          </a:p>
          <a:p>
            <a:r>
              <a:rPr lang="es-ES" sz="2400" b="0">
                <a:effectLst/>
              </a:rPr>
              <a:t>Anemia</a:t>
            </a:r>
          </a:p>
        </p:txBody>
      </p:sp>
      <p:sp>
        <p:nvSpPr>
          <p:cNvPr id="293902" name="Text Box 14"/>
          <p:cNvSpPr txBox="1">
            <a:spLocks noChangeArrowheads="1"/>
          </p:cNvSpPr>
          <p:nvPr/>
        </p:nvSpPr>
        <p:spPr bwMode="auto">
          <a:xfrm>
            <a:off x="5852421" y="4247696"/>
            <a:ext cx="276069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000">
                <a:effectLst/>
              </a:rPr>
              <a:t>¿Por qué aumenta </a:t>
            </a:r>
          </a:p>
          <a:p>
            <a:r>
              <a:rPr lang="es-ES" sz="2000">
                <a:effectLst/>
              </a:rPr>
              <a:t>la gastrina?</a:t>
            </a:r>
          </a:p>
        </p:txBody>
      </p:sp>
      <p:sp>
        <p:nvSpPr>
          <p:cNvPr id="293904" name="Text Box 16"/>
          <p:cNvSpPr txBox="1">
            <a:spLocks noChangeArrowheads="1"/>
          </p:cNvSpPr>
          <p:nvPr/>
        </p:nvSpPr>
        <p:spPr bwMode="auto">
          <a:xfrm>
            <a:off x="684213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93905" name="Text Box 17"/>
          <p:cNvSpPr txBox="1">
            <a:spLocks noChangeArrowheads="1"/>
          </p:cNvSpPr>
          <p:nvPr/>
        </p:nvSpPr>
        <p:spPr bwMode="auto">
          <a:xfrm>
            <a:off x="996950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93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3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3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3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3" grpId="0" animBg="1"/>
      <p:bldP spid="293894" grpId="0" animBg="1"/>
      <p:bldP spid="293895" grpId="0" animBg="1"/>
      <p:bldP spid="293896" grpId="0" animBg="1"/>
      <p:bldP spid="293897" grpId="0" animBg="1"/>
      <p:bldP spid="293898" grpId="0" animBg="1"/>
      <p:bldP spid="293899" grpId="0" animBg="1"/>
      <p:bldP spid="293900" grpId="0" animBg="1"/>
      <p:bldP spid="293902" grpId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914" name="Picture 2" descr="anemia megaloblastica deficit Vit b12 gastrectomi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8" t="5277" r="1885" b="3355"/>
          <a:stretch/>
        </p:blipFill>
        <p:spPr bwMode="auto">
          <a:xfrm>
            <a:off x="971600" y="1841500"/>
            <a:ext cx="7164571" cy="32432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94915" name="Text Box 3"/>
          <p:cNvSpPr txBox="1">
            <a:spLocks noChangeArrowheads="1"/>
          </p:cNvSpPr>
          <p:nvPr/>
        </p:nvSpPr>
        <p:spPr bwMode="auto">
          <a:xfrm>
            <a:off x="4743683" y="5084763"/>
            <a:ext cx="2578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Anemia megaloblástica</a:t>
            </a:r>
          </a:p>
        </p:txBody>
      </p:sp>
      <p:sp>
        <p:nvSpPr>
          <p:cNvPr id="294916" name="Text Box 4"/>
          <p:cNvSpPr txBox="1">
            <a:spLocks noChangeArrowheads="1"/>
          </p:cNvSpPr>
          <p:nvPr/>
        </p:nvSpPr>
        <p:spPr bwMode="auto">
          <a:xfrm>
            <a:off x="971601" y="5084763"/>
            <a:ext cx="267733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effectLst/>
              </a:rPr>
              <a:t>Déficit Vitamina B12 </a:t>
            </a:r>
          </a:p>
          <a:p>
            <a:r>
              <a:rPr lang="es-ES_tradnl" sz="1800" b="0" dirty="0" err="1">
                <a:effectLst/>
              </a:rPr>
              <a:t>postgastrectomía</a:t>
            </a:r>
            <a:endParaRPr lang="es-ES_tradnl" sz="1800" b="0" dirty="0">
              <a:effectLst/>
            </a:endParaRPr>
          </a:p>
          <a:p>
            <a:r>
              <a:rPr lang="es-ES_tradnl" b="0" dirty="0" smtClean="0">
                <a:effectLst/>
              </a:rPr>
              <a:t>Glositis Lengua </a:t>
            </a:r>
            <a:r>
              <a:rPr lang="es-ES_tradnl" b="0" dirty="0" err="1" smtClean="0">
                <a:effectLst/>
              </a:rPr>
              <a:t>depapilada</a:t>
            </a:r>
            <a:endParaRPr lang="es-ES_tradnl" b="0" dirty="0">
              <a:effectLst/>
            </a:endParaRPr>
          </a:p>
        </p:txBody>
      </p:sp>
      <p:sp>
        <p:nvSpPr>
          <p:cNvPr id="294917" name="Rectangle 5"/>
          <p:cNvSpPr>
            <a:spLocks noChangeArrowheads="1"/>
          </p:cNvSpPr>
          <p:nvPr/>
        </p:nvSpPr>
        <p:spPr bwMode="auto">
          <a:xfrm>
            <a:off x="4255412" y="5403056"/>
            <a:ext cx="38973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b="0">
                <a:effectLst/>
              </a:rPr>
              <a:t>http://content.nejm.org/cgi/content/full/360/6/e8</a:t>
            </a:r>
          </a:p>
        </p:txBody>
      </p:sp>
      <p:sp>
        <p:nvSpPr>
          <p:cNvPr id="294918" name="Text Box 6"/>
          <p:cNvSpPr txBox="1">
            <a:spLocks noChangeArrowheads="1"/>
          </p:cNvSpPr>
          <p:nvPr/>
        </p:nvSpPr>
        <p:spPr bwMode="auto">
          <a:xfrm>
            <a:off x="6613612" y="945589"/>
            <a:ext cx="208262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0"/>
              <a:t>Déficit Factor    </a:t>
            </a:r>
          </a:p>
          <a:p>
            <a:r>
              <a:rPr lang="es-ES" sz="2000" b="0"/>
              <a:t>    Intrínseco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436096" y="436047"/>
            <a:ext cx="3272050" cy="369332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IV. </a:t>
            </a:r>
            <a:r>
              <a:rPr lang="es-ES" sz="1800" b="0" dirty="0" smtClean="0">
                <a:effectLst/>
              </a:rPr>
              <a:t>PATOLOGÍA GÁSTRICA</a:t>
            </a:r>
            <a:endParaRPr lang="es-ES" sz="1800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Text Box 2"/>
          <p:cNvSpPr txBox="1">
            <a:spLocks noChangeArrowheads="1"/>
          </p:cNvSpPr>
          <p:nvPr/>
        </p:nvSpPr>
        <p:spPr bwMode="auto">
          <a:xfrm>
            <a:off x="4916133" y="496267"/>
            <a:ext cx="3615092" cy="400110"/>
          </a:xfrm>
          <a:prstGeom prst="rect">
            <a:avLst/>
          </a:prstGeom>
          <a:solidFill>
            <a:srgbClr val="7BC3C9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IV. PATOLOGÍA GÁSTRICA</a:t>
            </a:r>
          </a:p>
        </p:txBody>
      </p:sp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6588125" y="981075"/>
            <a:ext cx="1920719" cy="40011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000" b="0">
                <a:latin typeface="Comic Sans MS" pitchFamily="66" charset="0"/>
              </a:rPr>
              <a:t>Úlcera péptica</a:t>
            </a:r>
          </a:p>
        </p:txBody>
      </p:sp>
      <p:sp>
        <p:nvSpPr>
          <p:cNvPr id="251908" name="Text Box 4"/>
          <p:cNvSpPr txBox="1">
            <a:spLocks noChangeArrowheads="1"/>
          </p:cNvSpPr>
          <p:nvPr/>
        </p:nvSpPr>
        <p:spPr bwMode="auto">
          <a:xfrm>
            <a:off x="1187450" y="2708275"/>
            <a:ext cx="3168650" cy="2049463"/>
          </a:xfrm>
          <a:prstGeom prst="rect">
            <a:avLst/>
          </a:prstGeom>
          <a:solidFill>
            <a:srgbClr val="E1F2F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endParaRPr lang="es-MX" sz="8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MX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Aumento de HCl </a:t>
            </a:r>
          </a:p>
          <a:p>
            <a:r>
              <a:rPr lang="es-MX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y/o</a:t>
            </a:r>
          </a:p>
          <a:p>
            <a:r>
              <a:rPr lang="es-MX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 Daño de la barrera protectora</a:t>
            </a:r>
          </a:p>
          <a:p>
            <a:endParaRPr lang="es-MX" sz="24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51911" name="Picture 7" descr="du_gu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6" t="21162"/>
          <a:stretch>
            <a:fillRect/>
          </a:stretch>
        </p:blipFill>
        <p:spPr bwMode="auto">
          <a:xfrm>
            <a:off x="4572000" y="2100263"/>
            <a:ext cx="3959225" cy="341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1912" name="Text Box 8"/>
          <p:cNvSpPr txBox="1">
            <a:spLocks noChangeArrowheads="1"/>
          </p:cNvSpPr>
          <p:nvPr/>
        </p:nvSpPr>
        <p:spPr bwMode="auto">
          <a:xfrm>
            <a:off x="4795838" y="5032375"/>
            <a:ext cx="2451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Úlcera gástrica </a:t>
            </a:r>
          </a:p>
        </p:txBody>
      </p:sp>
      <p:sp>
        <p:nvSpPr>
          <p:cNvPr id="251913" name="Oval 9"/>
          <p:cNvSpPr>
            <a:spLocks noChangeArrowheads="1"/>
          </p:cNvSpPr>
          <p:nvPr/>
        </p:nvSpPr>
        <p:spPr bwMode="auto">
          <a:xfrm>
            <a:off x="5364163" y="2205038"/>
            <a:ext cx="2160587" cy="18716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" dur="3000" fill="hold"/>
                                        <p:tgtEl>
                                          <p:spTgt spid="2519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8" grpId="0" animBg="1"/>
      <p:bldP spid="251912" grpId="0"/>
      <p:bldP spid="251913" grpId="0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Text Box 2"/>
          <p:cNvSpPr txBox="1">
            <a:spLocks noChangeArrowheads="1"/>
          </p:cNvSpPr>
          <p:nvPr/>
        </p:nvSpPr>
        <p:spPr bwMode="auto">
          <a:xfrm>
            <a:off x="4932363" y="476250"/>
            <a:ext cx="3590925" cy="406400"/>
          </a:xfrm>
          <a:prstGeom prst="rect">
            <a:avLst/>
          </a:prstGeom>
          <a:solidFill>
            <a:srgbClr val="7BC3C9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IV. PATOLOGÍA GÁSTRICA</a:t>
            </a:r>
          </a:p>
        </p:txBody>
      </p:sp>
      <p:sp>
        <p:nvSpPr>
          <p:cNvPr id="252931" name="Text Box 3"/>
          <p:cNvSpPr txBox="1">
            <a:spLocks noChangeArrowheads="1"/>
          </p:cNvSpPr>
          <p:nvPr/>
        </p:nvSpPr>
        <p:spPr bwMode="auto">
          <a:xfrm>
            <a:off x="6591301" y="994229"/>
            <a:ext cx="1920719" cy="40011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000" b="0">
                <a:latin typeface="Comic Sans MS" pitchFamily="66" charset="0"/>
              </a:rPr>
              <a:t>Úlcera péptica</a:t>
            </a:r>
          </a:p>
        </p:txBody>
      </p:sp>
      <p:sp>
        <p:nvSpPr>
          <p:cNvPr id="252932" name="Text Box 4"/>
          <p:cNvSpPr txBox="1">
            <a:spLocks noChangeArrowheads="1"/>
          </p:cNvSpPr>
          <p:nvPr/>
        </p:nvSpPr>
        <p:spPr bwMode="auto">
          <a:xfrm>
            <a:off x="2749550" y="2263775"/>
            <a:ext cx="3643313" cy="2328863"/>
          </a:xfrm>
          <a:prstGeom prst="rect">
            <a:avLst/>
          </a:prstGeom>
          <a:solidFill>
            <a:srgbClr val="E1F2F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MX" sz="1000" b="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800" b="0" dirty="0">
                <a:effectLst/>
                <a:latin typeface="Comic Sans MS" pitchFamily="66" charset="0"/>
              </a:rPr>
              <a:t>Causas</a:t>
            </a:r>
          </a:p>
          <a:p>
            <a:pPr>
              <a:buFontTx/>
              <a:buAutoNum type="arabicPeriod"/>
            </a:pPr>
            <a:endParaRPr lang="es-MX" sz="1800" b="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800" b="0" dirty="0">
                <a:effectLst/>
                <a:latin typeface="Comic Sans MS" pitchFamily="66" charset="0"/>
              </a:rPr>
              <a:t>Historia </a:t>
            </a:r>
            <a:r>
              <a:rPr lang="es-MX" sz="1800" b="0" i="1" dirty="0" err="1">
                <a:effectLst/>
                <a:latin typeface="Comic Sans MS" pitchFamily="66" charset="0"/>
              </a:rPr>
              <a:t>Helicobacter</a:t>
            </a:r>
            <a:r>
              <a:rPr lang="es-MX" sz="1800" b="0" i="1" dirty="0">
                <a:effectLst/>
                <a:latin typeface="Comic Sans MS" pitchFamily="66" charset="0"/>
              </a:rPr>
              <a:t> pylori</a:t>
            </a:r>
          </a:p>
          <a:p>
            <a:pPr>
              <a:buFontTx/>
              <a:buAutoNum type="arabicPeriod"/>
            </a:pPr>
            <a:endParaRPr lang="es-MX" sz="1800" b="0" i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800" b="0" dirty="0">
                <a:effectLst/>
                <a:latin typeface="Comic Sans MS" pitchFamily="66" charset="0"/>
              </a:rPr>
              <a:t>Tratamiento causal</a:t>
            </a:r>
          </a:p>
          <a:p>
            <a:pPr>
              <a:buFontTx/>
              <a:buAutoNum type="arabicPeriod"/>
            </a:pPr>
            <a:endParaRPr lang="es-MX" sz="1800" b="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800" b="0" dirty="0">
                <a:effectLst/>
                <a:latin typeface="Comic Sans MS" pitchFamily="66" charset="0"/>
              </a:rPr>
              <a:t>Tratamiento general</a:t>
            </a:r>
          </a:p>
          <a:p>
            <a:pPr>
              <a:buFontTx/>
              <a:buAutoNum type="arabicPeriod"/>
            </a:pPr>
            <a:endParaRPr lang="es-MX" sz="1000" b="0" dirty="0">
              <a:effectLst/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Oval 2"/>
          <p:cNvSpPr>
            <a:spLocks noChangeArrowheads="1"/>
          </p:cNvSpPr>
          <p:nvPr/>
        </p:nvSpPr>
        <p:spPr bwMode="auto">
          <a:xfrm>
            <a:off x="2484438" y="1412875"/>
            <a:ext cx="3527425" cy="1223963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 b="0">
              <a:effectLst/>
            </a:endParaRPr>
          </a:p>
        </p:txBody>
      </p:sp>
      <p:sp>
        <p:nvSpPr>
          <p:cNvPr id="253955" name="Rectangle 3"/>
          <p:cNvSpPr>
            <a:spLocks noChangeArrowheads="1"/>
          </p:cNvSpPr>
          <p:nvPr/>
        </p:nvSpPr>
        <p:spPr bwMode="auto">
          <a:xfrm>
            <a:off x="2484438" y="476250"/>
            <a:ext cx="41036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3956" name="Text Box 4"/>
          <p:cNvSpPr txBox="1">
            <a:spLocks noChangeArrowheads="1"/>
          </p:cNvSpPr>
          <p:nvPr/>
        </p:nvSpPr>
        <p:spPr bwMode="auto">
          <a:xfrm>
            <a:off x="468313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3957" name="Text Box 5"/>
          <p:cNvSpPr txBox="1">
            <a:spLocks noChangeArrowheads="1"/>
          </p:cNvSpPr>
          <p:nvPr/>
        </p:nvSpPr>
        <p:spPr bwMode="auto">
          <a:xfrm>
            <a:off x="2428875" y="1484313"/>
            <a:ext cx="4284663" cy="477053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Infección </a:t>
            </a:r>
          </a:p>
          <a:p>
            <a:r>
              <a:rPr lang="es-E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</a:t>
            </a:r>
            <a:r>
              <a:rPr lang="es-ES" sz="24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Helicobacter</a:t>
            </a:r>
            <a:r>
              <a:rPr lang="es-E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pylori</a:t>
            </a:r>
          </a:p>
          <a:p>
            <a:pPr>
              <a:buFontTx/>
              <a:buChar char="•"/>
            </a:pPr>
            <a:endParaRPr lang="es-ES" sz="14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Drogas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ASA, AINES, 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ESTEROIDES, disminuyen </a:t>
            </a:r>
            <a:r>
              <a:rPr lang="es-ES" sz="20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PGs</a:t>
            </a:r>
            <a:endParaRPr lang="es-ES" sz="20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endParaRPr lang="es-ES" sz="14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Úlceras Estrés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disminución del flujo 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(isquemia de la mucosa)</a:t>
            </a:r>
          </a:p>
          <a:p>
            <a:pPr>
              <a:buFontTx/>
              <a:buChar char="•"/>
            </a:pP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Tumores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sz="20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Gastrinomas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aumentan </a:t>
            </a:r>
            <a:r>
              <a:rPr lang="es-ES" sz="20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HCl</a:t>
            </a:r>
            <a:endParaRPr lang="es-ES" sz="20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FUMAR</a:t>
            </a:r>
          </a:p>
          <a:p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53958" name="Text Box 6"/>
          <p:cNvSpPr txBox="1">
            <a:spLocks noChangeArrowheads="1"/>
          </p:cNvSpPr>
          <p:nvPr/>
        </p:nvSpPr>
        <p:spPr bwMode="auto">
          <a:xfrm>
            <a:off x="6362700" y="476250"/>
            <a:ext cx="1931988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Úlcera péptica</a:t>
            </a:r>
          </a:p>
          <a:p>
            <a:r>
              <a:rPr lang="es-ES" sz="2000" b="0">
                <a:effectLst/>
              </a:rPr>
              <a:t>Causas</a:t>
            </a:r>
          </a:p>
        </p:txBody>
      </p:sp>
      <p:sp>
        <p:nvSpPr>
          <p:cNvPr id="253959" name="Text Box 7"/>
          <p:cNvSpPr txBox="1">
            <a:spLocks noChangeArrowheads="1"/>
          </p:cNvSpPr>
          <p:nvPr/>
        </p:nvSpPr>
        <p:spPr bwMode="auto">
          <a:xfrm>
            <a:off x="8270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5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39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4" grpId="0" animBg="1"/>
      <p:bldP spid="253957" grpId="0" animBg="1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Text Box 2"/>
          <p:cNvSpPr txBox="1">
            <a:spLocks noChangeArrowheads="1"/>
          </p:cNvSpPr>
          <p:nvPr/>
        </p:nvSpPr>
        <p:spPr bwMode="auto">
          <a:xfrm>
            <a:off x="2063750" y="1762125"/>
            <a:ext cx="5853113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>
                <a:effectLst/>
              </a:rPr>
              <a:t>PREMIO NOBEL MEDICINA Y FISIOLOGÍA 2005</a:t>
            </a:r>
          </a:p>
          <a:p>
            <a:endParaRPr lang="es-ES" sz="2400">
              <a:effectLst/>
            </a:endParaRPr>
          </a:p>
          <a:p>
            <a:endParaRPr lang="es-ES" sz="2400">
              <a:effectLst/>
            </a:endParaRPr>
          </a:p>
          <a:p>
            <a:endParaRPr lang="es-ES" sz="2400">
              <a:effectLst/>
            </a:endParaRPr>
          </a:p>
          <a:p>
            <a:endParaRPr lang="es-ES" sz="2400">
              <a:effectLst/>
            </a:endParaRPr>
          </a:p>
          <a:p>
            <a:r>
              <a:rPr lang="es-ES" sz="2400">
                <a:effectLst/>
              </a:rPr>
              <a:t>Drs. B. J. Marshall, clínico y </a:t>
            </a:r>
          </a:p>
          <a:p>
            <a:r>
              <a:rPr lang="es-ES" sz="2400">
                <a:effectLst/>
              </a:rPr>
              <a:t>J. R. Warren, patólogo </a:t>
            </a:r>
            <a:r>
              <a:rPr lang="es-ES" sz="2000">
                <a:effectLst/>
              </a:rPr>
              <a:t>(Australia)</a:t>
            </a:r>
          </a:p>
        </p:txBody>
      </p:sp>
      <p:sp>
        <p:nvSpPr>
          <p:cNvPr id="254979" name="Text Box 3"/>
          <p:cNvSpPr txBox="1">
            <a:spLocks noChangeArrowheads="1"/>
          </p:cNvSpPr>
          <p:nvPr/>
        </p:nvSpPr>
        <p:spPr bwMode="auto">
          <a:xfrm>
            <a:off x="1881188" y="4868863"/>
            <a:ext cx="6219825" cy="73025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“Descubrimiento de la bacteria </a:t>
            </a:r>
            <a:r>
              <a:rPr lang="es-ES" sz="2000" b="0" i="1">
                <a:effectLst>
                  <a:outerShdw blurRad="38100" dist="38100" dir="2700000" algn="tl">
                    <a:srgbClr val="C0C0C0"/>
                  </a:outerShdw>
                </a:effectLst>
              </a:rPr>
              <a:t>Helicobacter pylori</a:t>
            </a:r>
          </a:p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y su papel en la gastritis y la úlcera péptica”</a:t>
            </a:r>
          </a:p>
        </p:txBody>
      </p:sp>
      <p:pic>
        <p:nvPicPr>
          <p:cNvPr id="254980" name="Picture 4" descr="marsh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675" y="2554288"/>
            <a:ext cx="95250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4981" name="Picture 5" descr="warr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2579688"/>
            <a:ext cx="95250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4982" name="Text Box 6"/>
          <p:cNvSpPr txBox="1">
            <a:spLocks noChangeArrowheads="1"/>
          </p:cNvSpPr>
          <p:nvPr/>
        </p:nvSpPr>
        <p:spPr bwMode="auto">
          <a:xfrm>
            <a:off x="6804025" y="765175"/>
            <a:ext cx="1920719" cy="40011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000" b="0"/>
              <a:t>Úlcera péptica</a:t>
            </a:r>
          </a:p>
        </p:txBody>
      </p:sp>
      <p:sp>
        <p:nvSpPr>
          <p:cNvPr id="254983" name="Text Box 7"/>
          <p:cNvSpPr txBox="1">
            <a:spLocks noChangeArrowheads="1"/>
          </p:cNvSpPr>
          <p:nvPr/>
        </p:nvSpPr>
        <p:spPr bwMode="auto">
          <a:xfrm>
            <a:off x="5702437" y="354142"/>
            <a:ext cx="3046027" cy="338554"/>
          </a:xfrm>
          <a:prstGeom prst="rect">
            <a:avLst/>
          </a:prstGeom>
          <a:solidFill>
            <a:srgbClr val="7BC3C9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IV. PATOLOGÍA GÁSTRICA</a:t>
            </a:r>
          </a:p>
        </p:txBody>
      </p:sp>
      <p:sp>
        <p:nvSpPr>
          <p:cNvPr id="254984" name="Text Box 8"/>
          <p:cNvSpPr txBox="1">
            <a:spLocks noChangeArrowheads="1"/>
          </p:cNvSpPr>
          <p:nvPr/>
        </p:nvSpPr>
        <p:spPr bwMode="auto">
          <a:xfrm>
            <a:off x="6842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254987" name="Picture 11" descr="bu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7" r="16733"/>
          <a:stretch>
            <a:fillRect/>
          </a:stretch>
        </p:blipFill>
        <p:spPr bwMode="auto">
          <a:xfrm>
            <a:off x="887413" y="1268413"/>
            <a:ext cx="1443037" cy="330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49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54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Text Box 4"/>
          <p:cNvSpPr txBox="1">
            <a:spLocks noChangeArrowheads="1"/>
          </p:cNvSpPr>
          <p:nvPr/>
        </p:nvSpPr>
        <p:spPr bwMode="auto">
          <a:xfrm>
            <a:off x="3432175" y="2205038"/>
            <a:ext cx="3084513" cy="1035050"/>
          </a:xfrm>
          <a:prstGeom prst="rect">
            <a:avLst/>
          </a:prstGeom>
          <a:solidFill>
            <a:srgbClr val="FFE5E5"/>
          </a:solidFill>
          <a:ln w="28575">
            <a:solidFill>
              <a:srgbClr val="E68900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endParaRPr lang="es-ES" sz="1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1. 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Epitelio</a:t>
            </a:r>
          </a:p>
          <a:p>
            <a:pPr algn="l"/>
            <a:r>
              <a:rPr lang="es-ES" sz="1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. Uniones estrechas</a:t>
            </a:r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3419475" y="3476625"/>
            <a:ext cx="3168650" cy="1644650"/>
          </a:xfrm>
          <a:prstGeom prst="rect">
            <a:avLst/>
          </a:prstGeom>
          <a:solidFill>
            <a:srgbClr val="DDDD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endParaRPr lang="es-ES" sz="1000" b="0">
              <a:effectLst/>
            </a:endParaRPr>
          </a:p>
          <a:p>
            <a:pPr algn="l"/>
            <a:r>
              <a:rPr lang="es-ES" sz="1800" b="0">
                <a:effectLst/>
              </a:rPr>
              <a:t>  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1. 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Moco alcalino</a:t>
            </a:r>
          </a:p>
          <a:p>
            <a:pPr algn="l"/>
            <a:endParaRPr lang="es-ES" sz="1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2. 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Hormonas y Citokinas</a:t>
            </a:r>
          </a:p>
          <a:p>
            <a:pPr algn="l"/>
            <a:r>
              <a:rPr lang="es-ES" sz="1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</a:p>
          <a:p>
            <a:pPr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3. 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Péptidos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ES" sz="1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</a:p>
        </p:txBody>
      </p:sp>
      <p:sp>
        <p:nvSpPr>
          <p:cNvPr id="185350" name="Text Box 6"/>
          <p:cNvSpPr txBox="1">
            <a:spLocks noChangeArrowheads="1"/>
          </p:cNvSpPr>
          <p:nvPr/>
        </p:nvSpPr>
        <p:spPr bwMode="auto">
          <a:xfrm>
            <a:off x="6156176" y="548680"/>
            <a:ext cx="2497138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Barrera Protectora</a:t>
            </a:r>
          </a:p>
          <a:p>
            <a:r>
              <a:rPr lang="es-ES" sz="2000" b="0">
                <a:effectLst/>
              </a:rPr>
              <a:t>en Tracto GI</a:t>
            </a:r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1362075" y="3933825"/>
            <a:ext cx="1904689" cy="400110"/>
          </a:xfrm>
          <a:prstGeom prst="rect">
            <a:avLst/>
          </a:prstGeom>
          <a:solidFill>
            <a:srgbClr val="B3B3FF"/>
          </a:solidFill>
          <a:ln w="28575">
            <a:solidFill>
              <a:srgbClr val="6F6F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EXTRÍNSECA</a:t>
            </a:r>
          </a:p>
        </p:txBody>
      </p:sp>
      <p:sp>
        <p:nvSpPr>
          <p:cNvPr id="185354" name="Rectangle 10"/>
          <p:cNvSpPr>
            <a:spLocks noChangeArrowheads="1"/>
          </p:cNvSpPr>
          <p:nvPr/>
        </p:nvSpPr>
        <p:spPr bwMode="auto">
          <a:xfrm>
            <a:off x="1362075" y="2571750"/>
            <a:ext cx="1906292" cy="400110"/>
          </a:xfrm>
          <a:prstGeom prst="rect">
            <a:avLst/>
          </a:prstGeom>
          <a:solidFill>
            <a:srgbClr val="FFCCCC"/>
          </a:solidFill>
          <a:ln w="28575">
            <a:solidFill>
              <a:srgbClr val="FF7C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INTRÍNSECA</a:t>
            </a:r>
          </a:p>
        </p:txBody>
      </p:sp>
      <p:sp>
        <p:nvSpPr>
          <p:cNvPr id="185359" name="Oval 15"/>
          <p:cNvSpPr>
            <a:spLocks noChangeArrowheads="1"/>
          </p:cNvSpPr>
          <p:nvPr/>
        </p:nvSpPr>
        <p:spPr bwMode="auto">
          <a:xfrm>
            <a:off x="73025" y="3933825"/>
            <a:ext cx="395288" cy="15827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5361" name="Text Box 17"/>
          <p:cNvSpPr txBox="1">
            <a:spLocks noChangeArrowheads="1"/>
          </p:cNvSpPr>
          <p:nvPr/>
        </p:nvSpPr>
        <p:spPr bwMode="auto">
          <a:xfrm>
            <a:off x="827088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8" grpId="0" animBg="1"/>
      <p:bldP spid="185349" grpId="0" animBg="1"/>
      <p:bldP spid="185353" grpId="0" animBg="1"/>
      <p:bldP spid="185354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074" name="Picture 2" descr="helicobacter_eng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9" t="2126" r="12169" b="33478"/>
          <a:stretch>
            <a:fillRect/>
          </a:stretch>
        </p:blipFill>
        <p:spPr bwMode="auto">
          <a:xfrm>
            <a:off x="3478213" y="635000"/>
            <a:ext cx="4046537" cy="610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9075" name="Text Box 3"/>
          <p:cNvSpPr txBox="1">
            <a:spLocks noChangeArrowheads="1"/>
          </p:cNvSpPr>
          <p:nvPr/>
        </p:nvSpPr>
        <p:spPr bwMode="auto">
          <a:xfrm>
            <a:off x="6948488" y="333375"/>
            <a:ext cx="180049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Úlcera péptica</a:t>
            </a:r>
          </a:p>
        </p:txBody>
      </p:sp>
      <p:sp>
        <p:nvSpPr>
          <p:cNvPr id="259076" name="Text Box 4"/>
          <p:cNvSpPr txBox="1">
            <a:spLocks noChangeArrowheads="1"/>
          </p:cNvSpPr>
          <p:nvPr/>
        </p:nvSpPr>
        <p:spPr bwMode="auto">
          <a:xfrm>
            <a:off x="2124075" y="2349500"/>
            <a:ext cx="14398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 b="0" i="1" dirty="0">
                <a:effectLst/>
              </a:rPr>
              <a:t>H. pylori</a:t>
            </a:r>
            <a:r>
              <a:rPr lang="es-ES" sz="2000" b="0" dirty="0">
                <a:effectLst/>
              </a:rPr>
              <a:t> infecta el </a:t>
            </a:r>
            <a:r>
              <a:rPr lang="es-ES" sz="2000" u="sng" dirty="0">
                <a:effectLst/>
              </a:rPr>
              <a:t>antro</a:t>
            </a:r>
          </a:p>
        </p:txBody>
      </p:sp>
      <p:sp>
        <p:nvSpPr>
          <p:cNvPr id="259077" name="Rectangle 5"/>
          <p:cNvSpPr>
            <a:spLocks noChangeArrowheads="1"/>
          </p:cNvSpPr>
          <p:nvPr/>
        </p:nvSpPr>
        <p:spPr bwMode="auto">
          <a:xfrm>
            <a:off x="2627313" y="4005263"/>
            <a:ext cx="1152525" cy="8620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9078" name="Text Box 6"/>
          <p:cNvSpPr txBox="1">
            <a:spLocks noChangeArrowheads="1"/>
          </p:cNvSpPr>
          <p:nvPr/>
        </p:nvSpPr>
        <p:spPr bwMode="auto">
          <a:xfrm>
            <a:off x="1331913" y="4508500"/>
            <a:ext cx="2189162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 b="0" i="1" dirty="0">
                <a:effectLst/>
              </a:rPr>
              <a:t>H. pylori</a:t>
            </a:r>
            <a:r>
              <a:rPr lang="es-ES" sz="2000" b="0" dirty="0">
                <a:effectLst/>
              </a:rPr>
              <a:t> causa inflamación de la mucosa </a:t>
            </a:r>
            <a:r>
              <a:rPr lang="es-ES" sz="2000" b="0" dirty="0" smtClean="0">
                <a:effectLst/>
              </a:rPr>
              <a:t>gástrica,</a:t>
            </a:r>
            <a:endParaRPr lang="es-ES" sz="2000" b="0" dirty="0">
              <a:effectLst/>
            </a:endParaRPr>
          </a:p>
          <a:p>
            <a:pPr algn="l"/>
            <a:r>
              <a:rPr lang="es-ES" sz="2000" b="0" dirty="0">
                <a:effectLst/>
              </a:rPr>
              <a:t>frecuentemente asintomática</a:t>
            </a:r>
          </a:p>
        </p:txBody>
      </p:sp>
      <p:sp>
        <p:nvSpPr>
          <p:cNvPr id="259079" name="Rectangle 7"/>
          <p:cNvSpPr>
            <a:spLocks noChangeArrowheads="1"/>
          </p:cNvSpPr>
          <p:nvPr/>
        </p:nvSpPr>
        <p:spPr bwMode="auto">
          <a:xfrm>
            <a:off x="2351088" y="1535113"/>
            <a:ext cx="1085850" cy="7286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9080" name="Rectangle 8"/>
          <p:cNvSpPr>
            <a:spLocks noChangeArrowheads="1"/>
          </p:cNvSpPr>
          <p:nvPr/>
        </p:nvSpPr>
        <p:spPr bwMode="auto">
          <a:xfrm>
            <a:off x="1708150" y="492125"/>
            <a:ext cx="3117850" cy="446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9081" name="Text Box 9"/>
          <p:cNvSpPr txBox="1">
            <a:spLocks noChangeArrowheads="1"/>
          </p:cNvSpPr>
          <p:nvPr/>
        </p:nvSpPr>
        <p:spPr bwMode="auto">
          <a:xfrm>
            <a:off x="1677988" y="908050"/>
            <a:ext cx="181451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 i="1">
                <a:effectLst/>
              </a:rPr>
              <a:t>Helicobacter pylori</a:t>
            </a:r>
            <a:r>
              <a:rPr lang="es-ES" sz="1800" b="0">
                <a:effectLst/>
              </a:rPr>
              <a:t> es el agente causal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6" grpId="0"/>
      <p:bldP spid="259078" grpId="0"/>
      <p:bldP spid="259081" grpId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098" name="Picture 2" descr="inicio de la inflamción por H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5"/>
          <a:stretch>
            <a:fillRect/>
          </a:stretch>
        </p:blipFill>
        <p:spPr bwMode="auto">
          <a:xfrm>
            <a:off x="1798638" y="1855788"/>
            <a:ext cx="6734175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0099" name="Rectangle 3"/>
          <p:cNvSpPr>
            <a:spLocks noChangeArrowheads="1"/>
          </p:cNvSpPr>
          <p:nvPr/>
        </p:nvSpPr>
        <p:spPr bwMode="auto">
          <a:xfrm>
            <a:off x="2374900" y="4581525"/>
            <a:ext cx="863600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0100" name="Rectangle 4"/>
          <p:cNvSpPr>
            <a:spLocks noChangeArrowheads="1"/>
          </p:cNvSpPr>
          <p:nvPr/>
        </p:nvSpPr>
        <p:spPr bwMode="auto">
          <a:xfrm>
            <a:off x="6046788" y="3502025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1728788" y="4533900"/>
            <a:ext cx="1365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b="0">
                <a:effectLst/>
              </a:rPr>
              <a:t>c. epiteliales</a:t>
            </a:r>
          </a:p>
        </p:txBody>
      </p:sp>
      <p:sp>
        <p:nvSpPr>
          <p:cNvPr id="260102" name="Text Box 6"/>
          <p:cNvSpPr txBox="1">
            <a:spLocks noChangeArrowheads="1"/>
          </p:cNvSpPr>
          <p:nvPr/>
        </p:nvSpPr>
        <p:spPr bwMode="auto">
          <a:xfrm>
            <a:off x="6027738" y="3454400"/>
            <a:ext cx="987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péptidos</a:t>
            </a:r>
          </a:p>
        </p:txBody>
      </p:sp>
      <p:sp>
        <p:nvSpPr>
          <p:cNvPr id="260103" name="Rectangle 7"/>
          <p:cNvSpPr>
            <a:spLocks noChangeArrowheads="1"/>
          </p:cNvSpPr>
          <p:nvPr/>
        </p:nvSpPr>
        <p:spPr bwMode="auto">
          <a:xfrm>
            <a:off x="3741738" y="4149725"/>
            <a:ext cx="8651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0104" name="Rectangle 8"/>
          <p:cNvSpPr>
            <a:spLocks noChangeArrowheads="1"/>
          </p:cNvSpPr>
          <p:nvPr/>
        </p:nvSpPr>
        <p:spPr bwMode="auto">
          <a:xfrm>
            <a:off x="5830888" y="4294188"/>
            <a:ext cx="9350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0105" name="Text Box 9"/>
          <p:cNvSpPr txBox="1">
            <a:spLocks noChangeArrowheads="1"/>
          </p:cNvSpPr>
          <p:nvPr/>
        </p:nvSpPr>
        <p:spPr bwMode="auto">
          <a:xfrm>
            <a:off x="3516313" y="3997325"/>
            <a:ext cx="12588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quimiotaxis</a:t>
            </a:r>
          </a:p>
          <a:p>
            <a:r>
              <a:rPr lang="es-MX">
                <a:effectLst/>
              </a:rPr>
              <a:t>neutrófilos</a:t>
            </a:r>
          </a:p>
        </p:txBody>
      </p:sp>
      <p:sp>
        <p:nvSpPr>
          <p:cNvPr id="260106" name="Text Box 10"/>
          <p:cNvSpPr txBox="1">
            <a:spLocks noChangeArrowheads="1"/>
          </p:cNvSpPr>
          <p:nvPr/>
        </p:nvSpPr>
        <p:spPr bwMode="auto">
          <a:xfrm>
            <a:off x="5759450" y="4268788"/>
            <a:ext cx="12588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quimiotaxis</a:t>
            </a:r>
          </a:p>
          <a:p>
            <a:r>
              <a:rPr lang="es-MX">
                <a:effectLst/>
              </a:rPr>
              <a:t>monocitos</a:t>
            </a:r>
          </a:p>
        </p:txBody>
      </p:sp>
      <p:sp>
        <p:nvSpPr>
          <p:cNvPr id="260107" name="Rectangle 11"/>
          <p:cNvSpPr>
            <a:spLocks noChangeArrowheads="1"/>
          </p:cNvSpPr>
          <p:nvPr/>
        </p:nvSpPr>
        <p:spPr bwMode="auto">
          <a:xfrm>
            <a:off x="6046788" y="5949950"/>
            <a:ext cx="12954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0108" name="Text Box 12"/>
          <p:cNvSpPr txBox="1">
            <a:spLocks noChangeArrowheads="1"/>
          </p:cNvSpPr>
          <p:nvPr/>
        </p:nvSpPr>
        <p:spPr bwMode="auto">
          <a:xfrm>
            <a:off x="5873750" y="5924550"/>
            <a:ext cx="1679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prostaglandinas</a:t>
            </a:r>
          </a:p>
        </p:txBody>
      </p:sp>
      <p:sp>
        <p:nvSpPr>
          <p:cNvPr id="260109" name="Text Box 13"/>
          <p:cNvSpPr txBox="1">
            <a:spLocks noChangeArrowheads="1"/>
          </p:cNvSpPr>
          <p:nvPr/>
        </p:nvSpPr>
        <p:spPr bwMode="auto">
          <a:xfrm>
            <a:off x="6804025" y="547688"/>
            <a:ext cx="180049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Úlcera péptica</a:t>
            </a:r>
          </a:p>
        </p:txBody>
      </p:sp>
      <p:sp>
        <p:nvSpPr>
          <p:cNvPr id="260110" name="Text Box 14"/>
          <p:cNvSpPr txBox="1">
            <a:spLocks noChangeArrowheads="1"/>
          </p:cNvSpPr>
          <p:nvPr/>
        </p:nvSpPr>
        <p:spPr bwMode="auto">
          <a:xfrm>
            <a:off x="6429375" y="995363"/>
            <a:ext cx="2255838" cy="669925"/>
          </a:xfrm>
          <a:prstGeom prst="rect">
            <a:avLst/>
          </a:prstGeom>
          <a:solidFill>
            <a:srgbClr val="EBA7AA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0">
                <a:effectLst/>
              </a:rPr>
              <a:t>Acción del </a:t>
            </a:r>
          </a:p>
          <a:p>
            <a:r>
              <a:rPr lang="es-MX" sz="1800" b="0" i="1">
                <a:effectLst/>
              </a:rPr>
              <a:t>Helicobacter pylori</a:t>
            </a:r>
          </a:p>
        </p:txBody>
      </p:sp>
      <p:pic>
        <p:nvPicPr>
          <p:cNvPr id="260111" name="Picture 15" descr="300px-EMpylo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60350"/>
            <a:ext cx="2952750" cy="196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0112" name="Text Box 16"/>
          <p:cNvSpPr txBox="1">
            <a:spLocks noChangeArrowheads="1"/>
          </p:cNvSpPr>
          <p:nvPr/>
        </p:nvSpPr>
        <p:spPr bwMode="auto">
          <a:xfrm>
            <a:off x="1403350" y="5157788"/>
            <a:ext cx="25273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D5474E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INFLAMACIÓN</a:t>
            </a:r>
          </a:p>
        </p:txBody>
      </p:sp>
      <p:sp>
        <p:nvSpPr>
          <p:cNvPr id="260113" name="Text Box 17"/>
          <p:cNvSpPr txBox="1">
            <a:spLocks noChangeArrowheads="1"/>
          </p:cNvSpPr>
          <p:nvPr/>
        </p:nvSpPr>
        <p:spPr bwMode="auto">
          <a:xfrm>
            <a:off x="250825" y="2603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0116" name="Text Box 20"/>
          <p:cNvSpPr txBox="1">
            <a:spLocks noChangeArrowheads="1"/>
          </p:cNvSpPr>
          <p:nvPr/>
        </p:nvSpPr>
        <p:spPr bwMode="auto">
          <a:xfrm>
            <a:off x="1258888" y="5734050"/>
            <a:ext cx="2659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Mediadores inflamatorios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60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60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12" grpId="0" animBg="1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122" name="Picture 2" descr="helicobacter_eng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6" t="68665" b="5373"/>
          <a:stretch>
            <a:fillRect/>
          </a:stretch>
        </p:blipFill>
        <p:spPr bwMode="auto">
          <a:xfrm>
            <a:off x="1187450" y="1154113"/>
            <a:ext cx="7056438" cy="292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123" name="Rectangle 3"/>
          <p:cNvSpPr>
            <a:spLocks noChangeArrowheads="1"/>
          </p:cNvSpPr>
          <p:nvPr/>
        </p:nvSpPr>
        <p:spPr bwMode="auto">
          <a:xfrm>
            <a:off x="1042988" y="492125"/>
            <a:ext cx="6545262" cy="60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4" name="Text Box 4"/>
          <p:cNvSpPr txBox="1">
            <a:spLocks noChangeArrowheads="1"/>
          </p:cNvSpPr>
          <p:nvPr/>
        </p:nvSpPr>
        <p:spPr bwMode="auto">
          <a:xfrm>
            <a:off x="6743778" y="492125"/>
            <a:ext cx="192071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>
                <a:effectLst/>
              </a:rPr>
              <a:t>Úlcera péptica</a:t>
            </a:r>
            <a:endParaRPr lang="es-ES" sz="2000" b="0" dirty="0">
              <a:effectLst/>
            </a:endParaRPr>
          </a:p>
        </p:txBody>
      </p:sp>
      <p:sp>
        <p:nvSpPr>
          <p:cNvPr id="261125" name="Rectangle 5"/>
          <p:cNvSpPr>
            <a:spLocks noChangeArrowheads="1"/>
          </p:cNvSpPr>
          <p:nvPr/>
        </p:nvSpPr>
        <p:spPr bwMode="auto">
          <a:xfrm>
            <a:off x="971550" y="2203450"/>
            <a:ext cx="9366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6" name="Rectangle 6"/>
          <p:cNvSpPr>
            <a:spLocks noChangeArrowheads="1"/>
          </p:cNvSpPr>
          <p:nvPr/>
        </p:nvSpPr>
        <p:spPr bwMode="auto">
          <a:xfrm>
            <a:off x="1835150" y="3617913"/>
            <a:ext cx="1130300" cy="24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7" name="Rectangle 7"/>
          <p:cNvSpPr>
            <a:spLocks noChangeArrowheads="1"/>
          </p:cNvSpPr>
          <p:nvPr/>
        </p:nvSpPr>
        <p:spPr bwMode="auto">
          <a:xfrm>
            <a:off x="7164388" y="3644900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8" name="Rectangle 8"/>
          <p:cNvSpPr>
            <a:spLocks noChangeArrowheads="1"/>
          </p:cNvSpPr>
          <p:nvPr/>
        </p:nvSpPr>
        <p:spPr bwMode="auto">
          <a:xfrm>
            <a:off x="3956050" y="4076700"/>
            <a:ext cx="147955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9" name="Rectangle 9"/>
          <p:cNvSpPr>
            <a:spLocks noChangeArrowheads="1"/>
          </p:cNvSpPr>
          <p:nvPr/>
        </p:nvSpPr>
        <p:spPr bwMode="auto">
          <a:xfrm>
            <a:off x="611188" y="2708275"/>
            <a:ext cx="1433512" cy="377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0" name="Rectangle 10"/>
          <p:cNvSpPr>
            <a:spLocks noChangeArrowheads="1"/>
          </p:cNvSpPr>
          <p:nvPr/>
        </p:nvSpPr>
        <p:spPr bwMode="auto">
          <a:xfrm>
            <a:off x="5880100" y="2671763"/>
            <a:ext cx="649288" cy="315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1" name="Text Box 11"/>
          <p:cNvSpPr txBox="1">
            <a:spLocks noChangeArrowheads="1"/>
          </p:cNvSpPr>
          <p:nvPr/>
        </p:nvSpPr>
        <p:spPr bwMode="auto">
          <a:xfrm>
            <a:off x="3530689" y="4005263"/>
            <a:ext cx="2082621" cy="10156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Complicaciones:</a:t>
            </a:r>
          </a:p>
          <a:p>
            <a:r>
              <a:rPr lang="es-ES" sz="2000" b="0" dirty="0"/>
              <a:t>Sangrado</a:t>
            </a:r>
          </a:p>
          <a:p>
            <a:r>
              <a:rPr lang="es-ES" sz="2000" b="0" dirty="0"/>
              <a:t>Perforación</a:t>
            </a:r>
          </a:p>
        </p:txBody>
      </p:sp>
      <p:sp>
        <p:nvSpPr>
          <p:cNvPr id="261132" name="Text Box 12"/>
          <p:cNvSpPr txBox="1">
            <a:spLocks noChangeArrowheads="1"/>
          </p:cNvSpPr>
          <p:nvPr/>
        </p:nvSpPr>
        <p:spPr bwMode="auto">
          <a:xfrm>
            <a:off x="611560" y="2361074"/>
            <a:ext cx="1244251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Úlcera </a:t>
            </a:r>
          </a:p>
          <a:p>
            <a:r>
              <a:rPr lang="es-ES" sz="2000" b="0" dirty="0"/>
              <a:t>duodenal</a:t>
            </a:r>
          </a:p>
        </p:txBody>
      </p:sp>
      <p:sp>
        <p:nvSpPr>
          <p:cNvPr id="261133" name="Text Box 13"/>
          <p:cNvSpPr txBox="1">
            <a:spLocks noChangeArrowheads="1"/>
          </p:cNvSpPr>
          <p:nvPr/>
        </p:nvSpPr>
        <p:spPr bwMode="auto">
          <a:xfrm>
            <a:off x="6124274" y="2343150"/>
            <a:ext cx="1178528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Úlcera </a:t>
            </a:r>
          </a:p>
          <a:p>
            <a:r>
              <a:rPr lang="es-ES" sz="2000" b="0"/>
              <a:t>gástrica</a:t>
            </a:r>
          </a:p>
        </p:txBody>
      </p:sp>
      <p:sp>
        <p:nvSpPr>
          <p:cNvPr id="261135" name="Rectangle 15"/>
          <p:cNvSpPr>
            <a:spLocks noChangeArrowheads="1"/>
          </p:cNvSpPr>
          <p:nvPr/>
        </p:nvSpPr>
        <p:spPr bwMode="auto">
          <a:xfrm>
            <a:off x="1187450" y="1052513"/>
            <a:ext cx="2016125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6" name="Rectangle 16"/>
          <p:cNvSpPr>
            <a:spLocks noChangeArrowheads="1"/>
          </p:cNvSpPr>
          <p:nvPr/>
        </p:nvSpPr>
        <p:spPr bwMode="auto">
          <a:xfrm>
            <a:off x="2987675" y="1052513"/>
            <a:ext cx="3240088" cy="360362"/>
          </a:xfrm>
          <a:prstGeom prst="rect">
            <a:avLst/>
          </a:prstGeom>
          <a:solidFill>
            <a:srgbClr val="FDB5C6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s-ES" sz="2400" dirty="0">
                <a:effectLst/>
              </a:rPr>
              <a:t>Inflamación gástrica</a:t>
            </a:r>
          </a:p>
        </p:txBody>
      </p:sp>
      <p:pic>
        <p:nvPicPr>
          <p:cNvPr id="261138" name="Picture 18" descr="ulcera gastrica benigna"/>
          <p:cNvPicPr>
            <a:picLocks noChangeAspect="1" noChangeArrowheads="1"/>
          </p:cNvPicPr>
          <p:nvPr/>
        </p:nvPicPr>
        <p:blipFill>
          <a:blip r:embed="rId3">
            <a:lum bright="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129088"/>
            <a:ext cx="1801812" cy="174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140" name="Oval 20"/>
          <p:cNvSpPr>
            <a:spLocks noChangeArrowheads="1"/>
          </p:cNvSpPr>
          <p:nvPr/>
        </p:nvSpPr>
        <p:spPr bwMode="auto">
          <a:xfrm>
            <a:off x="7164388" y="4005263"/>
            <a:ext cx="936625" cy="720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61141" name="Picture 21" descr="ulcera duoden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85"/>
          <a:stretch>
            <a:fillRect/>
          </a:stretch>
        </p:blipFill>
        <p:spPr bwMode="auto">
          <a:xfrm>
            <a:off x="900113" y="4221163"/>
            <a:ext cx="1871662" cy="177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142" name="Oval 22"/>
          <p:cNvSpPr>
            <a:spLocks noChangeArrowheads="1"/>
          </p:cNvSpPr>
          <p:nvPr/>
        </p:nvSpPr>
        <p:spPr bwMode="auto">
          <a:xfrm>
            <a:off x="1765300" y="4076700"/>
            <a:ext cx="792163" cy="74453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61143" name="Picture 23" descr="ULCERA BENIGN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365625"/>
            <a:ext cx="1350963" cy="126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144" name="Oval 24"/>
          <p:cNvSpPr>
            <a:spLocks noChangeArrowheads="1"/>
          </p:cNvSpPr>
          <p:nvPr/>
        </p:nvSpPr>
        <p:spPr bwMode="auto">
          <a:xfrm>
            <a:off x="5724525" y="4508500"/>
            <a:ext cx="936625" cy="720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170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1325563"/>
            <a:ext cx="3306762" cy="19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3171" name="Text Box 3"/>
          <p:cNvSpPr txBox="1">
            <a:spLocks noChangeArrowheads="1"/>
          </p:cNvSpPr>
          <p:nvPr/>
        </p:nvSpPr>
        <p:spPr bwMode="auto">
          <a:xfrm>
            <a:off x="1331913" y="1196975"/>
            <a:ext cx="290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0" i="1">
                <a:effectLst>
                  <a:outerShdw blurRad="38100" dist="38100" dir="2700000" algn="tl">
                    <a:srgbClr val="C0C0C0"/>
                  </a:outerShdw>
                </a:effectLst>
              </a:rPr>
              <a:t>Helicobacter pylori</a:t>
            </a:r>
          </a:p>
        </p:txBody>
      </p:sp>
      <p:sp>
        <p:nvSpPr>
          <p:cNvPr id="263172" name="Text Box 4"/>
          <p:cNvSpPr txBox="1">
            <a:spLocks noChangeArrowheads="1"/>
          </p:cNvSpPr>
          <p:nvPr/>
        </p:nvSpPr>
        <p:spPr bwMode="auto">
          <a:xfrm>
            <a:off x="1282700" y="2787650"/>
            <a:ext cx="29289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0">
                <a:effectLst/>
              </a:rPr>
              <a:t>Bacteria helicoidal que </a:t>
            </a:r>
          </a:p>
          <a:p>
            <a:r>
              <a:rPr lang="es-MX" sz="1800" b="0">
                <a:effectLst/>
              </a:rPr>
              <a:t>horada la mucosa gástrica</a:t>
            </a:r>
          </a:p>
        </p:txBody>
      </p:sp>
      <p:sp>
        <p:nvSpPr>
          <p:cNvPr id="263173" name="Text Box 5"/>
          <p:cNvSpPr txBox="1">
            <a:spLocks noChangeArrowheads="1"/>
          </p:cNvSpPr>
          <p:nvPr/>
        </p:nvSpPr>
        <p:spPr bwMode="auto">
          <a:xfrm>
            <a:off x="1200150" y="3644900"/>
            <a:ext cx="67437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800">
                <a:effectLst/>
              </a:rPr>
              <a:t>¿Cómo vive en un ambiente tan ácido?</a:t>
            </a:r>
          </a:p>
        </p:txBody>
      </p:sp>
      <p:sp>
        <p:nvSpPr>
          <p:cNvPr id="263174" name="Text Box 6"/>
          <p:cNvSpPr txBox="1">
            <a:spLocks noChangeArrowheads="1"/>
          </p:cNvSpPr>
          <p:nvPr/>
        </p:nvSpPr>
        <p:spPr bwMode="auto">
          <a:xfrm>
            <a:off x="2456685" y="4437063"/>
            <a:ext cx="4229043" cy="1200329"/>
          </a:xfrm>
          <a:prstGeom prst="rect">
            <a:avLst/>
          </a:prstGeom>
          <a:solidFill>
            <a:srgbClr val="FFFF99"/>
          </a:solidFill>
          <a:ln w="28575">
            <a:solidFill>
              <a:srgbClr val="D5474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dirty="0"/>
              <a:t>Produce UREASA </a:t>
            </a:r>
          </a:p>
          <a:p>
            <a:r>
              <a:rPr lang="es-MX" sz="1800" b="0" dirty="0">
                <a:effectLst/>
              </a:rPr>
              <a:t>Convierte la urea del ambiente en:</a:t>
            </a:r>
          </a:p>
          <a:p>
            <a:r>
              <a:rPr lang="es-MX" sz="1400" b="0" dirty="0">
                <a:effectLst/>
              </a:rPr>
              <a:t> </a:t>
            </a:r>
          </a:p>
          <a:p>
            <a:r>
              <a:rPr lang="es-MX" sz="1800" b="0" dirty="0">
                <a:effectLst/>
              </a:rPr>
              <a:t>       </a:t>
            </a:r>
            <a:r>
              <a:rPr lang="es-MX" sz="2000" b="0" dirty="0">
                <a:effectLst/>
              </a:rPr>
              <a:t>HCO</a:t>
            </a:r>
            <a:r>
              <a:rPr lang="es-MX" sz="2000" b="0" baseline="-25000" dirty="0">
                <a:effectLst/>
              </a:rPr>
              <a:t>3</a:t>
            </a:r>
            <a:r>
              <a:rPr lang="es-MX" sz="2000" b="0" baseline="30000" dirty="0">
                <a:effectLst/>
              </a:rPr>
              <a:t>- </a:t>
            </a:r>
            <a:r>
              <a:rPr lang="es-MX" sz="2000" b="0" dirty="0">
                <a:effectLst/>
              </a:rPr>
              <a:t>    +    NH</a:t>
            </a:r>
            <a:r>
              <a:rPr lang="es-MX" sz="2000" b="0" baseline="-25000" dirty="0">
                <a:effectLst/>
              </a:rPr>
              <a:t>4</a:t>
            </a:r>
            <a:r>
              <a:rPr lang="es-MX" sz="1800" b="0" dirty="0">
                <a:effectLst/>
              </a:rPr>
              <a:t>   (pH alcalino)</a:t>
            </a:r>
          </a:p>
        </p:txBody>
      </p:sp>
      <p:sp>
        <p:nvSpPr>
          <p:cNvPr id="263175" name="Text Box 7"/>
          <p:cNvSpPr txBox="1">
            <a:spLocks noChangeArrowheads="1"/>
          </p:cNvSpPr>
          <p:nvPr/>
        </p:nvSpPr>
        <p:spPr bwMode="auto">
          <a:xfrm>
            <a:off x="1187450" y="42926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263176" name="Picture 8" descr="Pylorigastrit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096963"/>
            <a:ext cx="3455988" cy="230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3177" name="Text Box 9"/>
          <p:cNvSpPr txBox="1">
            <a:spLocks noChangeArrowheads="1"/>
          </p:cNvSpPr>
          <p:nvPr/>
        </p:nvSpPr>
        <p:spPr bwMode="auto">
          <a:xfrm>
            <a:off x="1500188" y="430688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3179" name="Text Box 11"/>
          <p:cNvSpPr txBox="1">
            <a:spLocks noChangeArrowheads="1"/>
          </p:cNvSpPr>
          <p:nvPr/>
        </p:nvSpPr>
        <p:spPr bwMode="auto">
          <a:xfrm>
            <a:off x="6659563" y="404813"/>
            <a:ext cx="1931987" cy="7000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Úlcera péptica</a:t>
            </a:r>
          </a:p>
          <a:p>
            <a:r>
              <a:rPr lang="es-ES" sz="1800" b="0">
                <a:effectLst/>
              </a:rPr>
              <a:t>Agente causal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263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3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3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3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3" grpId="0" animBg="1"/>
      <p:bldP spid="263174" grpId="0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Text Box 2"/>
          <p:cNvSpPr txBox="1">
            <a:spLocks noChangeArrowheads="1"/>
          </p:cNvSpPr>
          <p:nvPr/>
        </p:nvSpPr>
        <p:spPr bwMode="auto">
          <a:xfrm>
            <a:off x="6877050" y="1052513"/>
            <a:ext cx="165576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000" b="0">
                <a:effectLst/>
              </a:rPr>
              <a:t>Patogenia</a:t>
            </a:r>
          </a:p>
          <a:p>
            <a:r>
              <a:rPr lang="es-ES" sz="2000" b="0" i="1">
                <a:effectLst/>
              </a:rPr>
              <a:t>H. pylori</a:t>
            </a:r>
          </a:p>
        </p:txBody>
      </p:sp>
      <p:pic>
        <p:nvPicPr>
          <p:cNvPr id="264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4" t="1472" r="19429" b="1276"/>
          <a:stretch>
            <a:fillRect/>
          </a:stretch>
        </p:blipFill>
        <p:spPr bwMode="auto">
          <a:xfrm>
            <a:off x="1116013" y="139700"/>
            <a:ext cx="5265737" cy="628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4196" name="Rectangle 4"/>
          <p:cNvSpPr>
            <a:spLocks noChangeArrowheads="1"/>
          </p:cNvSpPr>
          <p:nvPr/>
        </p:nvSpPr>
        <p:spPr bwMode="auto">
          <a:xfrm>
            <a:off x="3852863" y="1700213"/>
            <a:ext cx="1943100" cy="2889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197" name="Text Box 5"/>
          <p:cNvSpPr txBox="1">
            <a:spLocks noChangeArrowheads="1"/>
          </p:cNvSpPr>
          <p:nvPr/>
        </p:nvSpPr>
        <p:spPr bwMode="auto">
          <a:xfrm>
            <a:off x="3419475" y="1557338"/>
            <a:ext cx="720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pH 2</a:t>
            </a:r>
          </a:p>
        </p:txBody>
      </p:sp>
      <p:sp>
        <p:nvSpPr>
          <p:cNvPr id="264198" name="Rectangle 6"/>
          <p:cNvSpPr>
            <a:spLocks noChangeArrowheads="1"/>
          </p:cNvSpPr>
          <p:nvPr/>
        </p:nvSpPr>
        <p:spPr bwMode="auto">
          <a:xfrm>
            <a:off x="3276600" y="2347913"/>
            <a:ext cx="1439863" cy="360362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/>
            </a:endParaRPr>
          </a:p>
        </p:txBody>
      </p:sp>
      <p:sp>
        <p:nvSpPr>
          <p:cNvPr id="264199" name="Text Box 7"/>
          <p:cNvSpPr txBox="1">
            <a:spLocks noChangeArrowheads="1"/>
          </p:cNvSpPr>
          <p:nvPr/>
        </p:nvSpPr>
        <p:spPr bwMode="auto">
          <a:xfrm>
            <a:off x="3068638" y="2274888"/>
            <a:ext cx="1836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capa de moco</a:t>
            </a:r>
          </a:p>
        </p:txBody>
      </p:sp>
      <p:sp>
        <p:nvSpPr>
          <p:cNvPr id="264200" name="Rectangle 8"/>
          <p:cNvSpPr>
            <a:spLocks noChangeArrowheads="1"/>
          </p:cNvSpPr>
          <p:nvPr/>
        </p:nvSpPr>
        <p:spPr bwMode="auto">
          <a:xfrm>
            <a:off x="3132138" y="3284538"/>
            <a:ext cx="1368425" cy="215900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201" name="Text Box 9"/>
          <p:cNvSpPr txBox="1">
            <a:spLocks noChangeArrowheads="1"/>
          </p:cNvSpPr>
          <p:nvPr/>
        </p:nvSpPr>
        <p:spPr bwMode="auto">
          <a:xfrm>
            <a:off x="3101975" y="3213100"/>
            <a:ext cx="1419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gotas de moco</a:t>
            </a:r>
          </a:p>
        </p:txBody>
      </p:sp>
      <p:sp>
        <p:nvSpPr>
          <p:cNvPr id="264202" name="Rectangle 10"/>
          <p:cNvSpPr>
            <a:spLocks noChangeArrowheads="1"/>
          </p:cNvSpPr>
          <p:nvPr/>
        </p:nvSpPr>
        <p:spPr bwMode="auto">
          <a:xfrm>
            <a:off x="5148263" y="2708275"/>
            <a:ext cx="647700" cy="576263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203" name="Text Box 11"/>
          <p:cNvSpPr txBox="1">
            <a:spLocks noChangeArrowheads="1"/>
          </p:cNvSpPr>
          <p:nvPr/>
        </p:nvSpPr>
        <p:spPr bwMode="auto">
          <a:xfrm>
            <a:off x="5053013" y="2754313"/>
            <a:ext cx="869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c. </a:t>
            </a:r>
          </a:p>
          <a:p>
            <a:r>
              <a:rPr lang="es-ES">
                <a:effectLst/>
              </a:rPr>
              <a:t>mucosa</a:t>
            </a:r>
          </a:p>
        </p:txBody>
      </p:sp>
      <p:sp>
        <p:nvSpPr>
          <p:cNvPr id="264204" name="Rectangle 12"/>
          <p:cNvSpPr>
            <a:spLocks noChangeArrowheads="1"/>
          </p:cNvSpPr>
          <p:nvPr/>
        </p:nvSpPr>
        <p:spPr bwMode="auto">
          <a:xfrm>
            <a:off x="1979613" y="2852738"/>
            <a:ext cx="1008062" cy="647700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205" name="Text Box 13"/>
          <p:cNvSpPr txBox="1">
            <a:spLocks noChangeArrowheads="1"/>
          </p:cNvSpPr>
          <p:nvPr/>
        </p:nvSpPr>
        <p:spPr bwMode="auto">
          <a:xfrm>
            <a:off x="1763713" y="2994025"/>
            <a:ext cx="13763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/>
              </a:rPr>
              <a:t>pH 7 en la </a:t>
            </a:r>
          </a:p>
          <a:p>
            <a:r>
              <a:rPr lang="es-ES">
                <a:effectLst/>
              </a:rPr>
              <a:t>superficie </a:t>
            </a:r>
          </a:p>
        </p:txBody>
      </p:sp>
      <p:sp>
        <p:nvSpPr>
          <p:cNvPr id="264206" name="Rectangle 14"/>
          <p:cNvSpPr>
            <a:spLocks noChangeArrowheads="1"/>
          </p:cNvSpPr>
          <p:nvPr/>
        </p:nvSpPr>
        <p:spPr bwMode="auto">
          <a:xfrm>
            <a:off x="3132138" y="5949950"/>
            <a:ext cx="1223962" cy="288925"/>
          </a:xfrm>
          <a:prstGeom prst="rect">
            <a:avLst/>
          </a:prstGeom>
          <a:solidFill>
            <a:srgbClr val="FFBBB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207" name="Text Box 15"/>
          <p:cNvSpPr txBox="1">
            <a:spLocks noChangeArrowheads="1"/>
          </p:cNvSpPr>
          <p:nvPr/>
        </p:nvSpPr>
        <p:spPr bwMode="auto">
          <a:xfrm>
            <a:off x="3152775" y="5876925"/>
            <a:ext cx="1133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 Capilar </a:t>
            </a:r>
          </a:p>
        </p:txBody>
      </p:sp>
      <p:sp>
        <p:nvSpPr>
          <p:cNvPr id="264209" name="AutoShape 17"/>
          <p:cNvSpPr>
            <a:spLocks/>
          </p:cNvSpPr>
          <p:nvPr/>
        </p:nvSpPr>
        <p:spPr bwMode="auto">
          <a:xfrm>
            <a:off x="6300788" y="2133600"/>
            <a:ext cx="431800" cy="1943100"/>
          </a:xfrm>
          <a:prstGeom prst="rightBrace">
            <a:avLst>
              <a:gd name="adj1" fmla="val 37500"/>
              <a:gd name="adj2" fmla="val 50000"/>
            </a:avLst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210" name="AutoShape 18"/>
          <p:cNvSpPr>
            <a:spLocks/>
          </p:cNvSpPr>
          <p:nvPr/>
        </p:nvSpPr>
        <p:spPr bwMode="auto">
          <a:xfrm rot="10800000">
            <a:off x="684213" y="2133600"/>
            <a:ext cx="431800" cy="1943100"/>
          </a:xfrm>
          <a:prstGeom prst="rightBrace">
            <a:avLst>
              <a:gd name="adj1" fmla="val 37500"/>
              <a:gd name="adj2" fmla="val 50000"/>
            </a:avLst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211" name="Text Box 19"/>
          <p:cNvSpPr txBox="1">
            <a:spLocks noChangeArrowheads="1"/>
          </p:cNvSpPr>
          <p:nvPr/>
        </p:nvSpPr>
        <p:spPr bwMode="auto">
          <a:xfrm>
            <a:off x="6659563" y="549275"/>
            <a:ext cx="193198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Úlcera péptica</a:t>
            </a:r>
          </a:p>
        </p:txBody>
      </p:sp>
      <p:pic>
        <p:nvPicPr>
          <p:cNvPr id="264212" name="Picture 20" descr="bu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484313"/>
            <a:ext cx="690562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4213" name="Picture 21" descr="bu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916113"/>
            <a:ext cx="690562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4214" name="Picture 22" descr="bu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282825"/>
            <a:ext cx="690563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4215" name="Picture 23" descr="bu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700213"/>
            <a:ext cx="690563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4218" name="Text Box 26"/>
          <p:cNvSpPr txBox="1">
            <a:spLocks noChangeArrowheads="1"/>
          </p:cNvSpPr>
          <p:nvPr/>
        </p:nvSpPr>
        <p:spPr bwMode="auto">
          <a:xfrm>
            <a:off x="3416300" y="741363"/>
            <a:ext cx="191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LUZ GÁSTRICA</a:t>
            </a:r>
          </a:p>
        </p:txBody>
      </p:sp>
      <p:sp>
        <p:nvSpPr>
          <p:cNvPr id="264219" name="Text Box 27"/>
          <p:cNvSpPr txBox="1">
            <a:spLocks noChangeArrowheads="1"/>
          </p:cNvSpPr>
          <p:nvPr/>
        </p:nvSpPr>
        <p:spPr bwMode="auto">
          <a:xfrm>
            <a:off x="6732588" y="2847975"/>
            <a:ext cx="15224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CAPA MOCO </a:t>
            </a:r>
          </a:p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ALCALINO</a:t>
            </a: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64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64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64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64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64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64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64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64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42" name="Picture 2" descr="rojoHpilori inyecta CagA en huesped"/>
          <p:cNvPicPr>
            <a:picLocks noChangeAspect="1" noChangeArrowheads="1"/>
          </p:cNvPicPr>
          <p:nvPr/>
        </p:nvPicPr>
        <p:blipFill>
          <a:blip r:embed="rId2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4" t="7613" r="4889"/>
          <a:stretch>
            <a:fillRect/>
          </a:stretch>
        </p:blipFill>
        <p:spPr bwMode="auto">
          <a:xfrm>
            <a:off x="1116013" y="595313"/>
            <a:ext cx="6408737" cy="564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43" name="Text Box 3"/>
          <p:cNvSpPr txBox="1">
            <a:spLocks noChangeArrowheads="1"/>
          </p:cNvSpPr>
          <p:nvPr/>
        </p:nvSpPr>
        <p:spPr bwMode="auto">
          <a:xfrm>
            <a:off x="3348038" y="5300663"/>
            <a:ext cx="4475162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Sistema bacterial de secreción tipo IV</a:t>
            </a:r>
          </a:p>
          <a:p>
            <a:pPr algn="l"/>
            <a:r>
              <a:rPr lang="es-ES_tradnl" sz="1800" b="0">
                <a:effectLst/>
              </a:rPr>
              <a:t>La bacteria inyecta proteínas virulentas </a:t>
            </a:r>
          </a:p>
          <a:p>
            <a:pPr algn="l"/>
            <a:r>
              <a:rPr lang="es-ES_tradnl" sz="2000">
                <a:effectLst/>
              </a:rPr>
              <a:t>CagA </a:t>
            </a:r>
            <a:r>
              <a:rPr lang="es-ES_tradnl" sz="1800" b="0">
                <a:effectLst/>
              </a:rPr>
              <a:t>a través de un </a:t>
            </a:r>
            <a:r>
              <a:rPr lang="es-ES_tradnl" sz="1800" b="0" i="1">
                <a:effectLst/>
              </a:rPr>
              <a:t>pilum</a:t>
            </a:r>
          </a:p>
        </p:txBody>
      </p:sp>
      <p:sp>
        <p:nvSpPr>
          <p:cNvPr id="266244" name="Text Box 4"/>
          <p:cNvSpPr txBox="1">
            <a:spLocks noChangeArrowheads="1"/>
          </p:cNvSpPr>
          <p:nvPr/>
        </p:nvSpPr>
        <p:spPr bwMode="auto">
          <a:xfrm>
            <a:off x="7339013" y="908050"/>
            <a:ext cx="13366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>
                <a:effectLst/>
              </a:rPr>
              <a:t>Patogenia</a:t>
            </a:r>
          </a:p>
          <a:p>
            <a:r>
              <a:rPr lang="es-ES_tradnl" sz="2000" b="0" i="1">
                <a:effectLst/>
              </a:rPr>
              <a:t>H. pylori</a:t>
            </a:r>
          </a:p>
        </p:txBody>
      </p:sp>
      <p:sp>
        <p:nvSpPr>
          <p:cNvPr id="266245" name="Text Box 5"/>
          <p:cNvSpPr txBox="1">
            <a:spLocks noChangeArrowheads="1"/>
          </p:cNvSpPr>
          <p:nvPr/>
        </p:nvSpPr>
        <p:spPr bwMode="auto">
          <a:xfrm>
            <a:off x="6877050" y="404813"/>
            <a:ext cx="1757363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Úlcera péptica</a:t>
            </a:r>
          </a:p>
        </p:txBody>
      </p:sp>
      <p:sp>
        <p:nvSpPr>
          <p:cNvPr id="266246" name="Text Box 6"/>
          <p:cNvSpPr txBox="1">
            <a:spLocks noChangeArrowheads="1"/>
          </p:cNvSpPr>
          <p:nvPr/>
        </p:nvSpPr>
        <p:spPr bwMode="auto">
          <a:xfrm>
            <a:off x="827088" y="4221163"/>
            <a:ext cx="1077912" cy="366712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bacteria</a:t>
            </a:r>
          </a:p>
        </p:txBody>
      </p:sp>
      <p:sp>
        <p:nvSpPr>
          <p:cNvPr id="266247" name="Text Box 7"/>
          <p:cNvSpPr txBox="1">
            <a:spLocks noChangeArrowheads="1"/>
          </p:cNvSpPr>
          <p:nvPr/>
        </p:nvSpPr>
        <p:spPr bwMode="auto">
          <a:xfrm>
            <a:off x="1187450" y="3054918"/>
            <a:ext cx="938212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400" dirty="0">
                <a:effectLst/>
              </a:rPr>
              <a:t>Célula </a:t>
            </a:r>
          </a:p>
          <a:p>
            <a:r>
              <a:rPr lang="es-ES_tradnl" sz="1400" dirty="0">
                <a:effectLst/>
              </a:rPr>
              <a:t>huésped</a:t>
            </a:r>
          </a:p>
        </p:txBody>
      </p:sp>
      <p:sp>
        <p:nvSpPr>
          <p:cNvPr id="266249" name="Text Box 9"/>
          <p:cNvSpPr txBox="1">
            <a:spLocks noChangeArrowheads="1"/>
          </p:cNvSpPr>
          <p:nvPr/>
        </p:nvSpPr>
        <p:spPr bwMode="auto">
          <a:xfrm>
            <a:off x="7751195" y="2654300"/>
            <a:ext cx="1008063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000" b="0" i="1" dirty="0" err="1">
                <a:effectLst/>
              </a:rPr>
              <a:t>pilum</a:t>
            </a:r>
            <a:endParaRPr lang="es-ES_tradnl" sz="2000" b="0" i="1" dirty="0">
              <a:effectLst/>
            </a:endParaRPr>
          </a:p>
        </p:txBody>
      </p:sp>
      <p:sp>
        <p:nvSpPr>
          <p:cNvPr id="266251" name="Text Box 11"/>
          <p:cNvSpPr txBox="1">
            <a:spLocks noChangeArrowheads="1"/>
          </p:cNvSpPr>
          <p:nvPr/>
        </p:nvSpPr>
        <p:spPr bwMode="auto">
          <a:xfrm>
            <a:off x="7740650" y="1700213"/>
            <a:ext cx="936625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CagA</a:t>
            </a:r>
          </a:p>
        </p:txBody>
      </p:sp>
      <p:sp>
        <p:nvSpPr>
          <p:cNvPr id="266252" name="Text Box 12"/>
          <p:cNvSpPr txBox="1">
            <a:spLocks noChangeArrowheads="1"/>
          </p:cNvSpPr>
          <p:nvPr/>
        </p:nvSpPr>
        <p:spPr bwMode="auto">
          <a:xfrm>
            <a:off x="395288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6254" name="Oval 14"/>
          <p:cNvSpPr>
            <a:spLocks noChangeArrowheads="1"/>
          </p:cNvSpPr>
          <p:nvPr/>
        </p:nvSpPr>
        <p:spPr bwMode="auto">
          <a:xfrm>
            <a:off x="4211638" y="4292600"/>
            <a:ext cx="1081087" cy="576263"/>
          </a:xfrm>
          <a:prstGeom prst="ellipse">
            <a:avLst/>
          </a:prstGeom>
          <a:noFill/>
          <a:ln w="38100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55" name="Oval 15"/>
          <p:cNvSpPr>
            <a:spLocks noChangeArrowheads="1"/>
          </p:cNvSpPr>
          <p:nvPr/>
        </p:nvSpPr>
        <p:spPr bwMode="auto">
          <a:xfrm>
            <a:off x="5292725" y="1268413"/>
            <a:ext cx="863600" cy="576262"/>
          </a:xfrm>
          <a:prstGeom prst="ellipse">
            <a:avLst/>
          </a:prstGeom>
          <a:noFill/>
          <a:ln w="38100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56" name="Rectangle 16"/>
          <p:cNvSpPr>
            <a:spLocks noChangeArrowheads="1"/>
          </p:cNvSpPr>
          <p:nvPr/>
        </p:nvSpPr>
        <p:spPr bwMode="auto">
          <a:xfrm>
            <a:off x="2268538" y="4724400"/>
            <a:ext cx="7905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57" name="Rectangle 17"/>
          <p:cNvSpPr>
            <a:spLocks noChangeArrowheads="1"/>
          </p:cNvSpPr>
          <p:nvPr/>
        </p:nvSpPr>
        <p:spPr bwMode="auto">
          <a:xfrm>
            <a:off x="4067175" y="1628775"/>
            <a:ext cx="720725" cy="215900"/>
          </a:xfrm>
          <a:prstGeom prst="rect">
            <a:avLst/>
          </a:prstGeom>
          <a:solidFill>
            <a:srgbClr val="22226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58" name="Rectangle 18"/>
          <p:cNvSpPr>
            <a:spLocks noChangeArrowheads="1"/>
          </p:cNvSpPr>
          <p:nvPr/>
        </p:nvSpPr>
        <p:spPr bwMode="auto">
          <a:xfrm>
            <a:off x="6516688" y="3068638"/>
            <a:ext cx="576262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59" name="Rectangle 19"/>
          <p:cNvSpPr>
            <a:spLocks noChangeArrowheads="1"/>
          </p:cNvSpPr>
          <p:nvPr/>
        </p:nvSpPr>
        <p:spPr bwMode="auto">
          <a:xfrm>
            <a:off x="6372225" y="3573463"/>
            <a:ext cx="2159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60" name="Rectangle 20"/>
          <p:cNvSpPr>
            <a:spLocks noChangeArrowheads="1"/>
          </p:cNvSpPr>
          <p:nvPr/>
        </p:nvSpPr>
        <p:spPr bwMode="auto">
          <a:xfrm>
            <a:off x="5651500" y="4365625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61" name="Oval 21"/>
          <p:cNvSpPr>
            <a:spLocks noChangeArrowheads="1"/>
          </p:cNvSpPr>
          <p:nvPr/>
        </p:nvSpPr>
        <p:spPr bwMode="auto">
          <a:xfrm>
            <a:off x="7019925" y="3141663"/>
            <a:ext cx="288925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62" name="Line 22"/>
          <p:cNvSpPr>
            <a:spLocks noChangeShapeType="1"/>
          </p:cNvSpPr>
          <p:nvPr/>
        </p:nvSpPr>
        <p:spPr bwMode="auto">
          <a:xfrm flipH="1">
            <a:off x="5940152" y="3213100"/>
            <a:ext cx="540022" cy="16557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6264" name="Text Box 24"/>
          <p:cNvSpPr txBox="1">
            <a:spLocks noChangeArrowheads="1"/>
          </p:cNvSpPr>
          <p:nvPr/>
        </p:nvSpPr>
        <p:spPr bwMode="auto">
          <a:xfrm>
            <a:off x="1187450" y="1125538"/>
            <a:ext cx="727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solidFill>
                  <a:schemeClr val="bg1"/>
                </a:solidFill>
                <a:effectLst/>
              </a:rPr>
              <a:t>CagA</a:t>
            </a:r>
          </a:p>
        </p:txBody>
      </p:sp>
      <p:sp>
        <p:nvSpPr>
          <p:cNvPr id="266265" name="Rectangle 25"/>
          <p:cNvSpPr>
            <a:spLocks noChangeArrowheads="1"/>
          </p:cNvSpPr>
          <p:nvPr/>
        </p:nvSpPr>
        <p:spPr bwMode="auto">
          <a:xfrm>
            <a:off x="1258888" y="765175"/>
            <a:ext cx="144462" cy="1428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66" name="Text Box 26"/>
          <p:cNvSpPr txBox="1">
            <a:spLocks noChangeArrowheads="1"/>
          </p:cNvSpPr>
          <p:nvPr/>
        </p:nvSpPr>
        <p:spPr bwMode="auto">
          <a:xfrm>
            <a:off x="2195513" y="2205038"/>
            <a:ext cx="896937" cy="304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solidFill>
                  <a:schemeClr val="bg1"/>
                </a:solidFill>
                <a:effectLst/>
              </a:rPr>
              <a:t>bacteria</a:t>
            </a:r>
          </a:p>
        </p:txBody>
      </p:sp>
      <p:sp>
        <p:nvSpPr>
          <p:cNvPr id="266267" name="Rectangle 27"/>
          <p:cNvSpPr>
            <a:spLocks noChangeArrowheads="1"/>
          </p:cNvSpPr>
          <p:nvPr/>
        </p:nvSpPr>
        <p:spPr bwMode="auto">
          <a:xfrm>
            <a:off x="3276600" y="692150"/>
            <a:ext cx="2159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69" name="Oval 29"/>
          <p:cNvSpPr>
            <a:spLocks noChangeArrowheads="1"/>
          </p:cNvSpPr>
          <p:nvPr/>
        </p:nvSpPr>
        <p:spPr bwMode="auto">
          <a:xfrm>
            <a:off x="4356100" y="4437063"/>
            <a:ext cx="503238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70" name="Oval 30"/>
          <p:cNvSpPr>
            <a:spLocks noChangeArrowheads="1"/>
          </p:cNvSpPr>
          <p:nvPr/>
        </p:nvSpPr>
        <p:spPr bwMode="auto">
          <a:xfrm>
            <a:off x="5435600" y="1412875"/>
            <a:ext cx="5762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71" name="Text Box 31"/>
          <p:cNvSpPr txBox="1">
            <a:spLocks noChangeArrowheads="1"/>
          </p:cNvSpPr>
          <p:nvPr/>
        </p:nvSpPr>
        <p:spPr bwMode="auto">
          <a:xfrm>
            <a:off x="4232275" y="4437063"/>
            <a:ext cx="679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CagA</a:t>
            </a:r>
          </a:p>
        </p:txBody>
      </p:sp>
      <p:sp>
        <p:nvSpPr>
          <p:cNvPr id="266272" name="Text Box 32"/>
          <p:cNvSpPr txBox="1">
            <a:spLocks noChangeArrowheads="1"/>
          </p:cNvSpPr>
          <p:nvPr/>
        </p:nvSpPr>
        <p:spPr bwMode="auto">
          <a:xfrm>
            <a:off x="5364163" y="1363663"/>
            <a:ext cx="679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CagA</a:t>
            </a:r>
          </a:p>
        </p:txBody>
      </p:sp>
      <p:sp>
        <p:nvSpPr>
          <p:cNvPr id="266274" name="Text Box 34"/>
          <p:cNvSpPr txBox="1">
            <a:spLocks noChangeArrowheads="1"/>
          </p:cNvSpPr>
          <p:nvPr/>
        </p:nvSpPr>
        <p:spPr bwMode="auto">
          <a:xfrm>
            <a:off x="708025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V="1">
            <a:off x="2483768" y="1933575"/>
            <a:ext cx="1080120" cy="1459706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5 Conector recto"/>
          <p:cNvCxnSpPr/>
          <p:nvPr/>
        </p:nvCxnSpPr>
        <p:spPr bwMode="auto">
          <a:xfrm>
            <a:off x="2268538" y="4293022"/>
            <a:ext cx="2879526" cy="720303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8 Elipse"/>
          <p:cNvSpPr/>
          <p:nvPr/>
        </p:nvSpPr>
        <p:spPr bwMode="auto">
          <a:xfrm>
            <a:off x="3275856" y="930275"/>
            <a:ext cx="4175869" cy="408305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6263" name="Text Box 23"/>
          <p:cNvSpPr txBox="1">
            <a:spLocks noChangeArrowheads="1"/>
          </p:cNvSpPr>
          <p:nvPr/>
        </p:nvSpPr>
        <p:spPr bwMode="auto">
          <a:xfrm rot="848569">
            <a:off x="6238950" y="4108529"/>
            <a:ext cx="1196975" cy="406400"/>
          </a:xfrm>
          <a:prstGeom prst="rect">
            <a:avLst/>
          </a:prstGeom>
          <a:solidFill>
            <a:srgbClr val="FFCC66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>
                <a:effectLst/>
              </a:rPr>
              <a:t>Bacteria</a:t>
            </a:r>
          </a:p>
        </p:txBody>
      </p:sp>
      <p:sp>
        <p:nvSpPr>
          <p:cNvPr id="266250" name="Line 10"/>
          <p:cNvSpPr>
            <a:spLocks noChangeShapeType="1"/>
          </p:cNvSpPr>
          <p:nvPr/>
        </p:nvSpPr>
        <p:spPr bwMode="auto">
          <a:xfrm flipH="1">
            <a:off x="5580061" y="2852738"/>
            <a:ext cx="21605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6248" name="Text Box 8"/>
          <p:cNvSpPr txBox="1">
            <a:spLocks noChangeArrowheads="1"/>
          </p:cNvSpPr>
          <p:nvPr/>
        </p:nvSpPr>
        <p:spPr bwMode="auto">
          <a:xfrm>
            <a:off x="3708400" y="981075"/>
            <a:ext cx="1054100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Célula </a:t>
            </a:r>
          </a:p>
          <a:p>
            <a:r>
              <a:rPr lang="es-ES_tradnl" sz="1800" b="0">
                <a:effectLst/>
              </a:rPr>
              <a:t>huésped</a:t>
            </a: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8" dur="2000" fill="hold"/>
                                        <p:tgtEl>
                                          <p:spTgt spid="266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0" dur="2000" fill="hold"/>
                                        <p:tgtEl>
                                          <p:spTgt spid="266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6" grpId="0" animBg="1"/>
      <p:bldP spid="266249" grpId="0" animBg="1"/>
      <p:bldP spid="266254" grpId="0" animBg="1"/>
      <p:bldP spid="266254" grpId="1" animBg="1"/>
      <p:bldP spid="266255" grpId="0" animBg="1"/>
      <p:bldP spid="266255" grpId="1" animBg="1"/>
      <p:bldP spid="266262" grpId="0" animBg="1"/>
      <p:bldP spid="266263" grpId="0" animBg="1"/>
      <p:bldP spid="266250" grpId="0" animBg="1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66" name="Picture 2" descr="j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7" t="12109"/>
          <a:stretch>
            <a:fillRect/>
          </a:stretch>
        </p:blipFill>
        <p:spPr bwMode="auto">
          <a:xfrm>
            <a:off x="939800" y="2924175"/>
            <a:ext cx="3703638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7267" name="Picture 3" descr="ZO1 rojo yCagA ver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4" t="3806" r="4971" b="63724"/>
          <a:stretch>
            <a:fillRect/>
          </a:stretch>
        </p:blipFill>
        <p:spPr bwMode="auto">
          <a:xfrm>
            <a:off x="5178425" y="1773238"/>
            <a:ext cx="3049588" cy="482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5970588" y="1851025"/>
            <a:ext cx="1584325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800" b="0">
                <a:effectLst/>
              </a:rPr>
              <a:t>CagA verde</a:t>
            </a:r>
          </a:p>
          <a:p>
            <a:r>
              <a:rPr lang="es-ES_tradnl" sz="1800" b="0">
                <a:effectLst/>
              </a:rPr>
              <a:t>ZO1 rojo</a:t>
            </a:r>
          </a:p>
        </p:txBody>
      </p:sp>
      <p:pic>
        <p:nvPicPr>
          <p:cNvPr id="267269" name="Picture 5" descr="001%20-%20zonula%20adherens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541338"/>
            <a:ext cx="4010025" cy="211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270" name="Oval 6"/>
          <p:cNvSpPr>
            <a:spLocks noChangeArrowheads="1"/>
          </p:cNvSpPr>
          <p:nvPr/>
        </p:nvSpPr>
        <p:spPr bwMode="auto">
          <a:xfrm>
            <a:off x="1158875" y="830263"/>
            <a:ext cx="1439863" cy="1366837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7271" name="Oval 7"/>
          <p:cNvSpPr>
            <a:spLocks noChangeArrowheads="1"/>
          </p:cNvSpPr>
          <p:nvPr/>
        </p:nvSpPr>
        <p:spPr bwMode="auto">
          <a:xfrm>
            <a:off x="1042988" y="4292600"/>
            <a:ext cx="1657350" cy="14398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7272" name="Text Box 8"/>
          <p:cNvSpPr txBox="1">
            <a:spLocks noChangeArrowheads="1"/>
          </p:cNvSpPr>
          <p:nvPr/>
        </p:nvSpPr>
        <p:spPr bwMode="auto">
          <a:xfrm>
            <a:off x="6443663" y="932377"/>
            <a:ext cx="232948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 dirty="0" err="1" smtClean="0">
                <a:effectLst/>
              </a:rPr>
              <a:t>Patogenia</a:t>
            </a:r>
            <a:r>
              <a:rPr lang="es-ES_tradnl" sz="2000" b="0" i="1" dirty="0" err="1" smtClean="0">
                <a:effectLst/>
              </a:rPr>
              <a:t>H</a:t>
            </a:r>
            <a:r>
              <a:rPr lang="es-ES_tradnl" sz="2000" b="0" i="1" dirty="0">
                <a:effectLst/>
              </a:rPr>
              <a:t>. pylori</a:t>
            </a:r>
          </a:p>
        </p:txBody>
      </p:sp>
      <p:sp>
        <p:nvSpPr>
          <p:cNvPr id="267273" name="Text Box 9"/>
          <p:cNvSpPr txBox="1">
            <a:spLocks noChangeArrowheads="1"/>
          </p:cNvSpPr>
          <p:nvPr/>
        </p:nvSpPr>
        <p:spPr bwMode="auto">
          <a:xfrm>
            <a:off x="7023268" y="434976"/>
            <a:ext cx="1757363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Úlcera péptica</a:t>
            </a:r>
          </a:p>
        </p:txBody>
      </p:sp>
      <p:sp>
        <p:nvSpPr>
          <p:cNvPr id="267275" name="Text Box 11"/>
          <p:cNvSpPr txBox="1">
            <a:spLocks noChangeArrowheads="1"/>
          </p:cNvSpPr>
          <p:nvPr/>
        </p:nvSpPr>
        <p:spPr bwMode="auto">
          <a:xfrm>
            <a:off x="2433638" y="549275"/>
            <a:ext cx="2457450" cy="366713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Unión estrecha apical</a:t>
            </a:r>
          </a:p>
        </p:txBody>
      </p:sp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5508625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7278" name="Text Box 14"/>
          <p:cNvSpPr txBox="1">
            <a:spLocks noChangeArrowheads="1"/>
          </p:cNvSpPr>
          <p:nvPr/>
        </p:nvSpPr>
        <p:spPr bwMode="auto">
          <a:xfrm>
            <a:off x="582136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7279" name="Oval 15"/>
          <p:cNvSpPr>
            <a:spLocks noChangeArrowheads="1"/>
          </p:cNvSpPr>
          <p:nvPr/>
        </p:nvSpPr>
        <p:spPr bwMode="auto">
          <a:xfrm>
            <a:off x="5940425" y="3357563"/>
            <a:ext cx="1511300" cy="1008062"/>
          </a:xfrm>
          <a:prstGeom prst="ellipse">
            <a:avLst/>
          </a:prstGeom>
          <a:noFill/>
          <a:ln w="9525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443663" y="665678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67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67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70" grpId="0" animBg="1"/>
      <p:bldP spid="267271" grpId="0" animBg="1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290" name="Picture 2" descr="c expresasnCagA verde, rojoa ctin azul nucle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4" b="58612"/>
          <a:stretch>
            <a:fillRect/>
          </a:stretch>
        </p:blipFill>
        <p:spPr bwMode="auto">
          <a:xfrm>
            <a:off x="611188" y="722313"/>
            <a:ext cx="4445000" cy="400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8291" name="Picture 3" descr="c expresasnCagA verde, rojoa ctin azul nucle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4" t="41388" r="48256" b="-165"/>
          <a:stretch>
            <a:fillRect/>
          </a:stretch>
        </p:blipFill>
        <p:spPr bwMode="auto">
          <a:xfrm>
            <a:off x="6227763" y="685800"/>
            <a:ext cx="2232025" cy="568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5148263" y="1730375"/>
            <a:ext cx="989012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 dirty="0" err="1"/>
              <a:t>CagA</a:t>
            </a:r>
            <a:r>
              <a:rPr lang="es-ES_tradnl" b="0" dirty="0">
                <a:effectLst/>
              </a:rPr>
              <a:t> </a:t>
            </a:r>
          </a:p>
          <a:p>
            <a:r>
              <a:rPr lang="es-ES_tradnl" b="0" i="1" dirty="0">
                <a:effectLst/>
              </a:rPr>
              <a:t>verde</a:t>
            </a:r>
          </a:p>
          <a:p>
            <a:r>
              <a:rPr lang="es-ES_tradnl" b="0" dirty="0"/>
              <a:t>Actina </a:t>
            </a:r>
          </a:p>
          <a:p>
            <a:r>
              <a:rPr lang="es-ES_tradnl" b="0" i="1" dirty="0">
                <a:effectLst/>
              </a:rPr>
              <a:t>rojo</a:t>
            </a:r>
          </a:p>
          <a:p>
            <a:r>
              <a:rPr lang="es-ES_tradnl" b="0" dirty="0"/>
              <a:t>Núcleos </a:t>
            </a:r>
          </a:p>
          <a:p>
            <a:r>
              <a:rPr lang="es-ES_tradnl" b="0" i="1" dirty="0">
                <a:effectLst/>
              </a:rPr>
              <a:t>azul</a:t>
            </a:r>
          </a:p>
        </p:txBody>
      </p:sp>
      <p:sp>
        <p:nvSpPr>
          <p:cNvPr id="268293" name="Text Box 5"/>
          <p:cNvSpPr txBox="1">
            <a:spLocks noChangeArrowheads="1"/>
          </p:cNvSpPr>
          <p:nvPr/>
        </p:nvSpPr>
        <p:spPr bwMode="auto">
          <a:xfrm>
            <a:off x="2124075" y="4827588"/>
            <a:ext cx="3894015" cy="153888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 dirty="0" err="1">
                <a:effectLst/>
              </a:rPr>
              <a:t>CagA</a:t>
            </a:r>
            <a:r>
              <a:rPr lang="es-ES_tradnl" sz="1800" b="0" dirty="0">
                <a:effectLst/>
              </a:rPr>
              <a:t> se coloca en U. Estrechas</a:t>
            </a:r>
          </a:p>
          <a:p>
            <a:pPr algn="l"/>
            <a:r>
              <a:rPr lang="es-ES_tradnl" sz="1800" b="0" dirty="0">
                <a:effectLst/>
              </a:rPr>
              <a:t>y altera </a:t>
            </a:r>
            <a:r>
              <a:rPr lang="es-ES_tradnl" sz="1800" b="0" dirty="0" err="1">
                <a:effectLst/>
              </a:rPr>
              <a:t>citoesqueleto</a:t>
            </a:r>
            <a:endParaRPr lang="es-ES_tradnl" sz="1800" b="0" dirty="0">
              <a:effectLst/>
            </a:endParaRPr>
          </a:p>
          <a:p>
            <a:pPr algn="l"/>
            <a:endParaRPr lang="es-ES_tradnl" sz="1000" b="0" dirty="0">
              <a:effectLst/>
            </a:endParaRPr>
          </a:p>
          <a:p>
            <a:pPr algn="l"/>
            <a:r>
              <a:rPr lang="es-ES_tradnl" sz="2400" dirty="0">
                <a:solidFill>
                  <a:srgbClr val="C00000"/>
                </a:solidFill>
              </a:rPr>
              <a:t>¡Hace </a:t>
            </a:r>
            <a:r>
              <a:rPr lang="es-ES_tradnl" sz="2400" u="sng" dirty="0">
                <a:solidFill>
                  <a:srgbClr val="C00000"/>
                </a:solidFill>
              </a:rPr>
              <a:t>perder</a:t>
            </a:r>
            <a:r>
              <a:rPr lang="es-ES_tradnl" sz="2400" dirty="0">
                <a:solidFill>
                  <a:srgbClr val="C00000"/>
                </a:solidFill>
              </a:rPr>
              <a:t> la </a:t>
            </a:r>
            <a:endParaRPr lang="es-ES_tradnl" sz="2400" dirty="0" smtClean="0">
              <a:solidFill>
                <a:srgbClr val="C00000"/>
              </a:solidFill>
            </a:endParaRPr>
          </a:p>
          <a:p>
            <a:pPr algn="l"/>
            <a:r>
              <a:rPr lang="es-ES_tradnl" sz="2400" dirty="0" smtClean="0">
                <a:solidFill>
                  <a:srgbClr val="C00000"/>
                </a:solidFill>
              </a:rPr>
              <a:t>polaridad de </a:t>
            </a:r>
            <a:r>
              <a:rPr lang="es-ES_tradnl" sz="2400" dirty="0">
                <a:solidFill>
                  <a:srgbClr val="C00000"/>
                </a:solidFill>
              </a:rPr>
              <a:t>c. </a:t>
            </a:r>
            <a:r>
              <a:rPr lang="es-ES_tradnl" sz="2400" dirty="0" smtClean="0">
                <a:solidFill>
                  <a:srgbClr val="C00000"/>
                </a:solidFill>
              </a:rPr>
              <a:t>epitelial</a:t>
            </a:r>
            <a:r>
              <a:rPr lang="es-ES_tradnl" sz="2400" dirty="0">
                <a:solidFill>
                  <a:srgbClr val="C00000"/>
                </a:solidFill>
              </a:rPr>
              <a:t>!!</a:t>
            </a:r>
          </a:p>
        </p:txBody>
      </p:sp>
      <p:sp>
        <p:nvSpPr>
          <p:cNvPr id="268294" name="Text Box 6"/>
          <p:cNvSpPr txBox="1">
            <a:spLocks noChangeArrowheads="1"/>
          </p:cNvSpPr>
          <p:nvPr/>
        </p:nvSpPr>
        <p:spPr bwMode="auto">
          <a:xfrm>
            <a:off x="611188" y="4854224"/>
            <a:ext cx="13366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>
                <a:effectLst/>
              </a:rPr>
              <a:t>Patogenia</a:t>
            </a:r>
          </a:p>
          <a:p>
            <a:r>
              <a:rPr lang="es-ES_tradnl" sz="2000" b="0" i="1">
                <a:effectLst/>
              </a:rPr>
              <a:t>H. pylori</a:t>
            </a:r>
          </a:p>
        </p:txBody>
      </p:sp>
      <p:sp>
        <p:nvSpPr>
          <p:cNvPr id="268299" name="Text Box 11"/>
          <p:cNvSpPr txBox="1">
            <a:spLocks noChangeArrowheads="1"/>
          </p:cNvSpPr>
          <p:nvPr/>
        </p:nvSpPr>
        <p:spPr bwMode="auto">
          <a:xfrm>
            <a:off x="611188" y="5671015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3" grpId="0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ChangeArrowheads="1"/>
          </p:cNvSpPr>
          <p:nvPr/>
        </p:nvSpPr>
        <p:spPr bwMode="auto">
          <a:xfrm>
            <a:off x="1619250" y="4581426"/>
            <a:ext cx="5905500" cy="792162"/>
          </a:xfrm>
          <a:prstGeom prst="rect">
            <a:avLst/>
          </a:prstGeom>
          <a:solidFill>
            <a:srgbClr val="FFD5E3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71363" name="Text Box 3"/>
          <p:cNvSpPr txBox="1">
            <a:spLocks noChangeArrowheads="1"/>
          </p:cNvSpPr>
          <p:nvPr/>
        </p:nvSpPr>
        <p:spPr bwMode="auto">
          <a:xfrm>
            <a:off x="6732588" y="476250"/>
            <a:ext cx="180049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Úlcera péptica</a:t>
            </a:r>
          </a:p>
        </p:txBody>
      </p:sp>
      <p:sp>
        <p:nvSpPr>
          <p:cNvPr id="271364" name="Text Box 4"/>
          <p:cNvSpPr txBox="1">
            <a:spLocks noChangeArrowheads="1"/>
          </p:cNvSpPr>
          <p:nvPr/>
        </p:nvSpPr>
        <p:spPr bwMode="auto">
          <a:xfrm>
            <a:off x="3067050" y="1989038"/>
            <a:ext cx="3009900" cy="850900"/>
          </a:xfrm>
          <a:prstGeom prst="rect">
            <a:avLst/>
          </a:prstGeom>
          <a:solidFill>
            <a:srgbClr val="FFC9D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400">
                <a:effectLst/>
              </a:rPr>
              <a:t>Acción del </a:t>
            </a:r>
          </a:p>
          <a:p>
            <a:r>
              <a:rPr lang="es-MX" sz="2400" i="1">
                <a:effectLst/>
              </a:rPr>
              <a:t>Helicobacter pylori</a:t>
            </a:r>
          </a:p>
        </p:txBody>
      </p:sp>
      <p:sp>
        <p:nvSpPr>
          <p:cNvPr id="271365" name="Text Box 5"/>
          <p:cNvSpPr txBox="1">
            <a:spLocks noChangeArrowheads="1"/>
          </p:cNvSpPr>
          <p:nvPr/>
        </p:nvSpPr>
        <p:spPr bwMode="auto">
          <a:xfrm>
            <a:off x="1692275" y="4652863"/>
            <a:ext cx="1200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/>
              <a:t>Gastritis </a:t>
            </a:r>
          </a:p>
          <a:p>
            <a:r>
              <a:rPr lang="es-ES_tradnl" sz="1800" b="0" dirty="0"/>
              <a:t>crónica</a:t>
            </a:r>
          </a:p>
        </p:txBody>
      </p:sp>
      <p:sp>
        <p:nvSpPr>
          <p:cNvPr id="271366" name="Text Box 6"/>
          <p:cNvSpPr txBox="1">
            <a:spLocks noChangeArrowheads="1"/>
          </p:cNvSpPr>
          <p:nvPr/>
        </p:nvSpPr>
        <p:spPr bwMode="auto">
          <a:xfrm>
            <a:off x="2987675" y="4652863"/>
            <a:ext cx="13731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/>
              <a:t>Gastritis </a:t>
            </a:r>
          </a:p>
          <a:p>
            <a:r>
              <a:rPr lang="es-ES_tradnl" sz="1800" b="0" dirty="0"/>
              <a:t>autoinmune</a:t>
            </a:r>
          </a:p>
        </p:txBody>
      </p:sp>
      <p:sp>
        <p:nvSpPr>
          <p:cNvPr id="271367" name="Text Box 7"/>
          <p:cNvSpPr txBox="1">
            <a:spLocks noChangeArrowheads="1"/>
          </p:cNvSpPr>
          <p:nvPr/>
        </p:nvSpPr>
        <p:spPr bwMode="auto">
          <a:xfrm>
            <a:off x="4264025" y="4724301"/>
            <a:ext cx="884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/>
              <a:t>Úlcera</a:t>
            </a:r>
          </a:p>
        </p:txBody>
      </p:sp>
      <p:sp>
        <p:nvSpPr>
          <p:cNvPr id="271368" name="Text Box 8"/>
          <p:cNvSpPr txBox="1">
            <a:spLocks noChangeArrowheads="1"/>
          </p:cNvSpPr>
          <p:nvPr/>
        </p:nvSpPr>
        <p:spPr bwMode="auto">
          <a:xfrm>
            <a:off x="5245100" y="4724301"/>
            <a:ext cx="911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/>
              <a:t>Cáncer</a:t>
            </a:r>
          </a:p>
        </p:txBody>
      </p:sp>
      <p:sp>
        <p:nvSpPr>
          <p:cNvPr id="271369" name="Text Box 9"/>
          <p:cNvSpPr txBox="1">
            <a:spLocks noChangeArrowheads="1"/>
          </p:cNvSpPr>
          <p:nvPr/>
        </p:nvSpPr>
        <p:spPr bwMode="auto">
          <a:xfrm>
            <a:off x="6432550" y="4652863"/>
            <a:ext cx="1092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/>
              <a:t>Linfoma </a:t>
            </a:r>
          </a:p>
          <a:p>
            <a:r>
              <a:rPr lang="es-ES_tradnl" sz="1800" b="0" dirty="0"/>
              <a:t>MALT*</a:t>
            </a:r>
          </a:p>
        </p:txBody>
      </p:sp>
      <p:sp>
        <p:nvSpPr>
          <p:cNvPr id="271370" name="Text Box 10"/>
          <p:cNvSpPr txBox="1">
            <a:spLocks noChangeArrowheads="1"/>
          </p:cNvSpPr>
          <p:nvPr/>
        </p:nvSpPr>
        <p:spPr bwMode="auto">
          <a:xfrm>
            <a:off x="3308350" y="3428901"/>
            <a:ext cx="25273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D5474E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INFLAMACIÓN</a:t>
            </a:r>
          </a:p>
        </p:txBody>
      </p:sp>
      <p:sp>
        <p:nvSpPr>
          <p:cNvPr id="271371" name="Line 11"/>
          <p:cNvSpPr>
            <a:spLocks noChangeShapeType="1"/>
          </p:cNvSpPr>
          <p:nvPr/>
        </p:nvSpPr>
        <p:spPr bwMode="auto">
          <a:xfrm>
            <a:off x="4572000" y="3933726"/>
            <a:ext cx="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1372" name="Line 12"/>
          <p:cNvSpPr>
            <a:spLocks noChangeShapeType="1"/>
          </p:cNvSpPr>
          <p:nvPr/>
        </p:nvSpPr>
        <p:spPr bwMode="auto">
          <a:xfrm flipH="1">
            <a:off x="3348038" y="4005163"/>
            <a:ext cx="576262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1373" name="Line 13"/>
          <p:cNvSpPr>
            <a:spLocks noChangeShapeType="1"/>
          </p:cNvSpPr>
          <p:nvPr/>
        </p:nvSpPr>
        <p:spPr bwMode="auto">
          <a:xfrm flipH="1">
            <a:off x="1619250" y="3860701"/>
            <a:ext cx="165735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1374" name="Line 14"/>
          <p:cNvSpPr>
            <a:spLocks noChangeShapeType="1"/>
          </p:cNvSpPr>
          <p:nvPr/>
        </p:nvSpPr>
        <p:spPr bwMode="auto">
          <a:xfrm>
            <a:off x="4932363" y="3933726"/>
            <a:ext cx="935037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1375" name="Line 15"/>
          <p:cNvSpPr>
            <a:spLocks noChangeShapeType="1"/>
          </p:cNvSpPr>
          <p:nvPr/>
        </p:nvSpPr>
        <p:spPr bwMode="auto">
          <a:xfrm>
            <a:off x="5867400" y="3860701"/>
            <a:ext cx="165735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1376" name="Line 16"/>
          <p:cNvSpPr>
            <a:spLocks noChangeShapeType="1"/>
          </p:cNvSpPr>
          <p:nvPr/>
        </p:nvSpPr>
        <p:spPr bwMode="auto">
          <a:xfrm>
            <a:off x="4572000" y="2925663"/>
            <a:ext cx="0" cy="503238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1378" name="Text Box 18"/>
          <p:cNvSpPr txBox="1">
            <a:spLocks noChangeArrowheads="1"/>
          </p:cNvSpPr>
          <p:nvPr/>
        </p:nvSpPr>
        <p:spPr bwMode="auto">
          <a:xfrm>
            <a:off x="912813" y="5684738"/>
            <a:ext cx="7319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* Tejido linfoide asociado a mucosas, parte del sistema inmune entérico</a:t>
            </a:r>
          </a:p>
        </p:txBody>
      </p:sp>
      <p:sp>
        <p:nvSpPr>
          <p:cNvPr id="271380" name="Text Box 20"/>
          <p:cNvSpPr txBox="1">
            <a:spLocks noChangeArrowheads="1"/>
          </p:cNvSpPr>
          <p:nvPr/>
        </p:nvSpPr>
        <p:spPr bwMode="auto">
          <a:xfrm>
            <a:off x="539750" y="549275"/>
            <a:ext cx="2232025" cy="21971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>
                <a:effectLst/>
              </a:rPr>
              <a:t>Fosforilación CagA</a:t>
            </a:r>
          </a:p>
          <a:p>
            <a:pPr algn="l"/>
            <a:r>
              <a:rPr lang="es-ES" sz="1800" b="0">
                <a:effectLst/>
              </a:rPr>
              <a:t>Afectación de vías señalización</a:t>
            </a:r>
          </a:p>
          <a:p>
            <a:pPr algn="l"/>
            <a:endParaRPr lang="es-ES" sz="1800" b="0">
              <a:effectLst/>
            </a:endParaRPr>
          </a:p>
          <a:p>
            <a:pPr algn="l"/>
            <a:r>
              <a:rPr lang="es-ES">
                <a:effectLst/>
              </a:rPr>
              <a:t>Diferenciación, </a:t>
            </a:r>
          </a:p>
          <a:p>
            <a:pPr algn="l"/>
            <a:r>
              <a:rPr lang="es-ES">
                <a:effectLst/>
              </a:rPr>
              <a:t>proliferación y </a:t>
            </a:r>
          </a:p>
          <a:p>
            <a:pPr algn="l"/>
            <a:r>
              <a:rPr lang="es-ES">
                <a:effectLst/>
              </a:rPr>
              <a:t>migración c. </a:t>
            </a:r>
          </a:p>
          <a:p>
            <a:pPr algn="l"/>
            <a:r>
              <a:rPr lang="es-ES">
                <a:effectLst/>
              </a:rPr>
              <a:t>epiteliales</a:t>
            </a:r>
          </a:p>
        </p:txBody>
      </p:sp>
      <p:sp>
        <p:nvSpPr>
          <p:cNvPr id="271381" name="Text Box 21"/>
          <p:cNvSpPr txBox="1">
            <a:spLocks noChangeArrowheads="1"/>
          </p:cNvSpPr>
          <p:nvPr/>
        </p:nvSpPr>
        <p:spPr bwMode="auto">
          <a:xfrm>
            <a:off x="7123113" y="981075"/>
            <a:ext cx="13366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>
                <a:effectLst/>
              </a:rPr>
              <a:t>Patogenia</a:t>
            </a:r>
          </a:p>
          <a:p>
            <a:r>
              <a:rPr lang="es-ES_tradnl" sz="2000" b="0" i="1">
                <a:effectLst/>
              </a:rPr>
              <a:t>H. pylori</a:t>
            </a:r>
          </a:p>
        </p:txBody>
      </p:sp>
      <p:sp>
        <p:nvSpPr>
          <p:cNvPr id="271382" name="Text Box 22"/>
          <p:cNvSpPr txBox="1">
            <a:spLocks noChangeArrowheads="1"/>
          </p:cNvSpPr>
          <p:nvPr/>
        </p:nvSpPr>
        <p:spPr bwMode="auto">
          <a:xfrm>
            <a:off x="2916238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1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1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71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1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71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2" grpId="0" animBg="1"/>
      <p:bldP spid="271364" grpId="0" animBg="1"/>
      <p:bldP spid="271365" grpId="0"/>
      <p:bldP spid="271366" grpId="0"/>
      <p:bldP spid="271367" grpId="0"/>
      <p:bldP spid="271368" grpId="0"/>
      <p:bldP spid="271369" grpId="0"/>
      <p:bldP spid="271370" grpId="0" animBg="1"/>
      <p:bldP spid="271371" grpId="0" animBg="1"/>
      <p:bldP spid="271372" grpId="0" animBg="1"/>
      <p:bldP spid="271373" grpId="0" animBg="1"/>
      <p:bldP spid="271374" grpId="0" animBg="1"/>
      <p:bldP spid="271375" grpId="0" animBg="1"/>
      <p:bldP spid="271376" grpId="0" animBg="1"/>
      <p:bldP spid="271378" grpId="0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Text Box 2"/>
          <p:cNvSpPr txBox="1">
            <a:spLocks noChangeArrowheads="1"/>
          </p:cNvSpPr>
          <p:nvPr/>
        </p:nvSpPr>
        <p:spPr bwMode="auto">
          <a:xfrm>
            <a:off x="5435600" y="2300288"/>
            <a:ext cx="2808288" cy="264687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sz="1000" b="0" dirty="0">
                <a:effectLst/>
                <a:latin typeface="Comic Sans MS" pitchFamily="66" charset="0"/>
              </a:rPr>
              <a:t> </a:t>
            </a:r>
          </a:p>
          <a:p>
            <a:r>
              <a:rPr lang="es-ES_tradnl" sz="1800" b="0" dirty="0">
                <a:effectLst/>
                <a:latin typeface="Comic Sans MS" pitchFamily="66" charset="0"/>
              </a:rPr>
              <a:t>1.</a:t>
            </a:r>
            <a:r>
              <a:rPr lang="es-ES_tradnl" sz="1800" b="0" dirty="0">
                <a:solidFill>
                  <a:srgbClr val="CC0000"/>
                </a:solidFill>
                <a:effectLst/>
                <a:latin typeface="Comic Sans MS" pitchFamily="66" charset="0"/>
              </a:rPr>
              <a:t> </a:t>
            </a:r>
            <a:r>
              <a:rPr lang="es-ES_tradnl" sz="1800" b="0" dirty="0">
                <a:effectLst/>
                <a:latin typeface="Comic Sans MS" pitchFamily="66" charset="0"/>
              </a:rPr>
              <a:t>Aumenta</a:t>
            </a:r>
            <a:r>
              <a:rPr lang="es-ES_tradnl" sz="1800" b="0" dirty="0">
                <a:solidFill>
                  <a:srgbClr val="CC0000"/>
                </a:solidFill>
                <a:effectLst/>
                <a:latin typeface="Comic Sans MS" pitchFamily="66" charset="0"/>
              </a:rPr>
              <a:t> </a:t>
            </a:r>
            <a:r>
              <a:rPr lang="es-ES_tradnl" sz="1800" b="0" dirty="0">
                <a:effectLst/>
                <a:latin typeface="Comic Sans MS" pitchFamily="66" charset="0"/>
              </a:rPr>
              <a:t>secreción</a:t>
            </a:r>
          </a:p>
          <a:p>
            <a:r>
              <a:rPr lang="es-ES_tradnl" sz="1800" b="0" dirty="0">
                <a:solidFill>
                  <a:srgbClr val="CC0000"/>
                </a:solidFill>
                <a:effectLst/>
                <a:latin typeface="Comic Sans MS" pitchFamily="66" charset="0"/>
              </a:rPr>
              <a:t>   </a:t>
            </a:r>
            <a:r>
              <a:rPr lang="es-ES_tradnl" sz="1800" b="0" dirty="0" smtClean="0">
                <a:solidFill>
                  <a:srgbClr val="CC0000"/>
                </a:solidFill>
                <a:effectLst/>
                <a:latin typeface="Comic Sans MS" pitchFamily="66" charset="0"/>
              </a:rPr>
              <a:t> </a:t>
            </a:r>
            <a:r>
              <a:rPr lang="es-ES_tradnl" sz="1800" b="0" dirty="0" smtClean="0">
                <a:solidFill>
                  <a:srgbClr val="CC0000"/>
                </a:solidFill>
                <a:latin typeface="Comic Sans MS" pitchFamily="66" charset="0"/>
              </a:rPr>
              <a:t>Gastrina</a:t>
            </a:r>
            <a:r>
              <a:rPr lang="es-ES_tradnl" sz="1800" b="0" dirty="0" smtClean="0">
                <a:solidFill>
                  <a:srgbClr val="CC0000"/>
                </a:solidFill>
                <a:effectLst/>
                <a:latin typeface="Comic Sans MS" pitchFamily="66" charset="0"/>
              </a:rPr>
              <a:t> </a:t>
            </a:r>
            <a:r>
              <a:rPr lang="es-ES_tradnl" sz="1800" b="0" dirty="0">
                <a:effectLst/>
                <a:latin typeface="Comic Sans MS" pitchFamily="66" charset="0"/>
              </a:rPr>
              <a:t>antro</a:t>
            </a:r>
          </a:p>
          <a:p>
            <a:r>
              <a:rPr lang="es-ES_tradnl" sz="1800" b="0" dirty="0">
                <a:effectLst/>
                <a:latin typeface="Comic Sans MS" pitchFamily="66" charset="0"/>
              </a:rPr>
              <a:t>     (</a:t>
            </a:r>
            <a:r>
              <a:rPr lang="es-ES_tradnl" sz="2000" dirty="0">
                <a:solidFill>
                  <a:srgbClr val="CC0000"/>
                </a:solidFill>
                <a:effectLst/>
                <a:latin typeface="Comic Sans MS" pitchFamily="66" charset="0"/>
              </a:rPr>
              <a:t>+</a:t>
            </a:r>
            <a:r>
              <a:rPr lang="es-ES_tradnl" sz="1800" b="0" dirty="0">
                <a:effectLst/>
                <a:latin typeface="Comic Sans MS" pitchFamily="66" charset="0"/>
              </a:rPr>
              <a:t>) c. “G”</a:t>
            </a:r>
          </a:p>
          <a:p>
            <a:endParaRPr lang="es-ES_tradnl" sz="1000" b="0" dirty="0">
              <a:effectLst/>
              <a:latin typeface="Comic Sans MS" pitchFamily="66" charset="0"/>
            </a:endParaRPr>
          </a:p>
          <a:p>
            <a:r>
              <a:rPr lang="es-ES_tradnl" sz="1800" b="0" dirty="0">
                <a:effectLst/>
                <a:latin typeface="Comic Sans MS" pitchFamily="66" charset="0"/>
              </a:rPr>
              <a:t>2. Inhibe secreción </a:t>
            </a:r>
            <a:r>
              <a:rPr lang="es-ES_tradnl" sz="1800" b="0" dirty="0">
                <a:latin typeface="Comic Sans MS" pitchFamily="66" charset="0"/>
              </a:rPr>
              <a:t>SIH</a:t>
            </a:r>
          </a:p>
          <a:p>
            <a:r>
              <a:rPr lang="es-ES_tradnl" sz="1800" b="0" dirty="0">
                <a:effectLst/>
                <a:latin typeface="Comic Sans MS" pitchFamily="66" charset="0"/>
              </a:rPr>
              <a:t>     (</a:t>
            </a:r>
            <a:r>
              <a:rPr lang="es-ES_tradnl" sz="2000" dirty="0">
                <a:solidFill>
                  <a:srgbClr val="0000CC"/>
                </a:solidFill>
                <a:effectLst/>
                <a:latin typeface="Comic Sans MS" pitchFamily="66" charset="0"/>
              </a:rPr>
              <a:t>-</a:t>
            </a:r>
            <a:r>
              <a:rPr lang="es-ES_tradnl" sz="1800" b="0" dirty="0">
                <a:effectLst/>
                <a:latin typeface="Comic Sans MS" pitchFamily="66" charset="0"/>
              </a:rPr>
              <a:t>) c. “D”</a:t>
            </a:r>
          </a:p>
          <a:p>
            <a:endParaRPr lang="es-ES_tradnl" sz="1000" b="0" dirty="0">
              <a:effectLst/>
              <a:latin typeface="Comic Sans MS" pitchFamily="66" charset="0"/>
            </a:endParaRPr>
          </a:p>
          <a:p>
            <a:r>
              <a:rPr lang="es-ES_tradnl" sz="1800" b="0" dirty="0">
                <a:effectLst/>
                <a:latin typeface="Comic Sans MS" pitchFamily="66" charset="0"/>
              </a:rPr>
              <a:t>3.  </a:t>
            </a:r>
            <a:r>
              <a:rPr lang="es-ES_tradnl" sz="2400" b="0" dirty="0">
                <a:effectLst/>
                <a:latin typeface="Comic Sans MS" pitchFamily="66" charset="0"/>
              </a:rPr>
              <a:t>Aumenta </a:t>
            </a:r>
            <a:r>
              <a:rPr lang="es-ES_tradnl" sz="2400" b="0" dirty="0" err="1">
                <a:solidFill>
                  <a:srgbClr val="CC0000"/>
                </a:solidFill>
                <a:latin typeface="Comic Sans MS" pitchFamily="66" charset="0"/>
              </a:rPr>
              <a:t>HCl</a:t>
            </a:r>
            <a:r>
              <a:rPr lang="es-ES_tradnl" sz="2400" b="0" dirty="0">
                <a:solidFill>
                  <a:srgbClr val="CC0000"/>
                </a:solidFill>
                <a:effectLst/>
                <a:latin typeface="Comic Sans MS" pitchFamily="66" charset="0"/>
              </a:rPr>
              <a:t> </a:t>
            </a:r>
            <a:r>
              <a:rPr lang="es-ES_tradnl" sz="1800" b="0" dirty="0">
                <a:effectLst/>
                <a:latin typeface="Comic Sans MS" pitchFamily="66" charset="0"/>
              </a:rPr>
              <a:t>cuerpo</a:t>
            </a:r>
          </a:p>
        </p:txBody>
      </p:sp>
      <p:pic>
        <p:nvPicPr>
          <p:cNvPr id="274435" name="Picture 3" descr="helico1_bl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133600"/>
            <a:ext cx="4176712" cy="313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527230" y="908050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4439" name="Text Box 7"/>
          <p:cNvSpPr txBox="1">
            <a:spLocks noChangeArrowheads="1"/>
          </p:cNvSpPr>
          <p:nvPr/>
        </p:nvSpPr>
        <p:spPr bwMode="auto">
          <a:xfrm>
            <a:off x="468313" y="1628775"/>
            <a:ext cx="500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/>
              <a:t>¿Qué hace el </a:t>
            </a:r>
            <a:r>
              <a:rPr lang="es-ES" sz="2400" b="0" i="1" dirty="0" err="1"/>
              <a:t>Helicobacter</a:t>
            </a:r>
            <a:r>
              <a:rPr lang="es-ES" sz="2400" b="0" i="1" dirty="0"/>
              <a:t> pylori</a:t>
            </a:r>
            <a:r>
              <a:rPr lang="es-ES" sz="2400" b="0" dirty="0"/>
              <a:t>?</a:t>
            </a:r>
          </a:p>
        </p:txBody>
      </p:sp>
      <p:sp>
        <p:nvSpPr>
          <p:cNvPr id="274440" name="Text Box 8"/>
          <p:cNvSpPr txBox="1">
            <a:spLocks noChangeArrowheads="1"/>
          </p:cNvSpPr>
          <p:nvPr/>
        </p:nvSpPr>
        <p:spPr bwMode="auto">
          <a:xfrm>
            <a:off x="5436096" y="5077633"/>
            <a:ext cx="2803973" cy="1015663"/>
          </a:xfrm>
          <a:prstGeom prst="rect">
            <a:avLst/>
          </a:prstGeom>
          <a:solidFill>
            <a:srgbClr val="FFBD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effectLst/>
              </a:rPr>
              <a:t>Al </a:t>
            </a:r>
            <a:r>
              <a:rPr lang="es-ES" sz="2000" u="sng" dirty="0">
                <a:effectLst/>
              </a:rPr>
              <a:t>duodeno</a:t>
            </a:r>
            <a:r>
              <a:rPr lang="es-ES" sz="2000" dirty="0">
                <a:effectLst/>
              </a:rPr>
              <a:t> </a:t>
            </a:r>
            <a:r>
              <a:rPr lang="es-ES" sz="2000" b="0" dirty="0">
                <a:effectLst/>
              </a:rPr>
              <a:t>llega más </a:t>
            </a:r>
          </a:p>
          <a:p>
            <a:pPr algn="l"/>
            <a:r>
              <a:rPr lang="es-ES" sz="2000" b="0" dirty="0">
                <a:effectLst/>
              </a:rPr>
              <a:t>ácido que no puede </a:t>
            </a:r>
          </a:p>
          <a:p>
            <a:pPr algn="l"/>
            <a:r>
              <a:rPr lang="es-ES" sz="2000" b="0" dirty="0">
                <a:effectLst/>
              </a:rPr>
              <a:t>ser neutralizado</a:t>
            </a:r>
          </a:p>
        </p:txBody>
      </p:sp>
      <p:sp>
        <p:nvSpPr>
          <p:cNvPr id="274441" name="Text Box 9"/>
          <p:cNvSpPr txBox="1">
            <a:spLocks noChangeArrowheads="1"/>
          </p:cNvSpPr>
          <p:nvPr/>
        </p:nvSpPr>
        <p:spPr bwMode="auto">
          <a:xfrm>
            <a:off x="5314037" y="1844675"/>
            <a:ext cx="212590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/>
              </a:rPr>
              <a:t>En el estómago</a:t>
            </a:r>
            <a:r>
              <a:rPr lang="es-ES" sz="2000" b="0" dirty="0">
                <a:effectLst/>
              </a:rPr>
              <a:t>: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7333708" y="615662"/>
            <a:ext cx="120577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Patogenia</a:t>
            </a:r>
          </a:p>
          <a:p>
            <a:r>
              <a:rPr lang="es-ES_tradnl" sz="1800" b="0" i="1">
                <a:effectLst/>
              </a:rPr>
              <a:t>H. pylori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4" grpId="0" animBg="1"/>
      <p:bldP spid="274439" grpId="0"/>
      <p:bldP spid="274440" grpId="0" animBg="1"/>
      <p:bldP spid="2744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img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30046" r="20164" b="7367"/>
          <a:stretch>
            <a:fillRect/>
          </a:stretch>
        </p:blipFill>
        <p:spPr>
          <a:xfrm>
            <a:off x="755650" y="620713"/>
            <a:ext cx="4298950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116013" y="4868863"/>
            <a:ext cx="2386012" cy="730250"/>
          </a:xfrm>
          <a:prstGeom prst="rect">
            <a:avLst/>
          </a:prstGeom>
          <a:solidFill>
            <a:srgbClr val="FFE5E5"/>
          </a:solidFill>
          <a:ln w="28575">
            <a:solidFill>
              <a:srgbClr val="E689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b="0"/>
              <a:t>Epitelio </a:t>
            </a:r>
          </a:p>
          <a:p>
            <a:r>
              <a:rPr lang="es-ES" sz="2000" b="0"/>
              <a:t>Uniones estrechas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659563" y="1052513"/>
            <a:ext cx="1692275" cy="365125"/>
          </a:xfrm>
          <a:prstGeom prst="rect">
            <a:avLst/>
          </a:prstGeom>
          <a:solidFill>
            <a:srgbClr val="FFCCCC"/>
          </a:solidFill>
          <a:ln w="28575">
            <a:solidFill>
              <a:srgbClr val="FF7C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>
                <a:effectLst/>
              </a:rPr>
              <a:t>INTRÍNSECA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323850" y="3333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ABB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5148262" y="1984375"/>
            <a:ext cx="3456185" cy="246221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Funciones:</a:t>
            </a:r>
          </a:p>
          <a:p>
            <a:pPr algn="l"/>
            <a:endParaRPr lang="es-MX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MX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MX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Evita paso de moléculas  </a:t>
            </a:r>
          </a:p>
          <a:p>
            <a:pPr algn="l"/>
            <a:r>
              <a:rPr lang="es-MX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e iones entre células</a:t>
            </a:r>
          </a:p>
          <a:p>
            <a:pPr algn="l"/>
            <a:endParaRPr lang="es-MX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MX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MX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Bloquea movimiento de  </a:t>
            </a:r>
          </a:p>
          <a:p>
            <a:pPr algn="l"/>
            <a:r>
              <a:rPr lang="es-MX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proteínas integrales</a:t>
            </a:r>
          </a:p>
          <a:p>
            <a:pPr algn="l"/>
            <a:endParaRPr lang="es-MX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MX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MX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Mantenimiento</a:t>
            </a:r>
            <a:r>
              <a:rPr lang="es-MX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MX" sz="2400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polaridad</a:t>
            </a:r>
          </a:p>
          <a:p>
            <a:pPr algn="l"/>
            <a:r>
              <a:rPr lang="es-MX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Apical y Basal</a:t>
            </a:r>
          </a:p>
        </p:txBody>
      </p:sp>
      <p:pic>
        <p:nvPicPr>
          <p:cNvPr id="9240" name="Picture 2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7" t="21240" r="52376" b="47537"/>
          <a:stretch>
            <a:fillRect/>
          </a:stretch>
        </p:blipFill>
        <p:spPr bwMode="auto">
          <a:xfrm>
            <a:off x="4211638" y="4940300"/>
            <a:ext cx="1800225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9241" name="Oval 25"/>
          <p:cNvSpPr>
            <a:spLocks noChangeArrowheads="1"/>
          </p:cNvSpPr>
          <p:nvPr/>
        </p:nvSpPr>
        <p:spPr bwMode="auto">
          <a:xfrm>
            <a:off x="5219700" y="4941888"/>
            <a:ext cx="144463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42" name="Oval 26"/>
          <p:cNvSpPr>
            <a:spLocks noChangeArrowheads="1"/>
          </p:cNvSpPr>
          <p:nvPr/>
        </p:nvSpPr>
        <p:spPr bwMode="auto">
          <a:xfrm>
            <a:off x="4356100" y="4797425"/>
            <a:ext cx="503238" cy="50323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 flipV="1">
            <a:off x="4716463" y="4005263"/>
            <a:ext cx="215900" cy="792162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2339975" y="4149725"/>
            <a:ext cx="15843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1116013" y="4076700"/>
            <a:ext cx="5762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47" name="Rectangle 31"/>
          <p:cNvSpPr>
            <a:spLocks noChangeArrowheads="1"/>
          </p:cNvSpPr>
          <p:nvPr/>
        </p:nvSpPr>
        <p:spPr bwMode="auto">
          <a:xfrm>
            <a:off x="1619250" y="4437063"/>
            <a:ext cx="7921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43" name="Line 27"/>
          <p:cNvSpPr>
            <a:spLocks noChangeShapeType="1"/>
          </p:cNvSpPr>
          <p:nvPr/>
        </p:nvSpPr>
        <p:spPr bwMode="auto">
          <a:xfrm flipH="1" flipV="1">
            <a:off x="1116013" y="3860800"/>
            <a:ext cx="3240087" cy="11525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6084888" y="549275"/>
            <a:ext cx="227012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Barrera Protectora</a:t>
            </a:r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3924300" y="549275"/>
            <a:ext cx="12239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3851275" y="692150"/>
            <a:ext cx="1169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Proteínas </a:t>
            </a:r>
          </a:p>
          <a:p>
            <a:pPr algn="l"/>
            <a:r>
              <a:rPr lang="es-ES_tradnl">
                <a:effectLst/>
              </a:rPr>
              <a:t>integrales</a:t>
            </a:r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3132138" y="4076700"/>
            <a:ext cx="11699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Proteínas </a:t>
            </a:r>
          </a:p>
          <a:p>
            <a:pPr algn="l"/>
            <a:r>
              <a:rPr lang="es-ES_tradnl">
                <a:effectLst/>
              </a:rPr>
              <a:t>integrales</a:t>
            </a:r>
          </a:p>
        </p:txBody>
      </p:sp>
      <p:sp>
        <p:nvSpPr>
          <p:cNvPr id="9252" name="Rectangle 36"/>
          <p:cNvSpPr>
            <a:spLocks noChangeArrowheads="1"/>
          </p:cNvSpPr>
          <p:nvPr/>
        </p:nvSpPr>
        <p:spPr bwMode="auto">
          <a:xfrm>
            <a:off x="3132138" y="1773238"/>
            <a:ext cx="16557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3" name="Rectangle 37"/>
          <p:cNvSpPr>
            <a:spLocks noChangeArrowheads="1"/>
          </p:cNvSpPr>
          <p:nvPr/>
        </p:nvSpPr>
        <p:spPr bwMode="auto">
          <a:xfrm>
            <a:off x="3708400" y="1557338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4" name="Rectangle 38"/>
          <p:cNvSpPr>
            <a:spLocks noChangeArrowheads="1"/>
          </p:cNvSpPr>
          <p:nvPr/>
        </p:nvSpPr>
        <p:spPr bwMode="auto">
          <a:xfrm>
            <a:off x="4067175" y="3357563"/>
            <a:ext cx="7921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3132138" y="1628775"/>
            <a:ext cx="10398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Unión </a:t>
            </a:r>
          </a:p>
          <a:p>
            <a:pPr algn="l"/>
            <a:r>
              <a:rPr lang="es-ES_tradnl">
                <a:effectLst/>
              </a:rPr>
              <a:t>estrecha</a:t>
            </a:r>
          </a:p>
        </p:txBody>
      </p:sp>
      <p:sp>
        <p:nvSpPr>
          <p:cNvPr id="9256" name="Text Box 40"/>
          <p:cNvSpPr txBox="1">
            <a:spLocks noChangeArrowheads="1"/>
          </p:cNvSpPr>
          <p:nvPr/>
        </p:nvSpPr>
        <p:spPr bwMode="auto">
          <a:xfrm>
            <a:off x="1403350" y="1484313"/>
            <a:ext cx="7588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Borde </a:t>
            </a:r>
          </a:p>
          <a:p>
            <a:pPr algn="l"/>
            <a:r>
              <a:rPr lang="es-ES_tradnl" sz="1400">
                <a:effectLst/>
              </a:rPr>
              <a:t>Apical</a:t>
            </a:r>
          </a:p>
        </p:txBody>
      </p:sp>
      <p:sp>
        <p:nvSpPr>
          <p:cNvPr id="9257" name="Text Box 41"/>
          <p:cNvSpPr txBox="1">
            <a:spLocks noChangeArrowheads="1"/>
          </p:cNvSpPr>
          <p:nvPr/>
        </p:nvSpPr>
        <p:spPr bwMode="auto">
          <a:xfrm>
            <a:off x="3779838" y="3357563"/>
            <a:ext cx="11334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Borde </a:t>
            </a:r>
          </a:p>
          <a:p>
            <a:pPr algn="l"/>
            <a:r>
              <a:rPr lang="es-ES_tradnl" sz="1400">
                <a:effectLst/>
              </a:rPr>
              <a:t>laterobasal</a:t>
            </a:r>
          </a:p>
        </p:txBody>
      </p:sp>
      <p:sp>
        <p:nvSpPr>
          <p:cNvPr id="9259" name="Oval 43"/>
          <p:cNvSpPr>
            <a:spLocks noChangeArrowheads="1"/>
          </p:cNvSpPr>
          <p:nvPr/>
        </p:nvSpPr>
        <p:spPr bwMode="auto">
          <a:xfrm>
            <a:off x="1404144" y="2315687"/>
            <a:ext cx="575469" cy="1113313"/>
          </a:xfrm>
          <a:prstGeom prst="ellipse">
            <a:avLst/>
          </a:prstGeom>
          <a:solidFill>
            <a:srgbClr val="89C4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60" name="Oval 44"/>
          <p:cNvSpPr>
            <a:spLocks noChangeArrowheads="1"/>
          </p:cNvSpPr>
          <p:nvPr/>
        </p:nvSpPr>
        <p:spPr bwMode="auto">
          <a:xfrm rot="-553378">
            <a:off x="3485689" y="2274633"/>
            <a:ext cx="598912" cy="1138283"/>
          </a:xfrm>
          <a:prstGeom prst="ellipse">
            <a:avLst/>
          </a:prstGeom>
          <a:solidFill>
            <a:srgbClr val="89C4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61" name="Oval 45"/>
          <p:cNvSpPr>
            <a:spLocks noChangeArrowheads="1"/>
          </p:cNvSpPr>
          <p:nvPr/>
        </p:nvSpPr>
        <p:spPr bwMode="auto">
          <a:xfrm>
            <a:off x="5219700" y="48688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8" grpId="0" animBg="1"/>
      <p:bldP spid="9242" grpId="0" animBg="1"/>
      <p:bldP spid="9244" grpId="0" animBg="1"/>
      <p:bldP spid="9245" grpId="0" animBg="1"/>
      <p:bldP spid="9246" grpId="0" animBg="1"/>
      <p:bldP spid="9247" grpId="0" animBg="1"/>
      <p:bldP spid="9243" grpId="0" animBg="1"/>
      <p:bldP spid="9249" grpId="0" animBg="1"/>
      <p:bldP spid="9250" grpId="0"/>
      <p:bldP spid="9251" grpId="0"/>
      <p:bldP spid="9252" grpId="0" animBg="1"/>
      <p:bldP spid="9253" grpId="0" animBg="1"/>
      <p:bldP spid="9254" grpId="0" animBg="1"/>
      <p:bldP spid="9255" grpId="0"/>
      <p:bldP spid="9256" grpId="0"/>
      <p:bldP spid="9257" grpId="0"/>
      <p:bldP spid="9259" grpId="0" animBg="1"/>
      <p:bldP spid="9260" grpId="0" animBg="1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ChangeArrowheads="1"/>
          </p:cNvSpPr>
          <p:nvPr/>
        </p:nvSpPr>
        <p:spPr bwMode="auto">
          <a:xfrm>
            <a:off x="2052638" y="44450"/>
            <a:ext cx="41036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9555" name="Text Box 3"/>
          <p:cNvSpPr txBox="1">
            <a:spLocks noChangeArrowheads="1"/>
          </p:cNvSpPr>
          <p:nvPr/>
        </p:nvSpPr>
        <p:spPr bwMode="auto">
          <a:xfrm>
            <a:off x="6922472" y="1670050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9556" name="Text Box 4"/>
          <p:cNvSpPr txBox="1">
            <a:spLocks noChangeArrowheads="1"/>
          </p:cNvSpPr>
          <p:nvPr/>
        </p:nvSpPr>
        <p:spPr bwMode="auto">
          <a:xfrm>
            <a:off x="836613" y="1020763"/>
            <a:ext cx="4383087" cy="520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sz="2400" dirty="0">
                <a:effectLst/>
                <a:latin typeface="Comic Sans MS" pitchFamily="66" charset="0"/>
              </a:rPr>
              <a:t>Infección por </a:t>
            </a:r>
            <a:r>
              <a:rPr lang="es-ES" sz="2400" i="1" dirty="0">
                <a:effectLst/>
                <a:latin typeface="Comic Sans MS" pitchFamily="66" charset="0"/>
              </a:rPr>
              <a:t>H. pylori</a:t>
            </a:r>
          </a:p>
          <a:p>
            <a:r>
              <a:rPr lang="es-ES" sz="2400" i="1" dirty="0">
                <a:effectLst/>
                <a:latin typeface="Comic Sans MS" pitchFamily="66" charset="0"/>
              </a:rPr>
              <a:t>	  </a:t>
            </a:r>
            <a:r>
              <a:rPr lang="es-ES" sz="2400" dirty="0">
                <a:solidFill>
                  <a:srgbClr val="0000FF"/>
                </a:solidFill>
                <a:effectLst/>
                <a:latin typeface="Comic Sans MS" pitchFamily="66" charset="0"/>
              </a:rPr>
              <a:t>Antibióticos  curan</a:t>
            </a:r>
            <a:r>
              <a:rPr lang="es-ES" sz="2400" b="0" dirty="0">
                <a:effectLst/>
                <a:latin typeface="Comic Sans MS" pitchFamily="66" charset="0"/>
              </a:rPr>
              <a:t>!</a:t>
            </a:r>
          </a:p>
          <a:p>
            <a:endParaRPr lang="es-ES" sz="1000" b="0" dirty="0">
              <a:effectLst/>
              <a:latin typeface="Comic Sans MS" pitchFamily="66" charset="0"/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Drogas ASA, AINES, ESTEROIDES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  <a:r>
              <a:rPr lang="es-ES" sz="18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Eliminar las drogas</a:t>
            </a:r>
          </a:p>
          <a:p>
            <a:pPr>
              <a:buFontTx/>
              <a:buAutoNum type="arabicPeriod"/>
            </a:pPr>
            <a:endParaRPr lang="es-ES" sz="10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Úlceras de estrés, disminución flujo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  <a:r>
              <a:rPr lang="es-ES" sz="18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Tratamiento preventivo</a:t>
            </a:r>
          </a:p>
          <a:p>
            <a:endParaRPr lang="es-ES" sz="10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4"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Tumores </a:t>
            </a:r>
            <a:r>
              <a:rPr lang="es-ES" sz="18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gastrinomas</a:t>
            </a:r>
            <a:endParaRPr lang="es-ES" sz="18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</a:t>
            </a:r>
            <a:r>
              <a:rPr lang="es-ES" sz="18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Cirugía</a:t>
            </a:r>
          </a:p>
          <a:p>
            <a:endParaRPr lang="es-ES" sz="10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1800" b="0" dirty="0">
                <a:effectLst/>
                <a:latin typeface="Comic Sans MS" pitchFamily="66" charset="0"/>
              </a:rPr>
              <a:t>5. </a:t>
            </a:r>
            <a:r>
              <a:rPr lang="es-ES" sz="1800" dirty="0">
                <a:effectLst/>
                <a:latin typeface="Comic Sans MS" pitchFamily="66" charset="0"/>
              </a:rPr>
              <a:t>CIGARRILLO</a:t>
            </a:r>
          </a:p>
          <a:p>
            <a:r>
              <a:rPr lang="es-ES" sz="1800" dirty="0">
                <a:effectLst/>
                <a:latin typeface="Comic Sans MS" pitchFamily="66" charset="0"/>
              </a:rPr>
              <a:t>   </a:t>
            </a:r>
            <a:r>
              <a:rPr lang="es-ES" sz="1800" b="0" dirty="0">
                <a:effectLst/>
                <a:latin typeface="Comic Sans MS" pitchFamily="66" charset="0"/>
              </a:rPr>
              <a:t>Hay aumento de susceptibilidad  </a:t>
            </a:r>
            <a:endParaRPr lang="es-ES" sz="1800" b="0" dirty="0" smtClean="0">
              <a:effectLst/>
              <a:latin typeface="Comic Sans MS" pitchFamily="66" charset="0"/>
            </a:endParaRPr>
          </a:p>
          <a:p>
            <a:r>
              <a:rPr lang="es-ES" sz="1800" b="0" dirty="0">
                <a:effectLst/>
                <a:latin typeface="Comic Sans MS" pitchFamily="66" charset="0"/>
              </a:rPr>
              <a:t> </a:t>
            </a:r>
            <a:r>
              <a:rPr lang="es-ES" sz="1800" b="0" dirty="0" smtClean="0">
                <a:effectLst/>
                <a:latin typeface="Comic Sans MS" pitchFamily="66" charset="0"/>
              </a:rPr>
              <a:t>   en </a:t>
            </a:r>
            <a:r>
              <a:rPr lang="es-ES" sz="1800" b="0" dirty="0">
                <a:effectLst/>
                <a:latin typeface="Comic Sans MS" pitchFamily="66" charset="0"/>
              </a:rPr>
              <a:t>fumadores a la infección con </a:t>
            </a:r>
          </a:p>
          <a:p>
            <a:pPr marL="261938" indent="-261938"/>
            <a:r>
              <a:rPr lang="es-ES" sz="1800" b="0" dirty="0">
                <a:effectLst/>
                <a:latin typeface="Comic Sans MS" pitchFamily="66" charset="0"/>
              </a:rPr>
              <a:t>    </a:t>
            </a:r>
            <a:r>
              <a:rPr lang="es-ES" sz="1800" b="0" dirty="0" smtClean="0">
                <a:effectLst/>
                <a:latin typeface="Comic Sans MS" pitchFamily="66" charset="0"/>
              </a:rPr>
              <a:t>H</a:t>
            </a:r>
            <a:r>
              <a:rPr lang="es-ES" sz="1800" b="0" dirty="0">
                <a:effectLst/>
                <a:latin typeface="Comic Sans MS" pitchFamily="66" charset="0"/>
              </a:rPr>
              <a:t>. pylori</a:t>
            </a:r>
            <a:r>
              <a:rPr lang="es-ES" sz="1800" dirty="0">
                <a:effectLst/>
                <a:latin typeface="Comic Sans MS" pitchFamily="66" charset="0"/>
              </a:rPr>
              <a:t> </a:t>
            </a:r>
            <a:r>
              <a:rPr lang="es-ES" sz="1800" b="0" dirty="0">
                <a:effectLst/>
                <a:latin typeface="Comic Sans MS" pitchFamily="66" charset="0"/>
              </a:rPr>
              <a:t>y la infección </a:t>
            </a:r>
            <a:r>
              <a:rPr lang="es-ES" sz="1800" b="0" dirty="0" smtClean="0">
                <a:effectLst/>
                <a:latin typeface="Comic Sans MS" pitchFamily="66" charset="0"/>
              </a:rPr>
              <a:t>puede persistir </a:t>
            </a:r>
            <a:r>
              <a:rPr lang="es-ES" sz="1800" b="0" dirty="0">
                <a:effectLst/>
                <a:latin typeface="Comic Sans MS" pitchFamily="66" charset="0"/>
              </a:rPr>
              <a:t>en fumadores</a:t>
            </a:r>
          </a:p>
          <a:p>
            <a:endParaRPr lang="es-ES" sz="1000" b="0" dirty="0">
              <a:effectLst/>
              <a:latin typeface="Comic Sans MS" pitchFamily="66" charset="0"/>
            </a:endParaRPr>
          </a:p>
          <a:p>
            <a:r>
              <a:rPr lang="es-ES" sz="1800" b="0" dirty="0">
                <a:effectLst/>
                <a:latin typeface="Comic Sans MS" pitchFamily="66" charset="0"/>
              </a:rPr>
              <a:t>6. </a:t>
            </a:r>
            <a:r>
              <a:rPr lang="es-ES" sz="1800" dirty="0">
                <a:effectLst/>
                <a:latin typeface="Comic Sans MS" pitchFamily="66" charset="0"/>
              </a:rPr>
              <a:t>ALCOHOL</a:t>
            </a:r>
            <a:r>
              <a:rPr lang="es-ES" sz="1800" b="0" dirty="0">
                <a:effectLst/>
                <a:latin typeface="Comic Sans MS" pitchFamily="66" charset="0"/>
              </a:rPr>
              <a:t> asociación con </a:t>
            </a:r>
            <a:endParaRPr lang="es-ES" sz="1800" b="0" dirty="0" smtClean="0">
              <a:effectLst/>
              <a:latin typeface="Comic Sans MS" pitchFamily="66" charset="0"/>
            </a:endParaRPr>
          </a:p>
          <a:p>
            <a:r>
              <a:rPr lang="es-ES" sz="1800" b="0" dirty="0">
                <a:effectLst/>
                <a:latin typeface="Comic Sans MS" pitchFamily="66" charset="0"/>
              </a:rPr>
              <a:t> </a:t>
            </a:r>
            <a:r>
              <a:rPr lang="es-ES" sz="1800" b="0" dirty="0" smtClean="0">
                <a:effectLst/>
                <a:latin typeface="Comic Sans MS" pitchFamily="66" charset="0"/>
              </a:rPr>
              <a:t>   H</a:t>
            </a:r>
            <a:r>
              <a:rPr lang="es-ES" sz="1800" b="0" dirty="0">
                <a:effectLst/>
                <a:latin typeface="Comic Sans MS" pitchFamily="66" charset="0"/>
              </a:rPr>
              <a:t>. pylori</a:t>
            </a:r>
          </a:p>
        </p:txBody>
      </p:sp>
      <p:sp>
        <p:nvSpPr>
          <p:cNvPr id="279557" name="Text Box 5"/>
          <p:cNvSpPr txBox="1">
            <a:spLocks noChangeArrowheads="1"/>
          </p:cNvSpPr>
          <p:nvPr/>
        </p:nvSpPr>
        <p:spPr bwMode="auto">
          <a:xfrm>
            <a:off x="6589850" y="428625"/>
            <a:ext cx="174438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Úlcera péptica</a:t>
            </a:r>
          </a:p>
        </p:txBody>
      </p:sp>
      <p:sp>
        <p:nvSpPr>
          <p:cNvPr id="279558" name="Oval 6"/>
          <p:cNvSpPr>
            <a:spLocks noChangeArrowheads="1"/>
          </p:cNvSpPr>
          <p:nvPr/>
        </p:nvSpPr>
        <p:spPr bwMode="auto">
          <a:xfrm>
            <a:off x="754063" y="763588"/>
            <a:ext cx="4365625" cy="11525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9559" name="Text Box 7"/>
          <p:cNvSpPr txBox="1">
            <a:spLocks noChangeArrowheads="1"/>
          </p:cNvSpPr>
          <p:nvPr/>
        </p:nvSpPr>
        <p:spPr bwMode="auto">
          <a:xfrm>
            <a:off x="6659563" y="908050"/>
            <a:ext cx="1681162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Tratamiento</a:t>
            </a:r>
          </a:p>
          <a:p>
            <a:r>
              <a:rPr lang="es-ES" sz="2000" b="0">
                <a:effectLst/>
              </a:rPr>
              <a:t>causal</a:t>
            </a:r>
          </a:p>
        </p:txBody>
      </p:sp>
      <p:sp>
        <p:nvSpPr>
          <p:cNvPr id="279560" name="Text Box 8"/>
          <p:cNvSpPr txBox="1">
            <a:spLocks noChangeArrowheads="1"/>
          </p:cNvSpPr>
          <p:nvPr/>
        </p:nvSpPr>
        <p:spPr bwMode="auto">
          <a:xfrm>
            <a:off x="4931002" y="3501008"/>
            <a:ext cx="3845925" cy="1446550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>
            <a:innerShdw blurRad="63500" dist="50800" dir="8100000">
              <a:srgbClr val="0000CC">
                <a:alpha val="50000"/>
              </a:srgb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FUMAR </a:t>
            </a:r>
          </a:p>
          <a:p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¡Y menos 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una</a:t>
            </a:r>
          </a:p>
          <a:p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Escuela de Medicina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  <a:r>
              <a:rPr lang="es-ES_tradnl" sz="2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sp>
        <p:nvSpPr>
          <p:cNvPr id="279561" name="Text Box 9"/>
          <p:cNvSpPr txBox="1">
            <a:spLocks noChangeArrowheads="1"/>
          </p:cNvSpPr>
          <p:nvPr/>
        </p:nvSpPr>
        <p:spPr bwMode="auto">
          <a:xfrm>
            <a:off x="4848100" y="5085184"/>
            <a:ext cx="4116388" cy="641350"/>
          </a:xfrm>
          <a:prstGeom prst="rect">
            <a:avLst/>
          </a:prstGeom>
          <a:solidFill>
            <a:srgbClr val="FDB5C6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0" dirty="0">
                <a:effectLst/>
              </a:rPr>
              <a:t>Riesgo aumentado de cáncer gástrico</a:t>
            </a:r>
          </a:p>
          <a:p>
            <a:r>
              <a:rPr lang="es-ES_tradnl" sz="1800" b="0" dirty="0">
                <a:effectLst/>
              </a:rPr>
              <a:t>Fumar  con infección </a:t>
            </a:r>
            <a:r>
              <a:rPr lang="es-ES_tradnl" sz="1800" b="0" i="1" dirty="0">
                <a:effectLst/>
              </a:rPr>
              <a:t>H. pylori</a:t>
            </a:r>
          </a:p>
        </p:txBody>
      </p:sp>
      <p:sp>
        <p:nvSpPr>
          <p:cNvPr id="279563" name="Rectangle 11"/>
          <p:cNvSpPr>
            <a:spLocks noChangeArrowheads="1"/>
          </p:cNvSpPr>
          <p:nvPr/>
        </p:nvSpPr>
        <p:spPr bwMode="auto">
          <a:xfrm>
            <a:off x="5579609" y="5849938"/>
            <a:ext cx="30956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/>
            <a:r>
              <a:rPr lang="es-ES" sz="1000" b="0" dirty="0" err="1">
                <a:effectLst/>
                <a:hlinkClick r:id="rId2" tooltip="Epidemiology (Cambridge, Mass.)."/>
              </a:rPr>
              <a:t>Epidemiology</a:t>
            </a:r>
            <a:r>
              <a:rPr lang="es-ES" sz="1000" b="0" dirty="0">
                <a:effectLst/>
                <a:hlinkClick r:id="rId2" tooltip="Epidemiology (Cambridge, Mass.)."/>
              </a:rPr>
              <a:t>.</a:t>
            </a:r>
            <a:r>
              <a:rPr lang="es-ES" sz="1000" b="0" dirty="0">
                <a:effectLst/>
              </a:rPr>
              <a:t> 2005 Jul;16(4):586-90</a:t>
            </a:r>
            <a:endParaRPr lang="es-ES" sz="1000" dirty="0">
              <a:effectLst/>
            </a:endParaRPr>
          </a:p>
          <a:p>
            <a:pPr algn="r"/>
            <a:r>
              <a:rPr lang="es-ES" sz="1000" dirty="0" err="1">
                <a:effectLst/>
              </a:rPr>
              <a:t>Medscape</a:t>
            </a:r>
            <a:r>
              <a:rPr lang="es-ES" sz="1000" dirty="0">
                <a:effectLst/>
              </a:rPr>
              <a:t> 02/02/2010 http://www.medscape.com/viewarticle/715202 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07504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79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autoRev="1" fill="hold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autoRev="1" fill="hold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autoRev="1" fill="hold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6" grpId="0"/>
      <p:bldP spid="279558" grpId="0" animBg="1"/>
      <p:bldP spid="279560" grpId="0" animBg="1"/>
      <p:bldP spid="279560" grpId="1" animBg="1"/>
      <p:bldP spid="279561" grpId="0" animBg="1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Text Box 2"/>
          <p:cNvSpPr txBox="1">
            <a:spLocks noChangeArrowheads="1"/>
          </p:cNvSpPr>
          <p:nvPr/>
        </p:nvSpPr>
        <p:spPr bwMode="auto">
          <a:xfrm>
            <a:off x="2014249" y="5013325"/>
            <a:ext cx="5115503" cy="523220"/>
          </a:xfrm>
          <a:prstGeom prst="rect">
            <a:avLst/>
          </a:prstGeom>
          <a:solidFill>
            <a:srgbClr val="E6BBB8"/>
          </a:solidFill>
          <a:ln w="2857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/>
              <a:t>DAÑO MUCOSA GÁSTRICA</a:t>
            </a:r>
          </a:p>
        </p:txBody>
      </p:sp>
      <p:sp>
        <p:nvSpPr>
          <p:cNvPr id="290819" name="Line 3"/>
          <p:cNvSpPr>
            <a:spLocks noChangeShapeType="1"/>
          </p:cNvSpPr>
          <p:nvPr/>
        </p:nvSpPr>
        <p:spPr bwMode="auto">
          <a:xfrm>
            <a:off x="3238500" y="4421188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20" name="Line 4"/>
          <p:cNvSpPr>
            <a:spLocks noChangeShapeType="1"/>
          </p:cNvSpPr>
          <p:nvPr/>
        </p:nvSpPr>
        <p:spPr bwMode="auto">
          <a:xfrm>
            <a:off x="5757863" y="4421188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21" name="Text Box 5"/>
          <p:cNvSpPr txBox="1">
            <a:spLocks noChangeArrowheads="1"/>
          </p:cNvSpPr>
          <p:nvPr/>
        </p:nvSpPr>
        <p:spPr bwMode="auto">
          <a:xfrm>
            <a:off x="6634163" y="1115452"/>
            <a:ext cx="189827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AABB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Drogas Efectos</a:t>
            </a:r>
            <a:endParaRPr lang="es-ES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0822" name="Text Box 6"/>
          <p:cNvSpPr txBox="1">
            <a:spLocks noChangeArrowheads="1"/>
          </p:cNvSpPr>
          <p:nvPr/>
        </p:nvSpPr>
        <p:spPr bwMode="auto">
          <a:xfrm>
            <a:off x="6345238" y="579393"/>
            <a:ext cx="2180405" cy="400110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IV. PATOLOGÍA</a:t>
            </a:r>
          </a:p>
        </p:txBody>
      </p:sp>
      <p:sp>
        <p:nvSpPr>
          <p:cNvPr id="290823" name="Rectangle 7"/>
          <p:cNvSpPr>
            <a:spLocks noChangeArrowheads="1"/>
          </p:cNvSpPr>
          <p:nvPr/>
        </p:nvSpPr>
        <p:spPr bwMode="auto">
          <a:xfrm>
            <a:off x="4140200" y="3716338"/>
            <a:ext cx="2160588" cy="936625"/>
          </a:xfrm>
          <a:prstGeom prst="rect">
            <a:avLst/>
          </a:prstGeom>
          <a:solidFill>
            <a:srgbClr val="7B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0824" name="Rectangle 8"/>
          <p:cNvSpPr>
            <a:spLocks noChangeArrowheads="1"/>
          </p:cNvSpPr>
          <p:nvPr/>
        </p:nvSpPr>
        <p:spPr bwMode="auto">
          <a:xfrm>
            <a:off x="2519363" y="3700463"/>
            <a:ext cx="1150937" cy="720725"/>
          </a:xfrm>
          <a:prstGeom prst="rect">
            <a:avLst/>
          </a:prstGeom>
          <a:solidFill>
            <a:srgbClr val="FFD3BD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0825" name="Text Box 9"/>
          <p:cNvSpPr txBox="1">
            <a:spLocks noChangeArrowheads="1"/>
          </p:cNvSpPr>
          <p:nvPr/>
        </p:nvSpPr>
        <p:spPr bwMode="auto">
          <a:xfrm>
            <a:off x="3536950" y="1844675"/>
            <a:ext cx="2212975" cy="1493838"/>
          </a:xfrm>
          <a:prstGeom prst="rect">
            <a:avLst/>
          </a:prstGeom>
          <a:solidFill>
            <a:srgbClr val="D4E1EE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0">
                <a:effectLst/>
              </a:rPr>
              <a:t>USO FRECUENTE </a:t>
            </a:r>
          </a:p>
          <a:p>
            <a:r>
              <a:rPr lang="es-MX" sz="1800" b="0">
                <a:effectLst/>
              </a:rPr>
              <a:t>Aspirina</a:t>
            </a:r>
          </a:p>
          <a:p>
            <a:r>
              <a:rPr lang="es-MX" sz="1800" b="0">
                <a:effectLst/>
              </a:rPr>
              <a:t>Café</a:t>
            </a:r>
          </a:p>
          <a:p>
            <a:r>
              <a:rPr lang="es-MX" sz="1800" b="0">
                <a:effectLst/>
              </a:rPr>
              <a:t>Nicotina </a:t>
            </a:r>
          </a:p>
          <a:p>
            <a:r>
              <a:rPr lang="es-MX" sz="1800" b="0">
                <a:effectLst/>
              </a:rPr>
              <a:t>Alcohol</a:t>
            </a:r>
          </a:p>
        </p:txBody>
      </p:sp>
      <p:sp>
        <p:nvSpPr>
          <p:cNvPr id="290826" name="Text Box 10"/>
          <p:cNvSpPr txBox="1">
            <a:spLocks noChangeArrowheads="1"/>
          </p:cNvSpPr>
          <p:nvPr/>
        </p:nvSpPr>
        <p:spPr bwMode="auto">
          <a:xfrm>
            <a:off x="2735263" y="3916363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2400">
                <a:effectLst/>
              </a:rPr>
              <a:t>HCl</a:t>
            </a:r>
          </a:p>
        </p:txBody>
      </p:sp>
      <p:sp>
        <p:nvSpPr>
          <p:cNvPr id="290827" name="Text Box 11"/>
          <p:cNvSpPr txBox="1">
            <a:spLocks noChangeArrowheads="1"/>
          </p:cNvSpPr>
          <p:nvPr/>
        </p:nvSpPr>
        <p:spPr bwMode="auto">
          <a:xfrm>
            <a:off x="4425950" y="3773488"/>
            <a:ext cx="17430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>
                <a:effectLst/>
              </a:rPr>
              <a:t>Barrera </a:t>
            </a:r>
          </a:p>
          <a:p>
            <a:r>
              <a:rPr lang="es-MX" sz="2400">
                <a:effectLst/>
              </a:rPr>
              <a:t>protectora</a:t>
            </a:r>
          </a:p>
        </p:txBody>
      </p:sp>
      <p:sp>
        <p:nvSpPr>
          <p:cNvPr id="290828" name="Line 12"/>
          <p:cNvSpPr>
            <a:spLocks noChangeShapeType="1"/>
          </p:cNvSpPr>
          <p:nvPr/>
        </p:nvSpPr>
        <p:spPr bwMode="auto">
          <a:xfrm flipV="1">
            <a:off x="2806700" y="3771900"/>
            <a:ext cx="0" cy="52070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29" name="Line 13"/>
          <p:cNvSpPr>
            <a:spLocks noChangeShapeType="1"/>
          </p:cNvSpPr>
          <p:nvPr/>
        </p:nvSpPr>
        <p:spPr bwMode="auto">
          <a:xfrm>
            <a:off x="4284663" y="3789363"/>
            <a:ext cx="0" cy="809625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30" name="Line 14"/>
          <p:cNvSpPr>
            <a:spLocks noChangeShapeType="1"/>
          </p:cNvSpPr>
          <p:nvPr/>
        </p:nvSpPr>
        <p:spPr bwMode="auto">
          <a:xfrm flipH="1">
            <a:off x="3095625" y="2692400"/>
            <a:ext cx="0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31" name="Line 15"/>
          <p:cNvSpPr>
            <a:spLocks noChangeShapeType="1"/>
          </p:cNvSpPr>
          <p:nvPr/>
        </p:nvSpPr>
        <p:spPr bwMode="auto">
          <a:xfrm>
            <a:off x="6262688" y="2692400"/>
            <a:ext cx="0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32" name="Line 16"/>
          <p:cNvSpPr>
            <a:spLocks noChangeShapeType="1"/>
          </p:cNvSpPr>
          <p:nvPr/>
        </p:nvSpPr>
        <p:spPr bwMode="auto">
          <a:xfrm>
            <a:off x="3095625" y="269240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33" name="Line 17"/>
          <p:cNvSpPr>
            <a:spLocks noChangeShapeType="1"/>
          </p:cNvSpPr>
          <p:nvPr/>
        </p:nvSpPr>
        <p:spPr bwMode="auto">
          <a:xfrm flipH="1">
            <a:off x="5757863" y="2708275"/>
            <a:ext cx="503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34" name="Text Box 18"/>
          <p:cNvSpPr txBox="1">
            <a:spLocks noChangeArrowheads="1"/>
          </p:cNvSpPr>
          <p:nvPr/>
        </p:nvSpPr>
        <p:spPr bwMode="auto">
          <a:xfrm>
            <a:off x="1042988" y="1125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90835" name="Text Box 19"/>
          <p:cNvSpPr txBox="1">
            <a:spLocks noChangeArrowheads="1"/>
          </p:cNvSpPr>
          <p:nvPr/>
        </p:nvSpPr>
        <p:spPr bwMode="auto">
          <a:xfrm>
            <a:off x="1355725" y="1125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90836" name="Text Box 20"/>
          <p:cNvSpPr txBox="1">
            <a:spLocks noChangeArrowheads="1"/>
          </p:cNvSpPr>
          <p:nvPr/>
        </p:nvSpPr>
        <p:spPr bwMode="auto">
          <a:xfrm>
            <a:off x="1692275" y="1125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90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8" grpId="0" animBg="1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ChangeArrowheads="1"/>
          </p:cNvSpPr>
          <p:nvPr/>
        </p:nvSpPr>
        <p:spPr bwMode="auto">
          <a:xfrm>
            <a:off x="2124075" y="404813"/>
            <a:ext cx="3600450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79" name="Text Box 3"/>
          <p:cNvSpPr txBox="1">
            <a:spLocks noChangeArrowheads="1"/>
          </p:cNvSpPr>
          <p:nvPr/>
        </p:nvSpPr>
        <p:spPr bwMode="auto">
          <a:xfrm>
            <a:off x="6807499" y="593725"/>
            <a:ext cx="193198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AABB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Úlcera péptica</a:t>
            </a:r>
          </a:p>
        </p:txBody>
      </p:sp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2195513" y="2205038"/>
            <a:ext cx="26638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</a:endParaRPr>
          </a:p>
        </p:txBody>
      </p:sp>
      <p:sp>
        <p:nvSpPr>
          <p:cNvPr id="280581" name="Text Box 5"/>
          <p:cNvSpPr txBox="1">
            <a:spLocks noChangeArrowheads="1"/>
          </p:cNvSpPr>
          <p:nvPr/>
        </p:nvSpPr>
        <p:spPr bwMode="auto">
          <a:xfrm>
            <a:off x="2655888" y="2781300"/>
            <a:ext cx="3830637" cy="12192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Disminuir HCl</a:t>
            </a:r>
          </a:p>
          <a:p>
            <a:pPr algn="l"/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2800">
                <a:solidFill>
                  <a:srgbClr val="4DAEB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Proteger la mucosa</a:t>
            </a:r>
          </a:p>
        </p:txBody>
      </p:sp>
      <p:sp>
        <p:nvSpPr>
          <p:cNvPr id="280582" name="Text Box 6"/>
          <p:cNvSpPr txBox="1">
            <a:spLocks noChangeArrowheads="1"/>
          </p:cNvSpPr>
          <p:nvPr/>
        </p:nvSpPr>
        <p:spPr bwMode="auto">
          <a:xfrm>
            <a:off x="6210586" y="1169988"/>
            <a:ext cx="2534669" cy="83099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Tratamiento </a:t>
            </a:r>
          </a:p>
          <a:p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</a:t>
            </a:r>
            <a:r>
              <a:rPr lang="es-ES" sz="24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acional general </a:t>
            </a:r>
            <a:endParaRPr lang="es-ES" sz="24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0583" name="Text Box 7"/>
          <p:cNvSpPr txBox="1">
            <a:spLocks noChangeArrowheads="1"/>
          </p:cNvSpPr>
          <p:nvPr/>
        </p:nvSpPr>
        <p:spPr bwMode="auto">
          <a:xfrm>
            <a:off x="1187450" y="14843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1" grpId="0" animBg="1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ChangeArrowheads="1"/>
          </p:cNvSpPr>
          <p:nvPr/>
        </p:nvSpPr>
        <p:spPr bwMode="auto">
          <a:xfrm>
            <a:off x="2124075" y="404813"/>
            <a:ext cx="3600450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03" name="Text Box 3"/>
          <p:cNvSpPr txBox="1">
            <a:spLocks noChangeArrowheads="1"/>
          </p:cNvSpPr>
          <p:nvPr/>
        </p:nvSpPr>
        <p:spPr bwMode="auto">
          <a:xfrm>
            <a:off x="6456363" y="620713"/>
            <a:ext cx="193198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AABB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Úlcera péptica</a:t>
            </a:r>
          </a:p>
        </p:txBody>
      </p:sp>
      <p:sp>
        <p:nvSpPr>
          <p:cNvPr id="281604" name="Rectangle 4"/>
          <p:cNvSpPr>
            <a:spLocks noChangeArrowheads="1"/>
          </p:cNvSpPr>
          <p:nvPr/>
        </p:nvSpPr>
        <p:spPr bwMode="auto">
          <a:xfrm>
            <a:off x="2195513" y="2205038"/>
            <a:ext cx="26638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</a:endParaRPr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6600825" y="1186582"/>
            <a:ext cx="175736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Tratamiento </a:t>
            </a:r>
          </a:p>
          <a:p>
            <a:r>
              <a:rPr lang="es-ES" sz="2000" b="0">
                <a:effectLst/>
              </a:rPr>
              <a:t>racional</a:t>
            </a:r>
          </a:p>
        </p:txBody>
      </p:sp>
      <p:sp>
        <p:nvSpPr>
          <p:cNvPr id="281606" name="Text Box 6"/>
          <p:cNvSpPr txBox="1">
            <a:spLocks noChangeArrowheads="1"/>
          </p:cNvSpPr>
          <p:nvPr/>
        </p:nvSpPr>
        <p:spPr bwMode="auto">
          <a:xfrm>
            <a:off x="582993" y="92392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81607" name="Text Box 7"/>
          <p:cNvSpPr txBox="1">
            <a:spLocks noChangeArrowheads="1"/>
          </p:cNvSpPr>
          <p:nvPr/>
        </p:nvSpPr>
        <p:spPr bwMode="auto">
          <a:xfrm>
            <a:off x="456029" y="1607405"/>
            <a:ext cx="5242141" cy="3231654"/>
          </a:xfrm>
          <a:prstGeom prst="rect">
            <a:avLst/>
          </a:prstGeom>
          <a:solidFill>
            <a:srgbClr val="FFDDDD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ES" sz="100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2000" dirty="0">
                <a:effectLst/>
                <a:latin typeface="Comic Sans MS" pitchFamily="66" charset="0"/>
              </a:rPr>
              <a:t>BLOQUEO EXCESO DE ÁCIDO</a:t>
            </a:r>
          </a:p>
          <a:p>
            <a:r>
              <a:rPr lang="es-ES" sz="1800" dirty="0">
                <a:effectLst/>
                <a:latin typeface="Comic Sans MS" pitchFamily="66" charset="0"/>
              </a:rPr>
              <a:t>      </a:t>
            </a:r>
            <a:r>
              <a:rPr lang="es-ES" sz="1800" b="0" dirty="0">
                <a:effectLst/>
                <a:latin typeface="Comic Sans MS" pitchFamily="66" charset="0"/>
              </a:rPr>
              <a:t>Antiácidos</a:t>
            </a:r>
          </a:p>
          <a:p>
            <a:r>
              <a:rPr lang="es-ES" sz="1800" b="0" dirty="0">
                <a:effectLst/>
                <a:latin typeface="Comic Sans MS" pitchFamily="66" charset="0"/>
              </a:rPr>
              <a:t>        Bloqueadores H</a:t>
            </a:r>
            <a:r>
              <a:rPr lang="es-ES" sz="1800" b="0" baseline="-25000" dirty="0">
                <a:effectLst/>
                <a:latin typeface="Comic Sans MS" pitchFamily="66" charset="0"/>
              </a:rPr>
              <a:t>2</a:t>
            </a:r>
            <a:r>
              <a:rPr lang="es-ES" sz="1800" b="0" dirty="0">
                <a:effectLst/>
                <a:latin typeface="Comic Sans MS" pitchFamily="66" charset="0"/>
              </a:rPr>
              <a:t> de histamina</a:t>
            </a:r>
          </a:p>
          <a:p>
            <a:r>
              <a:rPr lang="es-ES" sz="1800" b="0" dirty="0">
                <a:effectLst/>
                <a:latin typeface="Comic Sans MS" pitchFamily="66" charset="0"/>
              </a:rPr>
              <a:t>        Bloqueadores de Bomba de H</a:t>
            </a:r>
            <a:r>
              <a:rPr lang="es-ES" sz="1800" b="0" baseline="30000" dirty="0">
                <a:effectLst/>
                <a:latin typeface="Comic Sans MS" pitchFamily="66" charset="0"/>
              </a:rPr>
              <a:t>+</a:t>
            </a:r>
          </a:p>
          <a:p>
            <a:pPr lvl="1"/>
            <a:r>
              <a:rPr lang="es-ES" sz="1800" b="0" dirty="0">
                <a:effectLst/>
                <a:latin typeface="Comic Sans MS" pitchFamily="66" charset="0"/>
              </a:rPr>
              <a:t> Bloqueadores </a:t>
            </a:r>
            <a:r>
              <a:rPr lang="es-ES" sz="1800" b="0" dirty="0" err="1">
                <a:effectLst/>
                <a:latin typeface="Comic Sans MS" pitchFamily="66" charset="0"/>
              </a:rPr>
              <a:t>muscarínicos</a:t>
            </a:r>
            <a:endParaRPr lang="es-ES" sz="1800" b="0" dirty="0">
              <a:effectLst/>
              <a:latin typeface="Comic Sans MS" pitchFamily="66" charset="0"/>
            </a:endParaRPr>
          </a:p>
          <a:p>
            <a:pPr lvl="1"/>
            <a:r>
              <a:rPr lang="es-ES" sz="1800" b="0" dirty="0">
                <a:effectLst/>
                <a:latin typeface="Comic Sans MS" pitchFamily="66" charset="0"/>
              </a:rPr>
              <a:t> Análogos de SIH</a:t>
            </a:r>
          </a:p>
          <a:p>
            <a:pPr lvl="1"/>
            <a:endParaRPr lang="es-ES" sz="1800" b="0" dirty="0">
              <a:effectLst/>
              <a:latin typeface="Comic Sans MS" pitchFamily="66" charset="0"/>
            </a:endParaRPr>
          </a:p>
          <a:p>
            <a:r>
              <a:rPr lang="es-ES" sz="1800" dirty="0">
                <a:effectLst/>
                <a:latin typeface="Comic Sans MS" pitchFamily="66" charset="0"/>
              </a:rPr>
              <a:t>2. </a:t>
            </a:r>
            <a:r>
              <a:rPr lang="es-ES" sz="2000" dirty="0">
                <a:effectLst/>
                <a:latin typeface="Comic Sans MS" pitchFamily="66" charset="0"/>
              </a:rPr>
              <a:t>AUMENTAR RESISTENCIA MUCOSA</a:t>
            </a:r>
          </a:p>
          <a:p>
            <a:r>
              <a:rPr lang="es-ES" sz="1800" dirty="0">
                <a:effectLst/>
                <a:latin typeface="Comic Sans MS" pitchFamily="66" charset="0"/>
              </a:rPr>
              <a:t>	  </a:t>
            </a:r>
            <a:r>
              <a:rPr lang="es-ES" sz="1800" b="0" dirty="0" err="1">
                <a:effectLst/>
                <a:latin typeface="Comic Sans MS" pitchFamily="66" charset="0"/>
              </a:rPr>
              <a:t>Sucralfato</a:t>
            </a:r>
            <a:r>
              <a:rPr lang="es-ES" sz="1800" b="0" dirty="0">
                <a:effectLst/>
                <a:latin typeface="Comic Sans MS" pitchFamily="66" charset="0"/>
              </a:rPr>
              <a:t>, bismuto coloidal</a:t>
            </a:r>
          </a:p>
          <a:p>
            <a:r>
              <a:rPr lang="es-ES" sz="1800" b="0" dirty="0">
                <a:effectLst/>
                <a:latin typeface="Comic Sans MS" pitchFamily="66" charset="0"/>
              </a:rPr>
              <a:t>        Análogos de prostaglandinas</a:t>
            </a:r>
          </a:p>
          <a:p>
            <a:endParaRPr lang="es-ES" sz="1000" b="0" dirty="0">
              <a:effectLst/>
              <a:latin typeface="Comic Sans MS" pitchFamily="66" charset="0"/>
            </a:endParaRPr>
          </a:p>
        </p:txBody>
      </p:sp>
      <p:sp>
        <p:nvSpPr>
          <p:cNvPr id="281608" name="Text Box 8"/>
          <p:cNvSpPr txBox="1">
            <a:spLocks noChangeArrowheads="1"/>
          </p:cNvSpPr>
          <p:nvPr/>
        </p:nvSpPr>
        <p:spPr bwMode="auto">
          <a:xfrm>
            <a:off x="5884490" y="4092029"/>
            <a:ext cx="2877711" cy="2154436"/>
          </a:xfrm>
          <a:prstGeom prst="rect">
            <a:avLst/>
          </a:prstGeom>
          <a:solidFill>
            <a:srgbClr val="FFDDDD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 dirty="0">
              <a:effectLst/>
              <a:latin typeface="Comic Sans MS" pitchFamily="66" charset="0"/>
            </a:endParaRPr>
          </a:p>
          <a:p>
            <a:r>
              <a:rPr lang="es-ES" sz="1800" dirty="0">
                <a:effectLst/>
                <a:latin typeface="Comic Sans MS" pitchFamily="66" charset="0"/>
              </a:rPr>
              <a:t>3. </a:t>
            </a:r>
            <a:r>
              <a:rPr lang="es-ES" sz="2000" dirty="0">
                <a:effectLst/>
                <a:latin typeface="Comic Sans MS" pitchFamily="66" charset="0"/>
              </a:rPr>
              <a:t>CIRUGÍA</a:t>
            </a:r>
          </a:p>
          <a:p>
            <a:r>
              <a:rPr lang="es-ES" sz="1800" dirty="0">
                <a:effectLst/>
                <a:latin typeface="Comic Sans MS" pitchFamily="66" charset="0"/>
              </a:rPr>
              <a:t>     </a:t>
            </a:r>
            <a:r>
              <a:rPr lang="es-ES" sz="1800" b="0" dirty="0">
                <a:effectLst/>
                <a:latin typeface="Comic Sans MS" pitchFamily="66" charset="0"/>
              </a:rPr>
              <a:t>Vagotomía</a:t>
            </a:r>
          </a:p>
          <a:p>
            <a:r>
              <a:rPr lang="es-ES" sz="1800" b="0" dirty="0">
                <a:effectLst/>
                <a:latin typeface="Comic Sans MS" pitchFamily="66" charset="0"/>
              </a:rPr>
              <a:t>       </a:t>
            </a:r>
            <a:r>
              <a:rPr lang="es-ES" sz="1800" b="0" dirty="0" err="1">
                <a:effectLst/>
                <a:latin typeface="Comic Sans MS" pitchFamily="66" charset="0"/>
              </a:rPr>
              <a:t>Antrectomía</a:t>
            </a:r>
            <a:endParaRPr lang="es-ES" sz="1800" b="0" dirty="0">
              <a:effectLst/>
              <a:latin typeface="Comic Sans MS" pitchFamily="66" charset="0"/>
            </a:endParaRPr>
          </a:p>
          <a:p>
            <a:endParaRPr lang="es-ES" sz="1800" b="0" dirty="0">
              <a:effectLst/>
              <a:latin typeface="Comic Sans MS" pitchFamily="66" charset="0"/>
            </a:endParaRPr>
          </a:p>
          <a:p>
            <a:r>
              <a:rPr lang="es-ES" sz="1800" dirty="0">
                <a:effectLst/>
                <a:latin typeface="Comic Sans MS" pitchFamily="66" charset="0"/>
              </a:rPr>
              <a:t>4. </a:t>
            </a:r>
            <a:r>
              <a:rPr lang="es-ES" sz="2000" dirty="0">
                <a:effectLst/>
                <a:latin typeface="Comic Sans MS" pitchFamily="66" charset="0"/>
              </a:rPr>
              <a:t>DEJAR DE FUMAR</a:t>
            </a:r>
          </a:p>
          <a:p>
            <a:r>
              <a:rPr lang="es-ES" sz="2000" dirty="0">
                <a:effectLst/>
                <a:latin typeface="Comic Sans MS" pitchFamily="66" charset="0"/>
              </a:rPr>
              <a:t>   </a:t>
            </a:r>
            <a:r>
              <a:rPr lang="es-ES" sz="2000" dirty="0" smtClean="0">
                <a:effectLst/>
                <a:latin typeface="Comic Sans MS" pitchFamily="66" charset="0"/>
              </a:rPr>
              <a:t> Y </a:t>
            </a:r>
            <a:r>
              <a:rPr lang="es-ES" sz="2000" dirty="0">
                <a:effectLst/>
                <a:latin typeface="Comic Sans MS" pitchFamily="66" charset="0"/>
              </a:rPr>
              <a:t>DE BEBER</a:t>
            </a:r>
          </a:p>
          <a:p>
            <a:endParaRPr lang="es-ES" sz="1000" dirty="0">
              <a:effectLst/>
              <a:latin typeface="Comic Sans MS" pitchFamily="66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81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281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7" grpId="0" animBg="1"/>
      <p:bldP spid="281608" grpId="0" animBg="1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8" name="Picture 2" descr="H-K pump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914"/>
          <a:stretch>
            <a:fillRect/>
          </a:stretch>
        </p:blipFill>
        <p:spPr bwMode="auto">
          <a:xfrm>
            <a:off x="1547813" y="2130425"/>
            <a:ext cx="57150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5699" name="Rectangle 3"/>
          <p:cNvSpPr>
            <a:spLocks noChangeArrowheads="1"/>
          </p:cNvSpPr>
          <p:nvPr/>
        </p:nvSpPr>
        <p:spPr bwMode="auto">
          <a:xfrm>
            <a:off x="2051050" y="2276475"/>
            <a:ext cx="13684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0" name="Rectangle 4"/>
          <p:cNvSpPr>
            <a:spLocks noChangeArrowheads="1"/>
          </p:cNvSpPr>
          <p:nvPr/>
        </p:nvSpPr>
        <p:spPr bwMode="auto">
          <a:xfrm>
            <a:off x="4932363" y="2492375"/>
            <a:ext cx="792162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1" name="Rectangle 5"/>
          <p:cNvSpPr>
            <a:spLocks noChangeArrowheads="1"/>
          </p:cNvSpPr>
          <p:nvPr/>
        </p:nvSpPr>
        <p:spPr bwMode="auto">
          <a:xfrm>
            <a:off x="6372225" y="4221163"/>
            <a:ext cx="93503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2" name="Rectangle 6"/>
          <p:cNvSpPr>
            <a:spLocks noChangeArrowheads="1"/>
          </p:cNvSpPr>
          <p:nvPr/>
        </p:nvSpPr>
        <p:spPr bwMode="auto">
          <a:xfrm>
            <a:off x="6200775" y="3211513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3" name="Rectangle 7"/>
          <p:cNvSpPr>
            <a:spLocks noChangeArrowheads="1"/>
          </p:cNvSpPr>
          <p:nvPr/>
        </p:nvSpPr>
        <p:spPr bwMode="auto">
          <a:xfrm>
            <a:off x="3536950" y="2419350"/>
            <a:ext cx="5762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4" name="Rectangle 8"/>
          <p:cNvSpPr>
            <a:spLocks noChangeArrowheads="1"/>
          </p:cNvSpPr>
          <p:nvPr/>
        </p:nvSpPr>
        <p:spPr bwMode="auto">
          <a:xfrm>
            <a:off x="1665288" y="3211513"/>
            <a:ext cx="15113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5" name="Rectangle 9"/>
          <p:cNvSpPr>
            <a:spLocks noChangeArrowheads="1"/>
          </p:cNvSpPr>
          <p:nvPr/>
        </p:nvSpPr>
        <p:spPr bwMode="auto">
          <a:xfrm>
            <a:off x="2239963" y="4219575"/>
            <a:ext cx="5762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6" name="Oval 10"/>
          <p:cNvSpPr>
            <a:spLocks noChangeArrowheads="1"/>
          </p:cNvSpPr>
          <p:nvPr/>
        </p:nvSpPr>
        <p:spPr bwMode="auto">
          <a:xfrm>
            <a:off x="6372225" y="4005263"/>
            <a:ext cx="1511300" cy="792162"/>
          </a:xfrm>
          <a:prstGeom prst="ellipse">
            <a:avLst/>
          </a:prstGeom>
          <a:noFill/>
          <a:ln w="28575">
            <a:solidFill>
              <a:srgbClr val="FF9933"/>
            </a:solidFill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 sz="1800" b="0">
              <a:effectLst/>
            </a:endParaRPr>
          </a:p>
        </p:txBody>
      </p:sp>
      <p:sp>
        <p:nvSpPr>
          <p:cNvPr id="285707" name="Text Box 11"/>
          <p:cNvSpPr txBox="1">
            <a:spLocks noChangeArrowheads="1"/>
          </p:cNvSpPr>
          <p:nvPr/>
        </p:nvSpPr>
        <p:spPr bwMode="auto">
          <a:xfrm>
            <a:off x="6372225" y="4221163"/>
            <a:ext cx="1565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INHIBIDORES </a:t>
            </a:r>
          </a:p>
          <a:p>
            <a:r>
              <a:rPr lang="es-ES" sz="1400">
                <a:effectLst/>
              </a:rPr>
              <a:t>BOMBA DE H</a:t>
            </a:r>
            <a:r>
              <a:rPr lang="es-ES" sz="1400" baseline="30000">
                <a:effectLst/>
              </a:rPr>
              <a:t>+</a:t>
            </a:r>
          </a:p>
        </p:txBody>
      </p:sp>
      <p:sp>
        <p:nvSpPr>
          <p:cNvPr id="285708" name="Rectangle 12"/>
          <p:cNvSpPr>
            <a:spLocks noChangeArrowheads="1"/>
          </p:cNvSpPr>
          <p:nvPr/>
        </p:nvSpPr>
        <p:spPr bwMode="auto">
          <a:xfrm>
            <a:off x="3968750" y="5588000"/>
            <a:ext cx="792163" cy="215900"/>
          </a:xfrm>
          <a:prstGeom prst="rect">
            <a:avLst/>
          </a:prstGeom>
          <a:solidFill>
            <a:srgbClr val="FFE9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9" name="Rectangle 13"/>
          <p:cNvSpPr>
            <a:spLocks noChangeArrowheads="1"/>
          </p:cNvSpPr>
          <p:nvPr/>
        </p:nvSpPr>
        <p:spPr bwMode="auto">
          <a:xfrm>
            <a:off x="4184650" y="5227638"/>
            <a:ext cx="431800" cy="144462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0" name="Text Box 14"/>
          <p:cNvSpPr txBox="1">
            <a:spLocks noChangeArrowheads="1"/>
          </p:cNvSpPr>
          <p:nvPr/>
        </p:nvSpPr>
        <p:spPr bwMode="auto">
          <a:xfrm>
            <a:off x="4078288" y="5099050"/>
            <a:ext cx="690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HCl</a:t>
            </a:r>
          </a:p>
        </p:txBody>
      </p:sp>
      <p:sp>
        <p:nvSpPr>
          <p:cNvPr id="285711" name="Text Box 15"/>
          <p:cNvSpPr txBox="1">
            <a:spLocks noChangeArrowheads="1"/>
          </p:cNvSpPr>
          <p:nvPr/>
        </p:nvSpPr>
        <p:spPr bwMode="auto">
          <a:xfrm>
            <a:off x="6821488" y="476250"/>
            <a:ext cx="1757362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AABB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Úlcera péptica</a:t>
            </a:r>
          </a:p>
        </p:txBody>
      </p:sp>
      <p:sp>
        <p:nvSpPr>
          <p:cNvPr id="285712" name="Text Box 16"/>
          <p:cNvSpPr txBox="1">
            <a:spLocks noChangeArrowheads="1"/>
          </p:cNvSpPr>
          <p:nvPr/>
        </p:nvSpPr>
        <p:spPr bwMode="auto">
          <a:xfrm>
            <a:off x="7069138" y="981075"/>
            <a:ext cx="153511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Tratamiento</a:t>
            </a:r>
          </a:p>
          <a:p>
            <a:r>
              <a:rPr lang="es-ES" sz="1800" b="0">
                <a:effectLst/>
              </a:rPr>
              <a:t>racional</a:t>
            </a:r>
          </a:p>
        </p:txBody>
      </p:sp>
      <p:sp>
        <p:nvSpPr>
          <p:cNvPr id="285713" name="Text Box 17"/>
          <p:cNvSpPr txBox="1">
            <a:spLocks noChangeArrowheads="1"/>
          </p:cNvSpPr>
          <p:nvPr/>
        </p:nvSpPr>
        <p:spPr bwMode="auto">
          <a:xfrm>
            <a:off x="6516688" y="4938713"/>
            <a:ext cx="1620837" cy="457200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 err="1">
                <a:effectLst/>
              </a:rPr>
              <a:t>omeprazol</a:t>
            </a:r>
            <a:endParaRPr lang="es-ES" sz="2400" b="0" dirty="0">
              <a:effectLst/>
            </a:endParaRPr>
          </a:p>
        </p:txBody>
      </p:sp>
      <p:sp>
        <p:nvSpPr>
          <p:cNvPr id="285714" name="Line 18"/>
          <p:cNvSpPr>
            <a:spLocks noChangeShapeType="1"/>
          </p:cNvSpPr>
          <p:nvPr/>
        </p:nvSpPr>
        <p:spPr bwMode="auto">
          <a:xfrm>
            <a:off x="7667625" y="6165850"/>
            <a:ext cx="86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FF66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5715" name="Text Box 19"/>
          <p:cNvSpPr txBox="1">
            <a:spLocks noChangeArrowheads="1"/>
          </p:cNvSpPr>
          <p:nvPr/>
        </p:nvSpPr>
        <p:spPr bwMode="auto">
          <a:xfrm>
            <a:off x="6921500" y="1739525"/>
            <a:ext cx="1701800" cy="609600"/>
          </a:xfrm>
          <a:prstGeom prst="rect">
            <a:avLst/>
          </a:prstGeom>
          <a:solidFill>
            <a:srgbClr val="FFCC66"/>
          </a:solidFill>
          <a:ln w="28575">
            <a:solidFill>
              <a:srgbClr val="EA75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INHIBIDORES</a:t>
            </a:r>
          </a:p>
          <a:p>
            <a:r>
              <a:rPr lang="es-ES">
                <a:effectLst/>
              </a:rPr>
              <a:t>BOMBA DE H</a:t>
            </a:r>
            <a:r>
              <a:rPr lang="es-ES" baseline="30000">
                <a:effectLst/>
              </a:rPr>
              <a:t>+</a:t>
            </a:r>
            <a:endParaRPr lang="es-ES">
              <a:effectLst/>
            </a:endParaRPr>
          </a:p>
        </p:txBody>
      </p:sp>
      <p:sp>
        <p:nvSpPr>
          <p:cNvPr id="285716" name="Text Box 20"/>
          <p:cNvSpPr txBox="1">
            <a:spLocks noChangeArrowheads="1"/>
          </p:cNvSpPr>
          <p:nvPr/>
        </p:nvSpPr>
        <p:spPr bwMode="auto">
          <a:xfrm>
            <a:off x="6443663" y="5445125"/>
            <a:ext cx="169227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G. Sachs 1973</a:t>
            </a:r>
          </a:p>
        </p:txBody>
      </p:sp>
      <p:sp>
        <p:nvSpPr>
          <p:cNvPr id="285719" name="Oval 23"/>
          <p:cNvSpPr>
            <a:spLocks noChangeArrowheads="1"/>
          </p:cNvSpPr>
          <p:nvPr/>
        </p:nvSpPr>
        <p:spPr bwMode="auto">
          <a:xfrm>
            <a:off x="4572000" y="2201863"/>
            <a:ext cx="6477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20" name="Oval 24"/>
          <p:cNvSpPr>
            <a:spLocks noChangeArrowheads="1"/>
          </p:cNvSpPr>
          <p:nvPr/>
        </p:nvSpPr>
        <p:spPr bwMode="auto">
          <a:xfrm>
            <a:off x="6011863" y="2706688"/>
            <a:ext cx="4318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85721" name="Group 25"/>
          <p:cNvGrpSpPr>
            <a:grpSpLocks/>
          </p:cNvGrpSpPr>
          <p:nvPr/>
        </p:nvGrpSpPr>
        <p:grpSpPr bwMode="auto">
          <a:xfrm>
            <a:off x="4716463" y="1985963"/>
            <a:ext cx="1728787" cy="792162"/>
            <a:chOff x="3061" y="482"/>
            <a:chExt cx="1089" cy="499"/>
          </a:xfrm>
        </p:grpSpPr>
        <p:sp>
          <p:nvSpPr>
            <p:cNvPr id="285722" name="Text Box 26"/>
            <p:cNvSpPr txBox="1">
              <a:spLocks noChangeArrowheads="1"/>
            </p:cNvSpPr>
            <p:nvPr/>
          </p:nvSpPr>
          <p:spPr bwMode="auto">
            <a:xfrm>
              <a:off x="3061" y="572"/>
              <a:ext cx="1082" cy="3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400">
                  <a:effectLst/>
                </a:rPr>
                <a:t>ANTAGONISTAS</a:t>
              </a:r>
            </a:p>
            <a:p>
              <a:r>
                <a:rPr lang="es-ES" sz="1400">
                  <a:effectLst/>
                </a:rPr>
                <a:t>MUSCARÍNICOS</a:t>
              </a:r>
            </a:p>
          </p:txBody>
        </p:sp>
        <p:sp>
          <p:nvSpPr>
            <p:cNvPr id="285723" name="Oval 27"/>
            <p:cNvSpPr>
              <a:spLocks noChangeArrowheads="1"/>
            </p:cNvSpPr>
            <p:nvPr/>
          </p:nvSpPr>
          <p:spPr bwMode="auto">
            <a:xfrm>
              <a:off x="3061" y="482"/>
              <a:ext cx="1089" cy="499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prstDash val="sysDot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285724" name="Text Box 28"/>
          <p:cNvSpPr txBox="1">
            <a:spLocks noChangeArrowheads="1"/>
          </p:cNvSpPr>
          <p:nvPr/>
        </p:nvSpPr>
        <p:spPr bwMode="auto">
          <a:xfrm>
            <a:off x="4140200" y="1908175"/>
            <a:ext cx="6207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ACh</a:t>
            </a:r>
          </a:p>
        </p:txBody>
      </p:sp>
      <p:sp>
        <p:nvSpPr>
          <p:cNvPr id="285725" name="Text Box 29"/>
          <p:cNvSpPr txBox="1">
            <a:spLocks noChangeArrowheads="1"/>
          </p:cNvSpPr>
          <p:nvPr/>
        </p:nvSpPr>
        <p:spPr bwMode="auto">
          <a:xfrm>
            <a:off x="5829300" y="3100387"/>
            <a:ext cx="1085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Gastrina</a:t>
            </a:r>
          </a:p>
        </p:txBody>
      </p:sp>
      <p:sp>
        <p:nvSpPr>
          <p:cNvPr id="285726" name="Oval 30"/>
          <p:cNvSpPr>
            <a:spLocks noChangeArrowheads="1"/>
          </p:cNvSpPr>
          <p:nvPr/>
        </p:nvSpPr>
        <p:spPr bwMode="auto">
          <a:xfrm>
            <a:off x="1547813" y="2778125"/>
            <a:ext cx="576262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27" name="Text Box 31"/>
          <p:cNvSpPr txBox="1">
            <a:spLocks noChangeArrowheads="1"/>
          </p:cNvSpPr>
          <p:nvPr/>
        </p:nvSpPr>
        <p:spPr bwMode="auto">
          <a:xfrm>
            <a:off x="971550" y="2851150"/>
            <a:ext cx="1238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/>
              <a:t>Histamina</a:t>
            </a:r>
          </a:p>
        </p:txBody>
      </p:sp>
      <p:sp>
        <p:nvSpPr>
          <p:cNvPr id="285728" name="Oval 32"/>
          <p:cNvSpPr>
            <a:spLocks noChangeArrowheads="1"/>
          </p:cNvSpPr>
          <p:nvPr/>
        </p:nvSpPr>
        <p:spPr bwMode="auto">
          <a:xfrm>
            <a:off x="1692275" y="2130425"/>
            <a:ext cx="2159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85729" name="Group 33"/>
          <p:cNvGrpSpPr>
            <a:grpSpLocks/>
          </p:cNvGrpSpPr>
          <p:nvPr/>
        </p:nvGrpSpPr>
        <p:grpSpPr bwMode="auto">
          <a:xfrm>
            <a:off x="1615849" y="1725613"/>
            <a:ext cx="2303462" cy="981075"/>
            <a:chOff x="567" y="346"/>
            <a:chExt cx="1451" cy="618"/>
          </a:xfrm>
        </p:grpSpPr>
        <p:sp>
          <p:nvSpPr>
            <p:cNvPr id="285730" name="Oval 34"/>
            <p:cNvSpPr>
              <a:spLocks noChangeArrowheads="1"/>
            </p:cNvSpPr>
            <p:nvPr/>
          </p:nvSpPr>
          <p:spPr bwMode="auto">
            <a:xfrm>
              <a:off x="567" y="346"/>
              <a:ext cx="1451" cy="618"/>
            </a:xfrm>
            <a:prstGeom prst="ellipse">
              <a:avLst/>
            </a:prstGeom>
            <a:noFill/>
            <a:ln w="28575">
              <a:solidFill>
                <a:srgbClr val="6666FF"/>
              </a:solidFill>
              <a:prstDash val="sysDot"/>
              <a:round/>
              <a:headEnd/>
              <a:tailEnd/>
            </a:ln>
            <a:effectLst>
              <a:outerShdw dist="12700" dir="54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85731" name="Text Box 35"/>
            <p:cNvSpPr txBox="1">
              <a:spLocks noChangeArrowheads="1"/>
            </p:cNvSpPr>
            <p:nvPr/>
          </p:nvSpPr>
          <p:spPr bwMode="auto">
            <a:xfrm>
              <a:off x="657" y="482"/>
              <a:ext cx="1285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400">
                  <a:effectLst/>
                </a:rPr>
                <a:t>ANTAGONISTAS H2</a:t>
              </a:r>
            </a:p>
            <a:p>
              <a:r>
                <a:rPr lang="es-ES" sz="1400">
                  <a:effectLst/>
                </a:rPr>
                <a:t> DE HISTAMINA</a:t>
              </a:r>
            </a:p>
          </p:txBody>
        </p:sp>
      </p:grpSp>
      <p:sp>
        <p:nvSpPr>
          <p:cNvPr id="285732" name="Oval 36"/>
          <p:cNvSpPr>
            <a:spLocks noChangeArrowheads="1"/>
          </p:cNvSpPr>
          <p:nvPr/>
        </p:nvSpPr>
        <p:spPr bwMode="auto">
          <a:xfrm>
            <a:off x="3348038" y="3498850"/>
            <a:ext cx="576262" cy="431800"/>
          </a:xfrm>
          <a:prstGeom prst="ellipse">
            <a:avLst/>
          </a:prstGeom>
          <a:solidFill>
            <a:srgbClr val="FFE2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33" name="Oval 37"/>
          <p:cNvSpPr>
            <a:spLocks noChangeArrowheads="1"/>
          </p:cNvSpPr>
          <p:nvPr/>
        </p:nvSpPr>
        <p:spPr bwMode="auto">
          <a:xfrm>
            <a:off x="4500563" y="3425825"/>
            <a:ext cx="720725" cy="576263"/>
          </a:xfrm>
          <a:prstGeom prst="ellipse">
            <a:avLst/>
          </a:prstGeom>
          <a:solidFill>
            <a:srgbClr val="FFE2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776413" y="4503964"/>
            <a:ext cx="1252266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C. Parietal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3" grpId="0" animBg="1"/>
      <p:bldP spid="285713" grpId="0" animBg="1"/>
      <p:bldP spid="285714" grpId="0" animBg="1"/>
      <p:bldP spid="285715" grpId="0" animBg="1"/>
    </p:bld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Text Box 2"/>
          <p:cNvSpPr txBox="1">
            <a:spLocks noChangeArrowheads="1"/>
          </p:cNvSpPr>
          <p:nvPr/>
        </p:nvSpPr>
        <p:spPr bwMode="auto">
          <a:xfrm>
            <a:off x="2124075" y="1196975"/>
            <a:ext cx="1884363" cy="669925"/>
          </a:xfrm>
          <a:prstGeom prst="rect">
            <a:avLst/>
          </a:prstGeom>
          <a:solidFill>
            <a:srgbClr val="FFCC66"/>
          </a:solidFill>
          <a:ln w="28575">
            <a:solidFill>
              <a:srgbClr val="EA75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INHIBIDORES</a:t>
            </a:r>
          </a:p>
          <a:p>
            <a:r>
              <a:rPr lang="es-ES" sz="1800" b="0">
                <a:effectLst/>
              </a:rPr>
              <a:t>BOMBA DE H</a:t>
            </a:r>
            <a:r>
              <a:rPr lang="es-ES" sz="1800" b="0" baseline="30000">
                <a:effectLst/>
              </a:rPr>
              <a:t>+</a:t>
            </a:r>
            <a:endParaRPr lang="es-ES" sz="1800" b="0">
              <a:effectLst/>
            </a:endParaRPr>
          </a:p>
        </p:txBody>
      </p:sp>
      <p:sp>
        <p:nvSpPr>
          <p:cNvPr id="286723" name="Text Box 3"/>
          <p:cNvSpPr txBox="1">
            <a:spLocks noChangeArrowheads="1"/>
          </p:cNvSpPr>
          <p:nvPr/>
        </p:nvSpPr>
        <p:spPr bwMode="auto">
          <a:xfrm>
            <a:off x="6559550" y="476250"/>
            <a:ext cx="1757363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Úlcera péptica</a:t>
            </a:r>
          </a:p>
        </p:txBody>
      </p:sp>
      <p:pic>
        <p:nvPicPr>
          <p:cNvPr id="286724" name="Picture 4" descr="H-K pump"/>
          <p:cNvPicPr>
            <a:picLocks noChangeAspect="1" noChangeArrowheads="1"/>
          </p:cNvPicPr>
          <p:nvPr/>
        </p:nvPicPr>
        <p:blipFill rotWithShape="1"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" t="65464" r="2448" b="11442"/>
          <a:stretch/>
        </p:blipFill>
        <p:spPr bwMode="auto">
          <a:xfrm>
            <a:off x="1101725" y="2924944"/>
            <a:ext cx="6980238" cy="229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25" name="Rectangle 5"/>
          <p:cNvSpPr>
            <a:spLocks noChangeArrowheads="1"/>
          </p:cNvSpPr>
          <p:nvPr/>
        </p:nvSpPr>
        <p:spPr bwMode="auto">
          <a:xfrm>
            <a:off x="4630738" y="4579938"/>
            <a:ext cx="1379537" cy="273050"/>
          </a:xfrm>
          <a:prstGeom prst="rect">
            <a:avLst/>
          </a:prstGeom>
          <a:solidFill>
            <a:srgbClr val="FFBF9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26" name="Text Box 6"/>
          <p:cNvSpPr txBox="1">
            <a:spLocks noChangeArrowheads="1"/>
          </p:cNvSpPr>
          <p:nvPr/>
        </p:nvSpPr>
        <p:spPr bwMode="auto">
          <a:xfrm>
            <a:off x="3824288" y="5219700"/>
            <a:ext cx="1649412" cy="609600"/>
          </a:xfrm>
          <a:prstGeom prst="rect">
            <a:avLst/>
          </a:prstGeom>
          <a:solidFill>
            <a:srgbClr val="FFCCCC"/>
          </a:solidFill>
          <a:ln w="2857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Intermediario </a:t>
            </a:r>
          </a:p>
          <a:p>
            <a:r>
              <a:rPr lang="es-ES">
                <a:effectLst/>
              </a:rPr>
              <a:t>sulfenamida</a:t>
            </a:r>
          </a:p>
        </p:txBody>
      </p:sp>
      <p:sp>
        <p:nvSpPr>
          <p:cNvPr id="286727" name="Rectangle 7"/>
          <p:cNvSpPr>
            <a:spLocks noChangeArrowheads="1"/>
          </p:cNvSpPr>
          <p:nvPr/>
        </p:nvSpPr>
        <p:spPr bwMode="auto">
          <a:xfrm>
            <a:off x="6318250" y="4672013"/>
            <a:ext cx="1303338" cy="180975"/>
          </a:xfrm>
          <a:prstGeom prst="rect">
            <a:avLst/>
          </a:prstGeom>
          <a:solidFill>
            <a:srgbClr val="FFBF9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29" name="Text Box 9"/>
          <p:cNvSpPr txBox="1">
            <a:spLocks noChangeArrowheads="1"/>
          </p:cNvSpPr>
          <p:nvPr/>
        </p:nvSpPr>
        <p:spPr bwMode="auto">
          <a:xfrm>
            <a:off x="3933666" y="2524834"/>
            <a:ext cx="2133918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LUZ C. Parietal</a:t>
            </a:r>
          </a:p>
        </p:txBody>
      </p:sp>
      <p:sp>
        <p:nvSpPr>
          <p:cNvPr id="286730" name="Rectangle 10"/>
          <p:cNvSpPr>
            <a:spLocks noChangeArrowheads="1"/>
          </p:cNvSpPr>
          <p:nvPr/>
        </p:nvSpPr>
        <p:spPr bwMode="auto">
          <a:xfrm>
            <a:off x="1406525" y="5219700"/>
            <a:ext cx="768350" cy="271463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31" name="Text Box 11"/>
          <p:cNvSpPr txBox="1">
            <a:spLocks noChangeArrowheads="1"/>
          </p:cNvSpPr>
          <p:nvPr/>
        </p:nvSpPr>
        <p:spPr bwMode="auto">
          <a:xfrm>
            <a:off x="998208" y="5219700"/>
            <a:ext cx="1348447" cy="369332"/>
          </a:xfrm>
          <a:prstGeom prst="rect">
            <a:avLst/>
          </a:prstGeom>
          <a:solidFill>
            <a:srgbClr val="FFD1D1"/>
          </a:solidFill>
          <a:ln w="28575">
            <a:solidFill>
              <a:srgbClr val="EA75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Omeprazol</a:t>
            </a:r>
          </a:p>
        </p:txBody>
      </p:sp>
      <p:sp>
        <p:nvSpPr>
          <p:cNvPr id="286732" name="Text Box 12"/>
          <p:cNvSpPr txBox="1">
            <a:spLocks noChangeArrowheads="1"/>
          </p:cNvSpPr>
          <p:nvPr/>
        </p:nvSpPr>
        <p:spPr bwMode="auto">
          <a:xfrm>
            <a:off x="965234" y="1052513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34" name="Text Box 14"/>
          <p:cNvSpPr txBox="1">
            <a:spLocks noChangeArrowheads="1"/>
          </p:cNvSpPr>
          <p:nvPr/>
        </p:nvSpPr>
        <p:spPr bwMode="auto">
          <a:xfrm>
            <a:off x="6804025" y="981075"/>
            <a:ext cx="153511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Tratamiento</a:t>
            </a:r>
          </a:p>
          <a:p>
            <a:r>
              <a:rPr lang="es-ES" sz="1800" b="0">
                <a:effectLst/>
              </a:rPr>
              <a:t>racional</a:t>
            </a:r>
          </a:p>
        </p:txBody>
      </p:sp>
      <p:sp>
        <p:nvSpPr>
          <p:cNvPr id="286736" name="Oval 16"/>
          <p:cNvSpPr>
            <a:spLocks noChangeArrowheads="1"/>
          </p:cNvSpPr>
          <p:nvPr/>
        </p:nvSpPr>
        <p:spPr bwMode="auto">
          <a:xfrm>
            <a:off x="2339975" y="3860800"/>
            <a:ext cx="3603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37" name="Text Box 17"/>
          <p:cNvSpPr txBox="1">
            <a:spLocks noChangeArrowheads="1"/>
          </p:cNvSpPr>
          <p:nvPr/>
        </p:nvSpPr>
        <p:spPr bwMode="auto">
          <a:xfrm>
            <a:off x="2268538" y="3860800"/>
            <a:ext cx="454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H</a:t>
            </a:r>
            <a:r>
              <a:rPr lang="es-ES" sz="1800" baseline="30000">
                <a:effectLst/>
              </a:rPr>
              <a:t>+</a:t>
            </a:r>
          </a:p>
        </p:txBody>
      </p:sp>
      <p:sp>
        <p:nvSpPr>
          <p:cNvPr id="286738" name="Oval 18"/>
          <p:cNvSpPr>
            <a:spLocks noChangeArrowheads="1"/>
          </p:cNvSpPr>
          <p:nvPr/>
        </p:nvSpPr>
        <p:spPr bwMode="auto">
          <a:xfrm>
            <a:off x="1116013" y="2708275"/>
            <a:ext cx="142875" cy="288925"/>
          </a:xfrm>
          <a:prstGeom prst="ellipse">
            <a:avLst/>
          </a:prstGeom>
          <a:solidFill>
            <a:srgbClr val="FFE0C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39" name="Oval 19"/>
          <p:cNvSpPr>
            <a:spLocks noChangeArrowheads="1"/>
          </p:cNvSpPr>
          <p:nvPr/>
        </p:nvSpPr>
        <p:spPr bwMode="auto">
          <a:xfrm>
            <a:off x="5018088" y="3006724"/>
            <a:ext cx="1081087" cy="85407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40" name="Rectangle 20"/>
          <p:cNvSpPr>
            <a:spLocks noChangeArrowheads="1"/>
          </p:cNvSpPr>
          <p:nvPr/>
        </p:nvSpPr>
        <p:spPr bwMode="auto">
          <a:xfrm>
            <a:off x="5795963" y="5229225"/>
            <a:ext cx="1655762" cy="287338"/>
          </a:xfrm>
          <a:prstGeom prst="rect">
            <a:avLst/>
          </a:prstGeom>
          <a:solidFill>
            <a:srgbClr val="FFCA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41" name="Text Box 21"/>
          <p:cNvSpPr txBox="1">
            <a:spLocks noChangeArrowheads="1"/>
          </p:cNvSpPr>
          <p:nvPr/>
        </p:nvSpPr>
        <p:spPr bwMode="auto">
          <a:xfrm>
            <a:off x="5867400" y="5229200"/>
            <a:ext cx="1843088" cy="619125"/>
          </a:xfrm>
          <a:prstGeom prst="rect">
            <a:avLst/>
          </a:prstGeom>
          <a:solidFill>
            <a:srgbClr val="FFCCCC"/>
          </a:solidFill>
          <a:ln w="38100">
            <a:solidFill>
              <a:srgbClr val="CC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Complejo </a:t>
            </a:r>
          </a:p>
          <a:p>
            <a:r>
              <a:rPr lang="es-ES">
                <a:effectLst/>
              </a:rPr>
              <a:t>enzima-inhibidor</a:t>
            </a:r>
          </a:p>
        </p:txBody>
      </p:sp>
      <p:sp>
        <p:nvSpPr>
          <p:cNvPr id="286728" name="Text Box 8"/>
          <p:cNvSpPr txBox="1">
            <a:spLocks noChangeArrowheads="1"/>
          </p:cNvSpPr>
          <p:nvPr/>
        </p:nvSpPr>
        <p:spPr bwMode="auto">
          <a:xfrm>
            <a:off x="1117680" y="2524834"/>
            <a:ext cx="1257075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/>
              </a:rPr>
              <a:t>SANGRE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6" grpId="0" animBg="1"/>
      <p:bldP spid="286729" grpId="0" animBg="1"/>
      <p:bldP spid="286731" grpId="0" animBg="1"/>
      <p:bldP spid="286737" grpId="0"/>
      <p:bldP spid="286739" grpId="0" animBg="1"/>
      <p:bldP spid="286741" grpId="0" animBg="1"/>
      <p:bldP spid="286728" grpId="0" animBg="1"/>
    </p:bld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7" name="Text Box 3"/>
          <p:cNvSpPr txBox="1">
            <a:spLocks noChangeArrowheads="1"/>
          </p:cNvSpPr>
          <p:nvPr/>
        </p:nvSpPr>
        <p:spPr bwMode="auto">
          <a:xfrm>
            <a:off x="6804248" y="443309"/>
            <a:ext cx="1757362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Úlcera péptica</a:t>
            </a:r>
          </a:p>
        </p:txBody>
      </p:sp>
      <p:sp>
        <p:nvSpPr>
          <p:cNvPr id="287748" name="Rectangle 4"/>
          <p:cNvSpPr>
            <a:spLocks noChangeArrowheads="1"/>
          </p:cNvSpPr>
          <p:nvPr/>
        </p:nvSpPr>
        <p:spPr bwMode="auto">
          <a:xfrm>
            <a:off x="1662143" y="908050"/>
            <a:ext cx="1296988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49" name="Text Box 5"/>
          <p:cNvSpPr txBox="1">
            <a:spLocks noChangeArrowheads="1"/>
          </p:cNvSpPr>
          <p:nvPr/>
        </p:nvSpPr>
        <p:spPr bwMode="auto">
          <a:xfrm>
            <a:off x="1698656" y="1412875"/>
            <a:ext cx="1630362" cy="4572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 b="0">
                <a:effectLst/>
              </a:rPr>
              <a:t>C. Parietal</a:t>
            </a:r>
          </a:p>
        </p:txBody>
      </p:sp>
      <p:sp>
        <p:nvSpPr>
          <p:cNvPr id="287750" name="Text Box 6"/>
          <p:cNvSpPr txBox="1">
            <a:spLocks noChangeArrowheads="1"/>
          </p:cNvSpPr>
          <p:nvPr/>
        </p:nvSpPr>
        <p:spPr bwMode="auto">
          <a:xfrm>
            <a:off x="5623142" y="2762250"/>
            <a:ext cx="244755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MX" dirty="0" err="1">
                <a:effectLst/>
              </a:rPr>
              <a:t>Prodroga</a:t>
            </a:r>
            <a:r>
              <a:rPr lang="es-MX" dirty="0">
                <a:effectLst/>
              </a:rPr>
              <a:t> activada en ácido enlazada a 2 cisteínas en la </a:t>
            </a:r>
            <a:r>
              <a:rPr lang="es-MX" dirty="0" err="1">
                <a:effectLst/>
              </a:rPr>
              <a:t>ATPasa</a:t>
            </a:r>
            <a:r>
              <a:rPr lang="es-MX" dirty="0">
                <a:effectLst/>
              </a:rPr>
              <a:t> </a:t>
            </a:r>
          </a:p>
        </p:txBody>
      </p:sp>
      <p:sp>
        <p:nvSpPr>
          <p:cNvPr id="287751" name="Line 7"/>
          <p:cNvSpPr>
            <a:spLocks noChangeShapeType="1"/>
          </p:cNvSpPr>
          <p:nvPr/>
        </p:nvSpPr>
        <p:spPr bwMode="auto">
          <a:xfrm>
            <a:off x="6846918" y="3536951"/>
            <a:ext cx="0" cy="576262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7752" name="Text Box 8"/>
          <p:cNvSpPr txBox="1">
            <a:spLocks noChangeArrowheads="1"/>
          </p:cNvSpPr>
          <p:nvPr/>
        </p:nvSpPr>
        <p:spPr bwMode="auto">
          <a:xfrm>
            <a:off x="6905848" y="1667272"/>
            <a:ext cx="1701800" cy="609600"/>
          </a:xfrm>
          <a:prstGeom prst="rect">
            <a:avLst/>
          </a:prstGeom>
          <a:solidFill>
            <a:srgbClr val="FFCC66"/>
          </a:solidFill>
          <a:ln w="2857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/>
              </a:rPr>
              <a:t>INHIBIDORES</a:t>
            </a:r>
          </a:p>
          <a:p>
            <a:r>
              <a:rPr lang="es-ES" dirty="0">
                <a:effectLst/>
              </a:rPr>
              <a:t>BOMBA DE H</a:t>
            </a:r>
            <a:r>
              <a:rPr lang="es-ES" baseline="30000" dirty="0">
                <a:effectLst/>
              </a:rPr>
              <a:t>+</a:t>
            </a:r>
          </a:p>
        </p:txBody>
      </p:sp>
      <p:sp>
        <p:nvSpPr>
          <p:cNvPr id="287753" name="Oval 9"/>
          <p:cNvSpPr>
            <a:spLocks noChangeArrowheads="1"/>
          </p:cNvSpPr>
          <p:nvPr/>
        </p:nvSpPr>
        <p:spPr bwMode="auto">
          <a:xfrm>
            <a:off x="1373218" y="1052513"/>
            <a:ext cx="360363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54" name="Oval 10"/>
          <p:cNvSpPr>
            <a:spLocks noChangeArrowheads="1"/>
          </p:cNvSpPr>
          <p:nvPr/>
        </p:nvSpPr>
        <p:spPr bwMode="auto">
          <a:xfrm>
            <a:off x="2022506" y="765175"/>
            <a:ext cx="4318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55" name="Rectangle 11"/>
          <p:cNvSpPr>
            <a:spLocks noChangeArrowheads="1"/>
          </p:cNvSpPr>
          <p:nvPr/>
        </p:nvSpPr>
        <p:spPr bwMode="auto">
          <a:xfrm>
            <a:off x="5155589" y="4186922"/>
            <a:ext cx="3382657" cy="646331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INHIBICIÓN irreversible </a:t>
            </a:r>
          </a:p>
          <a:p>
            <a:r>
              <a:rPr lang="es-MX" sz="1800">
                <a:effectLst/>
              </a:rPr>
              <a:t>100% de producción del HCl!</a:t>
            </a:r>
          </a:p>
        </p:txBody>
      </p:sp>
      <p:sp>
        <p:nvSpPr>
          <p:cNvPr id="287756" name="Text Box 12"/>
          <p:cNvSpPr txBox="1">
            <a:spLocks noChangeArrowheads="1"/>
          </p:cNvSpPr>
          <p:nvPr/>
        </p:nvSpPr>
        <p:spPr bwMode="auto">
          <a:xfrm>
            <a:off x="6351810" y="4868863"/>
            <a:ext cx="22320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" sz="1000" dirty="0">
                <a:effectLst/>
              </a:rPr>
              <a:t>J.G Bartlett. </a:t>
            </a:r>
          </a:p>
          <a:p>
            <a:pPr algn="r"/>
            <a:r>
              <a:rPr lang="es-ES" sz="1000" i="1" dirty="0">
                <a:effectLst/>
              </a:rPr>
              <a:t>H. Pylori Management </a:t>
            </a:r>
            <a:r>
              <a:rPr lang="es-ES" sz="1000" i="1" dirty="0" err="1">
                <a:effectLst/>
              </a:rPr>
              <a:t>guidelines</a:t>
            </a:r>
            <a:r>
              <a:rPr lang="es-ES" sz="1000" i="1" dirty="0">
                <a:effectLst/>
              </a:rPr>
              <a:t>.</a:t>
            </a:r>
          </a:p>
          <a:p>
            <a:pPr algn="r"/>
            <a:r>
              <a:rPr lang="es-ES" sz="1000" dirty="0" err="1">
                <a:effectLst/>
              </a:rPr>
              <a:t>Mesdcape</a:t>
            </a:r>
            <a:r>
              <a:rPr lang="es-ES" sz="1000" dirty="0">
                <a:effectLst/>
              </a:rPr>
              <a:t> enero 23, 2008</a:t>
            </a:r>
          </a:p>
        </p:txBody>
      </p:sp>
      <p:sp>
        <p:nvSpPr>
          <p:cNvPr id="287757" name="Text Box 13"/>
          <p:cNvSpPr txBox="1">
            <a:spLocks noChangeArrowheads="1"/>
          </p:cNvSpPr>
          <p:nvPr/>
        </p:nvSpPr>
        <p:spPr bwMode="auto">
          <a:xfrm>
            <a:off x="252770" y="36219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7759" name="Oval 15"/>
          <p:cNvSpPr>
            <a:spLocks noChangeArrowheads="1"/>
          </p:cNvSpPr>
          <p:nvPr/>
        </p:nvSpPr>
        <p:spPr bwMode="auto">
          <a:xfrm>
            <a:off x="1949481" y="2349500"/>
            <a:ext cx="1655762" cy="10795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60" name="Oval 16"/>
          <p:cNvSpPr>
            <a:spLocks noChangeArrowheads="1"/>
          </p:cNvSpPr>
          <p:nvPr/>
        </p:nvSpPr>
        <p:spPr bwMode="auto">
          <a:xfrm>
            <a:off x="1878043" y="2636838"/>
            <a:ext cx="1655763" cy="792162"/>
          </a:xfrm>
          <a:prstGeom prst="ellipse">
            <a:avLst/>
          </a:prstGeom>
          <a:solidFill>
            <a:srgbClr val="CDCDFF"/>
          </a:solidFill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61" name="Text Box 17"/>
          <p:cNvSpPr txBox="1">
            <a:spLocks noChangeArrowheads="1"/>
          </p:cNvSpPr>
          <p:nvPr/>
        </p:nvSpPr>
        <p:spPr bwMode="auto">
          <a:xfrm>
            <a:off x="2238406" y="2708275"/>
            <a:ext cx="10080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800" b="0">
                <a:effectLst/>
              </a:rPr>
              <a:t>Cys 813 </a:t>
            </a:r>
          </a:p>
          <a:p>
            <a:r>
              <a:rPr lang="es-ES_tradnl" sz="1800" b="0">
                <a:effectLst/>
              </a:rPr>
              <a:t>ATPasa</a:t>
            </a:r>
          </a:p>
        </p:txBody>
      </p:sp>
      <p:sp>
        <p:nvSpPr>
          <p:cNvPr id="287762" name="Rectangle 18"/>
          <p:cNvSpPr>
            <a:spLocks noChangeArrowheads="1"/>
          </p:cNvSpPr>
          <p:nvPr/>
        </p:nvSpPr>
        <p:spPr bwMode="auto">
          <a:xfrm>
            <a:off x="3389343" y="4005263"/>
            <a:ext cx="9366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63" name="Rectangle 19"/>
          <p:cNvSpPr>
            <a:spLocks noChangeArrowheads="1"/>
          </p:cNvSpPr>
          <p:nvPr/>
        </p:nvSpPr>
        <p:spPr bwMode="auto">
          <a:xfrm>
            <a:off x="1517681" y="4005263"/>
            <a:ext cx="12239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64" name="Rectangle 20"/>
          <p:cNvSpPr>
            <a:spLocks noChangeArrowheads="1"/>
          </p:cNvSpPr>
          <p:nvPr/>
        </p:nvSpPr>
        <p:spPr bwMode="auto">
          <a:xfrm>
            <a:off x="581056" y="5661025"/>
            <a:ext cx="10080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65" name="Text Box 21"/>
          <p:cNvSpPr txBox="1">
            <a:spLocks noChangeArrowheads="1"/>
          </p:cNvSpPr>
          <p:nvPr/>
        </p:nvSpPr>
        <p:spPr bwMode="auto">
          <a:xfrm>
            <a:off x="1493739" y="5712813"/>
            <a:ext cx="1635384" cy="461665"/>
          </a:xfrm>
          <a:prstGeom prst="rect">
            <a:avLst/>
          </a:prstGeom>
          <a:solidFill>
            <a:srgbClr val="FFCA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dirty="0" err="1">
                <a:effectLst/>
              </a:rPr>
              <a:t>omeprazol</a:t>
            </a:r>
            <a:endParaRPr lang="es-ES_tradnl" sz="2400" b="0" dirty="0">
              <a:effectLst/>
            </a:endParaRPr>
          </a:p>
        </p:txBody>
      </p:sp>
      <p:sp>
        <p:nvSpPr>
          <p:cNvPr id="287766" name="Rectangle 22"/>
          <p:cNvSpPr>
            <a:spLocks noChangeArrowheads="1"/>
          </p:cNvSpPr>
          <p:nvPr/>
        </p:nvSpPr>
        <p:spPr bwMode="auto">
          <a:xfrm>
            <a:off x="2597181" y="4941888"/>
            <a:ext cx="17287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67" name="Text Box 23"/>
          <p:cNvSpPr txBox="1">
            <a:spLocks noChangeArrowheads="1"/>
          </p:cNvSpPr>
          <p:nvPr/>
        </p:nvSpPr>
        <p:spPr bwMode="auto">
          <a:xfrm>
            <a:off x="2551142" y="4732338"/>
            <a:ext cx="13065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effectLst/>
              </a:rPr>
              <a:t>LUZ </a:t>
            </a:r>
          </a:p>
          <a:p>
            <a:r>
              <a:rPr lang="es-ES_tradnl" sz="1800" b="0" dirty="0" err="1">
                <a:effectLst/>
              </a:rPr>
              <a:t>canalicular</a:t>
            </a:r>
            <a:endParaRPr lang="es-ES_tradnl" sz="1800" b="0" dirty="0">
              <a:effectLst/>
            </a:endParaRPr>
          </a:p>
        </p:txBody>
      </p:sp>
      <p:sp>
        <p:nvSpPr>
          <p:cNvPr id="287768" name="Text Box 24"/>
          <p:cNvSpPr txBox="1">
            <a:spLocks noChangeArrowheads="1"/>
          </p:cNvSpPr>
          <p:nvPr/>
        </p:nvSpPr>
        <p:spPr bwMode="auto">
          <a:xfrm>
            <a:off x="7048723" y="924322"/>
            <a:ext cx="153511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Tratamiento</a:t>
            </a:r>
          </a:p>
          <a:p>
            <a:r>
              <a:rPr lang="es-ES" sz="1800" b="0">
                <a:effectLst/>
              </a:rPr>
              <a:t>racional</a:t>
            </a:r>
          </a:p>
        </p:txBody>
      </p:sp>
      <p:sp>
        <p:nvSpPr>
          <p:cNvPr id="287770" name="Rectangle 26"/>
          <p:cNvSpPr>
            <a:spLocks noChangeArrowheads="1"/>
          </p:cNvSpPr>
          <p:nvPr/>
        </p:nvSpPr>
        <p:spPr bwMode="auto">
          <a:xfrm>
            <a:off x="1373218" y="3716338"/>
            <a:ext cx="8636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71" name="Oval 27"/>
          <p:cNvSpPr>
            <a:spLocks noChangeArrowheads="1"/>
          </p:cNvSpPr>
          <p:nvPr/>
        </p:nvSpPr>
        <p:spPr bwMode="auto">
          <a:xfrm>
            <a:off x="1230343" y="3860800"/>
            <a:ext cx="2873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72" name="Text Box 28"/>
          <p:cNvSpPr txBox="1">
            <a:spLocks noChangeArrowheads="1"/>
          </p:cNvSpPr>
          <p:nvPr/>
        </p:nvSpPr>
        <p:spPr bwMode="auto">
          <a:xfrm>
            <a:off x="1301781" y="3933825"/>
            <a:ext cx="1327150" cy="336550"/>
          </a:xfrm>
          <a:prstGeom prst="rect">
            <a:avLst/>
          </a:prstGeom>
          <a:solidFill>
            <a:srgbClr val="FF96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sulfenamida</a:t>
            </a:r>
          </a:p>
        </p:txBody>
      </p:sp>
      <p:sp>
        <p:nvSpPr>
          <p:cNvPr id="287773" name="Text Box 29"/>
          <p:cNvSpPr txBox="1">
            <a:spLocks noChangeArrowheads="1"/>
          </p:cNvSpPr>
          <p:nvPr/>
        </p:nvSpPr>
        <p:spPr bwMode="auto">
          <a:xfrm>
            <a:off x="1878043" y="3644900"/>
            <a:ext cx="4333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H</a:t>
            </a:r>
            <a:r>
              <a:rPr lang="es-ES" sz="1800" b="0" baseline="30000">
                <a:effectLst/>
              </a:rPr>
              <a:t>+</a:t>
            </a:r>
          </a:p>
        </p:txBody>
      </p:sp>
      <p:sp>
        <p:nvSpPr>
          <p:cNvPr id="287774" name="Rectangle 30"/>
          <p:cNvSpPr>
            <a:spLocks noChangeArrowheads="1"/>
          </p:cNvSpPr>
          <p:nvPr/>
        </p:nvSpPr>
        <p:spPr bwMode="auto">
          <a:xfrm>
            <a:off x="1157318" y="4292600"/>
            <a:ext cx="2159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75" name="Rectangle 31"/>
          <p:cNvSpPr>
            <a:spLocks noChangeArrowheads="1"/>
          </p:cNvSpPr>
          <p:nvPr/>
        </p:nvSpPr>
        <p:spPr bwMode="auto">
          <a:xfrm>
            <a:off x="1301781" y="4868863"/>
            <a:ext cx="1444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76" name="Line 32"/>
          <p:cNvSpPr>
            <a:spLocks noChangeShapeType="1"/>
          </p:cNvSpPr>
          <p:nvPr/>
        </p:nvSpPr>
        <p:spPr bwMode="auto">
          <a:xfrm flipH="1" flipV="1">
            <a:off x="1949479" y="4270373"/>
            <a:ext cx="792163" cy="14490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7777" name="Rectangle 33"/>
          <p:cNvSpPr>
            <a:spLocks noChangeArrowheads="1"/>
          </p:cNvSpPr>
          <p:nvPr/>
        </p:nvSpPr>
        <p:spPr bwMode="auto">
          <a:xfrm>
            <a:off x="2597181" y="3429000"/>
            <a:ext cx="5762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78" name="Freeform 34"/>
          <p:cNvSpPr>
            <a:spLocks/>
          </p:cNvSpPr>
          <p:nvPr/>
        </p:nvSpPr>
        <p:spPr bwMode="auto">
          <a:xfrm>
            <a:off x="2670206" y="3716338"/>
            <a:ext cx="431800" cy="360362"/>
          </a:xfrm>
          <a:custGeom>
            <a:avLst/>
            <a:gdLst>
              <a:gd name="T0" fmla="*/ 0 w 318"/>
              <a:gd name="T1" fmla="*/ 0 h 363"/>
              <a:gd name="T2" fmla="*/ 46 w 318"/>
              <a:gd name="T3" fmla="*/ 91 h 363"/>
              <a:gd name="T4" fmla="*/ 182 w 318"/>
              <a:gd name="T5" fmla="*/ 273 h 363"/>
              <a:gd name="T6" fmla="*/ 318 w 318"/>
              <a:gd name="T7" fmla="*/ 363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8" h="363">
                <a:moveTo>
                  <a:pt x="0" y="0"/>
                </a:moveTo>
                <a:cubicBezTo>
                  <a:pt x="8" y="22"/>
                  <a:pt x="16" y="45"/>
                  <a:pt x="46" y="91"/>
                </a:cubicBezTo>
                <a:cubicBezTo>
                  <a:pt x="76" y="137"/>
                  <a:pt x="137" y="228"/>
                  <a:pt x="182" y="273"/>
                </a:cubicBezTo>
                <a:cubicBezTo>
                  <a:pt x="227" y="318"/>
                  <a:pt x="295" y="348"/>
                  <a:pt x="318" y="363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7779" name="Text Box 35"/>
          <p:cNvSpPr txBox="1">
            <a:spLocks noChangeArrowheads="1"/>
          </p:cNvSpPr>
          <p:nvPr/>
        </p:nvSpPr>
        <p:spPr bwMode="auto">
          <a:xfrm>
            <a:off x="2417793" y="3500438"/>
            <a:ext cx="444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SH</a:t>
            </a:r>
          </a:p>
        </p:txBody>
      </p:sp>
      <p:sp>
        <p:nvSpPr>
          <p:cNvPr id="287780" name="Line 36"/>
          <p:cNvSpPr>
            <a:spLocks noChangeShapeType="1"/>
          </p:cNvSpPr>
          <p:nvPr/>
        </p:nvSpPr>
        <p:spPr bwMode="auto">
          <a:xfrm flipH="1">
            <a:off x="2670206" y="3429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7781" name="Line 37"/>
          <p:cNvSpPr>
            <a:spLocks noChangeShapeType="1"/>
          </p:cNvSpPr>
          <p:nvPr/>
        </p:nvSpPr>
        <p:spPr bwMode="auto">
          <a:xfrm>
            <a:off x="2670206" y="342900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7782" name="Oval 38"/>
          <p:cNvSpPr>
            <a:spLocks noChangeArrowheads="1"/>
          </p:cNvSpPr>
          <p:nvPr/>
        </p:nvSpPr>
        <p:spPr bwMode="auto">
          <a:xfrm>
            <a:off x="3102006" y="4076700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83" name="Line 39"/>
          <p:cNvSpPr>
            <a:spLocks noChangeShapeType="1"/>
          </p:cNvSpPr>
          <p:nvPr/>
        </p:nvSpPr>
        <p:spPr bwMode="auto">
          <a:xfrm>
            <a:off x="2597181" y="4076700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7784" name="Text Box 40"/>
          <p:cNvSpPr txBox="1">
            <a:spLocks noChangeArrowheads="1"/>
          </p:cNvSpPr>
          <p:nvPr/>
        </p:nvSpPr>
        <p:spPr bwMode="auto">
          <a:xfrm>
            <a:off x="3573493" y="3644900"/>
            <a:ext cx="1073150" cy="73025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Complejo</a:t>
            </a:r>
          </a:p>
          <a:p>
            <a:r>
              <a:rPr lang="es-ES_tradnl" sz="1400">
                <a:effectLst/>
              </a:rPr>
              <a:t>Inhibidor-</a:t>
            </a:r>
          </a:p>
          <a:p>
            <a:r>
              <a:rPr lang="es-ES_tradnl" sz="1400">
                <a:effectLst/>
              </a:rPr>
              <a:t>bomba</a:t>
            </a:r>
          </a:p>
        </p:txBody>
      </p:sp>
      <p:sp>
        <p:nvSpPr>
          <p:cNvPr id="287785" name="Oval 41"/>
          <p:cNvSpPr>
            <a:spLocks noChangeArrowheads="1"/>
          </p:cNvSpPr>
          <p:nvPr/>
        </p:nvSpPr>
        <p:spPr bwMode="auto">
          <a:xfrm>
            <a:off x="3462368" y="3429000"/>
            <a:ext cx="1295400" cy="10810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86" name="Freeform 42"/>
          <p:cNvSpPr>
            <a:spLocks/>
          </p:cNvSpPr>
          <p:nvPr/>
        </p:nvSpPr>
        <p:spPr bwMode="auto">
          <a:xfrm>
            <a:off x="1062068" y="2924175"/>
            <a:ext cx="1343025" cy="2605088"/>
          </a:xfrm>
          <a:custGeom>
            <a:avLst/>
            <a:gdLst>
              <a:gd name="T0" fmla="*/ 287 w 846"/>
              <a:gd name="T1" fmla="*/ 1497 h 1641"/>
              <a:gd name="T2" fmla="*/ 469 w 846"/>
              <a:gd name="T3" fmla="*/ 1633 h 1641"/>
              <a:gd name="T4" fmla="*/ 831 w 846"/>
              <a:gd name="T5" fmla="*/ 1543 h 1641"/>
              <a:gd name="T6" fmla="*/ 559 w 846"/>
              <a:gd name="T7" fmla="*/ 1225 h 1641"/>
              <a:gd name="T8" fmla="*/ 514 w 846"/>
              <a:gd name="T9" fmla="*/ 1271 h 1641"/>
              <a:gd name="T10" fmla="*/ 469 w 846"/>
              <a:gd name="T11" fmla="*/ 1089 h 1641"/>
              <a:gd name="T12" fmla="*/ 60 w 846"/>
              <a:gd name="T13" fmla="*/ 817 h 1641"/>
              <a:gd name="T14" fmla="*/ 106 w 846"/>
              <a:gd name="T15" fmla="*/ 545 h 1641"/>
              <a:gd name="T16" fmla="*/ 423 w 846"/>
              <a:gd name="T17" fmla="*/ 454 h 1641"/>
              <a:gd name="T18" fmla="*/ 559 w 846"/>
              <a:gd name="T19" fmla="*/ 454 h 1641"/>
              <a:gd name="T20" fmla="*/ 605 w 846"/>
              <a:gd name="T21" fmla="*/ 409 h 1641"/>
              <a:gd name="T22" fmla="*/ 378 w 846"/>
              <a:gd name="T23" fmla="*/ 182 h 1641"/>
              <a:gd name="T24" fmla="*/ 514 w 846"/>
              <a:gd name="T25" fmla="*/ 0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6" h="1641">
                <a:moveTo>
                  <a:pt x="287" y="1497"/>
                </a:moveTo>
                <a:cubicBezTo>
                  <a:pt x="332" y="1561"/>
                  <a:pt x="378" y="1625"/>
                  <a:pt x="469" y="1633"/>
                </a:cubicBezTo>
                <a:cubicBezTo>
                  <a:pt x="560" y="1641"/>
                  <a:pt x="816" y="1611"/>
                  <a:pt x="831" y="1543"/>
                </a:cubicBezTo>
                <a:cubicBezTo>
                  <a:pt x="846" y="1475"/>
                  <a:pt x="612" y="1270"/>
                  <a:pt x="559" y="1225"/>
                </a:cubicBezTo>
                <a:cubicBezTo>
                  <a:pt x="506" y="1180"/>
                  <a:pt x="529" y="1294"/>
                  <a:pt x="514" y="1271"/>
                </a:cubicBezTo>
                <a:cubicBezTo>
                  <a:pt x="499" y="1248"/>
                  <a:pt x="545" y="1165"/>
                  <a:pt x="469" y="1089"/>
                </a:cubicBezTo>
                <a:cubicBezTo>
                  <a:pt x="393" y="1013"/>
                  <a:pt x="120" y="908"/>
                  <a:pt x="60" y="817"/>
                </a:cubicBezTo>
                <a:cubicBezTo>
                  <a:pt x="0" y="726"/>
                  <a:pt x="46" y="605"/>
                  <a:pt x="106" y="545"/>
                </a:cubicBezTo>
                <a:cubicBezTo>
                  <a:pt x="166" y="485"/>
                  <a:pt x="348" y="469"/>
                  <a:pt x="423" y="454"/>
                </a:cubicBezTo>
                <a:cubicBezTo>
                  <a:pt x="498" y="439"/>
                  <a:pt x="529" y="461"/>
                  <a:pt x="559" y="454"/>
                </a:cubicBezTo>
                <a:cubicBezTo>
                  <a:pt x="589" y="447"/>
                  <a:pt x="635" y="454"/>
                  <a:pt x="605" y="409"/>
                </a:cubicBezTo>
                <a:cubicBezTo>
                  <a:pt x="575" y="364"/>
                  <a:pt x="393" y="250"/>
                  <a:pt x="378" y="182"/>
                </a:cubicBezTo>
                <a:cubicBezTo>
                  <a:pt x="363" y="114"/>
                  <a:pt x="491" y="30"/>
                  <a:pt x="514" y="0"/>
                </a:cubicBezTo>
              </a:path>
            </a:pathLst>
          </a:custGeom>
          <a:noFill/>
          <a:ln w="57150" cap="flat" cmpd="sng">
            <a:solidFill>
              <a:srgbClr val="99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7787" name="Freeform 43"/>
          <p:cNvSpPr>
            <a:spLocks/>
          </p:cNvSpPr>
          <p:nvPr/>
        </p:nvSpPr>
        <p:spPr bwMode="auto">
          <a:xfrm>
            <a:off x="3533806" y="2924175"/>
            <a:ext cx="576262" cy="720725"/>
          </a:xfrm>
          <a:custGeom>
            <a:avLst/>
            <a:gdLst>
              <a:gd name="T0" fmla="*/ 0 w 363"/>
              <a:gd name="T1" fmla="*/ 0 h 454"/>
              <a:gd name="T2" fmla="*/ 318 w 363"/>
              <a:gd name="T3" fmla="*/ 227 h 454"/>
              <a:gd name="T4" fmla="*/ 272 w 363"/>
              <a:gd name="T5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3" h="454">
                <a:moveTo>
                  <a:pt x="0" y="0"/>
                </a:moveTo>
                <a:cubicBezTo>
                  <a:pt x="136" y="75"/>
                  <a:pt x="273" y="151"/>
                  <a:pt x="318" y="227"/>
                </a:cubicBezTo>
                <a:cubicBezTo>
                  <a:pt x="363" y="303"/>
                  <a:pt x="280" y="416"/>
                  <a:pt x="272" y="454"/>
                </a:cubicBezTo>
              </a:path>
            </a:pathLst>
          </a:custGeom>
          <a:noFill/>
          <a:ln w="57150" cap="flat" cmpd="sng">
            <a:solidFill>
              <a:srgbClr val="99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7788" name="Freeform 44"/>
          <p:cNvSpPr>
            <a:spLocks/>
          </p:cNvSpPr>
          <p:nvPr/>
        </p:nvSpPr>
        <p:spPr bwMode="auto">
          <a:xfrm>
            <a:off x="869981" y="488950"/>
            <a:ext cx="4189412" cy="5534025"/>
          </a:xfrm>
          <a:custGeom>
            <a:avLst/>
            <a:gdLst>
              <a:gd name="T0" fmla="*/ 2404 w 2639"/>
              <a:gd name="T1" fmla="*/ 2351 h 3486"/>
              <a:gd name="T2" fmla="*/ 2495 w 2639"/>
              <a:gd name="T3" fmla="*/ 2578 h 3486"/>
              <a:gd name="T4" fmla="*/ 2177 w 2639"/>
              <a:gd name="T5" fmla="*/ 2759 h 3486"/>
              <a:gd name="T6" fmla="*/ 2313 w 2639"/>
              <a:gd name="T7" fmla="*/ 2850 h 3486"/>
              <a:gd name="T8" fmla="*/ 2313 w 2639"/>
              <a:gd name="T9" fmla="*/ 2986 h 3486"/>
              <a:gd name="T10" fmla="*/ 2086 w 2639"/>
              <a:gd name="T11" fmla="*/ 3213 h 3486"/>
              <a:gd name="T12" fmla="*/ 2268 w 2639"/>
              <a:gd name="T13" fmla="*/ 3440 h 3486"/>
              <a:gd name="T14" fmla="*/ 2359 w 2639"/>
              <a:gd name="T15" fmla="*/ 3440 h 3486"/>
              <a:gd name="T16" fmla="*/ 2585 w 2639"/>
              <a:gd name="T17" fmla="*/ 3167 h 3486"/>
              <a:gd name="T18" fmla="*/ 2631 w 2639"/>
              <a:gd name="T19" fmla="*/ 2714 h 3486"/>
              <a:gd name="T20" fmla="*/ 2631 w 2639"/>
              <a:gd name="T21" fmla="*/ 2442 h 3486"/>
              <a:gd name="T22" fmla="*/ 2585 w 2639"/>
              <a:gd name="T23" fmla="*/ 2079 h 3486"/>
              <a:gd name="T24" fmla="*/ 2449 w 2639"/>
              <a:gd name="T25" fmla="*/ 1761 h 3486"/>
              <a:gd name="T26" fmla="*/ 2359 w 2639"/>
              <a:gd name="T27" fmla="*/ 1398 h 3486"/>
              <a:gd name="T28" fmla="*/ 2177 w 2639"/>
              <a:gd name="T29" fmla="*/ 1081 h 3486"/>
              <a:gd name="T30" fmla="*/ 1905 w 2639"/>
              <a:gd name="T31" fmla="*/ 582 h 3486"/>
              <a:gd name="T32" fmla="*/ 1225 w 2639"/>
              <a:gd name="T33" fmla="*/ 83 h 3486"/>
              <a:gd name="T34" fmla="*/ 907 w 2639"/>
              <a:gd name="T35" fmla="*/ 83 h 3486"/>
              <a:gd name="T36" fmla="*/ 544 w 2639"/>
              <a:gd name="T37" fmla="*/ 219 h 3486"/>
              <a:gd name="T38" fmla="*/ 227 w 2639"/>
              <a:gd name="T39" fmla="*/ 537 h 3486"/>
              <a:gd name="T40" fmla="*/ 45 w 2639"/>
              <a:gd name="T41" fmla="*/ 1172 h 3486"/>
              <a:gd name="T42" fmla="*/ 0 w 2639"/>
              <a:gd name="T43" fmla="*/ 1988 h 3486"/>
              <a:gd name="T44" fmla="*/ 45 w 2639"/>
              <a:gd name="T45" fmla="*/ 2260 h 3486"/>
              <a:gd name="T46" fmla="*/ 136 w 2639"/>
              <a:gd name="T47" fmla="*/ 2578 h 3486"/>
              <a:gd name="T48" fmla="*/ 227 w 2639"/>
              <a:gd name="T49" fmla="*/ 2850 h 3486"/>
              <a:gd name="T50" fmla="*/ 408 w 2639"/>
              <a:gd name="T51" fmla="*/ 2986 h 3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639" h="3486">
                <a:moveTo>
                  <a:pt x="2404" y="2351"/>
                </a:moveTo>
                <a:cubicBezTo>
                  <a:pt x="2468" y="2430"/>
                  <a:pt x="2533" y="2510"/>
                  <a:pt x="2495" y="2578"/>
                </a:cubicBezTo>
                <a:cubicBezTo>
                  <a:pt x="2457" y="2646"/>
                  <a:pt x="2207" y="2714"/>
                  <a:pt x="2177" y="2759"/>
                </a:cubicBezTo>
                <a:cubicBezTo>
                  <a:pt x="2147" y="2804"/>
                  <a:pt x="2290" y="2812"/>
                  <a:pt x="2313" y="2850"/>
                </a:cubicBezTo>
                <a:cubicBezTo>
                  <a:pt x="2336" y="2888"/>
                  <a:pt x="2351" y="2926"/>
                  <a:pt x="2313" y="2986"/>
                </a:cubicBezTo>
                <a:cubicBezTo>
                  <a:pt x="2275" y="3046"/>
                  <a:pt x="2093" y="3137"/>
                  <a:pt x="2086" y="3213"/>
                </a:cubicBezTo>
                <a:cubicBezTo>
                  <a:pt x="2079" y="3289"/>
                  <a:pt x="2223" y="3402"/>
                  <a:pt x="2268" y="3440"/>
                </a:cubicBezTo>
                <a:cubicBezTo>
                  <a:pt x="2313" y="3478"/>
                  <a:pt x="2306" y="3486"/>
                  <a:pt x="2359" y="3440"/>
                </a:cubicBezTo>
                <a:cubicBezTo>
                  <a:pt x="2412" y="3394"/>
                  <a:pt x="2540" y="3288"/>
                  <a:pt x="2585" y="3167"/>
                </a:cubicBezTo>
                <a:cubicBezTo>
                  <a:pt x="2630" y="3046"/>
                  <a:pt x="2623" y="2835"/>
                  <a:pt x="2631" y="2714"/>
                </a:cubicBezTo>
                <a:cubicBezTo>
                  <a:pt x="2639" y="2593"/>
                  <a:pt x="2639" y="2548"/>
                  <a:pt x="2631" y="2442"/>
                </a:cubicBezTo>
                <a:cubicBezTo>
                  <a:pt x="2623" y="2336"/>
                  <a:pt x="2615" y="2192"/>
                  <a:pt x="2585" y="2079"/>
                </a:cubicBezTo>
                <a:cubicBezTo>
                  <a:pt x="2555" y="1966"/>
                  <a:pt x="2487" y="1874"/>
                  <a:pt x="2449" y="1761"/>
                </a:cubicBezTo>
                <a:cubicBezTo>
                  <a:pt x="2411" y="1648"/>
                  <a:pt x="2404" y="1511"/>
                  <a:pt x="2359" y="1398"/>
                </a:cubicBezTo>
                <a:cubicBezTo>
                  <a:pt x="2314" y="1285"/>
                  <a:pt x="2253" y="1217"/>
                  <a:pt x="2177" y="1081"/>
                </a:cubicBezTo>
                <a:cubicBezTo>
                  <a:pt x="2101" y="945"/>
                  <a:pt x="2064" y="748"/>
                  <a:pt x="1905" y="582"/>
                </a:cubicBezTo>
                <a:cubicBezTo>
                  <a:pt x="1746" y="416"/>
                  <a:pt x="1391" y="166"/>
                  <a:pt x="1225" y="83"/>
                </a:cubicBezTo>
                <a:cubicBezTo>
                  <a:pt x="1059" y="0"/>
                  <a:pt x="1020" y="60"/>
                  <a:pt x="907" y="83"/>
                </a:cubicBezTo>
                <a:cubicBezTo>
                  <a:pt x="794" y="106"/>
                  <a:pt x="657" y="143"/>
                  <a:pt x="544" y="219"/>
                </a:cubicBezTo>
                <a:cubicBezTo>
                  <a:pt x="431" y="295"/>
                  <a:pt x="310" y="378"/>
                  <a:pt x="227" y="537"/>
                </a:cubicBezTo>
                <a:cubicBezTo>
                  <a:pt x="144" y="696"/>
                  <a:pt x="83" y="930"/>
                  <a:pt x="45" y="1172"/>
                </a:cubicBezTo>
                <a:cubicBezTo>
                  <a:pt x="7" y="1414"/>
                  <a:pt x="0" y="1807"/>
                  <a:pt x="0" y="1988"/>
                </a:cubicBezTo>
                <a:cubicBezTo>
                  <a:pt x="0" y="2169"/>
                  <a:pt x="22" y="2162"/>
                  <a:pt x="45" y="2260"/>
                </a:cubicBezTo>
                <a:cubicBezTo>
                  <a:pt x="68" y="2358"/>
                  <a:pt x="106" y="2480"/>
                  <a:pt x="136" y="2578"/>
                </a:cubicBezTo>
                <a:cubicBezTo>
                  <a:pt x="166" y="2676"/>
                  <a:pt x="182" y="2782"/>
                  <a:pt x="227" y="2850"/>
                </a:cubicBezTo>
                <a:cubicBezTo>
                  <a:pt x="272" y="2918"/>
                  <a:pt x="340" y="2952"/>
                  <a:pt x="408" y="2986"/>
                </a:cubicBezTo>
              </a:path>
            </a:pathLst>
          </a:custGeom>
          <a:noFill/>
          <a:ln w="57150" cap="flat" cmpd="sng">
            <a:solidFill>
              <a:srgbClr val="99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2877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2877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2877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50" grpId="0"/>
      <p:bldP spid="287751" grpId="0" animBg="1"/>
      <p:bldP spid="287755" grpId="0" animBg="1"/>
      <p:bldP spid="287765" grpId="0" animBg="1"/>
      <p:bldP spid="287772" grpId="0" animBg="1"/>
      <p:bldP spid="287773" grpId="0"/>
      <p:bldP spid="287776" grpId="0" animBg="1"/>
      <p:bldP spid="287778" grpId="0" animBg="1"/>
      <p:bldP spid="287779" grpId="0"/>
      <p:bldP spid="287781" grpId="0" animBg="1"/>
      <p:bldP spid="287783" grpId="0" animBg="1"/>
      <p:bldP spid="287784" grpId="0" animBg="1"/>
      <p:bldP spid="287785" grpId="0" animBg="1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2" name="Text Box 4"/>
          <p:cNvSpPr txBox="1">
            <a:spLocks noChangeArrowheads="1"/>
          </p:cNvSpPr>
          <p:nvPr/>
        </p:nvSpPr>
        <p:spPr bwMode="auto">
          <a:xfrm>
            <a:off x="892209" y="692150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8773" name="Text Box 5"/>
          <p:cNvSpPr txBox="1">
            <a:spLocks noChangeArrowheads="1"/>
          </p:cNvSpPr>
          <p:nvPr/>
        </p:nvSpPr>
        <p:spPr bwMode="auto">
          <a:xfrm>
            <a:off x="6781801" y="1030883"/>
            <a:ext cx="153511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Tratamiento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racional</a:t>
            </a:r>
          </a:p>
        </p:txBody>
      </p:sp>
      <p:sp>
        <p:nvSpPr>
          <p:cNvPr id="288774" name="Rectangle 6"/>
          <p:cNvSpPr>
            <a:spLocks noChangeArrowheads="1"/>
          </p:cNvSpPr>
          <p:nvPr/>
        </p:nvSpPr>
        <p:spPr bwMode="auto">
          <a:xfrm>
            <a:off x="1115616" y="1373609"/>
            <a:ext cx="1655540" cy="702295"/>
          </a:xfrm>
          <a:prstGeom prst="rect">
            <a:avLst/>
          </a:prstGeom>
          <a:solidFill>
            <a:schemeClr val="bg1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/>
              <a:t>Bloqueadores </a:t>
            </a:r>
          </a:p>
          <a:p>
            <a:r>
              <a:rPr lang="es-ES_tradnl" sz="1800" b="0"/>
              <a:t>muscarínicos</a:t>
            </a:r>
          </a:p>
        </p:txBody>
      </p:sp>
      <p:pic>
        <p:nvPicPr>
          <p:cNvPr id="288775" name="Picture 7" descr="bloqueadore muscarinicos 3"/>
          <p:cNvPicPr>
            <a:picLocks noChangeAspect="1" noChangeArrowheads="1"/>
          </p:cNvPicPr>
          <p:nvPr/>
        </p:nvPicPr>
        <p:blipFill>
          <a:blip r:embed="rId2">
            <a:lum bright="-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2" t="9116" b="13623"/>
          <a:stretch>
            <a:fillRect/>
          </a:stretch>
        </p:blipFill>
        <p:spPr bwMode="auto">
          <a:xfrm>
            <a:off x="3636888" y="2059781"/>
            <a:ext cx="4540250" cy="36734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8777" name="Oval 9"/>
          <p:cNvSpPr>
            <a:spLocks noChangeArrowheads="1"/>
          </p:cNvSpPr>
          <p:nvPr/>
        </p:nvSpPr>
        <p:spPr bwMode="auto">
          <a:xfrm>
            <a:off x="3995663" y="3788569"/>
            <a:ext cx="5048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78" name="Oval 10"/>
          <p:cNvSpPr>
            <a:spLocks noChangeArrowheads="1"/>
          </p:cNvSpPr>
          <p:nvPr/>
        </p:nvSpPr>
        <p:spPr bwMode="auto">
          <a:xfrm>
            <a:off x="5724451" y="3139281"/>
            <a:ext cx="5762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79" name="Oval 11"/>
          <p:cNvSpPr>
            <a:spLocks noChangeArrowheads="1"/>
          </p:cNvSpPr>
          <p:nvPr/>
        </p:nvSpPr>
        <p:spPr bwMode="auto">
          <a:xfrm>
            <a:off x="7596113" y="3644106"/>
            <a:ext cx="43338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80" name="Text Box 12"/>
          <p:cNvSpPr txBox="1">
            <a:spLocks noChangeArrowheads="1"/>
          </p:cNvSpPr>
          <p:nvPr/>
        </p:nvSpPr>
        <p:spPr bwMode="auto">
          <a:xfrm>
            <a:off x="3898826" y="3782219"/>
            <a:ext cx="6016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/>
              <a:t>GRP</a:t>
            </a:r>
          </a:p>
        </p:txBody>
      </p:sp>
      <p:sp>
        <p:nvSpPr>
          <p:cNvPr id="288781" name="Text Box 13"/>
          <p:cNvSpPr txBox="1">
            <a:spLocks noChangeArrowheads="1"/>
          </p:cNvSpPr>
          <p:nvPr/>
        </p:nvSpPr>
        <p:spPr bwMode="auto">
          <a:xfrm>
            <a:off x="5656114" y="3132932"/>
            <a:ext cx="6207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 dirty="0">
                <a:solidFill>
                  <a:srgbClr val="0000CC"/>
                </a:solidFill>
              </a:rPr>
              <a:t>ACh</a:t>
            </a:r>
          </a:p>
        </p:txBody>
      </p:sp>
      <p:sp>
        <p:nvSpPr>
          <p:cNvPr id="288782" name="Text Box 14"/>
          <p:cNvSpPr txBox="1">
            <a:spLocks noChangeArrowheads="1"/>
          </p:cNvSpPr>
          <p:nvPr/>
        </p:nvSpPr>
        <p:spPr bwMode="auto">
          <a:xfrm>
            <a:off x="7453238" y="3565847"/>
            <a:ext cx="6207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>
                <a:solidFill>
                  <a:srgbClr val="0000CC"/>
                </a:solidFill>
              </a:rPr>
              <a:t>ACh</a:t>
            </a:r>
          </a:p>
        </p:txBody>
      </p:sp>
      <p:sp>
        <p:nvSpPr>
          <p:cNvPr id="288783" name="Oval 15"/>
          <p:cNvSpPr>
            <a:spLocks noChangeArrowheads="1"/>
          </p:cNvSpPr>
          <p:nvPr/>
        </p:nvSpPr>
        <p:spPr bwMode="auto">
          <a:xfrm>
            <a:off x="3995663" y="4580731"/>
            <a:ext cx="504825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84" name="Oval 16"/>
          <p:cNvSpPr>
            <a:spLocks noChangeArrowheads="1"/>
          </p:cNvSpPr>
          <p:nvPr/>
        </p:nvSpPr>
        <p:spPr bwMode="auto">
          <a:xfrm>
            <a:off x="5437113" y="4148931"/>
            <a:ext cx="719138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85" name="Oval 17"/>
          <p:cNvSpPr>
            <a:spLocks noChangeArrowheads="1"/>
          </p:cNvSpPr>
          <p:nvPr/>
        </p:nvSpPr>
        <p:spPr bwMode="auto">
          <a:xfrm>
            <a:off x="7092876" y="4291806"/>
            <a:ext cx="360362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86" name="Text Box 18"/>
          <p:cNvSpPr txBox="1">
            <a:spLocks noChangeArrowheads="1"/>
          </p:cNvSpPr>
          <p:nvPr/>
        </p:nvSpPr>
        <p:spPr bwMode="auto">
          <a:xfrm>
            <a:off x="3924226" y="4717256"/>
            <a:ext cx="763587" cy="366713"/>
          </a:xfrm>
          <a:prstGeom prst="rect">
            <a:avLst/>
          </a:prstGeom>
          <a:solidFill>
            <a:srgbClr val="FDB5C6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>
                <a:effectLst/>
              </a:rPr>
              <a:t>c. “G”</a:t>
            </a:r>
          </a:p>
        </p:txBody>
      </p:sp>
      <p:sp>
        <p:nvSpPr>
          <p:cNvPr id="288787" name="Text Box 19"/>
          <p:cNvSpPr txBox="1">
            <a:spLocks noChangeArrowheads="1"/>
          </p:cNvSpPr>
          <p:nvPr/>
        </p:nvSpPr>
        <p:spPr bwMode="auto">
          <a:xfrm>
            <a:off x="5364088" y="4220369"/>
            <a:ext cx="846138" cy="366712"/>
          </a:xfrm>
          <a:prstGeom prst="rect">
            <a:avLst/>
          </a:prstGeom>
          <a:solidFill>
            <a:srgbClr val="FF9FD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c. ECF</a:t>
            </a:r>
          </a:p>
        </p:txBody>
      </p:sp>
      <p:sp>
        <p:nvSpPr>
          <p:cNvPr id="288788" name="Text Box 20"/>
          <p:cNvSpPr txBox="1">
            <a:spLocks noChangeArrowheads="1"/>
          </p:cNvSpPr>
          <p:nvPr/>
        </p:nvSpPr>
        <p:spPr bwMode="auto">
          <a:xfrm>
            <a:off x="6703938" y="4356894"/>
            <a:ext cx="1252538" cy="366712"/>
          </a:xfrm>
          <a:prstGeom prst="rect">
            <a:avLst/>
          </a:prstGeom>
          <a:solidFill>
            <a:srgbClr val="FF0066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>
                <a:effectLst/>
              </a:rPr>
              <a:t>c. parietal</a:t>
            </a:r>
          </a:p>
        </p:txBody>
      </p:sp>
      <p:sp>
        <p:nvSpPr>
          <p:cNvPr id="288789" name="Oval 21"/>
          <p:cNvSpPr>
            <a:spLocks noChangeArrowheads="1"/>
          </p:cNvSpPr>
          <p:nvPr/>
        </p:nvSpPr>
        <p:spPr bwMode="auto">
          <a:xfrm>
            <a:off x="5437113" y="3428206"/>
            <a:ext cx="35877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90" name="Oval 22"/>
          <p:cNvSpPr>
            <a:spLocks noChangeArrowheads="1"/>
          </p:cNvSpPr>
          <p:nvPr/>
        </p:nvSpPr>
        <p:spPr bwMode="auto">
          <a:xfrm>
            <a:off x="7237338" y="3788569"/>
            <a:ext cx="4318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91" name="Line 23"/>
          <p:cNvSpPr>
            <a:spLocks noChangeShapeType="1"/>
          </p:cNvSpPr>
          <p:nvPr/>
        </p:nvSpPr>
        <p:spPr bwMode="auto">
          <a:xfrm flipH="1">
            <a:off x="5508551" y="3499644"/>
            <a:ext cx="360362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8792" name="Line 24"/>
          <p:cNvSpPr>
            <a:spLocks noChangeShapeType="1"/>
          </p:cNvSpPr>
          <p:nvPr/>
        </p:nvSpPr>
        <p:spPr bwMode="auto">
          <a:xfrm flipH="1">
            <a:off x="5508551" y="3572669"/>
            <a:ext cx="360362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8793" name="Line 25"/>
          <p:cNvSpPr>
            <a:spLocks noChangeShapeType="1"/>
          </p:cNvSpPr>
          <p:nvPr/>
        </p:nvSpPr>
        <p:spPr bwMode="auto">
          <a:xfrm flipH="1">
            <a:off x="7237338" y="3860006"/>
            <a:ext cx="360363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8794" name="Line 26"/>
          <p:cNvSpPr>
            <a:spLocks noChangeShapeType="1"/>
          </p:cNvSpPr>
          <p:nvPr/>
        </p:nvSpPr>
        <p:spPr bwMode="auto">
          <a:xfrm flipH="1">
            <a:off x="7237338" y="3931444"/>
            <a:ext cx="360363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8795" name="Text Box 27"/>
          <p:cNvSpPr txBox="1">
            <a:spLocks noChangeArrowheads="1"/>
          </p:cNvSpPr>
          <p:nvPr/>
        </p:nvSpPr>
        <p:spPr bwMode="auto">
          <a:xfrm>
            <a:off x="1476301" y="2453481"/>
            <a:ext cx="178911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No bloquean la </a:t>
            </a:r>
          </a:p>
          <a:p>
            <a:pPr algn="l"/>
            <a:r>
              <a:rPr lang="es-ES" sz="1800" b="0" dirty="0">
                <a:effectLst/>
              </a:rPr>
              <a:t>estimulación</a:t>
            </a:r>
          </a:p>
          <a:p>
            <a:pPr algn="l"/>
            <a:r>
              <a:rPr lang="es-ES" sz="1800" b="0" dirty="0">
                <a:effectLst/>
              </a:rPr>
              <a:t>parasimpática </a:t>
            </a:r>
          </a:p>
          <a:p>
            <a:pPr algn="l"/>
            <a:r>
              <a:rPr lang="es-ES" sz="1800" b="0" dirty="0">
                <a:effectLst/>
              </a:rPr>
              <a:t>de la c. “G”</a:t>
            </a:r>
          </a:p>
        </p:txBody>
      </p:sp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6559550" y="476250"/>
            <a:ext cx="1757363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Úlcera péptica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328217" y="3748087"/>
            <a:ext cx="1632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¿Por qué?</a:t>
            </a:r>
            <a:endParaRPr lang="es-VE" sz="2400" dirty="0"/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4" name="3 Rectángulo"/>
          <p:cNvSpPr/>
          <p:nvPr/>
        </p:nvSpPr>
        <p:spPr bwMode="auto">
          <a:xfrm>
            <a:off x="3851920" y="2204864"/>
            <a:ext cx="648568" cy="3274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871843" y="2059781"/>
            <a:ext cx="2428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b="0" dirty="0" smtClean="0">
                <a:effectLst/>
              </a:rPr>
              <a:t>N. Entérica o </a:t>
            </a:r>
          </a:p>
          <a:p>
            <a:pPr algn="l"/>
            <a:r>
              <a:rPr lang="es-VE" b="0" dirty="0" err="1" smtClean="0">
                <a:effectLst/>
              </a:rPr>
              <a:t>Ax</a:t>
            </a:r>
            <a:r>
              <a:rPr lang="es-VE" b="0" dirty="0" smtClean="0">
                <a:effectLst/>
              </a:rPr>
              <a:t>. </a:t>
            </a:r>
            <a:r>
              <a:rPr lang="es-VE" b="0" dirty="0" err="1" smtClean="0">
                <a:effectLst/>
              </a:rPr>
              <a:t>posgl</a:t>
            </a:r>
            <a:r>
              <a:rPr lang="es-VE" b="0" dirty="0" smtClean="0">
                <a:effectLst/>
              </a:rPr>
              <a:t> parasimpático</a:t>
            </a:r>
            <a:endParaRPr lang="es-VE" b="0" dirty="0">
              <a:effectLst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809619" y="1468953"/>
            <a:ext cx="6158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0" dirty="0" smtClean="0"/>
              <a:t>Ej. </a:t>
            </a:r>
            <a:r>
              <a:rPr lang="es-VE" b="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91" grpId="0" animBg="1"/>
      <p:bldP spid="288792" grpId="0" animBg="1"/>
      <p:bldP spid="288793" grpId="0" animBg="1"/>
      <p:bldP spid="288794" grpId="0" animBg="1"/>
      <p:bldP spid="288795" grpId="0"/>
      <p:bldP spid="2" grpId="0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Text Box 2"/>
          <p:cNvSpPr txBox="1">
            <a:spLocks noChangeArrowheads="1"/>
          </p:cNvSpPr>
          <p:nvPr/>
        </p:nvSpPr>
        <p:spPr bwMode="auto">
          <a:xfrm>
            <a:off x="2147416" y="917575"/>
            <a:ext cx="48656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6666"/>
                </a:solidFill>
                <a:effectLst/>
              </a:rPr>
              <a:t>Fisiología del Aparato Digestivo</a:t>
            </a:r>
          </a:p>
        </p:txBody>
      </p:sp>
      <p:sp>
        <p:nvSpPr>
          <p:cNvPr id="317443" name="Text Box 3"/>
          <p:cNvSpPr txBox="1">
            <a:spLocks noChangeArrowheads="1"/>
          </p:cNvSpPr>
          <p:nvPr/>
        </p:nvSpPr>
        <p:spPr bwMode="auto">
          <a:xfrm>
            <a:off x="2353295" y="1602850"/>
            <a:ext cx="4378945" cy="43396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Introducción</a:t>
            </a:r>
            <a:endParaRPr lang="es-ES_tradnl" sz="14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smtClean="0">
                <a:effectLst/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effectLst/>
                <a:latin typeface="Comic Sans MS" pitchFamily="66" charset="0"/>
              </a:rPr>
              <a:t>neurohumoral</a:t>
            </a:r>
            <a:endParaRPr lang="es-ES_tradnl" sz="1400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chemeClr val="tx1"/>
              </a:buClr>
            </a:pPr>
            <a:r>
              <a:rPr lang="es-ES_tradnl" sz="800" dirty="0" smtClean="0">
                <a:effectLst/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effectLst/>
                <a:latin typeface="Comic Sans MS" pitchFamily="66" charset="0"/>
              </a:rPr>
              <a:t>E</a:t>
            </a:r>
            <a:r>
              <a:rPr lang="es-ES_tradnl" sz="1400" dirty="0" smtClean="0">
                <a:effectLst/>
                <a:latin typeface="Comic Sans MS" pitchFamily="66" charset="0"/>
              </a:rPr>
              <a:t>stómago</a:t>
            </a:r>
            <a:endParaRPr lang="es-ES_tradnl" sz="14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14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Páncreas, </a:t>
            </a:r>
            <a:r>
              <a:rPr lang="es-ES_tradnl" sz="2000" b="0" dirty="0" smtClean="0">
                <a:effectLst/>
                <a:latin typeface="Comic Sans MS" pitchFamily="66" charset="0"/>
              </a:rPr>
              <a:t>hígado</a:t>
            </a:r>
            <a:endParaRPr lang="es-ES_tradnl" sz="20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endParaRPr lang="es-ES_tradnl" sz="1400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Absorción nutrientes,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800" b="0" dirty="0">
              <a:effectLst/>
              <a:latin typeface="Comic Sans MS" pitchFamily="66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41" name="Text Box 29"/>
          <p:cNvSpPr txBox="1">
            <a:spLocks noChangeArrowheads="1"/>
          </p:cNvSpPr>
          <p:nvPr/>
        </p:nvSpPr>
        <p:spPr bwMode="auto">
          <a:xfrm>
            <a:off x="611188" y="1341438"/>
            <a:ext cx="4475162" cy="3001962"/>
          </a:xfrm>
          <a:prstGeom prst="rect">
            <a:avLst/>
          </a:prstGeom>
          <a:solidFill>
            <a:srgbClr val="E5E5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854075" algn="l">
              <a:defRPr>
                <a:solidFill>
                  <a:schemeClr val="tx1"/>
                </a:solidFill>
                <a:latin typeface="Arial" charset="0"/>
              </a:defRPr>
            </a:lvl2pPr>
            <a:lvl3pPr marL="968375"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1.</a:t>
            </a:r>
            <a:r>
              <a:rPr lang="es-MX" sz="14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</a:t>
            </a:r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Moco alcalino</a:t>
            </a:r>
          </a:p>
          <a:p>
            <a:endParaRPr lang="es-MX" sz="1000" b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2. Hormonas y citokinas</a:t>
            </a:r>
          </a:p>
          <a:p>
            <a:endParaRPr lang="es-MX" sz="1000" b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MX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Prostaglandinas </a:t>
            </a:r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PGs</a:t>
            </a:r>
          </a:p>
          <a:p>
            <a:r>
              <a:rPr lang="es-MX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Péptidos protectores</a:t>
            </a:r>
          </a:p>
          <a:p>
            <a:r>
              <a:rPr lang="es-MX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Proteínas trébol c. mucosas superficiales</a:t>
            </a:r>
          </a:p>
          <a:p>
            <a:r>
              <a:rPr lang="es-MX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</a:t>
            </a:r>
            <a:endParaRPr lang="es-MX" sz="1000" b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3. Péptidos antibióticos y anticuerpos</a:t>
            </a:r>
            <a:endParaRPr lang="es-MX" sz="1000" b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endParaRPr lang="es-MX" sz="1000" b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MX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</a:t>
            </a:r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C. Paneth:</a:t>
            </a:r>
            <a:r>
              <a:rPr lang="es-MX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alfa defensinas  o criptidinas</a:t>
            </a:r>
          </a:p>
          <a:p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C. “M”:</a:t>
            </a:r>
            <a:r>
              <a:rPr lang="es-MX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Sist. Inmune Mucosas</a:t>
            </a:r>
          </a:p>
          <a:p>
            <a:endParaRPr lang="es-MX" sz="1000" b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92542" name="Text Box 30"/>
          <p:cNvSpPr txBox="1">
            <a:spLocks noChangeArrowheads="1"/>
          </p:cNvSpPr>
          <p:nvPr/>
        </p:nvSpPr>
        <p:spPr bwMode="auto">
          <a:xfrm>
            <a:off x="6588125" y="1268413"/>
            <a:ext cx="1692275" cy="365125"/>
          </a:xfrm>
          <a:prstGeom prst="rect">
            <a:avLst/>
          </a:prstGeom>
          <a:solidFill>
            <a:srgbClr val="B3B3FF"/>
          </a:solidFill>
          <a:ln w="28575">
            <a:solidFill>
              <a:srgbClr val="6F6F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>
                <a:effectLst/>
              </a:rPr>
              <a:t>EXTRÍNSECA</a:t>
            </a:r>
          </a:p>
        </p:txBody>
      </p:sp>
      <p:sp>
        <p:nvSpPr>
          <p:cNvPr id="192544" name="Text Box 32"/>
          <p:cNvSpPr txBox="1">
            <a:spLocks noChangeArrowheads="1"/>
          </p:cNvSpPr>
          <p:nvPr/>
        </p:nvSpPr>
        <p:spPr bwMode="auto">
          <a:xfrm>
            <a:off x="6011863" y="765175"/>
            <a:ext cx="227012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Barrera Protectora</a:t>
            </a:r>
          </a:p>
        </p:txBody>
      </p:sp>
      <p:pic>
        <p:nvPicPr>
          <p:cNvPr id="192547" name="Picture 35" descr="PAS positve celulas mucosas cueelo pit grstric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149725"/>
            <a:ext cx="3133725" cy="209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2548" name="Text Box 36"/>
          <p:cNvSpPr txBox="1">
            <a:spLocks noChangeArrowheads="1"/>
          </p:cNvSpPr>
          <p:nvPr/>
        </p:nvSpPr>
        <p:spPr bwMode="auto">
          <a:xfrm>
            <a:off x="2763838" y="5084763"/>
            <a:ext cx="1808162" cy="711200"/>
          </a:xfrm>
          <a:prstGeom prst="rect">
            <a:avLst/>
          </a:prstGeom>
          <a:solidFill>
            <a:srgbClr val="9DD7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>
                <a:effectLst/>
              </a:rPr>
              <a:t>C. </a:t>
            </a:r>
            <a:r>
              <a:rPr lang="es-ES" sz="2000" b="0">
                <a:effectLst/>
              </a:rPr>
              <a:t>MUCOSAS </a:t>
            </a:r>
          </a:p>
          <a:p>
            <a:r>
              <a:rPr lang="es-ES" b="0">
                <a:effectLst/>
              </a:rPr>
              <a:t>(</a:t>
            </a:r>
            <a:r>
              <a:rPr lang="es-ES" sz="2000" b="0">
                <a:effectLst/>
              </a:rPr>
              <a:t>moco</a:t>
            </a:r>
            <a:r>
              <a:rPr lang="es-ES" b="0">
                <a:effectLst/>
              </a:rPr>
              <a:t>)</a:t>
            </a:r>
          </a:p>
        </p:txBody>
      </p:sp>
      <p:sp>
        <p:nvSpPr>
          <p:cNvPr id="192549" name="Line 37"/>
          <p:cNvSpPr>
            <a:spLocks noChangeShapeType="1"/>
          </p:cNvSpPr>
          <p:nvPr/>
        </p:nvSpPr>
        <p:spPr bwMode="auto">
          <a:xfrm flipV="1">
            <a:off x="4572000" y="5157788"/>
            <a:ext cx="2160588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48" grpId="0" animBg="1"/>
      <p:bldP spid="1925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2125" y="1316038"/>
            <a:ext cx="6265863" cy="4921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2916238" y="1268413"/>
            <a:ext cx="3203575" cy="18002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804025" y="1520825"/>
            <a:ext cx="1620838" cy="395288"/>
          </a:xfrm>
          <a:prstGeom prst="rect">
            <a:avLst/>
          </a:prstGeom>
          <a:solidFill>
            <a:srgbClr val="C9C9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Moco alcalino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769100" y="1017588"/>
            <a:ext cx="1692275" cy="365125"/>
          </a:xfrm>
          <a:prstGeom prst="rect">
            <a:avLst/>
          </a:prstGeom>
          <a:solidFill>
            <a:srgbClr val="B3B3FF"/>
          </a:solidFill>
          <a:ln w="28575">
            <a:solidFill>
              <a:srgbClr val="6F6F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>
                <a:effectLst/>
              </a:rPr>
              <a:t>EXTRÍNSECA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755650" y="7651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6227763" y="512763"/>
            <a:ext cx="22701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Barrera Protectora</a:t>
            </a:r>
          </a:p>
        </p:txBody>
      </p:sp>
      <p:pic>
        <p:nvPicPr>
          <p:cNvPr id="12304" name="Picture 16" descr="goblet_h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2232931" cy="279065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4" t="1472" r="19429" b="1276"/>
          <a:stretch>
            <a:fillRect/>
          </a:stretch>
        </p:blipFill>
        <p:spPr bwMode="auto">
          <a:xfrm>
            <a:off x="2700338" y="284163"/>
            <a:ext cx="5265737" cy="628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716" name="Rectangle 20"/>
          <p:cNvSpPr>
            <a:spLocks noChangeArrowheads="1"/>
          </p:cNvSpPr>
          <p:nvPr/>
        </p:nvSpPr>
        <p:spPr bwMode="auto">
          <a:xfrm>
            <a:off x="5437188" y="1844675"/>
            <a:ext cx="1943100" cy="288925"/>
          </a:xfrm>
          <a:prstGeom prst="rect">
            <a:avLst/>
          </a:prstGeom>
          <a:solidFill>
            <a:srgbClr val="C0E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7" name="Text Box 21"/>
          <p:cNvSpPr txBox="1">
            <a:spLocks noChangeArrowheads="1"/>
          </p:cNvSpPr>
          <p:nvPr/>
        </p:nvSpPr>
        <p:spPr bwMode="auto">
          <a:xfrm>
            <a:off x="4502150" y="981075"/>
            <a:ext cx="1871663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pH 1-2 </a:t>
            </a:r>
          </a:p>
          <a:p>
            <a:r>
              <a:rPr lang="es-ES" sz="2000">
                <a:effectLst/>
              </a:rPr>
              <a:t>jugo gástrico</a:t>
            </a:r>
            <a:r>
              <a:rPr lang="es-ES" sz="1800">
                <a:effectLst/>
              </a:rPr>
              <a:t> </a:t>
            </a:r>
          </a:p>
        </p:txBody>
      </p:sp>
      <p:sp>
        <p:nvSpPr>
          <p:cNvPr id="157718" name="Rectangle 22"/>
          <p:cNvSpPr>
            <a:spLocks noChangeArrowheads="1"/>
          </p:cNvSpPr>
          <p:nvPr/>
        </p:nvSpPr>
        <p:spPr bwMode="auto">
          <a:xfrm>
            <a:off x="4860925" y="2492375"/>
            <a:ext cx="1439863" cy="360363"/>
          </a:xfrm>
          <a:prstGeom prst="rect">
            <a:avLst/>
          </a:prstGeom>
          <a:solidFill>
            <a:srgbClr val="E6DA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9" name="Text Box 23"/>
          <p:cNvSpPr txBox="1">
            <a:spLocks noChangeArrowheads="1"/>
          </p:cNvSpPr>
          <p:nvPr/>
        </p:nvSpPr>
        <p:spPr bwMode="auto">
          <a:xfrm>
            <a:off x="4659313" y="2419350"/>
            <a:ext cx="1824037" cy="425450"/>
          </a:xfrm>
          <a:prstGeom prst="rect">
            <a:avLst/>
          </a:prstGeom>
          <a:solidFill>
            <a:srgbClr val="F2ECDE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Capa de Moco</a:t>
            </a:r>
          </a:p>
        </p:txBody>
      </p:sp>
      <p:sp>
        <p:nvSpPr>
          <p:cNvPr id="157720" name="Rectangle 24"/>
          <p:cNvSpPr>
            <a:spLocks noChangeArrowheads="1"/>
          </p:cNvSpPr>
          <p:nvPr/>
        </p:nvSpPr>
        <p:spPr bwMode="auto">
          <a:xfrm>
            <a:off x="4716463" y="3429000"/>
            <a:ext cx="1368425" cy="215900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21" name="Text Box 25"/>
          <p:cNvSpPr txBox="1">
            <a:spLocks noChangeArrowheads="1"/>
          </p:cNvSpPr>
          <p:nvPr/>
        </p:nvSpPr>
        <p:spPr bwMode="auto">
          <a:xfrm>
            <a:off x="4718050" y="3332163"/>
            <a:ext cx="1590675" cy="336550"/>
          </a:xfrm>
          <a:prstGeom prst="rect">
            <a:avLst/>
          </a:prstGeom>
          <a:solidFill>
            <a:srgbClr val="F2EC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gotas de moco</a:t>
            </a:r>
          </a:p>
        </p:txBody>
      </p:sp>
      <p:sp>
        <p:nvSpPr>
          <p:cNvPr id="157722" name="Rectangle 26"/>
          <p:cNvSpPr>
            <a:spLocks noChangeArrowheads="1"/>
          </p:cNvSpPr>
          <p:nvPr/>
        </p:nvSpPr>
        <p:spPr bwMode="auto">
          <a:xfrm>
            <a:off x="6732588" y="2852738"/>
            <a:ext cx="647700" cy="576262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23" name="Text Box 27"/>
          <p:cNvSpPr txBox="1">
            <a:spLocks noChangeArrowheads="1"/>
          </p:cNvSpPr>
          <p:nvPr/>
        </p:nvSpPr>
        <p:spPr bwMode="auto">
          <a:xfrm>
            <a:off x="6637338" y="2852738"/>
            <a:ext cx="869950" cy="581025"/>
          </a:xfrm>
          <a:prstGeom prst="rect">
            <a:avLst/>
          </a:prstGeom>
          <a:solidFill>
            <a:srgbClr val="F2EC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c. </a:t>
            </a:r>
          </a:p>
          <a:p>
            <a:r>
              <a:rPr lang="es-ES">
                <a:effectLst/>
              </a:rPr>
              <a:t>mucosa</a:t>
            </a:r>
          </a:p>
        </p:txBody>
      </p:sp>
      <p:sp>
        <p:nvSpPr>
          <p:cNvPr id="157724" name="Rectangle 28"/>
          <p:cNvSpPr>
            <a:spLocks noChangeArrowheads="1"/>
          </p:cNvSpPr>
          <p:nvPr/>
        </p:nvSpPr>
        <p:spPr bwMode="auto">
          <a:xfrm>
            <a:off x="3563938" y="2997200"/>
            <a:ext cx="1008062" cy="647700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25" name="Text Box 29"/>
          <p:cNvSpPr txBox="1">
            <a:spLocks noChangeArrowheads="1"/>
          </p:cNvSpPr>
          <p:nvPr/>
        </p:nvSpPr>
        <p:spPr bwMode="auto">
          <a:xfrm>
            <a:off x="3267075" y="2976563"/>
            <a:ext cx="1304925" cy="762000"/>
          </a:xfrm>
          <a:prstGeom prst="rect">
            <a:avLst/>
          </a:prstGeom>
          <a:solidFill>
            <a:srgbClr val="F2EC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/>
              </a:rPr>
              <a:t>pH 7</a:t>
            </a:r>
            <a:endParaRPr lang="es-ES" sz="1400">
              <a:effectLst/>
            </a:endParaRPr>
          </a:p>
          <a:p>
            <a:r>
              <a:rPr lang="es-ES" sz="1400">
                <a:effectLst/>
              </a:rPr>
              <a:t>superficie </a:t>
            </a:r>
          </a:p>
          <a:p>
            <a:r>
              <a:rPr lang="es-ES" sz="1400">
                <a:effectLst/>
              </a:rPr>
              <a:t>del epitelio</a:t>
            </a:r>
          </a:p>
        </p:txBody>
      </p:sp>
      <p:sp>
        <p:nvSpPr>
          <p:cNvPr id="157726" name="Rectangle 30"/>
          <p:cNvSpPr>
            <a:spLocks noChangeArrowheads="1"/>
          </p:cNvSpPr>
          <p:nvPr/>
        </p:nvSpPr>
        <p:spPr bwMode="auto">
          <a:xfrm>
            <a:off x="4932363" y="6092825"/>
            <a:ext cx="792162" cy="288925"/>
          </a:xfrm>
          <a:prstGeom prst="rect">
            <a:avLst/>
          </a:prstGeom>
          <a:solidFill>
            <a:srgbClr val="E8A2A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27" name="Text Box 31"/>
          <p:cNvSpPr txBox="1">
            <a:spLocks noChangeArrowheads="1"/>
          </p:cNvSpPr>
          <p:nvPr/>
        </p:nvSpPr>
        <p:spPr bwMode="auto">
          <a:xfrm>
            <a:off x="4868863" y="6021388"/>
            <a:ext cx="1216025" cy="396875"/>
          </a:xfrm>
          <a:prstGeom prst="rect">
            <a:avLst/>
          </a:prstGeom>
          <a:solidFill>
            <a:srgbClr val="E8A2A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>
                <a:effectLst/>
              </a:rPr>
              <a:t>capilar</a:t>
            </a:r>
          </a:p>
        </p:txBody>
      </p:sp>
      <p:sp>
        <p:nvSpPr>
          <p:cNvPr id="157734" name="Text Box 38"/>
          <p:cNvSpPr txBox="1">
            <a:spLocks noChangeArrowheads="1"/>
          </p:cNvSpPr>
          <p:nvPr/>
        </p:nvSpPr>
        <p:spPr bwMode="auto">
          <a:xfrm>
            <a:off x="392113" y="6921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57735" name="Text Box 39"/>
          <p:cNvSpPr txBox="1">
            <a:spLocks noChangeArrowheads="1"/>
          </p:cNvSpPr>
          <p:nvPr/>
        </p:nvSpPr>
        <p:spPr bwMode="auto">
          <a:xfrm>
            <a:off x="468313" y="1628775"/>
            <a:ext cx="1944687" cy="12509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>
                <a:effectLst/>
              </a:rPr>
              <a:t>Secreción por exocitosis</a:t>
            </a:r>
          </a:p>
          <a:p>
            <a:pPr algn="l"/>
            <a:endParaRPr lang="es-MX" sz="1000">
              <a:effectLst/>
            </a:endParaRPr>
          </a:p>
          <a:p>
            <a:pPr algn="l"/>
            <a:r>
              <a:rPr lang="es-MX" b="0">
                <a:effectLst/>
              </a:rPr>
              <a:t>Regulada: alta</a:t>
            </a:r>
          </a:p>
          <a:p>
            <a:pPr algn="l"/>
            <a:r>
              <a:rPr lang="es-MX" b="0">
                <a:effectLst/>
              </a:rPr>
              <a:t>Constitutiva: baja</a:t>
            </a:r>
          </a:p>
        </p:txBody>
      </p:sp>
      <p:sp>
        <p:nvSpPr>
          <p:cNvPr id="157736" name="Text Box 40"/>
          <p:cNvSpPr txBox="1">
            <a:spLocks noChangeArrowheads="1"/>
          </p:cNvSpPr>
          <p:nvPr/>
        </p:nvSpPr>
        <p:spPr bwMode="auto">
          <a:xfrm>
            <a:off x="6805613" y="1419225"/>
            <a:ext cx="1778000" cy="425450"/>
          </a:xfrm>
          <a:prstGeom prst="rect">
            <a:avLst/>
          </a:prstGeom>
          <a:solidFill>
            <a:srgbClr val="C9C9FF"/>
          </a:solidFill>
          <a:ln w="28575">
            <a:solidFill>
              <a:srgbClr val="6F6FFF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Moco alcalino</a:t>
            </a:r>
          </a:p>
        </p:txBody>
      </p:sp>
      <p:sp>
        <p:nvSpPr>
          <p:cNvPr id="157737" name="Text Box 41"/>
          <p:cNvSpPr txBox="1">
            <a:spLocks noChangeArrowheads="1"/>
          </p:cNvSpPr>
          <p:nvPr/>
        </p:nvSpPr>
        <p:spPr bwMode="auto">
          <a:xfrm>
            <a:off x="250825" y="2997200"/>
            <a:ext cx="273685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Estímulos:</a:t>
            </a:r>
          </a:p>
          <a:p>
            <a:pPr algn="l"/>
            <a:endParaRPr lang="es-ES" sz="1200" b="0">
              <a:effectLst/>
            </a:endParaRPr>
          </a:p>
          <a:p>
            <a:pPr algn="l">
              <a:buClr>
                <a:srgbClr val="CC0099"/>
              </a:buClr>
              <a:buFontTx/>
              <a:buChar char="•"/>
            </a:pPr>
            <a:r>
              <a:rPr lang="es-ES" sz="1800" b="0">
                <a:effectLst/>
              </a:rPr>
              <a:t> ACh</a:t>
            </a:r>
          </a:p>
          <a:p>
            <a:pPr algn="l">
              <a:buClr>
                <a:srgbClr val="CC0099"/>
              </a:buClr>
              <a:buFontTx/>
              <a:buChar char="•"/>
            </a:pPr>
            <a:r>
              <a:rPr lang="es-ES" sz="1800" b="0">
                <a:effectLst/>
              </a:rPr>
              <a:t> Estímulo mecánico</a:t>
            </a:r>
          </a:p>
          <a:p>
            <a:pPr algn="l">
              <a:buClr>
                <a:srgbClr val="CC0099"/>
              </a:buClr>
              <a:buFontTx/>
              <a:buChar char="•"/>
            </a:pPr>
            <a:r>
              <a:rPr lang="es-ES" sz="1800" b="0">
                <a:effectLst/>
              </a:rPr>
              <a:t> Químicos: etanol</a:t>
            </a:r>
          </a:p>
        </p:txBody>
      </p:sp>
      <p:sp>
        <p:nvSpPr>
          <p:cNvPr id="157738" name="AutoShape 42"/>
          <p:cNvSpPr>
            <a:spLocks/>
          </p:cNvSpPr>
          <p:nvPr/>
        </p:nvSpPr>
        <p:spPr bwMode="auto">
          <a:xfrm>
            <a:off x="8037513" y="2205038"/>
            <a:ext cx="71437" cy="2087562"/>
          </a:xfrm>
          <a:prstGeom prst="rightBracket">
            <a:avLst>
              <a:gd name="adj" fmla="val 243520"/>
            </a:avLst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40" name="Text Box 44"/>
          <p:cNvSpPr txBox="1">
            <a:spLocks noChangeArrowheads="1"/>
          </p:cNvSpPr>
          <p:nvPr/>
        </p:nvSpPr>
        <p:spPr bwMode="auto">
          <a:xfrm>
            <a:off x="6877050" y="908050"/>
            <a:ext cx="1692275" cy="365125"/>
          </a:xfrm>
          <a:prstGeom prst="rect">
            <a:avLst/>
          </a:prstGeom>
          <a:solidFill>
            <a:srgbClr val="B3B3FF"/>
          </a:solidFill>
          <a:ln w="28575">
            <a:solidFill>
              <a:srgbClr val="6F6F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>
                <a:effectLst/>
              </a:rPr>
              <a:t>EXTRÍNSECA</a:t>
            </a:r>
          </a:p>
        </p:txBody>
      </p:sp>
      <p:sp>
        <p:nvSpPr>
          <p:cNvPr id="157741" name="Text Box 45"/>
          <p:cNvSpPr txBox="1">
            <a:spLocks noChangeArrowheads="1"/>
          </p:cNvSpPr>
          <p:nvPr/>
        </p:nvSpPr>
        <p:spPr bwMode="auto">
          <a:xfrm>
            <a:off x="6334125" y="404813"/>
            <a:ext cx="22701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Barrera Protectora</a:t>
            </a:r>
          </a:p>
        </p:txBody>
      </p:sp>
      <p:sp>
        <p:nvSpPr>
          <p:cNvPr id="157742" name="Rectangle 46"/>
          <p:cNvSpPr>
            <a:spLocks noChangeArrowheads="1"/>
          </p:cNvSpPr>
          <p:nvPr/>
        </p:nvSpPr>
        <p:spPr bwMode="auto">
          <a:xfrm>
            <a:off x="468313" y="4581525"/>
            <a:ext cx="207645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Si se rompe la </a:t>
            </a:r>
          </a:p>
          <a:p>
            <a:pPr algn="l"/>
            <a:r>
              <a:rPr lang="es-ES" sz="1800" b="0">
                <a:effectLst/>
              </a:rPr>
              <a:t>barrera por </a:t>
            </a:r>
          </a:p>
          <a:p>
            <a:pPr algn="l"/>
            <a:r>
              <a:rPr lang="es-ES" sz="1800" b="0">
                <a:effectLst/>
              </a:rPr>
              <a:t>hipersecreción </a:t>
            </a:r>
          </a:p>
          <a:p>
            <a:pPr algn="l"/>
            <a:r>
              <a:rPr lang="es-ES" sz="1800" b="0">
                <a:effectLst/>
              </a:rPr>
              <a:t>ácida se producen</a:t>
            </a:r>
          </a:p>
          <a:p>
            <a:pPr algn="l"/>
            <a:r>
              <a:rPr lang="es-ES" sz="1800" b="0">
                <a:effectLst/>
              </a:rPr>
              <a:t>úlceras</a:t>
            </a:r>
          </a:p>
        </p:txBody>
      </p:sp>
      <p:sp>
        <p:nvSpPr>
          <p:cNvPr id="157743" name="AutoShape 47"/>
          <p:cNvSpPr>
            <a:spLocks/>
          </p:cNvSpPr>
          <p:nvPr/>
        </p:nvSpPr>
        <p:spPr bwMode="auto">
          <a:xfrm flipH="1">
            <a:off x="2555875" y="2205038"/>
            <a:ext cx="152400" cy="2087562"/>
          </a:xfrm>
          <a:prstGeom prst="rightBracket">
            <a:avLst>
              <a:gd name="adj" fmla="val 114149"/>
            </a:avLst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577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577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577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16" grpId="0" animBg="1"/>
      <p:bldP spid="157717" grpId="0"/>
      <p:bldP spid="157718" grpId="0" animBg="1"/>
      <p:bldP spid="157719" grpId="0" animBg="1"/>
      <p:bldP spid="157720" grpId="0" animBg="1"/>
      <p:bldP spid="157721" grpId="0" animBg="1"/>
      <p:bldP spid="157722" grpId="0" animBg="1"/>
      <p:bldP spid="157723" grpId="0" animBg="1"/>
      <p:bldP spid="157724" grpId="0" animBg="1"/>
      <p:bldP spid="157725" grpId="0" animBg="1"/>
      <p:bldP spid="157726" grpId="0" animBg="1"/>
      <p:bldP spid="157727" grpId="0" animBg="1"/>
      <p:bldP spid="157735" grpId="0" animBg="1"/>
      <p:bldP spid="157737" grpId="0"/>
      <p:bldP spid="157738" grpId="0" animBg="1"/>
      <p:bldP spid="157742" grpId="0"/>
      <p:bldP spid="1577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684213" y="7651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732588" y="1119188"/>
            <a:ext cx="1692275" cy="365125"/>
          </a:xfrm>
          <a:prstGeom prst="rect">
            <a:avLst/>
          </a:prstGeom>
          <a:solidFill>
            <a:srgbClr val="B3B3FF"/>
          </a:solidFill>
          <a:ln w="28575">
            <a:solidFill>
              <a:srgbClr val="6F6F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>
                <a:effectLst/>
              </a:rPr>
              <a:t>EXTRÍNSECA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5075238" y="2133600"/>
            <a:ext cx="2809875" cy="1035050"/>
          </a:xfrm>
          <a:prstGeom prst="rect">
            <a:avLst/>
          </a:prstGeom>
          <a:solidFill>
            <a:srgbClr val="BAE4D4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b="0">
                <a:effectLst/>
              </a:rPr>
              <a:t>FACILITA </a:t>
            </a:r>
          </a:p>
          <a:p>
            <a:r>
              <a:rPr lang="es-ES" sz="2000" b="0">
                <a:effectLst/>
              </a:rPr>
              <a:t>TODA</a:t>
            </a:r>
          </a:p>
          <a:p>
            <a:r>
              <a:rPr lang="es-ES" sz="2000" b="0">
                <a:effectLst/>
              </a:rPr>
              <a:t>LA ACTIVIDAD GI!!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6189663" y="581025"/>
            <a:ext cx="227012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Barrera Protectora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331913" y="2060575"/>
            <a:ext cx="2405062" cy="547688"/>
          </a:xfrm>
          <a:prstGeom prst="rect">
            <a:avLst/>
          </a:prstGeom>
          <a:solidFill>
            <a:srgbClr val="C9C9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0">
                <a:effectLst/>
              </a:rPr>
              <a:t>Moco alcalino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859338" y="3429000"/>
            <a:ext cx="3325812" cy="1920875"/>
          </a:xfrm>
          <a:prstGeom prst="rect">
            <a:avLst/>
          </a:prstGeom>
          <a:solidFill>
            <a:srgbClr val="ABBF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Sin moco en TGI sería </a:t>
            </a:r>
          </a:p>
          <a:p>
            <a:pPr algn="l"/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casi imposible:</a:t>
            </a:r>
          </a:p>
          <a:p>
            <a:pPr algn="l"/>
            <a:endParaRPr lang="es-ES_tradnl" sz="2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Desplazar el bolo</a:t>
            </a:r>
          </a:p>
          <a:p>
            <a:pPr algn="l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Expulsar las heces</a:t>
            </a:r>
          </a:p>
          <a:p>
            <a:pPr algn="l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Tener mucosas indemnes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1331913" y="2732088"/>
            <a:ext cx="3527425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Lubricante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1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Adherente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1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Denso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1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Resistente a enzimas </a:t>
            </a:r>
          </a:p>
          <a:p>
            <a:pPr algn="l">
              <a:buClr>
                <a:srgbClr val="CC0000"/>
              </a:buClr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 digestivas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1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Proteínas del moco  </a:t>
            </a:r>
          </a:p>
          <a:p>
            <a:pPr algn="l">
              <a:buClr>
                <a:srgbClr val="CC0000"/>
              </a:buClr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 amortiguan </a:t>
            </a:r>
            <a:r>
              <a:rPr lang="es-ES" sz="2000" b="0" u="sng">
                <a:effectLst>
                  <a:outerShdw blurRad="38100" dist="38100" dir="2700000" algn="tl">
                    <a:srgbClr val="C0C0C0"/>
                  </a:outerShdw>
                </a:effectLst>
              </a:rPr>
              <a:t>ácidos</a:t>
            </a: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y álcalis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4" grpId="0" animBg="1"/>
      <p:bldP spid="13327" grpId="0" animBg="1"/>
      <p:bldP spid="133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003302" y="1916113"/>
            <a:ext cx="3137397" cy="461665"/>
          </a:xfrm>
          <a:prstGeom prst="rect">
            <a:avLst/>
          </a:prstGeom>
          <a:solidFill>
            <a:srgbClr val="FFB9FF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DA</a:t>
            </a:r>
            <a:r>
              <a:rPr lang="en-US" sz="2400" b="0">
                <a:effectLst/>
              </a:rPr>
              <a:t>ÑO DE BARRERA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3192463" y="4725988"/>
            <a:ext cx="2663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149600" y="2492896"/>
            <a:ext cx="2887663" cy="2844800"/>
          </a:xfrm>
          <a:prstGeom prst="rect">
            <a:avLst/>
          </a:prstGeom>
          <a:solidFill>
            <a:srgbClr val="FFCDCD"/>
          </a:solidFill>
          <a:ln w="9525">
            <a:solidFill>
              <a:srgbClr val="FF0F0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SzPct val="140000"/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2000" b="0" dirty="0">
                <a:effectLst/>
              </a:rPr>
              <a:t>Drogas:</a:t>
            </a:r>
            <a:r>
              <a:rPr lang="es-ES" sz="1800" b="0" dirty="0">
                <a:effectLst/>
              </a:rPr>
              <a:t> ASA, AINES, </a:t>
            </a:r>
          </a:p>
          <a:p>
            <a:pPr algn="l">
              <a:buClr>
                <a:srgbClr val="CC0000"/>
              </a:buClr>
              <a:buSzPct val="140000"/>
            </a:pPr>
            <a:r>
              <a:rPr lang="es-ES" sz="1800" b="0" dirty="0">
                <a:effectLst/>
              </a:rPr>
              <a:t>   esteroides</a:t>
            </a: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endParaRPr lang="es-ES" sz="1000" b="0" dirty="0">
              <a:effectLst/>
            </a:endParaRP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2000" b="0" dirty="0">
                <a:effectLst/>
              </a:rPr>
              <a:t>Trauma</a:t>
            </a: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endParaRPr lang="es-ES" sz="1000" b="0" dirty="0">
              <a:effectLst/>
            </a:endParaRP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2000" b="0" dirty="0">
                <a:effectLst/>
              </a:rPr>
              <a:t>Infecciones</a:t>
            </a: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endParaRPr lang="es-ES" sz="1000" b="0" dirty="0">
              <a:effectLst/>
            </a:endParaRP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2000" b="0" dirty="0">
                <a:effectLst/>
              </a:rPr>
              <a:t>Estrés</a:t>
            </a: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endParaRPr lang="es-ES" sz="1000" b="0" dirty="0">
              <a:effectLst/>
            </a:endParaRP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2000" b="0" dirty="0">
                <a:effectLst/>
              </a:rPr>
              <a:t>Alcohol, vinagre </a:t>
            </a:r>
          </a:p>
          <a:p>
            <a:pPr algn="l">
              <a:buClr>
                <a:srgbClr val="CC0000"/>
              </a:buClr>
              <a:buSzPct val="140000"/>
            </a:pPr>
            <a:r>
              <a:rPr lang="es-ES" sz="2000" b="0" dirty="0">
                <a:effectLst/>
              </a:rPr>
              <a:t>   sales biliares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963613" y="11969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6156325" y="620713"/>
            <a:ext cx="257153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>
                <a:effectLst/>
              </a:rPr>
              <a:t>Barrera </a:t>
            </a:r>
            <a:r>
              <a:rPr lang="es-ES" sz="1800" b="0" dirty="0" smtClean="0">
                <a:effectLst/>
              </a:rPr>
              <a:t>Protectora</a:t>
            </a:r>
          </a:p>
          <a:p>
            <a:r>
              <a:rPr lang="es-ES" sz="1800" b="0" dirty="0" smtClean="0">
                <a:effectLst/>
              </a:rPr>
              <a:t>Trato gastrointestinal</a:t>
            </a:r>
            <a:endParaRPr lang="es-ES" sz="1800" b="0" dirty="0">
              <a:effectLst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7" grpId="0" animBg="1"/>
      <p:bldP spid="514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2606675" y="1585162"/>
            <a:ext cx="2835275" cy="46166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8100" dir="2700000" algn="tl" rotWithShape="0">
              <a:prstClr val="black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MX" sz="2400" b="0">
                <a:effectLst/>
              </a:rPr>
              <a:t>Ac. Araquidónico </a:t>
            </a:r>
          </a:p>
        </p:txBody>
      </p: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2624594" y="3424238"/>
            <a:ext cx="268214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800" b="0" dirty="0" smtClean="0"/>
              <a:t>    </a:t>
            </a:r>
          </a:p>
          <a:p>
            <a:r>
              <a:rPr lang="es-MX" sz="2400" b="0" dirty="0" smtClean="0"/>
              <a:t>   Prostaglandinas</a:t>
            </a:r>
            <a:endParaRPr lang="es-MX" sz="2400" b="0" dirty="0"/>
          </a:p>
        </p:txBody>
      </p:sp>
      <p:sp>
        <p:nvSpPr>
          <p:cNvPr id="172040" name="Line 8"/>
          <p:cNvSpPr>
            <a:spLocks noChangeShapeType="1"/>
          </p:cNvSpPr>
          <p:nvPr/>
        </p:nvSpPr>
        <p:spPr bwMode="auto">
          <a:xfrm flipH="1">
            <a:off x="3933824" y="2046827"/>
            <a:ext cx="17463" cy="137741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3951287" y="2383107"/>
            <a:ext cx="1717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dirty="0" err="1">
                <a:effectLst/>
              </a:rPr>
              <a:t>ciclooxigenasa</a:t>
            </a:r>
            <a:endParaRPr lang="es-MX" sz="1800" dirty="0">
              <a:effectLst/>
            </a:endParaRPr>
          </a:p>
        </p:txBody>
      </p:sp>
      <p:sp>
        <p:nvSpPr>
          <p:cNvPr id="172044" name="Text Box 12"/>
          <p:cNvSpPr txBox="1">
            <a:spLocks noChangeArrowheads="1"/>
          </p:cNvSpPr>
          <p:nvPr/>
        </p:nvSpPr>
        <p:spPr bwMode="auto">
          <a:xfrm>
            <a:off x="1702256" y="2559819"/>
            <a:ext cx="1844675" cy="730250"/>
          </a:xfrm>
          <a:prstGeom prst="rect">
            <a:avLst/>
          </a:prstGeom>
          <a:solidFill>
            <a:srgbClr val="FFE18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2000">
                <a:solidFill>
                  <a:srgbClr val="CC3300"/>
                </a:solidFill>
                <a:effectLst/>
              </a:rPr>
              <a:t>ASA, AINES</a:t>
            </a:r>
          </a:p>
          <a:p>
            <a:r>
              <a:rPr lang="es-MX" sz="2000">
                <a:solidFill>
                  <a:srgbClr val="CC3300"/>
                </a:solidFill>
                <a:effectLst/>
              </a:rPr>
              <a:t>Esteroides</a:t>
            </a:r>
          </a:p>
        </p:txBody>
      </p:sp>
      <p:sp>
        <p:nvSpPr>
          <p:cNvPr id="172045" name="Line 13"/>
          <p:cNvSpPr>
            <a:spLocks noChangeShapeType="1"/>
          </p:cNvSpPr>
          <p:nvPr/>
        </p:nvSpPr>
        <p:spPr bwMode="auto">
          <a:xfrm flipH="1">
            <a:off x="2761651" y="3432751"/>
            <a:ext cx="0" cy="576262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46" name="Text Box 14"/>
          <p:cNvSpPr txBox="1">
            <a:spLocks noChangeArrowheads="1"/>
          </p:cNvSpPr>
          <p:nvPr/>
        </p:nvSpPr>
        <p:spPr bwMode="auto">
          <a:xfrm>
            <a:off x="5651500" y="4083844"/>
            <a:ext cx="3096964" cy="156966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b="0" dirty="0" err="1">
                <a:effectLst/>
              </a:rPr>
              <a:t>Antinflamatorios</a:t>
            </a:r>
            <a:r>
              <a:rPr lang="es-MX" b="0" dirty="0">
                <a:effectLst/>
              </a:rPr>
              <a:t> no bloquean </a:t>
            </a:r>
            <a:r>
              <a:rPr lang="es-MX" b="0" dirty="0" err="1">
                <a:effectLst/>
              </a:rPr>
              <a:t>ciclooxigenasa</a:t>
            </a:r>
            <a:r>
              <a:rPr lang="es-MX" b="0" dirty="0">
                <a:effectLst/>
              </a:rPr>
              <a:t> 1 (gástrica) pero tienen GRAVES efectos cardiovasculares!!!</a:t>
            </a:r>
          </a:p>
          <a:p>
            <a:r>
              <a:rPr lang="es-MX" b="0" dirty="0">
                <a:effectLst/>
              </a:rPr>
              <a:t>VIOXX, CELEBREX</a:t>
            </a:r>
          </a:p>
          <a:p>
            <a:r>
              <a:rPr lang="es-MX" b="0" dirty="0">
                <a:effectLst/>
              </a:rPr>
              <a:t>Prohibidos en 2005!!</a:t>
            </a:r>
          </a:p>
        </p:txBody>
      </p:sp>
      <p:sp>
        <p:nvSpPr>
          <p:cNvPr id="172047" name="Line 15"/>
          <p:cNvSpPr>
            <a:spLocks noChangeShapeType="1"/>
          </p:cNvSpPr>
          <p:nvPr/>
        </p:nvSpPr>
        <p:spPr bwMode="auto">
          <a:xfrm flipH="1">
            <a:off x="3967923" y="4009013"/>
            <a:ext cx="0" cy="503238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48" name="Text Box 16"/>
          <p:cNvSpPr txBox="1">
            <a:spLocks noChangeArrowheads="1"/>
          </p:cNvSpPr>
          <p:nvPr/>
        </p:nvSpPr>
        <p:spPr bwMode="auto">
          <a:xfrm>
            <a:off x="2426196" y="4509120"/>
            <a:ext cx="3009900" cy="1157288"/>
          </a:xfrm>
          <a:prstGeom prst="rect">
            <a:avLst/>
          </a:prstGeom>
          <a:solidFill>
            <a:srgbClr val="FFE181"/>
          </a:solidFill>
          <a:ln w="28575">
            <a:solidFill>
              <a:srgbClr val="CC33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2000">
                <a:effectLst/>
              </a:rPr>
              <a:t>Daño de barrera</a:t>
            </a:r>
          </a:p>
          <a:p>
            <a:endParaRPr lang="es-MX" sz="800">
              <a:effectLst/>
            </a:endParaRPr>
          </a:p>
          <a:p>
            <a:r>
              <a:rPr lang="es-MX" sz="2000" b="0">
                <a:effectLst/>
              </a:rPr>
              <a:t>Aumenta HCl </a:t>
            </a:r>
            <a:r>
              <a:rPr lang="es-MX" sz="800" b="0">
                <a:effectLst/>
              </a:rPr>
              <a:t> </a:t>
            </a:r>
          </a:p>
          <a:p>
            <a:r>
              <a:rPr lang="es-MX" sz="2000" b="0">
                <a:effectLst/>
              </a:rPr>
              <a:t>Disminuye moco alcalino</a:t>
            </a:r>
          </a:p>
        </p:txBody>
      </p:sp>
      <p:sp>
        <p:nvSpPr>
          <p:cNvPr id="172051" name="Text Box 19"/>
          <p:cNvSpPr txBox="1">
            <a:spLocks noChangeArrowheads="1"/>
          </p:cNvSpPr>
          <p:nvPr/>
        </p:nvSpPr>
        <p:spPr bwMode="auto">
          <a:xfrm>
            <a:off x="684213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2052" name="Text Box 20"/>
          <p:cNvSpPr txBox="1">
            <a:spLocks noChangeArrowheads="1"/>
          </p:cNvSpPr>
          <p:nvPr/>
        </p:nvSpPr>
        <p:spPr bwMode="auto">
          <a:xfrm>
            <a:off x="996950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2053" name="Text Box 21"/>
          <p:cNvSpPr txBox="1">
            <a:spLocks noChangeArrowheads="1"/>
          </p:cNvSpPr>
          <p:nvPr/>
        </p:nvSpPr>
        <p:spPr bwMode="auto">
          <a:xfrm>
            <a:off x="6011863" y="692150"/>
            <a:ext cx="227012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Barrera Protectora</a:t>
            </a:r>
          </a:p>
        </p:txBody>
      </p:sp>
      <p:sp>
        <p:nvSpPr>
          <p:cNvPr id="172054" name="Text Box 22"/>
          <p:cNvSpPr txBox="1">
            <a:spLocks noChangeArrowheads="1"/>
          </p:cNvSpPr>
          <p:nvPr/>
        </p:nvSpPr>
        <p:spPr bwMode="auto">
          <a:xfrm>
            <a:off x="5940425" y="1196975"/>
            <a:ext cx="2403475" cy="395288"/>
          </a:xfrm>
          <a:prstGeom prst="rect">
            <a:avLst/>
          </a:prstGeom>
          <a:solidFill>
            <a:srgbClr val="FFB9FF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DA</a:t>
            </a:r>
            <a:r>
              <a:rPr lang="en-US" sz="1800" b="0">
                <a:effectLst/>
              </a:rPr>
              <a:t>ÑO DE BARRERA</a:t>
            </a:r>
          </a:p>
        </p:txBody>
      </p:sp>
      <p:sp>
        <p:nvSpPr>
          <p:cNvPr id="172056" name="Line 24"/>
          <p:cNvSpPr>
            <a:spLocks noChangeShapeType="1"/>
          </p:cNvSpPr>
          <p:nvPr/>
        </p:nvSpPr>
        <p:spPr bwMode="auto">
          <a:xfrm flipH="1" flipV="1">
            <a:off x="3656013" y="2924944"/>
            <a:ext cx="5048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61" name="Line 29"/>
          <p:cNvSpPr>
            <a:spLocks noChangeShapeType="1"/>
          </p:cNvSpPr>
          <p:nvPr/>
        </p:nvSpPr>
        <p:spPr bwMode="auto">
          <a:xfrm flipH="1" flipV="1">
            <a:off x="3656013" y="2996381"/>
            <a:ext cx="5048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62" name="Line 30"/>
          <p:cNvSpPr>
            <a:spLocks noChangeShapeType="1"/>
          </p:cNvSpPr>
          <p:nvPr/>
        </p:nvSpPr>
        <p:spPr bwMode="auto">
          <a:xfrm flipH="1" flipV="1">
            <a:off x="3656013" y="3069406"/>
            <a:ext cx="5048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63" name="Text Box 31"/>
          <p:cNvSpPr txBox="1">
            <a:spLocks noChangeArrowheads="1"/>
          </p:cNvSpPr>
          <p:nvPr/>
        </p:nvSpPr>
        <p:spPr bwMode="auto">
          <a:xfrm>
            <a:off x="1331913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8" grpId="0" animBg="1"/>
      <p:bldP spid="172039" grpId="0" animBg="1"/>
      <p:bldP spid="172040" grpId="0" animBg="1"/>
      <p:bldP spid="172041" grpId="0"/>
      <p:bldP spid="172044" grpId="0" animBg="1"/>
      <p:bldP spid="172045" grpId="0" animBg="1"/>
      <p:bldP spid="172046" grpId="0" animBg="1"/>
      <p:bldP spid="172047" grpId="0" animBg="1"/>
      <p:bldP spid="172048" grpId="0" animBg="1"/>
      <p:bldP spid="172056" grpId="0" animBg="1"/>
      <p:bldP spid="172061" grpId="0" animBg="1"/>
      <p:bldP spid="17206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39622" name="Text Box 6"/>
          <p:cNvSpPr txBox="1">
            <a:spLocks noChangeArrowheads="1"/>
          </p:cNvSpPr>
          <p:nvPr/>
        </p:nvSpPr>
        <p:spPr bwMode="auto">
          <a:xfrm>
            <a:off x="1581150" y="2430463"/>
            <a:ext cx="5981700" cy="2408237"/>
          </a:xfrm>
          <a:prstGeom prst="rect">
            <a:avLst/>
          </a:prstGeom>
          <a:solidFill>
            <a:srgbClr val="FCEF92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_tradnl" sz="4000">
                <a:effectLst/>
              </a:rPr>
              <a:t>MUY IMPORTANTE</a:t>
            </a:r>
            <a:r>
              <a:rPr lang="es-ES_tradnl" sz="4000" b="0">
                <a:effectLst/>
              </a:rPr>
              <a:t>:</a:t>
            </a:r>
          </a:p>
          <a:p>
            <a:endParaRPr lang="es-ES_tradnl" b="0">
              <a:effectLst/>
            </a:endParaRPr>
          </a:p>
          <a:p>
            <a:r>
              <a:rPr lang="es-ES_tradnl" sz="3200" b="0">
                <a:effectLst/>
              </a:rPr>
              <a:t>Este material NO sustituye </a:t>
            </a:r>
          </a:p>
          <a:p>
            <a:r>
              <a:rPr lang="es-ES_tradnl" sz="3200" b="0">
                <a:effectLst/>
              </a:rPr>
              <a:t>el uso de los libros para el estudio de la fisiología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2" name="Picture 4" descr="stomach-2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3" r="14055" b="10184"/>
          <a:stretch>
            <a:fillRect/>
          </a:stretch>
        </p:blipFill>
        <p:spPr bwMode="auto">
          <a:xfrm>
            <a:off x="1187450" y="908050"/>
            <a:ext cx="3600450" cy="504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1253" name="Line 5"/>
          <p:cNvSpPr>
            <a:spLocks noChangeShapeType="1"/>
          </p:cNvSpPr>
          <p:nvPr/>
        </p:nvSpPr>
        <p:spPr bwMode="auto">
          <a:xfrm>
            <a:off x="2047875" y="2700338"/>
            <a:ext cx="1485900" cy="674687"/>
          </a:xfrm>
          <a:prstGeom prst="line">
            <a:avLst/>
          </a:prstGeom>
          <a:noFill/>
          <a:ln w="57150">
            <a:solidFill>
              <a:srgbClr val="00FFFA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1254" name="Line 6"/>
          <p:cNvSpPr>
            <a:spLocks noChangeShapeType="1"/>
          </p:cNvSpPr>
          <p:nvPr/>
        </p:nvSpPr>
        <p:spPr bwMode="auto">
          <a:xfrm>
            <a:off x="1922463" y="2024063"/>
            <a:ext cx="125412" cy="676275"/>
          </a:xfrm>
          <a:prstGeom prst="line">
            <a:avLst/>
          </a:prstGeom>
          <a:noFill/>
          <a:ln w="57150">
            <a:solidFill>
              <a:srgbClr val="00FFFA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1255" name="Text Box 7"/>
          <p:cNvSpPr txBox="1">
            <a:spLocks noChangeArrowheads="1"/>
          </p:cNvSpPr>
          <p:nvPr/>
        </p:nvSpPr>
        <p:spPr bwMode="auto">
          <a:xfrm>
            <a:off x="5003800" y="2420938"/>
            <a:ext cx="2932113" cy="2386012"/>
          </a:xfrm>
          <a:prstGeom prst="rect">
            <a:avLst/>
          </a:prstGeom>
          <a:solidFill>
            <a:schemeClr val="accent1"/>
          </a:solidFill>
          <a:ln w="38100">
            <a:solidFill>
              <a:srgbClr val="CC33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800">
                <a:effectLst/>
              </a:rPr>
              <a:t>Almacenamiento</a:t>
            </a:r>
          </a:p>
          <a:p>
            <a:endParaRPr lang="es-ES" sz="1000">
              <a:effectLst/>
            </a:endParaRPr>
          </a:p>
          <a:p>
            <a:r>
              <a:rPr lang="es-ES" sz="2000">
                <a:effectLst/>
              </a:rPr>
              <a:t>Trituración</a:t>
            </a:r>
          </a:p>
          <a:p>
            <a:r>
              <a:rPr lang="es-ES" sz="1000">
                <a:effectLst/>
              </a:rPr>
              <a:t> </a:t>
            </a:r>
          </a:p>
          <a:p>
            <a:r>
              <a:rPr lang="es-ES" sz="2000">
                <a:effectLst/>
              </a:rPr>
              <a:t>Mezcla</a:t>
            </a:r>
          </a:p>
          <a:p>
            <a:r>
              <a:rPr lang="es-ES" sz="1000">
                <a:effectLst/>
              </a:rPr>
              <a:t> </a:t>
            </a:r>
          </a:p>
          <a:p>
            <a:r>
              <a:rPr lang="es-ES" sz="2000">
                <a:effectLst/>
              </a:rPr>
              <a:t>Digestión</a:t>
            </a:r>
          </a:p>
          <a:p>
            <a:endParaRPr lang="es-ES" sz="1000">
              <a:effectLst/>
            </a:endParaRPr>
          </a:p>
          <a:p>
            <a:r>
              <a:rPr lang="es-ES" sz="2000">
                <a:effectLst/>
              </a:rPr>
              <a:t>Vaciamiento</a:t>
            </a:r>
          </a:p>
        </p:txBody>
      </p:sp>
      <p:sp>
        <p:nvSpPr>
          <p:cNvPr id="181256" name="Rectangle 8"/>
          <p:cNvSpPr>
            <a:spLocks noChangeArrowheads="1"/>
          </p:cNvSpPr>
          <p:nvPr/>
        </p:nvSpPr>
        <p:spPr bwMode="auto">
          <a:xfrm>
            <a:off x="6140450" y="620713"/>
            <a:ext cx="2319338" cy="485775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I.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ESTÓMAGO</a:t>
            </a:r>
          </a:p>
        </p:txBody>
      </p:sp>
      <p:sp>
        <p:nvSpPr>
          <p:cNvPr id="181259" name="Line 11"/>
          <p:cNvSpPr>
            <a:spLocks noChangeShapeType="1"/>
          </p:cNvSpPr>
          <p:nvPr/>
        </p:nvSpPr>
        <p:spPr bwMode="auto">
          <a:xfrm>
            <a:off x="3492500" y="3429000"/>
            <a:ext cx="360363" cy="863600"/>
          </a:xfrm>
          <a:prstGeom prst="line">
            <a:avLst/>
          </a:prstGeom>
          <a:noFill/>
          <a:ln w="57150">
            <a:solidFill>
              <a:srgbClr val="00FFFA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1260" name="Line 12"/>
          <p:cNvSpPr>
            <a:spLocks noChangeShapeType="1"/>
          </p:cNvSpPr>
          <p:nvPr/>
        </p:nvSpPr>
        <p:spPr bwMode="auto">
          <a:xfrm flipH="1">
            <a:off x="3419475" y="4292600"/>
            <a:ext cx="433388" cy="863600"/>
          </a:xfrm>
          <a:prstGeom prst="line">
            <a:avLst/>
          </a:prstGeom>
          <a:noFill/>
          <a:ln w="57150">
            <a:solidFill>
              <a:srgbClr val="00FFFA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1261" name="Rectangle 13"/>
          <p:cNvSpPr>
            <a:spLocks noChangeArrowheads="1"/>
          </p:cNvSpPr>
          <p:nvPr/>
        </p:nvSpPr>
        <p:spPr bwMode="auto">
          <a:xfrm>
            <a:off x="7053514" y="1241939"/>
            <a:ext cx="134844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/>
              <a:t>Funciones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5908675" y="1149577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1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1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1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1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181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3" grpId="0" animBg="1"/>
      <p:bldP spid="181254" grpId="0" animBg="1"/>
      <p:bldP spid="181255" grpId="0" animBg="1"/>
      <p:bldP spid="181259" grpId="0" animBg="1"/>
      <p:bldP spid="18126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2" name="Picture 4" descr="PARTES DEL ESTOMA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9" t="4340" r="30359" b="32686"/>
          <a:stretch>
            <a:fillRect/>
          </a:stretch>
        </p:blipFill>
        <p:spPr bwMode="auto">
          <a:xfrm>
            <a:off x="2339975" y="342900"/>
            <a:ext cx="4392613" cy="503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734" name="Text Box 6"/>
          <p:cNvSpPr txBox="1">
            <a:spLocks noChangeArrowheads="1"/>
          </p:cNvSpPr>
          <p:nvPr/>
        </p:nvSpPr>
        <p:spPr bwMode="auto">
          <a:xfrm>
            <a:off x="6562802" y="3013075"/>
            <a:ext cx="1428596" cy="707886"/>
          </a:xfrm>
          <a:prstGeom prst="rect">
            <a:avLst/>
          </a:prstGeom>
          <a:solidFill>
            <a:srgbClr val="DCF0DE"/>
          </a:solidFill>
          <a:ln w="38100">
            <a:solidFill>
              <a:srgbClr val="759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FONDO </a:t>
            </a:r>
          </a:p>
          <a:p>
            <a:r>
              <a:rPr lang="es-ES_tradnl" sz="2000" b="0"/>
              <a:t>Y CUERPO</a:t>
            </a:r>
          </a:p>
        </p:txBody>
      </p:sp>
      <p:sp>
        <p:nvSpPr>
          <p:cNvPr id="201738" name="Text Box 10"/>
          <p:cNvSpPr txBox="1">
            <a:spLocks noChangeArrowheads="1"/>
          </p:cNvSpPr>
          <p:nvPr/>
        </p:nvSpPr>
        <p:spPr bwMode="auto">
          <a:xfrm>
            <a:off x="2371725" y="5373688"/>
            <a:ext cx="1454150" cy="944562"/>
          </a:xfrm>
          <a:prstGeom prst="rect">
            <a:avLst/>
          </a:prstGeom>
          <a:solidFill>
            <a:srgbClr val="F7D0C5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PÍLORO</a:t>
            </a:r>
          </a:p>
          <a:p>
            <a:r>
              <a:rPr lang="es-ES_tradnl" sz="1800" b="0">
                <a:effectLst/>
              </a:rPr>
              <a:t>Control</a:t>
            </a:r>
          </a:p>
          <a:p>
            <a:r>
              <a:rPr lang="es-ES_tradnl" sz="1800" b="0">
                <a:effectLst/>
              </a:rPr>
              <a:t>vaciamiento</a:t>
            </a:r>
          </a:p>
        </p:txBody>
      </p:sp>
      <p:sp>
        <p:nvSpPr>
          <p:cNvPr id="201739" name="Rectangle 11"/>
          <p:cNvSpPr>
            <a:spLocks noChangeArrowheads="1"/>
          </p:cNvSpPr>
          <p:nvPr/>
        </p:nvSpPr>
        <p:spPr bwMode="auto">
          <a:xfrm>
            <a:off x="2268538" y="981075"/>
            <a:ext cx="719137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40" name="Rectangle 12"/>
          <p:cNvSpPr>
            <a:spLocks noChangeArrowheads="1"/>
          </p:cNvSpPr>
          <p:nvPr/>
        </p:nvSpPr>
        <p:spPr bwMode="auto">
          <a:xfrm>
            <a:off x="2843213" y="2060575"/>
            <a:ext cx="2889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43" name="Text Box 15"/>
          <p:cNvSpPr txBox="1">
            <a:spLocks noChangeArrowheads="1"/>
          </p:cNvSpPr>
          <p:nvPr/>
        </p:nvSpPr>
        <p:spPr bwMode="auto">
          <a:xfrm>
            <a:off x="6804025" y="908050"/>
            <a:ext cx="1563688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Regiones </a:t>
            </a:r>
          </a:p>
          <a:p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Funcionales</a:t>
            </a:r>
          </a:p>
        </p:txBody>
      </p:sp>
      <p:sp>
        <p:nvSpPr>
          <p:cNvPr id="201745" name="Oval 17"/>
          <p:cNvSpPr>
            <a:spLocks noChangeArrowheads="1"/>
          </p:cNvSpPr>
          <p:nvPr/>
        </p:nvSpPr>
        <p:spPr bwMode="auto">
          <a:xfrm rot="1923008">
            <a:off x="2282825" y="4221163"/>
            <a:ext cx="647700" cy="4318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46" name="Rectangle 18"/>
          <p:cNvSpPr>
            <a:spLocks noChangeArrowheads="1"/>
          </p:cNvSpPr>
          <p:nvPr/>
        </p:nvSpPr>
        <p:spPr bwMode="auto">
          <a:xfrm>
            <a:off x="4284663" y="5013325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47" name="Text Box 19"/>
          <p:cNvSpPr txBox="1">
            <a:spLocks noChangeArrowheads="1"/>
          </p:cNvSpPr>
          <p:nvPr/>
        </p:nvSpPr>
        <p:spPr bwMode="auto">
          <a:xfrm>
            <a:off x="3998913" y="5013325"/>
            <a:ext cx="1119217" cy="400110"/>
          </a:xfrm>
          <a:prstGeom prst="rect">
            <a:avLst/>
          </a:prstGeom>
          <a:solidFill>
            <a:srgbClr val="FFDEBD"/>
          </a:solidFill>
          <a:ln w="28575">
            <a:solidFill>
              <a:srgbClr val="C475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/>
              <a:t>ANTRO</a:t>
            </a:r>
          </a:p>
        </p:txBody>
      </p:sp>
      <p:sp>
        <p:nvSpPr>
          <p:cNvPr id="201749" name="Rectangle 21"/>
          <p:cNvSpPr>
            <a:spLocks noChangeArrowheads="1"/>
          </p:cNvSpPr>
          <p:nvPr/>
        </p:nvSpPr>
        <p:spPr bwMode="auto">
          <a:xfrm>
            <a:off x="6588125" y="333375"/>
            <a:ext cx="1987550" cy="425450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6796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I. ESTÓMAGO</a:t>
            </a:r>
          </a:p>
        </p:txBody>
      </p:sp>
      <p:sp>
        <p:nvSpPr>
          <p:cNvPr id="201750" name="Rectangle 22"/>
          <p:cNvSpPr>
            <a:spLocks noChangeArrowheads="1"/>
          </p:cNvSpPr>
          <p:nvPr/>
        </p:nvSpPr>
        <p:spPr bwMode="auto">
          <a:xfrm>
            <a:off x="3708400" y="404813"/>
            <a:ext cx="12239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1751" name="Text Box 23"/>
          <p:cNvSpPr txBox="1">
            <a:spLocks noChangeArrowheads="1"/>
          </p:cNvSpPr>
          <p:nvPr/>
        </p:nvSpPr>
        <p:spPr bwMode="auto">
          <a:xfrm>
            <a:off x="3663950" y="692150"/>
            <a:ext cx="908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Cardias</a:t>
            </a:r>
          </a:p>
        </p:txBody>
      </p:sp>
      <p:sp>
        <p:nvSpPr>
          <p:cNvPr id="201752" name="Oval 24"/>
          <p:cNvSpPr>
            <a:spLocks noChangeArrowheads="1"/>
          </p:cNvSpPr>
          <p:nvPr/>
        </p:nvSpPr>
        <p:spPr bwMode="auto">
          <a:xfrm rot="-1493069">
            <a:off x="2843213" y="1557338"/>
            <a:ext cx="431800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1753" name="Oval 25"/>
          <p:cNvSpPr>
            <a:spLocks noChangeArrowheads="1"/>
          </p:cNvSpPr>
          <p:nvPr/>
        </p:nvSpPr>
        <p:spPr bwMode="auto">
          <a:xfrm>
            <a:off x="3203575" y="1773238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1744" name="Oval 16"/>
          <p:cNvSpPr>
            <a:spLocks noChangeArrowheads="1"/>
          </p:cNvSpPr>
          <p:nvPr/>
        </p:nvSpPr>
        <p:spPr bwMode="auto">
          <a:xfrm rot="3281491">
            <a:off x="3024188" y="1376363"/>
            <a:ext cx="576262" cy="792162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54" name="Rectangle 26"/>
          <p:cNvSpPr>
            <a:spLocks noChangeArrowheads="1"/>
          </p:cNvSpPr>
          <p:nvPr/>
        </p:nvSpPr>
        <p:spPr bwMode="auto">
          <a:xfrm>
            <a:off x="4067175" y="1844675"/>
            <a:ext cx="144145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1736" name="Oval 8"/>
          <p:cNvSpPr>
            <a:spLocks noChangeArrowheads="1"/>
          </p:cNvSpPr>
          <p:nvPr/>
        </p:nvSpPr>
        <p:spPr bwMode="auto">
          <a:xfrm>
            <a:off x="3779912" y="1700212"/>
            <a:ext cx="1872853" cy="1152525"/>
          </a:xfrm>
          <a:prstGeom prst="ellipse">
            <a:avLst/>
          </a:prstGeom>
          <a:solidFill>
            <a:srgbClr val="92D050"/>
          </a:solidFill>
          <a:ln w="28575">
            <a:solidFill>
              <a:srgbClr val="759E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01756" name="Rectangle 28"/>
          <p:cNvSpPr>
            <a:spLocks noChangeArrowheads="1"/>
          </p:cNvSpPr>
          <p:nvPr/>
        </p:nvSpPr>
        <p:spPr bwMode="auto">
          <a:xfrm>
            <a:off x="3492500" y="3789363"/>
            <a:ext cx="12954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1757" name="Rectangle 29"/>
          <p:cNvSpPr>
            <a:spLocks noChangeArrowheads="1"/>
          </p:cNvSpPr>
          <p:nvPr/>
        </p:nvSpPr>
        <p:spPr bwMode="auto">
          <a:xfrm>
            <a:off x="3492500" y="3644900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1737" name="Oval 9"/>
          <p:cNvSpPr>
            <a:spLocks noChangeArrowheads="1"/>
          </p:cNvSpPr>
          <p:nvPr/>
        </p:nvSpPr>
        <p:spPr bwMode="auto">
          <a:xfrm>
            <a:off x="3132137" y="3644900"/>
            <a:ext cx="1800225" cy="792163"/>
          </a:xfrm>
          <a:prstGeom prst="ellipse">
            <a:avLst/>
          </a:prstGeom>
          <a:solidFill>
            <a:srgbClr val="FFC000"/>
          </a:solidFill>
          <a:ln w="28575">
            <a:solidFill>
              <a:srgbClr val="C475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01741" name="Text Box 13"/>
          <p:cNvSpPr txBox="1">
            <a:spLocks noChangeArrowheads="1"/>
          </p:cNvSpPr>
          <p:nvPr/>
        </p:nvSpPr>
        <p:spPr bwMode="auto">
          <a:xfrm>
            <a:off x="1476375" y="1412875"/>
            <a:ext cx="1411288" cy="944563"/>
          </a:xfrm>
          <a:prstGeom prst="rect">
            <a:avLst/>
          </a:prstGeom>
          <a:solidFill>
            <a:srgbClr val="F7D0C5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EEI</a:t>
            </a:r>
          </a:p>
          <a:p>
            <a:r>
              <a:rPr lang="es-ES_tradnl" sz="1800" b="0">
                <a:effectLst/>
              </a:rPr>
              <a:t>Prevención </a:t>
            </a:r>
          </a:p>
          <a:p>
            <a:r>
              <a:rPr lang="es-ES_tradnl" sz="1800" b="0">
                <a:effectLst/>
              </a:rPr>
              <a:t>reflujo</a:t>
            </a:r>
          </a:p>
        </p:txBody>
      </p:sp>
      <p:sp>
        <p:nvSpPr>
          <p:cNvPr id="201755" name="Text Box 27"/>
          <p:cNvSpPr txBox="1">
            <a:spLocks noChangeArrowheads="1"/>
          </p:cNvSpPr>
          <p:nvPr/>
        </p:nvSpPr>
        <p:spPr bwMode="auto">
          <a:xfrm>
            <a:off x="3923928" y="1989138"/>
            <a:ext cx="15414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RESERVORIO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</a:t>
            </a:r>
          </a:p>
        </p:txBody>
      </p:sp>
      <p:sp>
        <p:nvSpPr>
          <p:cNvPr id="201758" name="Text Box 30"/>
          <p:cNvSpPr txBox="1">
            <a:spLocks noChangeArrowheads="1"/>
          </p:cNvSpPr>
          <p:nvPr/>
        </p:nvSpPr>
        <p:spPr bwMode="auto">
          <a:xfrm>
            <a:off x="3159820" y="3784079"/>
            <a:ext cx="17002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MEZCLA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TRITURACIÓN</a:t>
            </a: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102627" y="6393820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4" grpId="0" animBg="1"/>
      <p:bldP spid="201738" grpId="0" animBg="1"/>
      <p:bldP spid="201745" grpId="0" animBg="1"/>
      <p:bldP spid="201747" grpId="0" animBg="1"/>
      <p:bldP spid="201744" grpId="0" animBg="1"/>
      <p:bldP spid="201736" grpId="0" animBg="1"/>
      <p:bldP spid="201737" grpId="0" animBg="1"/>
      <p:bldP spid="2017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1042988" y="2060575"/>
            <a:ext cx="422275" cy="366713"/>
          </a:xfrm>
          <a:prstGeom prst="rect">
            <a:avLst/>
          </a:prstGeom>
          <a:solidFill>
            <a:srgbClr val="79DD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1.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042988" y="3059113"/>
            <a:ext cx="422275" cy="366712"/>
          </a:xfrm>
          <a:prstGeom prst="rect">
            <a:avLst/>
          </a:prstGeom>
          <a:solidFill>
            <a:srgbClr val="79DD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2.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042988" y="4325938"/>
            <a:ext cx="422275" cy="366712"/>
          </a:xfrm>
          <a:prstGeom prst="rect">
            <a:avLst/>
          </a:prstGeom>
          <a:solidFill>
            <a:srgbClr val="79DD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3.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4964113" y="4502150"/>
            <a:ext cx="422275" cy="366713"/>
          </a:xfrm>
          <a:prstGeom prst="rect">
            <a:avLst/>
          </a:prstGeom>
          <a:solidFill>
            <a:srgbClr val="79DD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4.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994275" y="5164138"/>
            <a:ext cx="422275" cy="366712"/>
          </a:xfrm>
          <a:prstGeom prst="rect">
            <a:avLst/>
          </a:prstGeom>
          <a:solidFill>
            <a:srgbClr val="79DD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5.</a:t>
            </a:r>
          </a:p>
        </p:txBody>
      </p:sp>
      <p:sp>
        <p:nvSpPr>
          <p:cNvPr id="4120" name="Oval 24"/>
          <p:cNvSpPr>
            <a:spLocks noChangeArrowheads="1"/>
          </p:cNvSpPr>
          <p:nvPr/>
        </p:nvSpPr>
        <p:spPr bwMode="auto">
          <a:xfrm>
            <a:off x="1504949" y="2349500"/>
            <a:ext cx="2376488" cy="360363"/>
          </a:xfrm>
          <a:prstGeom prst="ellipse">
            <a:avLst/>
          </a:prstGeom>
          <a:noFill/>
          <a:ln w="28575">
            <a:solidFill>
              <a:srgbClr val="CC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5497513" y="5092700"/>
            <a:ext cx="3035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No absorción nutrientes</a:t>
            </a:r>
          </a:p>
          <a:p>
            <a:pPr algn="l"/>
            <a:r>
              <a:rPr lang="es-ES_tradnl" b="0">
                <a:effectLst/>
              </a:rPr>
              <a:t>Sí agua y alcohol</a:t>
            </a:r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1593850" y="1990499"/>
            <a:ext cx="2287587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 b="0" dirty="0">
                <a:effectLst/>
              </a:rPr>
              <a:t>Tritura, mezcla y </a:t>
            </a:r>
          </a:p>
          <a:p>
            <a:pPr algn="l"/>
            <a:r>
              <a:rPr lang="es-ES_tradnl" sz="2000" b="0" dirty="0">
                <a:effectLst/>
              </a:rPr>
              <a:t>almacena</a:t>
            </a:r>
            <a:r>
              <a:rPr lang="es-ES_tradnl" sz="1800" b="0" dirty="0">
                <a:effectLst/>
              </a:rPr>
              <a:t> QUIMO</a:t>
            </a:r>
          </a:p>
          <a:p>
            <a:pPr algn="l"/>
            <a:r>
              <a:rPr lang="es-ES_tradnl" sz="1800" b="0" dirty="0" err="1">
                <a:effectLst/>
              </a:rPr>
              <a:t>emulsifica</a:t>
            </a:r>
            <a:r>
              <a:rPr lang="es-ES_tradnl" sz="1800" b="0" dirty="0">
                <a:effectLst/>
              </a:rPr>
              <a:t> grasas</a:t>
            </a:r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1547813" y="3063875"/>
            <a:ext cx="2817812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Digiere parcialmente</a:t>
            </a:r>
            <a:r>
              <a:rPr lang="es-ES_tradnl" sz="1800" b="0">
                <a:effectLst/>
              </a:rPr>
              <a:t>:</a:t>
            </a:r>
          </a:p>
          <a:p>
            <a:pPr algn="l">
              <a:buFontTx/>
              <a:buChar char="•"/>
            </a:pPr>
            <a:r>
              <a:rPr lang="es-ES_tradnl" b="0">
                <a:effectLst/>
              </a:rPr>
              <a:t> Hidratos de Carbono 35%</a:t>
            </a:r>
            <a:r>
              <a:rPr lang="es-ES_tradnl" sz="1800" b="0">
                <a:effectLst/>
              </a:rPr>
              <a:t> </a:t>
            </a:r>
          </a:p>
          <a:p>
            <a:pPr algn="l">
              <a:buFontTx/>
              <a:buChar char="•"/>
            </a:pPr>
            <a:r>
              <a:rPr lang="es-ES_tradnl" b="0">
                <a:effectLst/>
              </a:rPr>
              <a:t> Lípidos 10-30%</a:t>
            </a:r>
          </a:p>
          <a:p>
            <a:pPr algn="l">
              <a:buFontTx/>
              <a:buChar char="•"/>
            </a:pPr>
            <a:r>
              <a:rPr lang="es-ES_tradnl" b="0">
                <a:effectLst/>
              </a:rPr>
              <a:t> Proteínas 15%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1546225" y="4292600"/>
            <a:ext cx="306846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>
                <a:effectLst/>
              </a:rPr>
              <a:t>Aporta ácido</a:t>
            </a:r>
          </a:p>
          <a:p>
            <a:pPr algn="l">
              <a:buFontTx/>
              <a:buChar char="•"/>
            </a:pPr>
            <a:r>
              <a:rPr lang="es-ES_tradnl" b="0" dirty="0">
                <a:effectLst/>
              </a:rPr>
              <a:t> Activa </a:t>
            </a:r>
            <a:r>
              <a:rPr lang="es-ES_tradnl" b="0" dirty="0" err="1" smtClean="0">
                <a:effectLst/>
              </a:rPr>
              <a:t>pepsinógeno</a:t>
            </a:r>
            <a:r>
              <a:rPr lang="es-ES_tradnl" b="0" dirty="0" smtClean="0">
                <a:effectLst/>
              </a:rPr>
              <a:t> a pepsina</a:t>
            </a:r>
            <a:endParaRPr lang="es-ES_tradnl" b="0" dirty="0">
              <a:effectLst/>
            </a:endParaRPr>
          </a:p>
          <a:p>
            <a:pPr algn="l">
              <a:buFontTx/>
              <a:buChar char="•"/>
            </a:pPr>
            <a:r>
              <a:rPr lang="es-ES_tradnl" b="0" dirty="0">
                <a:effectLst/>
              </a:rPr>
              <a:t> Bactericida</a:t>
            </a:r>
          </a:p>
          <a:p>
            <a:pPr algn="l">
              <a:buFontTx/>
              <a:buChar char="•"/>
            </a:pPr>
            <a:r>
              <a:rPr lang="es-ES_tradnl" b="0" dirty="0">
                <a:effectLst/>
              </a:rPr>
              <a:t> Estímulo secreción biliar </a:t>
            </a:r>
          </a:p>
          <a:p>
            <a:pPr algn="l"/>
            <a:r>
              <a:rPr lang="es-ES_tradnl" b="0" dirty="0">
                <a:effectLst/>
              </a:rPr>
              <a:t>   y pancreática</a:t>
            </a:r>
          </a:p>
          <a:p>
            <a:pPr algn="l">
              <a:buFontTx/>
              <a:buChar char="•"/>
            </a:pPr>
            <a:r>
              <a:rPr lang="es-ES_tradnl" b="0" dirty="0">
                <a:effectLst/>
              </a:rPr>
              <a:t> Absorción calcio y hierro</a:t>
            </a:r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5497513" y="4467225"/>
            <a:ext cx="2981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Moco alcalino protector</a:t>
            </a:r>
          </a:p>
        </p:txBody>
      </p:sp>
      <p:pic>
        <p:nvPicPr>
          <p:cNvPr id="4128" name="Picture 32" descr="stomach-2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3" r="14055" b="10184"/>
          <a:stretch>
            <a:fillRect/>
          </a:stretch>
        </p:blipFill>
        <p:spPr bwMode="auto">
          <a:xfrm>
            <a:off x="5394325" y="981075"/>
            <a:ext cx="2519363" cy="352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386087" y="692150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32" name="Rectangle 36"/>
          <p:cNvSpPr>
            <a:spLocks noChangeArrowheads="1"/>
          </p:cNvSpPr>
          <p:nvPr/>
        </p:nvSpPr>
        <p:spPr bwMode="auto">
          <a:xfrm>
            <a:off x="6227763" y="692150"/>
            <a:ext cx="2319337" cy="485775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I.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ESTÓMAGO</a:t>
            </a:r>
          </a:p>
        </p:txBody>
      </p:sp>
      <p:sp>
        <p:nvSpPr>
          <p:cNvPr id="4133" name="Rectangle 37"/>
          <p:cNvSpPr>
            <a:spLocks noChangeArrowheads="1"/>
          </p:cNvSpPr>
          <p:nvPr/>
        </p:nvSpPr>
        <p:spPr bwMode="auto">
          <a:xfrm>
            <a:off x="1908175" y="1196975"/>
            <a:ext cx="136366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Funciones</a:t>
            </a:r>
          </a:p>
        </p:txBody>
      </p:sp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5003800" y="5805488"/>
            <a:ext cx="422275" cy="366712"/>
          </a:xfrm>
          <a:prstGeom prst="rect">
            <a:avLst/>
          </a:prstGeom>
          <a:solidFill>
            <a:srgbClr val="79DD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6.</a:t>
            </a: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5529263" y="5757863"/>
            <a:ext cx="3219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Producción factor interno</a:t>
            </a:r>
          </a:p>
        </p:txBody>
      </p:sp>
      <p:sp>
        <p:nvSpPr>
          <p:cNvPr id="4138" name="Oval 42"/>
          <p:cNvSpPr>
            <a:spLocks noChangeArrowheads="1"/>
          </p:cNvSpPr>
          <p:nvPr/>
        </p:nvSpPr>
        <p:spPr bwMode="auto">
          <a:xfrm>
            <a:off x="5435600" y="5661025"/>
            <a:ext cx="3313113" cy="647700"/>
          </a:xfrm>
          <a:prstGeom prst="ellipse">
            <a:avLst/>
          </a:prstGeom>
          <a:noFill/>
          <a:ln w="28575">
            <a:solidFill>
              <a:srgbClr val="CC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41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70" decel="1000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770" decel="100000"/>
                                        <p:tgtEl>
                                          <p:spTgt spid="41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4" grpId="0" animBg="1"/>
      <p:bldP spid="4115" grpId="0" animBg="1"/>
      <p:bldP spid="4116" grpId="0" animBg="1"/>
      <p:bldP spid="4117" grpId="0" animBg="1"/>
      <p:bldP spid="4118" grpId="0" animBg="1"/>
      <p:bldP spid="4120" grpId="0" animBg="1"/>
      <p:bldP spid="4122" grpId="0"/>
      <p:bldP spid="4124" grpId="0"/>
      <p:bldP spid="4125" grpId="0"/>
      <p:bldP spid="4126" grpId="0"/>
      <p:bldP spid="4127" grpId="0"/>
      <p:bldP spid="4135" grpId="0" animBg="1"/>
      <p:bldP spid="4136" grpId="0"/>
      <p:bldP spid="413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2624138" y="2852738"/>
            <a:ext cx="4252912" cy="2235200"/>
          </a:xfrm>
          <a:prstGeom prst="rect">
            <a:avLst/>
          </a:prstGeom>
          <a:solidFill>
            <a:srgbClr val="CFE9EB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1. Contenido</a:t>
            </a:r>
          </a:p>
          <a:p>
            <a:pPr algn="l"/>
            <a:endParaRPr lang="es-ES" sz="2000" b="0">
              <a:effectLst/>
            </a:endParaRPr>
          </a:p>
          <a:p>
            <a:pPr algn="l"/>
            <a:r>
              <a:rPr lang="es-ES" sz="2000" b="0">
                <a:effectLst/>
              </a:rPr>
              <a:t>2. Producción HCl</a:t>
            </a:r>
          </a:p>
          <a:p>
            <a:pPr algn="l"/>
            <a:endParaRPr lang="es-ES" sz="2000" b="0">
              <a:effectLst/>
            </a:endParaRPr>
          </a:p>
          <a:p>
            <a:pPr algn="l"/>
            <a:r>
              <a:rPr lang="es-ES" sz="2000" b="0">
                <a:effectLst/>
              </a:rPr>
              <a:t>3. Regulación de la secreción ácida</a:t>
            </a:r>
          </a:p>
          <a:p>
            <a:pPr algn="l"/>
            <a:endParaRPr lang="es-ES" sz="2000" b="0">
              <a:effectLst/>
            </a:endParaRPr>
          </a:p>
          <a:p>
            <a:pPr algn="l"/>
            <a:r>
              <a:rPr lang="es-ES" sz="2000" b="0">
                <a:effectLst/>
              </a:rPr>
              <a:t>4. Fases secreción gástrica</a:t>
            </a:r>
          </a:p>
        </p:txBody>
      </p:sp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2592388" y="2205038"/>
            <a:ext cx="4391025" cy="485775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 GÁSTRICA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6" name="Picture 4" descr="SECRECIONES GASTR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" y="920749"/>
            <a:ext cx="6848475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971550" y="765175"/>
            <a:ext cx="6553200" cy="223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effectLst/>
            </a:endParaRPr>
          </a:p>
        </p:txBody>
      </p:sp>
      <p:sp>
        <p:nvSpPr>
          <p:cNvPr id="85002" name="Rectangle 10"/>
          <p:cNvSpPr>
            <a:spLocks noChangeArrowheads="1"/>
          </p:cNvSpPr>
          <p:nvPr/>
        </p:nvSpPr>
        <p:spPr bwMode="auto">
          <a:xfrm>
            <a:off x="5867400" y="476250"/>
            <a:ext cx="2447925" cy="425450"/>
          </a:xfrm>
          <a:prstGeom prst="rect">
            <a:avLst/>
          </a:prstGeom>
          <a:solidFill>
            <a:srgbClr val="9F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</a:t>
            </a:r>
          </a:p>
        </p:txBody>
      </p:sp>
      <p:sp>
        <p:nvSpPr>
          <p:cNvPr id="85001" name="Rectangle 9"/>
          <p:cNvSpPr>
            <a:spLocks noChangeArrowheads="1"/>
          </p:cNvSpPr>
          <p:nvPr/>
        </p:nvSpPr>
        <p:spPr bwMode="auto">
          <a:xfrm>
            <a:off x="755650" y="2708275"/>
            <a:ext cx="6624638" cy="2952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591539" y="3429000"/>
            <a:ext cx="3836445" cy="1107996"/>
          </a:xfrm>
          <a:prstGeom prst="rect">
            <a:avLst/>
          </a:prstGeom>
          <a:solidFill>
            <a:srgbClr val="FFD9EC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marL="87313" indent="-87313" algn="l">
              <a:buFont typeface="Arial" pitchFamily="34" charset="0"/>
              <a:buChar char="•"/>
            </a:pPr>
            <a:r>
              <a:rPr lang="es-ES" b="0" dirty="0" smtClean="0">
                <a:effectLst/>
              </a:rPr>
              <a:t> </a:t>
            </a:r>
            <a:r>
              <a:rPr lang="es-ES" b="0" dirty="0">
                <a:effectLst/>
              </a:rPr>
              <a:t>Secreciones en digestión,  absorción  </a:t>
            </a:r>
          </a:p>
          <a:p>
            <a:pPr algn="l"/>
            <a:r>
              <a:rPr lang="es-ES" b="0" dirty="0">
                <a:effectLst/>
              </a:rPr>
              <a:t>    y </a:t>
            </a:r>
            <a:r>
              <a:rPr lang="es-ES" b="0" dirty="0" smtClean="0">
                <a:effectLst/>
              </a:rPr>
              <a:t>motilidad:</a:t>
            </a:r>
            <a:endParaRPr lang="es-ES" b="0" dirty="0">
              <a:effectLst/>
            </a:endParaRPr>
          </a:p>
          <a:p>
            <a:pPr algn="l"/>
            <a:r>
              <a:rPr lang="es-ES" sz="1800" b="0" dirty="0">
                <a:solidFill>
                  <a:srgbClr val="CC0000"/>
                </a:solidFill>
                <a:effectLst/>
              </a:rPr>
              <a:t>      </a:t>
            </a:r>
            <a:r>
              <a:rPr lang="es-ES" sz="1800" b="0" dirty="0" smtClean="0">
                <a:solidFill>
                  <a:srgbClr val="CC0000"/>
                </a:solidFill>
                <a:effectLst/>
              </a:rPr>
              <a:t> </a:t>
            </a:r>
            <a:r>
              <a:rPr lang="es-ES" dirty="0" smtClean="0">
                <a:solidFill>
                  <a:srgbClr val="CC0000"/>
                </a:solidFill>
                <a:effectLst/>
              </a:rPr>
              <a:t>ácido</a:t>
            </a:r>
            <a:r>
              <a:rPr lang="es-ES" dirty="0">
                <a:solidFill>
                  <a:srgbClr val="CC0000"/>
                </a:solidFill>
                <a:effectLst/>
              </a:rPr>
              <a:t>, </a:t>
            </a:r>
            <a:r>
              <a:rPr lang="es-ES" dirty="0" err="1" smtClean="0">
                <a:solidFill>
                  <a:srgbClr val="CC0000"/>
                </a:solidFill>
                <a:effectLst/>
              </a:rPr>
              <a:t>pepsinógeno</a:t>
            </a:r>
            <a:r>
              <a:rPr lang="es-ES" dirty="0" smtClean="0">
                <a:solidFill>
                  <a:srgbClr val="CC0000"/>
                </a:solidFill>
                <a:effectLst/>
              </a:rPr>
              <a:t>, factor     </a:t>
            </a:r>
            <a:endParaRPr lang="es-ES" dirty="0">
              <a:solidFill>
                <a:srgbClr val="CC0000"/>
              </a:solidFill>
              <a:effectLst/>
            </a:endParaRPr>
          </a:p>
          <a:p>
            <a:pPr algn="l"/>
            <a:r>
              <a:rPr lang="es-ES" dirty="0">
                <a:solidFill>
                  <a:srgbClr val="CC0000"/>
                </a:solidFill>
                <a:effectLst/>
              </a:rPr>
              <a:t>     intrínseco, gastrina, histamina</a:t>
            </a:r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612775" y="4672012"/>
            <a:ext cx="3671887" cy="584775"/>
          </a:xfrm>
          <a:prstGeom prst="rect">
            <a:avLst/>
          </a:prstGeom>
          <a:solidFill>
            <a:srgbClr val="FFD9EC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marL="87313" indent="-87313" algn="l">
              <a:buFont typeface="Arial" pitchFamily="34" charset="0"/>
              <a:buChar char="•"/>
            </a:pPr>
            <a:r>
              <a:rPr lang="es-ES" b="0" dirty="0" smtClean="0">
                <a:effectLst/>
              </a:rPr>
              <a:t> Secreciones </a:t>
            </a:r>
            <a:r>
              <a:rPr lang="es-ES" b="0" dirty="0">
                <a:effectLst/>
              </a:rPr>
              <a:t>que protegen </a:t>
            </a:r>
            <a:r>
              <a:rPr lang="es-ES" b="0" dirty="0" smtClean="0">
                <a:effectLst/>
              </a:rPr>
              <a:t>mucosa:</a:t>
            </a:r>
            <a:endParaRPr lang="es-ES" b="0" dirty="0">
              <a:effectLst/>
            </a:endParaRPr>
          </a:p>
          <a:p>
            <a:pPr algn="l"/>
            <a:r>
              <a:rPr lang="es-ES" dirty="0">
                <a:solidFill>
                  <a:srgbClr val="CC0000"/>
                </a:solidFill>
                <a:effectLst/>
              </a:rPr>
              <a:t>         moco y bicarbonato</a:t>
            </a: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663771" y="2037444"/>
            <a:ext cx="3764213" cy="10795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1833* </a:t>
            </a:r>
            <a:r>
              <a:rPr lang="es-ES" b="0">
                <a:effectLst/>
              </a:rPr>
              <a:t>publicó experimentos en su paciente con fístula traumática </a:t>
            </a:r>
            <a:r>
              <a:rPr lang="es-ES" sz="1400" b="0">
                <a:effectLst/>
              </a:rPr>
              <a:t>(1822-1832) </a:t>
            </a:r>
            <a:r>
              <a:rPr lang="es-ES" b="0">
                <a:effectLst/>
              </a:rPr>
              <a:t>acerca del contenido y acciones del jugo gástrico, moco y motilidad</a:t>
            </a:r>
          </a:p>
        </p:txBody>
      </p:sp>
      <p:sp>
        <p:nvSpPr>
          <p:cNvPr id="85004" name="Rectangle 12"/>
          <p:cNvSpPr>
            <a:spLocks noChangeArrowheads="1"/>
          </p:cNvSpPr>
          <p:nvPr/>
        </p:nvSpPr>
        <p:spPr bwMode="auto">
          <a:xfrm>
            <a:off x="973138" y="981075"/>
            <a:ext cx="3132137" cy="790575"/>
          </a:xfrm>
          <a:prstGeom prst="rect">
            <a:avLst/>
          </a:prstGeom>
          <a:solidFill>
            <a:srgbClr val="BAE4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William Beaumont</a:t>
            </a:r>
          </a:p>
          <a:p>
            <a:r>
              <a:rPr lang="es-ES" sz="2000" b="0">
                <a:effectLst/>
              </a:rPr>
              <a:t>Padre Fisiología Gástrica</a:t>
            </a:r>
          </a:p>
        </p:txBody>
      </p:sp>
      <p:pic>
        <p:nvPicPr>
          <p:cNvPr id="85007" name="Picture 15" descr="fistula beaumont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644900"/>
            <a:ext cx="3095625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008" name="Picture 16" descr="scimed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0" r="9486" b="43060"/>
          <a:stretch>
            <a:fillRect/>
          </a:stretch>
        </p:blipFill>
        <p:spPr bwMode="auto">
          <a:xfrm>
            <a:off x="5219700" y="1049338"/>
            <a:ext cx="3287713" cy="24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009" name="Text Box 17"/>
          <p:cNvSpPr txBox="1">
            <a:spLocks noChangeArrowheads="1"/>
          </p:cNvSpPr>
          <p:nvPr/>
        </p:nvSpPr>
        <p:spPr bwMode="auto">
          <a:xfrm>
            <a:off x="5803900" y="3197225"/>
            <a:ext cx="20208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Alexis St. Martin </a:t>
            </a:r>
          </a:p>
          <a:p>
            <a:r>
              <a:rPr lang="es-ES">
                <a:effectLst/>
              </a:rPr>
              <a:t>herido de bala</a:t>
            </a:r>
          </a:p>
        </p:txBody>
      </p:sp>
      <p:sp>
        <p:nvSpPr>
          <p:cNvPr id="85010" name="Text Box 18"/>
          <p:cNvSpPr txBox="1">
            <a:spLocks noChangeArrowheads="1"/>
          </p:cNvSpPr>
          <p:nvPr/>
        </p:nvSpPr>
        <p:spPr bwMode="auto">
          <a:xfrm>
            <a:off x="7740650" y="1989138"/>
            <a:ext cx="1049338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Fístula </a:t>
            </a:r>
          </a:p>
          <a:p>
            <a:pPr algn="l"/>
            <a:r>
              <a:rPr lang="es-ES" sz="1800" b="0">
                <a:effectLst/>
              </a:rPr>
              <a:t>gástrica</a:t>
            </a:r>
          </a:p>
        </p:txBody>
      </p:sp>
      <p:sp>
        <p:nvSpPr>
          <p:cNvPr id="85012" name="Text Box 20"/>
          <p:cNvSpPr txBox="1">
            <a:spLocks noChangeArrowheads="1"/>
          </p:cNvSpPr>
          <p:nvPr/>
        </p:nvSpPr>
        <p:spPr bwMode="auto">
          <a:xfrm>
            <a:off x="519113" y="5949950"/>
            <a:ext cx="4046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dirty="0" smtClean="0">
                <a:effectLst/>
              </a:rPr>
              <a:t>*</a:t>
            </a:r>
            <a:r>
              <a:rPr lang="en-US" sz="1200" b="0" i="1" dirty="0" smtClean="0">
                <a:effectLst/>
              </a:rPr>
              <a:t>Experiments </a:t>
            </a:r>
            <a:r>
              <a:rPr lang="en-US" sz="1200" b="0" i="1" dirty="0">
                <a:effectLst/>
              </a:rPr>
              <a:t>and Observations on the Gastric Juice </a:t>
            </a:r>
          </a:p>
          <a:p>
            <a:pPr algn="l"/>
            <a:r>
              <a:rPr lang="en-US" sz="1200" b="0" i="1" dirty="0">
                <a:effectLst/>
              </a:rPr>
              <a:t>  and the Physiology of Digestion.</a:t>
            </a:r>
            <a:endParaRPr lang="es-ES_tradnl" sz="1200" b="0" i="1" dirty="0">
              <a:effectLst/>
            </a:endParaRPr>
          </a:p>
        </p:txBody>
      </p:sp>
      <p:sp>
        <p:nvSpPr>
          <p:cNvPr id="85013" name="Line 21"/>
          <p:cNvSpPr>
            <a:spLocks noChangeShapeType="1"/>
          </p:cNvSpPr>
          <p:nvPr/>
        </p:nvSpPr>
        <p:spPr bwMode="auto">
          <a:xfrm flipH="1">
            <a:off x="6732588" y="2276475"/>
            <a:ext cx="1008062" cy="14446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0" grpId="0" animBg="1"/>
      <p:bldP spid="84999" grpId="0" animBg="1"/>
      <p:bldP spid="84997" grpId="0" animBg="1"/>
      <p:bldP spid="85004" grpId="0" animBg="1"/>
      <p:bldP spid="85009" grpId="0" animBg="1"/>
      <p:bldP spid="85010" grpId="0" animBg="1"/>
      <p:bldP spid="850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6672454" y="1412776"/>
            <a:ext cx="1800225" cy="121761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Volumen: </a:t>
            </a:r>
          </a:p>
          <a:p>
            <a:pPr algn="l"/>
            <a:r>
              <a:rPr lang="es-ES" sz="2000" b="0">
                <a:effectLst/>
              </a:rPr>
              <a:t>1.5- 2.5 L/día</a:t>
            </a:r>
          </a:p>
          <a:p>
            <a:pPr algn="l"/>
            <a:endParaRPr lang="es-ES" sz="1200" b="0">
              <a:effectLst/>
            </a:endParaRPr>
          </a:p>
          <a:p>
            <a:pPr algn="l"/>
            <a:r>
              <a:rPr lang="es-ES" sz="2000" b="0">
                <a:effectLst/>
              </a:rPr>
              <a:t>pH: 1-2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2339975" y="1610380"/>
            <a:ext cx="1834156" cy="52322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800" b="0">
                <a:effectLst/>
              </a:rPr>
              <a:t>Contenido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743123" y="548680"/>
            <a:ext cx="1729556" cy="73025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  </a:t>
            </a:r>
            <a:endParaRPr lang="es-ES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GASTRICA</a:t>
            </a:r>
            <a:endParaRPr lang="es-ES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2338983" y="2348880"/>
            <a:ext cx="3183885" cy="3323987"/>
          </a:xfrm>
          <a:prstGeom prst="rect">
            <a:avLst/>
          </a:prstGeom>
          <a:solidFill>
            <a:srgbClr val="FFE5FF"/>
          </a:solidFill>
          <a:ln w="9525">
            <a:solidFill>
              <a:srgbClr val="D6009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dirty="0">
                <a:effectLst/>
                <a:latin typeface="Comic Sans MS" pitchFamily="66" charset="0"/>
              </a:rPr>
              <a:t>Moco</a:t>
            </a:r>
            <a:endParaRPr lang="es-ES" sz="1000" dirty="0">
              <a:effectLst/>
              <a:latin typeface="Comic Sans MS" pitchFamily="66" charset="0"/>
            </a:endParaRPr>
          </a:p>
          <a:p>
            <a:r>
              <a:rPr lang="es-ES" b="0" dirty="0">
                <a:effectLst/>
                <a:latin typeface="Comic Sans MS" pitchFamily="66" charset="0"/>
              </a:rPr>
              <a:t> </a:t>
            </a:r>
          </a:p>
          <a:p>
            <a:pPr>
              <a:buFontTx/>
              <a:buAutoNum type="arabicPeriod" startAt="2"/>
            </a:pPr>
            <a:r>
              <a:rPr lang="es-ES" sz="2400" b="0" dirty="0">
                <a:latin typeface="Comic Sans MS" pitchFamily="66" charset="0"/>
              </a:rPr>
              <a:t>Enzimas</a:t>
            </a:r>
          </a:p>
          <a:p>
            <a:pPr>
              <a:buFontTx/>
              <a:buAutoNum type="arabicPeriod" startAt="2"/>
            </a:pPr>
            <a:endParaRPr lang="es-ES" sz="2400" b="0" dirty="0">
              <a:latin typeface="Comic Sans MS" pitchFamily="66" charset="0"/>
            </a:endParaRPr>
          </a:p>
          <a:p>
            <a:pPr>
              <a:buFontTx/>
              <a:buAutoNum type="arabicPeriod" startAt="2"/>
            </a:pPr>
            <a:r>
              <a:rPr lang="es-ES" sz="2400" b="0" dirty="0">
                <a:latin typeface="Comic Sans MS" pitchFamily="66" charset="0"/>
              </a:rPr>
              <a:t>Factor intrínseco</a:t>
            </a:r>
          </a:p>
          <a:p>
            <a:pPr>
              <a:buFontTx/>
              <a:buAutoNum type="arabicPeriod" startAt="2"/>
            </a:pPr>
            <a:endParaRPr lang="es-ES" sz="2400" b="0" dirty="0">
              <a:latin typeface="Comic Sans MS" pitchFamily="66" charset="0"/>
            </a:endParaRPr>
          </a:p>
          <a:p>
            <a:pPr>
              <a:buFontTx/>
              <a:buAutoNum type="arabicPeriod" startAt="2"/>
            </a:pPr>
            <a:r>
              <a:rPr lang="es-ES" sz="2400" b="0" dirty="0">
                <a:latin typeface="Comic Sans MS" pitchFamily="66" charset="0"/>
              </a:rPr>
              <a:t>Ácido clorhídrico</a:t>
            </a:r>
          </a:p>
          <a:p>
            <a:pPr>
              <a:buFontTx/>
              <a:buAutoNum type="arabicPeriod" startAt="2"/>
            </a:pPr>
            <a:endParaRPr lang="es-ES" sz="2400" b="0" dirty="0">
              <a:latin typeface="Comic Sans MS" pitchFamily="66" charset="0"/>
            </a:endParaRPr>
          </a:p>
          <a:p>
            <a:pPr>
              <a:buFontTx/>
              <a:buAutoNum type="arabicPeriod" startAt="2"/>
            </a:pPr>
            <a:r>
              <a:rPr lang="es-ES" sz="2400" b="0" dirty="0">
                <a:latin typeface="Comic Sans MS" pitchFamily="66" charset="0"/>
              </a:rPr>
              <a:t>Agua, electrolitos</a:t>
            </a:r>
          </a:p>
          <a:p>
            <a:pPr>
              <a:buFontTx/>
              <a:buAutoNum type="arabicPeriod" startAt="2"/>
            </a:pPr>
            <a:endParaRPr lang="es-ES" sz="1000" dirty="0">
              <a:effectLst/>
              <a:latin typeface="Comic Sans MS" pitchFamily="66" charset="0"/>
            </a:endParaRP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755650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1068388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P spid="143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6300788" y="404813"/>
            <a:ext cx="2232025" cy="406400"/>
          </a:xfrm>
          <a:prstGeom prst="rect">
            <a:avLst/>
          </a:prstGeom>
          <a:solidFill>
            <a:srgbClr val="81C6CB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</a:t>
            </a:r>
          </a:p>
        </p:txBody>
      </p:sp>
      <p:sp>
        <p:nvSpPr>
          <p:cNvPr id="86023" name="Rectangle 7"/>
          <p:cNvSpPr>
            <a:spLocks noChangeArrowheads="1"/>
          </p:cNvSpPr>
          <p:nvPr/>
        </p:nvSpPr>
        <p:spPr bwMode="auto">
          <a:xfrm>
            <a:off x="5056188" y="2132013"/>
            <a:ext cx="2663825" cy="2520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7377251" y="898908"/>
            <a:ext cx="1175323" cy="461665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400" b="0" dirty="0" smtClean="0">
                <a:effectLst/>
                <a:latin typeface="Comic Sans MS" pitchFamily="66" charset="0"/>
              </a:rPr>
              <a:t>Células</a:t>
            </a:r>
            <a:endParaRPr lang="es-ES" sz="2400" b="0" dirty="0">
              <a:effectLst/>
              <a:latin typeface="Comic Sans MS" pitchFamily="66" charset="0"/>
            </a:endParaRPr>
          </a:p>
        </p:txBody>
      </p:sp>
      <p:sp>
        <p:nvSpPr>
          <p:cNvPr id="86034" name="Text Box 18"/>
          <p:cNvSpPr txBox="1">
            <a:spLocks noChangeArrowheads="1"/>
          </p:cNvSpPr>
          <p:nvPr/>
        </p:nvSpPr>
        <p:spPr bwMode="auto">
          <a:xfrm>
            <a:off x="684213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86036" name="Picture 20" descr="stomach-2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7" t="26848" r="14055" b="10184"/>
          <a:stretch>
            <a:fillRect/>
          </a:stretch>
        </p:blipFill>
        <p:spPr bwMode="auto">
          <a:xfrm>
            <a:off x="2771775" y="2420938"/>
            <a:ext cx="2478088" cy="28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38" name="Text Box 22"/>
          <p:cNvSpPr txBox="1">
            <a:spLocks noChangeArrowheads="1"/>
          </p:cNvSpPr>
          <p:nvPr/>
        </p:nvSpPr>
        <p:spPr bwMode="auto">
          <a:xfrm>
            <a:off x="989013" y="7651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6040" name="Text Box 24"/>
          <p:cNvSpPr txBox="1">
            <a:spLocks noChangeArrowheads="1"/>
          </p:cNvSpPr>
          <p:nvPr/>
        </p:nvSpPr>
        <p:spPr bwMode="auto">
          <a:xfrm>
            <a:off x="2555875" y="1700213"/>
            <a:ext cx="34305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effectLst/>
              </a:rPr>
              <a:t>EPITELIO GÁSTRICO</a:t>
            </a:r>
          </a:p>
        </p:txBody>
      </p:sp>
      <p:sp>
        <p:nvSpPr>
          <p:cNvPr id="86041" name="Text Box 25"/>
          <p:cNvSpPr txBox="1">
            <a:spLocks noChangeArrowheads="1"/>
          </p:cNvSpPr>
          <p:nvPr/>
        </p:nvSpPr>
        <p:spPr bwMode="auto">
          <a:xfrm>
            <a:off x="971550" y="2474913"/>
            <a:ext cx="1577975" cy="882650"/>
          </a:xfrm>
          <a:prstGeom prst="rect">
            <a:avLst/>
          </a:prstGeom>
          <a:solidFill>
            <a:srgbClr val="99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CARDIAS: </a:t>
            </a:r>
          </a:p>
          <a:p>
            <a:pPr algn="l"/>
            <a:endParaRPr lang="es-ES_tradnl" sz="1000" b="0">
              <a:effectLst/>
            </a:endParaRPr>
          </a:p>
          <a:p>
            <a:pPr algn="l"/>
            <a:r>
              <a:rPr lang="es-ES_tradnl" sz="2000" b="0">
                <a:effectLst/>
              </a:rPr>
              <a:t>C. Mucosas </a:t>
            </a:r>
          </a:p>
        </p:txBody>
      </p:sp>
      <p:sp>
        <p:nvSpPr>
          <p:cNvPr id="86042" name="Text Box 26"/>
          <p:cNvSpPr txBox="1">
            <a:spLocks noChangeArrowheads="1"/>
          </p:cNvSpPr>
          <p:nvPr/>
        </p:nvSpPr>
        <p:spPr bwMode="auto">
          <a:xfrm>
            <a:off x="5435600" y="2565400"/>
            <a:ext cx="3140075" cy="2635250"/>
          </a:xfrm>
          <a:prstGeom prst="rect">
            <a:avLst/>
          </a:prstGeom>
          <a:solidFill>
            <a:srgbClr val="FF99CC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>
                <a:effectLst/>
              </a:rPr>
              <a:t>FONDO-CUERPO:</a:t>
            </a:r>
          </a:p>
          <a:p>
            <a:pPr algn="l"/>
            <a:endParaRPr lang="es-ES_tradnl" sz="900" b="0" dirty="0">
              <a:effectLst/>
            </a:endParaRPr>
          </a:p>
          <a:p>
            <a:pPr algn="l"/>
            <a:r>
              <a:rPr lang="es-ES_tradnl" sz="2000" b="0" dirty="0">
                <a:effectLst/>
              </a:rPr>
              <a:t>C. Mucosas: </a:t>
            </a:r>
            <a:r>
              <a:rPr lang="es-ES_tradnl" dirty="0">
                <a:effectLst/>
              </a:rPr>
              <a:t>moco</a:t>
            </a:r>
          </a:p>
          <a:p>
            <a:pPr algn="l"/>
            <a:r>
              <a:rPr lang="es-ES_tradnl" sz="2000" b="0" dirty="0">
                <a:effectLst/>
              </a:rPr>
              <a:t>C. Madre</a:t>
            </a:r>
          </a:p>
          <a:p>
            <a:pPr algn="l"/>
            <a:r>
              <a:rPr lang="es-ES_tradnl" sz="2000" b="0" dirty="0">
                <a:effectLst/>
              </a:rPr>
              <a:t>C. Parietales: </a:t>
            </a:r>
            <a:r>
              <a:rPr lang="es-ES" dirty="0" err="1" smtClean="0">
                <a:effectLst/>
              </a:rPr>
              <a:t>Ácido,FI</a:t>
            </a:r>
            <a:endParaRPr lang="es-ES_tradnl" sz="2000" b="0" dirty="0">
              <a:effectLst/>
            </a:endParaRPr>
          </a:p>
          <a:p>
            <a:pPr algn="l"/>
            <a:r>
              <a:rPr lang="es-ES_tradnl" sz="2000" b="0" dirty="0">
                <a:effectLst/>
              </a:rPr>
              <a:t>C. </a:t>
            </a:r>
            <a:r>
              <a:rPr lang="es-ES_tradnl" sz="2000" b="0" dirty="0" smtClean="0">
                <a:effectLst/>
              </a:rPr>
              <a:t>Principales: </a:t>
            </a:r>
            <a:r>
              <a:rPr lang="es-ES" dirty="0" smtClean="0">
                <a:effectLst/>
              </a:rPr>
              <a:t>Pepsinógeno,</a:t>
            </a:r>
            <a:endParaRPr lang="es-ES" b="0" dirty="0">
              <a:effectLst/>
            </a:endParaRPr>
          </a:p>
          <a:p>
            <a:pPr algn="l"/>
            <a:r>
              <a:rPr lang="es-ES" dirty="0">
                <a:effectLst/>
              </a:rPr>
              <a:t>    </a:t>
            </a:r>
            <a:r>
              <a:rPr lang="es-ES" dirty="0" smtClean="0">
                <a:effectLst/>
              </a:rPr>
              <a:t>               Lipasa</a:t>
            </a:r>
            <a:endParaRPr lang="es-ES_tradnl" sz="2000" b="0" dirty="0">
              <a:effectLst/>
            </a:endParaRPr>
          </a:p>
          <a:p>
            <a:pPr algn="l"/>
            <a:r>
              <a:rPr lang="es-ES_tradnl" sz="2000" b="0" dirty="0">
                <a:effectLst/>
              </a:rPr>
              <a:t>C. ECF: </a:t>
            </a:r>
            <a:r>
              <a:rPr lang="es-ES_tradnl" dirty="0">
                <a:effectLst/>
              </a:rPr>
              <a:t>Histamina</a:t>
            </a:r>
          </a:p>
          <a:p>
            <a:pPr algn="l"/>
            <a:r>
              <a:rPr lang="es-ES_tradnl" sz="2000" b="0" dirty="0">
                <a:effectLst/>
              </a:rPr>
              <a:t>C. “D”: </a:t>
            </a:r>
            <a:r>
              <a:rPr lang="es-ES_tradnl" dirty="0" smtClean="0">
                <a:effectLst/>
              </a:rPr>
              <a:t>SIH</a:t>
            </a:r>
            <a:endParaRPr lang="es-ES_tradnl" dirty="0">
              <a:effectLst/>
            </a:endParaRPr>
          </a:p>
        </p:txBody>
      </p:sp>
      <p:sp>
        <p:nvSpPr>
          <p:cNvPr id="86043" name="Text Box 27"/>
          <p:cNvSpPr txBox="1">
            <a:spLocks noChangeArrowheads="1"/>
          </p:cNvSpPr>
          <p:nvPr/>
        </p:nvSpPr>
        <p:spPr bwMode="auto">
          <a:xfrm>
            <a:off x="468313" y="3716338"/>
            <a:ext cx="2128837" cy="1492250"/>
          </a:xfrm>
          <a:prstGeom prst="rect">
            <a:avLst/>
          </a:prstGeom>
          <a:solidFill>
            <a:srgbClr val="FFA7A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ANTRO:</a:t>
            </a:r>
          </a:p>
          <a:p>
            <a:pPr algn="l"/>
            <a:endParaRPr lang="es-ES_tradnl" sz="1000" b="0">
              <a:effectLst/>
            </a:endParaRPr>
          </a:p>
          <a:p>
            <a:pPr algn="l"/>
            <a:r>
              <a:rPr lang="es-ES_tradnl" sz="2000" b="0">
                <a:effectLst/>
              </a:rPr>
              <a:t>C. Mucosas: </a:t>
            </a:r>
            <a:r>
              <a:rPr lang="es-ES_tradnl">
                <a:effectLst/>
              </a:rPr>
              <a:t>moco</a:t>
            </a:r>
          </a:p>
          <a:p>
            <a:pPr algn="l"/>
            <a:r>
              <a:rPr lang="es-ES_tradnl" sz="2000" b="0">
                <a:effectLst/>
              </a:rPr>
              <a:t>C. “G”: </a:t>
            </a:r>
            <a:r>
              <a:rPr lang="es-ES_tradnl">
                <a:effectLst/>
              </a:rPr>
              <a:t>gastrina</a:t>
            </a:r>
          </a:p>
          <a:p>
            <a:pPr algn="l"/>
            <a:r>
              <a:rPr lang="es-ES_tradnl" sz="2000" b="0">
                <a:effectLst/>
              </a:rPr>
              <a:t>C. “D”: </a:t>
            </a:r>
            <a:r>
              <a:rPr lang="es-ES_tradnl">
                <a:effectLst/>
              </a:rPr>
              <a:t>SIH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41" grpId="0" animBg="1"/>
      <p:bldP spid="86042" grpId="0" animBg="1"/>
      <p:bldP spid="8604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564" name="Picture 20" descr="glandula oxintica H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41325"/>
            <a:ext cx="5554662" cy="583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556" name="Text Box 12"/>
          <p:cNvSpPr txBox="1">
            <a:spLocks noChangeArrowheads="1"/>
          </p:cNvSpPr>
          <p:nvPr/>
        </p:nvSpPr>
        <p:spPr bwMode="auto">
          <a:xfrm>
            <a:off x="6516688" y="404813"/>
            <a:ext cx="2232025" cy="425450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</a:t>
            </a:r>
          </a:p>
        </p:txBody>
      </p:sp>
      <p:sp>
        <p:nvSpPr>
          <p:cNvPr id="236557" name="Text Box 13"/>
          <p:cNvSpPr txBox="1">
            <a:spLocks noChangeArrowheads="1"/>
          </p:cNvSpPr>
          <p:nvPr/>
        </p:nvSpPr>
        <p:spPr bwMode="auto">
          <a:xfrm>
            <a:off x="7450138" y="925513"/>
            <a:ext cx="1298575" cy="395288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/>
                <a:latin typeface="Comic Sans MS" pitchFamily="66" charset="0"/>
              </a:rPr>
              <a:t>Células</a:t>
            </a:r>
          </a:p>
        </p:txBody>
      </p:sp>
      <p:sp>
        <p:nvSpPr>
          <p:cNvPr id="236565" name="Rectangle 21"/>
          <p:cNvSpPr>
            <a:spLocks noChangeArrowheads="1"/>
          </p:cNvSpPr>
          <p:nvPr/>
        </p:nvSpPr>
        <p:spPr bwMode="auto">
          <a:xfrm>
            <a:off x="1547813" y="6021388"/>
            <a:ext cx="25193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66" name="Text Box 22"/>
          <p:cNvSpPr txBox="1">
            <a:spLocks noChangeArrowheads="1"/>
          </p:cNvSpPr>
          <p:nvPr/>
        </p:nvSpPr>
        <p:spPr bwMode="auto">
          <a:xfrm>
            <a:off x="6955358" y="2107506"/>
            <a:ext cx="1289050" cy="1035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>
                <a:effectLst/>
              </a:rPr>
              <a:t>Glándula </a:t>
            </a:r>
          </a:p>
          <a:p>
            <a:r>
              <a:rPr lang="es-ES_tradnl" sz="2000" b="0">
                <a:effectLst/>
              </a:rPr>
              <a:t>Gástrica </a:t>
            </a:r>
          </a:p>
          <a:p>
            <a:r>
              <a:rPr lang="es-ES_tradnl" sz="2000" b="0">
                <a:effectLst/>
              </a:rPr>
              <a:t>Oxíntica</a:t>
            </a:r>
          </a:p>
        </p:txBody>
      </p:sp>
      <p:sp>
        <p:nvSpPr>
          <p:cNvPr id="236567" name="Oval 23"/>
          <p:cNvSpPr>
            <a:spLocks noChangeArrowheads="1"/>
          </p:cNvSpPr>
          <p:nvPr/>
        </p:nvSpPr>
        <p:spPr bwMode="auto">
          <a:xfrm>
            <a:off x="4787900" y="1052513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36568" name="Picture 24" descr="gpit"/>
          <p:cNvPicPr>
            <a:picLocks noChangeAspect="1" noChangeArrowheads="1"/>
          </p:cNvPicPr>
          <p:nvPr/>
        </p:nvPicPr>
        <p:blipFill rotWithShape="1">
          <a:blip r:embed="rId3">
            <a:lum bright="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" t="2284" r="6601" b="1266"/>
          <a:stretch/>
        </p:blipFill>
        <p:spPr bwMode="auto">
          <a:xfrm>
            <a:off x="6516688" y="3221038"/>
            <a:ext cx="2016125" cy="335121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569" name="Rectangle 25"/>
          <p:cNvSpPr>
            <a:spLocks noChangeArrowheads="1"/>
          </p:cNvSpPr>
          <p:nvPr/>
        </p:nvSpPr>
        <p:spPr bwMode="auto">
          <a:xfrm>
            <a:off x="7657926" y="3225800"/>
            <a:ext cx="874887" cy="144463"/>
          </a:xfrm>
          <a:prstGeom prst="rect">
            <a:avLst/>
          </a:prstGeom>
          <a:solidFill>
            <a:srgbClr val="CFE9EB"/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endParaRPr lang="es-VE"/>
          </a:p>
        </p:txBody>
      </p:sp>
      <p:sp>
        <p:nvSpPr>
          <p:cNvPr id="236570" name="Text Box 26"/>
          <p:cNvSpPr txBox="1">
            <a:spLocks noChangeArrowheads="1"/>
          </p:cNvSpPr>
          <p:nvPr/>
        </p:nvSpPr>
        <p:spPr bwMode="auto">
          <a:xfrm>
            <a:off x="7320483" y="3140968"/>
            <a:ext cx="923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apertura</a:t>
            </a:r>
          </a:p>
        </p:txBody>
      </p:sp>
      <p:sp>
        <p:nvSpPr>
          <p:cNvPr id="236572" name="Rectangle 28"/>
          <p:cNvSpPr>
            <a:spLocks noChangeArrowheads="1"/>
          </p:cNvSpPr>
          <p:nvPr/>
        </p:nvSpPr>
        <p:spPr bwMode="auto">
          <a:xfrm>
            <a:off x="1404938" y="3768725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36573" name="Picture 29" descr="PITS GASTRIC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05263"/>
            <a:ext cx="1673225" cy="125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574" name="Text Box 30"/>
          <p:cNvSpPr txBox="1">
            <a:spLocks noChangeArrowheads="1"/>
          </p:cNvSpPr>
          <p:nvPr/>
        </p:nvSpPr>
        <p:spPr bwMode="auto">
          <a:xfrm>
            <a:off x="468313" y="5373688"/>
            <a:ext cx="2192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effectLst/>
              </a:rPr>
              <a:t>“PITS” GÁSTRICOS</a:t>
            </a:r>
          </a:p>
        </p:txBody>
      </p:sp>
      <p:sp>
        <p:nvSpPr>
          <p:cNvPr id="236575" name="Oval 31"/>
          <p:cNvSpPr>
            <a:spLocks noChangeArrowheads="1"/>
          </p:cNvSpPr>
          <p:nvPr/>
        </p:nvSpPr>
        <p:spPr bwMode="auto">
          <a:xfrm>
            <a:off x="1187450" y="4292600"/>
            <a:ext cx="431800" cy="431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77" name="Rectangle 33"/>
          <p:cNvSpPr>
            <a:spLocks noChangeArrowheads="1"/>
          </p:cNvSpPr>
          <p:nvPr/>
        </p:nvSpPr>
        <p:spPr bwMode="auto">
          <a:xfrm>
            <a:off x="2339975" y="476250"/>
            <a:ext cx="2879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36578" name="Rectangle 34"/>
          <p:cNvSpPr>
            <a:spLocks noChangeArrowheads="1"/>
          </p:cNvSpPr>
          <p:nvPr/>
        </p:nvSpPr>
        <p:spPr bwMode="auto">
          <a:xfrm>
            <a:off x="3059113" y="981075"/>
            <a:ext cx="2889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6579" name="Rectangle 35"/>
          <p:cNvSpPr>
            <a:spLocks noChangeArrowheads="1"/>
          </p:cNvSpPr>
          <p:nvPr/>
        </p:nvSpPr>
        <p:spPr bwMode="auto">
          <a:xfrm>
            <a:off x="3203575" y="1484313"/>
            <a:ext cx="73025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6576" name="Freeform 32"/>
          <p:cNvSpPr>
            <a:spLocks/>
          </p:cNvSpPr>
          <p:nvPr/>
        </p:nvSpPr>
        <p:spPr bwMode="auto">
          <a:xfrm>
            <a:off x="684213" y="765175"/>
            <a:ext cx="2519362" cy="3598863"/>
          </a:xfrm>
          <a:custGeom>
            <a:avLst/>
            <a:gdLst>
              <a:gd name="T0" fmla="*/ 703 w 2745"/>
              <a:gd name="T1" fmla="*/ 2042 h 2042"/>
              <a:gd name="T2" fmla="*/ 250 w 2745"/>
              <a:gd name="T3" fmla="*/ 363 h 2042"/>
              <a:gd name="T4" fmla="*/ 2200 w 2745"/>
              <a:gd name="T5" fmla="*/ 0 h 2042"/>
              <a:gd name="T6" fmla="*/ 2745 w 2745"/>
              <a:gd name="T7" fmla="*/ 363 h 2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45" h="2042">
                <a:moveTo>
                  <a:pt x="703" y="2042"/>
                </a:moveTo>
                <a:cubicBezTo>
                  <a:pt x="351" y="1372"/>
                  <a:pt x="0" y="703"/>
                  <a:pt x="250" y="363"/>
                </a:cubicBezTo>
                <a:cubicBezTo>
                  <a:pt x="500" y="23"/>
                  <a:pt x="1784" y="0"/>
                  <a:pt x="2200" y="0"/>
                </a:cubicBezTo>
                <a:cubicBezTo>
                  <a:pt x="2616" y="0"/>
                  <a:pt x="2654" y="303"/>
                  <a:pt x="2745" y="363"/>
                </a:cubicBezTo>
              </a:path>
            </a:pathLst>
          </a:custGeom>
          <a:noFill/>
          <a:ln w="38100" cmpd="sng">
            <a:solidFill>
              <a:srgbClr val="007673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6580" name="Rectangle 36"/>
          <p:cNvSpPr>
            <a:spLocks noChangeArrowheads="1"/>
          </p:cNvSpPr>
          <p:nvPr/>
        </p:nvSpPr>
        <p:spPr bwMode="auto">
          <a:xfrm>
            <a:off x="3492500" y="981075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6581" name="Text Box 37"/>
          <p:cNvSpPr txBox="1">
            <a:spLocks noChangeArrowheads="1"/>
          </p:cNvSpPr>
          <p:nvPr/>
        </p:nvSpPr>
        <p:spPr bwMode="auto">
          <a:xfrm>
            <a:off x="3443288" y="860425"/>
            <a:ext cx="6873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44450" y="65722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953527" y="6167438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6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74" grpId="0"/>
      <p:bldP spid="236575" grpId="0" animBg="1"/>
      <p:bldP spid="23657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2" name="Picture 4" descr="gladula oxintica fund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2" r="13937"/>
          <a:stretch>
            <a:fillRect/>
          </a:stretch>
        </p:blipFill>
        <p:spPr bwMode="auto">
          <a:xfrm>
            <a:off x="1784205" y="692150"/>
            <a:ext cx="5607050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54" name="Rectangle 6"/>
          <p:cNvSpPr>
            <a:spLocks noChangeArrowheads="1"/>
          </p:cNvSpPr>
          <p:nvPr/>
        </p:nvSpPr>
        <p:spPr bwMode="auto">
          <a:xfrm>
            <a:off x="5014768" y="1628775"/>
            <a:ext cx="2376487" cy="100806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</p:txBody>
      </p:sp>
      <p:sp>
        <p:nvSpPr>
          <p:cNvPr id="206855" name="Rectangle 7"/>
          <p:cNvSpPr>
            <a:spLocks noChangeArrowheads="1"/>
          </p:cNvSpPr>
          <p:nvPr/>
        </p:nvSpPr>
        <p:spPr bwMode="auto">
          <a:xfrm>
            <a:off x="4584555" y="2708275"/>
            <a:ext cx="1873250" cy="649288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  <a:p>
            <a:endParaRPr lang="es-ES_tradnl" sz="1800" b="0">
              <a:effectLst/>
            </a:endParaRPr>
          </a:p>
        </p:txBody>
      </p:sp>
      <p:sp>
        <p:nvSpPr>
          <p:cNvPr id="206856" name="Rectangle 8"/>
          <p:cNvSpPr>
            <a:spLocks noChangeArrowheads="1"/>
          </p:cNvSpPr>
          <p:nvPr/>
        </p:nvSpPr>
        <p:spPr bwMode="auto">
          <a:xfrm>
            <a:off x="4655993" y="3429000"/>
            <a:ext cx="1584325" cy="792163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57" name="Rectangle 9"/>
          <p:cNvSpPr>
            <a:spLocks noChangeArrowheads="1"/>
          </p:cNvSpPr>
          <p:nvPr/>
        </p:nvSpPr>
        <p:spPr bwMode="auto">
          <a:xfrm>
            <a:off x="4727430" y="4581525"/>
            <a:ext cx="1296988" cy="79216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58" name="Rectangle 10"/>
          <p:cNvSpPr>
            <a:spLocks noChangeArrowheads="1"/>
          </p:cNvSpPr>
          <p:nvPr/>
        </p:nvSpPr>
        <p:spPr bwMode="auto">
          <a:xfrm>
            <a:off x="4654405" y="5661025"/>
            <a:ext cx="1728788" cy="7207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59" name="Rectangle 11"/>
          <p:cNvSpPr>
            <a:spLocks noChangeArrowheads="1"/>
          </p:cNvSpPr>
          <p:nvPr/>
        </p:nvSpPr>
        <p:spPr bwMode="auto">
          <a:xfrm>
            <a:off x="1774680" y="2708275"/>
            <a:ext cx="1081088" cy="865188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1" name="Rectangle 13"/>
          <p:cNvSpPr>
            <a:spLocks noChangeArrowheads="1"/>
          </p:cNvSpPr>
          <p:nvPr/>
        </p:nvSpPr>
        <p:spPr bwMode="auto">
          <a:xfrm>
            <a:off x="6599093" y="3357563"/>
            <a:ext cx="936625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0" name="Text Box 12"/>
          <p:cNvSpPr txBox="1">
            <a:spLocks noChangeArrowheads="1"/>
          </p:cNvSpPr>
          <p:nvPr/>
        </p:nvSpPr>
        <p:spPr bwMode="auto">
          <a:xfrm>
            <a:off x="479280" y="1412875"/>
            <a:ext cx="1289050" cy="1035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>
                <a:effectLst/>
              </a:rPr>
              <a:t>Glándula </a:t>
            </a:r>
          </a:p>
          <a:p>
            <a:r>
              <a:rPr lang="es-ES_tradnl" sz="2000" b="0">
                <a:effectLst/>
              </a:rPr>
              <a:t>Gástrica </a:t>
            </a:r>
          </a:p>
          <a:p>
            <a:r>
              <a:rPr lang="es-ES_tradnl" sz="2000" b="0">
                <a:effectLst/>
              </a:rPr>
              <a:t>Fúndica</a:t>
            </a:r>
          </a:p>
        </p:txBody>
      </p:sp>
      <p:sp>
        <p:nvSpPr>
          <p:cNvPr id="206864" name="Line 16"/>
          <p:cNvSpPr>
            <a:spLocks noChangeShapeType="1"/>
          </p:cNvSpPr>
          <p:nvPr/>
        </p:nvSpPr>
        <p:spPr bwMode="auto">
          <a:xfrm flipH="1" flipV="1">
            <a:off x="3647930" y="2060575"/>
            <a:ext cx="144463" cy="381635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6865" name="Rectangle 17"/>
          <p:cNvSpPr>
            <a:spLocks noChangeArrowheads="1"/>
          </p:cNvSpPr>
          <p:nvPr/>
        </p:nvSpPr>
        <p:spPr bwMode="auto">
          <a:xfrm>
            <a:off x="4871893" y="765175"/>
            <a:ext cx="1368425" cy="4318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06869" name="Picture 21" descr="c parietal y principal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655" y="3357563"/>
            <a:ext cx="1992313" cy="295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70" name="Line 22"/>
          <p:cNvSpPr>
            <a:spLocks noChangeShapeType="1"/>
          </p:cNvSpPr>
          <p:nvPr/>
        </p:nvSpPr>
        <p:spPr bwMode="auto">
          <a:xfrm>
            <a:off x="6240318" y="3933825"/>
            <a:ext cx="1655762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6871" name="Line 23"/>
          <p:cNvSpPr>
            <a:spLocks noChangeShapeType="1"/>
          </p:cNvSpPr>
          <p:nvPr/>
        </p:nvSpPr>
        <p:spPr bwMode="auto">
          <a:xfrm>
            <a:off x="6240318" y="3933825"/>
            <a:ext cx="719137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6873" name="Line 25"/>
          <p:cNvSpPr>
            <a:spLocks noChangeShapeType="1"/>
          </p:cNvSpPr>
          <p:nvPr/>
        </p:nvSpPr>
        <p:spPr bwMode="auto">
          <a:xfrm flipV="1">
            <a:off x="6311755" y="5661025"/>
            <a:ext cx="1655763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6876" name="Oval 28"/>
          <p:cNvSpPr>
            <a:spLocks noChangeArrowheads="1"/>
          </p:cNvSpPr>
          <p:nvPr/>
        </p:nvSpPr>
        <p:spPr bwMode="auto">
          <a:xfrm>
            <a:off x="7392843" y="3787775"/>
            <a:ext cx="863600" cy="936625"/>
          </a:xfrm>
          <a:prstGeom prst="ellips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7" name="Oval 29"/>
          <p:cNvSpPr>
            <a:spLocks noChangeArrowheads="1"/>
          </p:cNvSpPr>
          <p:nvPr/>
        </p:nvSpPr>
        <p:spPr bwMode="auto">
          <a:xfrm>
            <a:off x="7680180" y="5300663"/>
            <a:ext cx="647700" cy="7207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8" name="Rectangle 30"/>
          <p:cNvSpPr>
            <a:spLocks noChangeArrowheads="1"/>
          </p:cNvSpPr>
          <p:nvPr/>
        </p:nvSpPr>
        <p:spPr bwMode="auto">
          <a:xfrm>
            <a:off x="3359005" y="692150"/>
            <a:ext cx="288925" cy="1296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9" name="Line 31"/>
          <p:cNvSpPr>
            <a:spLocks noChangeShapeType="1"/>
          </p:cNvSpPr>
          <p:nvPr/>
        </p:nvSpPr>
        <p:spPr bwMode="auto">
          <a:xfrm flipH="1" flipV="1">
            <a:off x="3432030" y="981075"/>
            <a:ext cx="142875" cy="8636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6862" name="Text Box 14"/>
          <p:cNvSpPr txBox="1">
            <a:spLocks noChangeArrowheads="1"/>
          </p:cNvSpPr>
          <p:nvPr/>
        </p:nvSpPr>
        <p:spPr bwMode="auto">
          <a:xfrm>
            <a:off x="2496993" y="236538"/>
            <a:ext cx="1601787" cy="7016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HCl</a:t>
            </a:r>
            <a:r>
              <a:rPr lang="es-ES_tradnl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FI</a:t>
            </a:r>
          </a:p>
          <a:p>
            <a:r>
              <a:rPr lang="es-ES_tradnl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Pepsinógeno</a:t>
            </a:r>
            <a:endParaRPr lang="es-ES_tradnl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880" name="Oval 32"/>
          <p:cNvSpPr>
            <a:spLocks noChangeArrowheads="1"/>
          </p:cNvSpPr>
          <p:nvPr/>
        </p:nvSpPr>
        <p:spPr bwMode="auto">
          <a:xfrm rot="1588138">
            <a:off x="6600680" y="4652963"/>
            <a:ext cx="935038" cy="647700"/>
          </a:xfrm>
          <a:prstGeom prst="ellips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82" name="Text Box 34"/>
          <p:cNvSpPr txBox="1">
            <a:spLocks noChangeArrowheads="1"/>
          </p:cNvSpPr>
          <p:nvPr/>
        </p:nvSpPr>
        <p:spPr bwMode="auto">
          <a:xfrm>
            <a:off x="7715899" y="236538"/>
            <a:ext cx="1081088" cy="395288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/>
                <a:latin typeface="Comic Sans MS" pitchFamily="66" charset="0"/>
              </a:rPr>
              <a:t>Células</a:t>
            </a:r>
          </a:p>
        </p:txBody>
      </p:sp>
      <p:sp>
        <p:nvSpPr>
          <p:cNvPr id="206884" name="Text Box 36"/>
          <p:cNvSpPr txBox="1">
            <a:spLocks noChangeArrowheads="1"/>
          </p:cNvSpPr>
          <p:nvPr/>
        </p:nvSpPr>
        <p:spPr bwMode="auto">
          <a:xfrm>
            <a:off x="4079730" y="404813"/>
            <a:ext cx="6873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pic>
        <p:nvPicPr>
          <p:cNvPr id="2050" name="Picture 2" descr="C:\Users\ximena\Desktop\Mucus_cell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619" y="1609271"/>
            <a:ext cx="1056821" cy="105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2 Conector recto de flecha"/>
          <p:cNvCxnSpPr/>
          <p:nvPr/>
        </p:nvCxnSpPr>
        <p:spPr bwMode="auto">
          <a:xfrm>
            <a:off x="7392843" y="1844675"/>
            <a:ext cx="611187" cy="85725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6443663" y="665678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6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2068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2068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4" grpId="0" animBg="1"/>
      <p:bldP spid="206855" grpId="0" animBg="1"/>
      <p:bldP spid="206856" grpId="0" animBg="1"/>
      <p:bldP spid="206857" grpId="0" animBg="1"/>
      <p:bldP spid="206858" grpId="0" animBg="1"/>
      <p:bldP spid="206859" grpId="0" animBg="1"/>
      <p:bldP spid="206864" grpId="0" animBg="1"/>
      <p:bldP spid="206865" grpId="0" animBg="1"/>
      <p:bldP spid="206870" grpId="0" animBg="1"/>
      <p:bldP spid="206871" grpId="0" animBg="1"/>
      <p:bldP spid="206873" grpId="0" animBg="1"/>
      <p:bldP spid="206876" grpId="0" animBg="1"/>
      <p:bldP spid="206877" grpId="0" animBg="1"/>
      <p:bldP spid="206879" grpId="0" animBg="1"/>
      <p:bldP spid="206862" grpId="0"/>
      <p:bldP spid="20688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8" name="Picture 4" descr="mucosa antral cels G marron oscuro, cels D somatostatina marron mas cla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0838"/>
            <a:ext cx="2573337" cy="173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611188" y="3357563"/>
            <a:ext cx="1592262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solidFill>
                  <a:srgbClr val="7900F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CÉLULAS “G”</a:t>
            </a: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marron oscuro,</a:t>
            </a:r>
          </a:p>
          <a:p>
            <a:pPr algn="l"/>
            <a:r>
              <a:rPr lang="es-ES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CÉLULAS “D”</a:t>
            </a:r>
            <a:r>
              <a:rPr lang="es-ES" b="0">
                <a:solidFill>
                  <a:srgbClr val="C285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marron claro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1699182" y="963910"/>
            <a:ext cx="2970685" cy="461665"/>
          </a:xfrm>
          <a:prstGeom prst="rect">
            <a:avLst/>
          </a:prstGeom>
          <a:solidFill>
            <a:srgbClr val="D5EB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0"/>
              <a:t>MUCOSA ANTRAL</a:t>
            </a:r>
          </a:p>
        </p:txBody>
      </p:sp>
      <p:pic>
        <p:nvPicPr>
          <p:cNvPr id="129031" name="Picture 7" descr="cels G oscuras cerca nervios GRP mucosa antr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28775"/>
            <a:ext cx="2519363" cy="166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3276600" y="3357563"/>
            <a:ext cx="18605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solidFill>
                  <a:srgbClr val="7900F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CÉLULAS “G”</a:t>
            </a: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marrón oscuro</a:t>
            </a:r>
          </a:p>
          <a:p>
            <a:pPr algn="l"/>
            <a:r>
              <a:rPr lang="es-ES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NERVIOS “GRP”</a:t>
            </a: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alrededor</a:t>
            </a:r>
          </a:p>
        </p:txBody>
      </p:sp>
      <p:sp>
        <p:nvSpPr>
          <p:cNvPr id="129035" name="Text Box 11"/>
          <p:cNvSpPr txBox="1">
            <a:spLocks noChangeArrowheads="1"/>
          </p:cNvSpPr>
          <p:nvPr/>
        </p:nvSpPr>
        <p:spPr bwMode="auto">
          <a:xfrm>
            <a:off x="1551981" y="4608527"/>
            <a:ext cx="2654894" cy="107721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dirty="0">
                <a:solidFill>
                  <a:srgbClr val="7900F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 = gastrina</a:t>
            </a:r>
          </a:p>
          <a:p>
            <a:pPr algn="l"/>
            <a:r>
              <a:rPr lang="es-ES" dirty="0">
                <a:solidFill>
                  <a:srgbClr val="33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 = </a:t>
            </a:r>
            <a:r>
              <a:rPr lang="es-ES" dirty="0" err="1">
                <a:solidFill>
                  <a:srgbClr val="33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somatostatina</a:t>
            </a:r>
            <a:endParaRPr lang="es-ES" dirty="0">
              <a:solidFill>
                <a:srgbClr val="3399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r>
              <a:rPr lang="es-ES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GRP = péptido </a:t>
            </a:r>
            <a:r>
              <a:rPr lang="es-ES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liberador </a:t>
            </a:r>
          </a:p>
          <a:p>
            <a:pPr algn="l"/>
            <a:r>
              <a:rPr lang="es-ES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de </a:t>
            </a:r>
            <a:r>
              <a:rPr lang="es-ES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gastrina</a:t>
            </a:r>
          </a:p>
        </p:txBody>
      </p:sp>
      <p:sp>
        <p:nvSpPr>
          <p:cNvPr id="129040" name="Oval 16"/>
          <p:cNvSpPr>
            <a:spLocks noChangeArrowheads="1"/>
          </p:cNvSpPr>
          <p:nvPr/>
        </p:nvSpPr>
        <p:spPr bwMode="auto">
          <a:xfrm>
            <a:off x="611188" y="2709861"/>
            <a:ext cx="1008484" cy="647701"/>
          </a:xfrm>
          <a:prstGeom prst="ellipse">
            <a:avLst/>
          </a:prstGeom>
          <a:noFill/>
          <a:ln w="28575">
            <a:solidFill>
              <a:srgbClr val="008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9042" name="Text Box 18"/>
          <p:cNvSpPr txBox="1">
            <a:spLocks noChangeArrowheads="1"/>
          </p:cNvSpPr>
          <p:nvPr/>
        </p:nvSpPr>
        <p:spPr bwMode="auto">
          <a:xfrm>
            <a:off x="6207125" y="476250"/>
            <a:ext cx="2232025" cy="425450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</a:t>
            </a:r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7491413" y="979785"/>
            <a:ext cx="947737" cy="395287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/>
                <a:latin typeface="Comic Sans MS" pitchFamily="66" charset="0"/>
              </a:rPr>
              <a:t>Células</a:t>
            </a:r>
          </a:p>
        </p:txBody>
      </p:sp>
      <p:sp>
        <p:nvSpPr>
          <p:cNvPr id="129044" name="Oval 20"/>
          <p:cNvSpPr>
            <a:spLocks noChangeArrowheads="1"/>
          </p:cNvSpPr>
          <p:nvPr/>
        </p:nvSpPr>
        <p:spPr bwMode="auto">
          <a:xfrm>
            <a:off x="3348038" y="2349500"/>
            <a:ext cx="576262" cy="720725"/>
          </a:xfrm>
          <a:prstGeom prst="ellipse">
            <a:avLst/>
          </a:prstGeom>
          <a:noFill/>
          <a:ln w="9525" algn="ctr">
            <a:solidFill>
              <a:srgbClr val="66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29045" name="Oval 21"/>
          <p:cNvSpPr>
            <a:spLocks noChangeArrowheads="1"/>
          </p:cNvSpPr>
          <p:nvPr/>
        </p:nvSpPr>
        <p:spPr bwMode="auto">
          <a:xfrm rot="1696686">
            <a:off x="4557713" y="1624013"/>
            <a:ext cx="355600" cy="1223962"/>
          </a:xfrm>
          <a:prstGeom prst="ellipse">
            <a:avLst/>
          </a:prstGeom>
          <a:noFill/>
          <a:ln w="9525" algn="ctr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pic>
        <p:nvPicPr>
          <p:cNvPr id="129047" name="Picture 23" descr="cels argirofilas histamina en glándulas gastricas"/>
          <p:cNvPicPr>
            <a:picLocks noChangeAspect="1" noChangeArrowheads="1"/>
          </p:cNvPicPr>
          <p:nvPr/>
        </p:nvPicPr>
        <p:blipFill>
          <a:blip r:embed="rId4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4149725"/>
            <a:ext cx="2484438" cy="153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048" name="Text Box 24"/>
          <p:cNvSpPr txBox="1">
            <a:spLocks noChangeArrowheads="1"/>
          </p:cNvSpPr>
          <p:nvPr/>
        </p:nvSpPr>
        <p:spPr bwMode="auto">
          <a:xfrm>
            <a:off x="6227763" y="5734050"/>
            <a:ext cx="2079625" cy="336550"/>
          </a:xfrm>
          <a:prstGeom prst="rect">
            <a:avLst/>
          </a:prstGeom>
          <a:solidFill>
            <a:srgbClr val="E7B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C. ECF= histamina </a:t>
            </a:r>
          </a:p>
        </p:txBody>
      </p:sp>
      <p:sp>
        <p:nvSpPr>
          <p:cNvPr id="129051" name="Oval 27"/>
          <p:cNvSpPr>
            <a:spLocks noChangeArrowheads="1"/>
          </p:cNvSpPr>
          <p:nvPr/>
        </p:nvSpPr>
        <p:spPr bwMode="auto">
          <a:xfrm>
            <a:off x="6696075" y="4500563"/>
            <a:ext cx="788988" cy="6318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9052" name="Text Box 28"/>
          <p:cNvSpPr txBox="1">
            <a:spLocks noChangeArrowheads="1"/>
          </p:cNvSpPr>
          <p:nvPr/>
        </p:nvSpPr>
        <p:spPr bwMode="auto">
          <a:xfrm>
            <a:off x="5868144" y="3573016"/>
            <a:ext cx="2904962" cy="461665"/>
          </a:xfrm>
          <a:prstGeom prst="rect">
            <a:avLst/>
          </a:prstGeom>
          <a:solidFill>
            <a:srgbClr val="D5EB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/>
              </a:rPr>
              <a:t>MUCOSA CUERPO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9" grpId="0"/>
      <p:bldP spid="129030" grpId="0" animBg="1"/>
      <p:bldP spid="129032" grpId="0"/>
      <p:bldP spid="129035" grpId="0" animBg="1"/>
      <p:bldP spid="129040" grpId="0" animBg="1"/>
      <p:bldP spid="129044" grpId="0" animBg="1"/>
      <p:bldP spid="129045" grpId="0" animBg="1"/>
      <p:bldP spid="129048" grpId="0" animBg="1"/>
      <p:bldP spid="129051" grpId="0" animBg="1"/>
      <p:bldP spid="1290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4091" y="1834525"/>
            <a:ext cx="485581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/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iempre primero </a:t>
            </a:r>
          </a:p>
          <a:p>
            <a:pPr algn="ctr"/>
            <a:r>
              <a:rPr lang="es-VE" sz="4400" b="0" dirty="0"/>
              <a:t>a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por encima de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44053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106" name="Group 3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316605"/>
              </p:ext>
            </p:extLst>
          </p:nvPr>
        </p:nvGraphicFramePr>
        <p:xfrm>
          <a:off x="1336675" y="206375"/>
          <a:ext cx="7051675" cy="6642735"/>
        </p:xfrm>
        <a:graphic>
          <a:graphicData uri="http://schemas.openxmlformats.org/drawingml/2006/table">
            <a:tbl>
              <a:tblPr/>
              <a:tblGrid>
                <a:gridCol w="2298700"/>
                <a:gridCol w="1873250"/>
                <a:gridCol w="1327150"/>
                <a:gridCol w="1552575"/>
              </a:tblGrid>
              <a:tr h="32226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SECRECIONES GÁSTRICAS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D6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CÉLULAS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B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SECRECIÓN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B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ESTÍMULO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B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FUNCIÓN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BED"/>
                    </a:solidFill>
                  </a:tcPr>
                </a:tc>
              </a:tr>
              <a:tr h="163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MUCOSAS  DEL CUELLO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MOCO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BICARBONATO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B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Secreción tónica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Aumenta con irritación mucosa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Secretado con moco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B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Barrera física entre luz y epitelio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Neutraliza ácido gástrico para evitar daño epitelial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BDC"/>
                    </a:solidFill>
                  </a:tcPr>
                </a:tc>
              </a:tr>
              <a:tr h="1312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PARIETALES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7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ÁCIDO CLORHÍDRICO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FACTOR INTRÍNSECO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ACh, gastrina , histamina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Activa </a:t>
                      </a:r>
                      <a:r>
                        <a:rPr kumimoji="0" lang="es-E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pepsinógeno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 pepsina,  mata bacterias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 complejo con </a:t>
                      </a:r>
                      <a:r>
                        <a:rPr kumimoji="0" lang="es-E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Vit</a:t>
                      </a: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B12 para su absorción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DE6"/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ENTEROCROMAFINES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5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HISTAMINA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ACh, gastrina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Estimula secreción gástrica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DFD"/>
                    </a:solidFill>
                  </a:tcPr>
                </a:tc>
              </a:tr>
              <a:tr h="78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PRINCIPALES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B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PEPSINÓGENO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LIPASA GÁSTRICA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2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ACh, ácido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Secretina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2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Digiere proteínas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Digiere grasas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2ED"/>
                    </a:solidFill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“D”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F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SOMATOSTATINA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Ácido en estómago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Inhibe secreción gástrica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“G”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GASTRINA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ACh, péptidos, y aminoácidos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Estimula secreción gástrica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FF"/>
                    </a:solidFill>
                  </a:tcPr>
                </a:tc>
              </a:tr>
            </a:tbl>
          </a:graphicData>
        </a:graphic>
      </p:graphicFrame>
      <p:sp>
        <p:nvSpPr>
          <p:cNvPr id="162014" name="Line 222"/>
          <p:cNvSpPr>
            <a:spLocks noChangeShapeType="1"/>
          </p:cNvSpPr>
          <p:nvPr/>
        </p:nvSpPr>
        <p:spPr bwMode="auto">
          <a:xfrm>
            <a:off x="3635375" y="1844675"/>
            <a:ext cx="4681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2034" name="Line 242"/>
          <p:cNvSpPr>
            <a:spLocks noChangeShapeType="1"/>
          </p:cNvSpPr>
          <p:nvPr/>
        </p:nvSpPr>
        <p:spPr bwMode="auto">
          <a:xfrm>
            <a:off x="3635375" y="5300663"/>
            <a:ext cx="4681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2101" name="Line 309"/>
          <p:cNvSpPr>
            <a:spLocks noChangeShapeType="1"/>
          </p:cNvSpPr>
          <p:nvPr/>
        </p:nvSpPr>
        <p:spPr bwMode="auto">
          <a:xfrm>
            <a:off x="3635375" y="3573463"/>
            <a:ext cx="4681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2102" name="Text Box 310"/>
          <p:cNvSpPr txBox="1">
            <a:spLocks noChangeArrowheads="1"/>
          </p:cNvSpPr>
          <p:nvPr/>
        </p:nvSpPr>
        <p:spPr bwMode="auto">
          <a:xfrm>
            <a:off x="-208581" y="228413"/>
            <a:ext cx="181195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" name="Text Box 4"/>
          <p:cNvSpPr txBox="1">
            <a:spLocks noChangeArrowheads="1"/>
          </p:cNvSpPr>
          <p:nvPr/>
        </p:nvSpPr>
        <p:spPr bwMode="auto">
          <a:xfrm>
            <a:off x="-16903" y="6488668"/>
            <a:ext cx="14285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</a:t>
            </a:r>
            <a:endParaRPr lang="es-ES" sz="900" dirty="0" smtClean="0">
              <a:solidFill>
                <a:schemeClr val="bg2"/>
              </a:solidFill>
              <a:effectLst/>
              <a:latin typeface="Arial" charset="0"/>
            </a:endParaRPr>
          </a:p>
          <a:p>
            <a:pPr algn="l"/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DIGESTIVA 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Text Box 2"/>
          <p:cNvSpPr txBox="1">
            <a:spLocks noChangeArrowheads="1"/>
          </p:cNvSpPr>
          <p:nvPr/>
        </p:nvSpPr>
        <p:spPr bwMode="auto">
          <a:xfrm>
            <a:off x="4211638" y="4022725"/>
            <a:ext cx="3748087" cy="2071688"/>
          </a:xfrm>
          <a:prstGeom prst="rect">
            <a:avLst/>
          </a:prstGeom>
          <a:solidFill>
            <a:srgbClr val="FDE3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>
                <a:effectLst/>
              </a:rPr>
              <a:t>ENZIMAS </a:t>
            </a:r>
          </a:p>
          <a:p>
            <a:pPr algn="l"/>
            <a:endParaRPr lang="es-MX" sz="1000">
              <a:effectLst/>
            </a:endParaRPr>
          </a:p>
          <a:p>
            <a:pPr algn="l"/>
            <a:r>
              <a:rPr lang="es-MX" sz="1800">
                <a:effectLst/>
              </a:rPr>
              <a:t>  </a:t>
            </a:r>
            <a:r>
              <a:rPr lang="es-MX" sz="2000">
                <a:effectLst/>
              </a:rPr>
              <a:t>PEPSINA</a:t>
            </a:r>
          </a:p>
          <a:p>
            <a:pPr algn="l"/>
            <a:r>
              <a:rPr lang="es-MX" sz="1400" b="0">
                <a:effectLst/>
              </a:rPr>
              <a:t>    </a:t>
            </a:r>
            <a:r>
              <a:rPr lang="es-MX" sz="1800" b="0">
                <a:effectLst/>
              </a:rPr>
              <a:t>Inicia digestión proteínas 15 %</a:t>
            </a:r>
          </a:p>
          <a:p>
            <a:pPr algn="l"/>
            <a:endParaRPr lang="es-MX" sz="1800">
              <a:effectLst/>
            </a:endParaRPr>
          </a:p>
          <a:p>
            <a:pPr algn="l"/>
            <a:r>
              <a:rPr lang="es-MX" sz="1400">
                <a:effectLst/>
              </a:rPr>
              <a:t>   </a:t>
            </a:r>
            <a:r>
              <a:rPr lang="es-MX" sz="2000">
                <a:effectLst/>
              </a:rPr>
              <a:t>LIPASA</a:t>
            </a:r>
            <a:r>
              <a:rPr lang="es-MX">
                <a:effectLst/>
              </a:rPr>
              <a:t> gástrica </a:t>
            </a:r>
          </a:p>
          <a:p>
            <a:pPr algn="l"/>
            <a:r>
              <a:rPr lang="es-MX" sz="1800">
                <a:effectLst/>
              </a:rPr>
              <a:t>  </a:t>
            </a:r>
            <a:r>
              <a:rPr lang="es-MX" sz="1800" b="0">
                <a:effectLst/>
              </a:rPr>
              <a:t>Inicia digestión grasas 10-30 %</a:t>
            </a:r>
          </a:p>
        </p:txBody>
      </p:sp>
      <p:pic>
        <p:nvPicPr>
          <p:cNvPr id="233479" name="Picture 7" descr="celulas parietales  nucelo central citopalsma eosinofilico c"/>
          <p:cNvPicPr>
            <a:picLocks noChangeAspect="1" noChangeArrowheads="1"/>
          </p:cNvPicPr>
          <p:nvPr/>
        </p:nvPicPr>
        <p:blipFill>
          <a:blip r:embed="rId2">
            <a:lum bright="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88" y="884238"/>
            <a:ext cx="4356100" cy="28987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3481" name="Text Box 9"/>
          <p:cNvSpPr txBox="1">
            <a:spLocks noChangeArrowheads="1"/>
          </p:cNvSpPr>
          <p:nvPr/>
        </p:nvSpPr>
        <p:spPr bwMode="auto">
          <a:xfrm>
            <a:off x="5824538" y="2492375"/>
            <a:ext cx="2049462" cy="641350"/>
          </a:xfrm>
          <a:prstGeom prst="rect">
            <a:avLst/>
          </a:prstGeom>
          <a:solidFill>
            <a:srgbClr val="FBB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C. </a:t>
            </a:r>
            <a:r>
              <a:rPr lang="es-ES" sz="1800">
                <a:effectLst/>
              </a:rPr>
              <a:t>PRINCIPALES</a:t>
            </a:r>
          </a:p>
          <a:p>
            <a:r>
              <a:rPr lang="es-ES" sz="1800" b="0">
                <a:effectLst/>
              </a:rPr>
              <a:t>Enzimas</a:t>
            </a:r>
            <a:endParaRPr lang="es-ES" sz="1400" b="0">
              <a:effectLst/>
            </a:endParaRPr>
          </a:p>
        </p:txBody>
      </p:sp>
      <p:sp>
        <p:nvSpPr>
          <p:cNvPr id="233484" name="Line 12"/>
          <p:cNvSpPr>
            <a:spLocks noChangeShapeType="1"/>
          </p:cNvSpPr>
          <p:nvPr/>
        </p:nvSpPr>
        <p:spPr bwMode="auto">
          <a:xfrm flipH="1" flipV="1">
            <a:off x="5013325" y="2630488"/>
            <a:ext cx="719138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3485" name="Line 13"/>
          <p:cNvSpPr>
            <a:spLocks noChangeShapeType="1"/>
          </p:cNvSpPr>
          <p:nvPr/>
        </p:nvSpPr>
        <p:spPr bwMode="auto">
          <a:xfrm flipH="1">
            <a:off x="5086350" y="2846388"/>
            <a:ext cx="719138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3487" name="Oval 15"/>
          <p:cNvSpPr>
            <a:spLocks noChangeArrowheads="1"/>
          </p:cNvSpPr>
          <p:nvPr/>
        </p:nvSpPr>
        <p:spPr bwMode="auto">
          <a:xfrm>
            <a:off x="3860800" y="1911350"/>
            <a:ext cx="1512888" cy="15113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3489" name="Text Box 17"/>
          <p:cNvSpPr txBox="1">
            <a:spLocks noChangeArrowheads="1"/>
          </p:cNvSpPr>
          <p:nvPr/>
        </p:nvSpPr>
        <p:spPr bwMode="auto">
          <a:xfrm>
            <a:off x="6227763" y="333375"/>
            <a:ext cx="2232025" cy="425450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</a:t>
            </a:r>
          </a:p>
        </p:txBody>
      </p:sp>
      <p:sp>
        <p:nvSpPr>
          <p:cNvPr id="233490" name="Text Box 18"/>
          <p:cNvSpPr txBox="1">
            <a:spLocks noChangeArrowheads="1"/>
          </p:cNvSpPr>
          <p:nvPr/>
        </p:nvSpPr>
        <p:spPr bwMode="auto">
          <a:xfrm>
            <a:off x="7292181" y="862014"/>
            <a:ext cx="1163637" cy="425450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000" b="0">
                <a:effectLst/>
                <a:latin typeface="Comic Sans MS" pitchFamily="66" charset="0"/>
              </a:rPr>
              <a:t>Enzimas</a:t>
            </a:r>
          </a:p>
        </p:txBody>
      </p:sp>
      <p:sp>
        <p:nvSpPr>
          <p:cNvPr id="233492" name="Text Box 20"/>
          <p:cNvSpPr txBox="1">
            <a:spLocks noChangeArrowheads="1"/>
          </p:cNvSpPr>
          <p:nvPr/>
        </p:nvSpPr>
        <p:spPr bwMode="auto">
          <a:xfrm>
            <a:off x="3203575" y="414972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4" grpId="0" animBg="1"/>
      <p:bldP spid="233481" grpId="0" animBg="1"/>
      <p:bldP spid="23348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8" name="Picture 28" descr="sec pewpsinogeno"/>
          <p:cNvPicPr>
            <a:picLocks noChangeAspect="1" noChangeArrowheads="1"/>
          </p:cNvPicPr>
          <p:nvPr/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t="1537" r="12244" b="1537"/>
          <a:stretch>
            <a:fillRect/>
          </a:stretch>
        </p:blipFill>
        <p:spPr bwMode="auto">
          <a:xfrm>
            <a:off x="2391364" y="1628775"/>
            <a:ext cx="5040313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47" name="Text Box 7"/>
          <p:cNvSpPr txBox="1">
            <a:spLocks noChangeArrowheads="1"/>
          </p:cNvSpPr>
          <p:nvPr/>
        </p:nvSpPr>
        <p:spPr bwMode="auto">
          <a:xfrm>
            <a:off x="4035016" y="5407025"/>
            <a:ext cx="1636713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C. PRINCIPAL</a:t>
            </a:r>
          </a:p>
        </p:txBody>
      </p:sp>
      <p:sp>
        <p:nvSpPr>
          <p:cNvPr id="215049" name="Rectangle 9"/>
          <p:cNvSpPr>
            <a:spLocks noChangeArrowheads="1"/>
          </p:cNvSpPr>
          <p:nvPr/>
        </p:nvSpPr>
        <p:spPr bwMode="auto">
          <a:xfrm>
            <a:off x="1429339" y="4613275"/>
            <a:ext cx="10080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50" name="Text Box 10"/>
          <p:cNvSpPr txBox="1">
            <a:spLocks noChangeArrowheads="1"/>
          </p:cNvSpPr>
          <p:nvPr/>
        </p:nvSpPr>
        <p:spPr bwMode="auto">
          <a:xfrm>
            <a:off x="1454739" y="3933825"/>
            <a:ext cx="1128713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dirty="0">
                <a:effectLst/>
              </a:rPr>
              <a:t>Secretina</a:t>
            </a:r>
          </a:p>
          <a:p>
            <a:r>
              <a:rPr lang="es-MX" dirty="0">
                <a:effectLst/>
              </a:rPr>
              <a:t> </a:t>
            </a:r>
            <a:r>
              <a:rPr lang="es-MX" sz="1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15052" name="Text Box 12"/>
          <p:cNvSpPr txBox="1">
            <a:spLocks noChangeArrowheads="1"/>
          </p:cNvSpPr>
          <p:nvPr/>
        </p:nvSpPr>
        <p:spPr bwMode="auto">
          <a:xfrm>
            <a:off x="763172" y="2908300"/>
            <a:ext cx="6619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15054" name="Text Box 14"/>
          <p:cNvSpPr txBox="1">
            <a:spLocks noChangeArrowheads="1"/>
          </p:cNvSpPr>
          <p:nvPr/>
        </p:nvSpPr>
        <p:spPr bwMode="auto">
          <a:xfrm>
            <a:off x="1742077" y="2781300"/>
            <a:ext cx="792162" cy="46166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2400" dirty="0" err="1">
                <a:solidFill>
                  <a:srgbClr val="FF6600"/>
                </a:solidFill>
                <a:effectLst/>
              </a:rPr>
              <a:t>ACh</a:t>
            </a:r>
            <a:endParaRPr lang="es-ES" sz="2400" dirty="0">
              <a:solidFill>
                <a:srgbClr val="FF6600"/>
              </a:solidFill>
              <a:effectLst/>
            </a:endParaRPr>
          </a:p>
        </p:txBody>
      </p:sp>
      <p:sp>
        <p:nvSpPr>
          <p:cNvPr id="215055" name="Text Box 15"/>
          <p:cNvSpPr txBox="1">
            <a:spLocks noChangeArrowheads="1"/>
          </p:cNvSpPr>
          <p:nvPr/>
        </p:nvSpPr>
        <p:spPr bwMode="auto">
          <a:xfrm>
            <a:off x="1959564" y="2276475"/>
            <a:ext cx="431800" cy="46166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dirty="0">
                <a:solidFill>
                  <a:srgbClr val="CC0000"/>
                </a:solidFill>
                <a:effectLst/>
              </a:rPr>
              <a:t>G</a:t>
            </a:r>
          </a:p>
        </p:txBody>
      </p:sp>
      <p:sp>
        <p:nvSpPr>
          <p:cNvPr id="215057" name="Text Box 17"/>
          <p:cNvSpPr txBox="1">
            <a:spLocks noChangeArrowheads="1"/>
          </p:cNvSpPr>
          <p:nvPr/>
        </p:nvSpPr>
        <p:spPr bwMode="auto">
          <a:xfrm>
            <a:off x="4694827" y="2709863"/>
            <a:ext cx="7937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Ca++</a:t>
            </a:r>
          </a:p>
        </p:txBody>
      </p:sp>
      <p:sp>
        <p:nvSpPr>
          <p:cNvPr id="215058" name="Rectangle 18"/>
          <p:cNvSpPr>
            <a:spLocks noChangeArrowheads="1"/>
          </p:cNvSpPr>
          <p:nvPr/>
        </p:nvSpPr>
        <p:spPr bwMode="auto">
          <a:xfrm>
            <a:off x="3615327" y="5084763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59" name="Text Box 19"/>
          <p:cNvSpPr txBox="1">
            <a:spLocks noChangeArrowheads="1"/>
          </p:cNvSpPr>
          <p:nvPr/>
        </p:nvSpPr>
        <p:spPr bwMode="auto">
          <a:xfrm>
            <a:off x="3686764" y="4276725"/>
            <a:ext cx="719138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400">
                <a:effectLst/>
              </a:rPr>
              <a:t>AMPc</a:t>
            </a:r>
          </a:p>
        </p:txBody>
      </p:sp>
      <p:sp>
        <p:nvSpPr>
          <p:cNvPr id="215060" name="Text Box 20"/>
          <p:cNvSpPr txBox="1">
            <a:spLocks noChangeArrowheads="1"/>
          </p:cNvSpPr>
          <p:nvPr/>
        </p:nvSpPr>
        <p:spPr bwMode="auto">
          <a:xfrm>
            <a:off x="1700457" y="664944"/>
            <a:ext cx="1895071" cy="646331"/>
          </a:xfrm>
          <a:prstGeom prst="rect">
            <a:avLst/>
          </a:prstGeom>
          <a:solidFill>
            <a:srgbClr val="FFCDF2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8000"/>
              </a:scheme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0" dirty="0"/>
              <a:t>SECRECIÓN</a:t>
            </a:r>
          </a:p>
          <a:p>
            <a:r>
              <a:rPr lang="es-ES" sz="1800" b="0" dirty="0"/>
              <a:t>PEPSINÓGENO</a:t>
            </a:r>
          </a:p>
        </p:txBody>
      </p:sp>
      <p:sp>
        <p:nvSpPr>
          <p:cNvPr id="215063" name="Text Box 23"/>
          <p:cNvSpPr txBox="1">
            <a:spLocks noChangeArrowheads="1"/>
          </p:cNvSpPr>
          <p:nvPr/>
        </p:nvSpPr>
        <p:spPr bwMode="auto">
          <a:xfrm>
            <a:off x="6980435" y="4286250"/>
            <a:ext cx="1624013" cy="669925"/>
          </a:xfrm>
          <a:prstGeom prst="rect">
            <a:avLst/>
          </a:prstGeom>
          <a:solidFill>
            <a:srgbClr val="FF89D8"/>
          </a:solidFill>
          <a:ln w="28575">
            <a:solidFill>
              <a:srgbClr val="C0004E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Exocitosis</a:t>
            </a:r>
          </a:p>
          <a:p>
            <a:r>
              <a:rPr lang="es-ES_tradnl" sz="2000" b="0">
                <a:effectLst/>
              </a:rPr>
              <a:t>Pepsinógeno</a:t>
            </a:r>
          </a:p>
        </p:txBody>
      </p:sp>
      <p:sp>
        <p:nvSpPr>
          <p:cNvPr id="215067" name="Text Box 27"/>
          <p:cNvSpPr txBox="1">
            <a:spLocks noChangeArrowheads="1"/>
          </p:cNvSpPr>
          <p:nvPr/>
        </p:nvSpPr>
        <p:spPr bwMode="auto">
          <a:xfrm>
            <a:off x="499715" y="2348880"/>
            <a:ext cx="13099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Estímulos </a:t>
            </a:r>
          </a:p>
          <a:p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primarios</a:t>
            </a:r>
          </a:p>
        </p:txBody>
      </p:sp>
      <p:sp>
        <p:nvSpPr>
          <p:cNvPr id="215070" name="Line 30"/>
          <p:cNvSpPr>
            <a:spLocks noChangeShapeType="1"/>
          </p:cNvSpPr>
          <p:nvPr/>
        </p:nvSpPr>
        <p:spPr bwMode="auto">
          <a:xfrm>
            <a:off x="1742077" y="2276475"/>
            <a:ext cx="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071" name="Oval 31"/>
          <p:cNvSpPr>
            <a:spLocks noChangeArrowheads="1"/>
          </p:cNvSpPr>
          <p:nvPr/>
        </p:nvSpPr>
        <p:spPr bwMode="auto">
          <a:xfrm>
            <a:off x="4478927" y="3141663"/>
            <a:ext cx="1223962" cy="140335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72" name="Oval 32"/>
          <p:cNvSpPr>
            <a:spLocks noChangeArrowheads="1"/>
          </p:cNvSpPr>
          <p:nvPr/>
        </p:nvSpPr>
        <p:spPr bwMode="auto">
          <a:xfrm>
            <a:off x="3686764" y="4149725"/>
            <a:ext cx="720725" cy="574675"/>
          </a:xfrm>
          <a:prstGeom prst="ellips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73" name="Rectangle 33"/>
          <p:cNvSpPr>
            <a:spLocks noChangeArrowheads="1"/>
          </p:cNvSpPr>
          <p:nvPr/>
        </p:nvSpPr>
        <p:spPr bwMode="auto">
          <a:xfrm>
            <a:off x="2246902" y="4941888"/>
            <a:ext cx="4318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48" name="Rectangle 8"/>
          <p:cNvSpPr>
            <a:spLocks noChangeArrowheads="1"/>
          </p:cNvSpPr>
          <p:nvPr/>
        </p:nvSpPr>
        <p:spPr bwMode="auto">
          <a:xfrm>
            <a:off x="1815102" y="5302250"/>
            <a:ext cx="7191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1840502" y="4910138"/>
            <a:ext cx="681037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dirty="0">
                <a:effectLst/>
              </a:rPr>
              <a:t>SIH </a:t>
            </a:r>
          </a:p>
          <a:p>
            <a:r>
              <a:rPr lang="es-MX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</a:p>
        </p:txBody>
      </p:sp>
      <p:sp>
        <p:nvSpPr>
          <p:cNvPr id="215076" name="Text Box 36"/>
          <p:cNvSpPr txBox="1">
            <a:spLocks noChangeArrowheads="1"/>
          </p:cNvSpPr>
          <p:nvPr/>
        </p:nvSpPr>
        <p:spPr bwMode="auto">
          <a:xfrm>
            <a:off x="610977" y="664944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n-U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n-U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79" name="Text Box 39"/>
          <p:cNvSpPr txBox="1">
            <a:spLocks noChangeArrowheads="1"/>
          </p:cNvSpPr>
          <p:nvPr/>
        </p:nvSpPr>
        <p:spPr bwMode="auto">
          <a:xfrm>
            <a:off x="6732240" y="601023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215080" name="Text Box 40"/>
          <p:cNvSpPr txBox="1">
            <a:spLocks noChangeArrowheads="1"/>
          </p:cNvSpPr>
          <p:nvPr/>
        </p:nvSpPr>
        <p:spPr bwMode="auto">
          <a:xfrm>
            <a:off x="7386980" y="1034275"/>
            <a:ext cx="1144864" cy="400110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000" b="0" dirty="0" smtClean="0">
                <a:effectLst/>
                <a:latin typeface="Comic Sans MS" pitchFamily="66" charset="0"/>
              </a:rPr>
              <a:t>Enzimas</a:t>
            </a:r>
            <a:endParaRPr lang="es-ES" sz="2000" b="0" dirty="0">
              <a:effectLst/>
              <a:latin typeface="Comic Sans MS" pitchFamily="66" charset="0"/>
            </a:endParaRPr>
          </a:p>
        </p:txBody>
      </p:sp>
      <p:sp>
        <p:nvSpPr>
          <p:cNvPr id="215081" name="Text Box 41"/>
          <p:cNvSpPr txBox="1">
            <a:spLocks noChangeArrowheads="1"/>
          </p:cNvSpPr>
          <p:nvPr/>
        </p:nvSpPr>
        <p:spPr bwMode="auto">
          <a:xfrm>
            <a:off x="7055715" y="2238078"/>
            <a:ext cx="894797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15082" name="Text Box 42"/>
          <p:cNvSpPr txBox="1">
            <a:spLocks noChangeArrowheads="1"/>
          </p:cNvSpPr>
          <p:nvPr/>
        </p:nvSpPr>
        <p:spPr bwMode="auto">
          <a:xfrm>
            <a:off x="951502" y="5589588"/>
            <a:ext cx="14874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Intersticio</a:t>
            </a:r>
          </a:p>
        </p:txBody>
      </p:sp>
      <p:sp>
        <p:nvSpPr>
          <p:cNvPr id="215083" name="Oval 43"/>
          <p:cNvSpPr>
            <a:spLocks noChangeArrowheads="1"/>
          </p:cNvSpPr>
          <p:nvPr/>
        </p:nvSpPr>
        <p:spPr bwMode="auto">
          <a:xfrm>
            <a:off x="4694827" y="2565400"/>
            <a:ext cx="720725" cy="574675"/>
          </a:xfrm>
          <a:prstGeom prst="ellips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7" grpId="0" animBg="1"/>
      <p:bldP spid="215050" grpId="0"/>
      <p:bldP spid="215052" grpId="0"/>
      <p:bldP spid="215054" grpId="0"/>
      <p:bldP spid="215055" grpId="0"/>
      <p:bldP spid="215060" grpId="0" animBg="1"/>
      <p:bldP spid="215063" grpId="0" animBg="1"/>
      <p:bldP spid="215067" grpId="0"/>
      <p:bldP spid="215070" grpId="0" animBg="1"/>
      <p:bldP spid="215071" grpId="0" animBg="1"/>
      <p:bldP spid="215072" grpId="0" animBg="1"/>
      <p:bldP spid="215051" grpId="0" animBg="1"/>
      <p:bldP spid="21508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5795689" y="3557587"/>
            <a:ext cx="2736155" cy="830997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b="0" dirty="0">
                <a:effectLst/>
              </a:rPr>
              <a:t>Estímulo: </a:t>
            </a:r>
            <a:r>
              <a:rPr lang="es-ES" sz="1800" b="0" dirty="0" smtClean="0">
                <a:effectLst/>
              </a:rPr>
              <a:t>ACh, Gastrina</a:t>
            </a:r>
            <a:endParaRPr lang="es-ES" sz="1800" b="0" dirty="0">
              <a:effectLst/>
            </a:endParaRPr>
          </a:p>
          <a:p>
            <a:pPr algn="l"/>
            <a:endParaRPr lang="es-ES" sz="1200" b="0" dirty="0">
              <a:effectLst/>
            </a:endParaRPr>
          </a:p>
          <a:p>
            <a:pPr algn="l"/>
            <a:r>
              <a:rPr lang="es-ES" sz="1800" b="0" dirty="0" smtClean="0">
                <a:effectLst/>
              </a:rPr>
              <a:t>Se activa </a:t>
            </a:r>
            <a:r>
              <a:rPr lang="es-ES" sz="1800" b="0" dirty="0">
                <a:effectLst/>
              </a:rPr>
              <a:t>a pH &lt;3.5</a:t>
            </a:r>
          </a:p>
        </p:txBody>
      </p:sp>
      <p:sp>
        <p:nvSpPr>
          <p:cNvPr id="88076" name="Rectangle 12"/>
          <p:cNvSpPr>
            <a:spLocks noChangeArrowheads="1"/>
          </p:cNvSpPr>
          <p:nvPr/>
        </p:nvSpPr>
        <p:spPr bwMode="auto">
          <a:xfrm>
            <a:off x="1258888" y="3282950"/>
            <a:ext cx="4392612" cy="1441450"/>
          </a:xfrm>
          <a:prstGeom prst="rect">
            <a:avLst/>
          </a:prstGeom>
          <a:solidFill>
            <a:srgbClr val="FF9FD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88077" name="Rectangle 13"/>
          <p:cNvSpPr>
            <a:spLocks noChangeArrowheads="1"/>
          </p:cNvSpPr>
          <p:nvPr/>
        </p:nvSpPr>
        <p:spPr bwMode="auto">
          <a:xfrm>
            <a:off x="1258888" y="2203450"/>
            <a:ext cx="2093912" cy="425450"/>
          </a:xfrm>
          <a:prstGeom prst="rect">
            <a:avLst/>
          </a:prstGeom>
          <a:solidFill>
            <a:srgbClr val="FFCD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PEPSINÓGENO</a:t>
            </a:r>
          </a:p>
        </p:txBody>
      </p:sp>
      <p:sp>
        <p:nvSpPr>
          <p:cNvPr id="88079" name="Text Box 15"/>
          <p:cNvSpPr txBox="1">
            <a:spLocks noChangeArrowheads="1"/>
          </p:cNvSpPr>
          <p:nvPr/>
        </p:nvSpPr>
        <p:spPr bwMode="auto">
          <a:xfrm>
            <a:off x="900113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8080" name="Rectangle 16"/>
          <p:cNvSpPr>
            <a:spLocks noChangeArrowheads="1"/>
          </p:cNvSpPr>
          <p:nvPr/>
        </p:nvSpPr>
        <p:spPr bwMode="auto">
          <a:xfrm>
            <a:off x="7163766" y="1052513"/>
            <a:ext cx="1370634" cy="400110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0" dirty="0" smtClean="0">
                <a:effectLst/>
              </a:rPr>
              <a:t>Enzimas</a:t>
            </a:r>
            <a:endParaRPr lang="es-ES" sz="2000" b="0" dirty="0">
              <a:effectLst/>
            </a:endParaRPr>
          </a:p>
        </p:txBody>
      </p:sp>
      <p:sp>
        <p:nvSpPr>
          <p:cNvPr id="88084" name="Rectangle 20"/>
          <p:cNvSpPr>
            <a:spLocks noChangeArrowheads="1"/>
          </p:cNvSpPr>
          <p:nvPr/>
        </p:nvSpPr>
        <p:spPr bwMode="auto">
          <a:xfrm>
            <a:off x="3448654" y="2134597"/>
            <a:ext cx="22028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/>
              <a:t>Precursor inactivo </a:t>
            </a:r>
            <a:endParaRPr lang="es-ES" sz="1800" b="0" dirty="0" smtClean="0"/>
          </a:p>
          <a:p>
            <a:r>
              <a:rPr lang="es-ES" sz="1800" b="0" dirty="0" smtClean="0"/>
              <a:t>de </a:t>
            </a:r>
            <a:r>
              <a:rPr lang="es-ES" sz="1800" b="0" dirty="0"/>
              <a:t>pepsina </a:t>
            </a:r>
          </a:p>
        </p:txBody>
      </p:sp>
      <p:sp>
        <p:nvSpPr>
          <p:cNvPr id="88081" name="Rectangle 17"/>
          <p:cNvSpPr>
            <a:spLocks noChangeArrowheads="1"/>
          </p:cNvSpPr>
          <p:nvPr/>
        </p:nvSpPr>
        <p:spPr bwMode="auto">
          <a:xfrm>
            <a:off x="1331913" y="3330575"/>
            <a:ext cx="1595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 err="1">
                <a:effectLst/>
              </a:rPr>
              <a:t>Pepsinógeno</a:t>
            </a:r>
            <a:endParaRPr lang="es-ES_tradnl" sz="2000" b="0" dirty="0">
              <a:effectLst/>
            </a:endParaRPr>
          </a:p>
        </p:txBody>
      </p:sp>
      <p:sp>
        <p:nvSpPr>
          <p:cNvPr id="88071" name="AutoShape 7"/>
          <p:cNvSpPr>
            <a:spLocks noChangeArrowheads="1"/>
          </p:cNvSpPr>
          <p:nvPr/>
        </p:nvSpPr>
        <p:spPr bwMode="auto">
          <a:xfrm>
            <a:off x="2987675" y="3449638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1">
              <a:lumMod val="75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 sz="1800" b="0">
              <a:solidFill>
                <a:srgbClr val="FF0066"/>
              </a:solidFill>
              <a:effectLst/>
            </a:endParaRPr>
          </a:p>
        </p:txBody>
      </p:sp>
      <p:sp>
        <p:nvSpPr>
          <p:cNvPr id="88072" name="Line 8"/>
          <p:cNvSpPr>
            <a:spLocks noChangeShapeType="1"/>
          </p:cNvSpPr>
          <p:nvPr/>
        </p:nvSpPr>
        <p:spPr bwMode="auto">
          <a:xfrm flipV="1">
            <a:off x="3435350" y="373856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2914650" y="4224338"/>
            <a:ext cx="1050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solidFill>
                  <a:srgbClr val="FF0000"/>
                </a:solidFill>
              </a:rPr>
              <a:t>ÁCIDO</a:t>
            </a:r>
          </a:p>
        </p:txBody>
      </p:sp>
      <p:sp>
        <p:nvSpPr>
          <p:cNvPr id="88075" name="Rectangle 11"/>
          <p:cNvSpPr>
            <a:spLocks noChangeArrowheads="1"/>
          </p:cNvSpPr>
          <p:nvPr/>
        </p:nvSpPr>
        <p:spPr bwMode="auto">
          <a:xfrm>
            <a:off x="3851275" y="3328988"/>
            <a:ext cx="18716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PEPSINA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6" name="Text Box 39"/>
          <p:cNvSpPr txBox="1">
            <a:spLocks noChangeArrowheads="1"/>
          </p:cNvSpPr>
          <p:nvPr/>
        </p:nvSpPr>
        <p:spPr bwMode="auto">
          <a:xfrm>
            <a:off x="6732240" y="600240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0" grpId="0" animBg="1"/>
      <p:bldP spid="88076" grpId="0" animBg="1"/>
      <p:bldP spid="88081" grpId="0"/>
      <p:bldP spid="88071" grpId="0" animBg="1"/>
      <p:bldP spid="88072" grpId="0" animBg="1"/>
      <p:bldP spid="88073" grpId="0"/>
      <p:bldP spid="8807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4787900" y="4005263"/>
            <a:ext cx="3440113" cy="1951037"/>
          </a:xfrm>
          <a:prstGeom prst="rect">
            <a:avLst/>
          </a:prstGeom>
          <a:solidFill>
            <a:srgbClr val="FFE4C9"/>
          </a:solidFill>
          <a:ln w="28575">
            <a:solidFill>
              <a:srgbClr val="C475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000">
                <a:effectLst/>
              </a:rPr>
              <a:t>FACTOR INTRINSECO</a:t>
            </a:r>
            <a:r>
              <a:rPr lang="es-MX" sz="1800" b="0">
                <a:effectLst/>
              </a:rPr>
              <a:t> </a:t>
            </a:r>
          </a:p>
          <a:p>
            <a:pPr algn="l"/>
            <a:r>
              <a:rPr lang="es-MX" sz="1800" b="0">
                <a:effectLst/>
              </a:rPr>
              <a:t>Glicoproteína necesaria</a:t>
            </a:r>
          </a:p>
          <a:p>
            <a:pPr algn="l"/>
            <a:r>
              <a:rPr lang="es-MX" sz="1800" b="0">
                <a:effectLst/>
              </a:rPr>
              <a:t>para  absorción de Vit B12</a:t>
            </a:r>
          </a:p>
          <a:p>
            <a:pPr algn="l"/>
            <a:r>
              <a:rPr lang="es-MX" sz="1800" b="0">
                <a:effectLst/>
              </a:rPr>
              <a:t>en </a:t>
            </a:r>
            <a:r>
              <a:rPr lang="es-MX" sz="1800" b="0" u="sng">
                <a:effectLst/>
              </a:rPr>
              <a:t>íleon distal</a:t>
            </a:r>
          </a:p>
          <a:p>
            <a:pPr algn="l"/>
            <a:endParaRPr lang="es-MX" sz="1000" b="0">
              <a:effectLst/>
            </a:endParaRPr>
          </a:p>
          <a:p>
            <a:pPr algn="l"/>
            <a:r>
              <a:rPr lang="es-MX" sz="1800" b="0">
                <a:effectLst/>
              </a:rPr>
              <a:t>Déficit: Anemia megalobástica</a:t>
            </a:r>
          </a:p>
          <a:p>
            <a:pPr algn="l"/>
            <a:r>
              <a:rPr lang="es-MX" sz="1800" b="0">
                <a:effectLst/>
              </a:rPr>
              <a:t>             Anemia Perniciosa</a:t>
            </a:r>
          </a:p>
        </p:txBody>
      </p:sp>
      <p:pic>
        <p:nvPicPr>
          <p:cNvPr id="173067" name="Picture 11" descr="celulas parietales  nucelo central citopalsma eosinofilico c"/>
          <p:cNvPicPr>
            <a:picLocks noChangeAspect="1" noChangeArrowheads="1"/>
          </p:cNvPicPr>
          <p:nvPr/>
        </p:nvPicPr>
        <p:blipFill>
          <a:blip r:embed="rId2">
            <a:lum bright="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728663"/>
            <a:ext cx="4356100" cy="28987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068" name="Text Box 12"/>
          <p:cNvSpPr txBox="1">
            <a:spLocks noChangeArrowheads="1"/>
          </p:cNvSpPr>
          <p:nvPr/>
        </p:nvSpPr>
        <p:spPr bwMode="auto">
          <a:xfrm>
            <a:off x="1733550" y="3736975"/>
            <a:ext cx="1943100" cy="793750"/>
          </a:xfrm>
          <a:prstGeom prst="rect">
            <a:avLst/>
          </a:prstGeom>
          <a:solidFill>
            <a:srgbClr val="FABC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C. </a:t>
            </a:r>
            <a:r>
              <a:rPr lang="es-ES" sz="1800">
                <a:effectLst/>
              </a:rPr>
              <a:t>PARIETALES</a:t>
            </a:r>
          </a:p>
          <a:p>
            <a:endParaRPr lang="es-ES" sz="800" b="0">
              <a:effectLst/>
            </a:endParaRPr>
          </a:p>
          <a:p>
            <a:r>
              <a:rPr lang="es-ES" sz="2000" b="0">
                <a:effectLst/>
              </a:rPr>
              <a:t>FI, HCl</a:t>
            </a:r>
            <a:r>
              <a:rPr lang="es-ES" sz="2000">
                <a:effectLst/>
              </a:rPr>
              <a:t> </a:t>
            </a:r>
          </a:p>
        </p:txBody>
      </p:sp>
      <p:sp>
        <p:nvSpPr>
          <p:cNvPr id="173070" name="Line 14"/>
          <p:cNvSpPr>
            <a:spLocks noChangeShapeType="1"/>
          </p:cNvSpPr>
          <p:nvPr/>
        </p:nvSpPr>
        <p:spPr bwMode="auto">
          <a:xfrm flipV="1">
            <a:off x="2663825" y="3122613"/>
            <a:ext cx="360363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 flipV="1">
            <a:off x="2590800" y="2474913"/>
            <a:ext cx="215900" cy="1368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3074" name="Oval 18"/>
          <p:cNvSpPr>
            <a:spLocks noChangeArrowheads="1"/>
          </p:cNvSpPr>
          <p:nvPr/>
        </p:nvSpPr>
        <p:spPr bwMode="auto">
          <a:xfrm>
            <a:off x="2447925" y="2025650"/>
            <a:ext cx="863600" cy="1512888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3078" name="Text Box 22"/>
          <p:cNvSpPr txBox="1">
            <a:spLocks noChangeArrowheads="1"/>
          </p:cNvSpPr>
          <p:nvPr/>
        </p:nvSpPr>
        <p:spPr bwMode="auto">
          <a:xfrm>
            <a:off x="6259157" y="1101724"/>
            <a:ext cx="2324675" cy="646331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000" b="0" dirty="0" smtClean="0">
                <a:effectLst/>
                <a:latin typeface="Comic Sans MS" pitchFamily="66" charset="0"/>
              </a:rPr>
              <a:t>Factor </a:t>
            </a:r>
            <a:r>
              <a:rPr lang="es-ES" sz="2000" b="0" dirty="0">
                <a:effectLst/>
                <a:latin typeface="Comic Sans MS" pitchFamily="66" charset="0"/>
              </a:rPr>
              <a:t>intrínseco </a:t>
            </a:r>
          </a:p>
          <a:p>
            <a:pPr algn="ctr"/>
            <a:r>
              <a:rPr lang="es-ES" dirty="0">
                <a:effectLst/>
                <a:latin typeface="Comic Sans MS" pitchFamily="66" charset="0"/>
              </a:rPr>
              <a:t>(FI)</a:t>
            </a:r>
          </a:p>
        </p:txBody>
      </p:sp>
      <p:sp>
        <p:nvSpPr>
          <p:cNvPr id="173080" name="Text Box 24"/>
          <p:cNvSpPr txBox="1">
            <a:spLocks noChangeArrowheads="1"/>
          </p:cNvSpPr>
          <p:nvPr/>
        </p:nvSpPr>
        <p:spPr bwMode="auto">
          <a:xfrm>
            <a:off x="5358730" y="1040168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39"/>
          <p:cNvSpPr txBox="1">
            <a:spLocks noChangeArrowheads="1"/>
          </p:cNvSpPr>
          <p:nvPr/>
        </p:nvSpPr>
        <p:spPr bwMode="auto">
          <a:xfrm>
            <a:off x="6732240" y="600240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3" grpId="0" animBg="1"/>
      <p:bldP spid="173068" grpId="0" animBg="1"/>
      <p:bldP spid="173070" grpId="0" animBg="1"/>
      <p:bldP spid="173071" grpId="0" animBg="1"/>
      <p:bldP spid="17307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9" name="Text Box 9"/>
          <p:cNvSpPr txBox="1">
            <a:spLocks noChangeArrowheads="1"/>
          </p:cNvSpPr>
          <p:nvPr/>
        </p:nvSpPr>
        <p:spPr bwMode="auto">
          <a:xfrm>
            <a:off x="5651500" y="1892300"/>
            <a:ext cx="2363788" cy="915988"/>
          </a:xfrm>
          <a:prstGeom prst="rect">
            <a:avLst/>
          </a:prstGeom>
          <a:solidFill>
            <a:srgbClr val="FFE5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sz="1800" b="0">
                <a:effectLst/>
                <a:latin typeface="Comic Sans MS" pitchFamily="66" charset="0"/>
              </a:rPr>
              <a:t>Moco </a:t>
            </a:r>
          </a:p>
          <a:p>
            <a:pPr>
              <a:buFontTx/>
              <a:buAutoNum type="arabicPeriod"/>
            </a:pPr>
            <a:r>
              <a:rPr lang="es-ES" sz="1800" b="0">
                <a:effectLst/>
                <a:latin typeface="Comic Sans MS" pitchFamily="66" charset="0"/>
              </a:rPr>
              <a:t>Enzimas</a:t>
            </a:r>
          </a:p>
          <a:p>
            <a:pPr>
              <a:buFontTx/>
              <a:buAutoNum type="arabicPeriod"/>
            </a:pPr>
            <a:r>
              <a:rPr lang="es-ES" sz="1800" b="0">
                <a:effectLst/>
                <a:latin typeface="Comic Sans MS" pitchFamily="66" charset="0"/>
              </a:rPr>
              <a:t>Factor intrínseco</a:t>
            </a:r>
            <a:endParaRPr lang="es-ES" sz="2400" b="0">
              <a:solidFill>
                <a:srgbClr val="FF0F0F"/>
              </a:solidFill>
              <a:effectLst/>
              <a:latin typeface="Comic Sans MS" pitchFamily="66" charset="0"/>
            </a:endParaRPr>
          </a:p>
        </p:txBody>
      </p:sp>
      <p:sp>
        <p:nvSpPr>
          <p:cNvPr id="174091" name="Rectangle 11"/>
          <p:cNvSpPr>
            <a:spLocks noChangeArrowheads="1"/>
          </p:cNvSpPr>
          <p:nvPr/>
        </p:nvSpPr>
        <p:spPr bwMode="auto">
          <a:xfrm>
            <a:off x="1488492" y="3552151"/>
            <a:ext cx="6229590" cy="2031325"/>
          </a:xfrm>
          <a:prstGeom prst="rect">
            <a:avLst/>
          </a:prstGeom>
          <a:solidFill>
            <a:srgbClr val="FFD5FF"/>
          </a:solidFill>
          <a:ln w="9525">
            <a:solidFill>
              <a:srgbClr val="CC0099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effectLst/>
              </a:rPr>
              <a:t>4. </a:t>
            </a:r>
            <a:r>
              <a:rPr lang="es-ES" sz="2400" dirty="0" err="1">
                <a:effectLst/>
              </a:rPr>
              <a:t>HCl</a:t>
            </a:r>
            <a:r>
              <a:rPr lang="es-ES" sz="2400" dirty="0">
                <a:effectLst/>
              </a:rPr>
              <a:t> sol. 0.15 M</a:t>
            </a:r>
          </a:p>
          <a:p>
            <a:pPr algn="l"/>
            <a:endParaRPr lang="es-ES" sz="1400" dirty="0">
              <a:effectLst/>
            </a:endParaRPr>
          </a:p>
          <a:p>
            <a:pPr algn="l">
              <a:buClr>
                <a:srgbClr val="CC0099"/>
              </a:buClr>
              <a:buSzPct val="200000"/>
              <a:buFontTx/>
              <a:buChar char="•"/>
            </a:pPr>
            <a:r>
              <a:rPr lang="es-ES" sz="2000" dirty="0">
                <a:effectLst/>
              </a:rPr>
              <a:t> </a:t>
            </a:r>
            <a:r>
              <a:rPr lang="es-ES" sz="2000" b="0" dirty="0">
                <a:effectLst/>
              </a:rPr>
              <a:t>Concentración de H</a:t>
            </a:r>
            <a:r>
              <a:rPr lang="es-ES" sz="2000" b="0" baseline="30000" dirty="0">
                <a:effectLst/>
              </a:rPr>
              <a:t>+</a:t>
            </a:r>
            <a:r>
              <a:rPr lang="es-ES" sz="2000" b="0" dirty="0">
                <a:effectLst/>
              </a:rPr>
              <a:t> en la luz </a:t>
            </a:r>
            <a:r>
              <a:rPr lang="es-ES" sz="2000" b="0" dirty="0" smtClean="0">
                <a:effectLst/>
              </a:rPr>
              <a:t>y </a:t>
            </a:r>
            <a:r>
              <a:rPr lang="es-ES" sz="2000" b="0" dirty="0">
                <a:effectLst/>
              </a:rPr>
              <a:t>pH de la solución</a:t>
            </a:r>
          </a:p>
          <a:p>
            <a:pPr algn="l">
              <a:buClr>
                <a:srgbClr val="CC0099"/>
              </a:buClr>
              <a:buSzPct val="200000"/>
            </a:pPr>
            <a:endParaRPr lang="es-ES" sz="1400" b="0" dirty="0">
              <a:effectLst/>
            </a:endParaRPr>
          </a:p>
          <a:p>
            <a:pPr algn="l">
              <a:buClr>
                <a:srgbClr val="CC0099"/>
              </a:buClr>
              <a:buSzPct val="200000"/>
              <a:buFontTx/>
              <a:buChar char="•"/>
            </a:pPr>
            <a:r>
              <a:rPr lang="es-ES" sz="2000" dirty="0">
                <a:effectLst/>
              </a:rPr>
              <a:t> </a:t>
            </a:r>
            <a:r>
              <a:rPr lang="es-ES" sz="2000" b="0" dirty="0">
                <a:effectLst/>
              </a:rPr>
              <a:t>Gradiente de H</a:t>
            </a:r>
            <a:r>
              <a:rPr lang="es-ES" sz="2000" b="0" baseline="30000" dirty="0">
                <a:effectLst/>
              </a:rPr>
              <a:t>+</a:t>
            </a:r>
            <a:r>
              <a:rPr lang="es-ES" sz="2000" b="0" dirty="0">
                <a:effectLst/>
              </a:rPr>
              <a:t> entre c. parietal y luz</a:t>
            </a:r>
          </a:p>
          <a:p>
            <a:pPr algn="l">
              <a:buClr>
                <a:srgbClr val="CC0099"/>
              </a:buClr>
              <a:buSzPct val="200000"/>
            </a:pPr>
            <a:endParaRPr lang="es-ES" sz="1400" dirty="0">
              <a:effectLst/>
            </a:endParaRPr>
          </a:p>
          <a:p>
            <a:pPr algn="l">
              <a:buClr>
                <a:srgbClr val="CC0099"/>
              </a:buClr>
              <a:buSzPct val="200000"/>
              <a:buFontTx/>
              <a:buChar char="•"/>
            </a:pPr>
            <a:r>
              <a:rPr lang="es-ES" sz="2000" dirty="0">
                <a:effectLst/>
              </a:rPr>
              <a:t> </a:t>
            </a:r>
            <a:r>
              <a:rPr lang="es-ES" sz="2000" b="0" dirty="0">
                <a:effectLst/>
              </a:rPr>
              <a:t>Transporte activo del interior celular a la luz</a:t>
            </a:r>
          </a:p>
        </p:txBody>
      </p:sp>
      <p:sp>
        <p:nvSpPr>
          <p:cNvPr id="174093" name="Text Box 13"/>
          <p:cNvSpPr txBox="1">
            <a:spLocks noChangeArrowheads="1"/>
          </p:cNvSpPr>
          <p:nvPr/>
        </p:nvSpPr>
        <p:spPr bwMode="auto">
          <a:xfrm>
            <a:off x="2605088" y="196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74097" name="Picture 17" descr="celulas parietales  nucelo central citopalsma eosinofilico c"/>
          <p:cNvPicPr>
            <a:picLocks noChangeAspect="1" noChangeArrowheads="1"/>
          </p:cNvPicPr>
          <p:nvPr/>
        </p:nvPicPr>
        <p:blipFill>
          <a:blip r:embed="rId2">
            <a:lum bright="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7" t="24863" r="36371"/>
          <a:stretch>
            <a:fillRect/>
          </a:stretch>
        </p:blipFill>
        <p:spPr bwMode="auto">
          <a:xfrm>
            <a:off x="1692275" y="963613"/>
            <a:ext cx="2087563" cy="2178050"/>
          </a:xfrm>
          <a:prstGeom prst="rect">
            <a:avLst/>
          </a:prstGeom>
          <a:noFill/>
          <a:ln w="28575">
            <a:solidFill>
              <a:srgbClr val="C0004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098" name="Line 18"/>
          <p:cNvSpPr>
            <a:spLocks noChangeShapeType="1"/>
          </p:cNvSpPr>
          <p:nvPr/>
        </p:nvSpPr>
        <p:spPr bwMode="auto">
          <a:xfrm flipH="1">
            <a:off x="3060700" y="1539875"/>
            <a:ext cx="935038" cy="881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4099" name="Text Box 19"/>
          <p:cNvSpPr txBox="1">
            <a:spLocks noChangeArrowheads="1"/>
          </p:cNvSpPr>
          <p:nvPr/>
        </p:nvSpPr>
        <p:spPr bwMode="auto">
          <a:xfrm>
            <a:off x="3948113" y="1300163"/>
            <a:ext cx="1631950" cy="396875"/>
          </a:xfrm>
          <a:prstGeom prst="rect">
            <a:avLst/>
          </a:prstGeom>
          <a:solidFill>
            <a:srgbClr val="FABC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c. Parietales</a:t>
            </a:r>
          </a:p>
        </p:txBody>
      </p:sp>
      <p:sp>
        <p:nvSpPr>
          <p:cNvPr id="174101" name="Text Box 21"/>
          <p:cNvSpPr txBox="1">
            <a:spLocks noChangeArrowheads="1"/>
          </p:cNvSpPr>
          <p:nvPr/>
        </p:nvSpPr>
        <p:spPr bwMode="auto">
          <a:xfrm>
            <a:off x="6156325" y="549275"/>
            <a:ext cx="2232025" cy="425450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</a:t>
            </a:r>
          </a:p>
        </p:txBody>
      </p:sp>
      <p:sp>
        <p:nvSpPr>
          <p:cNvPr id="174102" name="Text Box 22"/>
          <p:cNvSpPr txBox="1">
            <a:spLocks noChangeArrowheads="1"/>
          </p:cNvSpPr>
          <p:nvPr/>
        </p:nvSpPr>
        <p:spPr bwMode="auto">
          <a:xfrm>
            <a:off x="7037447" y="1044636"/>
            <a:ext cx="1361271" cy="400110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000" b="0">
                <a:effectLst/>
                <a:latin typeface="Comic Sans MS" pitchFamily="66" charset="0"/>
              </a:rPr>
              <a:t>Contenido</a:t>
            </a:r>
          </a:p>
        </p:txBody>
      </p:sp>
      <p:sp>
        <p:nvSpPr>
          <p:cNvPr id="174103" name="Rectangle 23"/>
          <p:cNvSpPr>
            <a:spLocks noChangeArrowheads="1"/>
          </p:cNvSpPr>
          <p:nvPr/>
        </p:nvSpPr>
        <p:spPr bwMode="auto">
          <a:xfrm>
            <a:off x="5651500" y="2755900"/>
            <a:ext cx="1233488" cy="457200"/>
          </a:xfrm>
          <a:prstGeom prst="rect">
            <a:avLst/>
          </a:prstGeom>
          <a:solidFill>
            <a:srgbClr val="FFB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>
                <a:effectLst/>
              </a:rPr>
              <a:t>4. HCl</a:t>
            </a:r>
            <a:endParaRPr lang="es-ES" sz="2000">
              <a:effectLst/>
            </a:endParaRPr>
          </a:p>
        </p:txBody>
      </p:sp>
      <p:sp>
        <p:nvSpPr>
          <p:cNvPr id="174104" name="Oval 24"/>
          <p:cNvSpPr>
            <a:spLocks noChangeArrowheads="1"/>
          </p:cNvSpPr>
          <p:nvPr/>
        </p:nvSpPr>
        <p:spPr bwMode="auto">
          <a:xfrm>
            <a:off x="2411413" y="1700213"/>
            <a:ext cx="1008062" cy="1296987"/>
          </a:xfrm>
          <a:prstGeom prst="ellips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0"/>
                                        <p:tgtEl>
                                          <p:spTgt spid="174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1" grpId="0" animBg="1"/>
      <p:bldP spid="174093" grpId="0"/>
      <p:bldP spid="174098" grpId="0" animBg="1"/>
      <p:bldP spid="174099" grpId="0" animBg="1"/>
      <p:bldP spid="174103" grpId="0" animBg="1"/>
      <p:bldP spid="17410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4" name="Rectangle 6"/>
          <p:cNvSpPr>
            <a:spLocks noChangeArrowheads="1"/>
          </p:cNvSpPr>
          <p:nvPr/>
        </p:nvSpPr>
        <p:spPr bwMode="auto">
          <a:xfrm>
            <a:off x="7226300" y="1603375"/>
            <a:ext cx="1233488" cy="457200"/>
          </a:xfrm>
          <a:prstGeom prst="rect">
            <a:avLst/>
          </a:prstGeom>
          <a:solidFill>
            <a:srgbClr val="FFB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>
                <a:effectLst/>
              </a:rPr>
              <a:t>4. HCl</a:t>
            </a:r>
            <a:endParaRPr lang="es-ES" sz="2000">
              <a:effectLst/>
            </a:endParaRPr>
          </a:p>
        </p:txBody>
      </p:sp>
      <p:sp>
        <p:nvSpPr>
          <p:cNvPr id="186375" name="Text Box 7"/>
          <p:cNvSpPr txBox="1">
            <a:spLocks noChangeArrowheads="1"/>
          </p:cNvSpPr>
          <p:nvPr/>
        </p:nvSpPr>
        <p:spPr bwMode="auto">
          <a:xfrm>
            <a:off x="1835150" y="1628775"/>
            <a:ext cx="3683000" cy="976313"/>
          </a:xfrm>
          <a:prstGeom prst="rect">
            <a:avLst/>
          </a:prstGeom>
          <a:solidFill>
            <a:srgbClr val="EFBF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</a:t>
            </a:r>
            <a:r>
              <a:rPr lang="es-ES" sz="2400" u="sng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Concentración H</a:t>
            </a:r>
            <a:r>
              <a:rPr lang="es-ES" sz="2400" u="sng" baseline="300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  <a:p>
            <a:pPr algn="l"/>
            <a:endParaRPr lang="es-ES" sz="2400" u="sng" baseline="3000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r>
              <a:rPr lang="es-ES" sz="1800" b="0">
                <a:effectLst/>
              </a:rPr>
              <a:t>      0.15 M  aprox. 0.1 M =  10</a:t>
            </a:r>
            <a:r>
              <a:rPr lang="es-ES" sz="1800" b="0" baseline="30000">
                <a:effectLst/>
              </a:rPr>
              <a:t>-1 </a:t>
            </a:r>
            <a:r>
              <a:rPr lang="es-ES" sz="1800" b="0">
                <a:effectLst/>
              </a:rPr>
              <a:t>M</a:t>
            </a:r>
          </a:p>
        </p:txBody>
      </p:sp>
      <p:sp>
        <p:nvSpPr>
          <p:cNvPr id="186379" name="Rectangle 11"/>
          <p:cNvSpPr>
            <a:spLocks noChangeArrowheads="1"/>
          </p:cNvSpPr>
          <p:nvPr/>
        </p:nvSpPr>
        <p:spPr bwMode="auto">
          <a:xfrm>
            <a:off x="1982788" y="3852863"/>
            <a:ext cx="3452812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 b="0" dirty="0">
                <a:effectLst/>
              </a:rPr>
              <a:t>pH = - log 10</a:t>
            </a:r>
            <a:r>
              <a:rPr lang="es-ES" sz="2000" b="0" baseline="30000" dirty="0">
                <a:effectLst/>
              </a:rPr>
              <a:t>-1</a:t>
            </a:r>
          </a:p>
          <a:p>
            <a:pPr algn="l"/>
            <a:endParaRPr lang="es-ES" sz="1000" b="0" dirty="0">
              <a:effectLst/>
            </a:endParaRPr>
          </a:p>
          <a:p>
            <a:pPr algn="l"/>
            <a:r>
              <a:rPr lang="es-ES" sz="2000" b="0" dirty="0">
                <a:effectLst/>
              </a:rPr>
              <a:t>pH = - (-1)</a:t>
            </a:r>
            <a:r>
              <a:rPr lang="es-ES" sz="1800" b="0" dirty="0">
                <a:effectLst/>
              </a:rPr>
              <a:t>      </a:t>
            </a:r>
            <a:r>
              <a:rPr lang="es-ES" sz="3200" dirty="0">
                <a:effectLst/>
              </a:rPr>
              <a:t>pH = 1!!</a:t>
            </a:r>
            <a:r>
              <a:rPr lang="es-ES" sz="2000" dirty="0">
                <a:effectLst/>
              </a:rPr>
              <a:t>   </a:t>
            </a:r>
          </a:p>
          <a:p>
            <a:pPr algn="l"/>
            <a:endParaRPr lang="es-ES" sz="1000" dirty="0">
              <a:effectLst/>
            </a:endParaRPr>
          </a:p>
        </p:txBody>
      </p:sp>
      <p:sp>
        <p:nvSpPr>
          <p:cNvPr id="186382" name="Rectangle 14"/>
          <p:cNvSpPr>
            <a:spLocks noChangeArrowheads="1"/>
          </p:cNvSpPr>
          <p:nvPr/>
        </p:nvSpPr>
        <p:spPr bwMode="auto">
          <a:xfrm>
            <a:off x="1547813" y="2997200"/>
            <a:ext cx="4524375" cy="5191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CC0099"/>
                </a:solidFill>
                <a:effectLst/>
              </a:rPr>
              <a:t>¿QUÉ tan ácido es esto?</a:t>
            </a:r>
          </a:p>
        </p:txBody>
      </p:sp>
      <p:sp>
        <p:nvSpPr>
          <p:cNvPr id="186383" name="Rectangle 15"/>
          <p:cNvSpPr>
            <a:spLocks noChangeArrowheads="1"/>
          </p:cNvSpPr>
          <p:nvPr/>
        </p:nvSpPr>
        <p:spPr bwMode="auto">
          <a:xfrm>
            <a:off x="5508625" y="4221163"/>
            <a:ext cx="3316934" cy="707886"/>
          </a:xfrm>
          <a:prstGeom prst="rect">
            <a:avLst/>
          </a:prstGeom>
          <a:solidFill>
            <a:srgbClr val="E8A0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000" dirty="0">
                <a:effectLst/>
              </a:rPr>
              <a:t>MUY ÁCIDO</a:t>
            </a:r>
          </a:p>
        </p:txBody>
      </p:sp>
      <p:sp>
        <p:nvSpPr>
          <p:cNvPr id="186384" name="Rectangle 16"/>
          <p:cNvSpPr>
            <a:spLocks noChangeArrowheads="1"/>
          </p:cNvSpPr>
          <p:nvPr/>
        </p:nvSpPr>
        <p:spPr bwMode="auto">
          <a:xfrm>
            <a:off x="1908175" y="5300663"/>
            <a:ext cx="3862388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Ejercicio:</a:t>
            </a:r>
            <a:r>
              <a:rPr lang="es-ES" sz="1800" b="0">
                <a:effectLst/>
              </a:rPr>
              <a:t> Comparar con agua pH 7</a:t>
            </a:r>
          </a:p>
        </p:txBody>
      </p:sp>
      <p:sp>
        <p:nvSpPr>
          <p:cNvPr id="186386" name="Text Box 18"/>
          <p:cNvSpPr txBox="1">
            <a:spLocks noChangeArrowheads="1"/>
          </p:cNvSpPr>
          <p:nvPr/>
        </p:nvSpPr>
        <p:spPr bwMode="auto">
          <a:xfrm>
            <a:off x="903645" y="814677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6388" name="Text Box 20"/>
          <p:cNvSpPr txBox="1">
            <a:spLocks noChangeArrowheads="1"/>
          </p:cNvSpPr>
          <p:nvPr/>
        </p:nvSpPr>
        <p:spPr bwMode="auto">
          <a:xfrm>
            <a:off x="6444208" y="548680"/>
            <a:ext cx="1954162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b="0">
                <a:effectLst/>
              </a:rPr>
              <a:t>II. SECRECIÓN</a:t>
            </a:r>
          </a:p>
        </p:txBody>
      </p:sp>
      <p:sp>
        <p:nvSpPr>
          <p:cNvPr id="186389" name="Text Box 21"/>
          <p:cNvSpPr txBox="1">
            <a:spLocks noChangeArrowheads="1"/>
          </p:cNvSpPr>
          <p:nvPr/>
        </p:nvSpPr>
        <p:spPr bwMode="auto">
          <a:xfrm>
            <a:off x="7188200" y="1052513"/>
            <a:ext cx="1262063" cy="395287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/>
                <a:latin typeface="Comic Sans MS" pitchFamily="66" charset="0"/>
              </a:rPr>
              <a:t>Contenido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198044" y="3164905"/>
            <a:ext cx="16754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pH = -log (H</a:t>
            </a:r>
            <a:r>
              <a:rPr lang="es-VE" baseline="30000" dirty="0" smtClean="0"/>
              <a:t>+</a:t>
            </a:r>
            <a:r>
              <a:rPr lang="es-VE" dirty="0" smtClean="0"/>
              <a:t>)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0"/>
                                        <p:tgtEl>
                                          <p:spTgt spid="186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9" grpId="0"/>
      <p:bldP spid="186382" grpId="0"/>
      <p:bldP spid="186383" grpId="0" animBg="1"/>
      <p:bldP spid="186384" grpId="0" animBg="1"/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8" name="Text Box 6"/>
          <p:cNvSpPr txBox="1">
            <a:spLocks noChangeArrowheads="1"/>
          </p:cNvSpPr>
          <p:nvPr/>
        </p:nvSpPr>
        <p:spPr bwMode="auto">
          <a:xfrm>
            <a:off x="1979613" y="1509713"/>
            <a:ext cx="4472699" cy="2739211"/>
          </a:xfrm>
          <a:prstGeom prst="rect">
            <a:avLst/>
          </a:prstGeom>
          <a:solidFill>
            <a:srgbClr val="EFBF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</a:t>
            </a:r>
            <a:r>
              <a:rPr lang="es-ES" sz="2400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Gradiente H</a:t>
            </a:r>
            <a:r>
              <a:rPr lang="es-ES" sz="2400" u="sng" baseline="30000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  <a:p>
            <a:pPr algn="l"/>
            <a:endParaRPr lang="es-ES" sz="2400" baseline="3000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[</a:t>
            </a:r>
            <a:r>
              <a:rPr lang="es-ES" sz="1800" dirty="0" err="1">
                <a:effectLst/>
              </a:rPr>
              <a:t>H</a:t>
            </a:r>
            <a:r>
              <a:rPr lang="es-ES" sz="1800" baseline="30000" dirty="0" err="1">
                <a:effectLst/>
              </a:rPr>
              <a:t>+</a:t>
            </a:r>
            <a:r>
              <a:rPr lang="es-ES" sz="1800" dirty="0" err="1">
                <a:effectLst/>
              </a:rPr>
              <a:t>e</a:t>
            </a:r>
            <a:r>
              <a:rPr lang="es-ES" sz="1800" dirty="0">
                <a:effectLst/>
              </a:rPr>
              <a:t>]</a:t>
            </a:r>
            <a:r>
              <a:rPr lang="es-ES" sz="1800" b="0" dirty="0">
                <a:effectLst/>
              </a:rPr>
              <a:t> = 0.15 M = 150 </a:t>
            </a:r>
            <a:r>
              <a:rPr lang="es-ES" sz="1800" b="0" dirty="0" err="1">
                <a:effectLst/>
              </a:rPr>
              <a:t>mM</a:t>
            </a:r>
            <a:r>
              <a:rPr lang="es-ES" sz="1800" b="0" dirty="0">
                <a:effectLst/>
              </a:rPr>
              <a:t> = 150 x 10</a:t>
            </a:r>
            <a:r>
              <a:rPr lang="es-ES" sz="1800" b="0" baseline="30000" dirty="0">
                <a:effectLst/>
              </a:rPr>
              <a:t>6</a:t>
            </a:r>
            <a:r>
              <a:rPr lang="es-ES" sz="1800" b="0" dirty="0">
                <a:effectLst/>
              </a:rPr>
              <a:t> </a:t>
            </a:r>
            <a:r>
              <a:rPr lang="es-ES" sz="1800" b="0" dirty="0" err="1">
                <a:effectLst/>
              </a:rPr>
              <a:t>nM</a:t>
            </a:r>
            <a:endParaRPr lang="es-ES" sz="1800" b="0" dirty="0">
              <a:effectLst/>
            </a:endParaRPr>
          </a:p>
          <a:p>
            <a:pPr algn="l"/>
            <a:endParaRPr lang="es-ES" sz="1800" b="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[</a:t>
            </a:r>
            <a:r>
              <a:rPr lang="es-ES" sz="1800" dirty="0" err="1">
                <a:effectLst/>
              </a:rPr>
              <a:t>H</a:t>
            </a:r>
            <a:r>
              <a:rPr lang="es-ES" sz="1800" baseline="30000" dirty="0" err="1">
                <a:effectLst/>
              </a:rPr>
              <a:t>+</a:t>
            </a:r>
            <a:r>
              <a:rPr lang="es-ES" sz="1800" dirty="0" err="1">
                <a:effectLst/>
              </a:rPr>
              <a:t>i</a:t>
            </a:r>
            <a:r>
              <a:rPr lang="es-ES" sz="1800" dirty="0">
                <a:effectLst/>
              </a:rPr>
              <a:t>]</a:t>
            </a:r>
            <a:r>
              <a:rPr lang="es-ES" sz="1800" b="0" dirty="0">
                <a:effectLst/>
              </a:rPr>
              <a:t> = 40 </a:t>
            </a:r>
            <a:r>
              <a:rPr lang="es-ES" sz="1800" b="0" dirty="0" err="1">
                <a:effectLst/>
              </a:rPr>
              <a:t>nM</a:t>
            </a:r>
            <a:endParaRPr lang="es-ES" sz="1800" b="0" dirty="0">
              <a:effectLst/>
            </a:endParaRPr>
          </a:p>
          <a:p>
            <a:pPr algn="l"/>
            <a:endParaRPr lang="es-ES" sz="1800" b="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[</a:t>
            </a:r>
            <a:r>
              <a:rPr lang="es-ES" sz="1800" dirty="0" err="1">
                <a:effectLst/>
              </a:rPr>
              <a:t>H</a:t>
            </a:r>
            <a:r>
              <a:rPr lang="es-ES" sz="1800" baseline="30000" dirty="0" err="1">
                <a:effectLst/>
              </a:rPr>
              <a:t>+</a:t>
            </a:r>
            <a:r>
              <a:rPr lang="es-ES" sz="1800" dirty="0" err="1">
                <a:effectLst/>
              </a:rPr>
              <a:t>e</a:t>
            </a:r>
            <a:r>
              <a:rPr lang="es-ES" sz="1800" dirty="0">
                <a:effectLst/>
              </a:rPr>
              <a:t>]/[</a:t>
            </a:r>
            <a:r>
              <a:rPr lang="es-ES" sz="1800" dirty="0" err="1">
                <a:effectLst/>
              </a:rPr>
              <a:t>H</a:t>
            </a:r>
            <a:r>
              <a:rPr lang="es-ES" sz="1800" baseline="30000" dirty="0" err="1">
                <a:effectLst/>
              </a:rPr>
              <a:t>+</a:t>
            </a:r>
            <a:r>
              <a:rPr lang="es-ES" sz="1800" dirty="0" err="1">
                <a:effectLst/>
              </a:rPr>
              <a:t>i</a:t>
            </a:r>
            <a:r>
              <a:rPr lang="es-ES" sz="1800" dirty="0">
                <a:effectLst/>
              </a:rPr>
              <a:t>]</a:t>
            </a:r>
            <a:r>
              <a:rPr lang="es-ES" sz="1800" b="0" dirty="0">
                <a:effectLst/>
              </a:rPr>
              <a:t> = 150 x 10</a:t>
            </a:r>
            <a:r>
              <a:rPr lang="es-ES" sz="1800" b="0" baseline="30000" dirty="0">
                <a:effectLst/>
              </a:rPr>
              <a:t>6</a:t>
            </a:r>
            <a:r>
              <a:rPr lang="es-ES" sz="1800" b="0" dirty="0">
                <a:effectLst/>
              </a:rPr>
              <a:t> </a:t>
            </a:r>
            <a:r>
              <a:rPr lang="es-ES" sz="1800" b="0" dirty="0" err="1">
                <a:effectLst/>
              </a:rPr>
              <a:t>nM</a:t>
            </a:r>
            <a:r>
              <a:rPr lang="es-ES" sz="1800" b="0" dirty="0">
                <a:effectLst/>
              </a:rPr>
              <a:t>/ 40 </a:t>
            </a:r>
            <a:r>
              <a:rPr lang="es-ES" sz="1800" b="0" dirty="0" err="1">
                <a:effectLst/>
              </a:rPr>
              <a:t>nM</a:t>
            </a:r>
            <a:endParaRPr lang="es-ES" sz="18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 	     </a:t>
            </a:r>
          </a:p>
          <a:p>
            <a:pPr algn="l"/>
            <a:r>
              <a:rPr lang="es-ES" sz="1800" b="0" dirty="0">
                <a:effectLst/>
              </a:rPr>
              <a:t>                   = </a:t>
            </a:r>
            <a:r>
              <a:rPr lang="es-ES" sz="2400" b="0" dirty="0"/>
              <a:t>3.75 x 10</a:t>
            </a:r>
            <a:r>
              <a:rPr lang="es-ES" sz="2400" b="0" baseline="30000" dirty="0"/>
              <a:t>6</a:t>
            </a:r>
            <a:endParaRPr lang="es-ES" sz="2400" b="0" dirty="0"/>
          </a:p>
        </p:txBody>
      </p:sp>
      <p:sp>
        <p:nvSpPr>
          <p:cNvPr id="187399" name="Text Box 7"/>
          <p:cNvSpPr txBox="1">
            <a:spLocks noChangeArrowheads="1"/>
          </p:cNvSpPr>
          <p:nvPr/>
        </p:nvSpPr>
        <p:spPr bwMode="auto">
          <a:xfrm>
            <a:off x="1258888" y="5876925"/>
            <a:ext cx="6221412" cy="434975"/>
          </a:xfrm>
          <a:prstGeom prst="rect">
            <a:avLst/>
          </a:prstGeom>
          <a:noFill/>
          <a:ln w="38100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3-4 millones iones H</a:t>
            </a:r>
            <a:r>
              <a:rPr lang="es-ES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afuera por cada H</a:t>
            </a:r>
            <a:r>
              <a:rPr lang="es-ES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adentro!!!!</a:t>
            </a:r>
          </a:p>
        </p:txBody>
      </p:sp>
      <p:sp>
        <p:nvSpPr>
          <p:cNvPr id="187400" name="Text Box 8"/>
          <p:cNvSpPr txBox="1">
            <a:spLocks noChangeArrowheads="1"/>
          </p:cNvSpPr>
          <p:nvPr/>
        </p:nvSpPr>
        <p:spPr bwMode="auto">
          <a:xfrm>
            <a:off x="1116013" y="4221163"/>
            <a:ext cx="6037262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CC0099"/>
                </a:solidFill>
                <a:effectLst/>
              </a:rPr>
              <a:t>¿Qué tan grande es el gradiente?</a:t>
            </a:r>
          </a:p>
        </p:txBody>
      </p:sp>
      <p:sp>
        <p:nvSpPr>
          <p:cNvPr id="187404" name="Text Box 12"/>
          <p:cNvSpPr txBox="1">
            <a:spLocks noChangeArrowheads="1"/>
          </p:cNvSpPr>
          <p:nvPr/>
        </p:nvSpPr>
        <p:spPr bwMode="auto">
          <a:xfrm>
            <a:off x="2717963" y="4964113"/>
            <a:ext cx="3725700" cy="707886"/>
          </a:xfrm>
          <a:prstGeom prst="rect">
            <a:avLst/>
          </a:prstGeom>
          <a:solidFill>
            <a:srgbClr val="E8A0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000">
                <a:effectLst/>
              </a:rPr>
              <a:t>MUY GRANDE</a:t>
            </a:r>
          </a:p>
        </p:txBody>
      </p:sp>
      <p:sp>
        <p:nvSpPr>
          <p:cNvPr id="187407" name="Text Box 15"/>
          <p:cNvSpPr txBox="1">
            <a:spLocks noChangeArrowheads="1"/>
          </p:cNvSpPr>
          <p:nvPr/>
        </p:nvSpPr>
        <p:spPr bwMode="auto">
          <a:xfrm>
            <a:off x="718432" y="705226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7410" name="Rectangle 18"/>
          <p:cNvSpPr>
            <a:spLocks noChangeArrowheads="1"/>
          </p:cNvSpPr>
          <p:nvPr/>
        </p:nvSpPr>
        <p:spPr bwMode="auto">
          <a:xfrm>
            <a:off x="7380288" y="1557338"/>
            <a:ext cx="1233487" cy="457200"/>
          </a:xfrm>
          <a:prstGeom prst="rect">
            <a:avLst/>
          </a:prstGeom>
          <a:solidFill>
            <a:srgbClr val="FFB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>
                <a:effectLst/>
              </a:rPr>
              <a:t>4. HCl</a:t>
            </a:r>
            <a:endParaRPr lang="es-ES" sz="2000">
              <a:effectLst/>
            </a:endParaRPr>
          </a:p>
        </p:txBody>
      </p:sp>
      <p:sp>
        <p:nvSpPr>
          <p:cNvPr id="187411" name="Text Box 19"/>
          <p:cNvSpPr txBox="1">
            <a:spLocks noChangeArrowheads="1"/>
          </p:cNvSpPr>
          <p:nvPr/>
        </p:nvSpPr>
        <p:spPr bwMode="auto">
          <a:xfrm>
            <a:off x="6680347" y="549275"/>
            <a:ext cx="1944191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b="0">
                <a:effectLst/>
              </a:rPr>
              <a:t>II. SECRECIÓN</a:t>
            </a:r>
          </a:p>
        </p:txBody>
      </p:sp>
      <p:sp>
        <p:nvSpPr>
          <p:cNvPr id="187412" name="Text Box 20"/>
          <p:cNvSpPr txBox="1">
            <a:spLocks noChangeArrowheads="1"/>
          </p:cNvSpPr>
          <p:nvPr/>
        </p:nvSpPr>
        <p:spPr bwMode="auto">
          <a:xfrm>
            <a:off x="7380288" y="1089946"/>
            <a:ext cx="1244250" cy="369332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/>
            <a:r>
              <a:rPr lang="es-ES" sz="1800" b="0" dirty="0">
                <a:effectLst/>
                <a:latin typeface="Comic Sans MS" pitchFamily="66" charset="0"/>
              </a:rPr>
              <a:t>Contenido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187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9" grpId="0" animBg="1"/>
      <p:bldP spid="187400" grpId="0"/>
      <p:bldP spid="18740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img1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54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r="84628" b="63351"/>
          <a:stretch>
            <a:fillRect/>
          </a:stretch>
        </p:blipFill>
        <p:spPr>
          <a:xfrm>
            <a:off x="2674938" y="2494211"/>
            <a:ext cx="889000" cy="1366837"/>
          </a:xfrm>
          <a:solidFill>
            <a:srgbClr val="EFBFC4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401" name="AutoShape 17"/>
          <p:cNvSpPr>
            <a:spLocks noChangeArrowheads="1"/>
          </p:cNvSpPr>
          <p:nvPr/>
        </p:nvSpPr>
        <p:spPr bwMode="auto">
          <a:xfrm>
            <a:off x="971550" y="3860800"/>
            <a:ext cx="720725" cy="1944688"/>
          </a:xfrm>
          <a:prstGeom prst="curvedRightArrow">
            <a:avLst>
              <a:gd name="adj1" fmla="val 53965"/>
              <a:gd name="adj2" fmla="val 10793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558677" y="1034256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1763713" y="4748213"/>
            <a:ext cx="5705475" cy="1190625"/>
          </a:xfrm>
          <a:prstGeom prst="rect">
            <a:avLst/>
          </a:prstGeom>
          <a:solidFill>
            <a:srgbClr val="E8A0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Sacar H</a:t>
            </a:r>
            <a:r>
              <a:rPr lang="es-ES_tradnl" sz="1800" b="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es</a:t>
            </a:r>
          </a:p>
          <a:p>
            <a:r>
              <a:rPr lang="es-ES_tradnl" sz="36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TRABAJO MUY GRANDE</a:t>
            </a:r>
            <a:r>
              <a:rPr lang="es-ES_tradnl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Gasto de </a:t>
            </a: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</a:t>
            </a: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uchos </a:t>
            </a:r>
            <a:r>
              <a:rPr lang="es-ES_tradnl" sz="18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ATPs</a:t>
            </a:r>
            <a:endParaRPr lang="es-ES_tradnl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7451725" y="1341438"/>
            <a:ext cx="1233488" cy="457200"/>
          </a:xfrm>
          <a:prstGeom prst="rect">
            <a:avLst/>
          </a:prstGeom>
          <a:solidFill>
            <a:srgbClr val="FFB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>
                <a:effectLst/>
              </a:rPr>
              <a:t>4. HCl</a:t>
            </a:r>
            <a:endParaRPr lang="es-ES" sz="2000">
              <a:effectLst/>
            </a:endParaRPr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6625581" y="333375"/>
            <a:ext cx="2016769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b="0">
                <a:effectLst/>
              </a:rPr>
              <a:t>II. SECRECIÓN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7380288" y="836613"/>
            <a:ext cx="1262062" cy="395287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/>
                <a:latin typeface="Comic Sans MS" pitchFamily="66" charset="0"/>
              </a:rPr>
              <a:t>Contenido</a:t>
            </a:r>
          </a:p>
        </p:txBody>
      </p:sp>
      <p:sp>
        <p:nvSpPr>
          <p:cNvPr id="16415" name="Text Box 31"/>
          <p:cNvSpPr txBox="1">
            <a:spLocks noChangeArrowheads="1"/>
          </p:cNvSpPr>
          <p:nvPr/>
        </p:nvSpPr>
        <p:spPr bwMode="auto">
          <a:xfrm>
            <a:off x="1666475" y="3717032"/>
            <a:ext cx="5694363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CC0099"/>
                </a:solidFill>
                <a:effectLst/>
              </a:rPr>
              <a:t>¿Qué tan grande es el trabajo?</a:t>
            </a: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558677" y="1917948"/>
            <a:ext cx="7215437" cy="707886"/>
          </a:xfrm>
          <a:prstGeom prst="rect">
            <a:avLst/>
          </a:prstGeom>
          <a:solidFill>
            <a:srgbClr val="EFBF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 sz="800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sz="2000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</a:t>
            </a:r>
            <a:r>
              <a:rPr lang="es-ES" sz="2400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Trabajo </a:t>
            </a:r>
            <a:r>
              <a:rPr lang="es-ES" sz="2400" u="sng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activo sacar </a:t>
            </a:r>
            <a:r>
              <a:rPr lang="es-ES" sz="2400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s-ES" sz="2400" u="sng" baseline="30000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" sz="2400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del interior a la luz</a:t>
            </a:r>
          </a:p>
          <a:p>
            <a:endParaRPr lang="es-ES" sz="800" u="sng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417" name="Text Box 33"/>
          <p:cNvSpPr txBox="1">
            <a:spLocks noChangeArrowheads="1"/>
          </p:cNvSpPr>
          <p:nvPr/>
        </p:nvSpPr>
        <p:spPr bwMode="auto">
          <a:xfrm>
            <a:off x="3563938" y="2710111"/>
            <a:ext cx="1531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000" b="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= 40 nM</a:t>
            </a:r>
            <a:endParaRPr lang="es-ES" sz="2000" b="0" baseline="-25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3578225" y="3213348"/>
            <a:ext cx="236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000" b="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= 150 x </a:t>
            </a:r>
            <a:r>
              <a:rPr lang="es-ES" sz="2000" b="0">
                <a:effectLst/>
              </a:rPr>
              <a:t>10</a:t>
            </a:r>
            <a:r>
              <a:rPr lang="es-ES" sz="2000" b="0" baseline="30000">
                <a:effectLst/>
              </a:rPr>
              <a:t>6</a:t>
            </a:r>
            <a:r>
              <a:rPr lang="es-ES" sz="2000" b="0">
                <a:effectLst/>
              </a:rPr>
              <a:t> nM</a:t>
            </a:r>
            <a:endParaRPr lang="es-ES" sz="2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1" grpId="0" animBg="1"/>
      <p:bldP spid="16408" grpId="0" animBg="1"/>
      <p:bldP spid="16415" grpId="0"/>
      <p:bldP spid="16402" grpId="0" animBg="1"/>
      <p:bldP spid="16417" grpId="0"/>
      <p:bldP spid="1641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1116013" y="260350"/>
            <a:ext cx="3816350" cy="177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1763713" y="3357563"/>
            <a:ext cx="5678487" cy="1562100"/>
          </a:xfrm>
          <a:prstGeom prst="rect">
            <a:avLst/>
          </a:prstGeom>
          <a:noFill/>
          <a:ln w="9525">
            <a:solidFill>
              <a:srgbClr val="FC00F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0">
                <a:effectLst/>
              </a:rPr>
              <a:t>* Gran trabajo activo contra gradiente</a:t>
            </a:r>
          </a:p>
          <a:p>
            <a:pPr algn="l"/>
            <a:endParaRPr lang="es-ES" sz="1200" b="0">
              <a:effectLst/>
            </a:endParaRPr>
          </a:p>
          <a:p>
            <a:pPr algn="l"/>
            <a:r>
              <a:rPr lang="es-ES" sz="2400" b="0">
                <a:effectLst/>
              </a:rPr>
              <a:t>* Gran gasto de energía</a:t>
            </a:r>
          </a:p>
          <a:p>
            <a:pPr algn="l"/>
            <a:endParaRPr lang="es-ES" sz="1200" b="0">
              <a:effectLst/>
            </a:endParaRPr>
          </a:p>
          <a:p>
            <a:pPr algn="l"/>
            <a:r>
              <a:rPr lang="es-ES" sz="2400" b="0">
                <a:effectLst/>
              </a:rPr>
              <a:t>* Bombas H</a:t>
            </a:r>
            <a:r>
              <a:rPr lang="es-ES" sz="2400" b="0" baseline="30000">
                <a:effectLst/>
              </a:rPr>
              <a:t>+</a:t>
            </a:r>
            <a:r>
              <a:rPr lang="es-ES" sz="2400" b="0">
                <a:effectLst/>
              </a:rPr>
              <a:t>-K</a:t>
            </a:r>
            <a:r>
              <a:rPr lang="es-ES" sz="2400" b="0" baseline="30000">
                <a:effectLst/>
              </a:rPr>
              <a:t>+</a:t>
            </a:r>
            <a:r>
              <a:rPr lang="es-ES" sz="2400" b="0">
                <a:effectLst/>
              </a:rPr>
              <a:t> ATPasa</a:t>
            </a:r>
          </a:p>
        </p:txBody>
      </p:sp>
      <p:sp>
        <p:nvSpPr>
          <p:cNvPr id="188430" name="Rectangle 14"/>
          <p:cNvSpPr>
            <a:spLocks noChangeArrowheads="1"/>
          </p:cNvSpPr>
          <p:nvPr/>
        </p:nvSpPr>
        <p:spPr bwMode="auto">
          <a:xfrm>
            <a:off x="1697038" y="2541588"/>
            <a:ext cx="5654675" cy="641350"/>
          </a:xfrm>
          <a:prstGeom prst="rect">
            <a:avLst/>
          </a:prstGeom>
          <a:solidFill>
            <a:srgbClr val="EFBF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 sz="80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sz="20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</a:t>
            </a:r>
            <a:r>
              <a:rPr lang="es-ES" sz="2000" u="sng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Transporte activo H</a:t>
            </a:r>
            <a:r>
              <a:rPr lang="es-ES" sz="2000" u="sng" baseline="300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" sz="2000" u="sng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del interior a la luz</a:t>
            </a:r>
          </a:p>
          <a:p>
            <a:endParaRPr lang="es-ES" sz="800" u="sng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8431" name="Text Box 15"/>
          <p:cNvSpPr txBox="1">
            <a:spLocks noChangeArrowheads="1"/>
          </p:cNvSpPr>
          <p:nvPr/>
        </p:nvSpPr>
        <p:spPr bwMode="auto">
          <a:xfrm>
            <a:off x="996950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8432" name="Text Box 16"/>
          <p:cNvSpPr txBox="1">
            <a:spLocks noChangeArrowheads="1"/>
          </p:cNvSpPr>
          <p:nvPr/>
        </p:nvSpPr>
        <p:spPr bwMode="auto">
          <a:xfrm>
            <a:off x="1331913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8433" name="Text Box 17"/>
          <p:cNvSpPr txBox="1">
            <a:spLocks noChangeArrowheads="1"/>
          </p:cNvSpPr>
          <p:nvPr/>
        </p:nvSpPr>
        <p:spPr bwMode="auto">
          <a:xfrm>
            <a:off x="1619250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8435" name="Rectangle 19"/>
          <p:cNvSpPr>
            <a:spLocks noChangeArrowheads="1"/>
          </p:cNvSpPr>
          <p:nvPr/>
        </p:nvSpPr>
        <p:spPr bwMode="auto">
          <a:xfrm>
            <a:off x="7288213" y="1557338"/>
            <a:ext cx="1233487" cy="457200"/>
          </a:xfrm>
          <a:prstGeom prst="rect">
            <a:avLst/>
          </a:prstGeom>
          <a:solidFill>
            <a:srgbClr val="FFB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>
                <a:effectLst/>
              </a:rPr>
              <a:t>4. HCl</a:t>
            </a:r>
            <a:endParaRPr lang="es-ES" sz="2000">
              <a:effectLst/>
            </a:endParaRPr>
          </a:p>
        </p:txBody>
      </p:sp>
      <p:sp>
        <p:nvSpPr>
          <p:cNvPr id="188436" name="Text Box 20"/>
          <p:cNvSpPr txBox="1">
            <a:spLocks noChangeArrowheads="1"/>
          </p:cNvSpPr>
          <p:nvPr/>
        </p:nvSpPr>
        <p:spPr bwMode="auto">
          <a:xfrm>
            <a:off x="6496548" y="611743"/>
            <a:ext cx="2036265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b="0">
                <a:effectLst/>
              </a:rPr>
              <a:t>II. SECRECIÓN</a:t>
            </a:r>
          </a:p>
        </p:txBody>
      </p:sp>
      <p:sp>
        <p:nvSpPr>
          <p:cNvPr id="188437" name="Text Box 21"/>
          <p:cNvSpPr txBox="1">
            <a:spLocks noChangeArrowheads="1"/>
          </p:cNvSpPr>
          <p:nvPr/>
        </p:nvSpPr>
        <p:spPr bwMode="auto">
          <a:xfrm>
            <a:off x="7270750" y="1052513"/>
            <a:ext cx="1262063" cy="395287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/>
                <a:latin typeface="Comic Sans MS" pitchFamily="66" charset="0"/>
              </a:rPr>
              <a:t>Contenido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855663" y="373718"/>
            <a:ext cx="7431087" cy="59708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9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</a:p>
          <a:p>
            <a:pPr algn="l"/>
            <a:r>
              <a:rPr lang="es-ES_tradnl" sz="900" b="0" dirty="0">
                <a:effectLst/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effectLst/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Ganong´s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i="1" dirty="0">
                <a:effectLst/>
                <a:cs typeface="Times New Roman" pitchFamily="18" charset="0"/>
              </a:rPr>
              <a:t>Review of Medical Physiology</a:t>
            </a:r>
            <a:r>
              <a:rPr lang="en-GB" sz="1400" b="0" dirty="0">
                <a:effectLst/>
                <a:cs typeface="Times New Roman" pitchFamily="18" charset="0"/>
              </a:rPr>
              <a:t>. 23</a:t>
            </a:r>
            <a:r>
              <a:rPr lang="en-GB" sz="1400" b="0" baseline="30000" dirty="0">
                <a:effectLst/>
                <a:cs typeface="Times New Roman" pitchFamily="18" charset="0"/>
              </a:rPr>
              <a:t>er</a:t>
            </a:r>
            <a:r>
              <a:rPr lang="en-GB" sz="1400" b="0" dirty="0">
                <a:effectLst/>
                <a:cs typeface="Times New Roman" pitchFamily="18" charset="0"/>
              </a:rPr>
              <a:t>.  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Boitano</a:t>
            </a:r>
            <a:r>
              <a:rPr lang="en-GB" sz="1400" b="0" dirty="0">
                <a:effectLst/>
                <a:cs typeface="Times New Roman" pitchFamily="18" charset="0"/>
              </a:rPr>
              <a:t>, H.L. Brooks Eds. Lange, </a:t>
            </a:r>
            <a:r>
              <a:rPr lang="en-GB" sz="1400" dirty="0">
                <a:effectLst/>
                <a:cs typeface="Times New Roman" pitchFamily="18" charset="0"/>
              </a:rPr>
              <a:t>2010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400" b="0" i="1" dirty="0">
                <a:effectLst/>
              </a:rPr>
              <a:t> Fisiología Médica</a:t>
            </a:r>
            <a:r>
              <a:rPr lang="es-ES" sz="1400" b="0" dirty="0">
                <a:effectLst/>
              </a:rPr>
              <a:t>. </a:t>
            </a:r>
            <a:r>
              <a:rPr lang="es-ES" sz="1400" b="0" dirty="0" err="1">
                <a:effectLst/>
              </a:rPr>
              <a:t>Fiorenzo</a:t>
            </a:r>
            <a:r>
              <a:rPr lang="es-ES" sz="1400" b="0" dirty="0">
                <a:effectLst/>
              </a:rPr>
              <a:t> </a:t>
            </a:r>
            <a:r>
              <a:rPr lang="es-ES" sz="1400" b="0" dirty="0" err="1">
                <a:effectLst/>
              </a:rPr>
              <a:t>Conti</a:t>
            </a:r>
            <a:r>
              <a:rPr lang="es-ES" sz="1400" b="0" dirty="0">
                <a:effectLst/>
              </a:rPr>
              <a:t> (ed.). </a:t>
            </a:r>
            <a:r>
              <a:rPr lang="en-GB" sz="1400" b="0" dirty="0" err="1">
                <a:effectLst/>
              </a:rPr>
              <a:t>Mc</a:t>
            </a:r>
            <a:r>
              <a:rPr lang="en-GB" sz="1400" b="0" dirty="0">
                <a:effectLst/>
              </a:rPr>
              <a:t> </a:t>
            </a:r>
            <a:r>
              <a:rPr lang="en-GB" sz="1400" b="0" dirty="0" err="1">
                <a:effectLst/>
              </a:rPr>
              <a:t>Graw</a:t>
            </a:r>
            <a:r>
              <a:rPr lang="en-GB" sz="1400" b="0" dirty="0">
                <a:effectLst/>
              </a:rPr>
              <a:t>-Hill, </a:t>
            </a:r>
            <a:r>
              <a:rPr lang="en-GB" sz="1400" dirty="0">
                <a:effectLst/>
              </a:rPr>
              <a:t>2010</a:t>
            </a:r>
            <a:r>
              <a:rPr lang="en-GB" sz="1400" b="0" dirty="0">
                <a:effectLst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dirty="0" err="1">
                <a:effectLst/>
                <a:cs typeface="Times New Roman" pitchFamily="18" charset="0"/>
              </a:rPr>
              <a:t>Silbernagl</a:t>
            </a:r>
            <a:r>
              <a:rPr lang="en-GB" sz="1400" b="0" dirty="0">
                <a:effectLst/>
                <a:cs typeface="Times New Roman" pitchFamily="18" charset="0"/>
              </a:rPr>
              <a:t> S. </a:t>
            </a:r>
            <a:r>
              <a:rPr lang="en-GB" sz="1400" b="0" dirty="0" err="1">
                <a:effectLst/>
                <a:cs typeface="Times New Roman" pitchFamily="18" charset="0"/>
              </a:rPr>
              <a:t>Despopoulos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Fisiología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Texto</a:t>
            </a:r>
            <a:r>
              <a:rPr lang="en-GB" sz="1400" b="0" dirty="0">
                <a:effectLst/>
                <a:cs typeface="Times New Roman" pitchFamily="18" charset="0"/>
              </a:rPr>
              <a:t> y Atlas 7</a:t>
            </a:r>
            <a:r>
              <a:rPr lang="en-GB" sz="1400" b="0" baseline="30000" dirty="0">
                <a:effectLst/>
                <a:cs typeface="Times New Roman" pitchFamily="18" charset="0"/>
              </a:rPr>
              <a:t>tima</a:t>
            </a:r>
            <a:r>
              <a:rPr lang="en-GB" sz="1400" b="0" dirty="0">
                <a:effectLst/>
                <a:cs typeface="Times New Roman" pitchFamily="18" charset="0"/>
              </a:rPr>
              <a:t> Ed. Editorial </a:t>
            </a:r>
            <a:r>
              <a:rPr lang="en-GB" sz="1400" b="0" dirty="0" err="1">
                <a:effectLst/>
                <a:cs typeface="Times New Roman" pitchFamily="18" charset="0"/>
              </a:rPr>
              <a:t>Médica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Panamericana</a:t>
            </a:r>
            <a:r>
              <a:rPr lang="en-GB" sz="1400" b="0" dirty="0">
                <a:effectLst/>
                <a:cs typeface="Times New Roman" pitchFamily="18" charset="0"/>
              </a:rPr>
              <a:t>, </a:t>
            </a:r>
            <a:r>
              <a:rPr lang="en-GB" sz="1400" dirty="0">
                <a:effectLst/>
                <a:cs typeface="Times New Roman" pitchFamily="18" charset="0"/>
              </a:rPr>
              <a:t>2009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Fox S.I. </a:t>
            </a:r>
            <a:r>
              <a:rPr lang="en-GB" sz="1400" b="0" i="1" dirty="0">
                <a:effectLst/>
                <a:cs typeface="Times New Roman" pitchFamily="18" charset="0"/>
              </a:rPr>
              <a:t>Human Physiology</a:t>
            </a:r>
            <a:r>
              <a:rPr lang="en-GB" sz="1400" b="0" dirty="0">
                <a:effectLst/>
                <a:cs typeface="Times New Roman" pitchFamily="18" charset="0"/>
              </a:rPr>
              <a:t>. 10</a:t>
            </a:r>
            <a:r>
              <a:rPr lang="en-GB" sz="1400" b="0" baseline="30000" dirty="0">
                <a:effectLst/>
                <a:cs typeface="Times New Roman" pitchFamily="18" charset="0"/>
              </a:rPr>
              <a:t>th</a:t>
            </a:r>
            <a:r>
              <a:rPr lang="en-GB" sz="1400" b="0" dirty="0">
                <a:effectLst/>
                <a:cs typeface="Times New Roman" pitchFamily="18" charset="0"/>
              </a:rPr>
              <a:t> edition. McGraw-Hill, New York, </a:t>
            </a:r>
            <a:r>
              <a:rPr lang="en-GB" sz="1400" dirty="0">
                <a:effectLst/>
                <a:cs typeface="Times New Roman" pitchFamily="18" charset="0"/>
              </a:rPr>
              <a:t>2008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Costanzo L.S. </a:t>
            </a:r>
            <a:r>
              <a:rPr lang="en-GB" sz="1400" b="0" i="1" dirty="0">
                <a:effectLst/>
                <a:cs typeface="Times New Roman" pitchFamily="18" charset="0"/>
              </a:rPr>
              <a:t>Physiology</a:t>
            </a:r>
            <a:r>
              <a:rPr lang="en-GB" sz="1400" b="0" dirty="0">
                <a:effectLst/>
                <a:cs typeface="Times New Roman" pitchFamily="18" charset="0"/>
              </a:rPr>
              <a:t>. 3</a:t>
            </a:r>
            <a:r>
              <a:rPr lang="en-GB" sz="1400" b="0" baseline="30000" dirty="0">
                <a:effectLst/>
                <a:cs typeface="Times New Roman" pitchFamily="18" charset="0"/>
              </a:rPr>
              <a:t>er</a:t>
            </a:r>
            <a:r>
              <a:rPr lang="en-GB" sz="1400" b="0" dirty="0">
                <a:effectLst/>
                <a:cs typeface="Times New Roman" pitchFamily="18" charset="0"/>
              </a:rPr>
              <a:t> Ed. Saunders Elsevier, </a:t>
            </a:r>
            <a:r>
              <a:rPr lang="en-GB" sz="1400" dirty="0">
                <a:effectLst/>
                <a:cs typeface="Times New Roman" pitchFamily="18" charset="0"/>
              </a:rPr>
              <a:t>2006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effectLst/>
                <a:cs typeface="Times New Roman" pitchFamily="18" charset="0"/>
              </a:rPr>
              <a:t> K. M. Barrett. </a:t>
            </a:r>
            <a:r>
              <a:rPr lang="en-US" sz="1200" b="0" i="1" dirty="0">
                <a:effectLst/>
                <a:cs typeface="Times New Roman" pitchFamily="18" charset="0"/>
              </a:rPr>
              <a:t>Gastrointestinal Physiology</a:t>
            </a:r>
            <a:r>
              <a:rPr lang="en-US" sz="1200" b="0" dirty="0">
                <a:effectLst/>
                <a:cs typeface="Times New Roman" pitchFamily="18" charset="0"/>
              </a:rPr>
              <a:t>. Lange Physiology Series. McGraw-Hill, </a:t>
            </a:r>
            <a:r>
              <a:rPr lang="en-US" sz="1200" dirty="0">
                <a:effectLst/>
                <a:cs typeface="Times New Roman" pitchFamily="18" charset="0"/>
              </a:rPr>
              <a:t>2006</a:t>
            </a:r>
            <a:r>
              <a:rPr lang="en-US" sz="12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A.C. Guyton, J.E Hall. </a:t>
            </a:r>
            <a:r>
              <a:rPr lang="en-GB" sz="1200" b="0" i="1" dirty="0">
                <a:effectLst/>
                <a:cs typeface="Times New Roman" pitchFamily="18" charset="0"/>
              </a:rPr>
              <a:t>Textbook of Medical Physiology</a:t>
            </a:r>
            <a:r>
              <a:rPr lang="en-GB" sz="1200" b="0" dirty="0">
                <a:effectLst/>
                <a:cs typeface="Times New Roman" pitchFamily="18" charset="0"/>
              </a:rPr>
              <a:t>. 10th Edition W.B.  </a:t>
            </a:r>
            <a:r>
              <a:rPr lang="en-GB" sz="1200" b="0" dirty="0" err="1">
                <a:effectLst/>
                <a:cs typeface="Times New Roman" pitchFamily="18" charset="0"/>
              </a:rPr>
              <a:t>Sauders</a:t>
            </a:r>
            <a:r>
              <a:rPr lang="en-GB" sz="1200" b="0" dirty="0">
                <a:effectLst/>
                <a:cs typeface="Times New Roman" pitchFamily="18" charset="0"/>
              </a:rPr>
              <a:t> Co., Philadelphia,          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M. </a:t>
            </a:r>
            <a:r>
              <a:rPr lang="en-GB" sz="1200" b="0" dirty="0" err="1">
                <a:effectLst/>
                <a:cs typeface="Times New Roman" pitchFamily="18" charset="0"/>
              </a:rPr>
              <a:t>Gershon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effectLst/>
                <a:cs typeface="Times New Roman" pitchFamily="18" charset="0"/>
              </a:rPr>
              <a:t>. Hospital Practice. </a:t>
            </a:r>
            <a:r>
              <a:rPr lang="en-GB" sz="1200" dirty="0">
                <a:effectLst/>
                <a:cs typeface="Times New Roman" pitchFamily="18" charset="0"/>
              </a:rPr>
              <a:t>1999</a:t>
            </a:r>
            <a:r>
              <a:rPr lang="en-GB" sz="12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L. Wilson-</a:t>
            </a:r>
            <a:r>
              <a:rPr lang="en-GB" sz="1200" b="0" dirty="0" err="1">
                <a:effectLst/>
                <a:cs typeface="Times New Roman" pitchFamily="18" charset="0"/>
              </a:rPr>
              <a:t>Pauwels</a:t>
            </a:r>
            <a:r>
              <a:rPr lang="en-GB" sz="1200" b="0" dirty="0">
                <a:effectLst/>
                <a:cs typeface="Times New Roman" pitchFamily="18" charset="0"/>
              </a:rPr>
              <a:t>, P.A. Stewart, E.J. </a:t>
            </a:r>
            <a:r>
              <a:rPr lang="en-GB" sz="1200" b="0" dirty="0" err="1">
                <a:effectLst/>
                <a:cs typeface="Times New Roman" pitchFamily="18" charset="0"/>
              </a:rPr>
              <a:t>Akesson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Autonomic Nerves</a:t>
            </a:r>
            <a:r>
              <a:rPr lang="en-GB" sz="1200" b="0" dirty="0">
                <a:effectLst/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R.A. </a:t>
            </a:r>
            <a:r>
              <a:rPr lang="es-ES_tradnl" sz="1400" b="0" dirty="0" err="1">
                <a:effectLst/>
              </a:rPr>
              <a:t>Bowen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Biomedical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Sciences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i="1" dirty="0" err="1">
                <a:effectLst/>
              </a:rPr>
              <a:t>Digestive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System</a:t>
            </a:r>
            <a:r>
              <a:rPr lang="es-ES_tradnl" sz="1400" b="0" dirty="0">
                <a:effectLst/>
              </a:rPr>
              <a:t>. Colorado </a:t>
            </a:r>
            <a:r>
              <a:rPr lang="es-ES_tradnl" sz="1400" b="0" dirty="0" err="1">
                <a:effectLst/>
              </a:rPr>
              <a:t>State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University</a:t>
            </a:r>
            <a:r>
              <a:rPr lang="es-ES_tradnl" sz="1400" b="0" dirty="0">
                <a:effectLst/>
              </a:rPr>
              <a:t>, </a:t>
            </a:r>
            <a:r>
              <a:rPr lang="es-ES_tradnl" sz="1400" dirty="0">
                <a:effectLst/>
              </a:rPr>
              <a:t>2006.</a:t>
            </a:r>
            <a:r>
              <a:rPr lang="es-ES_tradnl" sz="1400" b="0" dirty="0">
                <a:effectLst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Disponible en: </a:t>
            </a:r>
            <a:r>
              <a:rPr lang="es-ES_tradnl" sz="1200" b="0" dirty="0">
                <a:effectLst/>
                <a:hlinkClick r:id="rId2"/>
              </a:rPr>
              <a:t>http://arbl.cvmbs.colostate.edu/hbooks/pathphys/digestion/index.html</a:t>
            </a:r>
            <a:endParaRPr lang="es-ES_tradnl" sz="1200" b="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The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Inner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Tube</a:t>
            </a:r>
            <a:r>
              <a:rPr lang="es-ES_tradnl" sz="1400" b="0" i="1" dirty="0">
                <a:effectLst/>
              </a:rPr>
              <a:t> of </a:t>
            </a:r>
            <a:r>
              <a:rPr lang="es-ES_tradnl" sz="1400" b="0" i="1" dirty="0" err="1">
                <a:effectLst/>
              </a:rPr>
              <a:t>Life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Special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Collection</a:t>
            </a:r>
            <a:r>
              <a:rPr lang="es-ES_tradnl" sz="1400" b="0" dirty="0">
                <a:effectLst/>
              </a:rPr>
              <a:t>  </a:t>
            </a:r>
            <a:r>
              <a:rPr lang="es-ES_tradnl" sz="1400" b="0" dirty="0" err="1">
                <a:effectLst/>
              </a:rPr>
              <a:t>Science</a:t>
            </a:r>
            <a:r>
              <a:rPr lang="es-ES_tradnl" sz="1400" b="0" dirty="0">
                <a:effectLst/>
              </a:rPr>
              <a:t> 307: 1914 </a:t>
            </a:r>
            <a:r>
              <a:rPr lang="es-ES_tradnl" sz="1400" dirty="0">
                <a:effectLst/>
              </a:rPr>
              <a:t>2005</a:t>
            </a:r>
            <a:r>
              <a:rPr lang="es-ES_tradnl" sz="1400" b="0" dirty="0">
                <a:effectLst/>
              </a:rPr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</a:t>
            </a:r>
            <a:r>
              <a:rPr lang="es-ES_tradnl" sz="1200" b="0" dirty="0">
                <a:effectLst/>
                <a:hlinkClick r:id="rId3"/>
              </a:rPr>
              <a:t>http://www.sciencemag.org/cgi/content/summary/sci;307/5717/1895</a:t>
            </a:r>
            <a:endParaRPr lang="es-ES_tradnl" sz="1200" b="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1200" b="0" dirty="0">
              <a:effectLst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7" t="10570"/>
          <a:stretch>
            <a:fillRect/>
          </a:stretch>
        </p:blipFill>
        <p:spPr>
          <a:xfrm>
            <a:off x="1260475" y="1700213"/>
            <a:ext cx="4375150" cy="48625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395288" y="1557338"/>
            <a:ext cx="8651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3563938" y="1484313"/>
            <a:ext cx="20161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1116013" y="3357563"/>
            <a:ext cx="288925" cy="280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3708400" y="4292600"/>
            <a:ext cx="19446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003800" y="2336800"/>
            <a:ext cx="2952750" cy="1766888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 dirty="0">
                <a:effectLst/>
              </a:rPr>
              <a:t>La secreción es contra gran gradiente:</a:t>
            </a:r>
          </a:p>
          <a:p>
            <a:pPr algn="l"/>
            <a:endParaRPr lang="es-ES" sz="9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[H+ ] adentro = 4 x 10</a:t>
            </a:r>
            <a:r>
              <a:rPr lang="es-ES" sz="1800" b="0" baseline="30000" dirty="0">
                <a:effectLst/>
              </a:rPr>
              <a:t>-8</a:t>
            </a:r>
            <a:r>
              <a:rPr lang="es-ES" sz="1800" b="0" dirty="0">
                <a:effectLst/>
              </a:rPr>
              <a:t>M</a:t>
            </a:r>
          </a:p>
          <a:p>
            <a:pPr algn="l"/>
            <a:r>
              <a:rPr lang="es-ES" sz="1800" b="0" dirty="0">
                <a:effectLst/>
              </a:rPr>
              <a:t>[H+ ] afuera = 0.15 M</a:t>
            </a:r>
          </a:p>
          <a:p>
            <a:pPr algn="l"/>
            <a:endParaRPr lang="es-ES" sz="9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Se necesita ENERGÍA</a:t>
            </a:r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7092950" y="1557338"/>
            <a:ext cx="1233488" cy="457200"/>
          </a:xfrm>
          <a:prstGeom prst="rect">
            <a:avLst/>
          </a:prstGeom>
          <a:solidFill>
            <a:srgbClr val="FFB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>
                <a:effectLst/>
              </a:rPr>
              <a:t>4. HCl</a:t>
            </a:r>
            <a:endParaRPr lang="es-ES" sz="2000">
              <a:effectLst/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6480176" y="549275"/>
            <a:ext cx="2032000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b="0">
                <a:effectLst/>
              </a:rPr>
              <a:t>II. SECRECIÓN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7099300" y="1052513"/>
            <a:ext cx="1262063" cy="395287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/>
                <a:latin typeface="Comic Sans MS" pitchFamily="66" charset="0"/>
              </a:rPr>
              <a:t>Contenido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2051050" y="908050"/>
            <a:ext cx="2736850" cy="701675"/>
          </a:xfrm>
          <a:prstGeom prst="rect">
            <a:avLst/>
          </a:prstGeom>
          <a:solidFill>
            <a:srgbClr val="EFBF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</a:t>
            </a:r>
            <a:r>
              <a:rPr lang="es-ES" sz="2000" u="sng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Transporte activo</a:t>
            </a:r>
          </a:p>
          <a:p>
            <a:pPr algn="l"/>
            <a:r>
              <a:rPr lang="es-ES" sz="20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es-ES" sz="2000" u="sng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LUZ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284663" y="4724400"/>
            <a:ext cx="3811587" cy="850900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Se necesita BOMBAS </a:t>
            </a:r>
          </a:p>
          <a:p>
            <a:r>
              <a:rPr lang="es-MX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para vencer el gradiente!!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4" name="3 Elipse"/>
          <p:cNvSpPr/>
          <p:nvPr/>
        </p:nvSpPr>
        <p:spPr bwMode="auto">
          <a:xfrm>
            <a:off x="3419474" y="3357563"/>
            <a:ext cx="1512565" cy="64750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3779964" y="3357563"/>
            <a:ext cx="1152076" cy="74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Elipse"/>
          <p:cNvSpPr/>
          <p:nvPr/>
        </p:nvSpPr>
        <p:spPr bwMode="auto">
          <a:xfrm>
            <a:off x="3419474" y="3357563"/>
            <a:ext cx="504454" cy="43147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Elipse"/>
          <p:cNvSpPr/>
          <p:nvPr/>
        </p:nvSpPr>
        <p:spPr bwMode="auto">
          <a:xfrm>
            <a:off x="3779964" y="4005064"/>
            <a:ext cx="576038" cy="50343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752768" y="3590466"/>
            <a:ext cx="69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 smtClean="0"/>
              <a:t>HCl</a:t>
            </a:r>
            <a:endParaRPr lang="es-V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8" grpId="0" animBg="1"/>
      <p:bldP spid="1536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371475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6516688" y="291584"/>
            <a:ext cx="2232025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</a:t>
            </a:r>
          </a:p>
        </p:txBody>
      </p:sp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6970452" y="759959"/>
            <a:ext cx="1779587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/>
              <a:t>Producción </a:t>
            </a:r>
            <a:r>
              <a:rPr lang="es-ES" sz="1800" b="0" dirty="0" err="1"/>
              <a:t>HCl</a:t>
            </a:r>
            <a:endParaRPr lang="es-ES" sz="1800" b="0" dirty="0"/>
          </a:p>
        </p:txBody>
      </p:sp>
      <p:pic>
        <p:nvPicPr>
          <p:cNvPr id="17413" name="Picture 5" descr="img16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02" b="15546"/>
          <a:stretch>
            <a:fillRect/>
          </a:stretch>
        </p:blipFill>
        <p:spPr>
          <a:xfrm>
            <a:off x="1189286" y="1223963"/>
            <a:ext cx="2806700" cy="4941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1763961" y="5589588"/>
            <a:ext cx="144145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2441823" y="5734050"/>
            <a:ext cx="1422400" cy="457200"/>
          </a:xfrm>
          <a:prstGeom prst="rect">
            <a:avLst/>
          </a:prstGeom>
          <a:solidFill>
            <a:srgbClr val="6262D8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4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REPOSO</a:t>
            </a:r>
          </a:p>
        </p:txBody>
      </p:sp>
      <p:sp>
        <p:nvSpPr>
          <p:cNvPr id="17430" name="Rectangle 22"/>
          <p:cNvSpPr>
            <a:spLocks noChangeArrowheads="1"/>
          </p:cNvSpPr>
          <p:nvPr/>
        </p:nvSpPr>
        <p:spPr bwMode="auto">
          <a:xfrm>
            <a:off x="1116261" y="3429000"/>
            <a:ext cx="7921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1" name="Rectangle 23"/>
          <p:cNvSpPr>
            <a:spLocks noChangeArrowheads="1"/>
          </p:cNvSpPr>
          <p:nvPr/>
        </p:nvSpPr>
        <p:spPr bwMode="auto">
          <a:xfrm>
            <a:off x="4429373" y="1844675"/>
            <a:ext cx="15113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6" name="Rectangle 28"/>
          <p:cNvSpPr>
            <a:spLocks noChangeArrowheads="1"/>
          </p:cNvSpPr>
          <p:nvPr/>
        </p:nvSpPr>
        <p:spPr bwMode="auto">
          <a:xfrm>
            <a:off x="1332161" y="1844675"/>
            <a:ext cx="12954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1211511" y="2060575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canalículo</a:t>
            </a:r>
          </a:p>
        </p:txBody>
      </p:sp>
      <p:sp>
        <p:nvSpPr>
          <p:cNvPr id="17439" name="Rectangle 31"/>
          <p:cNvSpPr>
            <a:spLocks noChangeArrowheads="1"/>
          </p:cNvSpPr>
          <p:nvPr/>
        </p:nvSpPr>
        <p:spPr bwMode="auto">
          <a:xfrm>
            <a:off x="827336" y="2779713"/>
            <a:ext cx="1223962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468561" y="2513013"/>
            <a:ext cx="1508125" cy="9159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estructuras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túbulo-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vesiculares</a:t>
            </a:r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>
            <a:off x="1979861" y="2708275"/>
            <a:ext cx="3603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4283323" y="1341438"/>
            <a:ext cx="936625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45" name="Rectangle 37"/>
          <p:cNvSpPr>
            <a:spLocks noChangeArrowheads="1"/>
          </p:cNvSpPr>
          <p:nvPr/>
        </p:nvSpPr>
        <p:spPr bwMode="auto">
          <a:xfrm rot="-980445">
            <a:off x="3348286" y="1268413"/>
            <a:ext cx="1079500" cy="345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46" name="Text Box 38"/>
          <p:cNvSpPr txBox="1">
            <a:spLocks noChangeArrowheads="1"/>
          </p:cNvSpPr>
          <p:nvPr/>
        </p:nvSpPr>
        <p:spPr bwMode="auto">
          <a:xfrm>
            <a:off x="395536" y="4918075"/>
            <a:ext cx="1547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mitocondrias</a:t>
            </a:r>
          </a:p>
        </p:txBody>
      </p:sp>
      <p:sp>
        <p:nvSpPr>
          <p:cNvPr id="17448" name="Line 40"/>
          <p:cNvSpPr>
            <a:spLocks noChangeShapeType="1"/>
          </p:cNvSpPr>
          <p:nvPr/>
        </p:nvSpPr>
        <p:spPr bwMode="auto">
          <a:xfrm flipV="1">
            <a:off x="1476623" y="4508500"/>
            <a:ext cx="6477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449" name="Oval 41"/>
          <p:cNvSpPr>
            <a:spLocks noChangeArrowheads="1"/>
          </p:cNvSpPr>
          <p:nvPr/>
        </p:nvSpPr>
        <p:spPr bwMode="auto">
          <a:xfrm rot="-1105310">
            <a:off x="3924548" y="4724400"/>
            <a:ext cx="504825" cy="112395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44" name="Text Box 36"/>
          <p:cNvSpPr txBox="1">
            <a:spLocks noChangeArrowheads="1"/>
          </p:cNvSpPr>
          <p:nvPr/>
        </p:nvSpPr>
        <p:spPr bwMode="auto">
          <a:xfrm>
            <a:off x="2952750" y="549275"/>
            <a:ext cx="22320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effectLst/>
              </a:rPr>
              <a:t>Célula Parietal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pic>
        <p:nvPicPr>
          <p:cNvPr id="1027" name="Picture 3" descr="C:\Users\ximena\Desktop\EM parietal ce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737" y="1399854"/>
            <a:ext cx="4012908" cy="414352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128905" y="5545077"/>
            <a:ext cx="3922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b="0" dirty="0">
                <a:effectLst/>
              </a:rPr>
              <a:t>http://www.columbia.edu/itc/hs/medical/sbpm_histology_old/lab/micro_popup53.html</a:t>
            </a:r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2242397" y="1734230"/>
            <a:ext cx="6415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>
                <a:effectLst/>
              </a:rPr>
              <a:t>LUZ</a:t>
            </a:r>
            <a:endParaRPr lang="es-ES" sz="1800" b="0" dirty="0">
              <a:effectLst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952707" y="2097087"/>
            <a:ext cx="5549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C00000"/>
                </a:solidFill>
              </a:rPr>
              <a:t>Luz</a:t>
            </a:r>
            <a:endParaRPr lang="es-VE" sz="1800" dirty="0">
              <a:solidFill>
                <a:srgbClr val="C00000"/>
              </a:solidFill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4105737" y="2384009"/>
            <a:ext cx="143821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C00000"/>
                </a:solidFill>
              </a:rPr>
              <a:t>Mitocondrias</a:t>
            </a:r>
            <a:endParaRPr lang="es-VE" dirty="0">
              <a:solidFill>
                <a:srgbClr val="C0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280061" y="5949135"/>
            <a:ext cx="1531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0" dirty="0" smtClean="0"/>
              <a:t>C. Parietal ME</a:t>
            </a:r>
            <a:endParaRPr lang="es-VE" b="0" dirty="0"/>
          </a:p>
        </p:txBody>
      </p:sp>
      <p:cxnSp>
        <p:nvCxnSpPr>
          <p:cNvPr id="10" name="9 Conector recto"/>
          <p:cNvCxnSpPr/>
          <p:nvPr/>
        </p:nvCxnSpPr>
        <p:spPr bwMode="auto">
          <a:xfrm>
            <a:off x="4594029" y="2722563"/>
            <a:ext cx="230815" cy="1066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11 Conector recto"/>
          <p:cNvCxnSpPr/>
          <p:nvPr/>
        </p:nvCxnSpPr>
        <p:spPr bwMode="auto">
          <a:xfrm>
            <a:off x="4594029" y="2708275"/>
            <a:ext cx="590994" cy="57670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8" grpId="0" animBg="1"/>
      <p:bldP spid="17431" grpId="0" animBg="1"/>
      <p:bldP spid="17441" grpId="0" animBg="1"/>
      <p:bldP spid="4" grpId="0" animBg="1"/>
      <p:bldP spid="31" grpId="0" animBg="1"/>
      <p:bldP spid="31" grpId="1" animBg="1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9" name="Text Box 3"/>
          <p:cNvSpPr txBox="1">
            <a:spLocks noChangeArrowheads="1"/>
          </p:cNvSpPr>
          <p:nvPr/>
        </p:nvSpPr>
        <p:spPr bwMode="auto">
          <a:xfrm>
            <a:off x="611188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4500" name="Rectangle 4"/>
          <p:cNvSpPr>
            <a:spLocks noChangeArrowheads="1"/>
          </p:cNvSpPr>
          <p:nvPr/>
        </p:nvSpPr>
        <p:spPr bwMode="auto">
          <a:xfrm>
            <a:off x="6505122" y="549275"/>
            <a:ext cx="2039937" cy="369332"/>
          </a:xfrm>
          <a:prstGeom prst="rect">
            <a:avLst/>
          </a:prstGeom>
          <a:solidFill>
            <a:srgbClr val="81C6CB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800" b="0">
                <a:effectLst/>
              </a:rPr>
              <a:t>II. SECRECIÓN</a:t>
            </a:r>
          </a:p>
        </p:txBody>
      </p:sp>
      <p:sp>
        <p:nvSpPr>
          <p:cNvPr id="234501" name="Rectangle 5"/>
          <p:cNvSpPr>
            <a:spLocks noChangeArrowheads="1"/>
          </p:cNvSpPr>
          <p:nvPr/>
        </p:nvSpPr>
        <p:spPr bwMode="auto">
          <a:xfrm>
            <a:off x="6732588" y="981075"/>
            <a:ext cx="1798637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Producción HCl</a:t>
            </a:r>
          </a:p>
        </p:txBody>
      </p:sp>
      <p:pic>
        <p:nvPicPr>
          <p:cNvPr id="234502" name="Picture 6" descr="img16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97" r="19295" b="15546"/>
          <a:stretch>
            <a:fillRect/>
          </a:stretch>
        </p:blipFill>
        <p:spPr>
          <a:xfrm>
            <a:off x="2052638" y="2060575"/>
            <a:ext cx="4030662" cy="410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4503" name="Rectangle 7"/>
          <p:cNvSpPr>
            <a:spLocks noChangeArrowheads="1"/>
          </p:cNvSpPr>
          <p:nvPr/>
        </p:nvSpPr>
        <p:spPr bwMode="auto">
          <a:xfrm>
            <a:off x="2771775" y="5589588"/>
            <a:ext cx="12969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4" name="Rectangle 8"/>
          <p:cNvSpPr>
            <a:spLocks noChangeArrowheads="1"/>
          </p:cNvSpPr>
          <p:nvPr/>
        </p:nvSpPr>
        <p:spPr bwMode="auto">
          <a:xfrm>
            <a:off x="5148263" y="5661025"/>
            <a:ext cx="13684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5" name="Text Box 9"/>
          <p:cNvSpPr txBox="1">
            <a:spLocks noChangeArrowheads="1"/>
          </p:cNvSpPr>
          <p:nvPr/>
        </p:nvSpPr>
        <p:spPr bwMode="auto">
          <a:xfrm>
            <a:off x="3459163" y="5734050"/>
            <a:ext cx="1112837" cy="366713"/>
          </a:xfrm>
          <a:prstGeom prst="rect">
            <a:avLst/>
          </a:prstGeom>
          <a:solidFill>
            <a:srgbClr val="6262D8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REPOSO</a:t>
            </a:r>
          </a:p>
        </p:txBody>
      </p:sp>
      <p:sp>
        <p:nvSpPr>
          <p:cNvPr id="234506" name="Text Box 10"/>
          <p:cNvSpPr txBox="1">
            <a:spLocks noChangeArrowheads="1"/>
          </p:cNvSpPr>
          <p:nvPr/>
        </p:nvSpPr>
        <p:spPr bwMode="auto">
          <a:xfrm>
            <a:off x="5076825" y="5661025"/>
            <a:ext cx="2324100" cy="528638"/>
          </a:xfrm>
          <a:prstGeom prst="rect">
            <a:avLst/>
          </a:prstGeom>
          <a:solidFill>
            <a:srgbClr val="EAACB2"/>
          </a:solidFill>
          <a:ln w="952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>
                <a:effectLst/>
              </a:rPr>
              <a:t>ACTIVIDAD</a:t>
            </a:r>
          </a:p>
        </p:txBody>
      </p:sp>
      <p:sp>
        <p:nvSpPr>
          <p:cNvPr id="234507" name="Rectangle 11"/>
          <p:cNvSpPr>
            <a:spLocks noChangeArrowheads="1"/>
          </p:cNvSpPr>
          <p:nvPr/>
        </p:nvSpPr>
        <p:spPr bwMode="auto">
          <a:xfrm>
            <a:off x="1979613" y="3429000"/>
            <a:ext cx="7921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8" name="Rectangle 12"/>
          <p:cNvSpPr>
            <a:spLocks noChangeArrowheads="1"/>
          </p:cNvSpPr>
          <p:nvPr/>
        </p:nvSpPr>
        <p:spPr bwMode="auto">
          <a:xfrm>
            <a:off x="5292725" y="1844675"/>
            <a:ext cx="15113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9" name="Rectangle 13"/>
          <p:cNvSpPr>
            <a:spLocks noChangeArrowheads="1"/>
          </p:cNvSpPr>
          <p:nvPr/>
        </p:nvSpPr>
        <p:spPr bwMode="auto">
          <a:xfrm>
            <a:off x="2195513" y="1844675"/>
            <a:ext cx="12954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10" name="Text Box 14"/>
          <p:cNvSpPr txBox="1">
            <a:spLocks noChangeArrowheads="1"/>
          </p:cNvSpPr>
          <p:nvPr/>
        </p:nvSpPr>
        <p:spPr bwMode="auto">
          <a:xfrm>
            <a:off x="2074863" y="2060575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canalículo</a:t>
            </a:r>
          </a:p>
        </p:txBody>
      </p:sp>
      <p:sp>
        <p:nvSpPr>
          <p:cNvPr id="234511" name="Rectangle 15"/>
          <p:cNvSpPr>
            <a:spLocks noChangeArrowheads="1"/>
          </p:cNvSpPr>
          <p:nvPr/>
        </p:nvSpPr>
        <p:spPr bwMode="auto">
          <a:xfrm>
            <a:off x="1690688" y="2779713"/>
            <a:ext cx="1223962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12" name="Text Box 16"/>
          <p:cNvSpPr txBox="1">
            <a:spLocks noChangeArrowheads="1"/>
          </p:cNvSpPr>
          <p:nvPr/>
        </p:nvSpPr>
        <p:spPr bwMode="auto">
          <a:xfrm>
            <a:off x="1603375" y="2684463"/>
            <a:ext cx="15081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estructuras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túbulo-</a:t>
            </a:r>
          </a:p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vesiculares</a:t>
            </a:r>
          </a:p>
        </p:txBody>
      </p:sp>
      <p:sp>
        <p:nvSpPr>
          <p:cNvPr id="234513" name="Rectangle 17"/>
          <p:cNvSpPr>
            <a:spLocks noChangeArrowheads="1"/>
          </p:cNvSpPr>
          <p:nvPr/>
        </p:nvSpPr>
        <p:spPr bwMode="auto">
          <a:xfrm>
            <a:off x="2843213" y="2708275"/>
            <a:ext cx="3603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14" name="Rectangle 18"/>
          <p:cNvSpPr>
            <a:spLocks noChangeArrowheads="1"/>
          </p:cNvSpPr>
          <p:nvPr/>
        </p:nvSpPr>
        <p:spPr bwMode="auto">
          <a:xfrm>
            <a:off x="5146675" y="1341438"/>
            <a:ext cx="936625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15" name="Text Box 19"/>
          <p:cNvSpPr txBox="1">
            <a:spLocks noChangeArrowheads="1"/>
          </p:cNvSpPr>
          <p:nvPr/>
        </p:nvSpPr>
        <p:spPr bwMode="auto">
          <a:xfrm>
            <a:off x="5076825" y="2276475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canalículo</a:t>
            </a:r>
          </a:p>
        </p:txBody>
      </p:sp>
      <p:sp>
        <p:nvSpPr>
          <p:cNvPr id="234516" name="Text Box 20"/>
          <p:cNvSpPr txBox="1">
            <a:spLocks noChangeArrowheads="1"/>
          </p:cNvSpPr>
          <p:nvPr/>
        </p:nvSpPr>
        <p:spPr bwMode="auto">
          <a:xfrm>
            <a:off x="4498975" y="1676400"/>
            <a:ext cx="22621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microvellosidades</a:t>
            </a:r>
          </a:p>
        </p:txBody>
      </p:sp>
      <p:sp>
        <p:nvSpPr>
          <p:cNvPr id="234517" name="Text Box 21"/>
          <p:cNvSpPr txBox="1">
            <a:spLocks noChangeArrowheads="1"/>
          </p:cNvSpPr>
          <p:nvPr/>
        </p:nvSpPr>
        <p:spPr bwMode="auto">
          <a:xfrm>
            <a:off x="6443663" y="3159125"/>
            <a:ext cx="189706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Célula Parietal</a:t>
            </a:r>
          </a:p>
        </p:txBody>
      </p:sp>
      <p:sp>
        <p:nvSpPr>
          <p:cNvPr id="234518" name="Text Box 22"/>
          <p:cNvSpPr txBox="1">
            <a:spLocks noChangeArrowheads="1"/>
          </p:cNvSpPr>
          <p:nvPr/>
        </p:nvSpPr>
        <p:spPr bwMode="auto">
          <a:xfrm>
            <a:off x="1042988" y="4797425"/>
            <a:ext cx="1547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mitocondrias</a:t>
            </a:r>
          </a:p>
        </p:txBody>
      </p:sp>
      <p:sp>
        <p:nvSpPr>
          <p:cNvPr id="234519" name="Line 23"/>
          <p:cNvSpPr>
            <a:spLocks noChangeShapeType="1"/>
          </p:cNvSpPr>
          <p:nvPr/>
        </p:nvSpPr>
        <p:spPr bwMode="auto">
          <a:xfrm flipV="1">
            <a:off x="2339975" y="4508500"/>
            <a:ext cx="6477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4520" name="Text Box 24"/>
          <p:cNvSpPr txBox="1">
            <a:spLocks noChangeArrowheads="1"/>
          </p:cNvSpPr>
          <p:nvPr/>
        </p:nvSpPr>
        <p:spPr bwMode="auto">
          <a:xfrm>
            <a:off x="6948488" y="4197350"/>
            <a:ext cx="1547812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Muchas</a:t>
            </a:r>
          </a:p>
          <a:p>
            <a:r>
              <a:rPr lang="es-ES_tradnl" sz="1800" b="0">
                <a:effectLst/>
              </a:rPr>
              <a:t>mitocondrias</a:t>
            </a:r>
          </a:p>
        </p:txBody>
      </p:sp>
      <p:sp>
        <p:nvSpPr>
          <p:cNvPr id="234521" name="Line 25"/>
          <p:cNvSpPr>
            <a:spLocks noChangeShapeType="1"/>
          </p:cNvSpPr>
          <p:nvPr/>
        </p:nvSpPr>
        <p:spPr bwMode="auto">
          <a:xfrm flipH="1" flipV="1">
            <a:off x="5795963" y="3933825"/>
            <a:ext cx="1441450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4522" name="Line 26"/>
          <p:cNvSpPr>
            <a:spLocks noChangeShapeType="1"/>
          </p:cNvSpPr>
          <p:nvPr/>
        </p:nvSpPr>
        <p:spPr bwMode="auto">
          <a:xfrm flipH="1">
            <a:off x="5651500" y="4365625"/>
            <a:ext cx="1585913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4524" name="Rectangle 28"/>
          <p:cNvSpPr>
            <a:spLocks noChangeArrowheads="1"/>
          </p:cNvSpPr>
          <p:nvPr/>
        </p:nvSpPr>
        <p:spPr bwMode="auto">
          <a:xfrm>
            <a:off x="3851275" y="1341438"/>
            <a:ext cx="5762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25" name="Rectangle 29"/>
          <p:cNvSpPr>
            <a:spLocks noChangeArrowheads="1"/>
          </p:cNvSpPr>
          <p:nvPr/>
        </p:nvSpPr>
        <p:spPr bwMode="auto">
          <a:xfrm>
            <a:off x="3995738" y="1773238"/>
            <a:ext cx="3603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26" name="Text Box 30"/>
          <p:cNvSpPr txBox="1">
            <a:spLocks noChangeArrowheads="1"/>
          </p:cNvSpPr>
          <p:nvPr/>
        </p:nvSpPr>
        <p:spPr bwMode="auto">
          <a:xfrm>
            <a:off x="3629025" y="836613"/>
            <a:ext cx="942975" cy="641350"/>
          </a:xfrm>
          <a:prstGeom prst="rect">
            <a:avLst/>
          </a:prstGeom>
          <a:solidFill>
            <a:srgbClr val="EAA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36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HCl</a:t>
            </a:r>
          </a:p>
        </p:txBody>
      </p:sp>
      <p:sp>
        <p:nvSpPr>
          <p:cNvPr id="234527" name="Line 31"/>
          <p:cNvSpPr>
            <a:spLocks noChangeShapeType="1"/>
          </p:cNvSpPr>
          <p:nvPr/>
        </p:nvSpPr>
        <p:spPr bwMode="auto">
          <a:xfrm flipH="1" flipV="1">
            <a:off x="3995738" y="1557338"/>
            <a:ext cx="144462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6" grpId="0" animBg="1"/>
      <p:bldP spid="234516" grpId="0" animBg="1"/>
      <p:bldP spid="234520" grpId="0" animBg="1"/>
      <p:bldP spid="234521" grpId="0" animBg="1"/>
      <p:bldP spid="234522" grpId="0" animBg="1"/>
      <p:bldP spid="234526" grpId="0" animBg="1"/>
      <p:bldP spid="23452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ext Box 2"/>
          <p:cNvSpPr txBox="1">
            <a:spLocks noChangeArrowheads="1"/>
          </p:cNvSpPr>
          <p:nvPr/>
        </p:nvSpPr>
        <p:spPr bwMode="auto">
          <a:xfrm>
            <a:off x="827088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7571" name="Rectangle 3"/>
          <p:cNvSpPr>
            <a:spLocks noChangeArrowheads="1"/>
          </p:cNvSpPr>
          <p:nvPr/>
        </p:nvSpPr>
        <p:spPr bwMode="auto">
          <a:xfrm>
            <a:off x="6516688" y="333375"/>
            <a:ext cx="2016125" cy="395288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</a:t>
            </a:r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6732588" y="836613"/>
            <a:ext cx="1798637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Producción HCl</a:t>
            </a:r>
          </a:p>
        </p:txBody>
      </p:sp>
      <p:pic>
        <p:nvPicPr>
          <p:cNvPr id="237596" name="Picture 28" descr="cel parietal  reposo H"/>
          <p:cNvPicPr>
            <a:picLocks noChangeAspect="1" noChangeArrowheads="1"/>
          </p:cNvPicPr>
          <p:nvPr/>
        </p:nvPicPr>
        <p:blipFill>
          <a:blip r:embed="rId2">
            <a:lum bright="-3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22" b="1740"/>
          <a:stretch>
            <a:fillRect/>
          </a:stretch>
        </p:blipFill>
        <p:spPr bwMode="auto">
          <a:xfrm>
            <a:off x="931863" y="1889580"/>
            <a:ext cx="3606800" cy="374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7597" name="Picture 29" descr="cel parietal activa H"/>
          <p:cNvPicPr>
            <a:picLocks noChangeAspect="1" noChangeArrowheads="1"/>
          </p:cNvPicPr>
          <p:nvPr/>
        </p:nvPicPr>
        <p:blipFill>
          <a:blip r:embed="rId3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2" t="5742" r="7980" b="15106"/>
          <a:stretch>
            <a:fillRect/>
          </a:stretch>
        </p:blipFill>
        <p:spPr bwMode="auto">
          <a:xfrm>
            <a:off x="4500563" y="1268413"/>
            <a:ext cx="3024187" cy="39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7599" name="Text Box 31"/>
          <p:cNvSpPr txBox="1">
            <a:spLocks noChangeArrowheads="1"/>
          </p:cNvSpPr>
          <p:nvPr/>
        </p:nvSpPr>
        <p:spPr bwMode="auto">
          <a:xfrm>
            <a:off x="1619250" y="1492705"/>
            <a:ext cx="1438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>
                <a:effectLst/>
              </a:rPr>
              <a:t>canalículos</a:t>
            </a:r>
          </a:p>
        </p:txBody>
      </p:sp>
      <p:sp>
        <p:nvSpPr>
          <p:cNvPr id="237600" name="Rectangle 32"/>
          <p:cNvSpPr>
            <a:spLocks noChangeArrowheads="1"/>
          </p:cNvSpPr>
          <p:nvPr/>
        </p:nvSpPr>
        <p:spPr bwMode="auto">
          <a:xfrm>
            <a:off x="3276600" y="1773238"/>
            <a:ext cx="10080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601" name="Text Box 33"/>
          <p:cNvSpPr txBox="1">
            <a:spLocks noChangeArrowheads="1"/>
          </p:cNvSpPr>
          <p:nvPr/>
        </p:nvSpPr>
        <p:spPr bwMode="auto">
          <a:xfrm>
            <a:off x="3154225" y="1318982"/>
            <a:ext cx="1130438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0" dirty="0" smtClean="0">
                <a:effectLst/>
              </a:rPr>
              <a:t>Bombas </a:t>
            </a:r>
          </a:p>
          <a:p>
            <a:r>
              <a:rPr lang="es-ES_tradnl" sz="1800" b="0" dirty="0" smtClean="0">
                <a:effectLst/>
              </a:rPr>
              <a:t>protones</a:t>
            </a:r>
            <a:endParaRPr lang="es-ES_tradnl" sz="1800" b="0" dirty="0">
              <a:effectLst/>
            </a:endParaRPr>
          </a:p>
        </p:txBody>
      </p:sp>
      <p:sp>
        <p:nvSpPr>
          <p:cNvPr id="237602" name="Text Box 34"/>
          <p:cNvSpPr txBox="1">
            <a:spLocks noChangeArrowheads="1"/>
          </p:cNvSpPr>
          <p:nvPr/>
        </p:nvSpPr>
        <p:spPr bwMode="auto">
          <a:xfrm>
            <a:off x="1754162" y="5798591"/>
            <a:ext cx="1112838" cy="366713"/>
          </a:xfrm>
          <a:prstGeom prst="rect">
            <a:avLst/>
          </a:prstGeom>
          <a:solidFill>
            <a:srgbClr val="6262D8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REPOSO</a:t>
            </a:r>
          </a:p>
        </p:txBody>
      </p:sp>
      <p:sp>
        <p:nvSpPr>
          <p:cNvPr id="237604" name="Text Box 36"/>
          <p:cNvSpPr txBox="1">
            <a:spLocks noChangeArrowheads="1"/>
          </p:cNvSpPr>
          <p:nvPr/>
        </p:nvSpPr>
        <p:spPr bwMode="auto">
          <a:xfrm>
            <a:off x="4787900" y="5805488"/>
            <a:ext cx="2324100" cy="528637"/>
          </a:xfrm>
          <a:prstGeom prst="rect">
            <a:avLst/>
          </a:prstGeom>
          <a:solidFill>
            <a:srgbClr val="EAACB2"/>
          </a:solidFill>
          <a:ln w="952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>
                <a:effectLst/>
              </a:rPr>
              <a:t>ACTIVIDAD</a:t>
            </a:r>
          </a:p>
        </p:txBody>
      </p:sp>
      <p:sp>
        <p:nvSpPr>
          <p:cNvPr id="237606" name="Text Box 38"/>
          <p:cNvSpPr txBox="1">
            <a:spLocks noChangeArrowheads="1"/>
          </p:cNvSpPr>
          <p:nvPr/>
        </p:nvSpPr>
        <p:spPr bwMode="auto">
          <a:xfrm>
            <a:off x="4573588" y="5038725"/>
            <a:ext cx="625492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 dirty="0" err="1">
                <a:solidFill>
                  <a:srgbClr val="0000CC"/>
                </a:solidFill>
              </a:rPr>
              <a:t>ACh</a:t>
            </a:r>
            <a:endParaRPr lang="es-ES_tradnl" sz="1800" b="0" dirty="0">
              <a:solidFill>
                <a:srgbClr val="0000CC"/>
              </a:solidFill>
            </a:endParaRPr>
          </a:p>
        </p:txBody>
      </p:sp>
      <p:sp>
        <p:nvSpPr>
          <p:cNvPr id="237607" name="Text Box 39"/>
          <p:cNvSpPr txBox="1">
            <a:spLocks noChangeArrowheads="1"/>
          </p:cNvSpPr>
          <p:nvPr/>
        </p:nvSpPr>
        <p:spPr bwMode="auto">
          <a:xfrm>
            <a:off x="5256543" y="5214404"/>
            <a:ext cx="12490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 dirty="0"/>
              <a:t>Histamina</a:t>
            </a:r>
          </a:p>
        </p:txBody>
      </p:sp>
      <p:sp>
        <p:nvSpPr>
          <p:cNvPr id="237608" name="Text Box 40"/>
          <p:cNvSpPr txBox="1">
            <a:spLocks noChangeArrowheads="1"/>
          </p:cNvSpPr>
          <p:nvPr/>
        </p:nvSpPr>
        <p:spPr bwMode="auto">
          <a:xfrm>
            <a:off x="6373813" y="5110163"/>
            <a:ext cx="10951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 dirty="0"/>
              <a:t>Gastrina</a:t>
            </a:r>
          </a:p>
        </p:txBody>
      </p:sp>
      <p:sp>
        <p:nvSpPr>
          <p:cNvPr id="237610" name="AutoShape 42"/>
          <p:cNvSpPr>
            <a:spLocks noChangeArrowheads="1"/>
          </p:cNvSpPr>
          <p:nvPr/>
        </p:nvSpPr>
        <p:spPr bwMode="auto">
          <a:xfrm>
            <a:off x="3995738" y="335756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accent1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7611" name="Text Box 43"/>
          <p:cNvSpPr txBox="1">
            <a:spLocks noChangeArrowheads="1"/>
          </p:cNvSpPr>
          <p:nvPr/>
        </p:nvSpPr>
        <p:spPr bwMode="auto">
          <a:xfrm>
            <a:off x="6975720" y="2795475"/>
            <a:ext cx="14192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C. Parietal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280427" y="6393820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2 Elipse"/>
          <p:cNvSpPr/>
          <p:nvPr/>
        </p:nvSpPr>
        <p:spPr bwMode="auto">
          <a:xfrm>
            <a:off x="1187624" y="4869160"/>
            <a:ext cx="431626" cy="45690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20 Elipse"/>
          <p:cNvSpPr/>
          <p:nvPr/>
        </p:nvSpPr>
        <p:spPr bwMode="auto">
          <a:xfrm>
            <a:off x="1916439" y="5179177"/>
            <a:ext cx="431626" cy="45690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21 Elipse"/>
          <p:cNvSpPr/>
          <p:nvPr/>
        </p:nvSpPr>
        <p:spPr bwMode="auto">
          <a:xfrm>
            <a:off x="2894806" y="5294830"/>
            <a:ext cx="597074" cy="54082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6660232" y="4869160"/>
            <a:ext cx="720080" cy="31001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5436096" y="4869160"/>
            <a:ext cx="288032" cy="42567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4572000" y="4581128"/>
            <a:ext cx="288032" cy="42567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66800" y="4840623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M3</a:t>
            </a:r>
            <a:endParaRPr lang="es-VE" dirty="0"/>
          </a:p>
        </p:txBody>
      </p:sp>
      <p:sp>
        <p:nvSpPr>
          <p:cNvPr id="28" name="27 CuadroTexto"/>
          <p:cNvSpPr txBox="1"/>
          <p:nvPr/>
        </p:nvSpPr>
        <p:spPr>
          <a:xfrm>
            <a:off x="1843788" y="5097611"/>
            <a:ext cx="466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H2</a:t>
            </a:r>
            <a:endParaRPr lang="es-VE" dirty="0"/>
          </a:p>
        </p:txBody>
      </p:sp>
      <p:sp>
        <p:nvSpPr>
          <p:cNvPr id="29" name="28 CuadroTexto"/>
          <p:cNvSpPr txBox="1"/>
          <p:nvPr/>
        </p:nvSpPr>
        <p:spPr>
          <a:xfrm>
            <a:off x="2885430" y="5229793"/>
            <a:ext cx="692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CCKB</a:t>
            </a:r>
            <a:endParaRPr lang="es-VE" dirty="0"/>
          </a:p>
        </p:txBody>
      </p:sp>
      <p:sp>
        <p:nvSpPr>
          <p:cNvPr id="2" name="1 CuadroTexto"/>
          <p:cNvSpPr txBox="1"/>
          <p:nvPr/>
        </p:nvSpPr>
        <p:spPr>
          <a:xfrm>
            <a:off x="1670823" y="5476806"/>
            <a:ext cx="1279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0" dirty="0" smtClean="0"/>
              <a:t>Receptores</a:t>
            </a:r>
            <a:endParaRPr lang="es-VE" b="0" dirty="0"/>
          </a:p>
        </p:txBody>
      </p:sp>
      <p:cxnSp>
        <p:nvCxnSpPr>
          <p:cNvPr id="8" name="7 Conector recto"/>
          <p:cNvCxnSpPr/>
          <p:nvPr/>
        </p:nvCxnSpPr>
        <p:spPr bwMode="auto">
          <a:xfrm>
            <a:off x="3995738" y="1965313"/>
            <a:ext cx="1203342" cy="830162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11 Conector recto"/>
          <p:cNvCxnSpPr/>
          <p:nvPr/>
        </p:nvCxnSpPr>
        <p:spPr bwMode="auto">
          <a:xfrm flipH="1">
            <a:off x="3154225" y="1965313"/>
            <a:ext cx="122376" cy="311559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2" grpId="0" animBg="1"/>
      <p:bldP spid="237604" grpId="0" animBg="1"/>
      <p:bldP spid="237604" grpId="1" animBg="1"/>
      <p:bldP spid="237606" grpId="0" animBg="1"/>
      <p:bldP spid="237607" grpId="0"/>
      <p:bldP spid="237608" grpId="0"/>
      <p:bldP spid="23761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8" name="Picture 4" descr="transportadores c parietal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1" r="13275" b="25085"/>
          <a:stretch>
            <a:fillRect/>
          </a:stretch>
        </p:blipFill>
        <p:spPr bwMode="auto">
          <a:xfrm>
            <a:off x="2418135" y="692150"/>
            <a:ext cx="4248150" cy="489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29" name="Text Box 5"/>
          <p:cNvSpPr txBox="1">
            <a:spLocks noChangeArrowheads="1"/>
          </p:cNvSpPr>
          <p:nvPr/>
        </p:nvSpPr>
        <p:spPr bwMode="auto">
          <a:xfrm>
            <a:off x="6675189" y="861294"/>
            <a:ext cx="2073275" cy="6699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Transportadores </a:t>
            </a:r>
          </a:p>
          <a:p>
            <a:r>
              <a:rPr lang="es-ES_tradnl" sz="1800" b="0">
                <a:effectLst/>
              </a:rPr>
              <a:t>de iones </a:t>
            </a:r>
          </a:p>
        </p:txBody>
      </p:sp>
      <p:sp>
        <p:nvSpPr>
          <p:cNvPr id="205831" name="Text Box 7"/>
          <p:cNvSpPr txBox="1">
            <a:spLocks noChangeArrowheads="1"/>
          </p:cNvSpPr>
          <p:nvPr/>
        </p:nvSpPr>
        <p:spPr bwMode="auto">
          <a:xfrm>
            <a:off x="656917" y="2049877"/>
            <a:ext cx="1500732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>
                <a:effectLst/>
              </a:rPr>
              <a:t>Borde apical</a:t>
            </a:r>
            <a:endParaRPr lang="es-ES" sz="1800" b="0" dirty="0">
              <a:effectLst/>
            </a:endParaRPr>
          </a:p>
        </p:txBody>
      </p:sp>
      <p:sp>
        <p:nvSpPr>
          <p:cNvPr id="205836" name="Text Box 12"/>
          <p:cNvSpPr txBox="1">
            <a:spLocks noChangeArrowheads="1"/>
          </p:cNvSpPr>
          <p:nvPr/>
        </p:nvSpPr>
        <p:spPr bwMode="auto">
          <a:xfrm>
            <a:off x="2714998" y="5672138"/>
            <a:ext cx="1287462" cy="701675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Cl</a:t>
            </a:r>
            <a:r>
              <a:rPr lang="es-ES_tradnl" sz="1800" b="0" baseline="30000">
                <a:effectLst/>
              </a:rPr>
              <a:t>-</a:t>
            </a:r>
            <a:r>
              <a:rPr lang="es-ES_tradnl" sz="1800" b="0">
                <a:effectLst/>
              </a:rPr>
              <a:t>-HCO</a:t>
            </a:r>
            <a:r>
              <a:rPr lang="es-ES_tradnl" sz="1800" b="0" baseline="-25000">
                <a:effectLst/>
              </a:rPr>
              <a:t>3</a:t>
            </a:r>
            <a:r>
              <a:rPr lang="es-ES_tradnl" sz="1800" b="0" baseline="30000">
                <a:effectLst/>
              </a:rPr>
              <a:t>-</a:t>
            </a:r>
            <a:r>
              <a:rPr lang="es-ES_tradnl" sz="2400" b="0">
                <a:effectLst/>
              </a:rPr>
              <a:t> </a:t>
            </a:r>
          </a:p>
          <a:p>
            <a:r>
              <a:rPr lang="es-ES_tradnl" b="0">
                <a:effectLst/>
              </a:rPr>
              <a:t>intercamb</a:t>
            </a:r>
            <a:endParaRPr lang="es-ES_tradnl" b="0" baseline="30000">
              <a:effectLst/>
            </a:endParaRPr>
          </a:p>
        </p:txBody>
      </p:sp>
      <p:sp>
        <p:nvSpPr>
          <p:cNvPr id="205837" name="Text Box 13"/>
          <p:cNvSpPr txBox="1">
            <a:spLocks noChangeArrowheads="1"/>
          </p:cNvSpPr>
          <p:nvPr/>
        </p:nvSpPr>
        <p:spPr bwMode="auto">
          <a:xfrm>
            <a:off x="4146923" y="5661025"/>
            <a:ext cx="1139825" cy="946150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Na</a:t>
            </a:r>
            <a:r>
              <a:rPr lang="es-ES_tradnl" sz="1800" b="0" baseline="30000">
                <a:effectLst/>
              </a:rPr>
              <a:t>+</a:t>
            </a:r>
            <a:r>
              <a:rPr lang="es-ES_tradnl" sz="1800" b="0">
                <a:effectLst/>
              </a:rPr>
              <a:t>-H</a:t>
            </a:r>
            <a:r>
              <a:rPr lang="es-ES_tradnl" sz="1800" b="0" baseline="30000">
                <a:effectLst/>
              </a:rPr>
              <a:t>+</a:t>
            </a:r>
            <a:r>
              <a:rPr lang="es-ES_tradnl" sz="2400" b="0">
                <a:effectLst/>
              </a:rPr>
              <a:t> </a:t>
            </a:r>
          </a:p>
          <a:p>
            <a:pPr algn="l"/>
            <a:r>
              <a:rPr lang="es-ES_tradnl" b="0">
                <a:effectLst/>
              </a:rPr>
              <a:t> </a:t>
            </a:r>
            <a:r>
              <a:rPr lang="es-ES_tradnl" sz="1400" b="0">
                <a:effectLst/>
              </a:rPr>
              <a:t>NHE-1 </a:t>
            </a:r>
          </a:p>
          <a:p>
            <a:pPr algn="l"/>
            <a:r>
              <a:rPr lang="es-ES_tradnl" b="0">
                <a:effectLst/>
              </a:rPr>
              <a:t>intercamb</a:t>
            </a:r>
          </a:p>
        </p:txBody>
      </p:sp>
      <p:sp>
        <p:nvSpPr>
          <p:cNvPr id="205839" name="Text Box 15"/>
          <p:cNvSpPr txBox="1">
            <a:spLocks noChangeArrowheads="1"/>
          </p:cNvSpPr>
          <p:nvPr/>
        </p:nvSpPr>
        <p:spPr bwMode="auto">
          <a:xfrm>
            <a:off x="5367710" y="5672138"/>
            <a:ext cx="1652588" cy="366712"/>
          </a:xfrm>
          <a:prstGeom prst="rect">
            <a:avLst/>
          </a:prstGeom>
          <a:solidFill>
            <a:srgbClr val="FF99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Na</a:t>
            </a:r>
            <a:r>
              <a:rPr lang="es-ES_tradnl" sz="1800" b="0" baseline="30000">
                <a:effectLst/>
              </a:rPr>
              <a:t>+</a:t>
            </a:r>
            <a:r>
              <a:rPr lang="es-ES_tradnl" sz="1800" b="0">
                <a:effectLst/>
              </a:rPr>
              <a:t>-K</a:t>
            </a:r>
            <a:r>
              <a:rPr lang="es-ES_tradnl" sz="1800" b="0" baseline="30000">
                <a:effectLst/>
              </a:rPr>
              <a:t>+</a:t>
            </a:r>
            <a:r>
              <a:rPr lang="es-ES_tradnl" sz="1800" b="0">
                <a:effectLst/>
              </a:rPr>
              <a:t>ATPasa</a:t>
            </a:r>
          </a:p>
        </p:txBody>
      </p:sp>
      <p:sp>
        <p:nvSpPr>
          <p:cNvPr id="205841" name="Rectangle 17"/>
          <p:cNvSpPr>
            <a:spLocks noChangeArrowheads="1"/>
          </p:cNvSpPr>
          <p:nvPr/>
        </p:nvSpPr>
        <p:spPr bwMode="auto">
          <a:xfrm>
            <a:off x="6932364" y="332656"/>
            <a:ext cx="179863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Producción HCl</a:t>
            </a:r>
          </a:p>
        </p:txBody>
      </p:sp>
      <p:sp>
        <p:nvSpPr>
          <p:cNvPr id="205842" name="Text Box 18"/>
          <p:cNvSpPr txBox="1">
            <a:spLocks noChangeArrowheads="1"/>
          </p:cNvSpPr>
          <p:nvPr/>
        </p:nvSpPr>
        <p:spPr bwMode="auto">
          <a:xfrm>
            <a:off x="371118" y="4762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5843" name="Text Box 19"/>
          <p:cNvSpPr txBox="1">
            <a:spLocks noChangeArrowheads="1"/>
          </p:cNvSpPr>
          <p:nvPr/>
        </p:nvSpPr>
        <p:spPr bwMode="auto">
          <a:xfrm>
            <a:off x="6305748" y="2962276"/>
            <a:ext cx="164500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 b="0">
                <a:effectLst/>
              </a:rPr>
              <a:t>C. Parietal</a:t>
            </a:r>
          </a:p>
        </p:txBody>
      </p:sp>
      <p:sp>
        <p:nvSpPr>
          <p:cNvPr id="205844" name="Oval 20"/>
          <p:cNvSpPr>
            <a:spLocks noChangeArrowheads="1"/>
          </p:cNvSpPr>
          <p:nvPr/>
        </p:nvSpPr>
        <p:spPr bwMode="auto">
          <a:xfrm>
            <a:off x="2272085" y="1484313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32" name="Text Box 8"/>
          <p:cNvSpPr txBox="1">
            <a:spLocks noChangeArrowheads="1"/>
          </p:cNvSpPr>
          <p:nvPr/>
        </p:nvSpPr>
        <p:spPr bwMode="auto">
          <a:xfrm>
            <a:off x="1479923" y="1484313"/>
            <a:ext cx="1069975" cy="366712"/>
          </a:xfrm>
          <a:prstGeom prst="rect">
            <a:avLst/>
          </a:prstGeom>
          <a:solidFill>
            <a:srgbClr val="C5FF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Canal Cl</a:t>
            </a:r>
            <a:r>
              <a:rPr lang="es-ES_tradnl" sz="1800" b="0" baseline="30000">
                <a:effectLst/>
              </a:rPr>
              <a:t>-</a:t>
            </a:r>
          </a:p>
        </p:txBody>
      </p:sp>
      <p:sp>
        <p:nvSpPr>
          <p:cNvPr id="205845" name="Rectangle 21"/>
          <p:cNvSpPr>
            <a:spLocks noChangeArrowheads="1"/>
          </p:cNvSpPr>
          <p:nvPr/>
        </p:nvSpPr>
        <p:spPr bwMode="auto">
          <a:xfrm>
            <a:off x="5223248" y="1412875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35" name="Text Box 11"/>
          <p:cNvSpPr txBox="1">
            <a:spLocks noChangeArrowheads="1"/>
          </p:cNvSpPr>
          <p:nvPr/>
        </p:nvSpPr>
        <p:spPr bwMode="auto">
          <a:xfrm>
            <a:off x="5223248" y="1412875"/>
            <a:ext cx="1055687" cy="366713"/>
          </a:xfrm>
          <a:prstGeom prst="rect">
            <a:avLst/>
          </a:prstGeom>
          <a:solidFill>
            <a:srgbClr val="FFB5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Canal K+</a:t>
            </a:r>
            <a:endParaRPr lang="es-ES_tradnl" sz="1800" b="0" baseline="30000">
              <a:effectLst/>
            </a:endParaRPr>
          </a:p>
        </p:txBody>
      </p:sp>
      <p:sp>
        <p:nvSpPr>
          <p:cNvPr id="205846" name="Rectangle 22"/>
          <p:cNvSpPr>
            <a:spLocks noChangeArrowheads="1"/>
          </p:cNvSpPr>
          <p:nvPr/>
        </p:nvSpPr>
        <p:spPr bwMode="auto">
          <a:xfrm>
            <a:off x="3423023" y="908050"/>
            <a:ext cx="10810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48" name="Text Box 24"/>
          <p:cNvSpPr txBox="1">
            <a:spLocks noChangeArrowheads="1"/>
          </p:cNvSpPr>
          <p:nvPr/>
        </p:nvSpPr>
        <p:spPr bwMode="auto">
          <a:xfrm>
            <a:off x="695205" y="4777022"/>
            <a:ext cx="1382110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Borde </a:t>
            </a:r>
          </a:p>
          <a:p>
            <a:r>
              <a:rPr lang="es-ES" sz="18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laterobasal</a:t>
            </a:r>
            <a:endParaRPr lang="es-ES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5849" name="Oval 25"/>
          <p:cNvSpPr>
            <a:spLocks noChangeArrowheads="1"/>
          </p:cNvSpPr>
          <p:nvPr/>
        </p:nvSpPr>
        <p:spPr bwMode="auto">
          <a:xfrm>
            <a:off x="5728073" y="4221163"/>
            <a:ext cx="4318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50" name="Text Box 26"/>
          <p:cNvSpPr txBox="1">
            <a:spLocks noChangeArrowheads="1"/>
          </p:cNvSpPr>
          <p:nvPr/>
        </p:nvSpPr>
        <p:spPr bwMode="auto">
          <a:xfrm>
            <a:off x="5583610" y="4244975"/>
            <a:ext cx="555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BC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2K+</a:t>
            </a:r>
          </a:p>
        </p:txBody>
      </p:sp>
      <p:sp>
        <p:nvSpPr>
          <p:cNvPr id="205851" name="Oval 27"/>
          <p:cNvSpPr>
            <a:spLocks noChangeArrowheads="1"/>
          </p:cNvSpPr>
          <p:nvPr/>
        </p:nvSpPr>
        <p:spPr bwMode="auto">
          <a:xfrm>
            <a:off x="4359648" y="4221163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52" name="Text Box 28"/>
          <p:cNvSpPr txBox="1">
            <a:spLocks noChangeArrowheads="1"/>
          </p:cNvSpPr>
          <p:nvPr/>
        </p:nvSpPr>
        <p:spPr bwMode="auto">
          <a:xfrm>
            <a:off x="4365998" y="4341813"/>
            <a:ext cx="390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H</a:t>
            </a:r>
            <a:r>
              <a:rPr lang="es-ES_tradnl" sz="1400" baseline="30000">
                <a:effectLst/>
              </a:rPr>
              <a:t>+</a:t>
            </a:r>
          </a:p>
        </p:txBody>
      </p:sp>
      <p:sp>
        <p:nvSpPr>
          <p:cNvPr id="205853" name="Rectangle 29"/>
          <p:cNvSpPr>
            <a:spLocks noChangeArrowheads="1"/>
          </p:cNvSpPr>
          <p:nvPr/>
        </p:nvSpPr>
        <p:spPr bwMode="auto">
          <a:xfrm>
            <a:off x="3423023" y="3357563"/>
            <a:ext cx="1081087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54" name="Text Box 30"/>
          <p:cNvSpPr txBox="1">
            <a:spLocks noChangeArrowheads="1"/>
          </p:cNvSpPr>
          <p:nvPr/>
        </p:nvSpPr>
        <p:spPr bwMode="auto">
          <a:xfrm>
            <a:off x="3496048" y="3357563"/>
            <a:ext cx="14590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/>
              </a:rPr>
              <a:t>H</a:t>
            </a:r>
            <a:r>
              <a:rPr lang="es-ES_tradnl" sz="1800" baseline="30000" dirty="0">
                <a:effectLst/>
              </a:rPr>
              <a:t>+ </a:t>
            </a:r>
            <a:r>
              <a:rPr lang="es-ES_tradnl" sz="1800" dirty="0">
                <a:effectLst/>
              </a:rPr>
              <a:t>+ HCO</a:t>
            </a:r>
            <a:r>
              <a:rPr lang="es-ES_tradnl" sz="1800" baseline="-25000" dirty="0">
                <a:effectLst/>
              </a:rPr>
              <a:t>3</a:t>
            </a:r>
            <a:r>
              <a:rPr lang="es-ES_tradnl" sz="1800" baseline="30000" dirty="0">
                <a:effectLst/>
              </a:rPr>
              <a:t>-</a:t>
            </a:r>
          </a:p>
        </p:txBody>
      </p:sp>
      <p:sp>
        <p:nvSpPr>
          <p:cNvPr id="205856" name="Rectangle 32"/>
          <p:cNvSpPr>
            <a:spLocks noChangeArrowheads="1"/>
          </p:cNvSpPr>
          <p:nvPr/>
        </p:nvSpPr>
        <p:spPr bwMode="auto">
          <a:xfrm>
            <a:off x="3496048" y="1052513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55" name="Line 31"/>
          <p:cNvSpPr>
            <a:spLocks noChangeShapeType="1"/>
          </p:cNvSpPr>
          <p:nvPr/>
        </p:nvSpPr>
        <p:spPr bwMode="auto">
          <a:xfrm flipH="1">
            <a:off x="3927847" y="1052513"/>
            <a:ext cx="431799" cy="9636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5833" name="Text Box 9"/>
          <p:cNvSpPr txBox="1">
            <a:spLocks noChangeArrowheads="1"/>
          </p:cNvSpPr>
          <p:nvPr/>
        </p:nvSpPr>
        <p:spPr bwMode="auto">
          <a:xfrm>
            <a:off x="3340425" y="442912"/>
            <a:ext cx="2082800" cy="609600"/>
          </a:xfrm>
          <a:prstGeom prst="rect">
            <a:avLst/>
          </a:prstGeom>
          <a:solidFill>
            <a:srgbClr val="CACAF2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Bomba de protones</a:t>
            </a:r>
          </a:p>
          <a:p>
            <a:r>
              <a:rPr lang="es-ES_tradnl">
                <a:effectLst/>
              </a:rPr>
              <a:t>H</a:t>
            </a:r>
            <a:r>
              <a:rPr lang="es-ES_tradnl" baseline="30000">
                <a:effectLst/>
              </a:rPr>
              <a:t>+</a:t>
            </a:r>
            <a:r>
              <a:rPr lang="es-ES_tradnl">
                <a:effectLst/>
              </a:rPr>
              <a:t>-K</a:t>
            </a:r>
            <a:r>
              <a:rPr lang="es-ES_tradnl" baseline="30000">
                <a:effectLst/>
              </a:rPr>
              <a:t>+</a:t>
            </a:r>
            <a:r>
              <a:rPr lang="es-ES_tradnl">
                <a:effectLst/>
              </a:rPr>
              <a:t>ATPasa</a:t>
            </a:r>
            <a:endParaRPr lang="es-ES_tradnl" baseline="30000">
              <a:effectLst/>
            </a:endParaRPr>
          </a:p>
        </p:txBody>
      </p:sp>
      <p:sp>
        <p:nvSpPr>
          <p:cNvPr id="205857" name="Text Box 33"/>
          <p:cNvSpPr txBox="1">
            <a:spLocks noChangeArrowheads="1"/>
          </p:cNvSpPr>
          <p:nvPr/>
        </p:nvSpPr>
        <p:spPr bwMode="auto">
          <a:xfrm>
            <a:off x="3616229" y="1253480"/>
            <a:ext cx="5453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ACB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dirty="0">
                <a:effectLst/>
              </a:rPr>
              <a:t>H</a:t>
            </a:r>
            <a:r>
              <a:rPr lang="es-ES_tradnl" sz="2400" baseline="30000" dirty="0">
                <a:effectLst/>
              </a:rPr>
              <a:t>+</a:t>
            </a:r>
          </a:p>
        </p:txBody>
      </p:sp>
      <p:sp>
        <p:nvSpPr>
          <p:cNvPr id="205858" name="Text Box 34"/>
          <p:cNvSpPr txBox="1">
            <a:spLocks noChangeArrowheads="1"/>
          </p:cNvSpPr>
          <p:nvPr/>
        </p:nvSpPr>
        <p:spPr bwMode="auto">
          <a:xfrm>
            <a:off x="4069506" y="2397124"/>
            <a:ext cx="4203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BC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/>
              </a:rPr>
              <a:t>K</a:t>
            </a:r>
            <a:r>
              <a:rPr lang="es-ES_tradnl" sz="1800" baseline="30000" dirty="0">
                <a:effectLst/>
              </a:rPr>
              <a:t>+</a:t>
            </a:r>
          </a:p>
        </p:txBody>
      </p:sp>
      <p:sp>
        <p:nvSpPr>
          <p:cNvPr id="205859" name="Rectangle 35"/>
          <p:cNvSpPr>
            <a:spLocks noChangeArrowheads="1"/>
          </p:cNvSpPr>
          <p:nvPr/>
        </p:nvSpPr>
        <p:spPr bwMode="auto">
          <a:xfrm>
            <a:off x="2559423" y="981075"/>
            <a:ext cx="2889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60" name="Text Box 36"/>
          <p:cNvSpPr txBox="1">
            <a:spLocks noChangeArrowheads="1"/>
          </p:cNvSpPr>
          <p:nvPr/>
        </p:nvSpPr>
        <p:spPr bwMode="auto">
          <a:xfrm>
            <a:off x="2627784" y="951111"/>
            <a:ext cx="5854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FF6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dirty="0">
                <a:effectLst/>
              </a:rPr>
              <a:t>Cl</a:t>
            </a:r>
            <a:r>
              <a:rPr lang="es-ES_tradnl" sz="2400" baseline="30000" dirty="0">
                <a:effectLst/>
              </a:rPr>
              <a:t>-</a:t>
            </a:r>
          </a:p>
        </p:txBody>
      </p:sp>
      <p:sp>
        <p:nvSpPr>
          <p:cNvPr id="205861" name="Rectangle 37"/>
          <p:cNvSpPr>
            <a:spLocks noChangeArrowheads="1"/>
          </p:cNvSpPr>
          <p:nvPr/>
        </p:nvSpPr>
        <p:spPr bwMode="auto">
          <a:xfrm>
            <a:off x="2848348" y="4149725"/>
            <a:ext cx="4318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63" name="Text Box 39"/>
          <p:cNvSpPr txBox="1">
            <a:spLocks noChangeArrowheads="1"/>
          </p:cNvSpPr>
          <p:nvPr/>
        </p:nvSpPr>
        <p:spPr bwMode="auto">
          <a:xfrm>
            <a:off x="2775323" y="4052888"/>
            <a:ext cx="447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Cl</a:t>
            </a:r>
            <a:r>
              <a:rPr lang="es-ES_tradnl" sz="1800" b="0" baseline="30000">
                <a:effectLst/>
              </a:rPr>
              <a:t>-</a:t>
            </a:r>
          </a:p>
        </p:txBody>
      </p:sp>
      <p:sp>
        <p:nvSpPr>
          <p:cNvPr id="205865" name="Rectangle 41"/>
          <p:cNvSpPr>
            <a:spLocks noChangeArrowheads="1"/>
          </p:cNvSpPr>
          <p:nvPr/>
        </p:nvSpPr>
        <p:spPr bwMode="auto">
          <a:xfrm>
            <a:off x="3135685" y="5300663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64" name="Text Box 40"/>
          <p:cNvSpPr txBox="1">
            <a:spLocks noChangeArrowheads="1"/>
          </p:cNvSpPr>
          <p:nvPr/>
        </p:nvSpPr>
        <p:spPr bwMode="auto">
          <a:xfrm>
            <a:off x="2991223" y="5203825"/>
            <a:ext cx="798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HCO</a:t>
            </a:r>
            <a:r>
              <a:rPr lang="es-ES_tradnl" baseline="-25000">
                <a:effectLst/>
              </a:rPr>
              <a:t>3</a:t>
            </a:r>
            <a:r>
              <a:rPr lang="es-ES_tradnl" baseline="30000">
                <a:effectLst/>
              </a:rPr>
              <a:t>-</a:t>
            </a:r>
          </a:p>
        </p:txBody>
      </p:sp>
      <p:sp>
        <p:nvSpPr>
          <p:cNvPr id="205866" name="Rectangle 42"/>
          <p:cNvSpPr>
            <a:spLocks noChangeArrowheads="1"/>
          </p:cNvSpPr>
          <p:nvPr/>
        </p:nvSpPr>
        <p:spPr bwMode="auto">
          <a:xfrm>
            <a:off x="3711948" y="5229225"/>
            <a:ext cx="5032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67" name="Text Box 43"/>
          <p:cNvSpPr txBox="1">
            <a:spLocks noChangeArrowheads="1"/>
          </p:cNvSpPr>
          <p:nvPr/>
        </p:nvSpPr>
        <p:spPr bwMode="auto">
          <a:xfrm>
            <a:off x="3711948" y="5203825"/>
            <a:ext cx="798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HCO</a:t>
            </a:r>
            <a:r>
              <a:rPr lang="es-ES_tradnl" baseline="-25000">
                <a:effectLst/>
              </a:rPr>
              <a:t>3</a:t>
            </a:r>
            <a:r>
              <a:rPr lang="es-ES_tradnl" baseline="30000">
                <a:effectLst/>
              </a:rPr>
              <a:t>-</a:t>
            </a: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cxnSp>
        <p:nvCxnSpPr>
          <p:cNvPr id="3" name="2 Conector recto de flecha"/>
          <p:cNvCxnSpPr>
            <a:stCxn id="205831" idx="3"/>
          </p:cNvCxnSpPr>
          <p:nvPr/>
        </p:nvCxnSpPr>
        <p:spPr bwMode="auto">
          <a:xfrm flipV="1">
            <a:off x="2157649" y="2049877"/>
            <a:ext cx="330336" cy="184666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38 Conector recto de flecha"/>
          <p:cNvCxnSpPr/>
          <p:nvPr/>
        </p:nvCxnSpPr>
        <p:spPr bwMode="auto">
          <a:xfrm flipV="1">
            <a:off x="2077315" y="4581525"/>
            <a:ext cx="497543" cy="591689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40 Conector recto de flecha"/>
          <p:cNvCxnSpPr/>
          <p:nvPr/>
        </p:nvCxnSpPr>
        <p:spPr bwMode="auto">
          <a:xfrm flipV="1">
            <a:off x="2068538" y="4880659"/>
            <a:ext cx="779810" cy="306197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9 CuadroTexto"/>
          <p:cNvSpPr txBox="1"/>
          <p:nvPr/>
        </p:nvSpPr>
        <p:spPr>
          <a:xfrm>
            <a:off x="1694178" y="541412"/>
            <a:ext cx="793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LUZ</a:t>
            </a:r>
            <a:endParaRPr lang="es-VE" sz="2400" dirty="0"/>
          </a:p>
        </p:txBody>
      </p:sp>
      <p:sp>
        <p:nvSpPr>
          <p:cNvPr id="48" name="47 CuadroTexto"/>
          <p:cNvSpPr txBox="1"/>
          <p:nvPr/>
        </p:nvSpPr>
        <p:spPr>
          <a:xfrm>
            <a:off x="758468" y="5804617"/>
            <a:ext cx="1851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/>
              <a:t>INTERSTICIO</a:t>
            </a:r>
            <a:endParaRPr lang="es-VE" sz="1800" dirty="0"/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283975" y="6581951"/>
            <a:ext cx="551946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000" b="0" dirty="0" err="1" smtClean="0">
                <a:latin typeface="Times New Roman" pitchFamily="18" charset="0"/>
                <a:cs typeface="Times New Roman" pitchFamily="18" charset="0"/>
              </a:rPr>
              <a:t>Adaptado</a:t>
            </a:r>
            <a:r>
              <a:rPr lang="en-US" sz="10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0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3423816" y="1124745"/>
            <a:ext cx="1293019" cy="1639094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4225575" y="2962276"/>
            <a:ext cx="284885" cy="3952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165081" y="3005139"/>
            <a:ext cx="551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A.C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6" grpId="0" animBg="1"/>
      <p:bldP spid="205837" grpId="0" animBg="1"/>
      <p:bldP spid="205839" grpId="0" animBg="1"/>
      <p:bldP spid="205832" grpId="0" animBg="1"/>
      <p:bldP spid="205835" grpId="0" animBg="1"/>
      <p:bldP spid="205855" grpId="0" animBg="1"/>
      <p:bldP spid="205833" grpId="0" animBg="1"/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6" name="Picture 4" descr="mec sec HCL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76250"/>
            <a:ext cx="6729413" cy="607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2636838" y="4173538"/>
            <a:ext cx="1052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FF6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Canal Cl</a:t>
            </a:r>
            <a:r>
              <a:rPr lang="es-ES_tradnl" baseline="30000">
                <a:effectLst/>
              </a:rPr>
              <a:t>-</a:t>
            </a:r>
          </a:p>
        </p:txBody>
      </p:sp>
      <p:sp>
        <p:nvSpPr>
          <p:cNvPr id="207878" name="Text Box 6"/>
          <p:cNvSpPr txBox="1">
            <a:spLocks noChangeArrowheads="1"/>
          </p:cNvSpPr>
          <p:nvPr/>
        </p:nvSpPr>
        <p:spPr bwMode="auto">
          <a:xfrm>
            <a:off x="2033588" y="1712913"/>
            <a:ext cx="1714500" cy="457200"/>
          </a:xfrm>
          <a:prstGeom prst="rect">
            <a:avLst/>
          </a:prstGeom>
          <a:solidFill>
            <a:srgbClr val="CACA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>
                <a:effectLst/>
              </a:rPr>
              <a:t>H</a:t>
            </a:r>
            <a:r>
              <a:rPr lang="es-ES_tradnl" sz="2400" b="0" baseline="30000">
                <a:effectLst/>
              </a:rPr>
              <a:t>+</a:t>
            </a:r>
            <a:r>
              <a:rPr lang="es-ES_tradnl" sz="2400" b="0">
                <a:effectLst/>
              </a:rPr>
              <a:t>-K</a:t>
            </a:r>
            <a:r>
              <a:rPr lang="es-ES_tradnl" sz="2400" b="0" baseline="30000">
                <a:effectLst/>
              </a:rPr>
              <a:t>+</a:t>
            </a:r>
            <a:r>
              <a:rPr lang="es-ES_tradnl" sz="1800" b="0">
                <a:effectLst/>
              </a:rPr>
              <a:t>ATPasa</a:t>
            </a:r>
            <a:endParaRPr lang="es-ES_tradnl" sz="1800" b="0" baseline="30000">
              <a:effectLst/>
            </a:endParaRPr>
          </a:p>
        </p:txBody>
      </p:sp>
      <p:sp>
        <p:nvSpPr>
          <p:cNvPr id="207879" name="Text Box 7"/>
          <p:cNvSpPr txBox="1">
            <a:spLocks noChangeArrowheads="1"/>
          </p:cNvSpPr>
          <p:nvPr/>
        </p:nvSpPr>
        <p:spPr bwMode="auto">
          <a:xfrm>
            <a:off x="5921375" y="1281113"/>
            <a:ext cx="1652588" cy="366712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Na</a:t>
            </a:r>
            <a:r>
              <a:rPr lang="es-ES_tradnl" sz="1800" b="0" baseline="30000">
                <a:effectLst/>
              </a:rPr>
              <a:t>+</a:t>
            </a:r>
            <a:r>
              <a:rPr lang="es-ES_tradnl" sz="1800" b="0">
                <a:effectLst/>
              </a:rPr>
              <a:t>-K</a:t>
            </a:r>
            <a:r>
              <a:rPr lang="es-ES_tradnl" sz="1800" b="0" baseline="30000">
                <a:effectLst/>
              </a:rPr>
              <a:t>+</a:t>
            </a:r>
            <a:r>
              <a:rPr lang="es-ES_tradnl" sz="1800" b="0">
                <a:effectLst/>
              </a:rPr>
              <a:t>ATPasa</a:t>
            </a:r>
          </a:p>
        </p:txBody>
      </p:sp>
      <p:sp>
        <p:nvSpPr>
          <p:cNvPr id="207880" name="Text Box 8"/>
          <p:cNvSpPr txBox="1">
            <a:spLocks noChangeArrowheads="1"/>
          </p:cNvSpPr>
          <p:nvPr/>
        </p:nvSpPr>
        <p:spPr bwMode="auto">
          <a:xfrm>
            <a:off x="6875463" y="3933825"/>
            <a:ext cx="12779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Cl</a:t>
            </a:r>
            <a:r>
              <a:rPr lang="es-ES_tradnl" baseline="30000">
                <a:effectLst/>
              </a:rPr>
              <a:t>-</a:t>
            </a:r>
            <a:r>
              <a:rPr lang="es-ES_tradnl">
                <a:effectLst/>
              </a:rPr>
              <a:t>-HCO</a:t>
            </a:r>
            <a:r>
              <a:rPr lang="es-ES_tradnl" baseline="-25000">
                <a:effectLst/>
              </a:rPr>
              <a:t>3</a:t>
            </a:r>
            <a:r>
              <a:rPr lang="es-ES_tradnl" baseline="30000">
                <a:effectLst/>
              </a:rPr>
              <a:t>-</a:t>
            </a:r>
            <a:r>
              <a:rPr lang="es-ES_tradnl">
                <a:effectLst/>
              </a:rPr>
              <a:t> </a:t>
            </a:r>
          </a:p>
          <a:p>
            <a:r>
              <a:rPr lang="es-ES_tradnl" b="0">
                <a:effectLst/>
              </a:rPr>
              <a:t>intercamb</a:t>
            </a:r>
            <a:endParaRPr lang="es-ES_tradnl" b="0" baseline="30000">
              <a:effectLst/>
            </a:endParaRPr>
          </a:p>
        </p:txBody>
      </p:sp>
      <p:sp>
        <p:nvSpPr>
          <p:cNvPr id="207884" name="Text Box 12"/>
          <p:cNvSpPr txBox="1">
            <a:spLocks noChangeArrowheads="1"/>
          </p:cNvSpPr>
          <p:nvPr/>
        </p:nvSpPr>
        <p:spPr bwMode="auto">
          <a:xfrm>
            <a:off x="539750" y="4724400"/>
            <a:ext cx="2628900" cy="1281113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MX" sz="18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ENZIMAS</a:t>
            </a:r>
          </a:p>
          <a:p>
            <a:endParaRPr lang="es-MX" sz="1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Anhidrasa carbónica </a:t>
            </a:r>
          </a:p>
          <a:p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2. Bomba de protones</a:t>
            </a:r>
          </a:p>
          <a:p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3. Bomba sodio-potasio</a:t>
            </a:r>
          </a:p>
        </p:txBody>
      </p:sp>
      <p:sp>
        <p:nvSpPr>
          <p:cNvPr id="207888" name="Text Box 16"/>
          <p:cNvSpPr txBox="1">
            <a:spLocks noChangeArrowheads="1"/>
          </p:cNvSpPr>
          <p:nvPr/>
        </p:nvSpPr>
        <p:spPr bwMode="auto">
          <a:xfrm>
            <a:off x="1547813" y="1773238"/>
            <a:ext cx="409575" cy="395287"/>
          </a:xfrm>
          <a:prstGeom prst="rect">
            <a:avLst/>
          </a:prstGeom>
          <a:solidFill>
            <a:srgbClr val="9999FF"/>
          </a:solidFill>
          <a:ln w="28575">
            <a:solidFill>
              <a:srgbClr val="99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2.</a:t>
            </a:r>
          </a:p>
        </p:txBody>
      </p:sp>
      <p:sp>
        <p:nvSpPr>
          <p:cNvPr id="207890" name="Text Box 18"/>
          <p:cNvSpPr txBox="1">
            <a:spLocks noChangeArrowheads="1"/>
          </p:cNvSpPr>
          <p:nvPr/>
        </p:nvSpPr>
        <p:spPr bwMode="auto">
          <a:xfrm>
            <a:off x="5364163" y="1268413"/>
            <a:ext cx="503237" cy="395287"/>
          </a:xfrm>
          <a:prstGeom prst="rect">
            <a:avLst/>
          </a:prstGeom>
          <a:solidFill>
            <a:srgbClr val="FF99CC"/>
          </a:solidFill>
          <a:ln w="28575">
            <a:solidFill>
              <a:srgbClr val="CC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>
                <a:effectLst/>
              </a:rPr>
              <a:t>3.</a:t>
            </a:r>
          </a:p>
        </p:txBody>
      </p:sp>
      <p:sp>
        <p:nvSpPr>
          <p:cNvPr id="207891" name="Text Box 19"/>
          <p:cNvSpPr txBox="1">
            <a:spLocks noChangeArrowheads="1"/>
          </p:cNvSpPr>
          <p:nvPr/>
        </p:nvSpPr>
        <p:spPr bwMode="auto">
          <a:xfrm>
            <a:off x="611187" y="620713"/>
            <a:ext cx="108108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892" name="Rectangle 20"/>
          <p:cNvSpPr>
            <a:spLocks noChangeArrowheads="1"/>
          </p:cNvSpPr>
          <p:nvPr/>
        </p:nvSpPr>
        <p:spPr bwMode="auto">
          <a:xfrm>
            <a:off x="3490913" y="620713"/>
            <a:ext cx="223361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93" name="Rectangle 21"/>
          <p:cNvSpPr>
            <a:spLocks noChangeArrowheads="1"/>
          </p:cNvSpPr>
          <p:nvPr/>
        </p:nvSpPr>
        <p:spPr bwMode="auto">
          <a:xfrm>
            <a:off x="6659563" y="836613"/>
            <a:ext cx="11525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94" name="Rectangle 22"/>
          <p:cNvSpPr>
            <a:spLocks noChangeArrowheads="1"/>
          </p:cNvSpPr>
          <p:nvPr/>
        </p:nvSpPr>
        <p:spPr bwMode="auto">
          <a:xfrm>
            <a:off x="5075238" y="4652963"/>
            <a:ext cx="10810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95" name="Text Box 23"/>
          <p:cNvSpPr txBox="1">
            <a:spLocks noChangeArrowheads="1"/>
          </p:cNvSpPr>
          <p:nvPr/>
        </p:nvSpPr>
        <p:spPr bwMode="auto">
          <a:xfrm>
            <a:off x="5049838" y="4605338"/>
            <a:ext cx="1670050" cy="611187"/>
          </a:xfrm>
          <a:prstGeom prst="rect">
            <a:avLst/>
          </a:prstGeom>
          <a:solidFill>
            <a:srgbClr val="FAB6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Anhidrasa </a:t>
            </a:r>
          </a:p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Carbónica</a:t>
            </a: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(AC)</a:t>
            </a:r>
          </a:p>
        </p:txBody>
      </p:sp>
      <p:sp>
        <p:nvSpPr>
          <p:cNvPr id="207896" name="Text Box 24"/>
          <p:cNvSpPr txBox="1">
            <a:spLocks noChangeArrowheads="1"/>
          </p:cNvSpPr>
          <p:nvPr/>
        </p:nvSpPr>
        <p:spPr bwMode="auto">
          <a:xfrm>
            <a:off x="3420731" y="806748"/>
            <a:ext cx="167677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C. Parietal</a:t>
            </a:r>
          </a:p>
        </p:txBody>
      </p:sp>
      <p:sp>
        <p:nvSpPr>
          <p:cNvPr id="207899" name="Rectangle 27"/>
          <p:cNvSpPr>
            <a:spLocks noChangeArrowheads="1"/>
          </p:cNvSpPr>
          <p:nvPr/>
        </p:nvSpPr>
        <p:spPr bwMode="auto">
          <a:xfrm>
            <a:off x="1908175" y="908050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3" name="Text Box 11"/>
          <p:cNvSpPr txBox="1">
            <a:spLocks noChangeArrowheads="1"/>
          </p:cNvSpPr>
          <p:nvPr/>
        </p:nvSpPr>
        <p:spPr bwMode="auto">
          <a:xfrm>
            <a:off x="755650" y="2749550"/>
            <a:ext cx="838200" cy="579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200" b="0">
                <a:effectLst/>
              </a:rPr>
              <a:t>Luz</a:t>
            </a:r>
          </a:p>
        </p:txBody>
      </p:sp>
      <p:sp>
        <p:nvSpPr>
          <p:cNvPr id="207889" name="Text Box 17"/>
          <p:cNvSpPr txBox="1">
            <a:spLocks noChangeArrowheads="1"/>
          </p:cNvSpPr>
          <p:nvPr/>
        </p:nvSpPr>
        <p:spPr bwMode="auto">
          <a:xfrm>
            <a:off x="4227513" y="4724400"/>
            <a:ext cx="382587" cy="404813"/>
          </a:xfrm>
          <a:prstGeom prst="rect">
            <a:avLst/>
          </a:prstGeom>
          <a:solidFill>
            <a:srgbClr val="F7986D"/>
          </a:solidFill>
          <a:ln w="38100">
            <a:solidFill>
              <a:srgbClr val="A73A0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1.</a:t>
            </a:r>
          </a:p>
        </p:txBody>
      </p:sp>
      <p:sp>
        <p:nvSpPr>
          <p:cNvPr id="207886" name="Rectangle 14"/>
          <p:cNvSpPr>
            <a:spLocks noChangeArrowheads="1"/>
          </p:cNvSpPr>
          <p:nvPr/>
        </p:nvSpPr>
        <p:spPr bwMode="auto">
          <a:xfrm>
            <a:off x="6877050" y="333375"/>
            <a:ext cx="179863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Producción HCl</a:t>
            </a:r>
          </a:p>
        </p:txBody>
      </p:sp>
      <p:sp>
        <p:nvSpPr>
          <p:cNvPr id="207901" name="Text Box 29"/>
          <p:cNvSpPr txBox="1">
            <a:spLocks noChangeArrowheads="1"/>
          </p:cNvSpPr>
          <p:nvPr/>
        </p:nvSpPr>
        <p:spPr bwMode="auto">
          <a:xfrm>
            <a:off x="7380288" y="2708275"/>
            <a:ext cx="148590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Intersticio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8" grpId="0" animBg="1"/>
      <p:bldP spid="207879" grpId="0" animBg="1"/>
      <p:bldP spid="207884" grpId="0" animBg="1"/>
      <p:bldP spid="207888" grpId="0" animBg="1"/>
      <p:bldP spid="207890" grpId="0" animBg="1"/>
      <p:bldP spid="207895" grpId="0" animBg="1"/>
      <p:bldP spid="20788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20" name="Picture 4" descr="produccion hc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01"/>
          <a:stretch>
            <a:fillRect/>
          </a:stretch>
        </p:blipFill>
        <p:spPr bwMode="auto">
          <a:xfrm>
            <a:off x="1447800" y="0"/>
            <a:ext cx="6183313" cy="54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5470525" y="3860800"/>
            <a:ext cx="830263" cy="274638"/>
          </a:xfrm>
          <a:prstGeom prst="rect">
            <a:avLst/>
          </a:prstGeom>
          <a:solidFill>
            <a:srgbClr val="D9FF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Canal Cl</a:t>
            </a:r>
            <a:r>
              <a:rPr lang="es-ES_tradnl" sz="1200" baseline="30000">
                <a:effectLst/>
              </a:rPr>
              <a:t>-</a:t>
            </a:r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5335588" y="1844675"/>
            <a:ext cx="820737" cy="274638"/>
          </a:xfrm>
          <a:prstGeom prst="rect">
            <a:avLst/>
          </a:prstGeom>
          <a:solidFill>
            <a:srgbClr val="FFE2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Canal K+</a:t>
            </a:r>
            <a:endParaRPr lang="es-ES_tradnl" sz="1200" baseline="30000">
              <a:effectLst/>
            </a:endParaRPr>
          </a:p>
        </p:txBody>
      </p:sp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1814513" y="1989138"/>
            <a:ext cx="1244600" cy="274637"/>
          </a:xfrm>
          <a:prstGeom prst="rect">
            <a:avLst/>
          </a:prstGeom>
          <a:solidFill>
            <a:srgbClr val="FFD9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Na</a:t>
            </a:r>
            <a:r>
              <a:rPr lang="es-ES_tradnl" sz="1200" baseline="30000">
                <a:effectLst/>
              </a:rPr>
              <a:t>+</a:t>
            </a:r>
            <a:r>
              <a:rPr lang="es-ES_tradnl" sz="1200">
                <a:effectLst/>
              </a:rPr>
              <a:t>-K</a:t>
            </a:r>
            <a:r>
              <a:rPr lang="es-ES_tradnl" sz="1200" baseline="30000">
                <a:effectLst/>
              </a:rPr>
              <a:t>+</a:t>
            </a:r>
            <a:r>
              <a:rPr lang="es-ES_tradnl" sz="1200">
                <a:effectLst/>
              </a:rPr>
              <a:t>ATPasa</a:t>
            </a:r>
          </a:p>
        </p:txBody>
      </p:sp>
      <p:sp>
        <p:nvSpPr>
          <p:cNvPr id="214032" name="Oval 16"/>
          <p:cNvSpPr>
            <a:spLocks noChangeArrowheads="1"/>
          </p:cNvSpPr>
          <p:nvPr/>
        </p:nvSpPr>
        <p:spPr bwMode="auto">
          <a:xfrm>
            <a:off x="2987675" y="2997200"/>
            <a:ext cx="288925" cy="288925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5</a:t>
            </a:r>
          </a:p>
        </p:txBody>
      </p:sp>
      <p:sp>
        <p:nvSpPr>
          <p:cNvPr id="214033" name="Oval 17"/>
          <p:cNvSpPr>
            <a:spLocks noChangeArrowheads="1"/>
          </p:cNvSpPr>
          <p:nvPr/>
        </p:nvSpPr>
        <p:spPr bwMode="auto">
          <a:xfrm>
            <a:off x="3059113" y="4365625"/>
            <a:ext cx="288925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6</a:t>
            </a:r>
          </a:p>
        </p:txBody>
      </p:sp>
      <p:sp>
        <p:nvSpPr>
          <p:cNvPr id="214040" name="Text Box 24"/>
          <p:cNvSpPr txBox="1">
            <a:spLocks noChangeArrowheads="1"/>
          </p:cNvSpPr>
          <p:nvPr/>
        </p:nvSpPr>
        <p:spPr bwMode="auto">
          <a:xfrm>
            <a:off x="611188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4041" name="Text Box 25"/>
          <p:cNvSpPr txBox="1">
            <a:spLocks noChangeArrowheads="1"/>
          </p:cNvSpPr>
          <p:nvPr/>
        </p:nvSpPr>
        <p:spPr bwMode="auto">
          <a:xfrm>
            <a:off x="923925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4042" name="Rectangle 26"/>
          <p:cNvSpPr>
            <a:spLocks noChangeArrowheads="1"/>
          </p:cNvSpPr>
          <p:nvPr/>
        </p:nvSpPr>
        <p:spPr bwMode="auto">
          <a:xfrm>
            <a:off x="1692275" y="3644900"/>
            <a:ext cx="503238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43" name="Rectangle 27"/>
          <p:cNvSpPr>
            <a:spLocks noChangeArrowheads="1"/>
          </p:cNvSpPr>
          <p:nvPr/>
        </p:nvSpPr>
        <p:spPr bwMode="auto">
          <a:xfrm>
            <a:off x="6804025" y="5084763"/>
            <a:ext cx="2159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46" name="Rectangle 30"/>
          <p:cNvSpPr>
            <a:spLocks noChangeArrowheads="1"/>
          </p:cNvSpPr>
          <p:nvPr/>
        </p:nvSpPr>
        <p:spPr bwMode="auto">
          <a:xfrm>
            <a:off x="1547813" y="836613"/>
            <a:ext cx="10080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47" name="Rectangle 31"/>
          <p:cNvSpPr>
            <a:spLocks noChangeArrowheads="1"/>
          </p:cNvSpPr>
          <p:nvPr/>
        </p:nvSpPr>
        <p:spPr bwMode="auto">
          <a:xfrm>
            <a:off x="3132138" y="476250"/>
            <a:ext cx="20161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49" name="Rectangle 33"/>
          <p:cNvSpPr>
            <a:spLocks noChangeArrowheads="1"/>
          </p:cNvSpPr>
          <p:nvPr/>
        </p:nvSpPr>
        <p:spPr bwMode="auto">
          <a:xfrm>
            <a:off x="5867400" y="981075"/>
            <a:ext cx="86518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5" name="Text Box 19"/>
          <p:cNvSpPr txBox="1">
            <a:spLocks noChangeArrowheads="1"/>
          </p:cNvSpPr>
          <p:nvPr/>
        </p:nvSpPr>
        <p:spPr bwMode="auto">
          <a:xfrm>
            <a:off x="7596188" y="3168650"/>
            <a:ext cx="75565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>
                <a:effectLst/>
              </a:rPr>
              <a:t>Luz</a:t>
            </a:r>
          </a:p>
        </p:txBody>
      </p:sp>
      <p:sp>
        <p:nvSpPr>
          <p:cNvPr id="214050" name="Text Box 34"/>
          <p:cNvSpPr txBox="1">
            <a:spLocks noChangeArrowheads="1"/>
          </p:cNvSpPr>
          <p:nvPr/>
        </p:nvSpPr>
        <p:spPr bwMode="auto">
          <a:xfrm>
            <a:off x="3635375" y="765175"/>
            <a:ext cx="13017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C. parietal</a:t>
            </a:r>
          </a:p>
        </p:txBody>
      </p:sp>
      <p:sp>
        <p:nvSpPr>
          <p:cNvPr id="214051" name="Rectangle 35"/>
          <p:cNvSpPr>
            <a:spLocks noChangeArrowheads="1"/>
          </p:cNvSpPr>
          <p:nvPr/>
        </p:nvSpPr>
        <p:spPr bwMode="auto">
          <a:xfrm>
            <a:off x="1476375" y="4581525"/>
            <a:ext cx="1079500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52" name="Oval 36"/>
          <p:cNvSpPr>
            <a:spLocks noChangeArrowheads="1"/>
          </p:cNvSpPr>
          <p:nvPr/>
        </p:nvSpPr>
        <p:spPr bwMode="auto">
          <a:xfrm>
            <a:off x="6588125" y="2708275"/>
            <a:ext cx="2889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26" name="Oval 10"/>
          <p:cNvSpPr>
            <a:spLocks noChangeArrowheads="1"/>
          </p:cNvSpPr>
          <p:nvPr/>
        </p:nvSpPr>
        <p:spPr bwMode="auto">
          <a:xfrm>
            <a:off x="5580063" y="2565400"/>
            <a:ext cx="288925" cy="287338"/>
          </a:xfrm>
          <a:prstGeom prst="ellipse">
            <a:avLst/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1</a:t>
            </a:r>
          </a:p>
        </p:txBody>
      </p:sp>
      <p:sp>
        <p:nvSpPr>
          <p:cNvPr id="214053" name="Oval 37"/>
          <p:cNvSpPr>
            <a:spLocks noChangeArrowheads="1"/>
          </p:cNvSpPr>
          <p:nvPr/>
        </p:nvSpPr>
        <p:spPr bwMode="auto">
          <a:xfrm>
            <a:off x="6732588" y="4508500"/>
            <a:ext cx="360362" cy="433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29" name="Oval 13"/>
          <p:cNvSpPr>
            <a:spLocks noChangeArrowheads="1"/>
          </p:cNvSpPr>
          <p:nvPr/>
        </p:nvSpPr>
        <p:spPr bwMode="auto">
          <a:xfrm>
            <a:off x="5651500" y="3573463"/>
            <a:ext cx="288925" cy="2873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2</a:t>
            </a:r>
          </a:p>
        </p:txBody>
      </p:sp>
      <p:sp>
        <p:nvSpPr>
          <p:cNvPr id="214054" name="Oval 38"/>
          <p:cNvSpPr>
            <a:spLocks noChangeArrowheads="1"/>
          </p:cNvSpPr>
          <p:nvPr/>
        </p:nvSpPr>
        <p:spPr bwMode="auto">
          <a:xfrm>
            <a:off x="6659563" y="1916113"/>
            <a:ext cx="433387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55" name="Oval 39"/>
          <p:cNvSpPr>
            <a:spLocks noChangeArrowheads="1"/>
          </p:cNvSpPr>
          <p:nvPr/>
        </p:nvSpPr>
        <p:spPr bwMode="auto">
          <a:xfrm>
            <a:off x="6516688" y="4076700"/>
            <a:ext cx="503237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57" name="Rectangle 41"/>
          <p:cNvSpPr>
            <a:spLocks noChangeArrowheads="1"/>
          </p:cNvSpPr>
          <p:nvPr/>
        </p:nvSpPr>
        <p:spPr bwMode="auto">
          <a:xfrm>
            <a:off x="6156325" y="2565400"/>
            <a:ext cx="57626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58" name="Text Box 42"/>
          <p:cNvSpPr txBox="1">
            <a:spLocks noChangeArrowheads="1"/>
          </p:cNvSpPr>
          <p:nvPr/>
        </p:nvSpPr>
        <p:spPr bwMode="auto">
          <a:xfrm>
            <a:off x="6084888" y="2549525"/>
            <a:ext cx="6048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4059" name="Rectangle 43"/>
          <p:cNvSpPr>
            <a:spLocks noChangeArrowheads="1"/>
          </p:cNvSpPr>
          <p:nvPr/>
        </p:nvSpPr>
        <p:spPr bwMode="auto">
          <a:xfrm>
            <a:off x="6443663" y="1989138"/>
            <a:ext cx="2159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61" name="Text Box 45"/>
          <p:cNvSpPr txBox="1">
            <a:spLocks noChangeArrowheads="1"/>
          </p:cNvSpPr>
          <p:nvPr/>
        </p:nvSpPr>
        <p:spPr bwMode="auto">
          <a:xfrm>
            <a:off x="6372225" y="2084388"/>
            <a:ext cx="393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4062" name="Rectangle 46"/>
          <p:cNvSpPr>
            <a:spLocks noChangeArrowheads="1"/>
          </p:cNvSpPr>
          <p:nvPr/>
        </p:nvSpPr>
        <p:spPr bwMode="auto">
          <a:xfrm>
            <a:off x="6300788" y="4652963"/>
            <a:ext cx="4318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63" name="Rectangle 47"/>
          <p:cNvSpPr>
            <a:spLocks noChangeArrowheads="1"/>
          </p:cNvSpPr>
          <p:nvPr/>
        </p:nvSpPr>
        <p:spPr bwMode="auto">
          <a:xfrm>
            <a:off x="2555875" y="4508500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64" name="Text Box 48"/>
          <p:cNvSpPr txBox="1">
            <a:spLocks noChangeArrowheads="1"/>
          </p:cNvSpPr>
          <p:nvPr/>
        </p:nvSpPr>
        <p:spPr bwMode="auto">
          <a:xfrm>
            <a:off x="2484438" y="4581525"/>
            <a:ext cx="587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H</a:t>
            </a:r>
            <a:r>
              <a:rPr lang="es-ES_tradnl" baseline="-25000">
                <a:effectLst/>
              </a:rPr>
              <a:t>2</a:t>
            </a:r>
            <a:r>
              <a:rPr lang="es-ES_tradnl">
                <a:effectLst/>
              </a:rPr>
              <a:t>O</a:t>
            </a:r>
          </a:p>
        </p:txBody>
      </p:sp>
      <p:sp>
        <p:nvSpPr>
          <p:cNvPr id="214065" name="Text Box 49"/>
          <p:cNvSpPr txBox="1">
            <a:spLocks noChangeArrowheads="1"/>
          </p:cNvSpPr>
          <p:nvPr/>
        </p:nvSpPr>
        <p:spPr bwMode="auto">
          <a:xfrm>
            <a:off x="6289675" y="4605338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/>
              </a:rPr>
              <a:t>H</a:t>
            </a:r>
            <a:r>
              <a:rPr lang="es-ES_tradnl" sz="2000" baseline="-25000">
                <a:effectLst/>
              </a:rPr>
              <a:t>2</a:t>
            </a:r>
            <a:r>
              <a:rPr lang="es-ES_tradnl" sz="2000">
                <a:effectLst/>
              </a:rPr>
              <a:t>O</a:t>
            </a:r>
          </a:p>
        </p:txBody>
      </p:sp>
      <p:sp>
        <p:nvSpPr>
          <p:cNvPr id="214066" name="Rectangle 50"/>
          <p:cNvSpPr>
            <a:spLocks noChangeArrowheads="1"/>
          </p:cNvSpPr>
          <p:nvPr/>
        </p:nvSpPr>
        <p:spPr bwMode="auto">
          <a:xfrm>
            <a:off x="1979613" y="3141663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67" name="Text Box 51"/>
          <p:cNvSpPr txBox="1">
            <a:spLocks noChangeArrowheads="1"/>
          </p:cNvSpPr>
          <p:nvPr/>
        </p:nvSpPr>
        <p:spPr bwMode="auto">
          <a:xfrm>
            <a:off x="1835150" y="29972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HCO</a:t>
            </a:r>
            <a:r>
              <a:rPr lang="es-ES_tradnl" sz="1800" b="0" baseline="-25000">
                <a:effectLst/>
              </a:rPr>
              <a:t>3</a:t>
            </a:r>
            <a:r>
              <a:rPr lang="es-ES_tradnl" sz="1800" b="0" baseline="30000">
                <a:effectLst/>
              </a:rPr>
              <a:t>-</a:t>
            </a:r>
          </a:p>
        </p:txBody>
      </p:sp>
      <p:sp>
        <p:nvSpPr>
          <p:cNvPr id="214044" name="AutoShape 28"/>
          <p:cNvSpPr>
            <a:spLocks noChangeArrowheads="1"/>
          </p:cNvSpPr>
          <p:nvPr/>
        </p:nvSpPr>
        <p:spPr bwMode="auto">
          <a:xfrm>
            <a:off x="2051050" y="3933825"/>
            <a:ext cx="215900" cy="1008063"/>
          </a:xfrm>
          <a:prstGeom prst="downArrow">
            <a:avLst>
              <a:gd name="adj1" fmla="val 50000"/>
              <a:gd name="adj2" fmla="val 116728"/>
            </a:avLst>
          </a:prstGeom>
          <a:solidFill>
            <a:srgbClr val="9CC2EC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6" name="Text Box 20"/>
          <p:cNvSpPr txBox="1">
            <a:spLocks noChangeArrowheads="1"/>
          </p:cNvSpPr>
          <p:nvPr/>
        </p:nvSpPr>
        <p:spPr bwMode="auto">
          <a:xfrm>
            <a:off x="1547813" y="5013325"/>
            <a:ext cx="1223962" cy="485775"/>
          </a:xfrm>
          <a:prstGeom prst="rect">
            <a:avLst/>
          </a:prstGeom>
          <a:solidFill>
            <a:srgbClr val="BDDE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400">
                <a:effectLst/>
              </a:rPr>
              <a:t>HCO</a:t>
            </a:r>
            <a:r>
              <a:rPr lang="es-ES_tradnl" sz="2400" baseline="-25000">
                <a:effectLst/>
              </a:rPr>
              <a:t>3</a:t>
            </a:r>
            <a:r>
              <a:rPr lang="es-ES_tradnl" sz="2400" baseline="30000">
                <a:effectLst/>
              </a:rPr>
              <a:t>-</a:t>
            </a:r>
          </a:p>
        </p:txBody>
      </p:sp>
      <p:sp>
        <p:nvSpPr>
          <p:cNvPr id="214068" name="Rectangle 52"/>
          <p:cNvSpPr>
            <a:spLocks noChangeArrowheads="1"/>
          </p:cNvSpPr>
          <p:nvPr/>
        </p:nvSpPr>
        <p:spPr bwMode="auto">
          <a:xfrm>
            <a:off x="1835150" y="1628775"/>
            <a:ext cx="6492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69" name="Text Box 53"/>
          <p:cNvSpPr txBox="1">
            <a:spLocks noChangeArrowheads="1"/>
          </p:cNvSpPr>
          <p:nvPr/>
        </p:nvSpPr>
        <p:spPr bwMode="auto">
          <a:xfrm>
            <a:off x="1908175" y="1700213"/>
            <a:ext cx="6969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3Na</a:t>
            </a:r>
            <a:r>
              <a:rPr lang="es-ES_tradnl" sz="1800" b="0" baseline="30000">
                <a:effectLst/>
              </a:rPr>
              <a:t>+</a:t>
            </a:r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2370138" y="3441700"/>
            <a:ext cx="977900" cy="274638"/>
          </a:xfrm>
          <a:prstGeom prst="rect">
            <a:avLst/>
          </a:prstGeom>
          <a:solidFill>
            <a:srgbClr val="9CC2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Cl</a:t>
            </a:r>
            <a:r>
              <a:rPr lang="es-ES_tradnl" sz="1200" baseline="30000">
                <a:effectLst/>
              </a:rPr>
              <a:t>-</a:t>
            </a:r>
            <a:r>
              <a:rPr lang="es-ES_tradnl" sz="1200">
                <a:effectLst/>
              </a:rPr>
              <a:t>-HCO</a:t>
            </a:r>
            <a:r>
              <a:rPr lang="es-ES_tradnl" sz="1200" baseline="-25000">
                <a:effectLst/>
              </a:rPr>
              <a:t>3</a:t>
            </a:r>
            <a:r>
              <a:rPr lang="es-ES_tradnl" sz="1200" baseline="30000">
                <a:effectLst/>
              </a:rPr>
              <a:t>-</a:t>
            </a:r>
            <a:r>
              <a:rPr lang="es-ES_tradnl" sz="1200" b="0">
                <a:effectLst/>
              </a:rPr>
              <a:t> </a:t>
            </a:r>
            <a:endParaRPr lang="es-ES_tradnl" sz="1200" b="0" baseline="30000">
              <a:effectLst/>
            </a:endParaRPr>
          </a:p>
        </p:txBody>
      </p:sp>
      <p:sp>
        <p:nvSpPr>
          <p:cNvPr id="214071" name="Rectangle 55"/>
          <p:cNvSpPr>
            <a:spLocks noChangeArrowheads="1"/>
          </p:cNvSpPr>
          <p:nvPr/>
        </p:nvSpPr>
        <p:spPr bwMode="auto">
          <a:xfrm>
            <a:off x="3419475" y="2133600"/>
            <a:ext cx="4318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70" name="Text Box 54"/>
          <p:cNvSpPr txBox="1">
            <a:spLocks noChangeArrowheads="1"/>
          </p:cNvSpPr>
          <p:nvPr/>
        </p:nvSpPr>
        <p:spPr bwMode="auto">
          <a:xfrm>
            <a:off x="3348038" y="2205038"/>
            <a:ext cx="517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2K</a:t>
            </a:r>
            <a:r>
              <a:rPr lang="es-ES_tradnl" baseline="30000">
                <a:effectLst/>
              </a:rPr>
              <a:t>+</a:t>
            </a:r>
          </a:p>
        </p:txBody>
      </p:sp>
      <p:sp>
        <p:nvSpPr>
          <p:cNvPr id="214072" name="Rectangle 56"/>
          <p:cNvSpPr>
            <a:spLocks noChangeArrowheads="1"/>
          </p:cNvSpPr>
          <p:nvPr/>
        </p:nvSpPr>
        <p:spPr bwMode="auto">
          <a:xfrm>
            <a:off x="3635375" y="3860800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73" name="Text Box 57"/>
          <p:cNvSpPr txBox="1">
            <a:spLocks noChangeArrowheads="1"/>
          </p:cNvSpPr>
          <p:nvPr/>
        </p:nvSpPr>
        <p:spPr bwMode="auto">
          <a:xfrm>
            <a:off x="3708400" y="3644900"/>
            <a:ext cx="450850" cy="336550"/>
          </a:xfrm>
          <a:prstGeom prst="rect">
            <a:avLst/>
          </a:prstGeom>
          <a:solidFill>
            <a:srgbClr val="D9FF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Cl</a:t>
            </a:r>
            <a:r>
              <a:rPr lang="es-ES_tradnl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</p:txBody>
      </p:sp>
      <p:sp>
        <p:nvSpPr>
          <p:cNvPr id="214074" name="Rectangle 58"/>
          <p:cNvSpPr>
            <a:spLocks noChangeArrowheads="1"/>
          </p:cNvSpPr>
          <p:nvPr/>
        </p:nvSpPr>
        <p:spPr bwMode="auto">
          <a:xfrm>
            <a:off x="4932363" y="3213100"/>
            <a:ext cx="28733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75" name="Text Box 59"/>
          <p:cNvSpPr txBox="1">
            <a:spLocks noChangeArrowheads="1"/>
          </p:cNvSpPr>
          <p:nvPr/>
        </p:nvSpPr>
        <p:spPr bwMode="auto">
          <a:xfrm>
            <a:off x="5003800" y="3189288"/>
            <a:ext cx="393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4076" name="Rectangle 60"/>
          <p:cNvSpPr>
            <a:spLocks noChangeArrowheads="1"/>
          </p:cNvSpPr>
          <p:nvPr/>
        </p:nvSpPr>
        <p:spPr bwMode="auto">
          <a:xfrm>
            <a:off x="3924300" y="2276475"/>
            <a:ext cx="6477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77" name="Text Box 61"/>
          <p:cNvSpPr txBox="1">
            <a:spLocks noChangeArrowheads="1"/>
          </p:cNvSpPr>
          <p:nvPr/>
        </p:nvSpPr>
        <p:spPr bwMode="auto">
          <a:xfrm>
            <a:off x="3941763" y="23495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CO</a:t>
            </a:r>
            <a:r>
              <a:rPr lang="es-ES_tradnl" sz="1200" baseline="-25000">
                <a:effectLst/>
              </a:rPr>
              <a:t>2</a:t>
            </a:r>
            <a:r>
              <a:rPr lang="es-ES_tradnl" sz="1200">
                <a:effectLst/>
              </a:rPr>
              <a:t> + H</a:t>
            </a:r>
            <a:r>
              <a:rPr lang="es-ES_tradnl" sz="1200" baseline="-25000">
                <a:effectLst/>
              </a:rPr>
              <a:t>2</a:t>
            </a:r>
            <a:r>
              <a:rPr lang="es-ES_tradnl" sz="1200">
                <a:effectLst/>
              </a:rPr>
              <a:t>O</a:t>
            </a:r>
          </a:p>
        </p:txBody>
      </p:sp>
      <p:sp>
        <p:nvSpPr>
          <p:cNvPr id="214078" name="Text Box 62"/>
          <p:cNvSpPr txBox="1">
            <a:spLocks noChangeArrowheads="1"/>
          </p:cNvSpPr>
          <p:nvPr/>
        </p:nvSpPr>
        <p:spPr bwMode="auto">
          <a:xfrm>
            <a:off x="4427538" y="2565400"/>
            <a:ext cx="423862" cy="304800"/>
          </a:xfrm>
          <a:prstGeom prst="rect">
            <a:avLst/>
          </a:prstGeom>
          <a:solidFill>
            <a:srgbClr val="FCD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AC</a:t>
            </a:r>
          </a:p>
        </p:txBody>
      </p:sp>
      <p:sp>
        <p:nvSpPr>
          <p:cNvPr id="214079" name="Line 63"/>
          <p:cNvSpPr>
            <a:spLocks noChangeShapeType="1"/>
          </p:cNvSpPr>
          <p:nvPr/>
        </p:nvSpPr>
        <p:spPr bwMode="auto">
          <a:xfrm>
            <a:off x="4356100" y="263683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31" name="Oval 15"/>
          <p:cNvSpPr>
            <a:spLocks noChangeArrowheads="1"/>
          </p:cNvSpPr>
          <p:nvPr/>
        </p:nvSpPr>
        <p:spPr bwMode="auto">
          <a:xfrm>
            <a:off x="4283075" y="2060575"/>
            <a:ext cx="288925" cy="287338"/>
          </a:xfrm>
          <a:prstGeom prst="ellipse">
            <a:avLst/>
          </a:prstGeom>
          <a:solidFill>
            <a:srgbClr val="FFAFA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4</a:t>
            </a:r>
          </a:p>
        </p:txBody>
      </p:sp>
      <p:sp>
        <p:nvSpPr>
          <p:cNvPr id="214080" name="Rectangle 64"/>
          <p:cNvSpPr>
            <a:spLocks noChangeArrowheads="1"/>
          </p:cNvSpPr>
          <p:nvPr/>
        </p:nvSpPr>
        <p:spPr bwMode="auto">
          <a:xfrm>
            <a:off x="3276600" y="2781300"/>
            <a:ext cx="10080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81" name="Rectangle 65"/>
          <p:cNvSpPr>
            <a:spLocks noChangeArrowheads="1"/>
          </p:cNvSpPr>
          <p:nvPr/>
        </p:nvSpPr>
        <p:spPr bwMode="auto">
          <a:xfrm>
            <a:off x="4140200" y="3141663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82" name="Oval 66"/>
          <p:cNvSpPr>
            <a:spLocks noChangeArrowheads="1"/>
          </p:cNvSpPr>
          <p:nvPr/>
        </p:nvSpPr>
        <p:spPr bwMode="auto">
          <a:xfrm>
            <a:off x="3419475" y="3357563"/>
            <a:ext cx="144463" cy="714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83" name="Text Box 67"/>
          <p:cNvSpPr txBox="1">
            <a:spLocks noChangeArrowheads="1"/>
          </p:cNvSpPr>
          <p:nvPr/>
        </p:nvSpPr>
        <p:spPr bwMode="auto">
          <a:xfrm>
            <a:off x="3995738" y="2852738"/>
            <a:ext cx="71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H</a:t>
            </a:r>
            <a:r>
              <a:rPr lang="es-ES_tradnl" sz="1400" baseline="-25000">
                <a:effectLst/>
              </a:rPr>
              <a:t>2</a:t>
            </a:r>
            <a:r>
              <a:rPr lang="es-ES_tradnl" sz="1400">
                <a:effectLst/>
              </a:rPr>
              <a:t>CO</a:t>
            </a:r>
            <a:r>
              <a:rPr lang="es-ES_tradnl" sz="1400" baseline="-25000">
                <a:effectLst/>
              </a:rPr>
              <a:t>3</a:t>
            </a:r>
          </a:p>
        </p:txBody>
      </p:sp>
      <p:sp>
        <p:nvSpPr>
          <p:cNvPr id="214084" name="Text Box 68"/>
          <p:cNvSpPr txBox="1">
            <a:spLocks noChangeArrowheads="1"/>
          </p:cNvSpPr>
          <p:nvPr/>
        </p:nvSpPr>
        <p:spPr bwMode="auto">
          <a:xfrm>
            <a:off x="4572000" y="3205163"/>
            <a:ext cx="390525" cy="304800"/>
          </a:xfrm>
          <a:prstGeom prst="rect">
            <a:avLst/>
          </a:prstGeom>
          <a:solidFill>
            <a:srgbClr val="BC7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H</a:t>
            </a:r>
            <a:r>
              <a:rPr lang="es-ES_tradnl" sz="1400" baseline="30000">
                <a:effectLst/>
              </a:rPr>
              <a:t>+</a:t>
            </a:r>
          </a:p>
        </p:txBody>
      </p:sp>
      <p:sp>
        <p:nvSpPr>
          <p:cNvPr id="214085" name="Text Box 69"/>
          <p:cNvSpPr txBox="1">
            <a:spLocks noChangeArrowheads="1"/>
          </p:cNvSpPr>
          <p:nvPr/>
        </p:nvSpPr>
        <p:spPr bwMode="auto">
          <a:xfrm>
            <a:off x="3419475" y="3205163"/>
            <a:ext cx="711200" cy="304800"/>
          </a:xfrm>
          <a:prstGeom prst="rect">
            <a:avLst/>
          </a:prstGeom>
          <a:solidFill>
            <a:srgbClr val="9CC2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HCO</a:t>
            </a:r>
            <a:r>
              <a:rPr lang="es-ES_tradnl" sz="1400" baseline="-25000">
                <a:effectLst/>
              </a:rPr>
              <a:t>3</a:t>
            </a:r>
            <a:r>
              <a:rPr lang="es-ES_tradnl" sz="1400" baseline="30000">
                <a:effectLst/>
              </a:rPr>
              <a:t>-</a:t>
            </a:r>
          </a:p>
        </p:txBody>
      </p:sp>
      <p:sp>
        <p:nvSpPr>
          <p:cNvPr id="214086" name="Line 70"/>
          <p:cNvSpPr>
            <a:spLocks noChangeShapeType="1"/>
          </p:cNvSpPr>
          <p:nvPr/>
        </p:nvSpPr>
        <p:spPr bwMode="auto">
          <a:xfrm flipH="1">
            <a:off x="3924300" y="3141663"/>
            <a:ext cx="21590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88" name="Line 72"/>
          <p:cNvSpPr>
            <a:spLocks noChangeShapeType="1"/>
          </p:cNvSpPr>
          <p:nvPr/>
        </p:nvSpPr>
        <p:spPr bwMode="auto">
          <a:xfrm>
            <a:off x="4498975" y="3141663"/>
            <a:ext cx="144463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89" name="Rectangle 73"/>
          <p:cNvSpPr>
            <a:spLocks noChangeArrowheads="1"/>
          </p:cNvSpPr>
          <p:nvPr/>
        </p:nvSpPr>
        <p:spPr bwMode="auto">
          <a:xfrm>
            <a:off x="2987675" y="1412875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4" name="Oval 18"/>
          <p:cNvSpPr>
            <a:spLocks noChangeArrowheads="1"/>
          </p:cNvSpPr>
          <p:nvPr/>
        </p:nvSpPr>
        <p:spPr bwMode="auto">
          <a:xfrm>
            <a:off x="2771775" y="1484313"/>
            <a:ext cx="360363" cy="36195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7</a:t>
            </a:r>
          </a:p>
        </p:txBody>
      </p:sp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5909468" y="3011487"/>
            <a:ext cx="1319213" cy="314325"/>
          </a:xfrm>
          <a:prstGeom prst="rect">
            <a:avLst/>
          </a:prstGeom>
          <a:solidFill>
            <a:srgbClr val="CACAF2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H</a:t>
            </a:r>
            <a:r>
              <a:rPr lang="es-ES_tradnl" sz="1400" baseline="30000">
                <a:effectLst/>
              </a:rPr>
              <a:t>+</a:t>
            </a:r>
            <a:r>
              <a:rPr lang="es-ES_tradnl" sz="1400">
                <a:effectLst/>
              </a:rPr>
              <a:t>-K</a:t>
            </a:r>
            <a:r>
              <a:rPr lang="es-ES_tradnl" sz="1400" baseline="30000">
                <a:effectLst/>
              </a:rPr>
              <a:t>+</a:t>
            </a:r>
            <a:r>
              <a:rPr lang="es-ES_tradnl" sz="1400">
                <a:effectLst/>
              </a:rPr>
              <a:t>ATPasa</a:t>
            </a:r>
            <a:endParaRPr lang="es-ES_tradnl" sz="1400" baseline="30000">
              <a:effectLst/>
            </a:endParaRPr>
          </a:p>
        </p:txBody>
      </p:sp>
      <p:sp>
        <p:nvSpPr>
          <p:cNvPr id="214030" name="Oval 14"/>
          <p:cNvSpPr>
            <a:spLocks noChangeArrowheads="1"/>
          </p:cNvSpPr>
          <p:nvPr/>
        </p:nvSpPr>
        <p:spPr bwMode="auto">
          <a:xfrm>
            <a:off x="5580063" y="1557338"/>
            <a:ext cx="288925" cy="287337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3</a:t>
            </a:r>
          </a:p>
        </p:txBody>
      </p:sp>
      <p:sp>
        <p:nvSpPr>
          <p:cNvPr id="214090" name="Oval 74"/>
          <p:cNvSpPr>
            <a:spLocks noChangeArrowheads="1"/>
          </p:cNvSpPr>
          <p:nvPr/>
        </p:nvSpPr>
        <p:spPr bwMode="auto">
          <a:xfrm>
            <a:off x="7019925" y="1989138"/>
            <a:ext cx="360363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91" name="Oval 75"/>
          <p:cNvSpPr>
            <a:spLocks noChangeArrowheads="1"/>
          </p:cNvSpPr>
          <p:nvPr/>
        </p:nvSpPr>
        <p:spPr bwMode="auto">
          <a:xfrm>
            <a:off x="6948488" y="4149725"/>
            <a:ext cx="360362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92" name="Oval 76"/>
          <p:cNvSpPr>
            <a:spLocks noChangeArrowheads="1"/>
          </p:cNvSpPr>
          <p:nvPr/>
        </p:nvSpPr>
        <p:spPr bwMode="auto">
          <a:xfrm>
            <a:off x="4932363" y="69215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93" name="Oval 77"/>
          <p:cNvSpPr>
            <a:spLocks noChangeArrowheads="1"/>
          </p:cNvSpPr>
          <p:nvPr/>
        </p:nvSpPr>
        <p:spPr bwMode="auto">
          <a:xfrm>
            <a:off x="3419475" y="4868863"/>
            <a:ext cx="3603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7" name="Text Box 21"/>
          <p:cNvSpPr txBox="1">
            <a:spLocks noChangeArrowheads="1"/>
          </p:cNvSpPr>
          <p:nvPr/>
        </p:nvSpPr>
        <p:spPr bwMode="auto">
          <a:xfrm>
            <a:off x="6588125" y="5199063"/>
            <a:ext cx="1385888" cy="822325"/>
          </a:xfrm>
          <a:prstGeom prst="rect">
            <a:avLst/>
          </a:prstGeom>
          <a:solidFill>
            <a:srgbClr val="CACAF2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>
                <a:effectLst/>
              </a:rPr>
              <a:t>HCl</a:t>
            </a:r>
            <a:r>
              <a:rPr lang="es-ES_tradnl" sz="2800" b="0">
                <a:effectLst/>
              </a:rPr>
              <a:t> </a:t>
            </a:r>
          </a:p>
          <a:p>
            <a:r>
              <a:rPr lang="es-ES_tradnl" sz="1800" b="0">
                <a:effectLst/>
              </a:rPr>
              <a:t>(150mM/L)</a:t>
            </a:r>
          </a:p>
        </p:txBody>
      </p:sp>
      <p:sp>
        <p:nvSpPr>
          <p:cNvPr id="214094" name="Text Box 78"/>
          <p:cNvSpPr txBox="1">
            <a:spLocks noChangeArrowheads="1"/>
          </p:cNvSpPr>
          <p:nvPr/>
        </p:nvSpPr>
        <p:spPr bwMode="auto">
          <a:xfrm>
            <a:off x="1211263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4056" name="Text Box 40"/>
          <p:cNvSpPr txBox="1">
            <a:spLocks noChangeArrowheads="1"/>
          </p:cNvSpPr>
          <p:nvPr/>
        </p:nvSpPr>
        <p:spPr bwMode="auto">
          <a:xfrm>
            <a:off x="6516688" y="4076700"/>
            <a:ext cx="6492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14097" name="Rectangle 81"/>
          <p:cNvSpPr>
            <a:spLocks noChangeArrowheads="1"/>
          </p:cNvSpPr>
          <p:nvPr/>
        </p:nvSpPr>
        <p:spPr bwMode="auto">
          <a:xfrm>
            <a:off x="6732588" y="333375"/>
            <a:ext cx="1943100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 algn="l"/>
            <a:r>
              <a:rPr lang="es-ES" sz="1800" b="0">
                <a:effectLst/>
              </a:rPr>
              <a:t>II. SECRECIÓN </a:t>
            </a:r>
          </a:p>
        </p:txBody>
      </p:sp>
      <p:sp>
        <p:nvSpPr>
          <p:cNvPr id="214039" name="Rectangle 23"/>
          <p:cNvSpPr>
            <a:spLocks noChangeArrowheads="1"/>
          </p:cNvSpPr>
          <p:nvPr/>
        </p:nvSpPr>
        <p:spPr bwMode="auto">
          <a:xfrm>
            <a:off x="6796201" y="820738"/>
            <a:ext cx="1871663" cy="67945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 b="0">
                <a:effectLst/>
              </a:rPr>
              <a:t>Producción HCl</a:t>
            </a:r>
          </a:p>
          <a:p>
            <a:r>
              <a:rPr lang="es-ES" sz="1800" b="0">
                <a:effectLst/>
              </a:rPr>
              <a:t>Secuencia</a:t>
            </a:r>
          </a:p>
        </p:txBody>
      </p:sp>
      <p:sp>
        <p:nvSpPr>
          <p:cNvPr id="214048" name="Text Box 32"/>
          <p:cNvSpPr txBox="1">
            <a:spLocks noChangeArrowheads="1"/>
          </p:cNvSpPr>
          <p:nvPr/>
        </p:nvSpPr>
        <p:spPr bwMode="auto">
          <a:xfrm>
            <a:off x="539750" y="3200400"/>
            <a:ext cx="1185863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Sangre</a:t>
            </a:r>
          </a:p>
        </p:txBody>
      </p:sp>
      <p:sp>
        <p:nvSpPr>
          <p:cNvPr id="214098" name="Freeform 82"/>
          <p:cNvSpPr>
            <a:spLocks/>
          </p:cNvSpPr>
          <p:nvPr/>
        </p:nvSpPr>
        <p:spPr bwMode="auto">
          <a:xfrm>
            <a:off x="3924300" y="3933825"/>
            <a:ext cx="360363" cy="215900"/>
          </a:xfrm>
          <a:custGeom>
            <a:avLst/>
            <a:gdLst>
              <a:gd name="T0" fmla="*/ 0 w 227"/>
              <a:gd name="T1" fmla="*/ 0 h 97"/>
              <a:gd name="T2" fmla="*/ 45 w 227"/>
              <a:gd name="T3" fmla="*/ 90 h 97"/>
              <a:gd name="T4" fmla="*/ 227 w 227"/>
              <a:gd name="T5" fmla="*/ 4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" h="97">
                <a:moveTo>
                  <a:pt x="0" y="0"/>
                </a:moveTo>
                <a:cubicBezTo>
                  <a:pt x="3" y="41"/>
                  <a:pt x="7" y="83"/>
                  <a:pt x="45" y="90"/>
                </a:cubicBezTo>
                <a:cubicBezTo>
                  <a:pt x="83" y="97"/>
                  <a:pt x="197" y="52"/>
                  <a:pt x="227" y="4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14045" name="AutoShape 29"/>
          <p:cNvSpPr>
            <a:spLocks noChangeArrowheads="1"/>
          </p:cNvSpPr>
          <p:nvPr/>
        </p:nvSpPr>
        <p:spPr bwMode="auto">
          <a:xfrm>
            <a:off x="7164388" y="4149725"/>
            <a:ext cx="215900" cy="1008063"/>
          </a:xfrm>
          <a:prstGeom prst="downArrow">
            <a:avLst>
              <a:gd name="adj1" fmla="val 50000"/>
              <a:gd name="adj2" fmla="val 116728"/>
            </a:avLst>
          </a:prstGeom>
          <a:solidFill>
            <a:srgbClr val="CC0099"/>
          </a:solidFill>
          <a:ln w="9525">
            <a:solidFill>
              <a:srgbClr val="CACAF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99" name="Text Box 83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32" grpId="0" animBg="1"/>
      <p:bldP spid="214033" grpId="0" animBg="1"/>
      <p:bldP spid="214026" grpId="0" animBg="1"/>
      <p:bldP spid="214029" grpId="0" animBg="1"/>
      <p:bldP spid="214044" grpId="0" animBg="1"/>
      <p:bldP spid="214036" grpId="0" animBg="1"/>
      <p:bldP spid="214031" grpId="0" animBg="1"/>
      <p:bldP spid="214034" grpId="0" animBg="1"/>
      <p:bldP spid="214030" grpId="0" animBg="1"/>
      <p:bldP spid="214037" grpId="0" animBg="1"/>
      <p:bldP spid="21404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ChangeArrowheads="1"/>
          </p:cNvSpPr>
          <p:nvPr/>
        </p:nvSpPr>
        <p:spPr bwMode="auto">
          <a:xfrm>
            <a:off x="1474788" y="331788"/>
            <a:ext cx="215900" cy="5905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74" name="Text Box 10"/>
          <p:cNvSpPr txBox="1">
            <a:spLocks noChangeArrowheads="1"/>
          </p:cNvSpPr>
          <p:nvPr/>
        </p:nvSpPr>
        <p:spPr bwMode="auto">
          <a:xfrm>
            <a:off x="684213" y="3860800"/>
            <a:ext cx="803275" cy="547688"/>
          </a:xfrm>
          <a:prstGeom prst="rect">
            <a:avLst/>
          </a:prstGeom>
          <a:solidFill>
            <a:srgbClr val="CACAF2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>
                <a:effectLst/>
              </a:rPr>
              <a:t>HCl</a:t>
            </a:r>
          </a:p>
        </p:txBody>
      </p:sp>
      <p:sp>
        <p:nvSpPr>
          <p:cNvPr id="216076" name="Text Box 12"/>
          <p:cNvSpPr txBox="1">
            <a:spLocks noChangeArrowheads="1"/>
          </p:cNvSpPr>
          <p:nvPr/>
        </p:nvSpPr>
        <p:spPr bwMode="auto">
          <a:xfrm>
            <a:off x="7524750" y="3644900"/>
            <a:ext cx="1125538" cy="485775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HCO</a:t>
            </a:r>
            <a:r>
              <a:rPr lang="es-ES" sz="2400" baseline="-25000">
                <a:effectLst/>
              </a:rPr>
              <a:t>3</a:t>
            </a:r>
            <a:r>
              <a:rPr lang="es-ES" sz="2400" baseline="30000">
                <a:effectLst/>
              </a:rPr>
              <a:t>-</a:t>
            </a:r>
          </a:p>
        </p:txBody>
      </p:sp>
      <p:pic>
        <p:nvPicPr>
          <p:cNvPr id="216082" name="Picture 18" descr="sec hcl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6" t="5476" r="6245" b="6102"/>
          <a:stretch>
            <a:fillRect/>
          </a:stretch>
        </p:blipFill>
        <p:spPr bwMode="auto">
          <a:xfrm>
            <a:off x="1763713" y="763588"/>
            <a:ext cx="5254625" cy="496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069" name="Rectangle 5"/>
          <p:cNvSpPr>
            <a:spLocks noChangeArrowheads="1"/>
          </p:cNvSpPr>
          <p:nvPr/>
        </p:nvSpPr>
        <p:spPr bwMode="auto">
          <a:xfrm>
            <a:off x="6642051" y="908050"/>
            <a:ext cx="196239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Producción HCl</a:t>
            </a:r>
          </a:p>
        </p:txBody>
      </p:sp>
      <p:sp>
        <p:nvSpPr>
          <p:cNvPr id="216086" name="Text Box 22"/>
          <p:cNvSpPr txBox="1">
            <a:spLocks noChangeArrowheads="1"/>
          </p:cNvSpPr>
          <p:nvPr/>
        </p:nvSpPr>
        <p:spPr bwMode="auto">
          <a:xfrm>
            <a:off x="3152775" y="692150"/>
            <a:ext cx="14192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C. Parietal</a:t>
            </a:r>
          </a:p>
        </p:txBody>
      </p:sp>
      <p:sp>
        <p:nvSpPr>
          <p:cNvPr id="216087" name="Text Box 23"/>
          <p:cNvSpPr txBox="1">
            <a:spLocks noChangeArrowheads="1"/>
          </p:cNvSpPr>
          <p:nvPr/>
        </p:nvSpPr>
        <p:spPr bwMode="auto">
          <a:xfrm>
            <a:off x="550069" y="596971"/>
            <a:ext cx="16637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6081" name="Text Box 17"/>
          <p:cNvSpPr txBox="1">
            <a:spLocks noChangeArrowheads="1"/>
          </p:cNvSpPr>
          <p:nvPr/>
        </p:nvSpPr>
        <p:spPr bwMode="auto">
          <a:xfrm>
            <a:off x="5805356" y="5249862"/>
            <a:ext cx="266290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“Marea Alcalina </a:t>
            </a:r>
          </a:p>
          <a:p>
            <a:r>
              <a:rPr lang="es-ES" sz="24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Posprandial</a:t>
            </a:r>
            <a:r>
              <a:rPr lang="es-E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</a:p>
        </p:txBody>
      </p:sp>
      <p:grpSp>
        <p:nvGrpSpPr>
          <p:cNvPr id="216089" name="Group 25"/>
          <p:cNvGrpSpPr>
            <a:grpSpLocks/>
          </p:cNvGrpSpPr>
          <p:nvPr/>
        </p:nvGrpSpPr>
        <p:grpSpPr bwMode="auto">
          <a:xfrm>
            <a:off x="7308850" y="2420938"/>
            <a:ext cx="1296988" cy="1079500"/>
            <a:chOff x="4694" y="981"/>
            <a:chExt cx="817" cy="680"/>
          </a:xfrm>
        </p:grpSpPr>
        <p:sp>
          <p:nvSpPr>
            <p:cNvPr id="216080" name="Oval 16"/>
            <p:cNvSpPr>
              <a:spLocks noChangeArrowheads="1"/>
            </p:cNvSpPr>
            <p:nvPr/>
          </p:nvSpPr>
          <p:spPr bwMode="auto">
            <a:xfrm>
              <a:off x="4694" y="981"/>
              <a:ext cx="817" cy="680"/>
            </a:xfrm>
            <a:prstGeom prst="ellipse">
              <a:avLst/>
            </a:prstGeom>
            <a:solidFill>
              <a:srgbClr val="B3D9FF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16073" name="Text Box 9"/>
            <p:cNvSpPr txBox="1">
              <a:spLocks noChangeArrowheads="1"/>
            </p:cNvSpPr>
            <p:nvPr/>
          </p:nvSpPr>
          <p:spPr bwMode="auto">
            <a:xfrm>
              <a:off x="4694" y="1117"/>
              <a:ext cx="785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000">
                  <a:effectLst/>
                </a:rPr>
                <a:t>SANGRE</a:t>
              </a:r>
            </a:p>
            <a:p>
              <a:r>
                <a:rPr lang="es-ES" sz="2000">
                  <a:effectLst/>
                </a:rPr>
                <a:t>alcalina</a:t>
              </a:r>
            </a:p>
          </p:txBody>
        </p:sp>
      </p:grpSp>
      <p:grpSp>
        <p:nvGrpSpPr>
          <p:cNvPr id="216091" name="Group 27"/>
          <p:cNvGrpSpPr>
            <a:grpSpLocks/>
          </p:cNvGrpSpPr>
          <p:nvPr/>
        </p:nvGrpSpPr>
        <p:grpSpPr bwMode="auto">
          <a:xfrm>
            <a:off x="539750" y="2673350"/>
            <a:ext cx="1081088" cy="1079500"/>
            <a:chOff x="295" y="1435"/>
            <a:chExt cx="681" cy="680"/>
          </a:xfrm>
        </p:grpSpPr>
        <p:sp>
          <p:nvSpPr>
            <p:cNvPr id="216079" name="Oval 15"/>
            <p:cNvSpPr>
              <a:spLocks noChangeArrowheads="1"/>
            </p:cNvSpPr>
            <p:nvPr/>
          </p:nvSpPr>
          <p:spPr bwMode="auto">
            <a:xfrm>
              <a:off x="295" y="1435"/>
              <a:ext cx="681" cy="680"/>
            </a:xfrm>
            <a:prstGeom prst="ellipse">
              <a:avLst/>
            </a:prstGeom>
            <a:solidFill>
              <a:srgbClr val="FCD7C6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16077" name="Rectangle 13"/>
            <p:cNvSpPr>
              <a:spLocks noChangeArrowheads="1"/>
            </p:cNvSpPr>
            <p:nvPr/>
          </p:nvSpPr>
          <p:spPr bwMode="auto">
            <a:xfrm>
              <a:off x="385" y="1525"/>
              <a:ext cx="515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000">
                  <a:effectLst/>
                </a:rPr>
                <a:t>LUZ</a:t>
              </a:r>
            </a:p>
            <a:p>
              <a:r>
                <a:rPr lang="es-ES" sz="2000">
                  <a:effectLst/>
                </a:rPr>
                <a:t>ácida</a:t>
              </a:r>
            </a:p>
          </p:txBody>
        </p:sp>
      </p:grpSp>
      <p:sp>
        <p:nvSpPr>
          <p:cNvPr id="216092" name="Rectangle 28"/>
          <p:cNvSpPr>
            <a:spLocks noChangeArrowheads="1"/>
          </p:cNvSpPr>
          <p:nvPr/>
        </p:nvSpPr>
        <p:spPr bwMode="auto">
          <a:xfrm>
            <a:off x="1835150" y="2924175"/>
            <a:ext cx="504825" cy="1296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6093" name="Text Box 29"/>
          <p:cNvSpPr txBox="1">
            <a:spLocks noChangeArrowheads="1"/>
          </p:cNvSpPr>
          <p:nvPr/>
        </p:nvSpPr>
        <p:spPr bwMode="auto">
          <a:xfrm>
            <a:off x="1911350" y="2935288"/>
            <a:ext cx="6048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6094" name="Text Box 30"/>
          <p:cNvSpPr txBox="1">
            <a:spLocks noChangeArrowheads="1"/>
          </p:cNvSpPr>
          <p:nvPr/>
        </p:nvSpPr>
        <p:spPr bwMode="auto">
          <a:xfrm>
            <a:off x="1870075" y="3740150"/>
            <a:ext cx="649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16095" name="Rectangle 31"/>
          <p:cNvSpPr>
            <a:spLocks noChangeArrowheads="1"/>
          </p:cNvSpPr>
          <p:nvPr/>
        </p:nvSpPr>
        <p:spPr bwMode="auto">
          <a:xfrm>
            <a:off x="6300788" y="3213100"/>
            <a:ext cx="57626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6096" name="Rectangle 32"/>
          <p:cNvSpPr>
            <a:spLocks noChangeArrowheads="1"/>
          </p:cNvSpPr>
          <p:nvPr/>
        </p:nvSpPr>
        <p:spPr bwMode="auto">
          <a:xfrm>
            <a:off x="6516688" y="4005263"/>
            <a:ext cx="5762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6097" name="Rectangle 33"/>
          <p:cNvSpPr>
            <a:spLocks noChangeArrowheads="1"/>
          </p:cNvSpPr>
          <p:nvPr/>
        </p:nvSpPr>
        <p:spPr bwMode="auto">
          <a:xfrm>
            <a:off x="6372225" y="3284538"/>
            <a:ext cx="5762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6098" name="Text Box 34"/>
          <p:cNvSpPr txBox="1">
            <a:spLocks noChangeArrowheads="1"/>
          </p:cNvSpPr>
          <p:nvPr/>
        </p:nvSpPr>
        <p:spPr bwMode="auto">
          <a:xfrm>
            <a:off x="6346825" y="3262313"/>
            <a:ext cx="1096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" sz="24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sz="24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16099" name="Text Box 35"/>
          <p:cNvSpPr txBox="1">
            <a:spLocks noChangeArrowheads="1"/>
          </p:cNvSpPr>
          <p:nvPr/>
        </p:nvSpPr>
        <p:spPr bwMode="auto">
          <a:xfrm>
            <a:off x="6427788" y="4005263"/>
            <a:ext cx="1096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" sz="24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sz="24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16100" name="Oval 36"/>
          <p:cNvSpPr>
            <a:spLocks noChangeArrowheads="1"/>
          </p:cNvSpPr>
          <p:nvPr/>
        </p:nvSpPr>
        <p:spPr bwMode="auto">
          <a:xfrm>
            <a:off x="3779838" y="2563813"/>
            <a:ext cx="1008062" cy="12969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16101" name="Rectangle 37"/>
          <p:cNvSpPr>
            <a:spLocks noChangeArrowheads="1"/>
          </p:cNvSpPr>
          <p:nvPr/>
        </p:nvSpPr>
        <p:spPr bwMode="auto">
          <a:xfrm>
            <a:off x="3635375" y="3716338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103" name="Rectangle 39"/>
          <p:cNvSpPr>
            <a:spLocks noChangeArrowheads="1"/>
          </p:cNvSpPr>
          <p:nvPr/>
        </p:nvSpPr>
        <p:spPr bwMode="auto">
          <a:xfrm>
            <a:off x="4932363" y="3068638"/>
            <a:ext cx="28733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104" name="Text Box 40"/>
          <p:cNvSpPr txBox="1">
            <a:spLocks noChangeArrowheads="1"/>
          </p:cNvSpPr>
          <p:nvPr/>
        </p:nvSpPr>
        <p:spPr bwMode="auto">
          <a:xfrm>
            <a:off x="4427538" y="2420938"/>
            <a:ext cx="423862" cy="304800"/>
          </a:xfrm>
          <a:prstGeom prst="rect">
            <a:avLst/>
          </a:prstGeom>
          <a:solidFill>
            <a:srgbClr val="FCD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AC</a:t>
            </a:r>
          </a:p>
        </p:txBody>
      </p:sp>
      <p:sp>
        <p:nvSpPr>
          <p:cNvPr id="216105" name="Line 41"/>
          <p:cNvSpPr>
            <a:spLocks noChangeShapeType="1"/>
          </p:cNvSpPr>
          <p:nvPr/>
        </p:nvSpPr>
        <p:spPr bwMode="auto">
          <a:xfrm>
            <a:off x="4356100" y="249237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6106" name="Rectangle 42"/>
          <p:cNvSpPr>
            <a:spLocks noChangeArrowheads="1"/>
          </p:cNvSpPr>
          <p:nvPr/>
        </p:nvSpPr>
        <p:spPr bwMode="auto">
          <a:xfrm>
            <a:off x="4140200" y="2997200"/>
            <a:ext cx="7921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107" name="Text Box 43"/>
          <p:cNvSpPr txBox="1">
            <a:spLocks noChangeArrowheads="1"/>
          </p:cNvSpPr>
          <p:nvPr/>
        </p:nvSpPr>
        <p:spPr bwMode="auto">
          <a:xfrm>
            <a:off x="3995738" y="2708275"/>
            <a:ext cx="71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H</a:t>
            </a:r>
            <a:r>
              <a:rPr lang="es-ES_tradnl" sz="1400" baseline="-25000">
                <a:effectLst/>
              </a:rPr>
              <a:t>2</a:t>
            </a:r>
            <a:r>
              <a:rPr lang="es-ES_tradnl" sz="1400">
                <a:effectLst/>
              </a:rPr>
              <a:t>CO</a:t>
            </a:r>
            <a:r>
              <a:rPr lang="es-ES_tradnl" sz="1400" baseline="-25000">
                <a:effectLst/>
              </a:rPr>
              <a:t>3</a:t>
            </a:r>
          </a:p>
        </p:txBody>
      </p:sp>
      <p:sp>
        <p:nvSpPr>
          <p:cNvPr id="216109" name="Line 45"/>
          <p:cNvSpPr>
            <a:spLocks noChangeShapeType="1"/>
          </p:cNvSpPr>
          <p:nvPr/>
        </p:nvSpPr>
        <p:spPr bwMode="auto">
          <a:xfrm flipH="1">
            <a:off x="3924300" y="2997200"/>
            <a:ext cx="21590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6110" name="Line 46"/>
          <p:cNvSpPr>
            <a:spLocks noChangeShapeType="1"/>
          </p:cNvSpPr>
          <p:nvPr/>
        </p:nvSpPr>
        <p:spPr bwMode="auto">
          <a:xfrm>
            <a:off x="4498975" y="2997200"/>
            <a:ext cx="144463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6112" name="Oval 48"/>
          <p:cNvSpPr>
            <a:spLocks noChangeArrowheads="1"/>
          </p:cNvSpPr>
          <p:nvPr/>
        </p:nvSpPr>
        <p:spPr bwMode="auto">
          <a:xfrm>
            <a:off x="3348038" y="3213100"/>
            <a:ext cx="576262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6108" name="Text Box 44"/>
          <p:cNvSpPr txBox="1">
            <a:spLocks noChangeArrowheads="1"/>
          </p:cNvSpPr>
          <p:nvPr/>
        </p:nvSpPr>
        <p:spPr bwMode="auto">
          <a:xfrm>
            <a:off x="3708400" y="3187700"/>
            <a:ext cx="425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C7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H</a:t>
            </a:r>
            <a:r>
              <a:rPr lang="es-ES_tradnl" baseline="30000">
                <a:effectLst/>
              </a:rPr>
              <a:t>+</a:t>
            </a:r>
          </a:p>
        </p:txBody>
      </p:sp>
      <p:sp>
        <p:nvSpPr>
          <p:cNvPr id="216113" name="Text Box 49"/>
          <p:cNvSpPr txBox="1">
            <a:spLocks noChangeArrowheads="1"/>
          </p:cNvSpPr>
          <p:nvPr/>
        </p:nvSpPr>
        <p:spPr bwMode="auto">
          <a:xfrm>
            <a:off x="4572000" y="3187700"/>
            <a:ext cx="798513" cy="336550"/>
          </a:xfrm>
          <a:prstGeom prst="rect">
            <a:avLst/>
          </a:prstGeom>
          <a:solidFill>
            <a:srgbClr val="9CC2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HCO</a:t>
            </a:r>
            <a:r>
              <a:rPr lang="es-ES_tradnl" baseline="-25000">
                <a:effectLst/>
              </a:rPr>
              <a:t>3</a:t>
            </a:r>
            <a:r>
              <a:rPr lang="es-ES_tradnl" baseline="30000">
                <a:effectLst/>
              </a:rPr>
              <a:t>-</a:t>
            </a:r>
          </a:p>
        </p:txBody>
      </p:sp>
      <p:sp>
        <p:nvSpPr>
          <p:cNvPr id="216114" name="Text Box 50"/>
          <p:cNvSpPr txBox="1">
            <a:spLocks noChangeArrowheads="1"/>
          </p:cNvSpPr>
          <p:nvPr/>
        </p:nvSpPr>
        <p:spPr bwMode="auto">
          <a:xfrm>
            <a:off x="3941763" y="2205038"/>
            <a:ext cx="9906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CO</a:t>
            </a:r>
            <a:r>
              <a:rPr lang="es-ES_tradnl" sz="1200" baseline="-25000">
                <a:effectLst/>
              </a:rPr>
              <a:t>2</a:t>
            </a:r>
            <a:r>
              <a:rPr lang="es-ES_tradnl" sz="1200">
                <a:effectLst/>
              </a:rPr>
              <a:t> + H</a:t>
            </a:r>
            <a:r>
              <a:rPr lang="es-ES_tradnl" sz="1200" baseline="-25000">
                <a:effectLst/>
              </a:rPr>
              <a:t>2</a:t>
            </a:r>
            <a:r>
              <a:rPr lang="es-ES_tradnl" sz="1200">
                <a:effectLst/>
              </a:rPr>
              <a:t>O</a:t>
            </a:r>
          </a:p>
        </p:txBody>
      </p:sp>
      <p:sp>
        <p:nvSpPr>
          <p:cNvPr id="216116" name="Oval 52"/>
          <p:cNvSpPr>
            <a:spLocks noChangeArrowheads="1"/>
          </p:cNvSpPr>
          <p:nvPr/>
        </p:nvSpPr>
        <p:spPr bwMode="auto">
          <a:xfrm>
            <a:off x="5148263" y="4437063"/>
            <a:ext cx="503237" cy="7191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6115" name="Text Box 51"/>
          <p:cNvSpPr txBox="1">
            <a:spLocks noChangeArrowheads="1"/>
          </p:cNvSpPr>
          <p:nvPr/>
        </p:nvSpPr>
        <p:spPr bwMode="auto">
          <a:xfrm>
            <a:off x="5200650" y="4508500"/>
            <a:ext cx="595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FF6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16117" name="Oval 53"/>
          <p:cNvSpPr>
            <a:spLocks noChangeArrowheads="1"/>
          </p:cNvSpPr>
          <p:nvPr/>
        </p:nvSpPr>
        <p:spPr bwMode="auto">
          <a:xfrm>
            <a:off x="3419475" y="2997200"/>
            <a:ext cx="28892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16120" name="Freeform 56"/>
          <p:cNvSpPr>
            <a:spLocks/>
          </p:cNvSpPr>
          <p:nvPr/>
        </p:nvSpPr>
        <p:spPr bwMode="auto">
          <a:xfrm>
            <a:off x="3276600" y="3213100"/>
            <a:ext cx="503238" cy="142875"/>
          </a:xfrm>
          <a:custGeom>
            <a:avLst/>
            <a:gdLst>
              <a:gd name="T0" fmla="*/ 363 w 363"/>
              <a:gd name="T1" fmla="*/ 90 h 90"/>
              <a:gd name="T2" fmla="*/ 91 w 363"/>
              <a:gd name="T3" fmla="*/ 45 h 90"/>
              <a:gd name="T4" fmla="*/ 0 w 363"/>
              <a:gd name="T5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3" h="90">
                <a:moveTo>
                  <a:pt x="363" y="90"/>
                </a:moveTo>
                <a:cubicBezTo>
                  <a:pt x="257" y="75"/>
                  <a:pt x="151" y="60"/>
                  <a:pt x="91" y="45"/>
                </a:cubicBezTo>
                <a:cubicBezTo>
                  <a:pt x="31" y="30"/>
                  <a:pt x="15" y="7"/>
                  <a:pt x="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16121" name="Text Box 57"/>
          <p:cNvSpPr txBox="1">
            <a:spLocks noChangeArrowheads="1"/>
          </p:cNvSpPr>
          <p:nvPr/>
        </p:nvSpPr>
        <p:spPr bwMode="auto">
          <a:xfrm>
            <a:off x="6443663" y="4579938"/>
            <a:ext cx="450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FF6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16068" name="Rectangle 4"/>
          <p:cNvSpPr>
            <a:spLocks noChangeArrowheads="1"/>
          </p:cNvSpPr>
          <p:nvPr/>
        </p:nvSpPr>
        <p:spPr bwMode="auto">
          <a:xfrm>
            <a:off x="6516688" y="404813"/>
            <a:ext cx="2087562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/>
            <a:r>
              <a:rPr lang="es-ES" sz="1800" b="0">
                <a:effectLst/>
              </a:rPr>
              <a:t>II. SECRECIÓN </a:t>
            </a:r>
          </a:p>
        </p:txBody>
      </p:sp>
      <p:sp>
        <p:nvSpPr>
          <p:cNvPr id="216085" name="Rectangle 21"/>
          <p:cNvSpPr>
            <a:spLocks noChangeArrowheads="1"/>
          </p:cNvSpPr>
          <p:nvPr/>
        </p:nvSpPr>
        <p:spPr bwMode="auto">
          <a:xfrm>
            <a:off x="684213" y="5665360"/>
            <a:ext cx="4103687" cy="7016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La c. parietal secreta HCl a la luz </a:t>
            </a:r>
          </a:p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y aporta álcali a la sangre </a:t>
            </a:r>
          </a:p>
        </p:txBody>
      </p: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2160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160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160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160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74" grpId="0" animBg="1"/>
      <p:bldP spid="216076" grpId="0" animBg="1"/>
      <p:bldP spid="216081" grpId="0" animBg="1"/>
      <p:bldP spid="216081" grpId="1" animBg="1"/>
      <p:bldP spid="21608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2317750" y="2789238"/>
            <a:ext cx="4508500" cy="1797050"/>
          </a:xfrm>
          <a:prstGeom prst="rect">
            <a:avLst/>
          </a:prstGeom>
          <a:solidFill>
            <a:srgbClr val="CFE9E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>
                <a:effectLst/>
              </a:rPr>
              <a:t>1. Contenido</a:t>
            </a:r>
          </a:p>
          <a:p>
            <a:pPr algn="l"/>
            <a:endParaRPr lang="es-ES" sz="1000">
              <a:effectLst/>
            </a:endParaRPr>
          </a:p>
          <a:p>
            <a:pPr algn="l"/>
            <a:r>
              <a:rPr lang="es-ES" sz="1400">
                <a:effectLst/>
              </a:rPr>
              <a:t>2. Producción HCl</a:t>
            </a:r>
          </a:p>
          <a:p>
            <a:pPr algn="l"/>
            <a:endParaRPr lang="es-ES" sz="1400">
              <a:effectLst/>
            </a:endParaRPr>
          </a:p>
          <a:p>
            <a:pPr algn="l"/>
            <a:r>
              <a:rPr lang="es-ES" sz="2000">
                <a:effectLst/>
              </a:rPr>
              <a:t>3. Regulación de la secreción ácida</a:t>
            </a:r>
          </a:p>
          <a:p>
            <a:pPr algn="l"/>
            <a:endParaRPr lang="es-ES" sz="2000">
              <a:effectLst/>
            </a:endParaRPr>
          </a:p>
          <a:p>
            <a:pPr algn="l"/>
            <a:r>
              <a:rPr lang="es-ES" sz="2000">
                <a:effectLst/>
              </a:rPr>
              <a:t>4. Fases secreción gástrica</a:t>
            </a:r>
          </a:p>
        </p:txBody>
      </p:sp>
      <p:sp>
        <p:nvSpPr>
          <p:cNvPr id="226309" name="Rectangle 5"/>
          <p:cNvSpPr>
            <a:spLocks noChangeArrowheads="1"/>
          </p:cNvSpPr>
          <p:nvPr/>
        </p:nvSpPr>
        <p:spPr bwMode="auto">
          <a:xfrm>
            <a:off x="2376488" y="2133600"/>
            <a:ext cx="4391025" cy="485775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 GÁSTRICA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770" name="Picture 34" descr="regulacion secrecion gastrica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9" t="2925" r="4765"/>
          <a:stretch>
            <a:fillRect/>
          </a:stretch>
        </p:blipFill>
        <p:spPr bwMode="auto">
          <a:xfrm>
            <a:off x="827088" y="90488"/>
            <a:ext cx="6192837" cy="653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4745" name="Rectangle 9"/>
          <p:cNvSpPr>
            <a:spLocks noChangeArrowheads="1"/>
          </p:cNvSpPr>
          <p:nvPr/>
        </p:nvSpPr>
        <p:spPr bwMode="auto">
          <a:xfrm>
            <a:off x="6960541" y="188640"/>
            <a:ext cx="1931939" cy="369332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II. SECRECIÓN</a:t>
            </a:r>
          </a:p>
        </p:txBody>
      </p:sp>
      <p:sp>
        <p:nvSpPr>
          <p:cNvPr id="244746" name="Rectangle 10"/>
          <p:cNvSpPr>
            <a:spLocks noChangeArrowheads="1"/>
          </p:cNvSpPr>
          <p:nvPr/>
        </p:nvSpPr>
        <p:spPr bwMode="auto">
          <a:xfrm>
            <a:off x="7222317" y="637007"/>
            <a:ext cx="1644650" cy="669925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Regulación</a:t>
            </a:r>
          </a:p>
          <a:p>
            <a:r>
              <a:rPr lang="es-ES" sz="1800" b="0">
                <a:effectLst/>
              </a:rPr>
              <a:t>neurohumoral</a:t>
            </a:r>
          </a:p>
        </p:txBody>
      </p:sp>
      <p:sp>
        <p:nvSpPr>
          <p:cNvPr id="244771" name="Rectangle 35"/>
          <p:cNvSpPr>
            <a:spLocks noChangeArrowheads="1"/>
          </p:cNvSpPr>
          <p:nvPr/>
        </p:nvSpPr>
        <p:spPr bwMode="auto">
          <a:xfrm>
            <a:off x="1619250" y="333375"/>
            <a:ext cx="720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73" name="Oval 37"/>
          <p:cNvSpPr>
            <a:spLocks noChangeArrowheads="1"/>
          </p:cNvSpPr>
          <p:nvPr/>
        </p:nvSpPr>
        <p:spPr bwMode="auto">
          <a:xfrm>
            <a:off x="4356100" y="2276475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76" name="Oval 40"/>
          <p:cNvSpPr>
            <a:spLocks noChangeArrowheads="1"/>
          </p:cNvSpPr>
          <p:nvPr/>
        </p:nvSpPr>
        <p:spPr bwMode="auto">
          <a:xfrm>
            <a:off x="3708400" y="3141663"/>
            <a:ext cx="2873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77" name="Text Box 41"/>
          <p:cNvSpPr txBox="1">
            <a:spLocks noChangeArrowheads="1"/>
          </p:cNvSpPr>
          <p:nvPr/>
        </p:nvSpPr>
        <p:spPr bwMode="auto">
          <a:xfrm>
            <a:off x="3635375" y="3141663"/>
            <a:ext cx="411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s-ES" sz="14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44778" name="Text Box 42"/>
          <p:cNvSpPr txBox="1">
            <a:spLocks noChangeArrowheads="1"/>
          </p:cNvSpPr>
          <p:nvPr/>
        </p:nvSpPr>
        <p:spPr bwMode="auto">
          <a:xfrm>
            <a:off x="4284663" y="2205038"/>
            <a:ext cx="411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s-ES" sz="14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244779" name="Oval 43"/>
          <p:cNvSpPr>
            <a:spLocks noChangeArrowheads="1"/>
          </p:cNvSpPr>
          <p:nvPr/>
        </p:nvSpPr>
        <p:spPr bwMode="auto">
          <a:xfrm>
            <a:off x="2195513" y="3502025"/>
            <a:ext cx="360362" cy="21431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780" name="Text Box 44"/>
          <p:cNvSpPr txBox="1">
            <a:spLocks noChangeArrowheads="1"/>
          </p:cNvSpPr>
          <p:nvPr/>
        </p:nvSpPr>
        <p:spPr bwMode="auto">
          <a:xfrm>
            <a:off x="1998663" y="3573463"/>
            <a:ext cx="6286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R.GRP</a:t>
            </a:r>
            <a:endParaRPr lang="es-ES" sz="1200" baseline="-25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4781" name="Oval 45"/>
          <p:cNvSpPr>
            <a:spLocks noChangeArrowheads="1"/>
          </p:cNvSpPr>
          <p:nvPr/>
        </p:nvSpPr>
        <p:spPr bwMode="auto">
          <a:xfrm>
            <a:off x="1042988" y="4365625"/>
            <a:ext cx="7921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782" name="Text Box 46"/>
          <p:cNvSpPr txBox="1">
            <a:spLocks noChangeArrowheads="1"/>
          </p:cNvSpPr>
          <p:nvPr/>
        </p:nvSpPr>
        <p:spPr bwMode="auto">
          <a:xfrm>
            <a:off x="468313" y="4437063"/>
            <a:ext cx="13811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Quimiorreceptor</a:t>
            </a:r>
          </a:p>
        </p:txBody>
      </p:sp>
      <p:sp>
        <p:nvSpPr>
          <p:cNvPr id="244784" name="Oval 48"/>
          <p:cNvSpPr>
            <a:spLocks noChangeArrowheads="1"/>
          </p:cNvSpPr>
          <p:nvPr/>
        </p:nvSpPr>
        <p:spPr bwMode="auto">
          <a:xfrm>
            <a:off x="5651500" y="4508500"/>
            <a:ext cx="144145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785" name="Oval 49"/>
          <p:cNvSpPr>
            <a:spLocks noChangeArrowheads="1"/>
          </p:cNvSpPr>
          <p:nvPr/>
        </p:nvSpPr>
        <p:spPr bwMode="auto">
          <a:xfrm>
            <a:off x="6659563" y="4724400"/>
            <a:ext cx="433387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86" name="Oval 50"/>
          <p:cNvSpPr>
            <a:spLocks noChangeArrowheads="1"/>
          </p:cNvSpPr>
          <p:nvPr/>
        </p:nvSpPr>
        <p:spPr bwMode="auto">
          <a:xfrm>
            <a:off x="5651500" y="4581525"/>
            <a:ext cx="3603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83" name="Text Box 47"/>
          <p:cNvSpPr txBox="1">
            <a:spLocks noChangeArrowheads="1"/>
          </p:cNvSpPr>
          <p:nvPr/>
        </p:nvSpPr>
        <p:spPr bwMode="auto">
          <a:xfrm>
            <a:off x="5580063" y="4581525"/>
            <a:ext cx="14255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Mecanorreceptor</a:t>
            </a:r>
          </a:p>
        </p:txBody>
      </p:sp>
      <p:sp>
        <p:nvSpPr>
          <p:cNvPr id="244787" name="Rectangle 51"/>
          <p:cNvSpPr>
            <a:spLocks noChangeArrowheads="1"/>
          </p:cNvSpPr>
          <p:nvPr/>
        </p:nvSpPr>
        <p:spPr bwMode="auto">
          <a:xfrm>
            <a:off x="1476375" y="5805488"/>
            <a:ext cx="17272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788" name="Rectangle 52"/>
          <p:cNvSpPr>
            <a:spLocks noChangeArrowheads="1"/>
          </p:cNvSpPr>
          <p:nvPr/>
        </p:nvSpPr>
        <p:spPr bwMode="auto">
          <a:xfrm>
            <a:off x="5076825" y="5445125"/>
            <a:ext cx="14398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789" name="Text Box 53"/>
          <p:cNvSpPr txBox="1">
            <a:spLocks noChangeArrowheads="1"/>
          </p:cNvSpPr>
          <p:nvPr/>
        </p:nvSpPr>
        <p:spPr bwMode="auto">
          <a:xfrm>
            <a:off x="1619250" y="5772150"/>
            <a:ext cx="1203325" cy="6096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rgbClr val="33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Estímulos </a:t>
            </a:r>
          </a:p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Químicos</a:t>
            </a:r>
          </a:p>
        </p:txBody>
      </p:sp>
      <p:sp>
        <p:nvSpPr>
          <p:cNvPr id="244790" name="Text Box 54"/>
          <p:cNvSpPr txBox="1">
            <a:spLocks noChangeArrowheads="1"/>
          </p:cNvSpPr>
          <p:nvPr/>
        </p:nvSpPr>
        <p:spPr bwMode="auto">
          <a:xfrm>
            <a:off x="5024438" y="5445125"/>
            <a:ext cx="1203325" cy="6096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rgbClr val="33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Estímulos </a:t>
            </a:r>
          </a:p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Mecánicos</a:t>
            </a:r>
          </a:p>
        </p:txBody>
      </p:sp>
      <p:sp>
        <p:nvSpPr>
          <p:cNvPr id="244791" name="Oval 55"/>
          <p:cNvSpPr>
            <a:spLocks noChangeArrowheads="1"/>
          </p:cNvSpPr>
          <p:nvPr/>
        </p:nvSpPr>
        <p:spPr bwMode="auto">
          <a:xfrm>
            <a:off x="2195513" y="3789363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92" name="Oval 56"/>
          <p:cNvSpPr>
            <a:spLocks noChangeArrowheads="1"/>
          </p:cNvSpPr>
          <p:nvPr/>
        </p:nvSpPr>
        <p:spPr bwMode="auto">
          <a:xfrm>
            <a:off x="3779838" y="3500438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93" name="Oval 57"/>
          <p:cNvSpPr>
            <a:spLocks noChangeArrowheads="1"/>
          </p:cNvSpPr>
          <p:nvPr/>
        </p:nvSpPr>
        <p:spPr bwMode="auto">
          <a:xfrm>
            <a:off x="4572000" y="2349500"/>
            <a:ext cx="6477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94" name="Text Box 58"/>
          <p:cNvSpPr txBox="1">
            <a:spLocks noChangeArrowheads="1"/>
          </p:cNvSpPr>
          <p:nvPr/>
        </p:nvSpPr>
        <p:spPr bwMode="auto">
          <a:xfrm>
            <a:off x="2051050" y="3860800"/>
            <a:ext cx="6937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c.“G”</a:t>
            </a:r>
          </a:p>
        </p:txBody>
      </p:sp>
      <p:sp>
        <p:nvSpPr>
          <p:cNvPr id="244795" name="Text Box 59"/>
          <p:cNvSpPr txBox="1">
            <a:spLocks noChangeArrowheads="1"/>
          </p:cNvSpPr>
          <p:nvPr/>
        </p:nvSpPr>
        <p:spPr bwMode="auto">
          <a:xfrm>
            <a:off x="3440113" y="3573463"/>
            <a:ext cx="11318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c.parietal</a:t>
            </a:r>
          </a:p>
        </p:txBody>
      </p:sp>
      <p:sp>
        <p:nvSpPr>
          <p:cNvPr id="244796" name="Text Box 60"/>
          <p:cNvSpPr txBox="1">
            <a:spLocks noChangeArrowheads="1"/>
          </p:cNvSpPr>
          <p:nvPr/>
        </p:nvSpPr>
        <p:spPr bwMode="auto">
          <a:xfrm>
            <a:off x="4572000" y="2420938"/>
            <a:ext cx="742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c.ECL</a:t>
            </a:r>
          </a:p>
        </p:txBody>
      </p:sp>
      <p:sp>
        <p:nvSpPr>
          <p:cNvPr id="244797" name="Rectangle 61"/>
          <p:cNvSpPr>
            <a:spLocks noChangeArrowheads="1"/>
          </p:cNvSpPr>
          <p:nvPr/>
        </p:nvSpPr>
        <p:spPr bwMode="auto">
          <a:xfrm>
            <a:off x="3492500" y="0"/>
            <a:ext cx="792163" cy="476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98" name="Text Box 62"/>
          <p:cNvSpPr txBox="1">
            <a:spLocks noChangeArrowheads="1"/>
          </p:cNvSpPr>
          <p:nvPr/>
        </p:nvSpPr>
        <p:spPr bwMode="auto">
          <a:xfrm>
            <a:off x="2051050" y="115888"/>
            <a:ext cx="72390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SNC</a:t>
            </a:r>
          </a:p>
        </p:txBody>
      </p:sp>
      <p:sp>
        <p:nvSpPr>
          <p:cNvPr id="244799" name="Line 63"/>
          <p:cNvSpPr>
            <a:spLocks noChangeShapeType="1"/>
          </p:cNvSpPr>
          <p:nvPr/>
        </p:nvSpPr>
        <p:spPr bwMode="auto">
          <a:xfrm>
            <a:off x="7092950" y="1628775"/>
            <a:ext cx="0" cy="3313113"/>
          </a:xfrm>
          <a:prstGeom prst="line">
            <a:avLst/>
          </a:prstGeom>
          <a:noFill/>
          <a:ln w="57150">
            <a:solidFill>
              <a:srgbClr val="FF822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4800" name="Text Box 64"/>
          <p:cNvSpPr txBox="1">
            <a:spLocks noChangeArrowheads="1"/>
          </p:cNvSpPr>
          <p:nvPr/>
        </p:nvSpPr>
        <p:spPr bwMode="auto">
          <a:xfrm>
            <a:off x="3781702" y="6067425"/>
            <a:ext cx="894797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44801" name="Rectangle 65"/>
          <p:cNvSpPr>
            <a:spLocks noChangeArrowheads="1"/>
          </p:cNvSpPr>
          <p:nvPr/>
        </p:nvSpPr>
        <p:spPr bwMode="auto">
          <a:xfrm>
            <a:off x="900113" y="2133600"/>
            <a:ext cx="503237" cy="194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802" name="Text Box 66"/>
          <p:cNvSpPr txBox="1">
            <a:spLocks noChangeArrowheads="1"/>
          </p:cNvSpPr>
          <p:nvPr/>
        </p:nvSpPr>
        <p:spPr bwMode="auto">
          <a:xfrm rot="5400000">
            <a:off x="6207125" y="3009900"/>
            <a:ext cx="210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PARED GÁSTRICA </a:t>
            </a:r>
          </a:p>
        </p:txBody>
      </p:sp>
      <p:sp>
        <p:nvSpPr>
          <p:cNvPr id="244804" name="Line 68"/>
          <p:cNvSpPr>
            <a:spLocks noChangeShapeType="1"/>
          </p:cNvSpPr>
          <p:nvPr/>
        </p:nvSpPr>
        <p:spPr bwMode="auto">
          <a:xfrm>
            <a:off x="1042988" y="836613"/>
            <a:ext cx="0" cy="3887787"/>
          </a:xfrm>
          <a:prstGeom prst="line">
            <a:avLst/>
          </a:prstGeom>
          <a:noFill/>
          <a:ln w="57150">
            <a:solidFill>
              <a:srgbClr val="FF822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742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15113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244805" name="Line 69"/>
          <p:cNvSpPr>
            <a:spLocks noChangeShapeType="1"/>
          </p:cNvSpPr>
          <p:nvPr/>
        </p:nvSpPr>
        <p:spPr bwMode="auto">
          <a:xfrm flipV="1">
            <a:off x="1476375" y="2636838"/>
            <a:ext cx="142875" cy="1439862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06" name="Line 70"/>
          <p:cNvSpPr>
            <a:spLocks noChangeShapeType="1"/>
          </p:cNvSpPr>
          <p:nvPr/>
        </p:nvSpPr>
        <p:spPr bwMode="auto">
          <a:xfrm flipV="1">
            <a:off x="2195513" y="1773238"/>
            <a:ext cx="360362" cy="360362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4807" name="Line 71"/>
          <p:cNvSpPr>
            <a:spLocks noChangeShapeType="1"/>
          </p:cNvSpPr>
          <p:nvPr/>
        </p:nvSpPr>
        <p:spPr bwMode="auto">
          <a:xfrm flipV="1">
            <a:off x="1835150" y="836613"/>
            <a:ext cx="504825" cy="1296987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08" name="Line 72"/>
          <p:cNvSpPr>
            <a:spLocks noChangeShapeType="1"/>
          </p:cNvSpPr>
          <p:nvPr/>
        </p:nvSpPr>
        <p:spPr bwMode="auto">
          <a:xfrm flipH="1" flipV="1">
            <a:off x="5940425" y="2781300"/>
            <a:ext cx="0" cy="15113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09" name="Line 73"/>
          <p:cNvSpPr>
            <a:spLocks noChangeShapeType="1"/>
          </p:cNvSpPr>
          <p:nvPr/>
        </p:nvSpPr>
        <p:spPr bwMode="auto">
          <a:xfrm flipH="1" flipV="1">
            <a:off x="4427538" y="981075"/>
            <a:ext cx="1152525" cy="10795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68392" dir="4091915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10" name="Line 74"/>
          <p:cNvSpPr>
            <a:spLocks noChangeShapeType="1"/>
          </p:cNvSpPr>
          <p:nvPr/>
        </p:nvSpPr>
        <p:spPr bwMode="auto">
          <a:xfrm flipH="1">
            <a:off x="3924300" y="1412875"/>
            <a:ext cx="647700" cy="144463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4811" name="Line 75"/>
          <p:cNvSpPr>
            <a:spLocks noChangeShapeType="1"/>
          </p:cNvSpPr>
          <p:nvPr/>
        </p:nvSpPr>
        <p:spPr bwMode="auto">
          <a:xfrm flipH="1">
            <a:off x="2700338" y="2133600"/>
            <a:ext cx="358775" cy="1008063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12" name="Line 76"/>
          <p:cNvSpPr>
            <a:spLocks noChangeShapeType="1"/>
          </p:cNvSpPr>
          <p:nvPr/>
        </p:nvSpPr>
        <p:spPr bwMode="auto">
          <a:xfrm>
            <a:off x="3348038" y="2133600"/>
            <a:ext cx="215900" cy="93503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13" name="Line 77"/>
          <p:cNvSpPr>
            <a:spLocks noChangeShapeType="1"/>
          </p:cNvSpPr>
          <p:nvPr/>
        </p:nvSpPr>
        <p:spPr bwMode="auto">
          <a:xfrm>
            <a:off x="3563938" y="2205038"/>
            <a:ext cx="431800" cy="2159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4814" name="Line 78"/>
          <p:cNvSpPr>
            <a:spLocks noChangeShapeType="1"/>
          </p:cNvSpPr>
          <p:nvPr/>
        </p:nvSpPr>
        <p:spPr bwMode="auto">
          <a:xfrm>
            <a:off x="2771775" y="765175"/>
            <a:ext cx="0" cy="8636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15" name="Line 79"/>
          <p:cNvSpPr>
            <a:spLocks noChangeShapeType="1"/>
          </p:cNvSpPr>
          <p:nvPr/>
        </p:nvSpPr>
        <p:spPr bwMode="auto">
          <a:xfrm>
            <a:off x="3492500" y="836613"/>
            <a:ext cx="71438" cy="7921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17" name="Oval 81"/>
          <p:cNvSpPr>
            <a:spLocks noChangeArrowheads="1"/>
          </p:cNvSpPr>
          <p:nvPr/>
        </p:nvSpPr>
        <p:spPr bwMode="auto">
          <a:xfrm>
            <a:off x="1187450" y="4005263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818" name="Oval 82"/>
          <p:cNvSpPr>
            <a:spLocks noChangeArrowheads="1"/>
          </p:cNvSpPr>
          <p:nvPr/>
        </p:nvSpPr>
        <p:spPr bwMode="auto">
          <a:xfrm>
            <a:off x="2411413" y="4724400"/>
            <a:ext cx="2889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819" name="Text Box 83"/>
          <p:cNvSpPr txBox="1">
            <a:spLocks noChangeArrowheads="1"/>
          </p:cNvSpPr>
          <p:nvPr/>
        </p:nvSpPr>
        <p:spPr bwMode="auto">
          <a:xfrm>
            <a:off x="1116013" y="4149725"/>
            <a:ext cx="3968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244820" name="Text Box 84"/>
          <p:cNvSpPr txBox="1">
            <a:spLocks noChangeArrowheads="1"/>
          </p:cNvSpPr>
          <p:nvPr/>
        </p:nvSpPr>
        <p:spPr bwMode="auto">
          <a:xfrm>
            <a:off x="2411413" y="4724400"/>
            <a:ext cx="3968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244821" name="Oval 85"/>
          <p:cNvSpPr>
            <a:spLocks noChangeArrowheads="1"/>
          </p:cNvSpPr>
          <p:nvPr/>
        </p:nvSpPr>
        <p:spPr bwMode="auto">
          <a:xfrm>
            <a:off x="5795963" y="4149725"/>
            <a:ext cx="28892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822" name="Text Box 86"/>
          <p:cNvSpPr txBox="1">
            <a:spLocks noChangeArrowheads="1"/>
          </p:cNvSpPr>
          <p:nvPr/>
        </p:nvSpPr>
        <p:spPr bwMode="auto">
          <a:xfrm>
            <a:off x="5651500" y="4292600"/>
            <a:ext cx="3968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244823" name="Text Box 87"/>
          <p:cNvSpPr txBox="1">
            <a:spLocks noChangeArrowheads="1"/>
          </p:cNvSpPr>
          <p:nvPr/>
        </p:nvSpPr>
        <p:spPr bwMode="auto">
          <a:xfrm>
            <a:off x="5792534" y="1556792"/>
            <a:ext cx="840295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SNE</a:t>
            </a:r>
          </a:p>
        </p:txBody>
      </p:sp>
      <p:sp>
        <p:nvSpPr>
          <p:cNvPr id="244824" name="Text Box 88"/>
          <p:cNvSpPr txBox="1">
            <a:spLocks noChangeArrowheads="1"/>
          </p:cNvSpPr>
          <p:nvPr/>
        </p:nvSpPr>
        <p:spPr bwMode="auto">
          <a:xfrm rot="16200000">
            <a:off x="-180975" y="2574925"/>
            <a:ext cx="210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PARED GÁSTRICA </a:t>
            </a:r>
          </a:p>
        </p:txBody>
      </p:sp>
      <p:sp>
        <p:nvSpPr>
          <p:cNvPr id="244825" name="Text Box 89"/>
          <p:cNvSpPr txBox="1">
            <a:spLocks noChangeArrowheads="1"/>
          </p:cNvSpPr>
          <p:nvPr/>
        </p:nvSpPr>
        <p:spPr bwMode="auto">
          <a:xfrm>
            <a:off x="1139417" y="1268760"/>
            <a:ext cx="840295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SNE</a:t>
            </a:r>
          </a:p>
        </p:txBody>
      </p:sp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7366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44772" name="Text Box 36"/>
          <p:cNvSpPr txBox="1">
            <a:spLocks noChangeArrowheads="1"/>
          </p:cNvSpPr>
          <p:nvPr/>
        </p:nvSpPr>
        <p:spPr bwMode="auto">
          <a:xfrm>
            <a:off x="3319463" y="93663"/>
            <a:ext cx="96202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N. vago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82" grpId="0"/>
      <p:bldP spid="244783" grpId="0"/>
      <p:bldP spid="244789" grpId="0" animBg="1"/>
      <p:bldP spid="244790" grpId="0" animBg="1"/>
      <p:bldP spid="244805" grpId="0" animBg="1"/>
      <p:bldP spid="244806" grpId="0" animBg="1"/>
      <p:bldP spid="244807" grpId="0" animBg="1"/>
      <p:bldP spid="244808" grpId="0" animBg="1"/>
      <p:bldP spid="244809" grpId="0" animBg="1"/>
      <p:bldP spid="244810" grpId="0" animBg="1"/>
      <p:bldP spid="244811" grpId="0" animBg="1"/>
      <p:bldP spid="244812" grpId="0" animBg="1"/>
      <p:bldP spid="244813" grpId="0" animBg="1"/>
      <p:bldP spid="244814" grpId="0" animBg="1"/>
      <p:bldP spid="244815" grpId="0" animBg="1"/>
      <p:bldP spid="244823" grpId="0" animBg="1"/>
      <p:bldP spid="2448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518920" y="1268760"/>
            <a:ext cx="6106159" cy="3924151"/>
          </a:xfrm>
          <a:prstGeom prst="rect">
            <a:avLst/>
          </a:prstGeom>
          <a:solidFill>
            <a:srgbClr val="D3ECED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b="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b="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b="0" dirty="0" smtClean="0"/>
          </a:p>
          <a:p>
            <a:pPr algn="ctr" eaLnBrk="1" hangingPunct="1">
              <a:defRPr/>
            </a:pPr>
            <a:r>
              <a:rPr lang="es-V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b="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b="0" dirty="0" smtClean="0"/>
              <a:t>como</a:t>
            </a:r>
            <a:r>
              <a:rPr lang="es-VE" sz="3000" dirty="0" smtClean="0"/>
              <a:t>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</a:t>
            </a:r>
            <a:r>
              <a:rPr lang="es-VE" sz="3000" b="0" dirty="0" smtClean="0"/>
              <a:t>e</a:t>
            </a:r>
            <a:r>
              <a:rPr lang="es-VE" sz="3000" dirty="0" smtClean="0"/>
              <a:t>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</a:t>
            </a:r>
            <a:r>
              <a:rPr lang="es-VE" sz="3000" b="0" dirty="0" smtClean="0"/>
              <a:t>de su parte </a:t>
            </a:r>
          </a:p>
          <a:p>
            <a:pPr algn="ctr" eaLnBrk="1" hangingPunct="1">
              <a:defRPr/>
            </a:pPr>
            <a:r>
              <a:rPr lang="es-VE" sz="3000" b="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5246961" y="5422181"/>
            <a:ext cx="27935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4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400" b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4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b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4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b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400" b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400" b="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sz="14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-3515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89924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8" name="Text Box 6"/>
          <p:cNvSpPr txBox="1">
            <a:spLocks noChangeArrowheads="1"/>
          </p:cNvSpPr>
          <p:nvPr/>
        </p:nvSpPr>
        <p:spPr bwMode="auto">
          <a:xfrm>
            <a:off x="395288" y="549275"/>
            <a:ext cx="12954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43721" name="Rectangle 9"/>
          <p:cNvSpPr>
            <a:spLocks noChangeArrowheads="1"/>
          </p:cNvSpPr>
          <p:nvPr/>
        </p:nvSpPr>
        <p:spPr bwMode="auto">
          <a:xfrm>
            <a:off x="6794099" y="436047"/>
            <a:ext cx="1931939" cy="369332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</a:t>
            </a:r>
          </a:p>
        </p:txBody>
      </p:sp>
      <p:sp>
        <p:nvSpPr>
          <p:cNvPr id="243722" name="Rectangle 10"/>
          <p:cNvSpPr>
            <a:spLocks noChangeArrowheads="1"/>
          </p:cNvSpPr>
          <p:nvPr/>
        </p:nvSpPr>
        <p:spPr bwMode="auto">
          <a:xfrm>
            <a:off x="6744405" y="897164"/>
            <a:ext cx="2031325" cy="1200329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Regulación neural</a:t>
            </a:r>
          </a:p>
          <a:p>
            <a:r>
              <a:rPr lang="es-ES" sz="1800" b="0" dirty="0">
                <a:effectLst/>
              </a:rPr>
              <a:t>e</a:t>
            </a:r>
            <a:r>
              <a:rPr lang="es-ES" sz="1800" b="0" dirty="0" smtClean="0">
                <a:effectLst/>
              </a:rPr>
              <a:t>n respuesta </a:t>
            </a:r>
          </a:p>
          <a:p>
            <a:r>
              <a:rPr lang="es-ES" sz="1800" b="0" dirty="0" smtClean="0">
                <a:effectLst/>
              </a:rPr>
              <a:t>a la distensión </a:t>
            </a:r>
          </a:p>
          <a:p>
            <a:r>
              <a:rPr lang="es-ES" sz="1800" b="0" dirty="0" smtClean="0">
                <a:effectLst/>
              </a:rPr>
              <a:t>gástrica</a:t>
            </a:r>
            <a:endParaRPr lang="es-ES" sz="1800" b="0" dirty="0">
              <a:effectLst/>
            </a:endParaRPr>
          </a:p>
        </p:txBody>
      </p:sp>
      <p:pic>
        <p:nvPicPr>
          <p:cNvPr id="243746" name="Picture 34" descr="regulacion secrecion gastrica barrett"/>
          <p:cNvPicPr>
            <a:picLocks noChangeAspect="1" noChangeArrowheads="1"/>
          </p:cNvPicPr>
          <p:nvPr/>
        </p:nvPicPr>
        <p:blipFill>
          <a:blip r:embed="rId2">
            <a:lum bright="-9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03" b="16014"/>
          <a:stretch>
            <a:fillRect/>
          </a:stretch>
        </p:blipFill>
        <p:spPr bwMode="auto">
          <a:xfrm>
            <a:off x="1476375" y="620713"/>
            <a:ext cx="4464050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3747" name="Text Box 35"/>
          <p:cNvSpPr txBox="1">
            <a:spLocks noChangeArrowheads="1"/>
          </p:cNvSpPr>
          <p:nvPr/>
        </p:nvSpPr>
        <p:spPr bwMode="auto">
          <a:xfrm>
            <a:off x="2149109" y="5427663"/>
            <a:ext cx="1003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Gastrina</a:t>
            </a:r>
          </a:p>
        </p:txBody>
      </p:sp>
      <p:sp>
        <p:nvSpPr>
          <p:cNvPr id="243750" name="Rectangle 38"/>
          <p:cNvSpPr>
            <a:spLocks noChangeArrowheads="1"/>
          </p:cNvSpPr>
          <p:nvPr/>
        </p:nvSpPr>
        <p:spPr bwMode="auto">
          <a:xfrm>
            <a:off x="5076825" y="1557338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51" name="Text Box 39"/>
          <p:cNvSpPr txBox="1">
            <a:spLocks noChangeArrowheads="1"/>
          </p:cNvSpPr>
          <p:nvPr/>
        </p:nvSpPr>
        <p:spPr bwMode="auto">
          <a:xfrm>
            <a:off x="5072063" y="1557338"/>
            <a:ext cx="1452562" cy="346075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R. Vagovagal</a:t>
            </a:r>
          </a:p>
        </p:txBody>
      </p:sp>
      <p:sp>
        <p:nvSpPr>
          <p:cNvPr id="243752" name="Oval 40"/>
          <p:cNvSpPr>
            <a:spLocks noChangeArrowheads="1"/>
          </p:cNvSpPr>
          <p:nvPr/>
        </p:nvSpPr>
        <p:spPr bwMode="auto">
          <a:xfrm>
            <a:off x="3203575" y="4508500"/>
            <a:ext cx="792163" cy="433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3753" name="Oval 41"/>
          <p:cNvSpPr>
            <a:spLocks noChangeArrowheads="1"/>
          </p:cNvSpPr>
          <p:nvPr/>
        </p:nvSpPr>
        <p:spPr bwMode="auto">
          <a:xfrm>
            <a:off x="3708400" y="4724400"/>
            <a:ext cx="287338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55" name="Oval 43"/>
          <p:cNvSpPr>
            <a:spLocks noChangeArrowheads="1"/>
          </p:cNvSpPr>
          <p:nvPr/>
        </p:nvSpPr>
        <p:spPr bwMode="auto">
          <a:xfrm>
            <a:off x="4645025" y="4149725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3756" name="Oval 44"/>
          <p:cNvSpPr>
            <a:spLocks noChangeArrowheads="1"/>
          </p:cNvSpPr>
          <p:nvPr/>
        </p:nvSpPr>
        <p:spPr bwMode="auto">
          <a:xfrm>
            <a:off x="4572000" y="4508500"/>
            <a:ext cx="4318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57" name="Line 45"/>
          <p:cNvSpPr>
            <a:spLocks noChangeShapeType="1"/>
          </p:cNvSpPr>
          <p:nvPr/>
        </p:nvSpPr>
        <p:spPr bwMode="auto">
          <a:xfrm>
            <a:off x="4645025" y="4652963"/>
            <a:ext cx="64770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3758" name="Text Box 46"/>
          <p:cNvSpPr txBox="1">
            <a:spLocks noChangeArrowheads="1"/>
          </p:cNvSpPr>
          <p:nvPr/>
        </p:nvSpPr>
        <p:spPr bwMode="auto">
          <a:xfrm>
            <a:off x="5083175" y="5300663"/>
            <a:ext cx="900113" cy="590550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Reflejo</a:t>
            </a:r>
          </a:p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Local</a:t>
            </a:r>
          </a:p>
        </p:txBody>
      </p:sp>
      <p:sp>
        <p:nvSpPr>
          <p:cNvPr id="243759" name="Oval 47"/>
          <p:cNvSpPr>
            <a:spLocks noChangeArrowheads="1"/>
          </p:cNvSpPr>
          <p:nvPr/>
        </p:nvSpPr>
        <p:spPr bwMode="auto">
          <a:xfrm>
            <a:off x="3492500" y="3357563"/>
            <a:ext cx="647700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60" name="Text Box 48"/>
          <p:cNvSpPr txBox="1">
            <a:spLocks noChangeArrowheads="1"/>
          </p:cNvSpPr>
          <p:nvPr/>
        </p:nvSpPr>
        <p:spPr bwMode="auto">
          <a:xfrm>
            <a:off x="3276600" y="3357563"/>
            <a:ext cx="889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</a:t>
            </a:r>
          </a:p>
          <a:p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Pepsina</a:t>
            </a:r>
          </a:p>
        </p:txBody>
      </p:sp>
      <p:sp>
        <p:nvSpPr>
          <p:cNvPr id="243762" name="Rectangle 50"/>
          <p:cNvSpPr>
            <a:spLocks noChangeArrowheads="1"/>
          </p:cNvSpPr>
          <p:nvPr/>
        </p:nvSpPr>
        <p:spPr bwMode="auto">
          <a:xfrm>
            <a:off x="4356100" y="3357563"/>
            <a:ext cx="792163" cy="431800"/>
          </a:xfrm>
          <a:prstGeom prst="rect">
            <a:avLst/>
          </a:prstGeom>
          <a:solidFill>
            <a:srgbClr val="FFBA9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3763" name="Text Box 51"/>
          <p:cNvSpPr txBox="1">
            <a:spLocks noChangeArrowheads="1"/>
          </p:cNvSpPr>
          <p:nvPr/>
        </p:nvSpPr>
        <p:spPr bwMode="auto">
          <a:xfrm>
            <a:off x="4356100" y="3357563"/>
            <a:ext cx="939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Pariet</a:t>
            </a: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Princip</a:t>
            </a: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43764" name="Text Box 52"/>
          <p:cNvSpPr txBox="1">
            <a:spLocks noChangeArrowheads="1"/>
          </p:cNvSpPr>
          <p:nvPr/>
        </p:nvSpPr>
        <p:spPr bwMode="auto">
          <a:xfrm>
            <a:off x="2916238" y="4149725"/>
            <a:ext cx="116998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Distensión</a:t>
            </a:r>
          </a:p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</a:t>
            </a:r>
            <a:endParaRPr lang="es-E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3765" name="Text Box 53"/>
          <p:cNvSpPr txBox="1">
            <a:spLocks noChangeArrowheads="1"/>
          </p:cNvSpPr>
          <p:nvPr/>
        </p:nvSpPr>
        <p:spPr bwMode="auto">
          <a:xfrm>
            <a:off x="5795963" y="2366963"/>
            <a:ext cx="2592387" cy="1981200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distensión aumenta </a:t>
            </a:r>
          </a:p>
          <a:p>
            <a:pPr algn="l"/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secreción ácida vía </a:t>
            </a:r>
          </a:p>
          <a:p>
            <a:pPr algn="l"/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reflejos locales y </a:t>
            </a:r>
          </a:p>
          <a:p>
            <a:pPr algn="l"/>
            <a:r>
              <a:rPr lang="es-ES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vagovagales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endParaRPr lang="es-ES" sz="1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GRP actúan </a:t>
            </a:r>
          </a:p>
          <a:p>
            <a:pPr algn="l"/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como NT en estas vías</a:t>
            </a:r>
          </a:p>
        </p:txBody>
      </p:sp>
      <p:sp>
        <p:nvSpPr>
          <p:cNvPr id="243767" name="Freeform 55"/>
          <p:cNvSpPr>
            <a:spLocks/>
          </p:cNvSpPr>
          <p:nvPr/>
        </p:nvSpPr>
        <p:spPr bwMode="auto">
          <a:xfrm>
            <a:off x="3995738" y="1303338"/>
            <a:ext cx="1450975" cy="4249737"/>
          </a:xfrm>
          <a:custGeom>
            <a:avLst/>
            <a:gdLst>
              <a:gd name="T0" fmla="*/ 0 w 914"/>
              <a:gd name="T1" fmla="*/ 2677 h 2677"/>
              <a:gd name="T2" fmla="*/ 318 w 914"/>
              <a:gd name="T3" fmla="*/ 2586 h 2677"/>
              <a:gd name="T4" fmla="*/ 635 w 914"/>
              <a:gd name="T5" fmla="*/ 2314 h 2677"/>
              <a:gd name="T6" fmla="*/ 817 w 914"/>
              <a:gd name="T7" fmla="*/ 1906 h 2677"/>
              <a:gd name="T8" fmla="*/ 907 w 914"/>
              <a:gd name="T9" fmla="*/ 1316 h 2677"/>
              <a:gd name="T10" fmla="*/ 862 w 914"/>
              <a:gd name="T11" fmla="*/ 862 h 2677"/>
              <a:gd name="T12" fmla="*/ 771 w 914"/>
              <a:gd name="T13" fmla="*/ 545 h 2677"/>
              <a:gd name="T14" fmla="*/ 635 w 914"/>
              <a:gd name="T15" fmla="*/ 91 h 2677"/>
              <a:gd name="T16" fmla="*/ 590 w 914"/>
              <a:gd name="T17" fmla="*/ 1 h 2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4" h="2677">
                <a:moveTo>
                  <a:pt x="0" y="2677"/>
                </a:moveTo>
                <a:cubicBezTo>
                  <a:pt x="106" y="2661"/>
                  <a:pt x="212" y="2646"/>
                  <a:pt x="318" y="2586"/>
                </a:cubicBezTo>
                <a:cubicBezTo>
                  <a:pt x="424" y="2526"/>
                  <a:pt x="552" y="2427"/>
                  <a:pt x="635" y="2314"/>
                </a:cubicBezTo>
                <a:cubicBezTo>
                  <a:pt x="718" y="2201"/>
                  <a:pt x="772" y="2072"/>
                  <a:pt x="817" y="1906"/>
                </a:cubicBezTo>
                <a:cubicBezTo>
                  <a:pt x="862" y="1740"/>
                  <a:pt x="900" y="1490"/>
                  <a:pt x="907" y="1316"/>
                </a:cubicBezTo>
                <a:cubicBezTo>
                  <a:pt x="914" y="1142"/>
                  <a:pt x="885" y="990"/>
                  <a:pt x="862" y="862"/>
                </a:cubicBezTo>
                <a:cubicBezTo>
                  <a:pt x="839" y="734"/>
                  <a:pt x="809" y="673"/>
                  <a:pt x="771" y="545"/>
                </a:cubicBezTo>
                <a:cubicBezTo>
                  <a:pt x="733" y="417"/>
                  <a:pt x="665" y="182"/>
                  <a:pt x="635" y="91"/>
                </a:cubicBezTo>
                <a:cubicBezTo>
                  <a:pt x="605" y="0"/>
                  <a:pt x="597" y="0"/>
                  <a:pt x="590" y="1"/>
                </a:cubicBezTo>
              </a:path>
            </a:pathLst>
          </a:custGeom>
          <a:noFill/>
          <a:ln w="28575" cap="flat" cmpd="sng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3769" name="Freeform 57"/>
          <p:cNvSpPr>
            <a:spLocks/>
          </p:cNvSpPr>
          <p:nvPr/>
        </p:nvSpPr>
        <p:spPr bwMode="auto">
          <a:xfrm>
            <a:off x="4500563" y="4076700"/>
            <a:ext cx="358775" cy="936625"/>
          </a:xfrm>
          <a:custGeom>
            <a:avLst/>
            <a:gdLst>
              <a:gd name="T0" fmla="*/ 0 w 272"/>
              <a:gd name="T1" fmla="*/ 726 h 726"/>
              <a:gd name="T2" fmla="*/ 90 w 272"/>
              <a:gd name="T3" fmla="*/ 544 h 726"/>
              <a:gd name="T4" fmla="*/ 181 w 272"/>
              <a:gd name="T5" fmla="*/ 318 h 726"/>
              <a:gd name="T6" fmla="*/ 272 w 272"/>
              <a:gd name="T7" fmla="*/ 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2" h="726">
                <a:moveTo>
                  <a:pt x="0" y="726"/>
                </a:moveTo>
                <a:cubicBezTo>
                  <a:pt x="30" y="669"/>
                  <a:pt x="60" y="612"/>
                  <a:pt x="90" y="544"/>
                </a:cubicBezTo>
                <a:cubicBezTo>
                  <a:pt x="120" y="476"/>
                  <a:pt x="151" y="409"/>
                  <a:pt x="181" y="318"/>
                </a:cubicBezTo>
                <a:cubicBezTo>
                  <a:pt x="211" y="227"/>
                  <a:pt x="241" y="113"/>
                  <a:pt x="272" y="0"/>
                </a:cubicBezTo>
              </a:path>
            </a:pathLst>
          </a:custGeom>
          <a:noFill/>
          <a:ln w="28575" cap="flat" cmpd="sng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3770" name="Freeform 58"/>
          <p:cNvSpPr>
            <a:spLocks/>
          </p:cNvSpPr>
          <p:nvPr/>
        </p:nvSpPr>
        <p:spPr bwMode="auto">
          <a:xfrm>
            <a:off x="1116013" y="1052513"/>
            <a:ext cx="2447925" cy="4405312"/>
          </a:xfrm>
          <a:custGeom>
            <a:avLst/>
            <a:gdLst>
              <a:gd name="T0" fmla="*/ 1542 w 1542"/>
              <a:gd name="T1" fmla="*/ 0 h 2775"/>
              <a:gd name="T2" fmla="*/ 1043 w 1542"/>
              <a:gd name="T3" fmla="*/ 272 h 2775"/>
              <a:gd name="T4" fmla="*/ 408 w 1542"/>
              <a:gd name="T5" fmla="*/ 907 h 2775"/>
              <a:gd name="T6" fmla="*/ 45 w 1542"/>
              <a:gd name="T7" fmla="*/ 1905 h 2775"/>
              <a:gd name="T8" fmla="*/ 136 w 1542"/>
              <a:gd name="T9" fmla="*/ 2631 h 2775"/>
              <a:gd name="T10" fmla="*/ 680 w 1542"/>
              <a:gd name="T11" fmla="*/ 2767 h 2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42" h="2775">
                <a:moveTo>
                  <a:pt x="1542" y="0"/>
                </a:moveTo>
                <a:cubicBezTo>
                  <a:pt x="1387" y="60"/>
                  <a:pt x="1232" y="121"/>
                  <a:pt x="1043" y="272"/>
                </a:cubicBezTo>
                <a:cubicBezTo>
                  <a:pt x="854" y="423"/>
                  <a:pt x="574" y="635"/>
                  <a:pt x="408" y="907"/>
                </a:cubicBezTo>
                <a:cubicBezTo>
                  <a:pt x="242" y="1179"/>
                  <a:pt x="90" y="1618"/>
                  <a:pt x="45" y="1905"/>
                </a:cubicBezTo>
                <a:cubicBezTo>
                  <a:pt x="0" y="2192"/>
                  <a:pt x="30" y="2487"/>
                  <a:pt x="136" y="2631"/>
                </a:cubicBezTo>
                <a:cubicBezTo>
                  <a:pt x="242" y="2775"/>
                  <a:pt x="461" y="2771"/>
                  <a:pt x="680" y="2767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3773" name="Text Box 61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43774" name="Rectangle 62"/>
          <p:cNvSpPr>
            <a:spLocks noChangeArrowheads="1"/>
          </p:cNvSpPr>
          <p:nvPr/>
        </p:nvSpPr>
        <p:spPr bwMode="auto">
          <a:xfrm>
            <a:off x="3635375" y="549275"/>
            <a:ext cx="12969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49" name="Text Box 37"/>
          <p:cNvSpPr txBox="1">
            <a:spLocks noChangeArrowheads="1"/>
          </p:cNvSpPr>
          <p:nvPr/>
        </p:nvSpPr>
        <p:spPr bwMode="auto">
          <a:xfrm>
            <a:off x="3554413" y="549275"/>
            <a:ext cx="1427162" cy="660400"/>
          </a:xfrm>
          <a:prstGeom prst="rect">
            <a:avLst/>
          </a:prstGeom>
          <a:solidFill>
            <a:srgbClr val="ABBFFF"/>
          </a:solidFill>
          <a:ln w="19050" algn="ctr">
            <a:solidFill>
              <a:srgbClr val="154D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Complejo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Dorsal vago</a:t>
            </a:r>
          </a:p>
        </p:txBody>
      </p:sp>
      <p:sp>
        <p:nvSpPr>
          <p:cNvPr id="243775" name="Oval 63"/>
          <p:cNvSpPr>
            <a:spLocks noChangeArrowheads="1"/>
          </p:cNvSpPr>
          <p:nvPr/>
        </p:nvSpPr>
        <p:spPr bwMode="auto">
          <a:xfrm>
            <a:off x="2411413" y="4797425"/>
            <a:ext cx="504825" cy="431800"/>
          </a:xfrm>
          <a:prstGeom prst="ellipse">
            <a:avLst/>
          </a:prstGeom>
          <a:solidFill>
            <a:srgbClr val="FF7C8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3776" name="Text Box 64"/>
          <p:cNvSpPr txBox="1">
            <a:spLocks noChangeArrowheads="1"/>
          </p:cNvSpPr>
          <p:nvPr/>
        </p:nvSpPr>
        <p:spPr bwMode="auto">
          <a:xfrm>
            <a:off x="2411413" y="4868863"/>
            <a:ext cx="500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“G”</a:t>
            </a:r>
          </a:p>
        </p:txBody>
      </p:sp>
      <p:sp>
        <p:nvSpPr>
          <p:cNvPr id="243778" name="Rectangle 66"/>
          <p:cNvSpPr>
            <a:spLocks noChangeArrowheads="1"/>
          </p:cNvSpPr>
          <p:nvPr/>
        </p:nvSpPr>
        <p:spPr bwMode="auto">
          <a:xfrm>
            <a:off x="3276600" y="4868863"/>
            <a:ext cx="5746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77" name="Freeform 65"/>
          <p:cNvSpPr>
            <a:spLocks/>
          </p:cNvSpPr>
          <p:nvPr/>
        </p:nvSpPr>
        <p:spPr bwMode="auto">
          <a:xfrm rot="-756901">
            <a:off x="3348038" y="4941888"/>
            <a:ext cx="649287" cy="158750"/>
          </a:xfrm>
          <a:custGeom>
            <a:avLst/>
            <a:gdLst>
              <a:gd name="T0" fmla="*/ 0 w 409"/>
              <a:gd name="T1" fmla="*/ 45 h 100"/>
              <a:gd name="T2" fmla="*/ 46 w 409"/>
              <a:gd name="T3" fmla="*/ 82 h 100"/>
              <a:gd name="T4" fmla="*/ 100 w 409"/>
              <a:gd name="T5" fmla="*/ 100 h 100"/>
              <a:gd name="T6" fmla="*/ 128 w 409"/>
              <a:gd name="T7" fmla="*/ 91 h 100"/>
              <a:gd name="T8" fmla="*/ 164 w 409"/>
              <a:gd name="T9" fmla="*/ 45 h 100"/>
              <a:gd name="T10" fmla="*/ 210 w 409"/>
              <a:gd name="T11" fmla="*/ 82 h 100"/>
              <a:gd name="T12" fmla="*/ 219 w 409"/>
              <a:gd name="T13" fmla="*/ 55 h 100"/>
              <a:gd name="T14" fmla="*/ 238 w 409"/>
              <a:gd name="T15" fmla="*/ 36 h 100"/>
              <a:gd name="T16" fmla="*/ 283 w 409"/>
              <a:gd name="T17" fmla="*/ 64 h 100"/>
              <a:gd name="T18" fmla="*/ 292 w 409"/>
              <a:gd name="T19" fmla="*/ 36 h 100"/>
              <a:gd name="T20" fmla="*/ 311 w 409"/>
              <a:gd name="T21" fmla="*/ 18 h 100"/>
              <a:gd name="T22" fmla="*/ 402 w 409"/>
              <a:gd name="T23" fmla="*/ 36 h 100"/>
              <a:gd name="T24" fmla="*/ 402 w 409"/>
              <a:gd name="T25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9" h="100">
                <a:moveTo>
                  <a:pt x="0" y="45"/>
                </a:moveTo>
                <a:cubicBezTo>
                  <a:pt x="16" y="62"/>
                  <a:pt x="22" y="72"/>
                  <a:pt x="46" y="82"/>
                </a:cubicBezTo>
                <a:cubicBezTo>
                  <a:pt x="63" y="90"/>
                  <a:pt x="100" y="100"/>
                  <a:pt x="100" y="100"/>
                </a:cubicBezTo>
                <a:cubicBezTo>
                  <a:pt x="109" y="97"/>
                  <a:pt x="122" y="99"/>
                  <a:pt x="128" y="91"/>
                </a:cubicBezTo>
                <a:cubicBezTo>
                  <a:pt x="177" y="32"/>
                  <a:pt x="96" y="70"/>
                  <a:pt x="164" y="45"/>
                </a:cubicBezTo>
                <a:cubicBezTo>
                  <a:pt x="170" y="51"/>
                  <a:pt x="201" y="84"/>
                  <a:pt x="210" y="82"/>
                </a:cubicBezTo>
                <a:cubicBezTo>
                  <a:pt x="219" y="80"/>
                  <a:pt x="214" y="63"/>
                  <a:pt x="219" y="55"/>
                </a:cubicBezTo>
                <a:cubicBezTo>
                  <a:pt x="224" y="47"/>
                  <a:pt x="232" y="42"/>
                  <a:pt x="238" y="36"/>
                </a:cubicBezTo>
                <a:cubicBezTo>
                  <a:pt x="245" y="43"/>
                  <a:pt x="267" y="72"/>
                  <a:pt x="283" y="64"/>
                </a:cubicBezTo>
                <a:cubicBezTo>
                  <a:pt x="292" y="59"/>
                  <a:pt x="287" y="44"/>
                  <a:pt x="292" y="36"/>
                </a:cubicBezTo>
                <a:cubicBezTo>
                  <a:pt x="297" y="29"/>
                  <a:pt x="305" y="24"/>
                  <a:pt x="311" y="18"/>
                </a:cubicBezTo>
                <a:cubicBezTo>
                  <a:pt x="334" y="26"/>
                  <a:pt x="379" y="65"/>
                  <a:pt x="402" y="36"/>
                </a:cubicBezTo>
                <a:cubicBezTo>
                  <a:pt x="409" y="27"/>
                  <a:pt x="402" y="12"/>
                  <a:pt x="402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3772" name="Line 60"/>
          <p:cNvSpPr>
            <a:spLocks noChangeShapeType="1"/>
          </p:cNvSpPr>
          <p:nvPr/>
        </p:nvSpPr>
        <p:spPr bwMode="auto">
          <a:xfrm>
            <a:off x="3419475" y="4652963"/>
            <a:ext cx="215900" cy="3603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3780" name="Rectangle 68"/>
          <p:cNvSpPr>
            <a:spLocks noChangeArrowheads="1"/>
          </p:cNvSpPr>
          <p:nvPr/>
        </p:nvSpPr>
        <p:spPr bwMode="auto">
          <a:xfrm>
            <a:off x="3995738" y="3500438"/>
            <a:ext cx="3603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81" name="Line 69"/>
          <p:cNvSpPr>
            <a:spLocks noChangeShapeType="1"/>
          </p:cNvSpPr>
          <p:nvPr/>
        </p:nvSpPr>
        <p:spPr bwMode="auto">
          <a:xfrm flipH="1">
            <a:off x="4140200" y="3573463"/>
            <a:ext cx="21590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3782" name="Text Box 70"/>
          <p:cNvSpPr txBox="1">
            <a:spLocks noChangeArrowheads="1"/>
          </p:cNvSpPr>
          <p:nvPr/>
        </p:nvSpPr>
        <p:spPr bwMode="auto">
          <a:xfrm>
            <a:off x="4664284" y="3789363"/>
            <a:ext cx="5806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496327" y="6165304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3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43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3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43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2437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2437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2437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47" grpId="0"/>
      <p:bldP spid="243751" grpId="0" animBg="1"/>
      <p:bldP spid="243757" grpId="0" animBg="1"/>
      <p:bldP spid="243758" grpId="0" animBg="1"/>
      <p:bldP spid="243760" grpId="0"/>
      <p:bldP spid="243763" grpId="0" animBg="1"/>
      <p:bldP spid="243764" grpId="0" animBg="1"/>
      <p:bldP spid="243765" grpId="0" animBg="1"/>
      <p:bldP spid="243767" grpId="0" animBg="1"/>
      <p:bldP spid="243769" grpId="0" animBg="1"/>
      <p:bldP spid="243770" grpId="0" animBg="1"/>
      <p:bldP spid="243749" grpId="0" animBg="1"/>
      <p:bldP spid="243776" grpId="0"/>
      <p:bldP spid="243772" grpId="0" animBg="1"/>
      <p:bldP spid="243781" grpId="0" animBg="1"/>
      <p:bldP spid="24378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2" name="Rectangle 4"/>
          <p:cNvSpPr>
            <a:spLocks noChangeArrowheads="1"/>
          </p:cNvSpPr>
          <p:nvPr/>
        </p:nvSpPr>
        <p:spPr bwMode="auto">
          <a:xfrm>
            <a:off x="6443662" y="600075"/>
            <a:ext cx="1944687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800" b="0">
                <a:effectLst/>
              </a:rPr>
              <a:t>II. SECRECIÓN </a:t>
            </a:r>
          </a:p>
        </p:txBody>
      </p:sp>
      <p:sp>
        <p:nvSpPr>
          <p:cNvPr id="232453" name="Rectangle 5"/>
          <p:cNvSpPr>
            <a:spLocks noChangeArrowheads="1"/>
          </p:cNvSpPr>
          <p:nvPr/>
        </p:nvSpPr>
        <p:spPr bwMode="auto">
          <a:xfrm>
            <a:off x="6732588" y="1052736"/>
            <a:ext cx="16446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>
                <a:effectLst/>
              </a:rPr>
              <a:t>Regulación </a:t>
            </a:r>
          </a:p>
          <a:p>
            <a:r>
              <a:rPr lang="es-ES" sz="1800" b="0">
                <a:effectLst/>
              </a:rPr>
              <a:t>neurohumoral</a:t>
            </a:r>
          </a:p>
        </p:txBody>
      </p:sp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1333500" y="2320925"/>
            <a:ext cx="2578100" cy="1830388"/>
          </a:xfrm>
          <a:prstGeom prst="rect">
            <a:avLst/>
          </a:prstGeom>
          <a:solidFill>
            <a:srgbClr val="FFC9C9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s-ES" sz="2800">
                <a:effectLst/>
              </a:rPr>
              <a:t>Estimulantes:</a:t>
            </a:r>
          </a:p>
          <a:p>
            <a:pPr algn="l">
              <a:lnSpc>
                <a:spcPct val="110000"/>
              </a:lnSpc>
            </a:pPr>
            <a:r>
              <a:rPr lang="es-ES" sz="1000">
                <a:solidFill>
                  <a:srgbClr val="CC0000"/>
                </a:solidFill>
                <a:effectLst/>
              </a:rPr>
              <a:t> </a:t>
            </a:r>
          </a:p>
          <a:p>
            <a:pPr algn="l">
              <a:lnSpc>
                <a:spcPct val="110000"/>
              </a:lnSpc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* </a:t>
            </a:r>
            <a:r>
              <a:rPr lang="es-ES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Gastrina</a:t>
            </a:r>
          </a:p>
          <a:p>
            <a:pPr algn="l">
              <a:lnSpc>
                <a:spcPct val="110000"/>
              </a:lnSpc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* Histamina</a:t>
            </a:r>
          </a:p>
          <a:p>
            <a:pPr algn="l">
              <a:lnSpc>
                <a:spcPct val="110000"/>
              </a:lnSpc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* ACh </a:t>
            </a:r>
          </a:p>
        </p:txBody>
      </p:sp>
      <p:sp>
        <p:nvSpPr>
          <p:cNvPr id="232455" name="Text Box 7"/>
          <p:cNvSpPr txBox="1">
            <a:spLocks noChangeArrowheads="1"/>
          </p:cNvSpPr>
          <p:nvPr/>
        </p:nvSpPr>
        <p:spPr bwMode="auto">
          <a:xfrm>
            <a:off x="4500563" y="2320925"/>
            <a:ext cx="3384550" cy="1866900"/>
          </a:xfrm>
          <a:prstGeom prst="rect">
            <a:avLst/>
          </a:prstGeom>
          <a:solidFill>
            <a:srgbClr val="C3E1FF"/>
          </a:solidFill>
          <a:ln w="38100">
            <a:solidFill>
              <a:srgbClr val="3333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800">
                <a:effectLst/>
              </a:rPr>
              <a:t>Inhibidores:</a:t>
            </a:r>
          </a:p>
          <a:p>
            <a:pPr algn="l"/>
            <a:endParaRPr lang="es-ES" sz="1000">
              <a:effectLst/>
            </a:endParaRPr>
          </a:p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*</a:t>
            </a:r>
            <a:r>
              <a:rPr lang="es-ES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Somatostatina </a:t>
            </a:r>
            <a:r>
              <a:rPr lang="es-E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(SIH)</a:t>
            </a:r>
            <a:endParaRPr lang="es-ES" sz="240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r>
              <a:rPr lang="es-ES" sz="12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*</a:t>
            </a:r>
            <a:r>
              <a:rPr lang="es-ES" sz="2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s-ES" sz="20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Prostaglandinas</a:t>
            </a:r>
          </a:p>
          <a:p>
            <a:pPr algn="l"/>
            <a:endParaRPr lang="es-ES" sz="120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endParaRPr lang="es-ES" sz="80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2457" name="Text Box 9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32458" name="Text Box 10"/>
          <p:cNvSpPr txBox="1">
            <a:spLocks noChangeArrowheads="1"/>
          </p:cNvSpPr>
          <p:nvPr/>
        </p:nvSpPr>
        <p:spPr bwMode="auto">
          <a:xfrm>
            <a:off x="5076825" y="4375150"/>
            <a:ext cx="2105025" cy="730250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PGs</a:t>
            </a:r>
          </a:p>
          <a:p>
            <a:pPr algn="l"/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SIH        </a:t>
            </a: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HCl</a:t>
            </a: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</a:p>
        </p:txBody>
      </p:sp>
      <p:sp>
        <p:nvSpPr>
          <p:cNvPr id="232459" name="Line 11"/>
          <p:cNvSpPr>
            <a:spLocks noChangeShapeType="1"/>
          </p:cNvSpPr>
          <p:nvPr/>
        </p:nvSpPr>
        <p:spPr bwMode="auto">
          <a:xfrm>
            <a:off x="6156325" y="4446588"/>
            <a:ext cx="0" cy="50323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2460" name="Rectangle 12"/>
          <p:cNvSpPr>
            <a:spLocks noChangeArrowheads="1"/>
          </p:cNvSpPr>
          <p:nvPr/>
        </p:nvSpPr>
        <p:spPr bwMode="auto">
          <a:xfrm>
            <a:off x="1509713" y="4337050"/>
            <a:ext cx="187325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2461" name="Text Box 13"/>
          <p:cNvSpPr txBox="1">
            <a:spLocks noChangeArrowheads="1"/>
          </p:cNvSpPr>
          <p:nvPr/>
        </p:nvSpPr>
        <p:spPr bwMode="auto">
          <a:xfrm>
            <a:off x="1403350" y="4481513"/>
            <a:ext cx="2195513" cy="1035050"/>
          </a:xfrm>
          <a:prstGeom prst="rect">
            <a:avLst/>
          </a:prstGeom>
          <a:solidFill>
            <a:srgbClr val="FCD7C6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Gastrina</a:t>
            </a:r>
          </a:p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ACh</a:t>
            </a:r>
          </a:p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Histamina</a:t>
            </a:r>
            <a:r>
              <a:rPr lang="es-ES_tradnl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HCl</a:t>
            </a:r>
            <a:endParaRPr lang="es-ES_tradnl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2462" name="Line 14"/>
          <p:cNvSpPr>
            <a:spLocks noChangeShapeType="1"/>
          </p:cNvSpPr>
          <p:nvPr/>
        </p:nvSpPr>
        <p:spPr bwMode="auto">
          <a:xfrm flipV="1">
            <a:off x="2700338" y="4697413"/>
            <a:ext cx="0" cy="647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2463" name="Text Box 15"/>
          <p:cNvSpPr txBox="1">
            <a:spLocks noChangeArrowheads="1"/>
          </p:cNvSpPr>
          <p:nvPr/>
        </p:nvSpPr>
        <p:spPr bwMode="auto">
          <a:xfrm>
            <a:off x="395288" y="549275"/>
            <a:ext cx="12954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4" grpId="0" animBg="1"/>
      <p:bldP spid="232455" grpId="0" animBg="1"/>
      <p:bldP spid="232458" grpId="0" animBg="1"/>
      <p:bldP spid="232459" grpId="0" animBg="1"/>
      <p:bldP spid="232461" grpId="0" animBg="1"/>
      <p:bldP spid="23246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2" name="Picture 4" descr="regulacion secrecion aci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2" t="5365" r="16260" b="6908"/>
          <a:stretch>
            <a:fillRect/>
          </a:stretch>
        </p:blipFill>
        <p:spPr bwMode="auto">
          <a:xfrm>
            <a:off x="1403350" y="333375"/>
            <a:ext cx="6408738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4716463" y="5876925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6011863" y="4365625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8" name="Rectangle 10"/>
          <p:cNvSpPr>
            <a:spLocks noChangeArrowheads="1"/>
          </p:cNvSpPr>
          <p:nvPr/>
        </p:nvSpPr>
        <p:spPr bwMode="auto">
          <a:xfrm>
            <a:off x="2411413" y="2781300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1949450" y="2540000"/>
            <a:ext cx="131445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ANTRO</a:t>
            </a:r>
          </a:p>
        </p:txBody>
      </p:sp>
      <p:sp>
        <p:nvSpPr>
          <p:cNvPr id="124963" name="Rectangle 35"/>
          <p:cNvSpPr>
            <a:spLocks noChangeArrowheads="1"/>
          </p:cNvSpPr>
          <p:nvPr/>
        </p:nvSpPr>
        <p:spPr bwMode="auto">
          <a:xfrm>
            <a:off x="1908175" y="4149725"/>
            <a:ext cx="431800" cy="215900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64" name="Text Box 36"/>
          <p:cNvSpPr txBox="1">
            <a:spLocks noChangeArrowheads="1"/>
          </p:cNvSpPr>
          <p:nvPr/>
        </p:nvSpPr>
        <p:spPr bwMode="auto">
          <a:xfrm>
            <a:off x="1754188" y="4100513"/>
            <a:ext cx="752475" cy="366712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c.“G”</a:t>
            </a:r>
          </a:p>
        </p:txBody>
      </p:sp>
      <p:sp>
        <p:nvSpPr>
          <p:cNvPr id="124965" name="Rectangle 37"/>
          <p:cNvSpPr>
            <a:spLocks noChangeArrowheads="1"/>
          </p:cNvSpPr>
          <p:nvPr/>
        </p:nvSpPr>
        <p:spPr bwMode="auto">
          <a:xfrm>
            <a:off x="3348038" y="4221163"/>
            <a:ext cx="431800" cy="144462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66" name="Text Box 38"/>
          <p:cNvSpPr txBox="1">
            <a:spLocks noChangeArrowheads="1"/>
          </p:cNvSpPr>
          <p:nvPr/>
        </p:nvSpPr>
        <p:spPr bwMode="auto">
          <a:xfrm>
            <a:off x="3259138" y="3935413"/>
            <a:ext cx="4683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“D”</a:t>
            </a:r>
          </a:p>
        </p:txBody>
      </p:sp>
      <p:sp>
        <p:nvSpPr>
          <p:cNvPr id="124968" name="Rectangle 40"/>
          <p:cNvSpPr>
            <a:spLocks noChangeArrowheads="1"/>
          </p:cNvSpPr>
          <p:nvPr/>
        </p:nvSpPr>
        <p:spPr bwMode="auto">
          <a:xfrm>
            <a:off x="1835150" y="4652963"/>
            <a:ext cx="504825" cy="215900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67" name="Text Box 39"/>
          <p:cNvSpPr txBox="1">
            <a:spLocks noChangeArrowheads="1"/>
          </p:cNvSpPr>
          <p:nvPr/>
        </p:nvSpPr>
        <p:spPr bwMode="auto">
          <a:xfrm>
            <a:off x="1258888" y="5516563"/>
            <a:ext cx="1152525" cy="395287"/>
          </a:xfrm>
          <a:prstGeom prst="rect">
            <a:avLst/>
          </a:prstGeom>
          <a:solidFill>
            <a:srgbClr val="FFBDBD"/>
          </a:solidFill>
          <a:ln w="28575">
            <a:solidFill>
              <a:srgbClr val="FF252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Gastrina</a:t>
            </a:r>
          </a:p>
        </p:txBody>
      </p:sp>
      <p:sp>
        <p:nvSpPr>
          <p:cNvPr id="124969" name="Rectangle 41"/>
          <p:cNvSpPr>
            <a:spLocks noChangeArrowheads="1"/>
          </p:cNvSpPr>
          <p:nvPr/>
        </p:nvSpPr>
        <p:spPr bwMode="auto">
          <a:xfrm>
            <a:off x="1476375" y="3213100"/>
            <a:ext cx="719138" cy="360363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200">
                <a:effectLst/>
              </a:rPr>
              <a:t>,</a:t>
            </a:r>
          </a:p>
          <a:p>
            <a:endParaRPr lang="es-ES" sz="1200">
              <a:effectLst/>
            </a:endParaRPr>
          </a:p>
        </p:txBody>
      </p:sp>
      <p:sp>
        <p:nvSpPr>
          <p:cNvPr id="124971" name="Text Box 43"/>
          <p:cNvSpPr txBox="1">
            <a:spLocks noChangeArrowheads="1"/>
          </p:cNvSpPr>
          <p:nvPr/>
        </p:nvSpPr>
        <p:spPr bwMode="auto">
          <a:xfrm>
            <a:off x="3276600" y="2979738"/>
            <a:ext cx="538163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LUZ</a:t>
            </a:r>
          </a:p>
        </p:txBody>
      </p:sp>
      <p:sp>
        <p:nvSpPr>
          <p:cNvPr id="124972" name="Rectangle 44"/>
          <p:cNvSpPr>
            <a:spLocks noChangeArrowheads="1"/>
          </p:cNvSpPr>
          <p:nvPr/>
        </p:nvSpPr>
        <p:spPr bwMode="auto">
          <a:xfrm>
            <a:off x="2555875" y="4149725"/>
            <a:ext cx="792163" cy="215900"/>
          </a:xfrm>
          <a:prstGeom prst="rect">
            <a:avLst/>
          </a:prstGeom>
          <a:solidFill>
            <a:srgbClr val="FFE5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73" name="Text Box 45"/>
          <p:cNvSpPr txBox="1">
            <a:spLocks noChangeArrowheads="1"/>
          </p:cNvSpPr>
          <p:nvPr/>
        </p:nvSpPr>
        <p:spPr bwMode="auto">
          <a:xfrm>
            <a:off x="2819400" y="4125913"/>
            <a:ext cx="4905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/>
              </a:rPr>
              <a:t>SIH</a:t>
            </a:r>
          </a:p>
        </p:txBody>
      </p:sp>
      <p:sp>
        <p:nvSpPr>
          <p:cNvPr id="124974" name="Rectangle 46"/>
          <p:cNvSpPr>
            <a:spLocks noChangeArrowheads="1"/>
          </p:cNvSpPr>
          <p:nvPr/>
        </p:nvSpPr>
        <p:spPr bwMode="auto">
          <a:xfrm>
            <a:off x="2700338" y="5229225"/>
            <a:ext cx="576262" cy="504825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75" name="Text Box 47"/>
          <p:cNvSpPr txBox="1">
            <a:spLocks noChangeArrowheads="1"/>
          </p:cNvSpPr>
          <p:nvPr/>
        </p:nvSpPr>
        <p:spPr bwMode="auto">
          <a:xfrm>
            <a:off x="2613025" y="5229225"/>
            <a:ext cx="493713" cy="303213"/>
          </a:xfrm>
          <a:prstGeom prst="rect">
            <a:avLst/>
          </a:prstGeom>
          <a:solidFill>
            <a:srgbClr val="FFBDBD"/>
          </a:solidFill>
          <a:ln w="28575">
            <a:solidFill>
              <a:srgbClr val="E68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/>
              </a:rPr>
              <a:t>GRP</a:t>
            </a:r>
          </a:p>
        </p:txBody>
      </p:sp>
      <p:sp>
        <p:nvSpPr>
          <p:cNvPr id="124976" name="Rectangle 48"/>
          <p:cNvSpPr>
            <a:spLocks noChangeArrowheads="1"/>
          </p:cNvSpPr>
          <p:nvPr/>
        </p:nvSpPr>
        <p:spPr bwMode="auto">
          <a:xfrm>
            <a:off x="3348038" y="4652963"/>
            <a:ext cx="504825" cy="360362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77" name="Text Box 49"/>
          <p:cNvSpPr txBox="1">
            <a:spLocks noChangeArrowheads="1"/>
          </p:cNvSpPr>
          <p:nvPr/>
        </p:nvSpPr>
        <p:spPr bwMode="auto">
          <a:xfrm>
            <a:off x="3311525" y="5254625"/>
            <a:ext cx="5095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/>
              </a:rPr>
              <a:t>SNE</a:t>
            </a:r>
          </a:p>
        </p:txBody>
      </p:sp>
      <p:sp>
        <p:nvSpPr>
          <p:cNvPr id="124978" name="Oval 50"/>
          <p:cNvSpPr>
            <a:spLocks noChangeArrowheads="1"/>
          </p:cNvSpPr>
          <p:nvPr/>
        </p:nvSpPr>
        <p:spPr bwMode="auto">
          <a:xfrm>
            <a:off x="2195513" y="4724400"/>
            <a:ext cx="503237" cy="360363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79" name="Line 51"/>
          <p:cNvSpPr>
            <a:spLocks noChangeShapeType="1"/>
          </p:cNvSpPr>
          <p:nvPr/>
        </p:nvSpPr>
        <p:spPr bwMode="auto">
          <a:xfrm>
            <a:off x="2124075" y="4940300"/>
            <a:ext cx="215900" cy="5762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86" name="Line 58"/>
          <p:cNvSpPr>
            <a:spLocks noChangeShapeType="1"/>
          </p:cNvSpPr>
          <p:nvPr/>
        </p:nvSpPr>
        <p:spPr bwMode="auto">
          <a:xfrm flipH="1">
            <a:off x="2916238" y="4508500"/>
            <a:ext cx="3603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98" name="Oval 70"/>
          <p:cNvSpPr>
            <a:spLocks noChangeArrowheads="1"/>
          </p:cNvSpPr>
          <p:nvPr/>
        </p:nvSpPr>
        <p:spPr bwMode="auto">
          <a:xfrm>
            <a:off x="2555875" y="4364038"/>
            <a:ext cx="863600" cy="360362"/>
          </a:xfrm>
          <a:prstGeom prst="ellips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001" name="Rectangle 73"/>
          <p:cNvSpPr>
            <a:spLocks noChangeArrowheads="1"/>
          </p:cNvSpPr>
          <p:nvPr/>
        </p:nvSpPr>
        <p:spPr bwMode="auto">
          <a:xfrm>
            <a:off x="4356100" y="6237288"/>
            <a:ext cx="1320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circulación</a:t>
            </a:r>
          </a:p>
        </p:txBody>
      </p:sp>
      <p:sp>
        <p:nvSpPr>
          <p:cNvPr id="125002" name="Text Box 74"/>
          <p:cNvSpPr txBox="1">
            <a:spLocks noChangeArrowheads="1"/>
          </p:cNvSpPr>
          <p:nvPr/>
        </p:nvSpPr>
        <p:spPr bwMode="auto">
          <a:xfrm>
            <a:off x="611188" y="549275"/>
            <a:ext cx="108108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5003" name="Rectangle 75"/>
          <p:cNvSpPr>
            <a:spLocks noChangeArrowheads="1"/>
          </p:cNvSpPr>
          <p:nvPr/>
        </p:nvSpPr>
        <p:spPr bwMode="auto">
          <a:xfrm>
            <a:off x="4067175" y="0"/>
            <a:ext cx="3960813" cy="450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2" name="Text Box 14"/>
          <p:cNvSpPr txBox="1">
            <a:spLocks noChangeArrowheads="1"/>
          </p:cNvSpPr>
          <p:nvPr/>
        </p:nvSpPr>
        <p:spPr bwMode="auto">
          <a:xfrm>
            <a:off x="7235825" y="4437063"/>
            <a:ext cx="1219200" cy="406400"/>
          </a:xfrm>
          <a:prstGeom prst="rect">
            <a:avLst/>
          </a:prstGeom>
          <a:solidFill>
            <a:srgbClr val="FFBDBD"/>
          </a:solidFill>
          <a:ln w="9525">
            <a:solidFill>
              <a:srgbClr val="FF252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Gastrina</a:t>
            </a:r>
            <a:endParaRPr lang="es-E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5005" name="Text Box 77"/>
          <p:cNvSpPr txBox="1">
            <a:spLocks noChangeArrowheads="1"/>
          </p:cNvSpPr>
          <p:nvPr/>
        </p:nvSpPr>
        <p:spPr bwMode="auto">
          <a:xfrm>
            <a:off x="6659563" y="1681163"/>
            <a:ext cx="2087562" cy="1695450"/>
          </a:xfrm>
          <a:prstGeom prst="rect">
            <a:avLst/>
          </a:prstGeom>
          <a:solidFill>
            <a:srgbClr val="FFD1E8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s-ES" sz="2000">
                <a:effectLst/>
              </a:rPr>
              <a:t>Estimulantes:</a:t>
            </a:r>
          </a:p>
          <a:p>
            <a:pPr algn="l">
              <a:lnSpc>
                <a:spcPct val="110000"/>
              </a:lnSpc>
            </a:pPr>
            <a:r>
              <a:rPr lang="es-ES" sz="1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lnSpc>
                <a:spcPct val="110000"/>
              </a:lnSpc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* </a:t>
            </a:r>
            <a:r>
              <a:rPr lang="es-ES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Gastrina </a:t>
            </a:r>
          </a:p>
          <a:p>
            <a:pPr algn="l">
              <a:lnSpc>
                <a:spcPct val="110000"/>
              </a:lnSpc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* Histamina</a:t>
            </a:r>
          </a:p>
          <a:p>
            <a:pPr algn="l">
              <a:lnSpc>
                <a:spcPct val="110000"/>
              </a:lnSpc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* ACh </a:t>
            </a:r>
          </a:p>
        </p:txBody>
      </p:sp>
      <p:sp>
        <p:nvSpPr>
          <p:cNvPr id="125006" name="Line 78"/>
          <p:cNvSpPr>
            <a:spLocks noChangeShapeType="1"/>
          </p:cNvSpPr>
          <p:nvPr/>
        </p:nvSpPr>
        <p:spPr bwMode="auto">
          <a:xfrm flipV="1">
            <a:off x="7956550" y="4941888"/>
            <a:ext cx="215900" cy="3587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007" name="Line 79"/>
          <p:cNvSpPr>
            <a:spLocks noChangeShapeType="1"/>
          </p:cNvSpPr>
          <p:nvPr/>
        </p:nvSpPr>
        <p:spPr bwMode="auto">
          <a:xfrm flipH="1" flipV="1">
            <a:off x="3995738" y="1412875"/>
            <a:ext cx="3600450" cy="2952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008" name="Rectangle 80"/>
          <p:cNvSpPr>
            <a:spLocks noChangeArrowheads="1"/>
          </p:cNvSpPr>
          <p:nvPr/>
        </p:nvSpPr>
        <p:spPr bwMode="auto">
          <a:xfrm>
            <a:off x="7092703" y="833438"/>
            <a:ext cx="1644650" cy="669925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Regulación</a:t>
            </a:r>
            <a:endParaRPr lang="es-ES" sz="1800" b="0" dirty="0">
              <a:effectLst/>
            </a:endParaRPr>
          </a:p>
          <a:p>
            <a:r>
              <a:rPr lang="es-ES" sz="1800" b="0" dirty="0" err="1">
                <a:effectLst/>
              </a:rPr>
              <a:t>neurohumoral</a:t>
            </a:r>
            <a:endParaRPr lang="es-ES" sz="1800" b="0" dirty="0">
              <a:effectLst/>
            </a:endParaRPr>
          </a:p>
        </p:txBody>
      </p:sp>
      <p:sp>
        <p:nvSpPr>
          <p:cNvPr id="125009" name="Rectangle 81"/>
          <p:cNvSpPr>
            <a:spLocks noChangeArrowheads="1"/>
          </p:cNvSpPr>
          <p:nvPr/>
        </p:nvSpPr>
        <p:spPr bwMode="auto">
          <a:xfrm>
            <a:off x="3132138" y="836613"/>
            <a:ext cx="503237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010" name="Rectangle 82"/>
          <p:cNvSpPr>
            <a:spLocks noChangeArrowheads="1"/>
          </p:cNvSpPr>
          <p:nvPr/>
        </p:nvSpPr>
        <p:spPr bwMode="auto">
          <a:xfrm>
            <a:off x="3276600" y="404813"/>
            <a:ext cx="10080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011" name="Rectangle 83"/>
          <p:cNvSpPr>
            <a:spLocks noChangeArrowheads="1"/>
          </p:cNvSpPr>
          <p:nvPr/>
        </p:nvSpPr>
        <p:spPr bwMode="auto">
          <a:xfrm>
            <a:off x="3492500" y="1916113"/>
            <a:ext cx="503238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012" name="Rectangle 84"/>
          <p:cNvSpPr>
            <a:spLocks noChangeArrowheads="1"/>
          </p:cNvSpPr>
          <p:nvPr/>
        </p:nvSpPr>
        <p:spPr bwMode="auto">
          <a:xfrm>
            <a:off x="3922713" y="2492375"/>
            <a:ext cx="288925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3109913" y="1004888"/>
            <a:ext cx="795337" cy="284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/>
              </a:rPr>
              <a:t>CUERPO</a:t>
            </a:r>
          </a:p>
        </p:txBody>
      </p:sp>
      <p:sp>
        <p:nvSpPr>
          <p:cNvPr id="125013" name="Oval 85"/>
          <p:cNvSpPr>
            <a:spLocks noChangeArrowheads="1"/>
          </p:cNvSpPr>
          <p:nvPr/>
        </p:nvSpPr>
        <p:spPr bwMode="auto">
          <a:xfrm>
            <a:off x="2268538" y="3141663"/>
            <a:ext cx="503237" cy="431800"/>
          </a:xfrm>
          <a:prstGeom prst="ellipse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014" name="Text Box 86"/>
          <p:cNvSpPr txBox="1">
            <a:spLocks noChangeArrowheads="1"/>
          </p:cNvSpPr>
          <p:nvPr/>
        </p:nvSpPr>
        <p:spPr bwMode="auto">
          <a:xfrm>
            <a:off x="2268538" y="3170238"/>
            <a:ext cx="444500" cy="355600"/>
          </a:xfrm>
          <a:prstGeom prst="rect">
            <a:avLst/>
          </a:prstGeom>
          <a:solidFill>
            <a:srgbClr val="CACAF2"/>
          </a:solidFill>
          <a:ln w="19050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H</a:t>
            </a:r>
            <a:r>
              <a:rPr lang="es-ES_tradnl" baseline="30000">
                <a:effectLst/>
              </a:rPr>
              <a:t>+</a:t>
            </a:r>
          </a:p>
        </p:txBody>
      </p:sp>
      <p:sp>
        <p:nvSpPr>
          <p:cNvPr id="125015" name="Rectangle 87"/>
          <p:cNvSpPr>
            <a:spLocks noChangeArrowheads="1"/>
          </p:cNvSpPr>
          <p:nvPr/>
        </p:nvSpPr>
        <p:spPr bwMode="auto">
          <a:xfrm>
            <a:off x="1331913" y="3214688"/>
            <a:ext cx="893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>
                <a:effectLst/>
              </a:rPr>
              <a:t>péptidos</a:t>
            </a:r>
            <a:endParaRPr lang="es-ES_tradnl" sz="1400">
              <a:effectLst/>
            </a:endParaRPr>
          </a:p>
        </p:txBody>
      </p:sp>
      <p:sp>
        <p:nvSpPr>
          <p:cNvPr id="125016" name="Oval 88"/>
          <p:cNvSpPr>
            <a:spLocks noChangeArrowheads="1"/>
          </p:cNvSpPr>
          <p:nvPr/>
        </p:nvSpPr>
        <p:spPr bwMode="auto">
          <a:xfrm>
            <a:off x="1692275" y="3644900"/>
            <a:ext cx="358775" cy="360363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6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6803777" y="332656"/>
            <a:ext cx="1944687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800" b="0">
                <a:effectLst/>
              </a:rPr>
              <a:t>II. SECRECIÓN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250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249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4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5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67" grpId="0" animBg="1"/>
      <p:bldP spid="124973" grpId="0"/>
      <p:bldP spid="124975" grpId="0" animBg="1"/>
      <p:bldP spid="124977" grpId="0"/>
      <p:bldP spid="124978" grpId="0" animBg="1"/>
      <p:bldP spid="124978" grpId="1" animBg="1"/>
      <p:bldP spid="124979" grpId="0" animBg="1"/>
      <p:bldP spid="124998" grpId="0" animBg="1"/>
      <p:bldP spid="125001" grpId="0"/>
      <p:bldP spid="124942" grpId="0" animBg="1"/>
      <p:bldP spid="125005" grpId="0" animBg="1"/>
      <p:bldP spid="125006" grpId="0" animBg="1"/>
      <p:bldP spid="125007" grpId="0" animBg="1"/>
      <p:bldP spid="125014" grpId="0" animBg="1"/>
      <p:bldP spid="125015" grpId="0"/>
      <p:bldP spid="125016" grpId="0" animBg="1"/>
      <p:bldP spid="125016" grpId="1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 descr="regulacion secrecion aci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2" t="5365" r="4593" b="35114"/>
          <a:stretch>
            <a:fillRect/>
          </a:stretch>
        </p:blipFill>
        <p:spPr bwMode="auto">
          <a:xfrm>
            <a:off x="827088" y="1558925"/>
            <a:ext cx="7416800" cy="410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1973" name="Rectangle 5"/>
          <p:cNvSpPr>
            <a:spLocks noChangeArrowheads="1"/>
          </p:cNvSpPr>
          <p:nvPr/>
        </p:nvSpPr>
        <p:spPr bwMode="auto">
          <a:xfrm>
            <a:off x="5435600" y="5591175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74" name="Text Box 6"/>
          <p:cNvSpPr txBox="1">
            <a:spLocks noChangeArrowheads="1"/>
          </p:cNvSpPr>
          <p:nvPr/>
        </p:nvSpPr>
        <p:spPr bwMode="auto">
          <a:xfrm>
            <a:off x="4572000" y="981075"/>
            <a:ext cx="1617663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effectLst/>
              </a:rPr>
              <a:t>CUERPO</a:t>
            </a:r>
          </a:p>
        </p:txBody>
      </p:sp>
      <p:sp>
        <p:nvSpPr>
          <p:cNvPr id="211980" name="Text Box 12"/>
          <p:cNvSpPr txBox="1">
            <a:spLocks noChangeArrowheads="1"/>
          </p:cNvSpPr>
          <p:nvPr/>
        </p:nvSpPr>
        <p:spPr bwMode="auto">
          <a:xfrm>
            <a:off x="7235825" y="5589588"/>
            <a:ext cx="1219200" cy="406400"/>
          </a:xfrm>
          <a:prstGeom prst="rect">
            <a:avLst/>
          </a:prstGeom>
          <a:solidFill>
            <a:srgbClr val="FFBDBD"/>
          </a:solidFill>
          <a:ln w="9525">
            <a:solidFill>
              <a:srgbClr val="FF252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Gastrina</a:t>
            </a:r>
            <a:endParaRPr lang="es-E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1981" name="Rectangle 13"/>
          <p:cNvSpPr>
            <a:spLocks noChangeArrowheads="1"/>
          </p:cNvSpPr>
          <p:nvPr/>
        </p:nvSpPr>
        <p:spPr bwMode="auto">
          <a:xfrm>
            <a:off x="3779838" y="5086350"/>
            <a:ext cx="792162" cy="360363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82" name="Text Box 14"/>
          <p:cNvSpPr txBox="1">
            <a:spLocks noChangeArrowheads="1"/>
          </p:cNvSpPr>
          <p:nvPr/>
        </p:nvSpPr>
        <p:spPr bwMode="auto">
          <a:xfrm>
            <a:off x="3708400" y="5013325"/>
            <a:ext cx="863600" cy="304800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ES_tradnl" sz="1400">
              <a:effectLst/>
            </a:endParaRPr>
          </a:p>
        </p:txBody>
      </p:sp>
      <p:sp>
        <p:nvSpPr>
          <p:cNvPr id="211983" name="Rectangle 15"/>
          <p:cNvSpPr>
            <a:spLocks noChangeArrowheads="1"/>
          </p:cNvSpPr>
          <p:nvPr/>
        </p:nvSpPr>
        <p:spPr bwMode="auto">
          <a:xfrm>
            <a:off x="5867400" y="5302250"/>
            <a:ext cx="865188" cy="214313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84" name="Text Box 16"/>
          <p:cNvSpPr txBox="1">
            <a:spLocks noChangeArrowheads="1"/>
          </p:cNvSpPr>
          <p:nvPr/>
        </p:nvSpPr>
        <p:spPr bwMode="auto">
          <a:xfrm>
            <a:off x="5786438" y="5589588"/>
            <a:ext cx="1047750" cy="333375"/>
          </a:xfrm>
          <a:prstGeom prst="rect">
            <a:avLst/>
          </a:prstGeom>
          <a:solidFill>
            <a:srgbClr val="FFCDE1"/>
          </a:solidFill>
          <a:ln w="28575">
            <a:solidFill>
              <a:srgbClr val="D3490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solidFill>
                  <a:schemeClr val="tx2"/>
                </a:solidFill>
                <a:effectLst/>
              </a:rPr>
              <a:t>Histamina</a:t>
            </a:r>
          </a:p>
        </p:txBody>
      </p:sp>
      <p:sp>
        <p:nvSpPr>
          <p:cNvPr id="211985" name="Rectangle 17"/>
          <p:cNvSpPr>
            <a:spLocks noChangeArrowheads="1"/>
          </p:cNvSpPr>
          <p:nvPr/>
        </p:nvSpPr>
        <p:spPr bwMode="auto">
          <a:xfrm>
            <a:off x="6156325" y="1917700"/>
            <a:ext cx="647700" cy="576263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86" name="Text Box 18"/>
          <p:cNvSpPr txBox="1">
            <a:spLocks noChangeArrowheads="1"/>
          </p:cNvSpPr>
          <p:nvPr/>
        </p:nvSpPr>
        <p:spPr bwMode="auto">
          <a:xfrm>
            <a:off x="6084888" y="1773238"/>
            <a:ext cx="1390649" cy="523220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400" dirty="0" smtClean="0">
                <a:effectLst/>
              </a:rPr>
              <a:t>F. </a:t>
            </a:r>
            <a:r>
              <a:rPr lang="es-ES" sz="1400" dirty="0" err="1" smtClean="0">
                <a:effectLst/>
              </a:rPr>
              <a:t>Posgangl</a:t>
            </a:r>
            <a:r>
              <a:rPr lang="es-ES" sz="1400" dirty="0" smtClean="0">
                <a:effectLst/>
              </a:rPr>
              <a:t> </a:t>
            </a:r>
            <a:r>
              <a:rPr lang="es-ES" sz="1400" dirty="0" err="1" smtClean="0">
                <a:effectLst/>
              </a:rPr>
              <a:t>parasimp</a:t>
            </a:r>
            <a:r>
              <a:rPr lang="es-ES" sz="1400" dirty="0" smtClean="0">
                <a:effectLst/>
              </a:rPr>
              <a:t>.</a:t>
            </a:r>
            <a:endParaRPr lang="es-ES" sz="1400" dirty="0">
              <a:effectLst/>
            </a:endParaRPr>
          </a:p>
        </p:txBody>
      </p:sp>
      <p:sp>
        <p:nvSpPr>
          <p:cNvPr id="211987" name="Rectangle 19"/>
          <p:cNvSpPr>
            <a:spLocks noChangeArrowheads="1"/>
          </p:cNvSpPr>
          <p:nvPr/>
        </p:nvSpPr>
        <p:spPr bwMode="auto">
          <a:xfrm>
            <a:off x="6443663" y="3573463"/>
            <a:ext cx="936625" cy="360362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88" name="Rectangle 20"/>
          <p:cNvSpPr>
            <a:spLocks noChangeArrowheads="1"/>
          </p:cNvSpPr>
          <p:nvPr/>
        </p:nvSpPr>
        <p:spPr bwMode="auto">
          <a:xfrm>
            <a:off x="6732588" y="4367213"/>
            <a:ext cx="647700" cy="287337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90" name="Text Box 22"/>
          <p:cNvSpPr txBox="1">
            <a:spLocks noChangeArrowheads="1"/>
          </p:cNvSpPr>
          <p:nvPr/>
        </p:nvSpPr>
        <p:spPr bwMode="auto">
          <a:xfrm>
            <a:off x="6588125" y="3168650"/>
            <a:ext cx="647700" cy="365125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rgbClr val="990033"/>
                </a:solidFill>
                <a:effectLst/>
              </a:rPr>
              <a:t>ACh</a:t>
            </a:r>
          </a:p>
        </p:txBody>
      </p:sp>
      <p:sp>
        <p:nvSpPr>
          <p:cNvPr id="211993" name="Rectangle 25"/>
          <p:cNvSpPr>
            <a:spLocks noChangeArrowheads="1"/>
          </p:cNvSpPr>
          <p:nvPr/>
        </p:nvSpPr>
        <p:spPr bwMode="auto">
          <a:xfrm>
            <a:off x="5435600" y="4078288"/>
            <a:ext cx="576263" cy="360362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94" name="Text Box 26"/>
          <p:cNvSpPr txBox="1">
            <a:spLocks noChangeArrowheads="1"/>
          </p:cNvSpPr>
          <p:nvPr/>
        </p:nvSpPr>
        <p:spPr bwMode="auto">
          <a:xfrm>
            <a:off x="5262563" y="3836988"/>
            <a:ext cx="1031875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c. </a:t>
            </a:r>
          </a:p>
          <a:p>
            <a:r>
              <a:rPr lang="es-ES" sz="1800">
                <a:effectLst/>
              </a:rPr>
              <a:t>Parietal</a:t>
            </a:r>
          </a:p>
        </p:txBody>
      </p:sp>
      <p:sp>
        <p:nvSpPr>
          <p:cNvPr id="211995" name="Rectangle 27"/>
          <p:cNvSpPr>
            <a:spLocks noChangeArrowheads="1"/>
          </p:cNvSpPr>
          <p:nvPr/>
        </p:nvSpPr>
        <p:spPr bwMode="auto">
          <a:xfrm>
            <a:off x="4356100" y="2998788"/>
            <a:ext cx="503238" cy="215900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96" name="Text Box 28"/>
          <p:cNvSpPr txBox="1">
            <a:spLocks noChangeArrowheads="1"/>
          </p:cNvSpPr>
          <p:nvPr/>
        </p:nvSpPr>
        <p:spPr bwMode="auto">
          <a:xfrm>
            <a:off x="4243388" y="2998788"/>
            <a:ext cx="657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/>
              </a:rPr>
              <a:t>“D”</a:t>
            </a:r>
          </a:p>
        </p:txBody>
      </p:sp>
      <p:sp>
        <p:nvSpPr>
          <p:cNvPr id="212013" name="Line 45"/>
          <p:cNvSpPr>
            <a:spLocks noChangeShapeType="1"/>
          </p:cNvSpPr>
          <p:nvPr/>
        </p:nvSpPr>
        <p:spPr bwMode="auto">
          <a:xfrm flipH="1" flipV="1">
            <a:off x="6516688" y="4005263"/>
            <a:ext cx="719137" cy="714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2014" name="Line 46"/>
          <p:cNvSpPr>
            <a:spLocks noChangeShapeType="1"/>
          </p:cNvSpPr>
          <p:nvPr/>
        </p:nvSpPr>
        <p:spPr bwMode="auto">
          <a:xfrm flipH="1">
            <a:off x="6227763" y="3502025"/>
            <a:ext cx="73025" cy="215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2015" name="Line 47"/>
          <p:cNvSpPr>
            <a:spLocks noChangeShapeType="1"/>
          </p:cNvSpPr>
          <p:nvPr/>
        </p:nvSpPr>
        <p:spPr bwMode="auto">
          <a:xfrm flipH="1">
            <a:off x="5076825" y="278288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2016" name="Line 48"/>
          <p:cNvSpPr>
            <a:spLocks noChangeShapeType="1"/>
          </p:cNvSpPr>
          <p:nvPr/>
        </p:nvSpPr>
        <p:spPr bwMode="auto">
          <a:xfrm>
            <a:off x="4932363" y="3141663"/>
            <a:ext cx="287337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2017" name="Line 49"/>
          <p:cNvSpPr>
            <a:spLocks noChangeShapeType="1"/>
          </p:cNvSpPr>
          <p:nvPr/>
        </p:nvSpPr>
        <p:spPr bwMode="auto">
          <a:xfrm flipH="1" flipV="1">
            <a:off x="6227763" y="4797425"/>
            <a:ext cx="215900" cy="4333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2022" name="Rectangle 54"/>
          <p:cNvSpPr>
            <a:spLocks noChangeArrowheads="1"/>
          </p:cNvSpPr>
          <p:nvPr/>
        </p:nvSpPr>
        <p:spPr bwMode="auto">
          <a:xfrm>
            <a:off x="6877050" y="692150"/>
            <a:ext cx="1917700" cy="669925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3. Regulación</a:t>
            </a:r>
          </a:p>
          <a:p>
            <a:pPr algn="l"/>
            <a:r>
              <a:rPr lang="es-ES" sz="1800" b="0">
                <a:effectLst/>
              </a:rPr>
              <a:t>    neurohumoral</a:t>
            </a:r>
          </a:p>
        </p:txBody>
      </p:sp>
      <p:sp>
        <p:nvSpPr>
          <p:cNvPr id="212023" name="Rectangle 55"/>
          <p:cNvSpPr>
            <a:spLocks noChangeArrowheads="1"/>
          </p:cNvSpPr>
          <p:nvPr/>
        </p:nvSpPr>
        <p:spPr bwMode="auto">
          <a:xfrm>
            <a:off x="6804025" y="188913"/>
            <a:ext cx="2016125" cy="395287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 </a:t>
            </a:r>
          </a:p>
        </p:txBody>
      </p:sp>
      <p:sp>
        <p:nvSpPr>
          <p:cNvPr id="212024" name="Oval 56"/>
          <p:cNvSpPr>
            <a:spLocks noChangeArrowheads="1"/>
          </p:cNvSpPr>
          <p:nvPr/>
        </p:nvSpPr>
        <p:spPr bwMode="auto">
          <a:xfrm>
            <a:off x="6011863" y="3573463"/>
            <a:ext cx="360362" cy="360362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25" name="Oval 57"/>
          <p:cNvSpPr>
            <a:spLocks noChangeArrowheads="1"/>
          </p:cNvSpPr>
          <p:nvPr/>
        </p:nvSpPr>
        <p:spPr bwMode="auto">
          <a:xfrm>
            <a:off x="6227763" y="3933825"/>
            <a:ext cx="360362" cy="360363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26" name="Oval 58"/>
          <p:cNvSpPr>
            <a:spLocks noChangeArrowheads="1"/>
          </p:cNvSpPr>
          <p:nvPr/>
        </p:nvSpPr>
        <p:spPr bwMode="auto">
          <a:xfrm>
            <a:off x="5795963" y="4583113"/>
            <a:ext cx="504825" cy="287337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32" name="Rectangle 64"/>
          <p:cNvSpPr>
            <a:spLocks noChangeArrowheads="1"/>
          </p:cNvSpPr>
          <p:nvPr/>
        </p:nvSpPr>
        <p:spPr bwMode="auto">
          <a:xfrm>
            <a:off x="682625" y="3070225"/>
            <a:ext cx="2376488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 b="0">
              <a:effectLst/>
            </a:endParaRPr>
          </a:p>
        </p:txBody>
      </p:sp>
      <p:sp>
        <p:nvSpPr>
          <p:cNvPr id="212033" name="Rectangle 65"/>
          <p:cNvSpPr>
            <a:spLocks noChangeArrowheads="1"/>
          </p:cNvSpPr>
          <p:nvPr/>
        </p:nvSpPr>
        <p:spPr bwMode="auto">
          <a:xfrm>
            <a:off x="2987675" y="3933825"/>
            <a:ext cx="358775" cy="2089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34" name="Rectangle 66"/>
          <p:cNvSpPr>
            <a:spLocks noChangeArrowheads="1"/>
          </p:cNvSpPr>
          <p:nvPr/>
        </p:nvSpPr>
        <p:spPr bwMode="auto">
          <a:xfrm>
            <a:off x="3275013" y="4078288"/>
            <a:ext cx="144462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37" name="Text Box 69"/>
          <p:cNvSpPr txBox="1">
            <a:spLocks noChangeArrowheads="1"/>
          </p:cNvSpPr>
          <p:nvPr/>
        </p:nvSpPr>
        <p:spPr bwMode="auto">
          <a:xfrm>
            <a:off x="755650" y="3573463"/>
            <a:ext cx="2087563" cy="1695450"/>
          </a:xfrm>
          <a:prstGeom prst="rect">
            <a:avLst/>
          </a:prstGeom>
          <a:solidFill>
            <a:srgbClr val="FFC9C9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s-ES" sz="2000">
                <a:effectLst/>
              </a:rPr>
              <a:t>Estimulantes:</a:t>
            </a:r>
          </a:p>
          <a:p>
            <a:pPr algn="l">
              <a:lnSpc>
                <a:spcPct val="110000"/>
              </a:lnSpc>
            </a:pPr>
            <a:r>
              <a:rPr lang="es-ES" sz="1000">
                <a:solidFill>
                  <a:srgbClr val="CC0000"/>
                </a:solidFill>
                <a:effectLst/>
              </a:rPr>
              <a:t> </a:t>
            </a:r>
          </a:p>
          <a:p>
            <a:pPr algn="l">
              <a:lnSpc>
                <a:spcPct val="110000"/>
              </a:lnSpc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* </a:t>
            </a:r>
            <a:r>
              <a:rPr lang="es-ES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Gastrina</a:t>
            </a:r>
          </a:p>
          <a:p>
            <a:pPr algn="l">
              <a:lnSpc>
                <a:spcPct val="110000"/>
              </a:lnSpc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* </a:t>
            </a:r>
            <a:r>
              <a:rPr lang="es-ES" sz="20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Histamina</a:t>
            </a:r>
          </a:p>
          <a:p>
            <a:pPr algn="l">
              <a:lnSpc>
                <a:spcPct val="110000"/>
              </a:lnSpc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* </a:t>
            </a:r>
            <a:r>
              <a:rPr lang="es-ES" sz="20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12039" name="Text Box 71"/>
          <p:cNvSpPr txBox="1">
            <a:spLocks noChangeArrowheads="1"/>
          </p:cNvSpPr>
          <p:nvPr/>
        </p:nvSpPr>
        <p:spPr bwMode="auto">
          <a:xfrm>
            <a:off x="8532813" y="5589588"/>
            <a:ext cx="287337" cy="366712"/>
          </a:xfrm>
          <a:prstGeom prst="rect">
            <a:avLst/>
          </a:prstGeom>
          <a:solidFill>
            <a:srgbClr val="FF8F8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212040" name="Text Box 72"/>
          <p:cNvSpPr txBox="1">
            <a:spLocks noChangeArrowheads="1"/>
          </p:cNvSpPr>
          <p:nvPr/>
        </p:nvSpPr>
        <p:spPr bwMode="auto">
          <a:xfrm>
            <a:off x="5400675" y="5589588"/>
            <a:ext cx="333375" cy="376237"/>
          </a:xfrm>
          <a:prstGeom prst="rect">
            <a:avLst/>
          </a:prstGeom>
          <a:solidFill>
            <a:srgbClr val="E27100"/>
          </a:solidFill>
          <a:ln w="9525">
            <a:solidFill>
              <a:srgbClr val="E271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212041" name="Text Box 73"/>
          <p:cNvSpPr txBox="1">
            <a:spLocks noChangeArrowheads="1"/>
          </p:cNvSpPr>
          <p:nvPr/>
        </p:nvSpPr>
        <p:spPr bwMode="auto">
          <a:xfrm>
            <a:off x="7308850" y="3168650"/>
            <a:ext cx="333375" cy="376238"/>
          </a:xfrm>
          <a:prstGeom prst="rect">
            <a:avLst/>
          </a:prstGeom>
          <a:solidFill>
            <a:srgbClr val="5DAE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212042" name="Rectangle 74"/>
          <p:cNvSpPr>
            <a:spLocks noChangeArrowheads="1"/>
          </p:cNvSpPr>
          <p:nvPr/>
        </p:nvSpPr>
        <p:spPr bwMode="auto">
          <a:xfrm>
            <a:off x="1331913" y="2781300"/>
            <a:ext cx="7191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36" name="Text Box 68"/>
          <p:cNvSpPr txBox="1">
            <a:spLocks noChangeArrowheads="1"/>
          </p:cNvSpPr>
          <p:nvPr/>
        </p:nvSpPr>
        <p:spPr bwMode="auto">
          <a:xfrm>
            <a:off x="1304925" y="2805113"/>
            <a:ext cx="754063" cy="284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ANTRO</a:t>
            </a:r>
          </a:p>
        </p:txBody>
      </p:sp>
      <p:sp>
        <p:nvSpPr>
          <p:cNvPr id="212043" name="Rectangle 75"/>
          <p:cNvSpPr>
            <a:spLocks noChangeArrowheads="1"/>
          </p:cNvSpPr>
          <p:nvPr/>
        </p:nvSpPr>
        <p:spPr bwMode="auto">
          <a:xfrm>
            <a:off x="6064250" y="5180013"/>
            <a:ext cx="760413" cy="336550"/>
          </a:xfrm>
          <a:prstGeom prst="rect">
            <a:avLst/>
          </a:prstGeom>
          <a:solidFill>
            <a:srgbClr val="FABC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>
                <a:solidFill>
                  <a:schemeClr val="tx2"/>
                </a:solidFill>
                <a:effectLst/>
              </a:rPr>
              <a:t>c. </a:t>
            </a:r>
            <a:r>
              <a:rPr lang="es-ES">
                <a:solidFill>
                  <a:schemeClr val="tx2"/>
                </a:solidFill>
                <a:effectLst/>
              </a:rPr>
              <a:t>ECL</a:t>
            </a:r>
          </a:p>
        </p:txBody>
      </p:sp>
      <p:sp>
        <p:nvSpPr>
          <p:cNvPr id="212044" name="Rectangle 76"/>
          <p:cNvSpPr>
            <a:spLocks noChangeArrowheads="1"/>
          </p:cNvSpPr>
          <p:nvPr/>
        </p:nvSpPr>
        <p:spPr bwMode="auto">
          <a:xfrm>
            <a:off x="4067175" y="1989138"/>
            <a:ext cx="865188" cy="215900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92" name="Text Box 24"/>
          <p:cNvSpPr txBox="1">
            <a:spLocks noChangeArrowheads="1"/>
          </p:cNvSpPr>
          <p:nvPr/>
        </p:nvSpPr>
        <p:spPr bwMode="auto">
          <a:xfrm>
            <a:off x="4298950" y="1916113"/>
            <a:ext cx="544513" cy="314325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400">
                <a:solidFill>
                  <a:srgbClr val="990033"/>
                </a:solidFill>
                <a:effectLst/>
              </a:rPr>
              <a:t>ACh       </a:t>
            </a:r>
          </a:p>
        </p:txBody>
      </p:sp>
      <p:sp>
        <p:nvSpPr>
          <p:cNvPr id="212045" name="Rectangle 77"/>
          <p:cNvSpPr>
            <a:spLocks noChangeArrowheads="1"/>
          </p:cNvSpPr>
          <p:nvPr/>
        </p:nvSpPr>
        <p:spPr bwMode="auto">
          <a:xfrm>
            <a:off x="5435600" y="3068638"/>
            <a:ext cx="576263" cy="288925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91" name="Text Box 23"/>
          <p:cNvSpPr txBox="1">
            <a:spLocks noChangeArrowheads="1"/>
          </p:cNvSpPr>
          <p:nvPr/>
        </p:nvSpPr>
        <p:spPr bwMode="auto">
          <a:xfrm>
            <a:off x="5292725" y="2852738"/>
            <a:ext cx="806450" cy="284162"/>
          </a:xfrm>
          <a:prstGeom prst="rect">
            <a:avLst/>
          </a:prstGeom>
          <a:solidFill>
            <a:srgbClr val="FFBDBD"/>
          </a:solidFill>
          <a:ln w="9525">
            <a:solidFill>
              <a:srgbClr val="FF252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solidFill>
                  <a:srgbClr val="990033"/>
                </a:solidFill>
                <a:effectLst/>
              </a:rPr>
              <a:t>Gastrina</a:t>
            </a:r>
          </a:p>
        </p:txBody>
      </p:sp>
      <p:sp>
        <p:nvSpPr>
          <p:cNvPr id="212046" name="Rectangle 78"/>
          <p:cNvSpPr>
            <a:spLocks noChangeArrowheads="1"/>
          </p:cNvSpPr>
          <p:nvPr/>
        </p:nvSpPr>
        <p:spPr bwMode="auto">
          <a:xfrm>
            <a:off x="3949700" y="4142581"/>
            <a:ext cx="641522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/>
              </a:rPr>
              <a:t>LUZ</a:t>
            </a:r>
          </a:p>
        </p:txBody>
      </p:sp>
      <p:sp>
        <p:nvSpPr>
          <p:cNvPr id="212047" name="Oval 79"/>
          <p:cNvSpPr>
            <a:spLocks noChangeArrowheads="1"/>
          </p:cNvSpPr>
          <p:nvPr/>
        </p:nvSpPr>
        <p:spPr bwMode="auto">
          <a:xfrm>
            <a:off x="4427538" y="4581525"/>
            <a:ext cx="431800" cy="431800"/>
          </a:xfrm>
          <a:prstGeom prst="ellipse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48" name="Text Box 80"/>
          <p:cNvSpPr txBox="1">
            <a:spLocks noChangeArrowheads="1"/>
          </p:cNvSpPr>
          <p:nvPr/>
        </p:nvSpPr>
        <p:spPr bwMode="auto">
          <a:xfrm>
            <a:off x="4328659" y="4726781"/>
            <a:ext cx="492125" cy="404812"/>
          </a:xfrm>
          <a:prstGeom prst="rect">
            <a:avLst/>
          </a:prstGeom>
          <a:solidFill>
            <a:srgbClr val="CACAF2"/>
          </a:solidFill>
          <a:ln w="38100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H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212049" name="Text Box 81"/>
          <p:cNvSpPr txBox="1">
            <a:spLocks noChangeArrowheads="1"/>
          </p:cNvSpPr>
          <p:nvPr/>
        </p:nvSpPr>
        <p:spPr bwMode="auto">
          <a:xfrm>
            <a:off x="1258888" y="3092450"/>
            <a:ext cx="7826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c. “G”</a:t>
            </a:r>
          </a:p>
        </p:txBody>
      </p:sp>
      <p:sp>
        <p:nvSpPr>
          <p:cNvPr id="212050" name="Text Box 82"/>
          <p:cNvSpPr txBox="1">
            <a:spLocks noChangeArrowheads="1"/>
          </p:cNvSpPr>
          <p:nvPr/>
        </p:nvSpPr>
        <p:spPr bwMode="auto">
          <a:xfrm>
            <a:off x="971550" y="692150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 </a:t>
            </a:r>
          </a:p>
        </p:txBody>
      </p:sp>
      <p:sp>
        <p:nvSpPr>
          <p:cNvPr id="212052" name="Text Box 84"/>
          <p:cNvSpPr txBox="1">
            <a:spLocks noChangeArrowheads="1"/>
          </p:cNvSpPr>
          <p:nvPr/>
        </p:nvSpPr>
        <p:spPr bwMode="auto">
          <a:xfrm>
            <a:off x="4657725" y="3429000"/>
            <a:ext cx="4905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SIH</a:t>
            </a:r>
          </a:p>
        </p:txBody>
      </p:sp>
      <p:sp>
        <p:nvSpPr>
          <p:cNvPr id="212055" name="Line 87"/>
          <p:cNvSpPr>
            <a:spLocks noChangeShapeType="1"/>
          </p:cNvSpPr>
          <p:nvPr/>
        </p:nvSpPr>
        <p:spPr bwMode="auto">
          <a:xfrm flipH="1">
            <a:off x="6588125" y="4149725"/>
            <a:ext cx="792163" cy="10080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212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2120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2120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4" grpId="0" animBg="1"/>
      <p:bldP spid="211980" grpId="0" animBg="1"/>
      <p:bldP spid="211984" grpId="0" animBg="1"/>
      <p:bldP spid="211990" grpId="0" animBg="1"/>
      <p:bldP spid="212024" grpId="0" animBg="1"/>
      <p:bldP spid="212024" grpId="1" animBg="1"/>
      <p:bldP spid="212025" grpId="0" animBg="1"/>
      <p:bldP spid="212025" grpId="1" animBg="1"/>
      <p:bldP spid="212025" grpId="2" animBg="1"/>
      <p:bldP spid="212026" grpId="0" animBg="1"/>
      <p:bldP spid="212026" grpId="1" animBg="1"/>
      <p:bldP spid="212037" grpId="0" animBg="1"/>
      <p:bldP spid="212039" grpId="0" animBg="1"/>
      <p:bldP spid="212040" grpId="0" animBg="1"/>
      <p:bldP spid="212041" grpId="0" animBg="1"/>
      <p:bldP spid="211992" grpId="0" animBg="1"/>
      <p:bldP spid="211991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787900" y="1052513"/>
            <a:ext cx="1295400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4498975" y="5119688"/>
            <a:ext cx="28892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auto">
          <a:xfrm>
            <a:off x="3851275" y="5046663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7031806" y="908050"/>
            <a:ext cx="1644650" cy="669925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effectLst/>
              </a:rPr>
              <a:t>Regulación</a:t>
            </a:r>
          </a:p>
          <a:p>
            <a:r>
              <a:rPr lang="es-ES" sz="1800" b="0" dirty="0" err="1">
                <a:effectLst/>
              </a:rPr>
              <a:t>neurohumoral</a:t>
            </a:r>
            <a:endParaRPr lang="es-ES" sz="1800" b="0" dirty="0">
              <a:effectLst/>
            </a:endParaRPr>
          </a:p>
        </p:txBody>
      </p:sp>
      <p:sp>
        <p:nvSpPr>
          <p:cNvPr id="20512" name="Text Box 32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0513" name="Rectangle 33"/>
          <p:cNvSpPr>
            <a:spLocks noChangeArrowheads="1"/>
          </p:cNvSpPr>
          <p:nvPr/>
        </p:nvSpPr>
        <p:spPr bwMode="auto">
          <a:xfrm>
            <a:off x="3563938" y="5229225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515" name="Rectangle 35"/>
          <p:cNvSpPr>
            <a:spLocks noChangeArrowheads="1"/>
          </p:cNvSpPr>
          <p:nvPr/>
        </p:nvSpPr>
        <p:spPr bwMode="auto">
          <a:xfrm>
            <a:off x="2051050" y="908050"/>
            <a:ext cx="1728788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pic>
        <p:nvPicPr>
          <p:cNvPr id="20517" name="Picture 37" descr="img1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84"/>
          <a:stretch>
            <a:fillRect/>
          </a:stretch>
        </p:blipFill>
        <p:spPr>
          <a:xfrm>
            <a:off x="611188" y="933450"/>
            <a:ext cx="5472112" cy="49895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18" name="Rectangle 38"/>
          <p:cNvSpPr>
            <a:spLocks noChangeArrowheads="1"/>
          </p:cNvSpPr>
          <p:nvPr/>
        </p:nvSpPr>
        <p:spPr bwMode="auto">
          <a:xfrm>
            <a:off x="4356100" y="896938"/>
            <a:ext cx="1295400" cy="1349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</a:endParaRPr>
          </a:p>
        </p:txBody>
      </p:sp>
      <p:sp>
        <p:nvSpPr>
          <p:cNvPr id="20519" name="Rectangle 39"/>
          <p:cNvSpPr>
            <a:spLocks noChangeArrowheads="1"/>
          </p:cNvSpPr>
          <p:nvPr/>
        </p:nvSpPr>
        <p:spPr bwMode="auto">
          <a:xfrm>
            <a:off x="2195513" y="4076700"/>
            <a:ext cx="792162" cy="431800"/>
          </a:xfrm>
          <a:prstGeom prst="rect">
            <a:avLst/>
          </a:prstGeom>
          <a:noFill/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20" name="Text Box 40"/>
          <p:cNvSpPr txBox="1">
            <a:spLocks noChangeArrowheads="1"/>
          </p:cNvSpPr>
          <p:nvPr/>
        </p:nvSpPr>
        <p:spPr bwMode="auto">
          <a:xfrm>
            <a:off x="4643438" y="3998913"/>
            <a:ext cx="736600" cy="366712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Local</a:t>
            </a:r>
          </a:p>
        </p:txBody>
      </p:sp>
      <p:sp>
        <p:nvSpPr>
          <p:cNvPr id="20521" name="Text Box 41"/>
          <p:cNvSpPr txBox="1">
            <a:spLocks noChangeArrowheads="1"/>
          </p:cNvSpPr>
          <p:nvPr/>
        </p:nvSpPr>
        <p:spPr bwMode="auto">
          <a:xfrm>
            <a:off x="4189413" y="3998913"/>
            <a:ext cx="422275" cy="366712"/>
          </a:xfrm>
          <a:prstGeom prst="rect">
            <a:avLst/>
          </a:prstGeom>
          <a:solidFill>
            <a:srgbClr val="FF9B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1.</a:t>
            </a:r>
          </a:p>
        </p:txBody>
      </p:sp>
      <p:sp>
        <p:nvSpPr>
          <p:cNvPr id="20522" name="Text Box 42"/>
          <p:cNvSpPr txBox="1">
            <a:spLocks noChangeArrowheads="1"/>
          </p:cNvSpPr>
          <p:nvPr/>
        </p:nvSpPr>
        <p:spPr bwMode="auto">
          <a:xfrm>
            <a:off x="3975100" y="1549400"/>
            <a:ext cx="422275" cy="366713"/>
          </a:xfrm>
          <a:prstGeom prst="rect">
            <a:avLst/>
          </a:prstGeom>
          <a:solidFill>
            <a:srgbClr val="FF9B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1.</a:t>
            </a:r>
          </a:p>
        </p:txBody>
      </p:sp>
      <p:sp>
        <p:nvSpPr>
          <p:cNvPr id="20523" name="Text Box 43"/>
          <p:cNvSpPr txBox="1">
            <a:spLocks noChangeArrowheads="1"/>
          </p:cNvSpPr>
          <p:nvPr/>
        </p:nvSpPr>
        <p:spPr bwMode="auto">
          <a:xfrm>
            <a:off x="1547813" y="4076700"/>
            <a:ext cx="422275" cy="366713"/>
          </a:xfrm>
          <a:prstGeom prst="rect">
            <a:avLst/>
          </a:prstGeom>
          <a:solidFill>
            <a:srgbClr val="5D9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2.</a:t>
            </a:r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4265613" y="5299075"/>
            <a:ext cx="1657350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2536825" y="4508500"/>
            <a:ext cx="2159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26" name="Rectangle 46"/>
          <p:cNvSpPr>
            <a:spLocks noChangeArrowheads="1"/>
          </p:cNvSpPr>
          <p:nvPr/>
        </p:nvSpPr>
        <p:spPr bwMode="auto">
          <a:xfrm>
            <a:off x="3492500" y="4868863"/>
            <a:ext cx="8651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27" name="Line 47"/>
          <p:cNvSpPr>
            <a:spLocks noChangeShapeType="1"/>
          </p:cNvSpPr>
          <p:nvPr/>
        </p:nvSpPr>
        <p:spPr bwMode="auto">
          <a:xfrm>
            <a:off x="3473450" y="551656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528" name="Text Box 48"/>
          <p:cNvSpPr txBox="1">
            <a:spLocks noChangeArrowheads="1"/>
          </p:cNvSpPr>
          <p:nvPr/>
        </p:nvSpPr>
        <p:spPr bwMode="auto">
          <a:xfrm>
            <a:off x="5148263" y="5157788"/>
            <a:ext cx="2130425" cy="669925"/>
          </a:xfrm>
          <a:prstGeom prst="rect">
            <a:avLst/>
          </a:prstGeom>
          <a:solidFill>
            <a:srgbClr val="BBDD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Retroalimentación</a:t>
            </a:r>
          </a:p>
          <a:p>
            <a:r>
              <a:rPr lang="es-ES" sz="1800" b="0">
                <a:effectLst/>
              </a:rPr>
              <a:t> negativa</a:t>
            </a:r>
          </a:p>
        </p:txBody>
      </p:sp>
      <p:sp>
        <p:nvSpPr>
          <p:cNvPr id="20531" name="Rectangle 51"/>
          <p:cNvSpPr>
            <a:spLocks noChangeArrowheads="1"/>
          </p:cNvSpPr>
          <p:nvPr/>
        </p:nvSpPr>
        <p:spPr bwMode="auto">
          <a:xfrm>
            <a:off x="2484438" y="4940300"/>
            <a:ext cx="93503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0">
              <a:effectLst/>
            </a:endParaRPr>
          </a:p>
        </p:txBody>
      </p:sp>
      <p:grpSp>
        <p:nvGrpSpPr>
          <p:cNvPr id="20532" name="Group 52"/>
          <p:cNvGrpSpPr>
            <a:grpSpLocks/>
          </p:cNvGrpSpPr>
          <p:nvPr/>
        </p:nvGrpSpPr>
        <p:grpSpPr bwMode="auto">
          <a:xfrm>
            <a:off x="2700338" y="5084763"/>
            <a:ext cx="731837" cy="792162"/>
            <a:chOff x="1701" y="3158"/>
            <a:chExt cx="461" cy="499"/>
          </a:xfrm>
        </p:grpSpPr>
        <p:sp>
          <p:nvSpPr>
            <p:cNvPr id="20533" name="Text Box 53"/>
            <p:cNvSpPr txBox="1">
              <a:spLocks noChangeArrowheads="1"/>
            </p:cNvSpPr>
            <p:nvPr/>
          </p:nvSpPr>
          <p:spPr bwMode="auto">
            <a:xfrm>
              <a:off x="1837" y="3249"/>
              <a:ext cx="32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2000" b="0">
                  <a:effectLst/>
                </a:rPr>
                <a:t>pH</a:t>
              </a:r>
            </a:p>
          </p:txBody>
        </p:sp>
        <p:sp>
          <p:nvSpPr>
            <p:cNvPr id="20534" name="Line 54"/>
            <p:cNvSpPr>
              <a:spLocks noChangeShapeType="1"/>
            </p:cNvSpPr>
            <p:nvPr/>
          </p:nvSpPr>
          <p:spPr bwMode="auto">
            <a:xfrm>
              <a:off x="1837" y="3203"/>
              <a:ext cx="0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20535" name="Oval 55"/>
            <p:cNvSpPr>
              <a:spLocks noChangeArrowheads="1"/>
            </p:cNvSpPr>
            <p:nvPr/>
          </p:nvSpPr>
          <p:spPr bwMode="auto">
            <a:xfrm>
              <a:off x="1701" y="3158"/>
              <a:ext cx="453" cy="499"/>
            </a:xfrm>
            <a:prstGeom prst="ellipse">
              <a:avLst/>
            </a:prstGeom>
            <a:noFill/>
            <a:ln w="28575" algn="ctr">
              <a:solidFill>
                <a:srgbClr val="00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20536" name="Text Box 56"/>
          <p:cNvSpPr txBox="1">
            <a:spLocks noChangeArrowheads="1"/>
          </p:cNvSpPr>
          <p:nvPr/>
        </p:nvSpPr>
        <p:spPr bwMode="auto">
          <a:xfrm>
            <a:off x="4643438" y="2036763"/>
            <a:ext cx="1944687" cy="1554162"/>
          </a:xfrm>
          <a:prstGeom prst="rect">
            <a:avLst/>
          </a:prstGeom>
          <a:solidFill>
            <a:srgbClr val="FF9B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b="0">
                <a:effectLst/>
                <a:latin typeface="Comic Sans MS" pitchFamily="66" charset="0"/>
              </a:rPr>
              <a:t>N. entérica, </a:t>
            </a:r>
            <a:endParaRPr lang="es-ES">
              <a:effectLst/>
              <a:latin typeface="Comic Sans MS" pitchFamily="66" charset="0"/>
            </a:endParaRPr>
          </a:p>
          <a:p>
            <a:r>
              <a:rPr lang="es-ES" sz="1400">
                <a:effectLst/>
                <a:latin typeface="Comic Sans MS" pitchFamily="66" charset="0"/>
              </a:rPr>
              <a:t>Péptido liberador </a:t>
            </a:r>
          </a:p>
          <a:p>
            <a:r>
              <a:rPr lang="es-ES" sz="1400">
                <a:effectLst/>
                <a:latin typeface="Comic Sans MS" pitchFamily="66" charset="0"/>
              </a:rPr>
              <a:t>de gastrina (GRP)</a:t>
            </a:r>
          </a:p>
          <a:p>
            <a:endParaRPr lang="es-ES" sz="1400">
              <a:effectLst/>
              <a:latin typeface="Comic Sans MS" pitchFamily="66" charset="0"/>
            </a:endParaRPr>
          </a:p>
          <a:p>
            <a:r>
              <a:rPr lang="es-ES" sz="1800" b="0">
                <a:effectLst/>
                <a:latin typeface="Comic Sans MS" pitchFamily="66" charset="0"/>
              </a:rPr>
              <a:t>Comida</a:t>
            </a:r>
            <a:r>
              <a:rPr lang="es-ES" sz="2000" b="0">
                <a:effectLst/>
                <a:latin typeface="Comic Sans MS" pitchFamily="66" charset="0"/>
              </a:rPr>
              <a:t>:</a:t>
            </a:r>
          </a:p>
          <a:p>
            <a:r>
              <a:rPr lang="es-ES">
                <a:effectLst/>
                <a:latin typeface="Comic Sans MS" pitchFamily="66" charset="0"/>
              </a:rPr>
              <a:t>Péptidos y AA</a:t>
            </a:r>
          </a:p>
        </p:txBody>
      </p:sp>
      <p:sp>
        <p:nvSpPr>
          <p:cNvPr id="20537" name="Text Box 57"/>
          <p:cNvSpPr txBox="1">
            <a:spLocks noChangeArrowheads="1"/>
          </p:cNvSpPr>
          <p:nvPr/>
        </p:nvSpPr>
        <p:spPr bwMode="auto">
          <a:xfrm>
            <a:off x="3979863" y="5300663"/>
            <a:ext cx="592137" cy="336550"/>
          </a:xfrm>
          <a:prstGeom prst="rect">
            <a:avLst/>
          </a:prstGeom>
          <a:solidFill>
            <a:srgbClr val="5D9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effectLst/>
              </a:rPr>
              <a:t>SIH</a:t>
            </a:r>
          </a:p>
        </p:txBody>
      </p:sp>
      <p:sp>
        <p:nvSpPr>
          <p:cNvPr id="20538" name="Text Box 58"/>
          <p:cNvSpPr txBox="1">
            <a:spLocks noChangeArrowheads="1"/>
          </p:cNvSpPr>
          <p:nvPr/>
        </p:nvSpPr>
        <p:spPr bwMode="auto">
          <a:xfrm>
            <a:off x="7319143" y="2205038"/>
            <a:ext cx="13398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es-ES" sz="1800" b="0">
                <a:solidFill>
                  <a:srgbClr val="2F2F8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Inhibición </a:t>
            </a:r>
          </a:p>
        </p:txBody>
      </p:sp>
      <p:sp>
        <p:nvSpPr>
          <p:cNvPr id="20539" name="Text Box 59"/>
          <p:cNvSpPr txBox="1">
            <a:spLocks noChangeArrowheads="1"/>
          </p:cNvSpPr>
          <p:nvPr/>
        </p:nvSpPr>
        <p:spPr bwMode="auto">
          <a:xfrm>
            <a:off x="4427538" y="1549400"/>
            <a:ext cx="915987" cy="366713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Neural</a:t>
            </a:r>
          </a:p>
        </p:txBody>
      </p:sp>
      <p:sp>
        <p:nvSpPr>
          <p:cNvPr id="20540" name="Text Box 60"/>
          <p:cNvSpPr txBox="1">
            <a:spLocks noChangeArrowheads="1"/>
          </p:cNvSpPr>
          <p:nvPr/>
        </p:nvSpPr>
        <p:spPr bwMode="auto">
          <a:xfrm>
            <a:off x="7031806" y="1700213"/>
            <a:ext cx="1582737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GASTRINA </a:t>
            </a:r>
          </a:p>
        </p:txBody>
      </p:sp>
      <p:sp>
        <p:nvSpPr>
          <p:cNvPr id="20541" name="Rectangle 61"/>
          <p:cNvSpPr>
            <a:spLocks noChangeArrowheads="1"/>
          </p:cNvSpPr>
          <p:nvPr/>
        </p:nvSpPr>
        <p:spPr bwMode="auto">
          <a:xfrm>
            <a:off x="1476375" y="765175"/>
            <a:ext cx="16557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20542" name="Rectangle 62"/>
          <p:cNvSpPr>
            <a:spLocks noChangeArrowheads="1"/>
          </p:cNvSpPr>
          <p:nvPr/>
        </p:nvSpPr>
        <p:spPr bwMode="auto">
          <a:xfrm>
            <a:off x="3276600" y="4437063"/>
            <a:ext cx="18716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43" name="Line 63"/>
          <p:cNvSpPr>
            <a:spLocks noChangeShapeType="1"/>
          </p:cNvSpPr>
          <p:nvPr/>
        </p:nvSpPr>
        <p:spPr bwMode="auto">
          <a:xfrm>
            <a:off x="4645025" y="544353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544" name="Rectangle 64"/>
          <p:cNvSpPr>
            <a:spLocks noChangeArrowheads="1"/>
          </p:cNvSpPr>
          <p:nvPr/>
        </p:nvSpPr>
        <p:spPr bwMode="auto">
          <a:xfrm>
            <a:off x="539750" y="3140075"/>
            <a:ext cx="9366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6730408" y="392793"/>
            <a:ext cx="1944687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800" b="0">
                <a:effectLst/>
              </a:rPr>
              <a:t>II. SECRECIÓN </a:t>
            </a:r>
          </a:p>
        </p:txBody>
      </p:sp>
      <p:sp>
        <p:nvSpPr>
          <p:cNvPr id="20530" name="Text Box 50"/>
          <p:cNvSpPr txBox="1">
            <a:spLocks noChangeArrowheads="1"/>
          </p:cNvSpPr>
          <p:nvPr/>
        </p:nvSpPr>
        <p:spPr bwMode="auto">
          <a:xfrm>
            <a:off x="729064" y="642640"/>
            <a:ext cx="1223962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1758950" y="2095500"/>
            <a:ext cx="725488" cy="2533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59991" y="1916832"/>
            <a:ext cx="995785" cy="338554"/>
          </a:xfrm>
          <a:prstGeom prst="rect">
            <a:avLst/>
          </a:prstGeom>
          <a:noFill/>
          <a:ln w="28575">
            <a:solidFill>
              <a:srgbClr val="F9A807"/>
            </a:solidFill>
          </a:ln>
        </p:spPr>
        <p:txBody>
          <a:bodyPr wrap="none" rtlCol="0">
            <a:spAutoFit/>
          </a:bodyPr>
          <a:lstStyle/>
          <a:p>
            <a:r>
              <a:rPr lang="es-VE" b="0" dirty="0" smtClean="0"/>
              <a:t>Gastrina</a:t>
            </a:r>
            <a:endParaRPr lang="es-VE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0" grpId="0" animBg="1"/>
      <p:bldP spid="20521" grpId="0" animBg="1"/>
      <p:bldP spid="20522" grpId="0" animBg="1"/>
      <p:bldP spid="20523" grpId="0" animBg="1"/>
      <p:bldP spid="20527" grpId="0" animBg="1"/>
      <p:bldP spid="20528" grpId="0" animBg="1"/>
      <p:bldP spid="20536" grpId="0" animBg="1"/>
      <p:bldP spid="20537" grpId="0" animBg="1"/>
      <p:bldP spid="20539" grpId="0" animBg="1"/>
      <p:bldP spid="20543" grpId="0" animBg="1"/>
      <p:bldP spid="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 descr="figure274_5 regulacion hcl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62025"/>
            <a:ext cx="571500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77" name="Oval 9"/>
          <p:cNvSpPr>
            <a:spLocks noChangeArrowheads="1"/>
          </p:cNvSpPr>
          <p:nvPr/>
        </p:nvSpPr>
        <p:spPr bwMode="auto">
          <a:xfrm>
            <a:off x="3203575" y="5445125"/>
            <a:ext cx="863600" cy="504825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8" name="Oval 10"/>
          <p:cNvSpPr>
            <a:spLocks noChangeArrowheads="1"/>
          </p:cNvSpPr>
          <p:nvPr/>
        </p:nvSpPr>
        <p:spPr bwMode="auto">
          <a:xfrm>
            <a:off x="5508625" y="3355975"/>
            <a:ext cx="792163" cy="504825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6893718" y="2495550"/>
            <a:ext cx="1897063" cy="2116138"/>
          </a:xfrm>
          <a:prstGeom prst="rect">
            <a:avLst/>
          </a:prstGeom>
          <a:solidFill>
            <a:srgbClr val="C3E1FF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Somatostatina </a:t>
            </a:r>
          </a:p>
          <a:p>
            <a:pPr algn="l"/>
            <a:r>
              <a:rPr lang="es-ES">
                <a:effectLst/>
              </a:rPr>
              <a:t>SIH (c. “D”)</a:t>
            </a:r>
          </a:p>
          <a:p>
            <a:pPr algn="l"/>
            <a:endParaRPr lang="es-ES">
              <a:effectLst/>
            </a:endParaRPr>
          </a:p>
          <a:p>
            <a:pPr algn="l"/>
            <a:r>
              <a:rPr lang="es-ES">
                <a:effectLst/>
              </a:rPr>
              <a:t>Inhibe:</a:t>
            </a:r>
          </a:p>
          <a:p>
            <a:pPr algn="l"/>
            <a:r>
              <a:rPr lang="es-ES">
                <a:effectLst/>
              </a:rPr>
              <a:t>C. Parietal</a:t>
            </a:r>
          </a:p>
          <a:p>
            <a:pPr algn="l"/>
            <a:r>
              <a:rPr lang="es-ES">
                <a:effectLst/>
              </a:rPr>
              <a:t>C. ECL</a:t>
            </a:r>
          </a:p>
          <a:p>
            <a:pPr algn="l"/>
            <a:r>
              <a:rPr lang="es-ES">
                <a:effectLst/>
              </a:rPr>
              <a:t>C. “G”</a:t>
            </a:r>
          </a:p>
          <a:p>
            <a:pPr algn="l"/>
            <a:r>
              <a:rPr lang="es-ES">
                <a:effectLst/>
              </a:rPr>
              <a:t>C. Principal</a:t>
            </a:r>
          </a:p>
        </p:txBody>
      </p:sp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5256213" y="5300663"/>
            <a:ext cx="90646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Antro</a:t>
            </a:r>
          </a:p>
        </p:txBody>
      </p:sp>
      <p:sp>
        <p:nvSpPr>
          <p:cNvPr id="83984" name="Rectangle 16"/>
          <p:cNvSpPr>
            <a:spLocks noChangeArrowheads="1"/>
          </p:cNvSpPr>
          <p:nvPr/>
        </p:nvSpPr>
        <p:spPr bwMode="auto">
          <a:xfrm>
            <a:off x="1331913" y="1987550"/>
            <a:ext cx="1079500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5" name="Rectangle 17"/>
          <p:cNvSpPr>
            <a:spLocks noChangeArrowheads="1"/>
          </p:cNvSpPr>
          <p:nvPr/>
        </p:nvSpPr>
        <p:spPr bwMode="auto">
          <a:xfrm>
            <a:off x="3995738" y="1555750"/>
            <a:ext cx="936625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6" name="Text Box 18"/>
          <p:cNvSpPr txBox="1">
            <a:spLocks noChangeArrowheads="1"/>
          </p:cNvSpPr>
          <p:nvPr/>
        </p:nvSpPr>
        <p:spPr bwMode="auto">
          <a:xfrm>
            <a:off x="1565275" y="1866900"/>
            <a:ext cx="633413" cy="376238"/>
          </a:xfrm>
          <a:prstGeom prst="rect">
            <a:avLst/>
          </a:prstGeom>
          <a:solidFill>
            <a:srgbClr val="FFC775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ACh</a:t>
            </a:r>
          </a:p>
        </p:txBody>
      </p:sp>
      <p:sp>
        <p:nvSpPr>
          <p:cNvPr id="83987" name="Rectangle 19"/>
          <p:cNvSpPr>
            <a:spLocks noChangeArrowheads="1"/>
          </p:cNvSpPr>
          <p:nvPr/>
        </p:nvSpPr>
        <p:spPr bwMode="auto">
          <a:xfrm>
            <a:off x="2987675" y="979488"/>
            <a:ext cx="1008063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9" name="Rectangle 21"/>
          <p:cNvSpPr>
            <a:spLocks noChangeArrowheads="1"/>
          </p:cNvSpPr>
          <p:nvPr/>
        </p:nvSpPr>
        <p:spPr bwMode="auto">
          <a:xfrm>
            <a:off x="1619250" y="3427413"/>
            <a:ext cx="792163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0" name="Text Box 22"/>
          <p:cNvSpPr txBox="1">
            <a:spLocks noChangeArrowheads="1"/>
          </p:cNvSpPr>
          <p:nvPr/>
        </p:nvSpPr>
        <p:spPr bwMode="auto">
          <a:xfrm>
            <a:off x="1116013" y="3163888"/>
            <a:ext cx="1098550" cy="336550"/>
          </a:xfrm>
          <a:prstGeom prst="rect">
            <a:avLst/>
          </a:prstGeom>
          <a:solidFill>
            <a:srgbClr val="FFCD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/>
              </a:rPr>
              <a:t>histamina</a:t>
            </a:r>
          </a:p>
        </p:txBody>
      </p:sp>
      <p:sp>
        <p:nvSpPr>
          <p:cNvPr id="83992" name="Rectangle 24"/>
          <p:cNvSpPr>
            <a:spLocks noChangeArrowheads="1"/>
          </p:cNvSpPr>
          <p:nvPr/>
        </p:nvSpPr>
        <p:spPr bwMode="auto">
          <a:xfrm>
            <a:off x="4572000" y="2419350"/>
            <a:ext cx="863600" cy="144463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1" name="Text Box 23"/>
          <p:cNvSpPr txBox="1">
            <a:spLocks noChangeArrowheads="1"/>
          </p:cNvSpPr>
          <p:nvPr/>
        </p:nvSpPr>
        <p:spPr bwMode="auto">
          <a:xfrm>
            <a:off x="4516438" y="2251075"/>
            <a:ext cx="1098550" cy="336550"/>
          </a:xfrm>
          <a:prstGeom prst="rect">
            <a:avLst/>
          </a:prstGeom>
          <a:solidFill>
            <a:srgbClr val="FFCD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histamina</a:t>
            </a:r>
          </a:p>
        </p:txBody>
      </p:sp>
      <p:sp>
        <p:nvSpPr>
          <p:cNvPr id="83993" name="Rectangle 25"/>
          <p:cNvSpPr>
            <a:spLocks noChangeArrowheads="1"/>
          </p:cNvSpPr>
          <p:nvPr/>
        </p:nvSpPr>
        <p:spPr bwMode="auto">
          <a:xfrm>
            <a:off x="2411413" y="4435475"/>
            <a:ext cx="647700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4" name="Text Box 26"/>
          <p:cNvSpPr txBox="1">
            <a:spLocks noChangeArrowheads="1"/>
          </p:cNvSpPr>
          <p:nvPr/>
        </p:nvSpPr>
        <p:spPr bwMode="auto">
          <a:xfrm>
            <a:off x="2339975" y="4387850"/>
            <a:ext cx="1003300" cy="336550"/>
          </a:xfrm>
          <a:prstGeom prst="rect">
            <a:avLst/>
          </a:prstGeom>
          <a:solidFill>
            <a:srgbClr val="FF8F8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Gastrina</a:t>
            </a:r>
          </a:p>
        </p:txBody>
      </p:sp>
      <p:sp>
        <p:nvSpPr>
          <p:cNvPr id="83995" name="Rectangle 27"/>
          <p:cNvSpPr>
            <a:spLocks noChangeArrowheads="1"/>
          </p:cNvSpPr>
          <p:nvPr/>
        </p:nvSpPr>
        <p:spPr bwMode="auto">
          <a:xfrm>
            <a:off x="900113" y="3859213"/>
            <a:ext cx="647700" cy="217487"/>
          </a:xfrm>
          <a:prstGeom prst="rect">
            <a:avLst/>
          </a:prstGeom>
          <a:solidFill>
            <a:srgbClr val="E7D6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6" name="Rectangle 28"/>
          <p:cNvSpPr>
            <a:spLocks noChangeArrowheads="1"/>
          </p:cNvSpPr>
          <p:nvPr/>
        </p:nvSpPr>
        <p:spPr bwMode="auto">
          <a:xfrm>
            <a:off x="5219700" y="2924175"/>
            <a:ext cx="720725" cy="215900"/>
          </a:xfrm>
          <a:prstGeom prst="rect">
            <a:avLst/>
          </a:prstGeom>
          <a:solidFill>
            <a:srgbClr val="E7D6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7" name="Rectangle 29"/>
          <p:cNvSpPr>
            <a:spLocks noChangeArrowheads="1"/>
          </p:cNvSpPr>
          <p:nvPr/>
        </p:nvSpPr>
        <p:spPr bwMode="auto">
          <a:xfrm>
            <a:off x="4067175" y="4003675"/>
            <a:ext cx="1008063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8" name="Rectangle 30"/>
          <p:cNvSpPr>
            <a:spLocks noChangeArrowheads="1"/>
          </p:cNvSpPr>
          <p:nvPr/>
        </p:nvSpPr>
        <p:spPr bwMode="auto">
          <a:xfrm>
            <a:off x="5292725" y="3859213"/>
            <a:ext cx="1008063" cy="217487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9" name="Text Box 31"/>
          <p:cNvSpPr txBox="1">
            <a:spLocks noChangeArrowheads="1"/>
          </p:cNvSpPr>
          <p:nvPr/>
        </p:nvSpPr>
        <p:spPr bwMode="auto">
          <a:xfrm>
            <a:off x="5076825" y="3716338"/>
            <a:ext cx="679450" cy="346075"/>
          </a:xfrm>
          <a:prstGeom prst="rect">
            <a:avLst/>
          </a:prstGeom>
          <a:solidFill>
            <a:srgbClr val="9393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SIH</a:t>
            </a:r>
          </a:p>
        </p:txBody>
      </p:sp>
      <p:sp>
        <p:nvSpPr>
          <p:cNvPr id="84000" name="Text Box 32"/>
          <p:cNvSpPr txBox="1">
            <a:spLocks noChangeArrowheads="1"/>
          </p:cNvSpPr>
          <p:nvPr/>
        </p:nvSpPr>
        <p:spPr bwMode="auto">
          <a:xfrm>
            <a:off x="4186238" y="4076700"/>
            <a:ext cx="601662" cy="346075"/>
          </a:xfrm>
          <a:prstGeom prst="rect">
            <a:avLst/>
          </a:prstGeom>
          <a:solidFill>
            <a:srgbClr val="9393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SIH</a:t>
            </a:r>
          </a:p>
        </p:txBody>
      </p:sp>
      <p:sp>
        <p:nvSpPr>
          <p:cNvPr id="84002" name="Rectangle 34"/>
          <p:cNvSpPr>
            <a:spLocks noChangeArrowheads="1"/>
          </p:cNvSpPr>
          <p:nvPr/>
        </p:nvSpPr>
        <p:spPr bwMode="auto">
          <a:xfrm>
            <a:off x="2843213" y="5948363"/>
            <a:ext cx="1081087" cy="144462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01" name="Text Box 33"/>
          <p:cNvSpPr txBox="1">
            <a:spLocks noChangeArrowheads="1"/>
          </p:cNvSpPr>
          <p:nvPr/>
        </p:nvSpPr>
        <p:spPr bwMode="auto">
          <a:xfrm>
            <a:off x="2700338" y="5876925"/>
            <a:ext cx="601662" cy="346075"/>
          </a:xfrm>
          <a:prstGeom prst="rect">
            <a:avLst/>
          </a:prstGeom>
          <a:solidFill>
            <a:srgbClr val="9393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SIH</a:t>
            </a:r>
          </a:p>
        </p:txBody>
      </p:sp>
      <p:sp>
        <p:nvSpPr>
          <p:cNvPr id="84003" name="Rectangle 35"/>
          <p:cNvSpPr>
            <a:spLocks noChangeArrowheads="1"/>
          </p:cNvSpPr>
          <p:nvPr/>
        </p:nvSpPr>
        <p:spPr bwMode="auto">
          <a:xfrm>
            <a:off x="1474788" y="4938713"/>
            <a:ext cx="1009650" cy="288925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04" name="Text Box 36"/>
          <p:cNvSpPr txBox="1">
            <a:spLocks noChangeArrowheads="1"/>
          </p:cNvSpPr>
          <p:nvPr/>
        </p:nvSpPr>
        <p:spPr bwMode="auto">
          <a:xfrm>
            <a:off x="1403350" y="4868863"/>
            <a:ext cx="1384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0">
                <a:effectLst/>
              </a:rPr>
              <a:t>vaso sanguíneo</a:t>
            </a:r>
          </a:p>
        </p:txBody>
      </p:sp>
      <p:sp>
        <p:nvSpPr>
          <p:cNvPr id="84005" name="Rectangle 37"/>
          <p:cNvSpPr>
            <a:spLocks noChangeArrowheads="1"/>
          </p:cNvSpPr>
          <p:nvPr/>
        </p:nvSpPr>
        <p:spPr bwMode="auto">
          <a:xfrm>
            <a:off x="3995738" y="5443538"/>
            <a:ext cx="576262" cy="144462"/>
          </a:xfrm>
          <a:prstGeom prst="rect">
            <a:avLst/>
          </a:prstGeom>
          <a:solidFill>
            <a:srgbClr val="AEC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07" name="Rectangle 39"/>
          <p:cNvSpPr>
            <a:spLocks noChangeArrowheads="1"/>
          </p:cNvSpPr>
          <p:nvPr/>
        </p:nvSpPr>
        <p:spPr bwMode="auto">
          <a:xfrm>
            <a:off x="2987675" y="5157788"/>
            <a:ext cx="647700" cy="214312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08" name="Text Box 40"/>
          <p:cNvSpPr txBox="1">
            <a:spLocks noChangeArrowheads="1"/>
          </p:cNvSpPr>
          <p:nvPr/>
        </p:nvSpPr>
        <p:spPr bwMode="auto">
          <a:xfrm>
            <a:off x="869950" y="3843338"/>
            <a:ext cx="760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2F8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c. ECF</a:t>
            </a:r>
          </a:p>
        </p:txBody>
      </p:sp>
      <p:sp>
        <p:nvSpPr>
          <p:cNvPr id="84009" name="Text Box 41"/>
          <p:cNvSpPr txBox="1">
            <a:spLocks noChangeArrowheads="1"/>
          </p:cNvSpPr>
          <p:nvPr/>
        </p:nvSpPr>
        <p:spPr bwMode="auto">
          <a:xfrm>
            <a:off x="5118100" y="2906713"/>
            <a:ext cx="760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2F8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c. ECF</a:t>
            </a:r>
          </a:p>
        </p:txBody>
      </p:sp>
      <p:sp>
        <p:nvSpPr>
          <p:cNvPr id="84010" name="Text Box 42"/>
          <p:cNvSpPr txBox="1">
            <a:spLocks noChangeArrowheads="1"/>
          </p:cNvSpPr>
          <p:nvPr/>
        </p:nvSpPr>
        <p:spPr bwMode="auto">
          <a:xfrm>
            <a:off x="3887788" y="5372100"/>
            <a:ext cx="708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757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c. “G”</a:t>
            </a:r>
          </a:p>
        </p:txBody>
      </p:sp>
      <p:sp>
        <p:nvSpPr>
          <p:cNvPr id="84012" name="Rectangle 44"/>
          <p:cNvSpPr>
            <a:spLocks noChangeArrowheads="1"/>
          </p:cNvSpPr>
          <p:nvPr/>
        </p:nvSpPr>
        <p:spPr bwMode="auto">
          <a:xfrm>
            <a:off x="2051050" y="5659438"/>
            <a:ext cx="504825" cy="144462"/>
          </a:xfrm>
          <a:prstGeom prst="rect">
            <a:avLst/>
          </a:prstGeom>
          <a:solidFill>
            <a:srgbClr val="EBD78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13" name="Rectangle 45"/>
          <p:cNvSpPr>
            <a:spLocks noChangeArrowheads="1"/>
          </p:cNvSpPr>
          <p:nvPr/>
        </p:nvSpPr>
        <p:spPr bwMode="auto">
          <a:xfrm>
            <a:off x="5435600" y="4292600"/>
            <a:ext cx="504825" cy="142875"/>
          </a:xfrm>
          <a:prstGeom prst="rect">
            <a:avLst/>
          </a:prstGeom>
          <a:solidFill>
            <a:srgbClr val="EBD78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11" name="Text Box 43"/>
          <p:cNvSpPr txBox="1">
            <a:spLocks noChangeArrowheads="1"/>
          </p:cNvSpPr>
          <p:nvPr/>
        </p:nvSpPr>
        <p:spPr bwMode="auto">
          <a:xfrm>
            <a:off x="6042248" y="4293096"/>
            <a:ext cx="762000" cy="366712"/>
          </a:xfrm>
          <a:prstGeom prst="rect">
            <a:avLst/>
          </a:prstGeom>
          <a:solidFill>
            <a:srgbClr val="AFCA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 err="1">
                <a:effectLst/>
              </a:rPr>
              <a:t>c.“D</a:t>
            </a:r>
            <a:r>
              <a:rPr lang="es-ES" sz="1800" dirty="0">
                <a:effectLst/>
              </a:rPr>
              <a:t>”</a:t>
            </a:r>
          </a:p>
        </p:txBody>
      </p:sp>
      <p:sp>
        <p:nvSpPr>
          <p:cNvPr id="84014" name="Text Box 46"/>
          <p:cNvSpPr txBox="1">
            <a:spLocks noChangeArrowheads="1"/>
          </p:cNvSpPr>
          <p:nvPr/>
        </p:nvSpPr>
        <p:spPr bwMode="auto">
          <a:xfrm>
            <a:off x="1200377" y="5514181"/>
            <a:ext cx="762000" cy="366712"/>
          </a:xfrm>
          <a:prstGeom prst="rect">
            <a:avLst/>
          </a:prstGeom>
          <a:solidFill>
            <a:srgbClr val="AFCA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 err="1">
                <a:effectLst/>
              </a:rPr>
              <a:t>c.“D</a:t>
            </a:r>
            <a:r>
              <a:rPr lang="es-ES" sz="1800" dirty="0">
                <a:effectLst/>
              </a:rPr>
              <a:t>”</a:t>
            </a:r>
          </a:p>
        </p:txBody>
      </p:sp>
      <p:sp>
        <p:nvSpPr>
          <p:cNvPr id="84023" name="Oval 55"/>
          <p:cNvSpPr>
            <a:spLocks noChangeArrowheads="1"/>
          </p:cNvSpPr>
          <p:nvPr/>
        </p:nvSpPr>
        <p:spPr bwMode="auto">
          <a:xfrm>
            <a:off x="3492500" y="3500438"/>
            <a:ext cx="935038" cy="433387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25" name="Text Box 57"/>
          <p:cNvSpPr txBox="1">
            <a:spLocks noChangeArrowheads="1"/>
          </p:cNvSpPr>
          <p:nvPr/>
        </p:nvSpPr>
        <p:spPr bwMode="auto">
          <a:xfrm>
            <a:off x="323850" y="2603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4026" name="Line 58"/>
          <p:cNvSpPr>
            <a:spLocks noChangeShapeType="1"/>
          </p:cNvSpPr>
          <p:nvPr/>
        </p:nvSpPr>
        <p:spPr bwMode="auto">
          <a:xfrm>
            <a:off x="539750" y="4724400"/>
            <a:ext cx="5688013" cy="0"/>
          </a:xfrm>
          <a:prstGeom prst="line">
            <a:avLst/>
          </a:prstGeom>
          <a:noFill/>
          <a:ln w="28575">
            <a:solidFill>
              <a:srgbClr val="FF979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4027" name="Text Box 59"/>
          <p:cNvSpPr txBox="1">
            <a:spLocks noChangeArrowheads="1"/>
          </p:cNvSpPr>
          <p:nvPr/>
        </p:nvSpPr>
        <p:spPr bwMode="auto">
          <a:xfrm>
            <a:off x="6877050" y="1196975"/>
            <a:ext cx="1800225" cy="790575"/>
          </a:xfrm>
          <a:prstGeom prst="rect">
            <a:avLst/>
          </a:prstGeom>
          <a:solidFill>
            <a:srgbClr val="AFD7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s-ES" sz="2000" b="0">
                <a:effectLst/>
              </a:rPr>
              <a:t>Inhibidores:SIH, PGs</a:t>
            </a:r>
          </a:p>
        </p:txBody>
      </p:sp>
      <p:sp>
        <p:nvSpPr>
          <p:cNvPr id="84028" name="Line 60"/>
          <p:cNvSpPr>
            <a:spLocks noChangeShapeType="1"/>
          </p:cNvSpPr>
          <p:nvPr/>
        </p:nvSpPr>
        <p:spPr bwMode="auto">
          <a:xfrm>
            <a:off x="179511" y="4724399"/>
            <a:ext cx="6624513" cy="1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4029" name="Rectangle 61"/>
          <p:cNvSpPr>
            <a:spLocks noChangeArrowheads="1"/>
          </p:cNvSpPr>
          <p:nvPr/>
        </p:nvSpPr>
        <p:spPr bwMode="auto">
          <a:xfrm>
            <a:off x="7019925" y="404813"/>
            <a:ext cx="1644650" cy="669925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Regulación</a:t>
            </a:r>
          </a:p>
          <a:p>
            <a:r>
              <a:rPr lang="es-ES" sz="1800" b="0">
                <a:effectLst/>
              </a:rPr>
              <a:t>neurohumoral</a:t>
            </a:r>
          </a:p>
        </p:txBody>
      </p:sp>
      <p:sp>
        <p:nvSpPr>
          <p:cNvPr id="84030" name="Oval 62"/>
          <p:cNvSpPr>
            <a:spLocks noChangeArrowheads="1"/>
          </p:cNvSpPr>
          <p:nvPr/>
        </p:nvSpPr>
        <p:spPr bwMode="auto">
          <a:xfrm>
            <a:off x="2700338" y="2492375"/>
            <a:ext cx="1584325" cy="865188"/>
          </a:xfrm>
          <a:prstGeom prst="ellipse">
            <a:avLst/>
          </a:prstGeom>
          <a:solidFill>
            <a:srgbClr val="FFF2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8" name="Text Box 20"/>
          <p:cNvSpPr txBox="1">
            <a:spLocks noChangeArrowheads="1"/>
          </p:cNvSpPr>
          <p:nvPr/>
        </p:nvSpPr>
        <p:spPr bwMode="auto">
          <a:xfrm>
            <a:off x="2771775" y="2565400"/>
            <a:ext cx="1476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c. parietal</a:t>
            </a:r>
          </a:p>
        </p:txBody>
      </p:sp>
      <p:sp>
        <p:nvSpPr>
          <p:cNvPr id="84031" name="Text Box 63"/>
          <p:cNvSpPr txBox="1">
            <a:spLocks noChangeArrowheads="1"/>
          </p:cNvSpPr>
          <p:nvPr/>
        </p:nvSpPr>
        <p:spPr bwMode="auto">
          <a:xfrm>
            <a:off x="636588" y="2603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4033" name="Rectangle 65"/>
          <p:cNvSpPr>
            <a:spLocks noChangeArrowheads="1"/>
          </p:cNvSpPr>
          <p:nvPr/>
        </p:nvSpPr>
        <p:spPr bwMode="auto">
          <a:xfrm>
            <a:off x="5364163" y="4797425"/>
            <a:ext cx="792162" cy="287338"/>
          </a:xfrm>
          <a:prstGeom prst="rect">
            <a:avLst/>
          </a:prstGeom>
          <a:solidFill>
            <a:srgbClr val="FFD9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34" name="Rectangle 66"/>
          <p:cNvSpPr>
            <a:spLocks noChangeArrowheads="1"/>
          </p:cNvSpPr>
          <p:nvPr/>
        </p:nvSpPr>
        <p:spPr bwMode="auto">
          <a:xfrm>
            <a:off x="5219700" y="836613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35" name="Rectangle 67"/>
          <p:cNvSpPr>
            <a:spLocks noChangeArrowheads="1"/>
          </p:cNvSpPr>
          <p:nvPr/>
        </p:nvSpPr>
        <p:spPr bwMode="auto">
          <a:xfrm>
            <a:off x="5219700" y="1125538"/>
            <a:ext cx="10287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Cuerpo</a:t>
            </a:r>
          </a:p>
        </p:txBody>
      </p:sp>
      <p:sp>
        <p:nvSpPr>
          <p:cNvPr id="84036" name="Line 68"/>
          <p:cNvSpPr>
            <a:spLocks noChangeShapeType="1"/>
          </p:cNvSpPr>
          <p:nvPr/>
        </p:nvSpPr>
        <p:spPr bwMode="auto">
          <a:xfrm flipH="1" flipV="1">
            <a:off x="3276600" y="5084763"/>
            <a:ext cx="14287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3000" fill="hold"/>
                                        <p:tgtEl>
                                          <p:spTgt spid="840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3000" fill="hold"/>
                                        <p:tgtEl>
                                          <p:spTgt spid="839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3000" fill="hold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7" grpId="0" animBg="1"/>
      <p:bldP spid="83977" grpId="1" animBg="1"/>
      <p:bldP spid="83978" grpId="0" animBg="1"/>
      <p:bldP spid="83978" grpId="1" animBg="1"/>
      <p:bldP spid="83979" grpId="0" animBg="1"/>
      <p:bldP spid="83999" grpId="0" animBg="1"/>
      <p:bldP spid="84000" grpId="0" animBg="1"/>
      <p:bldP spid="84001" grpId="0" animBg="1"/>
      <p:bldP spid="84023" grpId="0" animBg="1"/>
      <p:bldP spid="84023" grpId="1" animBg="1"/>
      <p:bldP spid="8402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7" name="Rectangle 5"/>
          <p:cNvSpPr>
            <a:spLocks noChangeArrowheads="1"/>
          </p:cNvSpPr>
          <p:nvPr/>
        </p:nvSpPr>
        <p:spPr bwMode="auto">
          <a:xfrm>
            <a:off x="6499486" y="415245"/>
            <a:ext cx="1931939" cy="369332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II. SECRECIÓN</a:t>
            </a:r>
          </a:p>
        </p:txBody>
      </p:sp>
      <p:pic>
        <p:nvPicPr>
          <p:cNvPr id="228360" name="Picture 8" descr="acción SI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484313"/>
            <a:ext cx="5006975" cy="440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8361" name="Line 9"/>
          <p:cNvSpPr>
            <a:spLocks noChangeShapeType="1"/>
          </p:cNvSpPr>
          <p:nvPr/>
        </p:nvSpPr>
        <p:spPr bwMode="auto">
          <a:xfrm>
            <a:off x="900114" y="4292600"/>
            <a:ext cx="68389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8362" name="Text Box 10"/>
          <p:cNvSpPr txBox="1">
            <a:spLocks noChangeArrowheads="1"/>
          </p:cNvSpPr>
          <p:nvPr/>
        </p:nvSpPr>
        <p:spPr bwMode="auto">
          <a:xfrm>
            <a:off x="3419475" y="1700213"/>
            <a:ext cx="1295400" cy="425450"/>
          </a:xfrm>
          <a:prstGeom prst="rect">
            <a:avLst/>
          </a:prstGeom>
          <a:solidFill>
            <a:srgbClr val="FFA7A7"/>
          </a:solidFill>
          <a:ln w="28575">
            <a:solidFill>
              <a:srgbClr val="FF656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Directa</a:t>
            </a:r>
          </a:p>
        </p:txBody>
      </p:sp>
      <p:sp>
        <p:nvSpPr>
          <p:cNvPr id="228364" name="Text Box 12"/>
          <p:cNvSpPr txBox="1">
            <a:spLocks noChangeArrowheads="1"/>
          </p:cNvSpPr>
          <p:nvPr/>
        </p:nvSpPr>
        <p:spPr bwMode="auto">
          <a:xfrm>
            <a:off x="1042988" y="4941888"/>
            <a:ext cx="1214437" cy="376237"/>
          </a:xfrm>
          <a:prstGeom prst="rect">
            <a:avLst/>
          </a:prstGeom>
          <a:solidFill>
            <a:srgbClr val="FFC9C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Indirecta</a:t>
            </a:r>
          </a:p>
        </p:txBody>
      </p:sp>
      <p:sp>
        <p:nvSpPr>
          <p:cNvPr id="228365" name="Text Box 13"/>
          <p:cNvSpPr txBox="1">
            <a:spLocks noChangeArrowheads="1"/>
          </p:cNvSpPr>
          <p:nvPr/>
        </p:nvSpPr>
        <p:spPr bwMode="auto">
          <a:xfrm>
            <a:off x="6877050" y="2133600"/>
            <a:ext cx="1214438" cy="376238"/>
          </a:xfrm>
          <a:prstGeom prst="rect">
            <a:avLst/>
          </a:prstGeom>
          <a:solidFill>
            <a:srgbClr val="FFC9C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Indirecta</a:t>
            </a:r>
          </a:p>
        </p:txBody>
      </p:sp>
      <p:sp>
        <p:nvSpPr>
          <p:cNvPr id="228366" name="Rectangle 14"/>
          <p:cNvSpPr>
            <a:spLocks noChangeArrowheads="1"/>
          </p:cNvSpPr>
          <p:nvPr/>
        </p:nvSpPr>
        <p:spPr bwMode="auto">
          <a:xfrm>
            <a:off x="6804025" y="908050"/>
            <a:ext cx="1630575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Regulación</a:t>
            </a:r>
            <a:endParaRPr lang="es-ES" sz="1800" b="0" dirty="0">
              <a:effectLst/>
            </a:endParaRPr>
          </a:p>
          <a:p>
            <a:r>
              <a:rPr lang="es-ES" sz="1800" b="0" dirty="0" err="1" smtClean="0">
                <a:effectLst/>
              </a:rPr>
              <a:t>neurohumoral</a:t>
            </a:r>
            <a:endParaRPr lang="es-ES" sz="1800" b="0" dirty="0">
              <a:effectLst/>
            </a:endParaRPr>
          </a:p>
        </p:txBody>
      </p:sp>
      <p:sp>
        <p:nvSpPr>
          <p:cNvPr id="228367" name="Rectangle 15"/>
          <p:cNvSpPr>
            <a:spLocks noChangeArrowheads="1"/>
          </p:cNvSpPr>
          <p:nvPr/>
        </p:nvSpPr>
        <p:spPr bwMode="auto">
          <a:xfrm>
            <a:off x="1908175" y="2420938"/>
            <a:ext cx="1368425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59" name="Text Box 7"/>
          <p:cNvSpPr txBox="1">
            <a:spLocks noChangeArrowheads="1"/>
          </p:cNvSpPr>
          <p:nvPr/>
        </p:nvSpPr>
        <p:spPr bwMode="auto">
          <a:xfrm>
            <a:off x="971550" y="1412875"/>
            <a:ext cx="1709738" cy="1338263"/>
          </a:xfrm>
          <a:prstGeom prst="rect">
            <a:avLst/>
          </a:prstGeom>
          <a:solidFill>
            <a:srgbClr val="99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Acción </a:t>
            </a:r>
          </a:p>
          <a:p>
            <a:r>
              <a:rPr lang="es-ES_tradnl" sz="24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Inhibidora</a:t>
            </a:r>
          </a:p>
          <a:p>
            <a:r>
              <a:rPr lang="es-ES_tradnl" sz="32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SIH</a:t>
            </a:r>
          </a:p>
        </p:txBody>
      </p:sp>
      <p:sp>
        <p:nvSpPr>
          <p:cNvPr id="228369" name="Rectangle 17"/>
          <p:cNvSpPr>
            <a:spLocks noChangeArrowheads="1"/>
          </p:cNvSpPr>
          <p:nvPr/>
        </p:nvSpPr>
        <p:spPr bwMode="auto">
          <a:xfrm>
            <a:off x="3492500" y="4868863"/>
            <a:ext cx="8636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70" name="Rectangle 18"/>
          <p:cNvSpPr>
            <a:spLocks noChangeArrowheads="1"/>
          </p:cNvSpPr>
          <p:nvPr/>
        </p:nvSpPr>
        <p:spPr bwMode="auto">
          <a:xfrm>
            <a:off x="5219700" y="3644900"/>
            <a:ext cx="10080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71" name="Text Box 19"/>
          <p:cNvSpPr txBox="1">
            <a:spLocks noChangeArrowheads="1"/>
          </p:cNvSpPr>
          <p:nvPr/>
        </p:nvSpPr>
        <p:spPr bwMode="auto">
          <a:xfrm>
            <a:off x="3851275" y="4918075"/>
            <a:ext cx="10160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/>
              </a:rPr>
              <a:t>Antro</a:t>
            </a:r>
          </a:p>
        </p:txBody>
      </p:sp>
      <p:sp>
        <p:nvSpPr>
          <p:cNvPr id="228372" name="Text Box 20"/>
          <p:cNvSpPr txBox="1">
            <a:spLocks noChangeArrowheads="1"/>
          </p:cNvSpPr>
          <p:nvPr/>
        </p:nvSpPr>
        <p:spPr bwMode="auto">
          <a:xfrm>
            <a:off x="5867400" y="3573463"/>
            <a:ext cx="1030288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/>
              </a:rPr>
              <a:t>Fondo</a:t>
            </a:r>
          </a:p>
        </p:txBody>
      </p:sp>
      <p:sp>
        <p:nvSpPr>
          <p:cNvPr id="228373" name="Text Box 21"/>
          <p:cNvSpPr txBox="1">
            <a:spLocks noChangeArrowheads="1"/>
          </p:cNvSpPr>
          <p:nvPr/>
        </p:nvSpPr>
        <p:spPr bwMode="auto">
          <a:xfrm>
            <a:off x="900113" y="765175"/>
            <a:ext cx="10080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28374" name="Text Box 22"/>
          <p:cNvSpPr txBox="1">
            <a:spLocks noChangeArrowheads="1"/>
          </p:cNvSpPr>
          <p:nvPr/>
        </p:nvSpPr>
        <p:spPr bwMode="auto">
          <a:xfrm>
            <a:off x="3779838" y="2133600"/>
            <a:ext cx="592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228375" name="Text Box 23"/>
          <p:cNvSpPr txBox="1">
            <a:spLocks noChangeArrowheads="1"/>
          </p:cNvSpPr>
          <p:nvPr/>
        </p:nvSpPr>
        <p:spPr bwMode="auto">
          <a:xfrm>
            <a:off x="5076825" y="1700213"/>
            <a:ext cx="592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228376" name="Text Box 24"/>
          <p:cNvSpPr txBox="1">
            <a:spLocks noChangeArrowheads="1"/>
          </p:cNvSpPr>
          <p:nvPr/>
        </p:nvSpPr>
        <p:spPr bwMode="auto">
          <a:xfrm>
            <a:off x="1763713" y="4437063"/>
            <a:ext cx="592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228378" name="Rectangle 26"/>
          <p:cNvSpPr>
            <a:spLocks noChangeArrowheads="1"/>
          </p:cNvSpPr>
          <p:nvPr/>
        </p:nvSpPr>
        <p:spPr bwMode="auto">
          <a:xfrm>
            <a:off x="3779838" y="2708275"/>
            <a:ext cx="1079500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28379" name="Rectangle 27"/>
          <p:cNvSpPr>
            <a:spLocks noChangeArrowheads="1"/>
          </p:cNvSpPr>
          <p:nvPr/>
        </p:nvSpPr>
        <p:spPr bwMode="auto">
          <a:xfrm>
            <a:off x="5795963" y="2276475"/>
            <a:ext cx="4318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28380" name="Rectangle 28"/>
          <p:cNvSpPr>
            <a:spLocks noChangeArrowheads="1"/>
          </p:cNvSpPr>
          <p:nvPr/>
        </p:nvSpPr>
        <p:spPr bwMode="auto">
          <a:xfrm>
            <a:off x="2555875" y="4868863"/>
            <a:ext cx="4318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28381" name="Oval 29"/>
          <p:cNvSpPr>
            <a:spLocks noChangeArrowheads="1"/>
          </p:cNvSpPr>
          <p:nvPr/>
        </p:nvSpPr>
        <p:spPr bwMode="auto">
          <a:xfrm>
            <a:off x="2987675" y="4941888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28382" name="Text Box 30"/>
          <p:cNvSpPr txBox="1">
            <a:spLocks noChangeArrowheads="1"/>
          </p:cNvSpPr>
          <p:nvPr/>
        </p:nvSpPr>
        <p:spPr bwMode="auto">
          <a:xfrm>
            <a:off x="3566737" y="2636838"/>
            <a:ext cx="135806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parietal</a:t>
            </a:r>
          </a:p>
        </p:txBody>
      </p:sp>
      <p:sp>
        <p:nvSpPr>
          <p:cNvPr id="228383" name="Text Box 31"/>
          <p:cNvSpPr txBox="1">
            <a:spLocks noChangeArrowheads="1"/>
          </p:cNvSpPr>
          <p:nvPr/>
        </p:nvSpPr>
        <p:spPr bwMode="auto">
          <a:xfrm rot="4519971">
            <a:off x="5638501" y="2361215"/>
            <a:ext cx="8499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ECF</a:t>
            </a:r>
          </a:p>
        </p:txBody>
      </p:sp>
      <p:sp>
        <p:nvSpPr>
          <p:cNvPr id="228384" name="Text Box 32"/>
          <p:cNvSpPr txBox="1">
            <a:spLocks noChangeArrowheads="1"/>
          </p:cNvSpPr>
          <p:nvPr/>
        </p:nvSpPr>
        <p:spPr bwMode="auto">
          <a:xfrm>
            <a:off x="2484438" y="4941888"/>
            <a:ext cx="7826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c. “G”</a:t>
            </a:r>
          </a:p>
        </p:txBody>
      </p:sp>
      <p:sp>
        <p:nvSpPr>
          <p:cNvPr id="228385" name="Oval 33"/>
          <p:cNvSpPr>
            <a:spLocks noChangeArrowheads="1"/>
          </p:cNvSpPr>
          <p:nvPr/>
        </p:nvSpPr>
        <p:spPr bwMode="auto">
          <a:xfrm>
            <a:off x="4787900" y="33575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28386" name="Oval 34"/>
          <p:cNvSpPr>
            <a:spLocks noChangeArrowheads="1"/>
          </p:cNvSpPr>
          <p:nvPr/>
        </p:nvSpPr>
        <p:spPr bwMode="auto">
          <a:xfrm>
            <a:off x="6443663" y="2060575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28387" name="Oval 35"/>
          <p:cNvSpPr>
            <a:spLocks noChangeArrowheads="1"/>
          </p:cNvSpPr>
          <p:nvPr/>
        </p:nvSpPr>
        <p:spPr bwMode="auto">
          <a:xfrm>
            <a:off x="2987675" y="4365625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28388" name="Text Box 36"/>
          <p:cNvSpPr txBox="1">
            <a:spLocks noChangeArrowheads="1"/>
          </p:cNvSpPr>
          <p:nvPr/>
        </p:nvSpPr>
        <p:spPr bwMode="auto">
          <a:xfrm>
            <a:off x="2843213" y="4365625"/>
            <a:ext cx="508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“D”</a:t>
            </a:r>
          </a:p>
        </p:txBody>
      </p:sp>
      <p:sp>
        <p:nvSpPr>
          <p:cNvPr id="228389" name="Text Box 37"/>
          <p:cNvSpPr txBox="1">
            <a:spLocks noChangeArrowheads="1"/>
          </p:cNvSpPr>
          <p:nvPr/>
        </p:nvSpPr>
        <p:spPr bwMode="auto">
          <a:xfrm>
            <a:off x="6296025" y="1989138"/>
            <a:ext cx="508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“D”</a:t>
            </a: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3" name="Text Box 37"/>
          <p:cNvSpPr txBox="1">
            <a:spLocks noChangeArrowheads="1"/>
          </p:cNvSpPr>
          <p:nvPr/>
        </p:nvSpPr>
        <p:spPr bwMode="auto">
          <a:xfrm>
            <a:off x="4711700" y="3297238"/>
            <a:ext cx="508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“D”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62" grpId="0" animBg="1"/>
      <p:bldP spid="228364" grpId="0" animBg="1"/>
      <p:bldP spid="22836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7885113" y="1628775"/>
            <a:ext cx="8636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19152" name="Picture 16" descr="regualacion sec cel parietal"/>
          <p:cNvPicPr>
            <a:picLocks noChangeAspect="1" noChangeArrowheads="1"/>
          </p:cNvPicPr>
          <p:nvPr/>
        </p:nvPicPr>
        <p:blipFill>
          <a:blip r:embed="rId2">
            <a:lum bright="-54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4"/>
          <a:stretch>
            <a:fillRect/>
          </a:stretch>
        </p:blipFill>
        <p:spPr bwMode="auto">
          <a:xfrm>
            <a:off x="1096963" y="1190625"/>
            <a:ext cx="6950075" cy="519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9160" name="Text Box 24"/>
          <p:cNvSpPr txBox="1">
            <a:spLocks noChangeArrowheads="1"/>
          </p:cNvSpPr>
          <p:nvPr/>
        </p:nvSpPr>
        <p:spPr bwMode="auto">
          <a:xfrm>
            <a:off x="539750" y="692150"/>
            <a:ext cx="93503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19161" name="Text Box 25"/>
          <p:cNvSpPr txBox="1">
            <a:spLocks noChangeArrowheads="1"/>
          </p:cNvSpPr>
          <p:nvPr/>
        </p:nvSpPr>
        <p:spPr bwMode="auto">
          <a:xfrm>
            <a:off x="6443663" y="2644932"/>
            <a:ext cx="1617751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c. </a:t>
            </a:r>
            <a:r>
              <a:rPr lang="es-ES_tradnl" sz="24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Parietal</a:t>
            </a:r>
            <a:endParaRPr lang="es-ES_tradnl" sz="24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9170" name="Rectangle 34"/>
          <p:cNvSpPr>
            <a:spLocks noChangeArrowheads="1"/>
          </p:cNvSpPr>
          <p:nvPr/>
        </p:nvSpPr>
        <p:spPr bwMode="auto">
          <a:xfrm>
            <a:off x="7019925" y="981075"/>
            <a:ext cx="1644650" cy="669925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Regulación</a:t>
            </a:r>
          </a:p>
          <a:p>
            <a:r>
              <a:rPr lang="es-ES" sz="1800" b="0">
                <a:effectLst/>
              </a:rPr>
              <a:t>neurohumoral</a:t>
            </a:r>
          </a:p>
        </p:txBody>
      </p:sp>
      <p:sp>
        <p:nvSpPr>
          <p:cNvPr id="219173" name="Rectangle 37"/>
          <p:cNvSpPr>
            <a:spLocks noChangeArrowheads="1"/>
          </p:cNvSpPr>
          <p:nvPr/>
        </p:nvSpPr>
        <p:spPr bwMode="auto">
          <a:xfrm>
            <a:off x="5292725" y="3357563"/>
            <a:ext cx="10795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74" name="Text Box 38"/>
          <p:cNvSpPr txBox="1">
            <a:spLocks noChangeArrowheads="1"/>
          </p:cNvSpPr>
          <p:nvPr/>
        </p:nvSpPr>
        <p:spPr bwMode="auto">
          <a:xfrm>
            <a:off x="5292725" y="3357563"/>
            <a:ext cx="1268413" cy="304800"/>
          </a:xfrm>
          <a:prstGeom prst="rect">
            <a:avLst/>
          </a:prstGeom>
          <a:solidFill>
            <a:srgbClr val="E7B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Fosforilación</a:t>
            </a:r>
          </a:p>
        </p:txBody>
      </p:sp>
      <p:sp>
        <p:nvSpPr>
          <p:cNvPr id="219175" name="Rectangle 39"/>
          <p:cNvSpPr>
            <a:spLocks noChangeArrowheads="1"/>
          </p:cNvSpPr>
          <p:nvPr/>
        </p:nvSpPr>
        <p:spPr bwMode="auto">
          <a:xfrm>
            <a:off x="6372225" y="3933825"/>
            <a:ext cx="576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76" name="Text Box 40"/>
          <p:cNvSpPr txBox="1">
            <a:spLocks noChangeArrowheads="1"/>
          </p:cNvSpPr>
          <p:nvPr/>
        </p:nvSpPr>
        <p:spPr bwMode="auto">
          <a:xfrm>
            <a:off x="6659563" y="4076700"/>
            <a:ext cx="774700" cy="519113"/>
          </a:xfrm>
          <a:prstGeom prst="rect">
            <a:avLst/>
          </a:prstGeom>
          <a:solidFill>
            <a:srgbClr val="CACA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effectLst/>
              </a:rPr>
              <a:t>HCl</a:t>
            </a:r>
          </a:p>
        </p:txBody>
      </p:sp>
      <p:sp>
        <p:nvSpPr>
          <p:cNvPr id="219181" name="Oval 45"/>
          <p:cNvSpPr>
            <a:spLocks noChangeArrowheads="1"/>
          </p:cNvSpPr>
          <p:nvPr/>
        </p:nvSpPr>
        <p:spPr bwMode="auto">
          <a:xfrm>
            <a:off x="1258888" y="1628775"/>
            <a:ext cx="64928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56" name="Oval 20"/>
          <p:cNvSpPr>
            <a:spLocks noChangeArrowheads="1"/>
          </p:cNvSpPr>
          <p:nvPr/>
        </p:nvSpPr>
        <p:spPr bwMode="auto">
          <a:xfrm>
            <a:off x="1258888" y="1557338"/>
            <a:ext cx="574675" cy="431800"/>
          </a:xfrm>
          <a:prstGeom prst="ellipse">
            <a:avLst/>
          </a:prstGeom>
          <a:solidFill>
            <a:srgbClr val="89B9FF"/>
          </a:solidFill>
          <a:ln w="28575">
            <a:solidFill>
              <a:srgbClr val="154D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82" name="Oval 46"/>
          <p:cNvSpPr>
            <a:spLocks noChangeArrowheads="1"/>
          </p:cNvSpPr>
          <p:nvPr/>
        </p:nvSpPr>
        <p:spPr bwMode="auto">
          <a:xfrm>
            <a:off x="1979613" y="2276475"/>
            <a:ext cx="8636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55" name="Oval 19"/>
          <p:cNvSpPr>
            <a:spLocks noChangeArrowheads="1"/>
          </p:cNvSpPr>
          <p:nvPr/>
        </p:nvSpPr>
        <p:spPr bwMode="auto">
          <a:xfrm>
            <a:off x="1655763" y="2205038"/>
            <a:ext cx="1403350" cy="360362"/>
          </a:xfrm>
          <a:prstGeom prst="ellipse">
            <a:avLst/>
          </a:prstGeom>
          <a:solidFill>
            <a:srgbClr val="F59577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84" name="Oval 48"/>
          <p:cNvSpPr>
            <a:spLocks noChangeArrowheads="1"/>
          </p:cNvSpPr>
          <p:nvPr/>
        </p:nvSpPr>
        <p:spPr bwMode="auto">
          <a:xfrm>
            <a:off x="1547813" y="5013325"/>
            <a:ext cx="4318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53" name="Oval 17"/>
          <p:cNvSpPr>
            <a:spLocks noChangeArrowheads="1"/>
          </p:cNvSpPr>
          <p:nvPr/>
        </p:nvSpPr>
        <p:spPr bwMode="auto">
          <a:xfrm>
            <a:off x="1547813" y="4868863"/>
            <a:ext cx="431800" cy="360362"/>
          </a:xfrm>
          <a:prstGeom prst="ellipse">
            <a:avLst/>
          </a:prstGeom>
          <a:solidFill>
            <a:srgbClr val="FBC1C9"/>
          </a:solid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85" name="Oval 49"/>
          <p:cNvSpPr>
            <a:spLocks noChangeArrowheads="1"/>
          </p:cNvSpPr>
          <p:nvPr/>
        </p:nvSpPr>
        <p:spPr bwMode="auto">
          <a:xfrm>
            <a:off x="1908175" y="3357563"/>
            <a:ext cx="647700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72" name="Text Box 36"/>
          <p:cNvSpPr txBox="1">
            <a:spLocks noChangeArrowheads="1"/>
          </p:cNvSpPr>
          <p:nvPr/>
        </p:nvSpPr>
        <p:spPr bwMode="auto">
          <a:xfrm>
            <a:off x="1812925" y="3573463"/>
            <a:ext cx="742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c.ECL</a:t>
            </a:r>
          </a:p>
        </p:txBody>
      </p:sp>
      <p:sp>
        <p:nvSpPr>
          <p:cNvPr id="219186" name="Oval 50"/>
          <p:cNvSpPr>
            <a:spLocks noChangeArrowheads="1"/>
          </p:cNvSpPr>
          <p:nvPr/>
        </p:nvSpPr>
        <p:spPr bwMode="auto">
          <a:xfrm>
            <a:off x="3779838" y="2276475"/>
            <a:ext cx="576262" cy="5048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87" name="Text Box 51"/>
          <p:cNvSpPr txBox="1">
            <a:spLocks noChangeArrowheads="1"/>
          </p:cNvSpPr>
          <p:nvPr/>
        </p:nvSpPr>
        <p:spPr bwMode="auto">
          <a:xfrm>
            <a:off x="3708400" y="2349500"/>
            <a:ext cx="725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</a:p>
        </p:txBody>
      </p:sp>
      <p:sp>
        <p:nvSpPr>
          <p:cNvPr id="219157" name="Oval 21"/>
          <p:cNvSpPr>
            <a:spLocks noChangeArrowheads="1"/>
          </p:cNvSpPr>
          <p:nvPr/>
        </p:nvSpPr>
        <p:spPr bwMode="auto">
          <a:xfrm>
            <a:off x="3747294" y="2287289"/>
            <a:ext cx="647700" cy="504825"/>
          </a:xfrm>
          <a:prstGeom prst="ellipse">
            <a:avLst/>
          </a:prstGeom>
          <a:noFill/>
          <a:ln w="38100">
            <a:solidFill>
              <a:srgbClr val="660066"/>
            </a:solidFill>
            <a:prstDash val="sysDot"/>
            <a:round/>
            <a:headEnd/>
            <a:tailEnd/>
          </a:ln>
          <a:effectLst>
            <a:outerShdw dist="25400" dir="1404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89" name="Oval 53"/>
          <p:cNvSpPr>
            <a:spLocks noChangeArrowheads="1"/>
          </p:cNvSpPr>
          <p:nvPr/>
        </p:nvSpPr>
        <p:spPr bwMode="auto">
          <a:xfrm>
            <a:off x="5005388" y="4508500"/>
            <a:ext cx="503237" cy="433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90" name="Text Box 54"/>
          <p:cNvSpPr txBox="1">
            <a:spLocks noChangeArrowheads="1"/>
          </p:cNvSpPr>
          <p:nvPr/>
        </p:nvSpPr>
        <p:spPr bwMode="auto">
          <a:xfrm>
            <a:off x="5008563" y="4484688"/>
            <a:ext cx="5857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19158" name="Oval 22"/>
          <p:cNvSpPr>
            <a:spLocks noChangeArrowheads="1"/>
          </p:cNvSpPr>
          <p:nvPr/>
        </p:nvSpPr>
        <p:spPr bwMode="auto">
          <a:xfrm>
            <a:off x="5003800" y="4437063"/>
            <a:ext cx="576263" cy="431800"/>
          </a:xfrm>
          <a:prstGeom prst="ellipse">
            <a:avLst/>
          </a:prstGeom>
          <a:noFill/>
          <a:ln w="38100">
            <a:solidFill>
              <a:srgbClr val="660066"/>
            </a:solidFill>
            <a:prstDash val="sysDot"/>
            <a:round/>
            <a:headEnd/>
            <a:tailEnd/>
          </a:ln>
          <a:effectLst>
            <a:outerShdw dist="25400" dir="1404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80" name="Text Box 44"/>
          <p:cNvSpPr txBox="1">
            <a:spLocks noChangeArrowheads="1"/>
          </p:cNvSpPr>
          <p:nvPr/>
        </p:nvSpPr>
        <p:spPr bwMode="auto">
          <a:xfrm>
            <a:off x="1547813" y="4868863"/>
            <a:ext cx="339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G</a:t>
            </a:r>
          </a:p>
        </p:txBody>
      </p:sp>
      <p:sp>
        <p:nvSpPr>
          <p:cNvPr id="219192" name="Oval 56"/>
          <p:cNvSpPr>
            <a:spLocks noChangeArrowheads="1"/>
          </p:cNvSpPr>
          <p:nvPr/>
        </p:nvSpPr>
        <p:spPr bwMode="auto">
          <a:xfrm>
            <a:off x="1908175" y="4365625"/>
            <a:ext cx="3603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77" name="Text Box 41"/>
          <p:cNvSpPr txBox="1">
            <a:spLocks noChangeArrowheads="1"/>
          </p:cNvSpPr>
          <p:nvPr/>
        </p:nvSpPr>
        <p:spPr bwMode="auto">
          <a:xfrm>
            <a:off x="1258888" y="1630363"/>
            <a:ext cx="592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219178" name="Text Box 42"/>
          <p:cNvSpPr txBox="1">
            <a:spLocks noChangeArrowheads="1"/>
          </p:cNvSpPr>
          <p:nvPr/>
        </p:nvSpPr>
        <p:spPr bwMode="auto">
          <a:xfrm>
            <a:off x="1735138" y="2260600"/>
            <a:ext cx="1323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HISTAMINA</a:t>
            </a:r>
          </a:p>
        </p:txBody>
      </p:sp>
      <p:sp>
        <p:nvSpPr>
          <p:cNvPr id="219193" name="Text Box 57"/>
          <p:cNvSpPr txBox="1">
            <a:spLocks noChangeArrowheads="1"/>
          </p:cNvSpPr>
          <p:nvPr/>
        </p:nvSpPr>
        <p:spPr bwMode="auto">
          <a:xfrm>
            <a:off x="7757985" y="3311853"/>
            <a:ext cx="894797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19194" name="Text Box 58"/>
          <p:cNvSpPr txBox="1">
            <a:spLocks noChangeArrowheads="1"/>
          </p:cNvSpPr>
          <p:nvPr/>
        </p:nvSpPr>
        <p:spPr bwMode="auto">
          <a:xfrm>
            <a:off x="510794" y="5661025"/>
            <a:ext cx="1851789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INTERSTICIO</a:t>
            </a:r>
          </a:p>
        </p:txBody>
      </p:sp>
      <p:sp>
        <p:nvSpPr>
          <p:cNvPr id="219195" name="Line 59"/>
          <p:cNvSpPr>
            <a:spLocks noChangeShapeType="1"/>
          </p:cNvSpPr>
          <p:nvPr/>
        </p:nvSpPr>
        <p:spPr bwMode="auto">
          <a:xfrm>
            <a:off x="5432312" y="3804684"/>
            <a:ext cx="935038" cy="431800"/>
          </a:xfrm>
          <a:prstGeom prst="line">
            <a:avLst/>
          </a:prstGeom>
          <a:noFill/>
          <a:ln w="57150">
            <a:solidFill>
              <a:srgbClr val="66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auto">
          <a:xfrm>
            <a:off x="6732240" y="539388"/>
            <a:ext cx="1944687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800" b="0">
                <a:effectLst/>
              </a:rPr>
              <a:t>II. SECRECIÓN </a:t>
            </a:r>
          </a:p>
        </p:txBody>
      </p:sp>
      <p:sp>
        <p:nvSpPr>
          <p:cNvPr id="3" name="2 Elipse"/>
          <p:cNvSpPr/>
          <p:nvPr/>
        </p:nvSpPr>
        <p:spPr bwMode="auto">
          <a:xfrm>
            <a:off x="1979613" y="5013176"/>
            <a:ext cx="288925" cy="537021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951378" y="5013176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FF0000"/>
                </a:solidFill>
              </a:rPr>
              <a:t>+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4" name="3 Elipse"/>
          <p:cNvSpPr/>
          <p:nvPr/>
        </p:nvSpPr>
        <p:spPr bwMode="auto">
          <a:xfrm>
            <a:off x="1474788" y="4020584"/>
            <a:ext cx="338137" cy="31567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1390643" y="3897930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FF0000"/>
                </a:solidFill>
              </a:rPr>
              <a:t>+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5" name="4 Elipse"/>
          <p:cNvSpPr/>
          <p:nvPr/>
        </p:nvSpPr>
        <p:spPr bwMode="auto">
          <a:xfrm>
            <a:off x="2123727" y="4365104"/>
            <a:ext cx="432147" cy="48629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2123728" y="4293096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FF0000"/>
                </a:solidFill>
              </a:rPr>
              <a:t>+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219154" name="Oval 18"/>
          <p:cNvSpPr>
            <a:spLocks noChangeArrowheads="1"/>
          </p:cNvSpPr>
          <p:nvPr/>
        </p:nvSpPr>
        <p:spPr bwMode="auto">
          <a:xfrm>
            <a:off x="1763936" y="4365625"/>
            <a:ext cx="431800" cy="431800"/>
          </a:xfrm>
          <a:prstGeom prst="ellipse">
            <a:avLst/>
          </a:prstGeom>
          <a:solidFill>
            <a:srgbClr val="F4E9AA"/>
          </a:solidFill>
          <a:ln w="28575">
            <a:solidFill>
              <a:srgbClr val="FACA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79" name="Text Box 43"/>
          <p:cNvSpPr txBox="1">
            <a:spLocks noChangeArrowheads="1"/>
          </p:cNvSpPr>
          <p:nvPr/>
        </p:nvSpPr>
        <p:spPr bwMode="auto">
          <a:xfrm>
            <a:off x="1691482" y="4398169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6" name="5 Elipse"/>
          <p:cNvSpPr/>
          <p:nvPr/>
        </p:nvSpPr>
        <p:spPr bwMode="auto">
          <a:xfrm>
            <a:off x="1258888" y="3357563"/>
            <a:ext cx="458787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1324765" y="3367673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FF0000"/>
                </a:solidFill>
              </a:rPr>
              <a:t>+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7" name="6 Elipse"/>
          <p:cNvSpPr/>
          <p:nvPr/>
        </p:nvSpPr>
        <p:spPr bwMode="auto">
          <a:xfrm>
            <a:off x="2584110" y="2565400"/>
            <a:ext cx="475003" cy="31036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2527442" y="2564904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FF0000"/>
                </a:solidFill>
              </a:rPr>
              <a:t>+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8" name="7 Elipse"/>
          <p:cNvSpPr/>
          <p:nvPr/>
        </p:nvSpPr>
        <p:spPr bwMode="auto">
          <a:xfrm>
            <a:off x="1820519" y="1454150"/>
            <a:ext cx="303209" cy="3905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Elipse"/>
          <p:cNvSpPr/>
          <p:nvPr/>
        </p:nvSpPr>
        <p:spPr bwMode="auto">
          <a:xfrm>
            <a:off x="1156346" y="2686050"/>
            <a:ext cx="391318" cy="21740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1763688" y="1484784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0000CC"/>
                </a:solidFill>
              </a:rPr>
              <a:t>-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49" name="48 CuadroTexto"/>
          <p:cNvSpPr txBox="1"/>
          <p:nvPr/>
        </p:nvSpPr>
        <p:spPr>
          <a:xfrm>
            <a:off x="1187624" y="2658398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0000CC"/>
                </a:solidFill>
              </a:rPr>
              <a:t>-</a:t>
            </a:r>
            <a:r>
              <a:rPr lang="es-VE" dirty="0" smtClean="0"/>
              <a:t>)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19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19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9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74" grpId="0" animBg="1"/>
      <p:bldP spid="219176" grpId="0" animBg="1"/>
      <p:bldP spid="219156" grpId="0" animBg="1"/>
      <p:bldP spid="219155" grpId="0" animBg="1"/>
      <p:bldP spid="219153" grpId="0" animBg="1"/>
      <p:bldP spid="219157" grpId="0" animBg="1"/>
      <p:bldP spid="219157" grpId="1" animBg="1"/>
      <p:bldP spid="219158" grpId="0" animBg="1"/>
      <p:bldP spid="219158" grpId="1" animBg="1"/>
      <p:bldP spid="219195" grpId="0" animBg="1"/>
      <p:bldP spid="21915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31" name="Picture 11" descr="regulacionsec hcl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" r="7629" b="13918"/>
          <a:stretch>
            <a:fillRect/>
          </a:stretch>
        </p:blipFill>
        <p:spPr bwMode="auto">
          <a:xfrm>
            <a:off x="1331913" y="333375"/>
            <a:ext cx="6192837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933" name="Text Box 13"/>
          <p:cNvSpPr txBox="1">
            <a:spLocks noChangeArrowheads="1"/>
          </p:cNvSpPr>
          <p:nvPr/>
        </p:nvSpPr>
        <p:spPr bwMode="auto">
          <a:xfrm>
            <a:off x="1692275" y="1016000"/>
            <a:ext cx="527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09934" name="Text Box 14"/>
          <p:cNvSpPr txBox="1">
            <a:spLocks noChangeArrowheads="1"/>
          </p:cNvSpPr>
          <p:nvPr/>
        </p:nvSpPr>
        <p:spPr bwMode="auto">
          <a:xfrm>
            <a:off x="2987675" y="944563"/>
            <a:ext cx="527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09935" name="Text Box 15"/>
          <p:cNvSpPr txBox="1">
            <a:spLocks noChangeArrowheads="1"/>
          </p:cNvSpPr>
          <p:nvPr/>
        </p:nvSpPr>
        <p:spPr bwMode="auto">
          <a:xfrm>
            <a:off x="4044950" y="908050"/>
            <a:ext cx="527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09936" name="Text Box 16"/>
          <p:cNvSpPr txBox="1">
            <a:spLocks noChangeArrowheads="1"/>
          </p:cNvSpPr>
          <p:nvPr/>
        </p:nvSpPr>
        <p:spPr bwMode="auto">
          <a:xfrm>
            <a:off x="5773142" y="1628775"/>
            <a:ext cx="527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</a:p>
        </p:txBody>
      </p:sp>
      <p:sp>
        <p:nvSpPr>
          <p:cNvPr id="209937" name="Text Box 17"/>
          <p:cNvSpPr txBox="1">
            <a:spLocks noChangeArrowheads="1"/>
          </p:cNvSpPr>
          <p:nvPr/>
        </p:nvSpPr>
        <p:spPr bwMode="auto">
          <a:xfrm>
            <a:off x="6372225" y="1700213"/>
            <a:ext cx="527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</a:p>
        </p:txBody>
      </p:sp>
      <p:sp>
        <p:nvSpPr>
          <p:cNvPr id="209938" name="Oval 18"/>
          <p:cNvSpPr>
            <a:spLocks noChangeArrowheads="1"/>
          </p:cNvSpPr>
          <p:nvPr/>
        </p:nvSpPr>
        <p:spPr bwMode="auto">
          <a:xfrm>
            <a:off x="2987675" y="4149725"/>
            <a:ext cx="863600" cy="574675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39" name="Text Box 19"/>
          <p:cNvSpPr txBox="1">
            <a:spLocks noChangeArrowheads="1"/>
          </p:cNvSpPr>
          <p:nvPr/>
        </p:nvSpPr>
        <p:spPr bwMode="auto">
          <a:xfrm>
            <a:off x="3203575" y="4724400"/>
            <a:ext cx="5270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09940" name="Text Box 20"/>
          <p:cNvSpPr txBox="1">
            <a:spLocks noChangeArrowheads="1"/>
          </p:cNvSpPr>
          <p:nvPr/>
        </p:nvSpPr>
        <p:spPr bwMode="auto">
          <a:xfrm>
            <a:off x="5867400" y="3357563"/>
            <a:ext cx="5270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</a:p>
        </p:txBody>
      </p:sp>
      <p:sp>
        <p:nvSpPr>
          <p:cNvPr id="209941" name="Oval 21"/>
          <p:cNvSpPr>
            <a:spLocks noChangeArrowheads="1"/>
          </p:cNvSpPr>
          <p:nvPr/>
        </p:nvSpPr>
        <p:spPr bwMode="auto">
          <a:xfrm>
            <a:off x="4932363" y="3933825"/>
            <a:ext cx="863600" cy="574675"/>
          </a:xfrm>
          <a:prstGeom prst="ellipse">
            <a:avLst/>
          </a:prstGeom>
          <a:noFill/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42" name="Text Box 22"/>
          <p:cNvSpPr txBox="1">
            <a:spLocks noChangeArrowheads="1"/>
          </p:cNvSpPr>
          <p:nvPr/>
        </p:nvSpPr>
        <p:spPr bwMode="auto">
          <a:xfrm>
            <a:off x="5124450" y="4471988"/>
            <a:ext cx="5270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09943" name="Text Box 23"/>
          <p:cNvSpPr txBox="1">
            <a:spLocks noChangeArrowheads="1"/>
          </p:cNvSpPr>
          <p:nvPr/>
        </p:nvSpPr>
        <p:spPr bwMode="auto">
          <a:xfrm>
            <a:off x="506413" y="2133600"/>
            <a:ext cx="995362" cy="609600"/>
          </a:xfrm>
          <a:prstGeom prst="rect">
            <a:avLst/>
          </a:prstGeom>
          <a:solidFill>
            <a:srgbClr val="D5EBED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BORDE </a:t>
            </a:r>
          </a:p>
          <a:p>
            <a:r>
              <a:rPr lang="es-ES">
                <a:effectLst/>
              </a:rPr>
              <a:t>BASAL</a:t>
            </a:r>
          </a:p>
        </p:txBody>
      </p:sp>
      <p:sp>
        <p:nvSpPr>
          <p:cNvPr id="209946" name="Text Box 26"/>
          <p:cNvSpPr txBox="1">
            <a:spLocks noChangeArrowheads="1"/>
          </p:cNvSpPr>
          <p:nvPr/>
        </p:nvSpPr>
        <p:spPr bwMode="auto">
          <a:xfrm>
            <a:off x="147982" y="1119122"/>
            <a:ext cx="163195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9947" name="Text Box 27"/>
          <p:cNvSpPr txBox="1">
            <a:spLocks noChangeArrowheads="1"/>
          </p:cNvSpPr>
          <p:nvPr/>
        </p:nvSpPr>
        <p:spPr bwMode="auto">
          <a:xfrm>
            <a:off x="1619250" y="333375"/>
            <a:ext cx="900113" cy="366713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Neural</a:t>
            </a:r>
          </a:p>
        </p:txBody>
      </p:sp>
      <p:sp>
        <p:nvSpPr>
          <p:cNvPr id="209948" name="Text Box 28"/>
          <p:cNvSpPr txBox="1">
            <a:spLocks noChangeArrowheads="1"/>
          </p:cNvSpPr>
          <p:nvPr/>
        </p:nvSpPr>
        <p:spPr bwMode="auto">
          <a:xfrm>
            <a:off x="2700338" y="333375"/>
            <a:ext cx="1187450" cy="366713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Hormonal</a:t>
            </a:r>
          </a:p>
        </p:txBody>
      </p:sp>
      <p:sp>
        <p:nvSpPr>
          <p:cNvPr id="209949" name="Text Box 29"/>
          <p:cNvSpPr txBox="1">
            <a:spLocks noChangeArrowheads="1"/>
          </p:cNvSpPr>
          <p:nvPr/>
        </p:nvSpPr>
        <p:spPr bwMode="auto">
          <a:xfrm>
            <a:off x="3984625" y="333375"/>
            <a:ext cx="1174750" cy="366713"/>
          </a:xfrm>
          <a:prstGeom prst="rect">
            <a:avLst/>
          </a:prstGeom>
          <a:solidFill>
            <a:srgbClr val="FFA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Paracrina</a:t>
            </a:r>
          </a:p>
        </p:txBody>
      </p:sp>
      <p:sp>
        <p:nvSpPr>
          <p:cNvPr id="209950" name="Text Box 30"/>
          <p:cNvSpPr txBox="1">
            <a:spLocks noChangeArrowheads="1"/>
          </p:cNvSpPr>
          <p:nvPr/>
        </p:nvSpPr>
        <p:spPr bwMode="auto">
          <a:xfrm>
            <a:off x="5508625" y="1052513"/>
            <a:ext cx="1174750" cy="366712"/>
          </a:xfrm>
          <a:prstGeom prst="rect">
            <a:avLst/>
          </a:prstGeom>
          <a:solidFill>
            <a:srgbClr val="FFA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Paracrina</a:t>
            </a:r>
          </a:p>
        </p:txBody>
      </p:sp>
      <p:sp>
        <p:nvSpPr>
          <p:cNvPr id="209951" name="Rectangle 31"/>
          <p:cNvSpPr>
            <a:spLocks noChangeArrowheads="1"/>
          </p:cNvSpPr>
          <p:nvPr/>
        </p:nvSpPr>
        <p:spPr bwMode="auto">
          <a:xfrm>
            <a:off x="6300788" y="5734050"/>
            <a:ext cx="719137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52" name="Line 32"/>
          <p:cNvSpPr>
            <a:spLocks noChangeShapeType="1"/>
          </p:cNvSpPr>
          <p:nvPr/>
        </p:nvSpPr>
        <p:spPr bwMode="auto">
          <a:xfrm>
            <a:off x="7451725" y="2708275"/>
            <a:ext cx="215900" cy="2592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9953" name="Rectangle 33"/>
          <p:cNvSpPr>
            <a:spLocks noChangeArrowheads="1"/>
          </p:cNvSpPr>
          <p:nvPr/>
        </p:nvSpPr>
        <p:spPr bwMode="auto">
          <a:xfrm>
            <a:off x="7092950" y="5445125"/>
            <a:ext cx="5032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54" name="Oval 34"/>
          <p:cNvSpPr>
            <a:spLocks noChangeArrowheads="1"/>
          </p:cNvSpPr>
          <p:nvPr/>
        </p:nvSpPr>
        <p:spPr bwMode="auto">
          <a:xfrm>
            <a:off x="7019925" y="5157788"/>
            <a:ext cx="6477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55" name="Rectangle 35"/>
          <p:cNvSpPr>
            <a:spLocks noChangeArrowheads="1"/>
          </p:cNvSpPr>
          <p:nvPr/>
        </p:nvSpPr>
        <p:spPr bwMode="auto">
          <a:xfrm>
            <a:off x="7019925" y="5013325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56" name="Rectangle 36"/>
          <p:cNvSpPr>
            <a:spLocks noChangeArrowheads="1"/>
          </p:cNvSpPr>
          <p:nvPr/>
        </p:nvSpPr>
        <p:spPr bwMode="auto">
          <a:xfrm>
            <a:off x="7523163" y="2636838"/>
            <a:ext cx="1444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44" name="Text Box 24"/>
          <p:cNvSpPr txBox="1">
            <a:spLocks noChangeArrowheads="1"/>
          </p:cNvSpPr>
          <p:nvPr/>
        </p:nvSpPr>
        <p:spPr bwMode="auto">
          <a:xfrm>
            <a:off x="1501775" y="5788025"/>
            <a:ext cx="968375" cy="60960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BORDE</a:t>
            </a:r>
          </a:p>
          <a:p>
            <a:r>
              <a:rPr lang="es-ES">
                <a:effectLst/>
              </a:rPr>
              <a:t>APICAL</a:t>
            </a:r>
          </a:p>
        </p:txBody>
      </p:sp>
      <p:sp>
        <p:nvSpPr>
          <p:cNvPr id="209958" name="Text Box 38"/>
          <p:cNvSpPr txBox="1">
            <a:spLocks noChangeArrowheads="1"/>
          </p:cNvSpPr>
          <p:nvPr/>
        </p:nvSpPr>
        <p:spPr bwMode="auto">
          <a:xfrm>
            <a:off x="4572000" y="6021388"/>
            <a:ext cx="720725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66CC"/>
            </a:solidFill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0" dirty="0">
                <a:effectLst/>
              </a:rPr>
              <a:t>H</a:t>
            </a:r>
            <a:r>
              <a:rPr lang="en-US" sz="2400" b="0" baseline="30000" dirty="0">
                <a:effectLst/>
              </a:rPr>
              <a:t>+</a:t>
            </a:r>
          </a:p>
        </p:txBody>
      </p:sp>
      <p:sp>
        <p:nvSpPr>
          <p:cNvPr id="209965" name="Rectangle 45"/>
          <p:cNvSpPr>
            <a:spLocks noChangeArrowheads="1"/>
          </p:cNvSpPr>
          <p:nvPr/>
        </p:nvSpPr>
        <p:spPr bwMode="auto">
          <a:xfrm>
            <a:off x="6227763" y="2205038"/>
            <a:ext cx="576262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73" name="Text Box 53"/>
          <p:cNvSpPr txBox="1">
            <a:spLocks noChangeArrowheads="1"/>
          </p:cNvSpPr>
          <p:nvPr/>
        </p:nvSpPr>
        <p:spPr bwMode="auto">
          <a:xfrm>
            <a:off x="2916238" y="3062288"/>
            <a:ext cx="458787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Gq</a:t>
            </a:r>
          </a:p>
        </p:txBody>
      </p:sp>
      <p:sp>
        <p:nvSpPr>
          <p:cNvPr id="209974" name="Text Box 54"/>
          <p:cNvSpPr txBox="1">
            <a:spLocks noChangeArrowheads="1"/>
          </p:cNvSpPr>
          <p:nvPr/>
        </p:nvSpPr>
        <p:spPr bwMode="auto">
          <a:xfrm>
            <a:off x="4121150" y="2990850"/>
            <a:ext cx="45085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Gs</a:t>
            </a:r>
          </a:p>
        </p:txBody>
      </p:sp>
      <p:sp>
        <p:nvSpPr>
          <p:cNvPr id="209975" name="Text Box 55"/>
          <p:cNvSpPr txBox="1">
            <a:spLocks noChangeArrowheads="1"/>
          </p:cNvSpPr>
          <p:nvPr/>
        </p:nvSpPr>
        <p:spPr bwMode="auto">
          <a:xfrm>
            <a:off x="5795963" y="2990850"/>
            <a:ext cx="403225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Gi</a:t>
            </a:r>
          </a:p>
        </p:txBody>
      </p:sp>
      <p:sp>
        <p:nvSpPr>
          <p:cNvPr id="209978" name="Rectangle 58"/>
          <p:cNvSpPr>
            <a:spLocks noChangeArrowheads="1"/>
          </p:cNvSpPr>
          <p:nvPr/>
        </p:nvSpPr>
        <p:spPr bwMode="auto">
          <a:xfrm>
            <a:off x="7120057" y="407316"/>
            <a:ext cx="1630575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>
                <a:alpha val="75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>
                <a:effectLst/>
              </a:rPr>
              <a:t>Regulación</a:t>
            </a:r>
          </a:p>
          <a:p>
            <a:r>
              <a:rPr lang="es-ES" sz="1800" b="0" dirty="0" err="1" smtClean="0">
                <a:effectLst/>
              </a:rPr>
              <a:t>neurohumoral</a:t>
            </a:r>
            <a:endParaRPr lang="es-ES" sz="1800" b="0" dirty="0">
              <a:effectLst/>
            </a:endParaRPr>
          </a:p>
        </p:txBody>
      </p:sp>
      <p:sp>
        <p:nvSpPr>
          <p:cNvPr id="209979" name="Oval 59"/>
          <p:cNvSpPr>
            <a:spLocks noChangeArrowheads="1"/>
          </p:cNvSpPr>
          <p:nvPr/>
        </p:nvSpPr>
        <p:spPr bwMode="auto">
          <a:xfrm>
            <a:off x="6300788" y="4005263"/>
            <a:ext cx="1223962" cy="9366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81" name="Rectangle 61"/>
          <p:cNvSpPr>
            <a:spLocks noChangeArrowheads="1"/>
          </p:cNvSpPr>
          <p:nvPr/>
        </p:nvSpPr>
        <p:spPr bwMode="auto">
          <a:xfrm>
            <a:off x="3779838" y="4868863"/>
            <a:ext cx="1439862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59" name="Text Box 39"/>
          <p:cNvSpPr txBox="1">
            <a:spLocks noChangeArrowheads="1"/>
          </p:cNvSpPr>
          <p:nvPr/>
        </p:nvSpPr>
        <p:spPr bwMode="auto">
          <a:xfrm>
            <a:off x="3748088" y="4948238"/>
            <a:ext cx="1931987" cy="669925"/>
          </a:xfrm>
          <a:prstGeom prst="rect">
            <a:avLst/>
          </a:prstGeom>
          <a:solidFill>
            <a:srgbClr val="CACAF2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E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H</a:t>
            </a:r>
            <a:r>
              <a:rPr lang="en-US" sz="20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-K</a:t>
            </a:r>
            <a:r>
              <a:rPr lang="en-US" sz="20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ATPasa</a:t>
            </a:r>
          </a:p>
          <a:p>
            <a:pPr algn="l"/>
            <a:endParaRPr lang="es-E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9957" name="Line 37"/>
          <p:cNvSpPr>
            <a:spLocks noChangeShapeType="1"/>
          </p:cNvSpPr>
          <p:nvPr/>
        </p:nvSpPr>
        <p:spPr bwMode="auto">
          <a:xfrm>
            <a:off x="4427538" y="5589588"/>
            <a:ext cx="1587" cy="8620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9982" name="Rectangle 62"/>
          <p:cNvSpPr>
            <a:spLocks noChangeArrowheads="1"/>
          </p:cNvSpPr>
          <p:nvPr/>
        </p:nvSpPr>
        <p:spPr bwMode="auto">
          <a:xfrm>
            <a:off x="2051050" y="2133600"/>
            <a:ext cx="7207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09983" name="Group 63"/>
          <p:cNvGrpSpPr>
            <a:grpSpLocks/>
          </p:cNvGrpSpPr>
          <p:nvPr/>
        </p:nvGrpSpPr>
        <p:grpSpPr bwMode="auto">
          <a:xfrm>
            <a:off x="1979613" y="2133600"/>
            <a:ext cx="936625" cy="576263"/>
            <a:chOff x="1202" y="1797"/>
            <a:chExt cx="590" cy="363"/>
          </a:xfrm>
        </p:grpSpPr>
        <p:sp>
          <p:nvSpPr>
            <p:cNvPr id="209961" name="Rectangle 41"/>
            <p:cNvSpPr>
              <a:spLocks noChangeArrowheads="1"/>
            </p:cNvSpPr>
            <p:nvPr/>
          </p:nvSpPr>
          <p:spPr bwMode="auto">
            <a:xfrm>
              <a:off x="1202" y="1797"/>
              <a:ext cx="590" cy="363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09966" name="Text Box 46"/>
            <p:cNvSpPr txBox="1">
              <a:spLocks noChangeArrowheads="1"/>
            </p:cNvSpPr>
            <p:nvPr/>
          </p:nvSpPr>
          <p:spPr bwMode="auto">
            <a:xfrm>
              <a:off x="1292" y="1884"/>
              <a:ext cx="33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1800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M3</a:t>
              </a:r>
            </a:p>
          </p:txBody>
        </p:sp>
      </p:grpSp>
      <p:sp>
        <p:nvSpPr>
          <p:cNvPr id="209985" name="Rectangle 65"/>
          <p:cNvSpPr>
            <a:spLocks noChangeArrowheads="1"/>
          </p:cNvSpPr>
          <p:nvPr/>
        </p:nvSpPr>
        <p:spPr bwMode="auto">
          <a:xfrm>
            <a:off x="3276600" y="2060575"/>
            <a:ext cx="71913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09984" name="Group 64"/>
          <p:cNvGrpSpPr>
            <a:grpSpLocks/>
          </p:cNvGrpSpPr>
          <p:nvPr/>
        </p:nvGrpSpPr>
        <p:grpSpPr bwMode="auto">
          <a:xfrm>
            <a:off x="3276600" y="2133600"/>
            <a:ext cx="719138" cy="576263"/>
            <a:chOff x="2018" y="1752"/>
            <a:chExt cx="453" cy="363"/>
          </a:xfrm>
        </p:grpSpPr>
        <p:sp>
          <p:nvSpPr>
            <p:cNvPr id="209962" name="Rectangle 42"/>
            <p:cNvSpPr>
              <a:spLocks noChangeArrowheads="1"/>
            </p:cNvSpPr>
            <p:nvPr/>
          </p:nvSpPr>
          <p:spPr bwMode="auto">
            <a:xfrm>
              <a:off x="2018" y="1752"/>
              <a:ext cx="453" cy="363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09967" name="Text Box 47"/>
            <p:cNvSpPr txBox="1">
              <a:spLocks noChangeArrowheads="1"/>
            </p:cNvSpPr>
            <p:nvPr/>
          </p:nvSpPr>
          <p:spPr bwMode="auto">
            <a:xfrm>
              <a:off x="2018" y="1797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1800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CCK</a:t>
              </a:r>
              <a:r>
                <a:rPr lang="es-ES_tradnl" sz="1800" b="0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</a:t>
              </a:r>
            </a:p>
          </p:txBody>
        </p:sp>
      </p:grpSp>
      <p:sp>
        <p:nvSpPr>
          <p:cNvPr id="209987" name="Rectangle 67"/>
          <p:cNvSpPr>
            <a:spLocks noChangeArrowheads="1"/>
          </p:cNvSpPr>
          <p:nvPr/>
        </p:nvSpPr>
        <p:spPr bwMode="auto">
          <a:xfrm>
            <a:off x="4284663" y="2060575"/>
            <a:ext cx="8636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09986" name="Group 66"/>
          <p:cNvGrpSpPr>
            <a:grpSpLocks/>
          </p:cNvGrpSpPr>
          <p:nvPr/>
        </p:nvGrpSpPr>
        <p:grpSpPr bwMode="auto">
          <a:xfrm>
            <a:off x="4356100" y="2133600"/>
            <a:ext cx="863600" cy="576263"/>
            <a:chOff x="2744" y="1752"/>
            <a:chExt cx="544" cy="363"/>
          </a:xfrm>
        </p:grpSpPr>
        <p:sp>
          <p:nvSpPr>
            <p:cNvPr id="209963" name="Rectangle 43"/>
            <p:cNvSpPr>
              <a:spLocks noChangeArrowheads="1"/>
            </p:cNvSpPr>
            <p:nvPr/>
          </p:nvSpPr>
          <p:spPr bwMode="auto">
            <a:xfrm>
              <a:off x="2744" y="1752"/>
              <a:ext cx="544" cy="363"/>
            </a:xfrm>
            <a:prstGeom prst="rect">
              <a:avLst/>
            </a:prstGeom>
            <a:solidFill>
              <a:srgbClr val="FFA7A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09968" name="Text Box 48"/>
            <p:cNvSpPr txBox="1">
              <a:spLocks noChangeArrowheads="1"/>
            </p:cNvSpPr>
            <p:nvPr/>
          </p:nvSpPr>
          <p:spPr bwMode="auto">
            <a:xfrm>
              <a:off x="2873" y="1797"/>
              <a:ext cx="28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1800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  <a:r>
                <a:rPr lang="es-ES_tradnl" sz="1800" b="0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</a:p>
          </p:txBody>
        </p:sp>
      </p:grpSp>
      <p:sp>
        <p:nvSpPr>
          <p:cNvPr id="209988" name="Rectangle 68"/>
          <p:cNvSpPr>
            <a:spLocks noChangeArrowheads="1"/>
          </p:cNvSpPr>
          <p:nvPr/>
        </p:nvSpPr>
        <p:spPr bwMode="auto">
          <a:xfrm>
            <a:off x="5580063" y="2205038"/>
            <a:ext cx="5048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69" name="Text Box 49"/>
          <p:cNvSpPr txBox="1">
            <a:spLocks noChangeArrowheads="1"/>
          </p:cNvSpPr>
          <p:nvPr/>
        </p:nvSpPr>
        <p:spPr bwMode="auto">
          <a:xfrm>
            <a:off x="5508625" y="2205038"/>
            <a:ext cx="6604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SS2R</a:t>
            </a:r>
          </a:p>
        </p:txBody>
      </p:sp>
      <p:sp>
        <p:nvSpPr>
          <p:cNvPr id="209989" name="Rectangle 69"/>
          <p:cNvSpPr>
            <a:spLocks noChangeArrowheads="1"/>
          </p:cNvSpPr>
          <p:nvPr/>
        </p:nvSpPr>
        <p:spPr bwMode="auto">
          <a:xfrm>
            <a:off x="2484438" y="1773238"/>
            <a:ext cx="57467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90" name="Rectangle 70"/>
          <p:cNvSpPr>
            <a:spLocks noChangeArrowheads="1"/>
          </p:cNvSpPr>
          <p:nvPr/>
        </p:nvSpPr>
        <p:spPr bwMode="auto">
          <a:xfrm>
            <a:off x="4859338" y="1700213"/>
            <a:ext cx="7921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91" name="Rectangle 71"/>
          <p:cNvSpPr>
            <a:spLocks noChangeArrowheads="1"/>
          </p:cNvSpPr>
          <p:nvPr/>
        </p:nvSpPr>
        <p:spPr bwMode="auto">
          <a:xfrm>
            <a:off x="4643438" y="5661025"/>
            <a:ext cx="10080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92" name="Text Box 72"/>
          <p:cNvSpPr txBox="1">
            <a:spLocks noChangeArrowheads="1"/>
          </p:cNvSpPr>
          <p:nvPr/>
        </p:nvSpPr>
        <p:spPr bwMode="auto">
          <a:xfrm>
            <a:off x="2505075" y="1822450"/>
            <a:ext cx="914400" cy="304800"/>
          </a:xfrm>
          <a:prstGeom prst="rect">
            <a:avLst/>
          </a:prstGeom>
          <a:solidFill>
            <a:srgbClr val="ABB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Atropina</a:t>
            </a:r>
          </a:p>
        </p:txBody>
      </p:sp>
      <p:sp>
        <p:nvSpPr>
          <p:cNvPr id="209993" name="Text Box 73"/>
          <p:cNvSpPr txBox="1">
            <a:spLocks noChangeArrowheads="1"/>
          </p:cNvSpPr>
          <p:nvPr/>
        </p:nvSpPr>
        <p:spPr bwMode="auto">
          <a:xfrm>
            <a:off x="4787900" y="1700213"/>
            <a:ext cx="1060450" cy="304800"/>
          </a:xfrm>
          <a:prstGeom prst="rect">
            <a:avLst/>
          </a:prstGeom>
          <a:solidFill>
            <a:srgbClr val="ABB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Cimetidina</a:t>
            </a:r>
          </a:p>
        </p:txBody>
      </p:sp>
      <p:sp>
        <p:nvSpPr>
          <p:cNvPr id="209994" name="Text Box 74"/>
          <p:cNvSpPr txBox="1">
            <a:spLocks noChangeArrowheads="1"/>
          </p:cNvSpPr>
          <p:nvPr/>
        </p:nvSpPr>
        <p:spPr bwMode="auto">
          <a:xfrm>
            <a:off x="4659313" y="5661025"/>
            <a:ext cx="1208087" cy="336550"/>
          </a:xfrm>
          <a:prstGeom prst="rect">
            <a:avLst/>
          </a:prstGeom>
          <a:solidFill>
            <a:srgbClr val="ABB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Omeprazol</a:t>
            </a:r>
          </a:p>
        </p:txBody>
      </p:sp>
      <p:sp>
        <p:nvSpPr>
          <p:cNvPr id="209996" name="Text Box 76"/>
          <p:cNvSpPr txBox="1">
            <a:spLocks noChangeArrowheads="1"/>
          </p:cNvSpPr>
          <p:nvPr/>
        </p:nvSpPr>
        <p:spPr bwMode="auto">
          <a:xfrm>
            <a:off x="6635750" y="3774430"/>
            <a:ext cx="1617751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c. </a:t>
            </a:r>
            <a:r>
              <a:rPr lang="es-ES_tradnl" sz="24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Parietal</a:t>
            </a:r>
            <a:endParaRPr lang="es-ES_tradnl" sz="24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49448" y="6524625"/>
            <a:ext cx="619236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000" dirty="0" err="1">
                <a:effectLst/>
              </a:rPr>
              <a:t>Ganong’s</a:t>
            </a:r>
            <a:r>
              <a:rPr lang="en-US" sz="1000" dirty="0">
                <a:effectLst/>
              </a:rPr>
              <a:t> </a:t>
            </a:r>
            <a:r>
              <a:rPr lang="en-US" sz="1000" i="1" dirty="0">
                <a:effectLst/>
              </a:rPr>
              <a:t>Review of Medical Physiology</a:t>
            </a:r>
            <a:r>
              <a:rPr lang="en-US" sz="1000" dirty="0">
                <a:effectLst/>
              </a:rPr>
              <a:t>. 23</a:t>
            </a:r>
            <a:r>
              <a:rPr lang="en-US" sz="1000" baseline="30000" dirty="0">
                <a:effectLst/>
              </a:rPr>
              <a:t>er</a:t>
            </a:r>
            <a:r>
              <a:rPr lang="en-US" sz="1000" dirty="0">
                <a:effectLst/>
              </a:rPr>
              <a:t> Edition. Lange Medical Books/ McGraw-Hill, 2010. </a:t>
            </a:r>
            <a:endParaRPr lang="es-VE" sz="1000" dirty="0">
              <a:effectLst/>
            </a:endParaRPr>
          </a:p>
        </p:txBody>
      </p:sp>
      <p:sp>
        <p:nvSpPr>
          <p:cNvPr id="3" name="2 Elipse"/>
          <p:cNvSpPr/>
          <p:nvPr/>
        </p:nvSpPr>
        <p:spPr bwMode="auto">
          <a:xfrm>
            <a:off x="1955800" y="730481"/>
            <a:ext cx="549275" cy="32316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69703" y="755233"/>
            <a:ext cx="1273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/>
              </a:rPr>
              <a:t>N. Entérica</a:t>
            </a:r>
            <a:endParaRPr lang="es-VE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33" grpId="0"/>
      <p:bldP spid="209934" grpId="0"/>
      <p:bldP spid="209935" grpId="0"/>
      <p:bldP spid="209936" grpId="0"/>
      <p:bldP spid="209937" grpId="0"/>
      <p:bldP spid="209938" grpId="0" animBg="1"/>
      <p:bldP spid="209939" grpId="0" animBg="1"/>
      <p:bldP spid="209940" grpId="0" animBg="1"/>
      <p:bldP spid="209941" grpId="0" animBg="1"/>
      <p:bldP spid="209941" grpId="1" animBg="1"/>
      <p:bldP spid="209942" grpId="0" animBg="1"/>
      <p:bldP spid="209942" grpId="1" animBg="1"/>
      <p:bldP spid="209947" grpId="0" animBg="1"/>
      <p:bldP spid="209948" grpId="0" animBg="1"/>
      <p:bldP spid="209949" grpId="0" animBg="1"/>
      <p:bldP spid="209950" grpId="0" animBg="1"/>
      <p:bldP spid="209958" grpId="0" animBg="1"/>
      <p:bldP spid="209957" grpId="0" animBg="1"/>
      <p:bldP spid="209992" grpId="0" animBg="1"/>
      <p:bldP spid="209993" grpId="0" animBg="1"/>
      <p:bldP spid="209994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ChangeArrowheads="1"/>
          </p:cNvSpPr>
          <p:nvPr/>
        </p:nvSpPr>
        <p:spPr bwMode="auto">
          <a:xfrm>
            <a:off x="6473825" y="620713"/>
            <a:ext cx="1943100" cy="395287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</a:t>
            </a:r>
          </a:p>
        </p:txBody>
      </p:sp>
      <p:sp>
        <p:nvSpPr>
          <p:cNvPr id="227334" name="Text Box 6"/>
          <p:cNvSpPr txBox="1">
            <a:spLocks noChangeArrowheads="1"/>
          </p:cNvSpPr>
          <p:nvPr/>
        </p:nvSpPr>
        <p:spPr bwMode="auto">
          <a:xfrm>
            <a:off x="683568" y="2308840"/>
            <a:ext cx="3456384" cy="3385542"/>
          </a:xfrm>
          <a:prstGeom prst="rect">
            <a:avLst/>
          </a:prstGeom>
          <a:solidFill>
            <a:srgbClr val="FFE5E5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Acción </a:t>
            </a:r>
            <a:r>
              <a:rPr lang="es-ES_tradnl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estimuladora</a:t>
            </a:r>
            <a:r>
              <a:rPr lang="es-ES_tradnl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endParaRPr lang="es-ES_tradnl" sz="1200" b="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Gastrina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(c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“G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”)</a:t>
            </a:r>
          </a:p>
          <a:p>
            <a:pPr marL="0" indent="0"/>
            <a:r>
              <a:rPr lang="es-ES_tradnl" sz="1800" b="0" dirty="0" smtClean="0">
                <a:effectLst/>
                <a:latin typeface="Comic Sans MS" pitchFamily="66" charset="0"/>
              </a:rPr>
              <a:t>     </a:t>
            </a:r>
            <a:r>
              <a:rPr lang="es-ES_tradnl" sz="1800" b="0" dirty="0" smtClean="0">
                <a:latin typeface="Comic Sans MS" pitchFamily="66" charset="0"/>
              </a:rPr>
              <a:t>Hormona</a:t>
            </a:r>
          </a:p>
          <a:p>
            <a:pPr marL="0" indent="0"/>
            <a:endParaRPr lang="es-ES_tradnl" sz="1400" b="0" dirty="0">
              <a:effectLst/>
              <a:latin typeface="Comic Sans MS" pitchFamily="66" charset="0"/>
            </a:endParaRPr>
          </a:p>
          <a:p>
            <a:endParaRPr lang="es-ES_tradnl" sz="1000" b="0" dirty="0">
              <a:effectLst/>
              <a:latin typeface="Comic Sans MS" pitchFamily="66" charset="0"/>
            </a:endParaRPr>
          </a:p>
          <a:p>
            <a:pPr>
              <a:buAutoNum type="arabicPeriod" startAt="2"/>
            </a:pPr>
            <a:r>
              <a:rPr lang="es-ES_tradnl" sz="24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ACh</a:t>
            </a:r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(n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entérica)</a:t>
            </a:r>
          </a:p>
          <a:p>
            <a:pPr marL="0" indent="0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  <a:r>
              <a:rPr lang="es-ES_tradnl" sz="1800" b="0" dirty="0" smtClean="0">
                <a:latin typeface="Comic Sans MS" pitchFamily="66" charset="0"/>
              </a:rPr>
              <a:t>NT</a:t>
            </a:r>
            <a:endParaRPr lang="es-ES_tradnl" sz="1800" b="0" dirty="0">
              <a:latin typeface="Comic Sans MS" pitchFamily="66" charset="0"/>
            </a:endParaRPr>
          </a:p>
          <a:p>
            <a:endParaRPr lang="es-ES_tradnl" sz="14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AutoNum type="arabicPeriod" startAt="3"/>
            </a:pPr>
            <a:r>
              <a:rPr lang="es-ES_tradnl" sz="2400" dirty="0" smtClean="0">
                <a:solidFill>
                  <a:srgbClr val="F35C2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Histamina</a:t>
            </a:r>
            <a:r>
              <a:rPr lang="es-ES_tradnl" sz="2000" b="0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(c. ECF)</a:t>
            </a:r>
          </a:p>
          <a:p>
            <a:pPr marL="0" indent="0"/>
            <a:r>
              <a:rPr lang="es-ES_tradnl" sz="1800" b="0" dirty="0">
                <a:solidFill>
                  <a:srgbClr val="FF7C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800" b="0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  <a:r>
              <a:rPr lang="es-ES_tradnl" sz="1800" b="0" dirty="0" smtClean="0">
                <a:latin typeface="Comic Sans MS" pitchFamily="66" charset="0"/>
              </a:rPr>
              <a:t>S</a:t>
            </a:r>
            <a:r>
              <a:rPr lang="es-ES_tradnl" sz="1800" b="0" dirty="0">
                <a:latin typeface="Comic Sans MS" pitchFamily="66" charset="0"/>
              </a:rPr>
              <a:t>. </a:t>
            </a:r>
            <a:r>
              <a:rPr lang="es-ES_tradnl" sz="1800" b="0" dirty="0" err="1">
                <a:latin typeface="Comic Sans MS" pitchFamily="66" charset="0"/>
              </a:rPr>
              <a:t>Paracrina</a:t>
            </a:r>
            <a:r>
              <a:rPr lang="es-ES_tradnl" sz="1800" b="0" dirty="0">
                <a:latin typeface="Comic Sans MS" pitchFamily="66" charset="0"/>
              </a:rPr>
              <a:t> </a:t>
            </a:r>
            <a:endParaRPr lang="es-ES_tradnl" sz="1800" b="0" dirty="0" smtClean="0">
              <a:latin typeface="Comic Sans MS" pitchFamily="66" charset="0"/>
            </a:endParaRPr>
          </a:p>
          <a:p>
            <a:pPr marL="0" indent="0"/>
            <a:endParaRPr lang="es-ES_tradnl" sz="1000" b="0" dirty="0">
              <a:latin typeface="Comic Sans MS" pitchFamily="66" charset="0"/>
            </a:endParaRPr>
          </a:p>
        </p:txBody>
      </p:sp>
      <p:sp>
        <p:nvSpPr>
          <p:cNvPr id="227335" name="Text Box 7"/>
          <p:cNvSpPr txBox="1">
            <a:spLocks noChangeArrowheads="1"/>
          </p:cNvSpPr>
          <p:nvPr/>
        </p:nvSpPr>
        <p:spPr bwMode="auto">
          <a:xfrm>
            <a:off x="4301764" y="2308840"/>
            <a:ext cx="4176464" cy="2369880"/>
          </a:xfrm>
          <a:prstGeom prst="rect">
            <a:avLst/>
          </a:prstGeom>
          <a:solidFill>
            <a:srgbClr val="AFCA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Acción </a:t>
            </a:r>
            <a:r>
              <a:rPr lang="es-ES_tradnl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inhibidora</a:t>
            </a:r>
            <a:r>
              <a:rPr lang="es-ES_tradnl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_tradnl" sz="12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endParaRPr lang="es-ES_tradnl" sz="12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_tradnl" sz="24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Somatostatina</a:t>
            </a:r>
            <a:r>
              <a:rPr lang="es-ES_tradnl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800" b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SIH </a:t>
            </a:r>
            <a:r>
              <a:rPr lang="es-ES_tradnl" sz="1800" b="0" dirty="0" smtClean="0">
                <a:effectLst/>
                <a:latin typeface="Comic Sans MS" pitchFamily="66" charset="0"/>
              </a:rPr>
              <a:t>(c. </a:t>
            </a:r>
            <a:r>
              <a:rPr lang="es-ES_tradnl" sz="1800" b="0" dirty="0">
                <a:effectLst/>
                <a:latin typeface="Comic Sans MS" pitchFamily="66" charset="0"/>
              </a:rPr>
              <a:t>“ </a:t>
            </a:r>
            <a:r>
              <a:rPr lang="es-ES_tradnl" sz="1800" b="0" dirty="0" smtClean="0">
                <a:effectLst/>
                <a:latin typeface="Comic Sans MS" pitchFamily="66" charset="0"/>
              </a:rPr>
              <a:t>D”)</a:t>
            </a:r>
            <a:endParaRPr lang="es-ES_tradnl" sz="1800" b="0" dirty="0">
              <a:effectLst/>
              <a:latin typeface="Comic Sans MS" pitchFamily="66" charset="0"/>
            </a:endParaRPr>
          </a:p>
          <a:p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S. </a:t>
            </a:r>
            <a:r>
              <a:rPr lang="es-ES_tradnl" sz="18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Paracrina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s-ES_tradnl" sz="14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 </a:t>
            </a:r>
            <a:r>
              <a:rPr lang="es-ES_tradnl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Prostaglandinas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S. </a:t>
            </a:r>
            <a:r>
              <a:rPr lang="es-ES_tradnl" sz="18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Paracrina</a:t>
            </a:r>
            <a:endParaRPr lang="es-ES_tradnl" sz="1800" b="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27339" name="Rectangle 11"/>
          <p:cNvSpPr>
            <a:spLocks noChangeArrowheads="1"/>
          </p:cNvSpPr>
          <p:nvPr/>
        </p:nvSpPr>
        <p:spPr bwMode="auto">
          <a:xfrm>
            <a:off x="6732588" y="1125538"/>
            <a:ext cx="1644650" cy="669925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Regulación</a:t>
            </a:r>
          </a:p>
          <a:p>
            <a:r>
              <a:rPr lang="es-ES" sz="1800" b="0">
                <a:effectLst/>
              </a:rPr>
              <a:t>neurohumoral</a:t>
            </a:r>
          </a:p>
        </p:txBody>
      </p:sp>
      <p:sp>
        <p:nvSpPr>
          <p:cNvPr id="227343" name="Text Box 15"/>
          <p:cNvSpPr txBox="1">
            <a:spLocks noChangeArrowheads="1"/>
          </p:cNvSpPr>
          <p:nvPr/>
        </p:nvSpPr>
        <p:spPr bwMode="auto">
          <a:xfrm>
            <a:off x="608077" y="1016000"/>
            <a:ext cx="14436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4" grpId="0" animBg="1"/>
      <p:bldP spid="2273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2124075" y="782638"/>
            <a:ext cx="48656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6666"/>
                </a:solidFill>
                <a:effectLst/>
              </a:rPr>
              <a:t>Fisiología del Aparato Digestivo</a:t>
            </a:r>
          </a:p>
        </p:txBody>
      </p:sp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2562547" y="1484784"/>
            <a:ext cx="4018905" cy="452431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endParaRPr lang="es-ES_tradnl" sz="9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Introducción</a:t>
            </a:r>
            <a:endParaRPr lang="es-ES_tradnl" sz="14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effectLst/>
                <a:latin typeface="Comic Sans MS" pitchFamily="66" charset="0"/>
              </a:rPr>
              <a:t>neurohumoral</a:t>
            </a:r>
            <a:endParaRPr lang="es-ES_tradnl" sz="14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chemeClr val="tx1"/>
              </a:buClr>
            </a:pPr>
            <a:r>
              <a:rPr lang="es-ES_tradnl" sz="14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buClr>
                <a:srgbClr val="006666"/>
              </a:buClr>
              <a:buFontTx/>
              <a:buChar char="•"/>
            </a:pPr>
            <a:r>
              <a:rPr lang="es-ES_tradnl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Estómago</a:t>
            </a:r>
          </a:p>
          <a:p>
            <a:pPr marL="0" indent="0">
              <a:buClr>
                <a:srgbClr val="006666"/>
              </a:buClr>
            </a:pPr>
            <a:endParaRPr lang="es-ES_tradnl" sz="14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effectLst/>
                <a:latin typeface="Comic Sans MS" pitchFamily="66" charset="0"/>
              </a:rPr>
              <a:t>Páncreas, hígado</a:t>
            </a:r>
            <a:endParaRPr lang="es-ES_tradnl" sz="2000" b="0" dirty="0">
              <a:effectLst/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800" b="0" dirty="0" smtClean="0">
                <a:effectLst/>
                <a:latin typeface="Comic Sans MS" pitchFamily="66" charset="0"/>
              </a:rPr>
              <a:t> </a:t>
            </a: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Absorción nutrientes,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effectLst/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585788" y="868363"/>
            <a:ext cx="7848600" cy="1079500"/>
          </a:xfrm>
          <a:prstGeom prst="rect">
            <a:avLst/>
          </a:prstGeom>
          <a:solidFill>
            <a:srgbClr val="C7D8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effectLst/>
            </a:endParaRPr>
          </a:p>
        </p:txBody>
      </p:sp>
      <p:sp>
        <p:nvSpPr>
          <p:cNvPr id="159749" name="Rectangle 5"/>
          <p:cNvSpPr>
            <a:spLocks noChangeArrowheads="1"/>
          </p:cNvSpPr>
          <p:nvPr/>
        </p:nvSpPr>
        <p:spPr bwMode="auto">
          <a:xfrm>
            <a:off x="585788" y="1947863"/>
            <a:ext cx="7848600" cy="3529012"/>
          </a:xfrm>
          <a:prstGeom prst="rect">
            <a:avLst/>
          </a:prstGeom>
          <a:solidFill>
            <a:srgbClr val="ECFA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50" name="Rectangle 6"/>
          <p:cNvSpPr>
            <a:spLocks noChangeArrowheads="1"/>
          </p:cNvSpPr>
          <p:nvPr/>
        </p:nvSpPr>
        <p:spPr bwMode="auto">
          <a:xfrm>
            <a:off x="1162050" y="5619750"/>
            <a:ext cx="6516688" cy="576263"/>
          </a:xfrm>
          <a:prstGeom prst="rect">
            <a:avLst/>
          </a:prstGeom>
          <a:solidFill>
            <a:srgbClr val="ADDB7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631825" y="1181100"/>
            <a:ext cx="1417638" cy="527050"/>
          </a:xfrm>
          <a:prstGeom prst="rect">
            <a:avLst/>
          </a:prstGeom>
          <a:solidFill>
            <a:srgbClr val="D0EA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Comida</a:t>
            </a:r>
          </a:p>
          <a:p>
            <a:r>
              <a:rPr lang="es-MX" sz="1400">
                <a:effectLst/>
              </a:rPr>
              <a:t>Péptidos y AA</a:t>
            </a:r>
          </a:p>
        </p:txBody>
      </p:sp>
      <p:sp>
        <p:nvSpPr>
          <p:cNvPr id="159753" name="Rectangle 9"/>
          <p:cNvSpPr>
            <a:spLocks noChangeArrowheads="1"/>
          </p:cNvSpPr>
          <p:nvPr/>
        </p:nvSpPr>
        <p:spPr bwMode="auto">
          <a:xfrm>
            <a:off x="1162050" y="1946275"/>
            <a:ext cx="360363" cy="2159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54" name="Rectangle 10"/>
          <p:cNvSpPr>
            <a:spLocks noChangeArrowheads="1"/>
          </p:cNvSpPr>
          <p:nvPr/>
        </p:nvSpPr>
        <p:spPr bwMode="auto">
          <a:xfrm>
            <a:off x="2170113" y="1947863"/>
            <a:ext cx="1008062" cy="2873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>
                <a:effectLst/>
              </a:rPr>
              <a:t>C. “G”</a:t>
            </a:r>
          </a:p>
        </p:txBody>
      </p:sp>
      <p:sp>
        <p:nvSpPr>
          <p:cNvPr id="159756" name="Rectangle 12"/>
          <p:cNvSpPr>
            <a:spLocks noChangeArrowheads="1"/>
          </p:cNvSpPr>
          <p:nvPr/>
        </p:nvSpPr>
        <p:spPr bwMode="auto">
          <a:xfrm>
            <a:off x="4833938" y="1947863"/>
            <a:ext cx="936625" cy="2873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>
                <a:effectLst/>
              </a:rPr>
              <a:t>Parietal</a:t>
            </a:r>
          </a:p>
        </p:txBody>
      </p:sp>
      <p:sp>
        <p:nvSpPr>
          <p:cNvPr id="159757" name="Rectangle 13"/>
          <p:cNvSpPr>
            <a:spLocks noChangeArrowheads="1"/>
          </p:cNvSpPr>
          <p:nvPr/>
        </p:nvSpPr>
        <p:spPr bwMode="auto">
          <a:xfrm>
            <a:off x="6202363" y="1947863"/>
            <a:ext cx="360362" cy="2159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58" name="Rectangle 14"/>
          <p:cNvSpPr>
            <a:spLocks noChangeArrowheads="1"/>
          </p:cNvSpPr>
          <p:nvPr/>
        </p:nvSpPr>
        <p:spPr bwMode="auto">
          <a:xfrm>
            <a:off x="6851650" y="1947863"/>
            <a:ext cx="1150938" cy="2873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>
                <a:effectLst/>
              </a:rPr>
              <a:t>Principal</a:t>
            </a:r>
          </a:p>
        </p:txBody>
      </p:sp>
      <p:sp>
        <p:nvSpPr>
          <p:cNvPr id="159759" name="Line 15"/>
          <p:cNvSpPr>
            <a:spLocks noChangeShapeType="1"/>
          </p:cNvSpPr>
          <p:nvPr/>
        </p:nvSpPr>
        <p:spPr bwMode="auto">
          <a:xfrm>
            <a:off x="1306513" y="16605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60" name="Text Box 16"/>
          <p:cNvSpPr txBox="1">
            <a:spLocks noChangeArrowheads="1"/>
          </p:cNvSpPr>
          <p:nvPr/>
        </p:nvSpPr>
        <p:spPr bwMode="auto">
          <a:xfrm>
            <a:off x="757238" y="3155950"/>
            <a:ext cx="1238250" cy="314325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N. sensorial</a:t>
            </a:r>
          </a:p>
        </p:txBody>
      </p:sp>
      <p:sp>
        <p:nvSpPr>
          <p:cNvPr id="159761" name="Text Box 17"/>
          <p:cNvSpPr txBox="1">
            <a:spLocks noChangeArrowheads="1"/>
          </p:cNvSpPr>
          <p:nvPr/>
        </p:nvSpPr>
        <p:spPr bwMode="auto">
          <a:xfrm>
            <a:off x="5729288" y="3171825"/>
            <a:ext cx="1238250" cy="314325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N. sensorial</a:t>
            </a:r>
          </a:p>
        </p:txBody>
      </p:sp>
      <p:sp>
        <p:nvSpPr>
          <p:cNvPr id="159762" name="Rectangle 18"/>
          <p:cNvSpPr>
            <a:spLocks noChangeArrowheads="1"/>
          </p:cNvSpPr>
          <p:nvPr/>
        </p:nvSpPr>
        <p:spPr bwMode="auto">
          <a:xfrm>
            <a:off x="3683000" y="2524125"/>
            <a:ext cx="5048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>
                <a:effectLst/>
              </a:rPr>
              <a:t>SIH</a:t>
            </a:r>
          </a:p>
        </p:txBody>
      </p:sp>
      <p:sp>
        <p:nvSpPr>
          <p:cNvPr id="159763" name="Rectangle 19"/>
          <p:cNvSpPr>
            <a:spLocks noChangeArrowheads="1"/>
          </p:cNvSpPr>
          <p:nvPr/>
        </p:nvSpPr>
        <p:spPr bwMode="auto">
          <a:xfrm>
            <a:off x="2530475" y="4756150"/>
            <a:ext cx="935038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 sz="1200">
                <a:effectLst/>
              </a:rPr>
              <a:t>GASTRINA</a:t>
            </a:r>
          </a:p>
        </p:txBody>
      </p:sp>
      <p:sp>
        <p:nvSpPr>
          <p:cNvPr id="159764" name="Rectangle 20"/>
          <p:cNvSpPr>
            <a:spLocks noChangeArrowheads="1"/>
          </p:cNvSpPr>
          <p:nvPr/>
        </p:nvSpPr>
        <p:spPr bwMode="auto">
          <a:xfrm>
            <a:off x="4402138" y="4540250"/>
            <a:ext cx="863600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5" name="Rectangle 21"/>
          <p:cNvSpPr>
            <a:spLocks noChangeArrowheads="1"/>
          </p:cNvSpPr>
          <p:nvPr/>
        </p:nvSpPr>
        <p:spPr bwMode="auto">
          <a:xfrm>
            <a:off x="4330700" y="3963988"/>
            <a:ext cx="108108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 sz="1200">
                <a:effectLst/>
              </a:rPr>
              <a:t>HISTAMINA</a:t>
            </a:r>
          </a:p>
        </p:txBody>
      </p:sp>
      <p:sp>
        <p:nvSpPr>
          <p:cNvPr id="159766" name="Text Box 22"/>
          <p:cNvSpPr txBox="1">
            <a:spLocks noChangeArrowheads="1"/>
          </p:cNvSpPr>
          <p:nvPr/>
        </p:nvSpPr>
        <p:spPr bwMode="auto">
          <a:xfrm>
            <a:off x="4330700" y="1155700"/>
            <a:ext cx="792163" cy="376238"/>
          </a:xfrm>
          <a:prstGeom prst="rect">
            <a:avLst/>
          </a:prstGeom>
          <a:solidFill>
            <a:srgbClr val="D0EA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800">
                <a:effectLst/>
              </a:rPr>
              <a:t>H</a:t>
            </a:r>
            <a:r>
              <a:rPr lang="es-MX" sz="1800" baseline="30000">
                <a:effectLst/>
              </a:rPr>
              <a:t>+</a:t>
            </a:r>
          </a:p>
        </p:txBody>
      </p:sp>
      <p:sp>
        <p:nvSpPr>
          <p:cNvPr id="159767" name="Text Box 23"/>
          <p:cNvSpPr txBox="1">
            <a:spLocks noChangeArrowheads="1"/>
          </p:cNvSpPr>
          <p:nvPr/>
        </p:nvSpPr>
        <p:spPr bwMode="auto">
          <a:xfrm>
            <a:off x="6900863" y="1011238"/>
            <a:ext cx="874712" cy="284162"/>
          </a:xfrm>
          <a:prstGeom prst="rect">
            <a:avLst/>
          </a:prstGeom>
          <a:solidFill>
            <a:srgbClr val="D0EA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200">
                <a:effectLst/>
              </a:rPr>
              <a:t>PEPSINA</a:t>
            </a:r>
          </a:p>
        </p:txBody>
      </p:sp>
      <p:sp>
        <p:nvSpPr>
          <p:cNvPr id="159768" name="Text Box 24"/>
          <p:cNvSpPr txBox="1">
            <a:spLocks noChangeArrowheads="1"/>
          </p:cNvSpPr>
          <p:nvPr/>
        </p:nvSpPr>
        <p:spPr bwMode="auto">
          <a:xfrm>
            <a:off x="6896100" y="1519238"/>
            <a:ext cx="1042988" cy="284162"/>
          </a:xfrm>
          <a:prstGeom prst="rect">
            <a:avLst/>
          </a:prstGeom>
          <a:solidFill>
            <a:srgbClr val="D0EA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200">
                <a:effectLst/>
              </a:rPr>
              <a:t>Pepsinógeno</a:t>
            </a:r>
          </a:p>
        </p:txBody>
      </p:sp>
      <p:sp>
        <p:nvSpPr>
          <p:cNvPr id="159769" name="Text Box 25"/>
          <p:cNvSpPr txBox="1">
            <a:spLocks noChangeArrowheads="1"/>
          </p:cNvSpPr>
          <p:nvPr/>
        </p:nvSpPr>
        <p:spPr bwMode="auto">
          <a:xfrm>
            <a:off x="133350" y="5619750"/>
            <a:ext cx="938213" cy="517525"/>
          </a:xfrm>
          <a:prstGeom prst="rect">
            <a:avLst/>
          </a:prstGeom>
          <a:solidFill>
            <a:srgbClr val="99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Entrada </a:t>
            </a:r>
          </a:p>
          <a:p>
            <a:r>
              <a:rPr lang="es-MX" sz="1400">
                <a:effectLst/>
              </a:rPr>
              <a:t>vía vago</a:t>
            </a:r>
          </a:p>
        </p:txBody>
      </p:sp>
      <p:sp>
        <p:nvSpPr>
          <p:cNvPr id="159770" name="Text Box 26"/>
          <p:cNvSpPr txBox="1">
            <a:spLocks noChangeArrowheads="1"/>
          </p:cNvSpPr>
          <p:nvPr/>
        </p:nvSpPr>
        <p:spPr bwMode="auto">
          <a:xfrm>
            <a:off x="5881688" y="5864225"/>
            <a:ext cx="15748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Plexo entérico</a:t>
            </a:r>
          </a:p>
        </p:txBody>
      </p:sp>
      <p:sp>
        <p:nvSpPr>
          <p:cNvPr id="159773" name="Rectangle 29"/>
          <p:cNvSpPr>
            <a:spLocks noChangeArrowheads="1"/>
          </p:cNvSpPr>
          <p:nvPr/>
        </p:nvSpPr>
        <p:spPr bwMode="auto">
          <a:xfrm>
            <a:off x="3538538" y="1947863"/>
            <a:ext cx="1008062" cy="2873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>
                <a:effectLst/>
              </a:rPr>
              <a:t>C. “D”</a:t>
            </a:r>
          </a:p>
        </p:txBody>
      </p:sp>
      <p:sp>
        <p:nvSpPr>
          <p:cNvPr id="159778" name="Text Box 34"/>
          <p:cNvSpPr txBox="1">
            <a:spLocks noChangeArrowheads="1"/>
          </p:cNvSpPr>
          <p:nvPr/>
        </p:nvSpPr>
        <p:spPr bwMode="auto">
          <a:xfrm>
            <a:off x="4402138" y="4540250"/>
            <a:ext cx="792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>
                <a:effectLst/>
              </a:rPr>
              <a:t>C. ECF</a:t>
            </a:r>
          </a:p>
        </p:txBody>
      </p:sp>
      <p:sp>
        <p:nvSpPr>
          <p:cNvPr id="159781" name="Line 37"/>
          <p:cNvSpPr>
            <a:spLocks noChangeShapeType="1"/>
          </p:cNvSpPr>
          <p:nvPr/>
        </p:nvSpPr>
        <p:spPr bwMode="auto">
          <a:xfrm>
            <a:off x="1306513" y="2163763"/>
            <a:ext cx="0" cy="10080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2" name="Line 38"/>
          <p:cNvSpPr>
            <a:spLocks noChangeShapeType="1"/>
          </p:cNvSpPr>
          <p:nvPr/>
        </p:nvSpPr>
        <p:spPr bwMode="auto">
          <a:xfrm>
            <a:off x="1306513" y="3460750"/>
            <a:ext cx="0" cy="223202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3" name="Line 39"/>
          <p:cNvSpPr>
            <a:spLocks noChangeShapeType="1"/>
          </p:cNvSpPr>
          <p:nvPr/>
        </p:nvSpPr>
        <p:spPr bwMode="auto">
          <a:xfrm>
            <a:off x="1306513" y="5692775"/>
            <a:ext cx="576262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4" name="Line 40"/>
          <p:cNvSpPr>
            <a:spLocks noChangeShapeType="1"/>
          </p:cNvSpPr>
          <p:nvPr/>
        </p:nvSpPr>
        <p:spPr bwMode="auto">
          <a:xfrm flipV="1">
            <a:off x="1882775" y="2235200"/>
            <a:ext cx="360363" cy="345757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5" name="Line 41"/>
          <p:cNvSpPr>
            <a:spLocks noChangeShapeType="1"/>
          </p:cNvSpPr>
          <p:nvPr/>
        </p:nvSpPr>
        <p:spPr bwMode="auto">
          <a:xfrm>
            <a:off x="1090613" y="5908675"/>
            <a:ext cx="107950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6" name="Line 42"/>
          <p:cNvSpPr>
            <a:spLocks noChangeShapeType="1"/>
          </p:cNvSpPr>
          <p:nvPr/>
        </p:nvSpPr>
        <p:spPr bwMode="auto">
          <a:xfrm flipV="1">
            <a:off x="2170113" y="2308225"/>
            <a:ext cx="360362" cy="360045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7" name="Line 43"/>
          <p:cNvSpPr>
            <a:spLocks noChangeShapeType="1"/>
          </p:cNvSpPr>
          <p:nvPr/>
        </p:nvSpPr>
        <p:spPr bwMode="auto">
          <a:xfrm>
            <a:off x="2890838" y="2235200"/>
            <a:ext cx="0" cy="2449513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8" name="Line 44"/>
          <p:cNvSpPr>
            <a:spLocks noChangeShapeType="1"/>
          </p:cNvSpPr>
          <p:nvPr/>
        </p:nvSpPr>
        <p:spPr bwMode="auto">
          <a:xfrm flipV="1">
            <a:off x="3467100" y="4684713"/>
            <a:ext cx="863600" cy="2159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9" name="Line 45"/>
          <p:cNvSpPr>
            <a:spLocks noChangeShapeType="1"/>
          </p:cNvSpPr>
          <p:nvPr/>
        </p:nvSpPr>
        <p:spPr bwMode="auto">
          <a:xfrm flipV="1">
            <a:off x="2170113" y="5907088"/>
            <a:ext cx="5184775" cy="158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0" name="Line 46"/>
          <p:cNvSpPr>
            <a:spLocks noChangeShapeType="1"/>
          </p:cNvSpPr>
          <p:nvPr/>
        </p:nvSpPr>
        <p:spPr bwMode="auto">
          <a:xfrm flipV="1">
            <a:off x="4762500" y="4827588"/>
            <a:ext cx="0" cy="108108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1" name="Line 47"/>
          <p:cNvSpPr>
            <a:spLocks noChangeShapeType="1"/>
          </p:cNvSpPr>
          <p:nvPr/>
        </p:nvSpPr>
        <p:spPr bwMode="auto">
          <a:xfrm flipV="1">
            <a:off x="4762500" y="4251325"/>
            <a:ext cx="0" cy="28892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2" name="Line 48"/>
          <p:cNvSpPr>
            <a:spLocks noChangeShapeType="1"/>
          </p:cNvSpPr>
          <p:nvPr/>
        </p:nvSpPr>
        <p:spPr bwMode="auto">
          <a:xfrm flipV="1">
            <a:off x="5122863" y="2235200"/>
            <a:ext cx="0" cy="172878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3" name="Line 49"/>
          <p:cNvSpPr>
            <a:spLocks noChangeShapeType="1"/>
          </p:cNvSpPr>
          <p:nvPr/>
        </p:nvSpPr>
        <p:spPr bwMode="auto">
          <a:xfrm flipV="1">
            <a:off x="5483225" y="2235200"/>
            <a:ext cx="0" cy="367347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4" name="Line 50"/>
          <p:cNvSpPr>
            <a:spLocks noChangeShapeType="1"/>
          </p:cNvSpPr>
          <p:nvPr/>
        </p:nvSpPr>
        <p:spPr bwMode="auto">
          <a:xfrm>
            <a:off x="4978400" y="1371600"/>
            <a:ext cx="13684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5" name="Line 51"/>
          <p:cNvSpPr>
            <a:spLocks noChangeShapeType="1"/>
          </p:cNvSpPr>
          <p:nvPr/>
        </p:nvSpPr>
        <p:spPr bwMode="auto">
          <a:xfrm>
            <a:off x="4978400" y="1371600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6" name="Line 52"/>
          <p:cNvSpPr>
            <a:spLocks noChangeShapeType="1"/>
          </p:cNvSpPr>
          <p:nvPr/>
        </p:nvSpPr>
        <p:spPr bwMode="auto">
          <a:xfrm>
            <a:off x="7426325" y="13001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7" name="Line 53"/>
          <p:cNvSpPr>
            <a:spLocks noChangeShapeType="1"/>
          </p:cNvSpPr>
          <p:nvPr/>
        </p:nvSpPr>
        <p:spPr bwMode="auto">
          <a:xfrm flipV="1">
            <a:off x="7426325" y="18034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8" name="Line 54"/>
          <p:cNvSpPr>
            <a:spLocks noChangeShapeType="1"/>
          </p:cNvSpPr>
          <p:nvPr/>
        </p:nvSpPr>
        <p:spPr bwMode="auto">
          <a:xfrm>
            <a:off x="6418263" y="216376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9" name="Line 55"/>
          <p:cNvSpPr>
            <a:spLocks noChangeShapeType="1"/>
          </p:cNvSpPr>
          <p:nvPr/>
        </p:nvSpPr>
        <p:spPr bwMode="auto">
          <a:xfrm>
            <a:off x="6418263" y="3460750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0" name="Line 56"/>
          <p:cNvSpPr>
            <a:spLocks noChangeShapeType="1"/>
          </p:cNvSpPr>
          <p:nvPr/>
        </p:nvSpPr>
        <p:spPr bwMode="auto">
          <a:xfrm>
            <a:off x="6418263" y="569118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1" name="Line 57"/>
          <p:cNvSpPr>
            <a:spLocks noChangeShapeType="1"/>
          </p:cNvSpPr>
          <p:nvPr/>
        </p:nvSpPr>
        <p:spPr bwMode="auto">
          <a:xfrm flipV="1">
            <a:off x="7138988" y="2235200"/>
            <a:ext cx="0" cy="3457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2" name="Line 58"/>
          <p:cNvSpPr>
            <a:spLocks noChangeShapeType="1"/>
          </p:cNvSpPr>
          <p:nvPr/>
        </p:nvSpPr>
        <p:spPr bwMode="auto">
          <a:xfrm>
            <a:off x="3970338" y="22352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3" name="Line 59"/>
          <p:cNvSpPr>
            <a:spLocks noChangeShapeType="1"/>
          </p:cNvSpPr>
          <p:nvPr/>
        </p:nvSpPr>
        <p:spPr bwMode="auto">
          <a:xfrm flipH="1">
            <a:off x="3970338" y="1371600"/>
            <a:ext cx="0" cy="576263"/>
          </a:xfrm>
          <a:prstGeom prst="lin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4" name="Line 60"/>
          <p:cNvSpPr>
            <a:spLocks noChangeShapeType="1"/>
          </p:cNvSpPr>
          <p:nvPr/>
        </p:nvSpPr>
        <p:spPr bwMode="auto">
          <a:xfrm>
            <a:off x="3898900" y="2955925"/>
            <a:ext cx="0" cy="2232025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5" name="Line 61"/>
          <p:cNvSpPr>
            <a:spLocks noChangeShapeType="1"/>
          </p:cNvSpPr>
          <p:nvPr/>
        </p:nvSpPr>
        <p:spPr bwMode="auto">
          <a:xfrm>
            <a:off x="3898900" y="5187950"/>
            <a:ext cx="3671888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6" name="Line 62"/>
          <p:cNvSpPr>
            <a:spLocks noChangeShapeType="1"/>
          </p:cNvSpPr>
          <p:nvPr/>
        </p:nvSpPr>
        <p:spPr bwMode="auto">
          <a:xfrm flipV="1">
            <a:off x="7570788" y="2308225"/>
            <a:ext cx="0" cy="2879725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7" name="Rectangle 63"/>
          <p:cNvSpPr>
            <a:spLocks noChangeArrowheads="1"/>
          </p:cNvSpPr>
          <p:nvPr/>
        </p:nvSpPr>
        <p:spPr bwMode="auto">
          <a:xfrm>
            <a:off x="7499350" y="2235200"/>
            <a:ext cx="215900" cy="73025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808" name="Line 64"/>
          <p:cNvSpPr>
            <a:spLocks noChangeShapeType="1"/>
          </p:cNvSpPr>
          <p:nvPr/>
        </p:nvSpPr>
        <p:spPr bwMode="auto">
          <a:xfrm flipH="1" flipV="1">
            <a:off x="3178175" y="2235200"/>
            <a:ext cx="504825" cy="360363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9" name="Line 65"/>
          <p:cNvSpPr>
            <a:spLocks noChangeShapeType="1"/>
          </p:cNvSpPr>
          <p:nvPr/>
        </p:nvSpPr>
        <p:spPr bwMode="auto">
          <a:xfrm flipV="1">
            <a:off x="4186238" y="2235200"/>
            <a:ext cx="647700" cy="360363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10" name="Rectangle 66"/>
          <p:cNvSpPr>
            <a:spLocks noChangeArrowheads="1"/>
          </p:cNvSpPr>
          <p:nvPr/>
        </p:nvSpPr>
        <p:spPr bwMode="auto">
          <a:xfrm>
            <a:off x="4691063" y="2235200"/>
            <a:ext cx="215900" cy="73025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811" name="Rectangle 67"/>
          <p:cNvSpPr>
            <a:spLocks noChangeArrowheads="1"/>
          </p:cNvSpPr>
          <p:nvPr/>
        </p:nvSpPr>
        <p:spPr bwMode="auto">
          <a:xfrm>
            <a:off x="3106738" y="2235200"/>
            <a:ext cx="215900" cy="73025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812" name="Line 68"/>
          <p:cNvSpPr>
            <a:spLocks noChangeShapeType="1"/>
          </p:cNvSpPr>
          <p:nvPr/>
        </p:nvSpPr>
        <p:spPr bwMode="auto">
          <a:xfrm flipH="1">
            <a:off x="3970338" y="1371600"/>
            <a:ext cx="360362" cy="0"/>
          </a:xfrm>
          <a:prstGeom prst="lin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13" name="Text Box 69"/>
          <p:cNvSpPr txBox="1">
            <a:spLocks noChangeArrowheads="1"/>
          </p:cNvSpPr>
          <p:nvPr/>
        </p:nvSpPr>
        <p:spPr bwMode="auto">
          <a:xfrm>
            <a:off x="2032107" y="314325"/>
            <a:ext cx="5033750" cy="40011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/>
              </a:rPr>
              <a:t>REGULACIÓN SECRECIÓN GÁSTRICA</a:t>
            </a:r>
          </a:p>
        </p:txBody>
      </p:sp>
      <p:sp>
        <p:nvSpPr>
          <p:cNvPr id="159816" name="Text Box 72"/>
          <p:cNvSpPr txBox="1">
            <a:spLocks noChangeArrowheads="1"/>
          </p:cNvSpPr>
          <p:nvPr/>
        </p:nvSpPr>
        <p:spPr bwMode="auto">
          <a:xfrm>
            <a:off x="7777163" y="4197350"/>
            <a:ext cx="109061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dirty="0">
                <a:effectLst/>
              </a:rPr>
              <a:t>MUCOSA</a:t>
            </a:r>
          </a:p>
        </p:txBody>
      </p:sp>
      <p:sp>
        <p:nvSpPr>
          <p:cNvPr id="159817" name="Text Box 73"/>
          <p:cNvSpPr txBox="1">
            <a:spLocks noChangeArrowheads="1"/>
          </p:cNvSpPr>
          <p:nvPr/>
        </p:nvSpPr>
        <p:spPr bwMode="auto">
          <a:xfrm>
            <a:off x="7777163" y="963613"/>
            <a:ext cx="6365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LUZ</a:t>
            </a:r>
          </a:p>
        </p:txBody>
      </p:sp>
      <p:sp>
        <p:nvSpPr>
          <p:cNvPr id="159818" name="Line 74"/>
          <p:cNvSpPr>
            <a:spLocks noChangeShapeType="1"/>
          </p:cNvSpPr>
          <p:nvPr/>
        </p:nvSpPr>
        <p:spPr bwMode="auto">
          <a:xfrm flipV="1">
            <a:off x="5051425" y="1514475"/>
            <a:ext cx="0" cy="4318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20" name="Text Box 76"/>
          <p:cNvSpPr txBox="1">
            <a:spLocks noChangeArrowheads="1"/>
          </p:cNvSpPr>
          <p:nvPr/>
        </p:nvSpPr>
        <p:spPr bwMode="auto">
          <a:xfrm>
            <a:off x="7338219" y="194172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9822" name="Line 78"/>
          <p:cNvSpPr>
            <a:spLocks noChangeShapeType="1"/>
          </p:cNvSpPr>
          <p:nvPr/>
        </p:nvSpPr>
        <p:spPr bwMode="auto">
          <a:xfrm flipV="1">
            <a:off x="7354888" y="2235200"/>
            <a:ext cx="0" cy="367188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27" name="Line 83"/>
          <p:cNvSpPr>
            <a:spLocks noChangeShapeType="1"/>
          </p:cNvSpPr>
          <p:nvPr/>
        </p:nvSpPr>
        <p:spPr bwMode="auto">
          <a:xfrm flipV="1">
            <a:off x="3419475" y="4365625"/>
            <a:ext cx="720725" cy="360363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28" name="Line 84"/>
          <p:cNvSpPr>
            <a:spLocks noChangeShapeType="1"/>
          </p:cNvSpPr>
          <p:nvPr/>
        </p:nvSpPr>
        <p:spPr bwMode="auto">
          <a:xfrm flipV="1">
            <a:off x="4140200" y="2276475"/>
            <a:ext cx="863600" cy="208915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29" name="Line 85"/>
          <p:cNvSpPr>
            <a:spLocks noChangeShapeType="1"/>
          </p:cNvSpPr>
          <p:nvPr/>
        </p:nvSpPr>
        <p:spPr bwMode="auto">
          <a:xfrm>
            <a:off x="3492500" y="5013325"/>
            <a:ext cx="381635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32" name="Line 88"/>
          <p:cNvSpPr>
            <a:spLocks noChangeShapeType="1"/>
          </p:cNvSpPr>
          <p:nvPr/>
        </p:nvSpPr>
        <p:spPr bwMode="auto">
          <a:xfrm flipV="1">
            <a:off x="3924300" y="4797425"/>
            <a:ext cx="431800" cy="360363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59833" name="Rectangle 89"/>
          <p:cNvSpPr>
            <a:spLocks noChangeArrowheads="1"/>
          </p:cNvSpPr>
          <p:nvPr/>
        </p:nvSpPr>
        <p:spPr bwMode="auto">
          <a:xfrm>
            <a:off x="4284663" y="4797425"/>
            <a:ext cx="215900" cy="73025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" name="Text Box 4"/>
          <p:cNvSpPr txBox="1">
            <a:spLocks noChangeArrowheads="1"/>
          </p:cNvSpPr>
          <p:nvPr/>
        </p:nvSpPr>
        <p:spPr bwMode="auto">
          <a:xfrm>
            <a:off x="6443663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6948488" y="1052513"/>
            <a:ext cx="10795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/>
            <a:r>
              <a:rPr lang="es-ES" sz="2000" b="0">
                <a:effectLst/>
              </a:rPr>
              <a:t>FASES </a:t>
            </a:r>
          </a:p>
        </p:txBody>
      </p:sp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1695450" y="2854325"/>
            <a:ext cx="3455988" cy="2435225"/>
          </a:xfrm>
          <a:prstGeom prst="rect">
            <a:avLst/>
          </a:prstGeom>
          <a:solidFill>
            <a:srgbClr val="FFCB97"/>
          </a:solidFill>
          <a:ln w="9525">
            <a:solidFill>
              <a:srgbClr val="E27100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endParaRPr lang="es-ES" sz="1200" dirty="0">
              <a:effectLst/>
            </a:endParaRPr>
          </a:p>
          <a:p>
            <a:pPr algn="l">
              <a:buFontTx/>
              <a:buChar char="•"/>
            </a:pPr>
            <a:r>
              <a:rPr lang="es-ES" sz="1800" b="0" dirty="0">
                <a:effectLst/>
              </a:rPr>
              <a:t> Baja </a:t>
            </a:r>
            <a:r>
              <a:rPr lang="es-ES" sz="1800" b="0" dirty="0" err="1">
                <a:effectLst/>
              </a:rPr>
              <a:t>contínua</a:t>
            </a:r>
            <a:endParaRPr lang="es-ES" sz="1800" b="0" dirty="0">
              <a:effectLst/>
            </a:endParaRPr>
          </a:p>
          <a:p>
            <a:pPr algn="l">
              <a:buFontTx/>
              <a:buChar char="•"/>
            </a:pPr>
            <a:endParaRPr lang="es-ES" sz="1000" dirty="0"/>
          </a:p>
          <a:p>
            <a:pPr algn="l">
              <a:buFontTx/>
              <a:buChar char="•"/>
            </a:pPr>
            <a:r>
              <a:rPr lang="es-ES" sz="1800" dirty="0"/>
              <a:t> Depende del SNE</a:t>
            </a:r>
          </a:p>
          <a:p>
            <a:pPr algn="l"/>
            <a:r>
              <a:rPr lang="es-ES" sz="1800" b="0" dirty="0">
                <a:effectLst/>
              </a:rPr>
              <a:t>   </a:t>
            </a:r>
            <a:r>
              <a:rPr lang="es-ES" sz="1800" dirty="0" err="1">
                <a:effectLst/>
              </a:rPr>
              <a:t>ACh</a:t>
            </a:r>
            <a:r>
              <a:rPr lang="es-ES" sz="1800" dirty="0">
                <a:effectLst/>
              </a:rPr>
              <a:t> e Histamina</a:t>
            </a:r>
          </a:p>
          <a:p>
            <a:pPr algn="l"/>
            <a:r>
              <a:rPr lang="es-ES" b="0" dirty="0">
                <a:effectLst/>
              </a:rPr>
              <a:t>    Gastrina está inhibida por SIH</a:t>
            </a:r>
          </a:p>
          <a:p>
            <a:pPr algn="l"/>
            <a:r>
              <a:rPr lang="es-ES" b="0" dirty="0">
                <a:effectLst/>
              </a:rPr>
              <a:t>    </a:t>
            </a:r>
            <a:r>
              <a:rPr lang="es-ES_tradnl" b="0" dirty="0">
                <a:effectLst/>
              </a:rPr>
              <a:t>(</a:t>
            </a:r>
            <a:r>
              <a:rPr lang="es-ES" b="0" dirty="0">
                <a:effectLst/>
              </a:rPr>
              <a:t>pH bajo)</a:t>
            </a:r>
          </a:p>
          <a:p>
            <a:pPr algn="l">
              <a:buFontTx/>
              <a:buChar char="•"/>
            </a:pPr>
            <a:endParaRPr lang="es-ES" sz="900" b="0" dirty="0">
              <a:effectLst/>
            </a:endParaRPr>
          </a:p>
          <a:p>
            <a:pPr algn="l">
              <a:buFontTx/>
              <a:buChar char="•"/>
            </a:pPr>
            <a:r>
              <a:rPr lang="es-ES" sz="1800" b="0" dirty="0">
                <a:effectLst/>
              </a:rPr>
              <a:t> No desaparece al cortar  </a:t>
            </a:r>
          </a:p>
          <a:p>
            <a:pPr algn="l"/>
            <a:r>
              <a:rPr lang="es-ES" sz="1800" b="0" dirty="0">
                <a:effectLst/>
              </a:rPr>
              <a:t>  el n. vago</a:t>
            </a:r>
          </a:p>
        </p:txBody>
      </p:sp>
      <p:sp>
        <p:nvSpPr>
          <p:cNvPr id="175110" name="Rectangle 6"/>
          <p:cNvSpPr>
            <a:spLocks noChangeArrowheads="1"/>
          </p:cNvSpPr>
          <p:nvPr/>
        </p:nvSpPr>
        <p:spPr bwMode="auto">
          <a:xfrm>
            <a:off x="6096049" y="535895"/>
            <a:ext cx="1931939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</a:t>
            </a:r>
          </a:p>
        </p:txBody>
      </p:sp>
      <p:sp>
        <p:nvSpPr>
          <p:cNvPr id="175111" name="Text Box 7"/>
          <p:cNvSpPr txBox="1">
            <a:spLocks noChangeArrowheads="1"/>
          </p:cNvSpPr>
          <p:nvPr/>
        </p:nvSpPr>
        <p:spPr bwMode="auto">
          <a:xfrm>
            <a:off x="5508625" y="2868613"/>
            <a:ext cx="2087563" cy="1960562"/>
          </a:xfrm>
          <a:prstGeom prst="rect">
            <a:avLst/>
          </a:prstGeom>
          <a:solidFill>
            <a:srgbClr val="FFCDFF"/>
          </a:solidFill>
          <a:ln w="9525">
            <a:solidFill>
              <a:srgbClr val="CC00CC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20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2000" b="0">
                <a:effectLst/>
                <a:latin typeface="Comic Sans MS" pitchFamily="66" charset="0"/>
              </a:rPr>
              <a:t>Cefálica</a:t>
            </a:r>
          </a:p>
          <a:p>
            <a:pPr>
              <a:buFontTx/>
              <a:buAutoNum type="arabicPeriod"/>
            </a:pPr>
            <a:endParaRPr lang="es-ES" sz="2000" b="0">
              <a:effectLst/>
              <a:latin typeface="Comic Sans MS" pitchFamily="66" charset="0"/>
            </a:endParaRPr>
          </a:p>
          <a:p>
            <a:r>
              <a:rPr lang="es-ES" sz="2000" b="0">
                <a:effectLst/>
                <a:latin typeface="Comic Sans MS" pitchFamily="66" charset="0"/>
              </a:rPr>
              <a:t>2.  Gástrica</a:t>
            </a:r>
          </a:p>
          <a:p>
            <a:endParaRPr lang="es-ES" sz="2000" b="0">
              <a:effectLst/>
              <a:latin typeface="Comic Sans MS" pitchFamily="66" charset="0"/>
            </a:endParaRPr>
          </a:p>
          <a:p>
            <a:r>
              <a:rPr lang="es-ES" sz="2000" b="0">
                <a:effectLst/>
                <a:latin typeface="Comic Sans MS" pitchFamily="66" charset="0"/>
              </a:rPr>
              <a:t>3. Intestinal</a:t>
            </a:r>
          </a:p>
          <a:p>
            <a:endParaRPr lang="es-ES" sz="1000" b="0">
              <a:effectLst/>
              <a:latin typeface="Comic Sans MS" pitchFamily="66" charset="0"/>
            </a:endParaRPr>
          </a:p>
        </p:txBody>
      </p:sp>
      <p:sp>
        <p:nvSpPr>
          <p:cNvPr id="175113" name="Rectangle 9"/>
          <p:cNvSpPr>
            <a:spLocks noChangeArrowheads="1"/>
          </p:cNvSpPr>
          <p:nvPr/>
        </p:nvSpPr>
        <p:spPr bwMode="auto">
          <a:xfrm>
            <a:off x="1730375" y="2397125"/>
            <a:ext cx="2554288" cy="425450"/>
          </a:xfrm>
          <a:prstGeom prst="rect">
            <a:avLst/>
          </a:prstGeom>
          <a:solidFill>
            <a:srgbClr val="FFBC79"/>
          </a:solidFill>
          <a:ln w="28575">
            <a:solidFill>
              <a:srgbClr val="F67B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INTERDIGESTIVA</a:t>
            </a:r>
          </a:p>
        </p:txBody>
      </p:sp>
      <p:sp>
        <p:nvSpPr>
          <p:cNvPr id="175114" name="Rectangle 10"/>
          <p:cNvSpPr>
            <a:spLocks noChangeArrowheads="1"/>
          </p:cNvSpPr>
          <p:nvPr/>
        </p:nvSpPr>
        <p:spPr bwMode="auto">
          <a:xfrm>
            <a:off x="5522913" y="2397125"/>
            <a:ext cx="1712912" cy="425450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DIGESTIVA</a:t>
            </a:r>
          </a:p>
        </p:txBody>
      </p:sp>
      <p:sp>
        <p:nvSpPr>
          <p:cNvPr id="175115" name="Text Box 11"/>
          <p:cNvSpPr txBox="1">
            <a:spLocks noChangeArrowheads="1"/>
          </p:cNvSpPr>
          <p:nvPr/>
        </p:nvSpPr>
        <p:spPr bwMode="auto">
          <a:xfrm>
            <a:off x="755650" y="8667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5116" name="Text Box 12"/>
          <p:cNvSpPr txBox="1">
            <a:spLocks noChangeArrowheads="1"/>
          </p:cNvSpPr>
          <p:nvPr/>
        </p:nvSpPr>
        <p:spPr bwMode="auto">
          <a:xfrm>
            <a:off x="1068388" y="8667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5117" name="Text Box 13"/>
          <p:cNvSpPr txBox="1">
            <a:spLocks noChangeArrowheads="1"/>
          </p:cNvSpPr>
          <p:nvPr/>
        </p:nvSpPr>
        <p:spPr bwMode="auto">
          <a:xfrm>
            <a:off x="1403350" y="8667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9" grpId="0" animBg="1"/>
      <p:bldP spid="175111" grpId="0" animBg="1"/>
      <p:bldP spid="175113" grpId="0" animBg="1"/>
      <p:bldP spid="17511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3600450" y="1344612"/>
            <a:ext cx="1943100" cy="433388"/>
          </a:xfrm>
          <a:prstGeom prst="rect">
            <a:avLst/>
          </a:prstGeom>
          <a:solidFill>
            <a:srgbClr val="71B8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1. CEFÁLICA</a:t>
            </a:r>
          </a:p>
        </p:txBody>
      </p:sp>
      <p:sp>
        <p:nvSpPr>
          <p:cNvPr id="106522" name="Rectangle 26"/>
          <p:cNvSpPr>
            <a:spLocks noChangeArrowheads="1"/>
          </p:cNvSpPr>
          <p:nvPr/>
        </p:nvSpPr>
        <p:spPr bwMode="auto">
          <a:xfrm>
            <a:off x="6659563" y="908720"/>
            <a:ext cx="1952625" cy="365125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Fase DIGESTIVA</a:t>
            </a:r>
          </a:p>
        </p:txBody>
      </p:sp>
      <p:sp>
        <p:nvSpPr>
          <p:cNvPr id="106531" name="Text Box 35"/>
          <p:cNvSpPr txBox="1">
            <a:spLocks noChangeArrowheads="1"/>
          </p:cNvSpPr>
          <p:nvPr/>
        </p:nvSpPr>
        <p:spPr bwMode="auto">
          <a:xfrm>
            <a:off x="3406775" y="2852738"/>
            <a:ext cx="2335213" cy="850900"/>
          </a:xfrm>
          <a:prstGeom prst="rect">
            <a:avLst/>
          </a:prstGeom>
          <a:solidFill>
            <a:srgbClr val="C9C9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“ALERTA”</a:t>
            </a:r>
          </a:p>
          <a:p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viene la comida</a:t>
            </a:r>
          </a:p>
        </p:txBody>
      </p:sp>
      <p:sp>
        <p:nvSpPr>
          <p:cNvPr id="106532" name="Text Box 36"/>
          <p:cNvSpPr txBox="1">
            <a:spLocks noChangeArrowheads="1"/>
          </p:cNvSpPr>
          <p:nvPr/>
        </p:nvSpPr>
        <p:spPr bwMode="auto">
          <a:xfrm>
            <a:off x="3557109" y="1971745"/>
            <a:ext cx="1986441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hay comida </a:t>
            </a:r>
            <a:endParaRPr lang="es-ES_tradnl" sz="20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estómago</a:t>
            </a:r>
          </a:p>
        </p:txBody>
      </p:sp>
      <p:sp>
        <p:nvSpPr>
          <p:cNvPr id="106518" name="Rectangle 22"/>
          <p:cNvSpPr>
            <a:spLocks noChangeArrowheads="1"/>
          </p:cNvSpPr>
          <p:nvPr/>
        </p:nvSpPr>
        <p:spPr bwMode="auto">
          <a:xfrm>
            <a:off x="2146300" y="3794125"/>
            <a:ext cx="4849813" cy="1219200"/>
          </a:xfrm>
          <a:prstGeom prst="rect">
            <a:avLst/>
          </a:prstGeom>
          <a:noFill/>
          <a:ln w="28575">
            <a:solidFill>
              <a:srgbClr val="61B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DD7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>
                <a:effectLst/>
              </a:rPr>
              <a:t>*Dependiente del </a:t>
            </a:r>
            <a:r>
              <a:rPr lang="es-ES" sz="1800">
                <a:effectLst/>
              </a:rPr>
              <a:t>vago,</a:t>
            </a:r>
            <a:r>
              <a:rPr lang="es-ES" sz="1800" b="0">
                <a:effectLst/>
              </a:rPr>
              <a:t>  20-30% del total</a:t>
            </a:r>
          </a:p>
          <a:p>
            <a:pPr algn="l"/>
            <a:endParaRPr lang="es-ES" sz="1800" b="0">
              <a:effectLst/>
            </a:endParaRPr>
          </a:p>
          <a:p>
            <a:pPr algn="l"/>
            <a:r>
              <a:rPr lang="es-ES" sz="1800" b="0">
                <a:effectLst/>
              </a:rPr>
              <a:t>*Estimulada por vista, olfato, masticación  </a:t>
            </a:r>
          </a:p>
          <a:p>
            <a:pPr algn="l"/>
            <a:r>
              <a:rPr lang="es-ES" sz="1800" b="0">
                <a:effectLst/>
              </a:rPr>
              <a:t>  y deglución</a:t>
            </a:r>
          </a:p>
        </p:txBody>
      </p:sp>
      <p:sp>
        <p:nvSpPr>
          <p:cNvPr id="106536" name="Text Box 40"/>
          <p:cNvSpPr txBox="1">
            <a:spLocks noChangeArrowheads="1"/>
          </p:cNvSpPr>
          <p:nvPr/>
        </p:nvSpPr>
        <p:spPr bwMode="auto">
          <a:xfrm>
            <a:off x="1116013" y="12985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6537" name="Text Box 41"/>
          <p:cNvSpPr txBox="1">
            <a:spLocks noChangeArrowheads="1"/>
          </p:cNvSpPr>
          <p:nvPr/>
        </p:nvSpPr>
        <p:spPr bwMode="auto">
          <a:xfrm>
            <a:off x="1428750" y="12985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6538" name="Text Box 42"/>
          <p:cNvSpPr txBox="1">
            <a:spLocks noChangeArrowheads="1"/>
          </p:cNvSpPr>
          <p:nvPr/>
        </p:nvSpPr>
        <p:spPr bwMode="auto">
          <a:xfrm>
            <a:off x="1763713" y="12985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6539" name="Text Box 43"/>
          <p:cNvSpPr txBox="1">
            <a:spLocks noChangeArrowheads="1"/>
          </p:cNvSpPr>
          <p:nvPr/>
        </p:nvSpPr>
        <p:spPr bwMode="auto">
          <a:xfrm>
            <a:off x="985486" y="2325688"/>
            <a:ext cx="184537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Reflejos</a:t>
            </a:r>
          </a:p>
          <a:p>
            <a:pPr algn="l"/>
            <a:r>
              <a:rPr lang="es-ES_tradnl" sz="2000" b="0">
                <a:effectLst/>
              </a:rPr>
              <a:t>Condicionados</a:t>
            </a:r>
          </a:p>
        </p:txBody>
      </p:sp>
      <p:sp>
        <p:nvSpPr>
          <p:cNvPr id="106540" name="Rectangle 44"/>
          <p:cNvSpPr>
            <a:spLocks noChangeArrowheads="1"/>
          </p:cNvSpPr>
          <p:nvPr/>
        </p:nvSpPr>
        <p:spPr bwMode="auto">
          <a:xfrm>
            <a:off x="7451725" y="400298"/>
            <a:ext cx="11525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/>
            <a:r>
              <a:rPr lang="es-ES" sz="2000" b="0">
                <a:effectLst/>
              </a:rPr>
              <a:t>FASES 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31" grpId="0" animBg="1"/>
      <p:bldP spid="106532" grpId="0" animBg="1"/>
      <p:bldP spid="106518" grpId="0" animBg="1"/>
      <p:bldP spid="106539" grpId="0"/>
      <p:bldP spid="106539" grpId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757" name="Group 37"/>
          <p:cNvGrpSpPr>
            <a:grpSpLocks noChangeAspect="1"/>
          </p:cNvGrpSpPr>
          <p:nvPr/>
        </p:nvGrpSpPr>
        <p:grpSpPr bwMode="auto">
          <a:xfrm>
            <a:off x="3544888" y="2576513"/>
            <a:ext cx="3548062" cy="3883025"/>
            <a:chOff x="1060" y="421"/>
            <a:chExt cx="3434" cy="3759"/>
          </a:xfrm>
        </p:grpSpPr>
        <p:sp>
          <p:nvSpPr>
            <p:cNvPr id="158758" name="Freeform 38"/>
            <p:cNvSpPr>
              <a:spLocks noChangeAspect="1"/>
            </p:cNvSpPr>
            <p:nvPr/>
          </p:nvSpPr>
          <p:spPr bwMode="auto">
            <a:xfrm>
              <a:off x="2425" y="421"/>
              <a:ext cx="1874" cy="716"/>
            </a:xfrm>
            <a:custGeom>
              <a:avLst/>
              <a:gdLst>
                <a:gd name="T0" fmla="*/ 39 w 1874"/>
                <a:gd name="T1" fmla="*/ 26 h 716"/>
                <a:gd name="T2" fmla="*/ 65 w 1874"/>
                <a:gd name="T3" fmla="*/ 117 h 716"/>
                <a:gd name="T4" fmla="*/ 91 w 1874"/>
                <a:gd name="T5" fmla="*/ 221 h 716"/>
                <a:gd name="T6" fmla="*/ 104 w 1874"/>
                <a:gd name="T7" fmla="*/ 299 h 716"/>
                <a:gd name="T8" fmla="*/ 143 w 1874"/>
                <a:gd name="T9" fmla="*/ 351 h 716"/>
                <a:gd name="T10" fmla="*/ 182 w 1874"/>
                <a:gd name="T11" fmla="*/ 377 h 716"/>
                <a:gd name="T12" fmla="*/ 221 w 1874"/>
                <a:gd name="T13" fmla="*/ 364 h 716"/>
                <a:gd name="T14" fmla="*/ 273 w 1874"/>
                <a:gd name="T15" fmla="*/ 351 h 716"/>
                <a:gd name="T16" fmla="*/ 338 w 1874"/>
                <a:gd name="T17" fmla="*/ 325 h 716"/>
                <a:gd name="T18" fmla="*/ 403 w 1874"/>
                <a:gd name="T19" fmla="*/ 286 h 716"/>
                <a:gd name="T20" fmla="*/ 481 w 1874"/>
                <a:gd name="T21" fmla="*/ 260 h 716"/>
                <a:gd name="T22" fmla="*/ 546 w 1874"/>
                <a:gd name="T23" fmla="*/ 234 h 716"/>
                <a:gd name="T24" fmla="*/ 611 w 1874"/>
                <a:gd name="T25" fmla="*/ 208 h 716"/>
                <a:gd name="T26" fmla="*/ 689 w 1874"/>
                <a:gd name="T27" fmla="*/ 195 h 716"/>
                <a:gd name="T28" fmla="*/ 754 w 1874"/>
                <a:gd name="T29" fmla="*/ 182 h 716"/>
                <a:gd name="T30" fmla="*/ 832 w 1874"/>
                <a:gd name="T31" fmla="*/ 169 h 716"/>
                <a:gd name="T32" fmla="*/ 897 w 1874"/>
                <a:gd name="T33" fmla="*/ 182 h 716"/>
                <a:gd name="T34" fmla="*/ 976 w 1874"/>
                <a:gd name="T35" fmla="*/ 182 h 716"/>
                <a:gd name="T36" fmla="*/ 1054 w 1874"/>
                <a:gd name="T37" fmla="*/ 208 h 716"/>
                <a:gd name="T38" fmla="*/ 1132 w 1874"/>
                <a:gd name="T39" fmla="*/ 234 h 716"/>
                <a:gd name="T40" fmla="*/ 1210 w 1874"/>
                <a:gd name="T41" fmla="*/ 247 h 716"/>
                <a:gd name="T42" fmla="*/ 1288 w 1874"/>
                <a:gd name="T43" fmla="*/ 273 h 716"/>
                <a:gd name="T44" fmla="*/ 1353 w 1874"/>
                <a:gd name="T45" fmla="*/ 299 h 716"/>
                <a:gd name="T46" fmla="*/ 1431 w 1874"/>
                <a:gd name="T47" fmla="*/ 325 h 716"/>
                <a:gd name="T48" fmla="*/ 1496 w 1874"/>
                <a:gd name="T49" fmla="*/ 351 h 716"/>
                <a:gd name="T50" fmla="*/ 1548 w 1874"/>
                <a:gd name="T51" fmla="*/ 390 h 716"/>
                <a:gd name="T52" fmla="*/ 1613 w 1874"/>
                <a:gd name="T53" fmla="*/ 429 h 716"/>
                <a:gd name="T54" fmla="*/ 1665 w 1874"/>
                <a:gd name="T55" fmla="*/ 481 h 716"/>
                <a:gd name="T56" fmla="*/ 1717 w 1874"/>
                <a:gd name="T57" fmla="*/ 533 h 716"/>
                <a:gd name="T58" fmla="*/ 1769 w 1874"/>
                <a:gd name="T59" fmla="*/ 585 h 716"/>
                <a:gd name="T60" fmla="*/ 1821 w 1874"/>
                <a:gd name="T61" fmla="*/ 650 h 716"/>
                <a:gd name="T62" fmla="*/ 1873 w 1874"/>
                <a:gd name="T63" fmla="*/ 715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74" h="716">
                  <a:moveTo>
                    <a:pt x="0" y="0"/>
                  </a:moveTo>
                  <a:lnTo>
                    <a:pt x="39" y="26"/>
                  </a:lnTo>
                  <a:lnTo>
                    <a:pt x="52" y="78"/>
                  </a:lnTo>
                  <a:lnTo>
                    <a:pt x="65" y="117"/>
                  </a:lnTo>
                  <a:lnTo>
                    <a:pt x="78" y="169"/>
                  </a:lnTo>
                  <a:lnTo>
                    <a:pt x="91" y="221"/>
                  </a:lnTo>
                  <a:lnTo>
                    <a:pt x="104" y="260"/>
                  </a:lnTo>
                  <a:lnTo>
                    <a:pt x="104" y="299"/>
                  </a:lnTo>
                  <a:lnTo>
                    <a:pt x="117" y="338"/>
                  </a:lnTo>
                  <a:lnTo>
                    <a:pt x="143" y="351"/>
                  </a:lnTo>
                  <a:lnTo>
                    <a:pt x="156" y="364"/>
                  </a:lnTo>
                  <a:lnTo>
                    <a:pt x="182" y="377"/>
                  </a:lnTo>
                  <a:lnTo>
                    <a:pt x="195" y="377"/>
                  </a:lnTo>
                  <a:lnTo>
                    <a:pt x="221" y="364"/>
                  </a:lnTo>
                  <a:lnTo>
                    <a:pt x="247" y="364"/>
                  </a:lnTo>
                  <a:lnTo>
                    <a:pt x="273" y="351"/>
                  </a:lnTo>
                  <a:lnTo>
                    <a:pt x="312" y="338"/>
                  </a:lnTo>
                  <a:lnTo>
                    <a:pt x="338" y="325"/>
                  </a:lnTo>
                  <a:lnTo>
                    <a:pt x="377" y="312"/>
                  </a:lnTo>
                  <a:lnTo>
                    <a:pt x="403" y="286"/>
                  </a:lnTo>
                  <a:lnTo>
                    <a:pt x="442" y="273"/>
                  </a:lnTo>
                  <a:lnTo>
                    <a:pt x="481" y="260"/>
                  </a:lnTo>
                  <a:lnTo>
                    <a:pt x="507" y="247"/>
                  </a:lnTo>
                  <a:lnTo>
                    <a:pt x="546" y="234"/>
                  </a:lnTo>
                  <a:lnTo>
                    <a:pt x="585" y="221"/>
                  </a:lnTo>
                  <a:lnTo>
                    <a:pt x="611" y="208"/>
                  </a:lnTo>
                  <a:lnTo>
                    <a:pt x="650" y="208"/>
                  </a:lnTo>
                  <a:lnTo>
                    <a:pt x="689" y="195"/>
                  </a:lnTo>
                  <a:lnTo>
                    <a:pt x="715" y="182"/>
                  </a:lnTo>
                  <a:lnTo>
                    <a:pt x="754" y="182"/>
                  </a:lnTo>
                  <a:lnTo>
                    <a:pt x="793" y="182"/>
                  </a:lnTo>
                  <a:lnTo>
                    <a:pt x="832" y="169"/>
                  </a:lnTo>
                  <a:lnTo>
                    <a:pt x="871" y="169"/>
                  </a:lnTo>
                  <a:lnTo>
                    <a:pt x="897" y="182"/>
                  </a:lnTo>
                  <a:lnTo>
                    <a:pt x="937" y="182"/>
                  </a:lnTo>
                  <a:lnTo>
                    <a:pt x="976" y="182"/>
                  </a:lnTo>
                  <a:lnTo>
                    <a:pt x="1015" y="195"/>
                  </a:lnTo>
                  <a:lnTo>
                    <a:pt x="1054" y="208"/>
                  </a:lnTo>
                  <a:lnTo>
                    <a:pt x="1093" y="221"/>
                  </a:lnTo>
                  <a:lnTo>
                    <a:pt x="1132" y="234"/>
                  </a:lnTo>
                  <a:lnTo>
                    <a:pt x="1171" y="247"/>
                  </a:lnTo>
                  <a:lnTo>
                    <a:pt x="1210" y="247"/>
                  </a:lnTo>
                  <a:lnTo>
                    <a:pt x="1249" y="260"/>
                  </a:lnTo>
                  <a:lnTo>
                    <a:pt x="1288" y="273"/>
                  </a:lnTo>
                  <a:lnTo>
                    <a:pt x="1327" y="286"/>
                  </a:lnTo>
                  <a:lnTo>
                    <a:pt x="1353" y="299"/>
                  </a:lnTo>
                  <a:lnTo>
                    <a:pt x="1392" y="312"/>
                  </a:lnTo>
                  <a:lnTo>
                    <a:pt x="1431" y="325"/>
                  </a:lnTo>
                  <a:lnTo>
                    <a:pt x="1457" y="338"/>
                  </a:lnTo>
                  <a:lnTo>
                    <a:pt x="1496" y="351"/>
                  </a:lnTo>
                  <a:lnTo>
                    <a:pt x="1522" y="377"/>
                  </a:lnTo>
                  <a:lnTo>
                    <a:pt x="1548" y="390"/>
                  </a:lnTo>
                  <a:lnTo>
                    <a:pt x="1587" y="416"/>
                  </a:lnTo>
                  <a:lnTo>
                    <a:pt x="1613" y="429"/>
                  </a:lnTo>
                  <a:lnTo>
                    <a:pt x="1639" y="455"/>
                  </a:lnTo>
                  <a:lnTo>
                    <a:pt x="1665" y="481"/>
                  </a:lnTo>
                  <a:lnTo>
                    <a:pt x="1691" y="507"/>
                  </a:lnTo>
                  <a:lnTo>
                    <a:pt x="1717" y="533"/>
                  </a:lnTo>
                  <a:lnTo>
                    <a:pt x="1743" y="559"/>
                  </a:lnTo>
                  <a:lnTo>
                    <a:pt x="1769" y="585"/>
                  </a:lnTo>
                  <a:lnTo>
                    <a:pt x="1795" y="624"/>
                  </a:lnTo>
                  <a:lnTo>
                    <a:pt x="1821" y="650"/>
                  </a:lnTo>
                  <a:lnTo>
                    <a:pt x="1847" y="676"/>
                  </a:lnTo>
                  <a:lnTo>
                    <a:pt x="1873" y="715"/>
                  </a:lnTo>
                </a:path>
              </a:pathLst>
            </a:custGeom>
            <a:noFill/>
            <a:ln w="508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58759" name="Freeform 39"/>
            <p:cNvSpPr>
              <a:spLocks noChangeAspect="1"/>
            </p:cNvSpPr>
            <p:nvPr/>
          </p:nvSpPr>
          <p:spPr bwMode="auto">
            <a:xfrm>
              <a:off x="2035" y="1124"/>
              <a:ext cx="2459" cy="3056"/>
            </a:xfrm>
            <a:custGeom>
              <a:avLst/>
              <a:gdLst>
                <a:gd name="T0" fmla="*/ 2302 w 2459"/>
                <a:gd name="T1" fmla="*/ 52 h 3056"/>
                <a:gd name="T2" fmla="*/ 2354 w 2459"/>
                <a:gd name="T3" fmla="*/ 143 h 3056"/>
                <a:gd name="T4" fmla="*/ 2380 w 2459"/>
                <a:gd name="T5" fmla="*/ 195 h 3056"/>
                <a:gd name="T6" fmla="*/ 2393 w 2459"/>
                <a:gd name="T7" fmla="*/ 247 h 3056"/>
                <a:gd name="T8" fmla="*/ 2419 w 2459"/>
                <a:gd name="T9" fmla="*/ 299 h 3056"/>
                <a:gd name="T10" fmla="*/ 2432 w 2459"/>
                <a:gd name="T11" fmla="*/ 351 h 3056"/>
                <a:gd name="T12" fmla="*/ 2432 w 2459"/>
                <a:gd name="T13" fmla="*/ 403 h 3056"/>
                <a:gd name="T14" fmla="*/ 2445 w 2459"/>
                <a:gd name="T15" fmla="*/ 468 h 3056"/>
                <a:gd name="T16" fmla="*/ 2458 w 2459"/>
                <a:gd name="T17" fmla="*/ 520 h 3056"/>
                <a:gd name="T18" fmla="*/ 2458 w 2459"/>
                <a:gd name="T19" fmla="*/ 572 h 3056"/>
                <a:gd name="T20" fmla="*/ 2458 w 2459"/>
                <a:gd name="T21" fmla="*/ 637 h 3056"/>
                <a:gd name="T22" fmla="*/ 2458 w 2459"/>
                <a:gd name="T23" fmla="*/ 689 h 3056"/>
                <a:gd name="T24" fmla="*/ 2458 w 2459"/>
                <a:gd name="T25" fmla="*/ 754 h 3056"/>
                <a:gd name="T26" fmla="*/ 2458 w 2459"/>
                <a:gd name="T27" fmla="*/ 806 h 3056"/>
                <a:gd name="T28" fmla="*/ 2458 w 2459"/>
                <a:gd name="T29" fmla="*/ 871 h 3056"/>
                <a:gd name="T30" fmla="*/ 2458 w 2459"/>
                <a:gd name="T31" fmla="*/ 923 h 3056"/>
                <a:gd name="T32" fmla="*/ 2458 w 2459"/>
                <a:gd name="T33" fmla="*/ 988 h 3056"/>
                <a:gd name="T34" fmla="*/ 2458 w 2459"/>
                <a:gd name="T35" fmla="*/ 1040 h 3056"/>
                <a:gd name="T36" fmla="*/ 2445 w 2459"/>
                <a:gd name="T37" fmla="*/ 1105 h 3056"/>
                <a:gd name="T38" fmla="*/ 2445 w 2459"/>
                <a:gd name="T39" fmla="*/ 1157 h 3056"/>
                <a:gd name="T40" fmla="*/ 2458 w 2459"/>
                <a:gd name="T41" fmla="*/ 1209 h 3056"/>
                <a:gd name="T42" fmla="*/ 2458 w 2459"/>
                <a:gd name="T43" fmla="*/ 1274 h 3056"/>
                <a:gd name="T44" fmla="*/ 2458 w 2459"/>
                <a:gd name="T45" fmla="*/ 1326 h 3056"/>
                <a:gd name="T46" fmla="*/ 2445 w 2459"/>
                <a:gd name="T47" fmla="*/ 1391 h 3056"/>
                <a:gd name="T48" fmla="*/ 2432 w 2459"/>
                <a:gd name="T49" fmla="*/ 1443 h 3056"/>
                <a:gd name="T50" fmla="*/ 2419 w 2459"/>
                <a:gd name="T51" fmla="*/ 1495 h 3056"/>
                <a:gd name="T52" fmla="*/ 2419 w 2459"/>
                <a:gd name="T53" fmla="*/ 1547 h 3056"/>
                <a:gd name="T54" fmla="*/ 2406 w 2459"/>
                <a:gd name="T55" fmla="*/ 1599 h 3056"/>
                <a:gd name="T56" fmla="*/ 2406 w 2459"/>
                <a:gd name="T57" fmla="*/ 1638 h 3056"/>
                <a:gd name="T58" fmla="*/ 2393 w 2459"/>
                <a:gd name="T59" fmla="*/ 1729 h 3056"/>
                <a:gd name="T60" fmla="*/ 2380 w 2459"/>
                <a:gd name="T61" fmla="*/ 1807 h 3056"/>
                <a:gd name="T62" fmla="*/ 2354 w 2459"/>
                <a:gd name="T63" fmla="*/ 1885 h 3056"/>
                <a:gd name="T64" fmla="*/ 2328 w 2459"/>
                <a:gd name="T65" fmla="*/ 1963 h 3056"/>
                <a:gd name="T66" fmla="*/ 2289 w 2459"/>
                <a:gd name="T67" fmla="*/ 2041 h 3056"/>
                <a:gd name="T68" fmla="*/ 2237 w 2459"/>
                <a:gd name="T69" fmla="*/ 2132 h 3056"/>
                <a:gd name="T70" fmla="*/ 2172 w 2459"/>
                <a:gd name="T71" fmla="*/ 2210 h 3056"/>
                <a:gd name="T72" fmla="*/ 2107 w 2459"/>
                <a:gd name="T73" fmla="*/ 2288 h 3056"/>
                <a:gd name="T74" fmla="*/ 2055 w 2459"/>
                <a:gd name="T75" fmla="*/ 2340 h 3056"/>
                <a:gd name="T76" fmla="*/ 1990 w 2459"/>
                <a:gd name="T77" fmla="*/ 2392 h 3056"/>
                <a:gd name="T78" fmla="*/ 1938 w 2459"/>
                <a:gd name="T79" fmla="*/ 2444 h 3056"/>
                <a:gd name="T80" fmla="*/ 1886 w 2459"/>
                <a:gd name="T81" fmla="*/ 2483 h 3056"/>
                <a:gd name="T82" fmla="*/ 1821 w 2459"/>
                <a:gd name="T83" fmla="*/ 2535 h 3056"/>
                <a:gd name="T84" fmla="*/ 1769 w 2459"/>
                <a:gd name="T85" fmla="*/ 2574 h 3056"/>
                <a:gd name="T86" fmla="*/ 1704 w 2459"/>
                <a:gd name="T87" fmla="*/ 2613 h 3056"/>
                <a:gd name="T88" fmla="*/ 1639 w 2459"/>
                <a:gd name="T89" fmla="*/ 2652 h 3056"/>
                <a:gd name="T90" fmla="*/ 1561 w 2459"/>
                <a:gd name="T91" fmla="*/ 2691 h 3056"/>
                <a:gd name="T92" fmla="*/ 1496 w 2459"/>
                <a:gd name="T93" fmla="*/ 2717 h 3056"/>
                <a:gd name="T94" fmla="*/ 1431 w 2459"/>
                <a:gd name="T95" fmla="*/ 2756 h 3056"/>
                <a:gd name="T96" fmla="*/ 1353 w 2459"/>
                <a:gd name="T97" fmla="*/ 2782 h 3056"/>
                <a:gd name="T98" fmla="*/ 1288 w 2459"/>
                <a:gd name="T99" fmla="*/ 2808 h 3056"/>
                <a:gd name="T100" fmla="*/ 1222 w 2459"/>
                <a:gd name="T101" fmla="*/ 2834 h 3056"/>
                <a:gd name="T102" fmla="*/ 1144 w 2459"/>
                <a:gd name="T103" fmla="*/ 2860 h 3056"/>
                <a:gd name="T104" fmla="*/ 1053 w 2459"/>
                <a:gd name="T105" fmla="*/ 2886 h 3056"/>
                <a:gd name="T106" fmla="*/ 949 w 2459"/>
                <a:gd name="T107" fmla="*/ 2925 h 3056"/>
                <a:gd name="T108" fmla="*/ 858 w 2459"/>
                <a:gd name="T109" fmla="*/ 2951 h 3056"/>
                <a:gd name="T110" fmla="*/ 754 w 2459"/>
                <a:gd name="T111" fmla="*/ 2990 h 3056"/>
                <a:gd name="T112" fmla="*/ 650 w 2459"/>
                <a:gd name="T113" fmla="*/ 3016 h 3056"/>
                <a:gd name="T114" fmla="*/ 546 w 2459"/>
                <a:gd name="T115" fmla="*/ 3029 h 3056"/>
                <a:gd name="T116" fmla="*/ 442 w 2459"/>
                <a:gd name="T117" fmla="*/ 3055 h 3056"/>
                <a:gd name="T118" fmla="*/ 338 w 2459"/>
                <a:gd name="T119" fmla="*/ 3055 h 3056"/>
                <a:gd name="T120" fmla="*/ 234 w 2459"/>
                <a:gd name="T121" fmla="*/ 3055 h 3056"/>
                <a:gd name="T122" fmla="*/ 143 w 2459"/>
                <a:gd name="T123" fmla="*/ 3055 h 3056"/>
                <a:gd name="T124" fmla="*/ 52 w 2459"/>
                <a:gd name="T125" fmla="*/ 3029 h 3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59" h="3056">
                  <a:moveTo>
                    <a:pt x="2263" y="0"/>
                  </a:moveTo>
                  <a:lnTo>
                    <a:pt x="2302" y="52"/>
                  </a:lnTo>
                  <a:lnTo>
                    <a:pt x="2328" y="91"/>
                  </a:lnTo>
                  <a:lnTo>
                    <a:pt x="2354" y="143"/>
                  </a:lnTo>
                  <a:lnTo>
                    <a:pt x="2367" y="169"/>
                  </a:lnTo>
                  <a:lnTo>
                    <a:pt x="2380" y="195"/>
                  </a:lnTo>
                  <a:lnTo>
                    <a:pt x="2393" y="221"/>
                  </a:lnTo>
                  <a:lnTo>
                    <a:pt x="2393" y="247"/>
                  </a:lnTo>
                  <a:lnTo>
                    <a:pt x="2406" y="273"/>
                  </a:lnTo>
                  <a:lnTo>
                    <a:pt x="2419" y="299"/>
                  </a:lnTo>
                  <a:lnTo>
                    <a:pt x="2419" y="325"/>
                  </a:lnTo>
                  <a:lnTo>
                    <a:pt x="2432" y="351"/>
                  </a:lnTo>
                  <a:lnTo>
                    <a:pt x="2432" y="377"/>
                  </a:lnTo>
                  <a:lnTo>
                    <a:pt x="2432" y="403"/>
                  </a:lnTo>
                  <a:lnTo>
                    <a:pt x="2445" y="429"/>
                  </a:lnTo>
                  <a:lnTo>
                    <a:pt x="2445" y="468"/>
                  </a:lnTo>
                  <a:lnTo>
                    <a:pt x="2445" y="494"/>
                  </a:lnTo>
                  <a:lnTo>
                    <a:pt x="2458" y="520"/>
                  </a:lnTo>
                  <a:lnTo>
                    <a:pt x="2458" y="546"/>
                  </a:lnTo>
                  <a:lnTo>
                    <a:pt x="2458" y="572"/>
                  </a:lnTo>
                  <a:lnTo>
                    <a:pt x="2458" y="611"/>
                  </a:lnTo>
                  <a:lnTo>
                    <a:pt x="2458" y="637"/>
                  </a:lnTo>
                  <a:lnTo>
                    <a:pt x="2458" y="663"/>
                  </a:lnTo>
                  <a:lnTo>
                    <a:pt x="2458" y="689"/>
                  </a:lnTo>
                  <a:lnTo>
                    <a:pt x="2458" y="715"/>
                  </a:lnTo>
                  <a:lnTo>
                    <a:pt x="2458" y="754"/>
                  </a:lnTo>
                  <a:lnTo>
                    <a:pt x="2458" y="780"/>
                  </a:lnTo>
                  <a:lnTo>
                    <a:pt x="2458" y="806"/>
                  </a:lnTo>
                  <a:lnTo>
                    <a:pt x="2458" y="832"/>
                  </a:lnTo>
                  <a:lnTo>
                    <a:pt x="2458" y="871"/>
                  </a:lnTo>
                  <a:lnTo>
                    <a:pt x="2458" y="897"/>
                  </a:lnTo>
                  <a:lnTo>
                    <a:pt x="2458" y="923"/>
                  </a:lnTo>
                  <a:lnTo>
                    <a:pt x="2458" y="949"/>
                  </a:lnTo>
                  <a:lnTo>
                    <a:pt x="2458" y="988"/>
                  </a:lnTo>
                  <a:lnTo>
                    <a:pt x="2458" y="1014"/>
                  </a:lnTo>
                  <a:lnTo>
                    <a:pt x="2458" y="1040"/>
                  </a:lnTo>
                  <a:lnTo>
                    <a:pt x="2445" y="1066"/>
                  </a:lnTo>
                  <a:lnTo>
                    <a:pt x="2445" y="1105"/>
                  </a:lnTo>
                  <a:lnTo>
                    <a:pt x="2445" y="1131"/>
                  </a:lnTo>
                  <a:lnTo>
                    <a:pt x="2445" y="1157"/>
                  </a:lnTo>
                  <a:lnTo>
                    <a:pt x="2445" y="1183"/>
                  </a:lnTo>
                  <a:lnTo>
                    <a:pt x="2458" y="1209"/>
                  </a:lnTo>
                  <a:lnTo>
                    <a:pt x="2458" y="1248"/>
                  </a:lnTo>
                  <a:lnTo>
                    <a:pt x="2458" y="1274"/>
                  </a:lnTo>
                  <a:lnTo>
                    <a:pt x="2458" y="1300"/>
                  </a:lnTo>
                  <a:lnTo>
                    <a:pt x="2458" y="1326"/>
                  </a:lnTo>
                  <a:lnTo>
                    <a:pt x="2445" y="1352"/>
                  </a:lnTo>
                  <a:lnTo>
                    <a:pt x="2445" y="1391"/>
                  </a:lnTo>
                  <a:lnTo>
                    <a:pt x="2445" y="1417"/>
                  </a:lnTo>
                  <a:lnTo>
                    <a:pt x="2432" y="1443"/>
                  </a:lnTo>
                  <a:lnTo>
                    <a:pt x="2432" y="1469"/>
                  </a:lnTo>
                  <a:lnTo>
                    <a:pt x="2419" y="1495"/>
                  </a:lnTo>
                  <a:lnTo>
                    <a:pt x="2419" y="1521"/>
                  </a:lnTo>
                  <a:lnTo>
                    <a:pt x="2419" y="1547"/>
                  </a:lnTo>
                  <a:lnTo>
                    <a:pt x="2406" y="1573"/>
                  </a:lnTo>
                  <a:lnTo>
                    <a:pt x="2406" y="1599"/>
                  </a:lnTo>
                  <a:lnTo>
                    <a:pt x="2406" y="1625"/>
                  </a:lnTo>
                  <a:lnTo>
                    <a:pt x="2406" y="1638"/>
                  </a:lnTo>
                  <a:lnTo>
                    <a:pt x="2393" y="1690"/>
                  </a:lnTo>
                  <a:lnTo>
                    <a:pt x="2393" y="1729"/>
                  </a:lnTo>
                  <a:lnTo>
                    <a:pt x="2380" y="1768"/>
                  </a:lnTo>
                  <a:lnTo>
                    <a:pt x="2380" y="1807"/>
                  </a:lnTo>
                  <a:lnTo>
                    <a:pt x="2367" y="1846"/>
                  </a:lnTo>
                  <a:lnTo>
                    <a:pt x="2354" y="1885"/>
                  </a:lnTo>
                  <a:lnTo>
                    <a:pt x="2341" y="1924"/>
                  </a:lnTo>
                  <a:lnTo>
                    <a:pt x="2328" y="1963"/>
                  </a:lnTo>
                  <a:lnTo>
                    <a:pt x="2315" y="2002"/>
                  </a:lnTo>
                  <a:lnTo>
                    <a:pt x="2289" y="2041"/>
                  </a:lnTo>
                  <a:lnTo>
                    <a:pt x="2263" y="2080"/>
                  </a:lnTo>
                  <a:lnTo>
                    <a:pt x="2237" y="2132"/>
                  </a:lnTo>
                  <a:lnTo>
                    <a:pt x="2211" y="2171"/>
                  </a:lnTo>
                  <a:lnTo>
                    <a:pt x="2172" y="2210"/>
                  </a:lnTo>
                  <a:lnTo>
                    <a:pt x="2120" y="2262"/>
                  </a:lnTo>
                  <a:lnTo>
                    <a:pt x="2107" y="2288"/>
                  </a:lnTo>
                  <a:lnTo>
                    <a:pt x="2081" y="2314"/>
                  </a:lnTo>
                  <a:lnTo>
                    <a:pt x="2055" y="2340"/>
                  </a:lnTo>
                  <a:lnTo>
                    <a:pt x="2029" y="2366"/>
                  </a:lnTo>
                  <a:lnTo>
                    <a:pt x="1990" y="2392"/>
                  </a:lnTo>
                  <a:lnTo>
                    <a:pt x="1964" y="2418"/>
                  </a:lnTo>
                  <a:lnTo>
                    <a:pt x="1938" y="2444"/>
                  </a:lnTo>
                  <a:lnTo>
                    <a:pt x="1912" y="2470"/>
                  </a:lnTo>
                  <a:lnTo>
                    <a:pt x="1886" y="2483"/>
                  </a:lnTo>
                  <a:lnTo>
                    <a:pt x="1860" y="2509"/>
                  </a:lnTo>
                  <a:lnTo>
                    <a:pt x="1821" y="2535"/>
                  </a:lnTo>
                  <a:lnTo>
                    <a:pt x="1795" y="2548"/>
                  </a:lnTo>
                  <a:lnTo>
                    <a:pt x="1769" y="2574"/>
                  </a:lnTo>
                  <a:lnTo>
                    <a:pt x="1730" y="2587"/>
                  </a:lnTo>
                  <a:lnTo>
                    <a:pt x="1704" y="2613"/>
                  </a:lnTo>
                  <a:lnTo>
                    <a:pt x="1665" y="2626"/>
                  </a:lnTo>
                  <a:lnTo>
                    <a:pt x="1639" y="2652"/>
                  </a:lnTo>
                  <a:lnTo>
                    <a:pt x="1600" y="2665"/>
                  </a:lnTo>
                  <a:lnTo>
                    <a:pt x="1561" y="2691"/>
                  </a:lnTo>
                  <a:lnTo>
                    <a:pt x="1535" y="2704"/>
                  </a:lnTo>
                  <a:lnTo>
                    <a:pt x="1496" y="2717"/>
                  </a:lnTo>
                  <a:lnTo>
                    <a:pt x="1457" y="2743"/>
                  </a:lnTo>
                  <a:lnTo>
                    <a:pt x="1431" y="2756"/>
                  </a:lnTo>
                  <a:lnTo>
                    <a:pt x="1392" y="2769"/>
                  </a:lnTo>
                  <a:lnTo>
                    <a:pt x="1353" y="2782"/>
                  </a:lnTo>
                  <a:lnTo>
                    <a:pt x="1327" y="2795"/>
                  </a:lnTo>
                  <a:lnTo>
                    <a:pt x="1288" y="2808"/>
                  </a:lnTo>
                  <a:lnTo>
                    <a:pt x="1249" y="2821"/>
                  </a:lnTo>
                  <a:lnTo>
                    <a:pt x="1222" y="2834"/>
                  </a:lnTo>
                  <a:lnTo>
                    <a:pt x="1183" y="2847"/>
                  </a:lnTo>
                  <a:lnTo>
                    <a:pt x="1144" y="2860"/>
                  </a:lnTo>
                  <a:lnTo>
                    <a:pt x="1092" y="2873"/>
                  </a:lnTo>
                  <a:lnTo>
                    <a:pt x="1053" y="2886"/>
                  </a:lnTo>
                  <a:lnTo>
                    <a:pt x="1001" y="2912"/>
                  </a:lnTo>
                  <a:lnTo>
                    <a:pt x="949" y="2925"/>
                  </a:lnTo>
                  <a:lnTo>
                    <a:pt x="897" y="2938"/>
                  </a:lnTo>
                  <a:lnTo>
                    <a:pt x="858" y="2951"/>
                  </a:lnTo>
                  <a:lnTo>
                    <a:pt x="806" y="2977"/>
                  </a:lnTo>
                  <a:lnTo>
                    <a:pt x="754" y="2990"/>
                  </a:lnTo>
                  <a:lnTo>
                    <a:pt x="702" y="3003"/>
                  </a:lnTo>
                  <a:lnTo>
                    <a:pt x="650" y="3016"/>
                  </a:lnTo>
                  <a:lnTo>
                    <a:pt x="598" y="3029"/>
                  </a:lnTo>
                  <a:lnTo>
                    <a:pt x="546" y="3029"/>
                  </a:lnTo>
                  <a:lnTo>
                    <a:pt x="494" y="3042"/>
                  </a:lnTo>
                  <a:lnTo>
                    <a:pt x="442" y="3055"/>
                  </a:lnTo>
                  <a:lnTo>
                    <a:pt x="390" y="3055"/>
                  </a:lnTo>
                  <a:lnTo>
                    <a:pt x="338" y="3055"/>
                  </a:lnTo>
                  <a:lnTo>
                    <a:pt x="286" y="3055"/>
                  </a:lnTo>
                  <a:lnTo>
                    <a:pt x="234" y="3055"/>
                  </a:lnTo>
                  <a:lnTo>
                    <a:pt x="195" y="3055"/>
                  </a:lnTo>
                  <a:lnTo>
                    <a:pt x="143" y="3055"/>
                  </a:lnTo>
                  <a:lnTo>
                    <a:pt x="91" y="3042"/>
                  </a:lnTo>
                  <a:lnTo>
                    <a:pt x="52" y="3029"/>
                  </a:lnTo>
                  <a:lnTo>
                    <a:pt x="0" y="3016"/>
                  </a:lnTo>
                </a:path>
              </a:pathLst>
            </a:custGeom>
            <a:noFill/>
            <a:ln w="508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58760" name="Freeform 40"/>
            <p:cNvSpPr>
              <a:spLocks noChangeAspect="1"/>
            </p:cNvSpPr>
            <p:nvPr/>
          </p:nvSpPr>
          <p:spPr bwMode="auto">
            <a:xfrm>
              <a:off x="1060" y="3984"/>
              <a:ext cx="1002" cy="157"/>
            </a:xfrm>
            <a:custGeom>
              <a:avLst/>
              <a:gdLst>
                <a:gd name="T0" fmla="*/ 1001 w 1002"/>
                <a:gd name="T1" fmla="*/ 156 h 157"/>
                <a:gd name="T2" fmla="*/ 962 w 1002"/>
                <a:gd name="T3" fmla="*/ 117 h 157"/>
                <a:gd name="T4" fmla="*/ 923 w 1002"/>
                <a:gd name="T5" fmla="*/ 91 h 157"/>
                <a:gd name="T6" fmla="*/ 884 w 1002"/>
                <a:gd name="T7" fmla="*/ 78 h 157"/>
                <a:gd name="T8" fmla="*/ 845 w 1002"/>
                <a:gd name="T9" fmla="*/ 52 h 157"/>
                <a:gd name="T10" fmla="*/ 806 w 1002"/>
                <a:gd name="T11" fmla="*/ 52 h 157"/>
                <a:gd name="T12" fmla="*/ 767 w 1002"/>
                <a:gd name="T13" fmla="*/ 52 h 157"/>
                <a:gd name="T14" fmla="*/ 728 w 1002"/>
                <a:gd name="T15" fmla="*/ 52 h 157"/>
                <a:gd name="T16" fmla="*/ 689 w 1002"/>
                <a:gd name="T17" fmla="*/ 52 h 157"/>
                <a:gd name="T18" fmla="*/ 637 w 1002"/>
                <a:gd name="T19" fmla="*/ 65 h 157"/>
                <a:gd name="T20" fmla="*/ 598 w 1002"/>
                <a:gd name="T21" fmla="*/ 65 h 157"/>
                <a:gd name="T22" fmla="*/ 559 w 1002"/>
                <a:gd name="T23" fmla="*/ 78 h 157"/>
                <a:gd name="T24" fmla="*/ 520 w 1002"/>
                <a:gd name="T25" fmla="*/ 91 h 157"/>
                <a:gd name="T26" fmla="*/ 468 w 1002"/>
                <a:gd name="T27" fmla="*/ 104 h 157"/>
                <a:gd name="T28" fmla="*/ 429 w 1002"/>
                <a:gd name="T29" fmla="*/ 104 h 157"/>
                <a:gd name="T30" fmla="*/ 390 w 1002"/>
                <a:gd name="T31" fmla="*/ 117 h 157"/>
                <a:gd name="T32" fmla="*/ 338 w 1002"/>
                <a:gd name="T33" fmla="*/ 117 h 157"/>
                <a:gd name="T34" fmla="*/ 299 w 1002"/>
                <a:gd name="T35" fmla="*/ 130 h 157"/>
                <a:gd name="T36" fmla="*/ 260 w 1002"/>
                <a:gd name="T37" fmla="*/ 117 h 157"/>
                <a:gd name="T38" fmla="*/ 208 w 1002"/>
                <a:gd name="T39" fmla="*/ 117 h 157"/>
                <a:gd name="T40" fmla="*/ 169 w 1002"/>
                <a:gd name="T41" fmla="*/ 104 h 157"/>
                <a:gd name="T42" fmla="*/ 130 w 1002"/>
                <a:gd name="T43" fmla="*/ 91 h 157"/>
                <a:gd name="T44" fmla="*/ 91 w 1002"/>
                <a:gd name="T45" fmla="*/ 78 h 157"/>
                <a:gd name="T46" fmla="*/ 39 w 1002"/>
                <a:gd name="T47" fmla="*/ 39 h 157"/>
                <a:gd name="T48" fmla="*/ 0 w 1002"/>
                <a:gd name="T4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02" h="157">
                  <a:moveTo>
                    <a:pt x="1001" y="156"/>
                  </a:moveTo>
                  <a:lnTo>
                    <a:pt x="962" y="117"/>
                  </a:lnTo>
                  <a:lnTo>
                    <a:pt x="923" y="91"/>
                  </a:lnTo>
                  <a:lnTo>
                    <a:pt x="884" y="78"/>
                  </a:lnTo>
                  <a:lnTo>
                    <a:pt x="845" y="52"/>
                  </a:lnTo>
                  <a:lnTo>
                    <a:pt x="806" y="52"/>
                  </a:lnTo>
                  <a:lnTo>
                    <a:pt x="767" y="52"/>
                  </a:lnTo>
                  <a:lnTo>
                    <a:pt x="728" y="52"/>
                  </a:lnTo>
                  <a:lnTo>
                    <a:pt x="689" y="52"/>
                  </a:lnTo>
                  <a:lnTo>
                    <a:pt x="637" y="65"/>
                  </a:lnTo>
                  <a:lnTo>
                    <a:pt x="598" y="65"/>
                  </a:lnTo>
                  <a:lnTo>
                    <a:pt x="559" y="78"/>
                  </a:lnTo>
                  <a:lnTo>
                    <a:pt x="520" y="91"/>
                  </a:lnTo>
                  <a:lnTo>
                    <a:pt x="468" y="104"/>
                  </a:lnTo>
                  <a:lnTo>
                    <a:pt x="429" y="104"/>
                  </a:lnTo>
                  <a:lnTo>
                    <a:pt x="390" y="117"/>
                  </a:lnTo>
                  <a:lnTo>
                    <a:pt x="338" y="117"/>
                  </a:lnTo>
                  <a:lnTo>
                    <a:pt x="299" y="130"/>
                  </a:lnTo>
                  <a:lnTo>
                    <a:pt x="260" y="117"/>
                  </a:lnTo>
                  <a:lnTo>
                    <a:pt x="208" y="117"/>
                  </a:lnTo>
                  <a:lnTo>
                    <a:pt x="169" y="104"/>
                  </a:lnTo>
                  <a:lnTo>
                    <a:pt x="130" y="91"/>
                  </a:lnTo>
                  <a:lnTo>
                    <a:pt x="91" y="78"/>
                  </a:lnTo>
                  <a:lnTo>
                    <a:pt x="39" y="39"/>
                  </a:lnTo>
                  <a:lnTo>
                    <a:pt x="0" y="0"/>
                  </a:lnTo>
                </a:path>
              </a:pathLst>
            </a:custGeom>
            <a:noFill/>
            <a:ln w="508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58761" name="Freeform 41"/>
            <p:cNvSpPr>
              <a:spLocks noChangeAspect="1"/>
            </p:cNvSpPr>
            <p:nvPr/>
          </p:nvSpPr>
          <p:spPr bwMode="auto">
            <a:xfrm>
              <a:off x="1113" y="512"/>
              <a:ext cx="1301" cy="3265"/>
            </a:xfrm>
            <a:custGeom>
              <a:avLst/>
              <a:gdLst>
                <a:gd name="T0" fmla="*/ 26 w 1301"/>
                <a:gd name="T1" fmla="*/ 3251 h 3265"/>
                <a:gd name="T2" fmla="*/ 78 w 1301"/>
                <a:gd name="T3" fmla="*/ 3212 h 3265"/>
                <a:gd name="T4" fmla="*/ 143 w 1301"/>
                <a:gd name="T5" fmla="*/ 3186 h 3265"/>
                <a:gd name="T6" fmla="*/ 195 w 1301"/>
                <a:gd name="T7" fmla="*/ 3160 h 3265"/>
                <a:gd name="T8" fmla="*/ 260 w 1301"/>
                <a:gd name="T9" fmla="*/ 3147 h 3265"/>
                <a:gd name="T10" fmla="*/ 325 w 1301"/>
                <a:gd name="T11" fmla="*/ 3134 h 3265"/>
                <a:gd name="T12" fmla="*/ 390 w 1301"/>
                <a:gd name="T13" fmla="*/ 3121 h 3265"/>
                <a:gd name="T14" fmla="*/ 442 w 1301"/>
                <a:gd name="T15" fmla="*/ 3121 h 3265"/>
                <a:gd name="T16" fmla="*/ 507 w 1301"/>
                <a:gd name="T17" fmla="*/ 3121 h 3265"/>
                <a:gd name="T18" fmla="*/ 572 w 1301"/>
                <a:gd name="T19" fmla="*/ 3147 h 3265"/>
                <a:gd name="T20" fmla="*/ 624 w 1301"/>
                <a:gd name="T21" fmla="*/ 3160 h 3265"/>
                <a:gd name="T22" fmla="*/ 689 w 1301"/>
                <a:gd name="T23" fmla="*/ 3199 h 3265"/>
                <a:gd name="T24" fmla="*/ 741 w 1301"/>
                <a:gd name="T25" fmla="*/ 3225 h 3265"/>
                <a:gd name="T26" fmla="*/ 793 w 1301"/>
                <a:gd name="T27" fmla="*/ 3225 h 3265"/>
                <a:gd name="T28" fmla="*/ 845 w 1301"/>
                <a:gd name="T29" fmla="*/ 3212 h 3265"/>
                <a:gd name="T30" fmla="*/ 884 w 1301"/>
                <a:gd name="T31" fmla="*/ 3173 h 3265"/>
                <a:gd name="T32" fmla="*/ 910 w 1301"/>
                <a:gd name="T33" fmla="*/ 3134 h 3265"/>
                <a:gd name="T34" fmla="*/ 936 w 1301"/>
                <a:gd name="T35" fmla="*/ 3082 h 3265"/>
                <a:gd name="T36" fmla="*/ 949 w 1301"/>
                <a:gd name="T37" fmla="*/ 3030 h 3265"/>
                <a:gd name="T38" fmla="*/ 962 w 1301"/>
                <a:gd name="T39" fmla="*/ 2978 h 3265"/>
                <a:gd name="T40" fmla="*/ 988 w 1301"/>
                <a:gd name="T41" fmla="*/ 2913 h 3265"/>
                <a:gd name="T42" fmla="*/ 988 w 1301"/>
                <a:gd name="T43" fmla="*/ 2861 h 3265"/>
                <a:gd name="T44" fmla="*/ 1001 w 1301"/>
                <a:gd name="T45" fmla="*/ 2796 h 3265"/>
                <a:gd name="T46" fmla="*/ 1014 w 1301"/>
                <a:gd name="T47" fmla="*/ 2757 h 3265"/>
                <a:gd name="T48" fmla="*/ 1040 w 1301"/>
                <a:gd name="T49" fmla="*/ 2705 h 3265"/>
                <a:gd name="T50" fmla="*/ 1066 w 1301"/>
                <a:gd name="T51" fmla="*/ 2640 h 3265"/>
                <a:gd name="T52" fmla="*/ 1105 w 1301"/>
                <a:gd name="T53" fmla="*/ 2575 h 3265"/>
                <a:gd name="T54" fmla="*/ 1144 w 1301"/>
                <a:gd name="T55" fmla="*/ 2510 h 3265"/>
                <a:gd name="T56" fmla="*/ 1183 w 1301"/>
                <a:gd name="T57" fmla="*/ 2445 h 3265"/>
                <a:gd name="T58" fmla="*/ 1222 w 1301"/>
                <a:gd name="T59" fmla="*/ 2380 h 3265"/>
                <a:gd name="T60" fmla="*/ 1261 w 1301"/>
                <a:gd name="T61" fmla="*/ 2315 h 3265"/>
                <a:gd name="T62" fmla="*/ 1274 w 1301"/>
                <a:gd name="T63" fmla="*/ 2250 h 3265"/>
                <a:gd name="T64" fmla="*/ 1300 w 1301"/>
                <a:gd name="T65" fmla="*/ 2185 h 3265"/>
                <a:gd name="T66" fmla="*/ 1300 w 1301"/>
                <a:gd name="T67" fmla="*/ 2120 h 3265"/>
                <a:gd name="T68" fmla="*/ 1287 w 1301"/>
                <a:gd name="T69" fmla="*/ 2055 h 3265"/>
                <a:gd name="T70" fmla="*/ 1261 w 1301"/>
                <a:gd name="T71" fmla="*/ 1977 h 3265"/>
                <a:gd name="T72" fmla="*/ 1209 w 1301"/>
                <a:gd name="T73" fmla="*/ 1899 h 3265"/>
                <a:gd name="T74" fmla="*/ 1157 w 1301"/>
                <a:gd name="T75" fmla="*/ 1808 h 3265"/>
                <a:gd name="T76" fmla="*/ 1118 w 1301"/>
                <a:gd name="T77" fmla="*/ 1704 h 3265"/>
                <a:gd name="T78" fmla="*/ 1079 w 1301"/>
                <a:gd name="T79" fmla="*/ 1612 h 3265"/>
                <a:gd name="T80" fmla="*/ 1053 w 1301"/>
                <a:gd name="T81" fmla="*/ 1521 h 3265"/>
                <a:gd name="T82" fmla="*/ 1027 w 1301"/>
                <a:gd name="T83" fmla="*/ 1417 h 3265"/>
                <a:gd name="T84" fmla="*/ 1014 w 1301"/>
                <a:gd name="T85" fmla="*/ 1326 h 3265"/>
                <a:gd name="T86" fmla="*/ 1001 w 1301"/>
                <a:gd name="T87" fmla="*/ 1222 h 3265"/>
                <a:gd name="T88" fmla="*/ 988 w 1301"/>
                <a:gd name="T89" fmla="*/ 1118 h 3265"/>
                <a:gd name="T90" fmla="*/ 1001 w 1301"/>
                <a:gd name="T91" fmla="*/ 1014 h 3265"/>
                <a:gd name="T92" fmla="*/ 1001 w 1301"/>
                <a:gd name="T93" fmla="*/ 923 h 3265"/>
                <a:gd name="T94" fmla="*/ 1014 w 1301"/>
                <a:gd name="T95" fmla="*/ 819 h 3265"/>
                <a:gd name="T96" fmla="*/ 1053 w 1301"/>
                <a:gd name="T97" fmla="*/ 728 h 3265"/>
                <a:gd name="T98" fmla="*/ 1092 w 1301"/>
                <a:gd name="T99" fmla="*/ 637 h 3265"/>
                <a:gd name="T100" fmla="*/ 1105 w 1301"/>
                <a:gd name="T101" fmla="*/ 572 h 3265"/>
                <a:gd name="T102" fmla="*/ 1105 w 1301"/>
                <a:gd name="T103" fmla="*/ 507 h 3265"/>
                <a:gd name="T104" fmla="*/ 1079 w 1301"/>
                <a:gd name="T105" fmla="*/ 455 h 3265"/>
                <a:gd name="T106" fmla="*/ 1066 w 1301"/>
                <a:gd name="T107" fmla="*/ 403 h 3265"/>
                <a:gd name="T108" fmla="*/ 1027 w 1301"/>
                <a:gd name="T109" fmla="*/ 351 h 3265"/>
                <a:gd name="T110" fmla="*/ 1001 w 1301"/>
                <a:gd name="T111" fmla="*/ 299 h 3265"/>
                <a:gd name="T112" fmla="*/ 975 w 1301"/>
                <a:gd name="T113" fmla="*/ 247 h 3265"/>
                <a:gd name="T114" fmla="*/ 949 w 1301"/>
                <a:gd name="T115" fmla="*/ 182 h 3265"/>
                <a:gd name="T116" fmla="*/ 936 w 1301"/>
                <a:gd name="T117" fmla="*/ 117 h 3265"/>
                <a:gd name="T118" fmla="*/ 936 w 1301"/>
                <a:gd name="T119" fmla="*/ 39 h 3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01" h="3265">
                  <a:moveTo>
                    <a:pt x="0" y="3264"/>
                  </a:moveTo>
                  <a:lnTo>
                    <a:pt x="26" y="3251"/>
                  </a:lnTo>
                  <a:lnTo>
                    <a:pt x="52" y="3225"/>
                  </a:lnTo>
                  <a:lnTo>
                    <a:pt x="78" y="3212"/>
                  </a:lnTo>
                  <a:lnTo>
                    <a:pt x="104" y="3199"/>
                  </a:lnTo>
                  <a:lnTo>
                    <a:pt x="143" y="3186"/>
                  </a:lnTo>
                  <a:lnTo>
                    <a:pt x="169" y="3173"/>
                  </a:lnTo>
                  <a:lnTo>
                    <a:pt x="195" y="3160"/>
                  </a:lnTo>
                  <a:lnTo>
                    <a:pt x="234" y="3147"/>
                  </a:lnTo>
                  <a:lnTo>
                    <a:pt x="260" y="3147"/>
                  </a:lnTo>
                  <a:lnTo>
                    <a:pt x="286" y="3134"/>
                  </a:lnTo>
                  <a:lnTo>
                    <a:pt x="325" y="3134"/>
                  </a:lnTo>
                  <a:lnTo>
                    <a:pt x="351" y="3121"/>
                  </a:lnTo>
                  <a:lnTo>
                    <a:pt x="390" y="3121"/>
                  </a:lnTo>
                  <a:lnTo>
                    <a:pt x="416" y="3121"/>
                  </a:lnTo>
                  <a:lnTo>
                    <a:pt x="442" y="3121"/>
                  </a:lnTo>
                  <a:lnTo>
                    <a:pt x="481" y="3121"/>
                  </a:lnTo>
                  <a:lnTo>
                    <a:pt x="507" y="3121"/>
                  </a:lnTo>
                  <a:lnTo>
                    <a:pt x="533" y="3134"/>
                  </a:lnTo>
                  <a:lnTo>
                    <a:pt x="572" y="3147"/>
                  </a:lnTo>
                  <a:lnTo>
                    <a:pt x="598" y="3147"/>
                  </a:lnTo>
                  <a:lnTo>
                    <a:pt x="624" y="3160"/>
                  </a:lnTo>
                  <a:lnTo>
                    <a:pt x="663" y="3173"/>
                  </a:lnTo>
                  <a:lnTo>
                    <a:pt x="689" y="3199"/>
                  </a:lnTo>
                  <a:lnTo>
                    <a:pt x="715" y="3212"/>
                  </a:lnTo>
                  <a:lnTo>
                    <a:pt x="741" y="3225"/>
                  </a:lnTo>
                  <a:lnTo>
                    <a:pt x="767" y="3225"/>
                  </a:lnTo>
                  <a:lnTo>
                    <a:pt x="793" y="3225"/>
                  </a:lnTo>
                  <a:lnTo>
                    <a:pt x="819" y="3212"/>
                  </a:lnTo>
                  <a:lnTo>
                    <a:pt x="845" y="3212"/>
                  </a:lnTo>
                  <a:lnTo>
                    <a:pt x="858" y="3186"/>
                  </a:lnTo>
                  <a:lnTo>
                    <a:pt x="884" y="3173"/>
                  </a:lnTo>
                  <a:lnTo>
                    <a:pt x="897" y="3160"/>
                  </a:lnTo>
                  <a:lnTo>
                    <a:pt x="910" y="3134"/>
                  </a:lnTo>
                  <a:lnTo>
                    <a:pt x="923" y="3108"/>
                  </a:lnTo>
                  <a:lnTo>
                    <a:pt x="936" y="3082"/>
                  </a:lnTo>
                  <a:lnTo>
                    <a:pt x="936" y="3056"/>
                  </a:lnTo>
                  <a:lnTo>
                    <a:pt x="949" y="3030"/>
                  </a:lnTo>
                  <a:lnTo>
                    <a:pt x="962" y="3004"/>
                  </a:lnTo>
                  <a:lnTo>
                    <a:pt x="962" y="2978"/>
                  </a:lnTo>
                  <a:lnTo>
                    <a:pt x="975" y="2939"/>
                  </a:lnTo>
                  <a:lnTo>
                    <a:pt x="988" y="2913"/>
                  </a:lnTo>
                  <a:lnTo>
                    <a:pt x="988" y="2887"/>
                  </a:lnTo>
                  <a:lnTo>
                    <a:pt x="988" y="2861"/>
                  </a:lnTo>
                  <a:lnTo>
                    <a:pt x="1001" y="2822"/>
                  </a:lnTo>
                  <a:lnTo>
                    <a:pt x="1001" y="2796"/>
                  </a:lnTo>
                  <a:lnTo>
                    <a:pt x="1014" y="2770"/>
                  </a:lnTo>
                  <a:lnTo>
                    <a:pt x="1014" y="2757"/>
                  </a:lnTo>
                  <a:lnTo>
                    <a:pt x="1027" y="2731"/>
                  </a:lnTo>
                  <a:lnTo>
                    <a:pt x="1040" y="2705"/>
                  </a:lnTo>
                  <a:lnTo>
                    <a:pt x="1053" y="2666"/>
                  </a:lnTo>
                  <a:lnTo>
                    <a:pt x="1066" y="2640"/>
                  </a:lnTo>
                  <a:lnTo>
                    <a:pt x="1092" y="2601"/>
                  </a:lnTo>
                  <a:lnTo>
                    <a:pt x="1105" y="2575"/>
                  </a:lnTo>
                  <a:lnTo>
                    <a:pt x="1131" y="2536"/>
                  </a:lnTo>
                  <a:lnTo>
                    <a:pt x="1144" y="2510"/>
                  </a:lnTo>
                  <a:lnTo>
                    <a:pt x="1170" y="2484"/>
                  </a:lnTo>
                  <a:lnTo>
                    <a:pt x="1183" y="2445"/>
                  </a:lnTo>
                  <a:lnTo>
                    <a:pt x="1209" y="2419"/>
                  </a:lnTo>
                  <a:lnTo>
                    <a:pt x="1222" y="2380"/>
                  </a:lnTo>
                  <a:lnTo>
                    <a:pt x="1235" y="2354"/>
                  </a:lnTo>
                  <a:lnTo>
                    <a:pt x="1261" y="2315"/>
                  </a:lnTo>
                  <a:lnTo>
                    <a:pt x="1274" y="2289"/>
                  </a:lnTo>
                  <a:lnTo>
                    <a:pt x="1274" y="2250"/>
                  </a:lnTo>
                  <a:lnTo>
                    <a:pt x="1287" y="2224"/>
                  </a:lnTo>
                  <a:lnTo>
                    <a:pt x="1300" y="2185"/>
                  </a:lnTo>
                  <a:lnTo>
                    <a:pt x="1300" y="2159"/>
                  </a:lnTo>
                  <a:lnTo>
                    <a:pt x="1300" y="2120"/>
                  </a:lnTo>
                  <a:lnTo>
                    <a:pt x="1300" y="2081"/>
                  </a:lnTo>
                  <a:lnTo>
                    <a:pt x="1287" y="2055"/>
                  </a:lnTo>
                  <a:lnTo>
                    <a:pt x="1274" y="2016"/>
                  </a:lnTo>
                  <a:lnTo>
                    <a:pt x="1261" y="1977"/>
                  </a:lnTo>
                  <a:lnTo>
                    <a:pt x="1235" y="1938"/>
                  </a:lnTo>
                  <a:lnTo>
                    <a:pt x="1209" y="1899"/>
                  </a:lnTo>
                  <a:lnTo>
                    <a:pt x="1183" y="1847"/>
                  </a:lnTo>
                  <a:lnTo>
                    <a:pt x="1157" y="1808"/>
                  </a:lnTo>
                  <a:lnTo>
                    <a:pt x="1131" y="1756"/>
                  </a:lnTo>
                  <a:lnTo>
                    <a:pt x="1118" y="1704"/>
                  </a:lnTo>
                  <a:lnTo>
                    <a:pt x="1092" y="1665"/>
                  </a:lnTo>
                  <a:lnTo>
                    <a:pt x="1079" y="1612"/>
                  </a:lnTo>
                  <a:lnTo>
                    <a:pt x="1066" y="1560"/>
                  </a:lnTo>
                  <a:lnTo>
                    <a:pt x="1053" y="1521"/>
                  </a:lnTo>
                  <a:lnTo>
                    <a:pt x="1040" y="1469"/>
                  </a:lnTo>
                  <a:lnTo>
                    <a:pt x="1027" y="1417"/>
                  </a:lnTo>
                  <a:lnTo>
                    <a:pt x="1014" y="1365"/>
                  </a:lnTo>
                  <a:lnTo>
                    <a:pt x="1014" y="1326"/>
                  </a:lnTo>
                  <a:lnTo>
                    <a:pt x="1001" y="1274"/>
                  </a:lnTo>
                  <a:lnTo>
                    <a:pt x="1001" y="1222"/>
                  </a:lnTo>
                  <a:lnTo>
                    <a:pt x="1001" y="1170"/>
                  </a:lnTo>
                  <a:lnTo>
                    <a:pt x="988" y="1118"/>
                  </a:lnTo>
                  <a:lnTo>
                    <a:pt x="1001" y="1066"/>
                  </a:lnTo>
                  <a:lnTo>
                    <a:pt x="1001" y="1014"/>
                  </a:lnTo>
                  <a:lnTo>
                    <a:pt x="1001" y="975"/>
                  </a:lnTo>
                  <a:lnTo>
                    <a:pt x="1001" y="923"/>
                  </a:lnTo>
                  <a:lnTo>
                    <a:pt x="1014" y="871"/>
                  </a:lnTo>
                  <a:lnTo>
                    <a:pt x="1014" y="819"/>
                  </a:lnTo>
                  <a:lnTo>
                    <a:pt x="1027" y="767"/>
                  </a:lnTo>
                  <a:lnTo>
                    <a:pt x="1053" y="728"/>
                  </a:lnTo>
                  <a:lnTo>
                    <a:pt x="1079" y="676"/>
                  </a:lnTo>
                  <a:lnTo>
                    <a:pt x="1092" y="637"/>
                  </a:lnTo>
                  <a:lnTo>
                    <a:pt x="1105" y="611"/>
                  </a:lnTo>
                  <a:lnTo>
                    <a:pt x="1105" y="572"/>
                  </a:lnTo>
                  <a:lnTo>
                    <a:pt x="1105" y="546"/>
                  </a:lnTo>
                  <a:lnTo>
                    <a:pt x="1105" y="507"/>
                  </a:lnTo>
                  <a:lnTo>
                    <a:pt x="1092" y="481"/>
                  </a:lnTo>
                  <a:lnTo>
                    <a:pt x="1079" y="455"/>
                  </a:lnTo>
                  <a:lnTo>
                    <a:pt x="1079" y="429"/>
                  </a:lnTo>
                  <a:lnTo>
                    <a:pt x="1066" y="403"/>
                  </a:lnTo>
                  <a:lnTo>
                    <a:pt x="1053" y="377"/>
                  </a:lnTo>
                  <a:lnTo>
                    <a:pt x="1027" y="351"/>
                  </a:lnTo>
                  <a:lnTo>
                    <a:pt x="1014" y="325"/>
                  </a:lnTo>
                  <a:lnTo>
                    <a:pt x="1001" y="299"/>
                  </a:lnTo>
                  <a:lnTo>
                    <a:pt x="988" y="273"/>
                  </a:lnTo>
                  <a:lnTo>
                    <a:pt x="975" y="247"/>
                  </a:lnTo>
                  <a:lnTo>
                    <a:pt x="962" y="208"/>
                  </a:lnTo>
                  <a:lnTo>
                    <a:pt x="949" y="182"/>
                  </a:lnTo>
                  <a:lnTo>
                    <a:pt x="936" y="156"/>
                  </a:lnTo>
                  <a:lnTo>
                    <a:pt x="936" y="117"/>
                  </a:lnTo>
                  <a:lnTo>
                    <a:pt x="936" y="78"/>
                  </a:lnTo>
                  <a:lnTo>
                    <a:pt x="936" y="39"/>
                  </a:lnTo>
                  <a:lnTo>
                    <a:pt x="949" y="0"/>
                  </a:lnTo>
                </a:path>
              </a:pathLst>
            </a:custGeom>
            <a:noFill/>
            <a:ln w="508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158762" name="Line 42"/>
          <p:cNvSpPr>
            <a:spLocks noChangeAspect="1" noChangeShapeType="1"/>
          </p:cNvSpPr>
          <p:nvPr/>
        </p:nvSpPr>
        <p:spPr bwMode="auto">
          <a:xfrm flipH="1">
            <a:off x="4748213" y="5427663"/>
            <a:ext cx="74612" cy="23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3" name="Line 43"/>
          <p:cNvSpPr>
            <a:spLocks noChangeAspect="1" noChangeShapeType="1"/>
          </p:cNvSpPr>
          <p:nvPr/>
        </p:nvSpPr>
        <p:spPr bwMode="auto">
          <a:xfrm>
            <a:off x="4833938" y="5427663"/>
            <a:ext cx="25400" cy="74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4" name="Oval 44"/>
          <p:cNvSpPr>
            <a:spLocks noChangeAspect="1" noChangeArrowheads="1"/>
          </p:cNvSpPr>
          <p:nvPr/>
        </p:nvSpPr>
        <p:spPr bwMode="auto">
          <a:xfrm>
            <a:off x="4859338" y="3832225"/>
            <a:ext cx="66675" cy="6667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5" name="Oval 45"/>
          <p:cNvSpPr>
            <a:spLocks noChangeAspect="1" noChangeArrowheads="1"/>
          </p:cNvSpPr>
          <p:nvPr/>
        </p:nvSpPr>
        <p:spPr bwMode="auto">
          <a:xfrm>
            <a:off x="4760913" y="5476875"/>
            <a:ext cx="65087" cy="6667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6" name="Line 46"/>
          <p:cNvSpPr>
            <a:spLocks noChangeAspect="1" noChangeShapeType="1"/>
          </p:cNvSpPr>
          <p:nvPr/>
        </p:nvSpPr>
        <p:spPr bwMode="auto">
          <a:xfrm flipH="1">
            <a:off x="4784725" y="5543550"/>
            <a:ext cx="4763" cy="65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7" name="Line 47"/>
          <p:cNvSpPr>
            <a:spLocks noChangeAspect="1" noChangeShapeType="1"/>
          </p:cNvSpPr>
          <p:nvPr/>
        </p:nvSpPr>
        <p:spPr bwMode="auto">
          <a:xfrm flipH="1">
            <a:off x="4727575" y="5621338"/>
            <a:ext cx="49213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8" name="Line 48"/>
          <p:cNvSpPr>
            <a:spLocks noChangeAspect="1" noChangeShapeType="1"/>
          </p:cNvSpPr>
          <p:nvPr/>
        </p:nvSpPr>
        <p:spPr bwMode="auto">
          <a:xfrm>
            <a:off x="4784725" y="5613400"/>
            <a:ext cx="25400" cy="333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9" name="Line 49"/>
          <p:cNvSpPr>
            <a:spLocks noChangeAspect="1" noChangeShapeType="1"/>
          </p:cNvSpPr>
          <p:nvPr/>
        </p:nvSpPr>
        <p:spPr bwMode="auto">
          <a:xfrm>
            <a:off x="4933950" y="3865563"/>
            <a:ext cx="65088" cy="15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70" name="Line 50"/>
          <p:cNvSpPr>
            <a:spLocks noChangeAspect="1" noChangeShapeType="1"/>
          </p:cNvSpPr>
          <p:nvPr/>
        </p:nvSpPr>
        <p:spPr bwMode="auto">
          <a:xfrm flipV="1">
            <a:off x="4999038" y="3836988"/>
            <a:ext cx="41275" cy="31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71" name="Line 51"/>
          <p:cNvSpPr>
            <a:spLocks noChangeAspect="1" noChangeShapeType="1"/>
          </p:cNvSpPr>
          <p:nvPr/>
        </p:nvSpPr>
        <p:spPr bwMode="auto">
          <a:xfrm>
            <a:off x="4991100" y="3881438"/>
            <a:ext cx="33338" cy="49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58772" name="Picture 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3802063"/>
            <a:ext cx="27146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8773" name="Arc 53"/>
          <p:cNvSpPr>
            <a:spLocks noChangeAspect="1"/>
          </p:cNvSpPr>
          <p:nvPr/>
        </p:nvSpPr>
        <p:spPr bwMode="auto">
          <a:xfrm>
            <a:off x="5243513" y="3957638"/>
            <a:ext cx="268287" cy="2016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74" name="AutoShape 54"/>
          <p:cNvSpPr>
            <a:spLocks noChangeAspect="1" noChangeArrowheads="1"/>
          </p:cNvSpPr>
          <p:nvPr/>
        </p:nvSpPr>
        <p:spPr bwMode="auto">
          <a:xfrm>
            <a:off x="4533900" y="5654675"/>
            <a:ext cx="481013" cy="225425"/>
          </a:xfrm>
          <a:prstGeom prst="star16">
            <a:avLst>
              <a:gd name="adj" fmla="val 375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 anchor="ctr"/>
          <a:lstStyle/>
          <a:p>
            <a:pPr eaLnBrk="0" hangingPunct="0">
              <a:lnSpc>
                <a:spcPct val="90000"/>
              </a:lnSpc>
            </a:pPr>
            <a:r>
              <a:rPr lang="en-US" sz="1400">
                <a:effectLst/>
                <a:latin typeface="Arial" charset="0"/>
              </a:rPr>
              <a:t>G</a:t>
            </a:r>
          </a:p>
        </p:txBody>
      </p:sp>
      <p:sp>
        <p:nvSpPr>
          <p:cNvPr id="158777" name="Rectangle 57"/>
          <p:cNvSpPr>
            <a:spLocks noChangeAspect="1" noChangeArrowheads="1"/>
          </p:cNvSpPr>
          <p:nvPr/>
        </p:nvSpPr>
        <p:spPr bwMode="auto">
          <a:xfrm>
            <a:off x="5219700" y="4163840"/>
            <a:ext cx="949325" cy="532966"/>
          </a:xfrm>
          <a:prstGeom prst="rect">
            <a:avLst/>
          </a:prstGeom>
          <a:solidFill>
            <a:srgbClr val="AFCAFF"/>
          </a:solidFill>
          <a:ln>
            <a:noFill/>
          </a:ln>
          <a:effectLst/>
          <a:extLst/>
        </p:spPr>
        <p:txBody>
          <a:bodyPr wrap="square" lIns="90487" tIns="44450" rIns="90487" bIns="4445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3200">
                <a:effectLst/>
              </a:rPr>
              <a:t>HCl</a:t>
            </a:r>
          </a:p>
        </p:txBody>
      </p:sp>
      <p:sp>
        <p:nvSpPr>
          <p:cNvPr id="158778" name="Oval 58"/>
          <p:cNvSpPr>
            <a:spLocks noChangeAspect="1" noChangeArrowheads="1"/>
          </p:cNvSpPr>
          <p:nvPr/>
        </p:nvSpPr>
        <p:spPr bwMode="auto">
          <a:xfrm>
            <a:off x="4164013" y="2505075"/>
            <a:ext cx="228600" cy="5397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79" name="Rectangle 59"/>
          <p:cNvSpPr>
            <a:spLocks noChangeAspect="1" noChangeArrowheads="1"/>
          </p:cNvSpPr>
          <p:nvPr/>
        </p:nvSpPr>
        <p:spPr bwMode="auto">
          <a:xfrm>
            <a:off x="4427538" y="2276475"/>
            <a:ext cx="1000125" cy="338138"/>
          </a:xfrm>
          <a:prstGeom prst="rect">
            <a:avLst/>
          </a:prstGeom>
          <a:solidFill>
            <a:srgbClr val="A7DBFF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>
                <a:effectLst/>
              </a:rPr>
              <a:t>N. vago</a:t>
            </a:r>
          </a:p>
        </p:txBody>
      </p:sp>
      <p:sp>
        <p:nvSpPr>
          <p:cNvPr id="158781" name="Freeform 61"/>
          <p:cNvSpPr>
            <a:spLocks/>
          </p:cNvSpPr>
          <p:nvPr/>
        </p:nvSpPr>
        <p:spPr bwMode="auto">
          <a:xfrm>
            <a:off x="4789488" y="5830888"/>
            <a:ext cx="1487487" cy="493712"/>
          </a:xfrm>
          <a:custGeom>
            <a:avLst/>
            <a:gdLst>
              <a:gd name="T0" fmla="*/ 0 w 937"/>
              <a:gd name="T1" fmla="*/ 0 h 311"/>
              <a:gd name="T2" fmla="*/ 26 w 937"/>
              <a:gd name="T3" fmla="*/ 78 h 311"/>
              <a:gd name="T4" fmla="*/ 69 w 937"/>
              <a:gd name="T5" fmla="*/ 121 h 311"/>
              <a:gd name="T6" fmla="*/ 137 w 937"/>
              <a:gd name="T7" fmla="*/ 172 h 311"/>
              <a:gd name="T8" fmla="*/ 309 w 937"/>
              <a:gd name="T9" fmla="*/ 232 h 311"/>
              <a:gd name="T10" fmla="*/ 482 w 937"/>
              <a:gd name="T11" fmla="*/ 284 h 311"/>
              <a:gd name="T12" fmla="*/ 645 w 937"/>
              <a:gd name="T13" fmla="*/ 301 h 311"/>
              <a:gd name="T14" fmla="*/ 808 w 937"/>
              <a:gd name="T15" fmla="*/ 310 h 311"/>
              <a:gd name="T16" fmla="*/ 937 w 937"/>
              <a:gd name="T17" fmla="*/ 31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7" h="311">
                <a:moveTo>
                  <a:pt x="0" y="0"/>
                </a:moveTo>
                <a:cubicBezTo>
                  <a:pt x="7" y="28"/>
                  <a:pt x="14" y="57"/>
                  <a:pt x="26" y="78"/>
                </a:cubicBezTo>
                <a:cubicBezTo>
                  <a:pt x="37" y="98"/>
                  <a:pt x="50" y="105"/>
                  <a:pt x="69" y="121"/>
                </a:cubicBezTo>
                <a:cubicBezTo>
                  <a:pt x="87" y="136"/>
                  <a:pt x="97" y="153"/>
                  <a:pt x="137" y="172"/>
                </a:cubicBezTo>
                <a:cubicBezTo>
                  <a:pt x="176" y="190"/>
                  <a:pt x="251" y="213"/>
                  <a:pt x="309" y="232"/>
                </a:cubicBezTo>
                <a:cubicBezTo>
                  <a:pt x="366" y="250"/>
                  <a:pt x="426" y="272"/>
                  <a:pt x="482" y="284"/>
                </a:cubicBezTo>
                <a:cubicBezTo>
                  <a:pt x="537" y="295"/>
                  <a:pt x="590" y="296"/>
                  <a:pt x="645" y="301"/>
                </a:cubicBezTo>
                <a:cubicBezTo>
                  <a:pt x="699" y="305"/>
                  <a:pt x="759" y="308"/>
                  <a:pt x="808" y="310"/>
                </a:cubicBezTo>
                <a:cubicBezTo>
                  <a:pt x="856" y="311"/>
                  <a:pt x="896" y="310"/>
                  <a:pt x="937" y="31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58786" name="Picture 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0"/>
            <a:ext cx="19558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8787" name="Rectangle 67"/>
          <p:cNvSpPr>
            <a:spLocks noChangeArrowheads="1"/>
          </p:cNvSpPr>
          <p:nvPr/>
        </p:nvSpPr>
        <p:spPr bwMode="auto">
          <a:xfrm>
            <a:off x="4576763" y="1892300"/>
            <a:ext cx="1016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88" name="Freeform 68"/>
          <p:cNvSpPr>
            <a:spLocks/>
          </p:cNvSpPr>
          <p:nvPr/>
        </p:nvSpPr>
        <p:spPr bwMode="auto">
          <a:xfrm>
            <a:off x="4318000" y="1866900"/>
            <a:ext cx="487363" cy="1968500"/>
          </a:xfrm>
          <a:custGeom>
            <a:avLst/>
            <a:gdLst>
              <a:gd name="T0" fmla="*/ 83 w 307"/>
              <a:gd name="T1" fmla="*/ 0 h 1240"/>
              <a:gd name="T2" fmla="*/ 59 w 307"/>
              <a:gd name="T3" fmla="*/ 72 h 1240"/>
              <a:gd name="T4" fmla="*/ 35 w 307"/>
              <a:gd name="T5" fmla="*/ 224 h 1240"/>
              <a:gd name="T6" fmla="*/ 19 w 307"/>
              <a:gd name="T7" fmla="*/ 384 h 1240"/>
              <a:gd name="T8" fmla="*/ 3 w 307"/>
              <a:gd name="T9" fmla="*/ 664 h 1240"/>
              <a:gd name="T10" fmla="*/ 35 w 307"/>
              <a:gd name="T11" fmla="*/ 872 h 1240"/>
              <a:gd name="T12" fmla="*/ 99 w 307"/>
              <a:gd name="T13" fmla="*/ 1024 h 1240"/>
              <a:gd name="T14" fmla="*/ 147 w 307"/>
              <a:gd name="T15" fmla="*/ 1112 h 1240"/>
              <a:gd name="T16" fmla="*/ 235 w 307"/>
              <a:gd name="T17" fmla="*/ 1184 h 1240"/>
              <a:gd name="T18" fmla="*/ 307 w 307"/>
              <a:gd name="T19" fmla="*/ 124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7" h="1240">
                <a:moveTo>
                  <a:pt x="83" y="0"/>
                </a:moveTo>
                <a:cubicBezTo>
                  <a:pt x="74" y="17"/>
                  <a:pt x="66" y="34"/>
                  <a:pt x="59" y="72"/>
                </a:cubicBezTo>
                <a:cubicBezTo>
                  <a:pt x="51" y="109"/>
                  <a:pt x="41" y="172"/>
                  <a:pt x="35" y="224"/>
                </a:cubicBezTo>
                <a:cubicBezTo>
                  <a:pt x="28" y="276"/>
                  <a:pt x="24" y="310"/>
                  <a:pt x="19" y="384"/>
                </a:cubicBezTo>
                <a:cubicBezTo>
                  <a:pt x="13" y="457"/>
                  <a:pt x="0" y="582"/>
                  <a:pt x="3" y="664"/>
                </a:cubicBezTo>
                <a:cubicBezTo>
                  <a:pt x="5" y="745"/>
                  <a:pt x="19" y="812"/>
                  <a:pt x="35" y="872"/>
                </a:cubicBezTo>
                <a:cubicBezTo>
                  <a:pt x="50" y="931"/>
                  <a:pt x="80" y="984"/>
                  <a:pt x="99" y="1024"/>
                </a:cubicBezTo>
                <a:cubicBezTo>
                  <a:pt x="117" y="1063"/>
                  <a:pt x="124" y="1085"/>
                  <a:pt x="147" y="1112"/>
                </a:cubicBezTo>
                <a:cubicBezTo>
                  <a:pt x="169" y="1138"/>
                  <a:pt x="208" y="1162"/>
                  <a:pt x="235" y="1184"/>
                </a:cubicBezTo>
                <a:cubicBezTo>
                  <a:pt x="261" y="1205"/>
                  <a:pt x="284" y="1222"/>
                  <a:pt x="307" y="124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89" name="Freeform 69"/>
          <p:cNvSpPr>
            <a:spLocks/>
          </p:cNvSpPr>
          <p:nvPr/>
        </p:nvSpPr>
        <p:spPr bwMode="auto">
          <a:xfrm>
            <a:off x="4198938" y="1879600"/>
            <a:ext cx="817562" cy="3556000"/>
          </a:xfrm>
          <a:custGeom>
            <a:avLst/>
            <a:gdLst>
              <a:gd name="T0" fmla="*/ 86 w 515"/>
              <a:gd name="T1" fmla="*/ 0 h 2240"/>
              <a:gd name="T2" fmla="*/ 54 w 515"/>
              <a:gd name="T3" fmla="*/ 96 h 2240"/>
              <a:gd name="T4" fmla="*/ 38 w 515"/>
              <a:gd name="T5" fmla="*/ 208 h 2240"/>
              <a:gd name="T6" fmla="*/ 22 w 515"/>
              <a:gd name="T7" fmla="*/ 328 h 2240"/>
              <a:gd name="T8" fmla="*/ 6 w 515"/>
              <a:gd name="T9" fmla="*/ 480 h 2240"/>
              <a:gd name="T10" fmla="*/ 6 w 515"/>
              <a:gd name="T11" fmla="*/ 608 h 2240"/>
              <a:gd name="T12" fmla="*/ 6 w 515"/>
              <a:gd name="T13" fmla="*/ 744 h 2240"/>
              <a:gd name="T14" fmla="*/ 38 w 515"/>
              <a:gd name="T15" fmla="*/ 888 h 2240"/>
              <a:gd name="T16" fmla="*/ 118 w 515"/>
              <a:gd name="T17" fmla="*/ 1080 h 2240"/>
              <a:gd name="T18" fmla="*/ 190 w 515"/>
              <a:gd name="T19" fmla="*/ 1184 h 2240"/>
              <a:gd name="T20" fmla="*/ 302 w 515"/>
              <a:gd name="T21" fmla="*/ 1288 h 2240"/>
              <a:gd name="T22" fmla="*/ 366 w 515"/>
              <a:gd name="T23" fmla="*/ 1360 h 2240"/>
              <a:gd name="T24" fmla="*/ 406 w 515"/>
              <a:gd name="T25" fmla="*/ 1528 h 2240"/>
              <a:gd name="T26" fmla="*/ 446 w 515"/>
              <a:gd name="T27" fmla="*/ 1672 h 2240"/>
              <a:gd name="T28" fmla="*/ 502 w 515"/>
              <a:gd name="T29" fmla="*/ 1792 h 2240"/>
              <a:gd name="T30" fmla="*/ 510 w 515"/>
              <a:gd name="T31" fmla="*/ 1968 h 2240"/>
              <a:gd name="T32" fmla="*/ 470 w 515"/>
              <a:gd name="T33" fmla="*/ 2072 h 2240"/>
              <a:gd name="T34" fmla="*/ 438 w 515"/>
              <a:gd name="T35" fmla="*/ 2160 h 2240"/>
              <a:gd name="T36" fmla="*/ 398 w 515"/>
              <a:gd name="T37" fmla="*/ 2240 h 2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5" h="2240">
                <a:moveTo>
                  <a:pt x="86" y="0"/>
                </a:moveTo>
                <a:cubicBezTo>
                  <a:pt x="73" y="30"/>
                  <a:pt x="61" y="61"/>
                  <a:pt x="54" y="96"/>
                </a:cubicBezTo>
                <a:cubicBezTo>
                  <a:pt x="46" y="130"/>
                  <a:pt x="43" y="169"/>
                  <a:pt x="38" y="208"/>
                </a:cubicBezTo>
                <a:cubicBezTo>
                  <a:pt x="32" y="246"/>
                  <a:pt x="27" y="282"/>
                  <a:pt x="22" y="328"/>
                </a:cubicBezTo>
                <a:cubicBezTo>
                  <a:pt x="16" y="373"/>
                  <a:pt x="8" y="433"/>
                  <a:pt x="6" y="480"/>
                </a:cubicBezTo>
                <a:cubicBezTo>
                  <a:pt x="3" y="526"/>
                  <a:pt x="6" y="564"/>
                  <a:pt x="6" y="608"/>
                </a:cubicBezTo>
                <a:cubicBezTo>
                  <a:pt x="6" y="652"/>
                  <a:pt x="0" y="697"/>
                  <a:pt x="6" y="744"/>
                </a:cubicBezTo>
                <a:cubicBezTo>
                  <a:pt x="11" y="790"/>
                  <a:pt x="19" y="832"/>
                  <a:pt x="38" y="888"/>
                </a:cubicBezTo>
                <a:cubicBezTo>
                  <a:pt x="56" y="943"/>
                  <a:pt x="92" y="1030"/>
                  <a:pt x="118" y="1080"/>
                </a:cubicBezTo>
                <a:cubicBezTo>
                  <a:pt x="143" y="1129"/>
                  <a:pt x="159" y="1149"/>
                  <a:pt x="190" y="1184"/>
                </a:cubicBezTo>
                <a:cubicBezTo>
                  <a:pt x="220" y="1218"/>
                  <a:pt x="272" y="1258"/>
                  <a:pt x="302" y="1288"/>
                </a:cubicBezTo>
                <a:cubicBezTo>
                  <a:pt x="331" y="1317"/>
                  <a:pt x="348" y="1320"/>
                  <a:pt x="366" y="1360"/>
                </a:cubicBezTo>
                <a:cubicBezTo>
                  <a:pt x="383" y="1400"/>
                  <a:pt x="392" y="1476"/>
                  <a:pt x="406" y="1528"/>
                </a:cubicBezTo>
                <a:cubicBezTo>
                  <a:pt x="419" y="1580"/>
                  <a:pt x="430" y="1628"/>
                  <a:pt x="446" y="1672"/>
                </a:cubicBezTo>
                <a:cubicBezTo>
                  <a:pt x="462" y="1716"/>
                  <a:pt x="491" y="1742"/>
                  <a:pt x="502" y="1792"/>
                </a:cubicBezTo>
                <a:cubicBezTo>
                  <a:pt x="512" y="1841"/>
                  <a:pt x="515" y="1921"/>
                  <a:pt x="510" y="1968"/>
                </a:cubicBezTo>
                <a:cubicBezTo>
                  <a:pt x="504" y="2014"/>
                  <a:pt x="481" y="2040"/>
                  <a:pt x="470" y="2072"/>
                </a:cubicBezTo>
                <a:cubicBezTo>
                  <a:pt x="458" y="2103"/>
                  <a:pt x="449" y="2132"/>
                  <a:pt x="438" y="2160"/>
                </a:cubicBezTo>
                <a:cubicBezTo>
                  <a:pt x="426" y="2187"/>
                  <a:pt x="404" y="2228"/>
                  <a:pt x="398" y="224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90" name="Line 70"/>
          <p:cNvSpPr>
            <a:spLocks noChangeShapeType="1"/>
          </p:cNvSpPr>
          <p:nvPr/>
        </p:nvSpPr>
        <p:spPr bwMode="auto">
          <a:xfrm flipV="1">
            <a:off x="4797425" y="3802063"/>
            <a:ext cx="66675" cy="33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91" name="Line 71"/>
          <p:cNvSpPr>
            <a:spLocks noChangeShapeType="1"/>
          </p:cNvSpPr>
          <p:nvPr/>
        </p:nvSpPr>
        <p:spPr bwMode="auto">
          <a:xfrm>
            <a:off x="4797425" y="3835400"/>
            <a:ext cx="33338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58792" name="Group 72"/>
          <p:cNvGrpSpPr>
            <a:grpSpLocks/>
          </p:cNvGrpSpPr>
          <p:nvPr/>
        </p:nvGrpSpPr>
        <p:grpSpPr bwMode="auto">
          <a:xfrm>
            <a:off x="4187825" y="2235200"/>
            <a:ext cx="101600" cy="101600"/>
            <a:chOff x="619" y="1408"/>
            <a:chExt cx="64" cy="64"/>
          </a:xfrm>
        </p:grpSpPr>
        <p:sp>
          <p:nvSpPr>
            <p:cNvPr id="158793" name="Line 73"/>
            <p:cNvSpPr>
              <a:spLocks noChangeShapeType="1"/>
            </p:cNvSpPr>
            <p:nvPr/>
          </p:nvSpPr>
          <p:spPr bwMode="auto">
            <a:xfrm flipH="1" flipV="1">
              <a:off x="619" y="1408"/>
              <a:ext cx="26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58794" name="Line 74"/>
            <p:cNvSpPr>
              <a:spLocks noChangeShapeType="1"/>
            </p:cNvSpPr>
            <p:nvPr/>
          </p:nvSpPr>
          <p:spPr bwMode="auto">
            <a:xfrm flipV="1">
              <a:off x="651" y="1419"/>
              <a:ext cx="32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grpSp>
        <p:nvGrpSpPr>
          <p:cNvPr id="158795" name="Group 75"/>
          <p:cNvGrpSpPr>
            <a:grpSpLocks/>
          </p:cNvGrpSpPr>
          <p:nvPr/>
        </p:nvGrpSpPr>
        <p:grpSpPr bwMode="auto">
          <a:xfrm>
            <a:off x="4314825" y="2303463"/>
            <a:ext cx="101600" cy="101600"/>
            <a:chOff x="619" y="1408"/>
            <a:chExt cx="64" cy="64"/>
          </a:xfrm>
        </p:grpSpPr>
        <p:sp>
          <p:nvSpPr>
            <p:cNvPr id="158796" name="Line 76"/>
            <p:cNvSpPr>
              <a:spLocks noChangeShapeType="1"/>
            </p:cNvSpPr>
            <p:nvPr/>
          </p:nvSpPr>
          <p:spPr bwMode="auto">
            <a:xfrm flipH="1" flipV="1">
              <a:off x="619" y="1408"/>
              <a:ext cx="26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58797" name="Line 77"/>
            <p:cNvSpPr>
              <a:spLocks noChangeShapeType="1"/>
            </p:cNvSpPr>
            <p:nvPr/>
          </p:nvSpPr>
          <p:spPr bwMode="auto">
            <a:xfrm flipV="1">
              <a:off x="651" y="1419"/>
              <a:ext cx="32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grpSp>
        <p:nvGrpSpPr>
          <p:cNvPr id="158798" name="Group 78"/>
          <p:cNvGrpSpPr>
            <a:grpSpLocks/>
          </p:cNvGrpSpPr>
          <p:nvPr/>
        </p:nvGrpSpPr>
        <p:grpSpPr bwMode="auto">
          <a:xfrm rot="-1712399">
            <a:off x="4314825" y="3489325"/>
            <a:ext cx="101600" cy="101600"/>
            <a:chOff x="619" y="1408"/>
            <a:chExt cx="64" cy="64"/>
          </a:xfrm>
        </p:grpSpPr>
        <p:sp>
          <p:nvSpPr>
            <p:cNvPr id="158799" name="Line 79"/>
            <p:cNvSpPr>
              <a:spLocks noChangeShapeType="1"/>
            </p:cNvSpPr>
            <p:nvPr/>
          </p:nvSpPr>
          <p:spPr bwMode="auto">
            <a:xfrm flipH="1" flipV="1">
              <a:off x="619" y="1408"/>
              <a:ext cx="26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58800" name="Line 80"/>
            <p:cNvSpPr>
              <a:spLocks noChangeShapeType="1"/>
            </p:cNvSpPr>
            <p:nvPr/>
          </p:nvSpPr>
          <p:spPr bwMode="auto">
            <a:xfrm flipV="1">
              <a:off x="651" y="1419"/>
              <a:ext cx="32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grpSp>
        <p:nvGrpSpPr>
          <p:cNvPr id="158801" name="Group 81"/>
          <p:cNvGrpSpPr>
            <a:grpSpLocks/>
          </p:cNvGrpSpPr>
          <p:nvPr/>
        </p:nvGrpSpPr>
        <p:grpSpPr bwMode="auto">
          <a:xfrm rot="-1712399">
            <a:off x="4441825" y="3454400"/>
            <a:ext cx="101600" cy="101600"/>
            <a:chOff x="619" y="1408"/>
            <a:chExt cx="64" cy="64"/>
          </a:xfrm>
        </p:grpSpPr>
        <p:sp>
          <p:nvSpPr>
            <p:cNvPr id="158802" name="Line 82"/>
            <p:cNvSpPr>
              <a:spLocks noChangeShapeType="1"/>
            </p:cNvSpPr>
            <p:nvPr/>
          </p:nvSpPr>
          <p:spPr bwMode="auto">
            <a:xfrm flipH="1" flipV="1">
              <a:off x="619" y="1408"/>
              <a:ext cx="26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58803" name="Line 83"/>
            <p:cNvSpPr>
              <a:spLocks noChangeShapeType="1"/>
            </p:cNvSpPr>
            <p:nvPr/>
          </p:nvSpPr>
          <p:spPr bwMode="auto">
            <a:xfrm flipV="1">
              <a:off x="651" y="1419"/>
              <a:ext cx="32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grpSp>
        <p:nvGrpSpPr>
          <p:cNvPr id="158804" name="Group 84"/>
          <p:cNvGrpSpPr>
            <a:grpSpLocks/>
          </p:cNvGrpSpPr>
          <p:nvPr/>
        </p:nvGrpSpPr>
        <p:grpSpPr bwMode="auto">
          <a:xfrm rot="-1712399">
            <a:off x="4846638" y="4419600"/>
            <a:ext cx="101600" cy="101600"/>
            <a:chOff x="619" y="1408"/>
            <a:chExt cx="64" cy="64"/>
          </a:xfrm>
        </p:grpSpPr>
        <p:sp>
          <p:nvSpPr>
            <p:cNvPr id="158805" name="Line 85"/>
            <p:cNvSpPr>
              <a:spLocks noChangeShapeType="1"/>
            </p:cNvSpPr>
            <p:nvPr/>
          </p:nvSpPr>
          <p:spPr bwMode="auto">
            <a:xfrm flipH="1" flipV="1">
              <a:off x="619" y="1408"/>
              <a:ext cx="26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58806" name="Line 86"/>
            <p:cNvSpPr>
              <a:spLocks noChangeShapeType="1"/>
            </p:cNvSpPr>
            <p:nvPr/>
          </p:nvSpPr>
          <p:spPr bwMode="auto">
            <a:xfrm flipV="1">
              <a:off x="651" y="1419"/>
              <a:ext cx="32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58835" name="Rectangle 115"/>
          <p:cNvSpPr>
            <a:spLocks noChangeArrowheads="1"/>
          </p:cNvSpPr>
          <p:nvPr/>
        </p:nvSpPr>
        <p:spPr bwMode="auto">
          <a:xfrm>
            <a:off x="4176713" y="0"/>
            <a:ext cx="504825" cy="4048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836" name="Text Box 116"/>
          <p:cNvSpPr txBox="1">
            <a:spLocks noChangeArrowheads="1"/>
          </p:cNvSpPr>
          <p:nvPr/>
        </p:nvSpPr>
        <p:spPr bwMode="auto">
          <a:xfrm>
            <a:off x="4059238" y="115888"/>
            <a:ext cx="692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/>
              </a:rPr>
              <a:t>Comida</a:t>
            </a:r>
          </a:p>
        </p:txBody>
      </p:sp>
      <p:sp>
        <p:nvSpPr>
          <p:cNvPr id="158841" name="Text Box 121"/>
          <p:cNvSpPr txBox="1">
            <a:spLocks noChangeArrowheads="1"/>
          </p:cNvSpPr>
          <p:nvPr/>
        </p:nvSpPr>
        <p:spPr bwMode="auto">
          <a:xfrm>
            <a:off x="6001570" y="1989138"/>
            <a:ext cx="2424062" cy="523220"/>
          </a:xfrm>
          <a:prstGeom prst="rect">
            <a:avLst/>
          </a:prstGeom>
          <a:noFill/>
          <a:ln w="28575">
            <a:solidFill>
              <a:srgbClr val="007FD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DESAPARECE </a:t>
            </a:r>
          </a:p>
          <a:p>
            <a:r>
              <a:rPr lang="es-ES" sz="1400" dirty="0">
                <a:effectLst/>
              </a:rPr>
              <a:t>AL CORTAR EL </a:t>
            </a:r>
            <a:r>
              <a:rPr lang="es-ES" sz="1400" dirty="0" smtClean="0">
                <a:effectLst/>
              </a:rPr>
              <a:t>N. VAGO</a:t>
            </a:r>
            <a:endParaRPr lang="es-ES" sz="1400" dirty="0">
              <a:effectLst/>
            </a:endParaRPr>
          </a:p>
        </p:txBody>
      </p:sp>
      <p:sp>
        <p:nvSpPr>
          <p:cNvPr id="158844" name="Rectangle 124"/>
          <p:cNvSpPr>
            <a:spLocks noChangeArrowheads="1"/>
          </p:cNvSpPr>
          <p:nvPr/>
        </p:nvSpPr>
        <p:spPr bwMode="auto">
          <a:xfrm>
            <a:off x="4140200" y="1341438"/>
            <a:ext cx="936625" cy="431800"/>
          </a:xfrm>
          <a:prstGeom prst="rect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845" name="Text Box 125"/>
          <p:cNvSpPr txBox="1">
            <a:spLocks noChangeArrowheads="1"/>
          </p:cNvSpPr>
          <p:nvPr/>
        </p:nvSpPr>
        <p:spPr bwMode="auto">
          <a:xfrm>
            <a:off x="4221163" y="1341438"/>
            <a:ext cx="701675" cy="336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bg1"/>
                </a:solidFill>
                <a:effectLst/>
              </a:rPr>
              <a:t>Bulbo</a:t>
            </a:r>
          </a:p>
        </p:txBody>
      </p:sp>
      <p:sp>
        <p:nvSpPr>
          <p:cNvPr id="158847" name="Rectangle 127"/>
          <p:cNvSpPr>
            <a:spLocks noChangeArrowheads="1"/>
          </p:cNvSpPr>
          <p:nvPr/>
        </p:nvSpPr>
        <p:spPr bwMode="auto">
          <a:xfrm>
            <a:off x="6634163" y="404813"/>
            <a:ext cx="1933575" cy="346075"/>
          </a:xfrm>
          <a:prstGeom prst="rect">
            <a:avLst/>
          </a:prstGeom>
          <a:solidFill>
            <a:srgbClr val="FFABFF"/>
          </a:solidFill>
          <a:ln w="952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Fase DIGESTIVA</a:t>
            </a:r>
          </a:p>
        </p:txBody>
      </p:sp>
      <p:sp>
        <p:nvSpPr>
          <p:cNvPr id="158848" name="Text Box 128"/>
          <p:cNvSpPr txBox="1">
            <a:spLocks noChangeArrowheads="1"/>
          </p:cNvSpPr>
          <p:nvPr/>
        </p:nvSpPr>
        <p:spPr bwMode="auto">
          <a:xfrm>
            <a:off x="652462" y="731881"/>
            <a:ext cx="106997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8849" name="Rectangle 129"/>
          <p:cNvSpPr>
            <a:spLocks noChangeArrowheads="1"/>
          </p:cNvSpPr>
          <p:nvPr/>
        </p:nvSpPr>
        <p:spPr bwMode="auto">
          <a:xfrm>
            <a:off x="6891473" y="839201"/>
            <a:ext cx="1568058" cy="341632"/>
          </a:xfrm>
          <a:prstGeom prst="rect">
            <a:avLst/>
          </a:prstGeom>
          <a:solidFill>
            <a:srgbClr val="71B8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0" dirty="0">
                <a:effectLst/>
              </a:rPr>
              <a:t>1. CEFÁLICA</a:t>
            </a:r>
          </a:p>
        </p:txBody>
      </p:sp>
      <p:sp>
        <p:nvSpPr>
          <p:cNvPr id="158851" name="Line 131"/>
          <p:cNvSpPr>
            <a:spLocks noChangeShapeType="1"/>
          </p:cNvSpPr>
          <p:nvPr/>
        </p:nvSpPr>
        <p:spPr bwMode="auto">
          <a:xfrm>
            <a:off x="2101850" y="23479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8853" name="Line 133"/>
          <p:cNvSpPr>
            <a:spLocks noChangeShapeType="1"/>
          </p:cNvSpPr>
          <p:nvPr/>
        </p:nvSpPr>
        <p:spPr bwMode="auto">
          <a:xfrm>
            <a:off x="2087562" y="4120820"/>
            <a:ext cx="0" cy="7645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8855" name="Text Box 135"/>
          <p:cNvSpPr txBox="1">
            <a:spLocks noChangeArrowheads="1"/>
          </p:cNvSpPr>
          <p:nvPr/>
        </p:nvSpPr>
        <p:spPr bwMode="auto">
          <a:xfrm>
            <a:off x="2286000" y="2997200"/>
            <a:ext cx="615950" cy="336550"/>
          </a:xfrm>
          <a:prstGeom prst="rect">
            <a:avLst/>
          </a:prstGeom>
          <a:solidFill>
            <a:srgbClr val="9CC2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n. X</a:t>
            </a:r>
          </a:p>
        </p:txBody>
      </p:sp>
      <p:sp>
        <p:nvSpPr>
          <p:cNvPr id="158860" name="Rectangle 140"/>
          <p:cNvSpPr>
            <a:spLocks noChangeArrowheads="1"/>
          </p:cNvSpPr>
          <p:nvPr/>
        </p:nvSpPr>
        <p:spPr bwMode="auto">
          <a:xfrm>
            <a:off x="1187450" y="2565400"/>
            <a:ext cx="1781175" cy="365125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effectLst/>
              </a:rPr>
              <a:t>Núcleo dorsal X</a:t>
            </a:r>
            <a:endParaRPr lang="es-ES_tradnl">
              <a:effectLst/>
            </a:endParaRPr>
          </a:p>
        </p:txBody>
      </p:sp>
      <p:sp>
        <p:nvSpPr>
          <p:cNvPr id="158861" name="Rectangle 141"/>
          <p:cNvSpPr>
            <a:spLocks noChangeArrowheads="1"/>
          </p:cNvSpPr>
          <p:nvPr/>
        </p:nvSpPr>
        <p:spPr bwMode="auto">
          <a:xfrm>
            <a:off x="827794" y="3486567"/>
            <a:ext cx="2611612" cy="584775"/>
          </a:xfrm>
          <a:prstGeom prst="rect">
            <a:avLst/>
          </a:prstGeom>
          <a:noFill/>
          <a:ln w="28575">
            <a:solidFill>
              <a:srgbClr val="FF656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N. Entéricas</a:t>
            </a:r>
            <a:endParaRPr lang="es-ES" dirty="0" smtClean="0">
              <a:solidFill>
                <a:srgbClr val="0000CC"/>
              </a:solidFill>
              <a:effectLst/>
            </a:endParaRPr>
          </a:p>
          <a:p>
            <a:r>
              <a:rPr lang="es-ES" dirty="0" smtClean="0">
                <a:effectLst/>
              </a:rPr>
              <a:t>liberación </a:t>
            </a:r>
            <a:r>
              <a:rPr lang="es-ES" dirty="0">
                <a:effectLst/>
              </a:rPr>
              <a:t>de </a:t>
            </a:r>
            <a:r>
              <a:rPr lang="es-ES" dirty="0" err="1">
                <a:solidFill>
                  <a:srgbClr val="0000CC"/>
                </a:solidFill>
                <a:effectLst/>
              </a:rPr>
              <a:t>ACh</a:t>
            </a:r>
            <a:r>
              <a:rPr lang="es-ES" dirty="0">
                <a:solidFill>
                  <a:srgbClr val="0000CC"/>
                </a:solidFill>
                <a:effectLst/>
              </a:rPr>
              <a:t> </a:t>
            </a:r>
            <a:r>
              <a:rPr lang="es-ES" dirty="0">
                <a:effectLst/>
              </a:rPr>
              <a:t>y</a:t>
            </a:r>
            <a:r>
              <a:rPr lang="es-ES" dirty="0">
                <a:solidFill>
                  <a:srgbClr val="0000CC"/>
                </a:solidFill>
                <a:effectLst/>
              </a:rPr>
              <a:t> GRP</a:t>
            </a:r>
            <a:endParaRPr lang="es-ES_tradnl" dirty="0">
              <a:solidFill>
                <a:srgbClr val="0000CC"/>
              </a:solidFill>
              <a:effectLst/>
            </a:endParaRPr>
          </a:p>
        </p:txBody>
      </p:sp>
      <p:sp>
        <p:nvSpPr>
          <p:cNvPr id="158862" name="Rectangle 142"/>
          <p:cNvSpPr>
            <a:spLocks noChangeArrowheads="1"/>
          </p:cNvSpPr>
          <p:nvPr/>
        </p:nvSpPr>
        <p:spPr bwMode="auto">
          <a:xfrm>
            <a:off x="491965" y="4908096"/>
            <a:ext cx="3283270" cy="58477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err="1">
                <a:solidFill>
                  <a:srgbClr val="0000CC"/>
                </a:solidFill>
                <a:effectLst/>
              </a:rPr>
              <a:t>ACh</a:t>
            </a:r>
            <a:r>
              <a:rPr lang="es-ES" dirty="0">
                <a:effectLst/>
              </a:rPr>
              <a:t> + </a:t>
            </a:r>
            <a:r>
              <a:rPr lang="es-ES" dirty="0">
                <a:solidFill>
                  <a:srgbClr val="FF0000"/>
                </a:solidFill>
                <a:effectLst/>
              </a:rPr>
              <a:t>Gastrina</a:t>
            </a:r>
            <a:r>
              <a:rPr lang="es-ES" dirty="0">
                <a:effectLst/>
              </a:rPr>
              <a:t> + </a:t>
            </a:r>
            <a:r>
              <a:rPr lang="es-ES" dirty="0">
                <a:solidFill>
                  <a:srgbClr val="D26310"/>
                </a:solidFill>
                <a:effectLst/>
              </a:rPr>
              <a:t>Histamina</a:t>
            </a:r>
            <a:r>
              <a:rPr lang="es-ES" dirty="0">
                <a:effectLst/>
              </a:rPr>
              <a:t> = </a:t>
            </a:r>
          </a:p>
          <a:p>
            <a:r>
              <a:rPr lang="es-ES" dirty="0">
                <a:effectLst/>
              </a:rPr>
              <a:t>secreción de </a:t>
            </a:r>
            <a:r>
              <a:rPr lang="es-ES" dirty="0" err="1">
                <a:effectLst/>
              </a:rPr>
              <a:t>HCl</a:t>
            </a:r>
            <a:endParaRPr lang="es-ES_tradnl" dirty="0">
              <a:effectLst/>
            </a:endParaRPr>
          </a:p>
        </p:txBody>
      </p:sp>
      <p:sp>
        <p:nvSpPr>
          <p:cNvPr id="158863" name="Text Box 143"/>
          <p:cNvSpPr txBox="1">
            <a:spLocks noChangeArrowheads="1"/>
          </p:cNvSpPr>
          <p:nvPr/>
        </p:nvSpPr>
        <p:spPr bwMode="auto">
          <a:xfrm>
            <a:off x="4595813" y="3422650"/>
            <a:ext cx="6238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solidFill>
                  <a:srgbClr val="0000CC"/>
                </a:solidFill>
                <a:effectLst/>
              </a:rPr>
              <a:t>ACh</a:t>
            </a:r>
          </a:p>
        </p:txBody>
      </p:sp>
      <p:sp>
        <p:nvSpPr>
          <p:cNvPr id="158864" name="Text Box 144"/>
          <p:cNvSpPr txBox="1">
            <a:spLocks noChangeArrowheads="1"/>
          </p:cNvSpPr>
          <p:nvPr/>
        </p:nvSpPr>
        <p:spPr bwMode="auto">
          <a:xfrm>
            <a:off x="4859338" y="5421313"/>
            <a:ext cx="6080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solidFill>
                  <a:srgbClr val="0000CC"/>
                </a:solidFill>
                <a:effectLst/>
              </a:rPr>
              <a:t>GRP</a:t>
            </a:r>
          </a:p>
        </p:txBody>
      </p:sp>
      <p:sp>
        <p:nvSpPr>
          <p:cNvPr id="158865" name="Rectangle 145"/>
          <p:cNvSpPr>
            <a:spLocks noChangeArrowheads="1"/>
          </p:cNvSpPr>
          <p:nvPr/>
        </p:nvSpPr>
        <p:spPr bwMode="auto">
          <a:xfrm>
            <a:off x="1120775" y="1700213"/>
            <a:ext cx="2025650" cy="609600"/>
          </a:xfrm>
          <a:prstGeom prst="rect">
            <a:avLst/>
          </a:prstGeom>
          <a:noFill/>
          <a:ln w="28575">
            <a:solidFill>
              <a:srgbClr val="FFA7A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Quimiorreceptores</a:t>
            </a:r>
          </a:p>
          <a:p>
            <a:r>
              <a:rPr lang="es-ES">
                <a:effectLst/>
              </a:rPr>
              <a:t>Sentidos</a:t>
            </a:r>
          </a:p>
        </p:txBody>
      </p:sp>
      <p:sp>
        <p:nvSpPr>
          <p:cNvPr id="158866" name="Line 146"/>
          <p:cNvSpPr>
            <a:spLocks noChangeShapeType="1"/>
          </p:cNvSpPr>
          <p:nvPr/>
        </p:nvSpPr>
        <p:spPr bwMode="auto">
          <a:xfrm>
            <a:off x="2124075" y="2995613"/>
            <a:ext cx="0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8782" name="Freeform 62"/>
          <p:cNvSpPr>
            <a:spLocks/>
          </p:cNvSpPr>
          <p:nvPr/>
        </p:nvSpPr>
        <p:spPr bwMode="auto">
          <a:xfrm>
            <a:off x="5148263" y="2852738"/>
            <a:ext cx="2303462" cy="3400425"/>
          </a:xfrm>
          <a:custGeom>
            <a:avLst/>
            <a:gdLst>
              <a:gd name="T0" fmla="*/ 1291 w 1840"/>
              <a:gd name="T1" fmla="*/ 2142 h 2142"/>
              <a:gd name="T2" fmla="*/ 1359 w 1840"/>
              <a:gd name="T3" fmla="*/ 2108 h 2142"/>
              <a:gd name="T4" fmla="*/ 1488 w 1840"/>
              <a:gd name="T5" fmla="*/ 2030 h 2142"/>
              <a:gd name="T6" fmla="*/ 1609 w 1840"/>
              <a:gd name="T7" fmla="*/ 1927 h 2142"/>
              <a:gd name="T8" fmla="*/ 1686 w 1840"/>
              <a:gd name="T9" fmla="*/ 1755 h 2142"/>
              <a:gd name="T10" fmla="*/ 1755 w 1840"/>
              <a:gd name="T11" fmla="*/ 1523 h 2142"/>
              <a:gd name="T12" fmla="*/ 1798 w 1840"/>
              <a:gd name="T13" fmla="*/ 1265 h 2142"/>
              <a:gd name="T14" fmla="*/ 1824 w 1840"/>
              <a:gd name="T15" fmla="*/ 998 h 2142"/>
              <a:gd name="T16" fmla="*/ 1832 w 1840"/>
              <a:gd name="T17" fmla="*/ 723 h 2142"/>
              <a:gd name="T18" fmla="*/ 1772 w 1840"/>
              <a:gd name="T19" fmla="*/ 431 h 2142"/>
              <a:gd name="T20" fmla="*/ 1686 w 1840"/>
              <a:gd name="T21" fmla="*/ 250 h 2142"/>
              <a:gd name="T22" fmla="*/ 1497 w 1840"/>
              <a:gd name="T23" fmla="*/ 112 h 2142"/>
              <a:gd name="T24" fmla="*/ 1385 w 1840"/>
              <a:gd name="T25" fmla="*/ 61 h 2142"/>
              <a:gd name="T26" fmla="*/ 1196 w 1840"/>
              <a:gd name="T27" fmla="*/ 18 h 2142"/>
              <a:gd name="T28" fmla="*/ 938 w 1840"/>
              <a:gd name="T29" fmla="*/ 0 h 2142"/>
              <a:gd name="T30" fmla="*/ 757 w 1840"/>
              <a:gd name="T31" fmla="*/ 18 h 2142"/>
              <a:gd name="T32" fmla="*/ 577 w 1840"/>
              <a:gd name="T33" fmla="*/ 86 h 2142"/>
              <a:gd name="T34" fmla="*/ 379 w 1840"/>
              <a:gd name="T35" fmla="*/ 190 h 2142"/>
              <a:gd name="T36" fmla="*/ 164 w 1840"/>
              <a:gd name="T37" fmla="*/ 370 h 2142"/>
              <a:gd name="T38" fmla="*/ 86 w 1840"/>
              <a:gd name="T39" fmla="*/ 465 h 2142"/>
              <a:gd name="T40" fmla="*/ 43 w 1840"/>
              <a:gd name="T41" fmla="*/ 560 h 2142"/>
              <a:gd name="T42" fmla="*/ 0 w 1840"/>
              <a:gd name="T43" fmla="*/ 654 h 2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40" h="2142">
                <a:moveTo>
                  <a:pt x="1291" y="2142"/>
                </a:moveTo>
                <a:cubicBezTo>
                  <a:pt x="1308" y="2134"/>
                  <a:pt x="1326" y="2126"/>
                  <a:pt x="1359" y="2108"/>
                </a:cubicBezTo>
                <a:cubicBezTo>
                  <a:pt x="1391" y="2089"/>
                  <a:pt x="1446" y="2060"/>
                  <a:pt x="1488" y="2030"/>
                </a:cubicBezTo>
                <a:cubicBezTo>
                  <a:pt x="1529" y="1999"/>
                  <a:pt x="1576" y="1972"/>
                  <a:pt x="1609" y="1927"/>
                </a:cubicBezTo>
                <a:cubicBezTo>
                  <a:pt x="1641" y="1881"/>
                  <a:pt x="1661" y="1822"/>
                  <a:pt x="1686" y="1755"/>
                </a:cubicBezTo>
                <a:cubicBezTo>
                  <a:pt x="1710" y="1687"/>
                  <a:pt x="1736" y="1604"/>
                  <a:pt x="1755" y="1523"/>
                </a:cubicBezTo>
                <a:cubicBezTo>
                  <a:pt x="1773" y="1441"/>
                  <a:pt x="1786" y="1352"/>
                  <a:pt x="1798" y="1265"/>
                </a:cubicBezTo>
                <a:cubicBezTo>
                  <a:pt x="1809" y="1177"/>
                  <a:pt x="1818" y="1088"/>
                  <a:pt x="1824" y="998"/>
                </a:cubicBezTo>
                <a:cubicBezTo>
                  <a:pt x="1829" y="907"/>
                  <a:pt x="1840" y="817"/>
                  <a:pt x="1832" y="723"/>
                </a:cubicBezTo>
                <a:cubicBezTo>
                  <a:pt x="1823" y="628"/>
                  <a:pt x="1796" y="509"/>
                  <a:pt x="1772" y="431"/>
                </a:cubicBezTo>
                <a:cubicBezTo>
                  <a:pt x="1747" y="352"/>
                  <a:pt x="1731" y="303"/>
                  <a:pt x="1686" y="250"/>
                </a:cubicBezTo>
                <a:cubicBezTo>
                  <a:pt x="1640" y="196"/>
                  <a:pt x="1547" y="143"/>
                  <a:pt x="1497" y="112"/>
                </a:cubicBezTo>
                <a:cubicBezTo>
                  <a:pt x="1446" y="80"/>
                  <a:pt x="1435" y="76"/>
                  <a:pt x="1385" y="61"/>
                </a:cubicBezTo>
                <a:cubicBezTo>
                  <a:pt x="1334" y="45"/>
                  <a:pt x="1270" y="28"/>
                  <a:pt x="1196" y="18"/>
                </a:cubicBezTo>
                <a:cubicBezTo>
                  <a:pt x="1121" y="7"/>
                  <a:pt x="1011" y="0"/>
                  <a:pt x="938" y="0"/>
                </a:cubicBezTo>
                <a:cubicBezTo>
                  <a:pt x="865" y="0"/>
                  <a:pt x="817" y="3"/>
                  <a:pt x="757" y="18"/>
                </a:cubicBezTo>
                <a:cubicBezTo>
                  <a:pt x="696" y="32"/>
                  <a:pt x="639" y="57"/>
                  <a:pt x="577" y="86"/>
                </a:cubicBezTo>
                <a:cubicBezTo>
                  <a:pt x="514" y="114"/>
                  <a:pt x="447" y="142"/>
                  <a:pt x="379" y="190"/>
                </a:cubicBezTo>
                <a:cubicBezTo>
                  <a:pt x="310" y="237"/>
                  <a:pt x="212" y="324"/>
                  <a:pt x="164" y="370"/>
                </a:cubicBezTo>
                <a:cubicBezTo>
                  <a:pt x="115" y="415"/>
                  <a:pt x="106" y="433"/>
                  <a:pt x="86" y="465"/>
                </a:cubicBezTo>
                <a:cubicBezTo>
                  <a:pt x="65" y="496"/>
                  <a:pt x="57" y="528"/>
                  <a:pt x="43" y="560"/>
                </a:cubicBezTo>
                <a:cubicBezTo>
                  <a:pt x="28" y="591"/>
                  <a:pt x="12" y="621"/>
                  <a:pt x="0" y="654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869" name="Text Box 149"/>
          <p:cNvSpPr txBox="1">
            <a:spLocks noChangeArrowheads="1"/>
          </p:cNvSpPr>
          <p:nvPr/>
        </p:nvSpPr>
        <p:spPr bwMode="auto">
          <a:xfrm>
            <a:off x="6607746" y="1300698"/>
            <a:ext cx="1909497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 hay comida</a:t>
            </a:r>
          </a:p>
        </p:txBody>
      </p:sp>
      <p:sp>
        <p:nvSpPr>
          <p:cNvPr id="158838" name="Text Box 118"/>
          <p:cNvSpPr txBox="1">
            <a:spLocks noChangeArrowheads="1"/>
          </p:cNvSpPr>
          <p:nvPr/>
        </p:nvSpPr>
        <p:spPr bwMode="auto">
          <a:xfrm>
            <a:off x="6300788" y="6092825"/>
            <a:ext cx="1319212" cy="346075"/>
          </a:xfrm>
          <a:prstGeom prst="rect">
            <a:avLst/>
          </a:prstGeom>
          <a:solidFill>
            <a:srgbClr val="FFBDBD"/>
          </a:solidFill>
          <a:ln w="9525">
            <a:solidFill>
              <a:srgbClr val="FF656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00000"/>
                </a:solidFill>
              </a:rPr>
              <a:t>GASTRINA</a:t>
            </a:r>
          </a:p>
        </p:txBody>
      </p:sp>
      <p:sp>
        <p:nvSpPr>
          <p:cNvPr id="158776" name="Rectangle 56"/>
          <p:cNvSpPr>
            <a:spLocks noChangeAspect="1" noChangeArrowheads="1"/>
          </p:cNvSpPr>
          <p:nvPr/>
        </p:nvSpPr>
        <p:spPr bwMode="auto">
          <a:xfrm rot="10800000" flipV="1">
            <a:off x="7164388" y="4508500"/>
            <a:ext cx="1330325" cy="309563"/>
          </a:xfrm>
          <a:prstGeom prst="rect">
            <a:avLst/>
          </a:prstGeom>
          <a:solidFill>
            <a:srgbClr val="FF5050"/>
          </a:solidFill>
          <a:ln>
            <a:noFill/>
          </a:ln>
          <a:effectLst/>
          <a:extLst/>
        </p:spPr>
        <p:txBody>
          <a:bodyPr lIns="90487" tIns="44450" rIns="90487" bIns="4445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effectLst/>
                <a:latin typeface="Arial" charset="0"/>
              </a:rPr>
              <a:t>circulación</a:t>
            </a:r>
          </a:p>
        </p:txBody>
      </p:sp>
      <p:sp>
        <p:nvSpPr>
          <p:cNvPr id="158870" name="Line 150"/>
          <p:cNvSpPr>
            <a:spLocks noChangeShapeType="1"/>
          </p:cNvSpPr>
          <p:nvPr/>
        </p:nvSpPr>
        <p:spPr bwMode="auto">
          <a:xfrm>
            <a:off x="1835150" y="3213100"/>
            <a:ext cx="5048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71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69" name="Line 150"/>
          <p:cNvSpPr>
            <a:spLocks noChangeShapeType="1"/>
          </p:cNvSpPr>
          <p:nvPr/>
        </p:nvSpPr>
        <p:spPr bwMode="auto">
          <a:xfrm>
            <a:off x="1835696" y="3140968"/>
            <a:ext cx="5048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5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15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5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5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58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58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8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8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8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2000"/>
                                        <p:tgtEl>
                                          <p:spTgt spid="158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77" grpId="0" animBg="1"/>
      <p:bldP spid="158841" grpId="0" animBg="1"/>
      <p:bldP spid="158851" grpId="0" animBg="1"/>
      <p:bldP spid="158853" grpId="0" animBg="1"/>
      <p:bldP spid="158855" grpId="0" animBg="1"/>
      <p:bldP spid="158860" grpId="0" animBg="1"/>
      <p:bldP spid="158861" grpId="0" animBg="1"/>
      <p:bldP spid="158862" grpId="0" animBg="1"/>
      <p:bldP spid="158863" grpId="0"/>
      <p:bldP spid="158864" grpId="0"/>
      <p:bldP spid="158865" grpId="0" animBg="1"/>
      <p:bldP spid="158866" grpId="0" animBg="1"/>
      <p:bldP spid="158838" grpId="0" animBg="1"/>
      <p:bldP spid="158870" grpId="0" animBg="1"/>
      <p:bldP spid="6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48" name="Rectangle 16"/>
          <p:cNvSpPr>
            <a:spLocks noChangeArrowheads="1"/>
          </p:cNvSpPr>
          <p:nvPr/>
        </p:nvSpPr>
        <p:spPr bwMode="auto">
          <a:xfrm>
            <a:off x="2097211" y="3789040"/>
            <a:ext cx="5010149" cy="129266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2000" b="0" dirty="0">
                <a:effectLst/>
              </a:rPr>
              <a:t>* Aprox. el 60% del </a:t>
            </a:r>
            <a:r>
              <a:rPr lang="es-ES" sz="2000" b="0" dirty="0" smtClean="0">
                <a:effectLst/>
              </a:rPr>
              <a:t>total de la secreción</a:t>
            </a:r>
            <a:endParaRPr lang="es-ES" sz="2000" b="0" dirty="0">
              <a:effectLst/>
            </a:endParaRPr>
          </a:p>
          <a:p>
            <a:pPr algn="l"/>
            <a:endParaRPr lang="es-ES" sz="1000" b="0" dirty="0">
              <a:effectLst/>
            </a:endParaRPr>
          </a:p>
          <a:p>
            <a:pPr algn="l"/>
            <a:r>
              <a:rPr lang="es-ES" sz="2000" b="0" dirty="0" smtClean="0">
                <a:effectLst/>
              </a:rPr>
              <a:t>* Controlada </a:t>
            </a:r>
            <a:r>
              <a:rPr lang="es-ES" sz="2000" b="0" dirty="0">
                <a:effectLst/>
              </a:rPr>
              <a:t>por reflejos </a:t>
            </a:r>
            <a:r>
              <a:rPr lang="es-ES" sz="2000" dirty="0" smtClean="0">
                <a:effectLst/>
              </a:rPr>
              <a:t>locales</a:t>
            </a:r>
            <a:r>
              <a:rPr lang="es-ES" sz="2000" b="0" dirty="0">
                <a:effectLst/>
              </a:rPr>
              <a:t>, </a:t>
            </a:r>
            <a:endParaRPr lang="es-ES" sz="2000" b="0" dirty="0" smtClean="0">
              <a:effectLst/>
            </a:endParaRPr>
          </a:p>
          <a:p>
            <a:pPr algn="l"/>
            <a:r>
              <a:rPr lang="es-ES" sz="2000" dirty="0" smtClean="0">
                <a:effectLst/>
              </a:rPr>
              <a:t>  </a:t>
            </a:r>
            <a:r>
              <a:rPr lang="es-ES" sz="2000" dirty="0" err="1" smtClean="0">
                <a:effectLst/>
              </a:rPr>
              <a:t>vagovagales</a:t>
            </a:r>
            <a:r>
              <a:rPr lang="es-ES" sz="2000" b="0" dirty="0" smtClean="0">
                <a:effectLst/>
              </a:rPr>
              <a:t> </a:t>
            </a:r>
            <a:r>
              <a:rPr lang="es-ES" sz="2000" b="0" dirty="0">
                <a:effectLst/>
              </a:rPr>
              <a:t>y </a:t>
            </a:r>
            <a:r>
              <a:rPr lang="es-ES" sz="2000" b="0" dirty="0" smtClean="0">
                <a:effectLst/>
              </a:rPr>
              <a:t>por </a:t>
            </a:r>
            <a:r>
              <a:rPr lang="es-ES" sz="2000" dirty="0" smtClean="0">
                <a:effectLst/>
              </a:rPr>
              <a:t>hormonas</a:t>
            </a:r>
            <a:endParaRPr lang="es-ES" sz="2000" dirty="0">
              <a:effectLst/>
            </a:endParaRPr>
          </a:p>
          <a:p>
            <a:pPr algn="l"/>
            <a:endParaRPr lang="es-ES" sz="800" dirty="0">
              <a:effectLst/>
            </a:endParaRPr>
          </a:p>
        </p:txBody>
      </p:sp>
      <p:sp>
        <p:nvSpPr>
          <p:cNvPr id="146449" name="Rectangle 17"/>
          <p:cNvSpPr>
            <a:spLocks noChangeArrowheads="1"/>
          </p:cNvSpPr>
          <p:nvPr/>
        </p:nvSpPr>
        <p:spPr bwMode="auto">
          <a:xfrm>
            <a:off x="3601243" y="1309915"/>
            <a:ext cx="194151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2. GÁSTRICA</a:t>
            </a:r>
          </a:p>
        </p:txBody>
      </p:sp>
      <p:sp>
        <p:nvSpPr>
          <p:cNvPr id="146458" name="Rectangle 26"/>
          <p:cNvSpPr>
            <a:spLocks noChangeArrowheads="1"/>
          </p:cNvSpPr>
          <p:nvPr/>
        </p:nvSpPr>
        <p:spPr bwMode="auto">
          <a:xfrm>
            <a:off x="6696075" y="476250"/>
            <a:ext cx="1952625" cy="365125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Fase DIGESTIVA</a:t>
            </a:r>
          </a:p>
        </p:txBody>
      </p:sp>
      <p:sp>
        <p:nvSpPr>
          <p:cNvPr id="146460" name="Text Box 28"/>
          <p:cNvSpPr txBox="1">
            <a:spLocks noChangeArrowheads="1"/>
          </p:cNvSpPr>
          <p:nvPr/>
        </p:nvSpPr>
        <p:spPr bwMode="auto">
          <a:xfrm>
            <a:off x="3167186" y="2598738"/>
            <a:ext cx="2870200" cy="850900"/>
          </a:xfrm>
          <a:prstGeom prst="rect">
            <a:avLst/>
          </a:prstGeom>
          <a:solidFill>
            <a:srgbClr val="C9C9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“A TRABAJAR”</a:t>
            </a:r>
          </a:p>
          <a:p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 comida está aquí</a:t>
            </a:r>
          </a:p>
        </p:txBody>
      </p:sp>
      <p:sp>
        <p:nvSpPr>
          <p:cNvPr id="146463" name="Text Box 31"/>
          <p:cNvSpPr txBox="1">
            <a:spLocks noChangeArrowheads="1"/>
          </p:cNvSpPr>
          <p:nvPr/>
        </p:nvSpPr>
        <p:spPr bwMode="auto">
          <a:xfrm>
            <a:off x="3264420" y="1988840"/>
            <a:ext cx="2675732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Comida en estómago</a:t>
            </a:r>
          </a:p>
        </p:txBody>
      </p:sp>
      <p:sp>
        <p:nvSpPr>
          <p:cNvPr id="146465" name="Text Box 33"/>
          <p:cNvSpPr txBox="1">
            <a:spLocks noChangeArrowheads="1"/>
          </p:cNvSpPr>
          <p:nvPr/>
        </p:nvSpPr>
        <p:spPr bwMode="auto">
          <a:xfrm>
            <a:off x="1116013" y="10826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6466" name="Text Box 34"/>
          <p:cNvSpPr txBox="1">
            <a:spLocks noChangeArrowheads="1"/>
          </p:cNvSpPr>
          <p:nvPr/>
        </p:nvSpPr>
        <p:spPr bwMode="auto">
          <a:xfrm>
            <a:off x="1428750" y="10826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6467" name="Text Box 35"/>
          <p:cNvSpPr txBox="1">
            <a:spLocks noChangeArrowheads="1"/>
          </p:cNvSpPr>
          <p:nvPr/>
        </p:nvSpPr>
        <p:spPr bwMode="auto">
          <a:xfrm>
            <a:off x="1763713" y="10826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6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6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8" grpId="0" animBg="1"/>
      <p:bldP spid="146460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768" name="Text Box 112"/>
          <p:cNvSpPr txBox="1">
            <a:spLocks noChangeArrowheads="1"/>
          </p:cNvSpPr>
          <p:nvPr/>
        </p:nvSpPr>
        <p:spPr bwMode="auto">
          <a:xfrm>
            <a:off x="3190429" y="1077119"/>
            <a:ext cx="2731838" cy="76944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 smtClean="0">
                <a:effectLst/>
              </a:rPr>
              <a:t>Reflejos </a:t>
            </a:r>
            <a:r>
              <a:rPr lang="es-ES" sz="2000" dirty="0" smtClean="0">
                <a:effectLst/>
              </a:rPr>
              <a:t>LOCALES</a:t>
            </a:r>
            <a:r>
              <a:rPr lang="es-ES" sz="2000" b="0" dirty="0" smtClean="0">
                <a:effectLst/>
              </a:rPr>
              <a:t> </a:t>
            </a:r>
          </a:p>
          <a:p>
            <a:r>
              <a:rPr lang="es-ES" sz="2000" b="0" dirty="0" smtClean="0">
                <a:effectLst/>
              </a:rPr>
              <a:t>(</a:t>
            </a:r>
            <a:r>
              <a:rPr lang="es-ES" sz="2000" b="0" dirty="0">
                <a:effectLst/>
              </a:rPr>
              <a:t>SNE)</a:t>
            </a:r>
          </a:p>
        </p:txBody>
      </p:sp>
      <p:sp>
        <p:nvSpPr>
          <p:cNvPr id="198773" name="Text Box 117"/>
          <p:cNvSpPr txBox="1">
            <a:spLocks noChangeArrowheads="1"/>
          </p:cNvSpPr>
          <p:nvPr/>
        </p:nvSpPr>
        <p:spPr bwMode="auto">
          <a:xfrm>
            <a:off x="2195736" y="1077119"/>
            <a:ext cx="87963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8777" name="Line 121"/>
          <p:cNvSpPr>
            <a:spLocks noChangeShapeType="1"/>
          </p:cNvSpPr>
          <p:nvPr/>
        </p:nvSpPr>
        <p:spPr bwMode="auto">
          <a:xfrm>
            <a:off x="3308573" y="3279775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780" name="Line 124"/>
          <p:cNvSpPr>
            <a:spLocks noChangeShapeType="1"/>
          </p:cNvSpPr>
          <p:nvPr/>
        </p:nvSpPr>
        <p:spPr bwMode="auto">
          <a:xfrm>
            <a:off x="5564411" y="3279775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781" name="Line 125"/>
          <p:cNvSpPr>
            <a:spLocks noChangeShapeType="1"/>
          </p:cNvSpPr>
          <p:nvPr/>
        </p:nvSpPr>
        <p:spPr bwMode="auto">
          <a:xfrm>
            <a:off x="3453036" y="4214813"/>
            <a:ext cx="382587" cy="6540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782" name="Line 126"/>
          <p:cNvSpPr>
            <a:spLocks noChangeShapeType="1"/>
          </p:cNvSpPr>
          <p:nvPr/>
        </p:nvSpPr>
        <p:spPr bwMode="auto">
          <a:xfrm flipH="1">
            <a:off x="5268913" y="4050052"/>
            <a:ext cx="288925" cy="7921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786" name="Rectangle 130"/>
          <p:cNvSpPr>
            <a:spLocks noChangeArrowheads="1"/>
          </p:cNvSpPr>
          <p:nvPr/>
        </p:nvSpPr>
        <p:spPr bwMode="auto">
          <a:xfrm>
            <a:off x="2324323" y="2133600"/>
            <a:ext cx="1792288" cy="395288"/>
          </a:xfrm>
          <a:prstGeom prst="rect">
            <a:avLst/>
          </a:prstGeom>
          <a:solidFill>
            <a:srgbClr val="E8A0E5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DISTENSIÓN</a:t>
            </a:r>
            <a:endParaRPr lang="es-ES_tradnl" sz="1800" b="0">
              <a:effectLst/>
            </a:endParaRPr>
          </a:p>
        </p:txBody>
      </p:sp>
      <p:sp>
        <p:nvSpPr>
          <p:cNvPr id="198787" name="Rectangle 131"/>
          <p:cNvSpPr>
            <a:spLocks noChangeArrowheads="1"/>
          </p:cNvSpPr>
          <p:nvPr/>
        </p:nvSpPr>
        <p:spPr bwMode="auto">
          <a:xfrm>
            <a:off x="4340448" y="2133600"/>
            <a:ext cx="2725738" cy="395288"/>
          </a:xfrm>
          <a:prstGeom prst="rect">
            <a:avLst/>
          </a:prstGeom>
          <a:solidFill>
            <a:srgbClr val="D7AFFF"/>
          </a:solidFill>
          <a:ln w="28575">
            <a:solidFill>
              <a:srgbClr val="99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PEPTONAS/PÉPTIDOS</a:t>
            </a:r>
          </a:p>
        </p:txBody>
      </p:sp>
      <p:sp>
        <p:nvSpPr>
          <p:cNvPr id="198788" name="Rectangle 132"/>
          <p:cNvSpPr>
            <a:spLocks noChangeArrowheads="1"/>
          </p:cNvSpPr>
          <p:nvPr/>
        </p:nvSpPr>
        <p:spPr bwMode="auto">
          <a:xfrm>
            <a:off x="2195736" y="2641600"/>
            <a:ext cx="2270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Mecanorreceptores</a:t>
            </a:r>
          </a:p>
          <a:p>
            <a:r>
              <a:rPr lang="es-ES" sz="1800" b="0">
                <a:effectLst/>
              </a:rPr>
              <a:t>locales</a:t>
            </a:r>
            <a:endParaRPr lang="es-ES_tradnl" sz="1800" b="0">
              <a:effectLst/>
            </a:endParaRPr>
          </a:p>
        </p:txBody>
      </p:sp>
      <p:sp>
        <p:nvSpPr>
          <p:cNvPr id="198789" name="Rectangle 133"/>
          <p:cNvSpPr>
            <a:spLocks noChangeArrowheads="1"/>
          </p:cNvSpPr>
          <p:nvPr/>
        </p:nvSpPr>
        <p:spPr bwMode="auto">
          <a:xfrm>
            <a:off x="4556348" y="2643188"/>
            <a:ext cx="22129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Quimiorreceptores</a:t>
            </a:r>
          </a:p>
          <a:p>
            <a:r>
              <a:rPr lang="es-ES" sz="1800" b="0">
                <a:effectLst/>
              </a:rPr>
              <a:t>locales</a:t>
            </a:r>
          </a:p>
        </p:txBody>
      </p:sp>
      <p:sp>
        <p:nvSpPr>
          <p:cNvPr id="198790" name="Rectangle 134"/>
          <p:cNvSpPr>
            <a:spLocks noChangeArrowheads="1"/>
          </p:cNvSpPr>
          <p:nvPr/>
        </p:nvSpPr>
        <p:spPr bwMode="auto">
          <a:xfrm>
            <a:off x="2355102" y="3517900"/>
            <a:ext cx="1973618" cy="707886"/>
          </a:xfrm>
          <a:prstGeom prst="rect">
            <a:avLst/>
          </a:prstGeom>
          <a:noFill/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effectLst/>
              </a:rPr>
              <a:t>Liberación </a:t>
            </a:r>
          </a:p>
          <a:p>
            <a:r>
              <a:rPr lang="es-ES" sz="2000" b="0" dirty="0" err="1">
                <a:effectLst/>
              </a:rPr>
              <a:t>ACh</a:t>
            </a:r>
            <a:r>
              <a:rPr lang="es-ES" sz="2000" b="0" dirty="0">
                <a:effectLst/>
              </a:rPr>
              <a:t> y Gastrina</a:t>
            </a:r>
            <a:endParaRPr lang="es-ES_tradnl" sz="2000" b="0" dirty="0">
              <a:effectLst/>
            </a:endParaRPr>
          </a:p>
        </p:txBody>
      </p:sp>
      <p:sp>
        <p:nvSpPr>
          <p:cNvPr id="198791" name="Rectangle 135"/>
          <p:cNvSpPr>
            <a:spLocks noChangeArrowheads="1"/>
          </p:cNvSpPr>
          <p:nvPr/>
        </p:nvSpPr>
        <p:spPr bwMode="auto">
          <a:xfrm>
            <a:off x="4461098" y="3590925"/>
            <a:ext cx="2509020" cy="400110"/>
          </a:xfrm>
          <a:prstGeom prst="rect">
            <a:avLst/>
          </a:prstGeom>
          <a:noFill/>
          <a:ln w="28575">
            <a:solidFill>
              <a:srgbClr val="99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 dirty="0">
                <a:effectLst/>
              </a:rPr>
              <a:t>Liberación Gastrina</a:t>
            </a:r>
            <a:endParaRPr lang="es-ES_tradnl" sz="2000" b="0" dirty="0">
              <a:effectLst/>
            </a:endParaRPr>
          </a:p>
        </p:txBody>
      </p:sp>
      <p:sp>
        <p:nvSpPr>
          <p:cNvPr id="198792" name="Rectangle 136"/>
          <p:cNvSpPr>
            <a:spLocks noChangeArrowheads="1"/>
          </p:cNvSpPr>
          <p:nvPr/>
        </p:nvSpPr>
        <p:spPr bwMode="auto">
          <a:xfrm>
            <a:off x="2083555" y="4868863"/>
            <a:ext cx="4945585" cy="523220"/>
          </a:xfrm>
          <a:prstGeom prst="rect">
            <a:avLst/>
          </a:prstGeom>
          <a:solidFill>
            <a:srgbClr val="FFBA97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800" b="0" dirty="0"/>
              <a:t>Secreción </a:t>
            </a:r>
            <a:r>
              <a:rPr lang="es-ES" sz="2800" b="0" dirty="0" err="1"/>
              <a:t>HCl</a:t>
            </a:r>
            <a:r>
              <a:rPr lang="es-ES" sz="2800" b="0" dirty="0"/>
              <a:t> y </a:t>
            </a:r>
            <a:r>
              <a:rPr lang="es-ES" sz="2800" b="0" dirty="0" err="1"/>
              <a:t>pepsinógeno</a:t>
            </a:r>
            <a:endParaRPr lang="es-ES_tradnl" sz="2800" b="0" dirty="0"/>
          </a:p>
        </p:txBody>
      </p:sp>
      <p:sp>
        <p:nvSpPr>
          <p:cNvPr id="198887" name="Rectangle 231"/>
          <p:cNvSpPr>
            <a:spLocks noChangeArrowheads="1"/>
          </p:cNvSpPr>
          <p:nvPr/>
        </p:nvSpPr>
        <p:spPr bwMode="auto">
          <a:xfrm>
            <a:off x="6696075" y="476250"/>
            <a:ext cx="1952625" cy="365125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Fase DIGESTIVA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893091" y="884465"/>
            <a:ext cx="175560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2. GÁSTRICA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777" grpId="0" animBg="1"/>
      <p:bldP spid="198780" grpId="0" animBg="1"/>
      <p:bldP spid="198781" grpId="0" animBg="1"/>
      <p:bldP spid="198782" grpId="0" animBg="1"/>
      <p:bldP spid="198786" grpId="0" animBg="1"/>
      <p:bldP spid="198787" grpId="0" animBg="1"/>
      <p:bldP spid="198788" grpId="0"/>
      <p:bldP spid="198789" grpId="0"/>
      <p:bldP spid="198790" grpId="0" animBg="1"/>
      <p:bldP spid="198791" grpId="0" animBg="1"/>
      <p:bldP spid="19879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22" name="Picture 2" descr="img2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6" b="31552"/>
          <a:stretch>
            <a:fillRect/>
          </a:stretch>
        </p:blipFill>
        <p:spPr>
          <a:xfrm>
            <a:off x="1547813" y="1844675"/>
            <a:ext cx="7056437" cy="4244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6916738" y="1052513"/>
            <a:ext cx="1687512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2. GÁSTRICA</a:t>
            </a: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1403350" y="3933825"/>
            <a:ext cx="1584325" cy="6477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27" name="Text Box 7"/>
          <p:cNvSpPr txBox="1">
            <a:spLocks noChangeArrowheads="1"/>
          </p:cNvSpPr>
          <p:nvPr/>
        </p:nvSpPr>
        <p:spPr bwMode="auto">
          <a:xfrm>
            <a:off x="1587008" y="1050101"/>
            <a:ext cx="248016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Reflejos LOCALES</a:t>
            </a:r>
            <a:endParaRPr lang="es-ES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5530" name="Rectangle 10"/>
          <p:cNvSpPr>
            <a:spLocks noChangeArrowheads="1"/>
          </p:cNvSpPr>
          <p:nvPr/>
        </p:nvSpPr>
        <p:spPr bwMode="auto">
          <a:xfrm>
            <a:off x="6559550" y="620713"/>
            <a:ext cx="2044700" cy="365125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FASE DIGESTIVA</a:t>
            </a: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676309" y="908050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32" name="Rectangle 12"/>
          <p:cNvSpPr>
            <a:spLocks noChangeArrowheads="1"/>
          </p:cNvSpPr>
          <p:nvPr/>
        </p:nvSpPr>
        <p:spPr bwMode="auto">
          <a:xfrm>
            <a:off x="6732588" y="3357563"/>
            <a:ext cx="10795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34" name="Rectangle 14"/>
          <p:cNvSpPr>
            <a:spLocks noChangeAspect="1" noChangeArrowheads="1"/>
          </p:cNvSpPr>
          <p:nvPr/>
        </p:nvSpPr>
        <p:spPr bwMode="auto">
          <a:xfrm>
            <a:off x="7019925" y="3357563"/>
            <a:ext cx="936625" cy="555625"/>
          </a:xfrm>
          <a:prstGeom prst="rect">
            <a:avLst/>
          </a:prstGeom>
          <a:solidFill>
            <a:srgbClr val="FFBDBD"/>
          </a:solidFill>
          <a:ln w="28575">
            <a:solidFill>
              <a:srgbClr val="FF191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HCl</a:t>
            </a:r>
          </a:p>
        </p:txBody>
      </p:sp>
      <p:sp>
        <p:nvSpPr>
          <p:cNvPr id="235535" name="Rectangle 15"/>
          <p:cNvSpPr>
            <a:spLocks noChangeArrowheads="1"/>
          </p:cNvSpPr>
          <p:nvPr/>
        </p:nvSpPr>
        <p:spPr bwMode="auto">
          <a:xfrm>
            <a:off x="7092950" y="5300663"/>
            <a:ext cx="792163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36" name="Text Box 16"/>
          <p:cNvSpPr txBox="1">
            <a:spLocks noChangeArrowheads="1"/>
          </p:cNvSpPr>
          <p:nvPr/>
        </p:nvSpPr>
        <p:spPr bwMode="auto">
          <a:xfrm>
            <a:off x="7092950" y="5373688"/>
            <a:ext cx="1327150" cy="346075"/>
          </a:xfrm>
          <a:prstGeom prst="rect">
            <a:avLst/>
          </a:prstGeom>
          <a:solidFill>
            <a:srgbClr val="FFCDF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Pepsinógeno</a:t>
            </a:r>
          </a:p>
        </p:txBody>
      </p:sp>
      <p:sp>
        <p:nvSpPr>
          <p:cNvPr id="235538" name="Text Box 18"/>
          <p:cNvSpPr txBox="1">
            <a:spLocks noChangeArrowheads="1"/>
          </p:cNvSpPr>
          <p:nvPr/>
        </p:nvSpPr>
        <p:spPr bwMode="auto">
          <a:xfrm>
            <a:off x="1476375" y="4652963"/>
            <a:ext cx="1417638" cy="396875"/>
          </a:xfrm>
          <a:prstGeom prst="rect">
            <a:avLst/>
          </a:prstGeom>
          <a:solidFill>
            <a:srgbClr val="E8A0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Distensión</a:t>
            </a:r>
          </a:p>
        </p:txBody>
      </p:sp>
      <p:sp>
        <p:nvSpPr>
          <p:cNvPr id="235540" name="Text Box 20"/>
          <p:cNvSpPr txBox="1">
            <a:spLocks noChangeArrowheads="1"/>
          </p:cNvSpPr>
          <p:nvPr/>
        </p:nvSpPr>
        <p:spPr bwMode="auto">
          <a:xfrm>
            <a:off x="5538899" y="3213100"/>
            <a:ext cx="51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GRP</a:t>
            </a:r>
          </a:p>
        </p:txBody>
      </p:sp>
      <p:sp>
        <p:nvSpPr>
          <p:cNvPr id="235541" name="Rectangle 21"/>
          <p:cNvSpPr>
            <a:spLocks noChangeArrowheads="1"/>
          </p:cNvSpPr>
          <p:nvPr/>
        </p:nvSpPr>
        <p:spPr bwMode="auto">
          <a:xfrm>
            <a:off x="4067175" y="2565400"/>
            <a:ext cx="10096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5542" name="Rectangle 22"/>
          <p:cNvSpPr>
            <a:spLocks noChangeArrowheads="1"/>
          </p:cNvSpPr>
          <p:nvPr/>
        </p:nvSpPr>
        <p:spPr bwMode="auto">
          <a:xfrm>
            <a:off x="5003800" y="2781300"/>
            <a:ext cx="1444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5543" name="Text Box 23"/>
          <p:cNvSpPr txBox="1">
            <a:spLocks noChangeArrowheads="1"/>
          </p:cNvSpPr>
          <p:nvPr/>
        </p:nvSpPr>
        <p:spPr bwMode="auto">
          <a:xfrm>
            <a:off x="3747095" y="2590800"/>
            <a:ext cx="164981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Secretomotora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44" name="Text Box 24"/>
          <p:cNvSpPr txBox="1">
            <a:spLocks noChangeArrowheads="1"/>
          </p:cNvSpPr>
          <p:nvPr/>
        </p:nvSpPr>
        <p:spPr bwMode="auto">
          <a:xfrm>
            <a:off x="1968779" y="2565400"/>
            <a:ext cx="138691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sensorial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5652120" y="4561383"/>
            <a:ext cx="5309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5796136" y="5392836"/>
            <a:ext cx="5309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" name="1 Elipse"/>
          <p:cNvSpPr/>
          <p:nvPr/>
        </p:nvSpPr>
        <p:spPr bwMode="auto">
          <a:xfrm>
            <a:off x="5538899" y="2420888"/>
            <a:ext cx="257175" cy="313789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5364088" y="2436911"/>
            <a:ext cx="5309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235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23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5" grpId="0" animBg="1"/>
      <p:bldP spid="235534" grpId="0" animBg="1"/>
      <p:bldP spid="235536" grpId="0" animBg="1"/>
      <p:bldP spid="235538" grpId="0" animBg="1"/>
      <p:bldP spid="235540" grpId="0"/>
      <p:bldP spid="235543" grpId="0"/>
      <p:bldP spid="235544" grpId="0"/>
      <p:bldP spid="19" grpId="0"/>
      <p:bldP spid="20" grpId="0"/>
      <p:bldP spid="22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 descr="img2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27"/>
          <a:stretch>
            <a:fillRect/>
          </a:stretch>
        </p:blipFill>
        <p:spPr>
          <a:xfrm>
            <a:off x="2668588" y="2590800"/>
            <a:ext cx="5503862" cy="1917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2900363" y="620713"/>
            <a:ext cx="165735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6588125" y="981075"/>
            <a:ext cx="1687513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2. GÁSTRICA</a:t>
            </a:r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827088" y="2849730"/>
            <a:ext cx="176522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4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ALCOHOL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CAFÉ</a:t>
            </a: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6272213" y="561975"/>
            <a:ext cx="2044700" cy="365125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FASE DIGESTIVA</a:t>
            </a:r>
          </a:p>
        </p:txBody>
      </p:sp>
      <p:sp>
        <p:nvSpPr>
          <p:cNvPr id="49172" name="Rectangle 20"/>
          <p:cNvSpPr>
            <a:spLocks noChangeArrowheads="1"/>
          </p:cNvSpPr>
          <p:nvPr/>
        </p:nvSpPr>
        <p:spPr bwMode="auto">
          <a:xfrm>
            <a:off x="7308850" y="3789363"/>
            <a:ext cx="935038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73" name="Rectangle 21"/>
          <p:cNvSpPr>
            <a:spLocks noChangeAspect="1" noChangeArrowheads="1"/>
          </p:cNvSpPr>
          <p:nvPr/>
        </p:nvSpPr>
        <p:spPr bwMode="auto">
          <a:xfrm>
            <a:off x="7235825" y="3952875"/>
            <a:ext cx="936625" cy="555625"/>
          </a:xfrm>
          <a:prstGeom prst="rect">
            <a:avLst/>
          </a:prstGeom>
          <a:solidFill>
            <a:srgbClr val="FFBDBD"/>
          </a:solidFill>
          <a:ln w="28575">
            <a:solidFill>
              <a:srgbClr val="FF191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HCl</a:t>
            </a:r>
          </a:p>
        </p:txBody>
      </p:sp>
      <p:sp>
        <p:nvSpPr>
          <p:cNvPr id="49175" name="Rectangle 23"/>
          <p:cNvSpPr>
            <a:spLocks noChangeArrowheads="1"/>
          </p:cNvSpPr>
          <p:nvPr/>
        </p:nvSpPr>
        <p:spPr bwMode="auto">
          <a:xfrm>
            <a:off x="2771775" y="2924175"/>
            <a:ext cx="1008063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2637650" y="3028984"/>
            <a:ext cx="1276311" cy="707886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 </a:t>
            </a:r>
          </a:p>
          <a:p>
            <a:pPr algn="l"/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químico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73" grpId="0" animBg="1"/>
      <p:bldP spid="49176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58" name="Picture 2" descr="regs sec gast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6" r="17111" b="12886"/>
          <a:stretch>
            <a:fillRect/>
          </a:stretch>
        </p:blipFill>
        <p:spPr bwMode="auto">
          <a:xfrm>
            <a:off x="2239664" y="765175"/>
            <a:ext cx="4537075" cy="51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6559252" y="2925763"/>
            <a:ext cx="11525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6487814" y="2925763"/>
            <a:ext cx="1252538" cy="366712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c. parietal</a:t>
            </a:r>
          </a:p>
        </p:txBody>
      </p:sp>
      <p:sp>
        <p:nvSpPr>
          <p:cNvPr id="224262" name="Rectangle 6"/>
          <p:cNvSpPr>
            <a:spLocks noChangeArrowheads="1"/>
          </p:cNvSpPr>
          <p:nvPr/>
        </p:nvSpPr>
        <p:spPr bwMode="auto">
          <a:xfrm>
            <a:off x="4471689" y="5518150"/>
            <a:ext cx="7207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3" name="Text Box 7"/>
          <p:cNvSpPr txBox="1">
            <a:spLocks noChangeArrowheads="1"/>
          </p:cNvSpPr>
          <p:nvPr/>
        </p:nvSpPr>
        <p:spPr bwMode="auto">
          <a:xfrm>
            <a:off x="4530698" y="5417265"/>
            <a:ext cx="763587" cy="366712"/>
          </a:xfrm>
          <a:prstGeom prst="rect">
            <a:avLst/>
          </a:prstGeom>
          <a:solidFill>
            <a:srgbClr val="FF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effectLst/>
              </a:rPr>
              <a:t>c. “G”</a:t>
            </a:r>
          </a:p>
        </p:txBody>
      </p:sp>
      <p:sp>
        <p:nvSpPr>
          <p:cNvPr id="224265" name="Rectangle 9"/>
          <p:cNvSpPr>
            <a:spLocks noChangeArrowheads="1"/>
          </p:cNvSpPr>
          <p:nvPr/>
        </p:nvSpPr>
        <p:spPr bwMode="auto">
          <a:xfrm>
            <a:off x="5408314" y="5805488"/>
            <a:ext cx="15113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6" name="Rectangle 10"/>
          <p:cNvSpPr>
            <a:spLocks noChangeArrowheads="1"/>
          </p:cNvSpPr>
          <p:nvPr/>
        </p:nvSpPr>
        <p:spPr bwMode="auto">
          <a:xfrm>
            <a:off x="5551189" y="5805488"/>
            <a:ext cx="1439863" cy="431800"/>
          </a:xfrm>
          <a:prstGeom prst="rect">
            <a:avLst/>
          </a:prstGeom>
          <a:solidFill>
            <a:srgbClr val="FFB9B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 dirty="0">
                <a:solidFill>
                  <a:srgbClr val="C00000"/>
                </a:solidFill>
              </a:rPr>
              <a:t>GASTRINA</a:t>
            </a:r>
          </a:p>
        </p:txBody>
      </p:sp>
      <p:sp>
        <p:nvSpPr>
          <p:cNvPr id="224267" name="Oval 11"/>
          <p:cNvSpPr>
            <a:spLocks noChangeArrowheads="1"/>
          </p:cNvSpPr>
          <p:nvPr/>
        </p:nvSpPr>
        <p:spPr bwMode="auto">
          <a:xfrm>
            <a:off x="3635077" y="4365625"/>
            <a:ext cx="836612" cy="503238"/>
          </a:xfrm>
          <a:prstGeom prst="ellipse">
            <a:avLst/>
          </a:prstGeom>
          <a:noFill/>
          <a:ln w="28575">
            <a:solidFill>
              <a:srgbClr val="007673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8" name="Oval 12"/>
          <p:cNvSpPr>
            <a:spLocks noChangeArrowheads="1"/>
          </p:cNvSpPr>
          <p:nvPr/>
        </p:nvSpPr>
        <p:spPr bwMode="auto">
          <a:xfrm>
            <a:off x="5047952" y="4581525"/>
            <a:ext cx="576262" cy="431800"/>
          </a:xfrm>
          <a:prstGeom prst="ellipse">
            <a:avLst/>
          </a:prstGeom>
          <a:noFill/>
          <a:ln w="28575">
            <a:solidFill>
              <a:srgbClr val="007673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9" name="Text Box 13"/>
          <p:cNvSpPr txBox="1">
            <a:spLocks noChangeArrowheads="1"/>
          </p:cNvSpPr>
          <p:nvPr/>
        </p:nvSpPr>
        <p:spPr bwMode="auto">
          <a:xfrm>
            <a:off x="7302906" y="1331475"/>
            <a:ext cx="133722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</a:pPr>
            <a:r>
              <a:rPr lang="es-ES_tradnl" sz="1800" b="0" dirty="0" smtClean="0"/>
              <a:t>Reflejos </a:t>
            </a:r>
          </a:p>
          <a:p>
            <a:pPr>
              <a:buClr>
                <a:srgbClr val="CC0000"/>
              </a:buClr>
            </a:pPr>
            <a:r>
              <a:rPr lang="es-ES_tradnl" sz="1800" b="0" dirty="0" smtClean="0"/>
              <a:t>LOCALES </a:t>
            </a:r>
            <a:endParaRPr lang="es-ES_tradnl" sz="1800" b="0" dirty="0"/>
          </a:p>
        </p:txBody>
      </p:sp>
      <p:sp>
        <p:nvSpPr>
          <p:cNvPr id="224271" name="Rectangle 15"/>
          <p:cNvSpPr>
            <a:spLocks noChangeArrowheads="1"/>
          </p:cNvSpPr>
          <p:nvPr/>
        </p:nvSpPr>
        <p:spPr bwMode="auto">
          <a:xfrm>
            <a:off x="6578600" y="404813"/>
            <a:ext cx="2044700" cy="365125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FASE DIGESTIVA</a:t>
            </a:r>
          </a:p>
        </p:txBody>
      </p:sp>
      <p:sp>
        <p:nvSpPr>
          <p:cNvPr id="224272" name="Rectangle 16"/>
          <p:cNvSpPr>
            <a:spLocks noChangeAspect="1" noChangeArrowheads="1"/>
          </p:cNvSpPr>
          <p:nvPr/>
        </p:nvSpPr>
        <p:spPr bwMode="auto">
          <a:xfrm>
            <a:off x="6732588" y="858838"/>
            <a:ext cx="1871662" cy="3381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2. GÁSTRICA  </a:t>
            </a:r>
          </a:p>
        </p:txBody>
      </p:sp>
      <p:sp>
        <p:nvSpPr>
          <p:cNvPr id="224273" name="Oval 17"/>
          <p:cNvSpPr>
            <a:spLocks noChangeArrowheads="1"/>
          </p:cNvSpPr>
          <p:nvPr/>
        </p:nvSpPr>
        <p:spPr bwMode="auto">
          <a:xfrm>
            <a:off x="5263852" y="3502025"/>
            <a:ext cx="863600" cy="792163"/>
          </a:xfrm>
          <a:prstGeom prst="ellipse">
            <a:avLst/>
          </a:prstGeom>
          <a:noFill/>
          <a:ln w="28575">
            <a:solidFill>
              <a:srgbClr val="008D8A"/>
            </a:solidFill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5" name="Rectangle 19"/>
          <p:cNvSpPr>
            <a:spLocks noChangeArrowheads="1"/>
          </p:cNvSpPr>
          <p:nvPr/>
        </p:nvSpPr>
        <p:spPr bwMode="auto">
          <a:xfrm>
            <a:off x="3852564" y="620713"/>
            <a:ext cx="11509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6" name="Rectangle 20"/>
          <p:cNvSpPr>
            <a:spLocks noChangeAspect="1" noChangeArrowheads="1"/>
          </p:cNvSpPr>
          <p:nvPr/>
        </p:nvSpPr>
        <p:spPr bwMode="auto">
          <a:xfrm>
            <a:off x="4003377" y="692150"/>
            <a:ext cx="1000125" cy="336550"/>
          </a:xfrm>
          <a:prstGeom prst="rect">
            <a:avLst/>
          </a:prstGeom>
          <a:solidFill>
            <a:srgbClr val="A7D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0">
                <a:effectLst/>
              </a:rPr>
              <a:t>N. vago</a:t>
            </a:r>
          </a:p>
        </p:txBody>
      </p:sp>
      <p:sp>
        <p:nvSpPr>
          <p:cNvPr id="224278" name="Text Box 22"/>
          <p:cNvSpPr txBox="1">
            <a:spLocks noChangeArrowheads="1"/>
          </p:cNvSpPr>
          <p:nvPr/>
        </p:nvSpPr>
        <p:spPr bwMode="auto">
          <a:xfrm>
            <a:off x="971252" y="2205038"/>
            <a:ext cx="25346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285750" indent="-285750" algn="l">
              <a:buSzPct val="150000"/>
              <a:buFont typeface="Arial" pitchFamily="34" charset="0"/>
              <a:buChar char="•"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Estímulos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mecánicos </a:t>
            </a: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(distensión)</a:t>
            </a:r>
          </a:p>
        </p:txBody>
      </p:sp>
      <p:sp>
        <p:nvSpPr>
          <p:cNvPr id="224279" name="Text Box 23"/>
          <p:cNvSpPr txBox="1">
            <a:spLocks noChangeArrowheads="1"/>
          </p:cNvSpPr>
          <p:nvPr/>
        </p:nvSpPr>
        <p:spPr bwMode="auto">
          <a:xfrm>
            <a:off x="971252" y="2789813"/>
            <a:ext cx="23647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285750" indent="-285750" algn="l">
              <a:buSzPct val="150000"/>
              <a:buFont typeface="Arial" pitchFamily="34" charset="0"/>
              <a:buChar char="•"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Estímulos químicos </a:t>
            </a: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(productos digestión </a:t>
            </a: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proteica)</a:t>
            </a:r>
          </a:p>
        </p:txBody>
      </p:sp>
      <p:sp>
        <p:nvSpPr>
          <p:cNvPr id="224280" name="Text Box 24"/>
          <p:cNvSpPr txBox="1">
            <a:spLocks noChangeArrowheads="1"/>
          </p:cNvSpPr>
          <p:nvPr/>
        </p:nvSpPr>
        <p:spPr bwMode="auto">
          <a:xfrm>
            <a:off x="1077641" y="4294188"/>
            <a:ext cx="1454245" cy="646331"/>
          </a:xfrm>
          <a:prstGeom prst="rect">
            <a:avLst/>
          </a:prstGeom>
          <a:solidFill>
            <a:srgbClr val="B5DE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N. Entéricas</a:t>
            </a:r>
          </a:p>
          <a:p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SNE</a:t>
            </a:r>
            <a:endParaRPr lang="es-ES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4281" name="Line 25"/>
          <p:cNvSpPr>
            <a:spLocks noChangeShapeType="1"/>
          </p:cNvSpPr>
          <p:nvPr/>
        </p:nvSpPr>
        <p:spPr bwMode="auto">
          <a:xfrm flipH="1">
            <a:off x="1822945" y="3789363"/>
            <a:ext cx="11907" cy="4739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224282" name="Line 26"/>
          <p:cNvSpPr>
            <a:spLocks noChangeShapeType="1"/>
          </p:cNvSpPr>
          <p:nvPr/>
        </p:nvSpPr>
        <p:spPr bwMode="auto">
          <a:xfrm>
            <a:off x="1822945" y="5013176"/>
            <a:ext cx="11907" cy="40250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224283" name="Text Box 27"/>
          <p:cNvSpPr txBox="1">
            <a:spLocks noChangeArrowheads="1"/>
          </p:cNvSpPr>
          <p:nvPr/>
        </p:nvSpPr>
        <p:spPr bwMode="auto">
          <a:xfrm>
            <a:off x="1016992" y="5440363"/>
            <a:ext cx="1585913" cy="365125"/>
          </a:xfrm>
          <a:prstGeom prst="rect">
            <a:avLst/>
          </a:prstGeom>
          <a:solidFill>
            <a:srgbClr val="B5DEE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HCl</a:t>
            </a: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676309" y="908050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1" grpId="0" animBg="1"/>
      <p:bldP spid="224263" grpId="0" animBg="1"/>
      <p:bldP spid="224266" grpId="0" animBg="1"/>
      <p:bldP spid="224267" grpId="0" animBg="1"/>
      <p:bldP spid="224267" grpId="1" animBg="1"/>
      <p:bldP spid="224268" grpId="0" animBg="1"/>
      <p:bldP spid="224268" grpId="1" animBg="1"/>
      <p:bldP spid="224273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2394018" y="4865515"/>
            <a:ext cx="4113145" cy="1462087"/>
          </a:xfrm>
          <a:prstGeom prst="rect">
            <a:avLst/>
          </a:prstGeom>
          <a:solidFill>
            <a:srgbClr val="B5DEE1"/>
          </a:solidFill>
          <a:ln w="28575">
            <a:solidFill>
              <a:srgbClr val="99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es-ES" sz="2400" b="0" dirty="0" smtClean="0"/>
              <a:t>Reflejos </a:t>
            </a:r>
            <a:r>
              <a:rPr lang="es-ES" sz="2400" b="0" dirty="0" err="1"/>
              <a:t>Enterogástricos</a:t>
            </a:r>
            <a:r>
              <a:rPr lang="es-ES" sz="2000" b="0" dirty="0"/>
              <a:t> </a:t>
            </a:r>
          </a:p>
          <a:p>
            <a:pPr algn="l">
              <a:buClr>
                <a:srgbClr val="C00000"/>
              </a:buClr>
              <a:buSzPct val="150000"/>
            </a:pPr>
            <a:r>
              <a:rPr lang="es-ES" b="0" dirty="0" smtClean="0"/>
              <a:t>      locales </a:t>
            </a:r>
            <a:r>
              <a:rPr lang="es-ES" b="0" dirty="0"/>
              <a:t>y paravertebrales</a:t>
            </a:r>
          </a:p>
          <a:p>
            <a:pPr marL="171450" indent="-171450" algn="l">
              <a:buClr>
                <a:srgbClr val="C00000"/>
              </a:buClr>
              <a:buSzPct val="150000"/>
              <a:buFont typeface="Arial" pitchFamily="34" charset="0"/>
              <a:buChar char="•"/>
            </a:pPr>
            <a:endParaRPr lang="es-ES" sz="800" dirty="0">
              <a:effectLst/>
            </a:endParaRPr>
          </a:p>
          <a:p>
            <a:pPr marL="342900" indent="-342900" algn="l"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es-ES" sz="2000" b="0" dirty="0" smtClean="0">
                <a:effectLst/>
              </a:rPr>
              <a:t>Hormonas</a:t>
            </a:r>
            <a:endParaRPr lang="es-ES" sz="2000" b="0" dirty="0">
              <a:effectLst/>
            </a:endParaRPr>
          </a:p>
          <a:p>
            <a:pPr algn="l">
              <a:buClr>
                <a:srgbClr val="C00000"/>
              </a:buClr>
              <a:buSzPct val="150000"/>
            </a:pPr>
            <a:r>
              <a:rPr lang="es-ES" sz="2000" b="0" dirty="0">
                <a:effectLst/>
              </a:rPr>
              <a:t> </a:t>
            </a:r>
            <a:r>
              <a:rPr lang="es-ES" sz="2000" b="0" dirty="0" smtClean="0">
                <a:effectLst/>
              </a:rPr>
              <a:t>    </a:t>
            </a:r>
            <a:r>
              <a:rPr lang="es-ES" sz="1800" b="0" dirty="0" smtClean="0">
                <a:effectLst/>
              </a:rPr>
              <a:t>CCK</a:t>
            </a:r>
            <a:r>
              <a:rPr lang="es-ES" sz="1800" b="0" dirty="0">
                <a:effectLst/>
              </a:rPr>
              <a:t>, secretina, SIH, GIP</a:t>
            </a:r>
          </a:p>
        </p:txBody>
      </p:sp>
      <p:sp>
        <p:nvSpPr>
          <p:cNvPr id="107531" name="Rectangle 11"/>
          <p:cNvSpPr>
            <a:spLocks noChangeArrowheads="1"/>
          </p:cNvSpPr>
          <p:nvPr/>
        </p:nvSpPr>
        <p:spPr bwMode="auto">
          <a:xfrm>
            <a:off x="3459162" y="842963"/>
            <a:ext cx="2289175" cy="425450"/>
          </a:xfrm>
          <a:prstGeom prst="rect">
            <a:avLst/>
          </a:prstGeom>
          <a:solidFill>
            <a:srgbClr val="FFC3E1"/>
          </a:solidFill>
          <a:ln w="28575">
            <a:solidFill>
              <a:srgbClr val="FF6DB6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3. INTESTINAL</a:t>
            </a:r>
          </a:p>
        </p:txBody>
      </p:sp>
      <p:sp>
        <p:nvSpPr>
          <p:cNvPr id="107532" name="Rectangle 12"/>
          <p:cNvSpPr>
            <a:spLocks noChangeArrowheads="1"/>
          </p:cNvSpPr>
          <p:nvPr/>
        </p:nvSpPr>
        <p:spPr bwMode="auto">
          <a:xfrm>
            <a:off x="2239273" y="2840038"/>
            <a:ext cx="4445000" cy="1889125"/>
          </a:xfrm>
          <a:prstGeom prst="rect">
            <a:avLst/>
          </a:prstGeom>
          <a:noFill/>
          <a:ln w="28575">
            <a:solidFill>
              <a:srgbClr val="99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FontTx/>
              <a:buChar char="•"/>
            </a:pPr>
            <a:r>
              <a:rPr lang="es-ES" sz="2000" b="0">
                <a:effectLst/>
              </a:rPr>
              <a:t> </a:t>
            </a:r>
            <a:r>
              <a:rPr lang="es-ES" sz="1800" b="0">
                <a:effectLst/>
              </a:rPr>
              <a:t>Fundamentalmente</a:t>
            </a:r>
            <a:r>
              <a:rPr lang="es-ES" sz="1800">
                <a:effectLst/>
              </a:rPr>
              <a:t> inhibidora</a:t>
            </a:r>
          </a:p>
          <a:p>
            <a:pPr algn="l">
              <a:buFontTx/>
              <a:buChar char="•"/>
            </a:pPr>
            <a:endParaRPr lang="es-ES" sz="1000" b="0">
              <a:effectLst/>
            </a:endParaRPr>
          </a:p>
          <a:p>
            <a:pPr algn="l">
              <a:buFontTx/>
              <a:buChar char="•"/>
            </a:pPr>
            <a:r>
              <a:rPr lang="es-ES" sz="2000" b="0">
                <a:effectLst/>
              </a:rPr>
              <a:t> </a:t>
            </a:r>
            <a:r>
              <a:rPr lang="es-ES" sz="1800" b="0">
                <a:effectLst/>
              </a:rPr>
              <a:t>Explica cerca del 5% del volumen total   </a:t>
            </a:r>
          </a:p>
          <a:p>
            <a:pPr algn="l"/>
            <a:r>
              <a:rPr lang="es-ES" sz="1800" b="0">
                <a:effectLst/>
              </a:rPr>
              <a:t>  de secreción</a:t>
            </a:r>
          </a:p>
          <a:p>
            <a:pPr algn="l"/>
            <a:endParaRPr lang="es-ES" sz="1000" b="0">
              <a:effectLst/>
            </a:endParaRPr>
          </a:p>
          <a:p>
            <a:pPr algn="l">
              <a:buFontTx/>
              <a:buChar char="•"/>
            </a:pPr>
            <a:r>
              <a:rPr lang="es-ES" sz="2000" b="0">
                <a:effectLst/>
              </a:rPr>
              <a:t> </a:t>
            </a:r>
            <a:r>
              <a:rPr lang="es-ES" sz="1800" b="0">
                <a:effectLst/>
              </a:rPr>
              <a:t>Est</a:t>
            </a:r>
            <a:r>
              <a:rPr lang="es-ES_tradnl" sz="1800" b="0">
                <a:effectLst/>
              </a:rPr>
              <a:t>í</a:t>
            </a:r>
            <a:r>
              <a:rPr lang="es-ES" sz="1800" b="0">
                <a:effectLst/>
              </a:rPr>
              <a:t>mulos químicos y mecánicos en  </a:t>
            </a:r>
          </a:p>
          <a:p>
            <a:pPr algn="l"/>
            <a:r>
              <a:rPr lang="es-ES" sz="1800" b="0">
                <a:effectLst/>
              </a:rPr>
              <a:t>  intestino</a:t>
            </a:r>
          </a:p>
        </p:txBody>
      </p:sp>
      <p:sp>
        <p:nvSpPr>
          <p:cNvPr id="107535" name="Rectangle 15"/>
          <p:cNvSpPr>
            <a:spLocks noChangeArrowheads="1"/>
          </p:cNvSpPr>
          <p:nvPr/>
        </p:nvSpPr>
        <p:spPr bwMode="auto">
          <a:xfrm>
            <a:off x="6507163" y="549275"/>
            <a:ext cx="2044700" cy="365125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FASE DIGESTIVA</a:t>
            </a:r>
          </a:p>
        </p:txBody>
      </p:sp>
      <p:sp>
        <p:nvSpPr>
          <p:cNvPr id="107537" name="Text Box 17"/>
          <p:cNvSpPr txBox="1">
            <a:spLocks noChangeArrowheads="1"/>
          </p:cNvSpPr>
          <p:nvPr/>
        </p:nvSpPr>
        <p:spPr bwMode="auto">
          <a:xfrm>
            <a:off x="2332935" y="1844824"/>
            <a:ext cx="4541628" cy="830997"/>
          </a:xfrm>
          <a:prstGeom prst="rect">
            <a:avLst/>
          </a:prstGeom>
          <a:solidFill>
            <a:srgbClr val="C9C9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“A DISMINUIR </a:t>
            </a:r>
            <a:r>
              <a:rPr lang="es-ES" sz="24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ACTIVIDAD”</a:t>
            </a:r>
          </a:p>
          <a:p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</a:t>
            </a:r>
            <a:r>
              <a:rPr lang="es-ES" sz="24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 la comida pasó</a:t>
            </a:r>
            <a:endParaRPr lang="es-ES" sz="24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7538" name="Text Box 18"/>
          <p:cNvSpPr txBox="1">
            <a:spLocks noChangeArrowheads="1"/>
          </p:cNvSpPr>
          <p:nvPr/>
        </p:nvSpPr>
        <p:spPr bwMode="auto">
          <a:xfrm>
            <a:off x="3248518" y="1347138"/>
            <a:ext cx="2597186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Comida en intestino</a:t>
            </a:r>
          </a:p>
        </p:txBody>
      </p:sp>
      <p:sp>
        <p:nvSpPr>
          <p:cNvPr id="107540" name="Text Box 20"/>
          <p:cNvSpPr txBox="1">
            <a:spLocks noChangeArrowheads="1"/>
          </p:cNvSpPr>
          <p:nvPr/>
        </p:nvSpPr>
        <p:spPr bwMode="auto">
          <a:xfrm>
            <a:off x="6551159" y="4859204"/>
            <a:ext cx="4000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32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7542" name="Text Box 22"/>
          <p:cNvSpPr txBox="1">
            <a:spLocks noChangeArrowheads="1"/>
          </p:cNvSpPr>
          <p:nvPr/>
        </p:nvSpPr>
        <p:spPr bwMode="auto">
          <a:xfrm>
            <a:off x="1116013" y="9382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7543" name="Text Box 23"/>
          <p:cNvSpPr txBox="1">
            <a:spLocks noChangeArrowheads="1"/>
          </p:cNvSpPr>
          <p:nvPr/>
        </p:nvSpPr>
        <p:spPr bwMode="auto">
          <a:xfrm>
            <a:off x="1428750" y="9382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7544" name="Text Box 24"/>
          <p:cNvSpPr txBox="1">
            <a:spLocks noChangeArrowheads="1"/>
          </p:cNvSpPr>
          <p:nvPr/>
        </p:nvSpPr>
        <p:spPr bwMode="auto">
          <a:xfrm>
            <a:off x="1763713" y="9382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7545" name="Text Box 25"/>
          <p:cNvSpPr txBox="1">
            <a:spLocks noChangeArrowheads="1"/>
          </p:cNvSpPr>
          <p:nvPr/>
        </p:nvSpPr>
        <p:spPr bwMode="auto">
          <a:xfrm>
            <a:off x="652830" y="5234742"/>
            <a:ext cx="1617751" cy="461665"/>
          </a:xfrm>
          <a:prstGeom prst="rect">
            <a:avLst/>
          </a:prstGeom>
          <a:solidFill>
            <a:srgbClr val="ABBFFF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0" dirty="0">
                <a:solidFill>
                  <a:srgbClr val="0000CC"/>
                </a:solidFill>
              </a:rPr>
              <a:t>Inhibición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7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7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7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8" grpId="0" animBg="1"/>
      <p:bldP spid="107532" grpId="0" animBg="1"/>
      <p:bldP spid="107537" grpId="0" animBg="1"/>
      <p:bldP spid="1075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gutthumb"/>
          <p:cNvPicPr>
            <a:picLocks noChangeAspect="1" noChangeArrowheads="1"/>
          </p:cNvPicPr>
          <p:nvPr/>
        </p:nvPicPr>
        <p:blipFill>
          <a:blip r:embed="rId2">
            <a:lum bright="-2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77875"/>
            <a:ext cx="2908300" cy="515778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683568" y="2161544"/>
            <a:ext cx="352742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4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  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GENERALIDADES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 SECRECIÓN GÁSTRICA</a:t>
            </a:r>
          </a:p>
          <a:p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MOTILIDAD GÁSTRICA</a:t>
            </a:r>
          </a:p>
          <a:p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</a:t>
            </a:r>
          </a:p>
        </p:txBody>
      </p:sp>
      <p:sp>
        <p:nvSpPr>
          <p:cNvPr id="73732" name="Oval 4"/>
          <p:cNvSpPr>
            <a:spLocks noChangeArrowheads="1"/>
          </p:cNvSpPr>
          <p:nvPr/>
        </p:nvSpPr>
        <p:spPr bwMode="auto">
          <a:xfrm>
            <a:off x="4572000" y="476250"/>
            <a:ext cx="3024188" cy="22320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17712" y="1351599"/>
            <a:ext cx="201622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4 </a:t>
            </a:r>
            <a:endParaRPr lang="es-ES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0" algn="l"/>
            <a:r>
              <a:rPr lang="es-E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Estómago</a:t>
            </a:r>
            <a:endParaRPr lang="es-ES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3512741" y="579378"/>
            <a:ext cx="2675732" cy="400110"/>
          </a:xfrm>
          <a:prstGeom prst="rect">
            <a:avLst/>
          </a:prstGeom>
          <a:solidFill>
            <a:srgbClr val="FFCC66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2000" b="0"/>
              <a:t>Comida en estómago</a:t>
            </a:r>
          </a:p>
        </p:txBody>
      </p:sp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4054475" y="1277938"/>
            <a:ext cx="1563688" cy="3333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Secreción ácida</a:t>
            </a:r>
          </a:p>
        </p:txBody>
      </p:sp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3624263" y="1663700"/>
            <a:ext cx="2471737" cy="333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Secreción pepsina y lipasa</a:t>
            </a:r>
          </a:p>
        </p:txBody>
      </p:sp>
      <p:sp>
        <p:nvSpPr>
          <p:cNvPr id="160775" name="Text Box 7"/>
          <p:cNvSpPr txBox="1">
            <a:spLocks noChangeArrowheads="1"/>
          </p:cNvSpPr>
          <p:nvPr/>
        </p:nvSpPr>
        <p:spPr bwMode="auto">
          <a:xfrm>
            <a:off x="3975100" y="2095500"/>
            <a:ext cx="1770063" cy="3333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Motilidad gástrica</a:t>
            </a:r>
          </a:p>
        </p:txBody>
      </p:sp>
      <p:sp>
        <p:nvSpPr>
          <p:cNvPr id="160776" name="Text Box 8"/>
          <p:cNvSpPr txBox="1">
            <a:spLocks noChangeArrowheads="1"/>
          </p:cNvSpPr>
          <p:nvPr/>
        </p:nvSpPr>
        <p:spPr bwMode="auto">
          <a:xfrm>
            <a:off x="3670489" y="2814638"/>
            <a:ext cx="2390398" cy="400110"/>
          </a:xfrm>
          <a:prstGeom prst="rect">
            <a:avLst/>
          </a:prstGeom>
          <a:solidFill>
            <a:srgbClr val="FFABFF"/>
          </a:solidFill>
          <a:ln w="38100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000" b="0"/>
              <a:t>Quimo en Duodeno</a:t>
            </a:r>
          </a:p>
        </p:txBody>
      </p:sp>
      <p:sp>
        <p:nvSpPr>
          <p:cNvPr id="160777" name="Text Box 9"/>
          <p:cNvSpPr txBox="1">
            <a:spLocks noChangeArrowheads="1"/>
          </p:cNvSpPr>
          <p:nvPr/>
        </p:nvSpPr>
        <p:spPr bwMode="auto">
          <a:xfrm>
            <a:off x="6721475" y="2887663"/>
            <a:ext cx="588963" cy="333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SNE</a:t>
            </a:r>
          </a:p>
        </p:txBody>
      </p:sp>
      <p:sp>
        <p:nvSpPr>
          <p:cNvPr id="160778" name="Text Box 10"/>
          <p:cNvSpPr txBox="1">
            <a:spLocks noChangeArrowheads="1"/>
          </p:cNvSpPr>
          <p:nvPr/>
        </p:nvSpPr>
        <p:spPr bwMode="auto">
          <a:xfrm>
            <a:off x="1465263" y="3725863"/>
            <a:ext cx="1924050" cy="365125"/>
          </a:xfrm>
          <a:prstGeom prst="rect">
            <a:avLst/>
          </a:prstGeom>
          <a:solidFill>
            <a:srgbClr val="ECFAA4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Sol. hiperosmolar</a:t>
            </a:r>
          </a:p>
        </p:txBody>
      </p:sp>
      <p:sp>
        <p:nvSpPr>
          <p:cNvPr id="160779" name="Text Box 11"/>
          <p:cNvSpPr txBox="1">
            <a:spLocks noChangeArrowheads="1"/>
          </p:cNvSpPr>
          <p:nvPr/>
        </p:nvSpPr>
        <p:spPr bwMode="auto">
          <a:xfrm>
            <a:off x="3746500" y="3725863"/>
            <a:ext cx="493713" cy="365125"/>
          </a:xfrm>
          <a:prstGeom prst="rect">
            <a:avLst/>
          </a:prstGeom>
          <a:solidFill>
            <a:srgbClr val="F6D6FE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CH</a:t>
            </a:r>
          </a:p>
        </p:txBody>
      </p:sp>
      <p:sp>
        <p:nvSpPr>
          <p:cNvPr id="160781" name="Text Box 13"/>
          <p:cNvSpPr txBox="1">
            <a:spLocks noChangeArrowheads="1"/>
          </p:cNvSpPr>
          <p:nvPr/>
        </p:nvSpPr>
        <p:spPr bwMode="auto">
          <a:xfrm>
            <a:off x="5532438" y="3725863"/>
            <a:ext cx="749300" cy="365125"/>
          </a:xfrm>
          <a:prstGeom prst="rect">
            <a:avLst/>
          </a:prstGeom>
          <a:solidFill>
            <a:srgbClr val="C7D8E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Ácido</a:t>
            </a:r>
          </a:p>
        </p:txBody>
      </p:sp>
      <p:sp>
        <p:nvSpPr>
          <p:cNvPr id="160782" name="Text Box 14"/>
          <p:cNvSpPr txBox="1">
            <a:spLocks noChangeArrowheads="1"/>
          </p:cNvSpPr>
          <p:nvPr/>
        </p:nvSpPr>
        <p:spPr bwMode="auto">
          <a:xfrm>
            <a:off x="1620838" y="4527550"/>
            <a:ext cx="1477962" cy="333375"/>
          </a:xfrm>
          <a:prstGeom prst="rect">
            <a:avLst/>
          </a:prstGeom>
          <a:solidFill>
            <a:srgbClr val="ECFAA4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C. Endocrina ?</a:t>
            </a:r>
          </a:p>
        </p:txBody>
      </p:sp>
      <p:sp>
        <p:nvSpPr>
          <p:cNvPr id="160783" name="Text Box 15"/>
          <p:cNvSpPr txBox="1">
            <a:spLocks noChangeArrowheads="1"/>
          </p:cNvSpPr>
          <p:nvPr/>
        </p:nvSpPr>
        <p:spPr bwMode="auto">
          <a:xfrm>
            <a:off x="3692525" y="4527550"/>
            <a:ext cx="522288" cy="333375"/>
          </a:xfrm>
          <a:prstGeom prst="rect">
            <a:avLst/>
          </a:prstGeom>
          <a:solidFill>
            <a:srgbClr val="F6D6FE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GIP</a:t>
            </a:r>
          </a:p>
        </p:txBody>
      </p:sp>
      <p:sp>
        <p:nvSpPr>
          <p:cNvPr id="160784" name="Text Box 16"/>
          <p:cNvSpPr txBox="1">
            <a:spLocks noChangeArrowheads="1"/>
          </p:cNvSpPr>
          <p:nvPr/>
        </p:nvSpPr>
        <p:spPr bwMode="auto">
          <a:xfrm>
            <a:off x="4427538" y="3743325"/>
            <a:ext cx="792162" cy="365125"/>
          </a:xfrm>
          <a:prstGeom prst="rect">
            <a:avLst/>
          </a:prstGeom>
          <a:solidFill>
            <a:srgbClr val="99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>
                <a:effectLst/>
              </a:rPr>
              <a:t>Grasa</a:t>
            </a:r>
          </a:p>
        </p:txBody>
      </p:sp>
      <p:sp>
        <p:nvSpPr>
          <p:cNvPr id="160785" name="Text Box 17"/>
          <p:cNvSpPr txBox="1">
            <a:spLocks noChangeArrowheads="1"/>
          </p:cNvSpPr>
          <p:nvPr/>
        </p:nvSpPr>
        <p:spPr bwMode="auto">
          <a:xfrm>
            <a:off x="5637213" y="4543425"/>
            <a:ext cx="1039812" cy="333375"/>
          </a:xfrm>
          <a:prstGeom prst="rect">
            <a:avLst/>
          </a:prstGeom>
          <a:solidFill>
            <a:srgbClr val="C7D8E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Secretina</a:t>
            </a:r>
          </a:p>
        </p:txBody>
      </p:sp>
      <p:sp>
        <p:nvSpPr>
          <p:cNvPr id="160786" name="Text Box 18"/>
          <p:cNvSpPr txBox="1">
            <a:spLocks noChangeArrowheads="1"/>
          </p:cNvSpPr>
          <p:nvPr/>
        </p:nvSpPr>
        <p:spPr bwMode="auto">
          <a:xfrm>
            <a:off x="5553075" y="5264150"/>
            <a:ext cx="1200150" cy="758825"/>
          </a:xfrm>
          <a:prstGeom prst="rect">
            <a:avLst/>
          </a:prstGeom>
          <a:solidFill>
            <a:srgbClr val="C7D8E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Secreción </a:t>
            </a:r>
          </a:p>
          <a:p>
            <a:r>
              <a:rPr lang="es-MX" sz="1400">
                <a:effectLst/>
              </a:rPr>
              <a:t>pancreática</a:t>
            </a:r>
          </a:p>
          <a:p>
            <a:r>
              <a:rPr lang="es-MX" sz="1400">
                <a:effectLst/>
              </a:rPr>
              <a:t> alcalina</a:t>
            </a:r>
          </a:p>
        </p:txBody>
      </p:sp>
      <p:sp>
        <p:nvSpPr>
          <p:cNvPr id="160787" name="Line 19"/>
          <p:cNvSpPr>
            <a:spLocks noChangeShapeType="1"/>
          </p:cNvSpPr>
          <p:nvPr/>
        </p:nvSpPr>
        <p:spPr bwMode="auto">
          <a:xfrm>
            <a:off x="4859338" y="979488"/>
            <a:ext cx="0" cy="288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88" name="Line 20"/>
          <p:cNvSpPr>
            <a:spLocks noChangeShapeType="1"/>
          </p:cNvSpPr>
          <p:nvPr/>
        </p:nvSpPr>
        <p:spPr bwMode="auto">
          <a:xfrm>
            <a:off x="4859338" y="242093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89" name="Line 21"/>
          <p:cNvSpPr>
            <a:spLocks noChangeShapeType="1"/>
          </p:cNvSpPr>
          <p:nvPr/>
        </p:nvSpPr>
        <p:spPr bwMode="auto">
          <a:xfrm flipH="1">
            <a:off x="4859337" y="3249613"/>
            <a:ext cx="793" cy="179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0" name="Line 22"/>
          <p:cNvSpPr>
            <a:spLocks noChangeShapeType="1"/>
          </p:cNvSpPr>
          <p:nvPr/>
        </p:nvSpPr>
        <p:spPr bwMode="auto">
          <a:xfrm>
            <a:off x="2627313" y="3463925"/>
            <a:ext cx="33845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1" name="Line 23"/>
          <p:cNvSpPr>
            <a:spLocks noChangeShapeType="1"/>
          </p:cNvSpPr>
          <p:nvPr/>
        </p:nvSpPr>
        <p:spPr bwMode="auto">
          <a:xfrm>
            <a:off x="6011863" y="346392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2" name="Line 24"/>
          <p:cNvSpPr>
            <a:spLocks noChangeShapeType="1"/>
          </p:cNvSpPr>
          <p:nvPr/>
        </p:nvSpPr>
        <p:spPr bwMode="auto">
          <a:xfrm>
            <a:off x="4859338" y="346392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3" name="Line 25"/>
          <p:cNvSpPr>
            <a:spLocks noChangeShapeType="1"/>
          </p:cNvSpPr>
          <p:nvPr/>
        </p:nvSpPr>
        <p:spPr bwMode="auto">
          <a:xfrm>
            <a:off x="3995738" y="346392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4" name="Line 26"/>
          <p:cNvSpPr>
            <a:spLocks noChangeShapeType="1"/>
          </p:cNvSpPr>
          <p:nvPr/>
        </p:nvSpPr>
        <p:spPr bwMode="auto">
          <a:xfrm>
            <a:off x="2627313" y="346392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5" name="Text Box 27"/>
          <p:cNvSpPr txBox="1">
            <a:spLocks noChangeArrowheads="1"/>
          </p:cNvSpPr>
          <p:nvPr/>
        </p:nvSpPr>
        <p:spPr bwMode="auto">
          <a:xfrm>
            <a:off x="4516438" y="4543425"/>
            <a:ext cx="684212" cy="333375"/>
          </a:xfrm>
          <a:prstGeom prst="rect">
            <a:avLst/>
          </a:prstGeom>
          <a:solidFill>
            <a:srgbClr val="99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400">
                <a:effectLst/>
              </a:rPr>
              <a:t>CCK</a:t>
            </a:r>
          </a:p>
        </p:txBody>
      </p:sp>
      <p:sp>
        <p:nvSpPr>
          <p:cNvPr id="160796" name="Line 28"/>
          <p:cNvSpPr>
            <a:spLocks noChangeShapeType="1"/>
          </p:cNvSpPr>
          <p:nvPr/>
        </p:nvSpPr>
        <p:spPr bwMode="auto">
          <a:xfrm>
            <a:off x="2627313" y="4040188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7" name="Line 29"/>
          <p:cNvSpPr>
            <a:spLocks noChangeShapeType="1"/>
          </p:cNvSpPr>
          <p:nvPr/>
        </p:nvSpPr>
        <p:spPr bwMode="auto">
          <a:xfrm>
            <a:off x="3995738" y="411162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8" name="Line 30"/>
          <p:cNvSpPr>
            <a:spLocks noChangeShapeType="1"/>
          </p:cNvSpPr>
          <p:nvPr/>
        </p:nvSpPr>
        <p:spPr bwMode="auto">
          <a:xfrm>
            <a:off x="4859338" y="411162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9" name="Line 31"/>
          <p:cNvSpPr>
            <a:spLocks noChangeShapeType="1"/>
          </p:cNvSpPr>
          <p:nvPr/>
        </p:nvSpPr>
        <p:spPr bwMode="auto">
          <a:xfrm>
            <a:off x="5938838" y="411162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0" name="Line 32"/>
          <p:cNvSpPr>
            <a:spLocks noChangeShapeType="1"/>
          </p:cNvSpPr>
          <p:nvPr/>
        </p:nvSpPr>
        <p:spPr bwMode="auto">
          <a:xfrm>
            <a:off x="6011863" y="490378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2" name="Line 34"/>
          <p:cNvSpPr>
            <a:spLocks noChangeShapeType="1"/>
          </p:cNvSpPr>
          <p:nvPr/>
        </p:nvSpPr>
        <p:spPr bwMode="auto">
          <a:xfrm>
            <a:off x="1979613" y="4832350"/>
            <a:ext cx="0" cy="5032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3" name="Line 35"/>
          <p:cNvSpPr>
            <a:spLocks noChangeShapeType="1"/>
          </p:cNvSpPr>
          <p:nvPr/>
        </p:nvSpPr>
        <p:spPr bwMode="auto">
          <a:xfrm flipH="1">
            <a:off x="1258888" y="5335588"/>
            <a:ext cx="72072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4" name="Line 36"/>
          <p:cNvSpPr>
            <a:spLocks noChangeShapeType="1"/>
          </p:cNvSpPr>
          <p:nvPr/>
        </p:nvSpPr>
        <p:spPr bwMode="auto">
          <a:xfrm flipV="1">
            <a:off x="1258888" y="2311400"/>
            <a:ext cx="0" cy="302418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8" name="Line 40"/>
          <p:cNvSpPr>
            <a:spLocks noChangeShapeType="1"/>
          </p:cNvSpPr>
          <p:nvPr/>
        </p:nvSpPr>
        <p:spPr bwMode="auto">
          <a:xfrm>
            <a:off x="1258888" y="2311400"/>
            <a:ext cx="27368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9" name="Line 41"/>
          <p:cNvSpPr>
            <a:spLocks noChangeShapeType="1"/>
          </p:cNvSpPr>
          <p:nvPr/>
        </p:nvSpPr>
        <p:spPr bwMode="auto">
          <a:xfrm>
            <a:off x="3922713" y="4832350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10" name="Line 42"/>
          <p:cNvSpPr>
            <a:spLocks noChangeShapeType="1"/>
          </p:cNvSpPr>
          <p:nvPr/>
        </p:nvSpPr>
        <p:spPr bwMode="auto">
          <a:xfrm flipH="1">
            <a:off x="971550" y="5768975"/>
            <a:ext cx="295116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11" name="Line 43"/>
          <p:cNvSpPr>
            <a:spLocks noChangeShapeType="1"/>
          </p:cNvSpPr>
          <p:nvPr/>
        </p:nvSpPr>
        <p:spPr bwMode="auto">
          <a:xfrm flipV="1">
            <a:off x="971550" y="1519238"/>
            <a:ext cx="0" cy="4249737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12" name="Line 44"/>
          <p:cNvSpPr>
            <a:spLocks noChangeShapeType="1"/>
          </p:cNvSpPr>
          <p:nvPr/>
        </p:nvSpPr>
        <p:spPr bwMode="auto">
          <a:xfrm>
            <a:off x="971550" y="1519238"/>
            <a:ext cx="309562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13" name="Text Box 45"/>
          <p:cNvSpPr txBox="1">
            <a:spLocks noChangeArrowheads="1"/>
          </p:cNvSpPr>
          <p:nvPr/>
        </p:nvSpPr>
        <p:spPr bwMode="auto">
          <a:xfrm>
            <a:off x="3914775" y="5049838"/>
            <a:ext cx="306388" cy="333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b="0">
                <a:effectLst/>
              </a:rPr>
              <a:t>?</a:t>
            </a:r>
          </a:p>
        </p:txBody>
      </p:sp>
      <p:sp>
        <p:nvSpPr>
          <p:cNvPr id="160815" name="Rectangle 47"/>
          <p:cNvSpPr>
            <a:spLocks noChangeArrowheads="1"/>
          </p:cNvSpPr>
          <p:nvPr/>
        </p:nvSpPr>
        <p:spPr bwMode="auto">
          <a:xfrm>
            <a:off x="3922713" y="2166938"/>
            <a:ext cx="71437" cy="217487"/>
          </a:xfrm>
          <a:prstGeom prst="rect">
            <a:avLst/>
          </a:prstGeom>
          <a:solidFill>
            <a:srgbClr val="990033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16" name="Rectangle 48"/>
          <p:cNvSpPr>
            <a:spLocks noChangeArrowheads="1"/>
          </p:cNvSpPr>
          <p:nvPr/>
        </p:nvSpPr>
        <p:spPr bwMode="auto">
          <a:xfrm>
            <a:off x="3995738" y="1376363"/>
            <a:ext cx="71437" cy="215900"/>
          </a:xfrm>
          <a:prstGeom prst="rect">
            <a:avLst/>
          </a:prstGeom>
          <a:solidFill>
            <a:srgbClr val="990033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19" name="Line 51"/>
          <p:cNvSpPr>
            <a:spLocks noChangeShapeType="1"/>
          </p:cNvSpPr>
          <p:nvPr/>
        </p:nvSpPr>
        <p:spPr bwMode="auto">
          <a:xfrm flipH="1">
            <a:off x="5435600" y="5624513"/>
            <a:ext cx="14446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0" name="Line 52"/>
          <p:cNvSpPr>
            <a:spLocks noChangeShapeType="1"/>
          </p:cNvSpPr>
          <p:nvPr/>
        </p:nvSpPr>
        <p:spPr bwMode="auto">
          <a:xfrm flipV="1">
            <a:off x="5435600" y="3895725"/>
            <a:ext cx="0" cy="172878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1" name="Line 53"/>
          <p:cNvSpPr>
            <a:spLocks noChangeShapeType="1"/>
          </p:cNvSpPr>
          <p:nvPr/>
        </p:nvSpPr>
        <p:spPr bwMode="auto">
          <a:xfrm>
            <a:off x="5435600" y="3895725"/>
            <a:ext cx="14446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2" name="Rectangle 54"/>
          <p:cNvSpPr>
            <a:spLocks noChangeArrowheads="1"/>
          </p:cNvSpPr>
          <p:nvPr/>
        </p:nvSpPr>
        <p:spPr bwMode="auto">
          <a:xfrm flipH="1">
            <a:off x="5507038" y="3824288"/>
            <a:ext cx="73025" cy="215900"/>
          </a:xfrm>
          <a:prstGeom prst="rect">
            <a:avLst/>
          </a:prstGeom>
          <a:solidFill>
            <a:srgbClr val="990033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23" name="Line 55"/>
          <p:cNvSpPr>
            <a:spLocks noChangeShapeType="1"/>
          </p:cNvSpPr>
          <p:nvPr/>
        </p:nvSpPr>
        <p:spPr bwMode="auto">
          <a:xfrm>
            <a:off x="4859338" y="4832350"/>
            <a:ext cx="0" cy="1368425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4" name="Line 56"/>
          <p:cNvSpPr>
            <a:spLocks noChangeShapeType="1"/>
          </p:cNvSpPr>
          <p:nvPr/>
        </p:nvSpPr>
        <p:spPr bwMode="auto">
          <a:xfrm>
            <a:off x="4859338" y="6200775"/>
            <a:ext cx="2808287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5" name="Line 57"/>
          <p:cNvSpPr>
            <a:spLocks noChangeShapeType="1"/>
          </p:cNvSpPr>
          <p:nvPr/>
        </p:nvSpPr>
        <p:spPr bwMode="auto">
          <a:xfrm flipV="1">
            <a:off x="7667625" y="1447800"/>
            <a:ext cx="0" cy="4752975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6" name="Line 58"/>
          <p:cNvSpPr>
            <a:spLocks noChangeShapeType="1"/>
          </p:cNvSpPr>
          <p:nvPr/>
        </p:nvSpPr>
        <p:spPr bwMode="auto">
          <a:xfrm flipH="1">
            <a:off x="5580063" y="1447800"/>
            <a:ext cx="208756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7" name="Line 59"/>
          <p:cNvSpPr>
            <a:spLocks noChangeShapeType="1"/>
          </p:cNvSpPr>
          <p:nvPr/>
        </p:nvSpPr>
        <p:spPr bwMode="auto">
          <a:xfrm flipH="1">
            <a:off x="7307263" y="3032125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8" name="Line 60"/>
          <p:cNvSpPr>
            <a:spLocks noChangeShapeType="1"/>
          </p:cNvSpPr>
          <p:nvPr/>
        </p:nvSpPr>
        <p:spPr bwMode="auto">
          <a:xfrm flipH="1">
            <a:off x="6659563" y="4687888"/>
            <a:ext cx="100806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30" name="Line 62"/>
          <p:cNvSpPr>
            <a:spLocks noChangeShapeType="1"/>
          </p:cNvSpPr>
          <p:nvPr/>
        </p:nvSpPr>
        <p:spPr bwMode="auto">
          <a:xfrm flipH="1">
            <a:off x="5722938" y="2311400"/>
            <a:ext cx="1944687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31" name="Rectangle 63"/>
          <p:cNvSpPr>
            <a:spLocks noChangeArrowheads="1"/>
          </p:cNvSpPr>
          <p:nvPr/>
        </p:nvSpPr>
        <p:spPr bwMode="auto">
          <a:xfrm>
            <a:off x="5580063" y="1376363"/>
            <a:ext cx="71437" cy="215900"/>
          </a:xfrm>
          <a:prstGeom prst="rect">
            <a:avLst/>
          </a:prstGeom>
          <a:solidFill>
            <a:srgbClr val="990033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32" name="Rectangle 64"/>
          <p:cNvSpPr>
            <a:spLocks noChangeArrowheads="1"/>
          </p:cNvSpPr>
          <p:nvPr/>
        </p:nvSpPr>
        <p:spPr bwMode="auto">
          <a:xfrm>
            <a:off x="5722938" y="2168525"/>
            <a:ext cx="71437" cy="215900"/>
          </a:xfrm>
          <a:prstGeom prst="rect">
            <a:avLst/>
          </a:prstGeom>
          <a:solidFill>
            <a:srgbClr val="990033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37" name="Line 69"/>
          <p:cNvSpPr>
            <a:spLocks noChangeShapeType="1"/>
          </p:cNvSpPr>
          <p:nvPr/>
        </p:nvSpPr>
        <p:spPr bwMode="auto">
          <a:xfrm>
            <a:off x="6096000" y="3068638"/>
            <a:ext cx="563563" cy="0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38" name="Rectangle 70"/>
          <p:cNvSpPr>
            <a:spLocks noChangeArrowheads="1"/>
          </p:cNvSpPr>
          <p:nvPr/>
        </p:nvSpPr>
        <p:spPr bwMode="auto">
          <a:xfrm>
            <a:off x="6719888" y="856797"/>
            <a:ext cx="1998662" cy="395287"/>
          </a:xfrm>
          <a:prstGeom prst="rect">
            <a:avLst/>
          </a:prstGeom>
          <a:solidFill>
            <a:srgbClr val="FFD1E8"/>
          </a:solidFill>
          <a:ln w="28575">
            <a:solidFill>
              <a:srgbClr val="FF6DB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3. INTESTINAL</a:t>
            </a:r>
          </a:p>
        </p:txBody>
      </p:sp>
      <p:sp>
        <p:nvSpPr>
          <p:cNvPr id="160841" name="Rectangle 73"/>
          <p:cNvSpPr>
            <a:spLocks noChangeArrowheads="1"/>
          </p:cNvSpPr>
          <p:nvPr/>
        </p:nvSpPr>
        <p:spPr bwMode="auto">
          <a:xfrm>
            <a:off x="6696075" y="404813"/>
            <a:ext cx="1952625" cy="365125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Fase DIGESTIVA</a:t>
            </a:r>
          </a:p>
        </p:txBody>
      </p:sp>
      <p:sp>
        <p:nvSpPr>
          <p:cNvPr id="160842" name="Text Box 74"/>
          <p:cNvSpPr txBox="1">
            <a:spLocks noChangeArrowheads="1"/>
          </p:cNvSpPr>
          <p:nvPr/>
        </p:nvSpPr>
        <p:spPr bwMode="auto">
          <a:xfrm>
            <a:off x="320675" y="4048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0843" name="Line 75"/>
          <p:cNvSpPr>
            <a:spLocks noChangeShapeType="1"/>
          </p:cNvSpPr>
          <p:nvPr/>
        </p:nvSpPr>
        <p:spPr bwMode="auto">
          <a:xfrm>
            <a:off x="5003800" y="5157788"/>
            <a:ext cx="0" cy="431800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44" name="Line 76"/>
          <p:cNvSpPr>
            <a:spLocks noChangeShapeType="1"/>
          </p:cNvSpPr>
          <p:nvPr/>
        </p:nvSpPr>
        <p:spPr bwMode="auto">
          <a:xfrm flipV="1">
            <a:off x="7524750" y="5589588"/>
            <a:ext cx="0" cy="504825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45" name="Line 77"/>
          <p:cNvSpPr>
            <a:spLocks noChangeShapeType="1"/>
          </p:cNvSpPr>
          <p:nvPr/>
        </p:nvSpPr>
        <p:spPr bwMode="auto">
          <a:xfrm flipV="1">
            <a:off x="7524750" y="3862388"/>
            <a:ext cx="0" cy="719137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46" name="Line 78"/>
          <p:cNvSpPr>
            <a:spLocks noChangeShapeType="1"/>
          </p:cNvSpPr>
          <p:nvPr/>
        </p:nvSpPr>
        <p:spPr bwMode="auto">
          <a:xfrm flipV="1">
            <a:off x="7524750" y="2349500"/>
            <a:ext cx="0" cy="503238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47" name="Line 79"/>
          <p:cNvSpPr>
            <a:spLocks noChangeShapeType="1"/>
          </p:cNvSpPr>
          <p:nvPr/>
        </p:nvSpPr>
        <p:spPr bwMode="auto">
          <a:xfrm flipV="1">
            <a:off x="7524750" y="1557338"/>
            <a:ext cx="0" cy="503237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48" name="Line 80"/>
          <p:cNvSpPr>
            <a:spLocks noChangeShapeType="1"/>
          </p:cNvSpPr>
          <p:nvPr/>
        </p:nvSpPr>
        <p:spPr bwMode="auto">
          <a:xfrm>
            <a:off x="5003800" y="6092825"/>
            <a:ext cx="790575" cy="1588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49" name="Line 81"/>
          <p:cNvSpPr>
            <a:spLocks noChangeShapeType="1"/>
          </p:cNvSpPr>
          <p:nvPr/>
        </p:nvSpPr>
        <p:spPr bwMode="auto">
          <a:xfrm>
            <a:off x="6877050" y="4581525"/>
            <a:ext cx="288925" cy="0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0" name="Line 82"/>
          <p:cNvSpPr>
            <a:spLocks noChangeShapeType="1"/>
          </p:cNvSpPr>
          <p:nvPr/>
        </p:nvSpPr>
        <p:spPr bwMode="auto">
          <a:xfrm>
            <a:off x="7380288" y="3141663"/>
            <a:ext cx="288925" cy="0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1" name="Line 83"/>
          <p:cNvSpPr>
            <a:spLocks noChangeShapeType="1"/>
          </p:cNvSpPr>
          <p:nvPr/>
        </p:nvSpPr>
        <p:spPr bwMode="auto">
          <a:xfrm flipH="1">
            <a:off x="5955615" y="2223222"/>
            <a:ext cx="865187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FF3399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2" name="Line 84"/>
          <p:cNvSpPr>
            <a:spLocks noChangeShapeType="1"/>
          </p:cNvSpPr>
          <p:nvPr/>
        </p:nvSpPr>
        <p:spPr bwMode="auto">
          <a:xfrm flipH="1">
            <a:off x="5811152" y="1556792"/>
            <a:ext cx="1009649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FF3399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3" name="Line 85"/>
          <p:cNvSpPr>
            <a:spLocks noChangeShapeType="1"/>
          </p:cNvSpPr>
          <p:nvPr/>
        </p:nvSpPr>
        <p:spPr bwMode="auto">
          <a:xfrm flipV="1">
            <a:off x="1116013" y="3573463"/>
            <a:ext cx="0" cy="719137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4" name="Line 86"/>
          <p:cNvSpPr>
            <a:spLocks noChangeShapeType="1"/>
          </p:cNvSpPr>
          <p:nvPr/>
        </p:nvSpPr>
        <p:spPr bwMode="auto">
          <a:xfrm flipV="1">
            <a:off x="1403350" y="2420938"/>
            <a:ext cx="0" cy="719137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5" name="Line 87"/>
          <p:cNvSpPr>
            <a:spLocks noChangeShapeType="1"/>
          </p:cNvSpPr>
          <p:nvPr/>
        </p:nvSpPr>
        <p:spPr bwMode="auto">
          <a:xfrm>
            <a:off x="2268539" y="2176462"/>
            <a:ext cx="1302990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FF3399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6" name="Line 88"/>
          <p:cNvSpPr>
            <a:spLocks noChangeShapeType="1"/>
          </p:cNvSpPr>
          <p:nvPr/>
        </p:nvSpPr>
        <p:spPr bwMode="auto">
          <a:xfrm flipV="1">
            <a:off x="1116013" y="1773238"/>
            <a:ext cx="0" cy="719137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7" name="Line 89"/>
          <p:cNvSpPr>
            <a:spLocks noChangeShapeType="1"/>
          </p:cNvSpPr>
          <p:nvPr/>
        </p:nvSpPr>
        <p:spPr bwMode="auto">
          <a:xfrm flipH="1">
            <a:off x="1835696" y="5661025"/>
            <a:ext cx="1225004" cy="0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8" name="Line 90"/>
          <p:cNvSpPr>
            <a:spLocks noChangeShapeType="1"/>
          </p:cNvSpPr>
          <p:nvPr/>
        </p:nvSpPr>
        <p:spPr bwMode="auto">
          <a:xfrm>
            <a:off x="2268538" y="1628800"/>
            <a:ext cx="1355725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FF3399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5" name="Text Box 4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76" name="Line 77"/>
          <p:cNvSpPr>
            <a:spLocks noChangeShapeType="1"/>
          </p:cNvSpPr>
          <p:nvPr/>
        </p:nvSpPr>
        <p:spPr bwMode="auto">
          <a:xfrm flipV="1">
            <a:off x="5503228" y="4221956"/>
            <a:ext cx="0" cy="719137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2250860" y="1708527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Inhibición</a:t>
            </a:r>
            <a:endParaRPr lang="es-VE" dirty="0"/>
          </a:p>
        </p:txBody>
      </p:sp>
      <p:sp>
        <p:nvSpPr>
          <p:cNvPr id="77" name="76 CuadroTexto"/>
          <p:cNvSpPr txBox="1"/>
          <p:nvPr/>
        </p:nvSpPr>
        <p:spPr>
          <a:xfrm>
            <a:off x="6078895" y="1663700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Inhibición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0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0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0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0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0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0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0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0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0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0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0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0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0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0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0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0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843" grpId="0" animBg="1"/>
      <p:bldP spid="160844" grpId="0" animBg="1"/>
      <p:bldP spid="160845" grpId="0" animBg="1"/>
      <p:bldP spid="160846" grpId="0" animBg="1"/>
      <p:bldP spid="160847" grpId="0" animBg="1"/>
      <p:bldP spid="160848" grpId="0" animBg="1"/>
      <p:bldP spid="160849" grpId="0" animBg="1"/>
      <p:bldP spid="160850" grpId="0" animBg="1"/>
      <p:bldP spid="160851" grpId="0" animBg="1"/>
      <p:bldP spid="160852" grpId="0" animBg="1"/>
      <p:bldP spid="160853" grpId="0" animBg="1"/>
      <p:bldP spid="160854" grpId="0" animBg="1"/>
      <p:bldP spid="160855" grpId="0" animBg="1"/>
      <p:bldP spid="160856" grpId="0" animBg="1"/>
      <p:bldP spid="160857" grpId="0" animBg="1"/>
      <p:bldP spid="160858" grpId="0" animBg="1"/>
      <p:bldP spid="76" grpId="0" animBg="1"/>
      <p:bldP spid="2" grpId="0"/>
      <p:bldP spid="7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2"/>
          <p:cNvSpPr txBox="1">
            <a:spLocks noChangeArrowheads="1"/>
          </p:cNvSpPr>
          <p:nvPr/>
        </p:nvSpPr>
        <p:spPr bwMode="auto">
          <a:xfrm>
            <a:off x="2895600" y="2781300"/>
            <a:ext cx="3401893" cy="1785104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ES" sz="2000" b="0" dirty="0" smtClean="0"/>
              <a:t>Almacenamiento</a:t>
            </a:r>
            <a:endParaRPr lang="es-ES" sz="2000" b="0" dirty="0"/>
          </a:p>
          <a:p>
            <a:pPr marL="171450" indent="-171450" algn="l">
              <a:buSzPct val="150000"/>
              <a:buFont typeface="Arial" pitchFamily="34" charset="0"/>
              <a:buChar char="•"/>
            </a:pPr>
            <a:endParaRPr lang="es-ES" sz="1000" b="0" dirty="0"/>
          </a:p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ES" sz="2000" b="0" dirty="0" smtClean="0"/>
              <a:t>Mezcla</a:t>
            </a:r>
            <a:endParaRPr lang="es-ES" sz="2000" b="0" dirty="0"/>
          </a:p>
          <a:p>
            <a:pPr marL="171450" indent="-171450" algn="l">
              <a:buSzPct val="150000"/>
              <a:buFont typeface="Arial" pitchFamily="34" charset="0"/>
              <a:buChar char="•"/>
            </a:pPr>
            <a:endParaRPr lang="es-ES" sz="1000" b="0" dirty="0"/>
          </a:p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ES" sz="2000" b="0" dirty="0" smtClean="0"/>
              <a:t>Vaciamiento</a:t>
            </a:r>
            <a:endParaRPr lang="es-ES" sz="2000" b="0" dirty="0"/>
          </a:p>
          <a:p>
            <a:pPr marL="171450" indent="-171450" algn="l">
              <a:buSzPct val="150000"/>
              <a:buFont typeface="Arial" pitchFamily="34" charset="0"/>
              <a:buChar char="•"/>
            </a:pPr>
            <a:endParaRPr lang="es-ES" sz="1000" b="0" dirty="0"/>
          </a:p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ES" sz="2000" b="0" dirty="0" smtClean="0"/>
              <a:t>Motilidad </a:t>
            </a:r>
            <a:r>
              <a:rPr lang="es-ES" sz="2000" b="0" dirty="0" err="1"/>
              <a:t>interdigestiva</a:t>
            </a:r>
            <a:endParaRPr lang="es-ES" sz="2000" b="0" dirty="0"/>
          </a:p>
        </p:txBody>
      </p:sp>
      <p:sp>
        <p:nvSpPr>
          <p:cNvPr id="196611" name="Rectangle 3"/>
          <p:cNvSpPr>
            <a:spLocks noChangeArrowheads="1"/>
          </p:cNvSpPr>
          <p:nvPr/>
        </p:nvSpPr>
        <p:spPr bwMode="auto">
          <a:xfrm>
            <a:off x="2251494" y="2060575"/>
            <a:ext cx="4641015" cy="461665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III. </a:t>
            </a: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MOTILIDAD GÁSTRICA</a:t>
            </a: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8" name="Rectangle 8"/>
          <p:cNvSpPr>
            <a:spLocks noChangeArrowheads="1"/>
          </p:cNvSpPr>
          <p:nvPr/>
        </p:nvSpPr>
        <p:spPr bwMode="auto">
          <a:xfrm>
            <a:off x="3455988" y="679450"/>
            <a:ext cx="16557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0" name="Rectangle 10"/>
          <p:cNvSpPr>
            <a:spLocks noChangeArrowheads="1"/>
          </p:cNvSpPr>
          <p:nvPr/>
        </p:nvSpPr>
        <p:spPr bwMode="auto">
          <a:xfrm>
            <a:off x="4967288" y="2624138"/>
            <a:ext cx="12239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1" name="Rectangle 11"/>
          <p:cNvSpPr>
            <a:spLocks noChangeArrowheads="1"/>
          </p:cNvSpPr>
          <p:nvPr/>
        </p:nvSpPr>
        <p:spPr bwMode="auto">
          <a:xfrm>
            <a:off x="3167063" y="5216525"/>
            <a:ext cx="216058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7" name="Rectangle 17"/>
          <p:cNvSpPr>
            <a:spLocks noChangeArrowheads="1"/>
          </p:cNvSpPr>
          <p:nvPr/>
        </p:nvSpPr>
        <p:spPr bwMode="auto">
          <a:xfrm>
            <a:off x="8423275" y="5360988"/>
            <a:ext cx="360363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8258" name="Rectangle 18"/>
          <p:cNvSpPr>
            <a:spLocks noChangeArrowheads="1"/>
          </p:cNvSpPr>
          <p:nvPr/>
        </p:nvSpPr>
        <p:spPr bwMode="auto">
          <a:xfrm>
            <a:off x="8423275" y="5503863"/>
            <a:ext cx="360363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38301" name="Picture 6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112838"/>
            <a:ext cx="4914900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38308" name="Rectangle 68"/>
          <p:cNvSpPr>
            <a:spLocks noChangeArrowheads="1"/>
          </p:cNvSpPr>
          <p:nvPr/>
        </p:nvSpPr>
        <p:spPr bwMode="auto">
          <a:xfrm>
            <a:off x="3671888" y="968375"/>
            <a:ext cx="496728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09" name="Rectangle 69"/>
          <p:cNvSpPr>
            <a:spLocks noChangeArrowheads="1"/>
          </p:cNvSpPr>
          <p:nvPr/>
        </p:nvSpPr>
        <p:spPr bwMode="auto">
          <a:xfrm>
            <a:off x="4535488" y="1400175"/>
            <a:ext cx="27368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10" name="Rectangle 70"/>
          <p:cNvSpPr>
            <a:spLocks noChangeArrowheads="1"/>
          </p:cNvSpPr>
          <p:nvPr/>
        </p:nvSpPr>
        <p:spPr bwMode="auto">
          <a:xfrm>
            <a:off x="6480175" y="2479675"/>
            <a:ext cx="7191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12" name="Rectangle 72"/>
          <p:cNvSpPr>
            <a:spLocks noChangeArrowheads="1"/>
          </p:cNvSpPr>
          <p:nvPr/>
        </p:nvSpPr>
        <p:spPr bwMode="auto">
          <a:xfrm>
            <a:off x="5111750" y="4352925"/>
            <a:ext cx="18002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03" name="Text Box 63"/>
          <p:cNvSpPr txBox="1">
            <a:spLocks noChangeArrowheads="1"/>
          </p:cNvSpPr>
          <p:nvPr/>
        </p:nvSpPr>
        <p:spPr bwMode="auto">
          <a:xfrm>
            <a:off x="6035706" y="2349500"/>
            <a:ext cx="1438214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  F. </a:t>
            </a:r>
            <a:r>
              <a:rPr lang="es-ES" dirty="0" err="1">
                <a:effectLst/>
              </a:rPr>
              <a:t>oblícuas</a:t>
            </a:r>
            <a:endParaRPr lang="es-ES" dirty="0">
              <a:effectLst/>
            </a:endParaRPr>
          </a:p>
          <a:p>
            <a:r>
              <a:rPr lang="es-ES" dirty="0">
                <a:effectLst/>
              </a:rPr>
              <a:t>internas</a:t>
            </a:r>
          </a:p>
        </p:txBody>
      </p:sp>
      <p:sp>
        <p:nvSpPr>
          <p:cNvPr id="138305" name="Text Box 65"/>
          <p:cNvSpPr txBox="1">
            <a:spLocks noChangeArrowheads="1"/>
          </p:cNvSpPr>
          <p:nvPr/>
        </p:nvSpPr>
        <p:spPr bwMode="auto">
          <a:xfrm>
            <a:off x="5112128" y="4330595"/>
            <a:ext cx="2656056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" dirty="0" smtClean="0">
                <a:effectLst/>
              </a:rPr>
              <a:t>  F. longitudinales Ext.</a:t>
            </a:r>
            <a:endParaRPr lang="es-ES" dirty="0">
              <a:effectLst/>
            </a:endParaRPr>
          </a:p>
        </p:txBody>
      </p:sp>
      <p:sp>
        <p:nvSpPr>
          <p:cNvPr id="138311" name="Rectangle 71"/>
          <p:cNvSpPr>
            <a:spLocks noChangeArrowheads="1"/>
          </p:cNvSpPr>
          <p:nvPr/>
        </p:nvSpPr>
        <p:spPr bwMode="auto">
          <a:xfrm>
            <a:off x="5327650" y="3992563"/>
            <a:ext cx="13684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04" name="Text Box 64"/>
          <p:cNvSpPr txBox="1">
            <a:spLocks noChangeArrowheads="1"/>
          </p:cNvSpPr>
          <p:nvPr/>
        </p:nvSpPr>
        <p:spPr bwMode="auto">
          <a:xfrm>
            <a:off x="5256213" y="3895725"/>
            <a:ext cx="1628972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  F. </a:t>
            </a:r>
            <a:r>
              <a:rPr lang="es-ES" dirty="0">
                <a:effectLst/>
              </a:rPr>
              <a:t>circulares</a:t>
            </a:r>
          </a:p>
        </p:txBody>
      </p:sp>
      <p:sp>
        <p:nvSpPr>
          <p:cNvPr id="138326" name="Rectangle 86"/>
          <p:cNvSpPr>
            <a:spLocks noChangeArrowheads="1"/>
          </p:cNvSpPr>
          <p:nvPr/>
        </p:nvSpPr>
        <p:spPr bwMode="auto">
          <a:xfrm>
            <a:off x="4535488" y="1687513"/>
            <a:ext cx="2873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27" name="Rectangle 87"/>
          <p:cNvSpPr>
            <a:spLocks noChangeArrowheads="1"/>
          </p:cNvSpPr>
          <p:nvPr/>
        </p:nvSpPr>
        <p:spPr bwMode="auto">
          <a:xfrm>
            <a:off x="6911975" y="1687513"/>
            <a:ext cx="3603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46" name="Rectangle 6"/>
          <p:cNvSpPr>
            <a:spLocks noChangeArrowheads="1"/>
          </p:cNvSpPr>
          <p:nvPr/>
        </p:nvSpPr>
        <p:spPr bwMode="auto">
          <a:xfrm>
            <a:off x="6775224" y="765629"/>
            <a:ext cx="1852612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67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Estructura</a:t>
            </a:r>
          </a:p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capa muscular</a:t>
            </a:r>
          </a:p>
        </p:txBody>
      </p:sp>
      <p:pic>
        <p:nvPicPr>
          <p:cNvPr id="138244" name="Picture 4" descr="A4stoma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260350"/>
            <a:ext cx="3273425" cy="440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313" name="Rectangle 73"/>
          <p:cNvSpPr>
            <a:spLocks noChangeArrowheads="1"/>
          </p:cNvSpPr>
          <p:nvPr/>
        </p:nvSpPr>
        <p:spPr bwMode="auto">
          <a:xfrm>
            <a:off x="2065338" y="3968750"/>
            <a:ext cx="1712912" cy="742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14" name="Rectangle 74"/>
          <p:cNvSpPr>
            <a:spLocks noChangeArrowheads="1"/>
          </p:cNvSpPr>
          <p:nvPr/>
        </p:nvSpPr>
        <p:spPr bwMode="auto">
          <a:xfrm>
            <a:off x="1978025" y="260350"/>
            <a:ext cx="1371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16" name="Rectangle 76"/>
          <p:cNvSpPr>
            <a:spLocks noChangeArrowheads="1"/>
          </p:cNvSpPr>
          <p:nvPr/>
        </p:nvSpPr>
        <p:spPr bwMode="auto">
          <a:xfrm>
            <a:off x="865188" y="1185863"/>
            <a:ext cx="1112837" cy="5572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17" name="Rectangle 77"/>
          <p:cNvSpPr>
            <a:spLocks noChangeArrowheads="1"/>
          </p:cNvSpPr>
          <p:nvPr/>
        </p:nvSpPr>
        <p:spPr bwMode="auto">
          <a:xfrm>
            <a:off x="865188" y="2300288"/>
            <a:ext cx="942975" cy="371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18" name="Rectangle 78"/>
          <p:cNvSpPr>
            <a:spLocks noChangeArrowheads="1"/>
          </p:cNvSpPr>
          <p:nvPr/>
        </p:nvSpPr>
        <p:spPr bwMode="auto">
          <a:xfrm>
            <a:off x="522288" y="3783013"/>
            <a:ext cx="1198562" cy="373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  <a:latin typeface="Arial" charset="0"/>
            </a:endParaRPr>
          </a:p>
        </p:txBody>
      </p:sp>
      <p:sp>
        <p:nvSpPr>
          <p:cNvPr id="138319" name="Text Box 79"/>
          <p:cNvSpPr txBox="1">
            <a:spLocks noChangeArrowheads="1"/>
          </p:cNvSpPr>
          <p:nvPr/>
        </p:nvSpPr>
        <p:spPr bwMode="auto">
          <a:xfrm>
            <a:off x="2322513" y="290513"/>
            <a:ext cx="1016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esófago</a:t>
            </a:r>
          </a:p>
        </p:txBody>
      </p:sp>
      <p:sp>
        <p:nvSpPr>
          <p:cNvPr id="138320" name="Text Box 80"/>
          <p:cNvSpPr txBox="1">
            <a:spLocks noChangeArrowheads="1"/>
          </p:cNvSpPr>
          <p:nvPr/>
        </p:nvSpPr>
        <p:spPr bwMode="auto">
          <a:xfrm>
            <a:off x="1187450" y="1412875"/>
            <a:ext cx="957263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mucosa</a:t>
            </a:r>
          </a:p>
        </p:txBody>
      </p:sp>
      <p:sp>
        <p:nvSpPr>
          <p:cNvPr id="138323" name="Text Box 83"/>
          <p:cNvSpPr txBox="1">
            <a:spLocks noChangeArrowheads="1"/>
          </p:cNvSpPr>
          <p:nvPr/>
        </p:nvSpPr>
        <p:spPr bwMode="auto">
          <a:xfrm>
            <a:off x="1476375" y="3933825"/>
            <a:ext cx="1882775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3 capas músculo</a:t>
            </a:r>
          </a:p>
        </p:txBody>
      </p:sp>
      <p:sp>
        <p:nvSpPr>
          <p:cNvPr id="138324" name="Text Box 84"/>
          <p:cNvSpPr txBox="1">
            <a:spLocks noChangeArrowheads="1"/>
          </p:cNvSpPr>
          <p:nvPr/>
        </p:nvSpPr>
        <p:spPr bwMode="auto">
          <a:xfrm>
            <a:off x="395288" y="3698875"/>
            <a:ext cx="1058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duodeno</a:t>
            </a:r>
          </a:p>
        </p:txBody>
      </p:sp>
      <p:sp>
        <p:nvSpPr>
          <p:cNvPr id="138325" name="Text Box 85"/>
          <p:cNvSpPr txBox="1">
            <a:spLocks noChangeArrowheads="1"/>
          </p:cNvSpPr>
          <p:nvPr/>
        </p:nvSpPr>
        <p:spPr bwMode="auto">
          <a:xfrm>
            <a:off x="909638" y="2212975"/>
            <a:ext cx="7826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píloro</a:t>
            </a:r>
          </a:p>
        </p:txBody>
      </p:sp>
      <p:sp>
        <p:nvSpPr>
          <p:cNvPr id="138334" name="Oval 94"/>
          <p:cNvSpPr>
            <a:spLocks noChangeArrowheads="1"/>
          </p:cNvSpPr>
          <p:nvPr/>
        </p:nvSpPr>
        <p:spPr bwMode="auto">
          <a:xfrm>
            <a:off x="1336675" y="2595563"/>
            <a:ext cx="2228850" cy="13906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endParaRPr lang="es-MX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8338" name="Rectangle 98"/>
          <p:cNvSpPr>
            <a:spLocks noChangeArrowheads="1"/>
          </p:cNvSpPr>
          <p:nvPr/>
        </p:nvSpPr>
        <p:spPr bwMode="auto">
          <a:xfrm>
            <a:off x="6530975" y="290513"/>
            <a:ext cx="2127250" cy="395288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pic>
        <p:nvPicPr>
          <p:cNvPr id="138340" name="Picture 100" descr="estomago 40x"/>
          <p:cNvPicPr>
            <a:picLocks noChangeAspect="1" noChangeArrowheads="1"/>
          </p:cNvPicPr>
          <p:nvPr/>
        </p:nvPicPr>
        <p:blipFill>
          <a:blip r:embed="rId4">
            <a:lum bright="6000" contrast="24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43" t="19423" r="6636" b="14168"/>
          <a:stretch>
            <a:fillRect/>
          </a:stretch>
        </p:blipFill>
        <p:spPr bwMode="auto">
          <a:xfrm>
            <a:off x="539750" y="4365625"/>
            <a:ext cx="3024188" cy="22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341" name="Line 101"/>
          <p:cNvSpPr>
            <a:spLocks noChangeShapeType="1"/>
          </p:cNvSpPr>
          <p:nvPr/>
        </p:nvSpPr>
        <p:spPr bwMode="auto">
          <a:xfrm>
            <a:off x="3348038" y="5084763"/>
            <a:ext cx="0" cy="10699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8343" name="Text Box 103"/>
          <p:cNvSpPr txBox="1">
            <a:spLocks noChangeArrowheads="1"/>
          </p:cNvSpPr>
          <p:nvPr/>
        </p:nvSpPr>
        <p:spPr bwMode="auto">
          <a:xfrm>
            <a:off x="3708400" y="5300663"/>
            <a:ext cx="1727200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Gruesa </a:t>
            </a:r>
          </a:p>
          <a:p>
            <a:r>
              <a:rPr lang="es-ES_tradnl" sz="1800" b="0">
                <a:effectLst/>
              </a:rPr>
              <a:t>pared gástrica</a:t>
            </a: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323" grpId="0" animBg="1"/>
      <p:bldP spid="138334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8" name="Picture 4" descr="REGIONES GASTRICAS"/>
          <p:cNvPicPr>
            <a:picLocks noChangeAspect="1" noChangeArrowheads="1"/>
          </p:cNvPicPr>
          <p:nvPr/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00" b="16727"/>
          <a:stretch>
            <a:fillRect/>
          </a:stretch>
        </p:blipFill>
        <p:spPr bwMode="auto">
          <a:xfrm>
            <a:off x="2339975" y="576263"/>
            <a:ext cx="4968875" cy="54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0716" name="Rectangle 12"/>
          <p:cNvSpPr>
            <a:spLocks noChangeArrowheads="1"/>
          </p:cNvSpPr>
          <p:nvPr/>
        </p:nvSpPr>
        <p:spPr bwMode="auto">
          <a:xfrm>
            <a:off x="5724525" y="2060575"/>
            <a:ext cx="1512888" cy="1152525"/>
          </a:xfrm>
          <a:prstGeom prst="rect">
            <a:avLst/>
          </a:prstGeom>
          <a:noFill/>
          <a:ln w="28575">
            <a:solidFill>
              <a:srgbClr val="FF71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0717" name="Rectangle 13"/>
          <p:cNvSpPr>
            <a:spLocks noChangeArrowheads="1"/>
          </p:cNvSpPr>
          <p:nvPr/>
        </p:nvSpPr>
        <p:spPr bwMode="auto">
          <a:xfrm>
            <a:off x="4500563" y="4581525"/>
            <a:ext cx="1800225" cy="1008063"/>
          </a:xfrm>
          <a:prstGeom prst="rect">
            <a:avLst/>
          </a:prstGeom>
          <a:noFill/>
          <a:ln w="28575">
            <a:solidFill>
              <a:srgbClr val="B80088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0719" name="Rectangle 15"/>
          <p:cNvSpPr>
            <a:spLocks noChangeArrowheads="1"/>
          </p:cNvSpPr>
          <p:nvPr/>
        </p:nvSpPr>
        <p:spPr bwMode="auto">
          <a:xfrm>
            <a:off x="6443663" y="521155"/>
            <a:ext cx="2127250" cy="395288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200722" name="Oval 18"/>
          <p:cNvSpPr>
            <a:spLocks noChangeArrowheads="1"/>
          </p:cNvSpPr>
          <p:nvPr/>
        </p:nvSpPr>
        <p:spPr bwMode="auto">
          <a:xfrm>
            <a:off x="3708400" y="1196975"/>
            <a:ext cx="647700" cy="215900"/>
          </a:xfrm>
          <a:prstGeom prst="ellipse">
            <a:avLst/>
          </a:prstGeom>
          <a:noFill/>
          <a:ln w="28575" algn="ctr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0723" name="Oval 19"/>
          <p:cNvSpPr>
            <a:spLocks noChangeArrowheads="1"/>
          </p:cNvSpPr>
          <p:nvPr/>
        </p:nvSpPr>
        <p:spPr bwMode="auto">
          <a:xfrm rot="-2326943">
            <a:off x="2773363" y="4581525"/>
            <a:ext cx="277812" cy="527050"/>
          </a:xfrm>
          <a:prstGeom prst="ellipse">
            <a:avLst/>
          </a:prstGeom>
          <a:noFill/>
          <a:ln w="28575" algn="ctr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0724" name="Rectangle 20"/>
          <p:cNvSpPr>
            <a:spLocks noChangeArrowheads="1"/>
          </p:cNvSpPr>
          <p:nvPr/>
        </p:nvSpPr>
        <p:spPr bwMode="auto">
          <a:xfrm>
            <a:off x="1966913" y="1797050"/>
            <a:ext cx="1300162" cy="669925"/>
          </a:xfrm>
          <a:prstGeom prst="rect">
            <a:avLst/>
          </a:prstGeom>
          <a:solidFill>
            <a:srgbClr val="FFD9EC"/>
          </a:solidFill>
          <a:ln w="28575">
            <a:solidFill>
              <a:srgbClr val="EE00EE"/>
            </a:solidFill>
            <a:miter lim="800000"/>
            <a:headEnd/>
            <a:tailEnd/>
          </a:ln>
          <a:effectLst>
            <a:outerShdw dist="28398" dir="3806097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Estómago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proximal</a:t>
            </a:r>
          </a:p>
        </p:txBody>
      </p:sp>
      <p:sp>
        <p:nvSpPr>
          <p:cNvPr id="200725" name="Rectangle 21"/>
          <p:cNvSpPr>
            <a:spLocks noChangeArrowheads="1"/>
          </p:cNvSpPr>
          <p:nvPr/>
        </p:nvSpPr>
        <p:spPr bwMode="auto">
          <a:xfrm>
            <a:off x="1462088" y="3381375"/>
            <a:ext cx="1300162" cy="669925"/>
          </a:xfrm>
          <a:prstGeom prst="rect">
            <a:avLst/>
          </a:prstGeom>
          <a:solidFill>
            <a:srgbClr val="FF9DCE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Estómago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distal</a:t>
            </a:r>
          </a:p>
        </p:txBody>
      </p:sp>
      <p:sp>
        <p:nvSpPr>
          <p:cNvPr id="200726" name="Text Box 22"/>
          <p:cNvSpPr txBox="1">
            <a:spLocks noChangeArrowheads="1"/>
          </p:cNvSpPr>
          <p:nvPr/>
        </p:nvSpPr>
        <p:spPr bwMode="auto">
          <a:xfrm>
            <a:off x="3962400" y="1971675"/>
            <a:ext cx="1471878" cy="707886"/>
          </a:xfrm>
          <a:prstGeom prst="rect">
            <a:avLst/>
          </a:prstGeom>
          <a:solidFill>
            <a:srgbClr val="FFD9E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Reservorio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</a:t>
            </a:r>
          </a:p>
        </p:txBody>
      </p:sp>
      <p:sp>
        <p:nvSpPr>
          <p:cNvPr id="200727" name="Text Box 23"/>
          <p:cNvSpPr txBox="1">
            <a:spLocks noChangeArrowheads="1"/>
          </p:cNvSpPr>
          <p:nvPr/>
        </p:nvSpPr>
        <p:spPr bwMode="auto">
          <a:xfrm>
            <a:off x="3087996" y="3661569"/>
            <a:ext cx="1412567" cy="646331"/>
          </a:xfrm>
          <a:prstGeom prst="rect">
            <a:avLst/>
          </a:prstGeom>
          <a:solidFill>
            <a:srgbClr val="FF9DCE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Mezcla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Trituración</a:t>
            </a:r>
          </a:p>
        </p:txBody>
      </p:sp>
      <p:sp>
        <p:nvSpPr>
          <p:cNvPr id="200728" name="Text Box 24"/>
          <p:cNvSpPr txBox="1">
            <a:spLocks noChangeArrowheads="1"/>
          </p:cNvSpPr>
          <p:nvPr/>
        </p:nvSpPr>
        <p:spPr bwMode="auto">
          <a:xfrm>
            <a:off x="2186555" y="654050"/>
            <a:ext cx="1401763" cy="7588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EEI</a:t>
            </a:r>
          </a:p>
          <a:p>
            <a:r>
              <a:rPr lang="es-ES_tradnl" sz="1400">
                <a:effectLst/>
              </a:rPr>
              <a:t>PREVENCIÓN</a:t>
            </a:r>
          </a:p>
          <a:p>
            <a:r>
              <a:rPr lang="es-ES_tradnl" sz="1400">
                <a:effectLst/>
              </a:rPr>
              <a:t> REFLUJO</a:t>
            </a:r>
          </a:p>
        </p:txBody>
      </p:sp>
      <p:sp>
        <p:nvSpPr>
          <p:cNvPr id="200729" name="Text Box 25"/>
          <p:cNvSpPr txBox="1">
            <a:spLocks noChangeArrowheads="1"/>
          </p:cNvSpPr>
          <p:nvPr/>
        </p:nvSpPr>
        <p:spPr bwMode="auto">
          <a:xfrm>
            <a:off x="899592" y="4326731"/>
            <a:ext cx="1574800" cy="7588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PÍLORO</a:t>
            </a:r>
          </a:p>
          <a:p>
            <a:r>
              <a:rPr lang="es-ES_tradnl" sz="1400">
                <a:effectLst/>
              </a:rPr>
              <a:t>CONTROL </a:t>
            </a:r>
          </a:p>
          <a:p>
            <a:r>
              <a:rPr lang="es-ES_tradnl" sz="1400">
                <a:effectLst/>
              </a:rPr>
              <a:t>VACIAMIENTO</a:t>
            </a:r>
          </a:p>
        </p:txBody>
      </p:sp>
      <p:sp>
        <p:nvSpPr>
          <p:cNvPr id="200730" name="Text Box 26"/>
          <p:cNvSpPr txBox="1">
            <a:spLocks noChangeArrowheads="1"/>
          </p:cNvSpPr>
          <p:nvPr/>
        </p:nvSpPr>
        <p:spPr bwMode="auto">
          <a:xfrm>
            <a:off x="681104" y="686841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71962" y="6403429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16" grpId="0" animBg="1"/>
      <p:bldP spid="200717" grpId="0" animBg="1"/>
      <p:bldP spid="200722" grpId="0" animBg="1"/>
      <p:bldP spid="200723" grpId="0" animBg="1"/>
      <p:bldP spid="200724" grpId="0" animBg="1"/>
      <p:bldP spid="200725" grpId="0" animBg="1"/>
      <p:bldP spid="200728" grpId="0" animBg="1"/>
      <p:bldP spid="200729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4787900" y="4437063"/>
            <a:ext cx="3532188" cy="1525587"/>
          </a:xfrm>
          <a:prstGeom prst="rect">
            <a:avLst/>
          </a:prstGeom>
          <a:noFill/>
          <a:ln w="28575">
            <a:solidFill>
              <a:srgbClr val="B800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0" dirty="0">
                <a:effectLst/>
              </a:rPr>
              <a:t>Actividad eléctrica de base</a:t>
            </a:r>
          </a:p>
          <a:p>
            <a:pPr algn="l"/>
            <a:r>
              <a:rPr lang="es-ES" b="0" dirty="0">
                <a:effectLst/>
              </a:rPr>
              <a:t>Contracciones peristálticas </a:t>
            </a:r>
            <a:r>
              <a:rPr lang="es-ES" u="sng" dirty="0" err="1">
                <a:effectLst/>
              </a:rPr>
              <a:t>fásicas</a:t>
            </a:r>
            <a:endParaRPr lang="es-ES" u="sng" dirty="0">
              <a:effectLst/>
            </a:endParaRPr>
          </a:p>
          <a:p>
            <a:pPr algn="l"/>
            <a:r>
              <a:rPr lang="es-ES" dirty="0">
                <a:effectLst/>
              </a:rPr>
              <a:t>Baja </a:t>
            </a:r>
            <a:r>
              <a:rPr lang="es-ES" dirty="0" err="1">
                <a:effectLst/>
              </a:rPr>
              <a:t>distensibilidad</a:t>
            </a:r>
            <a:endParaRPr lang="es-ES" dirty="0">
              <a:effectLst/>
            </a:endParaRPr>
          </a:p>
          <a:p>
            <a:pPr algn="l"/>
            <a:endParaRPr lang="es-ES" sz="1000" b="0" dirty="0">
              <a:effectLst/>
            </a:endParaRPr>
          </a:p>
          <a:p>
            <a:pPr algn="l"/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Trituración de sólidos</a:t>
            </a:r>
          </a:p>
          <a:p>
            <a:pPr algn="l"/>
            <a:r>
              <a:rPr lang="es-ES" b="0" dirty="0">
                <a:effectLst/>
              </a:rPr>
              <a:t> </a:t>
            </a:r>
            <a:r>
              <a:rPr lang="es-ES" sz="1800" dirty="0"/>
              <a:t>MEZCLA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4787900" y="2119313"/>
            <a:ext cx="2886075" cy="1525587"/>
          </a:xfrm>
          <a:prstGeom prst="rect">
            <a:avLst/>
          </a:prstGeom>
          <a:noFill/>
          <a:ln w="28575">
            <a:solidFill>
              <a:srgbClr val="FF7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0" dirty="0">
                <a:effectLst/>
              </a:rPr>
              <a:t>No tiene </a:t>
            </a:r>
            <a:r>
              <a:rPr lang="es-ES" b="0" dirty="0" err="1">
                <a:effectLst/>
              </a:rPr>
              <a:t>act</a:t>
            </a:r>
            <a:r>
              <a:rPr lang="es-ES" b="0" dirty="0">
                <a:effectLst/>
              </a:rPr>
              <a:t>. eléctrica basal</a:t>
            </a:r>
          </a:p>
          <a:p>
            <a:pPr algn="l"/>
            <a:r>
              <a:rPr lang="es-ES" b="0" dirty="0">
                <a:effectLst/>
              </a:rPr>
              <a:t>Contracción </a:t>
            </a:r>
            <a:r>
              <a:rPr lang="es-ES" u="sng" dirty="0">
                <a:effectLst/>
              </a:rPr>
              <a:t>tónica</a:t>
            </a:r>
            <a:r>
              <a:rPr lang="es-ES" b="0" u="sng" dirty="0">
                <a:effectLst/>
              </a:rPr>
              <a:t> </a:t>
            </a:r>
            <a:r>
              <a:rPr lang="es-ES" b="0" dirty="0">
                <a:effectLst/>
              </a:rPr>
              <a:t>lenta</a:t>
            </a:r>
          </a:p>
          <a:p>
            <a:pPr algn="l"/>
            <a:r>
              <a:rPr lang="es-ES" dirty="0">
                <a:effectLst/>
              </a:rPr>
              <a:t>Alta </a:t>
            </a:r>
            <a:r>
              <a:rPr lang="es-ES" dirty="0" err="1">
                <a:effectLst/>
              </a:rPr>
              <a:t>distensibilidad</a:t>
            </a:r>
            <a:endParaRPr lang="es-ES" dirty="0">
              <a:effectLst/>
            </a:endParaRPr>
          </a:p>
          <a:p>
            <a:pPr algn="l"/>
            <a:endParaRPr lang="es-ES" sz="1000" b="0" dirty="0">
              <a:effectLst/>
            </a:endParaRPr>
          </a:p>
          <a:p>
            <a:pPr algn="l"/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Reservorio gástrico</a:t>
            </a:r>
            <a:r>
              <a:rPr lang="es-ES" sz="1400" b="0" dirty="0">
                <a:effectLst/>
              </a:rPr>
              <a:t> </a:t>
            </a:r>
          </a:p>
          <a:p>
            <a:pPr algn="l"/>
            <a:r>
              <a:rPr lang="es-ES" sz="1800" dirty="0"/>
              <a:t>ALMACENAMIENTO</a:t>
            </a:r>
          </a:p>
        </p:txBody>
      </p:sp>
      <p:sp>
        <p:nvSpPr>
          <p:cNvPr id="152593" name="Rectangle 17"/>
          <p:cNvSpPr>
            <a:spLocks noChangeArrowheads="1"/>
          </p:cNvSpPr>
          <p:nvPr/>
        </p:nvSpPr>
        <p:spPr bwMode="auto">
          <a:xfrm>
            <a:off x="4805363" y="1581150"/>
            <a:ext cx="2428875" cy="425450"/>
          </a:xfrm>
          <a:prstGeom prst="rect">
            <a:avLst/>
          </a:prstGeom>
          <a:solidFill>
            <a:srgbClr val="FFD9EC"/>
          </a:solidFill>
          <a:ln w="28575">
            <a:solidFill>
              <a:srgbClr val="EE00EE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Estómago proximal</a:t>
            </a:r>
          </a:p>
        </p:txBody>
      </p:sp>
      <p:sp>
        <p:nvSpPr>
          <p:cNvPr id="152594" name="Rectangle 18"/>
          <p:cNvSpPr>
            <a:spLocks noChangeArrowheads="1"/>
          </p:cNvSpPr>
          <p:nvPr/>
        </p:nvSpPr>
        <p:spPr bwMode="auto">
          <a:xfrm>
            <a:off x="4805363" y="3898900"/>
            <a:ext cx="2082800" cy="425450"/>
          </a:xfrm>
          <a:prstGeom prst="rect">
            <a:avLst/>
          </a:prstGeom>
          <a:solidFill>
            <a:srgbClr val="FF9DCE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Estómago distal</a:t>
            </a:r>
          </a:p>
        </p:txBody>
      </p:sp>
      <p:sp>
        <p:nvSpPr>
          <p:cNvPr id="152597" name="Text Box 21"/>
          <p:cNvSpPr txBox="1">
            <a:spLocks noChangeArrowheads="1"/>
          </p:cNvSpPr>
          <p:nvPr/>
        </p:nvSpPr>
        <p:spPr bwMode="auto">
          <a:xfrm>
            <a:off x="611188" y="723384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2599" name="Rectangle 23"/>
          <p:cNvSpPr>
            <a:spLocks noChangeArrowheads="1"/>
          </p:cNvSpPr>
          <p:nvPr/>
        </p:nvSpPr>
        <p:spPr bwMode="auto">
          <a:xfrm>
            <a:off x="6372225" y="404813"/>
            <a:ext cx="2127250" cy="395287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611188" y="1308160"/>
            <a:ext cx="4105275" cy="4654490"/>
            <a:chOff x="1116013" y="1989138"/>
            <a:chExt cx="3600450" cy="3600450"/>
          </a:xfrm>
        </p:grpSpPr>
        <p:pic>
          <p:nvPicPr>
            <p:cNvPr id="152586" name="Picture 10" descr="region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013" y="1989138"/>
              <a:ext cx="3600450" cy="3600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2601" name="Rectangle 25"/>
            <p:cNvSpPr>
              <a:spLocks noChangeArrowheads="1"/>
            </p:cNvSpPr>
            <p:nvPr/>
          </p:nvSpPr>
          <p:spPr bwMode="auto">
            <a:xfrm>
              <a:off x="2843213" y="3141663"/>
              <a:ext cx="1008062" cy="215900"/>
            </a:xfrm>
            <a:prstGeom prst="rect">
              <a:avLst/>
            </a:prstGeom>
            <a:solidFill>
              <a:srgbClr val="B0A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VE"/>
            </a:p>
          </p:txBody>
        </p:sp>
        <p:sp>
          <p:nvSpPr>
            <p:cNvPr id="152602" name="Rectangle 26"/>
            <p:cNvSpPr>
              <a:spLocks noChangeArrowheads="1"/>
            </p:cNvSpPr>
            <p:nvPr/>
          </p:nvSpPr>
          <p:spPr bwMode="auto">
            <a:xfrm>
              <a:off x="2771775" y="4005263"/>
              <a:ext cx="1008063" cy="360362"/>
            </a:xfrm>
            <a:prstGeom prst="rect">
              <a:avLst/>
            </a:prstGeom>
            <a:solidFill>
              <a:srgbClr val="B0A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VE"/>
            </a:p>
          </p:txBody>
        </p:sp>
      </p:grp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3" grpId="1" animBg="1"/>
      <p:bldP spid="152582" grpId="0" animBg="1"/>
      <p:bldP spid="152593" grpId="0" animBg="1"/>
      <p:bldP spid="152594" grpId="1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2132013" y="2781300"/>
            <a:ext cx="4879975" cy="2062103"/>
          </a:xfrm>
          <a:prstGeom prst="rect">
            <a:avLst/>
          </a:prstGeom>
          <a:solidFill>
            <a:srgbClr val="E4F2F4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s-ES" sz="10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* Disminuye el tono hasta el límite de 1.5 </a:t>
            </a:r>
            <a:r>
              <a:rPr lang="es-ES" sz="1800" b="0" dirty="0" err="1">
                <a:effectLst/>
              </a:rPr>
              <a:t>lts</a:t>
            </a:r>
            <a:r>
              <a:rPr lang="es-ES" sz="1800" b="0" dirty="0">
                <a:effectLst/>
              </a:rPr>
              <a:t>   </a:t>
            </a:r>
          </a:p>
          <a:p>
            <a:pPr algn="l"/>
            <a:r>
              <a:rPr lang="es-ES" sz="1800" b="0" dirty="0">
                <a:effectLst/>
              </a:rPr>
              <a:t>   a partir de allí aumenta la presión</a:t>
            </a:r>
          </a:p>
          <a:p>
            <a:pPr algn="l"/>
            <a:endParaRPr lang="es-ES" sz="14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* Mediado por Reflejos Vago-</a:t>
            </a:r>
            <a:r>
              <a:rPr lang="es-ES" sz="1800" b="0" dirty="0" err="1">
                <a:effectLst/>
              </a:rPr>
              <a:t>vagales</a:t>
            </a:r>
            <a:endParaRPr lang="es-ES" sz="1800" dirty="0">
              <a:effectLst/>
            </a:endParaRPr>
          </a:p>
          <a:p>
            <a:pPr algn="l"/>
            <a:endParaRPr lang="es-ES" sz="140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* Disparado por </a:t>
            </a:r>
            <a:r>
              <a:rPr lang="es-ES" sz="1800" b="0" dirty="0" err="1">
                <a:effectLst/>
              </a:rPr>
              <a:t>mov</a:t>
            </a:r>
            <a:r>
              <a:rPr lang="es-ES" sz="1800" b="0" dirty="0">
                <a:effectLst/>
              </a:rPr>
              <a:t>. </a:t>
            </a:r>
            <a:r>
              <a:rPr lang="es-ES" sz="1800" b="0" dirty="0" err="1">
                <a:effectLst/>
              </a:rPr>
              <a:t>farínge</a:t>
            </a:r>
            <a:r>
              <a:rPr lang="es-ES" sz="1800" b="0" dirty="0">
                <a:effectLst/>
              </a:rPr>
              <a:t> y esófago   </a:t>
            </a:r>
          </a:p>
          <a:p>
            <a:pPr algn="l"/>
            <a:r>
              <a:rPr lang="es-ES" sz="1800" b="0" dirty="0">
                <a:effectLst/>
              </a:rPr>
              <a:t>  (deglución), apertura de EEI</a:t>
            </a:r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1856330" y="5013176"/>
            <a:ext cx="5436104" cy="954107"/>
          </a:xfrm>
          <a:prstGeom prst="rect">
            <a:avLst/>
          </a:prstGeom>
          <a:solidFill>
            <a:srgbClr val="F8B39E"/>
          </a:solidFill>
          <a:ln w="38100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 b="0" dirty="0"/>
              <a:t>Es la función motora </a:t>
            </a:r>
          </a:p>
          <a:p>
            <a:r>
              <a:rPr lang="es-ES" sz="2800" b="0" dirty="0"/>
              <a:t>más importante del estómago!!</a:t>
            </a:r>
          </a:p>
        </p:txBody>
      </p:sp>
      <p:sp>
        <p:nvSpPr>
          <p:cNvPr id="176140" name="Rectangle 12"/>
          <p:cNvSpPr>
            <a:spLocks noChangeArrowheads="1"/>
          </p:cNvSpPr>
          <p:nvPr/>
        </p:nvSpPr>
        <p:spPr bwMode="auto">
          <a:xfrm>
            <a:off x="5935174" y="1124744"/>
            <a:ext cx="2488182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 smtClean="0"/>
              <a:t>ALMACENAMIENTO</a:t>
            </a:r>
            <a:endParaRPr lang="es-ES" sz="1800" b="0" dirty="0"/>
          </a:p>
        </p:txBody>
      </p:sp>
      <p:sp>
        <p:nvSpPr>
          <p:cNvPr id="176141" name="Text Box 13"/>
          <p:cNvSpPr txBox="1">
            <a:spLocks noChangeArrowheads="1"/>
          </p:cNvSpPr>
          <p:nvPr/>
        </p:nvSpPr>
        <p:spPr bwMode="auto">
          <a:xfrm>
            <a:off x="2974975" y="2133600"/>
            <a:ext cx="31940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Relajación Receptora</a:t>
            </a:r>
          </a:p>
        </p:txBody>
      </p:sp>
      <p:sp>
        <p:nvSpPr>
          <p:cNvPr id="176144" name="Rectangle 16"/>
          <p:cNvSpPr>
            <a:spLocks noChangeArrowheads="1"/>
          </p:cNvSpPr>
          <p:nvPr/>
        </p:nvSpPr>
        <p:spPr bwMode="auto">
          <a:xfrm>
            <a:off x="6305469" y="620713"/>
            <a:ext cx="2117887" cy="369332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III. MOTILIDAD</a:t>
            </a:r>
          </a:p>
        </p:txBody>
      </p:sp>
      <p:sp>
        <p:nvSpPr>
          <p:cNvPr id="176146" name="Text Box 18"/>
          <p:cNvSpPr txBox="1">
            <a:spLocks noChangeArrowheads="1"/>
          </p:cNvSpPr>
          <p:nvPr/>
        </p:nvSpPr>
        <p:spPr bwMode="auto">
          <a:xfrm>
            <a:off x="1115616" y="1050883"/>
            <a:ext cx="1414859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6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7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6" name="Picture 4" descr="refl vagovagales estomago 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" t="5028" r="23224" b="21263"/>
          <a:stretch>
            <a:fillRect/>
          </a:stretch>
        </p:blipFill>
        <p:spPr bwMode="auto">
          <a:xfrm>
            <a:off x="1908175" y="346075"/>
            <a:ext cx="4968875" cy="6021388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202758" name="Text Box 6"/>
          <p:cNvSpPr txBox="1">
            <a:spLocks noChangeArrowheads="1"/>
          </p:cNvSpPr>
          <p:nvPr/>
        </p:nvSpPr>
        <p:spPr bwMode="auto">
          <a:xfrm>
            <a:off x="556419" y="989706"/>
            <a:ext cx="135890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Relajación </a:t>
            </a:r>
          </a:p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receptora</a:t>
            </a:r>
          </a:p>
        </p:txBody>
      </p:sp>
      <p:sp>
        <p:nvSpPr>
          <p:cNvPr id="202759" name="Text Box 7"/>
          <p:cNvSpPr txBox="1">
            <a:spLocks noChangeArrowheads="1"/>
          </p:cNvSpPr>
          <p:nvPr/>
        </p:nvSpPr>
        <p:spPr bwMode="auto">
          <a:xfrm>
            <a:off x="554038" y="506413"/>
            <a:ext cx="2488182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 b="0" dirty="0" smtClean="0"/>
              <a:t>ALMACENAMIENTO</a:t>
            </a:r>
            <a:endParaRPr lang="es-ES_tradnl" sz="1800" b="0" dirty="0"/>
          </a:p>
        </p:txBody>
      </p:sp>
      <p:sp>
        <p:nvSpPr>
          <p:cNvPr id="202761" name="Oval 9"/>
          <p:cNvSpPr>
            <a:spLocks noChangeArrowheads="1"/>
          </p:cNvSpPr>
          <p:nvPr/>
        </p:nvSpPr>
        <p:spPr bwMode="auto">
          <a:xfrm>
            <a:off x="2771775" y="1628775"/>
            <a:ext cx="504825" cy="720725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2" name="Oval 10"/>
          <p:cNvSpPr>
            <a:spLocks noChangeArrowheads="1"/>
          </p:cNvSpPr>
          <p:nvPr/>
        </p:nvSpPr>
        <p:spPr bwMode="auto">
          <a:xfrm>
            <a:off x="4932363" y="1412875"/>
            <a:ext cx="576262" cy="8636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3" name="Text Box 11"/>
          <p:cNvSpPr txBox="1">
            <a:spLocks noChangeArrowheads="1"/>
          </p:cNvSpPr>
          <p:nvPr/>
        </p:nvSpPr>
        <p:spPr bwMode="auto">
          <a:xfrm>
            <a:off x="4479925" y="3670300"/>
            <a:ext cx="296863" cy="376238"/>
          </a:xfrm>
          <a:prstGeom prst="rect">
            <a:avLst/>
          </a:prstGeom>
          <a:solidFill>
            <a:srgbClr val="7CC4C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202764" name="Text Box 12"/>
          <p:cNvSpPr txBox="1">
            <a:spLocks noChangeArrowheads="1"/>
          </p:cNvSpPr>
          <p:nvPr/>
        </p:nvSpPr>
        <p:spPr bwMode="auto">
          <a:xfrm>
            <a:off x="1600200" y="4894263"/>
            <a:ext cx="333375" cy="376237"/>
          </a:xfrm>
          <a:prstGeom prst="rect">
            <a:avLst/>
          </a:prstGeom>
          <a:solidFill>
            <a:srgbClr val="7CC4C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202765" name="Text Box 13"/>
          <p:cNvSpPr txBox="1">
            <a:spLocks noChangeArrowheads="1"/>
          </p:cNvSpPr>
          <p:nvPr/>
        </p:nvSpPr>
        <p:spPr bwMode="auto">
          <a:xfrm>
            <a:off x="3203575" y="5445125"/>
            <a:ext cx="415925" cy="376238"/>
          </a:xfrm>
          <a:prstGeom prst="rect">
            <a:avLst/>
          </a:prstGeom>
          <a:solidFill>
            <a:srgbClr val="7CC4C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202766" name="Text Box 14"/>
          <p:cNvSpPr txBox="1">
            <a:spLocks noChangeArrowheads="1"/>
          </p:cNvSpPr>
          <p:nvPr/>
        </p:nvSpPr>
        <p:spPr bwMode="auto">
          <a:xfrm>
            <a:off x="6804025" y="1412875"/>
            <a:ext cx="323850" cy="376238"/>
          </a:xfrm>
          <a:prstGeom prst="rect">
            <a:avLst/>
          </a:prstGeom>
          <a:solidFill>
            <a:srgbClr val="77ABE5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202767" name="Rectangle 15"/>
          <p:cNvSpPr>
            <a:spLocks noChangeArrowheads="1"/>
          </p:cNvSpPr>
          <p:nvPr/>
        </p:nvSpPr>
        <p:spPr bwMode="auto">
          <a:xfrm>
            <a:off x="6877050" y="404813"/>
            <a:ext cx="1295400" cy="863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Complejo </a:t>
            </a:r>
          </a:p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Dorsal del </a:t>
            </a:r>
          </a:p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Vago</a:t>
            </a:r>
          </a:p>
        </p:txBody>
      </p:sp>
      <p:sp>
        <p:nvSpPr>
          <p:cNvPr id="202770" name="Rectangle 18"/>
          <p:cNvSpPr>
            <a:spLocks noChangeArrowheads="1"/>
          </p:cNvSpPr>
          <p:nvPr/>
        </p:nvSpPr>
        <p:spPr bwMode="auto">
          <a:xfrm>
            <a:off x="6804025" y="1844675"/>
            <a:ext cx="14398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2" name="Rectangle 20"/>
          <p:cNvSpPr>
            <a:spLocks noChangeArrowheads="1"/>
          </p:cNvSpPr>
          <p:nvPr/>
        </p:nvSpPr>
        <p:spPr bwMode="auto">
          <a:xfrm>
            <a:off x="3492500" y="2060575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3" name="Text Box 21"/>
          <p:cNvSpPr txBox="1">
            <a:spLocks noChangeArrowheads="1"/>
          </p:cNvSpPr>
          <p:nvPr/>
        </p:nvSpPr>
        <p:spPr bwMode="auto">
          <a:xfrm>
            <a:off x="3543300" y="2205038"/>
            <a:ext cx="1316038" cy="395287"/>
          </a:xfrm>
          <a:prstGeom prst="rect">
            <a:avLst/>
          </a:prstGeom>
          <a:solidFill>
            <a:srgbClr val="89C4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/>
              </a:rPr>
              <a:t>Relajación</a:t>
            </a:r>
          </a:p>
        </p:txBody>
      </p:sp>
      <p:sp>
        <p:nvSpPr>
          <p:cNvPr id="202774" name="Text Box 22"/>
          <p:cNvSpPr txBox="1">
            <a:spLocks noChangeArrowheads="1"/>
          </p:cNvSpPr>
          <p:nvPr/>
        </p:nvSpPr>
        <p:spPr bwMode="auto">
          <a:xfrm>
            <a:off x="521057" y="1736004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2776" name="Text Box 24"/>
          <p:cNvSpPr txBox="1">
            <a:spLocks noChangeArrowheads="1"/>
          </p:cNvSpPr>
          <p:nvPr/>
        </p:nvSpPr>
        <p:spPr bwMode="auto">
          <a:xfrm>
            <a:off x="5861050" y="1484313"/>
            <a:ext cx="7985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</a:p>
          <a:p>
            <a:pPr algn="l"/>
            <a:r>
              <a:rPr lang="es-ES_tradnl" sz="18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vago</a:t>
            </a:r>
          </a:p>
        </p:txBody>
      </p:sp>
      <p:sp>
        <p:nvSpPr>
          <p:cNvPr id="202777" name="Text Box 25"/>
          <p:cNvSpPr txBox="1">
            <a:spLocks noChangeArrowheads="1"/>
          </p:cNvSpPr>
          <p:nvPr/>
        </p:nvSpPr>
        <p:spPr bwMode="auto">
          <a:xfrm>
            <a:off x="6685417" y="2409372"/>
            <a:ext cx="663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</a:p>
          <a:p>
            <a:pPr algn="l"/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vago</a:t>
            </a:r>
          </a:p>
        </p:txBody>
      </p:sp>
      <p:sp>
        <p:nvSpPr>
          <p:cNvPr id="202778" name="Text Box 26"/>
          <p:cNvSpPr txBox="1">
            <a:spLocks noChangeArrowheads="1"/>
          </p:cNvSpPr>
          <p:nvPr/>
        </p:nvSpPr>
        <p:spPr bwMode="auto">
          <a:xfrm>
            <a:off x="5580063" y="3668713"/>
            <a:ext cx="78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N. </a:t>
            </a:r>
          </a:p>
          <a:p>
            <a:pPr algn="l"/>
            <a:r>
              <a:rPr lang="es-ES_tradnl" sz="1200">
                <a:effectLst/>
              </a:rPr>
              <a:t>entérica</a:t>
            </a:r>
          </a:p>
        </p:txBody>
      </p:sp>
      <p:sp>
        <p:nvSpPr>
          <p:cNvPr id="202779" name="Text Box 27"/>
          <p:cNvSpPr txBox="1">
            <a:spLocks noChangeArrowheads="1"/>
          </p:cNvSpPr>
          <p:nvPr/>
        </p:nvSpPr>
        <p:spPr bwMode="auto">
          <a:xfrm>
            <a:off x="4724400" y="2565400"/>
            <a:ext cx="78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N. </a:t>
            </a:r>
          </a:p>
          <a:p>
            <a:pPr algn="l"/>
            <a:r>
              <a:rPr lang="es-ES_tradnl" sz="1200">
                <a:effectLst/>
              </a:rPr>
              <a:t>entérica</a:t>
            </a:r>
          </a:p>
        </p:txBody>
      </p:sp>
      <p:sp>
        <p:nvSpPr>
          <p:cNvPr id="202780" name="Text Box 28"/>
          <p:cNvSpPr txBox="1">
            <a:spLocks noChangeArrowheads="1"/>
          </p:cNvSpPr>
          <p:nvPr/>
        </p:nvSpPr>
        <p:spPr bwMode="auto">
          <a:xfrm>
            <a:off x="1331913" y="3644900"/>
            <a:ext cx="78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N. </a:t>
            </a:r>
          </a:p>
          <a:p>
            <a:pPr algn="l"/>
            <a:r>
              <a:rPr lang="es-ES_tradnl" sz="1200">
                <a:effectLst/>
              </a:rPr>
              <a:t>entérica</a:t>
            </a:r>
          </a:p>
        </p:txBody>
      </p:sp>
      <p:sp>
        <p:nvSpPr>
          <p:cNvPr id="202781" name="Text Box 29"/>
          <p:cNvSpPr txBox="1">
            <a:spLocks noChangeArrowheads="1"/>
          </p:cNvSpPr>
          <p:nvPr/>
        </p:nvSpPr>
        <p:spPr bwMode="auto">
          <a:xfrm>
            <a:off x="1908175" y="2349500"/>
            <a:ext cx="78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N. </a:t>
            </a:r>
          </a:p>
          <a:p>
            <a:pPr algn="l"/>
            <a:r>
              <a:rPr lang="es-ES_tradnl" sz="1200">
                <a:effectLst/>
              </a:rPr>
              <a:t>entérica</a:t>
            </a:r>
          </a:p>
        </p:txBody>
      </p:sp>
      <p:sp>
        <p:nvSpPr>
          <p:cNvPr id="202782" name="Text Box 30"/>
          <p:cNvSpPr txBox="1">
            <a:spLocks noChangeArrowheads="1"/>
          </p:cNvSpPr>
          <p:nvPr/>
        </p:nvSpPr>
        <p:spPr bwMode="auto">
          <a:xfrm>
            <a:off x="6372225" y="5013325"/>
            <a:ext cx="2479675" cy="395288"/>
          </a:xfrm>
          <a:prstGeom prst="rect">
            <a:avLst/>
          </a:prstGeom>
          <a:solidFill>
            <a:srgbClr val="77ABE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Reflejos vagovagales </a:t>
            </a:r>
          </a:p>
        </p:txBody>
      </p:sp>
      <p:sp>
        <p:nvSpPr>
          <p:cNvPr id="202783" name="Oval 31"/>
          <p:cNvSpPr>
            <a:spLocks noChangeArrowheads="1"/>
          </p:cNvSpPr>
          <p:nvPr/>
        </p:nvSpPr>
        <p:spPr bwMode="auto">
          <a:xfrm>
            <a:off x="5867400" y="3068638"/>
            <a:ext cx="3603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2784" name="Text Box 32"/>
          <p:cNvSpPr txBox="1">
            <a:spLocks noChangeArrowheads="1"/>
          </p:cNvSpPr>
          <p:nvPr/>
        </p:nvSpPr>
        <p:spPr bwMode="auto">
          <a:xfrm>
            <a:off x="5748338" y="3062288"/>
            <a:ext cx="6238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02785" name="Freeform 33"/>
          <p:cNvSpPr>
            <a:spLocks/>
          </p:cNvSpPr>
          <p:nvPr/>
        </p:nvSpPr>
        <p:spPr bwMode="auto">
          <a:xfrm>
            <a:off x="6516217" y="1268413"/>
            <a:ext cx="832776" cy="3744912"/>
          </a:xfrm>
          <a:custGeom>
            <a:avLst/>
            <a:gdLst>
              <a:gd name="T0" fmla="*/ 0 w 680"/>
              <a:gd name="T1" fmla="*/ 1724 h 1724"/>
              <a:gd name="T2" fmla="*/ 273 w 680"/>
              <a:gd name="T3" fmla="*/ 1542 h 1724"/>
              <a:gd name="T4" fmla="*/ 635 w 680"/>
              <a:gd name="T5" fmla="*/ 1089 h 1724"/>
              <a:gd name="T6" fmla="*/ 545 w 680"/>
              <a:gd name="T7" fmla="*/ 227 h 1724"/>
              <a:gd name="T8" fmla="*/ 499 w 680"/>
              <a:gd name="T9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0" h="1724">
                <a:moveTo>
                  <a:pt x="0" y="1724"/>
                </a:moveTo>
                <a:cubicBezTo>
                  <a:pt x="83" y="1686"/>
                  <a:pt x="167" y="1648"/>
                  <a:pt x="273" y="1542"/>
                </a:cubicBezTo>
                <a:cubicBezTo>
                  <a:pt x="379" y="1436"/>
                  <a:pt x="590" y="1308"/>
                  <a:pt x="635" y="1089"/>
                </a:cubicBezTo>
                <a:cubicBezTo>
                  <a:pt x="680" y="870"/>
                  <a:pt x="568" y="408"/>
                  <a:pt x="545" y="227"/>
                </a:cubicBezTo>
                <a:cubicBezTo>
                  <a:pt x="522" y="46"/>
                  <a:pt x="510" y="23"/>
                  <a:pt x="499" y="0"/>
                </a:cubicBezTo>
              </a:path>
            </a:pathLst>
          </a:custGeom>
          <a:noFill/>
          <a:ln w="38100" cap="flat" cmpd="sng">
            <a:solidFill>
              <a:srgbClr val="339933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202786" name="Freeform 34"/>
          <p:cNvSpPr>
            <a:spLocks/>
          </p:cNvSpPr>
          <p:nvPr/>
        </p:nvSpPr>
        <p:spPr bwMode="auto">
          <a:xfrm>
            <a:off x="5436096" y="404812"/>
            <a:ext cx="1440954" cy="2520131"/>
          </a:xfrm>
          <a:custGeom>
            <a:avLst/>
            <a:gdLst>
              <a:gd name="T0" fmla="*/ 786 w 786"/>
              <a:gd name="T1" fmla="*/ 61 h 1467"/>
              <a:gd name="T2" fmla="*/ 514 w 786"/>
              <a:gd name="T3" fmla="*/ 15 h 1467"/>
              <a:gd name="T4" fmla="*/ 106 w 786"/>
              <a:gd name="T5" fmla="*/ 106 h 1467"/>
              <a:gd name="T6" fmla="*/ 15 w 786"/>
              <a:gd name="T7" fmla="*/ 650 h 1467"/>
              <a:gd name="T8" fmla="*/ 196 w 786"/>
              <a:gd name="T9" fmla="*/ 1467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6" h="1467">
                <a:moveTo>
                  <a:pt x="786" y="61"/>
                </a:moveTo>
                <a:cubicBezTo>
                  <a:pt x="706" y="34"/>
                  <a:pt x="627" y="8"/>
                  <a:pt x="514" y="15"/>
                </a:cubicBezTo>
                <a:cubicBezTo>
                  <a:pt x="401" y="22"/>
                  <a:pt x="189" y="0"/>
                  <a:pt x="106" y="106"/>
                </a:cubicBezTo>
                <a:cubicBezTo>
                  <a:pt x="23" y="212"/>
                  <a:pt x="0" y="423"/>
                  <a:pt x="15" y="650"/>
                </a:cubicBezTo>
                <a:cubicBezTo>
                  <a:pt x="30" y="877"/>
                  <a:pt x="113" y="1172"/>
                  <a:pt x="196" y="1467"/>
                </a:cubicBezTo>
              </a:path>
            </a:pathLst>
          </a:custGeom>
          <a:noFill/>
          <a:ln w="28575" cap="flat" cmpd="sng">
            <a:solidFill>
              <a:srgbClr val="0000CC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202787" name="Line 35"/>
          <p:cNvSpPr>
            <a:spLocks noChangeShapeType="1"/>
          </p:cNvSpPr>
          <p:nvPr/>
        </p:nvSpPr>
        <p:spPr bwMode="auto">
          <a:xfrm flipV="1">
            <a:off x="5148263" y="2420938"/>
            <a:ext cx="360362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02760" name="Text Box 8"/>
          <p:cNvSpPr txBox="1">
            <a:spLocks noChangeArrowheads="1"/>
          </p:cNvSpPr>
          <p:nvPr/>
        </p:nvSpPr>
        <p:spPr bwMode="auto">
          <a:xfrm>
            <a:off x="6372225" y="4365625"/>
            <a:ext cx="2479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Reflejos locales</a:t>
            </a: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845031" y="4014334"/>
            <a:ext cx="1396537" cy="338554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ESTÓMAGO</a:t>
            </a:r>
            <a:endParaRPr lang="es-VE" dirty="0">
              <a:effectLst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1140754" y="5668132"/>
            <a:ext cx="1252266" cy="338554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DUODENO</a:t>
            </a:r>
            <a:endParaRPr lang="es-VE" dirty="0">
              <a:effectLst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371942" y="6393820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0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0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2000" fill="hold"/>
                                        <p:tgtEl>
                                          <p:spTgt spid="2027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2000" fill="hold"/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61" grpId="0" animBg="1"/>
      <p:bldP spid="202761" grpId="1" animBg="1"/>
      <p:bldP spid="202762" grpId="0" animBg="1"/>
      <p:bldP spid="202762" grpId="1" animBg="1"/>
      <p:bldP spid="202763" grpId="0" animBg="1"/>
      <p:bldP spid="202764" grpId="0" animBg="1"/>
      <p:bldP spid="202765" grpId="0" animBg="1"/>
      <p:bldP spid="202766" grpId="0" animBg="1"/>
      <p:bldP spid="202773" grpId="0" animBg="1"/>
      <p:bldP spid="202776" grpId="0"/>
      <p:bldP spid="202782" grpId="0" animBg="1"/>
      <p:bldP spid="202784" grpId="0"/>
      <p:bldP spid="202785" grpId="0" animBg="1"/>
      <p:bldP spid="202786" grpId="0" animBg="1"/>
      <p:bldP spid="202760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90" name="Text Box 6"/>
          <p:cNvSpPr txBox="1">
            <a:spLocks noChangeArrowheads="1"/>
          </p:cNvSpPr>
          <p:nvPr/>
        </p:nvSpPr>
        <p:spPr bwMode="auto">
          <a:xfrm>
            <a:off x="4769917" y="3068861"/>
            <a:ext cx="3690516" cy="2831544"/>
          </a:xfrm>
          <a:prstGeom prst="rect">
            <a:avLst/>
          </a:prstGeom>
          <a:solidFill>
            <a:srgbClr val="FF9D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buFontTx/>
              <a:buChar char="•"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dirty="0">
                <a:solidFill>
                  <a:srgbClr val="0000CC"/>
                </a:solidFill>
                <a:effectLst/>
              </a:rPr>
              <a:t>F.</a:t>
            </a:r>
            <a:r>
              <a:rPr lang="es-ES_tradnl" sz="2000" dirty="0">
                <a:effectLst/>
              </a:rPr>
              <a:t> </a:t>
            </a:r>
            <a:r>
              <a:rPr lang="es-ES_tradnl" sz="2000" dirty="0">
                <a:solidFill>
                  <a:srgbClr val="0000FF"/>
                </a:solidFill>
                <a:effectLst/>
              </a:rPr>
              <a:t>Parasimpáticas</a:t>
            </a:r>
            <a:r>
              <a:rPr lang="es-ES_tradnl" sz="2000" dirty="0">
                <a:effectLst/>
              </a:rPr>
              <a:t> </a:t>
            </a:r>
          </a:p>
          <a:p>
            <a:pPr algn="l"/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dorsal vago (mayoría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Colinérgicas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Estimuladoras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colinérgicas </a:t>
            </a:r>
            <a:endParaRPr lang="es-ES_tradnl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Inhibidoras: VIP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NO (pocas)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dirty="0">
                <a:solidFill>
                  <a:srgbClr val="CC0000"/>
                </a:solidFill>
                <a:effectLst/>
              </a:rPr>
              <a:t>F.</a:t>
            </a:r>
            <a:r>
              <a:rPr lang="es-ES_tradnl" sz="2000" dirty="0">
                <a:effectLst/>
              </a:rPr>
              <a:t> </a:t>
            </a:r>
            <a:r>
              <a:rPr lang="es-ES_tradnl" sz="2000" dirty="0">
                <a:solidFill>
                  <a:srgbClr val="CC0000"/>
                </a:solidFill>
                <a:effectLst/>
              </a:rPr>
              <a:t>Simpáticas</a:t>
            </a:r>
            <a:r>
              <a:rPr lang="es-ES_tradnl" sz="2000" dirty="0">
                <a:effectLst/>
              </a:rPr>
              <a:t> </a:t>
            </a:r>
          </a:p>
          <a:p>
            <a:pPr algn="l"/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T5-T9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 g. celíaco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algn="l"/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Inhibidoras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1191" name="Rectangle 7"/>
          <p:cNvSpPr>
            <a:spLocks noChangeArrowheads="1"/>
          </p:cNvSpPr>
          <p:nvPr/>
        </p:nvSpPr>
        <p:spPr bwMode="auto">
          <a:xfrm>
            <a:off x="5334573" y="2184623"/>
            <a:ext cx="2531463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Eferentes </a:t>
            </a:r>
            <a:r>
              <a:rPr lang="es-ES_tradnl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del SNC </a:t>
            </a:r>
            <a:endParaRPr lang="es-ES_tradnl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al estómago</a:t>
            </a:r>
          </a:p>
        </p:txBody>
      </p:sp>
      <p:sp>
        <p:nvSpPr>
          <p:cNvPr id="221192" name="Text Box 8"/>
          <p:cNvSpPr txBox="1">
            <a:spLocks noChangeArrowheads="1"/>
          </p:cNvSpPr>
          <p:nvPr/>
        </p:nvSpPr>
        <p:spPr bwMode="auto">
          <a:xfrm>
            <a:off x="1115492" y="2195736"/>
            <a:ext cx="2665412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Aferentes </a:t>
            </a:r>
            <a:r>
              <a:rPr lang="es-ES_tradnl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del estómago </a:t>
            </a:r>
            <a:endParaRPr lang="es-ES_tradnl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al SNC</a:t>
            </a:r>
          </a:p>
        </p:txBody>
      </p:sp>
      <p:sp>
        <p:nvSpPr>
          <p:cNvPr id="221194" name="Text Box 10"/>
          <p:cNvSpPr txBox="1">
            <a:spLocks noChangeArrowheads="1"/>
          </p:cNvSpPr>
          <p:nvPr/>
        </p:nvSpPr>
        <p:spPr bwMode="auto">
          <a:xfrm>
            <a:off x="615004" y="3351933"/>
            <a:ext cx="3749744" cy="1369606"/>
          </a:xfrm>
          <a:prstGeom prst="rect">
            <a:avLst/>
          </a:prstGeom>
          <a:solidFill>
            <a:srgbClr val="6DD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es-ES_tradnl" sz="1800" b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b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sz="2000" b="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vagales</a:t>
            </a:r>
            <a:r>
              <a:rPr lang="es-ES_tradnl" sz="2000" b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sensoriales</a:t>
            </a:r>
          </a:p>
          <a:p>
            <a:pPr algn="l">
              <a:buFontTx/>
              <a:buChar char="•"/>
            </a:pPr>
            <a:endParaRPr lang="es-ES_tradnl" sz="900" b="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mecano y quimiorreceptores</a:t>
            </a:r>
          </a:p>
          <a:p>
            <a:pPr algn="l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entran ganglio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inferior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 X al 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N. Haz Solitario</a:t>
            </a:r>
          </a:p>
        </p:txBody>
      </p:sp>
      <p:sp>
        <p:nvSpPr>
          <p:cNvPr id="221197" name="Rectangle 13"/>
          <p:cNvSpPr>
            <a:spLocks noChangeArrowheads="1"/>
          </p:cNvSpPr>
          <p:nvPr/>
        </p:nvSpPr>
        <p:spPr bwMode="auto">
          <a:xfrm>
            <a:off x="6527900" y="404664"/>
            <a:ext cx="2193229" cy="369332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III. MOTILIDAD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4" name="3 Conector recto de flecha"/>
          <p:cNvCxnSpPr>
            <a:stCxn id="221192" idx="0"/>
          </p:cNvCxnSpPr>
          <p:nvPr/>
        </p:nvCxnSpPr>
        <p:spPr bwMode="auto">
          <a:xfrm flipV="1">
            <a:off x="2448198" y="1619374"/>
            <a:ext cx="0" cy="576362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5 Conector recto de flecha"/>
          <p:cNvCxnSpPr>
            <a:endCxn id="221191" idx="0"/>
          </p:cNvCxnSpPr>
          <p:nvPr/>
        </p:nvCxnSpPr>
        <p:spPr bwMode="auto">
          <a:xfrm>
            <a:off x="6600304" y="1619374"/>
            <a:ext cx="1" cy="565249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232947" y="866119"/>
            <a:ext cx="2488182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 b="0" dirty="0" smtClean="0"/>
              <a:t>ALMACENAMIENTO</a:t>
            </a:r>
            <a:endParaRPr lang="es-ES_tradnl" sz="18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0" grpId="0" animBg="1"/>
      <p:bldP spid="221191" grpId="0" animBg="1"/>
      <p:bldP spid="221192" grpId="0" animBg="1"/>
      <p:bldP spid="221194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80" name="Picture 4" descr="marcapaso estoma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034" y="836613"/>
            <a:ext cx="5084763" cy="562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3783" name="Text Box 7"/>
          <p:cNvSpPr txBox="1">
            <a:spLocks noChangeArrowheads="1"/>
          </p:cNvSpPr>
          <p:nvPr/>
        </p:nvSpPr>
        <p:spPr bwMode="auto">
          <a:xfrm>
            <a:off x="1044544" y="2420888"/>
            <a:ext cx="2695575" cy="94456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b="0">
                <a:effectLst/>
              </a:rPr>
              <a:t> Marcapasos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b="0">
                <a:effectLst/>
              </a:rPr>
              <a:t> C. Intersticiales Cajal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b="0">
                <a:effectLst/>
              </a:rPr>
              <a:t> REB</a:t>
            </a:r>
          </a:p>
        </p:txBody>
      </p:sp>
      <p:sp>
        <p:nvSpPr>
          <p:cNvPr id="203785" name="Rectangle 9"/>
          <p:cNvSpPr>
            <a:spLocks noChangeArrowheads="1"/>
          </p:cNvSpPr>
          <p:nvPr/>
        </p:nvSpPr>
        <p:spPr bwMode="auto">
          <a:xfrm>
            <a:off x="7219465" y="971436"/>
            <a:ext cx="1130438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smtClean="0"/>
              <a:t>MEZCLA</a:t>
            </a:r>
            <a:endParaRPr lang="es-ES" sz="1800" b="0" dirty="0"/>
          </a:p>
        </p:txBody>
      </p:sp>
      <p:sp>
        <p:nvSpPr>
          <p:cNvPr id="203786" name="Text Box 10"/>
          <p:cNvSpPr txBox="1">
            <a:spLocks noChangeArrowheads="1"/>
          </p:cNvSpPr>
          <p:nvPr/>
        </p:nvSpPr>
        <p:spPr bwMode="auto">
          <a:xfrm>
            <a:off x="749334" y="836613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3788" name="Rectangle 12"/>
          <p:cNvSpPr>
            <a:spLocks noChangeArrowheads="1"/>
          </p:cNvSpPr>
          <p:nvPr/>
        </p:nvSpPr>
        <p:spPr bwMode="auto">
          <a:xfrm>
            <a:off x="6156674" y="476250"/>
            <a:ext cx="2193229" cy="369332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III. MOTILIDAD</a:t>
            </a:r>
          </a:p>
        </p:txBody>
      </p:sp>
      <p:sp>
        <p:nvSpPr>
          <p:cNvPr id="203789" name="Text Box 13"/>
          <p:cNvSpPr txBox="1">
            <a:spLocks noChangeArrowheads="1"/>
          </p:cNvSpPr>
          <p:nvPr/>
        </p:nvSpPr>
        <p:spPr bwMode="auto">
          <a:xfrm>
            <a:off x="5897696" y="3619054"/>
            <a:ext cx="250100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REB alcanza umbral</a:t>
            </a:r>
          </a:p>
          <a:p>
            <a:pPr algn="l"/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 descarga  PA</a:t>
            </a: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Hay contracción</a:t>
            </a: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51317" y="6202691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MOTILIDAD SIN 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35150"/>
            <a:ext cx="6283325" cy="418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142" name="Rectangle 6"/>
          <p:cNvSpPr>
            <a:spLocks noChangeArrowheads="1"/>
          </p:cNvSpPr>
          <p:nvPr/>
        </p:nvSpPr>
        <p:spPr bwMode="auto">
          <a:xfrm>
            <a:off x="6227763" y="404813"/>
            <a:ext cx="2232025" cy="395287"/>
          </a:xfrm>
          <a:prstGeom prst="rect">
            <a:avLst/>
          </a:prstGeom>
          <a:solidFill>
            <a:srgbClr val="8FCCD1"/>
          </a:solidFill>
          <a:ln w="28575">
            <a:solidFill>
              <a:srgbClr val="00767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 algn="l"/>
            <a:r>
              <a:rPr lang="es-ES" sz="1800" b="0">
                <a:effectLst/>
              </a:rPr>
              <a:t>III. MOTILIDAD</a:t>
            </a:r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1943100" y="1989138"/>
            <a:ext cx="5256213" cy="7921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2078038" y="1989138"/>
            <a:ext cx="4987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>
                <a:solidFill>
                  <a:schemeClr val="bg1"/>
                </a:solidFill>
                <a:effectLst/>
              </a:rPr>
              <a:t>Ondas lentas en el estómago causan contracciones</a:t>
            </a:r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3273670" y="1262993"/>
            <a:ext cx="2542684" cy="400110"/>
          </a:xfrm>
          <a:prstGeom prst="rect">
            <a:avLst/>
          </a:prstGeom>
          <a:solidFill>
            <a:srgbClr val="AFEFC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b="0"/>
              <a:t>Células marcapasos</a:t>
            </a:r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7230608" y="893661"/>
            <a:ext cx="122982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/>
              <a:t>MEZCLA </a:t>
            </a:r>
            <a:endParaRPr lang="es-ES" sz="1800" b="0" dirty="0"/>
          </a:p>
        </p:txBody>
      </p:sp>
      <p:sp>
        <p:nvSpPr>
          <p:cNvPr id="2" name="1 CuadroTexto"/>
          <p:cNvSpPr txBox="1"/>
          <p:nvPr/>
        </p:nvSpPr>
        <p:spPr>
          <a:xfrm>
            <a:off x="5578555" y="3155426"/>
            <a:ext cx="638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</a:rPr>
              <a:t>PA</a:t>
            </a:r>
            <a:endParaRPr lang="es-VE" sz="2800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895614" y="4725144"/>
            <a:ext cx="1890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</a:rPr>
              <a:t>Contracción</a:t>
            </a:r>
            <a:endParaRPr lang="es-VE" sz="2400" dirty="0">
              <a:solidFill>
                <a:schemeClr val="bg1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3133152" y="2492375"/>
            <a:ext cx="2876108" cy="2385268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chemeClr val="hlink"/>
              </a:buClr>
              <a:buSzPct val="200000"/>
            </a:pPr>
            <a:endParaRPr lang="es-ES" sz="9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2000" dirty="0" smtClean="0">
                <a:effectLst/>
              </a:rPr>
              <a:t> Estructura</a:t>
            </a:r>
            <a:endParaRPr lang="es-ES" sz="2000" dirty="0">
              <a:effectLst/>
            </a:endParaRPr>
          </a:p>
          <a:p>
            <a:pPr algn="l">
              <a:buClr>
                <a:schemeClr val="hlink"/>
              </a:buClr>
              <a:buSzPct val="200000"/>
            </a:pPr>
            <a:endParaRPr lang="es-ES" sz="20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2000" dirty="0" smtClean="0">
                <a:effectLst/>
              </a:rPr>
              <a:t> Mucosa </a:t>
            </a:r>
            <a:endParaRPr lang="es-ES" sz="20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sz="20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2000" dirty="0" smtClean="0">
                <a:effectLst/>
              </a:rPr>
              <a:t> Barrera </a:t>
            </a:r>
            <a:r>
              <a:rPr lang="es-ES" sz="2000" dirty="0">
                <a:effectLst/>
              </a:rPr>
              <a:t>protectora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sz="20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2000" dirty="0" smtClean="0">
                <a:effectLst/>
              </a:rPr>
              <a:t> Funciones</a:t>
            </a:r>
            <a:endParaRPr lang="es-ES" sz="2000" dirty="0">
              <a:effectLst/>
            </a:endParaRPr>
          </a:p>
        </p:txBody>
      </p:sp>
      <p:sp>
        <p:nvSpPr>
          <p:cNvPr id="195587" name="Rectangle 3"/>
          <p:cNvSpPr>
            <a:spLocks noChangeArrowheads="1"/>
          </p:cNvSpPr>
          <p:nvPr/>
        </p:nvSpPr>
        <p:spPr bwMode="auto">
          <a:xfrm>
            <a:off x="3349625" y="1773238"/>
            <a:ext cx="2443163" cy="485775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I. ESTÓMAGO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Picture 5" descr="img2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60" b="25774"/>
          <a:stretch>
            <a:fillRect/>
          </a:stretch>
        </p:blipFill>
        <p:spPr>
          <a:xfrm>
            <a:off x="684213" y="885825"/>
            <a:ext cx="4248150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6228531" y="404813"/>
            <a:ext cx="2231901" cy="369332"/>
          </a:xfrm>
          <a:prstGeom prst="rect">
            <a:avLst/>
          </a:prstGeom>
          <a:solidFill>
            <a:srgbClr val="8FCCD1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800" b="0">
                <a:effectLst/>
              </a:rPr>
              <a:t>III. MOTILIDAD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6749707" y="921494"/>
            <a:ext cx="1710725" cy="92333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smtClean="0"/>
              <a:t>MEZCLA</a:t>
            </a:r>
            <a:r>
              <a:rPr lang="es-ES" sz="1800" dirty="0" smtClean="0"/>
              <a:t> </a:t>
            </a:r>
            <a:endParaRPr lang="es-ES" sz="1800" dirty="0"/>
          </a:p>
          <a:p>
            <a:r>
              <a:rPr lang="es-ES" sz="1800" b="0" dirty="0" smtClean="0">
                <a:effectLst/>
              </a:rPr>
              <a:t>Trituración</a:t>
            </a:r>
            <a:endParaRPr lang="es-ES" sz="1800" b="0" dirty="0">
              <a:effectLst/>
            </a:endParaRPr>
          </a:p>
          <a:p>
            <a:r>
              <a:rPr lang="es-ES" sz="1800" b="0" dirty="0" err="1" smtClean="0">
                <a:effectLst/>
              </a:rPr>
              <a:t>Emulsificación</a:t>
            </a:r>
            <a:endParaRPr lang="es-ES" sz="1800" b="0" dirty="0">
              <a:effectLst/>
            </a:endParaRP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611188" y="4005263"/>
            <a:ext cx="10795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684213" y="4076700"/>
            <a:ext cx="1019175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0">
                <a:effectLst/>
              </a:rPr>
              <a:t>Píloro</a:t>
            </a:r>
          </a:p>
          <a:p>
            <a:pPr algn="l"/>
            <a:r>
              <a:rPr lang="es-ES_tradnl" sz="1800" b="0">
                <a:effectLst/>
              </a:rPr>
              <a:t>cerrado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4572000" y="4581525"/>
            <a:ext cx="2673350" cy="1219200"/>
          </a:xfrm>
          <a:prstGeom prst="rect">
            <a:avLst/>
          </a:prstGeom>
          <a:solidFill>
            <a:srgbClr val="ABBF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QUIMO 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b="0">
                <a:effectLst/>
              </a:rPr>
              <a:t> Líquido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b="0">
                <a:effectLst/>
              </a:rPr>
              <a:t> Parcialmente digerido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b="0">
                <a:effectLst/>
              </a:rPr>
              <a:t> Emulsificado</a:t>
            </a: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5015235" y="2704468"/>
            <a:ext cx="2448106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Ondas marcapaso</a:t>
            </a:r>
          </a:p>
          <a:p>
            <a:pPr algn="l"/>
            <a:endParaRPr lang="es-ES_tradnl" sz="11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Potenciales de acción</a:t>
            </a:r>
          </a:p>
          <a:p>
            <a:pPr algn="l"/>
            <a:endParaRPr lang="es-ES_tradnl" sz="11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971550" y="1125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>
            <a:off x="4932363" y="2708275"/>
            <a:ext cx="0" cy="129698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1" grpId="0" animBg="1"/>
      <p:bldP spid="51212" grpId="0" animBg="1"/>
      <p:bldP spid="51213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971550" y="1598613"/>
            <a:ext cx="3096394" cy="4031873"/>
          </a:xfrm>
          <a:prstGeom prst="rect">
            <a:avLst/>
          </a:prstGeom>
          <a:solidFill>
            <a:srgbClr val="E4F2F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000" dirty="0">
                <a:effectLst/>
              </a:rPr>
              <a:t> </a:t>
            </a:r>
          </a:p>
          <a:p>
            <a:pPr algn="l"/>
            <a:r>
              <a:rPr lang="es-ES" sz="1800" dirty="0">
                <a:effectLst/>
              </a:rPr>
              <a:t>*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Ondas marcapasos</a:t>
            </a: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r>
              <a:rPr lang="es-ES" sz="1800" b="0" dirty="0">
                <a:effectLst/>
              </a:rPr>
              <a:t>   </a:t>
            </a:r>
          </a:p>
          <a:p>
            <a:pPr algn="l"/>
            <a:r>
              <a:rPr lang="es-ES" sz="1800" b="0" dirty="0">
                <a:effectLst/>
              </a:rPr>
              <a:t>   </a:t>
            </a:r>
            <a:r>
              <a:rPr lang="es-ES" dirty="0">
                <a:effectLst/>
              </a:rPr>
              <a:t>contracciones</a:t>
            </a:r>
          </a:p>
          <a:p>
            <a:pPr algn="l"/>
            <a:endParaRPr lang="es-ES" dirty="0">
              <a:effectLst/>
            </a:endParaRPr>
          </a:p>
          <a:p>
            <a:pPr algn="l"/>
            <a:r>
              <a:rPr lang="es-ES" sz="1800" dirty="0">
                <a:effectLst/>
              </a:rPr>
              <a:t>*</a:t>
            </a:r>
            <a:r>
              <a:rPr lang="es-ES" sz="1800" b="0" dirty="0">
                <a:effectLst/>
              </a:rPr>
              <a:t>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Anillos de contracción</a:t>
            </a:r>
            <a:r>
              <a:rPr lang="es-ES" sz="2000" b="0" dirty="0">
                <a:effectLst/>
              </a:rPr>
              <a:t>  </a:t>
            </a:r>
          </a:p>
          <a:p>
            <a:pPr algn="l"/>
            <a:r>
              <a:rPr lang="es-ES" sz="1800" b="0" dirty="0">
                <a:effectLst/>
              </a:rPr>
              <a:t>   </a:t>
            </a:r>
            <a:r>
              <a:rPr lang="es-ES" dirty="0">
                <a:effectLst/>
              </a:rPr>
              <a:t>cuerpo-antro contra el    </a:t>
            </a:r>
          </a:p>
          <a:p>
            <a:pPr algn="l"/>
            <a:r>
              <a:rPr lang="es-ES" dirty="0">
                <a:effectLst/>
              </a:rPr>
              <a:t>   píloro cerrado</a:t>
            </a:r>
          </a:p>
          <a:p>
            <a:pPr algn="l"/>
            <a:endParaRPr lang="es-ES" dirty="0">
              <a:effectLst/>
            </a:endParaRPr>
          </a:p>
          <a:p>
            <a:pPr algn="l"/>
            <a:r>
              <a:rPr lang="es-ES" dirty="0">
                <a:effectLst/>
              </a:rPr>
              <a:t>* </a:t>
            </a:r>
            <a:r>
              <a:rPr lang="es-ES" sz="1800" dirty="0">
                <a:effectLst/>
              </a:rPr>
              <a:t>Fuerza aumenta de </a:t>
            </a:r>
          </a:p>
          <a:p>
            <a:pPr algn="l"/>
            <a:r>
              <a:rPr lang="es-ES" sz="1800" dirty="0">
                <a:effectLst/>
              </a:rPr>
              <a:t>  cuerpo a antro</a:t>
            </a:r>
          </a:p>
          <a:p>
            <a:pPr algn="l"/>
            <a:endParaRPr lang="es-ES" dirty="0">
              <a:effectLst/>
            </a:endParaRPr>
          </a:p>
          <a:p>
            <a:pPr algn="l"/>
            <a:r>
              <a:rPr lang="es-ES" dirty="0">
                <a:effectLst/>
              </a:rPr>
              <a:t>* </a:t>
            </a:r>
            <a:r>
              <a:rPr lang="es-ES" sz="1800" dirty="0">
                <a:effectLst/>
              </a:rPr>
              <a:t>Retropropulsió</a:t>
            </a:r>
            <a:r>
              <a:rPr lang="es-ES" dirty="0">
                <a:effectLst/>
              </a:rPr>
              <a:t>n</a:t>
            </a:r>
          </a:p>
          <a:p>
            <a:pPr algn="l"/>
            <a:endParaRPr lang="es-ES" sz="800" dirty="0">
              <a:effectLst/>
            </a:endParaRPr>
          </a:p>
          <a:p>
            <a:pPr algn="l"/>
            <a:r>
              <a:rPr lang="es-ES" dirty="0" smtClean="0">
                <a:effectLst/>
              </a:rPr>
              <a:t>* </a:t>
            </a:r>
            <a:r>
              <a:rPr lang="es-ES" sz="1800" dirty="0" smtClean="0">
                <a:effectLst/>
              </a:rPr>
              <a:t>Pasan </a:t>
            </a:r>
            <a:r>
              <a:rPr lang="es-ES" sz="1800" dirty="0">
                <a:effectLst/>
              </a:rPr>
              <a:t>pocos </a:t>
            </a:r>
            <a:r>
              <a:rPr lang="es-ES" sz="1800" dirty="0" smtClean="0">
                <a:effectLst/>
              </a:rPr>
              <a:t>mililitros a   </a:t>
            </a:r>
          </a:p>
          <a:p>
            <a:pPr algn="l"/>
            <a:r>
              <a:rPr lang="es-ES" sz="1800" dirty="0" smtClean="0">
                <a:effectLst/>
              </a:rPr>
              <a:t>  píloro</a:t>
            </a:r>
            <a:endParaRPr lang="es-ES" sz="1800" dirty="0">
              <a:effectLst/>
            </a:endParaRPr>
          </a:p>
          <a:p>
            <a:pPr algn="l"/>
            <a:endParaRPr lang="es-ES" sz="800" dirty="0">
              <a:effectLst/>
            </a:endParaRPr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5003800" y="2708275"/>
            <a:ext cx="3168650" cy="2154436"/>
          </a:xfrm>
          <a:prstGeom prst="rect">
            <a:avLst/>
          </a:prstGeom>
          <a:solidFill>
            <a:srgbClr val="FFE6C1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COMIDA</a:t>
            </a:r>
          </a:p>
          <a:p>
            <a:r>
              <a:rPr lang="es-ES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Licuada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Mezclada con secreciones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Parcialmente digerida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Emulsionada</a:t>
            </a:r>
          </a:p>
        </p:txBody>
      </p:sp>
      <p:sp>
        <p:nvSpPr>
          <p:cNvPr id="177160" name="Rectangle 8"/>
          <p:cNvSpPr>
            <a:spLocks noChangeArrowheads="1"/>
          </p:cNvSpPr>
          <p:nvPr/>
        </p:nvSpPr>
        <p:spPr bwMode="auto">
          <a:xfrm>
            <a:off x="7334990" y="1089025"/>
            <a:ext cx="1127232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smtClean="0"/>
              <a:t>MEZCLA</a:t>
            </a:r>
            <a:endParaRPr lang="es-ES" sz="1800" b="0" dirty="0"/>
          </a:p>
        </p:txBody>
      </p:sp>
      <p:sp>
        <p:nvSpPr>
          <p:cNvPr id="177162" name="Text Box 10"/>
          <p:cNvSpPr txBox="1">
            <a:spLocks noChangeArrowheads="1"/>
          </p:cNvSpPr>
          <p:nvPr/>
        </p:nvSpPr>
        <p:spPr bwMode="auto">
          <a:xfrm>
            <a:off x="755650" y="8366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77163" name="Line 11"/>
          <p:cNvSpPr>
            <a:spLocks noChangeShapeType="1"/>
          </p:cNvSpPr>
          <p:nvPr/>
        </p:nvSpPr>
        <p:spPr bwMode="auto">
          <a:xfrm>
            <a:off x="3924300" y="3662363"/>
            <a:ext cx="1008063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7165" name="Rectangle 13"/>
          <p:cNvSpPr>
            <a:spLocks noChangeArrowheads="1"/>
          </p:cNvSpPr>
          <p:nvPr/>
        </p:nvSpPr>
        <p:spPr bwMode="auto">
          <a:xfrm>
            <a:off x="6344218" y="651947"/>
            <a:ext cx="2160091" cy="369332"/>
          </a:xfrm>
          <a:prstGeom prst="rect">
            <a:avLst/>
          </a:prstGeom>
          <a:solidFill>
            <a:srgbClr val="8FCCD1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800" b="0"/>
              <a:t>III. MOTILIDAD</a:t>
            </a:r>
          </a:p>
        </p:txBody>
      </p:sp>
      <p:sp>
        <p:nvSpPr>
          <p:cNvPr id="177166" name="Text Box 14"/>
          <p:cNvSpPr txBox="1">
            <a:spLocks noChangeArrowheads="1"/>
          </p:cNvSpPr>
          <p:nvPr/>
        </p:nvSpPr>
        <p:spPr bwMode="auto">
          <a:xfrm>
            <a:off x="5651500" y="5445125"/>
            <a:ext cx="1938338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3600" dirty="0">
                <a:solidFill>
                  <a:srgbClr val="AC2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QUIMO</a:t>
            </a:r>
          </a:p>
        </p:txBody>
      </p:sp>
      <p:sp>
        <p:nvSpPr>
          <p:cNvPr id="177167" name="Line 15"/>
          <p:cNvSpPr>
            <a:spLocks noChangeShapeType="1"/>
          </p:cNvSpPr>
          <p:nvPr/>
        </p:nvSpPr>
        <p:spPr bwMode="auto">
          <a:xfrm>
            <a:off x="6588125" y="4868863"/>
            <a:ext cx="0" cy="576262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7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6" grpId="0" animBg="1"/>
      <p:bldP spid="177157" grpId="0" animBg="1"/>
      <p:bldP spid="177163" grpId="0" animBg="1"/>
      <p:bldP spid="177166" grpId="0"/>
      <p:bldP spid="177167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4" name="Picture 4" descr="MOTILIDAD GASTRICA"/>
          <p:cNvPicPr>
            <a:picLocks noChangeAspect="1" noChangeArrowheads="1"/>
          </p:cNvPicPr>
          <p:nvPr/>
        </p:nvPicPr>
        <p:blipFill>
          <a:blip r:embed="rId2" cstate="print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46"/>
          <a:stretch>
            <a:fillRect/>
          </a:stretch>
        </p:blipFill>
        <p:spPr bwMode="auto">
          <a:xfrm>
            <a:off x="1668463" y="404813"/>
            <a:ext cx="5805487" cy="567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2195513" y="1341438"/>
            <a:ext cx="576262" cy="457200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0">
                <a:effectLst/>
              </a:rPr>
              <a:t> </a:t>
            </a:r>
            <a:r>
              <a:rPr lang="es-ES_tradnl" sz="2400" b="0">
                <a:effectLst/>
              </a:rPr>
              <a:t>1.</a:t>
            </a:r>
          </a:p>
        </p:txBody>
      </p:sp>
      <p:sp>
        <p:nvSpPr>
          <p:cNvPr id="204810" name="Text Box 10"/>
          <p:cNvSpPr txBox="1">
            <a:spLocks noChangeArrowheads="1"/>
          </p:cNvSpPr>
          <p:nvPr/>
        </p:nvSpPr>
        <p:spPr bwMode="auto">
          <a:xfrm>
            <a:off x="4499992" y="1340768"/>
            <a:ext cx="536575" cy="457200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effectLst/>
              </a:rPr>
              <a:t> 2.</a:t>
            </a:r>
          </a:p>
        </p:txBody>
      </p:sp>
      <p:sp>
        <p:nvSpPr>
          <p:cNvPr id="204811" name="Text Box 11"/>
          <p:cNvSpPr txBox="1">
            <a:spLocks noChangeArrowheads="1"/>
          </p:cNvSpPr>
          <p:nvPr/>
        </p:nvSpPr>
        <p:spPr bwMode="auto">
          <a:xfrm>
            <a:off x="1908175" y="4076700"/>
            <a:ext cx="649288" cy="457200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0">
                <a:effectLst/>
              </a:rPr>
              <a:t>3.</a:t>
            </a:r>
          </a:p>
        </p:txBody>
      </p:sp>
      <p:sp>
        <p:nvSpPr>
          <p:cNvPr id="204812" name="Text Box 12"/>
          <p:cNvSpPr txBox="1">
            <a:spLocks noChangeArrowheads="1"/>
          </p:cNvSpPr>
          <p:nvPr/>
        </p:nvSpPr>
        <p:spPr bwMode="auto">
          <a:xfrm>
            <a:off x="4683125" y="4195763"/>
            <a:ext cx="536575" cy="457200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effectLst/>
              </a:rPr>
              <a:t> 4.</a:t>
            </a:r>
          </a:p>
        </p:txBody>
      </p:sp>
      <p:sp>
        <p:nvSpPr>
          <p:cNvPr id="204814" name="Rectangle 14"/>
          <p:cNvSpPr>
            <a:spLocks noChangeArrowheads="1"/>
          </p:cNvSpPr>
          <p:nvPr/>
        </p:nvSpPr>
        <p:spPr bwMode="auto">
          <a:xfrm>
            <a:off x="1619250" y="260350"/>
            <a:ext cx="2952750" cy="3097213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5" name="Rectangle 15"/>
          <p:cNvSpPr>
            <a:spLocks noChangeArrowheads="1"/>
          </p:cNvSpPr>
          <p:nvPr/>
        </p:nvSpPr>
        <p:spPr bwMode="auto">
          <a:xfrm>
            <a:off x="4572000" y="260350"/>
            <a:ext cx="2952750" cy="3097213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6" name="Rectangle 16"/>
          <p:cNvSpPr>
            <a:spLocks noChangeArrowheads="1"/>
          </p:cNvSpPr>
          <p:nvPr/>
        </p:nvSpPr>
        <p:spPr bwMode="auto">
          <a:xfrm>
            <a:off x="1619250" y="3500438"/>
            <a:ext cx="2952750" cy="28082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7" name="Rectangle 17"/>
          <p:cNvSpPr>
            <a:spLocks noChangeArrowheads="1"/>
          </p:cNvSpPr>
          <p:nvPr/>
        </p:nvSpPr>
        <p:spPr bwMode="auto">
          <a:xfrm>
            <a:off x="4572000" y="3500438"/>
            <a:ext cx="2952750" cy="28082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9" name="Rectangle 19"/>
          <p:cNvSpPr>
            <a:spLocks noChangeArrowheads="1"/>
          </p:cNvSpPr>
          <p:nvPr/>
        </p:nvSpPr>
        <p:spPr bwMode="auto">
          <a:xfrm>
            <a:off x="6732588" y="476250"/>
            <a:ext cx="1871662" cy="333375"/>
          </a:xfrm>
          <a:prstGeom prst="rect">
            <a:avLst/>
          </a:prstGeom>
          <a:solidFill>
            <a:srgbClr val="77C1C7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 algn="l"/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204820" name="Rectangle 20"/>
          <p:cNvSpPr>
            <a:spLocks noChangeArrowheads="1"/>
          </p:cNvSpPr>
          <p:nvPr/>
        </p:nvSpPr>
        <p:spPr bwMode="auto">
          <a:xfrm>
            <a:off x="7204508" y="908050"/>
            <a:ext cx="139974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MEZCLA</a:t>
            </a:r>
            <a:endParaRPr lang="es-ES" sz="1800" b="0" dirty="0">
              <a:effectLst/>
            </a:endParaRPr>
          </a:p>
          <a:p>
            <a:r>
              <a:rPr lang="es-ES" sz="1800" b="0" dirty="0" smtClean="0">
                <a:effectLst/>
              </a:rPr>
              <a:t>Trituración</a:t>
            </a:r>
            <a:endParaRPr lang="es-ES" sz="1800" b="0" dirty="0">
              <a:effectLst/>
            </a:endParaRPr>
          </a:p>
        </p:txBody>
      </p:sp>
      <p:sp>
        <p:nvSpPr>
          <p:cNvPr id="204823" name="Rectangle 23"/>
          <p:cNvSpPr>
            <a:spLocks noChangeArrowheads="1"/>
          </p:cNvSpPr>
          <p:nvPr/>
        </p:nvSpPr>
        <p:spPr bwMode="auto">
          <a:xfrm>
            <a:off x="1763713" y="5013325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24" name="Rectangle 24"/>
          <p:cNvSpPr>
            <a:spLocks noChangeArrowheads="1"/>
          </p:cNvSpPr>
          <p:nvPr/>
        </p:nvSpPr>
        <p:spPr bwMode="auto">
          <a:xfrm>
            <a:off x="1979613" y="2349500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25" name="Rectangle 25"/>
          <p:cNvSpPr>
            <a:spLocks noChangeArrowheads="1"/>
          </p:cNvSpPr>
          <p:nvPr/>
        </p:nvSpPr>
        <p:spPr bwMode="auto">
          <a:xfrm>
            <a:off x="4572000" y="2205038"/>
            <a:ext cx="3603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4826" name="Rectangle 26"/>
          <p:cNvSpPr>
            <a:spLocks noChangeArrowheads="1"/>
          </p:cNvSpPr>
          <p:nvPr/>
        </p:nvSpPr>
        <p:spPr bwMode="auto">
          <a:xfrm>
            <a:off x="4572000" y="5300663"/>
            <a:ext cx="2873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4827" name="Text Box 27"/>
          <p:cNvSpPr txBox="1">
            <a:spLocks noChangeArrowheads="1"/>
          </p:cNvSpPr>
          <p:nvPr/>
        </p:nvSpPr>
        <p:spPr bwMode="auto">
          <a:xfrm>
            <a:off x="1908175" y="2349500"/>
            <a:ext cx="650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Píloro</a:t>
            </a:r>
          </a:p>
        </p:txBody>
      </p:sp>
      <p:sp>
        <p:nvSpPr>
          <p:cNvPr id="204828" name="Text Box 28"/>
          <p:cNvSpPr txBox="1">
            <a:spLocks noChangeArrowheads="1"/>
          </p:cNvSpPr>
          <p:nvPr/>
        </p:nvSpPr>
        <p:spPr bwMode="auto">
          <a:xfrm>
            <a:off x="4500563" y="2133600"/>
            <a:ext cx="650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Píloro</a:t>
            </a:r>
          </a:p>
        </p:txBody>
      </p:sp>
      <p:sp>
        <p:nvSpPr>
          <p:cNvPr id="204829" name="Text Box 29"/>
          <p:cNvSpPr txBox="1">
            <a:spLocks noChangeArrowheads="1"/>
          </p:cNvSpPr>
          <p:nvPr/>
        </p:nvSpPr>
        <p:spPr bwMode="auto">
          <a:xfrm>
            <a:off x="1331913" y="5013325"/>
            <a:ext cx="800100" cy="517525"/>
          </a:xfrm>
          <a:prstGeom prst="rect">
            <a:avLst/>
          </a:prstGeom>
          <a:solidFill>
            <a:srgbClr val="FF9FD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Píloro</a:t>
            </a:r>
          </a:p>
          <a:p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abierto</a:t>
            </a:r>
          </a:p>
        </p:txBody>
      </p:sp>
      <p:sp>
        <p:nvSpPr>
          <p:cNvPr id="204830" name="Text Box 30"/>
          <p:cNvSpPr txBox="1">
            <a:spLocks noChangeArrowheads="1"/>
          </p:cNvSpPr>
          <p:nvPr/>
        </p:nvSpPr>
        <p:spPr bwMode="auto">
          <a:xfrm>
            <a:off x="4500563" y="5229225"/>
            <a:ext cx="650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Píloro</a:t>
            </a:r>
          </a:p>
        </p:txBody>
      </p:sp>
      <p:sp>
        <p:nvSpPr>
          <p:cNvPr id="204831" name="Rectangle 31"/>
          <p:cNvSpPr>
            <a:spLocks noChangeArrowheads="1"/>
          </p:cNvSpPr>
          <p:nvPr/>
        </p:nvSpPr>
        <p:spPr bwMode="auto">
          <a:xfrm>
            <a:off x="2916238" y="3068638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4832" name="Text Box 32"/>
          <p:cNvSpPr txBox="1">
            <a:spLocks noChangeArrowheads="1"/>
          </p:cNvSpPr>
          <p:nvPr/>
        </p:nvSpPr>
        <p:spPr bwMode="auto">
          <a:xfrm>
            <a:off x="2964126" y="2997200"/>
            <a:ext cx="1390124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 A</a:t>
            </a:r>
          </a:p>
        </p:txBody>
      </p:sp>
      <p:sp>
        <p:nvSpPr>
          <p:cNvPr id="204833" name="Rectangle 33"/>
          <p:cNvSpPr>
            <a:spLocks noChangeArrowheads="1"/>
          </p:cNvSpPr>
          <p:nvPr/>
        </p:nvSpPr>
        <p:spPr bwMode="auto">
          <a:xfrm>
            <a:off x="5580063" y="2636838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34" name="Text Box 34"/>
          <p:cNvSpPr txBox="1">
            <a:spLocks noChangeArrowheads="1"/>
          </p:cNvSpPr>
          <p:nvPr/>
        </p:nvSpPr>
        <p:spPr bwMode="auto">
          <a:xfrm>
            <a:off x="5435600" y="2708275"/>
            <a:ext cx="120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A</a:t>
            </a:r>
          </a:p>
        </p:txBody>
      </p:sp>
      <p:sp>
        <p:nvSpPr>
          <p:cNvPr id="204835" name="Rectangle 35"/>
          <p:cNvSpPr>
            <a:spLocks noChangeArrowheads="1"/>
          </p:cNvSpPr>
          <p:nvPr/>
        </p:nvSpPr>
        <p:spPr bwMode="auto">
          <a:xfrm>
            <a:off x="6156325" y="2060575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36" name="Text Box 36"/>
          <p:cNvSpPr txBox="1">
            <a:spLocks noChangeArrowheads="1"/>
          </p:cNvSpPr>
          <p:nvPr/>
        </p:nvSpPr>
        <p:spPr bwMode="auto">
          <a:xfrm>
            <a:off x="5997923" y="2133600"/>
            <a:ext cx="1372492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 B</a:t>
            </a:r>
          </a:p>
        </p:txBody>
      </p:sp>
      <p:sp>
        <p:nvSpPr>
          <p:cNvPr id="204837" name="Rectangle 37"/>
          <p:cNvSpPr>
            <a:spLocks noChangeArrowheads="1"/>
          </p:cNvSpPr>
          <p:nvPr/>
        </p:nvSpPr>
        <p:spPr bwMode="auto">
          <a:xfrm>
            <a:off x="2987675" y="5445125"/>
            <a:ext cx="1152525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38" name="Text Box 38"/>
          <p:cNvSpPr txBox="1">
            <a:spLocks noChangeArrowheads="1"/>
          </p:cNvSpPr>
          <p:nvPr/>
        </p:nvSpPr>
        <p:spPr bwMode="auto">
          <a:xfrm>
            <a:off x="2995613" y="5516563"/>
            <a:ext cx="11858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B</a:t>
            </a:r>
          </a:p>
        </p:txBody>
      </p:sp>
      <p:sp>
        <p:nvSpPr>
          <p:cNvPr id="204839" name="Rectangle 39"/>
          <p:cNvSpPr>
            <a:spLocks noChangeArrowheads="1"/>
          </p:cNvSpPr>
          <p:nvPr/>
        </p:nvSpPr>
        <p:spPr bwMode="auto">
          <a:xfrm>
            <a:off x="3492500" y="5013325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40" name="Text Box 40"/>
          <p:cNvSpPr txBox="1">
            <a:spLocks noChangeArrowheads="1"/>
          </p:cNvSpPr>
          <p:nvPr/>
        </p:nvSpPr>
        <p:spPr bwMode="auto">
          <a:xfrm>
            <a:off x="3286489" y="5013325"/>
            <a:ext cx="1369286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 C</a:t>
            </a:r>
          </a:p>
        </p:txBody>
      </p:sp>
      <p:sp>
        <p:nvSpPr>
          <p:cNvPr id="204841" name="Rectangle 41"/>
          <p:cNvSpPr>
            <a:spLocks noChangeArrowheads="1"/>
          </p:cNvSpPr>
          <p:nvPr/>
        </p:nvSpPr>
        <p:spPr bwMode="auto">
          <a:xfrm>
            <a:off x="5724525" y="5300663"/>
            <a:ext cx="12239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4842" name="Text Box 42"/>
          <p:cNvSpPr txBox="1">
            <a:spLocks noChangeArrowheads="1"/>
          </p:cNvSpPr>
          <p:nvPr/>
        </p:nvSpPr>
        <p:spPr bwMode="auto">
          <a:xfrm>
            <a:off x="5588000" y="5373688"/>
            <a:ext cx="11826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C</a:t>
            </a:r>
          </a:p>
        </p:txBody>
      </p:sp>
      <p:sp>
        <p:nvSpPr>
          <p:cNvPr id="204843" name="Rectangle 43"/>
          <p:cNvSpPr>
            <a:spLocks noChangeArrowheads="1"/>
          </p:cNvSpPr>
          <p:nvPr/>
        </p:nvSpPr>
        <p:spPr bwMode="auto">
          <a:xfrm>
            <a:off x="6156325" y="4724400"/>
            <a:ext cx="10795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44" name="Text Box 44"/>
          <p:cNvSpPr txBox="1">
            <a:spLocks noChangeArrowheads="1"/>
          </p:cNvSpPr>
          <p:nvPr/>
        </p:nvSpPr>
        <p:spPr bwMode="auto">
          <a:xfrm>
            <a:off x="5990702" y="4797425"/>
            <a:ext cx="1388522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 D</a:t>
            </a: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344160" y="6437466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4" grpId="0" animBg="1"/>
      <p:bldP spid="204815" grpId="0" animBg="1"/>
      <p:bldP spid="204816" grpId="0" animBg="1"/>
      <p:bldP spid="204817" grpId="0" animBg="1"/>
      <p:bldP spid="204829" grpId="0" animBg="1"/>
      <p:bldP spid="204832" grpId="0" animBg="1"/>
      <p:bldP spid="204836" grpId="0" animBg="1"/>
      <p:bldP spid="204840" grpId="0" animBg="1"/>
      <p:bldP spid="204844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6382778" y="404813"/>
            <a:ext cx="2160661" cy="369332"/>
          </a:xfrm>
          <a:prstGeom prst="rect">
            <a:avLst/>
          </a:prstGeom>
          <a:solidFill>
            <a:srgbClr val="8FCCD1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800" b="0"/>
              <a:t>III. MOTILIDAD</a:t>
            </a: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6893628" y="860153"/>
            <a:ext cx="1649811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/>
              <a:t>Vaciamiento</a:t>
            </a:r>
            <a:endParaRPr lang="es-ES" sz="2000" b="0" dirty="0"/>
          </a:p>
        </p:txBody>
      </p:sp>
      <p:sp>
        <p:nvSpPr>
          <p:cNvPr id="178187" name="Text Box 11"/>
          <p:cNvSpPr txBox="1">
            <a:spLocks noChangeArrowheads="1"/>
          </p:cNvSpPr>
          <p:nvPr/>
        </p:nvSpPr>
        <p:spPr bwMode="auto">
          <a:xfrm>
            <a:off x="3873500" y="2492375"/>
            <a:ext cx="4083050" cy="2449513"/>
          </a:xfrm>
          <a:prstGeom prst="rect">
            <a:avLst/>
          </a:prstGeom>
          <a:solidFill>
            <a:srgbClr val="FFF3F3"/>
          </a:solidFill>
          <a:ln w="9525">
            <a:solidFill>
              <a:srgbClr val="CC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 b="0">
                <a:solidFill>
                  <a:srgbClr val="FF0F0F"/>
                </a:solidFill>
                <a:effectLst/>
              </a:rPr>
              <a:t>*</a:t>
            </a:r>
            <a:r>
              <a:rPr lang="es-ES" sz="1800" b="0">
                <a:effectLst/>
              </a:rPr>
              <a:t> Ligeramente</a:t>
            </a:r>
            <a:r>
              <a:rPr lang="es-ES" sz="1800">
                <a:effectLst/>
              </a:rPr>
              <a:t> </a:t>
            </a:r>
            <a:r>
              <a:rPr lang="es-ES" sz="1800" b="0">
                <a:effectLst/>
              </a:rPr>
              <a:t>abierto </a:t>
            </a:r>
          </a:p>
          <a:p>
            <a:pPr algn="l"/>
            <a:r>
              <a:rPr lang="es-ES" sz="1800" b="0">
                <a:effectLst/>
              </a:rPr>
              <a:t>   para paso agua y otros líquidos </a:t>
            </a:r>
          </a:p>
          <a:p>
            <a:pPr algn="l"/>
            <a:endParaRPr lang="es-ES" sz="1400" b="0">
              <a:effectLst/>
            </a:endParaRPr>
          </a:p>
          <a:p>
            <a:pPr algn="l"/>
            <a:r>
              <a:rPr lang="es-ES" sz="1800" b="0">
                <a:solidFill>
                  <a:srgbClr val="FF0F0F"/>
                </a:solidFill>
                <a:effectLst/>
              </a:rPr>
              <a:t>*</a:t>
            </a:r>
            <a:r>
              <a:rPr lang="es-ES" sz="1800" b="0">
                <a:effectLst/>
              </a:rPr>
              <a:t> Contracción</a:t>
            </a:r>
            <a:r>
              <a:rPr lang="es-ES" sz="1800">
                <a:effectLst/>
              </a:rPr>
              <a:t> </a:t>
            </a:r>
            <a:r>
              <a:rPr lang="es-ES" sz="1800" b="0">
                <a:effectLst/>
              </a:rPr>
              <a:t>para:</a:t>
            </a:r>
          </a:p>
          <a:p>
            <a:pPr algn="l"/>
            <a:r>
              <a:rPr lang="es-ES" sz="1800" b="0">
                <a:effectLst/>
              </a:rPr>
              <a:t>    - </a:t>
            </a:r>
            <a:r>
              <a:rPr lang="es-ES" sz="1800">
                <a:effectLst/>
              </a:rPr>
              <a:t>retener sólidos</a:t>
            </a:r>
            <a:r>
              <a:rPr lang="es-ES" sz="1800" b="0">
                <a:effectLst/>
              </a:rPr>
              <a:t> en sístole antral</a:t>
            </a:r>
          </a:p>
          <a:p>
            <a:pPr algn="l"/>
            <a:r>
              <a:rPr lang="es-ES" sz="1800" b="0">
                <a:effectLst/>
              </a:rPr>
              <a:t>    - </a:t>
            </a:r>
            <a:r>
              <a:rPr lang="es-ES" sz="1800">
                <a:effectLst/>
              </a:rPr>
              <a:t>evitar reflujo</a:t>
            </a:r>
            <a:r>
              <a:rPr lang="es-ES" sz="1800" b="0">
                <a:effectLst/>
              </a:rPr>
              <a:t> duodenal</a:t>
            </a:r>
          </a:p>
          <a:p>
            <a:pPr algn="l"/>
            <a:endParaRPr lang="es-ES" sz="1400" b="0">
              <a:effectLst/>
            </a:endParaRPr>
          </a:p>
          <a:p>
            <a:pPr algn="l"/>
            <a:r>
              <a:rPr lang="es-ES" sz="1800" b="0">
                <a:solidFill>
                  <a:srgbClr val="FF0F0F"/>
                </a:solidFill>
                <a:effectLst/>
              </a:rPr>
              <a:t>*</a:t>
            </a:r>
            <a:r>
              <a:rPr lang="es-ES" sz="1800" b="0">
                <a:effectLst/>
              </a:rPr>
              <a:t> Se controla por </a:t>
            </a:r>
            <a:r>
              <a:rPr lang="es-ES" sz="1800">
                <a:effectLst/>
              </a:rPr>
              <a:t>Reflejos </a:t>
            </a:r>
          </a:p>
          <a:p>
            <a:pPr algn="l"/>
            <a:r>
              <a:rPr lang="es-ES" sz="1800">
                <a:effectLst/>
              </a:rPr>
              <a:t>  Enterogástricos</a:t>
            </a:r>
          </a:p>
        </p:txBody>
      </p:sp>
      <p:sp>
        <p:nvSpPr>
          <p:cNvPr id="178189" name="Text Box 13"/>
          <p:cNvSpPr txBox="1">
            <a:spLocks noChangeArrowheads="1"/>
          </p:cNvSpPr>
          <p:nvPr/>
        </p:nvSpPr>
        <p:spPr bwMode="auto">
          <a:xfrm>
            <a:off x="3823820" y="1917700"/>
            <a:ext cx="1869423" cy="461665"/>
          </a:xfrm>
          <a:prstGeom prst="rect">
            <a:avLst/>
          </a:prstGeom>
          <a:solidFill>
            <a:srgbClr val="FFCC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EL PÍLORO</a:t>
            </a:r>
          </a:p>
        </p:txBody>
      </p:sp>
      <p:sp>
        <p:nvSpPr>
          <p:cNvPr id="178190" name="Text Box 14"/>
          <p:cNvSpPr txBox="1">
            <a:spLocks noChangeArrowheads="1"/>
          </p:cNvSpPr>
          <p:nvPr/>
        </p:nvSpPr>
        <p:spPr bwMode="auto">
          <a:xfrm>
            <a:off x="711865" y="736054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8191" name="Picture 15" descr="stomach-2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3" r="14055" b="10184"/>
          <a:stretch>
            <a:fillRect/>
          </a:stretch>
        </p:blipFill>
        <p:spPr bwMode="auto">
          <a:xfrm>
            <a:off x="1187450" y="1844675"/>
            <a:ext cx="257175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192" name="Oval 16"/>
          <p:cNvSpPr>
            <a:spLocks noChangeArrowheads="1"/>
          </p:cNvSpPr>
          <p:nvPr/>
        </p:nvSpPr>
        <p:spPr bwMode="auto">
          <a:xfrm>
            <a:off x="1476375" y="4221163"/>
            <a:ext cx="863600" cy="720725"/>
          </a:xfrm>
          <a:prstGeom prst="ellipse">
            <a:avLst/>
          </a:prstGeom>
          <a:noFill/>
          <a:ln w="28575">
            <a:solidFill>
              <a:srgbClr val="66FF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92" grpId="0" animBg="1"/>
      <p:bldP spid="178192" grpId="1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9" name="Picture 5" descr="img2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70"/>
          <a:stretch>
            <a:fillRect/>
          </a:stretch>
        </p:blipFill>
        <p:spPr>
          <a:xfrm>
            <a:off x="1258888" y="466725"/>
            <a:ext cx="4821237" cy="4402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2987675" y="512763"/>
            <a:ext cx="30241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6227763" y="620713"/>
            <a:ext cx="2160587" cy="369332"/>
          </a:xfrm>
          <a:prstGeom prst="rect">
            <a:avLst/>
          </a:prstGeom>
          <a:solidFill>
            <a:srgbClr val="8FCCD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 algn="l"/>
            <a:r>
              <a:rPr lang="es-ES" sz="1800" b="0"/>
              <a:t>III. MOTILIDAD</a:t>
            </a: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5148263" y="3716338"/>
            <a:ext cx="251062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solidFill>
                  <a:srgbClr val="CC0066"/>
                </a:solidFill>
                <a:effectLst/>
              </a:rPr>
              <a:t>*</a:t>
            </a:r>
            <a:r>
              <a:rPr lang="es-ES" sz="1800" b="0" dirty="0">
                <a:effectLst/>
              </a:rPr>
              <a:t> El píloro controla </a:t>
            </a:r>
          </a:p>
          <a:p>
            <a:pPr algn="l"/>
            <a:r>
              <a:rPr lang="es-ES" sz="1800" b="0" dirty="0">
                <a:effectLst/>
              </a:rPr>
              <a:t>  </a:t>
            </a:r>
            <a:r>
              <a:rPr lang="es-ES" sz="1800" b="0" dirty="0" smtClean="0">
                <a:effectLst/>
              </a:rPr>
              <a:t> vaciamiento </a:t>
            </a:r>
            <a:r>
              <a:rPr lang="es-ES" sz="1800" b="0" dirty="0">
                <a:effectLst/>
              </a:rPr>
              <a:t>LENTO</a:t>
            </a: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5148263" y="2060575"/>
            <a:ext cx="28082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>
                <a:solidFill>
                  <a:srgbClr val="CC0066"/>
                </a:solidFill>
                <a:effectLst/>
              </a:rPr>
              <a:t>*</a:t>
            </a:r>
            <a:r>
              <a:rPr lang="es-ES" sz="1800" b="0">
                <a:effectLst/>
              </a:rPr>
              <a:t> Las contracciones más   </a:t>
            </a:r>
          </a:p>
          <a:p>
            <a:pPr algn="l"/>
            <a:r>
              <a:rPr lang="es-ES" sz="1800" b="0">
                <a:effectLst/>
              </a:rPr>
              <a:t>   altas y más intensas</a:t>
            </a:r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5148263" y="2852738"/>
            <a:ext cx="3311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>
                <a:solidFill>
                  <a:srgbClr val="CC0066"/>
                </a:solidFill>
                <a:effectLst/>
              </a:rPr>
              <a:t>*</a:t>
            </a:r>
            <a:r>
              <a:rPr lang="es-ES" sz="1800" b="0">
                <a:effectLst/>
              </a:rPr>
              <a:t> Cada onda de vaciamiento  </a:t>
            </a:r>
          </a:p>
          <a:p>
            <a:pPr algn="l"/>
            <a:r>
              <a:rPr lang="es-ES" sz="1800" b="0">
                <a:effectLst/>
              </a:rPr>
              <a:t>   bombea pocos ml de quimo</a:t>
            </a:r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4932363" y="1089025"/>
            <a:ext cx="12239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6804024" y="1123950"/>
            <a:ext cx="1584325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800" b="0" dirty="0" smtClean="0"/>
              <a:t>Vaciamiento</a:t>
            </a:r>
            <a:endParaRPr lang="es-ES" sz="1800" b="0" dirty="0"/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2700338" y="4471988"/>
            <a:ext cx="30241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43" name="Text Box 19"/>
          <p:cNvSpPr txBox="1">
            <a:spLocks noChangeArrowheads="1"/>
          </p:cNvSpPr>
          <p:nvPr/>
        </p:nvSpPr>
        <p:spPr bwMode="auto">
          <a:xfrm>
            <a:off x="2879725" y="4424363"/>
            <a:ext cx="1420813" cy="701675"/>
          </a:xfrm>
          <a:prstGeom prst="rect">
            <a:avLst/>
          </a:prstGeom>
          <a:solidFill>
            <a:srgbClr val="FFE18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Partículas </a:t>
            </a:r>
          </a:p>
          <a:p>
            <a:r>
              <a:rPr lang="es-ES" sz="2000" b="0">
                <a:effectLst/>
              </a:rPr>
              <a:t>&lt;0.3 mm!!!</a:t>
            </a:r>
          </a:p>
        </p:txBody>
      </p:sp>
      <p:sp>
        <p:nvSpPr>
          <p:cNvPr id="52246" name="AutoShape 22"/>
          <p:cNvSpPr>
            <a:spLocks noChangeArrowheads="1"/>
          </p:cNvSpPr>
          <p:nvPr/>
        </p:nvSpPr>
        <p:spPr bwMode="auto">
          <a:xfrm>
            <a:off x="2268538" y="4976813"/>
            <a:ext cx="215900" cy="431800"/>
          </a:xfrm>
          <a:prstGeom prst="downArrow">
            <a:avLst>
              <a:gd name="adj1" fmla="val 39222"/>
              <a:gd name="adj2" fmla="val 117648"/>
            </a:avLst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48" name="Text Box 24"/>
          <p:cNvSpPr txBox="1">
            <a:spLocks noChangeArrowheads="1"/>
          </p:cNvSpPr>
          <p:nvPr/>
        </p:nvSpPr>
        <p:spPr bwMode="auto">
          <a:xfrm>
            <a:off x="900113" y="5516563"/>
            <a:ext cx="3027362" cy="396875"/>
          </a:xfrm>
          <a:prstGeom prst="rect">
            <a:avLst/>
          </a:prstGeom>
          <a:solidFill>
            <a:srgbClr val="FFE18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925700"/>
                </a:solidFill>
                <a:effectLst/>
              </a:rPr>
              <a:t>QUIMO AL DUODENO</a:t>
            </a:r>
          </a:p>
        </p:txBody>
      </p:sp>
      <p:sp>
        <p:nvSpPr>
          <p:cNvPr id="52252" name="Text Box 28"/>
          <p:cNvSpPr txBox="1">
            <a:spLocks noChangeArrowheads="1"/>
          </p:cNvSpPr>
          <p:nvPr/>
        </p:nvSpPr>
        <p:spPr bwMode="auto">
          <a:xfrm>
            <a:off x="900113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52254" name="Rectangle 30"/>
          <p:cNvSpPr>
            <a:spLocks noChangeArrowheads="1"/>
          </p:cNvSpPr>
          <p:nvPr/>
        </p:nvSpPr>
        <p:spPr bwMode="auto">
          <a:xfrm>
            <a:off x="1116013" y="3357563"/>
            <a:ext cx="7191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55" name="Text Box 31"/>
          <p:cNvSpPr txBox="1">
            <a:spLocks noChangeArrowheads="1"/>
          </p:cNvSpPr>
          <p:nvPr/>
        </p:nvSpPr>
        <p:spPr bwMode="auto">
          <a:xfrm>
            <a:off x="762420" y="3290957"/>
            <a:ext cx="107273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/>
              </a:rPr>
              <a:t>Píloro </a:t>
            </a:r>
          </a:p>
          <a:p>
            <a:pPr algn="l"/>
            <a:r>
              <a:rPr lang="es-ES_tradnl" sz="2000" dirty="0">
                <a:effectLst/>
              </a:rPr>
              <a:t>abierto</a:t>
            </a:r>
          </a:p>
        </p:txBody>
      </p:sp>
      <p:sp>
        <p:nvSpPr>
          <p:cNvPr id="52257" name="Line 33"/>
          <p:cNvSpPr>
            <a:spLocks noChangeShapeType="1"/>
          </p:cNvSpPr>
          <p:nvPr/>
        </p:nvSpPr>
        <p:spPr bwMode="auto">
          <a:xfrm flipH="1">
            <a:off x="2195513" y="3573463"/>
            <a:ext cx="431800" cy="43180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4" grpId="0"/>
      <p:bldP spid="52235" grpId="0"/>
      <p:bldP spid="52236" grpId="0"/>
      <p:bldP spid="52243" grpId="0" animBg="1"/>
      <p:bldP spid="52246" grpId="0" animBg="1"/>
      <p:bldP spid="52248" grpId="0" animBg="1"/>
      <p:bldP spid="52257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5" name="Picture 3" descr="VACIAMIENTO GASTRIC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32"/>
          <a:stretch>
            <a:fillRect/>
          </a:stretch>
        </p:blipFill>
        <p:spPr>
          <a:xfrm>
            <a:off x="1042988" y="2271713"/>
            <a:ext cx="3529012" cy="2879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7636" name="Text Box 4"/>
          <p:cNvSpPr txBox="1">
            <a:spLocks noChangeArrowheads="1"/>
          </p:cNvSpPr>
          <p:nvPr/>
        </p:nvSpPr>
        <p:spPr bwMode="auto">
          <a:xfrm>
            <a:off x="6588125" y="1149350"/>
            <a:ext cx="2006600" cy="73025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Velocidad: </a:t>
            </a:r>
          </a:p>
          <a:p>
            <a:pPr algn="l"/>
            <a:r>
              <a:rPr lang="es-ES" sz="2000" b="0">
                <a:effectLst/>
              </a:rPr>
              <a:t>20 min a 1-4 hs</a:t>
            </a:r>
          </a:p>
        </p:txBody>
      </p:sp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1043608" y="1772816"/>
            <a:ext cx="3475840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2000" b="0" dirty="0"/>
              <a:t>Estado del CONTENIDO </a:t>
            </a: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1231446" y="5205413"/>
            <a:ext cx="3043237" cy="60960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A mayor VOLUMEN líquidos </a:t>
            </a:r>
          </a:p>
          <a:p>
            <a:r>
              <a:rPr lang="es-ES">
                <a:effectLst/>
              </a:rPr>
              <a:t>mayor VACIAMIENTO</a:t>
            </a:r>
          </a:p>
        </p:txBody>
      </p:sp>
      <p:sp>
        <p:nvSpPr>
          <p:cNvPr id="197640" name="Rectangle 8"/>
          <p:cNvSpPr>
            <a:spLocks noChangeArrowheads="1"/>
          </p:cNvSpPr>
          <p:nvPr/>
        </p:nvSpPr>
        <p:spPr bwMode="auto">
          <a:xfrm>
            <a:off x="1258888" y="2811463"/>
            <a:ext cx="360362" cy="1800225"/>
          </a:xfrm>
          <a:prstGeom prst="rect">
            <a:avLst/>
          </a:prstGeom>
          <a:solidFill>
            <a:srgbClr val="0000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 rot="16200000">
            <a:off x="561181" y="3558382"/>
            <a:ext cx="21320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0">
                <a:solidFill>
                  <a:schemeClr val="bg1"/>
                </a:solidFill>
                <a:effectLst/>
              </a:rPr>
              <a:t>Proporción en estómago</a:t>
            </a:r>
          </a:p>
        </p:txBody>
      </p:sp>
      <p:sp>
        <p:nvSpPr>
          <p:cNvPr id="197642" name="Rectangle 10"/>
          <p:cNvSpPr>
            <a:spLocks noChangeArrowheads="1"/>
          </p:cNvSpPr>
          <p:nvPr/>
        </p:nvSpPr>
        <p:spPr bwMode="auto">
          <a:xfrm>
            <a:off x="2951163" y="4862513"/>
            <a:ext cx="504825" cy="215900"/>
          </a:xfrm>
          <a:prstGeom prst="rect">
            <a:avLst/>
          </a:prstGeom>
          <a:solidFill>
            <a:srgbClr val="0000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3" name="Text Box 11"/>
          <p:cNvSpPr txBox="1">
            <a:spLocks noChangeArrowheads="1"/>
          </p:cNvSpPr>
          <p:nvPr/>
        </p:nvSpPr>
        <p:spPr bwMode="auto">
          <a:xfrm>
            <a:off x="2814638" y="4791075"/>
            <a:ext cx="777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0">
                <a:solidFill>
                  <a:schemeClr val="bg1"/>
                </a:solidFill>
                <a:effectLst/>
              </a:rPr>
              <a:t>Tiempo</a:t>
            </a:r>
          </a:p>
        </p:txBody>
      </p:sp>
      <p:sp>
        <p:nvSpPr>
          <p:cNvPr id="197644" name="Rectangle 12"/>
          <p:cNvSpPr>
            <a:spLocks noChangeArrowheads="1"/>
          </p:cNvSpPr>
          <p:nvPr/>
        </p:nvSpPr>
        <p:spPr bwMode="auto">
          <a:xfrm>
            <a:off x="2124075" y="4143375"/>
            <a:ext cx="647700" cy="287338"/>
          </a:xfrm>
          <a:prstGeom prst="rect">
            <a:avLst/>
          </a:prstGeom>
          <a:solidFill>
            <a:srgbClr val="0000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5" name="Rectangle 13"/>
          <p:cNvSpPr>
            <a:spLocks noChangeArrowheads="1"/>
          </p:cNvSpPr>
          <p:nvPr/>
        </p:nvSpPr>
        <p:spPr bwMode="auto">
          <a:xfrm>
            <a:off x="3203575" y="3135313"/>
            <a:ext cx="504825" cy="215900"/>
          </a:xfrm>
          <a:prstGeom prst="rect">
            <a:avLst/>
          </a:prstGeom>
          <a:solidFill>
            <a:srgbClr val="0000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6" name="Text Box 14"/>
          <p:cNvSpPr txBox="1">
            <a:spLocks noChangeArrowheads="1"/>
          </p:cNvSpPr>
          <p:nvPr/>
        </p:nvSpPr>
        <p:spPr bwMode="auto">
          <a:xfrm>
            <a:off x="2124075" y="4292600"/>
            <a:ext cx="1017588" cy="274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solidFill>
                  <a:srgbClr val="00CC00"/>
                </a:solidFill>
                <a:effectLst/>
              </a:rPr>
              <a:t>LÍQUIDOS</a:t>
            </a:r>
          </a:p>
        </p:txBody>
      </p:sp>
      <p:sp>
        <p:nvSpPr>
          <p:cNvPr id="197647" name="Text Box 15"/>
          <p:cNvSpPr txBox="1">
            <a:spLocks noChangeArrowheads="1"/>
          </p:cNvSpPr>
          <p:nvPr/>
        </p:nvSpPr>
        <p:spPr bwMode="auto">
          <a:xfrm>
            <a:off x="3051175" y="3092450"/>
            <a:ext cx="1160463" cy="336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accent1"/>
                </a:solidFill>
                <a:effectLst/>
              </a:rPr>
              <a:t>SÓLIDOS</a:t>
            </a:r>
          </a:p>
        </p:txBody>
      </p:sp>
      <p:sp>
        <p:nvSpPr>
          <p:cNvPr id="197652" name="Text Box 20"/>
          <p:cNvSpPr txBox="1">
            <a:spLocks noChangeArrowheads="1"/>
          </p:cNvSpPr>
          <p:nvPr/>
        </p:nvSpPr>
        <p:spPr bwMode="auto">
          <a:xfrm>
            <a:off x="6903357" y="620713"/>
            <a:ext cx="1649811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/>
              <a:t>Vaciamiento</a:t>
            </a:r>
            <a:endParaRPr lang="es-ES" sz="2000" b="0" dirty="0"/>
          </a:p>
        </p:txBody>
      </p:sp>
      <p:pic>
        <p:nvPicPr>
          <p:cNvPr id="197656" name="Picture 24" descr="vaciamiento gástrico"/>
          <p:cNvPicPr>
            <a:picLocks noChangeAspect="1" noChangeArrowheads="1"/>
          </p:cNvPicPr>
          <p:nvPr/>
        </p:nvPicPr>
        <p:blipFill>
          <a:blip r:embed="rId3">
            <a:lum bright="-60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1" t="9918" r="7335" b="16251"/>
          <a:stretch>
            <a:fillRect/>
          </a:stretch>
        </p:blipFill>
        <p:spPr bwMode="auto">
          <a:xfrm>
            <a:off x="5292725" y="2763838"/>
            <a:ext cx="3457575" cy="217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7657" name="Line 25"/>
          <p:cNvSpPr>
            <a:spLocks noChangeShapeType="1"/>
          </p:cNvSpPr>
          <p:nvPr/>
        </p:nvSpPr>
        <p:spPr bwMode="auto">
          <a:xfrm>
            <a:off x="5292725" y="2781300"/>
            <a:ext cx="4318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7658" name="Text Box 26"/>
          <p:cNvSpPr txBox="1">
            <a:spLocks noChangeArrowheads="1"/>
          </p:cNvSpPr>
          <p:nvPr/>
        </p:nvSpPr>
        <p:spPr bwMode="auto">
          <a:xfrm>
            <a:off x="5219700" y="2516188"/>
            <a:ext cx="514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 h</a:t>
            </a:r>
          </a:p>
        </p:txBody>
      </p:sp>
      <p:sp>
        <p:nvSpPr>
          <p:cNvPr id="197661" name="Text Box 29"/>
          <p:cNvSpPr txBox="1">
            <a:spLocks noChangeArrowheads="1"/>
          </p:cNvSpPr>
          <p:nvPr/>
        </p:nvSpPr>
        <p:spPr bwMode="auto">
          <a:xfrm>
            <a:off x="604871" y="908050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7662" name="Text Box 30"/>
          <p:cNvSpPr txBox="1">
            <a:spLocks noChangeArrowheads="1"/>
          </p:cNvSpPr>
          <p:nvPr/>
        </p:nvSpPr>
        <p:spPr bwMode="auto">
          <a:xfrm>
            <a:off x="2124075" y="2349500"/>
            <a:ext cx="454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h</a:t>
            </a:r>
          </a:p>
        </p:txBody>
      </p:sp>
      <p:sp>
        <p:nvSpPr>
          <p:cNvPr id="197663" name="Text Box 31"/>
          <p:cNvSpPr txBox="1">
            <a:spLocks noChangeArrowheads="1"/>
          </p:cNvSpPr>
          <p:nvPr/>
        </p:nvSpPr>
        <p:spPr bwMode="auto">
          <a:xfrm>
            <a:off x="5795963" y="2420938"/>
            <a:ext cx="1000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Latencia</a:t>
            </a:r>
          </a:p>
        </p:txBody>
      </p:sp>
      <p:sp>
        <p:nvSpPr>
          <p:cNvPr id="197665" name="Text Box 33"/>
          <p:cNvSpPr txBox="1">
            <a:spLocks noChangeArrowheads="1"/>
          </p:cNvSpPr>
          <p:nvPr/>
        </p:nvSpPr>
        <p:spPr bwMode="auto">
          <a:xfrm rot="16200000">
            <a:off x="4023519" y="3545682"/>
            <a:ext cx="21224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dirty="0">
                <a:effectLst/>
              </a:rPr>
              <a:t>% comida en estómago</a:t>
            </a:r>
          </a:p>
        </p:txBody>
      </p:sp>
      <p:sp>
        <p:nvSpPr>
          <p:cNvPr id="197667" name="Oval 35"/>
          <p:cNvSpPr>
            <a:spLocks noChangeArrowheads="1"/>
          </p:cNvSpPr>
          <p:nvPr/>
        </p:nvSpPr>
        <p:spPr bwMode="auto">
          <a:xfrm>
            <a:off x="6659563" y="3068638"/>
            <a:ext cx="1873250" cy="7921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7668" name="Oval 36"/>
          <p:cNvSpPr>
            <a:spLocks noChangeArrowheads="1"/>
          </p:cNvSpPr>
          <p:nvPr/>
        </p:nvSpPr>
        <p:spPr bwMode="auto">
          <a:xfrm>
            <a:off x="6732588" y="3141663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7669" name="Text Box 37"/>
          <p:cNvSpPr txBox="1">
            <a:spLocks noChangeArrowheads="1"/>
          </p:cNvSpPr>
          <p:nvPr/>
        </p:nvSpPr>
        <p:spPr bwMode="auto">
          <a:xfrm>
            <a:off x="6659563" y="3068638"/>
            <a:ext cx="1387475" cy="336550"/>
          </a:xfrm>
          <a:prstGeom prst="rect">
            <a:avLst/>
          </a:prstGeom>
          <a:solidFill>
            <a:srgbClr val="F9A5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Sol. Glucosa</a:t>
            </a:r>
          </a:p>
        </p:txBody>
      </p:sp>
      <p:sp>
        <p:nvSpPr>
          <p:cNvPr id="197670" name="Text Box 38"/>
          <p:cNvSpPr txBox="1">
            <a:spLocks noChangeArrowheads="1"/>
          </p:cNvSpPr>
          <p:nvPr/>
        </p:nvSpPr>
        <p:spPr bwMode="auto">
          <a:xfrm>
            <a:off x="6911975" y="3573463"/>
            <a:ext cx="1463675" cy="336550"/>
          </a:xfrm>
          <a:prstGeom prst="rect">
            <a:avLst/>
          </a:prstGeom>
          <a:solidFill>
            <a:srgbClr val="ABB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Sol. Proteína</a:t>
            </a:r>
          </a:p>
        </p:txBody>
      </p:sp>
      <p:sp>
        <p:nvSpPr>
          <p:cNvPr id="197671" name="Oval 39"/>
          <p:cNvSpPr>
            <a:spLocks noChangeArrowheads="1"/>
          </p:cNvSpPr>
          <p:nvPr/>
        </p:nvSpPr>
        <p:spPr bwMode="auto">
          <a:xfrm>
            <a:off x="7451725" y="3933825"/>
            <a:ext cx="13684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7672" name="Text Box 40"/>
          <p:cNvSpPr txBox="1">
            <a:spLocks noChangeArrowheads="1"/>
          </p:cNvSpPr>
          <p:nvPr/>
        </p:nvSpPr>
        <p:spPr bwMode="auto">
          <a:xfrm>
            <a:off x="7451725" y="4005263"/>
            <a:ext cx="1500188" cy="336550"/>
          </a:xfrm>
          <a:prstGeom prst="rect">
            <a:avLst/>
          </a:prstGeom>
          <a:solidFill>
            <a:srgbClr val="FFBA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Comida sólida</a:t>
            </a:r>
          </a:p>
        </p:txBody>
      </p:sp>
      <p:sp>
        <p:nvSpPr>
          <p:cNvPr id="197673" name="Text Box 41"/>
          <p:cNvSpPr txBox="1">
            <a:spLocks noChangeArrowheads="1"/>
          </p:cNvSpPr>
          <p:nvPr/>
        </p:nvSpPr>
        <p:spPr bwMode="auto">
          <a:xfrm>
            <a:off x="6227763" y="4868863"/>
            <a:ext cx="922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HORAS</a:t>
            </a: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4880860" y="5078413"/>
            <a:ext cx="35574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9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9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9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9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9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9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8" grpId="0" animBg="1"/>
      <p:bldP spid="197639" grpId="0" animBg="1"/>
      <p:bldP spid="197640" grpId="0" animBg="1"/>
      <p:bldP spid="197641" grpId="0"/>
      <p:bldP spid="197642" grpId="0" animBg="1"/>
      <p:bldP spid="197643" grpId="0"/>
      <p:bldP spid="197644" grpId="0" animBg="1"/>
      <p:bldP spid="197645" grpId="0" animBg="1"/>
      <p:bldP spid="197646" grpId="0"/>
      <p:bldP spid="197647" grpId="0"/>
      <p:bldP spid="197657" grpId="0" animBg="1"/>
      <p:bldP spid="197658" grpId="0"/>
      <p:bldP spid="197662" grpId="0"/>
      <p:bldP spid="197663" grpId="0"/>
      <p:bldP spid="197665" grpId="0"/>
      <p:bldP spid="197669" grpId="0" animBg="1"/>
      <p:bldP spid="197670" grpId="0" animBg="1"/>
      <p:bldP spid="197672" grpId="0" animBg="1"/>
      <p:bldP spid="197673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3" name="Picture 5" descr="img2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08"/>
          <a:stretch>
            <a:fillRect/>
          </a:stretch>
        </p:blipFill>
        <p:spPr>
          <a:xfrm>
            <a:off x="898525" y="2152650"/>
            <a:ext cx="4897438" cy="4013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6407150" y="1308100"/>
            <a:ext cx="1836738" cy="6096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/>
              </a:rPr>
              <a:t>Velocidad: </a:t>
            </a:r>
          </a:p>
          <a:p>
            <a:pPr algn="l"/>
            <a:r>
              <a:rPr lang="es-ES">
                <a:effectLst/>
              </a:rPr>
              <a:t>20 min a 1-4 hs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1571942" y="1627414"/>
            <a:ext cx="384111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 smtClean="0"/>
              <a:t>Composición del CONTENIDO </a:t>
            </a:r>
            <a:endParaRPr lang="es-ES" sz="2000" b="0" dirty="0"/>
          </a:p>
        </p:txBody>
      </p:sp>
      <p:sp>
        <p:nvSpPr>
          <p:cNvPr id="53278" name="Text Box 30"/>
          <p:cNvSpPr txBox="1">
            <a:spLocks noChangeArrowheads="1"/>
          </p:cNvSpPr>
          <p:nvPr/>
        </p:nvSpPr>
        <p:spPr bwMode="auto">
          <a:xfrm>
            <a:off x="6516688" y="765175"/>
            <a:ext cx="1727200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0" dirty="0" smtClean="0"/>
              <a:t>Vaciamiento</a:t>
            </a:r>
            <a:endParaRPr lang="es-ES" sz="2000" b="0" dirty="0"/>
          </a:p>
        </p:txBody>
      </p:sp>
      <p:sp>
        <p:nvSpPr>
          <p:cNvPr id="53281" name="Text Box 33"/>
          <p:cNvSpPr txBox="1">
            <a:spLocks noChangeArrowheads="1"/>
          </p:cNvSpPr>
          <p:nvPr/>
        </p:nvSpPr>
        <p:spPr bwMode="auto">
          <a:xfrm>
            <a:off x="5651500" y="4078288"/>
            <a:ext cx="2592388" cy="1290637"/>
          </a:xfrm>
          <a:prstGeom prst="rect">
            <a:avLst/>
          </a:prstGeom>
          <a:solidFill>
            <a:srgbClr val="FFCCCC"/>
          </a:solidFill>
          <a:ln w="9525">
            <a:solidFill>
              <a:srgbClr val="E271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4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400" b="0">
                <a:effectLst/>
              </a:rPr>
              <a:t> </a:t>
            </a:r>
            <a:r>
              <a:rPr lang="es-ES" sz="1800" b="0">
                <a:effectLst/>
              </a:rPr>
              <a:t>¿Por qué la gente  </a:t>
            </a:r>
          </a:p>
          <a:p>
            <a:pPr algn="l"/>
            <a:r>
              <a:rPr lang="es-ES" sz="1800" b="0">
                <a:effectLst/>
              </a:rPr>
              <a:t>  toma crema o grasa  </a:t>
            </a:r>
          </a:p>
          <a:p>
            <a:pPr algn="l"/>
            <a:r>
              <a:rPr lang="es-ES" sz="1800" b="0">
                <a:effectLst/>
              </a:rPr>
              <a:t>  antes de tomar  </a:t>
            </a:r>
          </a:p>
          <a:p>
            <a:pPr algn="l"/>
            <a:r>
              <a:rPr lang="es-ES" sz="1800" b="0">
                <a:effectLst/>
              </a:rPr>
              <a:t>  alcohol?</a:t>
            </a:r>
          </a:p>
        </p:txBody>
      </p:sp>
      <p:sp>
        <p:nvSpPr>
          <p:cNvPr id="53285" name="Text Box 37"/>
          <p:cNvSpPr txBox="1">
            <a:spLocks noChangeArrowheads="1"/>
          </p:cNvSpPr>
          <p:nvPr/>
        </p:nvSpPr>
        <p:spPr bwMode="auto">
          <a:xfrm>
            <a:off x="790958" y="843459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3287" name="Rectangle 39"/>
          <p:cNvSpPr>
            <a:spLocks noChangeArrowheads="1"/>
          </p:cNvSpPr>
          <p:nvPr/>
        </p:nvSpPr>
        <p:spPr bwMode="auto">
          <a:xfrm>
            <a:off x="2411413" y="2420938"/>
            <a:ext cx="7921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89" name="Rectangle 41"/>
          <p:cNvSpPr>
            <a:spLocks noChangeArrowheads="1"/>
          </p:cNvSpPr>
          <p:nvPr/>
        </p:nvSpPr>
        <p:spPr bwMode="auto">
          <a:xfrm>
            <a:off x="2484438" y="3141663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90" name="Text Box 42"/>
          <p:cNvSpPr txBox="1">
            <a:spLocks noChangeArrowheads="1"/>
          </p:cNvSpPr>
          <p:nvPr/>
        </p:nvSpPr>
        <p:spPr bwMode="auto">
          <a:xfrm>
            <a:off x="2555875" y="3324225"/>
            <a:ext cx="1001713" cy="355600"/>
          </a:xfrm>
          <a:prstGeom prst="rect">
            <a:avLst/>
          </a:prstGeom>
          <a:solidFill>
            <a:srgbClr val="B3D9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Proteína</a:t>
            </a:r>
          </a:p>
        </p:txBody>
      </p:sp>
      <p:sp>
        <p:nvSpPr>
          <p:cNvPr id="53291" name="Rectangle 43"/>
          <p:cNvSpPr>
            <a:spLocks noChangeArrowheads="1"/>
          </p:cNvSpPr>
          <p:nvPr/>
        </p:nvSpPr>
        <p:spPr bwMode="auto">
          <a:xfrm>
            <a:off x="5003800" y="2997200"/>
            <a:ext cx="792163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93" name="Rectangle 45"/>
          <p:cNvSpPr>
            <a:spLocks noChangeArrowheads="1"/>
          </p:cNvSpPr>
          <p:nvPr/>
        </p:nvSpPr>
        <p:spPr bwMode="auto">
          <a:xfrm>
            <a:off x="4860925" y="2997200"/>
            <a:ext cx="35877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94" name="Rectangle 46"/>
          <p:cNvSpPr>
            <a:spLocks noChangeArrowheads="1"/>
          </p:cNvSpPr>
          <p:nvPr/>
        </p:nvSpPr>
        <p:spPr bwMode="auto">
          <a:xfrm>
            <a:off x="4932363" y="3644900"/>
            <a:ext cx="7143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92" name="Text Box 44"/>
          <p:cNvSpPr txBox="1">
            <a:spLocks noChangeArrowheads="1"/>
          </p:cNvSpPr>
          <p:nvPr/>
        </p:nvSpPr>
        <p:spPr bwMode="auto">
          <a:xfrm>
            <a:off x="5076825" y="3201988"/>
            <a:ext cx="1008063" cy="600075"/>
          </a:xfrm>
          <a:prstGeom prst="rect">
            <a:avLst/>
          </a:prstGeom>
          <a:solidFill>
            <a:srgbClr val="B6E8BC"/>
          </a:solidFill>
          <a:ln w="19050">
            <a:solidFill>
              <a:srgbClr val="00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>
                <a:effectLst/>
              </a:rPr>
              <a:t>Proteína y grasa</a:t>
            </a:r>
          </a:p>
        </p:txBody>
      </p:sp>
      <p:sp>
        <p:nvSpPr>
          <p:cNvPr id="53295" name="Rectangle 47"/>
          <p:cNvSpPr>
            <a:spLocks noChangeArrowheads="1"/>
          </p:cNvSpPr>
          <p:nvPr/>
        </p:nvSpPr>
        <p:spPr bwMode="auto">
          <a:xfrm>
            <a:off x="3203575" y="2133600"/>
            <a:ext cx="18002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88" name="Text Box 40"/>
          <p:cNvSpPr txBox="1">
            <a:spLocks noChangeArrowheads="1"/>
          </p:cNvSpPr>
          <p:nvPr/>
        </p:nvSpPr>
        <p:spPr bwMode="auto">
          <a:xfrm>
            <a:off x="2484438" y="2493963"/>
            <a:ext cx="1571625" cy="355600"/>
          </a:xfrm>
          <a:prstGeom prst="rect">
            <a:avLst/>
          </a:prstGeom>
          <a:solidFill>
            <a:srgbClr val="FFA7A7"/>
          </a:solidFill>
          <a:ln w="19050">
            <a:solidFill>
              <a:srgbClr val="FF0F0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Carbohidratos</a:t>
            </a:r>
          </a:p>
        </p:txBody>
      </p:sp>
      <p:sp>
        <p:nvSpPr>
          <p:cNvPr id="53296" name="Text Box 48"/>
          <p:cNvSpPr txBox="1">
            <a:spLocks noChangeArrowheads="1"/>
          </p:cNvSpPr>
          <p:nvPr/>
        </p:nvSpPr>
        <p:spPr bwMode="auto">
          <a:xfrm>
            <a:off x="3492500" y="4508500"/>
            <a:ext cx="1762125" cy="581025"/>
          </a:xfrm>
          <a:prstGeom prst="rect">
            <a:avLst/>
          </a:prstGeom>
          <a:solidFill>
            <a:srgbClr val="CFE9EB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dirty="0">
                <a:effectLst/>
              </a:rPr>
              <a:t>Comidas líquidas</a:t>
            </a:r>
          </a:p>
          <a:p>
            <a:pPr algn="l"/>
            <a:r>
              <a:rPr lang="es-ES_tradnl" dirty="0">
                <a:effectLst/>
              </a:rPr>
              <a:t>300 ml</a:t>
            </a:r>
          </a:p>
        </p:txBody>
      </p:sp>
      <p:sp>
        <p:nvSpPr>
          <p:cNvPr id="53273" name="Oval 25"/>
          <p:cNvSpPr>
            <a:spLocks noChangeArrowheads="1"/>
          </p:cNvSpPr>
          <p:nvPr/>
        </p:nvSpPr>
        <p:spPr bwMode="auto">
          <a:xfrm>
            <a:off x="2268538" y="2278063"/>
            <a:ext cx="1871662" cy="8636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97" name="Text Box 49"/>
          <p:cNvSpPr txBox="1">
            <a:spLocks noChangeArrowheads="1"/>
          </p:cNvSpPr>
          <p:nvPr/>
        </p:nvSpPr>
        <p:spPr bwMode="auto">
          <a:xfrm>
            <a:off x="6516688" y="2060575"/>
            <a:ext cx="1512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LENTO!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9" grpId="0" animBg="1"/>
      <p:bldP spid="53281" grpId="0" animBg="1"/>
      <p:bldP spid="53290" grpId="0" animBg="1"/>
      <p:bldP spid="53292" grpId="0" animBg="1"/>
      <p:bldP spid="53288" grpId="0" animBg="1"/>
      <p:bldP spid="53296" grpId="0" animBg="1"/>
      <p:bldP spid="53273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2700338" y="620713"/>
            <a:ext cx="489585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950913" y="6397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sz="1800" b="0">
              <a:effectLst/>
              <a:latin typeface="Arial" charset="0"/>
            </a:endParaRPr>
          </a:p>
        </p:txBody>
      </p:sp>
      <p:sp>
        <p:nvSpPr>
          <p:cNvPr id="231429" name="Text Box 5"/>
          <p:cNvSpPr txBox="1">
            <a:spLocks noChangeArrowheads="1"/>
          </p:cNvSpPr>
          <p:nvPr/>
        </p:nvSpPr>
        <p:spPr bwMode="auto">
          <a:xfrm>
            <a:off x="2082800" y="1797050"/>
            <a:ext cx="4978400" cy="48577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Factores que afectan vaciamiento</a:t>
            </a:r>
          </a:p>
        </p:txBody>
      </p:sp>
      <p:sp>
        <p:nvSpPr>
          <p:cNvPr id="231433" name="Text Box 9"/>
          <p:cNvSpPr txBox="1">
            <a:spLocks noChangeArrowheads="1"/>
          </p:cNvSpPr>
          <p:nvPr/>
        </p:nvSpPr>
        <p:spPr bwMode="auto">
          <a:xfrm>
            <a:off x="971550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1435" name="Text Box 11"/>
          <p:cNvSpPr txBox="1">
            <a:spLocks noChangeArrowheads="1"/>
          </p:cNvSpPr>
          <p:nvPr/>
        </p:nvSpPr>
        <p:spPr bwMode="auto">
          <a:xfrm>
            <a:off x="1476375" y="2565400"/>
            <a:ext cx="2436813" cy="28098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TONO gástrico</a:t>
            </a:r>
          </a:p>
          <a:p>
            <a:pPr algn="l"/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Hipertonía</a:t>
            </a: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vacía rápido</a:t>
            </a:r>
          </a:p>
          <a:p>
            <a:pPr algn="l"/>
            <a:r>
              <a:rPr lang="es-ES_tradnl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Hipotonía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 vacía lento</a:t>
            </a:r>
          </a:p>
          <a:p>
            <a:pPr algn="l"/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NUTRIENTES</a:t>
            </a:r>
          </a:p>
          <a:p>
            <a:pPr algn="l"/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  <a:r>
              <a:rPr lang="es-ES_tradnl" b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vacía rápido</a:t>
            </a:r>
          </a:p>
          <a:p>
            <a:pPr algn="l"/>
            <a:r>
              <a:rPr lang="es-ES_tradnl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Grasa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 vacía lento</a:t>
            </a:r>
          </a:p>
          <a:p>
            <a:pPr algn="l"/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CONSISTENCIA</a:t>
            </a:r>
          </a:p>
          <a:p>
            <a:pPr algn="l"/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Líquido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 vacía rápido</a:t>
            </a:r>
          </a:p>
          <a:p>
            <a:pPr algn="l"/>
            <a:r>
              <a:rPr lang="es-ES_tradnl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Sólido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 vacía lento</a:t>
            </a:r>
          </a:p>
        </p:txBody>
      </p:sp>
      <p:sp>
        <p:nvSpPr>
          <p:cNvPr id="231436" name="Text Box 12"/>
          <p:cNvSpPr txBox="1">
            <a:spLocks noChangeArrowheads="1"/>
          </p:cNvSpPr>
          <p:nvPr/>
        </p:nvSpPr>
        <p:spPr bwMode="auto">
          <a:xfrm>
            <a:off x="4284663" y="3357563"/>
            <a:ext cx="1674812" cy="1558925"/>
          </a:xfrm>
          <a:prstGeom prst="rect">
            <a:avLst/>
          </a:prstGeom>
          <a:solidFill>
            <a:srgbClr val="F4DF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OTROS</a:t>
            </a:r>
          </a:p>
          <a:p>
            <a:pPr algn="l"/>
            <a:endParaRPr lang="es-ES_tradnl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b="0">
                <a:effectLst>
                  <a:outerShdw blurRad="38100" dist="38100" dir="2700000" algn="tl">
                    <a:srgbClr val="FFFFFF"/>
                  </a:outerShdw>
                </a:effectLst>
              </a:rPr>
              <a:t>Hambre, ira</a:t>
            </a:r>
          </a:p>
          <a:p>
            <a:pPr algn="l"/>
            <a:r>
              <a:rPr lang="es-ES_tradnl" b="0">
                <a:effectLst>
                  <a:outerShdw blurRad="38100" dist="38100" dir="2700000" algn="tl">
                    <a:srgbClr val="FFFFFF"/>
                  </a:outerShdw>
                </a:effectLst>
              </a:rPr>
              <a:t>Ejercicio leve</a:t>
            </a:r>
          </a:p>
          <a:p>
            <a:pPr algn="l"/>
            <a:r>
              <a:rPr lang="es-ES_tradnl" b="0">
                <a:effectLst>
                  <a:outerShdw blurRad="38100" dist="38100" dir="2700000" algn="tl">
                    <a:srgbClr val="FFFFFF"/>
                  </a:outerShdw>
                </a:effectLst>
              </a:rPr>
              <a:t>Decúbito dorsal</a:t>
            </a:r>
          </a:p>
          <a:p>
            <a:pPr algn="l"/>
            <a:r>
              <a:rPr lang="es-ES_tradnl" b="0">
                <a:effectLst>
                  <a:outerShdw blurRad="38100" dist="38100" dir="2700000" algn="tl">
                    <a:srgbClr val="FFFFFF"/>
                  </a:outerShdw>
                </a:effectLst>
              </a:rPr>
              <a:t>derecho</a:t>
            </a:r>
          </a:p>
        </p:txBody>
      </p:sp>
      <p:sp>
        <p:nvSpPr>
          <p:cNvPr id="231437" name="Text Box 13"/>
          <p:cNvSpPr txBox="1">
            <a:spLocks noChangeArrowheads="1"/>
          </p:cNvSpPr>
          <p:nvPr/>
        </p:nvSpPr>
        <p:spPr bwMode="auto">
          <a:xfrm>
            <a:off x="6372225" y="3357563"/>
            <a:ext cx="1811338" cy="1558925"/>
          </a:xfrm>
          <a:prstGeom prst="rect">
            <a:avLst/>
          </a:prstGeom>
          <a:solidFill>
            <a:srgbClr val="BAE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OTROS</a:t>
            </a:r>
          </a:p>
          <a:p>
            <a:pPr algn="l"/>
            <a:endParaRPr lang="es-ES_tradnl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b="0">
                <a:effectLst>
                  <a:outerShdw blurRad="38100" dist="38100" dir="2700000" algn="tl">
                    <a:srgbClr val="FFFFFF"/>
                  </a:outerShdw>
                </a:effectLst>
              </a:rPr>
              <a:t>Depresión, temor</a:t>
            </a:r>
          </a:p>
          <a:p>
            <a:pPr algn="l"/>
            <a:r>
              <a:rPr lang="es-ES_tradnl" b="0">
                <a:effectLst>
                  <a:outerShdw blurRad="38100" dist="38100" dir="2700000" algn="tl">
                    <a:srgbClr val="FFFFFF"/>
                  </a:outerShdw>
                </a:effectLst>
              </a:rPr>
              <a:t>Ejercicio fuerte</a:t>
            </a:r>
          </a:p>
          <a:p>
            <a:pPr algn="l"/>
            <a:r>
              <a:rPr lang="es-ES_tradnl" b="0">
                <a:effectLst>
                  <a:outerShdw blurRad="38100" dist="38100" dir="2700000" algn="tl">
                    <a:srgbClr val="FFFFFF"/>
                  </a:outerShdw>
                </a:effectLst>
              </a:rPr>
              <a:t>Decúbito supino</a:t>
            </a:r>
          </a:p>
          <a:p>
            <a:pPr algn="l"/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Dolor</a:t>
            </a:r>
          </a:p>
        </p:txBody>
      </p:sp>
      <p:sp>
        <p:nvSpPr>
          <p:cNvPr id="231438" name="Text Box 14"/>
          <p:cNvSpPr txBox="1">
            <a:spLocks noChangeArrowheads="1"/>
          </p:cNvSpPr>
          <p:nvPr/>
        </p:nvSpPr>
        <p:spPr bwMode="auto">
          <a:xfrm>
            <a:off x="6516688" y="765175"/>
            <a:ext cx="1619354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/>
              <a:t>Vaciamiento</a:t>
            </a:r>
            <a:endParaRPr lang="es-ES" sz="2000" b="0" dirty="0"/>
          </a:p>
        </p:txBody>
      </p:sp>
      <p:sp>
        <p:nvSpPr>
          <p:cNvPr id="231440" name="Text Box 16"/>
          <p:cNvSpPr txBox="1">
            <a:spLocks noChangeArrowheads="1"/>
          </p:cNvSpPr>
          <p:nvPr/>
        </p:nvSpPr>
        <p:spPr bwMode="auto">
          <a:xfrm>
            <a:off x="1258888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1430" name="Text Box 6"/>
          <p:cNvSpPr txBox="1">
            <a:spLocks noChangeArrowheads="1"/>
          </p:cNvSpPr>
          <p:nvPr/>
        </p:nvSpPr>
        <p:spPr bwMode="auto">
          <a:xfrm>
            <a:off x="5219700" y="3284538"/>
            <a:ext cx="661988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CC0000"/>
                </a:solidFill>
                <a:effectLst/>
              </a:rPr>
              <a:t>(+)</a:t>
            </a:r>
          </a:p>
        </p:txBody>
      </p:sp>
      <p:sp>
        <p:nvSpPr>
          <p:cNvPr id="231431" name="Text Box 7"/>
          <p:cNvSpPr txBox="1">
            <a:spLocks noChangeArrowheads="1"/>
          </p:cNvSpPr>
          <p:nvPr/>
        </p:nvSpPr>
        <p:spPr bwMode="auto">
          <a:xfrm>
            <a:off x="7235825" y="3284538"/>
            <a:ext cx="661988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3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35" grpId="0" animBg="1"/>
      <p:bldP spid="231436" grpId="0" animBg="1"/>
      <p:bldP spid="231437" grpId="0" animBg="1"/>
      <p:bldP spid="231430" grpId="0"/>
      <p:bldP spid="231431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6659563" y="1196975"/>
            <a:ext cx="16446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Regulación </a:t>
            </a:r>
          </a:p>
          <a:p>
            <a:r>
              <a:rPr lang="es-ES" sz="1800" b="0">
                <a:effectLst/>
              </a:rPr>
              <a:t>neurohumoral</a:t>
            </a:r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900113" y="981075"/>
            <a:ext cx="5048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4353283" y="4504192"/>
            <a:ext cx="2663825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CC0000"/>
              </a:buClr>
            </a:pPr>
            <a:r>
              <a:rPr lang="es-ES" sz="1800" b="0" dirty="0" smtClean="0">
                <a:effectLst/>
                <a:latin typeface="Comic Sans MS" pitchFamily="66" charset="0"/>
              </a:rPr>
              <a:t>* Inhiben contracción</a:t>
            </a:r>
          </a:p>
          <a:p>
            <a:pPr>
              <a:buClr>
                <a:srgbClr val="CC0000"/>
              </a:buClr>
            </a:pPr>
            <a:r>
              <a:rPr lang="es-ES" sz="1800" b="0" dirty="0" smtClean="0">
                <a:effectLst/>
                <a:latin typeface="Comic Sans MS" pitchFamily="66" charset="0"/>
              </a:rPr>
              <a:t>   del </a:t>
            </a:r>
            <a:r>
              <a:rPr lang="es-ES" sz="1800" b="0" dirty="0">
                <a:effectLst/>
                <a:latin typeface="Comic Sans MS" pitchFamily="66" charset="0"/>
              </a:rPr>
              <a:t>antro</a:t>
            </a:r>
          </a:p>
          <a:p>
            <a:pPr>
              <a:buClr>
                <a:srgbClr val="CC0000"/>
              </a:buClr>
            </a:pPr>
            <a:r>
              <a:rPr lang="es-ES" sz="1800" b="0" dirty="0">
                <a:effectLst/>
                <a:latin typeface="Comic Sans MS" pitchFamily="66" charset="0"/>
              </a:rPr>
              <a:t>* Contraen el píloro</a:t>
            </a:r>
          </a:p>
        </p:txBody>
      </p:sp>
      <p:sp>
        <p:nvSpPr>
          <p:cNvPr id="109580" name="Rectangle 12"/>
          <p:cNvSpPr>
            <a:spLocks noChangeArrowheads="1"/>
          </p:cNvSpPr>
          <p:nvPr/>
        </p:nvSpPr>
        <p:spPr bwMode="auto">
          <a:xfrm>
            <a:off x="4356100" y="3636591"/>
            <a:ext cx="2592387" cy="700087"/>
          </a:xfrm>
          <a:prstGeom prst="rect">
            <a:avLst/>
          </a:prstGeom>
          <a:solidFill>
            <a:srgbClr val="D0D0F4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>
                <a:effectLst/>
              </a:rPr>
              <a:t>Reflejos    </a:t>
            </a:r>
          </a:p>
          <a:p>
            <a:r>
              <a:rPr lang="es-ES" sz="1800">
                <a:effectLst/>
              </a:rPr>
              <a:t>ENTEROGÁSTRICOS</a:t>
            </a:r>
          </a:p>
        </p:txBody>
      </p:sp>
      <p:sp>
        <p:nvSpPr>
          <p:cNvPr id="109582" name="Rectangle 14"/>
          <p:cNvSpPr>
            <a:spLocks noChangeArrowheads="1"/>
          </p:cNvSpPr>
          <p:nvPr/>
        </p:nvSpPr>
        <p:spPr bwMode="auto">
          <a:xfrm>
            <a:off x="1116013" y="2420938"/>
            <a:ext cx="2917825" cy="2166937"/>
          </a:xfrm>
          <a:prstGeom prst="rect">
            <a:avLst/>
          </a:prstGeom>
          <a:noFill/>
          <a:ln w="28575">
            <a:solidFill>
              <a:srgbClr val="0072E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>
                <a:effectLst/>
              </a:rPr>
              <a:t>QUIMO en duodeno</a:t>
            </a:r>
          </a:p>
          <a:p>
            <a:endParaRPr lang="es-ES" sz="1000">
              <a:effectLst/>
            </a:endParaRPr>
          </a:p>
          <a:p>
            <a:pPr algn="l"/>
            <a:r>
              <a:rPr lang="es-ES" b="0">
                <a:effectLst/>
              </a:rPr>
              <a:t>Distiende pared </a:t>
            </a:r>
          </a:p>
          <a:p>
            <a:pPr algn="l"/>
            <a:endParaRPr lang="es-ES" sz="800" b="0">
              <a:effectLst/>
            </a:endParaRPr>
          </a:p>
          <a:p>
            <a:pPr algn="l"/>
            <a:r>
              <a:rPr lang="es-ES" b="0">
                <a:effectLst/>
              </a:rPr>
              <a:t>Irrita mucosa </a:t>
            </a:r>
          </a:p>
          <a:p>
            <a:pPr algn="l"/>
            <a:endParaRPr lang="es-ES" sz="800" b="0">
              <a:effectLst/>
            </a:endParaRPr>
          </a:p>
          <a:p>
            <a:pPr algn="l"/>
            <a:r>
              <a:rPr lang="es-ES" b="0">
                <a:effectLst/>
              </a:rPr>
              <a:t>Ácido, hiperosmolar</a:t>
            </a:r>
          </a:p>
          <a:p>
            <a:pPr algn="l"/>
            <a:endParaRPr lang="es-ES" sz="800" b="0">
              <a:effectLst/>
            </a:endParaRPr>
          </a:p>
          <a:p>
            <a:pPr algn="l"/>
            <a:r>
              <a:rPr lang="es-ES" b="0">
                <a:effectLst/>
              </a:rPr>
              <a:t>Productos de degradación de grasas y proteínas</a:t>
            </a:r>
          </a:p>
        </p:txBody>
      </p:sp>
      <p:sp>
        <p:nvSpPr>
          <p:cNvPr id="109587" name="Text Box 19"/>
          <p:cNvSpPr txBox="1">
            <a:spLocks noChangeArrowheads="1"/>
          </p:cNvSpPr>
          <p:nvPr/>
        </p:nvSpPr>
        <p:spPr bwMode="auto">
          <a:xfrm>
            <a:off x="4572000" y="2743881"/>
            <a:ext cx="2663825" cy="590550"/>
          </a:xfrm>
          <a:prstGeom prst="rect">
            <a:avLst/>
          </a:prstGeom>
          <a:solidFill>
            <a:srgbClr val="C3E1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dirty="0">
                <a:effectLst/>
              </a:rPr>
              <a:t>Secreción hormonas GI</a:t>
            </a:r>
          </a:p>
          <a:p>
            <a:r>
              <a:rPr lang="es-ES" b="0" dirty="0">
                <a:effectLst/>
              </a:rPr>
              <a:t>CCK, Secretina, </a:t>
            </a:r>
            <a:r>
              <a:rPr lang="es-ES" b="0" dirty="0" smtClean="0">
                <a:effectLst/>
              </a:rPr>
              <a:t>GIP, </a:t>
            </a:r>
            <a:r>
              <a:rPr lang="es-ES" b="0" dirty="0">
                <a:effectLst/>
              </a:rPr>
              <a:t>SIH</a:t>
            </a:r>
          </a:p>
        </p:txBody>
      </p:sp>
      <p:sp>
        <p:nvSpPr>
          <p:cNvPr id="109589" name="Rectangle 21"/>
          <p:cNvSpPr>
            <a:spLocks noChangeArrowheads="1"/>
          </p:cNvSpPr>
          <p:nvPr/>
        </p:nvSpPr>
        <p:spPr bwMode="auto">
          <a:xfrm>
            <a:off x="3261518" y="1669256"/>
            <a:ext cx="2725738" cy="395287"/>
          </a:xfrm>
          <a:prstGeom prst="rect">
            <a:avLst/>
          </a:prstGeom>
          <a:solidFill>
            <a:srgbClr val="B8B8EE"/>
          </a:solidFill>
          <a:ln w="28575">
            <a:solidFill>
              <a:srgbClr val="0072E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INHIBICIÓN FUERTE</a:t>
            </a:r>
          </a:p>
        </p:txBody>
      </p:sp>
      <p:sp>
        <p:nvSpPr>
          <p:cNvPr id="109591" name="Text Box 23"/>
          <p:cNvSpPr txBox="1">
            <a:spLocks noChangeArrowheads="1"/>
          </p:cNvSpPr>
          <p:nvPr/>
        </p:nvSpPr>
        <p:spPr bwMode="auto">
          <a:xfrm>
            <a:off x="6672211" y="658813"/>
            <a:ext cx="1619354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/>
              <a:t>Vaciamiento</a:t>
            </a:r>
            <a:endParaRPr lang="es-ES" sz="2000" b="0" dirty="0"/>
          </a:p>
        </p:txBody>
      </p:sp>
      <p:sp>
        <p:nvSpPr>
          <p:cNvPr id="109592" name="Line 24"/>
          <p:cNvSpPr>
            <a:spLocks noChangeShapeType="1"/>
          </p:cNvSpPr>
          <p:nvPr/>
        </p:nvSpPr>
        <p:spPr bwMode="auto">
          <a:xfrm flipV="1">
            <a:off x="4140200" y="3068638"/>
            <a:ext cx="431800" cy="0"/>
          </a:xfrm>
          <a:prstGeom prst="line">
            <a:avLst/>
          </a:prstGeom>
          <a:noFill/>
          <a:ln w="76200">
            <a:solidFill>
              <a:srgbClr val="C2006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9594" name="Text Box 26"/>
          <p:cNvSpPr txBox="1">
            <a:spLocks noChangeArrowheads="1"/>
          </p:cNvSpPr>
          <p:nvPr/>
        </p:nvSpPr>
        <p:spPr bwMode="auto">
          <a:xfrm>
            <a:off x="7001233" y="3669209"/>
            <a:ext cx="8778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Locales</a:t>
            </a:r>
          </a:p>
        </p:txBody>
      </p:sp>
      <p:sp>
        <p:nvSpPr>
          <p:cNvPr id="109595" name="Text Box 27"/>
          <p:cNvSpPr txBox="1">
            <a:spLocks noChangeArrowheads="1"/>
          </p:cNvSpPr>
          <p:nvPr/>
        </p:nvSpPr>
        <p:spPr bwMode="auto">
          <a:xfrm>
            <a:off x="7017108" y="3956546"/>
            <a:ext cx="1603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Prevertebrales</a:t>
            </a:r>
            <a:endParaRPr lang="es-ES_tradnl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9596" name="Text Box 28"/>
          <p:cNvSpPr txBox="1">
            <a:spLocks noChangeArrowheads="1"/>
          </p:cNvSpPr>
          <p:nvPr/>
        </p:nvSpPr>
        <p:spPr bwMode="auto">
          <a:xfrm>
            <a:off x="1763713" y="4797425"/>
            <a:ext cx="1566862" cy="485775"/>
          </a:xfrm>
          <a:prstGeom prst="rect">
            <a:avLst/>
          </a:prstGeom>
          <a:solidFill>
            <a:srgbClr val="FFCCFF"/>
          </a:solidFill>
          <a:ln w="2857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Estímulos</a:t>
            </a:r>
          </a:p>
        </p:txBody>
      </p:sp>
      <p:sp>
        <p:nvSpPr>
          <p:cNvPr id="109597" name="Text Box 29"/>
          <p:cNvSpPr txBox="1">
            <a:spLocks noChangeArrowheads="1"/>
          </p:cNvSpPr>
          <p:nvPr/>
        </p:nvSpPr>
        <p:spPr bwMode="auto">
          <a:xfrm>
            <a:off x="4723778" y="5517356"/>
            <a:ext cx="1677987" cy="485775"/>
          </a:xfrm>
          <a:prstGeom prst="rect">
            <a:avLst/>
          </a:prstGeom>
          <a:solidFill>
            <a:srgbClr val="CACAF2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</a:t>
            </a:r>
          </a:p>
        </p:txBody>
      </p:sp>
      <p:sp>
        <p:nvSpPr>
          <p:cNvPr id="109598" name="Text Box 30"/>
          <p:cNvSpPr txBox="1">
            <a:spLocks noChangeArrowheads="1"/>
          </p:cNvSpPr>
          <p:nvPr/>
        </p:nvSpPr>
        <p:spPr bwMode="auto">
          <a:xfrm>
            <a:off x="1258888" y="981075"/>
            <a:ext cx="5048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9600" name="Freeform 32"/>
          <p:cNvSpPr>
            <a:spLocks/>
          </p:cNvSpPr>
          <p:nvPr/>
        </p:nvSpPr>
        <p:spPr bwMode="auto">
          <a:xfrm>
            <a:off x="1763713" y="5373688"/>
            <a:ext cx="2951163" cy="935037"/>
          </a:xfrm>
          <a:custGeom>
            <a:avLst/>
            <a:gdLst>
              <a:gd name="T0" fmla="*/ 0 w 1859"/>
              <a:gd name="T1" fmla="*/ 0 h 589"/>
              <a:gd name="T2" fmla="*/ 861 w 1859"/>
              <a:gd name="T3" fmla="*/ 544 h 589"/>
              <a:gd name="T4" fmla="*/ 1859 w 1859"/>
              <a:gd name="T5" fmla="*/ 272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59" h="589">
                <a:moveTo>
                  <a:pt x="0" y="0"/>
                </a:moveTo>
                <a:cubicBezTo>
                  <a:pt x="275" y="249"/>
                  <a:pt x="551" y="499"/>
                  <a:pt x="861" y="544"/>
                </a:cubicBezTo>
                <a:cubicBezTo>
                  <a:pt x="1171" y="589"/>
                  <a:pt x="1685" y="317"/>
                  <a:pt x="1859" y="27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9602" name="Text Box 34"/>
          <p:cNvSpPr txBox="1">
            <a:spLocks noChangeArrowheads="1"/>
          </p:cNvSpPr>
          <p:nvPr/>
        </p:nvSpPr>
        <p:spPr bwMode="auto">
          <a:xfrm>
            <a:off x="1619250" y="1011238"/>
            <a:ext cx="5048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7" grpId="0" animBg="1"/>
      <p:bldP spid="109580" grpId="0" animBg="1"/>
      <p:bldP spid="109582" grpId="0" animBg="1"/>
      <p:bldP spid="109587" grpId="0" animBg="1"/>
      <p:bldP spid="109589" grpId="0" animBg="1"/>
      <p:bldP spid="109592" grpId="0" animBg="1"/>
      <p:bldP spid="109594" grpId="0"/>
      <p:bldP spid="109595" grpId="0"/>
      <p:bldP spid="109596" grpId="0" animBg="1"/>
      <p:bldP spid="109597" grpId="0" animBg="1"/>
      <p:bldP spid="109600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38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7" r="4063"/>
          <a:stretch>
            <a:fillRect/>
          </a:stretch>
        </p:blipFill>
        <p:spPr bwMode="auto">
          <a:xfrm>
            <a:off x="323850" y="1196975"/>
            <a:ext cx="7272338" cy="48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19839" name="Rectangle 31"/>
          <p:cNvSpPr>
            <a:spLocks noChangeArrowheads="1"/>
          </p:cNvSpPr>
          <p:nvPr/>
        </p:nvSpPr>
        <p:spPr bwMode="auto">
          <a:xfrm>
            <a:off x="827088" y="981075"/>
            <a:ext cx="460851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42" name="Rectangle 34"/>
          <p:cNvSpPr>
            <a:spLocks noChangeArrowheads="1"/>
          </p:cNvSpPr>
          <p:nvPr/>
        </p:nvSpPr>
        <p:spPr bwMode="auto">
          <a:xfrm>
            <a:off x="755650" y="1628775"/>
            <a:ext cx="2376488" cy="876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0">
              <a:effectLst/>
            </a:endParaRPr>
          </a:p>
        </p:txBody>
      </p:sp>
      <p:sp>
        <p:nvSpPr>
          <p:cNvPr id="119843" name="Text Box 35"/>
          <p:cNvSpPr txBox="1">
            <a:spLocks noChangeArrowheads="1"/>
          </p:cNvSpPr>
          <p:nvPr/>
        </p:nvSpPr>
        <p:spPr bwMode="auto">
          <a:xfrm>
            <a:off x="755650" y="1701800"/>
            <a:ext cx="3019425" cy="641350"/>
          </a:xfrm>
          <a:prstGeom prst="rect">
            <a:avLst/>
          </a:prstGeom>
          <a:solidFill>
            <a:srgbClr val="C9C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Impulsos nerviosos inhiben</a:t>
            </a:r>
          </a:p>
          <a:p>
            <a:pPr algn="l"/>
            <a:r>
              <a:rPr lang="es-ES" sz="1800" b="0">
                <a:effectLst/>
              </a:rPr>
              <a:t> la peristalsis gástrica</a:t>
            </a:r>
          </a:p>
        </p:txBody>
      </p:sp>
      <p:sp>
        <p:nvSpPr>
          <p:cNvPr id="119844" name="Rectangle 36"/>
          <p:cNvSpPr>
            <a:spLocks noChangeArrowheads="1"/>
          </p:cNvSpPr>
          <p:nvPr/>
        </p:nvSpPr>
        <p:spPr bwMode="auto">
          <a:xfrm>
            <a:off x="755650" y="3413125"/>
            <a:ext cx="2232025" cy="750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45" name="Text Box 37"/>
          <p:cNvSpPr txBox="1">
            <a:spLocks noChangeArrowheads="1"/>
          </p:cNvSpPr>
          <p:nvPr/>
        </p:nvSpPr>
        <p:spPr bwMode="auto">
          <a:xfrm>
            <a:off x="684213" y="3357563"/>
            <a:ext cx="2505075" cy="641350"/>
          </a:xfrm>
          <a:prstGeom prst="rect">
            <a:avLst/>
          </a:prstGeom>
          <a:solidFill>
            <a:srgbClr val="C9C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El DUODENO se llena</a:t>
            </a:r>
          </a:p>
          <a:p>
            <a:pPr algn="l"/>
            <a:r>
              <a:rPr lang="es-ES" sz="1800" b="0">
                <a:effectLst/>
              </a:rPr>
              <a:t>con el quimo</a:t>
            </a:r>
          </a:p>
        </p:txBody>
      </p:sp>
      <p:sp>
        <p:nvSpPr>
          <p:cNvPr id="119846" name="Rectangle 38"/>
          <p:cNvSpPr>
            <a:spLocks noChangeArrowheads="1"/>
          </p:cNvSpPr>
          <p:nvPr/>
        </p:nvSpPr>
        <p:spPr bwMode="auto">
          <a:xfrm>
            <a:off x="755650" y="5229225"/>
            <a:ext cx="2232025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47" name="Text Box 39"/>
          <p:cNvSpPr txBox="1">
            <a:spLocks noChangeArrowheads="1"/>
          </p:cNvSpPr>
          <p:nvPr/>
        </p:nvSpPr>
        <p:spPr bwMode="auto">
          <a:xfrm>
            <a:off x="1042988" y="5233988"/>
            <a:ext cx="2181225" cy="915987"/>
          </a:xfrm>
          <a:prstGeom prst="rect">
            <a:avLst/>
          </a:prstGeom>
          <a:solidFill>
            <a:srgbClr val="C9C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Los receptores de </a:t>
            </a:r>
          </a:p>
          <a:p>
            <a:pPr algn="l"/>
            <a:r>
              <a:rPr lang="es-ES" sz="1800" b="0">
                <a:effectLst/>
              </a:rPr>
              <a:t>ESTIRAMIENTO</a:t>
            </a:r>
          </a:p>
          <a:p>
            <a:pPr algn="l"/>
            <a:r>
              <a:rPr lang="es-ES" sz="1800" b="0">
                <a:effectLst/>
              </a:rPr>
              <a:t>son estimulados</a:t>
            </a:r>
          </a:p>
        </p:txBody>
      </p:sp>
      <p:sp>
        <p:nvSpPr>
          <p:cNvPr id="119848" name="Rectangle 40"/>
          <p:cNvSpPr>
            <a:spLocks noChangeArrowheads="1"/>
          </p:cNvSpPr>
          <p:nvPr/>
        </p:nvSpPr>
        <p:spPr bwMode="auto">
          <a:xfrm>
            <a:off x="5580063" y="5013325"/>
            <a:ext cx="2305050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51" name="Rectangle 43"/>
          <p:cNvSpPr>
            <a:spLocks noChangeArrowheads="1"/>
          </p:cNvSpPr>
          <p:nvPr/>
        </p:nvSpPr>
        <p:spPr bwMode="auto">
          <a:xfrm>
            <a:off x="6575425" y="3289300"/>
            <a:ext cx="1077913" cy="500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>
                <a:effectLst/>
                <a:latin typeface="Arial" charset="0"/>
              </a:rPr>
              <a:t>Al SNC</a:t>
            </a:r>
          </a:p>
        </p:txBody>
      </p:sp>
      <p:sp>
        <p:nvSpPr>
          <p:cNvPr id="119853" name="Rectangle 45"/>
          <p:cNvSpPr>
            <a:spLocks noChangeArrowheads="1"/>
          </p:cNvSpPr>
          <p:nvPr/>
        </p:nvSpPr>
        <p:spPr bwMode="auto">
          <a:xfrm rot="12278010">
            <a:off x="4932363" y="2060575"/>
            <a:ext cx="1331912" cy="25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54" name="Text Box 46"/>
          <p:cNvSpPr txBox="1">
            <a:spLocks noChangeArrowheads="1"/>
          </p:cNvSpPr>
          <p:nvPr/>
        </p:nvSpPr>
        <p:spPr bwMode="auto">
          <a:xfrm rot="2241816">
            <a:off x="5076825" y="1989138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  <a:latin typeface="Arial" charset="0"/>
              </a:rPr>
              <a:t>Del SNC</a:t>
            </a:r>
          </a:p>
        </p:txBody>
      </p:sp>
      <p:sp>
        <p:nvSpPr>
          <p:cNvPr id="119859" name="Line 51"/>
          <p:cNvSpPr>
            <a:spLocks noChangeShapeType="1"/>
          </p:cNvSpPr>
          <p:nvPr/>
        </p:nvSpPr>
        <p:spPr bwMode="auto">
          <a:xfrm>
            <a:off x="1908175" y="4221163"/>
            <a:ext cx="142875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9857" name="Text Box 49"/>
          <p:cNvSpPr txBox="1">
            <a:spLocks noChangeArrowheads="1"/>
          </p:cNvSpPr>
          <p:nvPr/>
        </p:nvSpPr>
        <p:spPr bwMode="auto">
          <a:xfrm>
            <a:off x="6930973" y="565120"/>
            <a:ext cx="161935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/>
              <a:t>Vaciamiento</a:t>
            </a:r>
            <a:endParaRPr lang="es-ES" sz="2000" b="0" dirty="0"/>
          </a:p>
        </p:txBody>
      </p:sp>
      <p:sp>
        <p:nvSpPr>
          <p:cNvPr id="119841" name="Text Box 33"/>
          <p:cNvSpPr txBox="1">
            <a:spLocks noChangeArrowheads="1"/>
          </p:cNvSpPr>
          <p:nvPr/>
        </p:nvSpPr>
        <p:spPr bwMode="auto">
          <a:xfrm>
            <a:off x="1547813" y="765175"/>
            <a:ext cx="2160587" cy="669925"/>
          </a:xfrm>
          <a:prstGeom prst="rect">
            <a:avLst/>
          </a:prstGeom>
          <a:solidFill>
            <a:srgbClr val="D0D0F4"/>
          </a:solidFill>
          <a:ln w="28575">
            <a:solidFill>
              <a:srgbClr val="4343D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 b="0" dirty="0"/>
              <a:t>R</a:t>
            </a:r>
            <a:r>
              <a:rPr lang="es-ES" sz="1800" b="0" dirty="0" smtClean="0"/>
              <a:t>. </a:t>
            </a:r>
            <a:r>
              <a:rPr lang="es-ES" sz="1800" b="0" dirty="0" err="1" smtClean="0"/>
              <a:t>Enterogástricos</a:t>
            </a:r>
            <a:r>
              <a:rPr lang="es-ES" sz="1800" b="0" dirty="0" smtClean="0"/>
              <a:t> </a:t>
            </a:r>
            <a:r>
              <a:rPr lang="es-ES" sz="1800" b="0" dirty="0"/>
              <a:t>INHIBIDORES</a:t>
            </a:r>
          </a:p>
        </p:txBody>
      </p:sp>
      <p:sp>
        <p:nvSpPr>
          <p:cNvPr id="119865" name="Rectangle 57"/>
          <p:cNvSpPr>
            <a:spLocks noChangeArrowheads="1"/>
          </p:cNvSpPr>
          <p:nvPr/>
        </p:nvSpPr>
        <p:spPr bwMode="auto">
          <a:xfrm>
            <a:off x="179388" y="1412875"/>
            <a:ext cx="504825" cy="424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66" name="Oval 58"/>
          <p:cNvSpPr>
            <a:spLocks noChangeArrowheads="1"/>
          </p:cNvSpPr>
          <p:nvPr/>
        </p:nvSpPr>
        <p:spPr bwMode="auto">
          <a:xfrm>
            <a:off x="5076825" y="5013325"/>
            <a:ext cx="5032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49" name="Text Box 41"/>
          <p:cNvSpPr txBox="1">
            <a:spLocks noChangeArrowheads="1"/>
          </p:cNvSpPr>
          <p:nvPr/>
        </p:nvSpPr>
        <p:spPr bwMode="auto">
          <a:xfrm>
            <a:off x="5292725" y="5084763"/>
            <a:ext cx="2844800" cy="641350"/>
          </a:xfrm>
          <a:prstGeom prst="rect">
            <a:avLst/>
          </a:prstGeom>
          <a:solidFill>
            <a:srgbClr val="C9C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Los impulsos nerviosos</a:t>
            </a:r>
          </a:p>
          <a:p>
            <a:pPr algn="l"/>
            <a:r>
              <a:rPr lang="es-ES" sz="1800" b="0">
                <a:effectLst/>
              </a:rPr>
              <a:t>sensoriales viajan al SNC</a:t>
            </a:r>
          </a:p>
        </p:txBody>
      </p:sp>
      <p:sp>
        <p:nvSpPr>
          <p:cNvPr id="119867" name="Rectangle 59"/>
          <p:cNvSpPr>
            <a:spLocks noChangeArrowheads="1"/>
          </p:cNvSpPr>
          <p:nvPr/>
        </p:nvSpPr>
        <p:spPr bwMode="auto">
          <a:xfrm>
            <a:off x="6156325" y="2636838"/>
            <a:ext cx="15843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52" name="Rectangle 44"/>
          <p:cNvSpPr>
            <a:spLocks noChangeArrowheads="1"/>
          </p:cNvSpPr>
          <p:nvPr/>
        </p:nvSpPr>
        <p:spPr bwMode="auto">
          <a:xfrm>
            <a:off x="6227763" y="2636838"/>
            <a:ext cx="949325" cy="36036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N. vago</a:t>
            </a:r>
          </a:p>
        </p:txBody>
      </p:sp>
      <p:sp>
        <p:nvSpPr>
          <p:cNvPr id="119868" name="Text Box 60"/>
          <p:cNvSpPr txBox="1">
            <a:spLocks noChangeArrowheads="1"/>
          </p:cNvSpPr>
          <p:nvPr/>
        </p:nvSpPr>
        <p:spPr bwMode="auto">
          <a:xfrm>
            <a:off x="611188" y="795338"/>
            <a:ext cx="5048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9869" name="Text Box 61"/>
          <p:cNvSpPr txBox="1">
            <a:spLocks noChangeArrowheads="1"/>
          </p:cNvSpPr>
          <p:nvPr/>
        </p:nvSpPr>
        <p:spPr bwMode="auto">
          <a:xfrm>
            <a:off x="900113" y="795338"/>
            <a:ext cx="5048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9870" name="Text Box 62"/>
          <p:cNvSpPr txBox="1">
            <a:spLocks noChangeArrowheads="1"/>
          </p:cNvSpPr>
          <p:nvPr/>
        </p:nvSpPr>
        <p:spPr bwMode="auto">
          <a:xfrm>
            <a:off x="7164388" y="1052513"/>
            <a:ext cx="138906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Regulación </a:t>
            </a:r>
          </a:p>
          <a:p>
            <a:r>
              <a:rPr lang="es-ES" sz="1800" b="0">
                <a:effectLst/>
              </a:rPr>
              <a:t>Neural</a:t>
            </a: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7366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43" grpId="0" animBg="1"/>
      <p:bldP spid="119845" grpId="0" animBg="1"/>
      <p:bldP spid="119847" grpId="0" animBg="1"/>
      <p:bldP spid="119854" grpId="0"/>
      <p:bldP spid="119859" grpId="0" animBg="1"/>
      <p:bldP spid="1198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2"/>
          <p:cNvPicPr>
            <a:picLocks noChangeAspect="1" noChangeArrowheads="1"/>
          </p:cNvPicPr>
          <p:nvPr/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7634" r="18764"/>
          <a:stretch>
            <a:fillRect/>
          </a:stretch>
        </p:blipFill>
        <p:spPr bwMode="auto">
          <a:xfrm>
            <a:off x="2336800" y="1341438"/>
            <a:ext cx="5184775" cy="528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7300913" y="908720"/>
            <a:ext cx="13747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Estructura</a:t>
            </a:r>
          </a:p>
        </p:txBody>
      </p:sp>
      <p:sp>
        <p:nvSpPr>
          <p:cNvPr id="154629" name="Rectangle 5"/>
          <p:cNvSpPr>
            <a:spLocks noChangeArrowheads="1"/>
          </p:cNvSpPr>
          <p:nvPr/>
        </p:nvSpPr>
        <p:spPr bwMode="auto">
          <a:xfrm>
            <a:off x="6688138" y="414338"/>
            <a:ext cx="1987550" cy="425450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I. ESTÓMAGO</a:t>
            </a:r>
          </a:p>
        </p:txBody>
      </p:sp>
      <p:sp>
        <p:nvSpPr>
          <p:cNvPr id="154630" name="Rectangle 6"/>
          <p:cNvSpPr>
            <a:spLocks noChangeArrowheads="1"/>
          </p:cNvSpPr>
          <p:nvPr/>
        </p:nvSpPr>
        <p:spPr bwMode="auto">
          <a:xfrm>
            <a:off x="1400175" y="904875"/>
            <a:ext cx="3455988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7088981" y="2344738"/>
            <a:ext cx="1731962" cy="1069975"/>
          </a:xfrm>
          <a:prstGeom prst="rect">
            <a:avLst/>
          </a:prstGeom>
          <a:solidFill>
            <a:srgbClr val="ABB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>
                <a:effectLst/>
              </a:rPr>
              <a:t>Superficie </a:t>
            </a:r>
          </a:p>
          <a:p>
            <a:pPr algn="l"/>
            <a:r>
              <a:rPr lang="es-ES">
                <a:effectLst/>
              </a:rPr>
              <a:t>aumentada por</a:t>
            </a:r>
          </a:p>
          <a:p>
            <a:pPr algn="l"/>
            <a:r>
              <a:rPr lang="es-ES">
                <a:effectLst/>
              </a:rPr>
              <a:t>invaginaciones </a:t>
            </a:r>
          </a:p>
          <a:p>
            <a:pPr algn="l"/>
            <a:r>
              <a:rPr lang="es-ES">
                <a:effectLst/>
              </a:rPr>
              <a:t>de mucosa</a:t>
            </a:r>
          </a:p>
        </p:txBody>
      </p:sp>
      <p:sp>
        <p:nvSpPr>
          <p:cNvPr id="154632" name="Rectangle 8"/>
          <p:cNvSpPr>
            <a:spLocks noChangeArrowheads="1"/>
          </p:cNvSpPr>
          <p:nvPr/>
        </p:nvSpPr>
        <p:spPr bwMode="auto">
          <a:xfrm>
            <a:off x="2547938" y="1481138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3" name="Text Box 9"/>
          <p:cNvSpPr txBox="1">
            <a:spLocks noChangeArrowheads="1"/>
          </p:cNvSpPr>
          <p:nvPr/>
        </p:nvSpPr>
        <p:spPr bwMode="auto">
          <a:xfrm>
            <a:off x="2243138" y="1316038"/>
            <a:ext cx="13890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Apertura de</a:t>
            </a:r>
          </a:p>
          <a:p>
            <a:r>
              <a:rPr lang="es-ES">
                <a:effectLst/>
              </a:rPr>
              <a:t>gl. gástrica</a:t>
            </a:r>
          </a:p>
        </p:txBody>
      </p:sp>
      <p:sp>
        <p:nvSpPr>
          <p:cNvPr id="154634" name="Rectangle 10"/>
          <p:cNvSpPr>
            <a:spLocks noChangeArrowheads="1"/>
          </p:cNvSpPr>
          <p:nvPr/>
        </p:nvSpPr>
        <p:spPr bwMode="auto">
          <a:xfrm>
            <a:off x="2044700" y="2201863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5" name="Text Box 11"/>
          <p:cNvSpPr txBox="1">
            <a:spLocks noChangeArrowheads="1"/>
          </p:cNvSpPr>
          <p:nvPr/>
        </p:nvSpPr>
        <p:spPr bwMode="auto">
          <a:xfrm>
            <a:off x="1997075" y="2176463"/>
            <a:ext cx="892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epitelio</a:t>
            </a:r>
          </a:p>
        </p:txBody>
      </p:sp>
      <p:sp>
        <p:nvSpPr>
          <p:cNvPr id="154637" name="Rectangle 13"/>
          <p:cNvSpPr>
            <a:spLocks noChangeArrowheads="1"/>
          </p:cNvSpPr>
          <p:nvPr/>
        </p:nvSpPr>
        <p:spPr bwMode="auto">
          <a:xfrm>
            <a:off x="1971675" y="3209925"/>
            <a:ext cx="936625" cy="1728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6" name="Text Box 12"/>
          <p:cNvSpPr txBox="1">
            <a:spLocks noChangeArrowheads="1"/>
          </p:cNvSpPr>
          <p:nvPr/>
        </p:nvSpPr>
        <p:spPr bwMode="auto">
          <a:xfrm>
            <a:off x="2092325" y="3190875"/>
            <a:ext cx="781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/>
              </a:rPr>
              <a:t>vaso </a:t>
            </a:r>
          </a:p>
          <a:p>
            <a:r>
              <a:rPr lang="es-ES" sz="1200">
                <a:effectLst/>
              </a:rPr>
              <a:t>linfático</a:t>
            </a:r>
          </a:p>
        </p:txBody>
      </p:sp>
      <p:sp>
        <p:nvSpPr>
          <p:cNvPr id="154638" name="Text Box 14"/>
          <p:cNvSpPr txBox="1">
            <a:spLocks noChangeArrowheads="1"/>
          </p:cNvSpPr>
          <p:nvPr/>
        </p:nvSpPr>
        <p:spPr bwMode="auto">
          <a:xfrm>
            <a:off x="2079625" y="3687763"/>
            <a:ext cx="8747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lámina </a:t>
            </a:r>
          </a:p>
          <a:p>
            <a:r>
              <a:rPr lang="es-ES">
                <a:effectLst/>
              </a:rPr>
              <a:t>propia</a:t>
            </a:r>
          </a:p>
        </p:txBody>
      </p:sp>
      <p:sp>
        <p:nvSpPr>
          <p:cNvPr id="154639" name="Text Box 15"/>
          <p:cNvSpPr txBox="1">
            <a:spLocks noChangeArrowheads="1"/>
          </p:cNvSpPr>
          <p:nvPr/>
        </p:nvSpPr>
        <p:spPr bwMode="auto">
          <a:xfrm>
            <a:off x="1857375" y="4217988"/>
            <a:ext cx="10556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i="1">
                <a:effectLst/>
              </a:rPr>
              <a:t>muscularis</a:t>
            </a:r>
          </a:p>
        </p:txBody>
      </p:sp>
      <p:sp>
        <p:nvSpPr>
          <p:cNvPr id="154640" name="Text Box 16"/>
          <p:cNvSpPr txBox="1">
            <a:spLocks noChangeArrowheads="1"/>
          </p:cNvSpPr>
          <p:nvPr/>
        </p:nvSpPr>
        <p:spPr bwMode="auto">
          <a:xfrm>
            <a:off x="1646044" y="4602614"/>
            <a:ext cx="1197764" cy="33855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submucosa</a:t>
            </a:r>
          </a:p>
        </p:txBody>
      </p:sp>
      <p:sp>
        <p:nvSpPr>
          <p:cNvPr id="154644" name="Rectangle 20"/>
          <p:cNvSpPr>
            <a:spLocks noChangeArrowheads="1"/>
          </p:cNvSpPr>
          <p:nvPr/>
        </p:nvSpPr>
        <p:spPr bwMode="auto">
          <a:xfrm>
            <a:off x="2187575" y="5297488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5" name="Rectangle 21"/>
          <p:cNvSpPr>
            <a:spLocks noChangeArrowheads="1"/>
          </p:cNvSpPr>
          <p:nvPr/>
        </p:nvSpPr>
        <p:spPr bwMode="auto">
          <a:xfrm>
            <a:off x="1971675" y="5873750"/>
            <a:ext cx="9366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3" name="Text Box 19"/>
          <p:cNvSpPr txBox="1">
            <a:spLocks noChangeArrowheads="1"/>
          </p:cNvSpPr>
          <p:nvPr/>
        </p:nvSpPr>
        <p:spPr bwMode="auto">
          <a:xfrm>
            <a:off x="2019996" y="6149107"/>
            <a:ext cx="808234" cy="33855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serosa</a:t>
            </a:r>
          </a:p>
        </p:txBody>
      </p:sp>
      <p:sp>
        <p:nvSpPr>
          <p:cNvPr id="154642" name="Text Box 18"/>
          <p:cNvSpPr txBox="1">
            <a:spLocks noChangeArrowheads="1"/>
          </p:cNvSpPr>
          <p:nvPr/>
        </p:nvSpPr>
        <p:spPr bwMode="auto">
          <a:xfrm>
            <a:off x="1435100" y="5873750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smtClean="0">
                <a:effectLst/>
              </a:rPr>
              <a:t>c. </a:t>
            </a:r>
            <a:r>
              <a:rPr lang="es-ES" sz="1400" dirty="0">
                <a:effectLst/>
              </a:rPr>
              <a:t>longitudinal</a:t>
            </a: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1793875" y="5370513"/>
            <a:ext cx="1122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smtClean="0">
                <a:effectLst/>
              </a:rPr>
              <a:t>c. </a:t>
            </a:r>
            <a:r>
              <a:rPr lang="es-ES" sz="1400" dirty="0">
                <a:effectLst/>
              </a:rPr>
              <a:t>circular</a:t>
            </a:r>
          </a:p>
        </p:txBody>
      </p:sp>
      <p:sp>
        <p:nvSpPr>
          <p:cNvPr id="154647" name="Rectangle 23"/>
          <p:cNvSpPr>
            <a:spLocks noChangeArrowheads="1"/>
          </p:cNvSpPr>
          <p:nvPr/>
        </p:nvSpPr>
        <p:spPr bwMode="auto">
          <a:xfrm>
            <a:off x="7300913" y="4289425"/>
            <a:ext cx="7921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8" name="Rectangle 24"/>
          <p:cNvSpPr>
            <a:spLocks noChangeArrowheads="1"/>
          </p:cNvSpPr>
          <p:nvPr/>
        </p:nvSpPr>
        <p:spPr bwMode="auto">
          <a:xfrm>
            <a:off x="7227888" y="5441950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9" name="Rectangle 25"/>
          <p:cNvSpPr>
            <a:spLocks noChangeArrowheads="1"/>
          </p:cNvSpPr>
          <p:nvPr/>
        </p:nvSpPr>
        <p:spPr bwMode="auto">
          <a:xfrm>
            <a:off x="6724650" y="60182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50" name="Text Box 26"/>
          <p:cNvSpPr txBox="1">
            <a:spLocks noChangeArrowheads="1"/>
          </p:cNvSpPr>
          <p:nvPr/>
        </p:nvSpPr>
        <p:spPr bwMode="auto">
          <a:xfrm>
            <a:off x="7299325" y="4217988"/>
            <a:ext cx="863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arteria </a:t>
            </a:r>
          </a:p>
          <a:p>
            <a:r>
              <a:rPr lang="es-ES" sz="1400">
                <a:effectLst/>
              </a:rPr>
              <a:t>y vena</a:t>
            </a:r>
          </a:p>
        </p:txBody>
      </p:sp>
      <p:sp>
        <p:nvSpPr>
          <p:cNvPr id="154651" name="Text Box 27"/>
          <p:cNvSpPr txBox="1">
            <a:spLocks noChangeArrowheads="1"/>
          </p:cNvSpPr>
          <p:nvPr/>
        </p:nvSpPr>
        <p:spPr bwMode="auto">
          <a:xfrm>
            <a:off x="7156450" y="5297488"/>
            <a:ext cx="1065213" cy="517525"/>
          </a:xfrm>
          <a:prstGeom prst="rect">
            <a:avLst/>
          </a:prstGeom>
          <a:solidFill>
            <a:srgbClr val="FFCB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plexo </a:t>
            </a:r>
          </a:p>
          <a:p>
            <a:r>
              <a:rPr lang="es-ES" sz="1400">
                <a:effectLst/>
              </a:rPr>
              <a:t>submucoso</a:t>
            </a:r>
          </a:p>
        </p:txBody>
      </p:sp>
      <p:sp>
        <p:nvSpPr>
          <p:cNvPr id="154652" name="Text Box 28"/>
          <p:cNvSpPr txBox="1">
            <a:spLocks noChangeArrowheads="1"/>
          </p:cNvSpPr>
          <p:nvPr/>
        </p:nvSpPr>
        <p:spPr bwMode="auto">
          <a:xfrm>
            <a:off x="6651625" y="5873750"/>
            <a:ext cx="1069975" cy="517525"/>
          </a:xfrm>
          <a:prstGeom prst="rect">
            <a:avLst/>
          </a:prstGeom>
          <a:solidFill>
            <a:srgbClr val="FFCB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plexo </a:t>
            </a:r>
          </a:p>
          <a:p>
            <a:r>
              <a:rPr lang="es-ES" sz="1400">
                <a:effectLst/>
              </a:rPr>
              <a:t>mientérico</a:t>
            </a:r>
          </a:p>
        </p:txBody>
      </p:sp>
      <p:sp>
        <p:nvSpPr>
          <p:cNvPr id="154654" name="Text Box 30"/>
          <p:cNvSpPr txBox="1">
            <a:spLocks noChangeArrowheads="1"/>
          </p:cNvSpPr>
          <p:nvPr/>
        </p:nvSpPr>
        <p:spPr bwMode="auto">
          <a:xfrm>
            <a:off x="438183" y="2993231"/>
            <a:ext cx="123190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MUCOSA</a:t>
            </a:r>
          </a:p>
        </p:txBody>
      </p:sp>
      <p:sp>
        <p:nvSpPr>
          <p:cNvPr id="154657" name="Text Box 33"/>
          <p:cNvSpPr txBox="1">
            <a:spLocks noChangeArrowheads="1"/>
          </p:cNvSpPr>
          <p:nvPr/>
        </p:nvSpPr>
        <p:spPr bwMode="auto">
          <a:xfrm>
            <a:off x="644947" y="3397250"/>
            <a:ext cx="863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dirty="0">
                <a:effectLst/>
              </a:rPr>
              <a:t>Cuerpo</a:t>
            </a:r>
          </a:p>
          <a:p>
            <a:pPr algn="l"/>
            <a:r>
              <a:rPr lang="es-MX" dirty="0" err="1">
                <a:effectLst/>
              </a:rPr>
              <a:t>fundus</a:t>
            </a:r>
            <a:endParaRPr lang="es-MX" dirty="0">
              <a:effectLst/>
            </a:endParaRPr>
          </a:p>
        </p:txBody>
      </p:sp>
      <p:sp>
        <p:nvSpPr>
          <p:cNvPr id="154662" name="Text Box 38"/>
          <p:cNvSpPr txBox="1">
            <a:spLocks noChangeArrowheads="1"/>
          </p:cNvSpPr>
          <p:nvPr/>
        </p:nvSpPr>
        <p:spPr bwMode="auto">
          <a:xfrm>
            <a:off x="684213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54666" name="Text Box 42"/>
          <p:cNvSpPr txBox="1">
            <a:spLocks noChangeArrowheads="1"/>
          </p:cNvSpPr>
          <p:nvPr/>
        </p:nvSpPr>
        <p:spPr bwMode="auto">
          <a:xfrm>
            <a:off x="192453" y="5589240"/>
            <a:ext cx="1242648" cy="33855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 smtClean="0"/>
              <a:t>c. muscular</a:t>
            </a:r>
            <a:endParaRPr lang="es-ES" b="0" dirty="0"/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6492304" y="6597352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Abrir llave"/>
          <p:cNvSpPr/>
          <p:nvPr/>
        </p:nvSpPr>
        <p:spPr bwMode="auto">
          <a:xfrm>
            <a:off x="1435522" y="5229200"/>
            <a:ext cx="184150" cy="1020896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7" name="AutoShape 47"/>
          <p:cNvSpPr>
            <a:spLocks/>
          </p:cNvSpPr>
          <p:nvPr/>
        </p:nvSpPr>
        <p:spPr bwMode="auto">
          <a:xfrm flipH="1">
            <a:off x="1819274" y="2246994"/>
            <a:ext cx="100360" cy="2132012"/>
          </a:xfrm>
          <a:prstGeom prst="rightBracket">
            <a:avLst>
              <a:gd name="adj" fmla="val 114149"/>
            </a:avLst>
          </a:prstGeom>
          <a:noFill/>
          <a:ln w="57150">
            <a:solidFill>
              <a:srgbClr val="009999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1" grpId="0" animBg="1"/>
      <p:bldP spid="154633" grpId="0"/>
      <p:bldP spid="154635" grpId="0"/>
      <p:bldP spid="154636" grpId="0"/>
      <p:bldP spid="154638" grpId="0"/>
      <p:bldP spid="154639" grpId="0"/>
      <p:bldP spid="154640" grpId="0" animBg="1"/>
      <p:bldP spid="154643" grpId="0" animBg="1"/>
      <p:bldP spid="154650" grpId="0"/>
      <p:bldP spid="154654" grpId="0" animBg="1"/>
      <p:bldP spid="154657" grpId="0"/>
      <p:bldP spid="154666" grpId="0" animBg="1"/>
      <p:bldP spid="37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3" name="Text Box 7"/>
          <p:cNvSpPr txBox="1">
            <a:spLocks noChangeArrowheads="1"/>
          </p:cNvSpPr>
          <p:nvPr/>
        </p:nvSpPr>
        <p:spPr bwMode="auto">
          <a:xfrm>
            <a:off x="2597150" y="1916113"/>
            <a:ext cx="3951288" cy="3441700"/>
          </a:xfrm>
          <a:prstGeom prst="rect">
            <a:avLst/>
          </a:prstGeom>
          <a:solidFill>
            <a:srgbClr val="FFDECD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endParaRPr lang="es-ES" sz="1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El VACIAMIENTO</a:t>
            </a:r>
          </a:p>
          <a:p>
            <a:endParaRPr lang="es-ES" sz="12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depende de</a:t>
            </a:r>
          </a:p>
          <a:p>
            <a:endParaRPr lang="es-ES" sz="18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 CANTIDAD Y CALIDAD  </a:t>
            </a:r>
          </a:p>
          <a:p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DEL QUIMO</a:t>
            </a:r>
          </a:p>
          <a:p>
            <a:endParaRPr lang="es-ES" sz="18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que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EL DUODENO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PUEDA  PROCESAR!!</a:t>
            </a:r>
          </a:p>
          <a:p>
            <a:endParaRPr lang="es-ES" sz="1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3545" name="Text Box 9"/>
          <p:cNvSpPr txBox="1">
            <a:spLocks noChangeArrowheads="1"/>
          </p:cNvSpPr>
          <p:nvPr/>
        </p:nvSpPr>
        <p:spPr bwMode="auto">
          <a:xfrm>
            <a:off x="6668984" y="639763"/>
            <a:ext cx="161935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/>
              <a:t>Vaciamiento</a:t>
            </a:r>
            <a:endParaRPr lang="es-ES" sz="2000" b="0" dirty="0"/>
          </a:p>
        </p:txBody>
      </p:sp>
      <p:sp>
        <p:nvSpPr>
          <p:cNvPr id="193546" name="Rectangle 10"/>
          <p:cNvSpPr>
            <a:spLocks noChangeArrowheads="1"/>
          </p:cNvSpPr>
          <p:nvPr/>
        </p:nvSpPr>
        <p:spPr bwMode="auto">
          <a:xfrm>
            <a:off x="6967538" y="1162050"/>
            <a:ext cx="1320800" cy="395288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Regulación</a:t>
            </a:r>
          </a:p>
        </p:txBody>
      </p:sp>
      <p:sp>
        <p:nvSpPr>
          <p:cNvPr id="193548" name="Text Box 12"/>
          <p:cNvSpPr txBox="1">
            <a:spLocks noChangeArrowheads="1"/>
          </p:cNvSpPr>
          <p:nvPr/>
        </p:nvSpPr>
        <p:spPr bwMode="auto">
          <a:xfrm>
            <a:off x="1128781" y="974973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403917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5076825" y="2924175"/>
            <a:ext cx="2693988" cy="1992313"/>
          </a:xfrm>
          <a:prstGeom prst="rect">
            <a:avLst/>
          </a:prstGeom>
          <a:solidFill>
            <a:srgbClr val="FFE5F2"/>
          </a:solidFill>
          <a:ln w="9525">
            <a:solidFill>
              <a:srgbClr val="FF0F0F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s-ES" sz="10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1.  </a:t>
            </a:r>
            <a:r>
              <a:rPr lang="es-ES" sz="1800" dirty="0">
                <a:effectLst/>
              </a:rPr>
              <a:t>Distensión</a:t>
            </a:r>
            <a:r>
              <a:rPr lang="es-ES" sz="1800" b="0" dirty="0">
                <a:effectLst/>
              </a:rPr>
              <a:t> gástrica </a:t>
            </a:r>
          </a:p>
          <a:p>
            <a:pPr algn="l"/>
            <a:r>
              <a:rPr lang="es-ES" sz="1800" b="0" dirty="0">
                <a:effectLst/>
              </a:rPr>
              <a:t>     gran volumen quimo</a:t>
            </a:r>
          </a:p>
          <a:p>
            <a:pPr algn="l"/>
            <a:endParaRPr lang="es-ES" sz="12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2.  </a:t>
            </a:r>
            <a:r>
              <a:rPr lang="es-ES" sz="1800" dirty="0">
                <a:effectLst/>
              </a:rPr>
              <a:t>Gastrina</a:t>
            </a:r>
          </a:p>
          <a:p>
            <a:pPr algn="l"/>
            <a:endParaRPr lang="es-ES" sz="120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3</a:t>
            </a:r>
            <a:r>
              <a:rPr lang="es-ES" sz="1800" dirty="0">
                <a:effectLst/>
              </a:rPr>
              <a:t>. GH </a:t>
            </a:r>
            <a:r>
              <a:rPr lang="es-ES" sz="1800" dirty="0" err="1">
                <a:effectLst/>
              </a:rPr>
              <a:t>relina</a:t>
            </a:r>
            <a:r>
              <a:rPr lang="es-ES" sz="1800" b="0" dirty="0">
                <a:effectLst/>
              </a:rPr>
              <a:t> </a:t>
            </a:r>
          </a:p>
          <a:p>
            <a:pPr algn="l"/>
            <a:r>
              <a:rPr lang="es-ES" sz="1800" b="0" dirty="0">
                <a:effectLst/>
              </a:rPr>
              <a:t>     </a:t>
            </a:r>
            <a:r>
              <a:rPr lang="es-ES" dirty="0">
                <a:effectLst/>
              </a:rPr>
              <a:t>(H. liberadora GH)</a:t>
            </a:r>
          </a:p>
        </p:txBody>
      </p:sp>
      <p:sp>
        <p:nvSpPr>
          <p:cNvPr id="180233" name="Rectangle 9"/>
          <p:cNvSpPr>
            <a:spLocks noChangeArrowheads="1"/>
          </p:cNvSpPr>
          <p:nvPr/>
        </p:nvSpPr>
        <p:spPr bwMode="auto">
          <a:xfrm>
            <a:off x="5087938" y="2276475"/>
            <a:ext cx="2797175" cy="395288"/>
          </a:xfrm>
          <a:prstGeom prst="rect">
            <a:avLst/>
          </a:prstGeom>
          <a:solidFill>
            <a:srgbClr val="FFC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FACILITACIÓN DÉBIL</a:t>
            </a:r>
          </a:p>
        </p:txBody>
      </p:sp>
      <p:sp>
        <p:nvSpPr>
          <p:cNvPr id="180235" name="Text Box 11"/>
          <p:cNvSpPr txBox="1">
            <a:spLocks noChangeArrowheads="1"/>
          </p:cNvSpPr>
          <p:nvPr/>
        </p:nvSpPr>
        <p:spPr bwMode="auto">
          <a:xfrm>
            <a:off x="6721371" y="782638"/>
            <a:ext cx="161935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/>
              <a:t>Vaciamiento</a:t>
            </a:r>
            <a:endParaRPr lang="es-ES" sz="2000" b="0" dirty="0"/>
          </a:p>
        </p:txBody>
      </p:sp>
      <p:sp>
        <p:nvSpPr>
          <p:cNvPr id="180236" name="Rectangle 12"/>
          <p:cNvSpPr>
            <a:spLocks noChangeArrowheads="1"/>
          </p:cNvSpPr>
          <p:nvPr/>
        </p:nvSpPr>
        <p:spPr bwMode="auto">
          <a:xfrm>
            <a:off x="7019925" y="1304925"/>
            <a:ext cx="1320800" cy="395288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Regulación</a:t>
            </a:r>
          </a:p>
        </p:txBody>
      </p:sp>
      <p:sp>
        <p:nvSpPr>
          <p:cNvPr id="180237" name="Rectangle 13"/>
          <p:cNvSpPr>
            <a:spLocks noChangeArrowheads="1"/>
          </p:cNvSpPr>
          <p:nvPr/>
        </p:nvSpPr>
        <p:spPr bwMode="auto">
          <a:xfrm>
            <a:off x="698500" y="2205038"/>
            <a:ext cx="3562350" cy="485775"/>
          </a:xfrm>
          <a:prstGeom prst="rect">
            <a:avLst/>
          </a:prstGeom>
          <a:solidFill>
            <a:srgbClr val="B8B8EE"/>
          </a:solidFill>
          <a:ln w="28575">
            <a:solidFill>
              <a:srgbClr val="0072E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INHIBICIÓN FUERTE</a:t>
            </a:r>
          </a:p>
        </p:txBody>
      </p:sp>
      <p:sp>
        <p:nvSpPr>
          <p:cNvPr id="180238" name="Text Box 14"/>
          <p:cNvSpPr txBox="1">
            <a:spLocks noChangeArrowheads="1"/>
          </p:cNvSpPr>
          <p:nvPr/>
        </p:nvSpPr>
        <p:spPr bwMode="auto">
          <a:xfrm>
            <a:off x="1116013" y="2708275"/>
            <a:ext cx="23352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Quimo en duodeno</a:t>
            </a:r>
          </a:p>
        </p:txBody>
      </p:sp>
      <p:sp>
        <p:nvSpPr>
          <p:cNvPr id="180239" name="Line 15"/>
          <p:cNvSpPr>
            <a:spLocks noChangeShapeType="1"/>
          </p:cNvSpPr>
          <p:nvPr/>
        </p:nvSpPr>
        <p:spPr bwMode="auto">
          <a:xfrm>
            <a:off x="2339975" y="3068638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80240" name="Text Box 16"/>
          <p:cNvSpPr txBox="1">
            <a:spLocks noChangeArrowheads="1"/>
          </p:cNvSpPr>
          <p:nvPr/>
        </p:nvSpPr>
        <p:spPr bwMode="auto">
          <a:xfrm>
            <a:off x="958850" y="3525838"/>
            <a:ext cx="2819400" cy="485775"/>
          </a:xfrm>
          <a:prstGeom prst="rect">
            <a:avLst/>
          </a:prstGeom>
          <a:solidFill>
            <a:srgbClr val="ABBFF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R. enterogástricos</a:t>
            </a:r>
          </a:p>
        </p:txBody>
      </p:sp>
      <p:sp>
        <p:nvSpPr>
          <p:cNvPr id="180241" name="Text Box 17"/>
          <p:cNvSpPr txBox="1">
            <a:spLocks noChangeArrowheads="1"/>
          </p:cNvSpPr>
          <p:nvPr/>
        </p:nvSpPr>
        <p:spPr bwMode="auto">
          <a:xfrm>
            <a:off x="1035354" y="4189702"/>
            <a:ext cx="2694969" cy="584775"/>
          </a:xfrm>
          <a:prstGeom prst="rect">
            <a:avLst/>
          </a:prstGeom>
          <a:noFill/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Hormonas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CCK, </a:t>
            </a:r>
            <a:r>
              <a:rPr lang="es-E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secretina,GIP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180243" name="Text Box 19"/>
          <p:cNvSpPr txBox="1">
            <a:spLocks noChangeArrowheads="1"/>
          </p:cNvSpPr>
          <p:nvPr/>
        </p:nvSpPr>
        <p:spPr bwMode="auto">
          <a:xfrm>
            <a:off x="250825" y="3459163"/>
            <a:ext cx="5048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0244" name="Text Box 20"/>
          <p:cNvSpPr txBox="1">
            <a:spLocks noChangeArrowheads="1"/>
          </p:cNvSpPr>
          <p:nvPr/>
        </p:nvSpPr>
        <p:spPr bwMode="auto">
          <a:xfrm>
            <a:off x="563563" y="345916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6" grpId="0" animBg="1"/>
      <p:bldP spid="180233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814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1" b="7098"/>
          <a:stretch>
            <a:fillRect/>
          </a:stretch>
        </p:blipFill>
        <p:spPr bwMode="auto">
          <a:xfrm>
            <a:off x="514350" y="1379116"/>
            <a:ext cx="8115300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18816" name="Rectangle 32"/>
          <p:cNvSpPr>
            <a:spLocks noChangeArrowheads="1"/>
          </p:cNvSpPr>
          <p:nvPr/>
        </p:nvSpPr>
        <p:spPr bwMode="auto">
          <a:xfrm>
            <a:off x="2163763" y="439738"/>
            <a:ext cx="475297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19" name="Rectangle 35"/>
          <p:cNvSpPr>
            <a:spLocks noChangeArrowheads="1"/>
          </p:cNvSpPr>
          <p:nvPr/>
        </p:nvSpPr>
        <p:spPr bwMode="auto">
          <a:xfrm>
            <a:off x="1803400" y="1485478"/>
            <a:ext cx="12239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20" name="Rectangle 36"/>
          <p:cNvSpPr>
            <a:spLocks noChangeArrowheads="1"/>
          </p:cNvSpPr>
          <p:nvPr/>
        </p:nvSpPr>
        <p:spPr bwMode="auto">
          <a:xfrm>
            <a:off x="652463" y="1988716"/>
            <a:ext cx="10795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21" name="Rectangle 37"/>
          <p:cNvSpPr>
            <a:spLocks noChangeArrowheads="1"/>
          </p:cNvSpPr>
          <p:nvPr/>
        </p:nvSpPr>
        <p:spPr bwMode="auto">
          <a:xfrm>
            <a:off x="652463" y="3573041"/>
            <a:ext cx="23034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22" name="Text Box 38"/>
          <p:cNvSpPr txBox="1">
            <a:spLocks noChangeArrowheads="1"/>
          </p:cNvSpPr>
          <p:nvPr/>
        </p:nvSpPr>
        <p:spPr bwMode="auto">
          <a:xfrm>
            <a:off x="1731963" y="1490241"/>
            <a:ext cx="11985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estómago</a:t>
            </a:r>
          </a:p>
        </p:txBody>
      </p:sp>
      <p:sp>
        <p:nvSpPr>
          <p:cNvPr id="118823" name="Text Box 39"/>
          <p:cNvSpPr txBox="1">
            <a:spLocks noChangeArrowheads="1"/>
          </p:cNvSpPr>
          <p:nvPr/>
        </p:nvSpPr>
        <p:spPr bwMode="auto">
          <a:xfrm>
            <a:off x="939800" y="1845841"/>
            <a:ext cx="865188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>
                <a:effectLst/>
              </a:rPr>
              <a:t>comida que</a:t>
            </a:r>
          </a:p>
          <a:p>
            <a:pPr algn="l"/>
            <a:r>
              <a:rPr lang="es-ES">
                <a:effectLst/>
              </a:rPr>
              <a:t>entra</a:t>
            </a:r>
          </a:p>
        </p:txBody>
      </p:sp>
      <p:sp>
        <p:nvSpPr>
          <p:cNvPr id="118824" name="Text Box 40"/>
          <p:cNvSpPr txBox="1">
            <a:spLocks noChangeArrowheads="1"/>
          </p:cNvSpPr>
          <p:nvPr/>
        </p:nvSpPr>
        <p:spPr bwMode="auto">
          <a:xfrm>
            <a:off x="652463" y="3627016"/>
            <a:ext cx="8620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>
                <a:effectLst/>
              </a:rPr>
              <a:t>Píloro </a:t>
            </a:r>
          </a:p>
          <a:p>
            <a:pPr algn="l"/>
            <a:r>
              <a:rPr lang="es-ES" sz="1400">
                <a:effectLst/>
              </a:rPr>
              <a:t>Cerrado</a:t>
            </a:r>
          </a:p>
        </p:txBody>
      </p:sp>
      <p:sp>
        <p:nvSpPr>
          <p:cNvPr id="118825" name="Rectangle 41"/>
          <p:cNvSpPr>
            <a:spLocks noChangeArrowheads="1"/>
          </p:cNvSpPr>
          <p:nvPr/>
        </p:nvSpPr>
        <p:spPr bwMode="auto">
          <a:xfrm>
            <a:off x="5980113" y="3717503"/>
            <a:ext cx="14398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26" name="Text Box 42"/>
          <p:cNvSpPr txBox="1">
            <a:spLocks noChangeArrowheads="1"/>
          </p:cNvSpPr>
          <p:nvPr/>
        </p:nvSpPr>
        <p:spPr bwMode="auto">
          <a:xfrm>
            <a:off x="5980113" y="3722266"/>
            <a:ext cx="10620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duodeno</a:t>
            </a:r>
          </a:p>
        </p:txBody>
      </p:sp>
      <p:sp>
        <p:nvSpPr>
          <p:cNvPr id="118827" name="Rectangle 43"/>
          <p:cNvSpPr>
            <a:spLocks noChangeArrowheads="1"/>
          </p:cNvSpPr>
          <p:nvPr/>
        </p:nvSpPr>
        <p:spPr bwMode="auto">
          <a:xfrm>
            <a:off x="6053138" y="4941466"/>
            <a:ext cx="23749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28" name="Text Box 44"/>
          <p:cNvSpPr txBox="1">
            <a:spLocks noChangeArrowheads="1"/>
          </p:cNvSpPr>
          <p:nvPr/>
        </p:nvSpPr>
        <p:spPr bwMode="auto">
          <a:xfrm>
            <a:off x="6156325" y="4906541"/>
            <a:ext cx="1584325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>
                <a:effectLst/>
              </a:rPr>
              <a:t>Píloro </a:t>
            </a:r>
            <a:r>
              <a:rPr lang="es-ES" sz="1400">
                <a:effectLst/>
              </a:rPr>
              <a:t>Relajado  </a:t>
            </a:r>
          </a:p>
          <a:p>
            <a:pPr algn="l"/>
            <a:r>
              <a:rPr lang="es-ES" sz="1400">
                <a:effectLst/>
              </a:rPr>
              <a:t>Mediador: NO</a:t>
            </a:r>
          </a:p>
        </p:txBody>
      </p:sp>
      <p:sp>
        <p:nvSpPr>
          <p:cNvPr id="118829" name="Rectangle 45"/>
          <p:cNvSpPr>
            <a:spLocks noChangeArrowheads="1"/>
          </p:cNvSpPr>
          <p:nvPr/>
        </p:nvSpPr>
        <p:spPr bwMode="auto">
          <a:xfrm>
            <a:off x="5003800" y="5482803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30" name="Text Box 46"/>
          <p:cNvSpPr txBox="1">
            <a:spLocks noChangeArrowheads="1"/>
          </p:cNvSpPr>
          <p:nvPr/>
        </p:nvSpPr>
        <p:spPr bwMode="auto">
          <a:xfrm>
            <a:off x="4879980" y="5438353"/>
            <a:ext cx="784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quimo</a:t>
            </a:r>
          </a:p>
        </p:txBody>
      </p:sp>
      <p:sp>
        <p:nvSpPr>
          <p:cNvPr id="118831" name="Line 47"/>
          <p:cNvSpPr>
            <a:spLocks noChangeShapeType="1"/>
          </p:cNvSpPr>
          <p:nvPr/>
        </p:nvSpPr>
        <p:spPr bwMode="auto">
          <a:xfrm>
            <a:off x="1587500" y="2204616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8832" name="Rectangle 48"/>
          <p:cNvSpPr>
            <a:spLocks noChangeArrowheads="1"/>
          </p:cNvSpPr>
          <p:nvPr/>
        </p:nvSpPr>
        <p:spPr bwMode="auto">
          <a:xfrm>
            <a:off x="292100" y="5733628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33" name="Rectangle 49"/>
          <p:cNvSpPr>
            <a:spLocks noChangeArrowheads="1"/>
          </p:cNvSpPr>
          <p:nvPr/>
        </p:nvSpPr>
        <p:spPr bwMode="auto">
          <a:xfrm>
            <a:off x="8501063" y="5805066"/>
            <a:ext cx="2873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34" name="Rectangle 50"/>
          <p:cNvSpPr>
            <a:spLocks noChangeArrowheads="1"/>
          </p:cNvSpPr>
          <p:nvPr/>
        </p:nvSpPr>
        <p:spPr bwMode="auto">
          <a:xfrm>
            <a:off x="6423365" y="436022"/>
            <a:ext cx="2278062" cy="369332"/>
          </a:xfrm>
          <a:prstGeom prst="rect">
            <a:avLst/>
          </a:prstGeom>
          <a:solidFill>
            <a:srgbClr val="8FCCD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800" b="0"/>
              <a:t>III. MOTILIDAD</a:t>
            </a:r>
          </a:p>
        </p:txBody>
      </p:sp>
      <p:sp>
        <p:nvSpPr>
          <p:cNvPr id="118835" name="Text Box 51"/>
          <p:cNvSpPr txBox="1">
            <a:spLocks noChangeArrowheads="1"/>
          </p:cNvSpPr>
          <p:nvPr/>
        </p:nvSpPr>
        <p:spPr bwMode="auto">
          <a:xfrm>
            <a:off x="364642" y="917451"/>
            <a:ext cx="2880692" cy="461665"/>
          </a:xfrm>
          <a:prstGeom prst="rect">
            <a:avLst/>
          </a:prstGeom>
          <a:solidFill>
            <a:srgbClr val="C1C1FF"/>
          </a:solidFill>
          <a:ln w="28575">
            <a:solidFill>
              <a:srgbClr val="3D3D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400" b="0" dirty="0">
                <a:effectLst/>
              </a:rPr>
              <a:t>1</a:t>
            </a:r>
            <a:r>
              <a:rPr lang="es-ES" sz="2400" b="0" dirty="0" smtClean="0">
                <a:effectLst/>
              </a:rPr>
              <a:t>. Almacenamiento</a:t>
            </a:r>
            <a:endParaRPr lang="es-ES" sz="2400" b="0" dirty="0">
              <a:effectLst/>
            </a:endParaRPr>
          </a:p>
        </p:txBody>
      </p:sp>
      <p:sp>
        <p:nvSpPr>
          <p:cNvPr id="118836" name="Text Box 52"/>
          <p:cNvSpPr txBox="1">
            <a:spLocks noChangeArrowheads="1"/>
          </p:cNvSpPr>
          <p:nvPr/>
        </p:nvSpPr>
        <p:spPr bwMode="auto">
          <a:xfrm>
            <a:off x="3276228" y="1666354"/>
            <a:ext cx="2657475" cy="830997"/>
          </a:xfrm>
          <a:prstGeom prst="rect">
            <a:avLst/>
          </a:prstGeom>
          <a:solidFill>
            <a:srgbClr val="FF8C19"/>
          </a:solidFill>
          <a:ln w="28575">
            <a:solidFill>
              <a:srgbClr val="9966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0" dirty="0">
                <a:effectLst/>
              </a:rPr>
              <a:t>2</a:t>
            </a:r>
            <a:r>
              <a:rPr lang="es-ES" sz="2400" b="0" dirty="0" smtClean="0">
                <a:effectLst/>
              </a:rPr>
              <a:t>. Trituración-mezcla</a:t>
            </a:r>
            <a:endParaRPr lang="es-ES" sz="2400" b="0" dirty="0">
              <a:effectLst/>
            </a:endParaRPr>
          </a:p>
        </p:txBody>
      </p:sp>
      <p:sp>
        <p:nvSpPr>
          <p:cNvPr id="118837" name="Text Box 53"/>
          <p:cNvSpPr txBox="1">
            <a:spLocks noChangeArrowheads="1"/>
          </p:cNvSpPr>
          <p:nvPr/>
        </p:nvSpPr>
        <p:spPr bwMode="auto">
          <a:xfrm>
            <a:off x="6084888" y="2428825"/>
            <a:ext cx="2303462" cy="461665"/>
          </a:xfrm>
          <a:prstGeom prst="rect">
            <a:avLst/>
          </a:prstGeom>
          <a:solidFill>
            <a:srgbClr val="FFD9B3"/>
          </a:solidFill>
          <a:ln w="28575">
            <a:solidFill>
              <a:srgbClr val="FF595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0" dirty="0">
                <a:effectLst/>
              </a:rPr>
              <a:t>3</a:t>
            </a:r>
            <a:r>
              <a:rPr lang="es-ES" sz="2400" b="0" dirty="0" smtClean="0">
                <a:effectLst/>
              </a:rPr>
              <a:t>. Vaciamiento</a:t>
            </a:r>
            <a:endParaRPr lang="es-ES" sz="2400" b="0" dirty="0">
              <a:effectLst/>
            </a:endParaRPr>
          </a:p>
        </p:txBody>
      </p:sp>
      <p:sp>
        <p:nvSpPr>
          <p:cNvPr id="118840" name="Text Box 56"/>
          <p:cNvSpPr txBox="1">
            <a:spLocks noChangeArrowheads="1"/>
          </p:cNvSpPr>
          <p:nvPr/>
        </p:nvSpPr>
        <p:spPr bwMode="auto">
          <a:xfrm>
            <a:off x="5935290" y="5695875"/>
            <a:ext cx="2597150" cy="4349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Partículas &lt; 0.3 mm!!</a:t>
            </a:r>
          </a:p>
        </p:txBody>
      </p:sp>
      <p:sp>
        <p:nvSpPr>
          <p:cNvPr id="118842" name="Oval 58"/>
          <p:cNvSpPr>
            <a:spLocks noChangeArrowheads="1"/>
          </p:cNvSpPr>
          <p:nvPr/>
        </p:nvSpPr>
        <p:spPr bwMode="auto">
          <a:xfrm>
            <a:off x="1619250" y="4330278"/>
            <a:ext cx="936625" cy="1296988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43" name="Oval 59"/>
          <p:cNvSpPr>
            <a:spLocks noChangeArrowheads="1"/>
          </p:cNvSpPr>
          <p:nvPr/>
        </p:nvSpPr>
        <p:spPr bwMode="auto">
          <a:xfrm>
            <a:off x="6443663" y="4114378"/>
            <a:ext cx="433387" cy="792163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44" name="Text Box 60"/>
          <p:cNvSpPr txBox="1">
            <a:spLocks noChangeArrowheads="1"/>
          </p:cNvSpPr>
          <p:nvPr/>
        </p:nvSpPr>
        <p:spPr bwMode="auto">
          <a:xfrm>
            <a:off x="3851599" y="620713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444208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9" name="Rectangle 10"/>
          <p:cNvSpPr>
            <a:spLocks noChangeArrowheads="1"/>
          </p:cNvSpPr>
          <p:nvPr/>
        </p:nvSpPr>
        <p:spPr bwMode="auto">
          <a:xfrm>
            <a:off x="6374410" y="942975"/>
            <a:ext cx="2375971" cy="400110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 smtClean="0"/>
              <a:t>Fase DIGESTIVA</a:t>
            </a:r>
            <a:endParaRPr lang="es-ES" sz="20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18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18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18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18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18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835" grpId="0" animBg="1"/>
      <p:bldP spid="118836" grpId="0" animBg="1"/>
      <p:bldP spid="118837" grpId="0" animBg="1"/>
      <p:bldP spid="118840" grpId="0" animBg="1"/>
      <p:bldP spid="118842" grpId="0" animBg="1"/>
      <p:bldP spid="118843" grpId="0" animBg="1"/>
      <p:bldP spid="29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2014538" y="2228850"/>
            <a:ext cx="5102225" cy="485775"/>
          </a:xfrm>
          <a:prstGeom prst="rect">
            <a:avLst/>
          </a:prstGeom>
          <a:solidFill>
            <a:srgbClr val="FFBC79"/>
          </a:solidFill>
          <a:ln w="28575">
            <a:solidFill>
              <a:srgbClr val="E271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Complejo Motor Migratorio (CMM)</a:t>
            </a:r>
          </a:p>
        </p:txBody>
      </p:sp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6410674" y="478858"/>
            <a:ext cx="2193229" cy="369332"/>
          </a:xfrm>
          <a:prstGeom prst="rect">
            <a:avLst/>
          </a:prstGeom>
          <a:solidFill>
            <a:srgbClr val="8FCCD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III. MOTILIDAD</a:t>
            </a:r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2123728" y="2852738"/>
            <a:ext cx="4897437" cy="2801937"/>
          </a:xfrm>
          <a:prstGeom prst="rect">
            <a:avLst/>
          </a:prstGeom>
          <a:solidFill>
            <a:srgbClr val="FFE4C9"/>
          </a:solidFill>
          <a:ln w="9525">
            <a:solidFill>
              <a:srgbClr val="FFB87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800" dirty="0">
                <a:effectLst/>
              </a:rPr>
              <a:t> </a:t>
            </a:r>
          </a:p>
          <a:p>
            <a:pPr algn="l"/>
            <a:r>
              <a:rPr lang="es-ES" dirty="0">
                <a:effectLst/>
              </a:rPr>
              <a:t>* </a:t>
            </a:r>
            <a:r>
              <a:rPr lang="es-ES" sz="1800" b="0" dirty="0">
                <a:effectLst/>
              </a:rPr>
              <a:t>Dos horas después de la última comida,   </a:t>
            </a:r>
          </a:p>
          <a:p>
            <a:pPr algn="l"/>
            <a:r>
              <a:rPr lang="es-ES" sz="1800" b="0" dirty="0">
                <a:effectLst/>
              </a:rPr>
              <a:t>  </a:t>
            </a:r>
            <a:r>
              <a:rPr lang="es-ES" sz="1800" b="0" dirty="0" smtClean="0">
                <a:effectLst/>
              </a:rPr>
              <a:t> para </a:t>
            </a:r>
            <a:r>
              <a:rPr lang="es-ES" sz="1800" b="0" dirty="0">
                <a:effectLst/>
              </a:rPr>
              <a:t>eliminar las partículas NO digeribles</a:t>
            </a:r>
          </a:p>
          <a:p>
            <a:pPr algn="l"/>
            <a:endParaRPr lang="es-ES" dirty="0">
              <a:effectLst/>
            </a:endParaRPr>
          </a:p>
          <a:p>
            <a:pPr algn="l"/>
            <a:r>
              <a:rPr lang="es-ES" dirty="0">
                <a:effectLst/>
              </a:rPr>
              <a:t>* </a:t>
            </a:r>
            <a:r>
              <a:rPr lang="es-ES" sz="1800" b="0" dirty="0">
                <a:effectLst/>
              </a:rPr>
              <a:t>Ondas peristálticas lentas barren  </a:t>
            </a:r>
          </a:p>
          <a:p>
            <a:pPr algn="l"/>
            <a:r>
              <a:rPr lang="es-ES" sz="1800" b="0" dirty="0">
                <a:effectLst/>
              </a:rPr>
              <a:t>  </a:t>
            </a:r>
            <a:r>
              <a:rPr lang="es-ES" sz="1800" b="0" dirty="0" smtClean="0">
                <a:effectLst/>
              </a:rPr>
              <a:t> caudalmente </a:t>
            </a:r>
            <a:r>
              <a:rPr lang="es-ES" sz="1800" b="0" dirty="0">
                <a:effectLst/>
              </a:rPr>
              <a:t>el tracto GI</a:t>
            </a:r>
          </a:p>
          <a:p>
            <a:pPr algn="l"/>
            <a:endParaRPr lang="es-ES" sz="1800" b="0" dirty="0">
              <a:effectLst/>
            </a:endParaRPr>
          </a:p>
          <a:p>
            <a:pPr algn="l"/>
            <a:r>
              <a:rPr lang="es-ES" dirty="0">
                <a:effectLst/>
              </a:rPr>
              <a:t>* </a:t>
            </a:r>
            <a:r>
              <a:rPr lang="es-ES" sz="1800" b="0" dirty="0">
                <a:effectLst/>
              </a:rPr>
              <a:t>MOTILINA péptido GI</a:t>
            </a:r>
          </a:p>
          <a:p>
            <a:pPr algn="l"/>
            <a:endParaRPr lang="es-ES" sz="1800" b="0" dirty="0">
              <a:effectLst/>
            </a:endParaRPr>
          </a:p>
          <a:p>
            <a:pPr algn="l"/>
            <a:r>
              <a:rPr lang="es-ES" dirty="0">
                <a:effectLst/>
              </a:rPr>
              <a:t>* </a:t>
            </a:r>
            <a:r>
              <a:rPr lang="es-ES" sz="1800" b="0" dirty="0">
                <a:effectLst/>
              </a:rPr>
              <a:t>El píloro se abre totalmente</a:t>
            </a:r>
          </a:p>
          <a:p>
            <a:pPr algn="l"/>
            <a:endParaRPr lang="es-ES" sz="900" b="0" dirty="0">
              <a:effectLst/>
            </a:endParaRPr>
          </a:p>
        </p:txBody>
      </p:sp>
      <p:sp>
        <p:nvSpPr>
          <p:cNvPr id="92174" name="Rectangle 14"/>
          <p:cNvSpPr>
            <a:spLocks noChangeArrowheads="1"/>
          </p:cNvSpPr>
          <p:nvPr/>
        </p:nvSpPr>
        <p:spPr bwMode="auto">
          <a:xfrm>
            <a:off x="6194426" y="1008290"/>
            <a:ext cx="2376487" cy="700087"/>
          </a:xfrm>
          <a:prstGeom prst="rect">
            <a:avLst/>
          </a:prstGeom>
          <a:solidFill>
            <a:srgbClr val="FFBC79"/>
          </a:solidFill>
          <a:ln w="28575">
            <a:solidFill>
              <a:srgbClr val="E271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000" b="0" dirty="0"/>
              <a:t>Fase </a:t>
            </a:r>
            <a:r>
              <a:rPr lang="es-ES" sz="1800" b="0" dirty="0"/>
              <a:t>INTERDIGESTIVA</a:t>
            </a:r>
          </a:p>
        </p:txBody>
      </p:sp>
      <p:sp>
        <p:nvSpPr>
          <p:cNvPr id="92175" name="Text Box 15"/>
          <p:cNvSpPr txBox="1">
            <a:spLocks noChangeArrowheads="1"/>
          </p:cNvSpPr>
          <p:nvPr/>
        </p:nvSpPr>
        <p:spPr bwMode="auto">
          <a:xfrm>
            <a:off x="1328738" y="1366497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2178" name="Text Box 18"/>
          <p:cNvSpPr txBox="1">
            <a:spLocks noChangeArrowheads="1"/>
          </p:cNvSpPr>
          <p:nvPr/>
        </p:nvSpPr>
        <p:spPr bwMode="auto">
          <a:xfrm>
            <a:off x="2065338" y="1509713"/>
            <a:ext cx="1738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LIMPIEZA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32" name="Picture 12" descr="motilin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1" t="13228" r="6198" b="24936"/>
          <a:stretch>
            <a:fillRect/>
          </a:stretch>
        </p:blipFill>
        <p:spPr>
          <a:xfrm>
            <a:off x="2987675" y="476250"/>
            <a:ext cx="4392613" cy="4681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6336" name="Rectangle 16"/>
          <p:cNvSpPr>
            <a:spLocks noChangeArrowheads="1"/>
          </p:cNvSpPr>
          <p:nvPr/>
        </p:nvSpPr>
        <p:spPr bwMode="auto">
          <a:xfrm>
            <a:off x="5580063" y="665163"/>
            <a:ext cx="2160587" cy="2376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</a:endParaRPr>
          </a:p>
        </p:txBody>
      </p:sp>
      <p:sp>
        <p:nvSpPr>
          <p:cNvPr id="56344" name="Rectangle 24"/>
          <p:cNvSpPr>
            <a:spLocks noChangeArrowheads="1"/>
          </p:cNvSpPr>
          <p:nvPr/>
        </p:nvSpPr>
        <p:spPr bwMode="auto">
          <a:xfrm>
            <a:off x="5795963" y="404813"/>
            <a:ext cx="2908300" cy="376237"/>
          </a:xfrm>
          <a:prstGeom prst="rect">
            <a:avLst/>
          </a:prstGeom>
          <a:solidFill>
            <a:srgbClr val="FFBC79"/>
          </a:solidFill>
          <a:ln w="9525">
            <a:solidFill>
              <a:srgbClr val="F67B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 b="0"/>
              <a:t>Fase INTERDIGESTIVA</a:t>
            </a:r>
          </a:p>
        </p:txBody>
      </p:sp>
      <p:sp>
        <p:nvSpPr>
          <p:cNvPr id="56345" name="Text Box 25"/>
          <p:cNvSpPr txBox="1">
            <a:spLocks noChangeArrowheads="1"/>
          </p:cNvSpPr>
          <p:nvPr/>
        </p:nvSpPr>
        <p:spPr bwMode="auto">
          <a:xfrm>
            <a:off x="7800169" y="908050"/>
            <a:ext cx="790601" cy="400110"/>
          </a:xfrm>
          <a:prstGeom prst="rect">
            <a:avLst/>
          </a:prstGeom>
          <a:solidFill>
            <a:srgbClr val="FFD5AB"/>
          </a:solidFill>
          <a:ln w="28575">
            <a:solidFill>
              <a:srgbClr val="E271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CMM</a:t>
            </a:r>
          </a:p>
        </p:txBody>
      </p:sp>
      <p:sp>
        <p:nvSpPr>
          <p:cNvPr id="56356" name="Rectangle 36"/>
          <p:cNvSpPr>
            <a:spLocks noChangeArrowheads="1"/>
          </p:cNvSpPr>
          <p:nvPr/>
        </p:nvSpPr>
        <p:spPr bwMode="auto">
          <a:xfrm>
            <a:off x="1692275" y="692150"/>
            <a:ext cx="3024188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56358" name="Rectangle 38"/>
          <p:cNvSpPr>
            <a:spLocks noChangeArrowheads="1"/>
          </p:cNvSpPr>
          <p:nvPr/>
        </p:nvSpPr>
        <p:spPr bwMode="auto">
          <a:xfrm>
            <a:off x="3132138" y="1773238"/>
            <a:ext cx="3603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59" name="Rectangle 39"/>
          <p:cNvSpPr>
            <a:spLocks noChangeArrowheads="1"/>
          </p:cNvSpPr>
          <p:nvPr/>
        </p:nvSpPr>
        <p:spPr bwMode="auto">
          <a:xfrm>
            <a:off x="4211638" y="1628775"/>
            <a:ext cx="2159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54" name="Text Box 34"/>
          <p:cNvSpPr txBox="1">
            <a:spLocks noChangeArrowheads="1"/>
          </p:cNvSpPr>
          <p:nvPr/>
        </p:nvSpPr>
        <p:spPr bwMode="auto">
          <a:xfrm>
            <a:off x="1911350" y="549275"/>
            <a:ext cx="302679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I: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No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PA, No contracción</a:t>
            </a:r>
          </a:p>
          <a:p>
            <a:pPr algn="l"/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II: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PA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irregulares y </a:t>
            </a: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contracciones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III: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PA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regulares y </a:t>
            </a: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contracciones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347" name="Text Box 27"/>
          <p:cNvSpPr txBox="1">
            <a:spLocks noChangeArrowheads="1"/>
          </p:cNvSpPr>
          <p:nvPr/>
        </p:nvSpPr>
        <p:spPr bwMode="auto">
          <a:xfrm>
            <a:off x="900113" y="549275"/>
            <a:ext cx="8366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40-60%</a:t>
            </a:r>
          </a:p>
        </p:txBody>
      </p:sp>
      <p:sp>
        <p:nvSpPr>
          <p:cNvPr id="56348" name="Text Box 28"/>
          <p:cNvSpPr txBox="1">
            <a:spLocks noChangeArrowheads="1"/>
          </p:cNvSpPr>
          <p:nvPr/>
        </p:nvSpPr>
        <p:spPr bwMode="auto">
          <a:xfrm>
            <a:off x="855663" y="908050"/>
            <a:ext cx="8366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20-30%</a:t>
            </a:r>
          </a:p>
        </p:txBody>
      </p:sp>
      <p:sp>
        <p:nvSpPr>
          <p:cNvPr id="56352" name="Line 32"/>
          <p:cNvSpPr>
            <a:spLocks noChangeShapeType="1"/>
          </p:cNvSpPr>
          <p:nvPr/>
        </p:nvSpPr>
        <p:spPr bwMode="auto">
          <a:xfrm flipH="1">
            <a:off x="755650" y="184467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6353" name="Text Box 33"/>
          <p:cNvSpPr txBox="1">
            <a:spLocks noChangeArrowheads="1"/>
          </p:cNvSpPr>
          <p:nvPr/>
        </p:nvSpPr>
        <p:spPr bwMode="auto">
          <a:xfrm>
            <a:off x="539750" y="1916113"/>
            <a:ext cx="1108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   90 min</a:t>
            </a:r>
          </a:p>
        </p:txBody>
      </p:sp>
      <p:sp>
        <p:nvSpPr>
          <p:cNvPr id="56357" name="Rectangle 37"/>
          <p:cNvSpPr>
            <a:spLocks noChangeArrowheads="1"/>
          </p:cNvSpPr>
          <p:nvPr/>
        </p:nvSpPr>
        <p:spPr bwMode="auto">
          <a:xfrm>
            <a:off x="1403350" y="1484313"/>
            <a:ext cx="2159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49" name="Text Box 29"/>
          <p:cNvSpPr txBox="1">
            <a:spLocks noChangeArrowheads="1"/>
          </p:cNvSpPr>
          <p:nvPr/>
        </p:nvSpPr>
        <p:spPr bwMode="auto">
          <a:xfrm>
            <a:off x="827088" y="1539875"/>
            <a:ext cx="8874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5-10 min</a:t>
            </a:r>
          </a:p>
        </p:txBody>
      </p:sp>
      <p:sp>
        <p:nvSpPr>
          <p:cNvPr id="56360" name="Rectangle 40"/>
          <p:cNvSpPr>
            <a:spLocks noChangeArrowheads="1"/>
          </p:cNvSpPr>
          <p:nvPr/>
        </p:nvSpPr>
        <p:spPr bwMode="auto">
          <a:xfrm>
            <a:off x="1547813" y="2565400"/>
            <a:ext cx="6192837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62" name="Rectangle 42"/>
          <p:cNvSpPr>
            <a:spLocks noChangeArrowheads="1"/>
          </p:cNvSpPr>
          <p:nvPr/>
        </p:nvSpPr>
        <p:spPr bwMode="auto">
          <a:xfrm>
            <a:off x="2051050" y="2636838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64" name="Text Box 44"/>
          <p:cNvSpPr txBox="1">
            <a:spLocks noChangeArrowheads="1"/>
          </p:cNvSpPr>
          <p:nvPr/>
        </p:nvSpPr>
        <p:spPr bwMode="auto">
          <a:xfrm>
            <a:off x="1979613" y="2708275"/>
            <a:ext cx="1095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Estómago</a:t>
            </a:r>
          </a:p>
        </p:txBody>
      </p:sp>
      <p:sp>
        <p:nvSpPr>
          <p:cNvPr id="56365" name="Rectangle 45"/>
          <p:cNvSpPr>
            <a:spLocks noChangeArrowheads="1"/>
          </p:cNvSpPr>
          <p:nvPr/>
        </p:nvSpPr>
        <p:spPr bwMode="auto">
          <a:xfrm>
            <a:off x="2124075" y="4581525"/>
            <a:ext cx="935038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66" name="Text Box 46"/>
          <p:cNvSpPr txBox="1">
            <a:spLocks noChangeArrowheads="1"/>
          </p:cNvSpPr>
          <p:nvPr/>
        </p:nvSpPr>
        <p:spPr bwMode="auto">
          <a:xfrm>
            <a:off x="1979613" y="4581525"/>
            <a:ext cx="9810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Íleon</a:t>
            </a:r>
          </a:p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terminal</a:t>
            </a:r>
          </a:p>
        </p:txBody>
      </p:sp>
      <p:sp>
        <p:nvSpPr>
          <p:cNvPr id="56367" name="Line 47"/>
          <p:cNvSpPr>
            <a:spLocks noChangeShapeType="1"/>
          </p:cNvSpPr>
          <p:nvPr/>
        </p:nvSpPr>
        <p:spPr bwMode="auto">
          <a:xfrm>
            <a:off x="2484438" y="3141663"/>
            <a:ext cx="0" cy="1439862"/>
          </a:xfrm>
          <a:prstGeom prst="line">
            <a:avLst/>
          </a:prstGeom>
          <a:noFill/>
          <a:ln w="57150">
            <a:solidFill>
              <a:srgbClr val="0033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56368" name="Text Box 48"/>
          <p:cNvSpPr txBox="1">
            <a:spLocks noChangeArrowheads="1"/>
          </p:cNvSpPr>
          <p:nvPr/>
        </p:nvSpPr>
        <p:spPr bwMode="auto">
          <a:xfrm>
            <a:off x="1295400" y="3621088"/>
            <a:ext cx="1084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5 cm/min</a:t>
            </a:r>
          </a:p>
        </p:txBody>
      </p:sp>
      <p:sp>
        <p:nvSpPr>
          <p:cNvPr id="56361" name="Rectangle 41"/>
          <p:cNvSpPr>
            <a:spLocks noChangeArrowheads="1"/>
          </p:cNvSpPr>
          <p:nvPr/>
        </p:nvSpPr>
        <p:spPr bwMode="auto">
          <a:xfrm>
            <a:off x="1116013" y="2420938"/>
            <a:ext cx="5905500" cy="3673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340" name="Text Box 20"/>
          <p:cNvSpPr txBox="1">
            <a:spLocks noChangeArrowheads="1"/>
          </p:cNvSpPr>
          <p:nvPr/>
        </p:nvSpPr>
        <p:spPr bwMode="auto">
          <a:xfrm>
            <a:off x="6588124" y="2349500"/>
            <a:ext cx="2232348" cy="310854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800" b="0" dirty="0"/>
              <a:t>CMM aparecen 2hs después de </a:t>
            </a:r>
            <a:r>
              <a:rPr lang="es-ES" sz="1800" b="0" dirty="0" smtClean="0"/>
              <a:t>comer, duran </a:t>
            </a:r>
            <a:r>
              <a:rPr lang="es-ES" sz="1800" b="0" dirty="0"/>
              <a:t>90 min </a:t>
            </a:r>
          </a:p>
          <a:p>
            <a:pPr algn="l"/>
            <a:endParaRPr lang="es-ES" sz="1200" dirty="0">
              <a:effectLst/>
            </a:endParaRPr>
          </a:p>
          <a:p>
            <a:pPr algn="l"/>
            <a:r>
              <a:rPr lang="es-ES" sz="2000" dirty="0" smtClean="0"/>
              <a:t>¡Desaparecen </a:t>
            </a:r>
            <a:r>
              <a:rPr lang="es-ES" sz="2000" dirty="0"/>
              <a:t>al comer!</a:t>
            </a:r>
          </a:p>
          <a:p>
            <a:pPr algn="l"/>
            <a:endParaRPr lang="es-ES" sz="1800" dirty="0">
              <a:effectLst/>
            </a:endParaRPr>
          </a:p>
          <a:p>
            <a:pPr algn="l"/>
            <a:r>
              <a:rPr lang="es-ES" sz="1800" b="0" dirty="0"/>
              <a:t>CMM persisten luego </a:t>
            </a:r>
            <a:r>
              <a:rPr lang="es-ES" sz="1800" b="0" dirty="0" smtClean="0"/>
              <a:t>de seccionar </a:t>
            </a:r>
            <a:r>
              <a:rPr lang="es-ES" sz="1800" b="0" dirty="0"/>
              <a:t>n. vago y n. </a:t>
            </a:r>
            <a:r>
              <a:rPr lang="es-ES" sz="1800" b="0" dirty="0" err="1"/>
              <a:t>esplácnicos</a:t>
            </a:r>
            <a:endParaRPr lang="es-ES" sz="1800" b="0" dirty="0"/>
          </a:p>
        </p:txBody>
      </p:sp>
      <p:sp>
        <p:nvSpPr>
          <p:cNvPr id="56371" name="Text Box 51"/>
          <p:cNvSpPr txBox="1">
            <a:spLocks noChangeArrowheads="1"/>
          </p:cNvSpPr>
          <p:nvPr/>
        </p:nvSpPr>
        <p:spPr bwMode="auto">
          <a:xfrm>
            <a:off x="4151313" y="2349500"/>
            <a:ext cx="841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90 min</a:t>
            </a: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49448" y="6524625"/>
            <a:ext cx="619236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000" dirty="0" err="1">
                <a:effectLst/>
              </a:rPr>
              <a:t>Ganong’s</a:t>
            </a:r>
            <a:r>
              <a:rPr lang="en-US" sz="1000" dirty="0">
                <a:effectLst/>
              </a:rPr>
              <a:t> </a:t>
            </a:r>
            <a:r>
              <a:rPr lang="en-US" sz="1000" i="1" dirty="0">
                <a:effectLst/>
              </a:rPr>
              <a:t>Review of Medical Physiology</a:t>
            </a:r>
            <a:r>
              <a:rPr lang="en-US" sz="1000" dirty="0">
                <a:effectLst/>
              </a:rPr>
              <a:t>. 23</a:t>
            </a:r>
            <a:r>
              <a:rPr lang="en-US" sz="1000" baseline="30000" dirty="0">
                <a:effectLst/>
              </a:rPr>
              <a:t>er</a:t>
            </a:r>
            <a:r>
              <a:rPr lang="en-US" sz="1000" dirty="0">
                <a:effectLst/>
              </a:rPr>
              <a:t> Edition. Lange Medical Books/ McGraw-Hill, 2010. </a:t>
            </a:r>
            <a:endParaRPr lang="es-VE" sz="10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56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54" grpId="0"/>
      <p:bldP spid="56347" grpId="0"/>
      <p:bldP spid="56348" grpId="0"/>
      <p:bldP spid="56353" grpId="0"/>
      <p:bldP spid="56349" grpId="0"/>
      <p:bldP spid="56364" grpId="0"/>
      <p:bldP spid="56366" grpId="0"/>
      <p:bldP spid="56367" grpId="0" animBg="1"/>
      <p:bldP spid="56368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5" descr="img3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6" t="16563" r="2734" b="27904"/>
          <a:stretch>
            <a:fillRect/>
          </a:stretch>
        </p:blipFill>
        <p:spPr>
          <a:xfrm>
            <a:off x="250825" y="958850"/>
            <a:ext cx="4968875" cy="41989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7362" name="Rectangle 18"/>
          <p:cNvSpPr>
            <a:spLocks noChangeArrowheads="1"/>
          </p:cNvSpPr>
          <p:nvPr/>
        </p:nvSpPr>
        <p:spPr bwMode="auto">
          <a:xfrm>
            <a:off x="6443663" y="0"/>
            <a:ext cx="1873250" cy="1125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1" name="Text Box 17"/>
          <p:cNvSpPr txBox="1">
            <a:spLocks noChangeArrowheads="1"/>
          </p:cNvSpPr>
          <p:nvPr/>
        </p:nvSpPr>
        <p:spPr bwMode="auto">
          <a:xfrm>
            <a:off x="2887663" y="1028700"/>
            <a:ext cx="19367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¿Cómo se </a:t>
            </a:r>
          </a:p>
          <a:p>
            <a:r>
              <a:rPr lang="es-ES" sz="2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eliminan?</a:t>
            </a:r>
          </a:p>
        </p:txBody>
      </p:sp>
      <p:sp>
        <p:nvSpPr>
          <p:cNvPr id="57363" name="Rectangle 19"/>
          <p:cNvSpPr>
            <a:spLocks noChangeArrowheads="1"/>
          </p:cNvSpPr>
          <p:nvPr/>
        </p:nvSpPr>
        <p:spPr bwMode="auto">
          <a:xfrm>
            <a:off x="0" y="2492375"/>
            <a:ext cx="863600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7" name="Rectangle 23"/>
          <p:cNvSpPr>
            <a:spLocks noChangeArrowheads="1"/>
          </p:cNvSpPr>
          <p:nvPr/>
        </p:nvSpPr>
        <p:spPr bwMode="auto">
          <a:xfrm>
            <a:off x="2700338" y="4724400"/>
            <a:ext cx="2519362" cy="820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6" name="Text Box 22"/>
          <p:cNvSpPr txBox="1">
            <a:spLocks noChangeArrowheads="1"/>
          </p:cNvSpPr>
          <p:nvPr/>
        </p:nvSpPr>
        <p:spPr bwMode="auto">
          <a:xfrm>
            <a:off x="5076825" y="2636838"/>
            <a:ext cx="30241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CUERPOS no digeribles se vacían con secreciones y células descamadas</a:t>
            </a:r>
          </a:p>
        </p:txBody>
      </p:sp>
      <p:sp>
        <p:nvSpPr>
          <p:cNvPr id="57375" name="Rectangle 31"/>
          <p:cNvSpPr>
            <a:spLocks noChangeArrowheads="1"/>
          </p:cNvSpPr>
          <p:nvPr/>
        </p:nvSpPr>
        <p:spPr bwMode="auto">
          <a:xfrm>
            <a:off x="5651500" y="476250"/>
            <a:ext cx="2908300" cy="376238"/>
          </a:xfrm>
          <a:prstGeom prst="rect">
            <a:avLst/>
          </a:prstGeom>
          <a:solidFill>
            <a:srgbClr val="FFBC79"/>
          </a:solidFill>
          <a:ln w="9525">
            <a:solidFill>
              <a:srgbClr val="F67B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 b="0">
                <a:effectLst/>
              </a:rPr>
              <a:t>Fase INTERDIGESTIVA</a:t>
            </a:r>
          </a:p>
        </p:txBody>
      </p:sp>
      <p:sp>
        <p:nvSpPr>
          <p:cNvPr id="57376" name="Text Box 32"/>
          <p:cNvSpPr txBox="1">
            <a:spLocks noChangeArrowheads="1"/>
          </p:cNvSpPr>
          <p:nvPr/>
        </p:nvSpPr>
        <p:spPr bwMode="auto">
          <a:xfrm>
            <a:off x="7616825" y="933450"/>
            <a:ext cx="812800" cy="425450"/>
          </a:xfrm>
          <a:prstGeom prst="rect">
            <a:avLst/>
          </a:prstGeom>
          <a:solidFill>
            <a:srgbClr val="FFD5AB"/>
          </a:solidFill>
          <a:ln w="28575">
            <a:solidFill>
              <a:srgbClr val="E271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CMM</a:t>
            </a:r>
          </a:p>
        </p:txBody>
      </p:sp>
      <p:sp>
        <p:nvSpPr>
          <p:cNvPr id="57365" name="Text Box 21"/>
          <p:cNvSpPr txBox="1">
            <a:spLocks noChangeArrowheads="1"/>
          </p:cNvSpPr>
          <p:nvPr/>
        </p:nvSpPr>
        <p:spPr bwMode="auto">
          <a:xfrm>
            <a:off x="5494338" y="1820863"/>
            <a:ext cx="1930400" cy="7302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Limpieza,</a:t>
            </a:r>
          </a:p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mantenimiento</a:t>
            </a:r>
          </a:p>
        </p:txBody>
      </p:sp>
      <p:pic>
        <p:nvPicPr>
          <p:cNvPr id="57353" name="Picture 9" descr="una moneda en el estomago"/>
          <p:cNvPicPr>
            <a:picLocks noChangeAspect="1" noChangeArrowheads="1"/>
          </p:cNvPicPr>
          <p:nvPr/>
        </p:nvPicPr>
        <p:blipFill>
          <a:blip r:embed="rId3">
            <a:lum bright="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644900"/>
            <a:ext cx="2447925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7" name="Picture 13" descr="zarcillo de perla ingerido con pasta inadvertidamente, oscuro por acido"/>
          <p:cNvPicPr>
            <a:picLocks noChangeAspect="1" noChangeArrowheads="1"/>
          </p:cNvPicPr>
          <p:nvPr/>
        </p:nvPicPr>
        <p:blipFill>
          <a:blip r:embed="rId4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644900"/>
            <a:ext cx="2449513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77" name="Line 33"/>
          <p:cNvSpPr>
            <a:spLocks noChangeShapeType="1"/>
          </p:cNvSpPr>
          <p:nvPr/>
        </p:nvSpPr>
        <p:spPr bwMode="auto">
          <a:xfrm>
            <a:off x="3924300" y="1916113"/>
            <a:ext cx="0" cy="360362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78" name="Text Box 34"/>
          <p:cNvSpPr txBox="1">
            <a:spLocks noChangeArrowheads="1"/>
          </p:cNvSpPr>
          <p:nvPr/>
        </p:nvSpPr>
        <p:spPr bwMode="auto">
          <a:xfrm>
            <a:off x="395288" y="5013325"/>
            <a:ext cx="2808287" cy="946150"/>
          </a:xfrm>
          <a:prstGeom prst="rect">
            <a:avLst/>
          </a:prstGeom>
          <a:solidFill>
            <a:srgbClr val="ABBF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800" b="0">
                <a:effectLst>
                  <a:outerShdw blurRad="38100" dist="38100" dir="2700000" algn="tl">
                    <a:srgbClr val="FFFFFF"/>
                  </a:outerShdw>
                </a:effectLst>
              </a:rPr>
              <a:t>¡Apertura total </a:t>
            </a:r>
          </a:p>
          <a:p>
            <a:r>
              <a:rPr lang="es-ES_tradnl" sz="28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del píloro!</a:t>
            </a:r>
          </a:p>
        </p:txBody>
      </p:sp>
      <p:sp>
        <p:nvSpPr>
          <p:cNvPr id="57379" name="Oval 35"/>
          <p:cNvSpPr>
            <a:spLocks noChangeArrowheads="1"/>
          </p:cNvSpPr>
          <p:nvPr/>
        </p:nvSpPr>
        <p:spPr bwMode="auto">
          <a:xfrm>
            <a:off x="611188" y="4005263"/>
            <a:ext cx="144462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80" name="Text Box 36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61" grpId="0"/>
      <p:bldP spid="57366" grpId="0"/>
      <p:bldP spid="57365" grpId="0" animBg="1"/>
      <p:bldP spid="57377" grpId="0" animBg="1"/>
      <p:bldP spid="57378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5867400" y="657225"/>
            <a:ext cx="2520950" cy="400110"/>
          </a:xfrm>
          <a:prstGeom prst="rect">
            <a:avLst/>
          </a:prstGeom>
          <a:solidFill>
            <a:srgbClr val="8FCCD1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6300192" y="1162050"/>
            <a:ext cx="213071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67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Regulación SNA</a:t>
            </a:r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1041400" y="2668588"/>
            <a:ext cx="3530600" cy="1377950"/>
          </a:xfrm>
          <a:prstGeom prst="rect">
            <a:avLst/>
          </a:prstGeom>
          <a:solidFill>
            <a:srgbClr val="AFCAFF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" sz="2000" dirty="0">
                <a:solidFill>
                  <a:srgbClr val="0000CC"/>
                </a:solidFill>
                <a:effectLst/>
              </a:rPr>
              <a:t>PARASIMPÁTICO</a:t>
            </a:r>
            <a:r>
              <a:rPr lang="es-ES" sz="2000" dirty="0">
                <a:effectLst/>
              </a:rPr>
              <a:t>:</a:t>
            </a:r>
            <a:r>
              <a:rPr lang="es-ES" sz="2400" dirty="0">
                <a:effectLst/>
              </a:rPr>
              <a:t> </a:t>
            </a:r>
          </a:p>
          <a:p>
            <a:pPr algn="l"/>
            <a:endParaRPr lang="es-ES" sz="1000" b="0" dirty="0">
              <a:solidFill>
                <a:srgbClr val="CC0000"/>
              </a:solidFill>
              <a:effectLst/>
            </a:endParaRPr>
          </a:p>
          <a:p>
            <a:pPr algn="l"/>
            <a:r>
              <a:rPr lang="es-ES" sz="2400" dirty="0">
                <a:solidFill>
                  <a:srgbClr val="CC0000"/>
                </a:solidFill>
                <a:effectLst/>
              </a:rPr>
              <a:t>incrementa</a:t>
            </a:r>
            <a:r>
              <a:rPr lang="es-ES" sz="2400" b="0" dirty="0">
                <a:effectLst/>
              </a:rPr>
              <a:t> frecuencia y fuerza contracción</a:t>
            </a:r>
          </a:p>
        </p:txBody>
      </p:sp>
      <p:sp>
        <p:nvSpPr>
          <p:cNvPr id="194567" name="Text Box 7"/>
          <p:cNvSpPr txBox="1">
            <a:spLocks noChangeArrowheads="1"/>
          </p:cNvSpPr>
          <p:nvPr/>
        </p:nvSpPr>
        <p:spPr bwMode="auto">
          <a:xfrm>
            <a:off x="4859338" y="2698750"/>
            <a:ext cx="3295650" cy="1317625"/>
          </a:xfrm>
          <a:prstGeom prst="rect">
            <a:avLst/>
          </a:prstGeom>
          <a:solidFill>
            <a:srgbClr val="FFC1C1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" sz="2000" dirty="0">
                <a:solidFill>
                  <a:srgbClr val="C00000"/>
                </a:solidFill>
                <a:effectLst/>
              </a:rPr>
              <a:t>SIMPÁTICO</a:t>
            </a:r>
            <a:r>
              <a:rPr lang="es-ES" sz="2000" dirty="0">
                <a:effectLst/>
              </a:rPr>
              <a:t>:</a:t>
            </a:r>
          </a:p>
          <a:p>
            <a:pPr algn="l"/>
            <a:r>
              <a:rPr lang="es-ES" sz="1000" dirty="0">
                <a:effectLst/>
              </a:rPr>
              <a:t> </a:t>
            </a:r>
          </a:p>
          <a:p>
            <a:pPr algn="l"/>
            <a:r>
              <a:rPr lang="es-ES" sz="2400" dirty="0">
                <a:solidFill>
                  <a:srgbClr val="4343D1"/>
                </a:solidFill>
                <a:effectLst/>
              </a:rPr>
              <a:t>disminuye</a:t>
            </a:r>
            <a:r>
              <a:rPr lang="es-ES" sz="2400" b="0" dirty="0">
                <a:effectLst/>
              </a:rPr>
              <a:t> frecuencia y fuerza contracción</a:t>
            </a:r>
          </a:p>
        </p:txBody>
      </p:sp>
      <p:sp>
        <p:nvSpPr>
          <p:cNvPr id="194571" name="Text Box 11"/>
          <p:cNvSpPr txBox="1">
            <a:spLocks noChangeArrowheads="1"/>
          </p:cNvSpPr>
          <p:nvPr/>
        </p:nvSpPr>
        <p:spPr bwMode="auto">
          <a:xfrm>
            <a:off x="2029083" y="4867463"/>
            <a:ext cx="1555234" cy="830997"/>
          </a:xfrm>
          <a:prstGeom prst="rect">
            <a:avLst/>
          </a:prstGeom>
          <a:solidFill>
            <a:srgbClr val="CFE9EB"/>
          </a:solidFill>
          <a:ln w="38100" algn="ctr">
            <a:solidFill>
              <a:srgbClr val="0000CC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Avance </a:t>
            </a:r>
            <a:endParaRPr lang="es-ES" sz="2400" b="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24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orocaudal</a:t>
            </a:r>
            <a:endParaRPr lang="es-ES" sz="24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4572" name="Text Box 12"/>
          <p:cNvSpPr txBox="1">
            <a:spLocks noChangeArrowheads="1"/>
          </p:cNvSpPr>
          <p:nvPr/>
        </p:nvSpPr>
        <p:spPr bwMode="auto">
          <a:xfrm>
            <a:off x="5601124" y="4827314"/>
            <a:ext cx="1685078" cy="830997"/>
          </a:xfrm>
          <a:prstGeom prst="rect">
            <a:avLst/>
          </a:prstGeom>
          <a:solidFill>
            <a:srgbClr val="FFD9EC"/>
          </a:solidFill>
          <a:ln w="38100" algn="ctr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Cierre de </a:t>
            </a:r>
            <a:endParaRPr lang="es-ES" sz="2400" b="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24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esfínteres</a:t>
            </a:r>
            <a:endParaRPr lang="es-ES" sz="24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3" name="2 Conector recto de flecha"/>
          <p:cNvCxnSpPr>
            <a:stCxn id="194566" idx="2"/>
          </p:cNvCxnSpPr>
          <p:nvPr/>
        </p:nvCxnSpPr>
        <p:spPr bwMode="auto">
          <a:xfrm>
            <a:off x="2806700" y="4046538"/>
            <a:ext cx="0" cy="750614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10 Conector recto de flecha"/>
          <p:cNvCxnSpPr>
            <a:endCxn id="194572" idx="0"/>
          </p:cNvCxnSpPr>
          <p:nvPr/>
        </p:nvCxnSpPr>
        <p:spPr bwMode="auto">
          <a:xfrm>
            <a:off x="6441849" y="4005064"/>
            <a:ext cx="1814" cy="82225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80076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6" grpId="0" animBg="1"/>
      <p:bldP spid="194567" grpId="0" animBg="1"/>
      <p:bldP spid="194571" grpId="0" animBg="1"/>
      <p:bldP spid="194572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858" name="Picture 2" descr="gutthumb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849313"/>
            <a:ext cx="2908300" cy="515778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9859" name="Oval 3"/>
          <p:cNvSpPr>
            <a:spLocks noChangeArrowheads="1"/>
          </p:cNvSpPr>
          <p:nvPr/>
        </p:nvSpPr>
        <p:spPr bwMode="auto">
          <a:xfrm>
            <a:off x="4932363" y="620713"/>
            <a:ext cx="3168650" cy="23749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9860" name="Text Box 4"/>
          <p:cNvSpPr txBox="1">
            <a:spLocks noChangeArrowheads="1"/>
          </p:cNvSpPr>
          <p:nvPr/>
        </p:nvSpPr>
        <p:spPr bwMode="auto">
          <a:xfrm>
            <a:off x="828675" y="2205038"/>
            <a:ext cx="3743325" cy="262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TEMA 4</a:t>
            </a:r>
          </a:p>
          <a:p>
            <a:pPr algn="l"/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dirty="0">
                <a:effectLst/>
              </a:rPr>
              <a:t>I.   ESTÓMAGO</a:t>
            </a:r>
          </a:p>
          <a:p>
            <a:pPr algn="l"/>
            <a:endParaRPr lang="es-ES" dirty="0">
              <a:effectLst/>
            </a:endParaRPr>
          </a:p>
          <a:p>
            <a:pPr algn="l"/>
            <a:r>
              <a:rPr lang="es-ES" dirty="0">
                <a:effectLst/>
              </a:rPr>
              <a:t>II. SECRECIÓN GÁSTRICA</a:t>
            </a:r>
          </a:p>
          <a:p>
            <a:pPr algn="l"/>
            <a:endParaRPr lang="es-ES" dirty="0">
              <a:effectLst/>
            </a:endParaRPr>
          </a:p>
          <a:p>
            <a:pPr algn="l"/>
            <a:r>
              <a:rPr lang="es-ES" dirty="0">
                <a:effectLst/>
              </a:rPr>
              <a:t>III. MOTILIDAD GÁSTRICA</a:t>
            </a:r>
          </a:p>
          <a:p>
            <a:pPr algn="l"/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2000" dirty="0">
                <a:effectLst/>
              </a:rPr>
              <a:t>IV. PATOLOGÍA GÁSTRICA</a:t>
            </a:r>
            <a:r>
              <a:rPr lang="es-ES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endParaRPr lang="es-MX" sz="1000" b="0" dirty="0">
              <a:effectLst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Text Box 2"/>
          <p:cNvSpPr txBox="1">
            <a:spLocks noChangeArrowheads="1"/>
          </p:cNvSpPr>
          <p:nvPr/>
        </p:nvSpPr>
        <p:spPr bwMode="auto">
          <a:xfrm>
            <a:off x="2667000" y="1700213"/>
            <a:ext cx="3751348" cy="400110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IV. PATOLOGÍA GÁSTRICA</a:t>
            </a:r>
          </a:p>
        </p:txBody>
      </p:sp>
      <p:sp>
        <p:nvSpPr>
          <p:cNvPr id="250883" name="Text Box 3"/>
          <p:cNvSpPr txBox="1">
            <a:spLocks noChangeArrowheads="1"/>
          </p:cNvSpPr>
          <p:nvPr/>
        </p:nvSpPr>
        <p:spPr bwMode="auto">
          <a:xfrm>
            <a:off x="2325231" y="2332037"/>
            <a:ext cx="4493538" cy="2708434"/>
          </a:xfrm>
          <a:prstGeom prst="rect">
            <a:avLst/>
          </a:prstGeom>
          <a:solidFill>
            <a:srgbClr val="D6ECEE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ES" sz="1000" b="0" dirty="0">
              <a:effectLst/>
              <a:latin typeface="Comic Sans MS" pitchFamily="66" charset="0"/>
            </a:endParaRPr>
          </a:p>
          <a:p>
            <a:pPr marL="0" indent="0"/>
            <a:r>
              <a:rPr lang="es-ES" sz="2800" b="0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*</a:t>
            </a:r>
            <a:r>
              <a:rPr lang="es-ES" sz="2000" b="0" dirty="0" smtClean="0">
                <a:effectLst/>
                <a:latin typeface="Comic Sans MS" pitchFamily="66" charset="0"/>
              </a:rPr>
              <a:t> </a:t>
            </a:r>
            <a:r>
              <a:rPr lang="es-ES" sz="2400" b="0" dirty="0" smtClean="0">
                <a:effectLst/>
                <a:latin typeface="Comic Sans MS" pitchFamily="66" charset="0"/>
              </a:rPr>
              <a:t>Reflejo </a:t>
            </a:r>
            <a:r>
              <a:rPr lang="es-ES" sz="2400" b="0" dirty="0">
                <a:effectLst/>
                <a:latin typeface="Comic Sans MS" pitchFamily="66" charset="0"/>
              </a:rPr>
              <a:t>del </a:t>
            </a:r>
            <a:r>
              <a:rPr lang="es-ES" sz="2400" b="0" dirty="0" smtClean="0">
                <a:effectLst/>
                <a:latin typeface="Comic Sans MS" pitchFamily="66" charset="0"/>
              </a:rPr>
              <a:t>Vómito</a:t>
            </a:r>
          </a:p>
          <a:p>
            <a:pPr marL="0" indent="0"/>
            <a:endParaRPr lang="es-ES" sz="1000" b="0" dirty="0" smtClean="0">
              <a:effectLst/>
              <a:latin typeface="Comic Sans MS" pitchFamily="66" charset="0"/>
            </a:endParaRPr>
          </a:p>
          <a:p>
            <a:pPr marL="0" indent="0"/>
            <a:endParaRPr lang="es-ES" sz="2000" b="0" dirty="0" smtClean="0">
              <a:effectLst/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</a:pPr>
            <a:r>
              <a:rPr lang="es-ES" sz="2400" b="0" dirty="0" smtClean="0">
                <a:effectLst/>
                <a:latin typeface="Comic Sans MS" pitchFamily="66" charset="0"/>
              </a:rPr>
              <a:t>Dolor </a:t>
            </a:r>
            <a:r>
              <a:rPr lang="es-ES" sz="2400" b="0" dirty="0">
                <a:effectLst/>
                <a:latin typeface="Comic Sans MS" pitchFamily="66" charset="0"/>
              </a:rPr>
              <a:t>abdominal epigástrico</a:t>
            </a:r>
          </a:p>
          <a:p>
            <a:pPr marL="171450" indent="-171450">
              <a:buSzPct val="150000"/>
              <a:buFont typeface="Arial" pitchFamily="34" charset="0"/>
              <a:buChar char="•"/>
            </a:pPr>
            <a:endParaRPr lang="es-ES" sz="1000" b="0" dirty="0" smtClean="0">
              <a:effectLst/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</a:pPr>
            <a:r>
              <a:rPr lang="es-ES" sz="2400" b="0" dirty="0">
                <a:effectLst/>
                <a:latin typeface="Comic Sans MS" pitchFamily="66" charset="0"/>
              </a:rPr>
              <a:t>Déficit factor </a:t>
            </a:r>
            <a:r>
              <a:rPr lang="es-ES" sz="2400" b="0" dirty="0" smtClean="0">
                <a:effectLst/>
                <a:latin typeface="Comic Sans MS" pitchFamily="66" charset="0"/>
              </a:rPr>
              <a:t>intrínseco</a:t>
            </a:r>
          </a:p>
          <a:p>
            <a:pPr marL="0" indent="0">
              <a:buSzPct val="150000"/>
            </a:pPr>
            <a:endParaRPr lang="es-ES" sz="1000" b="0" dirty="0">
              <a:effectLst/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</a:pPr>
            <a:r>
              <a:rPr lang="es-ES" sz="2400" b="0" dirty="0" smtClean="0">
                <a:effectLst/>
                <a:latin typeface="Comic Sans MS" pitchFamily="66" charset="0"/>
              </a:rPr>
              <a:t>Úlcera péptica</a:t>
            </a:r>
            <a:endParaRPr lang="es-ES" sz="1000" b="0" dirty="0">
              <a:effectLst/>
              <a:latin typeface="Comic Sans MS" pitchFamily="66" charset="0"/>
            </a:endParaRPr>
          </a:p>
          <a:p>
            <a:pPr marL="0" indent="0"/>
            <a:endParaRPr lang="es-ES" sz="1000" b="0" dirty="0">
              <a:effectLst/>
              <a:latin typeface="Comic Sans MS" pitchFamily="66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7366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66" name="Picture 6" descr="vomiting-man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370" y="28501"/>
            <a:ext cx="7123260" cy="661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67" name="Rectangle 7"/>
          <p:cNvSpPr>
            <a:spLocks noChangeArrowheads="1"/>
          </p:cNvSpPr>
          <p:nvPr/>
        </p:nvSpPr>
        <p:spPr bwMode="auto">
          <a:xfrm>
            <a:off x="754146" y="6525344"/>
            <a:ext cx="7664626" cy="230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sz="900" b="0" dirty="0" err="1">
                <a:effectLst/>
              </a:rPr>
              <a:t>Chishti</a:t>
            </a:r>
            <a:r>
              <a:rPr lang="en-US" sz="900" b="0" dirty="0">
                <a:effectLst/>
              </a:rPr>
              <a:t>, Hakim G.M., </a:t>
            </a:r>
            <a:r>
              <a:rPr lang="en-US" sz="900" b="0" i="1" dirty="0">
                <a:effectLst/>
              </a:rPr>
              <a:t>The Traditional Healer's Handbook - A Classic Guide to the Medicine of Avicenna</a:t>
            </a:r>
            <a:r>
              <a:rPr lang="en-US" sz="900" b="0" dirty="0">
                <a:effectLst/>
              </a:rPr>
              <a:t>, Healing Arts Press, Vermont 1988</a:t>
            </a:r>
            <a:endParaRPr lang="es-ES_tradnl" sz="900" b="0" dirty="0">
              <a:effectLst/>
            </a:endParaRPr>
          </a:p>
        </p:txBody>
      </p:sp>
      <p:sp>
        <p:nvSpPr>
          <p:cNvPr id="296962" name="Text Box 2"/>
          <p:cNvSpPr txBox="1">
            <a:spLocks noChangeArrowheads="1"/>
          </p:cNvSpPr>
          <p:nvPr/>
        </p:nvSpPr>
        <p:spPr bwMode="auto">
          <a:xfrm>
            <a:off x="7084753" y="131223"/>
            <a:ext cx="1334019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 smtClean="0"/>
              <a:t>Reflejo </a:t>
            </a:r>
          </a:p>
          <a:p>
            <a:r>
              <a:rPr lang="es-ES" sz="2400" b="0" dirty="0" smtClean="0"/>
              <a:t>Vómito</a:t>
            </a:r>
            <a:endParaRPr lang="es-ES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8170</TotalTime>
  <Words>6628</Words>
  <Application>Microsoft Office PowerPoint</Application>
  <PresentationFormat>Presentación en pantalla (4:3)</PresentationFormat>
  <Paragraphs>2685</Paragraphs>
  <Slides>138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138</vt:i4>
      </vt:variant>
    </vt:vector>
  </HeadingPairs>
  <TitlesOfParts>
    <vt:vector size="139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CASA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Familia Guillén</dc:creator>
  <cp:lastModifiedBy>ximena</cp:lastModifiedBy>
  <cp:revision>459</cp:revision>
  <dcterms:created xsi:type="dcterms:W3CDTF">2002-09-08T04:35:45Z</dcterms:created>
  <dcterms:modified xsi:type="dcterms:W3CDTF">2015-11-18T22:18:52Z</dcterms:modified>
</cp:coreProperties>
</file>