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380" r:id="rId3"/>
    <p:sldId id="389" r:id="rId4"/>
    <p:sldId id="381" r:id="rId5"/>
    <p:sldId id="390" r:id="rId6"/>
    <p:sldId id="382" r:id="rId7"/>
    <p:sldId id="283" r:id="rId8"/>
    <p:sldId id="256" r:id="rId9"/>
    <p:sldId id="311" r:id="rId10"/>
    <p:sldId id="330" r:id="rId11"/>
    <p:sldId id="259" r:id="rId12"/>
    <p:sldId id="369" r:id="rId13"/>
    <p:sldId id="257" r:id="rId14"/>
    <p:sldId id="386" r:id="rId15"/>
    <p:sldId id="331" r:id="rId16"/>
    <p:sldId id="348" r:id="rId17"/>
    <p:sldId id="298" r:id="rId18"/>
    <p:sldId id="322" r:id="rId19"/>
    <p:sldId id="332" r:id="rId20"/>
    <p:sldId id="352" r:id="rId21"/>
    <p:sldId id="341" r:id="rId22"/>
    <p:sldId id="318" r:id="rId23"/>
    <p:sldId id="260" r:id="rId24"/>
    <p:sldId id="367" r:id="rId25"/>
    <p:sldId id="368" r:id="rId26"/>
    <p:sldId id="333" r:id="rId27"/>
    <p:sldId id="359" r:id="rId28"/>
    <p:sldId id="334" r:id="rId29"/>
    <p:sldId id="323" r:id="rId30"/>
    <p:sldId id="325" r:id="rId31"/>
    <p:sldId id="346" r:id="rId32"/>
    <p:sldId id="360" r:id="rId33"/>
    <p:sldId id="357" r:id="rId34"/>
    <p:sldId id="265" r:id="rId35"/>
    <p:sldId id="266" r:id="rId36"/>
    <p:sldId id="329" r:id="rId37"/>
    <p:sldId id="349" r:id="rId38"/>
    <p:sldId id="267" r:id="rId39"/>
    <p:sldId id="336" r:id="rId40"/>
    <p:sldId id="268" r:id="rId41"/>
    <p:sldId id="335" r:id="rId42"/>
    <p:sldId id="269" r:id="rId43"/>
    <p:sldId id="270" r:id="rId44"/>
    <p:sldId id="345" r:id="rId45"/>
    <p:sldId id="319" r:id="rId46"/>
    <p:sldId id="342" r:id="rId47"/>
    <p:sldId id="344" r:id="rId48"/>
    <p:sldId id="343" r:id="rId49"/>
    <p:sldId id="350" r:id="rId50"/>
    <p:sldId id="307" r:id="rId51"/>
    <p:sldId id="364" r:id="rId52"/>
    <p:sldId id="326" r:id="rId53"/>
    <p:sldId id="320" r:id="rId54"/>
    <p:sldId id="354" r:id="rId55"/>
    <p:sldId id="353" r:id="rId56"/>
    <p:sldId id="279" r:id="rId57"/>
    <p:sldId id="292" r:id="rId58"/>
    <p:sldId id="355" r:id="rId59"/>
    <p:sldId id="387" r:id="rId60"/>
    <p:sldId id="388" r:id="rId61"/>
    <p:sldId id="328" r:id="rId62"/>
    <p:sldId id="280" r:id="rId63"/>
    <p:sldId id="284" r:id="rId64"/>
    <p:sldId id="337" r:id="rId65"/>
    <p:sldId id="378" r:id="rId66"/>
    <p:sldId id="384" r:id="rId67"/>
    <p:sldId id="317" r:id="rId68"/>
    <p:sldId id="385" r:id="rId69"/>
    <p:sldId id="351" r:id="rId70"/>
    <p:sldId id="338" r:id="rId71"/>
    <p:sldId id="289" r:id="rId72"/>
    <p:sldId id="340" r:id="rId73"/>
    <p:sldId id="347" r:id="rId74"/>
    <p:sldId id="383" r:id="rId75"/>
    <p:sldId id="379" r:id="rId76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797FF"/>
    <a:srgbClr val="0000CC"/>
    <a:srgbClr val="FF9999"/>
    <a:srgbClr val="006666"/>
    <a:srgbClr val="FFCCFF"/>
    <a:srgbClr val="6699FF"/>
    <a:srgbClr val="D3ECED"/>
    <a:srgbClr val="D9EDEF"/>
    <a:srgbClr val="E6BA00"/>
    <a:srgbClr val="F99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45" autoAdjust="0"/>
    <p:restoredTop sz="94660"/>
  </p:normalViewPr>
  <p:slideViewPr>
    <p:cSldViewPr showGuides="1">
      <p:cViewPr>
        <p:scale>
          <a:sx n="66" d="100"/>
          <a:sy n="66" d="100"/>
        </p:scale>
        <p:origin x="-61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28E51-7163-4448-BDDA-1857557D4F0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4577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EC82E-7AFA-4397-965C-D3F1EEB5917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3820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A357C-E84F-4C30-931D-E2A8497946C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3038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756EEA-571B-4A9B-B134-D7C35DFB71C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136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A7288-3BAE-4180-A36C-397BC580FE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07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BDC46-B81D-472B-B77A-26D98112670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7786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130EC-0B8D-4D79-BA35-85CC96B6D8C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904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558E6-EE66-4AB4-A715-71C4C4F0601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59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A9F2E-CEE9-4E0E-AEC3-4560DE396BF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85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ECC0-6B05-4484-A182-C8E5ED3FB1B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661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044C-44B7-44EC-9E99-F551FB4AC2D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1241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D9007-465A-4A7B-845A-78CF0701E3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19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AA38C21-1B1D-455A-AD6C-48A6169844A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microsoft.com/office/2007/relationships/hdphoto" Target="../media/hdphoto2.wdp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00175" y="1244600"/>
            <a:ext cx="6364288" cy="4552950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54275" name="Picture 3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76700"/>
            <a:ext cx="1682960" cy="244864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5867400" y="549275"/>
            <a:ext cx="2471738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3233738" y="1700213"/>
            <a:ext cx="2552700" cy="48577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MASTICACIÓN</a:t>
            </a:r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2652713" y="2420938"/>
            <a:ext cx="3695700" cy="32829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b="1"/>
              <a:t>Propósito</a:t>
            </a:r>
            <a:r>
              <a:rPr lang="es-ES" sz="1800" b="1"/>
              <a:t>:</a:t>
            </a:r>
          </a:p>
          <a:p>
            <a:pPr algn="l">
              <a:buSzPct val="200000"/>
              <a:buFontTx/>
              <a:buChar char="•"/>
            </a:pPr>
            <a:endParaRPr lang="es-ES" sz="1800"/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1800"/>
              <a:t> Reducir tamaño de partículas</a:t>
            </a:r>
          </a:p>
          <a:p>
            <a:pPr algn="l">
              <a:lnSpc>
                <a:spcPct val="110000"/>
              </a:lnSpc>
              <a:buSzPct val="200000"/>
            </a:pPr>
            <a:r>
              <a:rPr lang="es-ES" sz="1000"/>
              <a:t> </a:t>
            </a:r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1800"/>
              <a:t> Aumentar superficie para  </a:t>
            </a:r>
          </a:p>
          <a:p>
            <a:pPr algn="l">
              <a:lnSpc>
                <a:spcPct val="110000"/>
              </a:lnSpc>
              <a:buSzPct val="200000"/>
            </a:pPr>
            <a:r>
              <a:rPr lang="es-ES" sz="1800"/>
              <a:t>    acción enzimática</a:t>
            </a:r>
          </a:p>
          <a:p>
            <a:pPr algn="l">
              <a:lnSpc>
                <a:spcPct val="110000"/>
              </a:lnSpc>
              <a:buSzPct val="200000"/>
            </a:pPr>
            <a:endParaRPr lang="es-ES" sz="1000"/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1800"/>
              <a:t> Lubricar con saliva</a:t>
            </a:r>
          </a:p>
          <a:p>
            <a:pPr algn="l">
              <a:lnSpc>
                <a:spcPct val="110000"/>
              </a:lnSpc>
              <a:buSzPct val="200000"/>
            </a:pPr>
            <a:r>
              <a:rPr lang="es-ES" sz="1000"/>
              <a:t> </a:t>
            </a:r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1800"/>
              <a:t> Formar el BOLO</a:t>
            </a:r>
          </a:p>
          <a:p>
            <a:pPr algn="l">
              <a:lnSpc>
                <a:spcPct val="110000"/>
              </a:lnSpc>
              <a:buSzPct val="200000"/>
            </a:pPr>
            <a:endParaRPr lang="es-ES" sz="1000"/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2400" b="1"/>
              <a:t>Facilitar deglución</a:t>
            </a:r>
          </a:p>
        </p:txBody>
      </p:sp>
      <p:sp>
        <p:nvSpPr>
          <p:cNvPr id="107533" name="Line 13"/>
          <p:cNvSpPr>
            <a:spLocks noChangeShapeType="1"/>
          </p:cNvSpPr>
          <p:nvPr/>
        </p:nvSpPr>
        <p:spPr bwMode="auto">
          <a:xfrm>
            <a:off x="1476375" y="5445125"/>
            <a:ext cx="1079500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570288" y="1268413"/>
            <a:ext cx="2144712" cy="73025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>
                <a:latin typeface="Comic Sans MS" pitchFamily="66" charset="0"/>
              </a:rPr>
              <a:t>Reflejo </a:t>
            </a:r>
          </a:p>
          <a:p>
            <a:pPr algn="ctr"/>
            <a:r>
              <a:rPr lang="es-ES">
                <a:latin typeface="Comic Sans MS" pitchFamily="66" charset="0"/>
              </a:rPr>
              <a:t>MASTICACIÓN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605088" y="3255963"/>
            <a:ext cx="1103312" cy="711200"/>
          </a:xfrm>
          <a:prstGeom prst="rect">
            <a:avLst/>
          </a:prstGeom>
          <a:solidFill>
            <a:srgbClr val="FFD7AF"/>
          </a:solidFill>
          <a:ln w="9525">
            <a:solidFill>
              <a:srgbClr val="FFA14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Comida </a:t>
            </a:r>
          </a:p>
          <a:p>
            <a:r>
              <a:rPr lang="es-ES_tradnl"/>
              <a:t>boca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5584825" y="3262313"/>
            <a:ext cx="1798638" cy="711200"/>
          </a:xfrm>
          <a:prstGeom prst="rect">
            <a:avLst/>
          </a:prstGeom>
          <a:solidFill>
            <a:srgbClr val="FFB3E6"/>
          </a:solidFill>
          <a:ln w="9525">
            <a:solidFill>
              <a:srgbClr val="FF79A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Movimientos</a:t>
            </a:r>
          </a:p>
          <a:p>
            <a:r>
              <a:rPr lang="es-ES_tradnl"/>
              <a:t>masticatorios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3952875" y="2349500"/>
            <a:ext cx="1381125" cy="730250"/>
          </a:xfrm>
          <a:prstGeom prst="rect">
            <a:avLst/>
          </a:prstGeom>
          <a:solidFill>
            <a:srgbClr val="FFD7AF"/>
          </a:solidFill>
          <a:ln w="28575">
            <a:solidFill>
              <a:srgbClr val="EE77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Inicio </a:t>
            </a:r>
          </a:p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voluntario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339975" y="4167188"/>
            <a:ext cx="1630363" cy="557212"/>
          </a:xfrm>
          <a:prstGeom prst="rect">
            <a:avLst/>
          </a:prstGeom>
          <a:solidFill>
            <a:srgbClr val="FFCD9B"/>
          </a:solidFill>
          <a:ln w="38100">
            <a:solidFill>
              <a:srgbClr val="EE77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Estímulo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5543550" y="4167188"/>
            <a:ext cx="1908175" cy="557212"/>
          </a:xfrm>
          <a:prstGeom prst="rect">
            <a:avLst/>
          </a:prstGeom>
          <a:solidFill>
            <a:srgbClr val="FFABCD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</a:t>
            </a:r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3995738" y="3598863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6156325" y="404813"/>
            <a:ext cx="2471738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2" name="1 Arco"/>
          <p:cNvSpPr/>
          <p:nvPr/>
        </p:nvSpPr>
        <p:spPr bwMode="auto">
          <a:xfrm rot="10800000">
            <a:off x="3851920" y="4159198"/>
            <a:ext cx="2063328" cy="1224136"/>
          </a:xfrm>
          <a:prstGeom prst="arc">
            <a:avLst>
              <a:gd name="adj1" fmla="val 10763808"/>
              <a:gd name="adj2" fmla="val 0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3" grpId="0" animBg="1"/>
      <p:bldP spid="5147" grpId="0" animBg="1"/>
      <p:bldP spid="5150" grpId="0" animBg="1"/>
      <p:bldP spid="5154" grpId="0" animBg="1"/>
      <p:bldP spid="5155" grpId="0" animBg="1"/>
      <p:bldP spid="5156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7289800" y="309563"/>
            <a:ext cx="1470025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>
                <a:latin typeface="Comic Sans MS" pitchFamily="66" charset="0"/>
              </a:rPr>
              <a:t>Reflejo </a:t>
            </a:r>
          </a:p>
          <a:p>
            <a:pPr algn="ctr"/>
            <a:r>
              <a:rPr lang="es-ES" sz="1800">
                <a:latin typeface="Comic Sans MS" pitchFamily="66" charset="0"/>
              </a:rPr>
              <a:t>Masticación</a:t>
            </a:r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1483816" y="3765128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1339353" y="2884066"/>
            <a:ext cx="450850" cy="395287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1353598" y="1663278"/>
            <a:ext cx="498475" cy="395288"/>
          </a:xfrm>
          <a:prstGeom prst="rect">
            <a:avLst/>
          </a:prstGeom>
          <a:solidFill>
            <a:srgbClr val="90DA90"/>
          </a:solidFill>
          <a:ln w="28575">
            <a:solidFill>
              <a:srgbClr val="3BB13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/>
              <a:t>2. </a:t>
            </a: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4932363" y="620713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1" name="Text Box 7"/>
          <p:cNvSpPr txBox="1">
            <a:spLocks noChangeArrowheads="1"/>
          </p:cNvSpPr>
          <p:nvPr/>
        </p:nvSpPr>
        <p:spPr bwMode="auto">
          <a:xfrm>
            <a:off x="5587503" y="2884066"/>
            <a:ext cx="450850" cy="395287"/>
          </a:xfrm>
          <a:prstGeom prst="rect">
            <a:avLst/>
          </a:prstGeom>
          <a:solidFill>
            <a:srgbClr val="FFB3E6"/>
          </a:solidFill>
          <a:ln w="28575">
            <a:solidFill>
              <a:srgbClr val="FF2DB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3.</a:t>
            </a:r>
          </a:p>
        </p:txBody>
      </p:sp>
      <p:sp>
        <p:nvSpPr>
          <p:cNvPr id="149512" name="Text Box 8"/>
          <p:cNvSpPr txBox="1">
            <a:spLocks noChangeArrowheads="1"/>
          </p:cNvSpPr>
          <p:nvPr/>
        </p:nvSpPr>
        <p:spPr bwMode="auto">
          <a:xfrm>
            <a:off x="2215973" y="1658456"/>
            <a:ext cx="721672" cy="400110"/>
          </a:xfrm>
          <a:prstGeom prst="rect">
            <a:avLst/>
          </a:prstGeom>
          <a:solidFill>
            <a:srgbClr val="90DA9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 smtClean="0"/>
              <a:t>SNC</a:t>
            </a:r>
            <a:endParaRPr lang="es-ES" dirty="0"/>
          </a:p>
        </p:txBody>
      </p:sp>
      <p:sp>
        <p:nvSpPr>
          <p:cNvPr id="149514" name="Text Box 10"/>
          <p:cNvSpPr txBox="1">
            <a:spLocks noChangeArrowheads="1"/>
          </p:cNvSpPr>
          <p:nvPr/>
        </p:nvSpPr>
        <p:spPr bwMode="auto">
          <a:xfrm>
            <a:off x="3561853" y="1531516"/>
            <a:ext cx="2162175" cy="669925"/>
          </a:xfrm>
          <a:prstGeom prst="rect">
            <a:avLst/>
          </a:prstGeom>
          <a:solidFill>
            <a:srgbClr val="B4DE86"/>
          </a:solidFill>
          <a:ln w="28575">
            <a:solidFill>
              <a:srgbClr val="90DA9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N. Haz Solitario X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N. Sensorial V</a:t>
            </a:r>
          </a:p>
        </p:txBody>
      </p:sp>
      <p:sp>
        <p:nvSpPr>
          <p:cNvPr id="149515" name="Text Box 11"/>
          <p:cNvSpPr txBox="1">
            <a:spLocks noChangeArrowheads="1"/>
          </p:cNvSpPr>
          <p:nvPr/>
        </p:nvSpPr>
        <p:spPr bwMode="auto">
          <a:xfrm>
            <a:off x="1987053" y="3330153"/>
            <a:ext cx="1179513" cy="650875"/>
          </a:xfrm>
          <a:prstGeom prst="rect">
            <a:avLst/>
          </a:prstGeom>
          <a:solidFill>
            <a:srgbClr val="A7CB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Cav bucal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V, IX</a:t>
            </a:r>
          </a:p>
        </p:txBody>
      </p:sp>
      <p:sp>
        <p:nvSpPr>
          <p:cNvPr id="149516" name="Text Box 12"/>
          <p:cNvSpPr txBox="1">
            <a:spLocks noChangeArrowheads="1"/>
          </p:cNvSpPr>
          <p:nvPr/>
        </p:nvSpPr>
        <p:spPr bwMode="auto">
          <a:xfrm>
            <a:off x="6236791" y="3330153"/>
            <a:ext cx="1422400" cy="650875"/>
          </a:xfrm>
          <a:prstGeom prst="rect">
            <a:avLst/>
          </a:prstGeom>
          <a:solidFill>
            <a:srgbClr val="FFB3E6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N. Motores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V, VII, XII</a:t>
            </a:r>
          </a:p>
        </p:txBody>
      </p:sp>
      <p:sp>
        <p:nvSpPr>
          <p:cNvPr id="149517" name="Rectangle 13"/>
          <p:cNvSpPr>
            <a:spLocks noChangeArrowheads="1"/>
          </p:cNvSpPr>
          <p:nvPr/>
        </p:nvSpPr>
        <p:spPr bwMode="auto">
          <a:xfrm>
            <a:off x="6303466" y="2893591"/>
            <a:ext cx="1276350" cy="376237"/>
          </a:xfrm>
          <a:prstGeom prst="rect">
            <a:avLst/>
          </a:prstGeom>
          <a:solidFill>
            <a:srgbClr val="FFB3E6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Eferentes</a:t>
            </a:r>
          </a:p>
        </p:txBody>
      </p:sp>
      <p:sp>
        <p:nvSpPr>
          <p:cNvPr id="149518" name="Rectangle 14"/>
          <p:cNvSpPr>
            <a:spLocks noChangeArrowheads="1"/>
          </p:cNvSpPr>
          <p:nvPr/>
        </p:nvSpPr>
        <p:spPr bwMode="auto">
          <a:xfrm>
            <a:off x="1917203" y="2893591"/>
            <a:ext cx="1300163" cy="376237"/>
          </a:xfrm>
          <a:prstGeom prst="rect">
            <a:avLst/>
          </a:prstGeom>
          <a:solidFill>
            <a:srgbClr val="A7CB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Aferentes</a:t>
            </a:r>
          </a:p>
        </p:txBody>
      </p:sp>
      <p:sp>
        <p:nvSpPr>
          <p:cNvPr id="149519" name="Text Box 15"/>
          <p:cNvSpPr txBox="1">
            <a:spLocks noChangeArrowheads="1"/>
          </p:cNvSpPr>
          <p:nvPr/>
        </p:nvSpPr>
        <p:spPr bwMode="auto">
          <a:xfrm>
            <a:off x="1628278" y="4628728"/>
            <a:ext cx="1836738" cy="395288"/>
          </a:xfrm>
          <a:prstGeom prst="rect">
            <a:avLst/>
          </a:prstGeom>
          <a:solidFill>
            <a:srgbClr val="97BAFF"/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Comida en boca</a:t>
            </a:r>
          </a:p>
        </p:txBody>
      </p:sp>
      <p:sp>
        <p:nvSpPr>
          <p:cNvPr id="149520" name="Line 16"/>
          <p:cNvSpPr>
            <a:spLocks noChangeShapeType="1"/>
          </p:cNvSpPr>
          <p:nvPr/>
        </p:nvSpPr>
        <p:spPr bwMode="auto">
          <a:xfrm flipH="1" flipV="1">
            <a:off x="2576808" y="3981028"/>
            <a:ext cx="1" cy="6429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1" name="Line 17"/>
          <p:cNvSpPr>
            <a:spLocks noChangeShapeType="1"/>
          </p:cNvSpPr>
          <p:nvPr/>
        </p:nvSpPr>
        <p:spPr bwMode="auto">
          <a:xfrm flipV="1">
            <a:off x="2636341" y="2082378"/>
            <a:ext cx="0" cy="8112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2" name="Line 18"/>
          <p:cNvSpPr>
            <a:spLocks noChangeShapeType="1"/>
          </p:cNvSpPr>
          <p:nvPr/>
        </p:nvSpPr>
        <p:spPr bwMode="auto">
          <a:xfrm>
            <a:off x="6955928" y="2323678"/>
            <a:ext cx="0" cy="5032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3" name="Text Box 19"/>
          <p:cNvSpPr txBox="1">
            <a:spLocks noChangeArrowheads="1"/>
          </p:cNvSpPr>
          <p:nvPr/>
        </p:nvSpPr>
        <p:spPr bwMode="auto">
          <a:xfrm>
            <a:off x="6033591" y="4916066"/>
            <a:ext cx="1927225" cy="1323975"/>
          </a:xfrm>
          <a:prstGeom prst="rect">
            <a:avLst/>
          </a:prstGeom>
          <a:solidFill>
            <a:srgbClr val="FFB3E6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 Masticadores</a:t>
            </a:r>
          </a:p>
          <a:p>
            <a:r>
              <a:rPr lang="es-ES_tradnl" sz="1600" b="1"/>
              <a:t>Orbicular labios, </a:t>
            </a:r>
          </a:p>
          <a:p>
            <a:r>
              <a:rPr lang="es-ES_tradnl" sz="1600" b="1"/>
              <a:t>Buccinador</a:t>
            </a:r>
          </a:p>
          <a:p>
            <a:r>
              <a:rPr lang="es-ES_tradnl" sz="1600" b="1"/>
              <a:t>Piso de la boca</a:t>
            </a:r>
          </a:p>
          <a:p>
            <a:r>
              <a:rPr lang="es-ES_tradnl" sz="1600" b="1"/>
              <a:t>Lengua</a:t>
            </a:r>
          </a:p>
        </p:txBody>
      </p:sp>
      <p:sp>
        <p:nvSpPr>
          <p:cNvPr id="149524" name="Text Box 20"/>
          <p:cNvSpPr txBox="1">
            <a:spLocks noChangeArrowheads="1"/>
          </p:cNvSpPr>
          <p:nvPr/>
        </p:nvSpPr>
        <p:spPr bwMode="auto">
          <a:xfrm>
            <a:off x="5704978" y="4436641"/>
            <a:ext cx="2611438" cy="374650"/>
          </a:xfrm>
          <a:prstGeom prst="rect">
            <a:avLst/>
          </a:prstGeom>
          <a:noFill/>
          <a:ln w="38100">
            <a:solidFill>
              <a:srgbClr val="FF79A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Act. Refleja Oscilatoria</a:t>
            </a:r>
          </a:p>
        </p:txBody>
      </p:sp>
      <p:sp>
        <p:nvSpPr>
          <p:cNvPr id="149525" name="Line 21"/>
          <p:cNvSpPr>
            <a:spLocks noChangeShapeType="1"/>
          </p:cNvSpPr>
          <p:nvPr/>
        </p:nvSpPr>
        <p:spPr bwMode="auto">
          <a:xfrm flipH="1">
            <a:off x="6955928" y="3981028"/>
            <a:ext cx="0" cy="5032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7" name="Text Box 23"/>
          <p:cNvSpPr txBox="1">
            <a:spLocks noChangeArrowheads="1"/>
          </p:cNvSpPr>
          <p:nvPr/>
        </p:nvSpPr>
        <p:spPr bwMode="auto">
          <a:xfrm>
            <a:off x="6383560" y="1388641"/>
            <a:ext cx="1220787" cy="944562"/>
          </a:xfrm>
          <a:prstGeom prst="rect">
            <a:avLst/>
          </a:prstGeom>
          <a:solidFill>
            <a:srgbClr val="B4DE86"/>
          </a:solidFill>
          <a:ln w="28575">
            <a:solidFill>
              <a:srgbClr val="90DA9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Corteza 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sensorial 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motora</a:t>
            </a:r>
          </a:p>
        </p:txBody>
      </p:sp>
      <p:sp>
        <p:nvSpPr>
          <p:cNvPr id="149528" name="Text Box 24"/>
          <p:cNvSpPr txBox="1">
            <a:spLocks noChangeArrowheads="1"/>
          </p:cNvSpPr>
          <p:nvPr/>
        </p:nvSpPr>
        <p:spPr bwMode="auto">
          <a:xfrm>
            <a:off x="1766391" y="5212928"/>
            <a:ext cx="1428750" cy="495300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Estímulo</a:t>
            </a:r>
          </a:p>
        </p:txBody>
      </p:sp>
      <p:sp>
        <p:nvSpPr>
          <p:cNvPr id="149529" name="Text Box 25"/>
          <p:cNvSpPr txBox="1">
            <a:spLocks noChangeArrowheads="1"/>
          </p:cNvSpPr>
          <p:nvPr/>
        </p:nvSpPr>
        <p:spPr bwMode="auto">
          <a:xfrm>
            <a:off x="4220666" y="5204991"/>
            <a:ext cx="1663700" cy="495300"/>
          </a:xfrm>
          <a:prstGeom prst="rect">
            <a:avLst/>
          </a:prstGeom>
          <a:solidFill>
            <a:srgbClr val="FFABCD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</a:t>
            </a:r>
          </a:p>
        </p:txBody>
      </p:sp>
      <p:sp>
        <p:nvSpPr>
          <p:cNvPr id="149530" name="Line 26"/>
          <p:cNvSpPr>
            <a:spLocks noChangeShapeType="1"/>
          </p:cNvSpPr>
          <p:nvPr/>
        </p:nvSpPr>
        <p:spPr bwMode="auto">
          <a:xfrm>
            <a:off x="5660528" y="1916832"/>
            <a:ext cx="72303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32" name="Text Box 28"/>
          <p:cNvSpPr txBox="1">
            <a:spLocks noChangeArrowheads="1"/>
          </p:cNvSpPr>
          <p:nvPr/>
        </p:nvSpPr>
        <p:spPr bwMode="auto">
          <a:xfrm>
            <a:off x="539552" y="696800"/>
            <a:ext cx="6159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9535" name="Freeform 31"/>
          <p:cNvSpPr>
            <a:spLocks/>
          </p:cNvSpPr>
          <p:nvPr/>
        </p:nvSpPr>
        <p:spPr bwMode="auto">
          <a:xfrm>
            <a:off x="2563315" y="5708228"/>
            <a:ext cx="2449513" cy="673100"/>
          </a:xfrm>
          <a:custGeom>
            <a:avLst/>
            <a:gdLst>
              <a:gd name="T0" fmla="*/ 0 w 1633"/>
              <a:gd name="T1" fmla="*/ 0 h 424"/>
              <a:gd name="T2" fmla="*/ 453 w 1633"/>
              <a:gd name="T3" fmla="*/ 363 h 424"/>
              <a:gd name="T4" fmla="*/ 1360 w 1633"/>
              <a:gd name="T5" fmla="*/ 363 h 424"/>
              <a:gd name="T6" fmla="*/ 1633 w 1633"/>
              <a:gd name="T7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3" h="424">
                <a:moveTo>
                  <a:pt x="0" y="0"/>
                </a:moveTo>
                <a:cubicBezTo>
                  <a:pt x="113" y="151"/>
                  <a:pt x="226" y="302"/>
                  <a:pt x="453" y="363"/>
                </a:cubicBezTo>
                <a:cubicBezTo>
                  <a:pt x="680" y="424"/>
                  <a:pt x="1163" y="424"/>
                  <a:pt x="1360" y="363"/>
                </a:cubicBezTo>
                <a:cubicBezTo>
                  <a:pt x="1557" y="302"/>
                  <a:pt x="1595" y="151"/>
                  <a:pt x="1633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" name="Line 26"/>
          <p:cNvSpPr>
            <a:spLocks noChangeShapeType="1"/>
          </p:cNvSpPr>
          <p:nvPr/>
        </p:nvSpPr>
        <p:spPr bwMode="auto">
          <a:xfrm>
            <a:off x="2915816" y="1916832"/>
            <a:ext cx="72303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9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8" grpId="0" animBg="1"/>
      <p:bldP spid="149509" grpId="0" animBg="1"/>
      <p:bldP spid="149511" grpId="0" animBg="1"/>
      <p:bldP spid="149512" grpId="0" animBg="1"/>
      <p:bldP spid="149514" grpId="0" animBg="1"/>
      <p:bldP spid="149515" grpId="0" animBg="1"/>
      <p:bldP spid="149516" grpId="0" animBg="1"/>
      <p:bldP spid="149517" grpId="0" animBg="1"/>
      <p:bldP spid="149518" grpId="0" animBg="1"/>
      <p:bldP spid="149519" grpId="0" animBg="1"/>
      <p:bldP spid="149519" grpId="1" animBg="1"/>
      <p:bldP spid="149519" grpId="2" animBg="1"/>
      <p:bldP spid="149520" grpId="0" animBg="1"/>
      <p:bldP spid="149521" grpId="0" animBg="1"/>
      <p:bldP spid="149522" grpId="0" animBg="1"/>
      <p:bldP spid="149523" grpId="0" animBg="1"/>
      <p:bldP spid="149524" grpId="0" animBg="1"/>
      <p:bldP spid="149525" grpId="0" animBg="1"/>
      <p:bldP spid="149527" grpId="0" animBg="1"/>
      <p:bldP spid="149528" grpId="0" animBg="1"/>
      <p:bldP spid="149529" grpId="0" animBg="1"/>
      <p:bldP spid="149530" grpId="0" animBg="1"/>
      <p:bldP spid="149535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3" b="26260"/>
          <a:stretch>
            <a:fillRect/>
          </a:stretch>
        </p:blipFill>
        <p:spPr>
          <a:xfrm>
            <a:off x="1187450" y="404813"/>
            <a:ext cx="5745163" cy="4927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8" descr="mouton-chewing-g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97425"/>
            <a:ext cx="1584325" cy="128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bgum"/>
          <p:cNvPicPr>
            <a:picLocks noChangeAspect="1" noChangeArrowheads="1"/>
          </p:cNvPicPr>
          <p:nvPr/>
        </p:nvPicPr>
        <p:blipFill>
          <a:blip r:embed="rId4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9993" b="9993"/>
          <a:stretch>
            <a:fillRect/>
          </a:stretch>
        </p:blipFill>
        <p:spPr bwMode="auto">
          <a:xfrm>
            <a:off x="6516688" y="3933825"/>
            <a:ext cx="21336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6297613" y="2325688"/>
            <a:ext cx="1704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</a:rPr>
              <a:t>Musculatura </a:t>
            </a:r>
          </a:p>
          <a:p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</a:rPr>
              <a:t>esquelética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2554288" y="5445125"/>
            <a:ext cx="40338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El ciclo termina al deglutir la comida</a:t>
            </a:r>
          </a:p>
          <a:p>
            <a:r>
              <a:rPr lang="es-ES" sz="1800"/>
              <a:t>Con el chicle persiste por horas…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6011863" y="3252788"/>
            <a:ext cx="2295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Rebajar de peso </a:t>
            </a:r>
          </a:p>
          <a:p>
            <a:r>
              <a:rPr lang="es-ES" sz="1800"/>
              <a:t>masticando chicle??</a:t>
            </a:r>
          </a:p>
        </p:txBody>
      </p:sp>
      <p:sp>
        <p:nvSpPr>
          <p:cNvPr id="3094" name="Oval 22"/>
          <p:cNvSpPr>
            <a:spLocks noChangeArrowheads="1"/>
          </p:cNvSpPr>
          <p:nvPr/>
        </p:nvSpPr>
        <p:spPr bwMode="auto">
          <a:xfrm>
            <a:off x="1331913" y="333375"/>
            <a:ext cx="4752975" cy="18002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6948488" y="476250"/>
            <a:ext cx="1470025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>
                <a:latin typeface="Comic Sans MS" pitchFamily="66" charset="0"/>
              </a:rPr>
              <a:t>Reflejo </a:t>
            </a:r>
          </a:p>
          <a:p>
            <a:pPr algn="ctr"/>
            <a:r>
              <a:rPr lang="es-ES" sz="1800">
                <a:latin typeface="Comic Sans MS" pitchFamily="66" charset="0"/>
              </a:rPr>
              <a:t>Masticación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7" grpId="0"/>
      <p:bldP spid="3090" grpId="0"/>
      <p:bldP spid="3091" grpId="0"/>
      <p:bldP spid="309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86" name="Line 26"/>
          <p:cNvSpPr>
            <a:spLocks noChangeShapeType="1"/>
          </p:cNvSpPr>
          <p:nvPr/>
        </p:nvSpPr>
        <p:spPr bwMode="auto">
          <a:xfrm>
            <a:off x="4211638" y="1628775"/>
            <a:ext cx="0" cy="2736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70" name="Text Box 10"/>
          <p:cNvSpPr txBox="1">
            <a:spLocks noChangeArrowheads="1"/>
          </p:cNvSpPr>
          <p:nvPr/>
        </p:nvSpPr>
        <p:spPr bwMode="auto">
          <a:xfrm>
            <a:off x="6948488" y="476250"/>
            <a:ext cx="1470025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>
                <a:latin typeface="Comic Sans MS" pitchFamily="66" charset="0"/>
              </a:rPr>
              <a:t>Reflejo </a:t>
            </a:r>
          </a:p>
          <a:p>
            <a:pPr algn="ctr"/>
            <a:r>
              <a:rPr lang="es-ES" sz="1800">
                <a:latin typeface="Comic Sans MS" pitchFamily="66" charset="0"/>
              </a:rPr>
              <a:t>Masticación</a:t>
            </a:r>
          </a:p>
        </p:txBody>
      </p:sp>
      <p:sp>
        <p:nvSpPr>
          <p:cNvPr id="168972" name="Text Box 12"/>
          <p:cNvSpPr txBox="1">
            <a:spLocks noChangeArrowheads="1"/>
          </p:cNvSpPr>
          <p:nvPr/>
        </p:nvSpPr>
        <p:spPr bwMode="auto">
          <a:xfrm>
            <a:off x="1390650" y="692150"/>
            <a:ext cx="1765300" cy="641350"/>
          </a:xfrm>
          <a:prstGeom prst="rect">
            <a:avLst/>
          </a:prstGeom>
          <a:solidFill>
            <a:srgbClr val="FFF2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INICIO</a:t>
            </a:r>
          </a:p>
          <a:p>
            <a:pPr algn="l"/>
            <a:r>
              <a:rPr lang="es-ES" sz="1800"/>
              <a:t>VOLUNTARIO</a:t>
            </a:r>
          </a:p>
        </p:txBody>
      </p:sp>
      <p:sp>
        <p:nvSpPr>
          <p:cNvPr id="168973" name="Text Box 13"/>
          <p:cNvSpPr txBox="1">
            <a:spLocks noChangeArrowheads="1"/>
          </p:cNvSpPr>
          <p:nvPr/>
        </p:nvSpPr>
        <p:spPr bwMode="auto">
          <a:xfrm>
            <a:off x="3338513" y="549275"/>
            <a:ext cx="1931987" cy="915988"/>
          </a:xfrm>
          <a:prstGeom prst="rect">
            <a:avLst/>
          </a:prstGeom>
          <a:solidFill>
            <a:srgbClr val="FFF2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Abrir la boca</a:t>
            </a:r>
          </a:p>
          <a:p>
            <a:pPr algn="l"/>
            <a:r>
              <a:rPr lang="es-ES" sz="1800"/>
              <a:t>Colocar alimento</a:t>
            </a:r>
          </a:p>
          <a:p>
            <a:pPr algn="l"/>
            <a:r>
              <a:rPr lang="es-ES" sz="1800"/>
              <a:t>Cerrar la boca</a:t>
            </a:r>
          </a:p>
        </p:txBody>
      </p:sp>
      <p:sp>
        <p:nvSpPr>
          <p:cNvPr id="168974" name="Text Box 14"/>
          <p:cNvSpPr txBox="1">
            <a:spLocks noChangeArrowheads="1"/>
          </p:cNvSpPr>
          <p:nvPr/>
        </p:nvSpPr>
        <p:spPr bwMode="auto">
          <a:xfrm>
            <a:off x="1403350" y="1628775"/>
            <a:ext cx="1211263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REFLEJO</a:t>
            </a:r>
          </a:p>
        </p:txBody>
      </p:sp>
      <p:sp>
        <p:nvSpPr>
          <p:cNvPr id="168975" name="Text Box 15"/>
          <p:cNvSpPr txBox="1">
            <a:spLocks noChangeArrowheads="1"/>
          </p:cNvSpPr>
          <p:nvPr/>
        </p:nvSpPr>
        <p:spPr bwMode="auto">
          <a:xfrm>
            <a:off x="3338513" y="1628775"/>
            <a:ext cx="1808162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Comida en boca</a:t>
            </a:r>
          </a:p>
        </p:txBody>
      </p:sp>
      <p:sp>
        <p:nvSpPr>
          <p:cNvPr id="168976" name="Text Box 16"/>
          <p:cNvSpPr txBox="1">
            <a:spLocks noChangeArrowheads="1"/>
          </p:cNvSpPr>
          <p:nvPr/>
        </p:nvSpPr>
        <p:spPr bwMode="auto">
          <a:xfrm>
            <a:off x="3359150" y="2060575"/>
            <a:ext cx="2436813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Relajación maseteros</a:t>
            </a:r>
          </a:p>
        </p:txBody>
      </p:sp>
      <p:sp>
        <p:nvSpPr>
          <p:cNvPr id="168977" name="Text Box 17"/>
          <p:cNvSpPr txBox="1">
            <a:spLocks noChangeArrowheads="1"/>
          </p:cNvSpPr>
          <p:nvPr/>
        </p:nvSpPr>
        <p:spPr bwMode="auto">
          <a:xfrm>
            <a:off x="3348038" y="2492375"/>
            <a:ext cx="1839912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Cae maxilar inf.</a:t>
            </a:r>
          </a:p>
        </p:txBody>
      </p:sp>
      <p:sp>
        <p:nvSpPr>
          <p:cNvPr id="168978" name="Text Box 18"/>
          <p:cNvSpPr txBox="1">
            <a:spLocks noChangeArrowheads="1"/>
          </p:cNvSpPr>
          <p:nvPr/>
        </p:nvSpPr>
        <p:spPr bwMode="auto">
          <a:xfrm>
            <a:off x="3338513" y="2924175"/>
            <a:ext cx="2725737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Estiramiento maseteros</a:t>
            </a:r>
          </a:p>
        </p:txBody>
      </p:sp>
      <p:sp>
        <p:nvSpPr>
          <p:cNvPr id="168979" name="Text Box 19"/>
          <p:cNvSpPr txBox="1">
            <a:spLocks noChangeArrowheads="1"/>
          </p:cNvSpPr>
          <p:nvPr/>
        </p:nvSpPr>
        <p:spPr bwMode="auto">
          <a:xfrm>
            <a:off x="3338513" y="3357563"/>
            <a:ext cx="2033587" cy="366712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Reflejo miotático</a:t>
            </a:r>
          </a:p>
        </p:txBody>
      </p:sp>
      <p:sp>
        <p:nvSpPr>
          <p:cNvPr id="168980" name="Text Box 20"/>
          <p:cNvSpPr txBox="1">
            <a:spLocks noChangeArrowheads="1"/>
          </p:cNvSpPr>
          <p:nvPr/>
        </p:nvSpPr>
        <p:spPr bwMode="auto">
          <a:xfrm>
            <a:off x="3348038" y="3789363"/>
            <a:ext cx="2609850" cy="366712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Contracción maseteros</a:t>
            </a:r>
          </a:p>
        </p:txBody>
      </p:sp>
      <p:sp>
        <p:nvSpPr>
          <p:cNvPr id="168981" name="Text Box 21"/>
          <p:cNvSpPr txBox="1">
            <a:spLocks noChangeArrowheads="1"/>
          </p:cNvSpPr>
          <p:nvPr/>
        </p:nvSpPr>
        <p:spPr bwMode="auto">
          <a:xfrm>
            <a:off x="3348038" y="4365625"/>
            <a:ext cx="1997075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Sube maxilar inf.</a:t>
            </a:r>
          </a:p>
        </p:txBody>
      </p:sp>
      <p:sp>
        <p:nvSpPr>
          <p:cNvPr id="168982" name="Text Box 22"/>
          <p:cNvSpPr txBox="1">
            <a:spLocks noChangeArrowheads="1"/>
          </p:cNvSpPr>
          <p:nvPr/>
        </p:nvSpPr>
        <p:spPr bwMode="auto">
          <a:xfrm>
            <a:off x="2432050" y="5013325"/>
            <a:ext cx="1265238" cy="641350"/>
          </a:xfrm>
          <a:prstGeom prst="rect">
            <a:avLst/>
          </a:prstGeom>
          <a:solidFill>
            <a:srgbClr val="BDFF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Deglución </a:t>
            </a:r>
          </a:p>
          <a:p>
            <a:pPr algn="l"/>
            <a:r>
              <a:rPr lang="es-ES" sz="1800"/>
              <a:t>comida</a:t>
            </a:r>
          </a:p>
        </p:txBody>
      </p:sp>
      <p:sp>
        <p:nvSpPr>
          <p:cNvPr id="168983" name="Text Box 23"/>
          <p:cNvSpPr txBox="1">
            <a:spLocks noChangeArrowheads="1"/>
          </p:cNvSpPr>
          <p:nvPr/>
        </p:nvSpPr>
        <p:spPr bwMode="auto">
          <a:xfrm>
            <a:off x="2432050" y="5956300"/>
            <a:ext cx="1592263" cy="669925"/>
          </a:xfrm>
          <a:prstGeom prst="rect">
            <a:avLst/>
          </a:prstGeom>
          <a:solidFill>
            <a:srgbClr val="BDFFB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/>
              <a:t>Cesa reflejo </a:t>
            </a:r>
          </a:p>
          <a:p>
            <a:r>
              <a:rPr lang="es-ES" sz="1800"/>
              <a:t>masticación</a:t>
            </a:r>
          </a:p>
        </p:txBody>
      </p:sp>
      <p:sp>
        <p:nvSpPr>
          <p:cNvPr id="168984" name="Text Box 24"/>
          <p:cNvSpPr txBox="1">
            <a:spLocks noChangeArrowheads="1"/>
          </p:cNvSpPr>
          <p:nvPr/>
        </p:nvSpPr>
        <p:spPr bwMode="auto">
          <a:xfrm>
            <a:off x="5140325" y="4946650"/>
            <a:ext cx="2178050" cy="650875"/>
          </a:xfrm>
          <a:prstGeom prst="rect">
            <a:avLst/>
          </a:prstGeom>
          <a:solidFill>
            <a:srgbClr val="FFC1C1"/>
          </a:solidFill>
          <a:ln w="9525">
            <a:solidFill>
              <a:srgbClr val="F49AE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Continua presencia</a:t>
            </a:r>
          </a:p>
          <a:p>
            <a:pPr algn="l"/>
            <a:r>
              <a:rPr lang="es-ES" sz="1800"/>
              <a:t>Comida o chicle</a:t>
            </a:r>
          </a:p>
        </p:txBody>
      </p:sp>
      <p:sp>
        <p:nvSpPr>
          <p:cNvPr id="168985" name="Text Box 25"/>
          <p:cNvSpPr txBox="1">
            <a:spLocks noChangeArrowheads="1"/>
          </p:cNvSpPr>
          <p:nvPr/>
        </p:nvSpPr>
        <p:spPr bwMode="auto">
          <a:xfrm>
            <a:off x="5148263" y="5883275"/>
            <a:ext cx="1963737" cy="669925"/>
          </a:xfrm>
          <a:prstGeom prst="rect">
            <a:avLst/>
          </a:prstGeom>
          <a:solidFill>
            <a:srgbClr val="FFC1C1"/>
          </a:solidFill>
          <a:ln w="28575">
            <a:solidFill>
              <a:srgbClr val="EB4BC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/>
              <a:t>Continua círculo </a:t>
            </a:r>
          </a:p>
          <a:p>
            <a:r>
              <a:rPr lang="es-ES" sz="1800"/>
              <a:t>anterior</a:t>
            </a:r>
          </a:p>
        </p:txBody>
      </p:sp>
      <p:sp>
        <p:nvSpPr>
          <p:cNvPr id="168987" name="Line 27"/>
          <p:cNvSpPr>
            <a:spLocks noChangeShapeType="1"/>
          </p:cNvSpPr>
          <p:nvPr/>
        </p:nvSpPr>
        <p:spPr bwMode="auto">
          <a:xfrm flipH="1">
            <a:off x="3059113" y="4724400"/>
            <a:ext cx="2889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88" name="Line 28"/>
          <p:cNvSpPr>
            <a:spLocks noChangeShapeType="1"/>
          </p:cNvSpPr>
          <p:nvPr/>
        </p:nvSpPr>
        <p:spPr bwMode="auto">
          <a:xfrm>
            <a:off x="5292725" y="4724400"/>
            <a:ext cx="719138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89" name="Line 29"/>
          <p:cNvSpPr>
            <a:spLocks noChangeShapeType="1"/>
          </p:cNvSpPr>
          <p:nvPr/>
        </p:nvSpPr>
        <p:spPr bwMode="auto">
          <a:xfrm>
            <a:off x="2987675" y="566102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90" name="Line 30"/>
          <p:cNvSpPr>
            <a:spLocks noChangeShapeType="1"/>
          </p:cNvSpPr>
          <p:nvPr/>
        </p:nvSpPr>
        <p:spPr bwMode="auto">
          <a:xfrm>
            <a:off x="6084888" y="558958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91" name="Text Box 31"/>
          <p:cNvSpPr txBox="1">
            <a:spLocks noChangeArrowheads="1"/>
          </p:cNvSpPr>
          <p:nvPr/>
        </p:nvSpPr>
        <p:spPr bwMode="auto">
          <a:xfrm>
            <a:off x="6227763" y="549275"/>
            <a:ext cx="6159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86" grpId="0" animBg="1"/>
      <p:bldP spid="168972" grpId="0" animBg="1"/>
      <p:bldP spid="168973" grpId="0" animBg="1"/>
      <p:bldP spid="168974" grpId="0" animBg="1"/>
      <p:bldP spid="168975" grpId="0" animBg="1"/>
      <p:bldP spid="168976" grpId="0" animBg="1"/>
      <p:bldP spid="168977" grpId="0" animBg="1"/>
      <p:bldP spid="168978" grpId="0" animBg="1"/>
      <p:bldP spid="168979" grpId="0" animBg="1"/>
      <p:bldP spid="168980" grpId="0" animBg="1"/>
      <p:bldP spid="168981" grpId="0" animBg="1"/>
      <p:bldP spid="168982" grpId="0" animBg="1"/>
      <p:bldP spid="168983" grpId="0" animBg="1"/>
      <p:bldP spid="168984" grpId="0" animBg="1"/>
      <p:bldP spid="168985" grpId="0" animBg="1"/>
      <p:bldP spid="168987" grpId="0" animBg="1"/>
      <p:bldP spid="168988" grpId="0" animBg="1"/>
      <p:bldP spid="168989" grpId="0" animBg="1"/>
      <p:bldP spid="1689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7093148" y="1112242"/>
            <a:ext cx="147002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Masticación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1954810" y="3068087"/>
            <a:ext cx="5224507" cy="1585049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" sz="8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s-ES" sz="2400" dirty="0" err="1" smtClean="0"/>
              <a:t>Edéntulos</a:t>
            </a:r>
            <a:endParaRPr lang="es-ES" sz="2400" dirty="0"/>
          </a:p>
          <a:p>
            <a:pPr algn="l"/>
            <a:endParaRPr lang="es-ES" sz="9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s-ES" sz="2400" dirty="0" smtClean="0"/>
              <a:t>Trastornos </a:t>
            </a:r>
            <a:r>
              <a:rPr lang="es-ES" sz="2400" dirty="0"/>
              <a:t>del </a:t>
            </a:r>
            <a:r>
              <a:rPr lang="es-ES" sz="2400" dirty="0" err="1" smtClean="0"/>
              <a:t>músc</a:t>
            </a:r>
            <a:r>
              <a:rPr lang="es-ES" sz="2400" dirty="0" smtClean="0"/>
              <a:t>. </a:t>
            </a:r>
            <a:r>
              <a:rPr lang="es-ES" sz="2400" dirty="0"/>
              <a:t>esquelético</a:t>
            </a:r>
          </a:p>
          <a:p>
            <a:pPr algn="l"/>
            <a:r>
              <a:rPr lang="es-ES" sz="2400" dirty="0"/>
              <a:t>     </a:t>
            </a:r>
            <a:r>
              <a:rPr lang="es-ES" sz="2400" i="1" dirty="0" smtClean="0"/>
              <a:t>Miastenia </a:t>
            </a:r>
            <a:r>
              <a:rPr lang="es-ES" sz="2400" i="1" dirty="0" err="1"/>
              <a:t>gravis</a:t>
            </a:r>
            <a:endParaRPr lang="es-ES" sz="2400" i="1" dirty="0"/>
          </a:p>
          <a:p>
            <a:pPr algn="l"/>
            <a:endParaRPr lang="es-ES" sz="800" i="1" dirty="0"/>
          </a:p>
        </p:txBody>
      </p:sp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2071027" y="2409372"/>
            <a:ext cx="4992071" cy="461665"/>
          </a:xfrm>
          <a:prstGeom prst="rect">
            <a:avLst/>
          </a:prstGeom>
          <a:solidFill>
            <a:srgbClr val="A4D6DA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PROBLEMAS DE MASTICACIÓN</a:t>
            </a:r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6132711" y="548680"/>
            <a:ext cx="2471737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6516688" y="981075"/>
            <a:ext cx="180022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2828131" y="2133600"/>
            <a:ext cx="3487737" cy="28956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Glándulas, tipos de saliva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Reflejos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Formación de saliva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Contenido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Funciones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Trastornos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8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28009" name="Text Box 9"/>
          <p:cNvSpPr txBox="1">
            <a:spLocks noChangeArrowheads="1"/>
          </p:cNvSpPr>
          <p:nvPr/>
        </p:nvSpPr>
        <p:spPr bwMode="auto">
          <a:xfrm>
            <a:off x="5849938" y="452438"/>
            <a:ext cx="2471737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86" name="Rectangle 30"/>
          <p:cNvSpPr>
            <a:spLocks noChangeArrowheads="1"/>
          </p:cNvSpPr>
          <p:nvPr/>
        </p:nvSpPr>
        <p:spPr bwMode="auto">
          <a:xfrm>
            <a:off x="757238" y="550863"/>
            <a:ext cx="6910387" cy="1273175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rgbClr val="99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lIns="80962" tIns="41275" rIns="80962" bIns="41275" anchor="b"/>
          <a:lstStyle/>
          <a:p>
            <a:endParaRPr lang="es-VE"/>
          </a:p>
        </p:txBody>
      </p:sp>
      <p:pic>
        <p:nvPicPr>
          <p:cNvPr id="70688" name="Picture 3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6" t="10046" r="24277"/>
          <a:stretch>
            <a:fillRect/>
          </a:stretch>
        </p:blipFill>
        <p:spPr bwMode="auto">
          <a:xfrm>
            <a:off x="1979613" y="836613"/>
            <a:ext cx="4319587" cy="547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70689" name="Rectangle 33"/>
          <p:cNvSpPr>
            <a:spLocks noChangeArrowheads="1"/>
          </p:cNvSpPr>
          <p:nvPr/>
        </p:nvSpPr>
        <p:spPr bwMode="auto">
          <a:xfrm>
            <a:off x="1981200" y="3933825"/>
            <a:ext cx="719138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70692" name="Text Box 36"/>
          <p:cNvSpPr txBox="1">
            <a:spLocks noChangeArrowheads="1"/>
          </p:cNvSpPr>
          <p:nvPr/>
        </p:nvSpPr>
        <p:spPr bwMode="auto">
          <a:xfrm>
            <a:off x="1489075" y="3933825"/>
            <a:ext cx="1200150" cy="700088"/>
          </a:xfrm>
          <a:prstGeom prst="rect">
            <a:avLst/>
          </a:prstGeom>
          <a:solidFill>
            <a:srgbClr val="D9EDEF"/>
          </a:solidFill>
          <a:ln w="2857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Parótida</a:t>
            </a:r>
          </a:p>
          <a:p>
            <a:r>
              <a:rPr lang="es-ES" sz="1800"/>
              <a:t>serosa</a:t>
            </a:r>
            <a:endParaRPr lang="es-ES"/>
          </a:p>
        </p:txBody>
      </p: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1400175" y="5426075"/>
            <a:ext cx="1541463" cy="700088"/>
          </a:xfrm>
          <a:prstGeom prst="rect">
            <a:avLst/>
          </a:prstGeom>
          <a:solidFill>
            <a:srgbClr val="D9EDEF"/>
          </a:solidFill>
          <a:ln w="2857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Submaxilar</a:t>
            </a:r>
          </a:p>
          <a:p>
            <a:r>
              <a:rPr lang="es-ES" sz="1800"/>
              <a:t>mixta</a:t>
            </a:r>
            <a:endParaRPr lang="es-ES"/>
          </a:p>
        </p:txBody>
      </p:sp>
      <p:sp>
        <p:nvSpPr>
          <p:cNvPr id="70695" name="Rectangle 39"/>
          <p:cNvSpPr>
            <a:spLocks noChangeArrowheads="1"/>
          </p:cNvSpPr>
          <p:nvPr/>
        </p:nvSpPr>
        <p:spPr bwMode="auto">
          <a:xfrm>
            <a:off x="6659563" y="2565400"/>
            <a:ext cx="12969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96" name="Text Box 40"/>
          <p:cNvSpPr txBox="1">
            <a:spLocks noChangeArrowheads="1"/>
          </p:cNvSpPr>
          <p:nvPr/>
        </p:nvSpPr>
        <p:spPr bwMode="auto">
          <a:xfrm>
            <a:off x="6300788" y="2781300"/>
            <a:ext cx="847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lengua</a:t>
            </a:r>
          </a:p>
        </p:txBody>
      </p:sp>
      <p:sp>
        <p:nvSpPr>
          <p:cNvPr id="70698" name="Text Box 42"/>
          <p:cNvSpPr txBox="1">
            <a:spLocks noChangeArrowheads="1"/>
          </p:cNvSpPr>
          <p:nvPr/>
        </p:nvSpPr>
        <p:spPr bwMode="auto">
          <a:xfrm>
            <a:off x="696652" y="750662"/>
            <a:ext cx="1584846" cy="830997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400"/>
              <a:t>Glándulas </a:t>
            </a:r>
          </a:p>
          <a:p>
            <a:r>
              <a:rPr lang="es-ES" sz="2400"/>
              <a:t>salivales</a:t>
            </a:r>
          </a:p>
        </p:txBody>
      </p:sp>
      <p:sp>
        <p:nvSpPr>
          <p:cNvPr id="70702" name="Rectangle 46"/>
          <p:cNvSpPr>
            <a:spLocks noChangeArrowheads="1"/>
          </p:cNvSpPr>
          <p:nvPr/>
        </p:nvSpPr>
        <p:spPr bwMode="auto">
          <a:xfrm>
            <a:off x="5292725" y="4868863"/>
            <a:ext cx="1079500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9" name="Text Box 53"/>
          <p:cNvSpPr txBox="1">
            <a:spLocks noChangeArrowheads="1"/>
          </p:cNvSpPr>
          <p:nvPr/>
        </p:nvSpPr>
        <p:spPr bwMode="auto">
          <a:xfrm>
            <a:off x="6298974" y="3148013"/>
            <a:ext cx="120173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Gl. orales</a:t>
            </a:r>
          </a:p>
        </p:txBody>
      </p:sp>
      <p:sp>
        <p:nvSpPr>
          <p:cNvPr id="70710" name="Rectangle 54"/>
          <p:cNvSpPr>
            <a:spLocks noChangeArrowheads="1"/>
          </p:cNvSpPr>
          <p:nvPr/>
        </p:nvSpPr>
        <p:spPr bwMode="auto">
          <a:xfrm>
            <a:off x="755650" y="4076700"/>
            <a:ext cx="650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20%</a:t>
            </a:r>
          </a:p>
        </p:txBody>
      </p:sp>
      <p:sp>
        <p:nvSpPr>
          <p:cNvPr id="70711" name="Rectangle 55"/>
          <p:cNvSpPr>
            <a:spLocks noChangeArrowheads="1"/>
          </p:cNvSpPr>
          <p:nvPr/>
        </p:nvSpPr>
        <p:spPr bwMode="auto">
          <a:xfrm>
            <a:off x="755650" y="5583238"/>
            <a:ext cx="650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70%</a:t>
            </a:r>
          </a:p>
        </p:txBody>
      </p:sp>
      <p:sp>
        <p:nvSpPr>
          <p:cNvPr id="70712" name="Rectangle 56"/>
          <p:cNvSpPr>
            <a:spLocks noChangeArrowheads="1"/>
          </p:cNvSpPr>
          <p:nvPr/>
        </p:nvSpPr>
        <p:spPr bwMode="auto">
          <a:xfrm>
            <a:off x="7524750" y="3244850"/>
            <a:ext cx="511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5%</a:t>
            </a:r>
          </a:p>
        </p:txBody>
      </p:sp>
      <p:sp>
        <p:nvSpPr>
          <p:cNvPr id="70713" name="Rectangle 57"/>
          <p:cNvSpPr>
            <a:spLocks noChangeArrowheads="1"/>
          </p:cNvSpPr>
          <p:nvPr/>
        </p:nvSpPr>
        <p:spPr bwMode="auto">
          <a:xfrm>
            <a:off x="7380312" y="4718050"/>
            <a:ext cx="511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 dirty="0"/>
              <a:t>5%</a:t>
            </a:r>
          </a:p>
        </p:txBody>
      </p:sp>
      <p:sp>
        <p:nvSpPr>
          <p:cNvPr id="70715" name="Line 59"/>
          <p:cNvSpPr>
            <a:spLocks noChangeShapeType="1"/>
          </p:cNvSpPr>
          <p:nvPr/>
        </p:nvSpPr>
        <p:spPr bwMode="auto">
          <a:xfrm flipH="1">
            <a:off x="2627313" y="3644900"/>
            <a:ext cx="1512887" cy="17287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16" name="Line 60"/>
          <p:cNvSpPr>
            <a:spLocks noChangeShapeType="1"/>
          </p:cNvSpPr>
          <p:nvPr/>
        </p:nvSpPr>
        <p:spPr bwMode="auto">
          <a:xfrm>
            <a:off x="4427538" y="4005263"/>
            <a:ext cx="863600" cy="15113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17" name="Line 61"/>
          <p:cNvSpPr>
            <a:spLocks noChangeShapeType="1"/>
          </p:cNvSpPr>
          <p:nvPr/>
        </p:nvSpPr>
        <p:spPr bwMode="auto">
          <a:xfrm>
            <a:off x="4643438" y="4005263"/>
            <a:ext cx="647700" cy="863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18" name="Line 62"/>
          <p:cNvSpPr>
            <a:spLocks noChangeShapeType="1"/>
          </p:cNvSpPr>
          <p:nvPr/>
        </p:nvSpPr>
        <p:spPr bwMode="auto">
          <a:xfrm flipV="1">
            <a:off x="2698750" y="2708275"/>
            <a:ext cx="1225550" cy="13684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22" name="Text Box 66"/>
          <p:cNvSpPr txBox="1">
            <a:spLocks noChangeArrowheads="1"/>
          </p:cNvSpPr>
          <p:nvPr/>
        </p:nvSpPr>
        <p:spPr bwMode="auto">
          <a:xfrm>
            <a:off x="6443663" y="404813"/>
            <a:ext cx="2135187" cy="365125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70723" name="Oval 67"/>
          <p:cNvSpPr>
            <a:spLocks noChangeArrowheads="1"/>
          </p:cNvSpPr>
          <p:nvPr/>
        </p:nvSpPr>
        <p:spPr bwMode="auto">
          <a:xfrm>
            <a:off x="5940425" y="4581525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5832475" y="4581525"/>
            <a:ext cx="1489075" cy="700088"/>
          </a:xfrm>
          <a:prstGeom prst="rect">
            <a:avLst/>
          </a:prstGeom>
          <a:solidFill>
            <a:srgbClr val="D9EDEF"/>
          </a:solidFill>
          <a:ln w="2857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Sublingual </a:t>
            </a:r>
          </a:p>
          <a:p>
            <a:r>
              <a:rPr lang="es-ES" sz="1800"/>
              <a:t>mucosa</a:t>
            </a:r>
          </a:p>
        </p:txBody>
      </p:sp>
      <p:sp>
        <p:nvSpPr>
          <p:cNvPr id="70724" name="Text Box 68"/>
          <p:cNvSpPr txBox="1">
            <a:spLocks noChangeArrowheads="1"/>
          </p:cNvSpPr>
          <p:nvPr/>
        </p:nvSpPr>
        <p:spPr bwMode="auto">
          <a:xfrm>
            <a:off x="6804025" y="908050"/>
            <a:ext cx="180022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92" grpId="0" animBg="1"/>
      <p:bldP spid="70693" grpId="0" animBg="1"/>
      <p:bldP spid="70709" grpId="0" animBg="1"/>
      <p:bldP spid="70710" grpId="0"/>
      <p:bldP spid="70711" grpId="0"/>
      <p:bldP spid="70712" grpId="0"/>
      <p:bldP spid="70713" grpId="0"/>
      <p:bldP spid="7069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0"/>
          <a:stretch>
            <a:fillRect/>
          </a:stretch>
        </p:blipFill>
        <p:spPr bwMode="auto">
          <a:xfrm>
            <a:off x="1295400" y="1308100"/>
            <a:ext cx="5868988" cy="551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1476375" y="1484313"/>
            <a:ext cx="7921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5076825" y="4292600"/>
            <a:ext cx="7905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7019925" y="2349500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971550" y="1196975"/>
            <a:ext cx="201771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Acino seroso</a:t>
            </a:r>
          </a:p>
        </p:txBody>
      </p:sp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5435600" y="5876925"/>
            <a:ext cx="21097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Acino mucoso</a:t>
            </a:r>
          </a:p>
        </p:txBody>
      </p:sp>
      <p:sp>
        <p:nvSpPr>
          <p:cNvPr id="97296" name="Rectangle 16"/>
          <p:cNvSpPr>
            <a:spLocks noChangeArrowheads="1"/>
          </p:cNvSpPr>
          <p:nvPr/>
        </p:nvSpPr>
        <p:spPr bwMode="auto">
          <a:xfrm>
            <a:off x="1476375" y="5734050"/>
            <a:ext cx="10080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97" name="Text Box 17"/>
          <p:cNvSpPr txBox="1">
            <a:spLocks noChangeArrowheads="1"/>
          </p:cNvSpPr>
          <p:nvPr/>
        </p:nvSpPr>
        <p:spPr bwMode="auto">
          <a:xfrm>
            <a:off x="1331913" y="5661025"/>
            <a:ext cx="1171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Conducto </a:t>
            </a:r>
          </a:p>
          <a:p>
            <a:r>
              <a:rPr lang="es-ES" sz="1600" b="1"/>
              <a:t>salival</a:t>
            </a:r>
          </a:p>
        </p:txBody>
      </p:sp>
      <p:sp>
        <p:nvSpPr>
          <p:cNvPr id="97298" name="Rectangle 18"/>
          <p:cNvSpPr>
            <a:spLocks noChangeArrowheads="1"/>
          </p:cNvSpPr>
          <p:nvPr/>
        </p:nvSpPr>
        <p:spPr bwMode="auto">
          <a:xfrm>
            <a:off x="2700338" y="4941888"/>
            <a:ext cx="12954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00" name="Text Box 20"/>
          <p:cNvSpPr txBox="1">
            <a:spLocks noChangeArrowheads="1"/>
          </p:cNvSpPr>
          <p:nvPr/>
        </p:nvSpPr>
        <p:spPr bwMode="auto">
          <a:xfrm>
            <a:off x="2771775" y="4724400"/>
            <a:ext cx="15128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Conducto </a:t>
            </a:r>
          </a:p>
          <a:p>
            <a:pPr algn="l"/>
            <a:r>
              <a:rPr lang="es-ES" sz="1600" b="1"/>
              <a:t>intercalado</a:t>
            </a:r>
          </a:p>
        </p:txBody>
      </p:sp>
      <p:sp>
        <p:nvSpPr>
          <p:cNvPr id="97303" name="Rectangle 23"/>
          <p:cNvSpPr>
            <a:spLocks noChangeArrowheads="1"/>
          </p:cNvSpPr>
          <p:nvPr/>
        </p:nvSpPr>
        <p:spPr bwMode="auto">
          <a:xfrm>
            <a:off x="5940425" y="3860800"/>
            <a:ext cx="15113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05" name="Text Box 25"/>
          <p:cNvSpPr txBox="1">
            <a:spLocks noChangeArrowheads="1"/>
          </p:cNvSpPr>
          <p:nvPr/>
        </p:nvSpPr>
        <p:spPr bwMode="auto">
          <a:xfrm>
            <a:off x="7235825" y="1484313"/>
            <a:ext cx="1368425" cy="669925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/>
              <a:t>Glándulas </a:t>
            </a:r>
          </a:p>
          <a:p>
            <a:r>
              <a:rPr lang="es-ES" sz="1800"/>
              <a:t>salivales</a:t>
            </a:r>
          </a:p>
        </p:txBody>
      </p:sp>
      <p:sp>
        <p:nvSpPr>
          <p:cNvPr id="97309" name="Text Box 29"/>
          <p:cNvSpPr txBox="1">
            <a:spLocks noChangeArrowheads="1"/>
          </p:cNvSpPr>
          <p:nvPr/>
        </p:nvSpPr>
        <p:spPr bwMode="auto">
          <a:xfrm>
            <a:off x="6516688" y="404813"/>
            <a:ext cx="2135187" cy="365125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97310" name="Text Box 30"/>
          <p:cNvSpPr txBox="1">
            <a:spLocks noChangeArrowheads="1"/>
          </p:cNvSpPr>
          <p:nvPr/>
        </p:nvSpPr>
        <p:spPr bwMode="auto">
          <a:xfrm>
            <a:off x="6875463" y="908050"/>
            <a:ext cx="180022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1117600" y="550863"/>
            <a:ext cx="6910388" cy="1273175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rgbClr val="99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lIns="80962" tIns="41275" rIns="80962" bIns="41275" anchor="b"/>
          <a:lstStyle/>
          <a:p>
            <a:endParaRPr lang="es-VE"/>
          </a:p>
        </p:txBody>
      </p:sp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2843213" y="6092825"/>
            <a:ext cx="352901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1" name="Rectangle 13"/>
          <p:cNvSpPr>
            <a:spLocks noChangeArrowheads="1"/>
          </p:cNvSpPr>
          <p:nvPr/>
        </p:nvSpPr>
        <p:spPr bwMode="auto">
          <a:xfrm>
            <a:off x="2771775" y="260350"/>
            <a:ext cx="381635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3" name="Rectangle 15"/>
          <p:cNvSpPr>
            <a:spLocks noChangeArrowheads="1"/>
          </p:cNvSpPr>
          <p:nvPr/>
        </p:nvSpPr>
        <p:spPr bwMode="auto">
          <a:xfrm>
            <a:off x="5651500" y="4868863"/>
            <a:ext cx="792163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2627313" y="2492375"/>
            <a:ext cx="3986212" cy="1258888"/>
          </a:xfrm>
          <a:prstGeom prst="rect">
            <a:avLst/>
          </a:prstGeom>
          <a:solidFill>
            <a:srgbClr val="FFCDCD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EJERCICIO</a:t>
            </a:r>
            <a:r>
              <a:rPr lang="es-ES" sz="1800"/>
              <a:t>:</a:t>
            </a:r>
          </a:p>
          <a:p>
            <a:pPr algn="l"/>
            <a:endParaRPr lang="es-ES" sz="1200"/>
          </a:p>
          <a:p>
            <a:pPr algn="l"/>
            <a:r>
              <a:rPr lang="es-ES"/>
              <a:t>Cerrar los ojos </a:t>
            </a:r>
          </a:p>
          <a:p>
            <a:pPr algn="l"/>
            <a:r>
              <a:rPr lang="es-ES"/>
              <a:t>Imaginarse algo rico para comer</a:t>
            </a:r>
            <a:endParaRPr lang="es-ES" sz="1800"/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2124075" y="4076700"/>
            <a:ext cx="482441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4800" b="1"/>
              <a:t>¿QUÉ OCURRE?</a:t>
            </a:r>
            <a:endParaRPr lang="es-MX" sz="4800" b="1"/>
          </a:p>
        </p:txBody>
      </p:sp>
      <p:sp>
        <p:nvSpPr>
          <p:cNvPr id="109595" name="Text Box 27"/>
          <p:cNvSpPr txBox="1">
            <a:spLocks noChangeArrowheads="1"/>
          </p:cNvSpPr>
          <p:nvPr/>
        </p:nvSpPr>
        <p:spPr bwMode="auto">
          <a:xfrm>
            <a:off x="6084888" y="620713"/>
            <a:ext cx="2244725" cy="395287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109596" name="Text Box 28"/>
          <p:cNvSpPr txBox="1">
            <a:spLocks noChangeArrowheads="1"/>
          </p:cNvSpPr>
          <p:nvPr/>
        </p:nvSpPr>
        <p:spPr bwMode="auto">
          <a:xfrm>
            <a:off x="6372225" y="1196975"/>
            <a:ext cx="1944688" cy="42545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/>
              <a:t>SALIVACIÓN</a:t>
            </a:r>
          </a:p>
        </p:txBody>
      </p:sp>
      <p:sp>
        <p:nvSpPr>
          <p:cNvPr id="109598" name="Text Box 30"/>
          <p:cNvSpPr txBox="1">
            <a:spLocks noChangeArrowheads="1"/>
          </p:cNvSpPr>
          <p:nvPr/>
        </p:nvSpPr>
        <p:spPr bwMode="auto">
          <a:xfrm>
            <a:off x="1116013" y="1052513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90" grpId="0" animBg="1"/>
      <p:bldP spid="1095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ES_tradnl" sz="800" b="1" dirty="0" smtClean="0"/>
          </a:p>
          <a:p>
            <a:r>
              <a:rPr lang="es-ES_tradnl" sz="4000" b="1" dirty="0" smtClean="0"/>
              <a:t>MUY </a:t>
            </a:r>
            <a:r>
              <a:rPr lang="es-ES_tradnl" sz="4000" b="1" dirty="0"/>
              <a:t>IMPORTANTE</a:t>
            </a:r>
            <a:r>
              <a:rPr lang="es-ES_tradnl" sz="4000" dirty="0"/>
              <a:t>:</a:t>
            </a:r>
          </a:p>
          <a:p>
            <a:endParaRPr lang="es-ES_tradnl" sz="1600" dirty="0"/>
          </a:p>
          <a:p>
            <a:r>
              <a:rPr lang="es-ES_tradnl" sz="3200" dirty="0"/>
              <a:t>Este material NO sustituye </a:t>
            </a:r>
          </a:p>
          <a:p>
            <a:r>
              <a:rPr lang="es-ES_tradnl" sz="3200" dirty="0"/>
              <a:t>el uso de los libros para el estudio de la </a:t>
            </a:r>
            <a:r>
              <a:rPr lang="es-ES_tradnl" sz="3200" dirty="0" smtClean="0"/>
              <a:t>fisiología</a:t>
            </a:r>
          </a:p>
          <a:p>
            <a:endParaRPr lang="es-ES_tradnl" sz="800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1339850" y="3036888"/>
            <a:ext cx="63246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800">
                <a:effectLst>
                  <a:outerShdw blurRad="38100" dist="38100" dir="2700000" algn="tl">
                    <a:srgbClr val="C0C0C0"/>
                  </a:outerShdw>
                </a:effectLst>
              </a:rPr>
              <a:t>¡</a:t>
            </a:r>
            <a:r>
              <a:rPr lang="es-ES" sz="4800">
                <a:effectLst>
                  <a:outerShdw blurRad="38100" dist="38100" dir="2700000" algn="tl">
                    <a:srgbClr val="C0C0C0"/>
                  </a:outerShdw>
                </a:effectLst>
              </a:rPr>
              <a:t>Se hace agua la boca!</a:t>
            </a:r>
          </a:p>
        </p:txBody>
      </p:sp>
      <p:sp>
        <p:nvSpPr>
          <p:cNvPr id="132103" name="Text Box 7"/>
          <p:cNvSpPr txBox="1">
            <a:spLocks noChangeArrowheads="1"/>
          </p:cNvSpPr>
          <p:nvPr/>
        </p:nvSpPr>
        <p:spPr bwMode="auto">
          <a:xfrm>
            <a:off x="5546725" y="4676775"/>
            <a:ext cx="2597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/>
              <a:t>¿Y por qué??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2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/>
      <p:bldP spid="1321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1319213" y="4124325"/>
            <a:ext cx="6361112" cy="2112963"/>
          </a:xfrm>
          <a:prstGeom prst="rect">
            <a:avLst/>
          </a:prstGeom>
          <a:solidFill>
            <a:srgbClr val="FFE5E5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/>
              <a:t>Iván Pavlov </a:t>
            </a:r>
          </a:p>
          <a:p>
            <a:r>
              <a:rPr lang="es-ES"/>
              <a:t>fisiólogo ruso</a:t>
            </a:r>
          </a:p>
          <a:p>
            <a:r>
              <a:rPr lang="es-ES" sz="2800" b="1"/>
              <a:t>Premio Nobel 1904</a:t>
            </a:r>
          </a:p>
          <a:p>
            <a:endParaRPr lang="es-ES" sz="1200" b="1"/>
          </a:p>
          <a:p>
            <a:r>
              <a:rPr lang="es-ES" sz="2400" b="1"/>
              <a:t>Descubrimiento de Reflejos Condicionados</a:t>
            </a:r>
          </a:p>
          <a:p>
            <a:r>
              <a:rPr lang="es-ES" b="1"/>
              <a:t>Fisiología digestiva en perros</a:t>
            </a:r>
          </a:p>
        </p:txBody>
      </p:sp>
      <p:pic>
        <p:nvPicPr>
          <p:cNvPr id="120842" name="Picture 10" descr="Clarac1Fig10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955675"/>
            <a:ext cx="5376862" cy="308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539750" y="692150"/>
            <a:ext cx="2189163" cy="85090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Reflejos</a:t>
            </a:r>
          </a:p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Condicionados</a:t>
            </a:r>
          </a:p>
        </p:txBody>
      </p:sp>
      <p:sp>
        <p:nvSpPr>
          <p:cNvPr id="120849" name="Text Box 17"/>
          <p:cNvSpPr txBox="1">
            <a:spLocks noChangeArrowheads="1"/>
          </p:cNvSpPr>
          <p:nvPr/>
        </p:nvSpPr>
        <p:spPr bwMode="auto">
          <a:xfrm>
            <a:off x="6732588" y="476250"/>
            <a:ext cx="180022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FASE CEFÁLICA SALIVA ESTOIMAGO PANCREAS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2" t="8345" r="15347" b="3043"/>
          <a:stretch>
            <a:fillRect/>
          </a:stretch>
        </p:blipFill>
        <p:spPr bwMode="auto">
          <a:xfrm>
            <a:off x="5364163" y="1196975"/>
            <a:ext cx="2376487" cy="504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5655873" y="402729"/>
            <a:ext cx="2982912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0161" dir="11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/>
              <a:t>INICIO</a:t>
            </a:r>
          </a:p>
          <a:p>
            <a:r>
              <a:rPr lang="es-ES"/>
              <a:t>PROCESO DIGESTIVO</a:t>
            </a: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2700338" y="1585913"/>
            <a:ext cx="14398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1666036" y="798967"/>
            <a:ext cx="2650084" cy="89255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 dirty="0"/>
              <a:t>Fase cefálica</a:t>
            </a:r>
          </a:p>
          <a:p>
            <a:r>
              <a:rPr lang="es-ES" sz="2400" dirty="0"/>
              <a:t>C</a:t>
            </a:r>
            <a:r>
              <a:rPr lang="es-ES" sz="2400" dirty="0" smtClean="0"/>
              <a:t>ondicionamiento</a:t>
            </a:r>
            <a:endParaRPr lang="es-ES" sz="2400" dirty="0"/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7682708" y="1473209"/>
            <a:ext cx="1459705" cy="107721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600" b="1" dirty="0" smtClean="0"/>
              <a:t> </a:t>
            </a:r>
            <a:r>
              <a:rPr lang="es-ES" sz="1200" b="1" dirty="0"/>
              <a:t>I</a:t>
            </a:r>
            <a:r>
              <a:rPr lang="es-ES" sz="1200" b="1" dirty="0" smtClean="0"/>
              <a:t>NTEGRACIÓN</a:t>
            </a:r>
          </a:p>
          <a:p>
            <a:pPr algn="l"/>
            <a:r>
              <a:rPr lang="es-ES" sz="1600" b="1" dirty="0"/>
              <a:t> </a:t>
            </a:r>
            <a:r>
              <a:rPr lang="es-ES" sz="1600" b="1" dirty="0" smtClean="0"/>
              <a:t>corteza</a:t>
            </a:r>
            <a:r>
              <a:rPr lang="es-ES" sz="1200" b="1" dirty="0" smtClean="0"/>
              <a:t>      </a:t>
            </a:r>
          </a:p>
          <a:p>
            <a:pPr algn="l"/>
            <a:r>
              <a:rPr lang="es-ES" sz="1200" b="1" dirty="0" smtClean="0"/>
              <a:t> </a:t>
            </a:r>
            <a:r>
              <a:rPr lang="es-ES" sz="1600" b="1" dirty="0"/>
              <a:t>hipotálamo</a:t>
            </a:r>
            <a:r>
              <a:rPr lang="es-ES" sz="1400" b="1" dirty="0"/>
              <a:t>     </a:t>
            </a:r>
            <a:endParaRPr lang="es-ES" sz="1400" b="1" dirty="0" smtClean="0"/>
          </a:p>
          <a:p>
            <a:pPr algn="l"/>
            <a:r>
              <a:rPr lang="es-ES" sz="1600" b="1" dirty="0" smtClean="0"/>
              <a:t> tallo</a:t>
            </a:r>
            <a:endParaRPr lang="es-ES" sz="1200" b="1" dirty="0"/>
          </a:p>
        </p:txBody>
      </p:sp>
      <p:sp>
        <p:nvSpPr>
          <p:cNvPr id="93198" name="Line 14"/>
          <p:cNvSpPr>
            <a:spLocks noChangeShapeType="1"/>
          </p:cNvSpPr>
          <p:nvPr/>
        </p:nvSpPr>
        <p:spPr bwMode="auto">
          <a:xfrm flipV="1">
            <a:off x="6443664" y="2115230"/>
            <a:ext cx="1350168" cy="8963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02" name="Rectangle 18"/>
          <p:cNvSpPr>
            <a:spLocks noChangeArrowheads="1"/>
          </p:cNvSpPr>
          <p:nvPr/>
        </p:nvSpPr>
        <p:spPr bwMode="auto">
          <a:xfrm>
            <a:off x="1978521" y="3784748"/>
            <a:ext cx="316865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2338884" y="4648348"/>
            <a:ext cx="2376487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1988046" y="5843736"/>
            <a:ext cx="3159125" cy="6096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Respuesta secretora: </a:t>
            </a:r>
          </a:p>
          <a:p>
            <a:r>
              <a:rPr lang="es-ES" sz="1600" b="1"/>
              <a:t>20-40%  capacidad secretora</a:t>
            </a:r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7667625" y="3098800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93214" name="Rectangle 30"/>
          <p:cNvSpPr>
            <a:spLocks noChangeArrowheads="1"/>
          </p:cNvSpPr>
          <p:nvPr/>
        </p:nvSpPr>
        <p:spPr bwMode="auto">
          <a:xfrm>
            <a:off x="7596188" y="4106863"/>
            <a:ext cx="5048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5" name="Rectangle 31"/>
          <p:cNvSpPr>
            <a:spLocks noChangeArrowheads="1"/>
          </p:cNvSpPr>
          <p:nvPr/>
        </p:nvSpPr>
        <p:spPr bwMode="auto">
          <a:xfrm>
            <a:off x="7740650" y="4970463"/>
            <a:ext cx="7921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6" name="Rectangle 32"/>
          <p:cNvSpPr>
            <a:spLocks noChangeArrowheads="1"/>
          </p:cNvSpPr>
          <p:nvPr/>
        </p:nvSpPr>
        <p:spPr bwMode="auto">
          <a:xfrm>
            <a:off x="7596188" y="5762625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7" name="Rectangle 33"/>
          <p:cNvSpPr>
            <a:spLocks noChangeArrowheads="1"/>
          </p:cNvSpPr>
          <p:nvPr/>
        </p:nvSpPr>
        <p:spPr bwMode="auto">
          <a:xfrm>
            <a:off x="7451725" y="3459163"/>
            <a:ext cx="15128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0" name="Text Box 26"/>
          <p:cNvSpPr txBox="1">
            <a:spLocks noChangeArrowheads="1"/>
          </p:cNvSpPr>
          <p:nvPr/>
        </p:nvSpPr>
        <p:spPr bwMode="auto">
          <a:xfrm>
            <a:off x="7263152" y="4082256"/>
            <a:ext cx="893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n. vago</a:t>
            </a:r>
          </a:p>
        </p:txBody>
      </p:sp>
      <p:sp>
        <p:nvSpPr>
          <p:cNvPr id="93211" name="Text Box 27"/>
          <p:cNvSpPr txBox="1">
            <a:spLocks noChangeArrowheads="1"/>
          </p:cNvSpPr>
          <p:nvPr/>
        </p:nvSpPr>
        <p:spPr bwMode="auto">
          <a:xfrm>
            <a:off x="7511256" y="4797425"/>
            <a:ext cx="1393825" cy="346075"/>
          </a:xfrm>
          <a:prstGeom prst="rect">
            <a:avLst/>
          </a:prstGeom>
          <a:solidFill>
            <a:srgbClr val="A7CB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ESTÓMAGO</a:t>
            </a:r>
          </a:p>
        </p:txBody>
      </p:sp>
      <p:sp>
        <p:nvSpPr>
          <p:cNvPr id="93212" name="Text Box 28"/>
          <p:cNvSpPr txBox="1">
            <a:spLocks noChangeArrowheads="1"/>
          </p:cNvSpPr>
          <p:nvPr/>
        </p:nvSpPr>
        <p:spPr bwMode="auto">
          <a:xfrm>
            <a:off x="7616031" y="5670698"/>
            <a:ext cx="1289050" cy="346075"/>
          </a:xfrm>
          <a:prstGeom prst="rect">
            <a:avLst/>
          </a:prstGeom>
          <a:solidFill>
            <a:srgbClr val="A7CB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PÁNCREAS</a:t>
            </a:r>
          </a:p>
        </p:txBody>
      </p:sp>
      <p:sp>
        <p:nvSpPr>
          <p:cNvPr id="93229" name="Line 45"/>
          <p:cNvSpPr>
            <a:spLocks noChangeShapeType="1"/>
          </p:cNvSpPr>
          <p:nvPr/>
        </p:nvSpPr>
        <p:spPr bwMode="auto">
          <a:xfrm>
            <a:off x="3491409" y="5483373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32" name="Text Box 48"/>
          <p:cNvSpPr txBox="1">
            <a:spLocks noChangeArrowheads="1"/>
          </p:cNvSpPr>
          <p:nvPr/>
        </p:nvSpPr>
        <p:spPr bwMode="auto">
          <a:xfrm>
            <a:off x="622754" y="767854"/>
            <a:ext cx="115252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234" name="Line 50"/>
          <p:cNvSpPr>
            <a:spLocks noChangeShapeType="1"/>
          </p:cNvSpPr>
          <p:nvPr/>
        </p:nvSpPr>
        <p:spPr bwMode="auto">
          <a:xfrm>
            <a:off x="4789488" y="2668587"/>
            <a:ext cx="646608" cy="328613"/>
          </a:xfrm>
          <a:prstGeom prst="lin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35" name="Line 51"/>
          <p:cNvSpPr>
            <a:spLocks noChangeShapeType="1"/>
          </p:cNvSpPr>
          <p:nvPr/>
        </p:nvSpPr>
        <p:spPr bwMode="auto">
          <a:xfrm>
            <a:off x="4708132" y="2733332"/>
            <a:ext cx="871931" cy="551206"/>
          </a:xfrm>
          <a:prstGeom prst="lin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36" name="Line 52"/>
          <p:cNvSpPr>
            <a:spLocks noChangeShapeType="1"/>
          </p:cNvSpPr>
          <p:nvPr/>
        </p:nvSpPr>
        <p:spPr bwMode="auto">
          <a:xfrm flipV="1">
            <a:off x="4708132" y="2492375"/>
            <a:ext cx="943368" cy="58052"/>
          </a:xfrm>
          <a:prstGeom prst="lin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37" name="Rectangle 53"/>
          <p:cNvSpPr>
            <a:spLocks noChangeArrowheads="1"/>
          </p:cNvSpPr>
          <p:nvPr/>
        </p:nvSpPr>
        <p:spPr bwMode="auto">
          <a:xfrm>
            <a:off x="1835646" y="3611711"/>
            <a:ext cx="2159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38" name="Rectangle 54"/>
          <p:cNvSpPr>
            <a:spLocks noChangeArrowheads="1"/>
          </p:cNvSpPr>
          <p:nvPr/>
        </p:nvSpPr>
        <p:spPr bwMode="auto">
          <a:xfrm>
            <a:off x="3346946" y="3251348"/>
            <a:ext cx="215900" cy="2519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9" name="Rectangle 35"/>
          <p:cNvSpPr>
            <a:spLocks noChangeArrowheads="1"/>
          </p:cNvSpPr>
          <p:nvPr/>
        </p:nvSpPr>
        <p:spPr bwMode="auto">
          <a:xfrm>
            <a:off x="1988046" y="3436182"/>
            <a:ext cx="1223962" cy="511175"/>
          </a:xfrm>
          <a:prstGeom prst="rect">
            <a:avLst/>
          </a:prstGeom>
          <a:solidFill>
            <a:srgbClr val="81B4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 b="1"/>
              <a:t>Aumenta</a:t>
            </a:r>
          </a:p>
        </p:txBody>
      </p: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3274591" y="3368605"/>
            <a:ext cx="2017216" cy="646331"/>
          </a:xfrm>
          <a:prstGeom prst="rect">
            <a:avLst/>
          </a:prstGeom>
          <a:solidFill>
            <a:srgbClr val="9AD2D6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dirty="0"/>
              <a:t>Actividad </a:t>
            </a:r>
            <a:endParaRPr lang="es-ES" sz="1800" dirty="0" smtClean="0"/>
          </a:p>
          <a:p>
            <a:r>
              <a:rPr lang="es-ES" sz="1800" dirty="0" smtClean="0"/>
              <a:t>parasimpática </a:t>
            </a:r>
            <a:endParaRPr lang="es-ES" sz="1800" dirty="0"/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2627809" y="4546748"/>
            <a:ext cx="2733441" cy="1015663"/>
          </a:xfrm>
          <a:prstGeom prst="rect">
            <a:avLst/>
          </a:prstGeom>
          <a:solidFill>
            <a:srgbClr val="97B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Estimulación secreción</a:t>
            </a:r>
            <a:r>
              <a:rPr lang="es-ES" sz="1400" b="1" dirty="0"/>
              <a:t>:</a:t>
            </a:r>
          </a:p>
          <a:p>
            <a:pPr algn="l"/>
            <a:r>
              <a:rPr lang="es-ES" sz="1400" b="1" dirty="0"/>
              <a:t>   </a:t>
            </a:r>
            <a:r>
              <a:rPr lang="es-ES" sz="1400" b="1" dirty="0" err="1"/>
              <a:t>Gl</a:t>
            </a:r>
            <a:r>
              <a:rPr lang="es-ES" sz="1400" b="1" dirty="0"/>
              <a:t>. </a:t>
            </a:r>
            <a:r>
              <a:rPr lang="es-ES" sz="1400" b="1" dirty="0" smtClean="0"/>
              <a:t>Salivales  n. VII, IX</a:t>
            </a:r>
            <a:endParaRPr lang="es-ES" sz="1400" b="1" dirty="0"/>
          </a:p>
          <a:p>
            <a:pPr algn="l"/>
            <a:r>
              <a:rPr lang="es-ES" sz="1400" b="1" dirty="0"/>
              <a:t>   </a:t>
            </a:r>
            <a:r>
              <a:rPr lang="es-ES" sz="1400" b="1" dirty="0" smtClean="0"/>
              <a:t>Estómago n. X</a:t>
            </a:r>
            <a:endParaRPr lang="es-ES" sz="1400" b="1" dirty="0"/>
          </a:p>
          <a:p>
            <a:pPr algn="l"/>
            <a:r>
              <a:rPr lang="es-ES" sz="1400" b="1" dirty="0"/>
              <a:t>   </a:t>
            </a:r>
            <a:r>
              <a:rPr lang="es-ES" sz="1400" b="1" dirty="0" smtClean="0"/>
              <a:t>Páncreas n. X</a:t>
            </a:r>
            <a:endParaRPr lang="es-ES" sz="1400" b="1" dirty="0"/>
          </a:p>
        </p:txBody>
      </p:sp>
      <p:sp>
        <p:nvSpPr>
          <p:cNvPr id="93240" name="Line 56"/>
          <p:cNvSpPr>
            <a:spLocks noChangeShapeType="1"/>
          </p:cNvSpPr>
          <p:nvPr/>
        </p:nvSpPr>
        <p:spPr bwMode="auto">
          <a:xfrm>
            <a:off x="4283199" y="4043511"/>
            <a:ext cx="0" cy="5032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41" name="Line 57"/>
          <p:cNvSpPr>
            <a:spLocks noChangeShapeType="1"/>
          </p:cNvSpPr>
          <p:nvPr/>
        </p:nvSpPr>
        <p:spPr bwMode="auto">
          <a:xfrm>
            <a:off x="4303879" y="5554811"/>
            <a:ext cx="0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2265884" y="1917551"/>
            <a:ext cx="13684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 dirty="0" smtClean="0"/>
              <a:t>COMIDA</a:t>
            </a:r>
          </a:p>
          <a:p>
            <a:r>
              <a:rPr lang="es-ES" sz="1600" b="1" dirty="0" smtClean="0"/>
              <a:t>pensamiento</a:t>
            </a:r>
            <a:endParaRPr lang="es-ES" sz="1600" b="1" dirty="0"/>
          </a:p>
          <a:p>
            <a:r>
              <a:rPr lang="es-ES" sz="1600" b="1" dirty="0"/>
              <a:t>vista</a:t>
            </a:r>
          </a:p>
          <a:p>
            <a:r>
              <a:rPr lang="es-ES" sz="1600" b="1" dirty="0"/>
              <a:t>olfato </a:t>
            </a:r>
          </a:p>
          <a:p>
            <a:r>
              <a:rPr lang="es-ES" sz="1600" b="1" dirty="0"/>
              <a:t>gusto </a:t>
            </a:r>
          </a:p>
        </p:txBody>
      </p:sp>
      <p:sp>
        <p:nvSpPr>
          <p:cNvPr id="93228" name="Oval 44"/>
          <p:cNvSpPr>
            <a:spLocks noChangeArrowheads="1"/>
          </p:cNvSpPr>
          <p:nvPr/>
        </p:nvSpPr>
        <p:spPr bwMode="auto">
          <a:xfrm>
            <a:off x="2232546" y="1844824"/>
            <a:ext cx="1403350" cy="1368425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44" name="Rectangle 60"/>
          <p:cNvSpPr>
            <a:spLocks noChangeArrowheads="1"/>
          </p:cNvSpPr>
          <p:nvPr/>
        </p:nvSpPr>
        <p:spPr bwMode="auto">
          <a:xfrm rot="938521">
            <a:off x="6721475" y="3070225"/>
            <a:ext cx="108108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45" name="Line 61"/>
          <p:cNvSpPr>
            <a:spLocks noChangeShapeType="1"/>
          </p:cNvSpPr>
          <p:nvPr/>
        </p:nvSpPr>
        <p:spPr bwMode="auto">
          <a:xfrm>
            <a:off x="6300788" y="3573463"/>
            <a:ext cx="11509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09" name="Text Box 25"/>
          <p:cNvSpPr txBox="1">
            <a:spLocks noChangeArrowheads="1"/>
          </p:cNvSpPr>
          <p:nvPr/>
        </p:nvSpPr>
        <p:spPr bwMode="auto">
          <a:xfrm>
            <a:off x="7215981" y="3391146"/>
            <a:ext cx="1748632" cy="338554"/>
          </a:xfrm>
          <a:prstGeom prst="rect">
            <a:avLst/>
          </a:prstGeom>
          <a:solidFill>
            <a:srgbClr val="A7CB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600" b="1"/>
              <a:t>Gl.SALIVALES</a:t>
            </a:r>
          </a:p>
        </p:txBody>
      </p:sp>
      <p:sp>
        <p:nvSpPr>
          <p:cNvPr id="2" name="1 Flecha derecha"/>
          <p:cNvSpPr/>
          <p:nvPr/>
        </p:nvSpPr>
        <p:spPr bwMode="auto">
          <a:xfrm>
            <a:off x="3663210" y="2521233"/>
            <a:ext cx="1044922" cy="15818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7451725" y="6122988"/>
            <a:ext cx="396875" cy="33034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5" name="4 Conector recto de flecha"/>
          <p:cNvCxnSpPr>
            <a:stCxn id="93195" idx="2"/>
          </p:cNvCxnSpPr>
          <p:nvPr/>
        </p:nvCxnSpPr>
        <p:spPr bwMode="auto">
          <a:xfrm>
            <a:off x="8412561" y="2550427"/>
            <a:ext cx="5952" cy="36581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5 CuadroTexto"/>
          <p:cNvSpPr txBox="1"/>
          <p:nvPr/>
        </p:nvSpPr>
        <p:spPr>
          <a:xfrm>
            <a:off x="7840469" y="2900817"/>
            <a:ext cx="1156087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fectores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6 Conector recto de flecha"/>
          <p:cNvCxnSpPr/>
          <p:nvPr/>
        </p:nvCxnSpPr>
        <p:spPr bwMode="auto">
          <a:xfrm flipV="1">
            <a:off x="2372222" y="4510497"/>
            <a:ext cx="0" cy="104431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5" grpId="0" animBg="1"/>
      <p:bldP spid="93198" grpId="0" animBg="1"/>
      <p:bldP spid="93205" grpId="0" animBg="1"/>
      <p:bldP spid="93210" grpId="0"/>
      <p:bldP spid="93211" grpId="0" animBg="1"/>
      <p:bldP spid="93212" grpId="0" animBg="1"/>
      <p:bldP spid="93234" grpId="0" animBg="1"/>
      <p:bldP spid="93235" grpId="0" animBg="1"/>
      <p:bldP spid="93236" grpId="0" animBg="1"/>
      <p:bldP spid="93219" grpId="0" animBg="1"/>
      <p:bldP spid="93201" grpId="0" animBg="1"/>
      <p:bldP spid="93204" grpId="0" animBg="1"/>
      <p:bldP spid="93240" grpId="0" animBg="1"/>
      <p:bldP spid="93241" grpId="0" animBg="1"/>
      <p:bldP spid="93228" grpId="0" animBg="1"/>
      <p:bldP spid="93209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6274940" y="685800"/>
            <a:ext cx="2232025" cy="909638"/>
          </a:xfrm>
          <a:prstGeom prst="rect">
            <a:avLst/>
          </a:prstGeom>
          <a:solidFill>
            <a:srgbClr val="99CCFF"/>
          </a:solidFill>
          <a:ln w="2857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/>
              <a:t>Aferencias </a:t>
            </a:r>
          </a:p>
          <a:p>
            <a:r>
              <a:rPr lang="es-ES_tradnl"/>
              <a:t>centrales </a:t>
            </a:r>
          </a:p>
          <a:p>
            <a:r>
              <a:rPr lang="es-ES_tradnl"/>
              <a:t>“pensamientos”</a:t>
            </a:r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7789415" y="1766888"/>
            <a:ext cx="719138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7357615" y="2127250"/>
            <a:ext cx="0" cy="10795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5052565" y="1700213"/>
            <a:ext cx="1117600" cy="944562"/>
          </a:xfrm>
          <a:prstGeom prst="rect">
            <a:avLst/>
          </a:prstGeom>
          <a:solidFill>
            <a:srgbClr val="99CCFF"/>
          </a:solidFill>
          <a:ln w="2857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Visión</a:t>
            </a:r>
          </a:p>
          <a:p>
            <a:r>
              <a:rPr lang="es-ES" sz="1800"/>
              <a:t>Audición</a:t>
            </a:r>
          </a:p>
          <a:p>
            <a:r>
              <a:rPr lang="es-ES" sz="1800"/>
              <a:t>Olfación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6627365" y="1982788"/>
            <a:ext cx="1528763" cy="425450"/>
          </a:xfrm>
          <a:prstGeom prst="rect">
            <a:avLst/>
          </a:prstGeom>
          <a:solidFill>
            <a:srgbClr val="E2FF8F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Hipotálamo</a:t>
            </a:r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>
            <a:off x="6205090" y="2198688"/>
            <a:ext cx="43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7357615" y="1624013"/>
            <a:ext cx="0" cy="36036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042790" y="2782888"/>
            <a:ext cx="1484313" cy="1216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NO HAY</a:t>
            </a:r>
          </a:p>
          <a:p>
            <a:pPr algn="l"/>
            <a:r>
              <a:rPr lang="es-ES" sz="2400"/>
              <a:t>Comida</a:t>
            </a:r>
          </a:p>
          <a:p>
            <a:pPr algn="l"/>
            <a:r>
              <a:rPr lang="es-ES" sz="2400"/>
              <a:t>en boca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53678" y="1397000"/>
            <a:ext cx="1857375" cy="730250"/>
          </a:xfrm>
          <a:prstGeom prst="rect">
            <a:avLst/>
          </a:prstGeom>
          <a:solidFill>
            <a:srgbClr val="FFB3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Reflejos</a:t>
            </a:r>
          </a:p>
          <a:p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Condicionados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6206678" y="3206750"/>
            <a:ext cx="2374900" cy="792163"/>
          </a:xfrm>
          <a:prstGeom prst="rect">
            <a:avLst/>
          </a:prstGeom>
          <a:solidFill>
            <a:srgbClr val="E2FF8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_tradnl" sz="1800"/>
              <a:t>CENTROS</a:t>
            </a:r>
          </a:p>
          <a:p>
            <a:r>
              <a:rPr lang="es-ES_tradnl" sz="1800"/>
              <a:t>Protuberancia-bulbo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566795" y="2169886"/>
            <a:ext cx="12239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539750" y="476250"/>
            <a:ext cx="2125903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I. BOCA-FARINGE</a:t>
            </a:r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>
            <a:off x="8221215" y="3998913"/>
            <a:ext cx="0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 flipH="1">
            <a:off x="3900040" y="5943600"/>
            <a:ext cx="4321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 flipV="1">
            <a:off x="6781353" y="4575175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3" name="Line 39"/>
          <p:cNvSpPr>
            <a:spLocks noChangeShapeType="1"/>
          </p:cNvSpPr>
          <p:nvPr/>
        </p:nvSpPr>
        <p:spPr bwMode="auto">
          <a:xfrm flipV="1">
            <a:off x="5412928" y="5006975"/>
            <a:ext cx="0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4" name="Line 40"/>
          <p:cNvSpPr>
            <a:spLocks noChangeShapeType="1"/>
          </p:cNvSpPr>
          <p:nvPr/>
        </p:nvSpPr>
        <p:spPr bwMode="auto">
          <a:xfrm flipV="1">
            <a:off x="3900040" y="5510213"/>
            <a:ext cx="0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6262240" y="4214813"/>
            <a:ext cx="1103313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Parótida</a:t>
            </a:r>
          </a:p>
        </p:txBody>
      </p:sp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4708078" y="4646613"/>
            <a:ext cx="1408112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Submaxilar</a:t>
            </a:r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3238053" y="5151438"/>
            <a:ext cx="1289050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Sublingual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4035988" y="6015038"/>
            <a:ext cx="38619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 parasimpática</a:t>
            </a:r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552845" y="930206"/>
            <a:ext cx="1642892" cy="338554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600" b="1"/>
              <a:t>SALIVACIÓN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877779" y="4509137"/>
            <a:ext cx="2230099" cy="461665"/>
          </a:xfrm>
          <a:prstGeom prst="rect">
            <a:avLst/>
          </a:prstGeom>
          <a:solidFill>
            <a:srgbClr val="FAA4D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SALIVACIÓN</a:t>
            </a:r>
          </a:p>
        </p:txBody>
      </p:sp>
      <p:sp>
        <p:nvSpPr>
          <p:cNvPr id="6194" name="AutoShape 50"/>
          <p:cNvSpPr>
            <a:spLocks noChangeArrowheads="1"/>
          </p:cNvSpPr>
          <p:nvPr/>
        </p:nvSpPr>
        <p:spPr bwMode="auto">
          <a:xfrm>
            <a:off x="3107878" y="4652963"/>
            <a:ext cx="1152525" cy="215900"/>
          </a:xfrm>
          <a:prstGeom prst="leftArrow">
            <a:avLst>
              <a:gd name="adj1" fmla="val 50000"/>
              <a:gd name="adj2" fmla="val 133456"/>
            </a:avLst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708328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 animBg="1"/>
      <p:bldP spid="6170" grpId="0" animBg="1"/>
      <p:bldP spid="6171" grpId="0" animBg="1"/>
      <p:bldP spid="6166" grpId="0" animBg="1"/>
      <p:bldP spid="6172" grpId="0" animBg="1"/>
      <p:bldP spid="6173" grpId="0" animBg="1"/>
      <p:bldP spid="6154" grpId="0" animBg="1"/>
      <p:bldP spid="6156" grpId="0" animBg="1"/>
      <p:bldP spid="6180" grpId="0" animBg="1"/>
      <p:bldP spid="6181" grpId="0" animBg="1"/>
      <p:bldP spid="6182" grpId="0" animBg="1"/>
      <p:bldP spid="6183" grpId="0" animBg="1"/>
      <p:bldP spid="6184" grpId="0" animBg="1"/>
      <p:bldP spid="6185" grpId="0" animBg="1"/>
      <p:bldP spid="6186" grpId="0" animBg="1"/>
      <p:bldP spid="6187" grpId="0" animBg="1"/>
      <p:bldP spid="6190" grpId="0"/>
      <p:bldP spid="6193" grpId="0" animBg="1"/>
      <p:bldP spid="619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2629544" y="2536452"/>
            <a:ext cx="158432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400" b="1"/>
              <a:t>Comida</a:t>
            </a:r>
          </a:p>
          <a:p>
            <a:pPr algn="l"/>
            <a:r>
              <a:rPr lang="es-ES" sz="2400" b="1"/>
              <a:t>en boca</a:t>
            </a:r>
          </a:p>
        </p:txBody>
      </p:sp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6085532" y="2672977"/>
            <a:ext cx="2374900" cy="792163"/>
          </a:xfrm>
          <a:prstGeom prst="rect">
            <a:avLst/>
          </a:prstGeom>
          <a:solidFill>
            <a:srgbClr val="E2FF8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_tradnl" sz="1800"/>
              <a:t>CENTROS</a:t>
            </a:r>
          </a:p>
          <a:p>
            <a:r>
              <a:rPr lang="es-ES_tradnl" sz="1800"/>
              <a:t>Protuberancia-bulbo</a:t>
            </a:r>
          </a:p>
        </p:txBody>
      </p:sp>
      <p:sp>
        <p:nvSpPr>
          <p:cNvPr id="147470" name="Rectangle 14"/>
          <p:cNvSpPr>
            <a:spLocks noChangeArrowheads="1"/>
          </p:cNvSpPr>
          <p:nvPr/>
        </p:nvSpPr>
        <p:spPr bwMode="auto">
          <a:xfrm>
            <a:off x="3563938" y="1189038"/>
            <a:ext cx="1368425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EA005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7473" name="Text Box 17"/>
          <p:cNvSpPr txBox="1">
            <a:spLocks noChangeArrowheads="1"/>
          </p:cNvSpPr>
          <p:nvPr/>
        </p:nvSpPr>
        <p:spPr bwMode="auto">
          <a:xfrm>
            <a:off x="437684" y="1422370"/>
            <a:ext cx="2190023" cy="400110"/>
          </a:xfrm>
          <a:prstGeom prst="rect">
            <a:avLst/>
          </a:prstGeom>
          <a:solidFill>
            <a:srgbClr val="FFB3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Innatos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7475" name="Text Box 19"/>
          <p:cNvSpPr txBox="1">
            <a:spLocks noChangeArrowheads="1"/>
          </p:cNvSpPr>
          <p:nvPr/>
        </p:nvSpPr>
        <p:spPr bwMode="auto">
          <a:xfrm>
            <a:off x="4575819" y="2601540"/>
            <a:ext cx="841375" cy="679450"/>
          </a:xfrm>
          <a:prstGeom prst="rect">
            <a:avLst/>
          </a:prstGeom>
          <a:noFill/>
          <a:ln w="38100">
            <a:solidFill>
              <a:srgbClr val="66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Gusto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Tacto</a:t>
            </a:r>
          </a:p>
        </p:txBody>
      </p:sp>
      <p:sp>
        <p:nvSpPr>
          <p:cNvPr id="147476" name="Line 20"/>
          <p:cNvSpPr>
            <a:spLocks noChangeShapeType="1"/>
          </p:cNvSpPr>
          <p:nvPr/>
        </p:nvSpPr>
        <p:spPr bwMode="auto">
          <a:xfrm flipV="1">
            <a:off x="5439419" y="2888877"/>
            <a:ext cx="649288" cy="1588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79" name="Text Box 23"/>
          <p:cNvSpPr txBox="1">
            <a:spLocks noChangeArrowheads="1"/>
          </p:cNvSpPr>
          <p:nvPr/>
        </p:nvSpPr>
        <p:spPr bwMode="auto">
          <a:xfrm>
            <a:off x="2814704" y="1317574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7484" name="Line 28"/>
          <p:cNvSpPr>
            <a:spLocks noChangeShapeType="1"/>
          </p:cNvSpPr>
          <p:nvPr/>
        </p:nvSpPr>
        <p:spPr bwMode="auto">
          <a:xfrm>
            <a:off x="7814319" y="3465140"/>
            <a:ext cx="0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5" name="Line 29"/>
          <p:cNvSpPr>
            <a:spLocks noChangeShapeType="1"/>
          </p:cNvSpPr>
          <p:nvPr/>
        </p:nvSpPr>
        <p:spPr bwMode="auto">
          <a:xfrm flipH="1">
            <a:off x="3493144" y="5409827"/>
            <a:ext cx="4321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6" name="Line 30"/>
          <p:cNvSpPr>
            <a:spLocks noChangeShapeType="1"/>
          </p:cNvSpPr>
          <p:nvPr/>
        </p:nvSpPr>
        <p:spPr bwMode="auto">
          <a:xfrm flipV="1">
            <a:off x="6374457" y="4041402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7" name="Line 31"/>
          <p:cNvSpPr>
            <a:spLocks noChangeShapeType="1"/>
          </p:cNvSpPr>
          <p:nvPr/>
        </p:nvSpPr>
        <p:spPr bwMode="auto">
          <a:xfrm flipV="1">
            <a:off x="5006032" y="4473202"/>
            <a:ext cx="0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8" name="Line 32"/>
          <p:cNvSpPr>
            <a:spLocks noChangeShapeType="1"/>
          </p:cNvSpPr>
          <p:nvPr/>
        </p:nvSpPr>
        <p:spPr bwMode="auto">
          <a:xfrm flipV="1">
            <a:off x="3493144" y="4976440"/>
            <a:ext cx="0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9" name="Text Box 33"/>
          <p:cNvSpPr txBox="1">
            <a:spLocks noChangeArrowheads="1"/>
          </p:cNvSpPr>
          <p:nvPr/>
        </p:nvSpPr>
        <p:spPr bwMode="auto">
          <a:xfrm>
            <a:off x="5855344" y="3681040"/>
            <a:ext cx="1103313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Parótida</a:t>
            </a:r>
          </a:p>
        </p:txBody>
      </p:sp>
      <p:sp>
        <p:nvSpPr>
          <p:cNvPr id="147490" name="Text Box 34"/>
          <p:cNvSpPr txBox="1">
            <a:spLocks noChangeArrowheads="1"/>
          </p:cNvSpPr>
          <p:nvPr/>
        </p:nvSpPr>
        <p:spPr bwMode="auto">
          <a:xfrm>
            <a:off x="4301182" y="4112840"/>
            <a:ext cx="1408112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Submaxilar</a:t>
            </a:r>
          </a:p>
        </p:txBody>
      </p:sp>
      <p:sp>
        <p:nvSpPr>
          <p:cNvPr id="147491" name="Text Box 35"/>
          <p:cNvSpPr txBox="1">
            <a:spLocks noChangeArrowheads="1"/>
          </p:cNvSpPr>
          <p:nvPr/>
        </p:nvSpPr>
        <p:spPr bwMode="auto">
          <a:xfrm>
            <a:off x="2831157" y="4617665"/>
            <a:ext cx="1289050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Sublingual</a:t>
            </a:r>
          </a:p>
        </p:txBody>
      </p:sp>
      <p:sp>
        <p:nvSpPr>
          <p:cNvPr id="147492" name="Text Box 36"/>
          <p:cNvSpPr txBox="1">
            <a:spLocks noChangeArrowheads="1"/>
          </p:cNvSpPr>
          <p:nvPr/>
        </p:nvSpPr>
        <p:spPr bwMode="auto">
          <a:xfrm>
            <a:off x="3713873" y="5487615"/>
            <a:ext cx="37289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parasimpática</a:t>
            </a:r>
          </a:p>
        </p:txBody>
      </p:sp>
      <p:sp>
        <p:nvSpPr>
          <p:cNvPr id="147495" name="Text Box 39"/>
          <p:cNvSpPr txBox="1">
            <a:spLocks noChangeArrowheads="1"/>
          </p:cNvSpPr>
          <p:nvPr/>
        </p:nvSpPr>
        <p:spPr bwMode="auto">
          <a:xfrm>
            <a:off x="757104" y="3859860"/>
            <a:ext cx="2230099" cy="461665"/>
          </a:xfrm>
          <a:prstGeom prst="rect">
            <a:avLst/>
          </a:prstGeom>
          <a:solidFill>
            <a:srgbClr val="FAA4D7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SALIVACIÓN</a:t>
            </a:r>
          </a:p>
        </p:txBody>
      </p:sp>
      <p:sp>
        <p:nvSpPr>
          <p:cNvPr id="147496" name="AutoShape 40"/>
          <p:cNvSpPr>
            <a:spLocks noChangeArrowheads="1"/>
          </p:cNvSpPr>
          <p:nvPr/>
        </p:nvSpPr>
        <p:spPr bwMode="auto">
          <a:xfrm>
            <a:off x="3059757" y="3974727"/>
            <a:ext cx="1008062" cy="215900"/>
          </a:xfrm>
          <a:prstGeom prst="leftArrow">
            <a:avLst>
              <a:gd name="adj1" fmla="val 50000"/>
              <a:gd name="adj2" fmla="val 116728"/>
            </a:avLst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3" name="Text Box 35"/>
          <p:cNvSpPr txBox="1">
            <a:spLocks noChangeArrowheads="1"/>
          </p:cNvSpPr>
          <p:nvPr/>
        </p:nvSpPr>
        <p:spPr bwMode="auto">
          <a:xfrm>
            <a:off x="437684" y="605215"/>
            <a:ext cx="2125903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I. BOCA-FARINGE</a:t>
            </a:r>
          </a:p>
        </p:txBody>
      </p:sp>
      <p:sp>
        <p:nvSpPr>
          <p:cNvPr id="24" name="Text Box 47"/>
          <p:cNvSpPr txBox="1">
            <a:spLocks noChangeArrowheads="1"/>
          </p:cNvSpPr>
          <p:nvPr/>
        </p:nvSpPr>
        <p:spPr bwMode="auto">
          <a:xfrm>
            <a:off x="450779" y="979020"/>
            <a:ext cx="1642892" cy="338554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sx="99000" sy="99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600" b="1"/>
              <a:t>SALIVACIÓN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7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7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2" grpId="0" animBg="1"/>
      <p:bldP spid="147463" grpId="0" animBg="1"/>
      <p:bldP spid="147475" grpId="0" animBg="1"/>
      <p:bldP spid="147476" grpId="0" animBg="1"/>
      <p:bldP spid="147484" grpId="0" animBg="1"/>
      <p:bldP spid="147485" grpId="0" animBg="1"/>
      <p:bldP spid="147486" grpId="0" animBg="1"/>
      <p:bldP spid="147487" grpId="0" animBg="1"/>
      <p:bldP spid="147488" grpId="0" animBg="1"/>
      <p:bldP spid="147489" grpId="0" animBg="1"/>
      <p:bldP spid="147490" grpId="0" animBg="1"/>
      <p:bldP spid="147491" grpId="0" animBg="1"/>
      <p:bldP spid="147492" grpId="0"/>
      <p:bldP spid="147495" grpId="0" animBg="1"/>
      <p:bldP spid="14749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1763713" y="4797425"/>
            <a:ext cx="1322387" cy="860425"/>
          </a:xfrm>
          <a:prstGeom prst="rect">
            <a:avLst/>
          </a:prstGeom>
          <a:solidFill>
            <a:srgbClr val="FFCD9B"/>
          </a:solidFill>
          <a:ln w="38100">
            <a:solidFill>
              <a:srgbClr val="EE77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400"/>
              <a:t>Comida</a:t>
            </a:r>
          </a:p>
          <a:p>
            <a:pPr algn="l"/>
            <a:r>
              <a:rPr lang="es-ES" sz="2400"/>
              <a:t>en boca</a:t>
            </a: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3492500" y="2563813"/>
            <a:ext cx="2374900" cy="360362"/>
          </a:xfrm>
          <a:prstGeom prst="rect">
            <a:avLst/>
          </a:prstGeom>
          <a:solidFill>
            <a:srgbClr val="B3FFB3"/>
          </a:solidFill>
          <a:ln w="9525">
            <a:solidFill>
              <a:srgbClr val="00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_tradnl" sz="1800"/>
              <a:t>Protuberancia-bulbo</a:t>
            </a:r>
          </a:p>
        </p:txBody>
      </p:sp>
      <p:sp>
        <p:nvSpPr>
          <p:cNvPr id="148489" name="Text Box 9"/>
          <p:cNvSpPr txBox="1">
            <a:spLocks noChangeArrowheads="1"/>
          </p:cNvSpPr>
          <p:nvPr/>
        </p:nvSpPr>
        <p:spPr bwMode="auto">
          <a:xfrm>
            <a:off x="611560" y="1156682"/>
            <a:ext cx="2190023" cy="400110"/>
          </a:xfrm>
          <a:prstGeom prst="rect">
            <a:avLst/>
          </a:prstGeom>
          <a:solidFill>
            <a:srgbClr val="FFB3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Innatos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6372225" y="5013325"/>
            <a:ext cx="1655763" cy="850900"/>
          </a:xfrm>
          <a:prstGeom prst="rect">
            <a:avLst/>
          </a:prstGeom>
          <a:solidFill>
            <a:srgbClr val="FFABCD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/>
              <a:t>Salivación</a:t>
            </a:r>
          </a:p>
          <a:p>
            <a:r>
              <a:rPr lang="es-ES" sz="2400"/>
              <a:t>acuosa</a:t>
            </a:r>
          </a:p>
        </p:txBody>
      </p:sp>
      <p:sp>
        <p:nvSpPr>
          <p:cNvPr id="148494" name="Line 14"/>
          <p:cNvSpPr>
            <a:spLocks noChangeShapeType="1"/>
          </p:cNvSpPr>
          <p:nvPr/>
        </p:nvSpPr>
        <p:spPr bwMode="auto">
          <a:xfrm>
            <a:off x="3132138" y="5229225"/>
            <a:ext cx="29876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495" name="Text Box 15"/>
          <p:cNvSpPr txBox="1">
            <a:spLocks noChangeArrowheads="1"/>
          </p:cNvSpPr>
          <p:nvPr/>
        </p:nvSpPr>
        <p:spPr bwMode="auto">
          <a:xfrm>
            <a:off x="1403350" y="3052763"/>
            <a:ext cx="450850" cy="395287"/>
          </a:xfrm>
          <a:prstGeom prst="rect">
            <a:avLst/>
          </a:prstGeom>
          <a:solidFill>
            <a:srgbClr val="C5E2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3944938" y="2058988"/>
            <a:ext cx="498475" cy="395287"/>
          </a:xfrm>
          <a:prstGeom prst="rect">
            <a:avLst/>
          </a:prstGeom>
          <a:solidFill>
            <a:srgbClr val="B3FFB3"/>
          </a:solidFill>
          <a:ln w="28575">
            <a:solidFill>
              <a:srgbClr val="3BB13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/>
              <a:t>2. </a:t>
            </a:r>
          </a:p>
        </p:txBody>
      </p:sp>
      <p:sp>
        <p:nvSpPr>
          <p:cNvPr id="148497" name="Text Box 17"/>
          <p:cNvSpPr txBox="1">
            <a:spLocks noChangeArrowheads="1"/>
          </p:cNvSpPr>
          <p:nvPr/>
        </p:nvSpPr>
        <p:spPr bwMode="auto">
          <a:xfrm>
            <a:off x="6084888" y="3141663"/>
            <a:ext cx="450850" cy="395287"/>
          </a:xfrm>
          <a:prstGeom prst="rect">
            <a:avLst/>
          </a:prstGeom>
          <a:solidFill>
            <a:srgbClr val="FFD5F1"/>
          </a:solidFill>
          <a:ln w="28575">
            <a:solidFill>
              <a:srgbClr val="FF2DB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3.</a:t>
            </a:r>
          </a:p>
        </p:txBody>
      </p:sp>
      <p:sp>
        <p:nvSpPr>
          <p:cNvPr id="148498" name="Text Box 18"/>
          <p:cNvSpPr txBox="1">
            <a:spLocks noChangeArrowheads="1"/>
          </p:cNvSpPr>
          <p:nvPr/>
        </p:nvSpPr>
        <p:spPr bwMode="auto">
          <a:xfrm>
            <a:off x="4514850" y="2058988"/>
            <a:ext cx="920750" cy="376237"/>
          </a:xfrm>
          <a:prstGeom prst="rect">
            <a:avLst/>
          </a:prstGeom>
          <a:solidFill>
            <a:srgbClr val="90DA9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Centro</a:t>
            </a:r>
          </a:p>
        </p:txBody>
      </p:sp>
      <p:sp>
        <p:nvSpPr>
          <p:cNvPr id="148499" name="Text Box 19"/>
          <p:cNvSpPr txBox="1">
            <a:spLocks noChangeArrowheads="1"/>
          </p:cNvSpPr>
          <p:nvPr/>
        </p:nvSpPr>
        <p:spPr bwMode="auto">
          <a:xfrm>
            <a:off x="2078038" y="3573463"/>
            <a:ext cx="1062037" cy="650875"/>
          </a:xfrm>
          <a:prstGeom prst="rect">
            <a:avLst/>
          </a:prstGeom>
          <a:solidFill>
            <a:srgbClr val="A7CB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Boca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V, IX, X</a:t>
            </a:r>
          </a:p>
        </p:txBody>
      </p:sp>
      <p:sp>
        <p:nvSpPr>
          <p:cNvPr id="148500" name="Text Box 20"/>
          <p:cNvSpPr txBox="1">
            <a:spLocks noChangeArrowheads="1"/>
          </p:cNvSpPr>
          <p:nvPr/>
        </p:nvSpPr>
        <p:spPr bwMode="auto">
          <a:xfrm>
            <a:off x="5795963" y="3644900"/>
            <a:ext cx="2408237" cy="650875"/>
          </a:xfrm>
          <a:prstGeom prst="rect">
            <a:avLst/>
          </a:prstGeom>
          <a:solidFill>
            <a:srgbClr val="FFB3E6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N. VII, I</a:t>
            </a: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G. submaxilar y ótico</a:t>
            </a:r>
          </a:p>
        </p:txBody>
      </p:sp>
      <p:sp>
        <p:nvSpPr>
          <p:cNvPr id="148501" name="Rectangle 21"/>
          <p:cNvSpPr>
            <a:spLocks noChangeArrowheads="1"/>
          </p:cNvSpPr>
          <p:nvPr/>
        </p:nvSpPr>
        <p:spPr bwMode="auto">
          <a:xfrm>
            <a:off x="6659563" y="3141663"/>
            <a:ext cx="1276350" cy="376237"/>
          </a:xfrm>
          <a:prstGeom prst="rect">
            <a:avLst/>
          </a:prstGeom>
          <a:solidFill>
            <a:srgbClr val="FFB3E6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Eferentes</a:t>
            </a:r>
          </a:p>
        </p:txBody>
      </p:sp>
      <p:sp>
        <p:nvSpPr>
          <p:cNvPr id="148502" name="Rectangle 22"/>
          <p:cNvSpPr>
            <a:spLocks noChangeArrowheads="1"/>
          </p:cNvSpPr>
          <p:nvPr/>
        </p:nvSpPr>
        <p:spPr bwMode="auto">
          <a:xfrm>
            <a:off x="1981200" y="3062288"/>
            <a:ext cx="1300163" cy="376237"/>
          </a:xfrm>
          <a:prstGeom prst="rect">
            <a:avLst/>
          </a:prstGeom>
          <a:solidFill>
            <a:srgbClr val="A7CB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Aferentes</a:t>
            </a:r>
          </a:p>
        </p:txBody>
      </p:sp>
      <p:sp>
        <p:nvSpPr>
          <p:cNvPr id="148508" name="Text Box 28"/>
          <p:cNvSpPr txBox="1">
            <a:spLocks noChangeArrowheads="1"/>
          </p:cNvSpPr>
          <p:nvPr/>
        </p:nvSpPr>
        <p:spPr bwMode="auto">
          <a:xfrm>
            <a:off x="6084888" y="4508500"/>
            <a:ext cx="1990725" cy="346075"/>
          </a:xfrm>
          <a:prstGeom prst="rect">
            <a:avLst/>
          </a:prstGeom>
          <a:solidFill>
            <a:srgbClr val="FFB3E6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Glándulas salivales</a:t>
            </a:r>
          </a:p>
        </p:txBody>
      </p:sp>
      <p:sp>
        <p:nvSpPr>
          <p:cNvPr id="148510" name="Line 30"/>
          <p:cNvSpPr>
            <a:spLocks noChangeShapeType="1"/>
          </p:cNvSpPr>
          <p:nvPr/>
        </p:nvSpPr>
        <p:spPr bwMode="auto">
          <a:xfrm>
            <a:off x="7092950" y="42926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1" name="Freeform 31"/>
          <p:cNvSpPr>
            <a:spLocks/>
          </p:cNvSpPr>
          <p:nvPr/>
        </p:nvSpPr>
        <p:spPr bwMode="auto">
          <a:xfrm>
            <a:off x="2411413" y="2060575"/>
            <a:ext cx="1439862" cy="863600"/>
          </a:xfrm>
          <a:custGeom>
            <a:avLst/>
            <a:gdLst>
              <a:gd name="T0" fmla="*/ 98 w 959"/>
              <a:gd name="T1" fmla="*/ 528 h 528"/>
              <a:gd name="T2" fmla="*/ 143 w 959"/>
              <a:gd name="T3" fmla="*/ 75 h 528"/>
              <a:gd name="T4" fmla="*/ 959 w 959"/>
              <a:gd name="T5" fmla="*/ 75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9" h="528">
                <a:moveTo>
                  <a:pt x="98" y="528"/>
                </a:moveTo>
                <a:cubicBezTo>
                  <a:pt x="49" y="339"/>
                  <a:pt x="0" y="150"/>
                  <a:pt x="143" y="75"/>
                </a:cubicBezTo>
                <a:cubicBezTo>
                  <a:pt x="286" y="0"/>
                  <a:pt x="823" y="75"/>
                  <a:pt x="959" y="75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2" name="Freeform 32"/>
          <p:cNvSpPr>
            <a:spLocks/>
          </p:cNvSpPr>
          <p:nvPr/>
        </p:nvSpPr>
        <p:spPr bwMode="auto">
          <a:xfrm>
            <a:off x="5580063" y="2133600"/>
            <a:ext cx="1728787" cy="863600"/>
          </a:xfrm>
          <a:custGeom>
            <a:avLst/>
            <a:gdLst>
              <a:gd name="T0" fmla="*/ 0 w 968"/>
              <a:gd name="T1" fmla="*/ 0 h 499"/>
              <a:gd name="T2" fmla="*/ 817 w 968"/>
              <a:gd name="T3" fmla="*/ 136 h 499"/>
              <a:gd name="T4" fmla="*/ 907 w 968"/>
              <a:gd name="T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8" h="499">
                <a:moveTo>
                  <a:pt x="0" y="0"/>
                </a:moveTo>
                <a:cubicBezTo>
                  <a:pt x="333" y="26"/>
                  <a:pt x="666" y="53"/>
                  <a:pt x="817" y="136"/>
                </a:cubicBezTo>
                <a:cubicBezTo>
                  <a:pt x="968" y="219"/>
                  <a:pt x="937" y="359"/>
                  <a:pt x="907" y="499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5" name="Text Box 35"/>
          <p:cNvSpPr txBox="1">
            <a:spLocks noChangeArrowheads="1"/>
          </p:cNvSpPr>
          <p:nvPr/>
        </p:nvSpPr>
        <p:spPr bwMode="auto">
          <a:xfrm>
            <a:off x="3059112" y="857138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8518" name="Text Box 38"/>
          <p:cNvSpPr txBox="1">
            <a:spLocks noChangeArrowheads="1"/>
          </p:cNvSpPr>
          <p:nvPr/>
        </p:nvSpPr>
        <p:spPr bwMode="auto">
          <a:xfrm>
            <a:off x="611188" y="659494"/>
            <a:ext cx="180022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8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8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4" grpId="0" animBg="1"/>
      <p:bldP spid="148485" grpId="0" animBg="1"/>
      <p:bldP spid="148493" grpId="0" animBg="1"/>
      <p:bldP spid="148494" grpId="0" animBg="1"/>
      <p:bldP spid="148495" grpId="0" animBg="1"/>
      <p:bldP spid="148496" grpId="0" animBg="1"/>
      <p:bldP spid="148497" grpId="0" animBg="1"/>
      <p:bldP spid="148498" grpId="0" animBg="1"/>
      <p:bldP spid="148499" grpId="0" animBg="1"/>
      <p:bldP spid="148500" grpId="0" animBg="1"/>
      <p:bldP spid="148501" grpId="0" animBg="1"/>
      <p:bldP spid="148502" grpId="0" animBg="1"/>
      <p:bldP spid="148508" grpId="0" animBg="1"/>
      <p:bldP spid="148510" grpId="0" animBg="1"/>
      <p:bldP spid="148511" grpId="0" animBg="1"/>
      <p:bldP spid="1485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3995738" y="404813"/>
            <a:ext cx="1439862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3817938" y="1773238"/>
            <a:ext cx="3479800" cy="31416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>
                <a:solidFill>
                  <a:srgbClr val="3333FF"/>
                </a:solidFill>
              </a:rPr>
              <a:t>*</a:t>
            </a:r>
            <a:r>
              <a:rPr lang="es-ES" sz="1800"/>
              <a:t> Saliva ACUOSA abundante, </a:t>
            </a:r>
          </a:p>
          <a:p>
            <a:pPr algn="l"/>
            <a:r>
              <a:rPr lang="es-ES" sz="1800"/>
              <a:t>   rica en ENZIMAS</a:t>
            </a:r>
          </a:p>
          <a:p>
            <a:pPr algn="l"/>
            <a:endParaRPr lang="es-ES" sz="1800"/>
          </a:p>
          <a:p>
            <a:pPr algn="l"/>
            <a:r>
              <a:rPr lang="es-ES" sz="1800" b="1">
                <a:solidFill>
                  <a:srgbClr val="3333FF"/>
                </a:solidFill>
              </a:rPr>
              <a:t>*</a:t>
            </a:r>
            <a:r>
              <a:rPr lang="es-ES" sz="1800"/>
              <a:t> ACh tiene efecto secretor y </a:t>
            </a:r>
          </a:p>
          <a:p>
            <a:pPr algn="l"/>
            <a:r>
              <a:rPr lang="es-ES" sz="1800"/>
              <a:t>   vasodilatador</a:t>
            </a:r>
          </a:p>
          <a:p>
            <a:pPr algn="l"/>
            <a:endParaRPr lang="es-ES" sz="1800"/>
          </a:p>
          <a:p>
            <a:pPr algn="l"/>
            <a:r>
              <a:rPr lang="es-ES" sz="1800" b="1">
                <a:solidFill>
                  <a:srgbClr val="3333FF"/>
                </a:solidFill>
              </a:rPr>
              <a:t>*</a:t>
            </a:r>
            <a:r>
              <a:rPr lang="es-ES" sz="1800"/>
              <a:t> VIP coexiste con ACh y </a:t>
            </a:r>
          </a:p>
          <a:p>
            <a:pPr algn="l"/>
            <a:r>
              <a:rPr lang="es-ES" sz="1800"/>
              <a:t>   es vasodilatador</a:t>
            </a:r>
          </a:p>
          <a:p>
            <a:pPr algn="l"/>
            <a:endParaRPr lang="es-ES" sz="1800"/>
          </a:p>
          <a:p>
            <a:pPr algn="l"/>
            <a:r>
              <a:rPr lang="es-ES" sz="1800" b="1">
                <a:solidFill>
                  <a:srgbClr val="3333FF"/>
                </a:solidFill>
              </a:rPr>
              <a:t>*</a:t>
            </a:r>
            <a:r>
              <a:rPr lang="es-ES" sz="1800"/>
              <a:t> Sustancia P y ACh vía</a:t>
            </a:r>
          </a:p>
          <a:p>
            <a:pPr algn="l"/>
            <a:r>
              <a:rPr lang="es-ES" sz="1800"/>
              <a:t>   Ca</a:t>
            </a:r>
            <a:r>
              <a:rPr lang="es-ES" sz="1800" baseline="30000"/>
              <a:t>++</a:t>
            </a:r>
            <a:r>
              <a:rPr lang="es-ES" sz="1800"/>
              <a:t> producen saliva fluida</a:t>
            </a: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1789113" y="5157788"/>
            <a:ext cx="5565775" cy="1216025"/>
          </a:xfrm>
          <a:prstGeom prst="rect">
            <a:avLst/>
          </a:prstGeom>
          <a:solidFill>
            <a:srgbClr val="97BA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ABUNDANTE SALIVACIÓN Colinérgicos, </a:t>
            </a:r>
          </a:p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Insecticidas Organofosforados</a:t>
            </a:r>
          </a:p>
        </p:txBody>
      </p:sp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1476375" y="1773238"/>
            <a:ext cx="2165350" cy="700087"/>
          </a:xfrm>
          <a:prstGeom prst="rect">
            <a:avLst/>
          </a:prstGeom>
          <a:solidFill>
            <a:srgbClr val="A7CB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Estimulación</a:t>
            </a:r>
          </a:p>
          <a:p>
            <a:pPr algn="l"/>
            <a:r>
              <a:rPr lang="es-ES" sz="1800"/>
              <a:t>PARASIMPÁTICA</a:t>
            </a:r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967365" y="685914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0605" name="Text Box 13"/>
          <p:cNvSpPr txBox="1">
            <a:spLocks noChangeArrowheads="1"/>
          </p:cNvSpPr>
          <p:nvPr/>
        </p:nvSpPr>
        <p:spPr bwMode="auto">
          <a:xfrm>
            <a:off x="6877050" y="981075"/>
            <a:ext cx="1511300" cy="395288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n. VII, IX</a:t>
            </a:r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1547813" y="2636838"/>
            <a:ext cx="1768475" cy="10064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  <a:p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Secretora</a:t>
            </a:r>
          </a:p>
          <a:p>
            <a:r>
              <a:rPr lang="es-ES" sz="18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Vasodilatadora</a:t>
            </a:r>
          </a:p>
        </p:txBody>
      </p:sp>
      <p:sp>
        <p:nvSpPr>
          <p:cNvPr id="110607" name="Text Box 15"/>
          <p:cNvSpPr txBox="1">
            <a:spLocks noChangeArrowheads="1"/>
          </p:cNvSpPr>
          <p:nvPr/>
        </p:nvSpPr>
        <p:spPr bwMode="auto">
          <a:xfrm>
            <a:off x="437991" y="5300663"/>
            <a:ext cx="13131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¡Ojo!</a:t>
            </a:r>
          </a:p>
        </p:txBody>
      </p:sp>
      <p:sp>
        <p:nvSpPr>
          <p:cNvPr id="110610" name="Text Box 18"/>
          <p:cNvSpPr txBox="1">
            <a:spLocks noChangeArrowheads="1"/>
          </p:cNvSpPr>
          <p:nvPr/>
        </p:nvSpPr>
        <p:spPr bwMode="auto">
          <a:xfrm>
            <a:off x="6588125" y="476250"/>
            <a:ext cx="180022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9" grpId="0" animBg="1"/>
      <p:bldP spid="110600" grpId="0" animBg="1"/>
      <p:bldP spid="110601" grpId="0" animBg="1"/>
      <p:bldP spid="110605" grpId="0" animBg="1"/>
      <p:bldP spid="110606" grpId="0"/>
      <p:bldP spid="11060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1111250" y="2484438"/>
            <a:ext cx="2801938" cy="954087"/>
          </a:xfrm>
          <a:prstGeom prst="rect">
            <a:avLst/>
          </a:prstGeom>
          <a:noFill/>
          <a:ln w="38100">
            <a:solidFill>
              <a:srgbClr val="EA00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CONDICIONAMIENTO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COMIDA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NAÚSEA, OLOR</a:t>
            </a:r>
            <a:endParaRPr lang="es-ES_tradnl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5646738" y="2484438"/>
            <a:ext cx="2416175" cy="954087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DESHIDRATACIÓN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MIEDO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SUEÑO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2932769" y="4581525"/>
            <a:ext cx="3278462" cy="523220"/>
          </a:xfrm>
          <a:prstGeom prst="rect">
            <a:avLst/>
          </a:prstGeom>
          <a:solidFill>
            <a:srgbClr val="A3C8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</p:txBody>
      </p:sp>
      <p:sp>
        <p:nvSpPr>
          <p:cNvPr id="139273" name="Line 9"/>
          <p:cNvSpPr>
            <a:spLocks noChangeShapeType="1"/>
          </p:cNvSpPr>
          <p:nvPr/>
        </p:nvSpPr>
        <p:spPr bwMode="auto">
          <a:xfrm>
            <a:off x="2771800" y="3438526"/>
            <a:ext cx="1079475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274" name="Line 10"/>
          <p:cNvSpPr>
            <a:spLocks noChangeShapeType="1"/>
          </p:cNvSpPr>
          <p:nvPr/>
        </p:nvSpPr>
        <p:spPr bwMode="auto">
          <a:xfrm flipH="1">
            <a:off x="5330030" y="3429000"/>
            <a:ext cx="1186657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275" name="Rectangle 11"/>
          <p:cNvSpPr>
            <a:spLocks noChangeArrowheads="1"/>
          </p:cNvSpPr>
          <p:nvPr/>
        </p:nvSpPr>
        <p:spPr bwMode="auto">
          <a:xfrm>
            <a:off x="3624263" y="3751263"/>
            <a:ext cx="6778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3200">
                <a:solidFill>
                  <a:srgbClr val="EA00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139276" name="Rectangle 12"/>
          <p:cNvSpPr>
            <a:spLocks noChangeArrowheads="1"/>
          </p:cNvSpPr>
          <p:nvPr/>
        </p:nvSpPr>
        <p:spPr bwMode="auto">
          <a:xfrm>
            <a:off x="5003800" y="3786188"/>
            <a:ext cx="6524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139280" name="Text Box 16"/>
          <p:cNvSpPr txBox="1">
            <a:spLocks noChangeArrowheads="1"/>
          </p:cNvSpPr>
          <p:nvPr/>
        </p:nvSpPr>
        <p:spPr bwMode="auto">
          <a:xfrm>
            <a:off x="6732588" y="1052513"/>
            <a:ext cx="1800225" cy="3952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6061075" y="549275"/>
            <a:ext cx="2471738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55576" y="3875851"/>
            <a:ext cx="2339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“</a:t>
            </a:r>
            <a:r>
              <a:rPr lang="es-VE" dirty="0" smtClean="0"/>
              <a:t>pensar en comer”</a:t>
            </a:r>
            <a:endParaRPr lang="es-VE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211231" y="3809971"/>
            <a:ext cx="15424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“boca seca”</a:t>
            </a:r>
            <a:endParaRPr lang="es-VE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 animBg="1"/>
      <p:bldP spid="139271" grpId="0" animBg="1"/>
      <p:bldP spid="139272" grpId="0" animBg="1"/>
      <p:bldP spid="139273" grpId="0" animBg="1"/>
      <p:bldP spid="139274" grpId="0" animBg="1"/>
      <p:bldP spid="139275" grpId="0"/>
      <p:bldP spid="139276" grpId="0"/>
      <p:bldP spid="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5172352" y="2763505"/>
            <a:ext cx="3288080" cy="1169551"/>
          </a:xfrm>
          <a:prstGeom prst="rect">
            <a:avLst/>
          </a:prstGeom>
          <a:solidFill>
            <a:srgbClr val="FFAB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 b="1" dirty="0" smtClean="0">
                <a:solidFill>
                  <a:srgbClr val="E6005D"/>
                </a:solidFill>
              </a:rPr>
              <a:t>*</a:t>
            </a:r>
            <a:r>
              <a:rPr lang="es-ES" dirty="0" smtClean="0"/>
              <a:t> Saliva </a:t>
            </a:r>
            <a:r>
              <a:rPr lang="es-ES" b="1" dirty="0"/>
              <a:t>ESPESA </a:t>
            </a:r>
            <a:endParaRPr lang="es-ES" b="1" dirty="0" smtClean="0"/>
          </a:p>
          <a:p>
            <a:pPr algn="l"/>
            <a:r>
              <a:rPr lang="es-ES" b="1" dirty="0" smtClean="0"/>
              <a:t>  escasa </a:t>
            </a:r>
            <a:r>
              <a:rPr lang="es-ES" b="1" dirty="0"/>
              <a:t>mucosa</a:t>
            </a:r>
          </a:p>
          <a:p>
            <a:pPr algn="l"/>
            <a:endParaRPr lang="es-ES" sz="1000" dirty="0"/>
          </a:p>
          <a:p>
            <a:pPr algn="l"/>
            <a:r>
              <a:rPr lang="es-ES" b="1" dirty="0">
                <a:solidFill>
                  <a:srgbClr val="E6005D"/>
                </a:solidFill>
              </a:rPr>
              <a:t>*</a:t>
            </a:r>
            <a:r>
              <a:rPr lang="es-ES" dirty="0"/>
              <a:t> </a:t>
            </a:r>
            <a:r>
              <a:rPr lang="es-ES" b="1" dirty="0"/>
              <a:t>NE </a:t>
            </a:r>
            <a:r>
              <a:rPr lang="es-ES" dirty="0"/>
              <a:t>sobre vasos y </a:t>
            </a:r>
            <a:r>
              <a:rPr lang="es-ES" dirty="0" err="1"/>
              <a:t>acinos</a:t>
            </a:r>
            <a:endParaRPr lang="es-ES" dirty="0"/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2524125" y="4508046"/>
            <a:ext cx="4095750" cy="1216025"/>
          </a:xfrm>
          <a:prstGeom prst="rect">
            <a:avLst/>
          </a:prstGeom>
          <a:solidFill>
            <a:srgbClr val="FFB3E6"/>
          </a:solidFill>
          <a:ln w="28575">
            <a:solidFill>
              <a:srgbClr val="EA005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BOCA SECA</a:t>
            </a:r>
          </a:p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Miedo </a:t>
            </a:r>
          </a:p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Anticolinérgicos: Atropina  </a:t>
            </a:r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6588224" y="1333217"/>
            <a:ext cx="1872208" cy="1015663"/>
          </a:xfrm>
          <a:prstGeom prst="rect">
            <a:avLst/>
          </a:prstGeom>
          <a:solidFill>
            <a:srgbClr val="FFB3E6"/>
          </a:solidFill>
          <a:ln w="28575">
            <a:solidFill>
              <a:srgbClr val="EA005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dirty="0" smtClean="0"/>
              <a:t>Estimulación </a:t>
            </a:r>
          </a:p>
          <a:p>
            <a:r>
              <a:rPr lang="es-ES" dirty="0" smtClean="0"/>
              <a:t>SIMPÁTICA</a:t>
            </a:r>
          </a:p>
          <a:p>
            <a:endParaRPr lang="es-ES" dirty="0"/>
          </a:p>
        </p:txBody>
      </p:sp>
      <p:sp>
        <p:nvSpPr>
          <p:cNvPr id="111626" name="Text Box 10"/>
          <p:cNvSpPr txBox="1">
            <a:spLocks noChangeArrowheads="1"/>
          </p:cNvSpPr>
          <p:nvPr/>
        </p:nvSpPr>
        <p:spPr bwMode="auto">
          <a:xfrm>
            <a:off x="2536520" y="1041015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1628" name="Text Box 12"/>
          <p:cNvSpPr txBox="1">
            <a:spLocks noChangeArrowheads="1"/>
          </p:cNvSpPr>
          <p:nvPr/>
        </p:nvSpPr>
        <p:spPr bwMode="auto">
          <a:xfrm>
            <a:off x="7014821" y="1948770"/>
            <a:ext cx="9140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EA005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T1-T3</a:t>
            </a:r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1372965" y="4856502"/>
            <a:ext cx="9667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¡Ojo!</a:t>
            </a:r>
          </a:p>
        </p:txBody>
      </p:sp>
      <p:sp>
        <p:nvSpPr>
          <p:cNvPr id="111632" name="Text Box 16"/>
          <p:cNvSpPr txBox="1">
            <a:spLocks noChangeArrowheads="1"/>
          </p:cNvSpPr>
          <p:nvPr/>
        </p:nvSpPr>
        <p:spPr bwMode="auto">
          <a:xfrm>
            <a:off x="395536" y="2609617"/>
            <a:ext cx="447911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s-ES_tradnl" sz="1800" dirty="0"/>
              <a:t>No inicia ni sostiene salivación </a:t>
            </a:r>
          </a:p>
          <a:p>
            <a:pPr algn="l"/>
            <a:r>
              <a:rPr lang="es-ES_tradnl" sz="1800" dirty="0" smtClean="0"/>
              <a:t>    pero </a:t>
            </a:r>
            <a:r>
              <a:rPr lang="es-ES_tradnl" sz="1800" dirty="0"/>
              <a:t>potencia efectos </a:t>
            </a: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parasimpáticos</a:t>
            </a:r>
          </a:p>
          <a:p>
            <a:pPr algn="l"/>
            <a:endParaRPr lang="es-ES_tradnl" sz="8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s-ES_tradnl" sz="1800" dirty="0">
                <a:solidFill>
                  <a:srgbClr val="CC0000"/>
                </a:solidFill>
              </a:rPr>
              <a:t>NE efecto </a:t>
            </a:r>
            <a:r>
              <a:rPr lang="es-ES_tradnl" sz="1800" dirty="0">
                <a:solidFill>
                  <a:srgbClr val="CC0000"/>
                </a:solidFill>
                <a:latin typeface="Symbol" pitchFamily="18" charset="2"/>
              </a:rPr>
              <a:t>a1</a:t>
            </a:r>
            <a:r>
              <a:rPr lang="es-ES_tradnl" sz="1800" dirty="0">
                <a:solidFill>
                  <a:srgbClr val="CC0000"/>
                </a:solidFill>
              </a:rPr>
              <a:t> vasoconstricción</a:t>
            </a:r>
          </a:p>
          <a:p>
            <a:pPr algn="l"/>
            <a:r>
              <a:rPr lang="es-ES_tradnl" sz="1800" dirty="0" smtClean="0">
                <a:solidFill>
                  <a:srgbClr val="CC0000"/>
                </a:solidFill>
              </a:rPr>
              <a:t>    E </a:t>
            </a:r>
            <a:r>
              <a:rPr lang="es-ES_tradnl" sz="1800" dirty="0">
                <a:solidFill>
                  <a:srgbClr val="CC0000"/>
                </a:solidFill>
              </a:rPr>
              <a:t>efecto </a:t>
            </a:r>
            <a:r>
              <a:rPr lang="es-ES_tradnl" sz="1800" dirty="0">
                <a:solidFill>
                  <a:srgbClr val="CC0000"/>
                </a:solidFill>
                <a:latin typeface="Symbol" pitchFamily="18" charset="2"/>
              </a:rPr>
              <a:t>b</a:t>
            </a:r>
            <a:r>
              <a:rPr lang="es-ES_tradnl" sz="1800" dirty="0">
                <a:solidFill>
                  <a:srgbClr val="CC0000"/>
                </a:solidFill>
              </a:rPr>
              <a:t> en célula </a:t>
            </a:r>
            <a:r>
              <a:rPr lang="es-ES_tradnl" sz="1800" dirty="0" err="1">
                <a:solidFill>
                  <a:srgbClr val="CC0000"/>
                </a:solidFill>
              </a:rPr>
              <a:t>acinar</a:t>
            </a:r>
            <a:r>
              <a:rPr lang="es-ES_tradnl" sz="1800" dirty="0">
                <a:solidFill>
                  <a:srgbClr val="CC0000"/>
                </a:solidFill>
              </a:rPr>
              <a:t> y ductal</a:t>
            </a:r>
          </a:p>
        </p:txBody>
      </p:sp>
      <p:sp>
        <p:nvSpPr>
          <p:cNvPr id="111636" name="Text Box 20"/>
          <p:cNvSpPr txBox="1">
            <a:spLocks noChangeArrowheads="1"/>
          </p:cNvSpPr>
          <p:nvPr/>
        </p:nvSpPr>
        <p:spPr bwMode="auto">
          <a:xfrm>
            <a:off x="395536" y="481943"/>
            <a:ext cx="1800225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SALIVACIÓN</a:t>
            </a:r>
          </a:p>
        </p:txBody>
      </p:sp>
      <p:sp>
        <p:nvSpPr>
          <p:cNvPr id="111637" name="Text Box 21"/>
          <p:cNvSpPr txBox="1">
            <a:spLocks noChangeArrowheads="1"/>
          </p:cNvSpPr>
          <p:nvPr/>
        </p:nvSpPr>
        <p:spPr bwMode="auto">
          <a:xfrm>
            <a:off x="395536" y="1041015"/>
            <a:ext cx="2053767" cy="646331"/>
          </a:xfrm>
          <a:prstGeom prst="rect">
            <a:avLst/>
          </a:prstGeom>
          <a:solidFill>
            <a:srgbClr val="E2FF8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1800" dirty="0"/>
              <a:t>Acción SNA </a:t>
            </a:r>
            <a:r>
              <a:rPr lang="es-ES" sz="1800" dirty="0" smtClean="0"/>
              <a:t>dual </a:t>
            </a:r>
          </a:p>
          <a:p>
            <a:r>
              <a:rPr lang="es-ES" sz="1800" dirty="0" smtClean="0"/>
              <a:t>complementaria</a:t>
            </a:r>
            <a:endParaRPr lang="es-ES" sz="1800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 animBg="1"/>
      <p:bldP spid="111622" grpId="0" animBg="1"/>
      <p:bldP spid="111623" grpId="0" animBg="1"/>
      <p:bldP spid="111628" grpId="0"/>
      <p:bldP spid="111629" grpId="0"/>
      <p:bldP spid="1116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44" name="Text Box 16"/>
          <p:cNvSpPr txBox="1">
            <a:spLocks noChangeArrowheads="1"/>
          </p:cNvSpPr>
          <p:nvPr/>
        </p:nvSpPr>
        <p:spPr bwMode="auto">
          <a:xfrm>
            <a:off x="3284165" y="4304953"/>
            <a:ext cx="630238" cy="854075"/>
          </a:xfrm>
          <a:prstGeom prst="rect">
            <a:avLst/>
          </a:prstGeom>
          <a:noFill/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>
                <a:latin typeface="Symbol" pitchFamily="18" charset="2"/>
              </a:rPr>
              <a:t>a1</a:t>
            </a:r>
            <a:r>
              <a:rPr lang="es-MX" sz="1600"/>
              <a:t> R</a:t>
            </a:r>
          </a:p>
          <a:p>
            <a:pPr algn="l"/>
            <a:endParaRPr lang="es-MX" sz="1600"/>
          </a:p>
          <a:p>
            <a:pPr algn="l"/>
            <a:r>
              <a:rPr lang="es-MX" sz="1600" b="1">
                <a:latin typeface="Symbol" pitchFamily="18" charset="2"/>
              </a:rPr>
              <a:t>b</a:t>
            </a:r>
            <a:r>
              <a:rPr lang="es-MX" sz="1600" b="1"/>
              <a:t> R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485403" y="2995265"/>
            <a:ext cx="1677987" cy="639763"/>
          </a:xfrm>
          <a:prstGeom prst="rect">
            <a:avLst/>
          </a:prstGeom>
          <a:solidFill>
            <a:srgbClr val="8ACBD0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</a:t>
            </a:r>
          </a:p>
          <a:p>
            <a:pPr algn="l"/>
            <a:r>
              <a:rPr lang="es-MX" sz="1600" b="1" dirty="0"/>
              <a:t>VII &amp; IX</a:t>
            </a:r>
          </a:p>
        </p:txBody>
      </p:sp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2358653" y="2976215"/>
            <a:ext cx="1017587" cy="854075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/>
              <a:t>ACh</a:t>
            </a:r>
          </a:p>
          <a:p>
            <a:pPr algn="l"/>
            <a:endParaRPr lang="es-MX" sz="1600" b="1"/>
          </a:p>
          <a:p>
            <a:pPr algn="l"/>
            <a:r>
              <a:rPr lang="es-MX" sz="1600" b="1"/>
              <a:t>Sust. P</a:t>
            </a:r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3500065" y="2938115"/>
            <a:ext cx="1058863" cy="854075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/>
              <a:t>ACh R</a:t>
            </a:r>
          </a:p>
          <a:p>
            <a:pPr algn="l"/>
            <a:endParaRPr lang="es-MX" sz="1600"/>
          </a:p>
          <a:p>
            <a:pPr algn="l"/>
            <a:r>
              <a:rPr lang="es-MX" sz="1600"/>
              <a:t>Sust. P R</a:t>
            </a:r>
          </a:p>
        </p:txBody>
      </p:sp>
      <p:sp>
        <p:nvSpPr>
          <p:cNvPr id="99340" name="Text Box 12"/>
          <p:cNvSpPr txBox="1">
            <a:spLocks noChangeArrowheads="1"/>
          </p:cNvSpPr>
          <p:nvPr/>
        </p:nvSpPr>
        <p:spPr bwMode="auto">
          <a:xfrm>
            <a:off x="4724028" y="2938115"/>
            <a:ext cx="646112" cy="854075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/>
              <a:t>IP3</a:t>
            </a:r>
          </a:p>
          <a:p>
            <a:pPr algn="l"/>
            <a:endParaRPr lang="es-MX" sz="1600"/>
          </a:p>
          <a:p>
            <a:pPr algn="l"/>
            <a:r>
              <a:rPr lang="es-MX" sz="1600"/>
              <a:t>DAG</a:t>
            </a:r>
          </a:p>
        </p:txBody>
      </p:sp>
      <p:sp>
        <p:nvSpPr>
          <p:cNvPr id="99341" name="Text Box 13"/>
          <p:cNvSpPr txBox="1">
            <a:spLocks noChangeArrowheads="1"/>
          </p:cNvSpPr>
          <p:nvPr/>
        </p:nvSpPr>
        <p:spPr bwMode="auto">
          <a:xfrm>
            <a:off x="5516190" y="2914303"/>
            <a:ext cx="668338" cy="808037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MX" sz="18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l"/>
            <a:endParaRPr lang="es-MX" sz="1600" b="1" baseline="30000"/>
          </a:p>
          <a:p>
            <a:pPr algn="l"/>
            <a:r>
              <a:rPr lang="es-MX" sz="1600"/>
              <a:t>PKC</a:t>
            </a:r>
          </a:p>
        </p:txBody>
      </p:sp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6606803" y="2866678"/>
            <a:ext cx="1870075" cy="974725"/>
          </a:xfrm>
          <a:prstGeom prst="rect">
            <a:avLst/>
          </a:prstGeom>
          <a:solidFill>
            <a:srgbClr val="9AD2D6"/>
          </a:solidFill>
          <a:ln w="28575">
            <a:solidFill>
              <a:srgbClr val="3333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800" b="1"/>
              <a:t>Volumen (flujo)</a:t>
            </a:r>
          </a:p>
          <a:p>
            <a:pPr algn="l"/>
            <a:r>
              <a:rPr lang="es-MX" sz="1800" b="1"/>
              <a:t>Ptialina</a:t>
            </a:r>
          </a:p>
          <a:p>
            <a:pPr algn="l"/>
            <a:r>
              <a:rPr lang="es-MX" b="1"/>
              <a:t>Saliva fluida</a:t>
            </a:r>
          </a:p>
        </p:txBody>
      </p:sp>
      <p:sp>
        <p:nvSpPr>
          <p:cNvPr id="99348" name="Line 20"/>
          <p:cNvSpPr>
            <a:spLocks noChangeShapeType="1"/>
          </p:cNvSpPr>
          <p:nvPr/>
        </p:nvSpPr>
        <p:spPr bwMode="auto">
          <a:xfrm flipV="1">
            <a:off x="2060203" y="3154015"/>
            <a:ext cx="360362" cy="142875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49" name="Line 21"/>
          <p:cNvSpPr>
            <a:spLocks noChangeShapeType="1"/>
          </p:cNvSpPr>
          <p:nvPr/>
        </p:nvSpPr>
        <p:spPr bwMode="auto">
          <a:xfrm>
            <a:off x="2060203" y="3296890"/>
            <a:ext cx="287337" cy="288925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0" name="Line 22"/>
          <p:cNvSpPr>
            <a:spLocks noChangeShapeType="1"/>
          </p:cNvSpPr>
          <p:nvPr/>
        </p:nvSpPr>
        <p:spPr bwMode="auto">
          <a:xfrm>
            <a:off x="3220665" y="3163540"/>
            <a:ext cx="288925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1" name="Line 23"/>
          <p:cNvSpPr>
            <a:spLocks noChangeShapeType="1"/>
          </p:cNvSpPr>
          <p:nvPr/>
        </p:nvSpPr>
        <p:spPr bwMode="auto">
          <a:xfrm>
            <a:off x="3211140" y="3585815"/>
            <a:ext cx="288925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2" name="Line 24"/>
          <p:cNvSpPr>
            <a:spLocks noChangeShapeType="1"/>
          </p:cNvSpPr>
          <p:nvPr/>
        </p:nvSpPr>
        <p:spPr bwMode="auto">
          <a:xfrm>
            <a:off x="4219203" y="3154015"/>
            <a:ext cx="504825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3" name="Line 25"/>
          <p:cNvSpPr>
            <a:spLocks noChangeShapeType="1"/>
          </p:cNvSpPr>
          <p:nvPr/>
        </p:nvSpPr>
        <p:spPr bwMode="auto">
          <a:xfrm>
            <a:off x="5228853" y="3154015"/>
            <a:ext cx="287337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4" name="Line 26"/>
          <p:cNvSpPr>
            <a:spLocks noChangeShapeType="1"/>
          </p:cNvSpPr>
          <p:nvPr/>
        </p:nvSpPr>
        <p:spPr bwMode="auto">
          <a:xfrm>
            <a:off x="6092453" y="3154015"/>
            <a:ext cx="215900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6" name="Line 28"/>
          <p:cNvSpPr>
            <a:spLocks noChangeShapeType="1"/>
          </p:cNvSpPr>
          <p:nvPr/>
        </p:nvSpPr>
        <p:spPr bwMode="auto">
          <a:xfrm flipV="1">
            <a:off x="6390903" y="2874615"/>
            <a:ext cx="9525" cy="782638"/>
          </a:xfrm>
          <a:prstGeom prst="line">
            <a:avLst/>
          </a:prstGeom>
          <a:noFill/>
          <a:ln w="76200">
            <a:solidFill>
              <a:srgbClr val="3333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7" name="Line 29"/>
          <p:cNvSpPr>
            <a:spLocks noChangeShapeType="1"/>
          </p:cNvSpPr>
          <p:nvPr/>
        </p:nvSpPr>
        <p:spPr bwMode="auto">
          <a:xfrm flipV="1">
            <a:off x="4446215" y="3234978"/>
            <a:ext cx="360363" cy="360362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8" name="Line 30"/>
          <p:cNvSpPr>
            <a:spLocks noChangeShapeType="1"/>
          </p:cNvSpPr>
          <p:nvPr/>
        </p:nvSpPr>
        <p:spPr bwMode="auto">
          <a:xfrm>
            <a:off x="4436690" y="3585815"/>
            <a:ext cx="287338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9" name="Line 31"/>
          <p:cNvSpPr>
            <a:spLocks noChangeShapeType="1"/>
          </p:cNvSpPr>
          <p:nvPr/>
        </p:nvSpPr>
        <p:spPr bwMode="auto">
          <a:xfrm>
            <a:off x="5300290" y="3585815"/>
            <a:ext cx="287338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0" name="Line 32"/>
          <p:cNvSpPr>
            <a:spLocks noChangeShapeType="1"/>
          </p:cNvSpPr>
          <p:nvPr/>
        </p:nvSpPr>
        <p:spPr bwMode="auto">
          <a:xfrm>
            <a:off x="6019428" y="3585815"/>
            <a:ext cx="287337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648915" y="4458940"/>
            <a:ext cx="1133644" cy="584775"/>
          </a:xfrm>
          <a:prstGeom prst="rect">
            <a:avLst/>
          </a:prstGeom>
          <a:noFill/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Simpático</a:t>
            </a:r>
          </a:p>
          <a:p>
            <a:pPr algn="l"/>
            <a:r>
              <a:rPr lang="es-MX" sz="1600" b="1" dirty="0"/>
              <a:t>T1-T2</a:t>
            </a:r>
          </a:p>
        </p:txBody>
      </p:sp>
      <p:sp>
        <p:nvSpPr>
          <p:cNvPr id="99343" name="Text Box 15"/>
          <p:cNvSpPr txBox="1">
            <a:spLocks noChangeArrowheads="1"/>
          </p:cNvSpPr>
          <p:nvPr/>
        </p:nvSpPr>
        <p:spPr bwMode="auto">
          <a:xfrm>
            <a:off x="2358653" y="4520853"/>
            <a:ext cx="627062" cy="365125"/>
          </a:xfrm>
          <a:prstGeom prst="rect">
            <a:avLst/>
          </a:prstGeom>
          <a:noFill/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/>
              <a:t>NE</a:t>
            </a:r>
          </a:p>
        </p:txBody>
      </p:sp>
      <p:sp>
        <p:nvSpPr>
          <p:cNvPr id="99345" name="Text Box 17"/>
          <p:cNvSpPr txBox="1">
            <a:spLocks noChangeArrowheads="1"/>
          </p:cNvSpPr>
          <p:nvPr/>
        </p:nvSpPr>
        <p:spPr bwMode="auto">
          <a:xfrm>
            <a:off x="4590678" y="4819303"/>
            <a:ext cx="752475" cy="365125"/>
          </a:xfrm>
          <a:prstGeom prst="rect">
            <a:avLst/>
          </a:prstGeom>
          <a:noFill/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/>
              <a:t>AMPc</a:t>
            </a:r>
          </a:p>
        </p:txBody>
      </p:sp>
      <p:sp>
        <p:nvSpPr>
          <p:cNvPr id="99346" name="Text Box 18"/>
          <p:cNvSpPr txBox="1">
            <a:spLocks noChangeArrowheads="1"/>
          </p:cNvSpPr>
          <p:nvPr/>
        </p:nvSpPr>
        <p:spPr bwMode="auto">
          <a:xfrm>
            <a:off x="5670178" y="4819303"/>
            <a:ext cx="647700" cy="365125"/>
          </a:xfrm>
          <a:prstGeom prst="rect">
            <a:avLst/>
          </a:prstGeom>
          <a:noFill/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/>
              <a:t>PKA</a:t>
            </a:r>
          </a:p>
        </p:txBody>
      </p:sp>
      <p:sp>
        <p:nvSpPr>
          <p:cNvPr id="99347" name="Text Box 19"/>
          <p:cNvSpPr txBox="1">
            <a:spLocks noChangeArrowheads="1"/>
          </p:cNvSpPr>
          <p:nvPr/>
        </p:nvSpPr>
        <p:spPr bwMode="auto">
          <a:xfrm>
            <a:off x="6678240" y="4674840"/>
            <a:ext cx="1854200" cy="914400"/>
          </a:xfrm>
          <a:prstGeom prst="rect">
            <a:avLst/>
          </a:prstGeom>
          <a:solidFill>
            <a:srgbClr val="FFB7DB"/>
          </a:solidFill>
          <a:ln w="28575">
            <a:solidFill>
              <a:srgbClr val="E6005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600"/>
              <a:t>Ptialina</a:t>
            </a:r>
          </a:p>
          <a:p>
            <a:pPr algn="l"/>
            <a:r>
              <a:rPr lang="es-MX" sz="1600"/>
              <a:t>Flujo transitorio</a:t>
            </a:r>
          </a:p>
          <a:p>
            <a:pPr algn="l"/>
            <a:r>
              <a:rPr lang="es-MX" b="1"/>
              <a:t>Saliva espesa</a:t>
            </a:r>
          </a:p>
        </p:txBody>
      </p:sp>
      <p:sp>
        <p:nvSpPr>
          <p:cNvPr id="99361" name="Line 33"/>
          <p:cNvSpPr>
            <a:spLocks noChangeShapeType="1"/>
          </p:cNvSpPr>
          <p:nvPr/>
        </p:nvSpPr>
        <p:spPr bwMode="auto">
          <a:xfrm>
            <a:off x="1844303" y="4665315"/>
            <a:ext cx="503237" cy="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2" name="Line 34"/>
          <p:cNvSpPr>
            <a:spLocks noChangeShapeType="1"/>
          </p:cNvSpPr>
          <p:nvPr/>
        </p:nvSpPr>
        <p:spPr bwMode="auto">
          <a:xfrm flipV="1">
            <a:off x="2852365" y="4520853"/>
            <a:ext cx="431800" cy="144462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3" name="Line 35"/>
          <p:cNvSpPr>
            <a:spLocks noChangeShapeType="1"/>
          </p:cNvSpPr>
          <p:nvPr/>
        </p:nvSpPr>
        <p:spPr bwMode="auto">
          <a:xfrm>
            <a:off x="2852365" y="4665315"/>
            <a:ext cx="358775" cy="288925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4" name="Line 36"/>
          <p:cNvSpPr>
            <a:spLocks noChangeShapeType="1"/>
          </p:cNvSpPr>
          <p:nvPr/>
        </p:nvSpPr>
        <p:spPr bwMode="auto">
          <a:xfrm>
            <a:off x="3869953" y="4963765"/>
            <a:ext cx="720725" cy="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5" name="Line 37"/>
          <p:cNvSpPr>
            <a:spLocks noChangeShapeType="1"/>
          </p:cNvSpPr>
          <p:nvPr/>
        </p:nvSpPr>
        <p:spPr bwMode="auto">
          <a:xfrm>
            <a:off x="5371728" y="5025678"/>
            <a:ext cx="287337" cy="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6" name="Line 38"/>
          <p:cNvSpPr>
            <a:spLocks noChangeShapeType="1"/>
          </p:cNvSpPr>
          <p:nvPr/>
        </p:nvSpPr>
        <p:spPr bwMode="auto">
          <a:xfrm>
            <a:off x="6163890" y="5025678"/>
            <a:ext cx="287338" cy="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8" name="Line 40"/>
          <p:cNvSpPr>
            <a:spLocks noChangeShapeType="1"/>
          </p:cNvSpPr>
          <p:nvPr/>
        </p:nvSpPr>
        <p:spPr bwMode="auto">
          <a:xfrm flipV="1">
            <a:off x="6533778" y="4890740"/>
            <a:ext cx="0" cy="21590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9" name="Line 41"/>
          <p:cNvSpPr>
            <a:spLocks noChangeShapeType="1"/>
          </p:cNvSpPr>
          <p:nvPr/>
        </p:nvSpPr>
        <p:spPr bwMode="auto">
          <a:xfrm flipV="1">
            <a:off x="3798514" y="3234977"/>
            <a:ext cx="1248570" cy="12239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70" name="Line 42"/>
          <p:cNvSpPr>
            <a:spLocks noChangeShapeType="1"/>
          </p:cNvSpPr>
          <p:nvPr/>
        </p:nvSpPr>
        <p:spPr bwMode="auto">
          <a:xfrm flipV="1">
            <a:off x="3798515" y="3792189"/>
            <a:ext cx="1168400" cy="666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81" name="Text Box 53"/>
          <p:cNvSpPr txBox="1">
            <a:spLocks noChangeArrowheads="1"/>
          </p:cNvSpPr>
          <p:nvPr/>
        </p:nvSpPr>
        <p:spPr bwMode="auto">
          <a:xfrm>
            <a:off x="456644" y="1139825"/>
            <a:ext cx="2035175" cy="641350"/>
          </a:xfrm>
          <a:prstGeom prst="rect">
            <a:avLst/>
          </a:prstGeom>
          <a:solidFill>
            <a:srgbClr val="E2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/>
              <a:t>Acción SNA dual </a:t>
            </a:r>
          </a:p>
          <a:p>
            <a:r>
              <a:rPr lang="es-ES_tradnl" sz="1800" dirty="0"/>
              <a:t>complementaria</a:t>
            </a:r>
          </a:p>
        </p:txBody>
      </p:sp>
      <p:sp>
        <p:nvSpPr>
          <p:cNvPr id="99383" name="Text Box 55"/>
          <p:cNvSpPr txBox="1">
            <a:spLocks noChangeArrowheads="1"/>
          </p:cNvSpPr>
          <p:nvPr/>
        </p:nvSpPr>
        <p:spPr bwMode="auto">
          <a:xfrm>
            <a:off x="2547306" y="1139825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9386" name="Text Box 58"/>
          <p:cNvSpPr txBox="1">
            <a:spLocks noChangeArrowheads="1"/>
          </p:cNvSpPr>
          <p:nvPr/>
        </p:nvSpPr>
        <p:spPr bwMode="auto">
          <a:xfrm>
            <a:off x="485403" y="621506"/>
            <a:ext cx="1800225" cy="3952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44" grpId="0" animBg="1"/>
      <p:bldP spid="99338" grpId="0" animBg="1"/>
      <p:bldP spid="99339" grpId="0" animBg="1"/>
      <p:bldP spid="99340" grpId="0" animBg="1"/>
      <p:bldP spid="99341" grpId="0" animBg="1"/>
      <p:bldP spid="99342" grpId="0" animBg="1"/>
      <p:bldP spid="99348" grpId="0" animBg="1"/>
      <p:bldP spid="99349" grpId="0" animBg="1"/>
      <p:bldP spid="99350" grpId="0" animBg="1"/>
      <p:bldP spid="99351" grpId="0" animBg="1"/>
      <p:bldP spid="99352" grpId="0" animBg="1"/>
      <p:bldP spid="99353" grpId="0" animBg="1"/>
      <p:bldP spid="99354" grpId="0" animBg="1"/>
      <p:bldP spid="99356" grpId="0" animBg="1"/>
      <p:bldP spid="99357" grpId="0" animBg="1"/>
      <p:bldP spid="99358" grpId="0" animBg="1"/>
      <p:bldP spid="99359" grpId="0" animBg="1"/>
      <p:bldP spid="99360" grpId="0" animBg="1"/>
      <p:bldP spid="99343" grpId="0" animBg="1"/>
      <p:bldP spid="99345" grpId="0" animBg="1"/>
      <p:bldP spid="99346" grpId="0" animBg="1"/>
      <p:bldP spid="99347" grpId="0" animBg="1"/>
      <p:bldP spid="99361" grpId="0" animBg="1"/>
      <p:bldP spid="99362" grpId="0" animBg="1"/>
      <p:bldP spid="99363" grpId="0" animBg="1"/>
      <p:bldP spid="99364" grpId="0" animBg="1"/>
      <p:bldP spid="99365" grpId="0" animBg="1"/>
      <p:bldP spid="99366" grpId="0" animBg="1"/>
      <p:bldP spid="99368" grpId="0" animBg="1"/>
      <p:bldP spid="99369" grpId="0" animBg="1"/>
      <p:bldP spid="993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144091" y="1690062"/>
            <a:ext cx="485581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primero </a:t>
            </a:r>
          </a:p>
          <a:p>
            <a:pPr algn="ctr"/>
            <a:r>
              <a:rPr lang="es-VE" sz="4400" dirty="0"/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155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2843213" y="1700213"/>
            <a:ext cx="1323975" cy="495300"/>
          </a:xfrm>
          <a:prstGeom prst="rect">
            <a:avLst/>
          </a:prstGeom>
          <a:solidFill>
            <a:srgbClr val="D9D9F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Ingesta</a:t>
            </a:r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4859338" y="1724025"/>
            <a:ext cx="1163637" cy="495300"/>
          </a:xfrm>
          <a:prstGeom prst="rect">
            <a:avLst/>
          </a:prstGeom>
          <a:solidFill>
            <a:srgbClr val="FFB7DB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Estrés</a:t>
            </a:r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1908175" y="2563813"/>
            <a:ext cx="2309813" cy="434975"/>
          </a:xfrm>
          <a:prstGeom prst="rect">
            <a:avLst/>
          </a:prstGeom>
          <a:solidFill>
            <a:srgbClr val="A7CBFF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SN parasimpático</a:t>
            </a: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5292725" y="2563813"/>
            <a:ext cx="1790700" cy="434975"/>
          </a:xfrm>
          <a:prstGeom prst="rect">
            <a:avLst/>
          </a:prstGeom>
          <a:solidFill>
            <a:srgbClr val="FFB3E6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SN simpático</a:t>
            </a:r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2411413" y="3276600"/>
            <a:ext cx="696912" cy="425450"/>
          </a:xfrm>
          <a:prstGeom prst="rect">
            <a:avLst/>
          </a:prstGeom>
          <a:solidFill>
            <a:srgbClr val="A7CBFF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ACh</a:t>
            </a:r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5724525" y="3300413"/>
            <a:ext cx="900113" cy="395287"/>
          </a:xfrm>
          <a:prstGeom prst="rect">
            <a:avLst/>
          </a:prstGeom>
          <a:solidFill>
            <a:srgbClr val="FFB3E6"/>
          </a:solidFill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NE (</a:t>
            </a:r>
            <a:r>
              <a:rPr lang="es-ES" sz="1800">
                <a:latin typeface="Symbol" pitchFamily="18" charset="2"/>
              </a:rPr>
              <a:t>b</a:t>
            </a:r>
            <a:r>
              <a:rPr lang="es-ES" sz="1800"/>
              <a:t>)</a:t>
            </a:r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2237129" y="4210152"/>
            <a:ext cx="1045479" cy="36933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127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PLC Ca</a:t>
            </a:r>
            <a:r>
              <a:rPr lang="es-ES" sz="1800" baseline="30000" dirty="0"/>
              <a:t>++</a:t>
            </a:r>
          </a:p>
        </p:txBody>
      </p:sp>
      <p:sp>
        <p:nvSpPr>
          <p:cNvPr id="101392" name="Text Box 16"/>
          <p:cNvSpPr txBox="1">
            <a:spLocks noChangeArrowheads="1"/>
          </p:cNvSpPr>
          <p:nvPr/>
        </p:nvSpPr>
        <p:spPr bwMode="auto">
          <a:xfrm>
            <a:off x="5651500" y="4186238"/>
            <a:ext cx="817563" cy="395287"/>
          </a:xfrm>
          <a:prstGeom prst="rect">
            <a:avLst/>
          </a:prstGeom>
          <a:noFill/>
          <a:ln w="28575">
            <a:solidFill>
              <a:srgbClr val="EA005F"/>
            </a:solidFill>
            <a:miter lim="800000"/>
            <a:headEnd/>
            <a:tailEnd/>
          </a:ln>
          <a:effectLst>
            <a:outerShdw dist="127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AMPc</a:t>
            </a:r>
            <a:endParaRPr lang="es-ES" sz="1800" baseline="30000"/>
          </a:p>
        </p:txBody>
      </p:sp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3600450" y="4795838"/>
            <a:ext cx="1801813" cy="739775"/>
          </a:xfrm>
          <a:prstGeom prst="rect">
            <a:avLst/>
          </a:prstGeom>
          <a:solidFill>
            <a:srgbClr val="D9EDE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1"/>
              <a:t>Secreción de</a:t>
            </a:r>
          </a:p>
          <a:p>
            <a:r>
              <a:rPr lang="es-ES" b="1"/>
              <a:t>SALIVA</a:t>
            </a:r>
          </a:p>
        </p:txBody>
      </p:sp>
      <p:sp>
        <p:nvSpPr>
          <p:cNvPr id="101394" name="Line 18"/>
          <p:cNvSpPr>
            <a:spLocks noChangeShapeType="1"/>
          </p:cNvSpPr>
          <p:nvPr/>
        </p:nvSpPr>
        <p:spPr bwMode="auto">
          <a:xfrm flipH="1">
            <a:off x="3059113" y="2222500"/>
            <a:ext cx="433387" cy="287338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5" name="Line 19"/>
          <p:cNvSpPr>
            <a:spLocks noChangeShapeType="1"/>
          </p:cNvSpPr>
          <p:nvPr/>
        </p:nvSpPr>
        <p:spPr bwMode="auto">
          <a:xfrm>
            <a:off x="5508625" y="2149475"/>
            <a:ext cx="503238" cy="3603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6" name="Line 20"/>
          <p:cNvSpPr>
            <a:spLocks noChangeShapeType="1"/>
          </p:cNvSpPr>
          <p:nvPr/>
        </p:nvSpPr>
        <p:spPr bwMode="auto">
          <a:xfrm>
            <a:off x="2700338" y="3014663"/>
            <a:ext cx="0" cy="2159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7" name="Line 21"/>
          <p:cNvSpPr>
            <a:spLocks noChangeShapeType="1"/>
          </p:cNvSpPr>
          <p:nvPr/>
        </p:nvSpPr>
        <p:spPr bwMode="auto">
          <a:xfrm>
            <a:off x="6084888" y="3014663"/>
            <a:ext cx="0" cy="28733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8" name="Line 22"/>
          <p:cNvSpPr>
            <a:spLocks noChangeShapeType="1"/>
          </p:cNvSpPr>
          <p:nvPr/>
        </p:nvSpPr>
        <p:spPr bwMode="auto">
          <a:xfrm>
            <a:off x="2700338" y="3662363"/>
            <a:ext cx="0" cy="50482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9" name="Line 23"/>
          <p:cNvSpPr>
            <a:spLocks noChangeShapeType="1"/>
          </p:cNvSpPr>
          <p:nvPr/>
        </p:nvSpPr>
        <p:spPr bwMode="auto">
          <a:xfrm>
            <a:off x="6011863" y="3662363"/>
            <a:ext cx="0" cy="5048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>
            <a:off x="2987676" y="4598988"/>
            <a:ext cx="647700" cy="28733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1" name="Line 25"/>
          <p:cNvSpPr>
            <a:spLocks noChangeShapeType="1"/>
          </p:cNvSpPr>
          <p:nvPr/>
        </p:nvSpPr>
        <p:spPr bwMode="auto">
          <a:xfrm flipH="1">
            <a:off x="5364163" y="4598988"/>
            <a:ext cx="576262" cy="3587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2987675" y="4916488"/>
            <a:ext cx="59213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101403" name="Text Box 27"/>
          <p:cNvSpPr txBox="1">
            <a:spLocks noChangeArrowheads="1"/>
          </p:cNvSpPr>
          <p:nvPr/>
        </p:nvSpPr>
        <p:spPr bwMode="auto">
          <a:xfrm>
            <a:off x="5508625" y="4905375"/>
            <a:ext cx="59213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EA005F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EA00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101408" name="Text Box 32"/>
          <p:cNvSpPr txBox="1">
            <a:spLocks noChangeArrowheads="1"/>
          </p:cNvSpPr>
          <p:nvPr/>
        </p:nvSpPr>
        <p:spPr bwMode="auto">
          <a:xfrm>
            <a:off x="755650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1409" name="Text Box 33"/>
          <p:cNvSpPr txBox="1">
            <a:spLocks noChangeArrowheads="1"/>
          </p:cNvSpPr>
          <p:nvPr/>
        </p:nvSpPr>
        <p:spPr bwMode="auto">
          <a:xfrm>
            <a:off x="1763713" y="4868863"/>
            <a:ext cx="1271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Predomina</a:t>
            </a:r>
          </a:p>
        </p:txBody>
      </p:sp>
      <p:sp>
        <p:nvSpPr>
          <p:cNvPr id="101410" name="Text Box 34"/>
          <p:cNvSpPr txBox="1">
            <a:spLocks noChangeArrowheads="1"/>
          </p:cNvSpPr>
          <p:nvPr/>
        </p:nvSpPr>
        <p:spPr bwMode="auto">
          <a:xfrm>
            <a:off x="3544937" y="5766481"/>
            <a:ext cx="2035175" cy="641350"/>
          </a:xfrm>
          <a:prstGeom prst="rect">
            <a:avLst/>
          </a:prstGeom>
          <a:solidFill>
            <a:srgbClr val="E2FF8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_tradnl" sz="1800" dirty="0"/>
              <a:t>Acción SNA dual </a:t>
            </a:r>
          </a:p>
          <a:p>
            <a:r>
              <a:rPr lang="es-ES_tradnl" sz="1800" dirty="0"/>
              <a:t>complementaria</a:t>
            </a:r>
          </a:p>
        </p:txBody>
      </p:sp>
      <p:sp>
        <p:nvSpPr>
          <p:cNvPr id="101414" name="Text Box 38"/>
          <p:cNvSpPr txBox="1">
            <a:spLocks noChangeArrowheads="1"/>
          </p:cNvSpPr>
          <p:nvPr/>
        </p:nvSpPr>
        <p:spPr bwMode="auto">
          <a:xfrm>
            <a:off x="6084888" y="404813"/>
            <a:ext cx="2471737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101415" name="Text Box 39"/>
          <p:cNvSpPr txBox="1">
            <a:spLocks noChangeArrowheads="1"/>
          </p:cNvSpPr>
          <p:nvPr/>
        </p:nvSpPr>
        <p:spPr bwMode="auto">
          <a:xfrm>
            <a:off x="6732588" y="946150"/>
            <a:ext cx="180022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101416" name="Text Box 40"/>
          <p:cNvSpPr txBox="1">
            <a:spLocks noChangeArrowheads="1"/>
          </p:cNvSpPr>
          <p:nvPr/>
        </p:nvSpPr>
        <p:spPr bwMode="auto">
          <a:xfrm>
            <a:off x="2483768" y="5347386"/>
            <a:ext cx="1033462" cy="457200"/>
          </a:xfrm>
          <a:prstGeom prst="rect">
            <a:avLst/>
          </a:prstGeom>
          <a:solidFill>
            <a:srgbClr val="97BAF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Fluida</a:t>
            </a:r>
          </a:p>
        </p:txBody>
      </p:sp>
      <p:sp>
        <p:nvSpPr>
          <p:cNvPr id="101417" name="Text Box 41"/>
          <p:cNvSpPr txBox="1">
            <a:spLocks noChangeArrowheads="1"/>
          </p:cNvSpPr>
          <p:nvPr/>
        </p:nvSpPr>
        <p:spPr bwMode="auto">
          <a:xfrm>
            <a:off x="5610225" y="5386619"/>
            <a:ext cx="1155700" cy="457200"/>
          </a:xfrm>
          <a:prstGeom prst="rect">
            <a:avLst/>
          </a:prstGeom>
          <a:solidFill>
            <a:srgbClr val="FBD5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Espesa</a:t>
            </a:r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01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01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01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01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01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5" grpId="0" animBg="1"/>
      <p:bldP spid="101386" grpId="0" animBg="1"/>
      <p:bldP spid="101387" grpId="0" animBg="1"/>
      <p:bldP spid="101388" grpId="0" animBg="1"/>
      <p:bldP spid="101389" grpId="0" animBg="1"/>
      <p:bldP spid="101390" grpId="0" animBg="1"/>
      <p:bldP spid="101391" grpId="0" animBg="1"/>
      <p:bldP spid="101392" grpId="0" animBg="1"/>
      <p:bldP spid="101394" grpId="0" animBg="1"/>
      <p:bldP spid="101395" grpId="0" animBg="1"/>
      <p:bldP spid="101396" grpId="0" animBg="1"/>
      <p:bldP spid="101397" grpId="0" animBg="1"/>
      <p:bldP spid="101398" grpId="0" animBg="1"/>
      <p:bldP spid="101399" grpId="0" animBg="1"/>
      <p:bldP spid="101400" grpId="0" animBg="1"/>
      <p:bldP spid="101401" grpId="0" animBg="1"/>
      <p:bldP spid="101402" grpId="0"/>
      <p:bldP spid="101403" grpId="0"/>
      <p:bldP spid="101409" grpId="0"/>
      <p:bldP spid="101410" grpId="0" animBg="1"/>
      <p:bldP spid="101416" grpId="0" animBg="1"/>
      <p:bldP spid="1014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3995738" y="404813"/>
            <a:ext cx="1439862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1663700" y="2355850"/>
            <a:ext cx="1296988" cy="1723549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b="1" dirty="0" err="1"/>
              <a:t>ACh</a:t>
            </a:r>
            <a:endParaRPr lang="es-MX" b="1" dirty="0"/>
          </a:p>
          <a:p>
            <a:pPr algn="l"/>
            <a:endParaRPr lang="es-MX" sz="900" b="1" dirty="0"/>
          </a:p>
          <a:p>
            <a:pPr algn="l"/>
            <a:r>
              <a:rPr lang="es-MX" b="1" dirty="0" err="1"/>
              <a:t>Sust</a:t>
            </a:r>
            <a:r>
              <a:rPr lang="es-MX" b="1" dirty="0"/>
              <a:t>. P</a:t>
            </a:r>
          </a:p>
          <a:p>
            <a:pPr algn="l"/>
            <a:endParaRPr lang="es-MX" b="1" dirty="0" smtClean="0"/>
          </a:p>
          <a:p>
            <a:pPr algn="l"/>
            <a:endParaRPr lang="es-MX" sz="1400" b="1" dirty="0"/>
          </a:p>
          <a:p>
            <a:pPr algn="l"/>
            <a:r>
              <a:rPr lang="es-MX" b="1" dirty="0"/>
              <a:t>VIP</a:t>
            </a:r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4832350" y="2859088"/>
            <a:ext cx="2547938" cy="850900"/>
          </a:xfrm>
          <a:prstGeom prst="rect">
            <a:avLst/>
          </a:prstGeom>
          <a:solidFill>
            <a:srgbClr val="A7CB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400" b="1"/>
              <a:t>Saliva fluida</a:t>
            </a:r>
          </a:p>
          <a:p>
            <a:pPr algn="l"/>
            <a:r>
              <a:rPr lang="es-MX" sz="2400" b="1"/>
              <a:t>Rica en enzimas</a:t>
            </a:r>
          </a:p>
        </p:txBody>
      </p:sp>
      <p:sp>
        <p:nvSpPr>
          <p:cNvPr id="125970" name="Line 18"/>
          <p:cNvSpPr>
            <a:spLocks noChangeShapeType="1"/>
          </p:cNvSpPr>
          <p:nvPr/>
        </p:nvSpPr>
        <p:spPr bwMode="auto">
          <a:xfrm flipV="1">
            <a:off x="3103563" y="2427288"/>
            <a:ext cx="0" cy="6492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976" name="Text Box 24"/>
          <p:cNvSpPr txBox="1">
            <a:spLocks noChangeArrowheads="1"/>
          </p:cNvSpPr>
          <p:nvPr/>
        </p:nvSpPr>
        <p:spPr bwMode="auto">
          <a:xfrm>
            <a:off x="1735138" y="5135563"/>
            <a:ext cx="1200150" cy="395287"/>
          </a:xfrm>
          <a:prstGeom prst="rect">
            <a:avLst/>
          </a:prstGeom>
          <a:noFill/>
          <a:ln w="28575">
            <a:solidFill>
              <a:srgbClr val="EA00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800" b="1"/>
              <a:t>NE </a:t>
            </a:r>
            <a:r>
              <a:rPr lang="es-MX" sz="1800" b="1">
                <a:latin typeface="Symbol" pitchFamily="18" charset="2"/>
              </a:rPr>
              <a:t>b</a:t>
            </a:r>
          </a:p>
        </p:txBody>
      </p:sp>
      <p:sp>
        <p:nvSpPr>
          <p:cNvPr id="125979" name="Text Box 27"/>
          <p:cNvSpPr txBox="1">
            <a:spLocks noChangeArrowheads="1"/>
          </p:cNvSpPr>
          <p:nvPr/>
        </p:nvSpPr>
        <p:spPr bwMode="auto">
          <a:xfrm>
            <a:off x="4832350" y="5220741"/>
            <a:ext cx="1703387" cy="944563"/>
          </a:xfrm>
          <a:prstGeom prst="rect">
            <a:avLst/>
          </a:prstGeom>
          <a:solidFill>
            <a:srgbClr val="FFB3E6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Saliva escasa</a:t>
            </a:r>
          </a:p>
          <a:p>
            <a:pPr algn="l"/>
            <a:r>
              <a:rPr lang="es-MX" sz="1800"/>
              <a:t>espesa</a:t>
            </a:r>
          </a:p>
          <a:p>
            <a:pPr algn="l"/>
            <a:r>
              <a:rPr lang="es-MX" sz="1800"/>
              <a:t>Pocas enzimas</a:t>
            </a:r>
          </a:p>
        </p:txBody>
      </p:sp>
      <p:sp>
        <p:nvSpPr>
          <p:cNvPr id="125986" name="Line 34"/>
          <p:cNvSpPr>
            <a:spLocks noChangeShapeType="1"/>
          </p:cNvSpPr>
          <p:nvPr/>
        </p:nvSpPr>
        <p:spPr bwMode="auto">
          <a:xfrm flipV="1">
            <a:off x="3252788" y="5208588"/>
            <a:ext cx="0" cy="215900"/>
          </a:xfrm>
          <a:prstGeom prst="line">
            <a:avLst/>
          </a:prstGeom>
          <a:noFill/>
          <a:ln w="28575">
            <a:solidFill>
              <a:srgbClr val="EA005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991" name="Text Box 39"/>
          <p:cNvSpPr txBox="1">
            <a:spLocks noChangeArrowheads="1"/>
          </p:cNvSpPr>
          <p:nvPr/>
        </p:nvSpPr>
        <p:spPr bwMode="auto">
          <a:xfrm>
            <a:off x="3176588" y="2570163"/>
            <a:ext cx="639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MX" sz="18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125992" name="Rectangle 40"/>
          <p:cNvSpPr>
            <a:spLocks noChangeArrowheads="1"/>
          </p:cNvSpPr>
          <p:nvPr/>
        </p:nvSpPr>
        <p:spPr bwMode="auto">
          <a:xfrm>
            <a:off x="3397250" y="5135563"/>
            <a:ext cx="792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800" b="1"/>
              <a:t>AMPc</a:t>
            </a:r>
          </a:p>
        </p:txBody>
      </p:sp>
      <p:sp>
        <p:nvSpPr>
          <p:cNvPr id="125993" name="AutoShape 41"/>
          <p:cNvSpPr>
            <a:spLocks noChangeArrowheads="1"/>
          </p:cNvSpPr>
          <p:nvPr/>
        </p:nvSpPr>
        <p:spPr bwMode="auto">
          <a:xfrm>
            <a:off x="3895725" y="3146425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994" name="AutoShape 42"/>
          <p:cNvSpPr>
            <a:spLocks noChangeArrowheads="1"/>
          </p:cNvSpPr>
          <p:nvPr/>
        </p:nvSpPr>
        <p:spPr bwMode="auto">
          <a:xfrm>
            <a:off x="3895725" y="5522913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996" name="Text Box 44"/>
          <p:cNvSpPr txBox="1">
            <a:spLocks noChangeArrowheads="1"/>
          </p:cNvSpPr>
          <p:nvPr/>
        </p:nvSpPr>
        <p:spPr bwMode="auto">
          <a:xfrm>
            <a:off x="6588125" y="1052513"/>
            <a:ext cx="1943100" cy="669925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Mensajeros y 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vías señalización</a:t>
            </a:r>
          </a:p>
        </p:txBody>
      </p:sp>
      <p:sp>
        <p:nvSpPr>
          <p:cNvPr id="125997" name="Text Box 45"/>
          <p:cNvSpPr txBox="1">
            <a:spLocks noChangeArrowheads="1"/>
          </p:cNvSpPr>
          <p:nvPr/>
        </p:nvSpPr>
        <p:spPr bwMode="auto">
          <a:xfrm>
            <a:off x="539750" y="549275"/>
            <a:ext cx="119538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6000" name="Text Box 48"/>
          <p:cNvSpPr txBox="1">
            <a:spLocks noChangeArrowheads="1"/>
          </p:cNvSpPr>
          <p:nvPr/>
        </p:nvSpPr>
        <p:spPr bwMode="auto">
          <a:xfrm>
            <a:off x="6732588" y="549275"/>
            <a:ext cx="180022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126001" name="Text Box 49"/>
          <p:cNvSpPr txBox="1">
            <a:spLocks noChangeArrowheads="1"/>
          </p:cNvSpPr>
          <p:nvPr/>
        </p:nvSpPr>
        <p:spPr bwMode="auto">
          <a:xfrm>
            <a:off x="1692275" y="4365625"/>
            <a:ext cx="1400175" cy="581025"/>
          </a:xfrm>
          <a:prstGeom prst="rect">
            <a:avLst/>
          </a:prstGeom>
          <a:solidFill>
            <a:srgbClr val="FAA4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E6005D"/>
                </a:solidFill>
              </a:rPr>
              <a:t>SALIVA </a:t>
            </a:r>
          </a:p>
          <a:p>
            <a:r>
              <a:rPr lang="es-ES" sz="1600" b="1">
                <a:solidFill>
                  <a:srgbClr val="E6005D"/>
                </a:solidFill>
              </a:rPr>
              <a:t>SIMPÁTICA</a:t>
            </a:r>
          </a:p>
        </p:txBody>
      </p:sp>
      <p:sp>
        <p:nvSpPr>
          <p:cNvPr id="126002" name="Text Box 50"/>
          <p:cNvSpPr txBox="1">
            <a:spLocks noChangeArrowheads="1"/>
          </p:cNvSpPr>
          <p:nvPr/>
        </p:nvSpPr>
        <p:spPr bwMode="auto">
          <a:xfrm>
            <a:off x="1692275" y="1412875"/>
            <a:ext cx="2368550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SALIVA </a:t>
            </a:r>
          </a:p>
          <a:p>
            <a:r>
              <a:rPr lang="es-ES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26003" name="Rectangle 51"/>
          <p:cNvSpPr>
            <a:spLocks noChangeArrowheads="1"/>
          </p:cNvSpPr>
          <p:nvPr/>
        </p:nvSpPr>
        <p:spPr bwMode="auto">
          <a:xfrm>
            <a:off x="1731963" y="5667375"/>
            <a:ext cx="962025" cy="425450"/>
          </a:xfrm>
          <a:prstGeom prst="rect">
            <a:avLst/>
          </a:prstGeom>
          <a:noFill/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1"/>
              <a:t>NE </a:t>
            </a:r>
            <a:r>
              <a:rPr lang="es-MX">
                <a:latin typeface="Symbol" pitchFamily="18" charset="2"/>
              </a:rPr>
              <a:t>a</a:t>
            </a:r>
            <a:r>
              <a:rPr lang="es-MX"/>
              <a:t>1</a:t>
            </a:r>
          </a:p>
        </p:txBody>
      </p:sp>
      <p:sp>
        <p:nvSpPr>
          <p:cNvPr id="126004" name="Line 52"/>
          <p:cNvSpPr>
            <a:spLocks noChangeShapeType="1"/>
          </p:cNvSpPr>
          <p:nvPr/>
        </p:nvSpPr>
        <p:spPr bwMode="auto">
          <a:xfrm flipV="1">
            <a:off x="3248025" y="5810250"/>
            <a:ext cx="0" cy="215900"/>
          </a:xfrm>
          <a:prstGeom prst="line">
            <a:avLst/>
          </a:prstGeom>
          <a:noFill/>
          <a:ln w="19050">
            <a:solidFill>
              <a:srgbClr val="D60057"/>
            </a:solidFill>
            <a:round/>
            <a:headEnd/>
            <a:tailEnd type="triangle" w="med" len="med"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6005" name="Text Box 53"/>
          <p:cNvSpPr txBox="1">
            <a:spLocks noChangeArrowheads="1"/>
          </p:cNvSpPr>
          <p:nvPr/>
        </p:nvSpPr>
        <p:spPr bwMode="auto">
          <a:xfrm>
            <a:off x="3362325" y="5667375"/>
            <a:ext cx="625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Ca</a:t>
            </a:r>
            <a:r>
              <a:rPr lang="es-ES" baseline="30000"/>
              <a:t>++</a:t>
            </a:r>
          </a:p>
        </p:txBody>
      </p:sp>
      <p:sp>
        <p:nvSpPr>
          <p:cNvPr id="126007" name="Rectangle 55"/>
          <p:cNvSpPr>
            <a:spLocks noChangeArrowheads="1"/>
          </p:cNvSpPr>
          <p:nvPr/>
        </p:nvSpPr>
        <p:spPr bwMode="auto">
          <a:xfrm>
            <a:off x="3176588" y="3578225"/>
            <a:ext cx="792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/>
              <a:t>AMPc</a:t>
            </a:r>
          </a:p>
        </p:txBody>
      </p:sp>
      <p:sp>
        <p:nvSpPr>
          <p:cNvPr id="126008" name="Line 56"/>
          <p:cNvSpPr>
            <a:spLocks noChangeShapeType="1"/>
          </p:cNvSpPr>
          <p:nvPr/>
        </p:nvSpPr>
        <p:spPr bwMode="auto">
          <a:xfrm flipV="1">
            <a:off x="3103563" y="3360738"/>
            <a:ext cx="0" cy="6492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6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5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126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5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25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8" grpId="0" animBg="1"/>
      <p:bldP spid="125962" grpId="0" animBg="1"/>
      <p:bldP spid="125970" grpId="0" animBg="1"/>
      <p:bldP spid="125976" grpId="0" animBg="1"/>
      <p:bldP spid="125979" grpId="0" animBg="1"/>
      <p:bldP spid="125986" grpId="0" animBg="1"/>
      <p:bldP spid="125991" grpId="0"/>
      <p:bldP spid="125992" grpId="0"/>
      <p:bldP spid="125993" grpId="0" animBg="1"/>
      <p:bldP spid="125994" grpId="0" animBg="1"/>
      <p:bldP spid="126001" grpId="0" animBg="1"/>
      <p:bldP spid="126002" grpId="0" animBg="1"/>
      <p:bldP spid="126003" grpId="0" animBg="1"/>
      <p:bldP spid="126004" grpId="0" animBg="1"/>
      <p:bldP spid="126005" grpId="0"/>
      <p:bldP spid="126007" grpId="0"/>
      <p:bldP spid="12600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309" name="Picture 21" descr="saliva acin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7" r="22018"/>
          <a:stretch>
            <a:fillRect/>
          </a:stretch>
        </p:blipFill>
        <p:spPr bwMode="auto">
          <a:xfrm>
            <a:off x="1096963" y="188913"/>
            <a:ext cx="5419725" cy="661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7510897" y="886619"/>
            <a:ext cx="1197764" cy="92333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/>
              <a:t>SALIVA </a:t>
            </a:r>
          </a:p>
          <a:p>
            <a:r>
              <a:rPr lang="es-ES" sz="1800" dirty="0" smtClean="0"/>
              <a:t>ACINAR</a:t>
            </a:r>
            <a:endParaRPr lang="es-ES" sz="1800" dirty="0"/>
          </a:p>
          <a:p>
            <a:r>
              <a:rPr lang="es-ES" sz="1800" dirty="0"/>
              <a:t>Isotónica</a:t>
            </a:r>
          </a:p>
        </p:txBody>
      </p:sp>
      <p:sp>
        <p:nvSpPr>
          <p:cNvPr id="140296" name="Oval 8"/>
          <p:cNvSpPr>
            <a:spLocks noChangeArrowheads="1"/>
          </p:cNvSpPr>
          <p:nvPr/>
        </p:nvSpPr>
        <p:spPr bwMode="auto">
          <a:xfrm>
            <a:off x="5816600" y="3355975"/>
            <a:ext cx="288925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298" name="Oval 10"/>
          <p:cNvSpPr>
            <a:spLocks noChangeArrowheads="1"/>
          </p:cNvSpPr>
          <p:nvPr/>
        </p:nvSpPr>
        <p:spPr bwMode="auto">
          <a:xfrm>
            <a:off x="3132138" y="1628775"/>
            <a:ext cx="719137" cy="7207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468313" y="549275"/>
            <a:ext cx="10556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0301" name="Text Box 13"/>
          <p:cNvSpPr txBox="1">
            <a:spLocks noChangeArrowheads="1"/>
          </p:cNvSpPr>
          <p:nvPr/>
        </p:nvSpPr>
        <p:spPr bwMode="auto">
          <a:xfrm>
            <a:off x="1187450" y="4221163"/>
            <a:ext cx="360363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6408738" y="2589213"/>
            <a:ext cx="317500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7437586" y="3298949"/>
            <a:ext cx="317500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140310" name="Oval 22"/>
          <p:cNvSpPr>
            <a:spLocks noChangeArrowheads="1"/>
          </p:cNvSpPr>
          <p:nvPr/>
        </p:nvSpPr>
        <p:spPr bwMode="auto">
          <a:xfrm>
            <a:off x="4932363" y="1773238"/>
            <a:ext cx="792162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1" name="Text Box 23"/>
          <p:cNvSpPr txBox="1">
            <a:spLocks noChangeArrowheads="1"/>
          </p:cNvSpPr>
          <p:nvPr/>
        </p:nvSpPr>
        <p:spPr bwMode="auto">
          <a:xfrm>
            <a:off x="4830763" y="1438275"/>
            <a:ext cx="11001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Uniones 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estrechas 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laxas</a:t>
            </a:r>
          </a:p>
        </p:txBody>
      </p:sp>
      <p:sp>
        <p:nvSpPr>
          <p:cNvPr id="140312" name="Line 24"/>
          <p:cNvSpPr>
            <a:spLocks noChangeShapeType="1"/>
          </p:cNvSpPr>
          <p:nvPr/>
        </p:nvSpPr>
        <p:spPr bwMode="auto">
          <a:xfrm flipH="1">
            <a:off x="5219700" y="2205038"/>
            <a:ext cx="21590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13" name="Oval 25"/>
          <p:cNvSpPr>
            <a:spLocks noChangeArrowheads="1"/>
          </p:cNvSpPr>
          <p:nvPr/>
        </p:nvSpPr>
        <p:spPr bwMode="auto">
          <a:xfrm>
            <a:off x="2411413" y="2924175"/>
            <a:ext cx="576262" cy="504825"/>
          </a:xfrm>
          <a:prstGeom prst="ellips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6300788" y="4652963"/>
            <a:ext cx="2519362" cy="1479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* Secreción de  </a:t>
            </a:r>
          </a:p>
          <a:p>
            <a:pPr algn="l"/>
            <a:r>
              <a:rPr lang="es-ES" sz="1600" b="1"/>
              <a:t>   fluido como el  </a:t>
            </a:r>
          </a:p>
          <a:p>
            <a:pPr algn="l"/>
            <a:r>
              <a:rPr lang="es-ES" sz="1600" b="1"/>
              <a:t>   plasma + enzimas</a:t>
            </a:r>
          </a:p>
          <a:p>
            <a:pPr algn="l"/>
            <a:endParaRPr lang="es-ES" sz="900" b="1"/>
          </a:p>
          <a:p>
            <a:pPr algn="l"/>
            <a:r>
              <a:rPr lang="es-ES" sz="1600" b="1"/>
              <a:t>* Uniones estrechas   </a:t>
            </a:r>
          </a:p>
          <a:p>
            <a:pPr algn="l"/>
            <a:r>
              <a:rPr lang="es-ES" sz="1600" b="1"/>
              <a:t>   laxas</a:t>
            </a:r>
          </a:p>
        </p:txBody>
      </p:sp>
      <p:sp>
        <p:nvSpPr>
          <p:cNvPr id="140307" name="Text Box 19"/>
          <p:cNvSpPr txBox="1">
            <a:spLocks noChangeArrowheads="1"/>
          </p:cNvSpPr>
          <p:nvPr/>
        </p:nvSpPr>
        <p:spPr bwMode="auto">
          <a:xfrm>
            <a:off x="3957638" y="766733"/>
            <a:ext cx="1370012" cy="40011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C. Acinar</a:t>
            </a:r>
          </a:p>
        </p:txBody>
      </p:sp>
      <p:sp>
        <p:nvSpPr>
          <p:cNvPr id="140318" name="Text Box 30"/>
          <p:cNvSpPr txBox="1">
            <a:spLocks noChangeArrowheads="1"/>
          </p:cNvSpPr>
          <p:nvPr/>
        </p:nvSpPr>
        <p:spPr bwMode="auto">
          <a:xfrm>
            <a:off x="218357" y="3536950"/>
            <a:ext cx="1757212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Secreción</a:t>
            </a:r>
          </a:p>
          <a:p>
            <a:r>
              <a:rPr lang="es-ES_tradnl" sz="1600" b="1"/>
              <a:t>Transcelular Cl</a:t>
            </a:r>
            <a:r>
              <a:rPr lang="es-ES_tradnl" sz="1600" b="1" baseline="30000"/>
              <a:t>-</a:t>
            </a:r>
          </a:p>
        </p:txBody>
      </p:sp>
      <p:sp>
        <p:nvSpPr>
          <p:cNvPr id="140319" name="Text Box 31"/>
          <p:cNvSpPr txBox="1">
            <a:spLocks noChangeArrowheads="1"/>
          </p:cNvSpPr>
          <p:nvPr/>
        </p:nvSpPr>
        <p:spPr bwMode="auto">
          <a:xfrm>
            <a:off x="6883401" y="1077912"/>
            <a:ext cx="406400" cy="466725"/>
          </a:xfrm>
          <a:prstGeom prst="rect">
            <a:avLst/>
          </a:prstGeom>
          <a:solidFill>
            <a:srgbClr val="FAA4D7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CC0000"/>
                </a:solidFill>
              </a:rPr>
              <a:t>1.</a:t>
            </a:r>
          </a:p>
        </p:txBody>
      </p:sp>
      <p:sp>
        <p:nvSpPr>
          <p:cNvPr id="140322" name="Freeform 34"/>
          <p:cNvSpPr>
            <a:spLocks/>
          </p:cNvSpPr>
          <p:nvPr/>
        </p:nvSpPr>
        <p:spPr bwMode="auto">
          <a:xfrm>
            <a:off x="2987675" y="4244975"/>
            <a:ext cx="1008063" cy="455613"/>
          </a:xfrm>
          <a:custGeom>
            <a:avLst/>
            <a:gdLst>
              <a:gd name="T0" fmla="*/ 0 w 635"/>
              <a:gd name="T1" fmla="*/ 76 h 287"/>
              <a:gd name="T2" fmla="*/ 182 w 635"/>
              <a:gd name="T3" fmla="*/ 30 h 287"/>
              <a:gd name="T4" fmla="*/ 499 w 635"/>
              <a:gd name="T5" fmla="*/ 257 h 287"/>
              <a:gd name="T6" fmla="*/ 635 w 635"/>
              <a:gd name="T7" fmla="*/ 21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287">
                <a:moveTo>
                  <a:pt x="0" y="76"/>
                </a:moveTo>
                <a:cubicBezTo>
                  <a:pt x="49" y="38"/>
                  <a:pt x="99" y="0"/>
                  <a:pt x="182" y="30"/>
                </a:cubicBezTo>
                <a:cubicBezTo>
                  <a:pt x="265" y="60"/>
                  <a:pt x="423" y="227"/>
                  <a:pt x="499" y="257"/>
                </a:cubicBezTo>
                <a:cubicBezTo>
                  <a:pt x="575" y="287"/>
                  <a:pt x="605" y="249"/>
                  <a:pt x="635" y="21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23" name="Oval 35"/>
          <p:cNvSpPr>
            <a:spLocks noChangeArrowheads="1"/>
          </p:cNvSpPr>
          <p:nvPr/>
        </p:nvSpPr>
        <p:spPr bwMode="auto">
          <a:xfrm>
            <a:off x="6372225" y="4076700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24" name="Oval 36"/>
          <p:cNvSpPr>
            <a:spLocks noChangeArrowheads="1"/>
          </p:cNvSpPr>
          <p:nvPr/>
        </p:nvSpPr>
        <p:spPr bwMode="auto">
          <a:xfrm>
            <a:off x="5435600" y="3068638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25" name="Oval 37"/>
          <p:cNvSpPr>
            <a:spLocks noChangeArrowheads="1"/>
          </p:cNvSpPr>
          <p:nvPr/>
        </p:nvSpPr>
        <p:spPr bwMode="auto">
          <a:xfrm>
            <a:off x="5651500" y="3644900"/>
            <a:ext cx="576263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26" name="Rectangle 38"/>
          <p:cNvSpPr>
            <a:spLocks noChangeArrowheads="1"/>
          </p:cNvSpPr>
          <p:nvPr/>
        </p:nvSpPr>
        <p:spPr bwMode="auto">
          <a:xfrm>
            <a:off x="5580063" y="3763963"/>
            <a:ext cx="536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Cl</a:t>
            </a:r>
            <a:r>
              <a:rPr lang="es-ES" sz="2400" baseline="30000"/>
              <a:t>-</a:t>
            </a:r>
          </a:p>
        </p:txBody>
      </p:sp>
      <p:sp>
        <p:nvSpPr>
          <p:cNvPr id="140328" name="Oval 40"/>
          <p:cNvSpPr>
            <a:spLocks noChangeArrowheads="1"/>
          </p:cNvSpPr>
          <p:nvPr/>
        </p:nvSpPr>
        <p:spPr bwMode="auto">
          <a:xfrm>
            <a:off x="6227763" y="3644900"/>
            <a:ext cx="431800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5" name="Text Box 17"/>
          <p:cNvSpPr txBox="1">
            <a:spLocks noChangeArrowheads="1"/>
          </p:cNvSpPr>
          <p:nvPr/>
        </p:nvSpPr>
        <p:spPr bwMode="auto">
          <a:xfrm>
            <a:off x="6048375" y="3813175"/>
            <a:ext cx="323850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</a:p>
        </p:txBody>
      </p:sp>
      <p:sp>
        <p:nvSpPr>
          <p:cNvPr id="140329" name="Rectangle 41"/>
          <p:cNvSpPr>
            <a:spLocks noChangeArrowheads="1"/>
          </p:cNvSpPr>
          <p:nvPr/>
        </p:nvSpPr>
        <p:spPr bwMode="auto">
          <a:xfrm>
            <a:off x="5724525" y="4221163"/>
            <a:ext cx="4318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0" name="Text Box 42"/>
          <p:cNvSpPr txBox="1">
            <a:spLocks noChangeArrowheads="1"/>
          </p:cNvSpPr>
          <p:nvPr/>
        </p:nvSpPr>
        <p:spPr bwMode="auto">
          <a:xfrm>
            <a:off x="5640388" y="4244975"/>
            <a:ext cx="6365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H</a:t>
            </a:r>
            <a:r>
              <a:rPr lang="es-ES" sz="1800" baseline="-25000"/>
              <a:t>2</a:t>
            </a:r>
            <a:r>
              <a:rPr lang="es-ES" sz="1800"/>
              <a:t>O</a:t>
            </a:r>
          </a:p>
        </p:txBody>
      </p:sp>
      <p:sp>
        <p:nvSpPr>
          <p:cNvPr id="140331" name="Rectangle 43"/>
          <p:cNvSpPr>
            <a:spLocks noChangeArrowheads="1"/>
          </p:cNvSpPr>
          <p:nvPr/>
        </p:nvSpPr>
        <p:spPr bwMode="auto">
          <a:xfrm>
            <a:off x="5795963" y="2636838"/>
            <a:ext cx="5762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2" name="Rectangle 44"/>
          <p:cNvSpPr>
            <a:spLocks noChangeArrowheads="1"/>
          </p:cNvSpPr>
          <p:nvPr/>
        </p:nvSpPr>
        <p:spPr bwMode="auto">
          <a:xfrm>
            <a:off x="5795963" y="2636838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Na</a:t>
            </a:r>
            <a:r>
              <a:rPr lang="es-ES" baseline="30000"/>
              <a:t>+</a:t>
            </a:r>
          </a:p>
        </p:txBody>
      </p:sp>
      <p:sp>
        <p:nvSpPr>
          <p:cNvPr id="140303" name="Text Box 15"/>
          <p:cNvSpPr txBox="1">
            <a:spLocks noChangeArrowheads="1"/>
          </p:cNvSpPr>
          <p:nvPr/>
        </p:nvSpPr>
        <p:spPr bwMode="auto">
          <a:xfrm>
            <a:off x="5761038" y="4605338"/>
            <a:ext cx="317500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140333" name="Rectangle 45"/>
          <p:cNvSpPr>
            <a:spLocks noChangeArrowheads="1"/>
          </p:cNvSpPr>
          <p:nvPr/>
        </p:nvSpPr>
        <p:spPr bwMode="auto">
          <a:xfrm>
            <a:off x="5219700" y="3213100"/>
            <a:ext cx="129698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4" name="Oval 46"/>
          <p:cNvSpPr>
            <a:spLocks noChangeArrowheads="1"/>
          </p:cNvSpPr>
          <p:nvPr/>
        </p:nvSpPr>
        <p:spPr bwMode="auto">
          <a:xfrm>
            <a:off x="5291138" y="32845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5" name="Oval 47"/>
          <p:cNvSpPr>
            <a:spLocks noChangeArrowheads="1"/>
          </p:cNvSpPr>
          <p:nvPr/>
        </p:nvSpPr>
        <p:spPr bwMode="auto">
          <a:xfrm>
            <a:off x="5435600" y="3357563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6" name="Oval 48"/>
          <p:cNvSpPr>
            <a:spLocks noChangeArrowheads="1"/>
          </p:cNvSpPr>
          <p:nvPr/>
        </p:nvSpPr>
        <p:spPr bwMode="auto">
          <a:xfrm>
            <a:off x="5292725" y="3573463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7" name="Oval 49"/>
          <p:cNvSpPr>
            <a:spLocks noChangeArrowheads="1"/>
          </p:cNvSpPr>
          <p:nvPr/>
        </p:nvSpPr>
        <p:spPr bwMode="auto">
          <a:xfrm>
            <a:off x="5867400" y="3644900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8" name="Oval 50"/>
          <p:cNvSpPr>
            <a:spLocks noChangeArrowheads="1"/>
          </p:cNvSpPr>
          <p:nvPr/>
        </p:nvSpPr>
        <p:spPr bwMode="auto">
          <a:xfrm>
            <a:off x="5651500" y="3213100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9" name="Oval 51"/>
          <p:cNvSpPr>
            <a:spLocks noChangeArrowheads="1"/>
          </p:cNvSpPr>
          <p:nvPr/>
        </p:nvSpPr>
        <p:spPr bwMode="auto">
          <a:xfrm>
            <a:off x="5507038" y="35004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0" name="Oval 52"/>
          <p:cNvSpPr>
            <a:spLocks noChangeArrowheads="1"/>
          </p:cNvSpPr>
          <p:nvPr/>
        </p:nvSpPr>
        <p:spPr bwMode="auto">
          <a:xfrm>
            <a:off x="5076825" y="30686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1" name="Oval 53"/>
          <p:cNvSpPr>
            <a:spLocks noChangeArrowheads="1"/>
          </p:cNvSpPr>
          <p:nvPr/>
        </p:nvSpPr>
        <p:spPr bwMode="auto">
          <a:xfrm>
            <a:off x="4859338" y="2924175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2" name="Oval 54"/>
          <p:cNvSpPr>
            <a:spLocks noChangeArrowheads="1"/>
          </p:cNvSpPr>
          <p:nvPr/>
        </p:nvSpPr>
        <p:spPr bwMode="auto">
          <a:xfrm>
            <a:off x="5364163" y="2852738"/>
            <a:ext cx="28733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3" name="Text Box 55"/>
          <p:cNvSpPr txBox="1">
            <a:spLocks noChangeArrowheads="1"/>
          </p:cNvSpPr>
          <p:nvPr/>
        </p:nvSpPr>
        <p:spPr bwMode="auto">
          <a:xfrm>
            <a:off x="5940152" y="3183359"/>
            <a:ext cx="1526380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</a:t>
            </a:r>
          </a:p>
        </p:txBody>
      </p:sp>
      <p:sp>
        <p:nvSpPr>
          <p:cNvPr id="140345" name="Text Box 57"/>
          <p:cNvSpPr txBox="1">
            <a:spLocks noChangeArrowheads="1"/>
          </p:cNvSpPr>
          <p:nvPr/>
        </p:nvSpPr>
        <p:spPr bwMode="auto">
          <a:xfrm>
            <a:off x="6883401" y="397401"/>
            <a:ext cx="193674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smtClean="0"/>
              <a:t>Formación saliva</a:t>
            </a:r>
            <a:endParaRPr lang="es-ES_tradnl" sz="1800" dirty="0"/>
          </a:p>
        </p:txBody>
      </p:sp>
      <p:sp>
        <p:nvSpPr>
          <p:cNvPr id="140346" name="Oval 58"/>
          <p:cNvSpPr>
            <a:spLocks noChangeArrowheads="1"/>
          </p:cNvSpPr>
          <p:nvPr/>
        </p:nvSpPr>
        <p:spPr bwMode="auto">
          <a:xfrm>
            <a:off x="4140200" y="2924175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7" name="Oval 59"/>
          <p:cNvSpPr>
            <a:spLocks noChangeArrowheads="1"/>
          </p:cNvSpPr>
          <p:nvPr/>
        </p:nvSpPr>
        <p:spPr bwMode="auto">
          <a:xfrm>
            <a:off x="3635375" y="2924175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8" name="Text Box 60"/>
          <p:cNvSpPr txBox="1">
            <a:spLocks noChangeArrowheads="1"/>
          </p:cNvSpPr>
          <p:nvPr/>
        </p:nvSpPr>
        <p:spPr bwMode="auto">
          <a:xfrm>
            <a:off x="6504136" y="3861048"/>
            <a:ext cx="1092200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</p:txBody>
      </p:sp>
      <p:sp>
        <p:nvSpPr>
          <p:cNvPr id="140349" name="Text Box 61"/>
          <p:cNvSpPr txBox="1">
            <a:spLocks noChangeArrowheads="1"/>
          </p:cNvSpPr>
          <p:nvPr/>
        </p:nvSpPr>
        <p:spPr bwMode="auto">
          <a:xfrm>
            <a:off x="740051" y="1358900"/>
            <a:ext cx="894797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Borde </a:t>
            </a:r>
          </a:p>
          <a:p>
            <a:r>
              <a:rPr lang="es-ES" sz="1800"/>
              <a:t>basal</a:t>
            </a:r>
          </a:p>
        </p:txBody>
      </p:sp>
      <p:sp>
        <p:nvSpPr>
          <p:cNvPr id="140350" name="Freeform 62"/>
          <p:cNvSpPr>
            <a:spLocks/>
          </p:cNvSpPr>
          <p:nvPr/>
        </p:nvSpPr>
        <p:spPr bwMode="auto">
          <a:xfrm rot="19865006" flipV="1">
            <a:off x="3851275" y="5084763"/>
            <a:ext cx="1008063" cy="69850"/>
          </a:xfrm>
          <a:custGeom>
            <a:avLst/>
            <a:gdLst>
              <a:gd name="T0" fmla="*/ 0 w 635"/>
              <a:gd name="T1" fmla="*/ 76 h 287"/>
              <a:gd name="T2" fmla="*/ 182 w 635"/>
              <a:gd name="T3" fmla="*/ 30 h 287"/>
              <a:gd name="T4" fmla="*/ 499 w 635"/>
              <a:gd name="T5" fmla="*/ 257 h 287"/>
              <a:gd name="T6" fmla="*/ 635 w 635"/>
              <a:gd name="T7" fmla="*/ 21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287">
                <a:moveTo>
                  <a:pt x="0" y="76"/>
                </a:moveTo>
                <a:cubicBezTo>
                  <a:pt x="49" y="38"/>
                  <a:pt x="99" y="0"/>
                  <a:pt x="182" y="30"/>
                </a:cubicBezTo>
                <a:cubicBezTo>
                  <a:pt x="265" y="60"/>
                  <a:pt x="423" y="227"/>
                  <a:pt x="499" y="257"/>
                </a:cubicBezTo>
                <a:cubicBezTo>
                  <a:pt x="575" y="287"/>
                  <a:pt x="605" y="249"/>
                  <a:pt x="635" y="21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51" name="Oval 63"/>
          <p:cNvSpPr>
            <a:spLocks noChangeArrowheads="1"/>
          </p:cNvSpPr>
          <p:nvPr/>
        </p:nvSpPr>
        <p:spPr bwMode="auto">
          <a:xfrm>
            <a:off x="5722938" y="3427413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2" name="Oval 64"/>
          <p:cNvSpPr>
            <a:spLocks noChangeArrowheads="1"/>
          </p:cNvSpPr>
          <p:nvPr/>
        </p:nvSpPr>
        <p:spPr bwMode="auto">
          <a:xfrm>
            <a:off x="5722938" y="37163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3" name="Oval 65"/>
          <p:cNvSpPr>
            <a:spLocks noChangeArrowheads="1"/>
          </p:cNvSpPr>
          <p:nvPr/>
        </p:nvSpPr>
        <p:spPr bwMode="auto">
          <a:xfrm>
            <a:off x="6083300" y="3644900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4" name="Oval 66"/>
          <p:cNvSpPr>
            <a:spLocks noChangeArrowheads="1"/>
          </p:cNvSpPr>
          <p:nvPr/>
        </p:nvSpPr>
        <p:spPr bwMode="auto">
          <a:xfrm>
            <a:off x="5938838" y="32845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5" name="Oval 67"/>
          <p:cNvSpPr>
            <a:spLocks noChangeArrowheads="1"/>
          </p:cNvSpPr>
          <p:nvPr/>
        </p:nvSpPr>
        <p:spPr bwMode="auto">
          <a:xfrm>
            <a:off x="6299200" y="3644900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6" name="Oval 68"/>
          <p:cNvSpPr>
            <a:spLocks noChangeArrowheads="1"/>
          </p:cNvSpPr>
          <p:nvPr/>
        </p:nvSpPr>
        <p:spPr bwMode="auto">
          <a:xfrm>
            <a:off x="5508625" y="30686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2699544" y="5661248"/>
            <a:ext cx="1008856" cy="57606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0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0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 animBg="1"/>
      <p:bldP spid="140298" grpId="0" animBg="1"/>
      <p:bldP spid="140301" grpId="0" animBg="1"/>
      <p:bldP spid="140302" grpId="0" animBg="1"/>
      <p:bldP spid="140304" grpId="0" animBg="1"/>
      <p:bldP spid="140313" grpId="0" animBg="1"/>
      <p:bldP spid="140318" grpId="0" animBg="1"/>
      <p:bldP spid="140319" grpId="0" animBg="1"/>
      <p:bldP spid="140322" grpId="0" animBg="1"/>
      <p:bldP spid="140326" grpId="0"/>
      <p:bldP spid="140305" grpId="0" animBg="1"/>
      <p:bldP spid="140330" grpId="0"/>
      <p:bldP spid="140332" grpId="0"/>
      <p:bldP spid="140303" grpId="0" animBg="1"/>
      <p:bldP spid="140334" grpId="0" animBg="1"/>
      <p:bldP spid="140335" grpId="0" animBg="1"/>
      <p:bldP spid="140336" grpId="0" animBg="1"/>
      <p:bldP spid="140339" grpId="0" animBg="1"/>
      <p:bldP spid="140340" grpId="0" animBg="1"/>
      <p:bldP spid="140341" grpId="0" animBg="1"/>
      <p:bldP spid="140343" grpId="0"/>
      <p:bldP spid="140350" grpId="0" animBg="1"/>
      <p:bldP spid="140351" grpId="0" animBg="1"/>
      <p:bldP spid="140352" grpId="0" animBg="1"/>
      <p:bldP spid="140353" grpId="0" animBg="1"/>
      <p:bldP spid="140354" grpId="0" animBg="1"/>
      <p:bldP spid="140355" grpId="0" animBg="1"/>
      <p:bldP spid="14035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5616575" y="3646488"/>
            <a:ext cx="447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37230" name="Rectangle 14"/>
          <p:cNvSpPr>
            <a:spLocks noChangeArrowheads="1"/>
          </p:cNvSpPr>
          <p:nvPr/>
        </p:nvSpPr>
        <p:spPr bwMode="auto">
          <a:xfrm>
            <a:off x="2087563" y="549275"/>
            <a:ext cx="23764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38" name="Text Box 22"/>
          <p:cNvSpPr txBox="1">
            <a:spLocks noChangeArrowheads="1"/>
          </p:cNvSpPr>
          <p:nvPr/>
        </p:nvSpPr>
        <p:spPr bwMode="auto">
          <a:xfrm>
            <a:off x="3151188" y="3357563"/>
            <a:ext cx="968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HCO</a:t>
            </a:r>
            <a:r>
              <a:rPr lang="es-ES_tradnl" sz="2400" baseline="-25000"/>
              <a:t>3</a:t>
            </a:r>
          </a:p>
        </p:txBody>
      </p:sp>
      <p:pic>
        <p:nvPicPr>
          <p:cNvPr id="137240" name="Picture 24" descr="S23203-008-f012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1" t="6845" r="2495" b="12401"/>
          <a:stretch>
            <a:fillRect/>
          </a:stretch>
        </p:blipFill>
        <p:spPr bwMode="auto">
          <a:xfrm>
            <a:off x="1187450" y="909638"/>
            <a:ext cx="6264275" cy="417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231" name="Text Box 15"/>
          <p:cNvSpPr txBox="1">
            <a:spLocks noChangeArrowheads="1"/>
          </p:cNvSpPr>
          <p:nvPr/>
        </p:nvSpPr>
        <p:spPr bwMode="auto">
          <a:xfrm>
            <a:off x="5215164" y="4581525"/>
            <a:ext cx="1135063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C. ductal</a:t>
            </a:r>
          </a:p>
        </p:txBody>
      </p:sp>
      <p:sp>
        <p:nvSpPr>
          <p:cNvPr id="137241" name="Rectangle 25"/>
          <p:cNvSpPr>
            <a:spLocks noChangeArrowheads="1"/>
          </p:cNvSpPr>
          <p:nvPr/>
        </p:nvSpPr>
        <p:spPr bwMode="auto">
          <a:xfrm>
            <a:off x="3635375" y="1630363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42" name="Text Box 26"/>
          <p:cNvSpPr txBox="1">
            <a:spLocks noChangeArrowheads="1"/>
          </p:cNvSpPr>
          <p:nvPr/>
        </p:nvSpPr>
        <p:spPr bwMode="auto">
          <a:xfrm>
            <a:off x="6878590" y="4221088"/>
            <a:ext cx="1196161" cy="461665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_tradnl" sz="2400" dirty="0"/>
              <a:t>Sangre</a:t>
            </a:r>
          </a:p>
        </p:txBody>
      </p:sp>
      <p:sp>
        <p:nvSpPr>
          <p:cNvPr id="137243" name="Text Box 27"/>
          <p:cNvSpPr txBox="1">
            <a:spLocks noChangeArrowheads="1"/>
          </p:cNvSpPr>
          <p:nvPr/>
        </p:nvSpPr>
        <p:spPr bwMode="auto">
          <a:xfrm>
            <a:off x="2975037" y="2063462"/>
            <a:ext cx="998991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/>
              <a:t>LUZ</a:t>
            </a:r>
          </a:p>
        </p:txBody>
      </p:sp>
      <p:sp>
        <p:nvSpPr>
          <p:cNvPr id="137245" name="Rectangle 29"/>
          <p:cNvSpPr>
            <a:spLocks noChangeArrowheads="1"/>
          </p:cNvSpPr>
          <p:nvPr/>
        </p:nvSpPr>
        <p:spPr bwMode="auto">
          <a:xfrm>
            <a:off x="1042988" y="2422525"/>
            <a:ext cx="504825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47" name="Rectangle 31"/>
          <p:cNvSpPr>
            <a:spLocks noChangeArrowheads="1"/>
          </p:cNvSpPr>
          <p:nvPr/>
        </p:nvSpPr>
        <p:spPr bwMode="auto">
          <a:xfrm>
            <a:off x="1187624" y="5203825"/>
            <a:ext cx="1584325" cy="1015663"/>
          </a:xfrm>
          <a:prstGeom prst="rect">
            <a:avLst/>
          </a:prstGeom>
          <a:solidFill>
            <a:srgbClr val="8ACB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dirty="0" smtClean="0"/>
              <a:t>Saliva</a:t>
            </a:r>
          </a:p>
          <a:p>
            <a:r>
              <a:rPr lang="es-ES_tradnl" dirty="0"/>
              <a:t>D</a:t>
            </a:r>
            <a:r>
              <a:rPr lang="es-ES_tradnl" dirty="0" smtClean="0"/>
              <a:t>uctal </a:t>
            </a:r>
            <a:endParaRPr lang="es-ES_tradnl" dirty="0"/>
          </a:p>
          <a:p>
            <a:r>
              <a:rPr lang="es-ES_tradnl" dirty="0" smtClean="0"/>
              <a:t>Hipotónica</a:t>
            </a:r>
            <a:endParaRPr lang="es-ES_tradnl" dirty="0"/>
          </a:p>
        </p:txBody>
      </p:sp>
      <p:sp>
        <p:nvSpPr>
          <p:cNvPr id="137248" name="Rectangle 32"/>
          <p:cNvSpPr>
            <a:spLocks noChangeArrowheads="1"/>
          </p:cNvSpPr>
          <p:nvPr/>
        </p:nvSpPr>
        <p:spPr bwMode="auto">
          <a:xfrm>
            <a:off x="1690688" y="1630363"/>
            <a:ext cx="5048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49" name="Text Box 33"/>
          <p:cNvSpPr txBox="1">
            <a:spLocks noChangeArrowheads="1"/>
          </p:cNvSpPr>
          <p:nvPr/>
        </p:nvSpPr>
        <p:spPr bwMode="auto">
          <a:xfrm>
            <a:off x="1476375" y="1624013"/>
            <a:ext cx="1095375" cy="581025"/>
          </a:xfrm>
          <a:prstGeom prst="rect">
            <a:avLst/>
          </a:prstGeom>
          <a:solidFill>
            <a:srgbClr val="219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S. acinar</a:t>
            </a:r>
          </a:p>
          <a:p>
            <a:r>
              <a:rPr lang="es-ES_tradnl" sz="1600" b="1"/>
              <a:t>Isotónica</a:t>
            </a:r>
          </a:p>
        </p:txBody>
      </p:sp>
      <p:sp>
        <p:nvSpPr>
          <p:cNvPr id="137239" name="Text Box 23"/>
          <p:cNvSpPr txBox="1">
            <a:spLocks noChangeArrowheads="1"/>
          </p:cNvSpPr>
          <p:nvPr/>
        </p:nvSpPr>
        <p:spPr bwMode="auto">
          <a:xfrm>
            <a:off x="3671888" y="4149725"/>
            <a:ext cx="468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/>
              <a:t>K</a:t>
            </a:r>
            <a:r>
              <a:rPr lang="es-ES_tradnl" sz="2400" baseline="30000" dirty="0"/>
              <a:t>+</a:t>
            </a:r>
          </a:p>
        </p:txBody>
      </p:sp>
      <p:sp>
        <p:nvSpPr>
          <p:cNvPr id="137250" name="Text Box 34"/>
          <p:cNvSpPr txBox="1">
            <a:spLocks noChangeArrowheads="1"/>
          </p:cNvSpPr>
          <p:nvPr/>
        </p:nvSpPr>
        <p:spPr bwMode="auto">
          <a:xfrm>
            <a:off x="7235825" y="3286125"/>
            <a:ext cx="479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Cl-</a:t>
            </a:r>
          </a:p>
        </p:txBody>
      </p:sp>
      <p:sp>
        <p:nvSpPr>
          <p:cNvPr id="137251" name="Rectangle 35"/>
          <p:cNvSpPr>
            <a:spLocks noChangeArrowheads="1"/>
          </p:cNvSpPr>
          <p:nvPr/>
        </p:nvSpPr>
        <p:spPr bwMode="auto">
          <a:xfrm>
            <a:off x="7235825" y="2062163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52" name="Text Box 36"/>
          <p:cNvSpPr txBox="1">
            <a:spLocks noChangeArrowheads="1"/>
          </p:cNvSpPr>
          <p:nvPr/>
        </p:nvSpPr>
        <p:spPr bwMode="auto">
          <a:xfrm>
            <a:off x="7178675" y="1989138"/>
            <a:ext cx="593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Na+</a:t>
            </a:r>
          </a:p>
        </p:txBody>
      </p:sp>
      <p:sp>
        <p:nvSpPr>
          <p:cNvPr id="137253" name="Text Box 37"/>
          <p:cNvSpPr txBox="1">
            <a:spLocks noChangeArrowheads="1"/>
          </p:cNvSpPr>
          <p:nvPr/>
        </p:nvSpPr>
        <p:spPr bwMode="auto">
          <a:xfrm>
            <a:off x="3348038" y="3357563"/>
            <a:ext cx="838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1800" baseline="30000" dirty="0"/>
              <a:t>-</a:t>
            </a:r>
          </a:p>
        </p:txBody>
      </p:sp>
      <p:sp>
        <p:nvSpPr>
          <p:cNvPr id="137225" name="Oval 9"/>
          <p:cNvSpPr>
            <a:spLocks noChangeArrowheads="1"/>
          </p:cNvSpPr>
          <p:nvPr/>
        </p:nvSpPr>
        <p:spPr bwMode="auto">
          <a:xfrm>
            <a:off x="3348038" y="3286126"/>
            <a:ext cx="936625" cy="1320800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27" name="Oval 11"/>
          <p:cNvSpPr>
            <a:spLocks noChangeArrowheads="1"/>
          </p:cNvSpPr>
          <p:nvPr/>
        </p:nvSpPr>
        <p:spPr bwMode="auto">
          <a:xfrm>
            <a:off x="6948488" y="1773238"/>
            <a:ext cx="936625" cy="1944687"/>
          </a:xfrm>
          <a:prstGeom prst="ellipse">
            <a:avLst/>
          </a:prstGeom>
          <a:noFill/>
          <a:ln w="28575">
            <a:solidFill>
              <a:srgbClr val="E6BA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2C400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54" name="Text Box 38"/>
          <p:cNvSpPr txBox="1">
            <a:spLocks noChangeArrowheads="1"/>
          </p:cNvSpPr>
          <p:nvPr/>
        </p:nvSpPr>
        <p:spPr bwMode="auto">
          <a:xfrm>
            <a:off x="338378" y="416966"/>
            <a:ext cx="104388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7257" name="Rectangle 41"/>
          <p:cNvSpPr>
            <a:spLocks noChangeArrowheads="1"/>
          </p:cNvSpPr>
          <p:nvPr/>
        </p:nvSpPr>
        <p:spPr bwMode="auto">
          <a:xfrm>
            <a:off x="2051050" y="4581525"/>
            <a:ext cx="433388" cy="360363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58" name="Text Box 42"/>
          <p:cNvSpPr txBox="1">
            <a:spLocks noChangeArrowheads="1"/>
          </p:cNvSpPr>
          <p:nvPr/>
        </p:nvSpPr>
        <p:spPr bwMode="auto">
          <a:xfrm>
            <a:off x="3130611" y="4941888"/>
            <a:ext cx="92075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1800"/>
              <a:t>Salen</a:t>
            </a:r>
          </a:p>
          <a:p>
            <a:r>
              <a:rPr lang="es-ES" sz="1800"/>
              <a:t>a la luz</a:t>
            </a:r>
          </a:p>
        </p:txBody>
      </p:sp>
      <p:sp>
        <p:nvSpPr>
          <p:cNvPr id="137259" name="Text Box 43"/>
          <p:cNvSpPr txBox="1">
            <a:spLocks noChangeArrowheads="1"/>
          </p:cNvSpPr>
          <p:nvPr/>
        </p:nvSpPr>
        <p:spPr bwMode="auto">
          <a:xfrm>
            <a:off x="7641374" y="3178175"/>
            <a:ext cx="12923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Pasan</a:t>
            </a:r>
          </a:p>
          <a:p>
            <a:r>
              <a:rPr lang="es-ES" sz="1600" b="1" dirty="0"/>
              <a:t>a la sangre</a:t>
            </a:r>
          </a:p>
        </p:txBody>
      </p:sp>
      <p:sp>
        <p:nvSpPr>
          <p:cNvPr id="137263" name="Text Box 47"/>
          <p:cNvSpPr txBox="1">
            <a:spLocks noChangeArrowheads="1"/>
          </p:cNvSpPr>
          <p:nvPr/>
        </p:nvSpPr>
        <p:spPr bwMode="auto">
          <a:xfrm>
            <a:off x="442912" y="4090987"/>
            <a:ext cx="103346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/>
              <a:t>Uniones </a:t>
            </a:r>
          </a:p>
          <a:p>
            <a:r>
              <a:rPr lang="es-ES" sz="1400" b="1" dirty="0"/>
              <a:t>Estrechas</a:t>
            </a:r>
          </a:p>
          <a:p>
            <a:r>
              <a:rPr lang="es-ES" sz="1400" b="1" dirty="0"/>
              <a:t>apretadas</a:t>
            </a:r>
          </a:p>
        </p:txBody>
      </p:sp>
      <p:sp>
        <p:nvSpPr>
          <p:cNvPr id="137264" name="Text Box 48"/>
          <p:cNvSpPr txBox="1">
            <a:spLocks noChangeArrowheads="1"/>
          </p:cNvSpPr>
          <p:nvPr/>
        </p:nvSpPr>
        <p:spPr bwMode="auto">
          <a:xfrm>
            <a:off x="5508625" y="5157788"/>
            <a:ext cx="2620963" cy="1098550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ALDOSTERONA</a:t>
            </a:r>
          </a:p>
          <a:p>
            <a:pPr algn="l"/>
            <a:r>
              <a:rPr lang="es-ES" sz="1600" b="1"/>
              <a:t>Rescata Na</a:t>
            </a:r>
            <a:r>
              <a:rPr lang="es-ES" sz="1600" b="1" baseline="30000"/>
              <a:t>+</a:t>
            </a:r>
            <a:r>
              <a:rPr lang="es-ES" sz="1600"/>
              <a:t> y elimina K</a:t>
            </a:r>
            <a:r>
              <a:rPr lang="es-ES" sz="1600" baseline="30000"/>
              <a:t>+</a:t>
            </a:r>
            <a:r>
              <a:rPr lang="es-ES" sz="1600"/>
              <a:t> </a:t>
            </a:r>
          </a:p>
          <a:p>
            <a:pPr algn="l"/>
            <a:r>
              <a:rPr lang="es-ES" sz="1600"/>
              <a:t>en ductos salivales,</a:t>
            </a:r>
          </a:p>
          <a:p>
            <a:pPr algn="l"/>
            <a:r>
              <a:rPr lang="es-ES" sz="1600"/>
              <a:t>intestino y riñón</a:t>
            </a:r>
          </a:p>
        </p:txBody>
      </p:sp>
      <p:sp>
        <p:nvSpPr>
          <p:cNvPr id="2" name="1 Forma libre"/>
          <p:cNvSpPr/>
          <p:nvPr/>
        </p:nvSpPr>
        <p:spPr>
          <a:xfrm>
            <a:off x="5215164" y="2205038"/>
            <a:ext cx="1110570" cy="45719"/>
          </a:xfrm>
          <a:custGeom>
            <a:avLst/>
            <a:gdLst>
              <a:gd name="connsiteX0" fmla="*/ 0 w 1132114"/>
              <a:gd name="connsiteY0" fmla="*/ 0 h 116115"/>
              <a:gd name="connsiteX1" fmla="*/ 1132114 w 1132114"/>
              <a:gd name="connsiteY1" fmla="*/ 116115 h 116115"/>
              <a:gd name="connsiteX2" fmla="*/ 1132114 w 1132114"/>
              <a:gd name="connsiteY2" fmla="*/ 116115 h 116115"/>
              <a:gd name="connsiteX3" fmla="*/ 1132114 w 1132114"/>
              <a:gd name="connsiteY3" fmla="*/ 116115 h 11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114" h="116115">
                <a:moveTo>
                  <a:pt x="0" y="0"/>
                </a:moveTo>
                <a:lnTo>
                  <a:pt x="1132114" y="116115"/>
                </a:lnTo>
                <a:lnTo>
                  <a:pt x="1132114" y="116115"/>
                </a:lnTo>
                <a:lnTo>
                  <a:pt x="1132114" y="116115"/>
                </a:lnTo>
              </a:path>
            </a:pathLst>
          </a:custGeom>
          <a:ln w="28575">
            <a:solidFill>
              <a:srgbClr val="E6BA00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schemeClr val="tx1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31 Forma libre"/>
          <p:cNvSpPr/>
          <p:nvPr/>
        </p:nvSpPr>
        <p:spPr>
          <a:xfrm>
            <a:off x="5156653" y="3132410"/>
            <a:ext cx="1110570" cy="45719"/>
          </a:xfrm>
          <a:custGeom>
            <a:avLst/>
            <a:gdLst>
              <a:gd name="connsiteX0" fmla="*/ 0 w 1132114"/>
              <a:gd name="connsiteY0" fmla="*/ 0 h 116115"/>
              <a:gd name="connsiteX1" fmla="*/ 1132114 w 1132114"/>
              <a:gd name="connsiteY1" fmla="*/ 116115 h 116115"/>
              <a:gd name="connsiteX2" fmla="*/ 1132114 w 1132114"/>
              <a:gd name="connsiteY2" fmla="*/ 116115 h 116115"/>
              <a:gd name="connsiteX3" fmla="*/ 1132114 w 1132114"/>
              <a:gd name="connsiteY3" fmla="*/ 116115 h 11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114" h="116115">
                <a:moveTo>
                  <a:pt x="0" y="0"/>
                </a:moveTo>
                <a:lnTo>
                  <a:pt x="1132114" y="116115"/>
                </a:lnTo>
                <a:lnTo>
                  <a:pt x="1132114" y="116115"/>
                </a:lnTo>
                <a:lnTo>
                  <a:pt x="1132114" y="116115"/>
                </a:lnTo>
              </a:path>
            </a:pathLst>
          </a:custGeom>
          <a:ln w="28575">
            <a:solidFill>
              <a:srgbClr val="E6BA00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schemeClr val="tx1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1835696" y="4295378"/>
            <a:ext cx="0" cy="2857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34 Conector recto"/>
          <p:cNvCxnSpPr/>
          <p:nvPr/>
        </p:nvCxnSpPr>
        <p:spPr bwMode="auto">
          <a:xfrm>
            <a:off x="1907704" y="4295378"/>
            <a:ext cx="0" cy="2857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2 Flecha derecha"/>
          <p:cNvSpPr/>
          <p:nvPr/>
        </p:nvSpPr>
        <p:spPr bwMode="auto">
          <a:xfrm>
            <a:off x="7476671" y="2567668"/>
            <a:ext cx="914400" cy="438377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Flecha izquierda"/>
          <p:cNvSpPr/>
          <p:nvPr/>
        </p:nvSpPr>
        <p:spPr bwMode="auto">
          <a:xfrm>
            <a:off x="2818073" y="4149725"/>
            <a:ext cx="702757" cy="176981"/>
          </a:xfrm>
          <a:prstGeom prst="lef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6" name="Text Box 21"/>
          <p:cNvSpPr txBox="1">
            <a:spLocks noChangeArrowheads="1"/>
          </p:cNvSpPr>
          <p:nvPr/>
        </p:nvSpPr>
        <p:spPr bwMode="auto">
          <a:xfrm>
            <a:off x="7235825" y="750429"/>
            <a:ext cx="1490663" cy="92333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SALIVA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DUCTAL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Hipotónica</a:t>
            </a:r>
          </a:p>
        </p:txBody>
      </p:sp>
      <p:sp>
        <p:nvSpPr>
          <p:cNvPr id="37" name="Text Box 57"/>
          <p:cNvSpPr txBox="1">
            <a:spLocks noChangeArrowheads="1"/>
          </p:cNvSpPr>
          <p:nvPr/>
        </p:nvSpPr>
        <p:spPr bwMode="auto">
          <a:xfrm>
            <a:off x="6811715" y="260648"/>
            <a:ext cx="193674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smtClean="0"/>
              <a:t>Formación saliva</a:t>
            </a:r>
            <a:endParaRPr lang="es-ES_tradnl" sz="1800" dirty="0"/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702326" y="980728"/>
            <a:ext cx="461962" cy="466725"/>
          </a:xfrm>
          <a:prstGeom prst="rect">
            <a:avLst/>
          </a:prstGeom>
          <a:solidFill>
            <a:srgbClr val="A8BCFE"/>
          </a:solidFill>
          <a:ln w="9525">
            <a:solidFill>
              <a:srgbClr val="3333CC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>
                <a:solidFill>
                  <a:srgbClr val="0000CC"/>
                </a:solidFill>
              </a:rPr>
              <a:t>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137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47" grpId="0" animBg="1"/>
      <p:bldP spid="137225" grpId="0" animBg="1"/>
      <p:bldP spid="137227" grpId="0" animBg="1"/>
      <p:bldP spid="137258" grpId="0" animBg="1"/>
      <p:bldP spid="137259" grpId="0"/>
      <p:bldP spid="137263" grpId="0"/>
      <p:bldP spid="137264" grpId="0" animBg="1"/>
      <p:bldP spid="2" grpId="0" animBg="1"/>
      <p:bldP spid="32" grpId="0" animBg="1"/>
      <p:bldP spid="3" grpId="0" animBg="1"/>
      <p:bldP spid="5" grpId="0" animBg="1"/>
      <p:bldP spid="3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923925" y="957447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6300788" y="3455069"/>
            <a:ext cx="15843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7111057" y="1345704"/>
            <a:ext cx="1341438" cy="121920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SALIVA </a:t>
            </a:r>
          </a:p>
          <a:p>
            <a:r>
              <a:rPr lang="es-ES" sz="1800"/>
              <a:t>DUCTAL</a:t>
            </a:r>
          </a:p>
          <a:p>
            <a:r>
              <a:rPr lang="es-ES" sz="1800"/>
              <a:t>Hipotónica</a:t>
            </a:r>
          </a:p>
          <a:p>
            <a:r>
              <a:rPr lang="es-ES" sz="1800"/>
              <a:t>Alcalina</a:t>
            </a:r>
          </a:p>
        </p:txBody>
      </p:sp>
      <p:sp>
        <p:nvSpPr>
          <p:cNvPr id="11295" name="Text Box 31"/>
          <p:cNvSpPr txBox="1">
            <a:spLocks noChangeArrowheads="1"/>
          </p:cNvSpPr>
          <p:nvPr/>
        </p:nvSpPr>
        <p:spPr bwMode="auto">
          <a:xfrm>
            <a:off x="6556907" y="1721942"/>
            <a:ext cx="461962" cy="466725"/>
          </a:xfrm>
          <a:prstGeom prst="rect">
            <a:avLst/>
          </a:prstGeom>
          <a:solidFill>
            <a:srgbClr val="A8BCFE"/>
          </a:solidFill>
          <a:ln w="9525">
            <a:solidFill>
              <a:srgbClr val="3333CC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>
                <a:solidFill>
                  <a:srgbClr val="0000CC"/>
                </a:solidFill>
              </a:rPr>
              <a:t>2.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6646554" y="560118"/>
            <a:ext cx="213391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Formación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saliva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3343275" y="3310607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116013" y="2872457"/>
            <a:ext cx="2994025" cy="2493962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000" dirty="0"/>
              <a:t> </a:t>
            </a:r>
          </a:p>
          <a:p>
            <a:pPr algn="l"/>
            <a:r>
              <a:rPr lang="es-ES" sz="1800" dirty="0"/>
              <a:t>* Absorción de </a:t>
            </a:r>
            <a:r>
              <a:rPr lang="es-ES" sz="1800" dirty="0" err="1"/>
              <a:t>NaCl</a:t>
            </a:r>
            <a:endParaRPr lang="es-ES" sz="1800" dirty="0"/>
          </a:p>
          <a:p>
            <a:pPr algn="l"/>
            <a:endParaRPr lang="es-ES" sz="1000" dirty="0"/>
          </a:p>
          <a:p>
            <a:pPr algn="l"/>
            <a:r>
              <a:rPr lang="es-ES" sz="1800" dirty="0"/>
              <a:t>* Intercambio Cl</a:t>
            </a:r>
            <a:r>
              <a:rPr lang="es-ES" sz="1800" baseline="30000" dirty="0"/>
              <a:t>-</a:t>
            </a:r>
            <a:r>
              <a:rPr lang="es-ES" sz="1800" dirty="0"/>
              <a:t>/</a:t>
            </a:r>
            <a:r>
              <a:rPr lang="es-ES" sz="1800" dirty="0" smtClean="0"/>
              <a:t>HCO</a:t>
            </a:r>
            <a:r>
              <a:rPr lang="es-ES" sz="1800" baseline="-25000" dirty="0" smtClean="0"/>
              <a:t>3</a:t>
            </a:r>
            <a:r>
              <a:rPr lang="es-ES" sz="1800" baseline="30000" dirty="0" smtClean="0"/>
              <a:t>-</a:t>
            </a:r>
            <a:endParaRPr lang="es-ES" sz="1800" baseline="30000" dirty="0"/>
          </a:p>
          <a:p>
            <a:pPr algn="l"/>
            <a:endParaRPr lang="es-ES" sz="1000" dirty="0"/>
          </a:p>
          <a:p>
            <a:pPr algn="l"/>
            <a:r>
              <a:rPr lang="es-ES" sz="1800" dirty="0"/>
              <a:t>* Secreción K</a:t>
            </a:r>
            <a:r>
              <a:rPr lang="es-ES" sz="1800" baseline="30000" dirty="0"/>
              <a:t>+</a:t>
            </a:r>
            <a:r>
              <a:rPr lang="es-ES" sz="1800" dirty="0"/>
              <a:t> y </a:t>
            </a:r>
            <a:r>
              <a:rPr lang="es-ES" sz="1800" dirty="0" smtClean="0"/>
              <a:t>HCO</a:t>
            </a:r>
            <a:r>
              <a:rPr lang="es-ES" sz="1800" baseline="-25000" dirty="0" smtClean="0"/>
              <a:t>3</a:t>
            </a:r>
            <a:r>
              <a:rPr lang="es-ES" sz="1800" baseline="30000" dirty="0" smtClean="0"/>
              <a:t>-</a:t>
            </a:r>
            <a:endParaRPr lang="es-ES" sz="1800" baseline="30000" dirty="0"/>
          </a:p>
          <a:p>
            <a:pPr algn="l"/>
            <a:endParaRPr lang="es-ES" sz="1000" baseline="-25000" dirty="0"/>
          </a:p>
          <a:p>
            <a:pPr algn="l"/>
            <a:r>
              <a:rPr lang="es-ES" sz="1800" dirty="0"/>
              <a:t>* Impermeabilidad al agua</a:t>
            </a:r>
          </a:p>
          <a:p>
            <a:pPr algn="l"/>
            <a:r>
              <a:rPr lang="es-ES" sz="1800" dirty="0"/>
              <a:t>   Uniones estrechas </a:t>
            </a:r>
          </a:p>
          <a:p>
            <a:pPr algn="l"/>
            <a:r>
              <a:rPr lang="es-ES" sz="1800" dirty="0"/>
              <a:t>   apretadas</a:t>
            </a:r>
          </a:p>
          <a:p>
            <a:pPr algn="l"/>
            <a:endParaRPr lang="es-ES" sz="1000" dirty="0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879475" y="5157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4283968" y="2841161"/>
            <a:ext cx="3424237" cy="579437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[</a:t>
            </a:r>
            <a:r>
              <a:rPr lang="es-ES_tradnl" sz="1800" dirty="0" err="1"/>
              <a:t>Na</a:t>
            </a:r>
            <a:r>
              <a:rPr lang="es-ES_tradnl" sz="1800" baseline="30000" dirty="0"/>
              <a:t>+</a:t>
            </a:r>
            <a:r>
              <a:rPr lang="es-ES_tradnl" sz="1800" dirty="0"/>
              <a:t>, </a:t>
            </a:r>
            <a:r>
              <a:rPr lang="es-ES_tradnl" dirty="0"/>
              <a:t>Cl</a:t>
            </a:r>
            <a:r>
              <a:rPr lang="es-ES_tradnl" baseline="30000" dirty="0"/>
              <a:t>-</a:t>
            </a:r>
            <a:r>
              <a:rPr lang="es-ES_tradnl" sz="1800" dirty="0"/>
              <a:t>]  7-10 veces </a:t>
            </a:r>
            <a:r>
              <a:rPr lang="es-ES_tradnl" sz="3200" dirty="0"/>
              <a:t>&lt;</a:t>
            </a:r>
            <a:r>
              <a:rPr lang="es-ES_tradnl" sz="1800" dirty="0"/>
              <a:t> plasma</a:t>
            </a:r>
          </a:p>
        </p:txBody>
      </p:sp>
      <p:sp>
        <p:nvSpPr>
          <p:cNvPr id="11303" name="Text Box 39"/>
          <p:cNvSpPr txBox="1">
            <a:spLocks noChangeArrowheads="1"/>
          </p:cNvSpPr>
          <p:nvPr/>
        </p:nvSpPr>
        <p:spPr bwMode="auto">
          <a:xfrm>
            <a:off x="4323829" y="3540000"/>
            <a:ext cx="3249612" cy="579438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[HCO</a:t>
            </a:r>
            <a:r>
              <a:rPr lang="es-ES_tradnl" sz="1800" baseline="-25000"/>
              <a:t>3</a:t>
            </a:r>
            <a:r>
              <a:rPr lang="es-ES_tradnl" sz="1800" baseline="30000"/>
              <a:t>-   </a:t>
            </a:r>
            <a:r>
              <a:rPr lang="es-ES_tradnl" sz="1800"/>
              <a:t>] 2-3 veces </a:t>
            </a:r>
            <a:r>
              <a:rPr lang="es-ES_tradnl" sz="3200"/>
              <a:t>&gt;</a:t>
            </a:r>
            <a:r>
              <a:rPr lang="es-ES_tradnl" sz="1800"/>
              <a:t> plasma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4572000" y="4457689"/>
            <a:ext cx="3163887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/>
              <a:t>pH alcalino 8</a:t>
            </a:r>
          </a:p>
          <a:p>
            <a:pPr algn="l"/>
            <a:r>
              <a:rPr lang="es-ES" sz="1600" dirty="0"/>
              <a:t>Mejora solubilidad de proteínas</a:t>
            </a:r>
          </a:p>
          <a:p>
            <a:pPr algn="l"/>
            <a:r>
              <a:rPr lang="es-ES" sz="1600" dirty="0"/>
              <a:t>Baja umbral receptores gusto</a:t>
            </a:r>
          </a:p>
        </p:txBody>
      </p:sp>
      <p:sp>
        <p:nvSpPr>
          <p:cNvPr id="11307" name="Text Box 43"/>
          <p:cNvSpPr txBox="1">
            <a:spLocks noChangeArrowheads="1"/>
          </p:cNvSpPr>
          <p:nvPr/>
        </p:nvSpPr>
        <p:spPr bwMode="auto">
          <a:xfrm>
            <a:off x="1127765" y="2326800"/>
            <a:ext cx="200407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/>
              <a:t>Célula ductal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740352" y="2996952"/>
            <a:ext cx="1196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Hipotónica</a:t>
            </a:r>
            <a:endParaRPr lang="es-VE" sz="16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739797" y="3693446"/>
            <a:ext cx="94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Alcalina</a:t>
            </a:r>
            <a:endParaRPr lang="es-VE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1" grpId="0" animBg="1"/>
      <p:bldP spid="11295" grpId="0" animBg="1"/>
      <p:bldP spid="11272" grpId="0" animBg="1"/>
      <p:bldP spid="11302" grpId="0" animBg="1"/>
      <p:bldP spid="11303" grpId="0" animBg="1"/>
      <p:bldP spid="11278" grpId="0"/>
      <p:bldP spid="2" grpId="0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7" name="Picture 19" descr="S23203-008-f013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6" t="9225" r="7932" b="9227"/>
          <a:stretch>
            <a:fillRect/>
          </a:stretch>
        </p:blipFill>
        <p:spPr bwMode="auto">
          <a:xfrm>
            <a:off x="1276350" y="2227263"/>
            <a:ext cx="6481763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2355850" y="2371725"/>
            <a:ext cx="18653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/>
              <a:t>Menos </a:t>
            </a:r>
            <a:r>
              <a:rPr lang="es-ES" sz="1800" b="1" dirty="0" err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800" baseline="30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18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1800" b="1" baseline="300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  <a:p>
            <a:pPr algn="l"/>
            <a:r>
              <a:rPr lang="es-ES" sz="1800" b="1" dirty="0"/>
              <a:t>Más </a:t>
            </a:r>
            <a:r>
              <a:rPr lang="es-ES" sz="1800" b="1" dirty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1800" b="1" baseline="-25000" dirty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1800" b="1" baseline="30000" dirty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sz="1800" b="1" dirty="0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" sz="1800" baseline="30000" dirty="0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1762125" y="1724025"/>
            <a:ext cx="3714750" cy="395288"/>
          </a:xfrm>
          <a:prstGeom prst="rect">
            <a:avLst/>
          </a:prstGeom>
          <a:solidFill>
            <a:srgbClr val="A7D1F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SALIVA DUCTAL HIPOTÓNICA</a:t>
            </a: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5867400" y="1724025"/>
            <a:ext cx="1150938" cy="395288"/>
          </a:xfrm>
          <a:prstGeom prst="rect">
            <a:avLst/>
          </a:prstGeom>
          <a:solidFill>
            <a:srgbClr val="FFC9D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PLASMA</a:t>
            </a:r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9715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>
            <a:off x="5668963" y="2227263"/>
            <a:ext cx="0" cy="3240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5668963" y="5467350"/>
            <a:ext cx="18716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3219450" y="5827713"/>
            <a:ext cx="576263" cy="215900"/>
          </a:xfrm>
          <a:prstGeom prst="rect">
            <a:avLst/>
          </a:prstGeom>
          <a:solidFill>
            <a:srgbClr val="DDE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3059832" y="5693186"/>
            <a:ext cx="7825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/>
              <a:t>Flujo</a:t>
            </a:r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1347788" y="3306763"/>
            <a:ext cx="215900" cy="1225550"/>
          </a:xfrm>
          <a:prstGeom prst="rect">
            <a:avLst/>
          </a:prstGeom>
          <a:solidFill>
            <a:srgbClr val="DDE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 rot="16200000">
            <a:off x="555925" y="3595641"/>
            <a:ext cx="1710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/>
              <a:t>Concentración</a:t>
            </a:r>
          </a:p>
        </p:txBody>
      </p:sp>
      <p:sp>
        <p:nvSpPr>
          <p:cNvPr id="12326" name="Text Box 38"/>
          <p:cNvSpPr txBox="1">
            <a:spLocks noChangeArrowheads="1"/>
          </p:cNvSpPr>
          <p:nvPr/>
        </p:nvSpPr>
        <p:spPr bwMode="auto">
          <a:xfrm>
            <a:off x="6261100" y="612775"/>
            <a:ext cx="21431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Formación saliva</a:t>
            </a:r>
          </a:p>
        </p:txBody>
      </p:sp>
      <p:sp>
        <p:nvSpPr>
          <p:cNvPr id="12327" name="Rectangle 39"/>
          <p:cNvSpPr>
            <a:spLocks noChangeArrowheads="1"/>
          </p:cNvSpPr>
          <p:nvPr/>
        </p:nvSpPr>
        <p:spPr bwMode="auto">
          <a:xfrm>
            <a:off x="4822825" y="2755900"/>
            <a:ext cx="569913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800" baseline="3000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328" name="Rectangle 40"/>
          <p:cNvSpPr>
            <a:spLocks noChangeArrowheads="1"/>
          </p:cNvSpPr>
          <p:nvPr/>
        </p:nvSpPr>
        <p:spPr bwMode="auto">
          <a:xfrm>
            <a:off x="4981575" y="4237038"/>
            <a:ext cx="481013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1800" b="1" baseline="3000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2329" name="Rectangle 41"/>
          <p:cNvSpPr>
            <a:spLocks noChangeArrowheads="1"/>
          </p:cNvSpPr>
          <p:nvPr/>
        </p:nvSpPr>
        <p:spPr bwMode="auto">
          <a:xfrm>
            <a:off x="4589816" y="3771900"/>
            <a:ext cx="878767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 smtClean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1800" b="1" baseline="-25000" dirty="0" smtClean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1800" b="1" baseline="30000" dirty="0" smtClean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endParaRPr lang="es-ES" sz="1800" b="1" baseline="30000" dirty="0">
              <a:solidFill>
                <a:srgbClr val="B895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30" name="Rectangle 42"/>
          <p:cNvSpPr>
            <a:spLocks noChangeArrowheads="1"/>
          </p:cNvSpPr>
          <p:nvPr/>
        </p:nvSpPr>
        <p:spPr bwMode="auto">
          <a:xfrm>
            <a:off x="4891088" y="4813300"/>
            <a:ext cx="39687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" sz="1800" baseline="30000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/>
      <p:bldP spid="12312" grpId="0" animBg="1"/>
      <p:bldP spid="123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1228725" y="2096607"/>
            <a:ext cx="3343275" cy="1370013"/>
          </a:xfrm>
          <a:prstGeom prst="rect">
            <a:avLst/>
          </a:prstGeom>
          <a:solidFill>
            <a:srgbClr val="FFE5E5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En REPOSO</a:t>
            </a:r>
          </a:p>
          <a:p>
            <a:pPr algn="l"/>
            <a:endParaRPr lang="es-ES" sz="1400"/>
          </a:p>
          <a:p>
            <a:pPr algn="l"/>
            <a:r>
              <a:rPr lang="es-ES" sz="1800"/>
              <a:t>S. ACINAR es ISOTÓNICA</a:t>
            </a:r>
          </a:p>
          <a:p>
            <a:pPr algn="l"/>
            <a:endParaRPr lang="es-ES" sz="1200"/>
          </a:p>
          <a:p>
            <a:pPr algn="l"/>
            <a:r>
              <a:rPr lang="es-ES" sz="1800"/>
              <a:t>S. DUCTAL es HIPOTÓNICA</a:t>
            </a: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4552415" y="3520281"/>
            <a:ext cx="2951162" cy="1187450"/>
          </a:xfrm>
          <a:prstGeom prst="rect">
            <a:avLst/>
          </a:prstGeom>
          <a:solidFill>
            <a:srgbClr val="FFCCCC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/>
              <a:t>En ACTIVIDAD </a:t>
            </a:r>
          </a:p>
          <a:p>
            <a:pPr algn="l"/>
            <a:endParaRPr lang="es-ES" sz="1400"/>
          </a:p>
          <a:p>
            <a:pPr algn="l"/>
            <a:r>
              <a:rPr lang="es-ES" sz="1800"/>
              <a:t>S. ACINAR  y S. DUCTAL ambas son ISOTÓNICAS</a:t>
            </a:r>
            <a:endParaRPr lang="es-ES" sz="800"/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6626704" y="1651313"/>
            <a:ext cx="1947862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Formación saliva</a:t>
            </a:r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093520" y="548680"/>
            <a:ext cx="2471737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783160" y="1111989"/>
            <a:ext cx="1800225" cy="3952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nimBg="1"/>
      <p:bldP spid="10650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6093520" y="548680"/>
            <a:ext cx="2471737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2862263" y="2025650"/>
            <a:ext cx="3419475" cy="2805113"/>
          </a:xfrm>
          <a:prstGeom prst="rect">
            <a:avLst/>
          </a:prstGeom>
          <a:solidFill>
            <a:srgbClr val="FFD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10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Glándulas, tipos de secreción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Reflejos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Formación de saliva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Contenido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Funciones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Trastornos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8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29033" name="Text Box 9"/>
          <p:cNvSpPr txBox="1">
            <a:spLocks noChangeArrowheads="1"/>
          </p:cNvSpPr>
          <p:nvPr/>
        </p:nvSpPr>
        <p:spPr bwMode="auto">
          <a:xfrm>
            <a:off x="6732240" y="1077318"/>
            <a:ext cx="1800225" cy="3952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/>
              <a:t>SALIVACIÓN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Flecha derecha"/>
          <p:cNvSpPr/>
          <p:nvPr/>
        </p:nvSpPr>
        <p:spPr bwMode="auto">
          <a:xfrm>
            <a:off x="1907704" y="3429000"/>
            <a:ext cx="864096" cy="144016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827087" y="667431"/>
            <a:ext cx="2154237" cy="485775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CONTENIDO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185694" y="1216706"/>
            <a:ext cx="2376488" cy="1217613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dirty="0"/>
              <a:t>Volumen: 1.5 </a:t>
            </a:r>
            <a:r>
              <a:rPr lang="es-ES" dirty="0" smtClean="0"/>
              <a:t>L/día</a:t>
            </a:r>
            <a:endParaRPr lang="es-ES" dirty="0"/>
          </a:p>
          <a:p>
            <a:pPr algn="l"/>
            <a:endParaRPr lang="es-ES" sz="1200" dirty="0"/>
          </a:p>
          <a:p>
            <a:pPr algn="l"/>
            <a:r>
              <a:rPr lang="es-ES" dirty="0"/>
              <a:t>pH: 7 </a:t>
            </a:r>
            <a:r>
              <a:rPr lang="es-ES" sz="1800" dirty="0"/>
              <a:t>ACTIVIDAD</a:t>
            </a:r>
          </a:p>
          <a:p>
            <a:pPr algn="l"/>
            <a:r>
              <a:rPr lang="es-ES" dirty="0"/>
              <a:t>pH: 8 </a:t>
            </a:r>
            <a:r>
              <a:rPr lang="es-ES" sz="1800" dirty="0"/>
              <a:t>REPOSO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5320507" y="4866023"/>
            <a:ext cx="32416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 dirty="0">
                <a:solidFill>
                  <a:srgbClr val="CC0000"/>
                </a:solidFill>
              </a:rPr>
              <a:t>*</a:t>
            </a:r>
            <a:r>
              <a:rPr lang="es-ES" sz="1800" b="1" dirty="0"/>
              <a:t> </a:t>
            </a:r>
            <a:r>
              <a:rPr lang="es-ES" sz="1600" b="1" dirty="0"/>
              <a:t>Taninos</a:t>
            </a:r>
            <a:r>
              <a:rPr lang="es-ES" sz="1600" dirty="0"/>
              <a:t>: té, café, vino rojo</a:t>
            </a:r>
          </a:p>
          <a:p>
            <a:pPr algn="l"/>
            <a:r>
              <a:rPr lang="es-ES" sz="1600" dirty="0"/>
              <a:t>     al final de comidas favorecen   </a:t>
            </a:r>
          </a:p>
          <a:p>
            <a:pPr algn="l"/>
            <a:r>
              <a:rPr lang="es-ES" sz="1600" dirty="0"/>
              <a:t>     limpieza oral rápida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851961" y="1322296"/>
            <a:ext cx="3529012" cy="4395049"/>
          </a:xfrm>
          <a:prstGeom prst="rect">
            <a:avLst/>
          </a:prstGeom>
          <a:solidFill>
            <a:srgbClr val="FFEBFF"/>
          </a:solidFill>
          <a:ln w="9525">
            <a:solidFill>
              <a:srgbClr val="FF6BCE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dirty="0">
                <a:latin typeface="Comic Sans MS" pitchFamily="66" charset="0"/>
              </a:rPr>
              <a:t>Agua y electrolitos</a:t>
            </a:r>
          </a:p>
          <a:p>
            <a:pPr>
              <a:buFontTx/>
              <a:buAutoNum type="arabicPeriod"/>
            </a:pPr>
            <a:endParaRPr lang="es-ES" sz="1200" b="1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dirty="0">
                <a:latin typeface="Comic Sans MS" pitchFamily="66" charset="0"/>
              </a:rPr>
              <a:t>Moco (mucinas)</a:t>
            </a:r>
          </a:p>
          <a:p>
            <a:pPr>
              <a:buFontTx/>
              <a:buAutoNum type="arabicPeriod"/>
            </a:pPr>
            <a:endParaRPr lang="es-ES" sz="1200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dirty="0">
                <a:latin typeface="Comic Sans MS" pitchFamily="66" charset="0"/>
              </a:rPr>
              <a:t>Enzimas</a:t>
            </a:r>
          </a:p>
          <a:p>
            <a:pPr indent="193675"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Alfa </a:t>
            </a:r>
            <a:r>
              <a:rPr lang="es-ES" sz="1800" dirty="0">
                <a:latin typeface="Comic Sans MS" pitchFamily="66" charset="0"/>
              </a:rPr>
              <a:t>amilasa o ptialina</a:t>
            </a:r>
          </a:p>
          <a:p>
            <a:pPr indent="193675"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Lipasa </a:t>
            </a:r>
            <a:r>
              <a:rPr lang="es-ES" sz="1800" dirty="0">
                <a:latin typeface="Comic Sans MS" pitchFamily="66" charset="0"/>
              </a:rPr>
              <a:t>bucal</a:t>
            </a:r>
          </a:p>
          <a:p>
            <a:endParaRPr lang="es-ES" sz="1200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4.  </a:t>
            </a:r>
            <a:r>
              <a:rPr lang="es-ES" dirty="0" err="1">
                <a:latin typeface="Comic Sans MS" pitchFamily="66" charset="0"/>
              </a:rPr>
              <a:t>Sust</a:t>
            </a:r>
            <a:r>
              <a:rPr lang="es-ES" dirty="0">
                <a:latin typeface="Comic Sans MS" pitchFamily="66" charset="0"/>
              </a:rPr>
              <a:t>. Protección</a:t>
            </a:r>
          </a:p>
          <a:p>
            <a:pPr indent="20638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  </a:t>
            </a:r>
            <a:r>
              <a:rPr lang="es-ES" sz="1800" u="sng" dirty="0" err="1" smtClean="0">
                <a:latin typeface="Comic Sans MS" pitchFamily="66" charset="0"/>
              </a:rPr>
              <a:t>IgA</a:t>
            </a:r>
            <a:r>
              <a:rPr lang="es-ES" sz="1800" u="sng" dirty="0" smtClean="0">
                <a:latin typeface="Comic Sans MS" pitchFamily="66" charset="0"/>
              </a:rPr>
              <a:t>*</a:t>
            </a:r>
            <a:r>
              <a:rPr lang="es-ES" sz="1800" dirty="0" smtClean="0">
                <a:latin typeface="Comic Sans MS" pitchFamily="66" charset="0"/>
              </a:rPr>
              <a:t>, </a:t>
            </a:r>
            <a:r>
              <a:rPr lang="es-ES" sz="1800" dirty="0">
                <a:latin typeface="Comic Sans MS" pitchFamily="66" charset="0"/>
              </a:rPr>
              <a:t>lisozima</a:t>
            </a:r>
          </a:p>
          <a:p>
            <a:pPr indent="20638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  </a:t>
            </a:r>
            <a:r>
              <a:rPr lang="es-ES" sz="1800" dirty="0" err="1" smtClean="0">
                <a:latin typeface="Comic Sans MS" pitchFamily="66" charset="0"/>
              </a:rPr>
              <a:t>Lactoferrina</a:t>
            </a:r>
            <a:endParaRPr lang="es-ES" sz="1800" dirty="0">
              <a:latin typeface="Comic Sans MS" pitchFamily="66" charset="0"/>
            </a:endParaRPr>
          </a:p>
          <a:p>
            <a:pPr indent="20638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  </a:t>
            </a:r>
            <a:r>
              <a:rPr lang="es-ES" sz="1800" dirty="0" smtClean="0">
                <a:latin typeface="Comic Sans MS" pitchFamily="66" charset="0"/>
              </a:rPr>
              <a:t>Proteínas </a:t>
            </a:r>
            <a:r>
              <a:rPr lang="es-ES" sz="1800" dirty="0">
                <a:latin typeface="Comic Sans MS" pitchFamily="66" charset="0"/>
              </a:rPr>
              <a:t>protegen</a:t>
            </a:r>
          </a:p>
          <a:p>
            <a:pPr>
              <a:lnSpc>
                <a:spcPct val="80000"/>
              </a:lnSpc>
            </a:pPr>
            <a:r>
              <a:rPr lang="es-ES" sz="1800" dirty="0">
                <a:latin typeface="Comic Sans MS" pitchFamily="66" charset="0"/>
              </a:rPr>
              <a:t>        </a:t>
            </a:r>
            <a:r>
              <a:rPr lang="es-ES" sz="1800" dirty="0" smtClean="0">
                <a:latin typeface="Comic Sans MS" pitchFamily="66" charset="0"/>
              </a:rPr>
              <a:t>esmalte </a:t>
            </a:r>
            <a:r>
              <a:rPr lang="es-ES" sz="1800" dirty="0">
                <a:latin typeface="Comic Sans MS" pitchFamily="66" charset="0"/>
              </a:rPr>
              <a:t>y fijan taninos</a:t>
            </a:r>
            <a:r>
              <a:rPr lang="es-ES" sz="2400" dirty="0">
                <a:solidFill>
                  <a:srgbClr val="CC0000"/>
                </a:solidFill>
                <a:latin typeface="Comic Sans MS" pitchFamily="66" charset="0"/>
              </a:rPr>
              <a:t>*</a:t>
            </a:r>
            <a:endParaRPr lang="es-ES" sz="1800" dirty="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endParaRPr lang="es-ES" sz="1200" dirty="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s-ES" sz="1800" dirty="0">
                <a:latin typeface="Comic Sans MS" pitchFamily="66" charset="0"/>
              </a:rPr>
              <a:t>5.  Factores crecimiento</a:t>
            </a:r>
            <a:endParaRPr lang="es-ES" sz="2400" dirty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s-ES" sz="2400" dirty="0">
                <a:latin typeface="Comic Sans MS" pitchFamily="66" charset="0"/>
              </a:rPr>
              <a:t>    </a:t>
            </a:r>
            <a:r>
              <a:rPr lang="es-ES" sz="1400" b="1" dirty="0">
                <a:latin typeface="Comic Sans MS" pitchFamily="66" charset="0"/>
              </a:rPr>
              <a:t>S. Cohen, R. Levi M. </a:t>
            </a:r>
          </a:p>
          <a:p>
            <a:pPr>
              <a:lnSpc>
                <a:spcPct val="80000"/>
              </a:lnSpc>
            </a:pPr>
            <a:r>
              <a:rPr lang="es-ES" sz="1400" b="1" dirty="0">
                <a:latin typeface="Comic Sans MS" pitchFamily="66" charset="0"/>
              </a:rPr>
              <a:t>     Premio Nobel 1986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6875576" y="3519820"/>
            <a:ext cx="2085975" cy="118745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¿</a:t>
            </a: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Porqué se </a:t>
            </a:r>
          </a:p>
          <a:p>
            <a:pPr algn="l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toma al final</a:t>
            </a:r>
          </a:p>
          <a:p>
            <a:pPr algn="l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 la comida?</a:t>
            </a:r>
          </a:p>
        </p:txBody>
      </p:sp>
      <p:pic>
        <p:nvPicPr>
          <p:cNvPr id="13333" name="Picture 21" descr="cup-o-cof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" t="6741" r="11833"/>
          <a:stretch>
            <a:fillRect/>
          </a:stretch>
        </p:blipFill>
        <p:spPr bwMode="auto">
          <a:xfrm>
            <a:off x="4539591" y="3173745"/>
            <a:ext cx="2233612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2947359" y="552855"/>
            <a:ext cx="134369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6941344" y="548680"/>
            <a:ext cx="1620838" cy="52322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800"/>
              <a:t>SALIVA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48757" y="5812173"/>
            <a:ext cx="2834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VE" sz="1600" dirty="0" smtClean="0"/>
              <a:t>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IgA</a:t>
            </a:r>
            <a:r>
              <a:rPr lang="es-VE" sz="1600" dirty="0" smtClean="0"/>
              <a:t> secreción del sistema</a:t>
            </a:r>
          </a:p>
          <a:p>
            <a:pPr algn="l"/>
            <a:r>
              <a:rPr lang="es-VE" sz="1600" dirty="0" smtClean="0"/>
              <a:t>   inmune de mucosas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5" grpId="0"/>
      <p:bldP spid="1333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3708400" y="1484313"/>
            <a:ext cx="1727200" cy="485775"/>
          </a:xfrm>
          <a:prstGeom prst="rect">
            <a:avLst/>
          </a:prstGeom>
          <a:solidFill>
            <a:srgbClr val="A4D6D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ENZIMAS</a:t>
            </a: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1136650" y="3004096"/>
            <a:ext cx="3219450" cy="2297112"/>
          </a:xfrm>
          <a:prstGeom prst="rect">
            <a:avLst/>
          </a:prstGeom>
          <a:solidFill>
            <a:srgbClr val="FFE5E5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 dirty="0"/>
              <a:t>Glándulas Serosas </a:t>
            </a:r>
            <a:r>
              <a:rPr lang="es-ES" sz="1800" dirty="0" err="1"/>
              <a:t>acinos</a:t>
            </a:r>
            <a:endParaRPr lang="es-ES" sz="1800" dirty="0"/>
          </a:p>
          <a:p>
            <a:pPr algn="l"/>
            <a:endParaRPr lang="es-ES" sz="1200" dirty="0"/>
          </a:p>
          <a:p>
            <a:pPr algn="l"/>
            <a:r>
              <a:rPr lang="es-ES" sz="1800" dirty="0"/>
              <a:t>Rompe uniones 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1-4</a:t>
            </a:r>
            <a:r>
              <a:rPr lang="es-ES" sz="1800" b="1" dirty="0"/>
              <a:t> </a:t>
            </a:r>
            <a:r>
              <a:rPr lang="es-ES" sz="1800" dirty="0"/>
              <a:t>de CARBOHIDRATOS</a:t>
            </a:r>
          </a:p>
          <a:p>
            <a:pPr algn="l"/>
            <a:endParaRPr lang="es-ES" sz="1200" dirty="0"/>
          </a:p>
          <a:p>
            <a:pPr algn="l"/>
            <a:r>
              <a:rPr lang="es-ES" sz="1800" dirty="0"/>
              <a:t>5% en BOCA pH alcalino</a:t>
            </a:r>
          </a:p>
          <a:p>
            <a:pPr algn="l"/>
            <a:endParaRPr lang="es-ES" sz="1200" dirty="0"/>
          </a:p>
          <a:p>
            <a:pPr algn="l"/>
            <a:r>
              <a:rPr lang="es-ES" sz="1800" dirty="0"/>
              <a:t>35% en ESTÓMAGO hasta </a:t>
            </a:r>
          </a:p>
          <a:p>
            <a:pPr algn="l"/>
            <a:r>
              <a:rPr lang="es-ES" sz="1800" dirty="0"/>
              <a:t>que pH cae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5080000" y="2936875"/>
            <a:ext cx="3092450" cy="1338263"/>
          </a:xfrm>
          <a:prstGeom prst="rect">
            <a:avLst/>
          </a:prstGeom>
          <a:solidFill>
            <a:srgbClr val="FFE6CD"/>
          </a:solidFill>
          <a:ln w="9525">
            <a:solidFill>
              <a:srgbClr val="FF99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800"/>
              <a:t>Producida por Gl. de Ebner de la lengua</a:t>
            </a:r>
          </a:p>
          <a:p>
            <a:pPr algn="l">
              <a:spcBef>
                <a:spcPct val="50000"/>
              </a:spcBef>
            </a:pPr>
            <a:r>
              <a:rPr lang="es-ES" sz="1800"/>
              <a:t>Actúa en ESTÓMAGO a pH ácido</a:t>
            </a: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6804025" y="1089497"/>
            <a:ext cx="1670050" cy="395287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CONTENIDO</a:t>
            </a:r>
          </a:p>
        </p:txBody>
      </p:sp>
      <p:sp>
        <p:nvSpPr>
          <p:cNvPr id="115725" name="Rectangle 13"/>
          <p:cNvSpPr>
            <a:spLocks noChangeArrowheads="1"/>
          </p:cNvSpPr>
          <p:nvPr/>
        </p:nvSpPr>
        <p:spPr bwMode="auto">
          <a:xfrm>
            <a:off x="902380" y="2333625"/>
            <a:ext cx="3602269" cy="523220"/>
          </a:xfrm>
          <a:prstGeom prst="rect">
            <a:avLst/>
          </a:prstGeom>
          <a:solidFill>
            <a:srgbClr val="FFCDC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a 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AMILASA 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 PTIALINA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5726" name="Rectangle 14"/>
          <p:cNvSpPr>
            <a:spLocks noChangeArrowheads="1"/>
          </p:cNvSpPr>
          <p:nvPr/>
        </p:nvSpPr>
        <p:spPr bwMode="auto">
          <a:xfrm>
            <a:off x="5080000" y="2354263"/>
            <a:ext cx="1922463" cy="395287"/>
          </a:xfrm>
          <a:prstGeom prst="rect">
            <a:avLst/>
          </a:prstGeom>
          <a:solidFill>
            <a:srgbClr val="FFCD9B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LIPASA BUCAL</a:t>
            </a:r>
          </a:p>
        </p:txBody>
      </p:sp>
      <p:sp>
        <p:nvSpPr>
          <p:cNvPr id="115729" name="Text Box 17"/>
          <p:cNvSpPr txBox="1">
            <a:spLocks noChangeArrowheads="1"/>
          </p:cNvSpPr>
          <p:nvPr/>
        </p:nvSpPr>
        <p:spPr bwMode="auto">
          <a:xfrm>
            <a:off x="6995319" y="549275"/>
            <a:ext cx="1512887" cy="46166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400" dirty="0" smtClean="0"/>
              <a:t>SALIVA</a:t>
            </a:r>
            <a:endParaRPr lang="es-ES" sz="2400" dirty="0"/>
          </a:p>
        </p:txBody>
      </p:sp>
      <p:sp>
        <p:nvSpPr>
          <p:cNvPr id="115731" name="Text Box 19"/>
          <p:cNvSpPr txBox="1">
            <a:spLocks noChangeArrowheads="1"/>
          </p:cNvSpPr>
          <p:nvPr/>
        </p:nvSpPr>
        <p:spPr bwMode="auto">
          <a:xfrm>
            <a:off x="755650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15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nimBg="1"/>
      <p:bldP spid="115720" grpId="0" animBg="1"/>
      <p:bldP spid="115721" grpId="0" animBg="1"/>
      <p:bldP spid="115725" grpId="0" animBg="1"/>
      <p:bldP spid="1157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683568" y="415117"/>
            <a:ext cx="7688262" cy="5970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800" b="1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b="1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b="1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/>
            <a:r>
              <a:rPr lang="es-ES_tradnl" sz="900" dirty="0">
                <a:latin typeface="Arial" charset="0"/>
                <a:cs typeface="Times New Roman" pitchFamily="18" charset="0"/>
              </a:rPr>
              <a:t> </a:t>
            </a:r>
            <a:endParaRPr lang="es-ES_tradnl" sz="900" dirty="0"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dirty="0">
                <a:cs typeface="Times New Roman" pitchFamily="18" charset="0"/>
              </a:rPr>
              <a:t>  </a:t>
            </a:r>
            <a:r>
              <a:rPr lang="en-GB" sz="1400" dirty="0" err="1">
                <a:cs typeface="Times New Roman" pitchFamily="18" charset="0"/>
              </a:rPr>
              <a:t>Ganong´s</a:t>
            </a:r>
            <a:r>
              <a:rPr lang="en-GB" sz="1400" dirty="0">
                <a:cs typeface="Times New Roman" pitchFamily="18" charset="0"/>
              </a:rPr>
              <a:t> </a:t>
            </a:r>
            <a:r>
              <a:rPr lang="en-GB" sz="1400" i="1" dirty="0">
                <a:cs typeface="Times New Roman" pitchFamily="18" charset="0"/>
              </a:rPr>
              <a:t>Review of Medical Physiology</a:t>
            </a:r>
            <a:r>
              <a:rPr lang="en-GB" sz="1400" dirty="0">
                <a:cs typeface="Times New Roman" pitchFamily="18" charset="0"/>
              </a:rPr>
              <a:t>. 23</a:t>
            </a:r>
            <a:r>
              <a:rPr lang="en-GB" sz="1400" baseline="30000" dirty="0">
                <a:cs typeface="Times New Roman" pitchFamily="18" charset="0"/>
              </a:rPr>
              <a:t>er</a:t>
            </a:r>
            <a:r>
              <a:rPr lang="en-GB" sz="1400" dirty="0"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dirty="0">
                <a:cs typeface="Times New Roman" pitchFamily="18" charset="0"/>
              </a:rPr>
              <a:t>  </a:t>
            </a:r>
            <a:r>
              <a:rPr lang="en-GB" sz="1400" dirty="0" err="1">
                <a:cs typeface="Times New Roman" pitchFamily="18" charset="0"/>
              </a:rPr>
              <a:t>Boitano</a:t>
            </a:r>
            <a:r>
              <a:rPr lang="en-GB" sz="1400" dirty="0">
                <a:cs typeface="Times New Roman" pitchFamily="18" charset="0"/>
              </a:rPr>
              <a:t>, H.L. Brooks Eds. Lange, </a:t>
            </a:r>
            <a:r>
              <a:rPr lang="en-GB" sz="1400" b="1" dirty="0">
                <a:cs typeface="Times New Roman" pitchFamily="18" charset="0"/>
              </a:rPr>
              <a:t>2010</a:t>
            </a:r>
            <a:r>
              <a:rPr lang="en-GB" sz="14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9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i="1" dirty="0"/>
              <a:t>Fisiología Médica</a:t>
            </a:r>
            <a:r>
              <a:rPr lang="es-ES" sz="1400" dirty="0"/>
              <a:t>. </a:t>
            </a:r>
            <a:r>
              <a:rPr lang="es-ES" sz="1400" dirty="0" err="1"/>
              <a:t>Fiorenzo</a:t>
            </a:r>
            <a:r>
              <a:rPr lang="es-ES" sz="1400" dirty="0"/>
              <a:t> </a:t>
            </a:r>
            <a:r>
              <a:rPr lang="es-ES" sz="1400" dirty="0" err="1"/>
              <a:t>Conti</a:t>
            </a:r>
            <a:r>
              <a:rPr lang="es-ES" sz="1400" dirty="0"/>
              <a:t> (ed.). </a:t>
            </a:r>
            <a:r>
              <a:rPr lang="en-GB" sz="1400" dirty="0" err="1"/>
              <a:t>Mc</a:t>
            </a:r>
            <a:r>
              <a:rPr lang="en-GB" sz="1400" dirty="0"/>
              <a:t> </a:t>
            </a:r>
            <a:r>
              <a:rPr lang="en-GB" sz="1400" dirty="0" err="1"/>
              <a:t>Graw</a:t>
            </a:r>
            <a:r>
              <a:rPr lang="en-GB" sz="1400" dirty="0"/>
              <a:t>-Hill, </a:t>
            </a:r>
            <a:r>
              <a:rPr lang="en-GB" sz="1400" b="1" dirty="0"/>
              <a:t>2010</a:t>
            </a:r>
            <a:r>
              <a:rPr lang="en-GB" sz="1400" dirty="0"/>
              <a:t>.</a:t>
            </a:r>
            <a:endParaRPr lang="en-GB" sz="14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cs typeface="Times New Roman" pitchFamily="18" charset="0"/>
              </a:rPr>
              <a:t> </a:t>
            </a:r>
            <a:r>
              <a:rPr lang="en-GB" sz="1400" dirty="0" err="1">
                <a:cs typeface="Times New Roman" pitchFamily="18" charset="0"/>
              </a:rPr>
              <a:t>Silbernagl</a:t>
            </a:r>
            <a:r>
              <a:rPr lang="en-GB" sz="1400" dirty="0">
                <a:cs typeface="Times New Roman" pitchFamily="18" charset="0"/>
              </a:rPr>
              <a:t> S. </a:t>
            </a:r>
            <a:r>
              <a:rPr lang="en-GB" sz="1400" dirty="0" err="1">
                <a:cs typeface="Times New Roman" pitchFamily="18" charset="0"/>
              </a:rPr>
              <a:t>Despopoulos</a:t>
            </a:r>
            <a:r>
              <a:rPr lang="en-GB" sz="1400" dirty="0">
                <a:cs typeface="Times New Roman" pitchFamily="18" charset="0"/>
              </a:rPr>
              <a:t>. </a:t>
            </a:r>
            <a:r>
              <a:rPr lang="en-GB" sz="1400" dirty="0" err="1">
                <a:cs typeface="Times New Roman" pitchFamily="18" charset="0"/>
              </a:rPr>
              <a:t>Fisiología</a:t>
            </a:r>
            <a:r>
              <a:rPr lang="en-GB" sz="1400" dirty="0">
                <a:cs typeface="Times New Roman" pitchFamily="18" charset="0"/>
              </a:rPr>
              <a:t>. </a:t>
            </a:r>
            <a:r>
              <a:rPr lang="en-GB" sz="1400" dirty="0" err="1">
                <a:cs typeface="Times New Roman" pitchFamily="18" charset="0"/>
              </a:rPr>
              <a:t>Texto</a:t>
            </a:r>
            <a:r>
              <a:rPr lang="en-GB" sz="1400" dirty="0">
                <a:cs typeface="Times New Roman" pitchFamily="18" charset="0"/>
              </a:rPr>
              <a:t> y Atlas 7</a:t>
            </a:r>
            <a:r>
              <a:rPr lang="en-GB" sz="1400" baseline="30000" dirty="0">
                <a:cs typeface="Times New Roman" pitchFamily="18" charset="0"/>
              </a:rPr>
              <a:t>tima</a:t>
            </a:r>
            <a:r>
              <a:rPr lang="en-GB" sz="1400" dirty="0">
                <a:cs typeface="Times New Roman" pitchFamily="18" charset="0"/>
              </a:rPr>
              <a:t> Ed. Editorial </a:t>
            </a:r>
            <a:r>
              <a:rPr lang="en-GB" sz="1400" dirty="0" err="1">
                <a:cs typeface="Times New Roman" pitchFamily="18" charset="0"/>
              </a:rPr>
              <a:t>Médica</a:t>
            </a:r>
            <a:r>
              <a:rPr lang="en-GB" sz="1400" dirty="0"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dirty="0">
                <a:cs typeface="Times New Roman" pitchFamily="18" charset="0"/>
              </a:rPr>
              <a:t>  </a:t>
            </a:r>
            <a:r>
              <a:rPr lang="en-GB" sz="1400" dirty="0" err="1">
                <a:cs typeface="Times New Roman" pitchFamily="18" charset="0"/>
              </a:rPr>
              <a:t>Panamericana</a:t>
            </a:r>
            <a:r>
              <a:rPr lang="en-GB" sz="1400" dirty="0">
                <a:cs typeface="Times New Roman" pitchFamily="18" charset="0"/>
              </a:rPr>
              <a:t>, </a:t>
            </a:r>
            <a:r>
              <a:rPr lang="en-GB" sz="1400" b="1" dirty="0">
                <a:cs typeface="Times New Roman" pitchFamily="18" charset="0"/>
              </a:rPr>
              <a:t>2009</a:t>
            </a:r>
            <a:r>
              <a:rPr lang="en-GB" sz="1400" dirty="0"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cs typeface="Times New Roman" pitchFamily="18" charset="0"/>
              </a:rPr>
              <a:t> Fox S.I. </a:t>
            </a:r>
            <a:r>
              <a:rPr lang="en-GB" sz="1400" i="1" dirty="0">
                <a:cs typeface="Times New Roman" pitchFamily="18" charset="0"/>
              </a:rPr>
              <a:t>Human Physiology</a:t>
            </a:r>
            <a:r>
              <a:rPr lang="en-GB" sz="1400" dirty="0">
                <a:cs typeface="Times New Roman" pitchFamily="18" charset="0"/>
              </a:rPr>
              <a:t>. 10</a:t>
            </a:r>
            <a:r>
              <a:rPr lang="en-GB" sz="1400" baseline="30000" dirty="0">
                <a:cs typeface="Times New Roman" pitchFamily="18" charset="0"/>
              </a:rPr>
              <a:t>th</a:t>
            </a:r>
            <a:r>
              <a:rPr lang="en-GB" sz="1400" dirty="0">
                <a:cs typeface="Times New Roman" pitchFamily="18" charset="0"/>
              </a:rPr>
              <a:t> edition. McGraw-Hill, New York, </a:t>
            </a:r>
            <a:r>
              <a:rPr lang="en-GB" sz="1400" b="1" dirty="0">
                <a:cs typeface="Times New Roman" pitchFamily="18" charset="0"/>
              </a:rPr>
              <a:t>2008</a:t>
            </a:r>
            <a:r>
              <a:rPr lang="en-GB" sz="14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cs typeface="Times New Roman" pitchFamily="18" charset="0"/>
              </a:rPr>
              <a:t> Costanzo L.S. </a:t>
            </a:r>
            <a:r>
              <a:rPr lang="en-GB" sz="1400" i="1" dirty="0">
                <a:cs typeface="Times New Roman" pitchFamily="18" charset="0"/>
              </a:rPr>
              <a:t>Physiology</a:t>
            </a:r>
            <a:r>
              <a:rPr lang="en-GB" sz="1400" dirty="0">
                <a:cs typeface="Times New Roman" pitchFamily="18" charset="0"/>
              </a:rPr>
              <a:t>. 3</a:t>
            </a:r>
            <a:r>
              <a:rPr lang="en-GB" sz="1400" baseline="30000" dirty="0">
                <a:cs typeface="Times New Roman" pitchFamily="18" charset="0"/>
              </a:rPr>
              <a:t>er</a:t>
            </a:r>
            <a:r>
              <a:rPr lang="en-GB" sz="1400" dirty="0">
                <a:cs typeface="Times New Roman" pitchFamily="18" charset="0"/>
              </a:rPr>
              <a:t> Ed. Saunders Elsevier, </a:t>
            </a:r>
            <a:r>
              <a:rPr lang="en-GB" sz="1400" b="1" dirty="0">
                <a:cs typeface="Times New Roman" pitchFamily="18" charset="0"/>
              </a:rPr>
              <a:t>2006</a:t>
            </a:r>
            <a:r>
              <a:rPr lang="en-GB" sz="14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dirty="0">
                <a:cs typeface="Times New Roman" pitchFamily="18" charset="0"/>
              </a:rPr>
              <a:t> K. M. Barrett. </a:t>
            </a:r>
            <a:r>
              <a:rPr lang="en-US" sz="1200" i="1" dirty="0">
                <a:cs typeface="Times New Roman" pitchFamily="18" charset="0"/>
              </a:rPr>
              <a:t>Gastrointestinal Physiology</a:t>
            </a:r>
            <a:r>
              <a:rPr lang="en-US" sz="1200" dirty="0">
                <a:cs typeface="Times New Roman" pitchFamily="18" charset="0"/>
              </a:rPr>
              <a:t>. Lange Physiology Series. McGraw-Hill, </a:t>
            </a:r>
            <a:r>
              <a:rPr lang="en-US" sz="1200" b="1" dirty="0">
                <a:cs typeface="Times New Roman" pitchFamily="18" charset="0"/>
              </a:rPr>
              <a:t>2006</a:t>
            </a:r>
            <a:r>
              <a:rPr lang="en-US" sz="12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dirty="0">
                <a:cs typeface="Times New Roman" pitchFamily="18" charset="0"/>
              </a:rPr>
              <a:t> A.C. Guyton, J.E Hall. </a:t>
            </a:r>
            <a:r>
              <a:rPr lang="en-GB" sz="1200" i="1" dirty="0">
                <a:cs typeface="Times New Roman" pitchFamily="18" charset="0"/>
              </a:rPr>
              <a:t>Textbook of Medical Physiology</a:t>
            </a:r>
            <a:r>
              <a:rPr lang="en-GB" sz="1200" dirty="0">
                <a:cs typeface="Times New Roman" pitchFamily="18" charset="0"/>
              </a:rPr>
              <a:t>. 10th Edition W.B.  </a:t>
            </a:r>
            <a:r>
              <a:rPr lang="en-GB" sz="1200" dirty="0" err="1">
                <a:cs typeface="Times New Roman" pitchFamily="18" charset="0"/>
              </a:rPr>
              <a:t>Sauders</a:t>
            </a:r>
            <a:r>
              <a:rPr lang="en-GB" sz="1200" dirty="0">
                <a:cs typeface="Times New Roman" pitchFamily="18" charset="0"/>
              </a:rPr>
              <a:t> Co., Philadelphia,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</a:t>
            </a:r>
            <a:r>
              <a:rPr lang="en-GB" sz="1200" b="1" dirty="0">
                <a:cs typeface="Times New Roman" pitchFamily="18" charset="0"/>
              </a:rPr>
              <a:t>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1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dirty="0">
                <a:cs typeface="Times New Roman" pitchFamily="18" charset="0"/>
              </a:rPr>
              <a:t> M. </a:t>
            </a:r>
            <a:r>
              <a:rPr lang="en-GB" sz="1200" dirty="0" err="1">
                <a:cs typeface="Times New Roman" pitchFamily="18" charset="0"/>
              </a:rPr>
              <a:t>Gershon</a:t>
            </a:r>
            <a:r>
              <a:rPr lang="en-GB" sz="1200" dirty="0">
                <a:cs typeface="Times New Roman" pitchFamily="18" charset="0"/>
              </a:rPr>
              <a:t>. </a:t>
            </a:r>
            <a:r>
              <a:rPr lang="en-GB" sz="1200" i="1" dirty="0">
                <a:cs typeface="Times New Roman" pitchFamily="18" charset="0"/>
              </a:rPr>
              <a:t>The Enteric Nervous System: a Second Brain</a:t>
            </a:r>
            <a:r>
              <a:rPr lang="en-GB" sz="1200" dirty="0">
                <a:cs typeface="Times New Roman" pitchFamily="18" charset="0"/>
              </a:rPr>
              <a:t>. Hospital Practice. </a:t>
            </a:r>
            <a:r>
              <a:rPr lang="en-GB" sz="1200" b="1" dirty="0">
                <a:cs typeface="Times New Roman" pitchFamily="18" charset="0"/>
              </a:rPr>
              <a:t>1999</a:t>
            </a:r>
            <a:r>
              <a:rPr lang="en-GB" sz="12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dirty="0">
                <a:cs typeface="Times New Roman" pitchFamily="18" charset="0"/>
              </a:rPr>
              <a:t> L. Wilson-</a:t>
            </a:r>
            <a:r>
              <a:rPr lang="en-GB" sz="1200" dirty="0" err="1">
                <a:cs typeface="Times New Roman" pitchFamily="18" charset="0"/>
              </a:rPr>
              <a:t>Pauwels</a:t>
            </a:r>
            <a:r>
              <a:rPr lang="en-GB" sz="1200" dirty="0">
                <a:cs typeface="Times New Roman" pitchFamily="18" charset="0"/>
              </a:rPr>
              <a:t>, P.A. Stewart, E.J. </a:t>
            </a:r>
            <a:r>
              <a:rPr lang="en-GB" sz="1200" dirty="0" err="1">
                <a:cs typeface="Times New Roman" pitchFamily="18" charset="0"/>
              </a:rPr>
              <a:t>Akesson</a:t>
            </a:r>
            <a:r>
              <a:rPr lang="en-GB" sz="1200" dirty="0">
                <a:cs typeface="Times New Roman" pitchFamily="18" charset="0"/>
              </a:rPr>
              <a:t>. </a:t>
            </a:r>
            <a:r>
              <a:rPr lang="en-GB" sz="1200" i="1" dirty="0">
                <a:cs typeface="Times New Roman" pitchFamily="18" charset="0"/>
              </a:rPr>
              <a:t>Autonomic Nerves</a:t>
            </a:r>
            <a:r>
              <a:rPr lang="en-GB" sz="1200" dirty="0"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1" dirty="0"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dirty="0"/>
              <a:t> R.A. </a:t>
            </a:r>
            <a:r>
              <a:rPr lang="es-ES_tradnl" sz="1400" dirty="0" err="1"/>
              <a:t>Bowen</a:t>
            </a:r>
            <a:r>
              <a:rPr lang="es-ES_tradnl" sz="1400" dirty="0"/>
              <a:t>. </a:t>
            </a:r>
            <a:r>
              <a:rPr lang="es-ES_tradnl" sz="1400" dirty="0" err="1"/>
              <a:t>Biomedical</a:t>
            </a:r>
            <a:r>
              <a:rPr lang="es-ES_tradnl" sz="1400" dirty="0"/>
              <a:t> </a:t>
            </a:r>
            <a:r>
              <a:rPr lang="es-ES_tradnl" sz="1400" dirty="0" err="1"/>
              <a:t>Sciences</a:t>
            </a:r>
            <a:r>
              <a:rPr lang="es-ES_tradnl" sz="1400" dirty="0"/>
              <a:t>. </a:t>
            </a:r>
            <a:r>
              <a:rPr lang="es-ES_tradnl" sz="1400" i="1" dirty="0" err="1"/>
              <a:t>Digestive</a:t>
            </a:r>
            <a:r>
              <a:rPr lang="es-ES_tradnl" sz="1400" i="1" dirty="0"/>
              <a:t> </a:t>
            </a:r>
            <a:r>
              <a:rPr lang="es-ES_tradnl" sz="1400" i="1" dirty="0" err="1"/>
              <a:t>System</a:t>
            </a:r>
            <a:r>
              <a:rPr lang="es-ES_tradnl" sz="1400" dirty="0"/>
              <a:t>. Colorado </a:t>
            </a:r>
            <a:r>
              <a:rPr lang="es-ES_tradnl" sz="1400" dirty="0" err="1"/>
              <a:t>State</a:t>
            </a:r>
            <a:r>
              <a:rPr lang="es-ES_tradnl" sz="1400" dirty="0"/>
              <a:t> </a:t>
            </a:r>
            <a:r>
              <a:rPr lang="es-ES_tradnl" sz="1400" dirty="0" err="1"/>
              <a:t>University</a:t>
            </a:r>
            <a:r>
              <a:rPr lang="es-ES_tradnl" sz="1400" dirty="0"/>
              <a:t>, </a:t>
            </a:r>
            <a:r>
              <a:rPr lang="es-ES_tradnl" sz="1400" b="1" dirty="0"/>
              <a:t>2006.</a:t>
            </a:r>
            <a:r>
              <a:rPr lang="es-ES_tradnl" sz="1400" dirty="0"/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/>
              <a:t>  Disponible en: </a:t>
            </a:r>
            <a:r>
              <a:rPr lang="es-ES_tradnl" sz="1200" dirty="0">
                <a:hlinkClick r:id="rId2"/>
              </a:rPr>
              <a:t>http://arbl.cvmbs.colostate.edu/hbooks/pathphys/digestion/index.html</a:t>
            </a:r>
            <a:endParaRPr lang="es-ES_tradnl" sz="1200" dirty="0"/>
          </a:p>
          <a:p>
            <a:pPr algn="l" eaLnBrk="0" hangingPunct="0">
              <a:buClr>
                <a:schemeClr val="tx1"/>
              </a:buClr>
            </a:pPr>
            <a:endParaRPr lang="es-ES_tradnl" sz="80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dirty="0"/>
              <a:t> </a:t>
            </a:r>
            <a:r>
              <a:rPr lang="es-ES_tradnl" sz="1400" i="1" dirty="0" err="1"/>
              <a:t>The</a:t>
            </a:r>
            <a:r>
              <a:rPr lang="es-ES_tradnl" sz="1400" i="1" dirty="0"/>
              <a:t> </a:t>
            </a:r>
            <a:r>
              <a:rPr lang="es-ES_tradnl" sz="1400" i="1" dirty="0" err="1"/>
              <a:t>Inner</a:t>
            </a:r>
            <a:r>
              <a:rPr lang="es-ES_tradnl" sz="1400" i="1" dirty="0"/>
              <a:t> </a:t>
            </a:r>
            <a:r>
              <a:rPr lang="es-ES_tradnl" sz="1400" i="1" dirty="0" err="1"/>
              <a:t>Tube</a:t>
            </a:r>
            <a:r>
              <a:rPr lang="es-ES_tradnl" sz="1400" i="1" dirty="0"/>
              <a:t> of </a:t>
            </a:r>
            <a:r>
              <a:rPr lang="es-ES_tradnl" sz="1400" i="1" dirty="0" err="1"/>
              <a:t>Life</a:t>
            </a:r>
            <a:r>
              <a:rPr lang="es-ES_tradnl" sz="1400" dirty="0"/>
              <a:t>. </a:t>
            </a:r>
            <a:r>
              <a:rPr lang="es-ES_tradnl" sz="1400" dirty="0" err="1"/>
              <a:t>Special</a:t>
            </a:r>
            <a:r>
              <a:rPr lang="es-ES_tradnl" sz="1400" dirty="0"/>
              <a:t> </a:t>
            </a:r>
            <a:r>
              <a:rPr lang="es-ES_tradnl" sz="1400" dirty="0" err="1"/>
              <a:t>Collection</a:t>
            </a:r>
            <a:r>
              <a:rPr lang="es-ES_tradnl" sz="1400" dirty="0"/>
              <a:t>  </a:t>
            </a:r>
            <a:r>
              <a:rPr lang="es-ES_tradnl" sz="1400" dirty="0" err="1"/>
              <a:t>Science</a:t>
            </a:r>
            <a:r>
              <a:rPr lang="es-ES_tradnl" sz="1400" dirty="0"/>
              <a:t> 307: 1914 </a:t>
            </a:r>
            <a:r>
              <a:rPr lang="es-ES_tradnl" sz="1400" b="1" dirty="0"/>
              <a:t>2005</a:t>
            </a:r>
            <a:r>
              <a:rPr lang="es-ES_tradnl" sz="1400" dirty="0"/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/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/>
              <a:t>  </a:t>
            </a:r>
            <a:r>
              <a:rPr lang="es-ES_tradnl" sz="1200" dirty="0">
                <a:hlinkClick r:id="rId3"/>
              </a:rPr>
              <a:t>http://www.sciencemag.org/cgi/content/summary/sci;307/5717/1895</a:t>
            </a:r>
            <a:endParaRPr lang="es-ES_tradnl" sz="1200" dirty="0"/>
          </a:p>
          <a:p>
            <a:pPr algn="l" eaLnBrk="0" hangingPunct="0">
              <a:buClr>
                <a:schemeClr val="tx1"/>
              </a:buClr>
            </a:pPr>
            <a:endParaRPr lang="es-ES_tradnl" sz="1200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6714977" y="1058863"/>
            <a:ext cx="1789113" cy="42545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FUNCIONES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7147124" y="476672"/>
            <a:ext cx="1385316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dirty="0" smtClean="0"/>
              <a:t>SALIVA</a:t>
            </a:r>
            <a:endParaRPr lang="es-ES" sz="2400" dirty="0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302098" y="1669132"/>
            <a:ext cx="4502150" cy="3848100"/>
          </a:xfrm>
          <a:prstGeom prst="rect">
            <a:avLst/>
          </a:prstGeom>
          <a:solidFill>
            <a:srgbClr val="FFEBFF"/>
          </a:solidFill>
          <a:ln w="9525">
            <a:solidFill>
              <a:srgbClr val="FF6BCE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Permite masticación y deglución</a:t>
            </a:r>
          </a:p>
          <a:p>
            <a:pPr>
              <a:buFontTx/>
              <a:buAutoNum type="arabicPeriod"/>
            </a:pPr>
            <a:endParaRPr lang="es-ES_tradnl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Mantiene boca húmeda </a:t>
            </a:r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*</a:t>
            </a:r>
          </a:p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habla</a:t>
            </a:r>
          </a:p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limpieza oral </a:t>
            </a:r>
          </a:p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gusto</a:t>
            </a:r>
          </a:p>
          <a:p>
            <a:r>
              <a:rPr lang="es-ES_tradnl" sz="1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</a:p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Acción antibacteriana</a:t>
            </a:r>
          </a:p>
          <a:p>
            <a:endParaRPr lang="es-ES_tradnl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4. 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Inicia digestión de CH 5% boca</a:t>
            </a:r>
          </a:p>
          <a:p>
            <a:endParaRPr lang="es-ES_tradnl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5. 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Neutraliza en parte jugo gástrico</a:t>
            </a:r>
          </a:p>
          <a:p>
            <a:endParaRPr lang="es-ES_tradnl" sz="1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6. 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Crecimiento y protección mucosa</a:t>
            </a: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2296599" y="5661248"/>
            <a:ext cx="4541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¿Hay absorción de nutrientes en la boca?</a:t>
            </a:r>
          </a:p>
        </p:txBody>
      </p:sp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2248917" y="1388383"/>
            <a:ext cx="4608512" cy="790575"/>
          </a:xfrm>
          <a:prstGeom prst="ellipse">
            <a:avLst/>
          </a:prstGeom>
          <a:noFill/>
          <a:ln w="28575">
            <a:solidFill>
              <a:srgbClr val="D60057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6877050" y="2211586"/>
            <a:ext cx="1606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BC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800" dirty="0">
                <a:solidFill>
                  <a:srgbClr val="FF6BC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Mal aliento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en mañanas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395288" y="2979738"/>
            <a:ext cx="1800225" cy="1187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/>
              <a:t>Lubricación</a:t>
            </a:r>
          </a:p>
          <a:p>
            <a:r>
              <a:rPr lang="es-ES" sz="2400"/>
              <a:t>Protección</a:t>
            </a:r>
          </a:p>
          <a:p>
            <a:r>
              <a:rPr lang="es-ES" sz="2400"/>
              <a:t>Digestión</a:t>
            </a: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611188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971550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5" grpId="0" animBg="1"/>
      <p:bldP spid="14357" grpId="0"/>
      <p:bldP spid="14349" grpId="0" animBg="1"/>
      <p:bldP spid="1435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611188" y="260350"/>
            <a:ext cx="34559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6193299" y="1444171"/>
            <a:ext cx="2052637" cy="679450"/>
          </a:xfrm>
          <a:prstGeom prst="rect">
            <a:avLst/>
          </a:prstGeom>
          <a:solidFill>
            <a:srgbClr val="EEFFBD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XEROSTOMIA –</a:t>
            </a:r>
          </a:p>
          <a:p>
            <a:pPr algn="l"/>
            <a:r>
              <a:rPr lang="es-ES" sz="1800" b="1"/>
              <a:t> APTIALISMO</a:t>
            </a:r>
          </a:p>
        </p:txBody>
      </p:sp>
      <p:sp>
        <p:nvSpPr>
          <p:cNvPr id="112646" name="Rectangle 6"/>
          <p:cNvSpPr>
            <a:spLocks noChangeArrowheads="1"/>
          </p:cNvSpPr>
          <p:nvPr/>
        </p:nvSpPr>
        <p:spPr bwMode="auto">
          <a:xfrm>
            <a:off x="755650" y="4005263"/>
            <a:ext cx="1439863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11188" y="3446689"/>
            <a:ext cx="1733550" cy="434975"/>
          </a:xfrm>
          <a:prstGeom prst="rect">
            <a:avLst/>
          </a:prstGeom>
          <a:solidFill>
            <a:srgbClr val="FFC9DF"/>
          </a:solidFill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/>
              <a:t>SIALORREA</a:t>
            </a: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6167438" y="476250"/>
            <a:ext cx="24717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I. BOCA-FARINGE</a:t>
            </a:r>
          </a:p>
        </p:txBody>
      </p:sp>
      <p:pic>
        <p:nvPicPr>
          <p:cNvPr id="112650" name="Picture 10" descr="xerostomia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028" y="1052736"/>
            <a:ext cx="2438400" cy="18780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52" name="Picture 12" descr="xerostomi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844" y="1052736"/>
            <a:ext cx="28067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58" name="Text Box 18"/>
          <p:cNvSpPr txBox="1">
            <a:spLocks noChangeArrowheads="1"/>
          </p:cNvSpPr>
          <p:nvPr/>
        </p:nvSpPr>
        <p:spPr bwMode="auto">
          <a:xfrm>
            <a:off x="4461669" y="4223205"/>
            <a:ext cx="3817938" cy="16446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/>
              <a:t>El gasto de saliva depende del contenido de agua!</a:t>
            </a:r>
          </a:p>
          <a:p>
            <a:pPr algn="l"/>
            <a:endParaRPr lang="es-ES"/>
          </a:p>
          <a:p>
            <a:pPr algn="l"/>
            <a:r>
              <a:rPr lang="es-ES"/>
              <a:t>Sacar la lengua para ver</a:t>
            </a:r>
          </a:p>
          <a:p>
            <a:pPr algn="l"/>
            <a:r>
              <a:rPr lang="es-ES" b="1"/>
              <a:t>ESTADO DE HIDRATACIÓN</a:t>
            </a:r>
          </a:p>
        </p:txBody>
      </p:sp>
      <p:sp>
        <p:nvSpPr>
          <p:cNvPr id="112662" name="Text Box 22"/>
          <p:cNvSpPr txBox="1">
            <a:spLocks noChangeArrowheads="1"/>
          </p:cNvSpPr>
          <p:nvPr/>
        </p:nvSpPr>
        <p:spPr bwMode="auto">
          <a:xfrm>
            <a:off x="2771775" y="3344863"/>
            <a:ext cx="5784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Por favor abra la boca, saque la lengua…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1026" name="Picture 2" descr="C:\Users\ximena\Desktop\sialorrhe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05263"/>
            <a:ext cx="3291419" cy="246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14312" y="6495698"/>
            <a:ext cx="42497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/>
              <a:t>http://www.denta-beaute.com/en/dentallexicon/sialorrhea/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214312" y="2966755"/>
            <a:ext cx="32272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/>
              <a:t>http://www.exodontia.info/files/Dry_tongue.jpg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nimBg="1"/>
      <p:bldP spid="112646" grpId="0" animBg="1"/>
      <p:bldP spid="112647" grpId="0" animBg="1"/>
      <p:bldP spid="112658" grpId="0" animBg="1"/>
      <p:bldP spid="11266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174750" y="681038"/>
            <a:ext cx="388937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331913" y="1041400"/>
            <a:ext cx="3595687" cy="395288"/>
          </a:xfrm>
          <a:prstGeom prst="rect">
            <a:avLst/>
          </a:prstGeom>
          <a:solidFill>
            <a:srgbClr val="EEFFBD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XEROSTOMIA - APTIALISMO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319213" y="4425950"/>
            <a:ext cx="14398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331913" y="3632200"/>
            <a:ext cx="1720850" cy="425450"/>
          </a:xfrm>
          <a:prstGeom prst="rect">
            <a:avLst/>
          </a:prstGeom>
          <a:solidFill>
            <a:srgbClr val="FFC9DF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SIALORREA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633343" y="981497"/>
            <a:ext cx="2043113" cy="395287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ALTERACIONES</a:t>
            </a: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6727006" y="476672"/>
            <a:ext cx="19002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SALIVACIÓN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1379538" y="1522413"/>
            <a:ext cx="3403600" cy="1871662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Deshidratación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Fiebre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Anticolinérgicos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Simpaticomiméticos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Descarga simpática: MIEDO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1331913" y="4149725"/>
            <a:ext cx="3397250" cy="19939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Irritación local: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de reflejo (dentista)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actividad colinérgica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Intoxicación con Insecticidas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Organofosforados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Miastenia gravis</a:t>
            </a:r>
          </a:p>
        </p:txBody>
      </p:sp>
      <p:pic>
        <p:nvPicPr>
          <p:cNvPr id="15381" name="Picture 21" descr="xerostomia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2" y="1541398"/>
            <a:ext cx="2447925" cy="188760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82" name="Picture 22" descr="sialor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809743"/>
            <a:ext cx="3024137" cy="215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4927600" y="6080702"/>
            <a:ext cx="400037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900" dirty="0"/>
              <a:t>http://archives.chennaionline.com/health/kids/images/07child01.jpg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019736" y="3446621"/>
            <a:ext cx="32272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/>
              <a:t>http://www.exodontia.info/files/Dry_tongue.jpg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  <p:bldP spid="15371" grpId="0" animBg="1"/>
      <p:bldP spid="15377" grpId="0" animBg="1"/>
      <p:bldP spid="1537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519863" y="1131888"/>
            <a:ext cx="1751012" cy="42545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/>
              <a:t>DEGLUCIÓN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692275" y="333375"/>
            <a:ext cx="324008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6011863" y="652463"/>
            <a:ext cx="2244725" cy="395287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3714750" y="2095500"/>
            <a:ext cx="45942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dirty="0"/>
              <a:t>REFLEJO INICIO VOLUNTARIO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3779838" y="2636912"/>
            <a:ext cx="42465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dirty="0"/>
              <a:t>1 segundo mientras se reúne la comida </a:t>
            </a:r>
          </a:p>
          <a:p>
            <a:pPr algn="l"/>
            <a:r>
              <a:rPr lang="es-ES" sz="1800" dirty="0"/>
              <a:t>en la boca y se envía a la faringe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3779838" y="3442154"/>
            <a:ext cx="4594225" cy="1838325"/>
          </a:xfrm>
          <a:prstGeom prst="rect">
            <a:avLst/>
          </a:prstGeom>
          <a:solidFill>
            <a:srgbClr val="D9EDE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/>
              <a:t>Ejercicio:</a:t>
            </a:r>
          </a:p>
          <a:p>
            <a:pPr algn="l"/>
            <a:endParaRPr lang="es-ES" sz="1800"/>
          </a:p>
          <a:p>
            <a:pPr algn="l"/>
            <a:r>
              <a:rPr lang="es-ES"/>
              <a:t>Hacer consciente el deglutir</a:t>
            </a:r>
          </a:p>
          <a:p>
            <a:pPr algn="l"/>
            <a:r>
              <a:rPr lang="es-ES"/>
              <a:t>¿Qué pasa con boca, dientes, labios, lengua y paladar blando?</a:t>
            </a:r>
          </a:p>
          <a:p>
            <a:pPr algn="l"/>
            <a:endParaRPr lang="es-ES" sz="1200"/>
          </a:p>
        </p:txBody>
      </p:sp>
      <p:pic>
        <p:nvPicPr>
          <p:cNvPr id="16403" name="Picture 19" descr="swallow INTERACTIV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85" y="2492374"/>
            <a:ext cx="3373965" cy="276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5435600" y="378936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6975475" y="554038"/>
            <a:ext cx="1598613" cy="3952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DEGLUCIÓN</a:t>
            </a:r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3893344" y="768350"/>
            <a:ext cx="1357312" cy="42545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REFLEJO</a:t>
            </a:r>
          </a:p>
        </p:txBody>
      </p:sp>
      <p:sp>
        <p:nvSpPr>
          <p:cNvPr id="124939" name="Rectangle 11"/>
          <p:cNvSpPr>
            <a:spLocks noChangeArrowheads="1"/>
          </p:cNvSpPr>
          <p:nvPr/>
        </p:nvSpPr>
        <p:spPr bwMode="auto">
          <a:xfrm>
            <a:off x="2082130" y="1412875"/>
            <a:ext cx="13684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2155155" y="2852738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2" name="Text Box 14"/>
          <p:cNvSpPr txBox="1">
            <a:spLocks noChangeArrowheads="1"/>
          </p:cNvSpPr>
          <p:nvPr/>
        </p:nvSpPr>
        <p:spPr bwMode="auto">
          <a:xfrm>
            <a:off x="1994817" y="1412875"/>
            <a:ext cx="1384300" cy="395288"/>
          </a:xfrm>
          <a:prstGeom prst="rect">
            <a:avLst/>
          </a:prstGeom>
          <a:solidFill>
            <a:srgbClr val="C5E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Aferencias</a:t>
            </a:r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2106326" y="2570347"/>
            <a:ext cx="912429" cy="646331"/>
          </a:xfrm>
          <a:prstGeom prst="rect">
            <a:avLst/>
          </a:prstGeom>
          <a:solidFill>
            <a:srgbClr val="B3FFB3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Centro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Bulbo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4944" name="Text Box 16"/>
          <p:cNvSpPr txBox="1">
            <a:spLocks noChangeArrowheads="1"/>
          </p:cNvSpPr>
          <p:nvPr/>
        </p:nvSpPr>
        <p:spPr bwMode="auto">
          <a:xfrm>
            <a:off x="1996405" y="3998913"/>
            <a:ext cx="1360487" cy="395287"/>
          </a:xfrm>
          <a:prstGeom prst="rect">
            <a:avLst/>
          </a:prstGeom>
          <a:solidFill>
            <a:srgbClr val="FFC9DF"/>
          </a:solidFill>
          <a:ln w="28575">
            <a:solidFill>
              <a:srgbClr val="FF6BC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Eferencias</a:t>
            </a:r>
          </a:p>
        </p:txBody>
      </p:sp>
      <p:sp>
        <p:nvSpPr>
          <p:cNvPr id="124948" name="Text Box 20"/>
          <p:cNvSpPr txBox="1">
            <a:spLocks noChangeArrowheads="1"/>
          </p:cNvSpPr>
          <p:nvPr/>
        </p:nvSpPr>
        <p:spPr bwMode="auto">
          <a:xfrm>
            <a:off x="7045325" y="1058863"/>
            <a:ext cx="1527175" cy="425450"/>
          </a:xfrm>
          <a:prstGeom prst="rect">
            <a:avLst/>
          </a:prstGeom>
          <a:solidFill>
            <a:srgbClr val="FFC1D6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/>
              <a:t>Orofarínea</a:t>
            </a:r>
          </a:p>
        </p:txBody>
      </p:sp>
      <p:sp>
        <p:nvSpPr>
          <p:cNvPr id="124949" name="Text Box 21"/>
          <p:cNvSpPr txBox="1">
            <a:spLocks noChangeArrowheads="1"/>
          </p:cNvSpPr>
          <p:nvPr/>
        </p:nvSpPr>
        <p:spPr bwMode="auto">
          <a:xfrm>
            <a:off x="2442492" y="1826240"/>
            <a:ext cx="138852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Faringe</a:t>
            </a:r>
          </a:p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Paladar blando</a:t>
            </a:r>
          </a:p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Epiglotis</a:t>
            </a:r>
          </a:p>
        </p:txBody>
      </p:sp>
      <p:sp>
        <p:nvSpPr>
          <p:cNvPr id="124950" name="Text Box 22"/>
          <p:cNvSpPr txBox="1">
            <a:spLocks noChangeArrowheads="1"/>
          </p:cNvSpPr>
          <p:nvPr/>
        </p:nvSpPr>
        <p:spPr bwMode="auto">
          <a:xfrm>
            <a:off x="3931567" y="1916113"/>
            <a:ext cx="954088" cy="581025"/>
          </a:xfrm>
          <a:prstGeom prst="rect">
            <a:avLst/>
          </a:prstGeom>
          <a:solidFill>
            <a:srgbClr val="97BA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vía </a:t>
            </a:r>
          </a:p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V, IX, X</a:t>
            </a:r>
          </a:p>
        </p:txBody>
      </p:sp>
      <p:sp>
        <p:nvSpPr>
          <p:cNvPr id="124951" name="Text Box 23"/>
          <p:cNvSpPr txBox="1">
            <a:spLocks noChangeArrowheads="1"/>
          </p:cNvSpPr>
          <p:nvPr/>
        </p:nvSpPr>
        <p:spPr bwMode="auto">
          <a:xfrm>
            <a:off x="914060" y="2420888"/>
            <a:ext cx="1138453" cy="830997"/>
          </a:xfrm>
          <a:prstGeom prst="rect">
            <a:avLst/>
          </a:prstGeom>
          <a:solidFill>
            <a:srgbClr val="B3FF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Complejo </a:t>
            </a:r>
          </a:p>
          <a:p>
            <a:pPr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dorsal </a:t>
            </a:r>
            <a:endParaRPr lang="es-ES" sz="16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Vago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4952" name="Text Box 24"/>
          <p:cNvSpPr txBox="1">
            <a:spLocks noChangeArrowheads="1"/>
          </p:cNvSpPr>
          <p:nvPr/>
        </p:nvSpPr>
        <p:spPr bwMode="auto">
          <a:xfrm>
            <a:off x="2004342" y="4365625"/>
            <a:ext cx="16430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vía V, VII, X, XII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Faríngeos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Lengua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Boca y piso</a:t>
            </a:r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4236367" y="3213100"/>
            <a:ext cx="2324100" cy="2054225"/>
          </a:xfrm>
          <a:prstGeom prst="rect">
            <a:avLst/>
          </a:prstGeom>
          <a:solidFill>
            <a:srgbClr val="F7B7E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BOCA (VII)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GLOTIS (X) 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NASOFARINGE (V)</a:t>
            </a:r>
          </a:p>
          <a:p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CERRADAS</a:t>
            </a:r>
          </a:p>
        </p:txBody>
      </p:sp>
      <p:sp>
        <p:nvSpPr>
          <p:cNvPr id="124954" name="Text Box 26"/>
          <p:cNvSpPr txBox="1">
            <a:spLocks noChangeArrowheads="1"/>
          </p:cNvSpPr>
          <p:nvPr/>
        </p:nvSpPr>
        <p:spPr bwMode="auto">
          <a:xfrm>
            <a:off x="7159229" y="5775326"/>
            <a:ext cx="1384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Bolo pasa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esófago</a:t>
            </a:r>
          </a:p>
        </p:txBody>
      </p:sp>
      <p:sp>
        <p:nvSpPr>
          <p:cNvPr id="124956" name="Line 28"/>
          <p:cNvSpPr>
            <a:spLocks noChangeShapeType="1"/>
          </p:cNvSpPr>
          <p:nvPr/>
        </p:nvSpPr>
        <p:spPr bwMode="auto">
          <a:xfrm>
            <a:off x="5328567" y="4149724"/>
            <a:ext cx="0" cy="687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62" name="Text Box 34"/>
          <p:cNvSpPr txBox="1">
            <a:spLocks noChangeArrowheads="1"/>
          </p:cNvSpPr>
          <p:nvPr/>
        </p:nvSpPr>
        <p:spPr bwMode="auto">
          <a:xfrm>
            <a:off x="3228305" y="5516563"/>
            <a:ext cx="1152525" cy="730250"/>
          </a:xfrm>
          <a:prstGeom prst="rect">
            <a:avLst/>
          </a:prstGeom>
          <a:solidFill>
            <a:srgbClr val="FFCD9B"/>
          </a:solidFill>
          <a:ln w="28575">
            <a:solidFill>
              <a:srgbClr val="FFA14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/>
              <a:t>Comida</a:t>
            </a:r>
          </a:p>
          <a:p>
            <a:pPr algn="l"/>
            <a:r>
              <a:rPr lang="es-ES"/>
              <a:t>en boca</a:t>
            </a:r>
          </a:p>
        </p:txBody>
      </p:sp>
      <p:sp>
        <p:nvSpPr>
          <p:cNvPr id="124963" name="Text Box 35"/>
          <p:cNvSpPr txBox="1">
            <a:spLocks noChangeArrowheads="1"/>
          </p:cNvSpPr>
          <p:nvPr/>
        </p:nvSpPr>
        <p:spPr bwMode="auto">
          <a:xfrm>
            <a:off x="5101555" y="5445125"/>
            <a:ext cx="1728787" cy="1035050"/>
          </a:xfrm>
          <a:prstGeom prst="rect">
            <a:avLst/>
          </a:prstGeom>
          <a:solidFill>
            <a:srgbClr val="FFABCD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dirty="0"/>
              <a:t>Deglución</a:t>
            </a:r>
          </a:p>
          <a:p>
            <a:pPr algn="l"/>
            <a:r>
              <a:rPr lang="es-ES" dirty="0"/>
              <a:t>Contracción </a:t>
            </a:r>
          </a:p>
          <a:p>
            <a:pPr algn="l"/>
            <a:r>
              <a:rPr lang="es-ES" dirty="0"/>
              <a:t>m. F</a:t>
            </a:r>
            <a:r>
              <a:rPr lang="es-ES" dirty="0" smtClean="0"/>
              <a:t>aringe</a:t>
            </a:r>
            <a:endParaRPr lang="es-ES" dirty="0"/>
          </a:p>
        </p:txBody>
      </p:sp>
      <p:sp>
        <p:nvSpPr>
          <p:cNvPr id="124964" name="Line 36"/>
          <p:cNvSpPr>
            <a:spLocks noChangeShapeType="1"/>
          </p:cNvSpPr>
          <p:nvPr/>
        </p:nvSpPr>
        <p:spPr bwMode="auto">
          <a:xfrm>
            <a:off x="4452267" y="5876924"/>
            <a:ext cx="649288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65" name="Line 37"/>
          <p:cNvSpPr>
            <a:spLocks noChangeShapeType="1"/>
          </p:cNvSpPr>
          <p:nvPr/>
        </p:nvSpPr>
        <p:spPr bwMode="auto">
          <a:xfrm>
            <a:off x="2442492" y="1844675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66" name="Line 38"/>
          <p:cNvSpPr>
            <a:spLocks noChangeShapeType="1"/>
          </p:cNvSpPr>
          <p:nvPr/>
        </p:nvSpPr>
        <p:spPr bwMode="auto">
          <a:xfrm>
            <a:off x="2392610" y="3246438"/>
            <a:ext cx="0" cy="687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71" name="Freeform 43"/>
          <p:cNvSpPr>
            <a:spLocks/>
          </p:cNvSpPr>
          <p:nvPr/>
        </p:nvSpPr>
        <p:spPr bwMode="auto">
          <a:xfrm>
            <a:off x="621885" y="12308"/>
            <a:ext cx="2545085" cy="6572641"/>
          </a:xfrm>
          <a:custGeom>
            <a:avLst/>
            <a:gdLst>
              <a:gd name="T0" fmla="*/ 1422 w 1422"/>
              <a:gd name="T1" fmla="*/ 3758 h 4037"/>
              <a:gd name="T2" fmla="*/ 288 w 1422"/>
              <a:gd name="T3" fmla="*/ 3485 h 4037"/>
              <a:gd name="T4" fmla="*/ 106 w 1422"/>
              <a:gd name="T5" fmla="*/ 446 h 4037"/>
              <a:gd name="T6" fmla="*/ 923 w 1422"/>
              <a:gd name="T7" fmla="*/ 809 h 4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2" h="4037">
                <a:moveTo>
                  <a:pt x="1422" y="3758"/>
                </a:moveTo>
                <a:cubicBezTo>
                  <a:pt x="964" y="3897"/>
                  <a:pt x="507" y="4037"/>
                  <a:pt x="288" y="3485"/>
                </a:cubicBezTo>
                <a:cubicBezTo>
                  <a:pt x="69" y="2933"/>
                  <a:pt x="0" y="892"/>
                  <a:pt x="106" y="446"/>
                </a:cubicBezTo>
                <a:cubicBezTo>
                  <a:pt x="212" y="0"/>
                  <a:pt x="787" y="749"/>
                  <a:pt x="923" y="809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73" name="Rectangle 45"/>
          <p:cNvSpPr>
            <a:spLocks noChangeArrowheads="1"/>
          </p:cNvSpPr>
          <p:nvPr/>
        </p:nvSpPr>
        <p:spPr bwMode="auto">
          <a:xfrm>
            <a:off x="4957093" y="1916113"/>
            <a:ext cx="1008856" cy="830997"/>
          </a:xfrm>
          <a:prstGeom prst="rect">
            <a:avLst/>
          </a:prstGeom>
          <a:solidFill>
            <a:srgbClr val="97BAFF"/>
          </a:solidFill>
          <a:ln>
            <a:solidFill>
              <a:srgbClr val="00B050"/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Bulbo</a:t>
            </a: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Haz Solitario</a:t>
            </a:r>
          </a:p>
        </p:txBody>
      </p:sp>
      <p:sp>
        <p:nvSpPr>
          <p:cNvPr id="124975" name="Text Box 47"/>
          <p:cNvSpPr txBox="1">
            <a:spLocks noChangeArrowheads="1"/>
          </p:cNvSpPr>
          <p:nvPr/>
        </p:nvSpPr>
        <p:spPr bwMode="auto">
          <a:xfrm>
            <a:off x="7332663" y="1535113"/>
            <a:ext cx="103743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Arco"/>
          <p:cNvSpPr/>
          <p:nvPr/>
        </p:nvSpPr>
        <p:spPr bwMode="auto">
          <a:xfrm>
            <a:off x="6026955" y="4797426"/>
            <a:ext cx="1724808" cy="1955800"/>
          </a:xfrm>
          <a:prstGeom prst="arc">
            <a:avLst>
              <a:gd name="adj1" fmla="val 15109398"/>
              <a:gd name="adj2" fmla="val 354159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4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4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8" grpId="0" animBg="1"/>
      <p:bldP spid="124939" grpId="0" animBg="1"/>
      <p:bldP spid="124940" grpId="0" animBg="1"/>
      <p:bldP spid="124942" grpId="0" animBg="1"/>
      <p:bldP spid="124943" grpId="0" animBg="1"/>
      <p:bldP spid="124944" grpId="0" animBg="1"/>
      <p:bldP spid="124949" grpId="0"/>
      <p:bldP spid="124950" grpId="0" animBg="1"/>
      <p:bldP spid="124951" grpId="0" animBg="1"/>
      <p:bldP spid="124952" grpId="0"/>
      <p:bldP spid="124953" grpId="0" animBg="1"/>
      <p:bldP spid="124954" grpId="0"/>
      <p:bldP spid="124956" grpId="0" animBg="1"/>
      <p:bldP spid="124962" grpId="0" animBg="1"/>
      <p:bldP spid="124963" grpId="0" animBg="1"/>
      <p:bldP spid="124964" grpId="0" animBg="1"/>
      <p:bldP spid="124965" grpId="0" animBg="1"/>
      <p:bldP spid="124966" grpId="0" animBg="1"/>
      <p:bldP spid="124971" grpId="0" animBg="1"/>
      <p:bldP spid="124973" grpId="0" animBg="1"/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5" r="11554"/>
          <a:stretch>
            <a:fillRect/>
          </a:stretch>
        </p:blipFill>
        <p:spPr bwMode="auto">
          <a:xfrm>
            <a:off x="0" y="333375"/>
            <a:ext cx="33528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5056188" y="280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sz="1800">
              <a:latin typeface="Arial" charset="0"/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5724525" y="620713"/>
            <a:ext cx="2701925" cy="42545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Reflejo DEGLUCIÓN</a:t>
            </a:r>
          </a:p>
        </p:txBody>
      </p:sp>
      <p:sp>
        <p:nvSpPr>
          <p:cNvPr id="94220" name="Rectangle 12"/>
          <p:cNvSpPr>
            <a:spLocks noChangeArrowheads="1"/>
          </p:cNvSpPr>
          <p:nvPr/>
        </p:nvSpPr>
        <p:spPr bwMode="auto">
          <a:xfrm>
            <a:off x="0" y="3357563"/>
            <a:ext cx="3276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250825" y="3429000"/>
            <a:ext cx="36004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La lengua empuja el bolo contra el paladar blando y parte posterior de boca, disparando el reflejo</a:t>
            </a: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611188" y="260350"/>
            <a:ext cx="450850" cy="395288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94227" name="Rectangle 19"/>
          <p:cNvSpPr>
            <a:spLocks noChangeArrowheads="1"/>
          </p:cNvSpPr>
          <p:nvPr/>
        </p:nvSpPr>
        <p:spPr bwMode="auto">
          <a:xfrm>
            <a:off x="1835150" y="26035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1258888" y="263525"/>
            <a:ext cx="1436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paladar blando</a:t>
            </a:r>
          </a:p>
        </p:txBody>
      </p:sp>
      <p:sp>
        <p:nvSpPr>
          <p:cNvPr id="94229" name="Rectangle 21"/>
          <p:cNvSpPr>
            <a:spLocks noChangeArrowheads="1"/>
          </p:cNvSpPr>
          <p:nvPr/>
        </p:nvSpPr>
        <p:spPr bwMode="auto">
          <a:xfrm>
            <a:off x="2411413" y="908050"/>
            <a:ext cx="7207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30" name="Text Box 22"/>
          <p:cNvSpPr txBox="1">
            <a:spLocks noChangeArrowheads="1"/>
          </p:cNvSpPr>
          <p:nvPr/>
        </p:nvSpPr>
        <p:spPr bwMode="auto">
          <a:xfrm>
            <a:off x="2339975" y="1374775"/>
            <a:ext cx="122396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lengua</a:t>
            </a:r>
          </a:p>
          <a:p>
            <a:pPr algn="l"/>
            <a:endParaRPr lang="es-ES" sz="1000" b="1"/>
          </a:p>
          <a:p>
            <a:pPr algn="l"/>
            <a:r>
              <a:rPr lang="es-ES" sz="1600" b="1"/>
              <a:t>BOLO</a:t>
            </a:r>
          </a:p>
          <a:p>
            <a:pPr algn="l"/>
            <a:endParaRPr lang="es-ES" sz="1000" b="1"/>
          </a:p>
          <a:p>
            <a:pPr algn="l"/>
            <a:r>
              <a:rPr lang="es-ES" sz="1400" b="1"/>
              <a:t>epiglotis</a:t>
            </a:r>
          </a:p>
        </p:txBody>
      </p:sp>
      <p:sp>
        <p:nvSpPr>
          <p:cNvPr id="94231" name="Rectangle 23"/>
          <p:cNvSpPr>
            <a:spLocks noChangeArrowheads="1"/>
          </p:cNvSpPr>
          <p:nvPr/>
        </p:nvSpPr>
        <p:spPr bwMode="auto">
          <a:xfrm>
            <a:off x="2051050" y="249237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32" name="Text Box 24"/>
          <p:cNvSpPr txBox="1">
            <a:spLocks noChangeArrowheads="1"/>
          </p:cNvSpPr>
          <p:nvPr/>
        </p:nvSpPr>
        <p:spPr bwMode="auto">
          <a:xfrm>
            <a:off x="2017713" y="2474913"/>
            <a:ext cx="7540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glotis</a:t>
            </a:r>
          </a:p>
          <a:p>
            <a:pPr algn="l"/>
            <a:r>
              <a:rPr lang="es-ES" sz="1400" b="1"/>
              <a:t>laringe</a:t>
            </a:r>
          </a:p>
        </p:txBody>
      </p:sp>
      <p:sp>
        <p:nvSpPr>
          <p:cNvPr id="94233" name="Line 25"/>
          <p:cNvSpPr>
            <a:spLocks noChangeShapeType="1"/>
          </p:cNvSpPr>
          <p:nvPr/>
        </p:nvSpPr>
        <p:spPr bwMode="auto">
          <a:xfrm flipH="1">
            <a:off x="971550" y="28527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4234" name="Rectangle 26"/>
          <p:cNvSpPr>
            <a:spLocks noChangeArrowheads="1"/>
          </p:cNvSpPr>
          <p:nvPr/>
        </p:nvSpPr>
        <p:spPr bwMode="auto">
          <a:xfrm>
            <a:off x="1403350" y="2997200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35" name="Text Box 27"/>
          <p:cNvSpPr txBox="1">
            <a:spLocks noChangeArrowheads="1"/>
          </p:cNvSpPr>
          <p:nvPr/>
        </p:nvSpPr>
        <p:spPr bwMode="auto">
          <a:xfrm>
            <a:off x="1379538" y="2971800"/>
            <a:ext cx="195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/>
              <a:t>esfínter esofágico sup. </a:t>
            </a:r>
          </a:p>
          <a:p>
            <a:pPr algn="l"/>
            <a:r>
              <a:rPr lang="es-ES" sz="1200" b="1"/>
              <a:t>tónicamente contraído</a:t>
            </a:r>
          </a:p>
        </p:txBody>
      </p:sp>
      <p:sp>
        <p:nvSpPr>
          <p:cNvPr id="94237" name="Oval 29"/>
          <p:cNvSpPr>
            <a:spLocks noChangeArrowheads="1"/>
          </p:cNvSpPr>
          <p:nvPr/>
        </p:nvSpPr>
        <p:spPr bwMode="auto">
          <a:xfrm>
            <a:off x="395288" y="1412875"/>
            <a:ext cx="936625" cy="7921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40" name="Text Box 32"/>
          <p:cNvSpPr txBox="1">
            <a:spLocks noChangeArrowheads="1"/>
          </p:cNvSpPr>
          <p:nvPr/>
        </p:nvSpPr>
        <p:spPr bwMode="auto">
          <a:xfrm>
            <a:off x="6654800" y="1196975"/>
            <a:ext cx="1768475" cy="466725"/>
          </a:xfrm>
          <a:prstGeom prst="rect">
            <a:avLst/>
          </a:prstGeom>
          <a:solidFill>
            <a:srgbClr val="FFC1D6"/>
          </a:solidFill>
          <a:ln w="9525">
            <a:solidFill>
              <a:srgbClr val="E6005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/>
              <a:t>Orofarínea</a:t>
            </a:r>
          </a:p>
        </p:txBody>
      </p:sp>
      <p:sp>
        <p:nvSpPr>
          <p:cNvPr id="94243" name="Text Box 35"/>
          <p:cNvSpPr txBox="1">
            <a:spLocks noChangeArrowheads="1"/>
          </p:cNvSpPr>
          <p:nvPr/>
        </p:nvSpPr>
        <p:spPr bwMode="auto">
          <a:xfrm>
            <a:off x="7596188" y="1700213"/>
            <a:ext cx="8318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94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3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5" r="11554"/>
          <a:stretch>
            <a:fillRect/>
          </a:stretch>
        </p:blipFill>
        <p:spPr bwMode="auto">
          <a:xfrm>
            <a:off x="0" y="333375"/>
            <a:ext cx="33528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3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0" r="7021"/>
          <a:stretch>
            <a:fillRect/>
          </a:stretch>
        </p:blipFill>
        <p:spPr bwMode="auto">
          <a:xfrm>
            <a:off x="3276600" y="1700213"/>
            <a:ext cx="2979738" cy="304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5056188" y="280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sz="1800">
              <a:latin typeface="Arial" charset="0"/>
            </a:endParaRP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5651500" y="692150"/>
            <a:ext cx="2701925" cy="42545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Reflejo DEGLUCIÓN</a:t>
            </a:r>
          </a:p>
        </p:txBody>
      </p:sp>
      <p:sp>
        <p:nvSpPr>
          <p:cNvPr id="121863" name="Rectangle 7"/>
          <p:cNvSpPr>
            <a:spLocks noChangeArrowheads="1"/>
          </p:cNvSpPr>
          <p:nvPr/>
        </p:nvSpPr>
        <p:spPr bwMode="auto">
          <a:xfrm>
            <a:off x="0" y="3357563"/>
            <a:ext cx="3276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4" name="Rectangle 8"/>
          <p:cNvSpPr>
            <a:spLocks noChangeArrowheads="1"/>
          </p:cNvSpPr>
          <p:nvPr/>
        </p:nvSpPr>
        <p:spPr bwMode="auto">
          <a:xfrm>
            <a:off x="3276600" y="4005263"/>
            <a:ext cx="3024188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7" name="Text Box 11"/>
          <p:cNvSpPr txBox="1">
            <a:spLocks noChangeArrowheads="1"/>
          </p:cNvSpPr>
          <p:nvPr/>
        </p:nvSpPr>
        <p:spPr bwMode="auto">
          <a:xfrm>
            <a:off x="3203575" y="4149725"/>
            <a:ext cx="32400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 dirty="0"/>
              <a:t>El esfínter esofágico </a:t>
            </a:r>
            <a:r>
              <a:rPr lang="es-ES" sz="1600" b="1" dirty="0" err="1"/>
              <a:t>sup</a:t>
            </a:r>
            <a:r>
              <a:rPr lang="es-ES" sz="1600" b="1" dirty="0"/>
              <a:t>. se relaja, epiglotis se cierra y no pasa el bolo </a:t>
            </a:r>
            <a:r>
              <a:rPr lang="es-ES" sz="1600" b="1" dirty="0" smtClean="0"/>
              <a:t>a </a:t>
            </a:r>
            <a:r>
              <a:rPr lang="es-ES" sz="1600" b="1" dirty="0"/>
              <a:t>vía aérea</a:t>
            </a:r>
          </a:p>
        </p:txBody>
      </p:sp>
      <p:sp>
        <p:nvSpPr>
          <p:cNvPr id="121869" name="Text Box 13"/>
          <p:cNvSpPr txBox="1">
            <a:spLocks noChangeArrowheads="1"/>
          </p:cNvSpPr>
          <p:nvPr/>
        </p:nvSpPr>
        <p:spPr bwMode="auto">
          <a:xfrm>
            <a:off x="611188" y="260350"/>
            <a:ext cx="422275" cy="366713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21870" name="Text Box 14"/>
          <p:cNvSpPr txBox="1">
            <a:spLocks noChangeArrowheads="1"/>
          </p:cNvSpPr>
          <p:nvPr/>
        </p:nvSpPr>
        <p:spPr bwMode="auto">
          <a:xfrm>
            <a:off x="5435600" y="2205038"/>
            <a:ext cx="450850" cy="395287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2.</a:t>
            </a:r>
          </a:p>
        </p:txBody>
      </p:sp>
      <p:sp>
        <p:nvSpPr>
          <p:cNvPr id="121872" name="Text Box 16"/>
          <p:cNvSpPr txBox="1">
            <a:spLocks noChangeArrowheads="1"/>
          </p:cNvSpPr>
          <p:nvPr/>
        </p:nvSpPr>
        <p:spPr bwMode="auto">
          <a:xfrm>
            <a:off x="5219700" y="3251200"/>
            <a:ext cx="9842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epiglotis</a:t>
            </a:r>
          </a:p>
        </p:txBody>
      </p:sp>
      <p:sp>
        <p:nvSpPr>
          <p:cNvPr id="121873" name="Rectangle 17"/>
          <p:cNvSpPr>
            <a:spLocks noChangeArrowheads="1"/>
          </p:cNvSpPr>
          <p:nvPr/>
        </p:nvSpPr>
        <p:spPr bwMode="auto">
          <a:xfrm>
            <a:off x="1835150" y="26035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4" name="Text Box 18"/>
          <p:cNvSpPr txBox="1">
            <a:spLocks noChangeArrowheads="1"/>
          </p:cNvSpPr>
          <p:nvPr/>
        </p:nvSpPr>
        <p:spPr bwMode="auto">
          <a:xfrm>
            <a:off x="1258888" y="263525"/>
            <a:ext cx="1436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paladar blando</a:t>
            </a:r>
          </a:p>
        </p:txBody>
      </p:sp>
      <p:sp>
        <p:nvSpPr>
          <p:cNvPr id="121875" name="Rectangle 19"/>
          <p:cNvSpPr>
            <a:spLocks noChangeArrowheads="1"/>
          </p:cNvSpPr>
          <p:nvPr/>
        </p:nvSpPr>
        <p:spPr bwMode="auto">
          <a:xfrm>
            <a:off x="2411413" y="908050"/>
            <a:ext cx="7207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6" name="Text Box 20"/>
          <p:cNvSpPr txBox="1">
            <a:spLocks noChangeArrowheads="1"/>
          </p:cNvSpPr>
          <p:nvPr/>
        </p:nvSpPr>
        <p:spPr bwMode="auto">
          <a:xfrm>
            <a:off x="2339975" y="836613"/>
            <a:ext cx="122396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/>
              <a:t>paladar duro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lengua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bolo</a:t>
            </a:r>
          </a:p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1877" name="Rectangle 21"/>
          <p:cNvSpPr>
            <a:spLocks noChangeArrowheads="1"/>
          </p:cNvSpPr>
          <p:nvPr/>
        </p:nvSpPr>
        <p:spPr bwMode="auto">
          <a:xfrm>
            <a:off x="2051050" y="249237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8" name="Text Box 22"/>
          <p:cNvSpPr txBox="1">
            <a:spLocks noChangeArrowheads="1"/>
          </p:cNvSpPr>
          <p:nvPr/>
        </p:nvSpPr>
        <p:spPr bwMode="auto">
          <a:xfrm>
            <a:off x="2017713" y="2474913"/>
            <a:ext cx="7540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glotis</a:t>
            </a:r>
          </a:p>
          <a:p>
            <a:pPr algn="l"/>
            <a:r>
              <a:rPr lang="es-ES" sz="1400" b="1"/>
              <a:t>laringe</a:t>
            </a:r>
          </a:p>
        </p:txBody>
      </p:sp>
      <p:sp>
        <p:nvSpPr>
          <p:cNvPr id="121879" name="Line 23"/>
          <p:cNvSpPr>
            <a:spLocks noChangeShapeType="1"/>
          </p:cNvSpPr>
          <p:nvPr/>
        </p:nvSpPr>
        <p:spPr bwMode="auto">
          <a:xfrm flipH="1">
            <a:off x="971550" y="28527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1880" name="Rectangle 24"/>
          <p:cNvSpPr>
            <a:spLocks noChangeArrowheads="1"/>
          </p:cNvSpPr>
          <p:nvPr/>
        </p:nvSpPr>
        <p:spPr bwMode="auto">
          <a:xfrm>
            <a:off x="1403350" y="2997200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81" name="Text Box 25"/>
          <p:cNvSpPr txBox="1">
            <a:spLocks noChangeArrowheads="1"/>
          </p:cNvSpPr>
          <p:nvPr/>
        </p:nvSpPr>
        <p:spPr bwMode="auto">
          <a:xfrm>
            <a:off x="1379538" y="2971800"/>
            <a:ext cx="195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/>
              <a:t>esfínter esofágico sup. </a:t>
            </a:r>
          </a:p>
          <a:p>
            <a:pPr algn="l"/>
            <a:r>
              <a:rPr lang="es-ES" sz="1200" b="1"/>
              <a:t>tónicamente contraído</a:t>
            </a:r>
          </a:p>
        </p:txBody>
      </p:sp>
      <p:sp>
        <p:nvSpPr>
          <p:cNvPr id="121882" name="Oval 26"/>
          <p:cNvSpPr>
            <a:spLocks noChangeArrowheads="1"/>
          </p:cNvSpPr>
          <p:nvPr/>
        </p:nvSpPr>
        <p:spPr bwMode="auto">
          <a:xfrm>
            <a:off x="3419475" y="3068638"/>
            <a:ext cx="936625" cy="7921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83" name="Oval 27"/>
          <p:cNvSpPr>
            <a:spLocks noChangeArrowheads="1"/>
          </p:cNvSpPr>
          <p:nvPr/>
        </p:nvSpPr>
        <p:spPr bwMode="auto">
          <a:xfrm>
            <a:off x="323850" y="2133600"/>
            <a:ext cx="936625" cy="792163"/>
          </a:xfrm>
          <a:prstGeom prst="ellipse">
            <a:avLst/>
          </a:prstGeom>
          <a:noFill/>
          <a:ln w="28575">
            <a:solidFill>
              <a:srgbClr val="E6005D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86" name="Text Box 30"/>
          <p:cNvSpPr txBox="1">
            <a:spLocks noChangeArrowheads="1"/>
          </p:cNvSpPr>
          <p:nvPr/>
        </p:nvSpPr>
        <p:spPr bwMode="auto">
          <a:xfrm>
            <a:off x="6516688" y="4216400"/>
            <a:ext cx="2183611" cy="1200329"/>
          </a:xfrm>
          <a:prstGeom prst="rect">
            <a:avLst/>
          </a:prstGeom>
          <a:solidFill>
            <a:srgbClr val="FFC9E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comer con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boca abierta!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respirar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mientras se come!</a:t>
            </a:r>
          </a:p>
        </p:txBody>
      </p:sp>
      <p:sp>
        <p:nvSpPr>
          <p:cNvPr id="121887" name="Text Box 31"/>
          <p:cNvSpPr txBox="1">
            <a:spLocks noChangeArrowheads="1"/>
          </p:cNvSpPr>
          <p:nvPr/>
        </p:nvSpPr>
        <p:spPr bwMode="auto">
          <a:xfrm>
            <a:off x="6532563" y="5392738"/>
            <a:ext cx="19542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“se va por el </a:t>
            </a:r>
          </a:p>
          <a:p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camino viejo…”</a:t>
            </a:r>
          </a:p>
        </p:txBody>
      </p:sp>
      <p:pic>
        <p:nvPicPr>
          <p:cNvPr id="121888" name="Picture 32" descr="AHOGAD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r="42458"/>
          <a:stretch>
            <a:fillRect/>
          </a:stretch>
        </p:blipFill>
        <p:spPr bwMode="auto">
          <a:xfrm>
            <a:off x="6732588" y="1839913"/>
            <a:ext cx="1544637" cy="225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891" name="Text Box 35"/>
          <p:cNvSpPr txBox="1">
            <a:spLocks noChangeArrowheads="1"/>
          </p:cNvSpPr>
          <p:nvPr/>
        </p:nvSpPr>
        <p:spPr bwMode="auto">
          <a:xfrm>
            <a:off x="7596188" y="1125538"/>
            <a:ext cx="8318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218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82" grpId="0" animBg="1"/>
      <p:bldP spid="121886" grpId="0" animBg="1"/>
      <p:bldP spid="12188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5" r="11554"/>
          <a:stretch>
            <a:fillRect/>
          </a:stretch>
        </p:blipFill>
        <p:spPr bwMode="auto">
          <a:xfrm>
            <a:off x="0" y="333375"/>
            <a:ext cx="33528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07" name="Picture 3"/>
          <p:cNvPicPr>
            <a:picLocks noChangeAspect="1" noChangeArrowheads="1"/>
          </p:cNvPicPr>
          <p:nvPr/>
        </p:nvPicPr>
        <p:blipFill>
          <a:blip r:embed="rId3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6" r="14990"/>
          <a:stretch>
            <a:fillRect/>
          </a:stretch>
        </p:blipFill>
        <p:spPr bwMode="auto">
          <a:xfrm>
            <a:off x="6096000" y="3044825"/>
            <a:ext cx="30480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0" r="7021" b="21909"/>
          <a:stretch>
            <a:fillRect/>
          </a:stretch>
        </p:blipFill>
        <p:spPr bwMode="auto">
          <a:xfrm>
            <a:off x="3276600" y="1700213"/>
            <a:ext cx="2979738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5056188" y="280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sz="1800">
              <a:latin typeface="Arial" charset="0"/>
            </a:endParaRPr>
          </a:p>
        </p:txBody>
      </p:sp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5724525" y="549275"/>
            <a:ext cx="2701925" cy="42545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Reflejo DEGLUCIÓN</a:t>
            </a:r>
          </a:p>
        </p:txBody>
      </p:sp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0" y="3357563"/>
            <a:ext cx="3276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13" name="Rectangle 9"/>
          <p:cNvSpPr>
            <a:spLocks noChangeArrowheads="1"/>
          </p:cNvSpPr>
          <p:nvPr/>
        </p:nvSpPr>
        <p:spPr bwMode="auto">
          <a:xfrm>
            <a:off x="6084888" y="6165850"/>
            <a:ext cx="3059112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3636963" y="4652963"/>
            <a:ext cx="24479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600" b="1" dirty="0"/>
              <a:t>El bolo va dentro del esófago empujado por peristaltismo y por gravedad; se abre glotis.</a:t>
            </a:r>
          </a:p>
        </p:txBody>
      </p:sp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611188" y="260350"/>
            <a:ext cx="431800" cy="376238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23918" name="Text Box 14"/>
          <p:cNvSpPr txBox="1">
            <a:spLocks noChangeArrowheads="1"/>
          </p:cNvSpPr>
          <p:nvPr/>
        </p:nvSpPr>
        <p:spPr bwMode="auto">
          <a:xfrm>
            <a:off x="5435600" y="2205038"/>
            <a:ext cx="431800" cy="376237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2.</a:t>
            </a:r>
          </a:p>
        </p:txBody>
      </p:sp>
      <p:sp>
        <p:nvSpPr>
          <p:cNvPr id="123919" name="Text Box 15"/>
          <p:cNvSpPr txBox="1">
            <a:spLocks noChangeArrowheads="1"/>
          </p:cNvSpPr>
          <p:nvPr/>
        </p:nvSpPr>
        <p:spPr bwMode="auto">
          <a:xfrm>
            <a:off x="7380288" y="4868863"/>
            <a:ext cx="450850" cy="395287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3.</a:t>
            </a:r>
          </a:p>
        </p:txBody>
      </p:sp>
      <p:sp>
        <p:nvSpPr>
          <p:cNvPr id="123920" name="Text Box 16"/>
          <p:cNvSpPr txBox="1">
            <a:spLocks noChangeArrowheads="1"/>
          </p:cNvSpPr>
          <p:nvPr/>
        </p:nvSpPr>
        <p:spPr bwMode="auto">
          <a:xfrm>
            <a:off x="5219700" y="3276600"/>
            <a:ext cx="88582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3921" name="Rectangle 17"/>
          <p:cNvSpPr>
            <a:spLocks noChangeArrowheads="1"/>
          </p:cNvSpPr>
          <p:nvPr/>
        </p:nvSpPr>
        <p:spPr bwMode="auto">
          <a:xfrm>
            <a:off x="1835150" y="26035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22" name="Text Box 18"/>
          <p:cNvSpPr txBox="1">
            <a:spLocks noChangeArrowheads="1"/>
          </p:cNvSpPr>
          <p:nvPr/>
        </p:nvSpPr>
        <p:spPr bwMode="auto">
          <a:xfrm>
            <a:off x="1258888" y="263525"/>
            <a:ext cx="1436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paladar blando</a:t>
            </a:r>
          </a:p>
        </p:txBody>
      </p:sp>
      <p:sp>
        <p:nvSpPr>
          <p:cNvPr id="123923" name="Rectangle 19"/>
          <p:cNvSpPr>
            <a:spLocks noChangeArrowheads="1"/>
          </p:cNvSpPr>
          <p:nvPr/>
        </p:nvSpPr>
        <p:spPr bwMode="auto">
          <a:xfrm>
            <a:off x="2411413" y="908050"/>
            <a:ext cx="7207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24" name="Text Box 20"/>
          <p:cNvSpPr txBox="1">
            <a:spLocks noChangeArrowheads="1"/>
          </p:cNvSpPr>
          <p:nvPr/>
        </p:nvSpPr>
        <p:spPr bwMode="auto">
          <a:xfrm>
            <a:off x="2339975" y="836613"/>
            <a:ext cx="122396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/>
              <a:t>paladar duro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lengua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bolo</a:t>
            </a:r>
          </a:p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3925" name="Rectangle 21"/>
          <p:cNvSpPr>
            <a:spLocks noChangeArrowheads="1"/>
          </p:cNvSpPr>
          <p:nvPr/>
        </p:nvSpPr>
        <p:spPr bwMode="auto">
          <a:xfrm>
            <a:off x="2051050" y="249237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26" name="Text Box 22"/>
          <p:cNvSpPr txBox="1">
            <a:spLocks noChangeArrowheads="1"/>
          </p:cNvSpPr>
          <p:nvPr/>
        </p:nvSpPr>
        <p:spPr bwMode="auto">
          <a:xfrm>
            <a:off x="2017713" y="2474913"/>
            <a:ext cx="7540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glotis</a:t>
            </a:r>
          </a:p>
          <a:p>
            <a:pPr algn="l"/>
            <a:r>
              <a:rPr lang="es-ES" sz="1400" b="1"/>
              <a:t>laringe</a:t>
            </a:r>
          </a:p>
        </p:txBody>
      </p:sp>
      <p:sp>
        <p:nvSpPr>
          <p:cNvPr id="123927" name="Line 23"/>
          <p:cNvSpPr>
            <a:spLocks noChangeShapeType="1"/>
          </p:cNvSpPr>
          <p:nvPr/>
        </p:nvSpPr>
        <p:spPr bwMode="auto">
          <a:xfrm flipH="1">
            <a:off x="971550" y="28527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28" name="Rectangle 24"/>
          <p:cNvSpPr>
            <a:spLocks noChangeArrowheads="1"/>
          </p:cNvSpPr>
          <p:nvPr/>
        </p:nvSpPr>
        <p:spPr bwMode="auto">
          <a:xfrm>
            <a:off x="1403350" y="2997200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29" name="Text Box 25"/>
          <p:cNvSpPr txBox="1">
            <a:spLocks noChangeArrowheads="1"/>
          </p:cNvSpPr>
          <p:nvPr/>
        </p:nvSpPr>
        <p:spPr bwMode="auto">
          <a:xfrm>
            <a:off x="1379538" y="2971800"/>
            <a:ext cx="195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/>
              <a:t>esfínter esofágico sup. </a:t>
            </a:r>
          </a:p>
          <a:p>
            <a:pPr algn="l"/>
            <a:r>
              <a:rPr lang="es-ES" sz="1200" b="1"/>
              <a:t>tónicamente contraído</a:t>
            </a:r>
          </a:p>
        </p:txBody>
      </p:sp>
      <p:sp>
        <p:nvSpPr>
          <p:cNvPr id="123930" name="Oval 26"/>
          <p:cNvSpPr>
            <a:spLocks noChangeArrowheads="1"/>
          </p:cNvSpPr>
          <p:nvPr/>
        </p:nvSpPr>
        <p:spPr bwMode="auto">
          <a:xfrm>
            <a:off x="3419475" y="3068638"/>
            <a:ext cx="936625" cy="792162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31" name="Oval 27"/>
          <p:cNvSpPr>
            <a:spLocks noChangeArrowheads="1"/>
          </p:cNvSpPr>
          <p:nvPr/>
        </p:nvSpPr>
        <p:spPr bwMode="auto">
          <a:xfrm>
            <a:off x="323850" y="2133600"/>
            <a:ext cx="936625" cy="792163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32" name="Oval 28"/>
          <p:cNvSpPr>
            <a:spLocks noChangeArrowheads="1"/>
          </p:cNvSpPr>
          <p:nvPr/>
        </p:nvSpPr>
        <p:spPr bwMode="auto">
          <a:xfrm>
            <a:off x="6227763" y="4149725"/>
            <a:ext cx="936625" cy="7921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36" name="Text Box 32"/>
          <p:cNvSpPr txBox="1">
            <a:spLocks noChangeArrowheads="1"/>
          </p:cNvSpPr>
          <p:nvPr/>
        </p:nvSpPr>
        <p:spPr bwMode="auto">
          <a:xfrm>
            <a:off x="7596188" y="1052513"/>
            <a:ext cx="8318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3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5" r="11554"/>
          <a:stretch>
            <a:fillRect/>
          </a:stretch>
        </p:blipFill>
        <p:spPr bwMode="auto">
          <a:xfrm>
            <a:off x="0" y="333375"/>
            <a:ext cx="33528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6" r="14990"/>
          <a:stretch>
            <a:fillRect/>
          </a:stretch>
        </p:blipFill>
        <p:spPr bwMode="auto">
          <a:xfrm>
            <a:off x="6096000" y="3044825"/>
            <a:ext cx="30480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0" r="7021" b="21909"/>
          <a:stretch>
            <a:fillRect/>
          </a:stretch>
        </p:blipFill>
        <p:spPr bwMode="auto">
          <a:xfrm>
            <a:off x="3276600" y="1700213"/>
            <a:ext cx="2979738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5651500" y="765175"/>
            <a:ext cx="2701925" cy="42545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Reflejo DEGLUCIÓN</a:t>
            </a:r>
          </a:p>
        </p:txBody>
      </p:sp>
      <p:sp>
        <p:nvSpPr>
          <p:cNvPr id="122887" name="Rectangle 7"/>
          <p:cNvSpPr>
            <a:spLocks noChangeArrowheads="1"/>
          </p:cNvSpPr>
          <p:nvPr/>
        </p:nvSpPr>
        <p:spPr bwMode="auto">
          <a:xfrm>
            <a:off x="0" y="3357563"/>
            <a:ext cx="3276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9" name="Rectangle 9"/>
          <p:cNvSpPr>
            <a:spLocks noChangeArrowheads="1"/>
          </p:cNvSpPr>
          <p:nvPr/>
        </p:nvSpPr>
        <p:spPr bwMode="auto">
          <a:xfrm>
            <a:off x="6084888" y="6165850"/>
            <a:ext cx="3059112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611188" y="260350"/>
            <a:ext cx="431800" cy="376238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5435600" y="2205038"/>
            <a:ext cx="431800" cy="376237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2.</a:t>
            </a: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7380288" y="4868863"/>
            <a:ext cx="431800" cy="376237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3.</a:t>
            </a: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5219700" y="3276600"/>
            <a:ext cx="88582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2897" name="Rectangle 17"/>
          <p:cNvSpPr>
            <a:spLocks noChangeArrowheads="1"/>
          </p:cNvSpPr>
          <p:nvPr/>
        </p:nvSpPr>
        <p:spPr bwMode="auto">
          <a:xfrm>
            <a:off x="1835150" y="26035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98" name="Text Box 18"/>
          <p:cNvSpPr txBox="1">
            <a:spLocks noChangeArrowheads="1"/>
          </p:cNvSpPr>
          <p:nvPr/>
        </p:nvSpPr>
        <p:spPr bwMode="auto">
          <a:xfrm>
            <a:off x="1258888" y="263525"/>
            <a:ext cx="1436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paladar blando</a:t>
            </a:r>
          </a:p>
        </p:txBody>
      </p:sp>
      <p:sp>
        <p:nvSpPr>
          <p:cNvPr id="122899" name="Rectangle 19"/>
          <p:cNvSpPr>
            <a:spLocks noChangeArrowheads="1"/>
          </p:cNvSpPr>
          <p:nvPr/>
        </p:nvSpPr>
        <p:spPr bwMode="auto">
          <a:xfrm>
            <a:off x="2411413" y="908050"/>
            <a:ext cx="7207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0" name="Text Box 20"/>
          <p:cNvSpPr txBox="1">
            <a:spLocks noChangeArrowheads="1"/>
          </p:cNvSpPr>
          <p:nvPr/>
        </p:nvSpPr>
        <p:spPr bwMode="auto">
          <a:xfrm>
            <a:off x="2339975" y="1406525"/>
            <a:ext cx="12239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/>
              <a:t>lengua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bolo</a:t>
            </a:r>
          </a:p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2901" name="Rectangle 21"/>
          <p:cNvSpPr>
            <a:spLocks noChangeArrowheads="1"/>
          </p:cNvSpPr>
          <p:nvPr/>
        </p:nvSpPr>
        <p:spPr bwMode="auto">
          <a:xfrm>
            <a:off x="2051050" y="249237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2017713" y="2474913"/>
            <a:ext cx="7540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glotis</a:t>
            </a:r>
          </a:p>
          <a:p>
            <a:pPr algn="l"/>
            <a:r>
              <a:rPr lang="es-ES" sz="1400" b="1"/>
              <a:t>laringe</a:t>
            </a:r>
          </a:p>
        </p:txBody>
      </p:sp>
      <p:sp>
        <p:nvSpPr>
          <p:cNvPr id="122903" name="Line 23"/>
          <p:cNvSpPr>
            <a:spLocks noChangeShapeType="1"/>
          </p:cNvSpPr>
          <p:nvPr/>
        </p:nvSpPr>
        <p:spPr bwMode="auto">
          <a:xfrm flipH="1">
            <a:off x="971550" y="28527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4" name="Rectangle 24"/>
          <p:cNvSpPr>
            <a:spLocks noChangeArrowheads="1"/>
          </p:cNvSpPr>
          <p:nvPr/>
        </p:nvSpPr>
        <p:spPr bwMode="auto">
          <a:xfrm>
            <a:off x="1403350" y="2997200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1379538" y="2971800"/>
            <a:ext cx="195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/>
              <a:t>esfínter esofágico sup. </a:t>
            </a:r>
          </a:p>
          <a:p>
            <a:pPr algn="l"/>
            <a:r>
              <a:rPr lang="es-ES" sz="1200" b="1"/>
              <a:t>tónicamente contraído</a:t>
            </a:r>
          </a:p>
        </p:txBody>
      </p:sp>
      <p:sp>
        <p:nvSpPr>
          <p:cNvPr id="122906" name="Oval 26"/>
          <p:cNvSpPr>
            <a:spLocks noChangeArrowheads="1"/>
          </p:cNvSpPr>
          <p:nvPr/>
        </p:nvSpPr>
        <p:spPr bwMode="auto">
          <a:xfrm>
            <a:off x="3419475" y="3068638"/>
            <a:ext cx="936625" cy="792162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7" name="Oval 27"/>
          <p:cNvSpPr>
            <a:spLocks noChangeArrowheads="1"/>
          </p:cNvSpPr>
          <p:nvPr/>
        </p:nvSpPr>
        <p:spPr bwMode="auto">
          <a:xfrm>
            <a:off x="323850" y="1412875"/>
            <a:ext cx="936625" cy="792163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8" name="Oval 28"/>
          <p:cNvSpPr>
            <a:spLocks noChangeArrowheads="1"/>
          </p:cNvSpPr>
          <p:nvPr/>
        </p:nvSpPr>
        <p:spPr bwMode="auto">
          <a:xfrm>
            <a:off x="5940425" y="5229225"/>
            <a:ext cx="936625" cy="936625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13" name="Text Box 33"/>
          <p:cNvSpPr txBox="1">
            <a:spLocks noChangeArrowheads="1"/>
          </p:cNvSpPr>
          <p:nvPr/>
        </p:nvSpPr>
        <p:spPr bwMode="auto">
          <a:xfrm>
            <a:off x="4211638" y="5516563"/>
            <a:ext cx="14763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En esófago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7" grpId="0" animBg="1"/>
      <p:bldP spid="122893" grpId="0" animBg="1"/>
      <p:bldP spid="122894" grpId="0" animBg="1"/>
      <p:bldP spid="122895" grpId="0" animBg="1"/>
      <p:bldP spid="122896" grpId="0" animBg="1"/>
      <p:bldP spid="122897" grpId="0" animBg="1"/>
      <p:bldP spid="122898" grpId="0"/>
      <p:bldP spid="122899" grpId="0" animBg="1"/>
      <p:bldP spid="122900" grpId="0"/>
      <p:bldP spid="122901" grpId="0" animBg="1"/>
      <p:bldP spid="122902" grpId="0"/>
      <p:bldP spid="122903" grpId="0" animBg="1"/>
      <p:bldP spid="122904" grpId="0" animBg="1"/>
      <p:bldP spid="122905" grpId="0"/>
      <p:bldP spid="122906" grpId="0" animBg="1"/>
      <p:bldP spid="122907" grpId="0" animBg="1"/>
      <p:bldP spid="122908" grpId="0" animBg="1"/>
      <p:bldP spid="1229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3357563" y="1773238"/>
            <a:ext cx="23129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II. ESÓFAGO</a:t>
            </a: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3397250" y="2551113"/>
            <a:ext cx="2470150" cy="17668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Función</a:t>
            </a:r>
          </a:p>
          <a:p>
            <a:pPr>
              <a:buFontTx/>
              <a:buChar char="•"/>
            </a:pPr>
            <a:endParaRPr lang="es-E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Motilidad, EEI</a:t>
            </a:r>
          </a:p>
          <a:p>
            <a:pPr>
              <a:buFontTx/>
              <a:buChar char="•"/>
            </a:pPr>
            <a:endParaRPr lang="es-E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Deglución</a:t>
            </a:r>
          </a:p>
          <a:p>
            <a:pPr>
              <a:buFontTx/>
              <a:buChar char="•"/>
            </a:pPr>
            <a:endParaRPr lang="es-ES" sz="120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Trastornos Motilidad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D3ECE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5364088" y="5445223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92088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902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8" t="6210" r="5634" b="5011"/>
          <a:stretch>
            <a:fillRect/>
          </a:stretch>
        </p:blipFill>
        <p:spPr bwMode="auto">
          <a:xfrm>
            <a:off x="3276600" y="765175"/>
            <a:ext cx="4824413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79905" name="Rectangle 33"/>
          <p:cNvSpPr>
            <a:spLocks noChangeArrowheads="1"/>
          </p:cNvSpPr>
          <p:nvPr/>
        </p:nvSpPr>
        <p:spPr bwMode="auto">
          <a:xfrm>
            <a:off x="468313" y="6165850"/>
            <a:ext cx="82804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3419475" y="4437063"/>
            <a:ext cx="3311525" cy="172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907" name="Text Box 35"/>
          <p:cNvSpPr txBox="1">
            <a:spLocks noChangeArrowheads="1"/>
          </p:cNvSpPr>
          <p:nvPr/>
        </p:nvSpPr>
        <p:spPr bwMode="auto">
          <a:xfrm>
            <a:off x="3635896" y="4437063"/>
            <a:ext cx="11304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 dirty="0"/>
              <a:t>esófago</a:t>
            </a:r>
          </a:p>
        </p:txBody>
      </p:sp>
      <p:sp>
        <p:nvSpPr>
          <p:cNvPr id="79908" name="Text Box 36"/>
          <p:cNvSpPr txBox="1">
            <a:spLocks noChangeArrowheads="1"/>
          </p:cNvSpPr>
          <p:nvPr/>
        </p:nvSpPr>
        <p:spPr bwMode="auto">
          <a:xfrm>
            <a:off x="1978136" y="1557338"/>
            <a:ext cx="158569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onda </a:t>
            </a:r>
          </a:p>
          <a:p>
            <a:r>
              <a:rPr lang="es-ES" b="1"/>
              <a:t>peristáltica</a:t>
            </a:r>
          </a:p>
        </p:txBody>
      </p:sp>
      <p:sp>
        <p:nvSpPr>
          <p:cNvPr id="79909" name="Text Box 37"/>
          <p:cNvSpPr txBox="1">
            <a:spLocks noChangeArrowheads="1"/>
          </p:cNvSpPr>
          <p:nvPr/>
        </p:nvSpPr>
        <p:spPr bwMode="auto">
          <a:xfrm>
            <a:off x="6065027" y="5232134"/>
            <a:ext cx="77617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bolo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910" name="Text Box 38"/>
          <p:cNvSpPr txBox="1">
            <a:spLocks noChangeArrowheads="1"/>
          </p:cNvSpPr>
          <p:nvPr/>
        </p:nvSpPr>
        <p:spPr bwMode="auto">
          <a:xfrm>
            <a:off x="5410977" y="5767388"/>
            <a:ext cx="1308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 dirty="0"/>
              <a:t>estómago</a:t>
            </a:r>
          </a:p>
        </p:txBody>
      </p:sp>
      <p:sp>
        <p:nvSpPr>
          <p:cNvPr id="79911" name="Text Box 39"/>
          <p:cNvSpPr txBox="1">
            <a:spLocks noChangeArrowheads="1"/>
          </p:cNvSpPr>
          <p:nvPr/>
        </p:nvSpPr>
        <p:spPr bwMode="auto">
          <a:xfrm>
            <a:off x="611188" y="692150"/>
            <a:ext cx="1871662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/>
              <a:t>DEGLUCIÓN</a:t>
            </a:r>
          </a:p>
          <a:p>
            <a:pPr algn="l"/>
            <a:r>
              <a:rPr lang="es-ES"/>
              <a:t>     esofágica</a:t>
            </a:r>
          </a:p>
        </p:txBody>
      </p:sp>
      <p:sp>
        <p:nvSpPr>
          <p:cNvPr id="79914" name="Line 42"/>
          <p:cNvSpPr>
            <a:spLocks noChangeShapeType="1"/>
          </p:cNvSpPr>
          <p:nvPr/>
        </p:nvSpPr>
        <p:spPr bwMode="auto">
          <a:xfrm>
            <a:off x="2843213" y="981075"/>
            <a:ext cx="5545137" cy="331152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>
            <a:outerShdw dist="52363" dir="4557825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9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1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3203575" y="0"/>
            <a:ext cx="2592388" cy="620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6588125" y="2420938"/>
            <a:ext cx="1871663" cy="35290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600" b="1"/>
          </a:p>
        </p:txBody>
      </p:sp>
      <p:sp>
        <p:nvSpPr>
          <p:cNvPr id="144394" name="Text Box 10"/>
          <p:cNvSpPr txBox="1">
            <a:spLocks noChangeArrowheads="1"/>
          </p:cNvSpPr>
          <p:nvPr/>
        </p:nvSpPr>
        <p:spPr bwMode="auto">
          <a:xfrm>
            <a:off x="6588125" y="549275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4859338" y="2276475"/>
            <a:ext cx="3930650" cy="2876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Está en el tórax a presión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subatmosférica.</a:t>
            </a:r>
          </a:p>
          <a:p>
            <a:pPr algn="l"/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Tiene que evitar paso de:</a:t>
            </a:r>
          </a:p>
          <a:p>
            <a:pPr algn="l"/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AIRE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Esfínter Esofágico Superior EES</a:t>
            </a:r>
          </a:p>
          <a:p>
            <a:pPr algn="l"/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CONTENIDO GÁSTRICO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Esfínter Esofágico Inferior EEI</a:t>
            </a:r>
          </a:p>
        </p:txBody>
      </p:sp>
      <p:pic>
        <p:nvPicPr>
          <p:cNvPr id="144398" name="Picture 1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5" t="12579" r="37578" b="23512"/>
          <a:stretch>
            <a:fillRect/>
          </a:stretch>
        </p:blipFill>
        <p:spPr bwMode="auto">
          <a:xfrm>
            <a:off x="1042988" y="1412875"/>
            <a:ext cx="3744912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44399" name="Text Box 15"/>
          <p:cNvSpPr txBox="1">
            <a:spLocks noChangeArrowheads="1"/>
          </p:cNvSpPr>
          <p:nvPr/>
        </p:nvSpPr>
        <p:spPr bwMode="auto">
          <a:xfrm>
            <a:off x="2468563" y="1125538"/>
            <a:ext cx="80486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EES</a:t>
            </a:r>
          </a:p>
        </p:txBody>
      </p:sp>
      <p:sp>
        <p:nvSpPr>
          <p:cNvPr id="144400" name="Text Box 16"/>
          <p:cNvSpPr txBox="1">
            <a:spLocks noChangeArrowheads="1"/>
          </p:cNvSpPr>
          <p:nvPr/>
        </p:nvSpPr>
        <p:spPr bwMode="auto">
          <a:xfrm>
            <a:off x="2286682" y="4511279"/>
            <a:ext cx="76041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EEI</a:t>
            </a:r>
          </a:p>
        </p:txBody>
      </p:sp>
      <p:sp>
        <p:nvSpPr>
          <p:cNvPr id="144403" name="Line 19"/>
          <p:cNvSpPr>
            <a:spLocks noChangeShapeType="1"/>
          </p:cNvSpPr>
          <p:nvPr/>
        </p:nvSpPr>
        <p:spPr bwMode="auto">
          <a:xfrm>
            <a:off x="2843213" y="62071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4" name="Line 20"/>
          <p:cNvSpPr>
            <a:spLocks noChangeShapeType="1"/>
          </p:cNvSpPr>
          <p:nvPr/>
        </p:nvSpPr>
        <p:spPr bwMode="auto">
          <a:xfrm>
            <a:off x="2484438" y="981075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5" name="Line 21"/>
          <p:cNvSpPr>
            <a:spLocks noChangeShapeType="1"/>
          </p:cNvSpPr>
          <p:nvPr/>
        </p:nvSpPr>
        <p:spPr bwMode="auto">
          <a:xfrm>
            <a:off x="2484438" y="1052513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6" name="Line 22"/>
          <p:cNvSpPr>
            <a:spLocks noChangeShapeType="1"/>
          </p:cNvSpPr>
          <p:nvPr/>
        </p:nvSpPr>
        <p:spPr bwMode="auto">
          <a:xfrm flipH="1" flipV="1">
            <a:off x="3203573" y="4868862"/>
            <a:ext cx="936378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7" name="Line 23"/>
          <p:cNvSpPr>
            <a:spLocks noChangeShapeType="1"/>
          </p:cNvSpPr>
          <p:nvPr/>
        </p:nvSpPr>
        <p:spPr bwMode="auto">
          <a:xfrm flipH="1">
            <a:off x="2987675" y="4724400"/>
            <a:ext cx="21590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8" name="Line 24"/>
          <p:cNvSpPr>
            <a:spLocks noChangeShapeType="1"/>
          </p:cNvSpPr>
          <p:nvPr/>
        </p:nvSpPr>
        <p:spPr bwMode="auto">
          <a:xfrm flipH="1">
            <a:off x="3059113" y="4724400"/>
            <a:ext cx="21590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508797" y="310356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aire</a:t>
            </a:r>
            <a:endParaRPr lang="es-VE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3523496" y="5300663"/>
            <a:ext cx="1571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/>
              <a:t>c</a:t>
            </a:r>
            <a:r>
              <a:rPr lang="es-VE" sz="2400" dirty="0" smtClean="0"/>
              <a:t>ontenido</a:t>
            </a:r>
          </a:p>
          <a:p>
            <a:r>
              <a:rPr lang="es-VE" sz="2400" dirty="0" smtClean="0"/>
              <a:t>gástrico</a:t>
            </a:r>
            <a:endParaRPr lang="es-VE" sz="2400" dirty="0"/>
          </a:p>
        </p:txBody>
      </p:sp>
      <p:sp>
        <p:nvSpPr>
          <p:cNvPr id="4" name="3 Rectángulo"/>
          <p:cNvSpPr/>
          <p:nvPr/>
        </p:nvSpPr>
        <p:spPr bwMode="auto">
          <a:xfrm>
            <a:off x="2915444" y="3212976"/>
            <a:ext cx="1915090" cy="72008"/>
          </a:xfrm>
          <a:prstGeom prst="rect">
            <a:avLst/>
          </a:prstGeom>
          <a:solidFill>
            <a:srgbClr val="F99F6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18 Rectángulo"/>
          <p:cNvSpPr/>
          <p:nvPr/>
        </p:nvSpPr>
        <p:spPr bwMode="auto">
          <a:xfrm>
            <a:off x="4309128" y="4890574"/>
            <a:ext cx="478772" cy="68379"/>
          </a:xfrm>
          <a:prstGeom prst="rect">
            <a:avLst/>
          </a:prstGeom>
          <a:solidFill>
            <a:srgbClr val="F99F6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7" grpId="0" animBg="1"/>
      <p:bldP spid="144399" grpId="0" animBg="1"/>
      <p:bldP spid="144400" grpId="0" animBg="1"/>
      <p:bldP spid="144403" grpId="0" animBg="1"/>
      <p:bldP spid="144404" grpId="0" animBg="1"/>
      <p:bldP spid="144405" grpId="0" animBg="1"/>
      <p:bldP spid="144406" grpId="0" animBg="1"/>
      <p:bldP spid="144407" grpId="0" animBg="1"/>
      <p:bldP spid="14440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5" name="Picture 5" descr="presiones esof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88" y="1228725"/>
            <a:ext cx="3810000" cy="488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5546725" y="5405438"/>
            <a:ext cx="1728788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02404" name="Picture 4" descr="estructura esofa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1300163"/>
            <a:ext cx="3365500" cy="420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4395788" y="1228725"/>
            <a:ext cx="10080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5795963" y="482917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4572000" y="1844675"/>
            <a:ext cx="542925" cy="3206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600" b="1"/>
              <a:t>EES</a:t>
            </a:r>
          </a:p>
        </p:txBody>
      </p:sp>
      <p:sp>
        <p:nvSpPr>
          <p:cNvPr id="102411" name="Rectangle 11"/>
          <p:cNvSpPr>
            <a:spLocks noChangeArrowheads="1"/>
          </p:cNvSpPr>
          <p:nvPr/>
        </p:nvSpPr>
        <p:spPr bwMode="auto">
          <a:xfrm>
            <a:off x="4395788" y="2813050"/>
            <a:ext cx="7191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4395788" y="4037013"/>
            <a:ext cx="9350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3" name="Rectangle 13"/>
          <p:cNvSpPr>
            <a:spLocks noChangeArrowheads="1"/>
          </p:cNvSpPr>
          <p:nvPr/>
        </p:nvSpPr>
        <p:spPr bwMode="auto">
          <a:xfrm>
            <a:off x="4754563" y="4684713"/>
            <a:ext cx="5048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6772275" y="1300163"/>
            <a:ext cx="935038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6" name="Text Box 16"/>
          <p:cNvSpPr txBox="1">
            <a:spLocks noChangeArrowheads="1"/>
          </p:cNvSpPr>
          <p:nvPr/>
        </p:nvSpPr>
        <p:spPr bwMode="auto">
          <a:xfrm>
            <a:off x="6535738" y="1349375"/>
            <a:ext cx="11747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Presiones </a:t>
            </a:r>
          </a:p>
          <a:p>
            <a:pPr algn="l"/>
            <a:r>
              <a:rPr lang="es-ES" sz="1600" b="1"/>
              <a:t>(mmHg)</a:t>
            </a:r>
          </a:p>
        </p:txBody>
      </p:sp>
      <p:sp>
        <p:nvSpPr>
          <p:cNvPr id="102421" name="Text Box 21"/>
          <p:cNvSpPr txBox="1">
            <a:spLocks noChangeArrowheads="1"/>
          </p:cNvSpPr>
          <p:nvPr/>
        </p:nvSpPr>
        <p:spPr bwMode="auto">
          <a:xfrm>
            <a:off x="4710113" y="4541838"/>
            <a:ext cx="5778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EEI</a:t>
            </a:r>
          </a:p>
        </p:txBody>
      </p:sp>
      <p:sp>
        <p:nvSpPr>
          <p:cNvPr id="102423" name="Text Box 23"/>
          <p:cNvSpPr txBox="1">
            <a:spLocks noChangeArrowheads="1"/>
          </p:cNvSpPr>
          <p:nvPr/>
        </p:nvSpPr>
        <p:spPr bwMode="auto">
          <a:xfrm>
            <a:off x="6483350" y="1893888"/>
            <a:ext cx="40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80</a:t>
            </a:r>
          </a:p>
        </p:txBody>
      </p:sp>
      <p:sp>
        <p:nvSpPr>
          <p:cNvPr id="102424" name="Text Box 24"/>
          <p:cNvSpPr txBox="1">
            <a:spLocks noChangeArrowheads="1"/>
          </p:cNvSpPr>
          <p:nvPr/>
        </p:nvSpPr>
        <p:spPr bwMode="auto">
          <a:xfrm>
            <a:off x="7108825" y="1898650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0</a:t>
            </a:r>
          </a:p>
        </p:txBody>
      </p:sp>
      <p:sp>
        <p:nvSpPr>
          <p:cNvPr id="102425" name="Text Box 25"/>
          <p:cNvSpPr txBox="1">
            <a:spLocks noChangeArrowheads="1"/>
          </p:cNvSpPr>
          <p:nvPr/>
        </p:nvSpPr>
        <p:spPr bwMode="auto">
          <a:xfrm>
            <a:off x="7562850" y="1898650"/>
            <a:ext cx="555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150</a:t>
            </a:r>
          </a:p>
        </p:txBody>
      </p:sp>
      <p:sp>
        <p:nvSpPr>
          <p:cNvPr id="102426" name="Text Box 26"/>
          <p:cNvSpPr txBox="1">
            <a:spLocks noChangeArrowheads="1"/>
          </p:cNvSpPr>
          <p:nvPr/>
        </p:nvSpPr>
        <p:spPr bwMode="auto">
          <a:xfrm>
            <a:off x="6462713" y="2568575"/>
            <a:ext cx="365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-5</a:t>
            </a:r>
          </a:p>
        </p:txBody>
      </p:sp>
      <p:sp>
        <p:nvSpPr>
          <p:cNvPr id="102427" name="Text Box 27"/>
          <p:cNvSpPr txBox="1">
            <a:spLocks noChangeArrowheads="1"/>
          </p:cNvSpPr>
          <p:nvPr/>
        </p:nvSpPr>
        <p:spPr bwMode="auto">
          <a:xfrm>
            <a:off x="7038975" y="2574925"/>
            <a:ext cx="431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80</a:t>
            </a:r>
          </a:p>
        </p:txBody>
      </p:sp>
      <p:sp>
        <p:nvSpPr>
          <p:cNvPr id="102428" name="Text Box 28"/>
          <p:cNvSpPr txBox="1">
            <a:spLocks noChangeArrowheads="1"/>
          </p:cNvSpPr>
          <p:nvPr/>
        </p:nvSpPr>
        <p:spPr bwMode="auto">
          <a:xfrm>
            <a:off x="6535738" y="3560763"/>
            <a:ext cx="296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5</a:t>
            </a:r>
          </a:p>
        </p:txBody>
      </p:sp>
      <p:sp>
        <p:nvSpPr>
          <p:cNvPr id="102429" name="Text Box 29"/>
          <p:cNvSpPr txBox="1">
            <a:spLocks noChangeArrowheads="1"/>
          </p:cNvSpPr>
          <p:nvPr/>
        </p:nvSpPr>
        <p:spPr bwMode="auto">
          <a:xfrm>
            <a:off x="7112000" y="3581400"/>
            <a:ext cx="431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50</a:t>
            </a:r>
          </a:p>
        </p:txBody>
      </p:sp>
      <p:sp>
        <p:nvSpPr>
          <p:cNvPr id="102430" name="Text Box 30"/>
          <p:cNvSpPr txBox="1">
            <a:spLocks noChangeArrowheads="1"/>
          </p:cNvSpPr>
          <p:nvPr/>
        </p:nvSpPr>
        <p:spPr bwMode="auto">
          <a:xfrm>
            <a:off x="6535738" y="4297363"/>
            <a:ext cx="40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30</a:t>
            </a:r>
          </a:p>
        </p:txBody>
      </p:sp>
      <p:sp>
        <p:nvSpPr>
          <p:cNvPr id="102431" name="Text Box 31"/>
          <p:cNvSpPr txBox="1">
            <a:spLocks noChangeArrowheads="1"/>
          </p:cNvSpPr>
          <p:nvPr/>
        </p:nvSpPr>
        <p:spPr bwMode="auto">
          <a:xfrm>
            <a:off x="7112000" y="4302125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0</a:t>
            </a:r>
          </a:p>
        </p:txBody>
      </p:sp>
      <p:sp>
        <p:nvSpPr>
          <p:cNvPr id="102432" name="Text Box 32"/>
          <p:cNvSpPr txBox="1">
            <a:spLocks noChangeArrowheads="1"/>
          </p:cNvSpPr>
          <p:nvPr/>
        </p:nvSpPr>
        <p:spPr bwMode="auto">
          <a:xfrm>
            <a:off x="7543800" y="4302125"/>
            <a:ext cx="431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60</a:t>
            </a:r>
          </a:p>
        </p:txBody>
      </p:sp>
      <p:sp>
        <p:nvSpPr>
          <p:cNvPr id="102434" name="Rectangle 34"/>
          <p:cNvSpPr>
            <a:spLocks noChangeArrowheads="1"/>
          </p:cNvSpPr>
          <p:nvPr/>
        </p:nvSpPr>
        <p:spPr bwMode="auto">
          <a:xfrm>
            <a:off x="795338" y="1589088"/>
            <a:ext cx="1223962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35" name="Rectangle 35"/>
          <p:cNvSpPr>
            <a:spLocks noChangeArrowheads="1"/>
          </p:cNvSpPr>
          <p:nvPr/>
        </p:nvSpPr>
        <p:spPr bwMode="auto">
          <a:xfrm>
            <a:off x="866775" y="4684713"/>
            <a:ext cx="12239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102436" name="Rectangle 36"/>
          <p:cNvSpPr>
            <a:spLocks noChangeArrowheads="1"/>
          </p:cNvSpPr>
          <p:nvPr/>
        </p:nvSpPr>
        <p:spPr bwMode="auto">
          <a:xfrm>
            <a:off x="2738438" y="4757738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37" name="Rectangle 37"/>
          <p:cNvSpPr>
            <a:spLocks noChangeArrowheads="1"/>
          </p:cNvSpPr>
          <p:nvPr/>
        </p:nvSpPr>
        <p:spPr bwMode="auto">
          <a:xfrm>
            <a:off x="2019300" y="1300163"/>
            <a:ext cx="7921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39" name="Rectangle 39"/>
          <p:cNvSpPr>
            <a:spLocks noChangeArrowheads="1"/>
          </p:cNvSpPr>
          <p:nvPr/>
        </p:nvSpPr>
        <p:spPr bwMode="auto">
          <a:xfrm>
            <a:off x="3027363" y="1733550"/>
            <a:ext cx="1079500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41" name="Text Box 41"/>
          <p:cNvSpPr txBox="1">
            <a:spLocks noChangeArrowheads="1"/>
          </p:cNvSpPr>
          <p:nvPr/>
        </p:nvSpPr>
        <p:spPr bwMode="auto">
          <a:xfrm>
            <a:off x="2954338" y="1905000"/>
            <a:ext cx="1592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m. esquelético</a:t>
            </a:r>
          </a:p>
        </p:txBody>
      </p:sp>
      <p:sp>
        <p:nvSpPr>
          <p:cNvPr id="102442" name="Text Box 42"/>
          <p:cNvSpPr txBox="1">
            <a:spLocks noChangeArrowheads="1"/>
          </p:cNvSpPr>
          <p:nvPr/>
        </p:nvSpPr>
        <p:spPr bwMode="auto">
          <a:xfrm>
            <a:off x="2954338" y="2770188"/>
            <a:ext cx="15922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m. esquelético</a:t>
            </a:r>
          </a:p>
          <a:p>
            <a:pPr algn="l"/>
            <a:r>
              <a:rPr lang="es-ES" sz="1600" b="1"/>
              <a:t>y liso</a:t>
            </a:r>
          </a:p>
        </p:txBody>
      </p:sp>
      <p:sp>
        <p:nvSpPr>
          <p:cNvPr id="102443" name="Text Box 43"/>
          <p:cNvSpPr txBox="1">
            <a:spLocks noChangeArrowheads="1"/>
          </p:cNvSpPr>
          <p:nvPr/>
        </p:nvSpPr>
        <p:spPr bwMode="auto">
          <a:xfrm>
            <a:off x="2954338" y="3417888"/>
            <a:ext cx="8366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m. liso</a:t>
            </a:r>
          </a:p>
        </p:txBody>
      </p:sp>
      <p:sp>
        <p:nvSpPr>
          <p:cNvPr id="102445" name="Text Box 45"/>
          <p:cNvSpPr txBox="1">
            <a:spLocks noChangeArrowheads="1"/>
          </p:cNvSpPr>
          <p:nvPr/>
        </p:nvSpPr>
        <p:spPr bwMode="auto">
          <a:xfrm>
            <a:off x="1658938" y="4665663"/>
            <a:ext cx="6683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/>
              <a:t>EEI</a:t>
            </a:r>
          </a:p>
        </p:txBody>
      </p:sp>
      <p:sp>
        <p:nvSpPr>
          <p:cNvPr id="102446" name="Text Box 46"/>
          <p:cNvSpPr txBox="1">
            <a:spLocks noChangeArrowheads="1"/>
          </p:cNvSpPr>
          <p:nvPr/>
        </p:nvSpPr>
        <p:spPr bwMode="auto">
          <a:xfrm>
            <a:off x="1514475" y="1785938"/>
            <a:ext cx="7064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/>
              <a:t>EES</a:t>
            </a:r>
          </a:p>
        </p:txBody>
      </p:sp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1187450" y="2805113"/>
            <a:ext cx="8429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Cuerpo</a:t>
            </a:r>
          </a:p>
        </p:txBody>
      </p:sp>
      <p:sp>
        <p:nvSpPr>
          <p:cNvPr id="102422" name="Text Box 22"/>
          <p:cNvSpPr txBox="1">
            <a:spLocks noChangeArrowheads="1"/>
          </p:cNvSpPr>
          <p:nvPr/>
        </p:nvSpPr>
        <p:spPr bwMode="auto">
          <a:xfrm>
            <a:off x="900113" y="3959225"/>
            <a:ext cx="117532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diafragma</a:t>
            </a:r>
          </a:p>
        </p:txBody>
      </p:sp>
      <p:sp>
        <p:nvSpPr>
          <p:cNvPr id="102450" name="Text Box 50"/>
          <p:cNvSpPr txBox="1">
            <a:spLocks noChangeArrowheads="1"/>
          </p:cNvSpPr>
          <p:nvPr/>
        </p:nvSpPr>
        <p:spPr bwMode="auto">
          <a:xfrm>
            <a:off x="5435600" y="260350"/>
            <a:ext cx="122237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/>
              <a:t>Motilidad</a:t>
            </a:r>
          </a:p>
        </p:txBody>
      </p:sp>
      <p:sp>
        <p:nvSpPr>
          <p:cNvPr id="102452" name="Text Box 52"/>
          <p:cNvSpPr txBox="1">
            <a:spLocks noChangeArrowheads="1"/>
          </p:cNvSpPr>
          <p:nvPr/>
        </p:nvSpPr>
        <p:spPr bwMode="auto">
          <a:xfrm>
            <a:off x="2005013" y="5476875"/>
            <a:ext cx="5359400" cy="9445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reposo EES y EEI tienen presiones más altas,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relajan para dejar pasar el BOLO y luego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cierran con más fuerza</a:t>
            </a:r>
          </a:p>
        </p:txBody>
      </p:sp>
      <p:sp>
        <p:nvSpPr>
          <p:cNvPr id="102457" name="Text Box 57"/>
          <p:cNvSpPr txBox="1">
            <a:spLocks noChangeArrowheads="1"/>
          </p:cNvSpPr>
          <p:nvPr/>
        </p:nvSpPr>
        <p:spPr bwMode="auto">
          <a:xfrm>
            <a:off x="6877050" y="260350"/>
            <a:ext cx="1882775" cy="425450"/>
          </a:xfrm>
          <a:prstGeom prst="rect">
            <a:avLst/>
          </a:prstGeom>
          <a:solidFill>
            <a:srgbClr val="A4D6D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II. ESÓFAGO</a:t>
            </a:r>
          </a:p>
        </p:txBody>
      </p:sp>
      <p:sp>
        <p:nvSpPr>
          <p:cNvPr id="102458" name="Text Box 58"/>
          <p:cNvSpPr txBox="1">
            <a:spLocks noChangeArrowheads="1"/>
          </p:cNvSpPr>
          <p:nvPr/>
        </p:nvSpPr>
        <p:spPr bwMode="auto">
          <a:xfrm>
            <a:off x="1439325" y="663001"/>
            <a:ext cx="2141932" cy="5847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Deglución </a:t>
            </a:r>
          </a:p>
          <a:p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Bulbo N. Dorsal vago</a:t>
            </a:r>
          </a:p>
        </p:txBody>
      </p:sp>
      <p:sp>
        <p:nvSpPr>
          <p:cNvPr id="102461" name="Rectangle 61"/>
          <p:cNvSpPr>
            <a:spLocks noChangeArrowheads="1"/>
          </p:cNvSpPr>
          <p:nvPr/>
        </p:nvSpPr>
        <p:spPr bwMode="auto">
          <a:xfrm>
            <a:off x="8243888" y="1844675"/>
            <a:ext cx="542925" cy="3206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600" b="1"/>
              <a:t>EES</a:t>
            </a:r>
          </a:p>
        </p:txBody>
      </p:sp>
      <p:sp>
        <p:nvSpPr>
          <p:cNvPr id="102462" name="Text Box 62"/>
          <p:cNvSpPr txBox="1">
            <a:spLocks noChangeArrowheads="1"/>
          </p:cNvSpPr>
          <p:nvPr/>
        </p:nvSpPr>
        <p:spPr bwMode="auto">
          <a:xfrm>
            <a:off x="8172450" y="4365625"/>
            <a:ext cx="5778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EEI</a:t>
            </a:r>
          </a:p>
        </p:txBody>
      </p:sp>
      <p:sp>
        <p:nvSpPr>
          <p:cNvPr id="102464" name="Rectangle 64"/>
          <p:cNvSpPr>
            <a:spLocks noChangeArrowheads="1"/>
          </p:cNvSpPr>
          <p:nvPr/>
        </p:nvSpPr>
        <p:spPr bwMode="auto">
          <a:xfrm>
            <a:off x="4500563" y="1125538"/>
            <a:ext cx="4464050" cy="424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65" name="Text Box 65"/>
          <p:cNvSpPr txBox="1">
            <a:spLocks noChangeArrowheads="1"/>
          </p:cNvSpPr>
          <p:nvPr/>
        </p:nvSpPr>
        <p:spPr bwMode="auto">
          <a:xfrm>
            <a:off x="2782943" y="4797425"/>
            <a:ext cx="110479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Estómago</a:t>
            </a:r>
          </a:p>
        </p:txBody>
      </p:sp>
      <p:sp>
        <p:nvSpPr>
          <p:cNvPr id="102466" name="Text Box 66"/>
          <p:cNvSpPr txBox="1">
            <a:spLocks noChangeArrowheads="1"/>
          </p:cNvSpPr>
          <p:nvPr/>
        </p:nvSpPr>
        <p:spPr bwMode="auto">
          <a:xfrm>
            <a:off x="1985587" y="1284288"/>
            <a:ext cx="9124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Faringe</a:t>
            </a:r>
          </a:p>
        </p:txBody>
      </p:sp>
      <p:sp>
        <p:nvSpPr>
          <p:cNvPr id="102467" name="Oval 67"/>
          <p:cNvSpPr>
            <a:spLocks noChangeArrowheads="1"/>
          </p:cNvSpPr>
          <p:nvPr/>
        </p:nvSpPr>
        <p:spPr bwMode="auto">
          <a:xfrm>
            <a:off x="5292725" y="1341438"/>
            <a:ext cx="35877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68" name="Oval 68"/>
          <p:cNvSpPr>
            <a:spLocks noChangeArrowheads="1"/>
          </p:cNvSpPr>
          <p:nvPr/>
        </p:nvSpPr>
        <p:spPr bwMode="auto">
          <a:xfrm>
            <a:off x="5003800" y="2924175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2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2" grpId="0" animBg="1"/>
      <p:bldP spid="10246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34" name="Group 2"/>
          <p:cNvGrpSpPr>
            <a:grpSpLocks/>
          </p:cNvGrpSpPr>
          <p:nvPr/>
        </p:nvGrpSpPr>
        <p:grpSpPr bwMode="auto">
          <a:xfrm>
            <a:off x="1043608" y="1588095"/>
            <a:ext cx="5297488" cy="3852862"/>
            <a:chOff x="1599" y="0"/>
            <a:chExt cx="3337" cy="2427"/>
          </a:xfrm>
        </p:grpSpPr>
        <p:pic>
          <p:nvPicPr>
            <p:cNvPr id="95235" name="Picture 3"/>
            <p:cNvPicPr>
              <a:picLocks noChangeAspect="1" noChangeArrowheads="1"/>
            </p:cNvPicPr>
            <p:nvPr/>
          </p:nvPicPr>
          <p:blipFill>
            <a:blip r:embed="rId2">
              <a:lum bright="-2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5" y="0"/>
              <a:ext cx="2961" cy="2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5236" name="Text Box 4"/>
            <p:cNvSpPr txBox="1">
              <a:spLocks noChangeArrowheads="1"/>
            </p:cNvSpPr>
            <p:nvPr/>
          </p:nvSpPr>
          <p:spPr bwMode="auto">
            <a:xfrm>
              <a:off x="1599" y="1967"/>
              <a:ext cx="49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>
                  <a:latin typeface="Arial" charset="0"/>
                </a:rPr>
                <a:t>LES</a:t>
              </a:r>
              <a:r>
                <a:rPr lang="en-US" sz="1400" b="1">
                  <a:latin typeface="Arial" charset="0"/>
                </a:rPr>
                <a:t>,  </a:t>
              </a:r>
              <a:r>
                <a:rPr lang="en-US" sz="1000" b="1">
                  <a:latin typeface="Arial" charset="0"/>
                </a:rPr>
                <a:t>L</a:t>
              </a:r>
              <a:endParaRPr lang="en-US" sz="1400" b="1">
                <a:latin typeface="Arial" charset="0"/>
              </a:endParaRPr>
            </a:p>
          </p:txBody>
        </p:sp>
        <p:sp>
          <p:nvSpPr>
            <p:cNvPr id="95237" name="Text Box 5"/>
            <p:cNvSpPr txBox="1">
              <a:spLocks noChangeArrowheads="1"/>
            </p:cNvSpPr>
            <p:nvPr/>
          </p:nvSpPr>
          <p:spPr bwMode="auto">
            <a:xfrm>
              <a:off x="1655" y="496"/>
              <a:ext cx="49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>
                  <a:latin typeface="Arial" charset="0"/>
                </a:rPr>
                <a:t>UES</a:t>
              </a:r>
              <a:endParaRPr lang="en-US" sz="1400" b="1">
                <a:latin typeface="Arial" charset="0"/>
              </a:endParaRPr>
            </a:p>
          </p:txBody>
        </p:sp>
      </p:grp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1100758" y="4739282"/>
            <a:ext cx="12239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1172196" y="2291357"/>
            <a:ext cx="12255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2051671" y="2356445"/>
            <a:ext cx="608012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EES</a:t>
            </a:r>
          </a:p>
        </p:txBody>
      </p:sp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2051671" y="4732932"/>
            <a:ext cx="5778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EEI</a:t>
            </a:r>
          </a:p>
        </p:txBody>
      </p:sp>
      <p:sp>
        <p:nvSpPr>
          <p:cNvPr id="95243" name="Rectangle 11"/>
          <p:cNvSpPr>
            <a:spLocks noChangeArrowheads="1"/>
          </p:cNvSpPr>
          <p:nvPr/>
        </p:nvSpPr>
        <p:spPr bwMode="auto">
          <a:xfrm>
            <a:off x="4629771" y="5315545"/>
            <a:ext cx="10080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44" name="Text Box 12"/>
          <p:cNvSpPr txBox="1">
            <a:spLocks noChangeArrowheads="1"/>
          </p:cNvSpPr>
          <p:nvPr/>
        </p:nvSpPr>
        <p:spPr bwMode="auto">
          <a:xfrm>
            <a:off x="4428158" y="5212357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reposo</a:t>
            </a:r>
          </a:p>
        </p:txBody>
      </p: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5301283" y="5174257"/>
            <a:ext cx="11801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deglución</a:t>
            </a:r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1605583" y="2002432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47" name="Rectangle 15"/>
          <p:cNvSpPr>
            <a:spLocks noChangeArrowheads="1"/>
          </p:cNvSpPr>
          <p:nvPr/>
        </p:nvSpPr>
        <p:spPr bwMode="auto">
          <a:xfrm>
            <a:off x="1821483" y="3875682"/>
            <a:ext cx="5032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1532558" y="2939057"/>
            <a:ext cx="86518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50" name="Text Box 18"/>
          <p:cNvSpPr txBox="1">
            <a:spLocks noChangeArrowheads="1"/>
          </p:cNvSpPr>
          <p:nvPr/>
        </p:nvSpPr>
        <p:spPr bwMode="auto">
          <a:xfrm>
            <a:off x="1259508" y="2885082"/>
            <a:ext cx="12969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Unión m. liso</a:t>
            </a:r>
          </a:p>
          <a:p>
            <a:pPr algn="l"/>
            <a:r>
              <a:rPr lang="es-ES" sz="1400" b="1"/>
              <a:t> y estriado</a:t>
            </a:r>
          </a:p>
        </p:txBody>
      </p:sp>
      <p:sp>
        <p:nvSpPr>
          <p:cNvPr id="95251" name="Text Box 19"/>
          <p:cNvSpPr txBox="1">
            <a:spLocks noChangeArrowheads="1"/>
          </p:cNvSpPr>
          <p:nvPr/>
        </p:nvSpPr>
        <p:spPr bwMode="auto">
          <a:xfrm>
            <a:off x="1245221" y="3923307"/>
            <a:ext cx="11525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cuerpo del </a:t>
            </a:r>
          </a:p>
          <a:p>
            <a:r>
              <a:rPr lang="es-ES" sz="1400" b="1"/>
              <a:t>esófago</a:t>
            </a:r>
          </a:p>
        </p:txBody>
      </p:sp>
      <p:sp>
        <p:nvSpPr>
          <p:cNvPr id="95252" name="Text Box 20"/>
          <p:cNvSpPr txBox="1">
            <a:spLocks noChangeArrowheads="1"/>
          </p:cNvSpPr>
          <p:nvPr/>
        </p:nvSpPr>
        <p:spPr bwMode="auto">
          <a:xfrm>
            <a:off x="3778871" y="5667970"/>
            <a:ext cx="3649662" cy="641350"/>
          </a:xfrm>
          <a:prstGeom prst="rect">
            <a:avLst/>
          </a:prstGeom>
          <a:solidFill>
            <a:srgbClr val="D9ED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Registro de presiones a lo largo </a:t>
            </a:r>
          </a:p>
          <a:p>
            <a:pPr algn="l"/>
            <a:r>
              <a:rPr lang="es-ES" sz="1800"/>
              <a:t>del tránsito del bolo por esófago</a:t>
            </a:r>
          </a:p>
        </p:txBody>
      </p:sp>
      <p:sp>
        <p:nvSpPr>
          <p:cNvPr id="95254" name="Oval 22"/>
          <p:cNvSpPr>
            <a:spLocks noChangeArrowheads="1"/>
          </p:cNvSpPr>
          <p:nvPr/>
        </p:nvSpPr>
        <p:spPr bwMode="auto">
          <a:xfrm>
            <a:off x="5206033" y="4594820"/>
            <a:ext cx="1223963" cy="649287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55" name="Text Box 23"/>
          <p:cNvSpPr txBox="1">
            <a:spLocks noChangeArrowheads="1"/>
          </p:cNvSpPr>
          <p:nvPr/>
        </p:nvSpPr>
        <p:spPr bwMode="auto">
          <a:xfrm>
            <a:off x="6516688" y="333375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sp>
        <p:nvSpPr>
          <p:cNvPr id="95258" name="Text Box 26"/>
          <p:cNvSpPr txBox="1">
            <a:spLocks noChangeArrowheads="1"/>
          </p:cNvSpPr>
          <p:nvPr/>
        </p:nvSpPr>
        <p:spPr bwMode="auto">
          <a:xfrm>
            <a:off x="7164388" y="836613"/>
            <a:ext cx="1219200" cy="3952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Motilidad</a:t>
            </a:r>
          </a:p>
        </p:txBody>
      </p:sp>
      <p:sp>
        <p:nvSpPr>
          <p:cNvPr id="95259" name="Text Box 27"/>
          <p:cNvSpPr txBox="1">
            <a:spLocks noChangeArrowheads="1"/>
          </p:cNvSpPr>
          <p:nvPr/>
        </p:nvSpPr>
        <p:spPr bwMode="auto">
          <a:xfrm>
            <a:off x="6587158" y="4228107"/>
            <a:ext cx="18081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EEI</a:t>
            </a:r>
          </a:p>
          <a:p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Sólo se relaja</a:t>
            </a:r>
          </a:p>
          <a:p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 deglución</a:t>
            </a:r>
          </a:p>
        </p:txBody>
      </p:sp>
      <p:sp>
        <p:nvSpPr>
          <p:cNvPr id="95267" name="Text Box 35"/>
          <p:cNvSpPr txBox="1">
            <a:spLocks noChangeArrowheads="1"/>
          </p:cNvSpPr>
          <p:nvPr/>
        </p:nvSpPr>
        <p:spPr bwMode="auto">
          <a:xfrm>
            <a:off x="6731621" y="1851620"/>
            <a:ext cx="14605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EES y EEI</a:t>
            </a:r>
          </a:p>
          <a:p>
            <a:r>
              <a:rPr lang="es-ES"/>
              <a:t>en reposo </a:t>
            </a:r>
          </a:p>
          <a:p>
            <a:r>
              <a:rPr lang="es-ES"/>
              <a:t>tienen</a:t>
            </a:r>
          </a:p>
          <a:p>
            <a:r>
              <a:rPr lang="es-ES"/>
              <a:t> presiones </a:t>
            </a:r>
          </a:p>
          <a:p>
            <a:r>
              <a:rPr lang="es-ES"/>
              <a:t>más altas</a:t>
            </a:r>
          </a:p>
        </p:txBody>
      </p:sp>
      <p:sp>
        <p:nvSpPr>
          <p:cNvPr id="95268" name="Line 36"/>
          <p:cNvSpPr>
            <a:spLocks noChangeShapeType="1"/>
          </p:cNvSpPr>
          <p:nvPr/>
        </p:nvSpPr>
        <p:spPr bwMode="auto">
          <a:xfrm>
            <a:off x="3099109" y="2473720"/>
            <a:ext cx="1011859" cy="6508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69" name="Line 37"/>
          <p:cNvSpPr>
            <a:spLocks noChangeShapeType="1"/>
          </p:cNvSpPr>
          <p:nvPr/>
        </p:nvSpPr>
        <p:spPr bwMode="auto">
          <a:xfrm flipV="1">
            <a:off x="3072433" y="4804370"/>
            <a:ext cx="1065213" cy="111124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70" name="Rectangle 38"/>
          <p:cNvSpPr>
            <a:spLocks noChangeArrowheads="1"/>
          </p:cNvSpPr>
          <p:nvPr/>
        </p:nvSpPr>
        <p:spPr bwMode="auto">
          <a:xfrm>
            <a:off x="2123108" y="1996082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2" name="Text Box 40"/>
          <p:cNvSpPr txBox="1">
            <a:spLocks noChangeArrowheads="1"/>
          </p:cNvSpPr>
          <p:nvPr/>
        </p:nvSpPr>
        <p:spPr bwMode="auto">
          <a:xfrm>
            <a:off x="395536" y="469106"/>
            <a:ext cx="8318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5273" name="Text Box 41"/>
          <p:cNvSpPr txBox="1">
            <a:spLocks noChangeArrowheads="1"/>
          </p:cNvSpPr>
          <p:nvPr/>
        </p:nvSpPr>
        <p:spPr bwMode="auto">
          <a:xfrm>
            <a:off x="2410446" y="5812432"/>
            <a:ext cx="13239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Manometría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4110968" y="2473720"/>
            <a:ext cx="245008" cy="249437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30 Elipse"/>
          <p:cNvSpPr/>
          <p:nvPr/>
        </p:nvSpPr>
        <p:spPr bwMode="auto">
          <a:xfrm>
            <a:off x="4110968" y="4710707"/>
            <a:ext cx="245008" cy="249437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45" grpId="0"/>
      <p:bldP spid="95254" grpId="0" animBg="1"/>
      <p:bldP spid="95259" grpId="0"/>
      <p:bldP spid="95267" grpId="0"/>
      <p:bldP spid="95268" grpId="0" animBg="1"/>
      <p:bldP spid="9526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 descr="peristalsis esofagica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43"/>
          <a:stretch>
            <a:fillRect/>
          </a:stretch>
        </p:blipFill>
        <p:spPr bwMode="auto">
          <a:xfrm>
            <a:off x="755650" y="115888"/>
            <a:ext cx="4608513" cy="587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684213" y="519113"/>
            <a:ext cx="1152525" cy="2016125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51" name="Rectangle 7"/>
          <p:cNvSpPr>
            <a:spLocks noChangeArrowheads="1"/>
          </p:cNvSpPr>
          <p:nvPr/>
        </p:nvSpPr>
        <p:spPr bwMode="auto">
          <a:xfrm>
            <a:off x="971550" y="3113088"/>
            <a:ext cx="935038" cy="237648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5715000" y="1844675"/>
            <a:ext cx="2573338" cy="9445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Peristalsis PRIMARIA</a:t>
            </a:r>
          </a:p>
          <a:p>
            <a:pPr algn="l"/>
            <a:r>
              <a:rPr lang="es-ES_tradnl" sz="1800"/>
              <a:t>disparada por </a:t>
            </a:r>
          </a:p>
          <a:p>
            <a:pPr algn="l"/>
            <a:r>
              <a:rPr lang="es-ES_tradnl" sz="1800"/>
              <a:t>Reflejo Deglución</a:t>
            </a:r>
          </a:p>
        </p:txBody>
      </p:sp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5651500" y="3068638"/>
            <a:ext cx="2940050" cy="12192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17A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Peristalsis SECUNDARIA</a:t>
            </a:r>
          </a:p>
          <a:p>
            <a:pPr algn="l"/>
            <a:r>
              <a:rPr lang="es-ES_tradnl" sz="1800"/>
              <a:t>mediada por SNE</a:t>
            </a:r>
          </a:p>
          <a:p>
            <a:pPr algn="l"/>
            <a:r>
              <a:rPr lang="es-ES_tradnl" sz="1800"/>
              <a:t>si queda comida comienza</a:t>
            </a:r>
          </a:p>
          <a:p>
            <a:pPr algn="l"/>
            <a:r>
              <a:rPr lang="es-ES_tradnl" sz="1800"/>
              <a:t>en el punto distendido</a:t>
            </a:r>
          </a:p>
        </p:txBody>
      </p:sp>
      <p:sp>
        <p:nvSpPr>
          <p:cNvPr id="134156" name="Text Box 12"/>
          <p:cNvSpPr txBox="1">
            <a:spLocks noChangeArrowheads="1"/>
          </p:cNvSpPr>
          <p:nvPr/>
        </p:nvSpPr>
        <p:spPr bwMode="auto">
          <a:xfrm>
            <a:off x="5003800" y="5084763"/>
            <a:ext cx="2417763" cy="935037"/>
          </a:xfrm>
          <a:prstGeom prst="rect">
            <a:avLst/>
          </a:prstGeom>
          <a:solidFill>
            <a:srgbClr val="E2FF8F"/>
          </a:solidFill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Relajación EEI</a:t>
            </a:r>
          </a:p>
          <a:p>
            <a:r>
              <a:rPr lang="es-ES_tradnl" sz="1800"/>
              <a:t>Relajación receptiva </a:t>
            </a:r>
          </a:p>
          <a:p>
            <a:r>
              <a:rPr lang="es-ES_tradnl" sz="1800"/>
              <a:t>estómago</a:t>
            </a:r>
          </a:p>
        </p:txBody>
      </p:sp>
      <p:sp>
        <p:nvSpPr>
          <p:cNvPr id="134157" name="Text Box 13"/>
          <p:cNvSpPr txBox="1">
            <a:spLocks noChangeArrowheads="1"/>
          </p:cNvSpPr>
          <p:nvPr/>
        </p:nvSpPr>
        <p:spPr bwMode="auto">
          <a:xfrm>
            <a:off x="6443663" y="476250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sp>
        <p:nvSpPr>
          <p:cNvPr id="134158" name="Text Box 14"/>
          <p:cNvSpPr txBox="1">
            <a:spLocks noChangeArrowheads="1"/>
          </p:cNvSpPr>
          <p:nvPr/>
        </p:nvSpPr>
        <p:spPr bwMode="auto">
          <a:xfrm>
            <a:off x="6659563" y="981075"/>
            <a:ext cx="1655762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/>
              <a:t>Motilidad</a:t>
            </a:r>
          </a:p>
        </p:txBody>
      </p:sp>
      <p:sp>
        <p:nvSpPr>
          <p:cNvPr id="134160" name="Line 16"/>
          <p:cNvSpPr>
            <a:spLocks noChangeShapeType="1"/>
          </p:cNvSpPr>
          <p:nvPr/>
        </p:nvSpPr>
        <p:spPr bwMode="auto">
          <a:xfrm flipV="1">
            <a:off x="3635375" y="5373688"/>
            <a:ext cx="0" cy="5762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3059113" y="6021388"/>
            <a:ext cx="1089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Deglución</a:t>
            </a:r>
          </a:p>
        </p:txBody>
      </p:sp>
      <p:sp>
        <p:nvSpPr>
          <p:cNvPr id="134162" name="Text Box 18"/>
          <p:cNvSpPr txBox="1">
            <a:spLocks noChangeArrowheads="1"/>
          </p:cNvSpPr>
          <p:nvPr/>
        </p:nvSpPr>
        <p:spPr bwMode="auto">
          <a:xfrm>
            <a:off x="4859338" y="1268413"/>
            <a:ext cx="1468437" cy="304800"/>
          </a:xfrm>
          <a:prstGeom prst="rect">
            <a:avLst/>
          </a:prstGeom>
          <a:solidFill>
            <a:srgbClr val="FFF2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Relajación EES</a:t>
            </a:r>
          </a:p>
        </p:txBody>
      </p:sp>
      <p:sp>
        <p:nvSpPr>
          <p:cNvPr id="134164" name="Rectangle 20"/>
          <p:cNvSpPr>
            <a:spLocks noChangeArrowheads="1"/>
          </p:cNvSpPr>
          <p:nvPr/>
        </p:nvSpPr>
        <p:spPr bwMode="auto">
          <a:xfrm>
            <a:off x="5795963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4165" name="Text Box 21"/>
          <p:cNvSpPr txBox="1">
            <a:spLocks noChangeArrowheads="1"/>
          </p:cNvSpPr>
          <p:nvPr/>
        </p:nvSpPr>
        <p:spPr bwMode="auto">
          <a:xfrm>
            <a:off x="3276600" y="261938"/>
            <a:ext cx="1182688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Manometría</a:t>
            </a:r>
          </a:p>
        </p:txBody>
      </p:sp>
      <p:sp>
        <p:nvSpPr>
          <p:cNvPr id="134166" name="Oval 22"/>
          <p:cNvSpPr>
            <a:spLocks noChangeArrowheads="1"/>
          </p:cNvSpPr>
          <p:nvPr/>
        </p:nvSpPr>
        <p:spPr bwMode="auto">
          <a:xfrm>
            <a:off x="3492500" y="1412875"/>
            <a:ext cx="431800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67" name="Oval 23"/>
          <p:cNvSpPr>
            <a:spLocks noChangeArrowheads="1"/>
          </p:cNvSpPr>
          <p:nvPr/>
        </p:nvSpPr>
        <p:spPr bwMode="auto">
          <a:xfrm>
            <a:off x="3708400" y="5157788"/>
            <a:ext cx="719138" cy="5762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350642" y="6455959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2" grpId="0" animBg="1"/>
      <p:bldP spid="134153" grpId="0" animBg="1"/>
      <p:bldP spid="134156" grpId="0" animBg="1"/>
      <p:bldP spid="134160" grpId="0" animBg="1"/>
      <p:bldP spid="134161" grpId="0"/>
      <p:bldP spid="13416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4" name="Picture 4" descr="musculatura esofago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25"/>
          <a:stretch>
            <a:fillRect/>
          </a:stretch>
        </p:blipFill>
        <p:spPr bwMode="auto">
          <a:xfrm>
            <a:off x="1258888" y="42863"/>
            <a:ext cx="4465637" cy="669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30" name="Rectangle 10"/>
          <p:cNvSpPr>
            <a:spLocks noChangeArrowheads="1"/>
          </p:cNvSpPr>
          <p:nvPr/>
        </p:nvSpPr>
        <p:spPr bwMode="auto">
          <a:xfrm>
            <a:off x="4859338" y="188913"/>
            <a:ext cx="11525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1" name="Text Box 11"/>
          <p:cNvSpPr txBox="1">
            <a:spLocks noChangeArrowheads="1"/>
          </p:cNvSpPr>
          <p:nvPr/>
        </p:nvSpPr>
        <p:spPr bwMode="auto">
          <a:xfrm>
            <a:off x="4860032" y="116632"/>
            <a:ext cx="1265237" cy="915987"/>
          </a:xfrm>
          <a:prstGeom prst="rect">
            <a:avLst/>
          </a:prstGeom>
          <a:solidFill>
            <a:srgbClr val="8ACB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Centro 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Deglución 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Bulbo</a:t>
            </a:r>
          </a:p>
        </p:txBody>
      </p:sp>
      <p:sp>
        <p:nvSpPr>
          <p:cNvPr id="133132" name="Oval 12"/>
          <p:cNvSpPr>
            <a:spLocks noChangeArrowheads="1"/>
          </p:cNvSpPr>
          <p:nvPr/>
        </p:nvSpPr>
        <p:spPr bwMode="auto">
          <a:xfrm>
            <a:off x="4662487" y="1341438"/>
            <a:ext cx="414338" cy="360362"/>
          </a:xfrm>
          <a:prstGeom prst="ellipse">
            <a:avLst/>
          </a:prstGeom>
          <a:noFill/>
          <a:ln w="28575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4" name="Oval 14"/>
          <p:cNvSpPr>
            <a:spLocks noChangeArrowheads="1"/>
          </p:cNvSpPr>
          <p:nvPr/>
        </p:nvSpPr>
        <p:spPr bwMode="auto">
          <a:xfrm>
            <a:off x="4356100" y="3573463"/>
            <a:ext cx="35877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5" name="Oval 15"/>
          <p:cNvSpPr>
            <a:spLocks noChangeArrowheads="1"/>
          </p:cNvSpPr>
          <p:nvPr/>
        </p:nvSpPr>
        <p:spPr bwMode="auto">
          <a:xfrm>
            <a:off x="4213225" y="4510088"/>
            <a:ext cx="35877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6" name="Text Box 16"/>
          <p:cNvSpPr txBox="1">
            <a:spLocks noChangeArrowheads="1"/>
          </p:cNvSpPr>
          <p:nvPr/>
        </p:nvSpPr>
        <p:spPr bwMode="auto">
          <a:xfrm>
            <a:off x="7154069" y="549275"/>
            <a:ext cx="1440631" cy="646331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dirty="0" err="1" smtClean="0"/>
              <a:t>ESÓFAGOMotilidad</a:t>
            </a:r>
            <a:endParaRPr lang="es-ES" sz="1800" dirty="0"/>
          </a:p>
        </p:txBody>
      </p:sp>
      <p:sp>
        <p:nvSpPr>
          <p:cNvPr id="133139" name="Rectangle 19"/>
          <p:cNvSpPr>
            <a:spLocks noChangeArrowheads="1"/>
          </p:cNvSpPr>
          <p:nvPr/>
        </p:nvSpPr>
        <p:spPr bwMode="auto">
          <a:xfrm>
            <a:off x="5003800" y="4581525"/>
            <a:ext cx="18002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133140" name="Freeform 20"/>
          <p:cNvSpPr>
            <a:spLocks/>
          </p:cNvSpPr>
          <p:nvPr/>
        </p:nvSpPr>
        <p:spPr bwMode="auto">
          <a:xfrm>
            <a:off x="3571535" y="993208"/>
            <a:ext cx="1847850" cy="1151730"/>
          </a:xfrm>
          <a:custGeom>
            <a:avLst/>
            <a:gdLst>
              <a:gd name="T0" fmla="*/ 998 w 998"/>
              <a:gd name="T1" fmla="*/ 0 h 907"/>
              <a:gd name="T2" fmla="*/ 953 w 998"/>
              <a:gd name="T3" fmla="*/ 318 h 907"/>
              <a:gd name="T4" fmla="*/ 908 w 998"/>
              <a:gd name="T5" fmla="*/ 499 h 907"/>
              <a:gd name="T6" fmla="*/ 817 w 998"/>
              <a:gd name="T7" fmla="*/ 726 h 907"/>
              <a:gd name="T8" fmla="*/ 590 w 998"/>
              <a:gd name="T9" fmla="*/ 862 h 907"/>
              <a:gd name="T10" fmla="*/ 227 w 998"/>
              <a:gd name="T11" fmla="*/ 862 h 907"/>
              <a:gd name="T12" fmla="*/ 0 w 998"/>
              <a:gd name="T13" fmla="*/ 90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8" h="907">
                <a:moveTo>
                  <a:pt x="998" y="0"/>
                </a:moveTo>
                <a:cubicBezTo>
                  <a:pt x="983" y="117"/>
                  <a:pt x="968" y="235"/>
                  <a:pt x="953" y="318"/>
                </a:cubicBezTo>
                <a:cubicBezTo>
                  <a:pt x="938" y="401"/>
                  <a:pt x="931" y="431"/>
                  <a:pt x="908" y="499"/>
                </a:cubicBezTo>
                <a:cubicBezTo>
                  <a:pt x="885" y="567"/>
                  <a:pt x="870" y="666"/>
                  <a:pt x="817" y="726"/>
                </a:cubicBezTo>
                <a:cubicBezTo>
                  <a:pt x="764" y="786"/>
                  <a:pt x="688" y="839"/>
                  <a:pt x="590" y="862"/>
                </a:cubicBezTo>
                <a:cubicBezTo>
                  <a:pt x="492" y="885"/>
                  <a:pt x="325" y="855"/>
                  <a:pt x="227" y="862"/>
                </a:cubicBezTo>
                <a:cubicBezTo>
                  <a:pt x="129" y="869"/>
                  <a:pt x="45" y="900"/>
                  <a:pt x="0" y="907"/>
                </a:cubicBezTo>
              </a:path>
            </a:pathLst>
          </a:custGeom>
          <a:noFill/>
          <a:ln w="28575" cmpd="sng">
            <a:solidFill>
              <a:srgbClr val="6600FF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41" name="Freeform 21"/>
          <p:cNvSpPr>
            <a:spLocks/>
          </p:cNvSpPr>
          <p:nvPr/>
        </p:nvSpPr>
        <p:spPr bwMode="auto">
          <a:xfrm>
            <a:off x="3559765" y="1053306"/>
            <a:ext cx="1908175" cy="4751387"/>
          </a:xfrm>
          <a:custGeom>
            <a:avLst/>
            <a:gdLst>
              <a:gd name="T0" fmla="*/ 1179 w 1202"/>
              <a:gd name="T1" fmla="*/ 0 h 2993"/>
              <a:gd name="T2" fmla="*/ 1179 w 1202"/>
              <a:gd name="T3" fmla="*/ 408 h 2993"/>
              <a:gd name="T4" fmla="*/ 1043 w 1202"/>
              <a:gd name="T5" fmla="*/ 907 h 2993"/>
              <a:gd name="T6" fmla="*/ 816 w 1202"/>
              <a:gd name="T7" fmla="*/ 1814 h 2993"/>
              <a:gd name="T8" fmla="*/ 453 w 1202"/>
              <a:gd name="T9" fmla="*/ 2721 h 2993"/>
              <a:gd name="T10" fmla="*/ 0 w 1202"/>
              <a:gd name="T11" fmla="*/ 2993 h 2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2" h="2993">
                <a:moveTo>
                  <a:pt x="1179" y="0"/>
                </a:moveTo>
                <a:cubicBezTo>
                  <a:pt x="1190" y="128"/>
                  <a:pt x="1202" y="257"/>
                  <a:pt x="1179" y="408"/>
                </a:cubicBezTo>
                <a:cubicBezTo>
                  <a:pt x="1156" y="559"/>
                  <a:pt x="1103" y="673"/>
                  <a:pt x="1043" y="907"/>
                </a:cubicBezTo>
                <a:cubicBezTo>
                  <a:pt x="983" y="1141"/>
                  <a:pt x="914" y="1512"/>
                  <a:pt x="816" y="1814"/>
                </a:cubicBezTo>
                <a:cubicBezTo>
                  <a:pt x="718" y="2116"/>
                  <a:pt x="589" y="2524"/>
                  <a:pt x="453" y="2721"/>
                </a:cubicBezTo>
                <a:cubicBezTo>
                  <a:pt x="317" y="2918"/>
                  <a:pt x="158" y="2955"/>
                  <a:pt x="0" y="2993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43" name="Freeform 23"/>
          <p:cNvSpPr>
            <a:spLocks/>
          </p:cNvSpPr>
          <p:nvPr/>
        </p:nvSpPr>
        <p:spPr bwMode="auto">
          <a:xfrm>
            <a:off x="3348038" y="249238"/>
            <a:ext cx="1368425" cy="731837"/>
          </a:xfrm>
          <a:custGeom>
            <a:avLst/>
            <a:gdLst>
              <a:gd name="T0" fmla="*/ 0 w 862"/>
              <a:gd name="T1" fmla="*/ 461 h 461"/>
              <a:gd name="T2" fmla="*/ 46 w 862"/>
              <a:gd name="T3" fmla="*/ 234 h 461"/>
              <a:gd name="T4" fmla="*/ 227 w 862"/>
              <a:gd name="T5" fmla="*/ 98 h 461"/>
              <a:gd name="T6" fmla="*/ 499 w 862"/>
              <a:gd name="T7" fmla="*/ 7 h 461"/>
              <a:gd name="T8" fmla="*/ 862 w 862"/>
              <a:gd name="T9" fmla="*/ 53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461">
                <a:moveTo>
                  <a:pt x="0" y="461"/>
                </a:moveTo>
                <a:cubicBezTo>
                  <a:pt x="4" y="377"/>
                  <a:pt x="8" y="294"/>
                  <a:pt x="46" y="234"/>
                </a:cubicBezTo>
                <a:cubicBezTo>
                  <a:pt x="84" y="174"/>
                  <a:pt x="152" y="136"/>
                  <a:pt x="227" y="98"/>
                </a:cubicBezTo>
                <a:cubicBezTo>
                  <a:pt x="302" y="60"/>
                  <a:pt x="393" y="14"/>
                  <a:pt x="499" y="7"/>
                </a:cubicBezTo>
                <a:cubicBezTo>
                  <a:pt x="605" y="0"/>
                  <a:pt x="733" y="26"/>
                  <a:pt x="862" y="53"/>
                </a:cubicBez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33" name="Oval 13"/>
          <p:cNvSpPr>
            <a:spLocks noChangeArrowheads="1"/>
          </p:cNvSpPr>
          <p:nvPr/>
        </p:nvSpPr>
        <p:spPr bwMode="auto">
          <a:xfrm>
            <a:off x="4634196" y="2224086"/>
            <a:ext cx="371191" cy="374477"/>
          </a:xfrm>
          <a:prstGeom prst="ellipse">
            <a:avLst/>
          </a:prstGeom>
          <a:noFill/>
          <a:ln w="28575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5" name="Rectangle 25"/>
          <p:cNvSpPr>
            <a:spLocks noChangeArrowheads="1"/>
          </p:cNvSpPr>
          <p:nvPr/>
        </p:nvSpPr>
        <p:spPr bwMode="auto">
          <a:xfrm>
            <a:off x="1476375" y="476250"/>
            <a:ext cx="863600" cy="2520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4" name="Text Box 24"/>
          <p:cNvSpPr txBox="1">
            <a:spLocks noChangeArrowheads="1"/>
          </p:cNvSpPr>
          <p:nvPr/>
        </p:nvSpPr>
        <p:spPr bwMode="auto">
          <a:xfrm>
            <a:off x="1244600" y="908050"/>
            <a:ext cx="1184275" cy="1762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400" b="1"/>
              <a:t>FARINGE</a:t>
            </a:r>
          </a:p>
          <a:p>
            <a:endParaRPr lang="es-ES" sz="1400" b="1"/>
          </a:p>
          <a:p>
            <a:endParaRPr lang="es-ES" sz="1400" b="1"/>
          </a:p>
          <a:p>
            <a:r>
              <a:rPr lang="es-ES" sz="2400" b="1"/>
              <a:t>EES</a:t>
            </a:r>
          </a:p>
          <a:p>
            <a:endParaRPr lang="es-ES" sz="1400" b="1"/>
          </a:p>
          <a:p>
            <a:r>
              <a:rPr lang="es-ES" sz="1400" b="1"/>
              <a:t>MÚSCULO </a:t>
            </a:r>
          </a:p>
          <a:p>
            <a:r>
              <a:rPr lang="es-ES" sz="1400" b="1"/>
              <a:t>ESTRIADO</a:t>
            </a:r>
          </a:p>
        </p:txBody>
      </p:sp>
      <p:sp>
        <p:nvSpPr>
          <p:cNvPr id="133146" name="Oval 26"/>
          <p:cNvSpPr>
            <a:spLocks noChangeArrowheads="1"/>
          </p:cNvSpPr>
          <p:nvPr/>
        </p:nvSpPr>
        <p:spPr bwMode="auto">
          <a:xfrm>
            <a:off x="2268538" y="1773238"/>
            <a:ext cx="1428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8" name="Rectangle 28"/>
          <p:cNvSpPr>
            <a:spLocks noChangeArrowheads="1"/>
          </p:cNvSpPr>
          <p:nvPr/>
        </p:nvSpPr>
        <p:spPr bwMode="auto">
          <a:xfrm>
            <a:off x="1547813" y="4221163"/>
            <a:ext cx="936625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7" name="Text Box 27"/>
          <p:cNvSpPr txBox="1">
            <a:spLocks noChangeArrowheads="1"/>
          </p:cNvSpPr>
          <p:nvPr/>
        </p:nvSpPr>
        <p:spPr bwMode="auto">
          <a:xfrm>
            <a:off x="1403350" y="4292600"/>
            <a:ext cx="1106488" cy="1762125"/>
          </a:xfrm>
          <a:prstGeom prst="rect">
            <a:avLst/>
          </a:prstGeom>
          <a:solidFill>
            <a:srgbClr val="FF999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400" b="1"/>
              <a:t>MÚSCULO</a:t>
            </a:r>
          </a:p>
          <a:p>
            <a:r>
              <a:rPr lang="es-ES" sz="1400" b="1"/>
              <a:t>LISO</a:t>
            </a:r>
          </a:p>
          <a:p>
            <a:endParaRPr lang="es-ES" sz="1400" b="1"/>
          </a:p>
          <a:p>
            <a:endParaRPr lang="es-ES" sz="1400" b="1"/>
          </a:p>
          <a:p>
            <a:endParaRPr lang="es-ES" sz="1400" b="1"/>
          </a:p>
          <a:p>
            <a:endParaRPr lang="es-ES" sz="1400" b="1"/>
          </a:p>
          <a:p>
            <a:r>
              <a:rPr lang="es-ES" sz="2400" b="1"/>
              <a:t>EEI</a:t>
            </a:r>
          </a:p>
        </p:txBody>
      </p:sp>
      <p:sp>
        <p:nvSpPr>
          <p:cNvPr id="133150" name="Text Box 30"/>
          <p:cNvSpPr txBox="1">
            <a:spLocks noChangeArrowheads="1"/>
          </p:cNvSpPr>
          <p:nvPr/>
        </p:nvSpPr>
        <p:spPr bwMode="auto">
          <a:xfrm>
            <a:off x="5745163" y="1458913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SALIDA</a:t>
            </a:r>
          </a:p>
        </p:txBody>
      </p:sp>
      <p:sp>
        <p:nvSpPr>
          <p:cNvPr id="133151" name="Text Box 31"/>
          <p:cNvSpPr txBox="1">
            <a:spLocks noChangeArrowheads="1"/>
          </p:cNvSpPr>
          <p:nvPr/>
        </p:nvSpPr>
        <p:spPr bwMode="auto">
          <a:xfrm>
            <a:off x="5795963" y="1844675"/>
            <a:ext cx="2416175" cy="758825"/>
          </a:xfrm>
          <a:prstGeom prst="rect">
            <a:avLst/>
          </a:prstGeom>
          <a:noFill/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Nervios SOMÁTICOS (S)</a:t>
            </a:r>
          </a:p>
          <a:p>
            <a:pPr algn="l"/>
            <a:r>
              <a:rPr lang="es-ES" sz="1400" b="1"/>
              <a:t>Regulan directamente al</a:t>
            </a:r>
          </a:p>
          <a:p>
            <a:pPr algn="l"/>
            <a:r>
              <a:rPr lang="es-ES" sz="1400" b="1"/>
              <a:t>músculo estriado</a:t>
            </a:r>
          </a:p>
        </p:txBody>
      </p:sp>
      <p:sp>
        <p:nvSpPr>
          <p:cNvPr id="133152" name="Text Box 32"/>
          <p:cNvSpPr txBox="1">
            <a:spLocks noChangeArrowheads="1"/>
          </p:cNvSpPr>
          <p:nvPr/>
        </p:nvSpPr>
        <p:spPr bwMode="auto">
          <a:xfrm>
            <a:off x="5795963" y="2814638"/>
            <a:ext cx="2716212" cy="7588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Nervios AUTONÓMICOS (A)</a:t>
            </a:r>
          </a:p>
          <a:p>
            <a:pPr algn="l"/>
            <a:r>
              <a:rPr lang="es-ES" sz="1400" b="1"/>
              <a:t>Regulan músculo liso </a:t>
            </a:r>
          </a:p>
          <a:p>
            <a:pPr algn="l"/>
            <a:r>
              <a:rPr lang="es-ES" sz="1400" b="1"/>
              <a:t>directamente o vía SNE</a:t>
            </a:r>
          </a:p>
        </p:txBody>
      </p:sp>
      <p:sp>
        <p:nvSpPr>
          <p:cNvPr id="133153" name="Oval 33"/>
          <p:cNvSpPr>
            <a:spLocks noChangeArrowheads="1"/>
          </p:cNvSpPr>
          <p:nvPr/>
        </p:nvSpPr>
        <p:spPr bwMode="auto">
          <a:xfrm>
            <a:off x="3708400" y="333375"/>
            <a:ext cx="935038" cy="5032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54" name="Text Box 34"/>
          <p:cNvSpPr txBox="1">
            <a:spLocks noChangeArrowheads="1"/>
          </p:cNvSpPr>
          <p:nvPr/>
        </p:nvSpPr>
        <p:spPr bwMode="auto">
          <a:xfrm>
            <a:off x="3587750" y="404813"/>
            <a:ext cx="10556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Aferentes</a:t>
            </a:r>
          </a:p>
          <a:p>
            <a:r>
              <a:rPr lang="es-ES" sz="1400" b="1"/>
              <a:t>IX y X</a:t>
            </a:r>
          </a:p>
        </p:txBody>
      </p:sp>
      <p:sp>
        <p:nvSpPr>
          <p:cNvPr id="133156" name="Oval 36"/>
          <p:cNvSpPr>
            <a:spLocks noChangeArrowheads="1"/>
          </p:cNvSpPr>
          <p:nvPr/>
        </p:nvSpPr>
        <p:spPr bwMode="auto">
          <a:xfrm>
            <a:off x="3708400" y="2924175"/>
            <a:ext cx="35877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57" name="Rectangle 37"/>
          <p:cNvSpPr>
            <a:spLocks noChangeArrowheads="1"/>
          </p:cNvSpPr>
          <p:nvPr/>
        </p:nvSpPr>
        <p:spPr bwMode="auto">
          <a:xfrm>
            <a:off x="665956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806054" y="3935903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SNE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3419872" y="5353471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SNE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232355" y="6497234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3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0" grpId="0" animBg="1"/>
      <p:bldP spid="133141" grpId="0" animBg="1"/>
      <p:bldP spid="133143" grpId="0" animBg="1"/>
      <p:bldP spid="133150" grpId="0"/>
      <p:bldP spid="133151" grpId="0" animBg="1"/>
      <p:bldP spid="133152" grpId="0" animBg="1"/>
      <p:bldP spid="13315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img2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" t="7704" r="24883" b="29977"/>
          <a:stretch>
            <a:fillRect/>
          </a:stretch>
        </p:blipFill>
        <p:spPr>
          <a:xfrm>
            <a:off x="2389188" y="2087563"/>
            <a:ext cx="4535487" cy="36464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940425" y="1125538"/>
            <a:ext cx="2274888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Esfínter Esofágico </a:t>
            </a:r>
          </a:p>
          <a:p>
            <a:r>
              <a:rPr lang="es-ES" sz="1800"/>
              <a:t>Inferior (EEI)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6300788" y="549275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II. ESÓFAGO</a:t>
            </a: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1884363" y="1892300"/>
            <a:ext cx="1944687" cy="482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4837113" y="5256213"/>
            <a:ext cx="18002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4116388" y="1773238"/>
            <a:ext cx="1127125" cy="396875"/>
          </a:xfrm>
          <a:prstGeom prst="rect">
            <a:avLst/>
          </a:prstGeom>
          <a:solidFill>
            <a:srgbClr val="A3C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Esófago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4908550" y="5375275"/>
            <a:ext cx="1539875" cy="457200"/>
          </a:xfrm>
          <a:prstGeom prst="rect">
            <a:avLst/>
          </a:prstGeom>
          <a:solidFill>
            <a:srgbClr val="A3C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Estómago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804863" y="2852738"/>
            <a:ext cx="76041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/>
              <a:t>EEI</a:t>
            </a: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6794500" y="3503613"/>
            <a:ext cx="1377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diafragma</a:t>
            </a:r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5557838" y="2420938"/>
            <a:ext cx="11525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5557838" y="2276475"/>
            <a:ext cx="1749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Capa muscular </a:t>
            </a:r>
          </a:p>
          <a:p>
            <a:pPr algn="l"/>
            <a:r>
              <a:rPr lang="es-ES" sz="1800"/>
              <a:t>circular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5484813" y="3206750"/>
            <a:ext cx="1466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Parte crural</a:t>
            </a:r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2532063" y="2205038"/>
            <a:ext cx="12255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2460625" y="2781300"/>
            <a:ext cx="10795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1808163" y="2708275"/>
            <a:ext cx="1876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Componente int.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1668463" y="3068638"/>
            <a:ext cx="1954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Componente ext.</a:t>
            </a:r>
          </a:p>
        </p:txBody>
      </p:sp>
      <p:sp>
        <p:nvSpPr>
          <p:cNvPr id="25632" name="Line 32"/>
          <p:cNvSpPr>
            <a:spLocks noChangeShapeType="1"/>
          </p:cNvSpPr>
          <p:nvPr/>
        </p:nvSpPr>
        <p:spPr bwMode="auto">
          <a:xfrm>
            <a:off x="1668463" y="2708275"/>
            <a:ext cx="0" cy="7921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 flipH="1">
            <a:off x="5795963" y="4149725"/>
            <a:ext cx="7921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6516688" y="4005263"/>
            <a:ext cx="17827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Fibras estómago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2" grpId="0"/>
      <p:bldP spid="25626" grpId="0"/>
      <p:bldP spid="25627" grpId="0"/>
      <p:bldP spid="25630" grpId="0"/>
      <p:bldP spid="2563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endoscopia esof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822450"/>
            <a:ext cx="2843213" cy="275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17" name="Picture 5" descr="esfinter esof in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1903413"/>
            <a:ext cx="2744787" cy="26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18" name="Picture 6" descr="esfinter esof inf abier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1958975"/>
            <a:ext cx="2700338" cy="262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7007225" y="1052513"/>
            <a:ext cx="13684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/>
              <a:t>Deglución EEI</a:t>
            </a: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3716338" y="4767263"/>
            <a:ext cx="17843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EEI CERRADO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6119813" y="4791075"/>
            <a:ext cx="176053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EEI ABIERTO</a:t>
            </a:r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6505575" y="476250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1439863" y="4760913"/>
            <a:ext cx="113823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/>
              <a:t>Esófago</a:t>
            </a:r>
          </a:p>
        </p:txBody>
      </p:sp>
      <p:sp>
        <p:nvSpPr>
          <p:cNvPr id="64529" name="Text Box 17"/>
          <p:cNvSpPr txBox="1">
            <a:spLocks noChangeArrowheads="1"/>
          </p:cNvSpPr>
          <p:nvPr/>
        </p:nvSpPr>
        <p:spPr bwMode="auto">
          <a:xfrm>
            <a:off x="6443663" y="65246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2" name="Picture 4" descr="control peristalsis E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7" r="10367" b="36099"/>
          <a:stretch>
            <a:fillRect/>
          </a:stretch>
        </p:blipFill>
        <p:spPr bwMode="auto">
          <a:xfrm>
            <a:off x="1617663" y="1917700"/>
            <a:ext cx="496887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1258888" y="3375025"/>
            <a:ext cx="652462" cy="395288"/>
          </a:xfrm>
          <a:prstGeom prst="rect">
            <a:avLst/>
          </a:prstGeom>
          <a:solidFill>
            <a:srgbClr val="FFC1D6"/>
          </a:solidFill>
          <a:ln w="2857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ACh</a:t>
            </a:r>
          </a:p>
        </p:txBody>
      </p:sp>
      <p:sp>
        <p:nvSpPr>
          <p:cNvPr id="135178" name="Text Box 10"/>
          <p:cNvSpPr txBox="1">
            <a:spLocks noChangeArrowheads="1"/>
          </p:cNvSpPr>
          <p:nvPr/>
        </p:nvSpPr>
        <p:spPr bwMode="auto">
          <a:xfrm>
            <a:off x="2554288" y="1125538"/>
            <a:ext cx="18954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/>
              <a:t>Complejo dorsal</a:t>
            </a:r>
          </a:p>
          <a:p>
            <a:r>
              <a:rPr lang="es-ES_tradnl" sz="1800"/>
              <a:t> del vago</a:t>
            </a:r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6948488" y="1412875"/>
            <a:ext cx="1693862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/>
              <a:t>Reflejos </a:t>
            </a:r>
          </a:p>
          <a:p>
            <a:r>
              <a:rPr lang="es-ES_tradnl"/>
              <a:t>vago-vagales</a:t>
            </a:r>
          </a:p>
          <a:p>
            <a:r>
              <a:rPr lang="es-ES_tradnl"/>
              <a:t>en EEI</a:t>
            </a: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6788150" y="4149725"/>
            <a:ext cx="1473200" cy="485775"/>
          </a:xfrm>
          <a:prstGeom prst="rect">
            <a:avLst/>
          </a:prstGeom>
          <a:solidFill>
            <a:srgbClr val="A8F6A8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AVANCE</a:t>
            </a:r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1747838" y="5013325"/>
            <a:ext cx="1414462" cy="669925"/>
          </a:xfrm>
          <a:prstGeom prst="rect">
            <a:avLst/>
          </a:prstGeom>
          <a:solidFill>
            <a:srgbClr val="FFC1D6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Contración </a:t>
            </a:r>
          </a:p>
          <a:p>
            <a:r>
              <a:rPr lang="es-ES_tradnl" sz="1800"/>
              <a:t>oral</a:t>
            </a:r>
          </a:p>
        </p:txBody>
      </p:sp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3892550" y="5229225"/>
            <a:ext cx="1358900" cy="669925"/>
          </a:xfrm>
          <a:prstGeom prst="rect">
            <a:avLst/>
          </a:prstGeom>
          <a:solidFill>
            <a:srgbClr val="AFCF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Relajación </a:t>
            </a:r>
          </a:p>
          <a:p>
            <a:r>
              <a:rPr lang="es-ES_tradnl" sz="1800"/>
              <a:t>caudal</a:t>
            </a:r>
          </a:p>
        </p:txBody>
      </p:sp>
      <p:sp>
        <p:nvSpPr>
          <p:cNvPr id="135185" name="Line 17"/>
          <p:cNvSpPr>
            <a:spLocks noChangeShapeType="1"/>
          </p:cNvSpPr>
          <p:nvPr/>
        </p:nvSpPr>
        <p:spPr bwMode="auto">
          <a:xfrm flipV="1">
            <a:off x="4572000" y="4941888"/>
            <a:ext cx="71438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779463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5187" name="Text Box 19"/>
          <p:cNvSpPr txBox="1">
            <a:spLocks noChangeArrowheads="1"/>
          </p:cNvSpPr>
          <p:nvPr/>
        </p:nvSpPr>
        <p:spPr bwMode="auto">
          <a:xfrm>
            <a:off x="900113" y="866775"/>
            <a:ext cx="11271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5188" name="Line 20"/>
          <p:cNvSpPr>
            <a:spLocks noChangeShapeType="1"/>
          </p:cNvSpPr>
          <p:nvPr/>
        </p:nvSpPr>
        <p:spPr bwMode="auto">
          <a:xfrm>
            <a:off x="6226175" y="4365625"/>
            <a:ext cx="5032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189" name="Oval 21"/>
          <p:cNvSpPr>
            <a:spLocks noChangeArrowheads="1"/>
          </p:cNvSpPr>
          <p:nvPr/>
        </p:nvSpPr>
        <p:spPr bwMode="auto">
          <a:xfrm>
            <a:off x="2482850" y="3932238"/>
            <a:ext cx="142875" cy="730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0" name="Text Box 22"/>
          <p:cNvSpPr txBox="1">
            <a:spLocks noChangeArrowheads="1"/>
          </p:cNvSpPr>
          <p:nvPr/>
        </p:nvSpPr>
        <p:spPr bwMode="auto">
          <a:xfrm>
            <a:off x="5925684" y="5013325"/>
            <a:ext cx="2774950" cy="1171575"/>
          </a:xfrm>
          <a:prstGeom prst="rect">
            <a:avLst/>
          </a:prstGeom>
          <a:solidFill>
            <a:srgbClr val="BDFFBD"/>
          </a:solidFill>
          <a:ln w="28575">
            <a:solidFill>
              <a:srgbClr val="517A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SNE:</a:t>
            </a:r>
          </a:p>
          <a:p>
            <a:pPr algn="l"/>
            <a:endParaRPr lang="es-ES" sz="9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ACh contrae EEI</a:t>
            </a:r>
          </a:p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NO y VIP relajan EEI</a:t>
            </a:r>
          </a:p>
        </p:txBody>
      </p:sp>
      <p:sp>
        <p:nvSpPr>
          <p:cNvPr id="135191" name="Text Box 23"/>
          <p:cNvSpPr txBox="1">
            <a:spLocks noChangeArrowheads="1"/>
          </p:cNvSpPr>
          <p:nvPr/>
        </p:nvSpPr>
        <p:spPr bwMode="auto">
          <a:xfrm>
            <a:off x="6877050" y="908050"/>
            <a:ext cx="177482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/>
              <a:t>Control Neural</a:t>
            </a:r>
          </a:p>
        </p:txBody>
      </p:sp>
      <p:sp>
        <p:nvSpPr>
          <p:cNvPr id="135193" name="Oval 25"/>
          <p:cNvSpPr>
            <a:spLocks noChangeArrowheads="1"/>
          </p:cNvSpPr>
          <p:nvPr/>
        </p:nvSpPr>
        <p:spPr bwMode="auto">
          <a:xfrm>
            <a:off x="2484438" y="3860800"/>
            <a:ext cx="142875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76" name="Line 8"/>
          <p:cNvSpPr>
            <a:spLocks noChangeShapeType="1"/>
          </p:cNvSpPr>
          <p:nvPr/>
        </p:nvSpPr>
        <p:spPr bwMode="auto">
          <a:xfrm>
            <a:off x="1908175" y="3646488"/>
            <a:ext cx="647700" cy="287337"/>
          </a:xfrm>
          <a:prstGeom prst="line">
            <a:avLst/>
          </a:prstGeom>
          <a:noFill/>
          <a:ln w="38100">
            <a:solidFill>
              <a:srgbClr val="EA005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194" name="Text Box 26"/>
          <p:cNvSpPr txBox="1">
            <a:spLocks noChangeArrowheads="1"/>
          </p:cNvSpPr>
          <p:nvPr/>
        </p:nvSpPr>
        <p:spPr bwMode="auto">
          <a:xfrm>
            <a:off x="724581" y="2213656"/>
            <a:ext cx="11461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/>
              <a:t>Eferente </a:t>
            </a:r>
          </a:p>
          <a:p>
            <a:r>
              <a:rPr lang="es-ES_tradnl" sz="1600" b="1" dirty="0" err="1"/>
              <a:t>vagal</a:t>
            </a:r>
            <a:endParaRPr lang="es-ES_tradnl" sz="1600" b="1" dirty="0"/>
          </a:p>
        </p:txBody>
      </p:sp>
      <p:sp>
        <p:nvSpPr>
          <p:cNvPr id="135196" name="Rectangle 28"/>
          <p:cNvSpPr>
            <a:spLocks noChangeArrowheads="1"/>
          </p:cNvSpPr>
          <p:nvPr/>
        </p:nvSpPr>
        <p:spPr bwMode="auto">
          <a:xfrm>
            <a:off x="4932363" y="2349500"/>
            <a:ext cx="129540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5" name="Text Box 27"/>
          <p:cNvSpPr txBox="1">
            <a:spLocks noChangeArrowheads="1"/>
          </p:cNvSpPr>
          <p:nvPr/>
        </p:nvSpPr>
        <p:spPr bwMode="auto">
          <a:xfrm>
            <a:off x="4901294" y="2297112"/>
            <a:ext cx="11461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/>
              <a:t>Eferente </a:t>
            </a:r>
          </a:p>
          <a:p>
            <a:r>
              <a:rPr lang="es-ES_tradnl" sz="1600" b="1" dirty="0" err="1"/>
              <a:t>vagal</a:t>
            </a:r>
            <a:endParaRPr lang="es-ES_tradnl" sz="1600" b="1" dirty="0"/>
          </a:p>
        </p:txBody>
      </p:sp>
      <p:sp>
        <p:nvSpPr>
          <p:cNvPr id="135197" name="Oval 29"/>
          <p:cNvSpPr>
            <a:spLocks noChangeArrowheads="1"/>
          </p:cNvSpPr>
          <p:nvPr/>
        </p:nvSpPr>
        <p:spPr bwMode="auto">
          <a:xfrm>
            <a:off x="4211638" y="3500438"/>
            <a:ext cx="144462" cy="714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8" name="Rectangle 30"/>
          <p:cNvSpPr>
            <a:spLocks noChangeArrowheads="1"/>
          </p:cNvSpPr>
          <p:nvPr/>
        </p:nvSpPr>
        <p:spPr bwMode="auto">
          <a:xfrm>
            <a:off x="4859338" y="3213100"/>
            <a:ext cx="16573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9" name="Text Box 31"/>
          <p:cNvSpPr txBox="1">
            <a:spLocks noChangeArrowheads="1"/>
          </p:cNvSpPr>
          <p:nvPr/>
        </p:nvSpPr>
        <p:spPr bwMode="auto">
          <a:xfrm>
            <a:off x="2894951" y="3053897"/>
            <a:ext cx="12506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 smtClean="0"/>
              <a:t>Neuronas</a:t>
            </a:r>
            <a:endParaRPr lang="es-ES_tradnl" sz="1400" b="1" dirty="0"/>
          </a:p>
          <a:p>
            <a:r>
              <a:rPr lang="es-ES_tradnl" sz="1400" b="1" dirty="0"/>
              <a:t> </a:t>
            </a:r>
            <a:r>
              <a:rPr lang="es-ES_tradnl" sz="1400" b="1" dirty="0" err="1" smtClean="0"/>
              <a:t>mientéricas</a:t>
            </a:r>
            <a:endParaRPr lang="es-ES_tradnl" sz="1400" b="1" dirty="0"/>
          </a:p>
        </p:txBody>
      </p:sp>
      <p:sp>
        <p:nvSpPr>
          <p:cNvPr id="135177" name="Line 9"/>
          <p:cNvSpPr>
            <a:spLocks noChangeShapeType="1"/>
          </p:cNvSpPr>
          <p:nvPr/>
        </p:nvSpPr>
        <p:spPr bwMode="auto">
          <a:xfrm flipH="1" flipV="1">
            <a:off x="4356099" y="3573463"/>
            <a:ext cx="576263" cy="730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4971256" y="3538538"/>
            <a:ext cx="720725" cy="395287"/>
          </a:xfrm>
          <a:prstGeom prst="rect">
            <a:avLst/>
          </a:prstGeom>
          <a:solidFill>
            <a:srgbClr val="AFCF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NO</a:t>
            </a:r>
          </a:p>
        </p:txBody>
      </p:sp>
      <p:sp>
        <p:nvSpPr>
          <p:cNvPr id="135200" name="Rectangle 32"/>
          <p:cNvSpPr>
            <a:spLocks noChangeArrowheads="1"/>
          </p:cNvSpPr>
          <p:nvPr/>
        </p:nvSpPr>
        <p:spPr bwMode="auto">
          <a:xfrm>
            <a:off x="3059113" y="2492375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201" name="Text Box 33"/>
          <p:cNvSpPr txBox="1">
            <a:spLocks noChangeArrowheads="1"/>
          </p:cNvSpPr>
          <p:nvPr/>
        </p:nvSpPr>
        <p:spPr bwMode="auto">
          <a:xfrm>
            <a:off x="2943225" y="2417762"/>
            <a:ext cx="1168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/>
              <a:t>Aferente </a:t>
            </a:r>
          </a:p>
          <a:p>
            <a:r>
              <a:rPr lang="es-ES_tradnl" sz="1600" b="1" dirty="0" err="1"/>
              <a:t>vagal</a:t>
            </a:r>
            <a:endParaRPr lang="es-ES_tradnl" sz="1600" b="1" dirty="0"/>
          </a:p>
        </p:txBody>
      </p:sp>
      <p:sp>
        <p:nvSpPr>
          <p:cNvPr id="135202" name="Text Box 34"/>
          <p:cNvSpPr txBox="1">
            <a:spLocks noChangeArrowheads="1"/>
          </p:cNvSpPr>
          <p:nvPr/>
        </p:nvSpPr>
        <p:spPr bwMode="auto">
          <a:xfrm>
            <a:off x="6804025" y="404813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sp>
        <p:nvSpPr>
          <p:cNvPr id="135203" name="Freeform 35"/>
          <p:cNvSpPr>
            <a:spLocks/>
          </p:cNvSpPr>
          <p:nvPr/>
        </p:nvSpPr>
        <p:spPr bwMode="auto">
          <a:xfrm>
            <a:off x="2627313" y="2205038"/>
            <a:ext cx="215900" cy="1008062"/>
          </a:xfrm>
          <a:custGeom>
            <a:avLst/>
            <a:gdLst>
              <a:gd name="T0" fmla="*/ 0 w 136"/>
              <a:gd name="T1" fmla="*/ 635 h 635"/>
              <a:gd name="T2" fmla="*/ 91 w 136"/>
              <a:gd name="T3" fmla="*/ 136 h 635"/>
              <a:gd name="T4" fmla="*/ 136 w 136"/>
              <a:gd name="T5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" h="635">
                <a:moveTo>
                  <a:pt x="0" y="635"/>
                </a:moveTo>
                <a:cubicBezTo>
                  <a:pt x="34" y="438"/>
                  <a:pt x="68" y="242"/>
                  <a:pt x="91" y="136"/>
                </a:cubicBezTo>
                <a:cubicBezTo>
                  <a:pt x="114" y="30"/>
                  <a:pt x="129" y="23"/>
                  <a:pt x="136" y="0"/>
                </a:cubicBez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205" name="Freeform 37"/>
          <p:cNvSpPr>
            <a:spLocks/>
          </p:cNvSpPr>
          <p:nvPr/>
        </p:nvSpPr>
        <p:spPr bwMode="auto">
          <a:xfrm>
            <a:off x="1780949" y="1795463"/>
            <a:ext cx="504825" cy="1584325"/>
          </a:xfrm>
          <a:custGeom>
            <a:avLst/>
            <a:gdLst>
              <a:gd name="T0" fmla="*/ 318 w 318"/>
              <a:gd name="T1" fmla="*/ 0 h 998"/>
              <a:gd name="T2" fmla="*/ 182 w 318"/>
              <a:gd name="T3" fmla="*/ 136 h 998"/>
              <a:gd name="T4" fmla="*/ 46 w 318"/>
              <a:gd name="T5" fmla="*/ 363 h 998"/>
              <a:gd name="T6" fmla="*/ 0 w 318"/>
              <a:gd name="T7" fmla="*/ 816 h 998"/>
              <a:gd name="T8" fmla="*/ 46 w 318"/>
              <a:gd name="T9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998">
                <a:moveTo>
                  <a:pt x="318" y="0"/>
                </a:moveTo>
                <a:cubicBezTo>
                  <a:pt x="272" y="38"/>
                  <a:pt x="227" y="76"/>
                  <a:pt x="182" y="136"/>
                </a:cubicBezTo>
                <a:cubicBezTo>
                  <a:pt x="137" y="196"/>
                  <a:pt x="76" y="250"/>
                  <a:pt x="46" y="363"/>
                </a:cubicBezTo>
                <a:cubicBezTo>
                  <a:pt x="16" y="476"/>
                  <a:pt x="0" y="710"/>
                  <a:pt x="0" y="816"/>
                </a:cubicBezTo>
                <a:cubicBezTo>
                  <a:pt x="0" y="922"/>
                  <a:pt x="23" y="960"/>
                  <a:pt x="46" y="998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206" name="Freeform 38"/>
          <p:cNvSpPr>
            <a:spLocks/>
          </p:cNvSpPr>
          <p:nvPr/>
        </p:nvSpPr>
        <p:spPr bwMode="auto">
          <a:xfrm>
            <a:off x="4331836" y="1809751"/>
            <a:ext cx="275884" cy="1403349"/>
          </a:xfrm>
          <a:custGeom>
            <a:avLst/>
            <a:gdLst>
              <a:gd name="T0" fmla="*/ 0 w 953"/>
              <a:gd name="T1" fmla="*/ 0 h 1179"/>
              <a:gd name="T2" fmla="*/ 454 w 953"/>
              <a:gd name="T3" fmla="*/ 91 h 1179"/>
              <a:gd name="T4" fmla="*/ 817 w 953"/>
              <a:gd name="T5" fmla="*/ 454 h 1179"/>
              <a:gd name="T6" fmla="*/ 953 w 953"/>
              <a:gd name="T7" fmla="*/ 117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179">
                <a:moveTo>
                  <a:pt x="0" y="0"/>
                </a:moveTo>
                <a:cubicBezTo>
                  <a:pt x="159" y="7"/>
                  <a:pt x="318" y="15"/>
                  <a:pt x="454" y="91"/>
                </a:cubicBezTo>
                <a:cubicBezTo>
                  <a:pt x="590" y="167"/>
                  <a:pt x="734" y="273"/>
                  <a:pt x="817" y="454"/>
                </a:cubicBezTo>
                <a:cubicBezTo>
                  <a:pt x="900" y="635"/>
                  <a:pt x="926" y="907"/>
                  <a:pt x="953" y="1179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cxnSp>
        <p:nvCxnSpPr>
          <p:cNvPr id="3" name="2 Conector recto de flecha"/>
          <p:cNvCxnSpPr/>
          <p:nvPr/>
        </p:nvCxnSpPr>
        <p:spPr bwMode="auto">
          <a:xfrm flipH="1">
            <a:off x="2371725" y="3344409"/>
            <a:ext cx="687388" cy="2274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3 Elipse"/>
          <p:cNvSpPr/>
          <p:nvPr/>
        </p:nvSpPr>
        <p:spPr bwMode="auto">
          <a:xfrm>
            <a:off x="4449763" y="3344409"/>
            <a:ext cx="409575" cy="19174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" name="5 Conector recto de flecha"/>
          <p:cNvCxnSpPr/>
          <p:nvPr/>
        </p:nvCxnSpPr>
        <p:spPr bwMode="auto">
          <a:xfrm>
            <a:off x="3892550" y="3344409"/>
            <a:ext cx="334963" cy="306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6527800" y="6620329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148941" y="4435445"/>
            <a:ext cx="872355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dirty="0" smtClean="0"/>
              <a:t>Atrás</a:t>
            </a:r>
            <a:endParaRPr lang="es-VE" dirty="0"/>
          </a:p>
        </p:txBody>
      </p:sp>
      <p:sp>
        <p:nvSpPr>
          <p:cNvPr id="37" name="36 CuadroTexto"/>
          <p:cNvSpPr txBox="1"/>
          <p:nvPr/>
        </p:nvSpPr>
        <p:spPr>
          <a:xfrm>
            <a:off x="5753236" y="3663558"/>
            <a:ext cx="1261885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Adelante</a:t>
            </a:r>
            <a:endParaRPr lang="es-VE" dirty="0"/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166127" y="6184900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5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5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2000"/>
                                        <p:tgtEl>
                                          <p:spTgt spid="13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5" grpId="0" animBg="1"/>
      <p:bldP spid="135179" grpId="0" animBg="1"/>
      <p:bldP spid="135182" grpId="0" animBg="1"/>
      <p:bldP spid="135183" grpId="0" animBg="1"/>
      <p:bldP spid="135184" grpId="0" animBg="1"/>
      <p:bldP spid="135190" grpId="0" animBg="1"/>
      <p:bldP spid="135191" grpId="0" animBg="1"/>
      <p:bldP spid="135176" grpId="0" animBg="1"/>
      <p:bldP spid="135194" grpId="0"/>
      <p:bldP spid="135195" grpId="0"/>
      <p:bldP spid="135199" grpId="0"/>
      <p:bldP spid="135177" grpId="0" animBg="1"/>
      <p:bldP spid="135174" grpId="0" animBg="1"/>
      <p:bldP spid="135201" grpId="0"/>
      <p:bldP spid="135203" grpId="0" animBg="1"/>
      <p:bldP spid="135205" grpId="0" animBg="1"/>
      <p:bldP spid="13520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12" name="Text Box 28"/>
          <p:cNvSpPr txBox="1">
            <a:spLocks noChangeArrowheads="1"/>
          </p:cNvSpPr>
          <p:nvPr/>
        </p:nvSpPr>
        <p:spPr bwMode="auto">
          <a:xfrm>
            <a:off x="6804025" y="476250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sp>
        <p:nvSpPr>
          <p:cNvPr id="170017" name="Text Box 33"/>
          <p:cNvSpPr txBox="1">
            <a:spLocks noChangeArrowheads="1"/>
          </p:cNvSpPr>
          <p:nvPr/>
        </p:nvSpPr>
        <p:spPr bwMode="auto">
          <a:xfrm>
            <a:off x="6926263" y="1052513"/>
            <a:ext cx="1741487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/>
              <a:t>Control vagal</a:t>
            </a:r>
          </a:p>
          <a:p>
            <a:r>
              <a:rPr lang="es-ES_tradnl"/>
              <a:t>EEI</a:t>
            </a:r>
          </a:p>
        </p:txBody>
      </p:sp>
      <p:sp>
        <p:nvSpPr>
          <p:cNvPr id="170018" name="Line 34"/>
          <p:cNvSpPr>
            <a:spLocks noChangeShapeType="1"/>
          </p:cNvSpPr>
          <p:nvPr/>
        </p:nvSpPr>
        <p:spPr bwMode="auto">
          <a:xfrm>
            <a:off x="2413000" y="3178175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19" name="Line 35"/>
          <p:cNvSpPr>
            <a:spLocks noChangeShapeType="1"/>
          </p:cNvSpPr>
          <p:nvPr/>
        </p:nvSpPr>
        <p:spPr bwMode="auto">
          <a:xfrm>
            <a:off x="2484438" y="4041775"/>
            <a:ext cx="5688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2" name="Line 38"/>
          <p:cNvSpPr>
            <a:spLocks noChangeShapeType="1"/>
          </p:cNvSpPr>
          <p:nvPr/>
        </p:nvSpPr>
        <p:spPr bwMode="auto">
          <a:xfrm>
            <a:off x="56530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3" name="Line 39"/>
          <p:cNvSpPr>
            <a:spLocks noChangeShapeType="1"/>
          </p:cNvSpPr>
          <p:nvPr/>
        </p:nvSpPr>
        <p:spPr bwMode="auto">
          <a:xfrm>
            <a:off x="57245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4" name="Line 40"/>
          <p:cNvSpPr>
            <a:spLocks noChangeShapeType="1"/>
          </p:cNvSpPr>
          <p:nvPr/>
        </p:nvSpPr>
        <p:spPr bwMode="auto">
          <a:xfrm>
            <a:off x="57975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5" name="Line 41"/>
          <p:cNvSpPr>
            <a:spLocks noChangeShapeType="1"/>
          </p:cNvSpPr>
          <p:nvPr/>
        </p:nvSpPr>
        <p:spPr bwMode="auto">
          <a:xfrm>
            <a:off x="58689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6" name="Line 42"/>
          <p:cNvSpPr>
            <a:spLocks noChangeShapeType="1"/>
          </p:cNvSpPr>
          <p:nvPr/>
        </p:nvSpPr>
        <p:spPr bwMode="auto">
          <a:xfrm>
            <a:off x="59404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7" name="Line 43"/>
          <p:cNvSpPr>
            <a:spLocks noChangeShapeType="1"/>
          </p:cNvSpPr>
          <p:nvPr/>
        </p:nvSpPr>
        <p:spPr bwMode="auto">
          <a:xfrm>
            <a:off x="60134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8" name="Line 44"/>
          <p:cNvSpPr>
            <a:spLocks noChangeShapeType="1"/>
          </p:cNvSpPr>
          <p:nvPr/>
        </p:nvSpPr>
        <p:spPr bwMode="auto">
          <a:xfrm>
            <a:off x="60848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9" name="Line 45"/>
          <p:cNvSpPr>
            <a:spLocks noChangeShapeType="1"/>
          </p:cNvSpPr>
          <p:nvPr/>
        </p:nvSpPr>
        <p:spPr bwMode="auto">
          <a:xfrm>
            <a:off x="61563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0" name="Line 46"/>
          <p:cNvSpPr>
            <a:spLocks noChangeShapeType="1"/>
          </p:cNvSpPr>
          <p:nvPr/>
        </p:nvSpPr>
        <p:spPr bwMode="auto">
          <a:xfrm>
            <a:off x="62293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1" name="Line 47"/>
          <p:cNvSpPr>
            <a:spLocks noChangeShapeType="1"/>
          </p:cNvSpPr>
          <p:nvPr/>
        </p:nvSpPr>
        <p:spPr bwMode="auto">
          <a:xfrm>
            <a:off x="63007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2" name="Line 48"/>
          <p:cNvSpPr>
            <a:spLocks noChangeShapeType="1"/>
          </p:cNvSpPr>
          <p:nvPr/>
        </p:nvSpPr>
        <p:spPr bwMode="auto">
          <a:xfrm>
            <a:off x="63722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3" name="Line 49"/>
          <p:cNvSpPr>
            <a:spLocks noChangeShapeType="1"/>
          </p:cNvSpPr>
          <p:nvPr/>
        </p:nvSpPr>
        <p:spPr bwMode="auto">
          <a:xfrm>
            <a:off x="64452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4" name="Line 50"/>
          <p:cNvSpPr>
            <a:spLocks noChangeShapeType="1"/>
          </p:cNvSpPr>
          <p:nvPr/>
        </p:nvSpPr>
        <p:spPr bwMode="auto">
          <a:xfrm>
            <a:off x="65166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5" name="Line 51"/>
          <p:cNvSpPr>
            <a:spLocks noChangeShapeType="1"/>
          </p:cNvSpPr>
          <p:nvPr/>
        </p:nvSpPr>
        <p:spPr bwMode="auto">
          <a:xfrm>
            <a:off x="65881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6" name="Line 52"/>
          <p:cNvSpPr>
            <a:spLocks noChangeShapeType="1"/>
          </p:cNvSpPr>
          <p:nvPr/>
        </p:nvSpPr>
        <p:spPr bwMode="auto">
          <a:xfrm>
            <a:off x="66611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7" name="Line 53"/>
          <p:cNvSpPr>
            <a:spLocks noChangeShapeType="1"/>
          </p:cNvSpPr>
          <p:nvPr/>
        </p:nvSpPr>
        <p:spPr bwMode="auto">
          <a:xfrm>
            <a:off x="67325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8" name="Line 54"/>
          <p:cNvSpPr>
            <a:spLocks noChangeShapeType="1"/>
          </p:cNvSpPr>
          <p:nvPr/>
        </p:nvSpPr>
        <p:spPr bwMode="auto">
          <a:xfrm>
            <a:off x="6805613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9" name="Line 55"/>
          <p:cNvSpPr>
            <a:spLocks noChangeShapeType="1"/>
          </p:cNvSpPr>
          <p:nvPr/>
        </p:nvSpPr>
        <p:spPr bwMode="auto">
          <a:xfrm>
            <a:off x="68770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0" name="Line 56"/>
          <p:cNvSpPr>
            <a:spLocks noChangeShapeType="1"/>
          </p:cNvSpPr>
          <p:nvPr/>
        </p:nvSpPr>
        <p:spPr bwMode="auto">
          <a:xfrm>
            <a:off x="69484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1" name="Line 57"/>
          <p:cNvSpPr>
            <a:spLocks noChangeShapeType="1"/>
          </p:cNvSpPr>
          <p:nvPr/>
        </p:nvSpPr>
        <p:spPr bwMode="auto">
          <a:xfrm>
            <a:off x="7021513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2" name="Line 58"/>
          <p:cNvSpPr>
            <a:spLocks noChangeShapeType="1"/>
          </p:cNvSpPr>
          <p:nvPr/>
        </p:nvSpPr>
        <p:spPr bwMode="auto">
          <a:xfrm>
            <a:off x="70929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3" name="Line 59"/>
          <p:cNvSpPr>
            <a:spLocks noChangeShapeType="1"/>
          </p:cNvSpPr>
          <p:nvPr/>
        </p:nvSpPr>
        <p:spPr bwMode="auto">
          <a:xfrm>
            <a:off x="28448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4" name="Line 60"/>
          <p:cNvSpPr>
            <a:spLocks noChangeShapeType="1"/>
          </p:cNvSpPr>
          <p:nvPr/>
        </p:nvSpPr>
        <p:spPr bwMode="auto">
          <a:xfrm>
            <a:off x="29162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5" name="Line 61"/>
          <p:cNvSpPr>
            <a:spLocks noChangeShapeType="1"/>
          </p:cNvSpPr>
          <p:nvPr/>
        </p:nvSpPr>
        <p:spPr bwMode="auto">
          <a:xfrm>
            <a:off x="29892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6" name="Line 62"/>
          <p:cNvSpPr>
            <a:spLocks noChangeShapeType="1"/>
          </p:cNvSpPr>
          <p:nvPr/>
        </p:nvSpPr>
        <p:spPr bwMode="auto">
          <a:xfrm>
            <a:off x="30607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7" name="Line 63"/>
          <p:cNvSpPr>
            <a:spLocks noChangeShapeType="1"/>
          </p:cNvSpPr>
          <p:nvPr/>
        </p:nvSpPr>
        <p:spPr bwMode="auto">
          <a:xfrm>
            <a:off x="31321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8" name="Line 64"/>
          <p:cNvSpPr>
            <a:spLocks noChangeShapeType="1"/>
          </p:cNvSpPr>
          <p:nvPr/>
        </p:nvSpPr>
        <p:spPr bwMode="auto">
          <a:xfrm>
            <a:off x="32051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9" name="Line 65"/>
          <p:cNvSpPr>
            <a:spLocks noChangeShapeType="1"/>
          </p:cNvSpPr>
          <p:nvPr/>
        </p:nvSpPr>
        <p:spPr bwMode="auto">
          <a:xfrm>
            <a:off x="32766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0" name="Line 66"/>
          <p:cNvSpPr>
            <a:spLocks noChangeShapeType="1"/>
          </p:cNvSpPr>
          <p:nvPr/>
        </p:nvSpPr>
        <p:spPr bwMode="auto">
          <a:xfrm>
            <a:off x="33480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1" name="Line 67"/>
          <p:cNvSpPr>
            <a:spLocks noChangeShapeType="1"/>
          </p:cNvSpPr>
          <p:nvPr/>
        </p:nvSpPr>
        <p:spPr bwMode="auto">
          <a:xfrm>
            <a:off x="34210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2" name="Line 68"/>
          <p:cNvSpPr>
            <a:spLocks noChangeShapeType="1"/>
          </p:cNvSpPr>
          <p:nvPr/>
        </p:nvSpPr>
        <p:spPr bwMode="auto">
          <a:xfrm>
            <a:off x="34925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3" name="Line 69"/>
          <p:cNvSpPr>
            <a:spLocks noChangeShapeType="1"/>
          </p:cNvSpPr>
          <p:nvPr/>
        </p:nvSpPr>
        <p:spPr bwMode="auto">
          <a:xfrm>
            <a:off x="35639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4" name="Line 70"/>
          <p:cNvSpPr>
            <a:spLocks noChangeShapeType="1"/>
          </p:cNvSpPr>
          <p:nvPr/>
        </p:nvSpPr>
        <p:spPr bwMode="auto">
          <a:xfrm>
            <a:off x="36369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5" name="Line 71"/>
          <p:cNvSpPr>
            <a:spLocks noChangeShapeType="1"/>
          </p:cNvSpPr>
          <p:nvPr/>
        </p:nvSpPr>
        <p:spPr bwMode="auto">
          <a:xfrm>
            <a:off x="37084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6" name="Line 72"/>
          <p:cNvSpPr>
            <a:spLocks noChangeShapeType="1"/>
          </p:cNvSpPr>
          <p:nvPr/>
        </p:nvSpPr>
        <p:spPr bwMode="auto">
          <a:xfrm>
            <a:off x="37798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7" name="Line 73"/>
          <p:cNvSpPr>
            <a:spLocks noChangeShapeType="1"/>
          </p:cNvSpPr>
          <p:nvPr/>
        </p:nvSpPr>
        <p:spPr bwMode="auto">
          <a:xfrm>
            <a:off x="38528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8" name="Line 74"/>
          <p:cNvSpPr>
            <a:spLocks noChangeShapeType="1"/>
          </p:cNvSpPr>
          <p:nvPr/>
        </p:nvSpPr>
        <p:spPr bwMode="auto">
          <a:xfrm>
            <a:off x="39243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9" name="Line 75"/>
          <p:cNvSpPr>
            <a:spLocks noChangeShapeType="1"/>
          </p:cNvSpPr>
          <p:nvPr/>
        </p:nvSpPr>
        <p:spPr bwMode="auto">
          <a:xfrm>
            <a:off x="3997325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0" name="Line 76"/>
          <p:cNvSpPr>
            <a:spLocks noChangeShapeType="1"/>
          </p:cNvSpPr>
          <p:nvPr/>
        </p:nvSpPr>
        <p:spPr bwMode="auto">
          <a:xfrm>
            <a:off x="40687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1" name="Line 77"/>
          <p:cNvSpPr>
            <a:spLocks noChangeShapeType="1"/>
          </p:cNvSpPr>
          <p:nvPr/>
        </p:nvSpPr>
        <p:spPr bwMode="auto">
          <a:xfrm>
            <a:off x="41402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2" name="Line 78"/>
          <p:cNvSpPr>
            <a:spLocks noChangeShapeType="1"/>
          </p:cNvSpPr>
          <p:nvPr/>
        </p:nvSpPr>
        <p:spPr bwMode="auto">
          <a:xfrm>
            <a:off x="4213225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3" name="Line 79"/>
          <p:cNvSpPr>
            <a:spLocks noChangeShapeType="1"/>
          </p:cNvSpPr>
          <p:nvPr/>
        </p:nvSpPr>
        <p:spPr bwMode="auto">
          <a:xfrm>
            <a:off x="42846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4" name="Text Box 80"/>
          <p:cNvSpPr txBox="1">
            <a:spLocks noChangeArrowheads="1"/>
          </p:cNvSpPr>
          <p:nvPr/>
        </p:nvSpPr>
        <p:spPr bwMode="auto">
          <a:xfrm>
            <a:off x="481477" y="2708920"/>
            <a:ext cx="21691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Descarga</a:t>
            </a:r>
          </a:p>
          <a:p>
            <a:r>
              <a:rPr lang="es-ES" sz="1600" b="1" dirty="0" err="1" smtClean="0"/>
              <a:t>Moton</a:t>
            </a:r>
            <a:r>
              <a:rPr lang="es-ES" sz="1600" b="1" dirty="0" smtClean="0"/>
              <a:t>. </a:t>
            </a:r>
            <a:r>
              <a:rPr lang="es-ES" sz="1600" b="1" dirty="0"/>
              <a:t>Inhibidoras </a:t>
            </a:r>
          </a:p>
        </p:txBody>
      </p:sp>
      <p:sp>
        <p:nvSpPr>
          <p:cNvPr id="170065" name="Text Box 81"/>
          <p:cNvSpPr txBox="1">
            <a:spLocks noChangeArrowheads="1"/>
          </p:cNvSpPr>
          <p:nvPr/>
        </p:nvSpPr>
        <p:spPr bwMode="auto">
          <a:xfrm>
            <a:off x="479657" y="3573016"/>
            <a:ext cx="22172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Descarga</a:t>
            </a:r>
          </a:p>
          <a:p>
            <a:r>
              <a:rPr lang="es-ES" sz="1600" b="1" dirty="0" err="1" smtClean="0"/>
              <a:t>Moton</a:t>
            </a:r>
            <a:r>
              <a:rPr lang="es-ES" sz="1600" b="1" dirty="0" smtClean="0"/>
              <a:t>. </a:t>
            </a:r>
            <a:r>
              <a:rPr lang="es-ES" sz="1600" b="1" dirty="0"/>
              <a:t>Excitadoras </a:t>
            </a:r>
          </a:p>
        </p:txBody>
      </p:sp>
      <p:sp>
        <p:nvSpPr>
          <p:cNvPr id="170066" name="Text Box 82"/>
          <p:cNvSpPr txBox="1">
            <a:spLocks noChangeArrowheads="1"/>
          </p:cNvSpPr>
          <p:nvPr/>
        </p:nvSpPr>
        <p:spPr bwMode="auto">
          <a:xfrm>
            <a:off x="899592" y="4653136"/>
            <a:ext cx="1327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Presión EEI</a:t>
            </a:r>
          </a:p>
        </p:txBody>
      </p:sp>
      <p:sp>
        <p:nvSpPr>
          <p:cNvPr id="170067" name="Text Box 83"/>
          <p:cNvSpPr txBox="1">
            <a:spLocks noChangeArrowheads="1"/>
          </p:cNvSpPr>
          <p:nvPr/>
        </p:nvSpPr>
        <p:spPr bwMode="auto">
          <a:xfrm>
            <a:off x="5412808" y="5296247"/>
            <a:ext cx="21605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Relajación Deglución</a:t>
            </a:r>
          </a:p>
          <a:p>
            <a:r>
              <a:rPr lang="es-ES" sz="1600" b="1" dirty="0"/>
              <a:t>VIP, NO</a:t>
            </a:r>
          </a:p>
        </p:txBody>
      </p:sp>
      <p:sp>
        <p:nvSpPr>
          <p:cNvPr id="170068" name="Text Box 84"/>
          <p:cNvSpPr txBox="1">
            <a:spLocks noChangeArrowheads="1"/>
          </p:cNvSpPr>
          <p:nvPr/>
        </p:nvSpPr>
        <p:spPr bwMode="auto">
          <a:xfrm>
            <a:off x="2771775" y="4936207"/>
            <a:ext cx="1308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Contracción</a:t>
            </a:r>
          </a:p>
          <a:p>
            <a:r>
              <a:rPr lang="es-ES" sz="1600" b="1" dirty="0" err="1">
                <a:solidFill>
                  <a:srgbClr val="0000CC"/>
                </a:solidFill>
              </a:rPr>
              <a:t>ACh</a:t>
            </a:r>
            <a:endParaRPr lang="es-ES" sz="1600" b="1" dirty="0">
              <a:solidFill>
                <a:srgbClr val="0000CC"/>
              </a:solidFill>
            </a:endParaRPr>
          </a:p>
        </p:txBody>
      </p:sp>
      <p:sp>
        <p:nvSpPr>
          <p:cNvPr id="170069" name="Text Box 85"/>
          <p:cNvSpPr txBox="1">
            <a:spLocks noChangeArrowheads="1"/>
          </p:cNvSpPr>
          <p:nvPr/>
        </p:nvSpPr>
        <p:spPr bwMode="auto">
          <a:xfrm>
            <a:off x="710861" y="476250"/>
            <a:ext cx="3583781" cy="215443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dirty="0"/>
              <a:t>En esfínteres las motoneuronas inhibidoras están </a:t>
            </a:r>
            <a:r>
              <a:rPr lang="es-ES" sz="1800" dirty="0" smtClean="0"/>
              <a:t>inhibidas (mus. contraído), </a:t>
            </a:r>
            <a:r>
              <a:rPr lang="es-ES" sz="1800" dirty="0"/>
              <a:t>sólo se activan cuando se necesita que se abran los esfínteres</a:t>
            </a:r>
          </a:p>
          <a:p>
            <a:pPr algn="l"/>
            <a:endParaRPr lang="es-ES" sz="800" dirty="0"/>
          </a:p>
          <a:p>
            <a:pPr algn="l"/>
            <a:r>
              <a:rPr lang="es-ES" sz="1800" dirty="0"/>
              <a:t>Ej. EEI al deglutir se relaja por control </a:t>
            </a:r>
            <a:r>
              <a:rPr lang="es-ES" sz="1800" dirty="0" err="1"/>
              <a:t>vagal</a:t>
            </a:r>
            <a:endParaRPr lang="es-ES" sz="1800" dirty="0"/>
          </a:p>
        </p:txBody>
      </p:sp>
      <p:sp>
        <p:nvSpPr>
          <p:cNvPr id="170070" name="Freeform 86"/>
          <p:cNvSpPr>
            <a:spLocks/>
          </p:cNvSpPr>
          <p:nvPr/>
        </p:nvSpPr>
        <p:spPr bwMode="auto">
          <a:xfrm>
            <a:off x="2266950" y="4653136"/>
            <a:ext cx="6192838" cy="587375"/>
          </a:xfrm>
          <a:custGeom>
            <a:avLst/>
            <a:gdLst>
              <a:gd name="T0" fmla="*/ 0 w 3901"/>
              <a:gd name="T1" fmla="*/ 98 h 370"/>
              <a:gd name="T2" fmla="*/ 1724 w 3901"/>
              <a:gd name="T3" fmla="*/ 98 h 370"/>
              <a:gd name="T4" fmla="*/ 2042 w 3901"/>
              <a:gd name="T5" fmla="*/ 98 h 370"/>
              <a:gd name="T6" fmla="*/ 2314 w 3901"/>
              <a:gd name="T7" fmla="*/ 325 h 370"/>
              <a:gd name="T8" fmla="*/ 2949 w 3901"/>
              <a:gd name="T9" fmla="*/ 325 h 370"/>
              <a:gd name="T10" fmla="*/ 3130 w 3901"/>
              <a:gd name="T11" fmla="*/ 53 h 370"/>
              <a:gd name="T12" fmla="*/ 3629 w 3901"/>
              <a:gd name="T13" fmla="*/ 8 h 370"/>
              <a:gd name="T14" fmla="*/ 3901 w 3901"/>
              <a:gd name="T15" fmla="*/ 98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01" h="370">
                <a:moveTo>
                  <a:pt x="0" y="98"/>
                </a:moveTo>
                <a:cubicBezTo>
                  <a:pt x="692" y="98"/>
                  <a:pt x="1384" y="98"/>
                  <a:pt x="1724" y="98"/>
                </a:cubicBezTo>
                <a:cubicBezTo>
                  <a:pt x="2064" y="98"/>
                  <a:pt x="1944" y="60"/>
                  <a:pt x="2042" y="98"/>
                </a:cubicBezTo>
                <a:cubicBezTo>
                  <a:pt x="2140" y="136"/>
                  <a:pt x="2163" y="287"/>
                  <a:pt x="2314" y="325"/>
                </a:cubicBezTo>
                <a:cubicBezTo>
                  <a:pt x="2465" y="363"/>
                  <a:pt x="2813" y="370"/>
                  <a:pt x="2949" y="325"/>
                </a:cubicBezTo>
                <a:cubicBezTo>
                  <a:pt x="3085" y="280"/>
                  <a:pt x="3017" y="106"/>
                  <a:pt x="3130" y="53"/>
                </a:cubicBezTo>
                <a:cubicBezTo>
                  <a:pt x="3243" y="0"/>
                  <a:pt x="3501" y="1"/>
                  <a:pt x="3629" y="8"/>
                </a:cubicBezTo>
                <a:cubicBezTo>
                  <a:pt x="3757" y="15"/>
                  <a:pt x="3856" y="83"/>
                  <a:pt x="3901" y="98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1" name="Line 87"/>
          <p:cNvSpPr>
            <a:spLocks noChangeShapeType="1"/>
          </p:cNvSpPr>
          <p:nvPr/>
        </p:nvSpPr>
        <p:spPr bwMode="auto">
          <a:xfrm>
            <a:off x="2771775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2" name="Line 88"/>
          <p:cNvSpPr>
            <a:spLocks noChangeShapeType="1"/>
          </p:cNvSpPr>
          <p:nvPr/>
        </p:nvSpPr>
        <p:spPr bwMode="auto">
          <a:xfrm>
            <a:off x="27003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3" name="Oval 89"/>
          <p:cNvSpPr>
            <a:spLocks noChangeArrowheads="1"/>
          </p:cNvSpPr>
          <p:nvPr/>
        </p:nvSpPr>
        <p:spPr bwMode="auto">
          <a:xfrm>
            <a:off x="539750" y="594995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74" name="Line 90"/>
          <p:cNvSpPr>
            <a:spLocks noChangeShapeType="1"/>
          </p:cNvSpPr>
          <p:nvPr/>
        </p:nvSpPr>
        <p:spPr bwMode="auto">
          <a:xfrm>
            <a:off x="755650" y="60928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5" name="Text Box 91"/>
          <p:cNvSpPr txBox="1">
            <a:spLocks noChangeArrowheads="1"/>
          </p:cNvSpPr>
          <p:nvPr/>
        </p:nvSpPr>
        <p:spPr bwMode="auto">
          <a:xfrm>
            <a:off x="1411288" y="5876925"/>
            <a:ext cx="280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&lt;</a:t>
            </a:r>
          </a:p>
        </p:txBody>
      </p:sp>
      <p:sp>
        <p:nvSpPr>
          <p:cNvPr id="170076" name="Oval 92"/>
          <p:cNvSpPr>
            <a:spLocks noChangeArrowheads="1"/>
          </p:cNvSpPr>
          <p:nvPr/>
        </p:nvSpPr>
        <p:spPr bwMode="auto">
          <a:xfrm>
            <a:off x="1619250" y="594995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77" name="Line 93"/>
          <p:cNvSpPr>
            <a:spLocks noChangeShapeType="1"/>
          </p:cNvSpPr>
          <p:nvPr/>
        </p:nvSpPr>
        <p:spPr bwMode="auto">
          <a:xfrm>
            <a:off x="1835150" y="60928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8" name="Text Box 94"/>
          <p:cNvSpPr txBox="1">
            <a:spLocks noChangeArrowheads="1"/>
          </p:cNvSpPr>
          <p:nvPr/>
        </p:nvSpPr>
        <p:spPr bwMode="auto">
          <a:xfrm>
            <a:off x="2555875" y="5876925"/>
            <a:ext cx="280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&lt;</a:t>
            </a:r>
          </a:p>
        </p:txBody>
      </p:sp>
      <p:sp>
        <p:nvSpPr>
          <p:cNvPr id="170079" name="Text Box 95"/>
          <p:cNvSpPr txBox="1">
            <a:spLocks noChangeArrowheads="1"/>
          </p:cNvSpPr>
          <p:nvPr/>
        </p:nvSpPr>
        <p:spPr bwMode="auto">
          <a:xfrm>
            <a:off x="171451" y="6165850"/>
            <a:ext cx="12398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/>
              <a:t>interneurona</a:t>
            </a:r>
            <a:endParaRPr lang="es-ES" sz="1400" dirty="0"/>
          </a:p>
        </p:txBody>
      </p:sp>
      <p:sp>
        <p:nvSpPr>
          <p:cNvPr id="170080" name="Text Box 96"/>
          <p:cNvSpPr txBox="1">
            <a:spLocks noChangeArrowheads="1"/>
          </p:cNvSpPr>
          <p:nvPr/>
        </p:nvSpPr>
        <p:spPr bwMode="auto">
          <a:xfrm>
            <a:off x="1316718" y="5544684"/>
            <a:ext cx="477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(-)</a:t>
            </a:r>
          </a:p>
        </p:txBody>
      </p:sp>
      <p:sp>
        <p:nvSpPr>
          <p:cNvPr id="170081" name="Text Box 97"/>
          <p:cNvSpPr txBox="1">
            <a:spLocks noChangeArrowheads="1"/>
          </p:cNvSpPr>
          <p:nvPr/>
        </p:nvSpPr>
        <p:spPr bwMode="auto">
          <a:xfrm>
            <a:off x="1380803" y="6165850"/>
            <a:ext cx="16754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smtClean="0"/>
              <a:t> </a:t>
            </a:r>
            <a:r>
              <a:rPr lang="es-ES" sz="1400" dirty="0" err="1" smtClean="0"/>
              <a:t>moton</a:t>
            </a:r>
            <a:r>
              <a:rPr lang="es-ES" sz="1400" dirty="0"/>
              <a:t>. inhibidora</a:t>
            </a:r>
          </a:p>
        </p:txBody>
      </p:sp>
      <p:sp>
        <p:nvSpPr>
          <p:cNvPr id="170082" name="Text Box 98"/>
          <p:cNvSpPr txBox="1">
            <a:spLocks noChangeArrowheads="1"/>
          </p:cNvSpPr>
          <p:nvPr/>
        </p:nvSpPr>
        <p:spPr bwMode="auto">
          <a:xfrm>
            <a:off x="2484438" y="5589588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(-)</a:t>
            </a:r>
          </a:p>
        </p:txBody>
      </p:sp>
      <p:sp>
        <p:nvSpPr>
          <p:cNvPr id="170083" name="Freeform 99"/>
          <p:cNvSpPr>
            <a:spLocks/>
          </p:cNvSpPr>
          <p:nvPr/>
        </p:nvSpPr>
        <p:spPr bwMode="auto">
          <a:xfrm>
            <a:off x="2932113" y="5807075"/>
            <a:ext cx="57150" cy="434975"/>
          </a:xfrm>
          <a:custGeom>
            <a:avLst/>
            <a:gdLst>
              <a:gd name="T0" fmla="*/ 36 w 36"/>
              <a:gd name="T1" fmla="*/ 0 h 274"/>
              <a:gd name="T2" fmla="*/ 0 w 36"/>
              <a:gd name="T3" fmla="*/ 91 h 274"/>
              <a:gd name="T4" fmla="*/ 9 w 36"/>
              <a:gd name="T5" fmla="*/ 238 h 274"/>
              <a:gd name="T6" fmla="*/ 18 w 36"/>
              <a:gd name="T7" fmla="*/ 274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274">
                <a:moveTo>
                  <a:pt x="36" y="0"/>
                </a:moveTo>
                <a:cubicBezTo>
                  <a:pt x="27" y="36"/>
                  <a:pt x="20" y="60"/>
                  <a:pt x="0" y="91"/>
                </a:cubicBezTo>
                <a:cubicBezTo>
                  <a:pt x="3" y="140"/>
                  <a:pt x="4" y="189"/>
                  <a:pt x="9" y="238"/>
                </a:cubicBezTo>
                <a:cubicBezTo>
                  <a:pt x="10" y="250"/>
                  <a:pt x="18" y="274"/>
                  <a:pt x="18" y="274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84" name="Freeform 100"/>
          <p:cNvSpPr>
            <a:spLocks/>
          </p:cNvSpPr>
          <p:nvPr/>
        </p:nvSpPr>
        <p:spPr bwMode="auto">
          <a:xfrm>
            <a:off x="3048000" y="5821363"/>
            <a:ext cx="58738" cy="465137"/>
          </a:xfrm>
          <a:custGeom>
            <a:avLst/>
            <a:gdLst>
              <a:gd name="T0" fmla="*/ 37 w 37"/>
              <a:gd name="T1" fmla="*/ 0 h 293"/>
              <a:gd name="T2" fmla="*/ 0 w 37"/>
              <a:gd name="T3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" h="293">
                <a:moveTo>
                  <a:pt x="37" y="0"/>
                </a:moveTo>
                <a:cubicBezTo>
                  <a:pt x="17" y="108"/>
                  <a:pt x="0" y="178"/>
                  <a:pt x="0" y="29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85" name="Line 101"/>
          <p:cNvSpPr>
            <a:spLocks noChangeShapeType="1"/>
          </p:cNvSpPr>
          <p:nvPr/>
        </p:nvSpPr>
        <p:spPr bwMode="auto">
          <a:xfrm flipH="1">
            <a:off x="2987675" y="5805488"/>
            <a:ext cx="71438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86" name="Freeform 102"/>
          <p:cNvSpPr>
            <a:spLocks/>
          </p:cNvSpPr>
          <p:nvPr/>
        </p:nvSpPr>
        <p:spPr bwMode="auto">
          <a:xfrm>
            <a:off x="3121025" y="5821363"/>
            <a:ext cx="107950" cy="449262"/>
          </a:xfrm>
          <a:custGeom>
            <a:avLst/>
            <a:gdLst>
              <a:gd name="T0" fmla="*/ 36 w 68"/>
              <a:gd name="T1" fmla="*/ 0 h 283"/>
              <a:gd name="T2" fmla="*/ 45 w 68"/>
              <a:gd name="T3" fmla="*/ 238 h 283"/>
              <a:gd name="T4" fmla="*/ 0 w 68"/>
              <a:gd name="T5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" h="283">
                <a:moveTo>
                  <a:pt x="36" y="0"/>
                </a:moveTo>
                <a:cubicBezTo>
                  <a:pt x="47" y="93"/>
                  <a:pt x="68" y="134"/>
                  <a:pt x="45" y="238"/>
                </a:cubicBezTo>
                <a:cubicBezTo>
                  <a:pt x="45" y="238"/>
                  <a:pt x="5" y="278"/>
                  <a:pt x="0" y="28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87" name="Text Box 103"/>
          <p:cNvSpPr txBox="1">
            <a:spLocks noChangeArrowheads="1"/>
          </p:cNvSpPr>
          <p:nvPr/>
        </p:nvSpPr>
        <p:spPr bwMode="auto">
          <a:xfrm>
            <a:off x="3271838" y="5864225"/>
            <a:ext cx="1066319" cy="523220"/>
          </a:xfrm>
          <a:prstGeom prst="rect">
            <a:avLst/>
          </a:prstGeom>
          <a:solidFill>
            <a:srgbClr val="FF999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</a:t>
            </a:r>
          </a:p>
          <a:p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contraído </a:t>
            </a:r>
          </a:p>
        </p:txBody>
      </p:sp>
      <p:sp>
        <p:nvSpPr>
          <p:cNvPr id="170088" name="Oval 104"/>
          <p:cNvSpPr>
            <a:spLocks noChangeArrowheads="1"/>
          </p:cNvSpPr>
          <p:nvPr/>
        </p:nvSpPr>
        <p:spPr bwMode="auto">
          <a:xfrm>
            <a:off x="5411788" y="616585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89" name="Line 105"/>
          <p:cNvSpPr>
            <a:spLocks noChangeShapeType="1"/>
          </p:cNvSpPr>
          <p:nvPr/>
        </p:nvSpPr>
        <p:spPr bwMode="auto">
          <a:xfrm>
            <a:off x="5627688" y="630872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90" name="Text Box 106"/>
          <p:cNvSpPr txBox="1">
            <a:spLocks noChangeArrowheads="1"/>
          </p:cNvSpPr>
          <p:nvPr/>
        </p:nvSpPr>
        <p:spPr bwMode="auto">
          <a:xfrm>
            <a:off x="6307138" y="6092825"/>
            <a:ext cx="280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&lt;</a:t>
            </a:r>
          </a:p>
        </p:txBody>
      </p:sp>
      <p:sp>
        <p:nvSpPr>
          <p:cNvPr id="170091" name="Oval 107"/>
          <p:cNvSpPr>
            <a:spLocks noChangeArrowheads="1"/>
          </p:cNvSpPr>
          <p:nvPr/>
        </p:nvSpPr>
        <p:spPr bwMode="auto">
          <a:xfrm>
            <a:off x="6491288" y="616585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92" name="Line 108"/>
          <p:cNvSpPr>
            <a:spLocks noChangeShapeType="1"/>
          </p:cNvSpPr>
          <p:nvPr/>
        </p:nvSpPr>
        <p:spPr bwMode="auto">
          <a:xfrm>
            <a:off x="6707188" y="630872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93" name="Text Box 109"/>
          <p:cNvSpPr txBox="1">
            <a:spLocks noChangeArrowheads="1"/>
          </p:cNvSpPr>
          <p:nvPr/>
        </p:nvSpPr>
        <p:spPr bwMode="auto">
          <a:xfrm>
            <a:off x="7427913" y="6092825"/>
            <a:ext cx="280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&lt;</a:t>
            </a:r>
          </a:p>
        </p:txBody>
      </p:sp>
      <p:sp>
        <p:nvSpPr>
          <p:cNvPr id="170094" name="Text Box 110"/>
          <p:cNvSpPr txBox="1">
            <a:spLocks noChangeArrowheads="1"/>
          </p:cNvSpPr>
          <p:nvPr/>
        </p:nvSpPr>
        <p:spPr bwMode="auto">
          <a:xfrm>
            <a:off x="5267325" y="6381750"/>
            <a:ext cx="12398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interneurona</a:t>
            </a:r>
          </a:p>
        </p:txBody>
      </p:sp>
      <p:sp>
        <p:nvSpPr>
          <p:cNvPr id="170095" name="Text Box 111"/>
          <p:cNvSpPr txBox="1">
            <a:spLocks noChangeArrowheads="1"/>
          </p:cNvSpPr>
          <p:nvPr/>
        </p:nvSpPr>
        <p:spPr bwMode="auto">
          <a:xfrm>
            <a:off x="6491288" y="6381750"/>
            <a:ext cx="11985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n. inhibidora</a:t>
            </a:r>
          </a:p>
        </p:txBody>
      </p:sp>
      <p:sp>
        <p:nvSpPr>
          <p:cNvPr id="170096" name="Text Box 112"/>
          <p:cNvSpPr txBox="1">
            <a:spLocks noChangeArrowheads="1"/>
          </p:cNvSpPr>
          <p:nvPr/>
        </p:nvSpPr>
        <p:spPr bwMode="auto">
          <a:xfrm>
            <a:off x="7356475" y="5805488"/>
            <a:ext cx="477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(</a:t>
            </a:r>
            <a:r>
              <a:rPr lang="es-ES" dirty="0">
                <a:solidFill>
                  <a:srgbClr val="0000CC"/>
                </a:solidFill>
              </a:rPr>
              <a:t>-</a:t>
            </a:r>
            <a:r>
              <a:rPr lang="es-ES" dirty="0"/>
              <a:t>)</a:t>
            </a:r>
          </a:p>
        </p:txBody>
      </p:sp>
      <p:sp>
        <p:nvSpPr>
          <p:cNvPr id="170097" name="Freeform 113"/>
          <p:cNvSpPr>
            <a:spLocks/>
          </p:cNvSpPr>
          <p:nvPr/>
        </p:nvSpPr>
        <p:spPr bwMode="auto">
          <a:xfrm>
            <a:off x="7839394" y="5497948"/>
            <a:ext cx="45719" cy="960002"/>
          </a:xfrm>
          <a:custGeom>
            <a:avLst/>
            <a:gdLst>
              <a:gd name="T0" fmla="*/ 36 w 36"/>
              <a:gd name="T1" fmla="*/ 0 h 274"/>
              <a:gd name="T2" fmla="*/ 0 w 36"/>
              <a:gd name="T3" fmla="*/ 91 h 274"/>
              <a:gd name="T4" fmla="*/ 9 w 36"/>
              <a:gd name="T5" fmla="*/ 238 h 274"/>
              <a:gd name="T6" fmla="*/ 18 w 36"/>
              <a:gd name="T7" fmla="*/ 274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274">
                <a:moveTo>
                  <a:pt x="36" y="0"/>
                </a:moveTo>
                <a:cubicBezTo>
                  <a:pt x="27" y="36"/>
                  <a:pt x="20" y="60"/>
                  <a:pt x="0" y="91"/>
                </a:cubicBezTo>
                <a:cubicBezTo>
                  <a:pt x="3" y="140"/>
                  <a:pt x="4" y="189"/>
                  <a:pt x="9" y="238"/>
                </a:cubicBezTo>
                <a:cubicBezTo>
                  <a:pt x="10" y="250"/>
                  <a:pt x="18" y="274"/>
                  <a:pt x="18" y="27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98" name="Freeform 114"/>
          <p:cNvSpPr>
            <a:spLocks/>
          </p:cNvSpPr>
          <p:nvPr/>
        </p:nvSpPr>
        <p:spPr bwMode="auto">
          <a:xfrm flipH="1">
            <a:off x="7982268" y="5679076"/>
            <a:ext cx="45719" cy="845550"/>
          </a:xfrm>
          <a:custGeom>
            <a:avLst/>
            <a:gdLst>
              <a:gd name="T0" fmla="*/ 37 w 37"/>
              <a:gd name="T1" fmla="*/ 0 h 293"/>
              <a:gd name="T2" fmla="*/ 0 w 37"/>
              <a:gd name="T3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" h="293">
                <a:moveTo>
                  <a:pt x="37" y="0"/>
                </a:moveTo>
                <a:cubicBezTo>
                  <a:pt x="17" y="108"/>
                  <a:pt x="0" y="178"/>
                  <a:pt x="0" y="29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99" name="Line 115"/>
          <p:cNvSpPr>
            <a:spLocks noChangeShapeType="1"/>
          </p:cNvSpPr>
          <p:nvPr/>
        </p:nvSpPr>
        <p:spPr bwMode="auto">
          <a:xfrm>
            <a:off x="7917585" y="5500192"/>
            <a:ext cx="15153" cy="9529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100" name="Freeform 116"/>
          <p:cNvSpPr>
            <a:spLocks/>
          </p:cNvSpPr>
          <p:nvPr/>
        </p:nvSpPr>
        <p:spPr bwMode="auto">
          <a:xfrm>
            <a:off x="8052118" y="5589588"/>
            <a:ext cx="45719" cy="896937"/>
          </a:xfrm>
          <a:custGeom>
            <a:avLst/>
            <a:gdLst>
              <a:gd name="T0" fmla="*/ 36 w 68"/>
              <a:gd name="T1" fmla="*/ 0 h 283"/>
              <a:gd name="T2" fmla="*/ 45 w 68"/>
              <a:gd name="T3" fmla="*/ 238 h 283"/>
              <a:gd name="T4" fmla="*/ 0 w 68"/>
              <a:gd name="T5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" h="283">
                <a:moveTo>
                  <a:pt x="36" y="0"/>
                </a:moveTo>
                <a:cubicBezTo>
                  <a:pt x="47" y="93"/>
                  <a:pt x="68" y="134"/>
                  <a:pt x="45" y="238"/>
                </a:cubicBezTo>
                <a:cubicBezTo>
                  <a:pt x="45" y="238"/>
                  <a:pt x="5" y="278"/>
                  <a:pt x="0" y="28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101" name="Text Box 117"/>
          <p:cNvSpPr txBox="1">
            <a:spLocks noChangeArrowheads="1"/>
          </p:cNvSpPr>
          <p:nvPr/>
        </p:nvSpPr>
        <p:spPr bwMode="auto">
          <a:xfrm>
            <a:off x="6129338" y="6003925"/>
            <a:ext cx="388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(-)</a:t>
            </a:r>
          </a:p>
        </p:txBody>
      </p:sp>
      <p:sp>
        <p:nvSpPr>
          <p:cNvPr id="170102" name="Text Box 118"/>
          <p:cNvSpPr txBox="1">
            <a:spLocks noChangeArrowheads="1"/>
          </p:cNvSpPr>
          <p:nvPr/>
        </p:nvSpPr>
        <p:spPr bwMode="auto">
          <a:xfrm>
            <a:off x="8064755" y="5877272"/>
            <a:ext cx="971741" cy="523220"/>
          </a:xfrm>
          <a:prstGeom prst="rect">
            <a:avLst/>
          </a:prstGeom>
          <a:solidFill>
            <a:srgbClr val="9797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</a:t>
            </a:r>
          </a:p>
          <a:p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relajado</a:t>
            </a:r>
          </a:p>
        </p:txBody>
      </p:sp>
      <p:sp>
        <p:nvSpPr>
          <p:cNvPr id="88" name="Text Box 7"/>
          <p:cNvSpPr txBox="1">
            <a:spLocks noChangeArrowheads="1"/>
          </p:cNvSpPr>
          <p:nvPr/>
        </p:nvSpPr>
        <p:spPr bwMode="auto">
          <a:xfrm>
            <a:off x="64748" y="65722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9" name="Text Box 19"/>
          <p:cNvSpPr txBox="1">
            <a:spLocks noChangeArrowheads="1"/>
          </p:cNvSpPr>
          <p:nvPr/>
        </p:nvSpPr>
        <p:spPr bwMode="auto">
          <a:xfrm>
            <a:off x="5612380" y="1020763"/>
            <a:ext cx="11271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0"/>
                                        <p:tgtEl>
                                          <p:spTgt spid="170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0"/>
                                        <p:tgtEl>
                                          <p:spTgt spid="170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0"/>
                                        <p:tgtEl>
                                          <p:spTgt spid="170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0"/>
                                        <p:tgtEl>
                                          <p:spTgt spid="170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0"/>
                                        <p:tgtEl>
                                          <p:spTgt spid="170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0"/>
                                        <p:tgtEl>
                                          <p:spTgt spid="170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0"/>
                                        <p:tgtEl>
                                          <p:spTgt spid="170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0"/>
                                        <p:tgtEl>
                                          <p:spTgt spid="170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0"/>
                                        <p:tgtEl>
                                          <p:spTgt spid="170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0"/>
                                        <p:tgtEl>
                                          <p:spTgt spid="170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0"/>
                                        <p:tgtEl>
                                          <p:spTgt spid="170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0"/>
                                        <p:tgtEl>
                                          <p:spTgt spid="170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0"/>
                                        <p:tgtEl>
                                          <p:spTgt spid="170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0"/>
                                        <p:tgtEl>
                                          <p:spTgt spid="170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0"/>
                                        <p:tgtEl>
                                          <p:spTgt spid="170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0"/>
                                        <p:tgtEl>
                                          <p:spTgt spid="170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0"/>
                                        <p:tgtEl>
                                          <p:spTgt spid="170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0"/>
                                        <p:tgtEl>
                                          <p:spTgt spid="170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0"/>
                                        <p:tgtEl>
                                          <p:spTgt spid="170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0"/>
                                        <p:tgtEl>
                                          <p:spTgt spid="170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0"/>
                                        <p:tgtEl>
                                          <p:spTgt spid="170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0"/>
                                        <p:tgtEl>
                                          <p:spTgt spid="170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0"/>
                                        <p:tgtEl>
                                          <p:spTgt spid="170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0"/>
                                        <p:tgtEl>
                                          <p:spTgt spid="170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0"/>
                                        <p:tgtEl>
                                          <p:spTgt spid="170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0"/>
                                        <p:tgtEl>
                                          <p:spTgt spid="170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0"/>
                                        <p:tgtEl>
                                          <p:spTgt spid="170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0"/>
                                        <p:tgtEl>
                                          <p:spTgt spid="170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0"/>
                                        <p:tgtEl>
                                          <p:spTgt spid="170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0"/>
                                        <p:tgtEl>
                                          <p:spTgt spid="170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0"/>
                                        <p:tgtEl>
                                          <p:spTgt spid="17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0"/>
                                        <p:tgtEl>
                                          <p:spTgt spid="170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0"/>
                                        <p:tgtEl>
                                          <p:spTgt spid="17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0"/>
                                        <p:tgtEl>
                                          <p:spTgt spid="170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0"/>
                                        <p:tgtEl>
                                          <p:spTgt spid="17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0"/>
                                        <p:tgtEl>
                                          <p:spTgt spid="17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0"/>
                                        <p:tgtEl>
                                          <p:spTgt spid="17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0"/>
                                        <p:tgtEl>
                                          <p:spTgt spid="170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0"/>
                                        <p:tgtEl>
                                          <p:spTgt spid="170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0"/>
                                        <p:tgtEl>
                                          <p:spTgt spid="170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0"/>
                                        <p:tgtEl>
                                          <p:spTgt spid="170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0"/>
                                        <p:tgtEl>
                                          <p:spTgt spid="170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0"/>
                                        <p:tgtEl>
                                          <p:spTgt spid="170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0"/>
                                        <p:tgtEl>
                                          <p:spTgt spid="170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0"/>
                                        <p:tgtEl>
                                          <p:spTgt spid="170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0"/>
                                        <p:tgtEl>
                                          <p:spTgt spid="170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0"/>
                                        <p:tgtEl>
                                          <p:spTgt spid="170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017" grpId="0" animBg="1"/>
      <p:bldP spid="170018" grpId="0" animBg="1"/>
      <p:bldP spid="170019" grpId="0" animBg="1"/>
      <p:bldP spid="170022" grpId="0" animBg="1"/>
      <p:bldP spid="170023" grpId="0" animBg="1"/>
      <p:bldP spid="170024" grpId="0" animBg="1"/>
      <p:bldP spid="170025" grpId="0" animBg="1"/>
      <p:bldP spid="170026" grpId="0" animBg="1"/>
      <p:bldP spid="170027" grpId="0" animBg="1"/>
      <p:bldP spid="170028" grpId="0" animBg="1"/>
      <p:bldP spid="170029" grpId="0" animBg="1"/>
      <p:bldP spid="170030" grpId="0" animBg="1"/>
      <p:bldP spid="170031" grpId="0" animBg="1"/>
      <p:bldP spid="170032" grpId="0" animBg="1"/>
      <p:bldP spid="170033" grpId="0" animBg="1"/>
      <p:bldP spid="170034" grpId="0" animBg="1"/>
      <p:bldP spid="170035" grpId="0" animBg="1"/>
      <p:bldP spid="170036" grpId="0" animBg="1"/>
      <p:bldP spid="170037" grpId="0" animBg="1"/>
      <p:bldP spid="170038" grpId="0" animBg="1"/>
      <p:bldP spid="170039" grpId="0" animBg="1"/>
      <p:bldP spid="170040" grpId="0" animBg="1"/>
      <p:bldP spid="170041" grpId="0" animBg="1"/>
      <p:bldP spid="170042" grpId="0" animBg="1"/>
      <p:bldP spid="170043" grpId="0" animBg="1"/>
      <p:bldP spid="170044" grpId="0" animBg="1"/>
      <p:bldP spid="170045" grpId="0" animBg="1"/>
      <p:bldP spid="170046" grpId="0" animBg="1"/>
      <p:bldP spid="170047" grpId="0" animBg="1"/>
      <p:bldP spid="170048" grpId="0" animBg="1"/>
      <p:bldP spid="170049" grpId="0" animBg="1"/>
      <p:bldP spid="170050" grpId="0" animBg="1"/>
      <p:bldP spid="170051" grpId="0" animBg="1"/>
      <p:bldP spid="170052" grpId="0" animBg="1"/>
      <p:bldP spid="170053" grpId="0" animBg="1"/>
      <p:bldP spid="170054" grpId="0" animBg="1"/>
      <p:bldP spid="170055" grpId="0" animBg="1"/>
      <p:bldP spid="170056" grpId="0" animBg="1"/>
      <p:bldP spid="170057" grpId="0" animBg="1"/>
      <p:bldP spid="170058" grpId="0" animBg="1"/>
      <p:bldP spid="170059" grpId="0" animBg="1"/>
      <p:bldP spid="170060" grpId="0" animBg="1"/>
      <p:bldP spid="170061" grpId="0" animBg="1"/>
      <p:bldP spid="170062" grpId="0" animBg="1"/>
      <p:bldP spid="170063" grpId="0" animBg="1"/>
      <p:bldP spid="170064" grpId="0"/>
      <p:bldP spid="170065" grpId="0"/>
      <p:bldP spid="170066" grpId="0"/>
      <p:bldP spid="170067" grpId="0" animBg="1"/>
      <p:bldP spid="170068" grpId="0"/>
      <p:bldP spid="170069" grpId="0" animBg="1"/>
      <p:bldP spid="170070" grpId="0" animBg="1"/>
      <p:bldP spid="170071" grpId="0" animBg="1"/>
      <p:bldP spid="170072" grpId="0" animBg="1"/>
      <p:bldP spid="170073" grpId="0" animBg="1"/>
      <p:bldP spid="170074" grpId="0" animBg="1"/>
      <p:bldP spid="170075" grpId="0"/>
      <p:bldP spid="170076" grpId="0" animBg="1"/>
      <p:bldP spid="170077" grpId="0" animBg="1"/>
      <p:bldP spid="170078" grpId="0"/>
      <p:bldP spid="170079" grpId="0"/>
      <p:bldP spid="170080" grpId="0"/>
      <p:bldP spid="170081" grpId="0"/>
      <p:bldP spid="170082" grpId="0"/>
      <p:bldP spid="170083" grpId="0" animBg="1"/>
      <p:bldP spid="170084" grpId="0" animBg="1"/>
      <p:bldP spid="170085" grpId="0" animBg="1"/>
      <p:bldP spid="170086" grpId="0" animBg="1"/>
      <p:bldP spid="170087" grpId="0" animBg="1"/>
      <p:bldP spid="170088" grpId="0" animBg="1"/>
      <p:bldP spid="170089" grpId="0" animBg="1"/>
      <p:bldP spid="170090" grpId="0"/>
      <p:bldP spid="170091" grpId="0" animBg="1"/>
      <p:bldP spid="170092" grpId="0" animBg="1"/>
      <p:bldP spid="170093" grpId="0"/>
      <p:bldP spid="170094" grpId="0"/>
      <p:bldP spid="170095" grpId="0"/>
      <p:bldP spid="170096" grpId="0"/>
      <p:bldP spid="170097" grpId="0" animBg="1"/>
      <p:bldP spid="170098" grpId="0" animBg="1"/>
      <p:bldP spid="170099" grpId="0" animBg="1"/>
      <p:bldP spid="170100" grpId="0" animBg="1"/>
      <p:bldP spid="170101" grpId="0"/>
      <p:bldP spid="17010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2209800" y="1125538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2339752" y="1732161"/>
            <a:ext cx="4422199" cy="464742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sz="9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Generalidades de la función 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>
                <a:latin typeface="Comic Sans MS" pitchFamily="66" charset="0"/>
              </a:rPr>
              <a:t>neurohumoral</a:t>
            </a:r>
            <a:r>
              <a:rPr lang="es-ES_tradnl" sz="1400" b="1" dirty="0">
                <a:latin typeface="Comic Sans MS" pitchFamily="66" charset="0"/>
              </a:rPr>
              <a:t> de la función digestiva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8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es-ES_tradnl" dirty="0" smtClean="0">
                <a:latin typeface="Comic Sans MS" pitchFamily="66" charset="0"/>
              </a:rPr>
              <a:t>stómago</a:t>
            </a:r>
            <a:endParaRPr lang="es-ES_tradnl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Páncreas, hígado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Absorción nutrientes, agua, </a:t>
            </a:r>
            <a:r>
              <a:rPr lang="es-ES_tradnl" dirty="0" smtClean="0">
                <a:latin typeface="Comic Sans MS" pitchFamily="66" charset="0"/>
              </a:rPr>
              <a:t>electrolitos y </a:t>
            </a:r>
            <a:r>
              <a:rPr lang="es-ES_tradnl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dirty="0">
              <a:latin typeface="Comic Sans MS" pitchFamily="66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6804025" y="476250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6789359" y="1052513"/>
            <a:ext cx="201529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/>
              <a:t>Control </a:t>
            </a:r>
            <a:r>
              <a:rPr lang="es-ES_tradnl" dirty="0" smtClean="0"/>
              <a:t>Neural </a:t>
            </a:r>
          </a:p>
          <a:p>
            <a:r>
              <a:rPr lang="es-ES_tradnl" dirty="0" err="1" smtClean="0"/>
              <a:t>Vagal</a:t>
            </a:r>
            <a:r>
              <a:rPr lang="es-ES_tradnl" dirty="0" smtClean="0"/>
              <a:t> EEI</a:t>
            </a:r>
            <a:endParaRPr lang="es-ES_tradnl" dirty="0"/>
          </a:p>
        </p:txBody>
      </p:sp>
      <p:pic>
        <p:nvPicPr>
          <p:cNvPr id="171097" name="Picture 89" descr="moton inhib excit"/>
          <p:cNvPicPr>
            <a:picLocks noChangeAspect="1" noChangeArrowheads="1"/>
          </p:cNvPicPr>
          <p:nvPr/>
        </p:nvPicPr>
        <p:blipFill>
          <a:blip r:embed="rId2" cstate="print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94" r="39127" b="10542"/>
          <a:stretch>
            <a:fillRect/>
          </a:stretch>
        </p:blipFill>
        <p:spPr bwMode="auto">
          <a:xfrm>
            <a:off x="1835150" y="1052513"/>
            <a:ext cx="3097213" cy="482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1098" name="Rectangle 90"/>
          <p:cNvSpPr>
            <a:spLocks noChangeArrowheads="1"/>
          </p:cNvSpPr>
          <p:nvPr/>
        </p:nvSpPr>
        <p:spPr bwMode="auto">
          <a:xfrm>
            <a:off x="3059113" y="1052513"/>
            <a:ext cx="730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099" name="Line 91"/>
          <p:cNvSpPr>
            <a:spLocks noChangeShapeType="1"/>
          </p:cNvSpPr>
          <p:nvPr/>
        </p:nvSpPr>
        <p:spPr bwMode="auto">
          <a:xfrm>
            <a:off x="1835150" y="32131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1100" name="Rectangle 92"/>
          <p:cNvSpPr>
            <a:spLocks noChangeArrowheads="1"/>
          </p:cNvSpPr>
          <p:nvPr/>
        </p:nvSpPr>
        <p:spPr bwMode="auto">
          <a:xfrm>
            <a:off x="2700338" y="2060575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3" name="Rectangle 95"/>
          <p:cNvSpPr>
            <a:spLocks noChangeArrowheads="1"/>
          </p:cNvSpPr>
          <p:nvPr/>
        </p:nvSpPr>
        <p:spPr bwMode="auto">
          <a:xfrm>
            <a:off x="5148263" y="2781300"/>
            <a:ext cx="12954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4" name="Oval 96"/>
          <p:cNvSpPr>
            <a:spLocks noChangeArrowheads="1"/>
          </p:cNvSpPr>
          <p:nvPr/>
        </p:nvSpPr>
        <p:spPr bwMode="auto">
          <a:xfrm>
            <a:off x="4787900" y="1916113"/>
            <a:ext cx="12239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7" name="Rectangle 99"/>
          <p:cNvSpPr>
            <a:spLocks noChangeArrowheads="1"/>
          </p:cNvSpPr>
          <p:nvPr/>
        </p:nvSpPr>
        <p:spPr bwMode="auto">
          <a:xfrm>
            <a:off x="4284663" y="1628775"/>
            <a:ext cx="18002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5" name="Text Box 97"/>
          <p:cNvSpPr txBox="1">
            <a:spLocks noChangeArrowheads="1"/>
          </p:cNvSpPr>
          <p:nvPr/>
        </p:nvSpPr>
        <p:spPr bwMode="auto">
          <a:xfrm>
            <a:off x="4140200" y="1484313"/>
            <a:ext cx="21605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EEI relajado </a:t>
            </a:r>
          </a:p>
          <a:p>
            <a:pPr algn="l"/>
            <a:r>
              <a:rPr lang="es-ES" sz="1600" b="1"/>
              <a:t>durante la deglución</a:t>
            </a:r>
          </a:p>
        </p:txBody>
      </p:sp>
      <p:sp>
        <p:nvSpPr>
          <p:cNvPr id="171108" name="Rectangle 100"/>
          <p:cNvSpPr>
            <a:spLocks noChangeArrowheads="1"/>
          </p:cNvSpPr>
          <p:nvPr/>
        </p:nvSpPr>
        <p:spPr bwMode="auto">
          <a:xfrm>
            <a:off x="5867400" y="4005263"/>
            <a:ext cx="10810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10" name="Rectangle 102"/>
          <p:cNvSpPr>
            <a:spLocks noChangeArrowheads="1"/>
          </p:cNvSpPr>
          <p:nvPr/>
        </p:nvSpPr>
        <p:spPr bwMode="auto">
          <a:xfrm>
            <a:off x="2771775" y="3789363"/>
            <a:ext cx="15128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9" name="Text Box 101"/>
          <p:cNvSpPr txBox="1">
            <a:spLocks noChangeArrowheads="1"/>
          </p:cNvSpPr>
          <p:nvPr/>
        </p:nvSpPr>
        <p:spPr bwMode="auto">
          <a:xfrm>
            <a:off x="2675602" y="3716338"/>
            <a:ext cx="16353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Ileo fisiológico</a:t>
            </a:r>
          </a:p>
        </p:txBody>
      </p:sp>
      <p:sp>
        <p:nvSpPr>
          <p:cNvPr id="171111" name="Rectangle 103"/>
          <p:cNvSpPr>
            <a:spLocks noChangeArrowheads="1"/>
          </p:cNvSpPr>
          <p:nvPr/>
        </p:nvSpPr>
        <p:spPr bwMode="auto">
          <a:xfrm>
            <a:off x="2916238" y="5084763"/>
            <a:ext cx="10795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2400" dirty="0"/>
          </a:p>
        </p:txBody>
      </p:sp>
      <p:sp>
        <p:nvSpPr>
          <p:cNvPr id="171113" name="Rectangle 105"/>
          <p:cNvSpPr>
            <a:spLocks noChangeArrowheads="1"/>
          </p:cNvSpPr>
          <p:nvPr/>
        </p:nvSpPr>
        <p:spPr bwMode="auto">
          <a:xfrm>
            <a:off x="2916238" y="4292600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14" name="Text Box 106"/>
          <p:cNvSpPr txBox="1">
            <a:spLocks noChangeArrowheads="1"/>
          </p:cNvSpPr>
          <p:nvPr/>
        </p:nvSpPr>
        <p:spPr bwMode="auto">
          <a:xfrm>
            <a:off x="2771775" y="4318000"/>
            <a:ext cx="249299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Contracción m. circular</a:t>
            </a:r>
          </a:p>
        </p:txBody>
      </p:sp>
      <p:sp>
        <p:nvSpPr>
          <p:cNvPr id="171115" name="Rectangle 107"/>
          <p:cNvSpPr>
            <a:spLocks noChangeArrowheads="1"/>
          </p:cNvSpPr>
          <p:nvPr/>
        </p:nvSpPr>
        <p:spPr bwMode="auto">
          <a:xfrm>
            <a:off x="4859338" y="4581525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7" name="Picture 89" descr="moton inhib excit"/>
          <p:cNvPicPr>
            <a:picLocks noChangeAspect="1" noChangeArrowheads="1"/>
          </p:cNvPicPr>
          <p:nvPr/>
        </p:nvPicPr>
        <p:blipFill rotWithShape="1">
          <a:blip r:embed="rId3" cstate="print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53" t="67667" r="41741" b="16752"/>
          <a:stretch/>
        </p:blipFill>
        <p:spPr bwMode="auto">
          <a:xfrm>
            <a:off x="7046949" y="2837814"/>
            <a:ext cx="732971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 bwMode="auto">
          <a:xfrm>
            <a:off x="4140200" y="4581525"/>
            <a:ext cx="817563" cy="8080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1112" name="Text Box 104"/>
          <p:cNvSpPr txBox="1">
            <a:spLocks noChangeArrowheads="1"/>
          </p:cNvSpPr>
          <p:nvPr/>
        </p:nvSpPr>
        <p:spPr bwMode="auto">
          <a:xfrm>
            <a:off x="2792600" y="5084763"/>
            <a:ext cx="16353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 err="1"/>
              <a:t>Ileo</a:t>
            </a:r>
            <a:r>
              <a:rPr lang="es-ES" sz="1600" b="1" dirty="0"/>
              <a:t> fisiológico</a:t>
            </a:r>
          </a:p>
        </p:txBody>
      </p:sp>
      <p:sp>
        <p:nvSpPr>
          <p:cNvPr id="171116" name="Text Box 108"/>
          <p:cNvSpPr txBox="1">
            <a:spLocks noChangeArrowheads="1"/>
          </p:cNvSpPr>
          <p:nvPr/>
        </p:nvSpPr>
        <p:spPr bwMode="auto">
          <a:xfrm>
            <a:off x="4639849" y="2790844"/>
            <a:ext cx="25964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400" b="1" dirty="0" err="1" smtClean="0"/>
              <a:t>Motoneur</a:t>
            </a:r>
            <a:r>
              <a:rPr lang="es-ES" sz="1400" b="1" dirty="0" smtClean="0"/>
              <a:t>. </a:t>
            </a:r>
            <a:r>
              <a:rPr lang="es-ES" sz="1400" b="1" dirty="0" err="1" smtClean="0"/>
              <a:t>Inhib</a:t>
            </a:r>
            <a:r>
              <a:rPr lang="es-ES" sz="1400" b="1" dirty="0" smtClean="0"/>
              <a:t>. Activas </a:t>
            </a:r>
          </a:p>
          <a:p>
            <a:r>
              <a:rPr lang="es-ES" sz="1400" b="1" dirty="0" smtClean="0"/>
              <a:t>(relajación)</a:t>
            </a:r>
            <a:endParaRPr lang="es-ES" sz="1400" b="1" dirty="0"/>
          </a:p>
        </p:txBody>
      </p:sp>
      <p:sp>
        <p:nvSpPr>
          <p:cNvPr id="171117" name="Text Box 109"/>
          <p:cNvSpPr txBox="1">
            <a:spLocks noChangeArrowheads="1"/>
          </p:cNvSpPr>
          <p:nvPr/>
        </p:nvSpPr>
        <p:spPr bwMode="auto">
          <a:xfrm>
            <a:off x="4446443" y="3358181"/>
            <a:ext cx="29832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400" b="1" dirty="0" err="1" smtClean="0"/>
              <a:t>Motoneur</a:t>
            </a:r>
            <a:r>
              <a:rPr lang="es-ES" sz="1400" b="1" dirty="0" smtClean="0"/>
              <a:t>. </a:t>
            </a:r>
            <a:r>
              <a:rPr lang="es-ES" sz="1400" b="1" dirty="0" err="1" smtClean="0"/>
              <a:t>Inhib</a:t>
            </a:r>
            <a:r>
              <a:rPr lang="es-ES" sz="1400" b="1" dirty="0" smtClean="0"/>
              <a:t>. Inactivas </a:t>
            </a:r>
          </a:p>
          <a:p>
            <a:r>
              <a:rPr lang="es-ES" sz="1400" b="1" dirty="0" smtClean="0"/>
              <a:t>(contracción)</a:t>
            </a:r>
            <a:endParaRPr lang="es-ES" sz="1400" b="1" dirty="0"/>
          </a:p>
        </p:txBody>
      </p:sp>
      <p:sp>
        <p:nvSpPr>
          <p:cNvPr id="6" name="5 Forma libre"/>
          <p:cNvSpPr/>
          <p:nvPr/>
        </p:nvSpPr>
        <p:spPr>
          <a:xfrm>
            <a:off x="3167633" y="1196752"/>
            <a:ext cx="684287" cy="1641062"/>
          </a:xfrm>
          <a:custGeom>
            <a:avLst/>
            <a:gdLst>
              <a:gd name="connsiteX0" fmla="*/ 0 w 667657"/>
              <a:gd name="connsiteY0" fmla="*/ 0 h 1567543"/>
              <a:gd name="connsiteX1" fmla="*/ 29029 w 667657"/>
              <a:gd name="connsiteY1" fmla="*/ 377372 h 1567543"/>
              <a:gd name="connsiteX2" fmla="*/ 43543 w 667657"/>
              <a:gd name="connsiteY2" fmla="*/ 420915 h 1567543"/>
              <a:gd name="connsiteX3" fmla="*/ 72572 w 667657"/>
              <a:gd name="connsiteY3" fmla="*/ 464458 h 1567543"/>
              <a:gd name="connsiteX4" fmla="*/ 87086 w 667657"/>
              <a:gd name="connsiteY4" fmla="*/ 551543 h 1567543"/>
              <a:gd name="connsiteX5" fmla="*/ 116114 w 667657"/>
              <a:gd name="connsiteY5" fmla="*/ 638629 h 1567543"/>
              <a:gd name="connsiteX6" fmla="*/ 174172 w 667657"/>
              <a:gd name="connsiteY6" fmla="*/ 812800 h 1567543"/>
              <a:gd name="connsiteX7" fmla="*/ 188686 w 667657"/>
              <a:gd name="connsiteY7" fmla="*/ 856343 h 1567543"/>
              <a:gd name="connsiteX8" fmla="*/ 217714 w 667657"/>
              <a:gd name="connsiteY8" fmla="*/ 957943 h 1567543"/>
              <a:gd name="connsiteX9" fmla="*/ 246743 w 667657"/>
              <a:gd name="connsiteY9" fmla="*/ 1001486 h 1567543"/>
              <a:gd name="connsiteX10" fmla="*/ 290286 w 667657"/>
              <a:gd name="connsiteY10" fmla="*/ 1146629 h 1567543"/>
              <a:gd name="connsiteX11" fmla="*/ 377372 w 667657"/>
              <a:gd name="connsiteY11" fmla="*/ 1277258 h 1567543"/>
              <a:gd name="connsiteX12" fmla="*/ 406400 w 667657"/>
              <a:gd name="connsiteY12" fmla="*/ 1320800 h 1567543"/>
              <a:gd name="connsiteX13" fmla="*/ 493486 w 667657"/>
              <a:gd name="connsiteY13" fmla="*/ 1393372 h 1567543"/>
              <a:gd name="connsiteX14" fmla="*/ 566057 w 667657"/>
              <a:gd name="connsiteY14" fmla="*/ 1480458 h 1567543"/>
              <a:gd name="connsiteX15" fmla="*/ 595086 w 667657"/>
              <a:gd name="connsiteY15" fmla="*/ 1524000 h 1567543"/>
              <a:gd name="connsiteX16" fmla="*/ 667657 w 667657"/>
              <a:gd name="connsiteY16" fmla="*/ 1567543 h 156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7657" h="1567543">
                <a:moveTo>
                  <a:pt x="0" y="0"/>
                </a:moveTo>
                <a:cubicBezTo>
                  <a:pt x="9676" y="125791"/>
                  <a:pt x="-10866" y="257684"/>
                  <a:pt x="29029" y="377372"/>
                </a:cubicBezTo>
                <a:cubicBezTo>
                  <a:pt x="33867" y="391886"/>
                  <a:pt x="36701" y="407231"/>
                  <a:pt x="43543" y="420915"/>
                </a:cubicBezTo>
                <a:cubicBezTo>
                  <a:pt x="51344" y="436517"/>
                  <a:pt x="62896" y="449944"/>
                  <a:pt x="72572" y="464458"/>
                </a:cubicBezTo>
                <a:cubicBezTo>
                  <a:pt x="77410" y="493486"/>
                  <a:pt x="79949" y="522993"/>
                  <a:pt x="87086" y="551543"/>
                </a:cubicBezTo>
                <a:cubicBezTo>
                  <a:pt x="94507" y="581228"/>
                  <a:pt x="106438" y="609600"/>
                  <a:pt x="116114" y="638629"/>
                </a:cubicBezTo>
                <a:lnTo>
                  <a:pt x="174172" y="812800"/>
                </a:lnTo>
                <a:cubicBezTo>
                  <a:pt x="179010" y="827314"/>
                  <a:pt x="184975" y="841500"/>
                  <a:pt x="188686" y="856343"/>
                </a:cubicBezTo>
                <a:cubicBezTo>
                  <a:pt x="193336" y="874943"/>
                  <a:pt x="207303" y="937122"/>
                  <a:pt x="217714" y="957943"/>
                </a:cubicBezTo>
                <a:cubicBezTo>
                  <a:pt x="225515" y="973545"/>
                  <a:pt x="237067" y="986972"/>
                  <a:pt x="246743" y="1001486"/>
                </a:cubicBezTo>
                <a:cubicBezTo>
                  <a:pt x="254857" y="1033942"/>
                  <a:pt x="276150" y="1125425"/>
                  <a:pt x="290286" y="1146629"/>
                </a:cubicBezTo>
                <a:lnTo>
                  <a:pt x="377372" y="1277258"/>
                </a:lnTo>
                <a:cubicBezTo>
                  <a:pt x="387048" y="1291772"/>
                  <a:pt x="394065" y="1308465"/>
                  <a:pt x="406400" y="1320800"/>
                </a:cubicBezTo>
                <a:cubicBezTo>
                  <a:pt x="462278" y="1376678"/>
                  <a:pt x="432864" y="1352957"/>
                  <a:pt x="493486" y="1393372"/>
                </a:cubicBezTo>
                <a:cubicBezTo>
                  <a:pt x="565549" y="1501469"/>
                  <a:pt x="472938" y="1368717"/>
                  <a:pt x="566057" y="1480458"/>
                </a:cubicBezTo>
                <a:cubicBezTo>
                  <a:pt x="577224" y="1493859"/>
                  <a:pt x="582751" y="1511665"/>
                  <a:pt x="595086" y="1524000"/>
                </a:cubicBezTo>
                <a:cubicBezTo>
                  <a:pt x="612602" y="1541516"/>
                  <a:pt x="644749" y="1556089"/>
                  <a:pt x="667657" y="1567543"/>
                </a:cubicBezTo>
              </a:path>
            </a:pathLst>
          </a:custGeom>
          <a:ln w="38100">
            <a:solidFill>
              <a:srgbClr val="0000CC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2" grpId="0" animBg="1"/>
      <p:bldP spid="6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6677025" y="905102"/>
            <a:ext cx="2009775" cy="395288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Control Humoral </a:t>
            </a:r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1403350" y="2349500"/>
            <a:ext cx="1584325" cy="647700"/>
          </a:xfrm>
          <a:prstGeom prst="rect">
            <a:avLst/>
          </a:prstGeom>
          <a:solidFill>
            <a:srgbClr val="D9EDEF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/>
              <a:t>Gastrina</a:t>
            </a:r>
          </a:p>
          <a:p>
            <a:r>
              <a:rPr lang="es-ES"/>
              <a:t>Motilina</a:t>
            </a:r>
          </a:p>
        </p:txBody>
      </p: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4030663" y="4149725"/>
            <a:ext cx="1225550" cy="7921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/>
              <a:t>TONO </a:t>
            </a:r>
          </a:p>
          <a:p>
            <a:r>
              <a:rPr lang="es-ES"/>
              <a:t>EEI</a:t>
            </a:r>
          </a:p>
        </p:txBody>
      </p:sp>
      <p:sp>
        <p:nvSpPr>
          <p:cNvPr id="104461" name="Rectangle 13"/>
          <p:cNvSpPr>
            <a:spLocks noChangeArrowheads="1"/>
          </p:cNvSpPr>
          <p:nvPr/>
        </p:nvSpPr>
        <p:spPr bwMode="auto">
          <a:xfrm>
            <a:off x="6300788" y="2420938"/>
            <a:ext cx="1728787" cy="1295400"/>
          </a:xfrm>
          <a:prstGeom prst="rect">
            <a:avLst/>
          </a:prstGeom>
          <a:solidFill>
            <a:srgbClr val="D9EDEF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dirty="0"/>
              <a:t>VIP</a:t>
            </a:r>
          </a:p>
          <a:p>
            <a:r>
              <a:rPr lang="es-ES" dirty="0"/>
              <a:t>Secretina</a:t>
            </a:r>
          </a:p>
          <a:p>
            <a:r>
              <a:rPr lang="es-ES" dirty="0"/>
              <a:t>GIP</a:t>
            </a:r>
          </a:p>
          <a:p>
            <a:r>
              <a:rPr lang="es-ES" dirty="0"/>
              <a:t>CCK</a:t>
            </a:r>
          </a:p>
        </p:txBody>
      </p:sp>
      <p:sp>
        <p:nvSpPr>
          <p:cNvPr id="104463" name="Line 15"/>
          <p:cNvSpPr>
            <a:spLocks noChangeShapeType="1"/>
          </p:cNvSpPr>
          <p:nvPr/>
        </p:nvSpPr>
        <p:spPr bwMode="auto">
          <a:xfrm>
            <a:off x="2987675" y="2997200"/>
            <a:ext cx="1008063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65" name="Text Box 17"/>
          <p:cNvSpPr txBox="1">
            <a:spLocks noChangeArrowheads="1"/>
          </p:cNvSpPr>
          <p:nvPr/>
        </p:nvSpPr>
        <p:spPr bwMode="auto">
          <a:xfrm>
            <a:off x="5292725" y="3277393"/>
            <a:ext cx="661988" cy="519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b="1">
                <a:solidFill>
                  <a:srgbClr val="3333FF"/>
                </a:solidFill>
              </a:rPr>
              <a:t>(-)</a:t>
            </a:r>
          </a:p>
        </p:txBody>
      </p:sp>
      <p:sp>
        <p:nvSpPr>
          <p:cNvPr id="104466" name="Text Box 18"/>
          <p:cNvSpPr txBox="1">
            <a:spLocks noChangeArrowheads="1"/>
          </p:cNvSpPr>
          <p:nvPr/>
        </p:nvSpPr>
        <p:spPr bwMode="auto">
          <a:xfrm>
            <a:off x="3491706" y="3112294"/>
            <a:ext cx="661987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b="1" dirty="0">
                <a:solidFill>
                  <a:srgbClr val="FF0066"/>
                </a:solidFill>
              </a:rPr>
              <a:t>(+)</a:t>
            </a:r>
          </a:p>
        </p:txBody>
      </p:sp>
      <p:sp>
        <p:nvSpPr>
          <p:cNvPr id="104467" name="Text Box 19"/>
          <p:cNvSpPr txBox="1">
            <a:spLocks noChangeArrowheads="1"/>
          </p:cNvSpPr>
          <p:nvPr/>
        </p:nvSpPr>
        <p:spPr bwMode="auto">
          <a:xfrm>
            <a:off x="6804025" y="404813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sp>
        <p:nvSpPr>
          <p:cNvPr id="104469" name="Text Box 21"/>
          <p:cNvSpPr txBox="1">
            <a:spLocks noChangeArrowheads="1"/>
          </p:cNvSpPr>
          <p:nvPr/>
        </p:nvSpPr>
        <p:spPr bwMode="auto">
          <a:xfrm>
            <a:off x="7116762" y="1360035"/>
            <a:ext cx="13652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Menos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importante</a:t>
            </a:r>
          </a:p>
        </p:txBody>
      </p:sp>
      <p:sp>
        <p:nvSpPr>
          <p:cNvPr id="104471" name="Line 23"/>
          <p:cNvSpPr>
            <a:spLocks noChangeShapeType="1"/>
          </p:cNvSpPr>
          <p:nvPr/>
        </p:nvSpPr>
        <p:spPr bwMode="auto">
          <a:xfrm flipH="1">
            <a:off x="5292725" y="3716338"/>
            <a:ext cx="935038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7" grpId="0" animBg="1"/>
      <p:bldP spid="104461" grpId="0" animBg="1"/>
      <p:bldP spid="104463" grpId="0" animBg="1"/>
      <p:bldP spid="104465" grpId="0"/>
      <p:bldP spid="104466" grpId="0"/>
      <p:bldP spid="104469" grpId="0"/>
      <p:bldP spid="104471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4932363" y="620713"/>
            <a:ext cx="23034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6877050" y="260350"/>
            <a:ext cx="1882775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II. ESÓFAGO</a:t>
            </a:r>
          </a:p>
        </p:txBody>
      </p:sp>
      <p:pic>
        <p:nvPicPr>
          <p:cNvPr id="26642" name="Picture 18" descr="Achalasia1"/>
          <p:cNvPicPr>
            <a:picLocks noChangeAspect="1" noChangeArrowheads="1"/>
          </p:cNvPicPr>
          <p:nvPr/>
        </p:nvPicPr>
        <p:blipFill>
          <a:blip r:embed="rId2">
            <a:lum bright="6000" contrast="2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73238"/>
            <a:ext cx="2711450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43" name="Line 19"/>
          <p:cNvSpPr>
            <a:spLocks noChangeShapeType="1"/>
          </p:cNvSpPr>
          <p:nvPr/>
        </p:nvSpPr>
        <p:spPr bwMode="auto">
          <a:xfrm flipH="1">
            <a:off x="8024813" y="4292600"/>
            <a:ext cx="215900" cy="287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 flipH="1">
            <a:off x="8169275" y="4579938"/>
            <a:ext cx="215900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6532944" y="2487613"/>
            <a:ext cx="1037463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>
                <a:solidFill>
                  <a:schemeClr val="bg1"/>
                </a:solidFill>
              </a:rPr>
              <a:t>Mega</a:t>
            </a:r>
          </a:p>
          <a:p>
            <a:r>
              <a:rPr lang="es-ES_tradnl" sz="1800" b="1" dirty="0">
                <a:solidFill>
                  <a:schemeClr val="bg1"/>
                </a:solidFill>
              </a:rPr>
              <a:t>esófago</a:t>
            </a:r>
          </a:p>
        </p:txBody>
      </p:sp>
      <p:pic>
        <p:nvPicPr>
          <p:cNvPr id="26629" name="Picture 5" descr="img25"/>
          <p:cNvPicPr>
            <a:picLocks noGrp="1" noChangeAspect="1" noChangeArrowheads="1"/>
          </p:cNvPicPr>
          <p:nvPr>
            <p:ph/>
          </p:nvPr>
        </p:nvPicPr>
        <p:blipFill>
          <a:blip r:embed="rId4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7" r="41125"/>
          <a:stretch>
            <a:fillRect/>
          </a:stretch>
        </p:blipFill>
        <p:spPr>
          <a:xfrm>
            <a:off x="1517650" y="719138"/>
            <a:ext cx="4279900" cy="6165850"/>
          </a:xfrm>
          <a:solidFill>
            <a:schemeClr val="bg1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1733550" y="5241925"/>
            <a:ext cx="1368425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1476375" y="1844675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1909763" y="3213100"/>
            <a:ext cx="93503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4573588" y="3429000"/>
            <a:ext cx="8636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1476375" y="4149725"/>
            <a:ext cx="2232025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3636963" y="4724400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0" name="Text Box 26"/>
          <p:cNvSpPr txBox="1">
            <a:spLocks noChangeArrowheads="1"/>
          </p:cNvSpPr>
          <p:nvPr/>
        </p:nvSpPr>
        <p:spPr bwMode="auto">
          <a:xfrm>
            <a:off x="1981200" y="4292600"/>
            <a:ext cx="1624013" cy="711200"/>
          </a:xfrm>
          <a:prstGeom prst="rect">
            <a:avLst/>
          </a:prstGeom>
          <a:solidFill>
            <a:srgbClr val="F7B7E9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/>
              <a:t>Segmento </a:t>
            </a:r>
          </a:p>
          <a:p>
            <a:r>
              <a:rPr lang="es-ES_tradnl"/>
              <a:t>no relajante</a:t>
            </a: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539750" y="2899569"/>
            <a:ext cx="24384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/>
              <a:t> Disfagia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/>
              <a:t> Dolor </a:t>
            </a:r>
            <a:r>
              <a:rPr lang="es-ES_tradnl" sz="1800" dirty="0" err="1"/>
              <a:t>retroesternal</a:t>
            </a:r>
            <a:endParaRPr lang="es-ES_tradnl" sz="1800" dirty="0"/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/>
              <a:t> Regurgitación</a:t>
            </a:r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1765300" y="148431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6" name="Text Box 32"/>
          <p:cNvSpPr txBox="1">
            <a:spLocks noChangeArrowheads="1"/>
          </p:cNvSpPr>
          <p:nvPr/>
        </p:nvSpPr>
        <p:spPr bwMode="auto">
          <a:xfrm>
            <a:off x="1601564" y="2096021"/>
            <a:ext cx="7381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Boca</a:t>
            </a:r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 rot="-1169168">
            <a:off x="4429125" y="2133600"/>
            <a:ext cx="10795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4789488" y="2781300"/>
            <a:ext cx="101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Mega-</a:t>
            </a:r>
          </a:p>
          <a:p>
            <a:r>
              <a:rPr lang="es-ES_tradnl" sz="1800"/>
              <a:t>esófago</a:t>
            </a:r>
          </a:p>
        </p:txBody>
      </p:sp>
      <p:sp>
        <p:nvSpPr>
          <p:cNvPr id="26664" name="Rectangle 40"/>
          <p:cNvSpPr>
            <a:spLocks noChangeArrowheads="1"/>
          </p:cNvSpPr>
          <p:nvPr/>
        </p:nvSpPr>
        <p:spPr bwMode="auto">
          <a:xfrm>
            <a:off x="4933950" y="1916113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4573588" y="3357563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8" name="AutoShape 34"/>
          <p:cNvSpPr>
            <a:spLocks/>
          </p:cNvSpPr>
          <p:nvPr/>
        </p:nvSpPr>
        <p:spPr bwMode="auto">
          <a:xfrm>
            <a:off x="4500563" y="2060575"/>
            <a:ext cx="288925" cy="1873250"/>
          </a:xfrm>
          <a:prstGeom prst="rightBracket">
            <a:avLst>
              <a:gd name="adj" fmla="val 5402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3644900" y="4221163"/>
            <a:ext cx="2174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67" name="Rectangle 43"/>
          <p:cNvSpPr>
            <a:spLocks noChangeArrowheads="1"/>
          </p:cNvSpPr>
          <p:nvPr/>
        </p:nvSpPr>
        <p:spPr bwMode="auto">
          <a:xfrm rot="-2540943">
            <a:off x="4310063" y="4079875"/>
            <a:ext cx="1444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39" name="Oval 15"/>
          <p:cNvSpPr>
            <a:spLocks noChangeArrowheads="1"/>
          </p:cNvSpPr>
          <p:nvPr/>
        </p:nvSpPr>
        <p:spPr bwMode="auto">
          <a:xfrm>
            <a:off x="3752850" y="4149725"/>
            <a:ext cx="792163" cy="719138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7308850" y="765175"/>
            <a:ext cx="143986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/>
              <a:t>Trastornos </a:t>
            </a:r>
          </a:p>
          <a:p>
            <a:r>
              <a:rPr lang="es-ES" sz="1800"/>
              <a:t>motilidad</a:t>
            </a:r>
          </a:p>
        </p:txBody>
      </p:sp>
      <p:sp>
        <p:nvSpPr>
          <p:cNvPr id="26670" name="Rectangle 46"/>
          <p:cNvSpPr>
            <a:spLocks noChangeArrowheads="1"/>
          </p:cNvSpPr>
          <p:nvPr/>
        </p:nvSpPr>
        <p:spPr bwMode="auto">
          <a:xfrm>
            <a:off x="2051050" y="620713"/>
            <a:ext cx="13684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71" name="Rectangle 47"/>
          <p:cNvSpPr>
            <a:spLocks noChangeArrowheads="1"/>
          </p:cNvSpPr>
          <p:nvPr/>
        </p:nvSpPr>
        <p:spPr bwMode="auto">
          <a:xfrm>
            <a:off x="2987675" y="1341438"/>
            <a:ext cx="3603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72" name="Freeform 48"/>
          <p:cNvSpPr>
            <a:spLocks/>
          </p:cNvSpPr>
          <p:nvPr/>
        </p:nvSpPr>
        <p:spPr bwMode="auto">
          <a:xfrm>
            <a:off x="2095500" y="1310525"/>
            <a:ext cx="1252538" cy="1296900"/>
          </a:xfrm>
          <a:custGeom>
            <a:avLst/>
            <a:gdLst>
              <a:gd name="T0" fmla="*/ 635 w 635"/>
              <a:gd name="T1" fmla="*/ 529 h 529"/>
              <a:gd name="T2" fmla="*/ 544 w 635"/>
              <a:gd name="T3" fmla="*/ 121 h 529"/>
              <a:gd name="T4" fmla="*/ 226 w 635"/>
              <a:gd name="T5" fmla="*/ 30 h 529"/>
              <a:gd name="T6" fmla="*/ 0 w 635"/>
              <a:gd name="T7" fmla="*/ 302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529">
                <a:moveTo>
                  <a:pt x="635" y="529"/>
                </a:moveTo>
                <a:cubicBezTo>
                  <a:pt x="623" y="366"/>
                  <a:pt x="612" y="204"/>
                  <a:pt x="544" y="121"/>
                </a:cubicBezTo>
                <a:cubicBezTo>
                  <a:pt x="476" y="38"/>
                  <a:pt x="317" y="0"/>
                  <a:pt x="226" y="30"/>
                </a:cubicBezTo>
                <a:cubicBezTo>
                  <a:pt x="135" y="60"/>
                  <a:pt x="67" y="181"/>
                  <a:pt x="0" y="30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62" name="Text Box 38"/>
          <p:cNvSpPr txBox="1">
            <a:spLocks noChangeArrowheads="1"/>
          </p:cNvSpPr>
          <p:nvPr/>
        </p:nvSpPr>
        <p:spPr bwMode="auto">
          <a:xfrm>
            <a:off x="366394" y="404813"/>
            <a:ext cx="2331087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Cardioespasmo</a:t>
            </a:r>
          </a:p>
          <a:p>
            <a:r>
              <a:rPr lang="es-ES" sz="2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acalasia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235907" y="4585242"/>
            <a:ext cx="17924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Segmento no 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relajante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2769621" y="466369"/>
            <a:ext cx="9525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6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3" grpId="0" animBg="1"/>
      <p:bldP spid="26644" grpId="0" animBg="1"/>
      <p:bldP spid="26645" grpId="0"/>
      <p:bldP spid="26647" grpId="0" animBg="1"/>
      <p:bldP spid="26648" grpId="0" animBg="1"/>
      <p:bldP spid="26649" grpId="0" animBg="1"/>
      <p:bldP spid="26652" grpId="0" animBg="1"/>
      <p:bldP spid="26653" grpId="0" animBg="1"/>
      <p:bldP spid="26650" grpId="0" animBg="1"/>
      <p:bldP spid="26655" grpId="0" animBg="1"/>
      <p:bldP spid="26656" grpId="0" animBg="1"/>
      <p:bldP spid="26657" grpId="0" animBg="1"/>
      <p:bldP spid="26658" grpId="0" animBg="1"/>
      <p:bldP spid="26639" grpId="0" animBg="1"/>
      <p:bldP spid="26639" grpId="1" animBg="1"/>
      <p:bldP spid="26672" grpId="0" animBg="1"/>
      <p:bldP spid="26662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3131662" y="1042957"/>
            <a:ext cx="187102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Caso Acalasia</a:t>
            </a:r>
          </a:p>
        </p:txBody>
      </p:sp>
      <p:pic>
        <p:nvPicPr>
          <p:cNvPr id="56326" name="Picture 6" descr="FIG1esf distal en pico de paja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990850"/>
            <a:ext cx="2373313" cy="316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7" name="Picture 7" descr="FIG2 esf esof inf no se abre compeltamente acalas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2990850"/>
            <a:ext cx="2371725" cy="316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8" name="Picture 8" descr="FIG3 acalasia mucosa no irregul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990850"/>
            <a:ext cx="2373313" cy="316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755650" y="6165850"/>
            <a:ext cx="151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Rx con Bario</a:t>
            </a:r>
          </a:p>
        </p:txBody>
      </p:sp>
      <p:sp>
        <p:nvSpPr>
          <p:cNvPr id="56332" name="Oval 12"/>
          <p:cNvSpPr>
            <a:spLocks noChangeArrowheads="1"/>
          </p:cNvSpPr>
          <p:nvPr/>
        </p:nvSpPr>
        <p:spPr bwMode="auto">
          <a:xfrm>
            <a:off x="757238" y="5006975"/>
            <a:ext cx="719137" cy="8636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33" name="Oval 13"/>
          <p:cNvSpPr>
            <a:spLocks noChangeArrowheads="1"/>
          </p:cNvSpPr>
          <p:nvPr/>
        </p:nvSpPr>
        <p:spPr bwMode="auto">
          <a:xfrm>
            <a:off x="3348038" y="5222875"/>
            <a:ext cx="719137" cy="8636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34" name="Oval 14"/>
          <p:cNvSpPr>
            <a:spLocks noChangeArrowheads="1"/>
          </p:cNvSpPr>
          <p:nvPr/>
        </p:nvSpPr>
        <p:spPr bwMode="auto">
          <a:xfrm>
            <a:off x="7092950" y="4430713"/>
            <a:ext cx="719138" cy="8636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35" name="Text Box 15"/>
          <p:cNvSpPr txBox="1">
            <a:spLocks noChangeArrowheads="1"/>
          </p:cNvSpPr>
          <p:nvPr/>
        </p:nvSpPr>
        <p:spPr bwMode="auto">
          <a:xfrm>
            <a:off x="7080250" y="908050"/>
            <a:ext cx="14636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Trastornos </a:t>
            </a:r>
          </a:p>
          <a:p>
            <a:r>
              <a:rPr lang="es-ES" sz="1800"/>
              <a:t>motilidad</a:t>
            </a:r>
          </a:p>
        </p:txBody>
      </p:sp>
      <p:sp>
        <p:nvSpPr>
          <p:cNvPr id="56336" name="Text Box 16"/>
          <p:cNvSpPr txBox="1">
            <a:spLocks noChangeArrowheads="1"/>
          </p:cNvSpPr>
          <p:nvPr/>
        </p:nvSpPr>
        <p:spPr bwMode="auto">
          <a:xfrm>
            <a:off x="6669088" y="404813"/>
            <a:ext cx="1882775" cy="425450"/>
          </a:xfrm>
          <a:prstGeom prst="rect">
            <a:avLst/>
          </a:prstGeom>
          <a:solidFill>
            <a:srgbClr val="9AD2D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pic>
        <p:nvPicPr>
          <p:cNvPr id="56339" name="Picture 19" descr="FIG4 acalasia endoscopia esofago norma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981075"/>
            <a:ext cx="2303463" cy="180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3067001" y="1704408"/>
            <a:ext cx="1844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EEI puntiforme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1" grpId="0"/>
      <p:bldP spid="56332" grpId="0" animBg="1"/>
      <p:bldP spid="56333" grpId="0" animBg="1"/>
      <p:bldP spid="56334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2030413" y="695325"/>
            <a:ext cx="20875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7047366" y="1028247"/>
            <a:ext cx="14636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Trastornos </a:t>
            </a:r>
          </a:p>
          <a:p>
            <a:r>
              <a:rPr lang="es-ES" sz="1800"/>
              <a:t>motilidad</a:t>
            </a:r>
          </a:p>
        </p:txBody>
      </p:sp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6588125" y="476250"/>
            <a:ext cx="1882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II. ESÓFAGO</a:t>
            </a:r>
          </a:p>
        </p:txBody>
      </p:sp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733177" y="3213100"/>
            <a:ext cx="3240087" cy="115728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incompleta </a:t>
            </a:r>
          </a:p>
          <a:p>
            <a:pPr algn="l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durante deglución</a:t>
            </a:r>
            <a:endParaRPr lang="es-E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Peristaltismo débil irregular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733177" y="2636838"/>
            <a:ext cx="1606550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MOTILIDAD</a:t>
            </a:r>
          </a:p>
        </p:txBody>
      </p:sp>
      <p:sp>
        <p:nvSpPr>
          <p:cNvPr id="116754" name="Text Box 18"/>
          <p:cNvSpPr txBox="1">
            <a:spLocks noChangeArrowheads="1"/>
          </p:cNvSpPr>
          <p:nvPr/>
        </p:nvSpPr>
        <p:spPr bwMode="auto">
          <a:xfrm>
            <a:off x="733177" y="1296761"/>
            <a:ext cx="19843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Cardioespasmo</a:t>
            </a:r>
          </a:p>
          <a:p>
            <a:r>
              <a:rPr lang="es-ES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 acalasia</a:t>
            </a:r>
          </a:p>
        </p:txBody>
      </p:sp>
      <p:pic>
        <p:nvPicPr>
          <p:cNvPr id="116755" name="Picture 19" descr="FIG5 acalasia contracciones simultaneoas no progresan"/>
          <p:cNvPicPr>
            <a:picLocks noChangeAspect="1" noChangeArrowheads="1"/>
          </p:cNvPicPr>
          <p:nvPr/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652" y="2133714"/>
            <a:ext cx="4526022" cy="331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58" name="Text Box 22"/>
          <p:cNvSpPr txBox="1">
            <a:spLocks noChangeArrowheads="1"/>
          </p:cNvSpPr>
          <p:nvPr/>
        </p:nvSpPr>
        <p:spPr bwMode="auto">
          <a:xfrm>
            <a:off x="2775042" y="131626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7" grpId="0" animBg="1"/>
      <p:bldP spid="116749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1" name="Picture 3" descr="MANOMETRIA ESOF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9" r="72153"/>
          <a:stretch>
            <a:fillRect/>
          </a:stretch>
        </p:blipFill>
        <p:spPr bwMode="auto">
          <a:xfrm>
            <a:off x="1763713" y="1663700"/>
            <a:ext cx="1871662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775" name="Oval 7"/>
          <p:cNvSpPr>
            <a:spLocks noChangeArrowheads="1"/>
          </p:cNvSpPr>
          <p:nvPr/>
        </p:nvSpPr>
        <p:spPr bwMode="auto">
          <a:xfrm>
            <a:off x="2087563" y="4292600"/>
            <a:ext cx="1223962" cy="792163"/>
          </a:xfrm>
          <a:prstGeom prst="ellips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1584325" y="4292600"/>
            <a:ext cx="3587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78" name="Text Box 10"/>
          <p:cNvSpPr txBox="1">
            <a:spLocks noChangeArrowheads="1"/>
          </p:cNvSpPr>
          <p:nvPr/>
        </p:nvSpPr>
        <p:spPr bwMode="auto">
          <a:xfrm>
            <a:off x="1331913" y="4340225"/>
            <a:ext cx="5492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EEI</a:t>
            </a:r>
          </a:p>
        </p:txBody>
      </p:sp>
      <p:sp>
        <p:nvSpPr>
          <p:cNvPr id="160779" name="Rectangle 11"/>
          <p:cNvSpPr>
            <a:spLocks noChangeArrowheads="1"/>
          </p:cNvSpPr>
          <p:nvPr/>
        </p:nvSpPr>
        <p:spPr bwMode="auto">
          <a:xfrm>
            <a:off x="1584325" y="3644900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80" name="Text Box 12"/>
          <p:cNvSpPr txBox="1">
            <a:spLocks noChangeArrowheads="1"/>
          </p:cNvSpPr>
          <p:nvPr/>
        </p:nvSpPr>
        <p:spPr bwMode="auto">
          <a:xfrm>
            <a:off x="1258888" y="3559175"/>
            <a:ext cx="7223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Esóf. </a:t>
            </a:r>
          </a:p>
          <a:p>
            <a:r>
              <a:rPr lang="es-ES" sz="1400" b="1"/>
              <a:t>Inf.</a:t>
            </a:r>
          </a:p>
        </p:txBody>
      </p:sp>
      <p:sp>
        <p:nvSpPr>
          <p:cNvPr id="160781" name="Rectangle 13"/>
          <p:cNvSpPr>
            <a:spLocks noChangeArrowheads="1"/>
          </p:cNvSpPr>
          <p:nvPr/>
        </p:nvSpPr>
        <p:spPr bwMode="auto">
          <a:xfrm>
            <a:off x="1584325" y="2852738"/>
            <a:ext cx="35877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82" name="Text Box 14"/>
          <p:cNvSpPr txBox="1">
            <a:spLocks noChangeArrowheads="1"/>
          </p:cNvSpPr>
          <p:nvPr/>
        </p:nvSpPr>
        <p:spPr bwMode="auto">
          <a:xfrm>
            <a:off x="1331913" y="2911475"/>
            <a:ext cx="6699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Esóf.</a:t>
            </a:r>
          </a:p>
          <a:p>
            <a:pPr algn="l"/>
            <a:r>
              <a:rPr lang="es-ES" sz="1400" b="1"/>
              <a:t>medio</a:t>
            </a:r>
          </a:p>
        </p:txBody>
      </p:sp>
      <p:sp>
        <p:nvSpPr>
          <p:cNvPr id="160783" name="Oval 15"/>
          <p:cNvSpPr>
            <a:spLocks noChangeArrowheads="1"/>
          </p:cNvSpPr>
          <p:nvPr/>
        </p:nvSpPr>
        <p:spPr bwMode="auto">
          <a:xfrm>
            <a:off x="1258888" y="4221163"/>
            <a:ext cx="647700" cy="576262"/>
          </a:xfrm>
          <a:prstGeom prst="ellips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86" name="Text Box 18"/>
          <p:cNvSpPr txBox="1">
            <a:spLocks noChangeArrowheads="1"/>
          </p:cNvSpPr>
          <p:nvPr/>
        </p:nvSpPr>
        <p:spPr bwMode="auto">
          <a:xfrm>
            <a:off x="6372225" y="549275"/>
            <a:ext cx="1882775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II. ESÓFAGO</a:t>
            </a:r>
          </a:p>
        </p:txBody>
      </p:sp>
      <p:pic>
        <p:nvPicPr>
          <p:cNvPr id="160788" name="Picture 20" descr="MANOMETRIA ESOF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10" r="20845"/>
          <a:stretch>
            <a:fillRect/>
          </a:stretch>
        </p:blipFill>
        <p:spPr bwMode="auto">
          <a:xfrm>
            <a:off x="4284663" y="1663700"/>
            <a:ext cx="1614487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789" name="Oval 21"/>
          <p:cNvSpPr>
            <a:spLocks noChangeArrowheads="1"/>
          </p:cNvSpPr>
          <p:nvPr/>
        </p:nvSpPr>
        <p:spPr bwMode="auto">
          <a:xfrm>
            <a:off x="4243388" y="4292600"/>
            <a:ext cx="1655762" cy="720725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solidFill>
                <a:srgbClr val="FF0066"/>
              </a:solidFill>
              <a:latin typeface="Arial" charset="0"/>
            </a:endParaRPr>
          </a:p>
        </p:txBody>
      </p:sp>
      <p:sp>
        <p:nvSpPr>
          <p:cNvPr id="160791" name="Text Box 23"/>
          <p:cNvSpPr txBox="1">
            <a:spLocks noChangeArrowheads="1"/>
          </p:cNvSpPr>
          <p:nvPr/>
        </p:nvSpPr>
        <p:spPr bwMode="auto">
          <a:xfrm>
            <a:off x="4211638" y="5300663"/>
            <a:ext cx="3475037" cy="495300"/>
          </a:xfrm>
          <a:prstGeom prst="rect">
            <a:avLst/>
          </a:prstGeom>
          <a:solidFill>
            <a:srgbClr val="FFC9ED"/>
          </a:solidFill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/>
              <a:t>¡No hay relajación EEI!</a:t>
            </a:r>
          </a:p>
        </p:txBody>
      </p:sp>
      <p:sp>
        <p:nvSpPr>
          <p:cNvPr id="160792" name="Rectangle 24"/>
          <p:cNvSpPr>
            <a:spLocks noChangeArrowheads="1"/>
          </p:cNvSpPr>
          <p:nvPr/>
        </p:nvSpPr>
        <p:spPr bwMode="auto">
          <a:xfrm>
            <a:off x="6084888" y="3194050"/>
            <a:ext cx="2016125" cy="1674813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P. Mientérico 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deficiente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</a:p>
          <a:p>
            <a:pPr algn="l"/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VIP y NO</a:t>
            </a:r>
          </a:p>
        </p:txBody>
      </p:sp>
      <p:sp>
        <p:nvSpPr>
          <p:cNvPr id="160794" name="Text Box 26"/>
          <p:cNvSpPr txBox="1">
            <a:spLocks noChangeArrowheads="1"/>
          </p:cNvSpPr>
          <p:nvPr/>
        </p:nvSpPr>
        <p:spPr bwMode="auto">
          <a:xfrm>
            <a:off x="611188" y="1052513"/>
            <a:ext cx="115252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0796" name="Rectangle 28"/>
          <p:cNvSpPr>
            <a:spLocks noChangeArrowheads="1"/>
          </p:cNvSpPr>
          <p:nvPr/>
        </p:nvSpPr>
        <p:spPr bwMode="auto">
          <a:xfrm>
            <a:off x="2195513" y="2205038"/>
            <a:ext cx="10810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97" name="Rectangle 29"/>
          <p:cNvSpPr>
            <a:spLocks noChangeArrowheads="1"/>
          </p:cNvSpPr>
          <p:nvPr/>
        </p:nvSpPr>
        <p:spPr bwMode="auto">
          <a:xfrm>
            <a:off x="4356100" y="2205038"/>
            <a:ext cx="12969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98" name="Text Box 30"/>
          <p:cNvSpPr txBox="1">
            <a:spLocks noChangeArrowheads="1"/>
          </p:cNvSpPr>
          <p:nvPr/>
        </p:nvSpPr>
        <p:spPr bwMode="auto">
          <a:xfrm>
            <a:off x="4368800" y="2133600"/>
            <a:ext cx="1427163" cy="395288"/>
          </a:xfrm>
          <a:prstGeom prst="rect">
            <a:avLst/>
          </a:prstGeom>
          <a:solidFill>
            <a:srgbClr val="FFCCFF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1"/>
              <a:t>ACALASIA</a:t>
            </a:r>
          </a:p>
        </p:txBody>
      </p:sp>
      <p:sp>
        <p:nvSpPr>
          <p:cNvPr id="160795" name="Text Box 27"/>
          <p:cNvSpPr txBox="1">
            <a:spLocks noChangeArrowheads="1"/>
          </p:cNvSpPr>
          <p:nvPr/>
        </p:nvSpPr>
        <p:spPr bwMode="auto">
          <a:xfrm>
            <a:off x="2181225" y="2133600"/>
            <a:ext cx="1214438" cy="395288"/>
          </a:xfrm>
          <a:prstGeom prst="rect">
            <a:avLst/>
          </a:prstGeom>
          <a:solidFill>
            <a:srgbClr val="6699FF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/>
              <a:t>NORMAL</a:t>
            </a:r>
          </a:p>
        </p:txBody>
      </p:sp>
      <p:sp>
        <p:nvSpPr>
          <p:cNvPr id="160800" name="Text Box 32"/>
          <p:cNvSpPr txBox="1">
            <a:spLocks noChangeArrowheads="1"/>
          </p:cNvSpPr>
          <p:nvPr/>
        </p:nvSpPr>
        <p:spPr bwMode="auto">
          <a:xfrm>
            <a:off x="6732588" y="1052513"/>
            <a:ext cx="14636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Trastornos </a:t>
            </a:r>
          </a:p>
          <a:p>
            <a:r>
              <a:rPr lang="es-ES" sz="1800"/>
              <a:t>motilidad</a:t>
            </a:r>
          </a:p>
        </p:txBody>
      </p:sp>
      <p:sp>
        <p:nvSpPr>
          <p:cNvPr id="160801" name="Text Box 33"/>
          <p:cNvSpPr txBox="1">
            <a:spLocks noChangeArrowheads="1"/>
          </p:cNvSpPr>
          <p:nvPr/>
        </p:nvSpPr>
        <p:spPr bwMode="auto">
          <a:xfrm>
            <a:off x="539750" y="5565775"/>
            <a:ext cx="2165350" cy="730250"/>
          </a:xfrm>
          <a:prstGeom prst="rect">
            <a:avLst/>
          </a:prstGeom>
          <a:solidFill>
            <a:srgbClr val="D9ED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Registro de presiones</a:t>
            </a:r>
          </a:p>
          <a:p>
            <a:pPr algn="l"/>
            <a:r>
              <a:rPr lang="es-ES" sz="1400" b="1"/>
              <a:t>a lo largo del tránsito </a:t>
            </a:r>
          </a:p>
          <a:p>
            <a:pPr algn="l"/>
            <a:r>
              <a:rPr lang="es-ES" sz="1400" b="1"/>
              <a:t>del bolo por esófago</a:t>
            </a:r>
          </a:p>
        </p:txBody>
      </p:sp>
      <p:sp>
        <p:nvSpPr>
          <p:cNvPr id="160802" name="Text Box 34"/>
          <p:cNvSpPr txBox="1">
            <a:spLocks noChangeArrowheads="1"/>
          </p:cNvSpPr>
          <p:nvPr/>
        </p:nvSpPr>
        <p:spPr bwMode="auto">
          <a:xfrm>
            <a:off x="539750" y="5157788"/>
            <a:ext cx="13239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Manometría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60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5" grpId="0" animBg="1"/>
      <p:bldP spid="160777" grpId="0" animBg="1"/>
      <p:bldP spid="160778" grpId="0" animBg="1"/>
      <p:bldP spid="160779" grpId="0" animBg="1"/>
      <p:bldP spid="160780" grpId="0"/>
      <p:bldP spid="160781" grpId="0" animBg="1"/>
      <p:bldP spid="160782" grpId="0"/>
      <p:bldP spid="160783" grpId="0" animBg="1"/>
      <p:bldP spid="160789" grpId="0" animBg="1"/>
      <p:bldP spid="160791" grpId="0" animBg="1"/>
      <p:bldP spid="160792" grpId="0" animBg="1"/>
      <p:bldP spid="160798" grpId="0" animBg="1"/>
      <p:bldP spid="16079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6197600" y="1916113"/>
            <a:ext cx="1635125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DESPUÉS </a:t>
            </a:r>
          </a:p>
          <a:p>
            <a:r>
              <a:rPr lang="es-ES" sz="1800"/>
              <a:t>Tx. Botulínica</a:t>
            </a:r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1116013" y="596900"/>
            <a:ext cx="16764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ACALASIA </a:t>
            </a:r>
          </a:p>
          <a:p>
            <a:pPr algn="l"/>
            <a:r>
              <a:rPr lang="es-ES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tratamiento</a:t>
            </a:r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5940425" y="3429000"/>
            <a:ext cx="2005013" cy="701675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Disminución de </a:t>
            </a:r>
          </a:p>
          <a:p>
            <a:pPr algn="l"/>
            <a:r>
              <a:rPr lang="es-ES"/>
              <a:t>liberación ACh</a:t>
            </a:r>
          </a:p>
        </p:txBody>
      </p:sp>
      <p:sp>
        <p:nvSpPr>
          <p:cNvPr id="166922" name="Text Box 10"/>
          <p:cNvSpPr txBox="1">
            <a:spLocks noChangeArrowheads="1"/>
          </p:cNvSpPr>
          <p:nvPr/>
        </p:nvSpPr>
        <p:spPr bwMode="auto">
          <a:xfrm>
            <a:off x="5580063" y="476250"/>
            <a:ext cx="3197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Corregir hipersensibilidad a </a:t>
            </a:r>
          </a:p>
          <a:p>
            <a:r>
              <a:rPr lang="es-ES_tradnl" sz="1800"/>
              <a:t>ACh por denervación</a:t>
            </a:r>
          </a:p>
        </p:txBody>
      </p:sp>
      <p:pic>
        <p:nvPicPr>
          <p:cNvPr id="166924" name="Picture 12" descr="toxina botuli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0" t="23734" r="2725" b="9729"/>
          <a:stretch>
            <a:fillRect/>
          </a:stretch>
        </p:blipFill>
        <p:spPr bwMode="auto">
          <a:xfrm>
            <a:off x="1189038" y="1773238"/>
            <a:ext cx="3598862" cy="456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25" name="Rectangle 13"/>
          <p:cNvSpPr>
            <a:spLocks noChangeArrowheads="1"/>
          </p:cNvSpPr>
          <p:nvPr/>
        </p:nvSpPr>
        <p:spPr bwMode="auto">
          <a:xfrm>
            <a:off x="1189038" y="2062163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6" name="Rectangle 14"/>
          <p:cNvSpPr>
            <a:spLocks noChangeArrowheads="1"/>
          </p:cNvSpPr>
          <p:nvPr/>
        </p:nvSpPr>
        <p:spPr bwMode="auto">
          <a:xfrm>
            <a:off x="2846388" y="1990725"/>
            <a:ext cx="10795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7" name="Rectangle 15"/>
          <p:cNvSpPr>
            <a:spLocks noChangeArrowheads="1"/>
          </p:cNvSpPr>
          <p:nvPr/>
        </p:nvSpPr>
        <p:spPr bwMode="auto">
          <a:xfrm>
            <a:off x="3925888" y="5230813"/>
            <a:ext cx="9350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8" name="Text Box 16"/>
          <p:cNvSpPr txBox="1">
            <a:spLocks noChangeArrowheads="1"/>
          </p:cNvSpPr>
          <p:nvPr/>
        </p:nvSpPr>
        <p:spPr bwMode="auto">
          <a:xfrm>
            <a:off x="3852863" y="5157788"/>
            <a:ext cx="9989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Toxina </a:t>
            </a:r>
          </a:p>
          <a:p>
            <a:pPr algn="l"/>
            <a:r>
              <a:rPr lang="es-ES" sz="1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botulínica</a:t>
            </a:r>
          </a:p>
        </p:txBody>
      </p:sp>
      <p:sp>
        <p:nvSpPr>
          <p:cNvPr id="166929" name="Oval 17"/>
          <p:cNvSpPr>
            <a:spLocks noChangeArrowheads="1"/>
          </p:cNvSpPr>
          <p:nvPr/>
        </p:nvSpPr>
        <p:spPr bwMode="auto">
          <a:xfrm>
            <a:off x="1909763" y="2062163"/>
            <a:ext cx="2159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0" name="Text Box 18"/>
          <p:cNvSpPr txBox="1">
            <a:spLocks noChangeArrowheads="1"/>
          </p:cNvSpPr>
          <p:nvPr/>
        </p:nvSpPr>
        <p:spPr bwMode="auto">
          <a:xfrm>
            <a:off x="1042988" y="1844675"/>
            <a:ext cx="866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Cadena 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ligera</a:t>
            </a:r>
          </a:p>
        </p:txBody>
      </p:sp>
      <p:sp>
        <p:nvSpPr>
          <p:cNvPr id="166931" name="Text Box 19"/>
          <p:cNvSpPr txBox="1">
            <a:spLocks noChangeArrowheads="1"/>
          </p:cNvSpPr>
          <p:nvPr/>
        </p:nvSpPr>
        <p:spPr bwMode="auto">
          <a:xfrm>
            <a:off x="2989263" y="1846263"/>
            <a:ext cx="866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Cadena 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pesada</a:t>
            </a:r>
          </a:p>
        </p:txBody>
      </p:sp>
      <p:sp>
        <p:nvSpPr>
          <p:cNvPr id="166932" name="Rectangle 20"/>
          <p:cNvSpPr>
            <a:spLocks noChangeArrowheads="1"/>
          </p:cNvSpPr>
          <p:nvPr/>
        </p:nvSpPr>
        <p:spPr bwMode="auto">
          <a:xfrm>
            <a:off x="4068763" y="4078288"/>
            <a:ext cx="7921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3925888" y="4006850"/>
            <a:ext cx="920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receptor</a:t>
            </a:r>
          </a:p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toxina</a:t>
            </a:r>
          </a:p>
        </p:txBody>
      </p:sp>
      <p:sp>
        <p:nvSpPr>
          <p:cNvPr id="166934" name="Rectangle 22"/>
          <p:cNvSpPr>
            <a:spLocks noChangeArrowheads="1"/>
          </p:cNvSpPr>
          <p:nvPr/>
        </p:nvSpPr>
        <p:spPr bwMode="auto">
          <a:xfrm>
            <a:off x="1117600" y="3286125"/>
            <a:ext cx="8636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684213" y="3429000"/>
            <a:ext cx="1276311" cy="707886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Tx cliva </a:t>
            </a:r>
          </a:p>
          <a:p>
            <a:pPr algn="l"/>
            <a:r>
              <a:rPr lang="es-ES" b="1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SNARES</a:t>
            </a:r>
          </a:p>
        </p:txBody>
      </p:sp>
      <p:sp>
        <p:nvSpPr>
          <p:cNvPr id="166936" name="Line 24"/>
          <p:cNvSpPr>
            <a:spLocks noChangeShapeType="1"/>
          </p:cNvSpPr>
          <p:nvPr/>
        </p:nvSpPr>
        <p:spPr bwMode="auto">
          <a:xfrm flipH="1">
            <a:off x="3997325" y="4654550"/>
            <a:ext cx="7207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37" name="Line 25"/>
          <p:cNvSpPr>
            <a:spLocks noChangeShapeType="1"/>
          </p:cNvSpPr>
          <p:nvPr/>
        </p:nvSpPr>
        <p:spPr bwMode="auto">
          <a:xfrm flipH="1">
            <a:off x="3997325" y="4725988"/>
            <a:ext cx="7207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38" name="Line 26"/>
          <p:cNvSpPr>
            <a:spLocks noChangeShapeType="1"/>
          </p:cNvSpPr>
          <p:nvPr/>
        </p:nvSpPr>
        <p:spPr bwMode="auto">
          <a:xfrm>
            <a:off x="6948488" y="2565400"/>
            <a:ext cx="0" cy="792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40" name="Rectangle 28"/>
          <p:cNvSpPr>
            <a:spLocks noChangeArrowheads="1"/>
          </p:cNvSpPr>
          <p:nvPr/>
        </p:nvSpPr>
        <p:spPr bwMode="auto">
          <a:xfrm>
            <a:off x="5728408" y="5373688"/>
            <a:ext cx="2282996" cy="769441"/>
          </a:xfrm>
          <a:prstGeom prst="rect">
            <a:avLst/>
          </a:prstGeom>
          <a:solidFill>
            <a:srgbClr val="A8BCFE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Relajación EEI</a:t>
            </a:r>
          </a:p>
          <a:p>
            <a:r>
              <a:rPr lang="es-ES" dirty="0"/>
              <a:t>temporal</a:t>
            </a:r>
          </a:p>
        </p:txBody>
      </p:sp>
      <p:sp>
        <p:nvSpPr>
          <p:cNvPr id="166941" name="Line 29"/>
          <p:cNvSpPr>
            <a:spLocks noChangeShapeType="1"/>
          </p:cNvSpPr>
          <p:nvPr/>
        </p:nvSpPr>
        <p:spPr bwMode="auto">
          <a:xfrm>
            <a:off x="6877050" y="4149725"/>
            <a:ext cx="0" cy="10810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42" name="Text Box 30"/>
          <p:cNvSpPr txBox="1">
            <a:spLocks noChangeArrowheads="1"/>
          </p:cNvSpPr>
          <p:nvPr/>
        </p:nvSpPr>
        <p:spPr bwMode="auto">
          <a:xfrm>
            <a:off x="5636842" y="1268413"/>
            <a:ext cx="2834430" cy="461665"/>
          </a:xfrm>
          <a:prstGeom prst="rect">
            <a:avLst/>
          </a:prstGeom>
          <a:solidFill>
            <a:srgbClr val="A8BCFE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Usar Tx Botulínica</a:t>
            </a:r>
          </a:p>
        </p:txBody>
      </p:sp>
      <p:sp>
        <p:nvSpPr>
          <p:cNvPr id="166943" name="Text Box 31"/>
          <p:cNvSpPr txBox="1">
            <a:spLocks noChangeArrowheads="1"/>
          </p:cNvSpPr>
          <p:nvPr/>
        </p:nvSpPr>
        <p:spPr bwMode="auto">
          <a:xfrm>
            <a:off x="3132138" y="620713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6944" name="Text Box 32"/>
          <p:cNvSpPr txBox="1">
            <a:spLocks noChangeArrowheads="1"/>
          </p:cNvSpPr>
          <p:nvPr/>
        </p:nvSpPr>
        <p:spPr bwMode="auto">
          <a:xfrm>
            <a:off x="604838" y="6405563"/>
            <a:ext cx="51800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¿Por qué pueden servir bloqueadores de calcio?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6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6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66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7" grpId="0" animBg="1"/>
      <p:bldP spid="166920" grpId="0" animBg="1"/>
      <p:bldP spid="166922" grpId="0"/>
      <p:bldP spid="166935" grpId="0" animBg="1"/>
      <p:bldP spid="166938" grpId="0" animBg="1"/>
      <p:bldP spid="166940" grpId="0" animBg="1"/>
      <p:bldP spid="166941" grpId="0" animBg="1"/>
      <p:bldP spid="166942" grpId="0" animBg="1"/>
      <p:bldP spid="16694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achalasia_img esf esof inf cerrado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278063"/>
            <a:ext cx="4032250" cy="302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65" name="Picture 5" descr="achalasia_after_botex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276475"/>
            <a:ext cx="3995737" cy="299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2501900" y="5157788"/>
            <a:ext cx="109537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/>
              <a:t>ANTES </a:t>
            </a:r>
          </a:p>
        </p:txBody>
      </p:sp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6300788" y="5013325"/>
            <a:ext cx="1797050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DESPUÉS </a:t>
            </a:r>
          </a:p>
          <a:p>
            <a:r>
              <a:rPr lang="es-ES"/>
              <a:t>Tx. Botulínica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468313" y="849313"/>
            <a:ext cx="1968500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ACALASIA </a:t>
            </a:r>
          </a:p>
          <a:p>
            <a:pPr algn="l"/>
            <a:r>
              <a:rPr lang="es-ES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tratamiento</a:t>
            </a:r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5076825" y="5788025"/>
            <a:ext cx="3717925" cy="946150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Disminución de liberación ACh</a:t>
            </a:r>
          </a:p>
          <a:p>
            <a:pPr algn="l"/>
            <a:r>
              <a:rPr lang="es-ES"/>
              <a:t>Relajación EEI </a:t>
            </a:r>
          </a:p>
          <a:p>
            <a:pPr algn="l"/>
            <a:r>
              <a:rPr lang="es-ES" sz="1600" b="1"/>
              <a:t>(efecto temporal 6 meses)</a:t>
            </a:r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2522768" y="992188"/>
            <a:ext cx="336662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/>
              <a:t>Corregir hipersensibilidad </a:t>
            </a:r>
          </a:p>
          <a:p>
            <a:r>
              <a:rPr lang="es-ES_tradnl" dirty="0"/>
              <a:t>a </a:t>
            </a:r>
            <a:r>
              <a:rPr lang="es-ES_tradnl" dirty="0" err="1"/>
              <a:t>ACh</a:t>
            </a:r>
            <a:r>
              <a:rPr lang="es-ES_tradnl" dirty="0"/>
              <a:t> por denervación</a:t>
            </a: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6973746" y="549275"/>
            <a:ext cx="17027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II. ESÓFAGO</a:t>
            </a:r>
          </a:p>
        </p:txBody>
      </p:sp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7369688" y="1020475"/>
            <a:ext cx="1306768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Trastornos </a:t>
            </a:r>
          </a:p>
          <a:p>
            <a:r>
              <a:rPr lang="es-ES" sz="1600"/>
              <a:t>motilidad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07504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03007" y="5788025"/>
            <a:ext cx="46634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4625" indent="-174625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es-VE" dirty="0" smtClean="0"/>
              <a:t>Inhibidores </a:t>
            </a:r>
            <a:r>
              <a:rPr lang="es-VE" dirty="0" err="1" smtClean="0"/>
              <a:t>Fosfodiesterasas</a:t>
            </a:r>
            <a:r>
              <a:rPr lang="es-VE" dirty="0" smtClean="0"/>
              <a:t> </a:t>
            </a:r>
            <a:r>
              <a:rPr lang="es-VE" dirty="0" smtClean="0"/>
              <a:t>(FDE)</a:t>
            </a:r>
            <a:endParaRPr lang="es-VE" dirty="0" smtClean="0"/>
          </a:p>
          <a:p>
            <a:pPr>
              <a:buClr>
                <a:srgbClr val="FF0000"/>
              </a:buClr>
              <a:buSzPct val="150000"/>
            </a:pPr>
            <a:r>
              <a:rPr lang="es-VE" dirty="0"/>
              <a:t>p</a:t>
            </a:r>
            <a:r>
              <a:rPr lang="es-VE" dirty="0" smtClean="0"/>
              <a:t>ara relajar mus liso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7" grpId="0" animBg="1"/>
      <p:bldP spid="92168" grpId="0" animBg="1"/>
      <p:bldP spid="92173" grpId="0" animBg="1"/>
      <p:bldP spid="2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6106683" y="1440546"/>
            <a:ext cx="2241550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Megaesófago </a:t>
            </a:r>
          </a:p>
          <a:p>
            <a:pPr algn="l"/>
            <a:r>
              <a:rPr lang="es-E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Enf. Chagas</a:t>
            </a:r>
          </a:p>
        </p:txBody>
      </p:sp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6884558" y="659039"/>
            <a:ext cx="14636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Trastornos </a:t>
            </a:r>
          </a:p>
          <a:p>
            <a:r>
              <a:rPr lang="es-ES" sz="1800"/>
              <a:t>Motilidad</a:t>
            </a:r>
          </a:p>
        </p:txBody>
      </p:sp>
      <p:pic>
        <p:nvPicPr>
          <p:cNvPr id="167959" name="Picture 23" descr="megaesofago chagas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" y="709613"/>
            <a:ext cx="3729038" cy="572770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960" name="Text Box 24"/>
          <p:cNvSpPr txBox="1">
            <a:spLocks noChangeArrowheads="1"/>
          </p:cNvSpPr>
          <p:nvPr/>
        </p:nvSpPr>
        <p:spPr bwMode="auto">
          <a:xfrm>
            <a:off x="503238" y="6453188"/>
            <a:ext cx="42846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http://www.tropika.net/svc/review/review-progress-mioc</a:t>
            </a:r>
          </a:p>
        </p:txBody>
      </p:sp>
      <p:sp>
        <p:nvSpPr>
          <p:cNvPr id="167961" name="Text Box 25"/>
          <p:cNvSpPr txBox="1">
            <a:spLocks noChangeArrowheads="1"/>
          </p:cNvSpPr>
          <p:nvPr/>
        </p:nvSpPr>
        <p:spPr bwMode="auto">
          <a:xfrm>
            <a:off x="4672255" y="5019745"/>
            <a:ext cx="20714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Evolución de un </a:t>
            </a:r>
          </a:p>
          <a:p>
            <a:r>
              <a:rPr lang="es-ES" dirty="0" err="1"/>
              <a:t>megaesófago</a:t>
            </a:r>
            <a:endParaRPr lang="es-ES" dirty="0"/>
          </a:p>
        </p:txBody>
      </p:sp>
      <p:sp>
        <p:nvSpPr>
          <p:cNvPr id="167962" name="Text Box 26"/>
          <p:cNvSpPr txBox="1">
            <a:spLocks noChangeArrowheads="1"/>
          </p:cNvSpPr>
          <p:nvPr/>
        </p:nvSpPr>
        <p:spPr bwMode="auto">
          <a:xfrm>
            <a:off x="5364088" y="2651428"/>
            <a:ext cx="2994025" cy="1569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/>
              <a:t>Hay pérdida de un 90% </a:t>
            </a:r>
          </a:p>
          <a:p>
            <a:r>
              <a:rPr lang="es-ES" sz="2400"/>
              <a:t>de plexos mientéricos</a:t>
            </a:r>
          </a:p>
        </p:txBody>
      </p:sp>
      <p:sp>
        <p:nvSpPr>
          <p:cNvPr id="167964" name="Line 28"/>
          <p:cNvSpPr>
            <a:spLocks noChangeShapeType="1"/>
          </p:cNvSpPr>
          <p:nvPr/>
        </p:nvSpPr>
        <p:spPr bwMode="auto">
          <a:xfrm>
            <a:off x="1619250" y="2924175"/>
            <a:ext cx="21590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7965" name="Line 29"/>
          <p:cNvSpPr>
            <a:spLocks noChangeShapeType="1"/>
          </p:cNvSpPr>
          <p:nvPr/>
        </p:nvSpPr>
        <p:spPr bwMode="auto">
          <a:xfrm>
            <a:off x="3419475" y="2349500"/>
            <a:ext cx="287338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7966" name="Line 30"/>
          <p:cNvSpPr>
            <a:spLocks noChangeShapeType="1"/>
          </p:cNvSpPr>
          <p:nvPr/>
        </p:nvSpPr>
        <p:spPr bwMode="auto">
          <a:xfrm>
            <a:off x="1547813" y="5373688"/>
            <a:ext cx="358775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7967" name="Line 31"/>
          <p:cNvSpPr>
            <a:spLocks noChangeShapeType="1"/>
          </p:cNvSpPr>
          <p:nvPr/>
        </p:nvSpPr>
        <p:spPr bwMode="auto">
          <a:xfrm>
            <a:off x="3203575" y="5157788"/>
            <a:ext cx="86360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61" grpId="0"/>
      <p:bldP spid="167962" grpId="0" animBg="1"/>
      <p:bldP spid="167964" grpId="0" animBg="1"/>
      <p:bldP spid="167965" grpId="0" animBg="1"/>
      <p:bldP spid="167966" grpId="0" animBg="1"/>
      <p:bldP spid="167967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img2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75" t="15546" b="10634"/>
          <a:stretch>
            <a:fillRect/>
          </a:stretch>
        </p:blipFill>
        <p:spPr>
          <a:xfrm>
            <a:off x="2457450" y="404813"/>
            <a:ext cx="3554413" cy="5832475"/>
          </a:xfrm>
          <a:solidFill>
            <a:schemeClr val="bg1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4932363" y="620713"/>
            <a:ext cx="23034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6359525" y="1316038"/>
            <a:ext cx="2139950" cy="730250"/>
          </a:xfrm>
          <a:prstGeom prst="rect">
            <a:avLst/>
          </a:prstGeom>
          <a:solidFill>
            <a:srgbClr val="A3DA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/>
              <a:t>Reflujo </a:t>
            </a:r>
          </a:p>
          <a:p>
            <a:r>
              <a:rPr lang="es-ES"/>
              <a:t>Gastroesofágico</a:t>
            </a:r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6738938" y="476250"/>
            <a:ext cx="17272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/>
              <a:t>Trastornos </a:t>
            </a:r>
          </a:p>
          <a:p>
            <a:pPr algn="l"/>
            <a:r>
              <a:rPr lang="es-ES" sz="1800"/>
              <a:t>    Motilidad</a:t>
            </a:r>
          </a:p>
        </p:txBody>
      </p:sp>
      <p:sp>
        <p:nvSpPr>
          <p:cNvPr id="131082" name="Text Box 10"/>
          <p:cNvSpPr txBox="1">
            <a:spLocks noChangeArrowheads="1"/>
          </p:cNvSpPr>
          <p:nvPr/>
        </p:nvSpPr>
        <p:spPr bwMode="auto">
          <a:xfrm>
            <a:off x="1692275" y="10826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1084" name="Rectangle 12"/>
          <p:cNvSpPr>
            <a:spLocks noChangeArrowheads="1"/>
          </p:cNvSpPr>
          <p:nvPr/>
        </p:nvSpPr>
        <p:spPr bwMode="auto">
          <a:xfrm>
            <a:off x="2411413" y="3933825"/>
            <a:ext cx="14398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85" name="Rectangle 13"/>
          <p:cNvSpPr>
            <a:spLocks noChangeArrowheads="1"/>
          </p:cNvSpPr>
          <p:nvPr/>
        </p:nvSpPr>
        <p:spPr bwMode="auto">
          <a:xfrm>
            <a:off x="3779838" y="3933825"/>
            <a:ext cx="1444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86" name="Text Box 14"/>
          <p:cNvSpPr txBox="1">
            <a:spLocks noChangeArrowheads="1"/>
          </p:cNvSpPr>
          <p:nvPr/>
        </p:nvSpPr>
        <p:spPr bwMode="auto">
          <a:xfrm>
            <a:off x="1730375" y="3621088"/>
            <a:ext cx="2020888" cy="730250"/>
          </a:xfrm>
          <a:prstGeom prst="rect">
            <a:avLst/>
          </a:prstGeom>
          <a:solidFill>
            <a:srgbClr val="A7CB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Incompetencia 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del EEI</a:t>
            </a:r>
          </a:p>
        </p:txBody>
      </p:sp>
      <p:sp>
        <p:nvSpPr>
          <p:cNvPr id="131087" name="Text Box 15"/>
          <p:cNvSpPr txBox="1">
            <a:spLocks noChangeArrowheads="1"/>
          </p:cNvSpPr>
          <p:nvPr/>
        </p:nvSpPr>
        <p:spPr bwMode="auto">
          <a:xfrm>
            <a:off x="6156325" y="3644900"/>
            <a:ext cx="2088084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dirty="0"/>
              <a:t>Se evita por   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1800" dirty="0"/>
              <a:t> EEI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S_tradnl" sz="1800" dirty="0"/>
              <a:t> Angulación del  </a:t>
            </a:r>
            <a:r>
              <a:rPr lang="es-ES_tradnl" sz="1800" dirty="0" smtClean="0"/>
              <a:t>    esófago </a:t>
            </a:r>
            <a:r>
              <a:rPr lang="es-ES_tradnl" sz="1800" dirty="0"/>
              <a:t>debajo de diafragma</a:t>
            </a:r>
          </a:p>
        </p:txBody>
      </p:sp>
      <p:sp>
        <p:nvSpPr>
          <p:cNvPr id="131088" name="Text Box 16"/>
          <p:cNvSpPr txBox="1">
            <a:spLocks noChangeArrowheads="1"/>
          </p:cNvSpPr>
          <p:nvPr/>
        </p:nvSpPr>
        <p:spPr bwMode="auto">
          <a:xfrm>
            <a:off x="1619250" y="2420938"/>
            <a:ext cx="21685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accent2"/>
              </a:buClr>
              <a:buFontTx/>
              <a:buChar char="•"/>
            </a:pPr>
            <a:r>
              <a:rPr lang="es-ES_tradnl" sz="1800"/>
              <a:t> Acidez</a:t>
            </a:r>
          </a:p>
          <a:p>
            <a:pPr algn="l">
              <a:buClr>
                <a:schemeClr val="accent2"/>
              </a:buClr>
              <a:buFontTx/>
              <a:buChar char="•"/>
            </a:pPr>
            <a:r>
              <a:rPr lang="es-ES_tradnl" sz="1800"/>
              <a:t> Inflamación</a:t>
            </a:r>
          </a:p>
          <a:p>
            <a:pPr algn="l">
              <a:buClr>
                <a:schemeClr val="accent2"/>
              </a:buClr>
              <a:buFontTx/>
              <a:buChar char="•"/>
            </a:pPr>
            <a:r>
              <a:rPr lang="es-ES_tradnl" sz="1800"/>
              <a:t> Úlcera, estenosis</a:t>
            </a:r>
          </a:p>
        </p:txBody>
      </p:sp>
      <p:sp>
        <p:nvSpPr>
          <p:cNvPr id="131089" name="Rectangle 17"/>
          <p:cNvSpPr>
            <a:spLocks noChangeArrowheads="1"/>
          </p:cNvSpPr>
          <p:nvPr/>
        </p:nvSpPr>
        <p:spPr bwMode="auto">
          <a:xfrm>
            <a:off x="4211638" y="1341438"/>
            <a:ext cx="15843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0" name="Rectangle 18"/>
          <p:cNvSpPr>
            <a:spLocks noChangeArrowheads="1"/>
          </p:cNvSpPr>
          <p:nvPr/>
        </p:nvSpPr>
        <p:spPr bwMode="auto">
          <a:xfrm>
            <a:off x="4357688" y="2852738"/>
            <a:ext cx="11509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1" name="Text Box 19"/>
          <p:cNvSpPr txBox="1">
            <a:spLocks noChangeArrowheads="1"/>
          </p:cNvSpPr>
          <p:nvPr/>
        </p:nvSpPr>
        <p:spPr bwMode="auto">
          <a:xfrm>
            <a:off x="2005013" y="10826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1093" name="Text Box 21"/>
          <p:cNvSpPr txBox="1">
            <a:spLocks noChangeArrowheads="1"/>
          </p:cNvSpPr>
          <p:nvPr/>
        </p:nvSpPr>
        <p:spPr bwMode="auto">
          <a:xfrm>
            <a:off x="6300788" y="2133600"/>
            <a:ext cx="2217737" cy="650875"/>
          </a:xfrm>
          <a:prstGeom prst="rect">
            <a:avLst/>
          </a:prstGeom>
          <a:solidFill>
            <a:srgbClr val="89C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63500" dir="221219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Paso del contenido </a:t>
            </a:r>
          </a:p>
          <a:p>
            <a:pPr algn="l"/>
            <a:r>
              <a:rPr lang="es-ES" sz="1800"/>
              <a:t>gástrico a </a:t>
            </a:r>
            <a:r>
              <a:rPr lang="es-ES" sz="1800" u="sng"/>
              <a:t>esófago</a:t>
            </a:r>
          </a:p>
        </p:txBody>
      </p:sp>
      <p:sp>
        <p:nvSpPr>
          <p:cNvPr id="131094" name="Oval 22"/>
          <p:cNvSpPr>
            <a:spLocks noChangeArrowheads="1"/>
          </p:cNvSpPr>
          <p:nvPr/>
        </p:nvSpPr>
        <p:spPr bwMode="auto">
          <a:xfrm>
            <a:off x="4284663" y="2852738"/>
            <a:ext cx="2873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6" name="Oval 24"/>
          <p:cNvSpPr>
            <a:spLocks noChangeArrowheads="1"/>
          </p:cNvSpPr>
          <p:nvPr/>
        </p:nvSpPr>
        <p:spPr bwMode="auto">
          <a:xfrm rot="-841541">
            <a:off x="3924300" y="3141663"/>
            <a:ext cx="360363" cy="10795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7" name="Oval 25"/>
          <p:cNvSpPr>
            <a:spLocks noChangeArrowheads="1"/>
          </p:cNvSpPr>
          <p:nvPr/>
        </p:nvSpPr>
        <p:spPr bwMode="auto">
          <a:xfrm rot="2200746">
            <a:off x="3851275" y="4149725"/>
            <a:ext cx="1081088" cy="15700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9" name="Oval 27"/>
          <p:cNvSpPr>
            <a:spLocks noChangeArrowheads="1"/>
          </p:cNvSpPr>
          <p:nvPr/>
        </p:nvSpPr>
        <p:spPr bwMode="auto">
          <a:xfrm>
            <a:off x="3995738" y="4005263"/>
            <a:ext cx="360362" cy="503237"/>
          </a:xfrm>
          <a:prstGeom prst="ellipse">
            <a:avLst/>
          </a:prstGeom>
          <a:solidFill>
            <a:srgbClr val="FFAD0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100" name="Oval 28"/>
          <p:cNvSpPr>
            <a:spLocks noChangeArrowheads="1"/>
          </p:cNvSpPr>
          <p:nvPr/>
        </p:nvSpPr>
        <p:spPr bwMode="auto">
          <a:xfrm>
            <a:off x="4356100" y="4149725"/>
            <a:ext cx="215900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101" name="Freeform 29"/>
          <p:cNvSpPr>
            <a:spLocks/>
          </p:cNvSpPr>
          <p:nvPr/>
        </p:nvSpPr>
        <p:spPr bwMode="auto">
          <a:xfrm rot="-1005896">
            <a:off x="3748088" y="3503613"/>
            <a:ext cx="1000125" cy="1646237"/>
          </a:xfrm>
          <a:custGeom>
            <a:avLst/>
            <a:gdLst>
              <a:gd name="T0" fmla="*/ 287 w 710"/>
              <a:gd name="T1" fmla="*/ 477 h 855"/>
              <a:gd name="T2" fmla="*/ 60 w 710"/>
              <a:gd name="T3" fmla="*/ 749 h 855"/>
              <a:gd name="T4" fmla="*/ 196 w 710"/>
              <a:gd name="T5" fmla="*/ 749 h 855"/>
              <a:gd name="T6" fmla="*/ 241 w 710"/>
              <a:gd name="T7" fmla="*/ 840 h 855"/>
              <a:gd name="T8" fmla="*/ 287 w 710"/>
              <a:gd name="T9" fmla="*/ 749 h 855"/>
              <a:gd name="T10" fmla="*/ 423 w 710"/>
              <a:gd name="T11" fmla="*/ 840 h 855"/>
              <a:gd name="T12" fmla="*/ 423 w 710"/>
              <a:gd name="T13" fmla="*/ 658 h 855"/>
              <a:gd name="T14" fmla="*/ 514 w 710"/>
              <a:gd name="T15" fmla="*/ 840 h 855"/>
              <a:gd name="T16" fmla="*/ 559 w 710"/>
              <a:gd name="T17" fmla="*/ 749 h 855"/>
              <a:gd name="T18" fmla="*/ 468 w 710"/>
              <a:gd name="T19" fmla="*/ 568 h 855"/>
              <a:gd name="T20" fmla="*/ 695 w 710"/>
              <a:gd name="T21" fmla="*/ 794 h 855"/>
              <a:gd name="T22" fmla="*/ 559 w 710"/>
              <a:gd name="T23" fmla="*/ 477 h 855"/>
              <a:gd name="T24" fmla="*/ 423 w 710"/>
              <a:gd name="T25" fmla="*/ 250 h 855"/>
              <a:gd name="T26" fmla="*/ 423 w 710"/>
              <a:gd name="T27" fmla="*/ 23 h 855"/>
              <a:gd name="T28" fmla="*/ 332 w 710"/>
              <a:gd name="T29" fmla="*/ 114 h 855"/>
              <a:gd name="T30" fmla="*/ 287 w 710"/>
              <a:gd name="T31" fmla="*/ 23 h 855"/>
              <a:gd name="T32" fmla="*/ 287 w 710"/>
              <a:gd name="T33" fmla="*/ 250 h 855"/>
              <a:gd name="T34" fmla="*/ 287 w 710"/>
              <a:gd name="T35" fmla="*/ 341 h 855"/>
              <a:gd name="T36" fmla="*/ 15 w 710"/>
              <a:gd name="T37" fmla="*/ 613 h 855"/>
              <a:gd name="T38" fmla="*/ 196 w 710"/>
              <a:gd name="T39" fmla="*/ 613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10" h="855">
                <a:moveTo>
                  <a:pt x="287" y="477"/>
                </a:moveTo>
                <a:cubicBezTo>
                  <a:pt x="181" y="590"/>
                  <a:pt x="75" y="704"/>
                  <a:pt x="60" y="749"/>
                </a:cubicBezTo>
                <a:cubicBezTo>
                  <a:pt x="45" y="794"/>
                  <a:pt x="166" y="734"/>
                  <a:pt x="196" y="749"/>
                </a:cubicBezTo>
                <a:cubicBezTo>
                  <a:pt x="226" y="764"/>
                  <a:pt x="226" y="840"/>
                  <a:pt x="241" y="840"/>
                </a:cubicBezTo>
                <a:cubicBezTo>
                  <a:pt x="256" y="840"/>
                  <a:pt x="257" y="749"/>
                  <a:pt x="287" y="749"/>
                </a:cubicBezTo>
                <a:cubicBezTo>
                  <a:pt x="317" y="749"/>
                  <a:pt x="400" y="855"/>
                  <a:pt x="423" y="840"/>
                </a:cubicBezTo>
                <a:cubicBezTo>
                  <a:pt x="446" y="825"/>
                  <a:pt x="408" y="658"/>
                  <a:pt x="423" y="658"/>
                </a:cubicBezTo>
                <a:cubicBezTo>
                  <a:pt x="438" y="658"/>
                  <a:pt x="491" y="825"/>
                  <a:pt x="514" y="840"/>
                </a:cubicBezTo>
                <a:cubicBezTo>
                  <a:pt x="537" y="855"/>
                  <a:pt x="567" y="794"/>
                  <a:pt x="559" y="749"/>
                </a:cubicBezTo>
                <a:cubicBezTo>
                  <a:pt x="551" y="704"/>
                  <a:pt x="445" y="561"/>
                  <a:pt x="468" y="568"/>
                </a:cubicBezTo>
                <a:cubicBezTo>
                  <a:pt x="491" y="575"/>
                  <a:pt x="680" y="809"/>
                  <a:pt x="695" y="794"/>
                </a:cubicBezTo>
                <a:cubicBezTo>
                  <a:pt x="710" y="779"/>
                  <a:pt x="604" y="568"/>
                  <a:pt x="559" y="477"/>
                </a:cubicBezTo>
                <a:cubicBezTo>
                  <a:pt x="514" y="386"/>
                  <a:pt x="446" y="326"/>
                  <a:pt x="423" y="250"/>
                </a:cubicBezTo>
                <a:cubicBezTo>
                  <a:pt x="400" y="174"/>
                  <a:pt x="438" y="46"/>
                  <a:pt x="423" y="23"/>
                </a:cubicBezTo>
                <a:cubicBezTo>
                  <a:pt x="408" y="0"/>
                  <a:pt x="355" y="114"/>
                  <a:pt x="332" y="114"/>
                </a:cubicBezTo>
                <a:cubicBezTo>
                  <a:pt x="309" y="114"/>
                  <a:pt x="294" y="0"/>
                  <a:pt x="287" y="23"/>
                </a:cubicBezTo>
                <a:cubicBezTo>
                  <a:pt x="280" y="46"/>
                  <a:pt x="287" y="197"/>
                  <a:pt x="287" y="250"/>
                </a:cubicBezTo>
                <a:cubicBezTo>
                  <a:pt x="287" y="303"/>
                  <a:pt x="332" y="281"/>
                  <a:pt x="287" y="341"/>
                </a:cubicBezTo>
                <a:cubicBezTo>
                  <a:pt x="242" y="401"/>
                  <a:pt x="30" y="568"/>
                  <a:pt x="15" y="613"/>
                </a:cubicBezTo>
                <a:cubicBezTo>
                  <a:pt x="0" y="658"/>
                  <a:pt x="98" y="635"/>
                  <a:pt x="196" y="613"/>
                </a:cubicBezTo>
              </a:path>
            </a:pathLst>
          </a:custGeom>
          <a:solidFill>
            <a:srgbClr val="FFAD0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02" name="Freeform 30"/>
          <p:cNvSpPr>
            <a:spLocks/>
          </p:cNvSpPr>
          <p:nvPr/>
        </p:nvSpPr>
        <p:spPr bwMode="auto">
          <a:xfrm>
            <a:off x="3779838" y="3429000"/>
            <a:ext cx="468312" cy="1655763"/>
          </a:xfrm>
          <a:custGeom>
            <a:avLst/>
            <a:gdLst>
              <a:gd name="T0" fmla="*/ 0 w 295"/>
              <a:gd name="T1" fmla="*/ 1043 h 1043"/>
              <a:gd name="T2" fmla="*/ 272 w 295"/>
              <a:gd name="T3" fmla="*/ 635 h 1043"/>
              <a:gd name="T4" fmla="*/ 136 w 295"/>
              <a:gd name="T5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1043">
                <a:moveTo>
                  <a:pt x="0" y="1043"/>
                </a:moveTo>
                <a:cubicBezTo>
                  <a:pt x="124" y="926"/>
                  <a:pt x="249" y="809"/>
                  <a:pt x="272" y="635"/>
                </a:cubicBezTo>
                <a:cubicBezTo>
                  <a:pt x="295" y="461"/>
                  <a:pt x="159" y="106"/>
                  <a:pt x="136" y="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03" name="Freeform 31"/>
          <p:cNvSpPr>
            <a:spLocks/>
          </p:cNvSpPr>
          <p:nvPr/>
        </p:nvSpPr>
        <p:spPr bwMode="auto">
          <a:xfrm>
            <a:off x="4067175" y="3381375"/>
            <a:ext cx="515938" cy="1631950"/>
          </a:xfrm>
          <a:custGeom>
            <a:avLst/>
            <a:gdLst>
              <a:gd name="T0" fmla="*/ 325 w 325"/>
              <a:gd name="T1" fmla="*/ 1028 h 1028"/>
              <a:gd name="T2" fmla="*/ 53 w 325"/>
              <a:gd name="T3" fmla="*/ 166 h 1028"/>
              <a:gd name="T4" fmla="*/ 8 w 325"/>
              <a:gd name="T5" fmla="*/ 30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5" h="1028">
                <a:moveTo>
                  <a:pt x="325" y="1028"/>
                </a:moveTo>
                <a:cubicBezTo>
                  <a:pt x="215" y="680"/>
                  <a:pt x="106" y="332"/>
                  <a:pt x="53" y="166"/>
                </a:cubicBezTo>
                <a:cubicBezTo>
                  <a:pt x="0" y="0"/>
                  <a:pt x="4" y="15"/>
                  <a:pt x="8" y="3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1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1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 animBg="1"/>
      <p:bldP spid="131086" grpId="0" animBg="1"/>
      <p:bldP spid="131087" grpId="0"/>
      <p:bldP spid="131088" grpId="0"/>
      <p:bldP spid="131093" grpId="0" animBg="1"/>
      <p:bldP spid="131099" grpId="0" animBg="1"/>
      <p:bldP spid="131101" grpId="0" animBg="1"/>
      <p:bldP spid="131102" grpId="0" animBg="1"/>
      <p:bldP spid="13110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900113" y="2017713"/>
            <a:ext cx="2665412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I. 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BOCA FARINGE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MASTICACIÓN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SALIVACIÓN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DEGLUCIÓN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ESÓFAGO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DEGLUCIÓN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ALTERACIONES</a:t>
            </a:r>
          </a:p>
        </p:txBody>
      </p:sp>
      <p:pic>
        <p:nvPicPr>
          <p:cNvPr id="55302" name="Picture 6" descr="CABEZA CUELLO M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349375"/>
            <a:ext cx="4527550" cy="452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3" name="Oval 7"/>
          <p:cNvSpPr>
            <a:spLocks noChangeArrowheads="1"/>
          </p:cNvSpPr>
          <p:nvPr/>
        </p:nvSpPr>
        <p:spPr bwMode="auto">
          <a:xfrm rot="-1208568">
            <a:off x="4138613" y="2132013"/>
            <a:ext cx="1968500" cy="2794000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5 Rectángulo"/>
          <p:cNvSpPr/>
          <p:nvPr/>
        </p:nvSpPr>
        <p:spPr>
          <a:xfrm>
            <a:off x="900113" y="1133847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3 </a:t>
            </a:r>
            <a:r>
              <a:rPr lang="es-E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Boca esófago</a:t>
            </a:r>
            <a:endParaRPr lang="es-E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REFLUJO RX DUARNTE VALSAL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6" b="17700"/>
          <a:stretch>
            <a:fillRect/>
          </a:stretch>
        </p:blipFill>
        <p:spPr bwMode="auto">
          <a:xfrm>
            <a:off x="3851275" y="1484313"/>
            <a:ext cx="4152900" cy="443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466850" y="1557338"/>
            <a:ext cx="2139950" cy="730250"/>
          </a:xfrm>
          <a:prstGeom prst="rect">
            <a:avLst/>
          </a:prstGeom>
          <a:solidFill>
            <a:srgbClr val="89C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/>
              <a:t>Reflujo </a:t>
            </a:r>
          </a:p>
          <a:p>
            <a:r>
              <a:rPr lang="es-ES"/>
              <a:t>Gastroesofágico</a:t>
            </a:r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1042988" y="3355975"/>
            <a:ext cx="2663825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/>
              <a:t>Reflujo demostrable</a:t>
            </a:r>
          </a:p>
          <a:p>
            <a:pPr algn="l"/>
            <a:r>
              <a:rPr lang="es-ES"/>
              <a:t>durante maniobra de Valsalva </a:t>
            </a:r>
          </a:p>
          <a:p>
            <a:pPr algn="l"/>
            <a:endParaRPr lang="es-ES" sz="900"/>
          </a:p>
          <a:p>
            <a:r>
              <a:rPr lang="es-ES" sz="1600" b="1"/>
              <a:t>(aumento de la presión intrabdominal)</a:t>
            </a:r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6227763" y="620713"/>
            <a:ext cx="143986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/>
              <a:t>Trastornos </a:t>
            </a:r>
          </a:p>
          <a:p>
            <a:pPr algn="l"/>
            <a:r>
              <a:rPr lang="es-ES" sz="1800"/>
              <a:t> motilidad</a:t>
            </a:r>
          </a:p>
        </p:txBody>
      </p:sp>
      <p:sp>
        <p:nvSpPr>
          <p:cNvPr id="117770" name="Line 10"/>
          <p:cNvSpPr>
            <a:spLocks noChangeShapeType="1"/>
          </p:cNvSpPr>
          <p:nvPr/>
        </p:nvSpPr>
        <p:spPr bwMode="auto">
          <a:xfrm flipV="1">
            <a:off x="6300788" y="4292600"/>
            <a:ext cx="719137" cy="72072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0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6300788" y="1258888"/>
            <a:ext cx="2139950" cy="730250"/>
          </a:xfrm>
          <a:prstGeom prst="rect">
            <a:avLst/>
          </a:prstGeom>
          <a:solidFill>
            <a:srgbClr val="A3DA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Reflujo</a:t>
            </a:r>
          </a:p>
          <a:p>
            <a:r>
              <a:rPr lang="es-E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Gastroesofágico</a:t>
            </a:r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6948488" y="466725"/>
            <a:ext cx="15113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/>
              <a:t>Trastornos </a:t>
            </a:r>
          </a:p>
          <a:p>
            <a:r>
              <a:rPr lang="es-ES" sz="1800"/>
              <a:t> Motilidad</a:t>
            </a: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1692275" y="2849563"/>
            <a:ext cx="2257425" cy="192087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" sz="800"/>
          </a:p>
          <a:p>
            <a:pPr algn="l"/>
            <a:r>
              <a:rPr lang="es-ES"/>
              <a:t>Insuficiencia del </a:t>
            </a:r>
          </a:p>
          <a:p>
            <a:pPr algn="l"/>
            <a:r>
              <a:rPr lang="es-ES"/>
              <a:t>EEI:</a:t>
            </a:r>
            <a:r>
              <a:rPr lang="es-ES" sz="1800"/>
              <a:t> </a:t>
            </a:r>
          </a:p>
          <a:p>
            <a:pPr algn="l"/>
            <a:endParaRPr lang="es-ES" sz="800"/>
          </a:p>
          <a:p>
            <a:pPr algn="l"/>
            <a:r>
              <a:rPr lang="es-ES" sz="1800"/>
              <a:t>Pirosis</a:t>
            </a:r>
            <a:endParaRPr lang="es-ES" sz="1000"/>
          </a:p>
          <a:p>
            <a:pPr algn="l"/>
            <a:r>
              <a:rPr lang="es-ES" sz="1800"/>
              <a:t>Esofagitis</a:t>
            </a:r>
            <a:endParaRPr lang="es-ES" sz="1000"/>
          </a:p>
          <a:p>
            <a:pPr algn="l"/>
            <a:r>
              <a:rPr lang="es-ES" sz="1800"/>
              <a:t>Estenosis</a:t>
            </a:r>
          </a:p>
          <a:p>
            <a:pPr algn="l"/>
            <a:endParaRPr lang="es-ES" sz="800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4356100" y="2849563"/>
            <a:ext cx="3095625" cy="2616101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s-ES" sz="800" dirty="0"/>
          </a:p>
          <a:p>
            <a:pPr algn="l">
              <a:buFontTx/>
              <a:buChar char="•"/>
            </a:pPr>
            <a:r>
              <a:rPr lang="es-ES" dirty="0"/>
              <a:t> </a:t>
            </a:r>
            <a:r>
              <a:rPr lang="es-ES" sz="1800" dirty="0"/>
              <a:t>Bloquear secreción ácida</a:t>
            </a:r>
            <a:endParaRPr lang="es-ES" sz="1000" dirty="0"/>
          </a:p>
          <a:p>
            <a:pPr algn="l">
              <a:buFontTx/>
              <a:buChar char="•"/>
            </a:pPr>
            <a:r>
              <a:rPr lang="es-ES" sz="1800" dirty="0"/>
              <a:t> Aumentar transmisión </a:t>
            </a:r>
          </a:p>
          <a:p>
            <a:pPr algn="l"/>
            <a:r>
              <a:rPr lang="es-ES" sz="1800" dirty="0"/>
              <a:t>   colinérgica</a:t>
            </a:r>
            <a:r>
              <a:rPr lang="es-ES" dirty="0"/>
              <a:t> </a:t>
            </a:r>
          </a:p>
          <a:p>
            <a:pPr algn="l">
              <a:buFontTx/>
              <a:buChar char="•"/>
            </a:pPr>
            <a:r>
              <a:rPr lang="es-ES" sz="1800" dirty="0"/>
              <a:t> Evitar acostarse luego de </a:t>
            </a:r>
          </a:p>
          <a:p>
            <a:pPr algn="l"/>
            <a:r>
              <a:rPr lang="es-ES" sz="1800" dirty="0"/>
              <a:t>  comer</a:t>
            </a:r>
            <a:endParaRPr lang="es-ES" sz="1000" dirty="0"/>
          </a:p>
          <a:p>
            <a:pPr algn="l">
              <a:buFontTx/>
              <a:buChar char="•"/>
            </a:pPr>
            <a:r>
              <a:rPr lang="es-ES" sz="1800" dirty="0"/>
              <a:t> NO FUMAR</a:t>
            </a:r>
          </a:p>
          <a:p>
            <a:pPr algn="l">
              <a:buFontTx/>
              <a:buChar char="•"/>
            </a:pPr>
            <a:r>
              <a:rPr lang="es-ES" sz="1800" dirty="0"/>
              <a:t> Perder peso</a:t>
            </a:r>
          </a:p>
          <a:p>
            <a:pPr algn="l">
              <a:buFontTx/>
              <a:buChar char="•"/>
            </a:pPr>
            <a:r>
              <a:rPr lang="es-ES" sz="1800" dirty="0"/>
              <a:t> Cirugía en casos </a:t>
            </a:r>
            <a:r>
              <a:rPr lang="es-ES" sz="1800" dirty="0" smtClean="0"/>
              <a:t>severos</a:t>
            </a:r>
            <a:endParaRPr lang="es-ES" sz="1800" dirty="0"/>
          </a:p>
          <a:p>
            <a:pPr algn="l"/>
            <a:endParaRPr lang="es-ES" sz="800" dirty="0"/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4789488" y="2349500"/>
            <a:ext cx="20066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solidFill>
                  <a:schemeClr val="accent2"/>
                </a:solidFill>
              </a:rPr>
              <a:t>TRATAMIENTO</a:t>
            </a:r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2032000" y="2349500"/>
            <a:ext cx="15509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solidFill>
                  <a:schemeClr val="accent2"/>
                </a:solidFill>
              </a:rPr>
              <a:t>SÍNTOMAS</a:t>
            </a:r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971550" y="10525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0" grpId="0" animBg="1"/>
      <p:bldP spid="61451" grpId="0" animBg="1"/>
      <p:bldP spid="61452" grpId="0" animBg="1"/>
      <p:bldP spid="61453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6877050" y="476250"/>
            <a:ext cx="16033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/>
              <a:t>Trastornos </a:t>
            </a:r>
          </a:p>
          <a:p>
            <a:r>
              <a:rPr lang="es-ES"/>
              <a:t>Motilidad</a:t>
            </a:r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2843213" y="2389188"/>
            <a:ext cx="5564187" cy="1644650"/>
          </a:xfrm>
          <a:prstGeom prst="rect">
            <a:avLst/>
          </a:prstGeom>
          <a:noFill/>
          <a:ln w="28575">
            <a:solidFill>
              <a:srgbClr val="6767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/>
              <a:t>Los lactantes tienen INMADUREZ del EEI (hay reflujo gastroesofágico) </a:t>
            </a:r>
          </a:p>
          <a:p>
            <a:pPr algn="l"/>
            <a:r>
              <a:rPr lang="es-ES"/>
              <a:t>por eso regurgitan la leche “cortada” </a:t>
            </a:r>
          </a:p>
          <a:p>
            <a:pPr algn="l"/>
            <a:r>
              <a:rPr lang="es-ES"/>
              <a:t>cuando los levantan para “sacar los gases”</a:t>
            </a:r>
          </a:p>
          <a:p>
            <a:pPr algn="l"/>
            <a:r>
              <a:rPr lang="es-ES"/>
              <a:t>(hay deglución de aire)</a:t>
            </a:r>
          </a:p>
        </p:txBody>
      </p: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2771775" y="1814513"/>
            <a:ext cx="6032500" cy="457200"/>
          </a:xfrm>
          <a:prstGeom prst="rect">
            <a:avLst/>
          </a:prstGeom>
          <a:solidFill>
            <a:srgbClr val="B7B7FF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¿Por qué los bebés regurgitan la leche?</a:t>
            </a:r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395287" y="981075"/>
            <a:ext cx="115093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9819" name="Text Box 11"/>
          <p:cNvSpPr txBox="1">
            <a:spLocks noChangeArrowheads="1"/>
          </p:cNvSpPr>
          <p:nvPr/>
        </p:nvSpPr>
        <p:spPr bwMode="auto">
          <a:xfrm>
            <a:off x="827088" y="5270500"/>
            <a:ext cx="1438275" cy="82232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/>
              <a:t>Los</a:t>
            </a:r>
          </a:p>
          <a:p>
            <a:r>
              <a:rPr lang="es-ES" sz="2400" b="1"/>
              <a:t>“buches”</a:t>
            </a:r>
          </a:p>
        </p:txBody>
      </p:sp>
      <p:pic>
        <p:nvPicPr>
          <p:cNvPr id="119820" name="Picture 12" descr="regurgi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14513"/>
            <a:ext cx="2338387" cy="331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21" name="Rectangle 13"/>
          <p:cNvSpPr>
            <a:spLocks noChangeArrowheads="1"/>
          </p:cNvSpPr>
          <p:nvPr/>
        </p:nvSpPr>
        <p:spPr bwMode="auto">
          <a:xfrm rot="552505">
            <a:off x="985838" y="2852738"/>
            <a:ext cx="1296987" cy="401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22" name="Text Box 14"/>
          <p:cNvSpPr txBox="1">
            <a:spLocks noChangeArrowheads="1"/>
          </p:cNvSpPr>
          <p:nvPr/>
        </p:nvSpPr>
        <p:spPr bwMode="auto">
          <a:xfrm>
            <a:off x="4140200" y="4221163"/>
            <a:ext cx="2736850" cy="1492250"/>
          </a:xfrm>
          <a:prstGeom prst="rect">
            <a:avLst/>
          </a:prstGeom>
          <a:solidFill>
            <a:srgbClr val="FFDDFF"/>
          </a:solidFill>
          <a:ln w="28575">
            <a:solidFill>
              <a:srgbClr val="FF2DB9"/>
            </a:solidFill>
            <a:miter lim="800000"/>
            <a:headEnd/>
            <a:tailEnd/>
          </a:ln>
          <a:effectLst>
            <a:outerShdw dist="81320" dir="3080412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/>
              <a:t>REGURGITACIÓN</a:t>
            </a:r>
          </a:p>
          <a:p>
            <a:pPr algn="l"/>
            <a:endParaRPr lang="es-ES" sz="1000"/>
          </a:p>
          <a:p>
            <a:pPr algn="l"/>
            <a:r>
              <a:rPr lang="es-ES"/>
              <a:t>Paso del contenido </a:t>
            </a:r>
          </a:p>
          <a:p>
            <a:pPr algn="l"/>
            <a:r>
              <a:rPr lang="es-ES"/>
              <a:t>esofágico o gástrico a la </a:t>
            </a:r>
            <a:r>
              <a:rPr lang="es-ES" u="sng"/>
              <a:t>boca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 animBg="1"/>
      <p:bldP spid="119817" grpId="0" animBg="1"/>
      <p:bldP spid="119819" grpId="0" animBg="1"/>
      <p:bldP spid="119822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2913063" y="2016125"/>
            <a:ext cx="3317875" cy="3113088"/>
          </a:xfrm>
          <a:prstGeom prst="rect">
            <a:avLst/>
          </a:prstGeom>
          <a:solidFill>
            <a:srgbClr val="FFC9ED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400"/>
              <a:t>No confundir:</a:t>
            </a:r>
          </a:p>
          <a:p>
            <a:pPr algn="l"/>
            <a:endParaRPr lang="es-ES" sz="2400"/>
          </a:p>
          <a:p>
            <a:pPr algn="l">
              <a:buFontTx/>
              <a:buChar char="•"/>
            </a:pPr>
            <a:r>
              <a:rPr lang="es-ES" sz="2400"/>
              <a:t> REFLUJO</a:t>
            </a:r>
          </a:p>
          <a:p>
            <a:pPr algn="l">
              <a:buFontTx/>
              <a:buChar char="•"/>
            </a:pPr>
            <a:endParaRPr lang="es-ES" sz="1400"/>
          </a:p>
          <a:p>
            <a:pPr algn="l">
              <a:buFontTx/>
              <a:buChar char="•"/>
            </a:pPr>
            <a:r>
              <a:rPr lang="es-ES" sz="2400"/>
              <a:t> REGURGITACIÓN</a:t>
            </a:r>
          </a:p>
          <a:p>
            <a:pPr algn="l">
              <a:buFontTx/>
              <a:buChar char="•"/>
            </a:pPr>
            <a:endParaRPr lang="es-ES" sz="1400"/>
          </a:p>
          <a:p>
            <a:pPr algn="l">
              <a:buFontTx/>
              <a:buChar char="•"/>
            </a:pPr>
            <a:r>
              <a:rPr lang="es-ES" sz="2400"/>
              <a:t> ERUCTO</a:t>
            </a:r>
          </a:p>
          <a:p>
            <a:pPr algn="l">
              <a:buFontTx/>
              <a:buChar char="•"/>
            </a:pPr>
            <a:endParaRPr lang="es-ES" sz="1400"/>
          </a:p>
          <a:p>
            <a:pPr algn="l">
              <a:buFontTx/>
              <a:buChar char="•"/>
            </a:pPr>
            <a:r>
              <a:rPr lang="es-ES" sz="2400"/>
              <a:t> VÓMITO</a:t>
            </a:r>
          </a:p>
          <a:p>
            <a:pPr algn="l"/>
            <a:endParaRPr lang="es-ES" sz="1200"/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6807200" y="981075"/>
            <a:ext cx="16033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/>
              <a:t>Trastornos </a:t>
            </a:r>
          </a:p>
          <a:p>
            <a:r>
              <a:rPr lang="es-ES"/>
              <a:t>Motilidad</a:t>
            </a:r>
          </a:p>
        </p:txBody>
      </p:sp>
      <p:sp>
        <p:nvSpPr>
          <p:cNvPr id="126984" name="Text Box 8"/>
          <p:cNvSpPr txBox="1">
            <a:spLocks noChangeArrowheads="1"/>
          </p:cNvSpPr>
          <p:nvPr/>
        </p:nvSpPr>
        <p:spPr bwMode="auto">
          <a:xfrm>
            <a:off x="6659563" y="476250"/>
            <a:ext cx="1882775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II. ESÓFAGO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6804025" y="404813"/>
            <a:ext cx="1882775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II. ESÓFAGO</a:t>
            </a:r>
          </a:p>
        </p:txBody>
      </p:sp>
      <p:pic>
        <p:nvPicPr>
          <p:cNvPr id="165894" name="Picture 6" descr="cuerpo extraño union gastroesof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33"/>
          <a:stretch>
            <a:fillRect/>
          </a:stretch>
        </p:blipFill>
        <p:spPr bwMode="auto">
          <a:xfrm>
            <a:off x="755650" y="549275"/>
            <a:ext cx="3529013" cy="269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895" name="Picture 7" descr="cuerpo extraño union gastroesof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52" t="39374" b="31007"/>
          <a:stretch>
            <a:fillRect/>
          </a:stretch>
        </p:blipFill>
        <p:spPr bwMode="auto">
          <a:xfrm>
            <a:off x="4860925" y="1052513"/>
            <a:ext cx="3529013" cy="277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896" name="Text Box 8"/>
          <p:cNvSpPr txBox="1">
            <a:spLocks noChangeArrowheads="1"/>
          </p:cNvSpPr>
          <p:nvPr/>
        </p:nvSpPr>
        <p:spPr bwMode="auto">
          <a:xfrm>
            <a:off x="827088" y="4797425"/>
            <a:ext cx="2805112" cy="10064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Cuerpo extraño </a:t>
            </a:r>
          </a:p>
          <a:p>
            <a:r>
              <a:rPr lang="es-ES"/>
              <a:t>en esófago</a:t>
            </a:r>
          </a:p>
          <a:p>
            <a:r>
              <a:rPr lang="es-ES"/>
              <a:t>Unión gastroesofágica</a:t>
            </a:r>
          </a:p>
        </p:txBody>
      </p:sp>
      <p:sp>
        <p:nvSpPr>
          <p:cNvPr id="165897" name="Oval 9"/>
          <p:cNvSpPr>
            <a:spLocks noChangeArrowheads="1"/>
          </p:cNvSpPr>
          <p:nvPr/>
        </p:nvSpPr>
        <p:spPr bwMode="auto">
          <a:xfrm>
            <a:off x="5724525" y="1628775"/>
            <a:ext cx="1079500" cy="863600"/>
          </a:xfrm>
          <a:prstGeom prst="ellips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898" name="Rectangle 10"/>
          <p:cNvSpPr>
            <a:spLocks noChangeArrowheads="1"/>
          </p:cNvSpPr>
          <p:nvPr/>
        </p:nvSpPr>
        <p:spPr bwMode="auto">
          <a:xfrm>
            <a:off x="4643438" y="5805488"/>
            <a:ext cx="394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Medscape Internal Medicine 29/9/2010</a:t>
            </a:r>
          </a:p>
          <a:p>
            <a:r>
              <a:rPr lang="es-ES" sz="1200"/>
              <a:t>http://www.medscape.org/viewarticle/729522_print</a:t>
            </a:r>
          </a:p>
        </p:txBody>
      </p:sp>
      <p:sp>
        <p:nvSpPr>
          <p:cNvPr id="165899" name="Text Box 11"/>
          <p:cNvSpPr txBox="1">
            <a:spLocks noChangeArrowheads="1"/>
          </p:cNvSpPr>
          <p:nvPr/>
        </p:nvSpPr>
        <p:spPr bwMode="auto">
          <a:xfrm>
            <a:off x="971550" y="3357563"/>
            <a:ext cx="32035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/>
              <a:t>Joven con dolor epigástrico agudo, constante, irradiado a tórax. El día anterior estuvo tomando alcohol.</a:t>
            </a:r>
          </a:p>
        </p:txBody>
      </p:sp>
      <p:pic>
        <p:nvPicPr>
          <p:cNvPr id="165900" name="Picture 12" descr="729522-fig2"/>
          <p:cNvPicPr>
            <a:picLocks noChangeAspect="1" noChangeArrowheads="1"/>
          </p:cNvPicPr>
          <p:nvPr/>
        </p:nvPicPr>
        <p:blipFill>
          <a:blip r:embed="rId5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860800"/>
            <a:ext cx="2298700" cy="18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6" grpId="0" animBg="1"/>
      <p:bldP spid="165897" grpId="0" animBg="1"/>
      <p:bldP spid="16589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2123728" y="908720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  <a:endParaRPr lang="es-ES_tradnl" sz="1800" b="1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2411760" y="1553063"/>
            <a:ext cx="4434433" cy="450892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Clr>
                <a:schemeClr val="tx1"/>
              </a:buClr>
              <a:buFontTx/>
              <a:buChar char="•"/>
            </a:pPr>
            <a:r>
              <a:rPr lang="es-ES_tradnl" sz="1400" b="1" dirty="0"/>
              <a:t> </a:t>
            </a:r>
            <a:r>
              <a:rPr lang="es-ES_tradnl" sz="1400" b="1" dirty="0" smtClean="0"/>
              <a:t>Introducción</a:t>
            </a:r>
            <a:endParaRPr lang="es-ES_tradnl" sz="1400" b="1" dirty="0"/>
          </a:p>
          <a:p>
            <a:pPr algn="l">
              <a:buClr>
                <a:schemeClr val="tx1"/>
              </a:buClr>
              <a:buFontTx/>
              <a:buChar char="•"/>
            </a:pPr>
            <a:endParaRPr lang="es-ES_tradnl" sz="800" b="1" dirty="0"/>
          </a:p>
          <a:p>
            <a:pPr algn="l">
              <a:buClr>
                <a:schemeClr val="tx1"/>
              </a:buClr>
              <a:buFontTx/>
              <a:buChar char="•"/>
            </a:pPr>
            <a:r>
              <a:rPr lang="es-ES_tradnl" sz="1400" b="1" dirty="0"/>
              <a:t> </a:t>
            </a:r>
            <a:r>
              <a:rPr lang="es-ES_tradnl" sz="1400" b="1" dirty="0" smtClean="0"/>
              <a:t>Regulación </a:t>
            </a:r>
            <a:r>
              <a:rPr lang="es-ES_tradnl" sz="1400" b="1" dirty="0" err="1" smtClean="0"/>
              <a:t>neurohumoral</a:t>
            </a:r>
            <a:endParaRPr lang="es-ES_tradnl" sz="1400" b="1" dirty="0" smtClean="0"/>
          </a:p>
          <a:p>
            <a:pPr algn="l">
              <a:buClr>
                <a:schemeClr val="tx1"/>
              </a:buClr>
              <a:buFontTx/>
              <a:buChar char="•"/>
            </a:pPr>
            <a:endParaRPr lang="es-ES_tradnl" sz="800" b="1" dirty="0" smtClean="0"/>
          </a:p>
          <a:p>
            <a:pPr algn="l">
              <a:buClr>
                <a:schemeClr val="tx1"/>
              </a:buClr>
              <a:buFontTx/>
              <a:buChar char="•"/>
            </a:pPr>
            <a:r>
              <a:rPr lang="es-ES_tradnl" sz="1400" b="1" dirty="0"/>
              <a:t> </a:t>
            </a:r>
            <a:r>
              <a:rPr lang="es-ES_tradnl" sz="1400" b="1" dirty="0" smtClean="0"/>
              <a:t>Boca-esófago</a:t>
            </a:r>
          </a:p>
          <a:p>
            <a:pPr algn="l">
              <a:buClr>
                <a:schemeClr val="tx1"/>
              </a:buClr>
              <a:buFontTx/>
              <a:buChar char="•"/>
            </a:pPr>
            <a:endParaRPr lang="es-ES_tradnl" sz="1400" dirty="0"/>
          </a:p>
          <a:p>
            <a:pPr algn="l">
              <a:buClr>
                <a:srgbClr val="006666"/>
              </a:buClr>
              <a:buFontTx/>
              <a:buChar char="•"/>
            </a:pPr>
            <a:r>
              <a:rPr lang="es-ES_tradnl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Estómago</a:t>
            </a:r>
          </a:p>
          <a:p>
            <a:pPr algn="l">
              <a:buClr>
                <a:schemeClr val="accent1">
                  <a:lumMod val="25000"/>
                </a:schemeClr>
              </a:buClr>
            </a:pPr>
            <a:endParaRPr lang="es-ES_tradnl" sz="14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Páncreas, hígado</a:t>
            </a:r>
            <a:endParaRPr lang="es-ES_tradnl" dirty="0"/>
          </a:p>
          <a:p>
            <a:pPr algn="l">
              <a:buClr>
                <a:srgbClr val="006666"/>
              </a:buClr>
              <a:buSzPts val="3000"/>
            </a:pPr>
            <a:r>
              <a:rPr lang="es-ES_tradnl" sz="800" dirty="0" smtClean="0"/>
              <a:t> </a:t>
            </a:r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Intestino </a:t>
            </a:r>
            <a:r>
              <a:rPr lang="es-ES_tradnl" dirty="0"/>
              <a:t>delgado</a:t>
            </a:r>
          </a:p>
          <a:p>
            <a:pPr algn="l"/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Digestión</a:t>
            </a:r>
            <a:endParaRPr lang="es-ES_tradnl" dirty="0"/>
          </a:p>
          <a:p>
            <a:pPr algn="l"/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Absorción </a:t>
            </a:r>
            <a:r>
              <a:rPr lang="es-ES_tradnl" dirty="0"/>
              <a:t>nutrientes, agua, </a:t>
            </a:r>
            <a:r>
              <a:rPr lang="es-ES_tradnl" dirty="0" smtClean="0"/>
              <a:t>  </a:t>
            </a:r>
          </a:p>
          <a:p>
            <a:pPr algn="l">
              <a:buClr>
                <a:srgbClr val="006666"/>
              </a:buClr>
              <a:buSzPts val="3000"/>
            </a:pPr>
            <a:r>
              <a:rPr lang="es-ES_tradnl" dirty="0"/>
              <a:t> </a:t>
            </a:r>
            <a:r>
              <a:rPr lang="es-ES_tradnl" dirty="0" smtClean="0"/>
              <a:t>  electrolitos </a:t>
            </a:r>
            <a:r>
              <a:rPr lang="es-ES_tradnl" dirty="0"/>
              <a:t>y vitaminas</a:t>
            </a:r>
          </a:p>
          <a:p>
            <a:pPr algn="l"/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Colon</a:t>
            </a:r>
            <a:endParaRPr lang="es-ES_tradnl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None/>
            </a:pPr>
            <a:endParaRPr lang="es-ES_tradnl" sz="9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Masticación salivación, deglució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63738" y="0"/>
            <a:ext cx="5430837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724525" y="404813"/>
            <a:ext cx="2624138" cy="7302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  BOCA-FARINGE</a:t>
            </a:r>
          </a:p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II.  ESÓFAGO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195513" y="2889250"/>
            <a:ext cx="1944687" cy="1366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692275" y="3357563"/>
            <a:ext cx="2193925" cy="1216025"/>
          </a:xfrm>
          <a:prstGeom prst="rect">
            <a:avLst/>
          </a:prstGeom>
          <a:solidFill>
            <a:srgbClr val="FFB3E6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1. Masticación</a:t>
            </a:r>
          </a:p>
          <a:p>
            <a:pPr algn="l"/>
            <a:r>
              <a:rPr lang="es-ES_tradnl" sz="2400"/>
              <a:t>2. Salivación </a:t>
            </a:r>
          </a:p>
          <a:p>
            <a:pPr algn="l"/>
            <a:r>
              <a:rPr lang="es-ES_tradnl" sz="2400"/>
              <a:t>3. Deglución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2124075" y="1125538"/>
            <a:ext cx="7921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816100" y="1292225"/>
            <a:ext cx="1163638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COMIDA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2195513" y="1844675"/>
            <a:ext cx="10810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2268538" y="242093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185863" y="1939925"/>
            <a:ext cx="1970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GL. SUBLINGUAL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455738" y="2516188"/>
            <a:ext cx="2011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GL. SUBMAXILAR</a:t>
            </a: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6156325" y="3068638"/>
            <a:ext cx="647700" cy="504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/>
              <a:t>Bolo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swallow INTERACTIV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1003300"/>
            <a:ext cx="6265863" cy="514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692275" y="1628775"/>
            <a:ext cx="1512888" cy="1230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MASTICAR,</a:t>
            </a:r>
          </a:p>
          <a:p>
            <a:pPr algn="l"/>
            <a:r>
              <a:rPr lang="es-ES" sz="1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SALIVAR,</a:t>
            </a:r>
          </a:p>
          <a:p>
            <a:pPr algn="l"/>
            <a:r>
              <a:rPr lang="es-ES" sz="1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DEGLUTIR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5867400" y="549275"/>
            <a:ext cx="2471738" cy="4254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I. BOCA-FARINGE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3132138" y="5373688"/>
            <a:ext cx="1368425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Vía aérea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6732588" y="4581525"/>
            <a:ext cx="113665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Esófago</a:t>
            </a:r>
          </a:p>
        </p:txBody>
      </p:sp>
      <p:sp>
        <p:nvSpPr>
          <p:cNvPr id="83978" name="Line 10"/>
          <p:cNvSpPr>
            <a:spLocks noChangeShapeType="1"/>
          </p:cNvSpPr>
          <p:nvPr/>
        </p:nvSpPr>
        <p:spPr bwMode="auto">
          <a:xfrm flipH="1">
            <a:off x="5435600" y="4797425"/>
            <a:ext cx="1296988" cy="5032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79" name="Line 11"/>
          <p:cNvSpPr>
            <a:spLocks noChangeShapeType="1"/>
          </p:cNvSpPr>
          <p:nvPr/>
        </p:nvSpPr>
        <p:spPr bwMode="auto">
          <a:xfrm>
            <a:off x="4500563" y="5589588"/>
            <a:ext cx="6477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4561</TotalTime>
  <Words>3380</Words>
  <Application>Microsoft Office PowerPoint</Application>
  <PresentationFormat>Presentación en pantalla (4:3)</PresentationFormat>
  <Paragraphs>1344</Paragraphs>
  <Slides>75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75</vt:i4>
      </vt:variant>
    </vt:vector>
  </HeadingPairs>
  <TitlesOfParts>
    <vt:vector size="76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Guillén</dc:creator>
  <cp:lastModifiedBy>ximena</cp:lastModifiedBy>
  <cp:revision>266</cp:revision>
  <dcterms:created xsi:type="dcterms:W3CDTF">2002-09-08T04:30:20Z</dcterms:created>
  <dcterms:modified xsi:type="dcterms:W3CDTF">2015-11-18T21:08:30Z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JWO120">
    <vt:i4>712245311</vt:i4>
  </property>
</Properties>
</file>