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1"/>
  </p:notesMasterIdLst>
  <p:sldIdLst>
    <p:sldId id="277" r:id="rId2"/>
    <p:sldId id="461" r:id="rId3"/>
    <p:sldId id="462" r:id="rId4"/>
    <p:sldId id="384" r:id="rId5"/>
    <p:sldId id="383" r:id="rId6"/>
    <p:sldId id="385" r:id="rId7"/>
    <p:sldId id="449" r:id="rId8"/>
    <p:sldId id="450" r:id="rId9"/>
    <p:sldId id="451" r:id="rId10"/>
    <p:sldId id="454" r:id="rId11"/>
    <p:sldId id="453" r:id="rId12"/>
    <p:sldId id="455" r:id="rId13"/>
    <p:sldId id="345" r:id="rId14"/>
    <p:sldId id="362" r:id="rId15"/>
    <p:sldId id="302" r:id="rId16"/>
    <p:sldId id="375" r:id="rId17"/>
    <p:sldId id="366" r:id="rId18"/>
    <p:sldId id="463" r:id="rId19"/>
    <p:sldId id="303" r:id="rId20"/>
    <p:sldId id="307" r:id="rId21"/>
    <p:sldId id="464" r:id="rId22"/>
    <p:sldId id="459" r:id="rId23"/>
    <p:sldId id="336" r:id="rId24"/>
    <p:sldId id="309" r:id="rId25"/>
    <p:sldId id="310" r:id="rId26"/>
    <p:sldId id="355" r:id="rId27"/>
    <p:sldId id="311" r:id="rId28"/>
    <p:sldId id="312" r:id="rId29"/>
    <p:sldId id="363" r:id="rId30"/>
    <p:sldId id="314" r:id="rId31"/>
    <p:sldId id="313" r:id="rId32"/>
    <p:sldId id="300" r:id="rId33"/>
    <p:sldId id="315" r:id="rId34"/>
    <p:sldId id="349" r:id="rId35"/>
    <p:sldId id="319" r:id="rId36"/>
    <p:sldId id="320" r:id="rId37"/>
    <p:sldId id="359" r:id="rId38"/>
    <p:sldId id="350" r:id="rId39"/>
    <p:sldId id="325" r:id="rId40"/>
    <p:sldId id="324" r:id="rId41"/>
    <p:sldId id="326" r:id="rId42"/>
    <p:sldId id="327" r:id="rId43"/>
    <p:sldId id="328" r:id="rId44"/>
    <p:sldId id="358" r:id="rId45"/>
    <p:sldId id="318" r:id="rId46"/>
    <p:sldId id="322" r:id="rId47"/>
    <p:sldId id="323" r:id="rId48"/>
    <p:sldId id="367" r:id="rId49"/>
    <p:sldId id="331" r:id="rId50"/>
    <p:sldId id="353" r:id="rId51"/>
    <p:sldId id="333" r:id="rId52"/>
    <p:sldId id="332" r:id="rId53"/>
    <p:sldId id="334" r:id="rId54"/>
    <p:sldId id="339" r:id="rId55"/>
    <p:sldId id="294" r:id="rId56"/>
    <p:sldId id="457" r:id="rId57"/>
    <p:sldId id="259" r:id="rId58"/>
    <p:sldId id="258" r:id="rId59"/>
    <p:sldId id="376" r:id="rId60"/>
    <p:sldId id="372" r:id="rId61"/>
    <p:sldId id="266" r:id="rId62"/>
    <p:sldId id="257" r:id="rId63"/>
    <p:sldId id="377" r:id="rId64"/>
    <p:sldId id="365" r:id="rId65"/>
    <p:sldId id="261" r:id="rId66"/>
    <p:sldId id="378" r:id="rId67"/>
    <p:sldId id="263" r:id="rId68"/>
    <p:sldId id="264" r:id="rId69"/>
    <p:sldId id="265" r:id="rId70"/>
    <p:sldId id="458" r:id="rId71"/>
    <p:sldId id="293" r:id="rId72"/>
    <p:sldId id="351" r:id="rId73"/>
    <p:sldId id="267" r:id="rId74"/>
    <p:sldId id="352" r:id="rId75"/>
    <p:sldId id="270" r:id="rId76"/>
    <p:sldId id="379" r:id="rId77"/>
    <p:sldId id="386" r:id="rId78"/>
    <p:sldId id="268" r:id="rId79"/>
    <p:sldId id="272" r:id="rId80"/>
    <p:sldId id="269" r:id="rId81"/>
    <p:sldId id="271" r:id="rId82"/>
    <p:sldId id="282" r:id="rId83"/>
    <p:sldId id="296" r:id="rId84"/>
    <p:sldId id="273" r:id="rId85"/>
    <p:sldId id="337" r:id="rId86"/>
    <p:sldId id="285" r:id="rId87"/>
    <p:sldId id="295" r:id="rId88"/>
    <p:sldId id="356" r:id="rId89"/>
    <p:sldId id="368" r:id="rId90"/>
    <p:sldId id="274" r:id="rId91"/>
    <p:sldId id="281" r:id="rId92"/>
    <p:sldId id="286" r:id="rId93"/>
    <p:sldId id="292" r:id="rId94"/>
    <p:sldId id="371" r:id="rId95"/>
    <p:sldId id="340" r:id="rId96"/>
    <p:sldId id="393" r:id="rId97"/>
    <p:sldId id="394" r:id="rId98"/>
    <p:sldId id="395" r:id="rId99"/>
    <p:sldId id="396" r:id="rId100"/>
    <p:sldId id="398" r:id="rId101"/>
    <p:sldId id="397" r:id="rId102"/>
    <p:sldId id="404" r:id="rId103"/>
    <p:sldId id="406" r:id="rId104"/>
    <p:sldId id="400" r:id="rId105"/>
    <p:sldId id="401" r:id="rId106"/>
    <p:sldId id="399" r:id="rId107"/>
    <p:sldId id="403" r:id="rId108"/>
    <p:sldId id="405" r:id="rId109"/>
    <p:sldId id="407" r:id="rId110"/>
    <p:sldId id="412" r:id="rId111"/>
    <p:sldId id="413" r:id="rId112"/>
    <p:sldId id="465" r:id="rId113"/>
    <p:sldId id="414" r:id="rId114"/>
    <p:sldId id="415" r:id="rId115"/>
    <p:sldId id="418" r:id="rId116"/>
    <p:sldId id="420" r:id="rId117"/>
    <p:sldId id="416" r:id="rId118"/>
    <p:sldId id="419" r:id="rId119"/>
    <p:sldId id="421" r:id="rId120"/>
    <p:sldId id="422" r:id="rId121"/>
    <p:sldId id="423" r:id="rId122"/>
    <p:sldId id="424" r:id="rId123"/>
    <p:sldId id="425" r:id="rId124"/>
    <p:sldId id="426" r:id="rId125"/>
    <p:sldId id="428" r:id="rId126"/>
    <p:sldId id="429" r:id="rId127"/>
    <p:sldId id="427" r:id="rId128"/>
    <p:sldId id="430" r:id="rId129"/>
    <p:sldId id="431" r:id="rId130"/>
    <p:sldId id="433" r:id="rId131"/>
    <p:sldId id="432" r:id="rId132"/>
    <p:sldId id="435" r:id="rId133"/>
    <p:sldId id="434" r:id="rId134"/>
    <p:sldId id="460" r:id="rId135"/>
    <p:sldId id="437" r:id="rId136"/>
    <p:sldId id="438" r:id="rId137"/>
    <p:sldId id="439" r:id="rId138"/>
    <p:sldId id="440" r:id="rId139"/>
    <p:sldId id="444" r:id="rId140"/>
    <p:sldId id="441" r:id="rId141"/>
    <p:sldId id="442" r:id="rId142"/>
    <p:sldId id="445" r:id="rId143"/>
    <p:sldId id="446" r:id="rId144"/>
    <p:sldId id="447" r:id="rId145"/>
    <p:sldId id="443" r:id="rId146"/>
    <p:sldId id="408" r:id="rId147"/>
    <p:sldId id="410" r:id="rId148"/>
    <p:sldId id="409" r:id="rId149"/>
    <p:sldId id="387" r:id="rId150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E8"/>
    <a:srgbClr val="FFDCB9"/>
    <a:srgbClr val="C78E55"/>
    <a:srgbClr val="996633"/>
    <a:srgbClr val="8BC5FF"/>
    <a:srgbClr val="DA5800"/>
    <a:srgbClr val="0000CC"/>
    <a:srgbClr val="FFFFCC"/>
    <a:srgbClr val="009999"/>
    <a:srgbClr val="C5F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4" autoAdjust="0"/>
    <p:restoredTop sz="97026" autoAdjust="0"/>
  </p:normalViewPr>
  <p:slideViewPr>
    <p:cSldViewPr showGuides="1">
      <p:cViewPr>
        <p:scale>
          <a:sx n="62" d="100"/>
          <a:sy n="62" d="100"/>
        </p:scale>
        <p:origin x="-6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6C35B-4E5D-4B6D-8417-A52D1D423216}" type="datetimeFigureOut">
              <a:rPr lang="es-VE" smtClean="0"/>
              <a:t>17/11/2015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CF0BF-E2F3-4B00-B61A-1D13B06D601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76726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CF0BF-E2F3-4B00-B61A-1D13B06D601A}" type="slidenum">
              <a:rPr lang="es-VE" smtClean="0"/>
              <a:t>28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09248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CF0BF-E2F3-4B00-B61A-1D13B06D601A}" type="slidenum">
              <a:rPr lang="es-VE" smtClean="0"/>
              <a:t>90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62883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73478-70C5-4F9D-A03D-37ADBA03C77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683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85A01-5FD8-4EE6-99CB-126B919437A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5406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609B3-00C1-4080-AD56-95C7517C3BB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2750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2F4FEF-0CC9-40D0-8A22-65345FD4CA9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462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0B663-EF51-4DA7-83C2-D8D7AA4046E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28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A8A08F-FFFD-4E4E-8F7C-31E1ED21507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438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CEBA4-5E96-42DA-954F-7DDE5B82E82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5081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3FCD7-B0DB-4EED-A978-59C0C6829CE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7449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5609E-1963-4379-A495-280FB9311C1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8576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82639-B13D-4EA6-93A3-91A34A64294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98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B2967-6F59-45DA-8A73-2BD97DFB889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389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E35EB-390D-4D6C-A716-B11BAB361AC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183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1B9383A0-1EE6-41D4-9599-F30F2CF647D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3.wdp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390650" y="10985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A5002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2015</a:t>
            </a: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41987" name="Picture 3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171" y="3861048"/>
            <a:ext cx="1762972" cy="25650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4" name="Picture 2" descr="img7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85"/>
          <a:stretch>
            <a:fillRect/>
          </a:stretch>
        </p:blipFill>
        <p:spPr bwMode="auto">
          <a:xfrm>
            <a:off x="1763713" y="1785938"/>
            <a:ext cx="518477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595" name="Text Box 3"/>
          <p:cNvSpPr txBox="1">
            <a:spLocks noChangeArrowheads="1"/>
          </p:cNvSpPr>
          <p:nvPr/>
        </p:nvSpPr>
        <p:spPr bwMode="auto">
          <a:xfrm>
            <a:off x="2017713" y="1287463"/>
            <a:ext cx="1993900" cy="485775"/>
          </a:xfrm>
          <a:prstGeom prst="rect">
            <a:avLst/>
          </a:prstGeom>
          <a:solidFill>
            <a:srgbClr val="6BA7FF"/>
          </a:solidFill>
          <a:ln w="38100">
            <a:solidFill>
              <a:srgbClr val="008E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NEURONAS</a:t>
            </a:r>
          </a:p>
        </p:txBody>
      </p:sp>
      <p:sp>
        <p:nvSpPr>
          <p:cNvPr id="238596" name="Text Box 4"/>
          <p:cNvSpPr txBox="1">
            <a:spLocks noChangeArrowheads="1"/>
          </p:cNvSpPr>
          <p:nvPr/>
        </p:nvSpPr>
        <p:spPr bwMode="auto">
          <a:xfrm>
            <a:off x="4113213" y="1287463"/>
            <a:ext cx="2105025" cy="485775"/>
          </a:xfrm>
          <a:prstGeom prst="rect">
            <a:avLst/>
          </a:prstGeom>
          <a:solidFill>
            <a:srgbClr val="D3A7FF"/>
          </a:solidFill>
          <a:ln w="38100">
            <a:solidFill>
              <a:srgbClr val="00A25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GLÁNDULAS</a:t>
            </a:r>
          </a:p>
        </p:txBody>
      </p:sp>
      <p:sp>
        <p:nvSpPr>
          <p:cNvPr id="238597" name="Text Box 5"/>
          <p:cNvSpPr txBox="1">
            <a:spLocks noChangeArrowheads="1"/>
          </p:cNvSpPr>
          <p:nvPr/>
        </p:nvSpPr>
        <p:spPr bwMode="auto">
          <a:xfrm>
            <a:off x="6948488" y="549275"/>
            <a:ext cx="1560512" cy="650875"/>
          </a:xfrm>
          <a:prstGeom prst="rect">
            <a:avLst/>
          </a:prstGeom>
          <a:solidFill>
            <a:srgbClr val="82C7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GI</a:t>
            </a:r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539750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611188" y="2134175"/>
            <a:ext cx="3457575" cy="3486150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* Mensajeros químicos en TGI</a:t>
            </a:r>
          </a:p>
          <a:p>
            <a:pPr algn="l"/>
            <a:endParaRPr lang="es-ES" sz="1400">
              <a:effectLst/>
            </a:endParaRPr>
          </a:p>
          <a:p>
            <a:pPr algn="l"/>
            <a:r>
              <a:rPr lang="es-ES" sz="1800">
                <a:effectLst/>
              </a:rPr>
              <a:t>* Producidos en  TGI  por:   </a:t>
            </a:r>
          </a:p>
          <a:p>
            <a:pPr algn="l"/>
            <a:r>
              <a:rPr lang="es-ES" sz="1800" b="1">
                <a:effectLst/>
              </a:rPr>
              <a:t>     </a:t>
            </a:r>
            <a:r>
              <a:rPr lang="es-ES" sz="1800">
                <a:effectLst/>
              </a:rPr>
              <a:t>c. endocrinas </a:t>
            </a:r>
          </a:p>
          <a:p>
            <a:pPr algn="l"/>
            <a:r>
              <a:rPr lang="es-ES" sz="1800">
                <a:effectLst/>
              </a:rPr>
              <a:t>       c. exocrinas</a:t>
            </a:r>
          </a:p>
          <a:p>
            <a:pPr algn="l"/>
            <a:r>
              <a:rPr lang="es-ES" sz="1800">
                <a:effectLst/>
              </a:rPr>
              <a:t>       neuronas</a:t>
            </a:r>
          </a:p>
          <a:p>
            <a:pPr algn="l"/>
            <a:endParaRPr lang="es-ES" sz="1400" b="1">
              <a:effectLst/>
            </a:endParaRPr>
          </a:p>
          <a:p>
            <a:pPr algn="l"/>
            <a:r>
              <a:rPr lang="es-ES" sz="1800">
                <a:effectLst/>
              </a:rPr>
              <a:t>* Pueden ser secreciones:    </a:t>
            </a:r>
          </a:p>
          <a:p>
            <a:pPr algn="l"/>
            <a:r>
              <a:rPr lang="es-ES" sz="1800">
                <a:effectLst/>
              </a:rPr>
              <a:t>       hormonales, paracrinas,  </a:t>
            </a:r>
          </a:p>
          <a:p>
            <a:pPr algn="l"/>
            <a:r>
              <a:rPr lang="es-ES" sz="1800">
                <a:effectLst/>
              </a:rPr>
              <a:t>       autocrinas,   </a:t>
            </a:r>
          </a:p>
          <a:p>
            <a:pPr algn="l"/>
            <a:r>
              <a:rPr lang="es-ES" sz="1800">
                <a:effectLst/>
              </a:rPr>
              <a:t>       neurotransmisores</a:t>
            </a:r>
          </a:p>
          <a:p>
            <a:pPr algn="l"/>
            <a:endParaRPr lang="es-ES" sz="1400" b="1">
              <a:effectLst/>
            </a:endParaRPr>
          </a:p>
          <a:p>
            <a:pPr algn="l"/>
            <a:r>
              <a:rPr lang="es-ES" sz="1800">
                <a:effectLst/>
              </a:rPr>
              <a:t>* Muchos en el </a:t>
            </a:r>
            <a:r>
              <a:rPr lang="es-ES" sz="1800" b="1">
                <a:effectLst/>
              </a:rPr>
              <a:t>cerebro</a:t>
            </a:r>
            <a:endParaRPr lang="es-ES" sz="1800">
              <a:effectLst/>
            </a:endParaRPr>
          </a:p>
        </p:txBody>
      </p:sp>
      <p:sp>
        <p:nvSpPr>
          <p:cNvPr id="181251" name="Rectangle 3"/>
          <p:cNvSpPr>
            <a:spLocks noChangeArrowheads="1"/>
          </p:cNvSpPr>
          <p:nvPr/>
        </p:nvSpPr>
        <p:spPr bwMode="auto">
          <a:xfrm>
            <a:off x="5429339" y="1586487"/>
            <a:ext cx="2279790" cy="461665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PÉPTIDOS GI</a:t>
            </a:r>
          </a:p>
        </p:txBody>
      </p:sp>
      <p:pic>
        <p:nvPicPr>
          <p:cNvPr id="181252" name="Picture 4" descr="img8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2" t="25606" b="23506"/>
          <a:stretch>
            <a:fillRect/>
          </a:stretch>
        </p:blipFill>
        <p:spPr bwMode="auto">
          <a:xfrm>
            <a:off x="4140200" y="2710438"/>
            <a:ext cx="4535488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5" name="Text Box 7"/>
          <p:cNvSpPr txBox="1">
            <a:spLocks noChangeArrowheads="1"/>
          </p:cNvSpPr>
          <p:nvPr/>
        </p:nvSpPr>
        <p:spPr bwMode="auto">
          <a:xfrm>
            <a:off x="4356100" y="4926588"/>
            <a:ext cx="164019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AUTOCRINA</a:t>
            </a:r>
          </a:p>
        </p:txBody>
      </p:sp>
      <p:sp>
        <p:nvSpPr>
          <p:cNvPr id="181256" name="Text Box 8"/>
          <p:cNvSpPr txBox="1">
            <a:spLocks noChangeArrowheads="1"/>
          </p:cNvSpPr>
          <p:nvPr/>
        </p:nvSpPr>
        <p:spPr bwMode="auto">
          <a:xfrm>
            <a:off x="4500563" y="2350075"/>
            <a:ext cx="156485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PARACRINA</a:t>
            </a:r>
          </a:p>
        </p:txBody>
      </p:sp>
      <p:sp>
        <p:nvSpPr>
          <p:cNvPr id="181257" name="Text Box 9"/>
          <p:cNvSpPr txBox="1">
            <a:spLocks noChangeArrowheads="1"/>
          </p:cNvSpPr>
          <p:nvPr/>
        </p:nvSpPr>
        <p:spPr bwMode="auto">
          <a:xfrm>
            <a:off x="6084888" y="5086925"/>
            <a:ext cx="1997663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NEURO-</a:t>
            </a:r>
          </a:p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</a:t>
            </a:r>
          </a:p>
        </p:txBody>
      </p:sp>
      <p:sp>
        <p:nvSpPr>
          <p:cNvPr id="181259" name="Rectangle 11"/>
          <p:cNvSpPr>
            <a:spLocks noChangeArrowheads="1"/>
          </p:cNvSpPr>
          <p:nvPr/>
        </p:nvSpPr>
        <p:spPr bwMode="auto">
          <a:xfrm>
            <a:off x="6588125" y="4726563"/>
            <a:ext cx="21605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0" name="Rectangle 12"/>
          <p:cNvSpPr>
            <a:spLocks noChangeArrowheads="1"/>
          </p:cNvSpPr>
          <p:nvPr/>
        </p:nvSpPr>
        <p:spPr bwMode="auto">
          <a:xfrm>
            <a:off x="7596188" y="2639000"/>
            <a:ext cx="7207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2" name="Text Box 14"/>
          <p:cNvSpPr txBox="1">
            <a:spLocks noChangeArrowheads="1"/>
          </p:cNvSpPr>
          <p:nvPr/>
        </p:nvSpPr>
        <p:spPr bwMode="auto">
          <a:xfrm>
            <a:off x="539750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81258" name="Text Box 10"/>
          <p:cNvSpPr txBox="1">
            <a:spLocks noChangeArrowheads="1"/>
          </p:cNvSpPr>
          <p:nvPr/>
        </p:nvSpPr>
        <p:spPr bwMode="auto">
          <a:xfrm>
            <a:off x="6948488" y="2423100"/>
            <a:ext cx="164019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ENDOCRINA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773370" y="404664"/>
            <a:ext cx="1903086" cy="584775"/>
          </a:xfrm>
          <a:prstGeom prst="rect">
            <a:avLst/>
          </a:prstGeom>
          <a:solidFill>
            <a:srgbClr val="81C6CB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ENDOCRINO </a:t>
            </a:r>
          </a:p>
          <a:p>
            <a:pPr marL="457200" indent="-45720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8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0" grpId="0" animBg="1"/>
      <p:bldP spid="181255" grpId="0" animBg="1"/>
      <p:bldP spid="181256" grpId="0" animBg="1"/>
      <p:bldP spid="181257" grpId="0" animBg="1"/>
      <p:bldP spid="181258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ChangeArrowheads="1"/>
          </p:cNvSpPr>
          <p:nvPr/>
        </p:nvSpPr>
        <p:spPr bwMode="auto">
          <a:xfrm>
            <a:off x="3402013" y="2349500"/>
            <a:ext cx="2338387" cy="504825"/>
          </a:xfrm>
          <a:prstGeom prst="rect">
            <a:avLst/>
          </a:prstGeom>
          <a:solidFill>
            <a:srgbClr val="C1FFF3"/>
          </a:solidFill>
          <a:ln w="3810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HORMONA</a:t>
            </a: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1908175" y="3213100"/>
            <a:ext cx="5326063" cy="1500188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0000"/>
              </a:buClr>
              <a:buSzPct val="200000"/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FF0000"/>
              </a:buClr>
              <a:buSzPct val="200000"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secretada a la sangre en respuesta a estímulo fisiológico para producir un efecto a distancia</a:t>
            </a:r>
          </a:p>
          <a:p>
            <a:pPr>
              <a:buClr>
                <a:srgbClr val="CC0000"/>
              </a:buClr>
              <a:buSzPct val="200000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0230" name="Text Box 6"/>
          <p:cNvSpPr txBox="1">
            <a:spLocks noChangeArrowheads="1"/>
          </p:cNvSpPr>
          <p:nvPr/>
        </p:nvSpPr>
        <p:spPr bwMode="auto">
          <a:xfrm>
            <a:off x="1908175" y="2217191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443663" y="525205"/>
            <a:ext cx="1903086" cy="584775"/>
          </a:xfrm>
          <a:prstGeom prst="rect">
            <a:avLst/>
          </a:prstGeom>
          <a:solidFill>
            <a:srgbClr val="81C6CB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ENDOCRINO </a:t>
            </a:r>
          </a:p>
          <a:p>
            <a:pPr marL="457200" indent="-45720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2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6" t="47768" b="9254"/>
          <a:stretch>
            <a:fillRect/>
          </a:stretch>
        </p:blipFill>
        <p:spPr bwMode="auto">
          <a:xfrm>
            <a:off x="5076825" y="3646488"/>
            <a:ext cx="2711450" cy="273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395" name="Text Box 3"/>
          <p:cNvSpPr txBox="1">
            <a:spLocks noChangeArrowheads="1"/>
          </p:cNvSpPr>
          <p:nvPr/>
        </p:nvSpPr>
        <p:spPr bwMode="auto">
          <a:xfrm>
            <a:off x="1547813" y="620713"/>
            <a:ext cx="1493837" cy="365125"/>
          </a:xfrm>
          <a:prstGeom prst="rect">
            <a:avLst/>
          </a:prstGeom>
          <a:solidFill>
            <a:srgbClr val="FFD5E3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ENDOCRINA</a:t>
            </a:r>
          </a:p>
        </p:txBody>
      </p:sp>
      <p:pic>
        <p:nvPicPr>
          <p:cNvPr id="187396" name="Picture 4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3" t="40984" r="43761" b="9254"/>
          <a:stretch>
            <a:fillRect/>
          </a:stretch>
        </p:blipFill>
        <p:spPr bwMode="auto">
          <a:xfrm>
            <a:off x="790575" y="3213100"/>
            <a:ext cx="3060700" cy="316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397" name="Text Box 5"/>
          <p:cNvSpPr txBox="1">
            <a:spLocks noChangeArrowheads="1"/>
          </p:cNvSpPr>
          <p:nvPr/>
        </p:nvSpPr>
        <p:spPr bwMode="auto">
          <a:xfrm>
            <a:off x="1468438" y="3213100"/>
            <a:ext cx="1627187" cy="365125"/>
          </a:xfrm>
          <a:prstGeom prst="rect">
            <a:avLst/>
          </a:prstGeom>
          <a:solidFill>
            <a:srgbClr val="A7BAF7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NEUROCRINA</a:t>
            </a:r>
          </a:p>
        </p:txBody>
      </p:sp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5292725" y="3070225"/>
            <a:ext cx="2611438" cy="365125"/>
          </a:xfrm>
          <a:prstGeom prst="rect">
            <a:avLst/>
          </a:prstGeom>
          <a:solidFill>
            <a:srgbClr val="FFD6C1"/>
          </a:solidFill>
          <a:ln w="28575" algn="ctr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INMUNE/YUXTACRINA</a:t>
            </a:r>
          </a:p>
        </p:txBody>
      </p:sp>
      <p:pic>
        <p:nvPicPr>
          <p:cNvPr id="187399" name="Picture 7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6" t="9306" b="62408"/>
          <a:stretch>
            <a:fillRect/>
          </a:stretch>
        </p:blipFill>
        <p:spPr bwMode="auto">
          <a:xfrm>
            <a:off x="5219700" y="1052513"/>
            <a:ext cx="27114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7400" name="Picture 8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8183" r="49988" b="62408"/>
          <a:stretch>
            <a:fillRect/>
          </a:stretch>
        </p:blipFill>
        <p:spPr bwMode="auto">
          <a:xfrm>
            <a:off x="1042988" y="1052513"/>
            <a:ext cx="3024187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401" name="Text Box 9"/>
          <p:cNvSpPr txBox="1">
            <a:spLocks noChangeArrowheads="1"/>
          </p:cNvSpPr>
          <p:nvPr/>
        </p:nvSpPr>
        <p:spPr bwMode="auto">
          <a:xfrm>
            <a:off x="3128963" y="2492375"/>
            <a:ext cx="928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solidFill>
                  <a:srgbClr val="CC0000"/>
                </a:solidFill>
                <a:effectLst/>
              </a:rPr>
              <a:t>SANGRE</a:t>
            </a:r>
          </a:p>
        </p:txBody>
      </p:sp>
      <p:sp>
        <p:nvSpPr>
          <p:cNvPr id="187402" name="Rectangle 10"/>
          <p:cNvSpPr>
            <a:spLocks noChangeArrowheads="1"/>
          </p:cNvSpPr>
          <p:nvPr/>
        </p:nvSpPr>
        <p:spPr bwMode="auto">
          <a:xfrm>
            <a:off x="6372225" y="908050"/>
            <a:ext cx="13684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>
            <a:off x="5148263" y="692150"/>
            <a:ext cx="2951162" cy="365125"/>
          </a:xfrm>
          <a:prstGeom prst="rect">
            <a:avLst/>
          </a:prstGeom>
          <a:solidFill>
            <a:srgbClr val="A9E9A9"/>
          </a:solidFill>
          <a:ln w="285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PARACRINA (AUTOCRINA)</a:t>
            </a:r>
          </a:p>
        </p:txBody>
      </p:sp>
      <p:sp>
        <p:nvSpPr>
          <p:cNvPr id="187404" name="Text Box 12"/>
          <p:cNvSpPr txBox="1">
            <a:spLocks noChangeArrowheads="1"/>
          </p:cNvSpPr>
          <p:nvPr/>
        </p:nvSpPr>
        <p:spPr bwMode="auto">
          <a:xfrm>
            <a:off x="3262313" y="5084763"/>
            <a:ext cx="2251075" cy="6096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COMUNICACIÓN </a:t>
            </a:r>
          </a:p>
          <a:p>
            <a:r>
              <a:rPr lang="es-ES_tradnl" sz="1600" b="1">
                <a:effectLst/>
              </a:rPr>
              <a:t>EN EL SISTEMA GI</a:t>
            </a:r>
          </a:p>
        </p:txBody>
      </p:sp>
      <p:sp>
        <p:nvSpPr>
          <p:cNvPr id="187405" name="Text Box 13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250825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32790" y="6509236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animBg="1"/>
      <p:bldP spid="187397" grpId="0" animBg="1"/>
      <p:bldP spid="187398" grpId="0" animBg="1"/>
      <p:bldP spid="187401" grpId="0"/>
      <p:bldP spid="187402" grpId="0" animBg="1"/>
      <p:bldP spid="187403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2" descr="juxtamovi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268413"/>
            <a:ext cx="4089400" cy="176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3" name="Picture 3" descr="yuxtacr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85" b="7771"/>
          <a:stretch>
            <a:fillRect/>
          </a:stretch>
        </p:blipFill>
        <p:spPr bwMode="auto">
          <a:xfrm>
            <a:off x="1187450" y="404813"/>
            <a:ext cx="1739900" cy="364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1116013" y="4365625"/>
            <a:ext cx="2355850" cy="73025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>
                <a:effectLst/>
              </a:rPr>
              <a:t>COMUNICACIÓN</a:t>
            </a:r>
          </a:p>
          <a:p>
            <a:r>
              <a:rPr lang="es-ES_tradnl" sz="2000">
                <a:effectLst/>
              </a:rPr>
              <a:t>YUXTACRINA</a:t>
            </a:r>
          </a:p>
        </p:txBody>
      </p:sp>
      <p:sp>
        <p:nvSpPr>
          <p:cNvPr id="189446" name="Oval 6"/>
          <p:cNvSpPr>
            <a:spLocks noChangeArrowheads="1"/>
          </p:cNvSpPr>
          <p:nvPr/>
        </p:nvSpPr>
        <p:spPr bwMode="auto">
          <a:xfrm>
            <a:off x="1619250" y="1916113"/>
            <a:ext cx="1296988" cy="1512887"/>
          </a:xfrm>
          <a:prstGeom prst="ellipse">
            <a:avLst/>
          </a:prstGeom>
          <a:noFill/>
          <a:ln w="57150" algn="ctr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89447" name="Group 7"/>
          <p:cNvGrpSpPr>
            <a:grpSpLocks/>
          </p:cNvGrpSpPr>
          <p:nvPr/>
        </p:nvGrpSpPr>
        <p:grpSpPr bwMode="auto">
          <a:xfrm>
            <a:off x="5003800" y="3284538"/>
            <a:ext cx="3675063" cy="3024187"/>
            <a:chOff x="3152" y="2069"/>
            <a:chExt cx="2315" cy="1905"/>
          </a:xfrm>
        </p:grpSpPr>
        <p:pic>
          <p:nvPicPr>
            <p:cNvPr id="189448" name="Picture 8" descr="juxtacrine"/>
            <p:cNvPicPr>
              <a:picLocks noChangeAspect="1" noChangeArrowheads="1"/>
            </p:cNvPicPr>
            <p:nvPr/>
          </p:nvPicPr>
          <p:blipFill>
            <a:blip r:embed="rId4">
              <a:lum bright="-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069"/>
              <a:ext cx="2315" cy="1889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9449" name="Text Box 9"/>
            <p:cNvSpPr txBox="1">
              <a:spLocks noChangeArrowheads="1"/>
            </p:cNvSpPr>
            <p:nvPr/>
          </p:nvSpPr>
          <p:spPr bwMode="auto">
            <a:xfrm>
              <a:off x="4630" y="2946"/>
              <a:ext cx="310" cy="25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>
                  <a:effectLst/>
                </a:rPr>
                <a:t>CK</a:t>
              </a:r>
            </a:p>
          </p:txBody>
        </p:sp>
        <p:sp>
          <p:nvSpPr>
            <p:cNvPr id="189450" name="Rectangle 10"/>
            <p:cNvSpPr>
              <a:spLocks noChangeArrowheads="1"/>
            </p:cNvSpPr>
            <p:nvPr/>
          </p:nvSpPr>
          <p:spPr bwMode="auto">
            <a:xfrm>
              <a:off x="3243" y="3067"/>
              <a:ext cx="544" cy="227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1" name="Text Box 11"/>
            <p:cNvSpPr txBox="1">
              <a:spLocks noChangeArrowheads="1"/>
            </p:cNvSpPr>
            <p:nvPr/>
          </p:nvSpPr>
          <p:spPr bwMode="auto">
            <a:xfrm>
              <a:off x="3193" y="3013"/>
              <a:ext cx="69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400">
                  <a:effectLst/>
                </a:rPr>
                <a:t>Membrana </a:t>
              </a:r>
            </a:p>
            <a:p>
              <a:r>
                <a:rPr lang="es-ES_tradnl" sz="1400">
                  <a:effectLst/>
                </a:rPr>
                <a:t>c. efectora</a:t>
              </a:r>
            </a:p>
          </p:txBody>
        </p:sp>
        <p:sp>
          <p:nvSpPr>
            <p:cNvPr id="189452" name="Rectangle 12"/>
            <p:cNvSpPr>
              <a:spLocks noChangeArrowheads="1"/>
            </p:cNvSpPr>
            <p:nvPr/>
          </p:nvSpPr>
          <p:spPr bwMode="auto">
            <a:xfrm>
              <a:off x="3198" y="2613"/>
              <a:ext cx="1043" cy="136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3" name="Text Box 13"/>
            <p:cNvSpPr txBox="1">
              <a:spLocks noChangeArrowheads="1"/>
            </p:cNvSpPr>
            <p:nvPr/>
          </p:nvSpPr>
          <p:spPr bwMode="auto">
            <a:xfrm>
              <a:off x="3243" y="2477"/>
              <a:ext cx="689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400" dirty="0">
                  <a:effectLst/>
                </a:rPr>
                <a:t>Membrana </a:t>
              </a:r>
            </a:p>
            <a:p>
              <a:r>
                <a:rPr lang="es-ES_tradnl" sz="1400" dirty="0">
                  <a:effectLst/>
                </a:rPr>
                <a:t>c. blanco</a:t>
              </a:r>
            </a:p>
          </p:txBody>
        </p:sp>
        <p:sp>
          <p:nvSpPr>
            <p:cNvPr id="189454" name="Rectangle 14"/>
            <p:cNvSpPr>
              <a:spLocks noChangeArrowheads="1"/>
            </p:cNvSpPr>
            <p:nvPr/>
          </p:nvSpPr>
          <p:spPr bwMode="auto">
            <a:xfrm>
              <a:off x="4604" y="2160"/>
              <a:ext cx="363" cy="227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5" name="Text Box 15"/>
            <p:cNvSpPr txBox="1">
              <a:spLocks noChangeArrowheads="1"/>
            </p:cNvSpPr>
            <p:nvPr/>
          </p:nvSpPr>
          <p:spPr bwMode="auto">
            <a:xfrm>
              <a:off x="4477" y="2144"/>
              <a:ext cx="66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600" b="1" dirty="0">
                  <a:effectLst/>
                </a:rPr>
                <a:t>Receptor</a:t>
              </a:r>
            </a:p>
            <a:p>
              <a:r>
                <a:rPr lang="es-ES_tradnl" sz="1600" b="1" dirty="0">
                  <a:effectLst/>
                </a:rPr>
                <a:t> CK</a:t>
              </a:r>
            </a:p>
          </p:txBody>
        </p:sp>
        <p:sp>
          <p:nvSpPr>
            <p:cNvPr id="189456" name="Rectangle 16"/>
            <p:cNvSpPr>
              <a:spLocks noChangeArrowheads="1"/>
            </p:cNvSpPr>
            <p:nvPr/>
          </p:nvSpPr>
          <p:spPr bwMode="auto">
            <a:xfrm>
              <a:off x="4059" y="3702"/>
              <a:ext cx="998" cy="136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7" name="Text Box 17"/>
            <p:cNvSpPr txBox="1">
              <a:spLocks noChangeArrowheads="1"/>
            </p:cNvSpPr>
            <p:nvPr/>
          </p:nvSpPr>
          <p:spPr bwMode="auto">
            <a:xfrm>
              <a:off x="4059" y="3648"/>
              <a:ext cx="981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400">
                  <a:effectLst/>
                </a:rPr>
                <a:t>Factor enlazado </a:t>
              </a:r>
            </a:p>
            <a:p>
              <a:r>
                <a:rPr lang="es-ES_tradnl" sz="1400">
                  <a:effectLst/>
                </a:rPr>
                <a:t>a la membrana</a:t>
              </a:r>
            </a:p>
          </p:txBody>
        </p:sp>
        <p:sp>
          <p:nvSpPr>
            <p:cNvPr id="189458" name="Rectangle 18"/>
            <p:cNvSpPr>
              <a:spLocks noChangeArrowheads="1"/>
            </p:cNvSpPr>
            <p:nvPr/>
          </p:nvSpPr>
          <p:spPr bwMode="auto">
            <a:xfrm>
              <a:off x="3470" y="2251"/>
              <a:ext cx="453" cy="90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89459" name="Rectangle 19"/>
            <p:cNvSpPr>
              <a:spLocks noChangeArrowheads="1"/>
            </p:cNvSpPr>
            <p:nvPr/>
          </p:nvSpPr>
          <p:spPr bwMode="auto">
            <a:xfrm>
              <a:off x="3515" y="3430"/>
              <a:ext cx="408" cy="136"/>
            </a:xfrm>
            <a:prstGeom prst="rect">
              <a:avLst/>
            </a:prstGeom>
            <a:solidFill>
              <a:srgbClr val="F0FD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89460" name="Oval 20"/>
          <p:cNvSpPr>
            <a:spLocks noChangeArrowheads="1"/>
          </p:cNvSpPr>
          <p:nvPr/>
        </p:nvSpPr>
        <p:spPr bwMode="auto">
          <a:xfrm>
            <a:off x="6084888" y="1484313"/>
            <a:ext cx="1511300" cy="1152525"/>
          </a:xfrm>
          <a:prstGeom prst="ellipse">
            <a:avLst/>
          </a:prstGeom>
          <a:noFill/>
          <a:ln w="28575" algn="ctr">
            <a:solidFill>
              <a:srgbClr val="FF99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6828383" y="417513"/>
            <a:ext cx="1903086" cy="584775"/>
          </a:xfrm>
          <a:prstGeom prst="rect">
            <a:avLst/>
          </a:prstGeom>
          <a:solidFill>
            <a:srgbClr val="81C6CB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ENDOCRINO </a:t>
            </a:r>
          </a:p>
          <a:p>
            <a:pPr marL="457200" indent="-45720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6" grpId="0" animBg="1"/>
      <p:bldP spid="189460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Text Box 2"/>
          <p:cNvSpPr txBox="1">
            <a:spLocks noChangeArrowheads="1"/>
          </p:cNvSpPr>
          <p:nvPr/>
        </p:nvSpPr>
        <p:spPr bwMode="auto">
          <a:xfrm>
            <a:off x="539750" y="1233488"/>
            <a:ext cx="2411238" cy="236988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Péptidos aceptados </a:t>
            </a:r>
          </a:p>
          <a:p>
            <a:pPr algn="l"/>
            <a:r>
              <a:rPr lang="es-ES" sz="1800" b="1" dirty="0">
                <a:effectLst/>
              </a:rPr>
              <a:t>como HORMONAS</a:t>
            </a:r>
          </a:p>
          <a:p>
            <a:pPr algn="l"/>
            <a:endParaRPr lang="es-ES" b="1" dirty="0">
              <a:effectLst/>
            </a:endParaRPr>
          </a:p>
          <a:p>
            <a:pPr algn="l"/>
            <a:r>
              <a:rPr lang="es-ES" sz="1800" b="1" dirty="0" smtClean="0">
                <a:effectLst/>
              </a:rPr>
              <a:t>Gastrina</a:t>
            </a:r>
          </a:p>
          <a:p>
            <a:pPr algn="l"/>
            <a:r>
              <a:rPr lang="es-ES" sz="1800" b="1" dirty="0" smtClean="0">
                <a:effectLst/>
              </a:rPr>
              <a:t>CCK</a:t>
            </a:r>
            <a:endParaRPr lang="es-ES" sz="1800" b="1" dirty="0">
              <a:effectLst/>
            </a:endParaRPr>
          </a:p>
          <a:p>
            <a:pPr algn="l"/>
            <a:r>
              <a:rPr lang="es-ES" sz="1800" b="1" dirty="0">
                <a:effectLst/>
              </a:rPr>
              <a:t>Secretina</a:t>
            </a:r>
          </a:p>
          <a:p>
            <a:pPr algn="l"/>
            <a:r>
              <a:rPr lang="es-ES" sz="1800" dirty="0" err="1" smtClean="0">
                <a:effectLst/>
              </a:rPr>
              <a:t>Motilina</a:t>
            </a:r>
            <a:endParaRPr lang="es-ES" sz="1800" dirty="0">
              <a:effectLst/>
            </a:endParaRPr>
          </a:p>
          <a:p>
            <a:pPr algn="l"/>
            <a:r>
              <a:rPr lang="es-ES" sz="1800" dirty="0">
                <a:effectLst/>
              </a:rPr>
              <a:t>GIP</a:t>
            </a:r>
          </a:p>
          <a:p>
            <a:pPr algn="l"/>
            <a:endParaRPr lang="es-ES" sz="1000" dirty="0">
              <a:effectLst/>
            </a:endParaRPr>
          </a:p>
        </p:txBody>
      </p:sp>
      <p:sp>
        <p:nvSpPr>
          <p:cNvPr id="183299" name="Text Box 3"/>
          <p:cNvSpPr txBox="1">
            <a:spLocks noChangeArrowheads="1"/>
          </p:cNvSpPr>
          <p:nvPr/>
        </p:nvSpPr>
        <p:spPr bwMode="auto">
          <a:xfrm>
            <a:off x="3514725" y="1196975"/>
            <a:ext cx="2114550" cy="1554163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Péptidos como S.</a:t>
            </a:r>
          </a:p>
          <a:p>
            <a:pPr algn="l"/>
            <a:r>
              <a:rPr lang="es-ES" sz="1800" b="1">
                <a:effectLst/>
              </a:rPr>
              <a:t>PARACRINA</a:t>
            </a:r>
          </a:p>
          <a:p>
            <a:pPr algn="l"/>
            <a:endParaRPr lang="es-ES" b="1">
              <a:effectLst/>
            </a:endParaRPr>
          </a:p>
          <a:p>
            <a:pPr algn="l"/>
            <a:r>
              <a:rPr lang="es-ES" sz="1800" b="1">
                <a:effectLst/>
              </a:rPr>
              <a:t>SIH</a:t>
            </a:r>
          </a:p>
          <a:p>
            <a:pPr algn="l"/>
            <a:r>
              <a:rPr lang="es-ES" sz="1800">
                <a:effectLst/>
              </a:rPr>
              <a:t>Guanilina</a:t>
            </a:r>
          </a:p>
          <a:p>
            <a:pPr algn="l"/>
            <a:endParaRPr lang="es-ES" sz="1000">
              <a:effectLst/>
            </a:endParaRPr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6084888" y="1196975"/>
            <a:ext cx="2114550" cy="2087563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Péptidos como S.</a:t>
            </a:r>
          </a:p>
          <a:p>
            <a:pPr algn="l"/>
            <a:r>
              <a:rPr lang="es-ES" sz="1800" b="1">
                <a:effectLst/>
              </a:rPr>
              <a:t>NEUROCRINA</a:t>
            </a:r>
          </a:p>
          <a:p>
            <a:pPr algn="l"/>
            <a:endParaRPr lang="es-ES">
              <a:effectLst/>
            </a:endParaRPr>
          </a:p>
          <a:p>
            <a:pPr algn="l"/>
            <a:r>
              <a:rPr lang="es-ES" sz="1800" b="1">
                <a:effectLst/>
              </a:rPr>
              <a:t>VIP</a:t>
            </a:r>
          </a:p>
          <a:p>
            <a:pPr algn="l"/>
            <a:r>
              <a:rPr lang="es-ES" sz="1800" b="1">
                <a:effectLst/>
              </a:rPr>
              <a:t>GRP</a:t>
            </a:r>
          </a:p>
          <a:p>
            <a:pPr algn="l"/>
            <a:r>
              <a:rPr lang="es-ES" sz="1800">
                <a:effectLst/>
              </a:rPr>
              <a:t>Sustancia P </a:t>
            </a:r>
          </a:p>
          <a:p>
            <a:pPr algn="l"/>
            <a:r>
              <a:rPr lang="es-ES" sz="1800">
                <a:effectLst/>
              </a:rPr>
              <a:t>Encefalinas</a:t>
            </a:r>
          </a:p>
          <a:p>
            <a:pPr algn="l"/>
            <a:endParaRPr lang="es-ES" sz="900">
              <a:effectLst/>
            </a:endParaRPr>
          </a:p>
        </p:txBody>
      </p:sp>
      <p:sp>
        <p:nvSpPr>
          <p:cNvPr id="183301" name="Text Box 5"/>
          <p:cNvSpPr txBox="1">
            <a:spLocks noChangeArrowheads="1"/>
          </p:cNvSpPr>
          <p:nvPr/>
        </p:nvSpPr>
        <p:spPr bwMode="auto">
          <a:xfrm>
            <a:off x="755650" y="3933825"/>
            <a:ext cx="1493838" cy="365125"/>
          </a:xfrm>
          <a:prstGeom prst="rect">
            <a:avLst/>
          </a:prstGeom>
          <a:solidFill>
            <a:srgbClr val="FFD5E3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ENDOCRINA</a:t>
            </a:r>
          </a:p>
        </p:txBody>
      </p:sp>
      <p:pic>
        <p:nvPicPr>
          <p:cNvPr id="183302" name="Picture 6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8183" r="49988" b="62408"/>
          <a:stretch>
            <a:fillRect/>
          </a:stretch>
        </p:blipFill>
        <p:spPr bwMode="auto">
          <a:xfrm>
            <a:off x="250825" y="4365625"/>
            <a:ext cx="3024188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303" name="Text Box 7"/>
          <p:cNvSpPr txBox="1">
            <a:spLocks noChangeArrowheads="1"/>
          </p:cNvSpPr>
          <p:nvPr/>
        </p:nvSpPr>
        <p:spPr bwMode="auto">
          <a:xfrm>
            <a:off x="2336800" y="5805488"/>
            <a:ext cx="928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solidFill>
                  <a:srgbClr val="CC0000"/>
                </a:solidFill>
                <a:effectLst/>
              </a:rPr>
              <a:t>SANGRE</a:t>
            </a:r>
          </a:p>
        </p:txBody>
      </p:sp>
      <p:pic>
        <p:nvPicPr>
          <p:cNvPr id="183304" name="Picture 8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6" t="9306" b="62408"/>
          <a:stretch>
            <a:fillRect/>
          </a:stretch>
        </p:blipFill>
        <p:spPr bwMode="auto">
          <a:xfrm>
            <a:off x="3446463" y="4005263"/>
            <a:ext cx="2493962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4427538" y="3429000"/>
            <a:ext cx="13684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83306" name="Picture 10" descr="COMUNICACION C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3" t="40984" r="43761" b="9254"/>
          <a:stretch>
            <a:fillRect/>
          </a:stretch>
        </p:blipFill>
        <p:spPr bwMode="auto">
          <a:xfrm>
            <a:off x="6227763" y="3716338"/>
            <a:ext cx="2574925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307" name="Text Box 11"/>
          <p:cNvSpPr txBox="1">
            <a:spLocks noChangeArrowheads="1"/>
          </p:cNvSpPr>
          <p:nvPr/>
        </p:nvSpPr>
        <p:spPr bwMode="auto">
          <a:xfrm>
            <a:off x="6659563" y="3573463"/>
            <a:ext cx="1627187" cy="365125"/>
          </a:xfrm>
          <a:prstGeom prst="rect">
            <a:avLst/>
          </a:prstGeom>
          <a:solidFill>
            <a:srgbClr val="A7BAF7"/>
          </a:solidFill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NEUROCRINA</a:t>
            </a:r>
          </a:p>
        </p:txBody>
      </p:sp>
      <p:sp>
        <p:nvSpPr>
          <p:cNvPr id="183308" name="Rectangle 12"/>
          <p:cNvSpPr>
            <a:spLocks noChangeArrowheads="1"/>
          </p:cNvSpPr>
          <p:nvPr/>
        </p:nvSpPr>
        <p:spPr bwMode="auto">
          <a:xfrm>
            <a:off x="4572000" y="3860800"/>
            <a:ext cx="14398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3309" name="Text Box 13"/>
          <p:cNvSpPr txBox="1">
            <a:spLocks noChangeArrowheads="1"/>
          </p:cNvSpPr>
          <p:nvPr/>
        </p:nvSpPr>
        <p:spPr bwMode="auto">
          <a:xfrm>
            <a:off x="323850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3310" name="Text Box 14"/>
          <p:cNvSpPr txBox="1">
            <a:spLocks noChangeArrowheads="1"/>
          </p:cNvSpPr>
          <p:nvPr/>
        </p:nvSpPr>
        <p:spPr bwMode="auto">
          <a:xfrm>
            <a:off x="3348038" y="5589588"/>
            <a:ext cx="2951162" cy="365125"/>
          </a:xfrm>
          <a:prstGeom prst="rect">
            <a:avLst/>
          </a:prstGeom>
          <a:solidFill>
            <a:srgbClr val="A9E9A9"/>
          </a:solidFill>
          <a:ln w="285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PARACRINA (AUTOCRINA)</a:t>
            </a:r>
          </a:p>
        </p:txBody>
      </p:sp>
      <p:sp>
        <p:nvSpPr>
          <p:cNvPr id="183311" name="Text Box 15"/>
          <p:cNvSpPr txBox="1">
            <a:spLocks noChangeArrowheads="1"/>
          </p:cNvSpPr>
          <p:nvPr/>
        </p:nvSpPr>
        <p:spPr bwMode="auto">
          <a:xfrm>
            <a:off x="636588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3313" name="Rectangle 17"/>
          <p:cNvSpPr>
            <a:spLocks noChangeArrowheads="1"/>
          </p:cNvSpPr>
          <p:nvPr/>
        </p:nvSpPr>
        <p:spPr bwMode="auto">
          <a:xfrm>
            <a:off x="6732588" y="476250"/>
            <a:ext cx="1895475" cy="425450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PÉPTIDOS GI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8" grpId="0" animBg="1"/>
      <p:bldP spid="183299" grpId="0" animBg="1"/>
      <p:bldP spid="183300" grpId="0" animBg="1"/>
      <p:bldP spid="183301" grpId="0" animBg="1"/>
      <p:bldP spid="183303" grpId="0"/>
      <p:bldP spid="183305" grpId="0" animBg="1"/>
      <p:bldP spid="183307" grpId="0" animBg="1"/>
      <p:bldP spid="183310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 Box 2"/>
          <p:cNvSpPr txBox="1">
            <a:spLocks noChangeArrowheads="1"/>
          </p:cNvSpPr>
          <p:nvPr/>
        </p:nvSpPr>
        <p:spPr bwMode="auto">
          <a:xfrm>
            <a:off x="1128837" y="1537607"/>
            <a:ext cx="1858987" cy="2785378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2400" b="1" dirty="0">
                <a:effectLst/>
              </a:rPr>
              <a:t>Péptidos en TODO TGI</a:t>
            </a:r>
          </a:p>
          <a:p>
            <a:pPr algn="l"/>
            <a:endParaRPr lang="es-ES" sz="1800" b="1" dirty="0">
              <a:effectLst/>
            </a:endParaRPr>
          </a:p>
          <a:p>
            <a:pPr algn="l"/>
            <a:r>
              <a:rPr lang="es-ES" sz="2000" dirty="0" err="1">
                <a:effectLst/>
              </a:rPr>
              <a:t>Motilina</a:t>
            </a:r>
            <a:r>
              <a:rPr lang="es-ES" sz="2000" dirty="0">
                <a:effectLst/>
              </a:rPr>
              <a:t> </a:t>
            </a:r>
          </a:p>
          <a:p>
            <a:pPr algn="l"/>
            <a:r>
              <a:rPr lang="es-ES" sz="2000" dirty="0">
                <a:effectLst/>
              </a:rPr>
              <a:t>VIP</a:t>
            </a:r>
          </a:p>
          <a:p>
            <a:pPr algn="l"/>
            <a:r>
              <a:rPr lang="es-ES" sz="2000" dirty="0">
                <a:effectLst/>
              </a:rPr>
              <a:t>Sustancia P</a:t>
            </a:r>
          </a:p>
          <a:p>
            <a:pPr algn="l"/>
            <a:r>
              <a:rPr lang="es-ES" sz="2000" dirty="0">
                <a:effectLst/>
              </a:rPr>
              <a:t>SIH </a:t>
            </a:r>
          </a:p>
          <a:p>
            <a:pPr algn="l"/>
            <a:r>
              <a:rPr lang="es-ES" sz="2000" dirty="0">
                <a:effectLst/>
              </a:rPr>
              <a:t>GRP</a:t>
            </a:r>
          </a:p>
          <a:p>
            <a:pPr algn="l"/>
            <a:endParaRPr lang="es-ES" sz="900" dirty="0">
              <a:effectLst/>
            </a:endParaRPr>
          </a:p>
        </p:txBody>
      </p:sp>
      <p:sp>
        <p:nvSpPr>
          <p:cNvPr id="184323" name="Text Box 3"/>
          <p:cNvSpPr txBox="1">
            <a:spLocks noChangeArrowheads="1"/>
          </p:cNvSpPr>
          <p:nvPr/>
        </p:nvSpPr>
        <p:spPr bwMode="auto">
          <a:xfrm>
            <a:off x="3351954" y="2476499"/>
            <a:ext cx="2440092" cy="2477601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00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effectLst/>
              </a:rPr>
              <a:t>Péptidos </a:t>
            </a:r>
            <a:endParaRPr lang="es-ES" sz="2400" b="1" dirty="0" smtClean="0">
              <a:effectLst/>
            </a:endParaRPr>
          </a:p>
          <a:p>
            <a:pPr algn="l"/>
            <a:r>
              <a:rPr lang="es-ES" sz="2400" b="1" dirty="0" smtClean="0">
                <a:effectLst/>
              </a:rPr>
              <a:t>INHIBIDORES</a:t>
            </a:r>
            <a:endParaRPr lang="es-ES" sz="2400" b="1" dirty="0">
              <a:effectLst/>
            </a:endParaRPr>
          </a:p>
          <a:p>
            <a:pPr algn="l"/>
            <a:endParaRPr lang="es-ES" sz="1800" b="1" dirty="0">
              <a:effectLst/>
            </a:endParaRPr>
          </a:p>
          <a:p>
            <a:pPr algn="l"/>
            <a:r>
              <a:rPr lang="es-ES" sz="2000" dirty="0">
                <a:effectLst/>
              </a:rPr>
              <a:t>SIH</a:t>
            </a:r>
          </a:p>
          <a:p>
            <a:pPr algn="l"/>
            <a:r>
              <a:rPr lang="es-ES" sz="2000" dirty="0" err="1">
                <a:effectLst/>
              </a:rPr>
              <a:t>Neurotensina</a:t>
            </a:r>
            <a:r>
              <a:rPr lang="es-ES" sz="2000" dirty="0">
                <a:effectLst/>
              </a:rPr>
              <a:t> NT</a:t>
            </a:r>
          </a:p>
          <a:p>
            <a:pPr algn="l"/>
            <a:r>
              <a:rPr lang="es-ES" sz="2000" dirty="0">
                <a:effectLst/>
              </a:rPr>
              <a:t>Encefalinas</a:t>
            </a:r>
          </a:p>
          <a:p>
            <a:pPr algn="l"/>
            <a:r>
              <a:rPr lang="es-ES" sz="2000" dirty="0">
                <a:effectLst/>
              </a:rPr>
              <a:t>GLP1</a:t>
            </a:r>
          </a:p>
          <a:p>
            <a:pPr algn="l"/>
            <a:endParaRPr lang="es-ES" sz="900" dirty="0">
              <a:effectLst/>
            </a:endParaRPr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6145785" y="2924174"/>
            <a:ext cx="1808508" cy="3154710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 dirty="0">
                <a:effectLst/>
              </a:rPr>
              <a:t>Péptidos </a:t>
            </a:r>
          </a:p>
          <a:p>
            <a:pPr algn="l"/>
            <a:r>
              <a:rPr lang="es-ES" sz="2400" b="1" dirty="0">
                <a:effectLst/>
              </a:rPr>
              <a:t>estimulan</a:t>
            </a:r>
          </a:p>
          <a:p>
            <a:pPr algn="l"/>
            <a:r>
              <a:rPr lang="es-ES" sz="2400" b="1" dirty="0">
                <a:effectLst/>
              </a:rPr>
              <a:t>S. Insulina</a:t>
            </a:r>
          </a:p>
          <a:p>
            <a:pPr algn="l"/>
            <a:endParaRPr lang="es-ES" sz="1800" b="1" dirty="0">
              <a:effectLst/>
            </a:endParaRPr>
          </a:p>
          <a:p>
            <a:pPr algn="l"/>
            <a:r>
              <a:rPr lang="es-ES" sz="2000" dirty="0">
                <a:effectLst/>
              </a:rPr>
              <a:t>GIP </a:t>
            </a:r>
          </a:p>
          <a:p>
            <a:pPr algn="l"/>
            <a:r>
              <a:rPr lang="es-ES" sz="2000" dirty="0">
                <a:effectLst/>
              </a:rPr>
              <a:t>GLP1</a:t>
            </a:r>
          </a:p>
          <a:p>
            <a:pPr algn="l"/>
            <a:r>
              <a:rPr lang="es-ES" sz="2000" dirty="0">
                <a:effectLst/>
              </a:rPr>
              <a:t>Gastrina </a:t>
            </a:r>
          </a:p>
          <a:p>
            <a:pPr algn="l"/>
            <a:r>
              <a:rPr lang="es-ES" sz="2000" dirty="0">
                <a:effectLst/>
              </a:rPr>
              <a:t>CCK</a:t>
            </a:r>
          </a:p>
          <a:p>
            <a:pPr algn="l"/>
            <a:r>
              <a:rPr lang="es-ES" sz="2000" dirty="0">
                <a:effectLst/>
              </a:rPr>
              <a:t>Secretina</a:t>
            </a:r>
          </a:p>
          <a:p>
            <a:pPr algn="l"/>
            <a:endParaRPr lang="es-ES" sz="900" dirty="0">
              <a:effectLst/>
            </a:endParaRPr>
          </a:p>
        </p:txBody>
      </p:sp>
      <p:sp>
        <p:nvSpPr>
          <p:cNvPr id="184327" name="Rectangle 7"/>
          <p:cNvSpPr>
            <a:spLocks noChangeArrowheads="1"/>
          </p:cNvSpPr>
          <p:nvPr/>
        </p:nvSpPr>
        <p:spPr bwMode="auto">
          <a:xfrm>
            <a:off x="6588125" y="765175"/>
            <a:ext cx="1895475" cy="425450"/>
          </a:xfrm>
          <a:prstGeom prst="rect">
            <a:avLst/>
          </a:prstGeom>
          <a:solidFill>
            <a:schemeClr val="bg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PÉPTIDOS GI</a:t>
            </a:r>
          </a:p>
        </p:txBody>
      </p:sp>
      <p:sp>
        <p:nvSpPr>
          <p:cNvPr id="184329" name="Text Box 9"/>
          <p:cNvSpPr txBox="1">
            <a:spLocks noChangeArrowheads="1"/>
          </p:cNvSpPr>
          <p:nvPr/>
        </p:nvSpPr>
        <p:spPr bwMode="auto">
          <a:xfrm>
            <a:off x="5580063" y="6921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2" grpId="0" animBg="1"/>
      <p:bldP spid="184323" grpId="0" animBg="1"/>
      <p:bldP spid="184324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6443663" y="1241425"/>
            <a:ext cx="1895475" cy="425450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PÉPTIDOS GI</a:t>
            </a:r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3584575" y="1844675"/>
            <a:ext cx="2117725" cy="485775"/>
          </a:xfrm>
          <a:prstGeom prst="rect">
            <a:avLst/>
          </a:prstGeom>
          <a:solidFill>
            <a:srgbClr val="9ED1D6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FUNCIONES</a:t>
            </a:r>
          </a:p>
        </p:txBody>
      </p:sp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1732876" y="2636838"/>
            <a:ext cx="5622052" cy="3016210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</a:pPr>
            <a:endParaRPr lang="es-ES" sz="9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 dirty="0">
                <a:effectLst/>
              </a:rPr>
              <a:t>   </a:t>
            </a:r>
            <a:r>
              <a:rPr lang="es-ES" sz="2000" dirty="0">
                <a:effectLst/>
              </a:rPr>
              <a:t>Contracción y relajación de músculo liso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18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 dirty="0">
                <a:effectLst/>
              </a:rPr>
              <a:t>   </a:t>
            </a:r>
            <a:r>
              <a:rPr lang="es-ES" sz="2000" dirty="0">
                <a:effectLst/>
              </a:rPr>
              <a:t>Secreción de enzimas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18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 dirty="0">
                <a:effectLst/>
              </a:rPr>
              <a:t>   </a:t>
            </a:r>
            <a:r>
              <a:rPr lang="es-ES" sz="2000" dirty="0">
                <a:effectLst/>
              </a:rPr>
              <a:t>Secreción de fluidos y electrolitos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18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 dirty="0">
                <a:effectLst/>
              </a:rPr>
              <a:t>   </a:t>
            </a:r>
            <a:r>
              <a:rPr lang="es-ES" sz="2000" dirty="0">
                <a:effectLst/>
              </a:rPr>
              <a:t>Efectos tróficos del tejido GI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1800" dirty="0">
              <a:effectLst/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2000" dirty="0">
                <a:effectLst/>
              </a:rPr>
              <a:t>   Regulación de secreción de otros péptidos</a:t>
            </a:r>
          </a:p>
          <a:p>
            <a:pPr algn="l">
              <a:buClr>
                <a:schemeClr val="hlink"/>
              </a:buClr>
              <a:buSzPct val="200000"/>
            </a:pPr>
            <a:endParaRPr lang="es-ES" sz="900" dirty="0">
              <a:effectLst/>
            </a:endParaRPr>
          </a:p>
        </p:txBody>
      </p:sp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684213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443663" y="525205"/>
            <a:ext cx="1903086" cy="584775"/>
          </a:xfrm>
          <a:prstGeom prst="rect">
            <a:avLst/>
          </a:prstGeom>
          <a:solidFill>
            <a:srgbClr val="81C6CB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ENDOCRINO </a:t>
            </a:r>
          </a:p>
          <a:p>
            <a:pPr marL="457200" indent="-45720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1044575" y="1308100"/>
            <a:ext cx="2736850" cy="376238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* SECRECIÓN SALIVA</a:t>
            </a:r>
          </a:p>
        </p:txBody>
      </p:sp>
      <p:sp>
        <p:nvSpPr>
          <p:cNvPr id="186371" name="Rectangle 3"/>
          <p:cNvSpPr>
            <a:spLocks noChangeArrowheads="1"/>
          </p:cNvSpPr>
          <p:nvPr/>
        </p:nvSpPr>
        <p:spPr bwMode="auto">
          <a:xfrm>
            <a:off x="6936581" y="1005841"/>
            <a:ext cx="1730375" cy="395287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PÉPTIDOS GI</a:t>
            </a:r>
          </a:p>
        </p:txBody>
      </p:sp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1042988" y="2270125"/>
            <a:ext cx="2881312" cy="376238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* PERISTALTISMO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1042988" y="3349625"/>
            <a:ext cx="2778125" cy="376238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* CARDIOESPASMO</a:t>
            </a:r>
          </a:p>
        </p:txBody>
      </p:sp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1042988" y="4221163"/>
            <a:ext cx="3025775" cy="376237"/>
          </a:xfrm>
          <a:prstGeom prst="rect">
            <a:avLst/>
          </a:prstGeom>
          <a:solidFill>
            <a:srgbClr val="FFDCB9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* ACTIVIDAD GÁSTRICA</a:t>
            </a: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5434013" y="1412875"/>
            <a:ext cx="23807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Sustancia P </a:t>
            </a:r>
            <a:r>
              <a:rPr lang="es-ES" sz="1600" b="1" dirty="0">
                <a:effectLst/>
              </a:rPr>
              <a:t>aumenta</a:t>
            </a:r>
          </a:p>
          <a:p>
            <a:pPr algn="l"/>
            <a:r>
              <a:rPr lang="es-ES" sz="1800" b="1" dirty="0">
                <a:effectLst/>
              </a:rPr>
              <a:t>VIP</a:t>
            </a:r>
            <a:r>
              <a:rPr lang="es-ES" sz="1600" b="1" dirty="0">
                <a:effectLst/>
              </a:rPr>
              <a:t> aumenta</a:t>
            </a:r>
          </a:p>
        </p:txBody>
      </p:sp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6003925" y="2492375"/>
            <a:ext cx="231345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Sustancia P </a:t>
            </a:r>
            <a:r>
              <a:rPr lang="es-ES" sz="1600" b="1" dirty="0">
                <a:effectLst/>
              </a:rPr>
              <a:t>contrae</a:t>
            </a:r>
          </a:p>
          <a:p>
            <a:pPr algn="l"/>
            <a:r>
              <a:rPr lang="es-ES" sz="1800" b="1" dirty="0">
                <a:effectLst/>
              </a:rPr>
              <a:t>VIP</a:t>
            </a:r>
            <a:r>
              <a:rPr lang="es-ES" sz="1600" b="1" dirty="0">
                <a:effectLst/>
              </a:rPr>
              <a:t> relaja</a:t>
            </a: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5360988" y="3789363"/>
            <a:ext cx="16398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600" b="1" dirty="0">
                <a:effectLst/>
              </a:rPr>
              <a:t>Ausencia </a:t>
            </a:r>
            <a:r>
              <a:rPr lang="es-ES" sz="1800" b="1" dirty="0">
                <a:effectLst/>
              </a:rPr>
              <a:t>VIP</a:t>
            </a:r>
          </a:p>
        </p:txBody>
      </p:sp>
      <p:sp>
        <p:nvSpPr>
          <p:cNvPr id="186379" name="Text Box 11"/>
          <p:cNvSpPr txBox="1">
            <a:spLocks noChangeArrowheads="1"/>
          </p:cNvSpPr>
          <p:nvPr/>
        </p:nvSpPr>
        <p:spPr bwMode="auto">
          <a:xfrm>
            <a:off x="6372225" y="4797425"/>
            <a:ext cx="198483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>
                <a:effectLst/>
              </a:rPr>
              <a:t>Gastrina aumenta</a:t>
            </a:r>
            <a:endParaRPr lang="es-ES" sz="1600" b="1" dirty="0">
              <a:effectLst/>
            </a:endParaRPr>
          </a:p>
          <a:p>
            <a:pPr algn="l"/>
            <a:r>
              <a:rPr lang="es-ES" sz="1600" b="1" dirty="0" smtClean="0">
                <a:effectLst/>
              </a:rPr>
              <a:t>SIH inhibe</a:t>
            </a:r>
            <a:endParaRPr lang="es-ES" sz="1600" b="1" dirty="0">
              <a:effectLst/>
            </a:endParaRPr>
          </a:p>
          <a:p>
            <a:pPr algn="l"/>
            <a:r>
              <a:rPr lang="es-ES" sz="1600" b="1" dirty="0" smtClean="0">
                <a:effectLst/>
              </a:rPr>
              <a:t>CCK inhibe</a:t>
            </a:r>
            <a:endParaRPr lang="es-ES" sz="1600" b="1" dirty="0">
              <a:effectLst/>
            </a:endParaRPr>
          </a:p>
          <a:p>
            <a:pPr algn="l"/>
            <a:r>
              <a:rPr lang="es-ES" sz="1600" b="1" dirty="0" smtClean="0">
                <a:effectLst/>
              </a:rPr>
              <a:t>Secretina inhibe</a:t>
            </a:r>
            <a:endParaRPr lang="es-ES" sz="1600" b="1" dirty="0">
              <a:effectLst/>
            </a:endParaRPr>
          </a:p>
          <a:p>
            <a:pPr algn="l"/>
            <a:r>
              <a:rPr lang="es-ES" sz="1600" b="1" dirty="0" err="1" smtClean="0">
                <a:effectLst/>
              </a:rPr>
              <a:t>Ghrelina</a:t>
            </a:r>
            <a:r>
              <a:rPr lang="es-ES" sz="1600" b="1" dirty="0" smtClean="0">
                <a:effectLst/>
              </a:rPr>
              <a:t> aumenta </a:t>
            </a:r>
          </a:p>
          <a:p>
            <a:pPr algn="l"/>
            <a:r>
              <a:rPr lang="es-ES" sz="1600" b="1" dirty="0" smtClean="0">
                <a:effectLst/>
              </a:rPr>
              <a:t>Motilina aumenta</a:t>
            </a:r>
            <a:endParaRPr lang="es-ES" sz="1600" b="1" dirty="0">
              <a:effectLst/>
            </a:endParaRPr>
          </a:p>
        </p:txBody>
      </p:sp>
      <p:pic>
        <p:nvPicPr>
          <p:cNvPr id="186380" name="Picture 12" descr="img9"/>
          <p:cNvPicPr>
            <a:picLocks noChangeAspect="1" noChangeArrowheads="1"/>
          </p:cNvPicPr>
          <p:nvPr/>
        </p:nvPicPr>
        <p:blipFill>
          <a:blip r:embed="rId2" cstate="print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31" t="31866" r="12608" b="29237"/>
          <a:stretch>
            <a:fillRect/>
          </a:stretch>
        </p:blipFill>
        <p:spPr bwMode="auto">
          <a:xfrm>
            <a:off x="4138613" y="2205038"/>
            <a:ext cx="12223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81" name="Picture 13" descr="sialor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3" y="1268413"/>
            <a:ext cx="1150937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6382" name="Picture 14" descr="FIG1esf distal en pico de pajar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75" y="3429000"/>
            <a:ext cx="80803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6383" name="Picture 15" descr="img19"/>
          <p:cNvPicPr>
            <a:picLocks noChangeAspect="1" noChangeArrowheads="1"/>
          </p:cNvPicPr>
          <p:nvPr/>
        </p:nvPicPr>
        <p:blipFill>
          <a:blip r:embed="rId5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6" t="15062" r="31564" b="40919"/>
          <a:stretch>
            <a:fillRect/>
          </a:stretch>
        </p:blipFill>
        <p:spPr bwMode="auto">
          <a:xfrm>
            <a:off x="4284663" y="4724400"/>
            <a:ext cx="1655762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88" name="AutoShape 20"/>
          <p:cNvSpPr>
            <a:spLocks noChangeArrowheads="1"/>
          </p:cNvSpPr>
          <p:nvPr/>
        </p:nvSpPr>
        <p:spPr bwMode="auto">
          <a:xfrm>
            <a:off x="5360988" y="2636838"/>
            <a:ext cx="649287" cy="287337"/>
          </a:xfrm>
          <a:prstGeom prst="rightArrow">
            <a:avLst>
              <a:gd name="adj1" fmla="val 50000"/>
              <a:gd name="adj2" fmla="val 56492"/>
            </a:avLst>
          </a:prstGeom>
          <a:solidFill>
            <a:schemeClr val="folHlink"/>
          </a:solidFill>
          <a:ln w="2857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0" name="Text Box 22"/>
          <p:cNvSpPr txBox="1">
            <a:spLocks noChangeArrowheads="1"/>
          </p:cNvSpPr>
          <p:nvPr/>
        </p:nvSpPr>
        <p:spPr bwMode="auto">
          <a:xfrm>
            <a:off x="395288" y="2603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6812353" y="305594"/>
            <a:ext cx="1903086" cy="584775"/>
          </a:xfrm>
          <a:prstGeom prst="rect">
            <a:avLst/>
          </a:prstGeom>
          <a:solidFill>
            <a:srgbClr val="81C6CB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ENDOCRINO </a:t>
            </a:r>
          </a:p>
          <a:p>
            <a:pPr marL="457200" indent="-45720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8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0" grpId="0" animBg="1"/>
      <p:bldP spid="186372" grpId="0" animBg="1"/>
      <p:bldP spid="186373" grpId="0" animBg="1"/>
      <p:bldP spid="186374" grpId="0" animBg="1"/>
      <p:bldP spid="186375" grpId="0"/>
      <p:bldP spid="186376" grpId="0"/>
      <p:bldP spid="186377" grpId="0"/>
      <p:bldP spid="186379" grpId="0"/>
      <p:bldP spid="186388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5364163" y="476250"/>
            <a:ext cx="3222625" cy="669925"/>
          </a:xfrm>
          <a:prstGeom prst="rect">
            <a:avLst/>
          </a:prstGeom>
          <a:solidFill>
            <a:srgbClr val="A3D5D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OTRAS FORMAS DE </a:t>
            </a:r>
          </a:p>
          <a:p>
            <a:pPr marL="457200" indent="-457200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COMUNICACIÓN CELULAR</a:t>
            </a:r>
          </a:p>
        </p:txBody>
      </p:sp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2701925" y="1628775"/>
            <a:ext cx="3738563" cy="850900"/>
          </a:xfrm>
          <a:prstGeom prst="rect">
            <a:avLst/>
          </a:prstGeom>
          <a:solidFill>
            <a:srgbClr val="9ED1D6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Mensajeros </a:t>
            </a: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peptídicos</a:t>
            </a: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y </a:t>
            </a:r>
          </a:p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peptídicos</a:t>
            </a:r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2216150" y="2733675"/>
            <a:ext cx="4433888" cy="3332163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Endocrina: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Gastrina, CCK</a:t>
            </a:r>
          </a:p>
          <a:p>
            <a:pPr algn="l"/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 err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Paracrina</a:t>
            </a:r>
            <a:r>
              <a:rPr lang="es-ES" sz="20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SIH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Histamina</a:t>
            </a:r>
          </a:p>
          <a:p>
            <a:pPr algn="l"/>
            <a:endParaRPr lang="es-ES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Neurocrina</a:t>
            </a: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NE,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NO</a:t>
            </a:r>
          </a:p>
          <a:p>
            <a:pPr algn="l"/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Inmune: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IgE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s-ES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2000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Yuxtacrina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factores de crecimiento, 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citoquinas CK</a:t>
            </a:r>
          </a:p>
          <a:p>
            <a:pPr algn="l"/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755650" y="8366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ChangeArrowheads="1"/>
          </p:cNvSpPr>
          <p:nvPr/>
        </p:nvSpPr>
        <p:spPr bwMode="auto">
          <a:xfrm>
            <a:off x="971550" y="1268413"/>
            <a:ext cx="7272338" cy="577850"/>
          </a:xfrm>
          <a:prstGeom prst="rect">
            <a:avLst/>
          </a:prstGeom>
          <a:solidFill>
            <a:srgbClr val="FDDFD3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PRINCIPALES REGULADORES </a:t>
            </a: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NEUROHUMORALES</a:t>
            </a:r>
            <a:endParaRPr lang="es-ES_tradnl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0467" name="Rectangle 3"/>
          <p:cNvSpPr>
            <a:spLocks noChangeArrowheads="1"/>
          </p:cNvSpPr>
          <p:nvPr/>
        </p:nvSpPr>
        <p:spPr bwMode="auto">
          <a:xfrm>
            <a:off x="3851275" y="2565400"/>
            <a:ext cx="43195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2554288" y="2492375"/>
            <a:ext cx="15843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969963" y="2060575"/>
            <a:ext cx="7273925" cy="504825"/>
          </a:xfrm>
          <a:prstGeom prst="rect">
            <a:avLst/>
          </a:prstGeom>
          <a:solidFill>
            <a:srgbClr val="FDDFD3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ENDOCRINO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NEUROCRINO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8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PARACRINO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INMUNE/YUXTACR</a:t>
            </a:r>
            <a:endParaRPr lang="es-ES_tradnl" sz="1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0470" name="Oval 6"/>
          <p:cNvSpPr>
            <a:spLocks noChangeArrowheads="1"/>
          </p:cNvSpPr>
          <p:nvPr/>
        </p:nvSpPr>
        <p:spPr bwMode="auto">
          <a:xfrm>
            <a:off x="6156176" y="2781300"/>
            <a:ext cx="1584325" cy="2447925"/>
          </a:xfrm>
          <a:prstGeom prst="ellipse">
            <a:avLst/>
          </a:prstGeom>
          <a:noFill/>
          <a:ln w="28575" algn="ctr">
            <a:solidFill>
              <a:srgbClr val="FF742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71" name="Oval 7"/>
          <p:cNvSpPr>
            <a:spLocks noChangeArrowheads="1"/>
          </p:cNvSpPr>
          <p:nvPr/>
        </p:nvSpPr>
        <p:spPr bwMode="auto">
          <a:xfrm>
            <a:off x="2771800" y="2852738"/>
            <a:ext cx="1295400" cy="2735262"/>
          </a:xfrm>
          <a:prstGeom prst="ellipse">
            <a:avLst/>
          </a:prstGeom>
          <a:noFill/>
          <a:ln w="28575" algn="ctr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73" name="Oval 9"/>
          <p:cNvSpPr>
            <a:spLocks noChangeArrowheads="1"/>
          </p:cNvSpPr>
          <p:nvPr/>
        </p:nvSpPr>
        <p:spPr bwMode="auto">
          <a:xfrm>
            <a:off x="4427984" y="2708275"/>
            <a:ext cx="1441450" cy="1871663"/>
          </a:xfrm>
          <a:prstGeom prst="ellipse">
            <a:avLst/>
          </a:prstGeom>
          <a:noFill/>
          <a:ln w="28575" algn="ctr">
            <a:solidFill>
              <a:srgbClr val="00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74" name="Oval 10"/>
          <p:cNvSpPr>
            <a:spLocks noChangeArrowheads="1"/>
          </p:cNvSpPr>
          <p:nvPr/>
        </p:nvSpPr>
        <p:spPr bwMode="auto">
          <a:xfrm>
            <a:off x="1116013" y="2779713"/>
            <a:ext cx="1368425" cy="2160587"/>
          </a:xfrm>
          <a:prstGeom prst="ellipse">
            <a:avLst/>
          </a:prstGeom>
          <a:noFill/>
          <a:ln w="28575" algn="ctr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76" name="Text Box 12"/>
          <p:cNvSpPr txBox="1">
            <a:spLocks noChangeArrowheads="1"/>
          </p:cNvSpPr>
          <p:nvPr/>
        </p:nvSpPr>
        <p:spPr bwMode="auto">
          <a:xfrm>
            <a:off x="1187450" y="2997200"/>
            <a:ext cx="124936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/>
              </a:rPr>
              <a:t>GASTRINA</a:t>
            </a:r>
          </a:p>
          <a:p>
            <a:endParaRPr lang="es-ES_tradnl" sz="1400" b="1">
              <a:effectLst/>
            </a:endParaRPr>
          </a:p>
          <a:p>
            <a:r>
              <a:rPr lang="es-ES_tradnl" sz="1400" b="1">
                <a:effectLst/>
              </a:rPr>
              <a:t>CCK</a:t>
            </a:r>
          </a:p>
          <a:p>
            <a:endParaRPr lang="es-ES_tradnl" sz="1400" b="1">
              <a:effectLst/>
            </a:endParaRPr>
          </a:p>
          <a:p>
            <a:r>
              <a:rPr lang="es-ES_tradnl" sz="1400" b="1">
                <a:effectLst/>
              </a:rPr>
              <a:t>MOTILINA</a:t>
            </a:r>
          </a:p>
          <a:p>
            <a:endParaRPr lang="es-ES_tradnl" sz="1400" b="1">
              <a:effectLst/>
            </a:endParaRPr>
          </a:p>
          <a:p>
            <a:r>
              <a:rPr lang="es-ES_tradnl" sz="1400" b="1">
                <a:effectLst/>
              </a:rPr>
              <a:t>SECRETINA</a:t>
            </a:r>
          </a:p>
        </p:txBody>
      </p:sp>
      <p:sp>
        <p:nvSpPr>
          <p:cNvPr id="190477" name="Text Box 13"/>
          <p:cNvSpPr txBox="1">
            <a:spLocks noChangeArrowheads="1"/>
          </p:cNvSpPr>
          <p:nvPr/>
        </p:nvSpPr>
        <p:spPr bwMode="auto">
          <a:xfrm>
            <a:off x="2987824" y="2952750"/>
            <a:ext cx="91122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 err="1">
                <a:effectLst/>
              </a:rPr>
              <a:t>ACh</a:t>
            </a:r>
            <a:endParaRPr lang="es-ES_tradnl" sz="1600" b="1" dirty="0">
              <a:effectLst/>
            </a:endParaRPr>
          </a:p>
          <a:p>
            <a:r>
              <a:rPr lang="es-ES_tradnl" sz="1600" b="1" dirty="0">
                <a:effectLst/>
              </a:rPr>
              <a:t>VIP</a:t>
            </a:r>
          </a:p>
          <a:p>
            <a:r>
              <a:rPr lang="es-ES_tradnl" sz="1600" b="1" dirty="0" err="1">
                <a:effectLst/>
              </a:rPr>
              <a:t>Sust</a:t>
            </a:r>
            <a:r>
              <a:rPr lang="es-ES_tradnl" sz="1600" b="1" dirty="0">
                <a:effectLst/>
              </a:rPr>
              <a:t>. P</a:t>
            </a:r>
          </a:p>
          <a:p>
            <a:r>
              <a:rPr lang="es-ES_tradnl" sz="1600" b="1" dirty="0">
                <a:effectLst/>
              </a:rPr>
              <a:t>NO</a:t>
            </a:r>
          </a:p>
          <a:p>
            <a:r>
              <a:rPr lang="es-ES_tradnl" sz="1600" b="1" dirty="0">
                <a:effectLst/>
              </a:rPr>
              <a:t>CCK</a:t>
            </a:r>
          </a:p>
          <a:p>
            <a:endParaRPr lang="es-ES_tradnl" sz="1600" b="1" dirty="0">
              <a:effectLst/>
            </a:endParaRPr>
          </a:p>
          <a:p>
            <a:r>
              <a:rPr lang="es-ES_tradnl" sz="1600" b="1" dirty="0">
                <a:effectLst/>
              </a:rPr>
              <a:t>5-HT</a:t>
            </a:r>
          </a:p>
          <a:p>
            <a:r>
              <a:rPr lang="es-ES_tradnl" sz="1600" b="1" dirty="0">
                <a:effectLst/>
              </a:rPr>
              <a:t>SIH</a:t>
            </a:r>
          </a:p>
          <a:p>
            <a:endParaRPr lang="es-ES_tradnl" sz="1600" b="1" dirty="0">
              <a:effectLst/>
            </a:endParaRPr>
          </a:p>
          <a:p>
            <a:r>
              <a:rPr lang="es-ES_tradnl" sz="1600" b="1" dirty="0" smtClean="0">
                <a:effectLst/>
              </a:rPr>
              <a:t>CGRP*</a:t>
            </a:r>
            <a:endParaRPr lang="es-ES_tradnl" sz="1600" b="1" dirty="0">
              <a:effectLst/>
            </a:endParaRPr>
          </a:p>
        </p:txBody>
      </p:sp>
      <p:sp>
        <p:nvSpPr>
          <p:cNvPr id="190478" name="Text Box 14"/>
          <p:cNvSpPr txBox="1">
            <a:spLocks noChangeArrowheads="1"/>
          </p:cNvSpPr>
          <p:nvPr/>
        </p:nvSpPr>
        <p:spPr bwMode="auto">
          <a:xfrm>
            <a:off x="4494169" y="2997200"/>
            <a:ext cx="1335622" cy="152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>
                <a:effectLst/>
              </a:rPr>
              <a:t>HISTAMINA</a:t>
            </a:r>
          </a:p>
          <a:p>
            <a:endParaRPr lang="es-ES_tradnl" sz="1400" b="1" dirty="0">
              <a:effectLst/>
            </a:endParaRPr>
          </a:p>
          <a:p>
            <a:r>
              <a:rPr lang="es-ES_tradnl" sz="1400" b="1" dirty="0">
                <a:effectLst/>
              </a:rPr>
              <a:t>PG</a:t>
            </a:r>
            <a:r>
              <a:rPr lang="es-ES_tradnl" sz="1400" b="1" baseline="-25000" dirty="0">
                <a:effectLst/>
              </a:rPr>
              <a:t>S</a:t>
            </a:r>
          </a:p>
          <a:p>
            <a:endParaRPr lang="es-ES_tradnl" sz="1400" b="1" baseline="-25000" dirty="0">
              <a:effectLst/>
            </a:endParaRPr>
          </a:p>
          <a:p>
            <a:r>
              <a:rPr lang="es-ES_tradnl" sz="1400" b="1" dirty="0" smtClean="0">
                <a:effectLst/>
              </a:rPr>
              <a:t>SIH</a:t>
            </a:r>
            <a:r>
              <a:rPr lang="es-ES_tradnl" sz="1400" b="1" dirty="0" smtClean="0">
                <a:solidFill>
                  <a:srgbClr val="0070C0"/>
                </a:solidFill>
                <a:effectLst/>
              </a:rPr>
              <a:t>*</a:t>
            </a:r>
            <a:endParaRPr lang="es-ES_tradnl" sz="1400" b="1" dirty="0">
              <a:solidFill>
                <a:srgbClr val="0070C0"/>
              </a:solidFill>
              <a:effectLst/>
            </a:endParaRPr>
          </a:p>
          <a:p>
            <a:endParaRPr lang="es-ES_tradnl" sz="1400" b="1" dirty="0">
              <a:effectLst/>
            </a:endParaRPr>
          </a:p>
          <a:p>
            <a:r>
              <a:rPr lang="es-ES_tradnl" sz="1400" b="1" dirty="0">
                <a:effectLst/>
              </a:rPr>
              <a:t>5-HT</a:t>
            </a:r>
          </a:p>
        </p:txBody>
      </p:sp>
      <p:sp>
        <p:nvSpPr>
          <p:cNvPr id="190479" name="Text Box 15"/>
          <p:cNvSpPr txBox="1">
            <a:spLocks noChangeArrowheads="1"/>
          </p:cNvSpPr>
          <p:nvPr/>
        </p:nvSpPr>
        <p:spPr bwMode="auto">
          <a:xfrm>
            <a:off x="6300192" y="3068638"/>
            <a:ext cx="1335087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>
                <a:effectLst/>
              </a:rPr>
              <a:t>HISTAMINA</a:t>
            </a:r>
          </a:p>
          <a:p>
            <a:r>
              <a:rPr lang="es-ES_tradnl" sz="1400" b="1" dirty="0">
                <a:effectLst/>
              </a:rPr>
              <a:t>CK</a:t>
            </a:r>
            <a:endParaRPr lang="es-ES_tradnl" sz="1400" b="1" baseline="-25000" dirty="0">
              <a:effectLst/>
            </a:endParaRPr>
          </a:p>
          <a:p>
            <a:endParaRPr lang="es-ES_tradnl" sz="1400" b="1" dirty="0">
              <a:effectLst/>
            </a:endParaRPr>
          </a:p>
          <a:p>
            <a:r>
              <a:rPr lang="es-ES_tradnl" sz="1400" b="1" dirty="0">
                <a:effectLst/>
              </a:rPr>
              <a:t>ESPECIES </a:t>
            </a:r>
          </a:p>
          <a:p>
            <a:r>
              <a:rPr lang="es-ES_tradnl" sz="1400" b="1" dirty="0">
                <a:effectLst/>
              </a:rPr>
              <a:t>OXÍGENO</a:t>
            </a:r>
          </a:p>
          <a:p>
            <a:r>
              <a:rPr lang="es-ES_tradnl" sz="1400" b="1" dirty="0">
                <a:effectLst/>
              </a:rPr>
              <a:t>REACTIVAS</a:t>
            </a:r>
          </a:p>
          <a:p>
            <a:endParaRPr lang="es-ES_tradnl" sz="1400" b="1" dirty="0">
              <a:effectLst/>
            </a:endParaRPr>
          </a:p>
          <a:p>
            <a:r>
              <a:rPr lang="es-ES_tradnl" sz="1400" b="1" dirty="0">
                <a:effectLst/>
              </a:rPr>
              <a:t>ADENOSINA</a:t>
            </a:r>
          </a:p>
        </p:txBody>
      </p:sp>
      <p:sp>
        <p:nvSpPr>
          <p:cNvPr id="190480" name="Rectangle 16"/>
          <p:cNvSpPr>
            <a:spLocks noChangeArrowheads="1"/>
          </p:cNvSpPr>
          <p:nvPr/>
        </p:nvSpPr>
        <p:spPr bwMode="auto">
          <a:xfrm>
            <a:off x="969963" y="2565400"/>
            <a:ext cx="7273925" cy="3311525"/>
          </a:xfrm>
          <a:prstGeom prst="rect">
            <a:avLst/>
          </a:prstGeom>
          <a:noFill/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0482" name="Text Box 18"/>
          <p:cNvSpPr txBox="1">
            <a:spLocks noChangeArrowheads="1"/>
          </p:cNvSpPr>
          <p:nvPr/>
        </p:nvSpPr>
        <p:spPr bwMode="auto">
          <a:xfrm>
            <a:off x="395288" y="4762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443663" y="525205"/>
            <a:ext cx="1903086" cy="584775"/>
          </a:xfrm>
          <a:prstGeom prst="rect">
            <a:avLst/>
          </a:prstGeom>
          <a:solidFill>
            <a:srgbClr val="81C6CB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ENDOCRINO </a:t>
            </a:r>
          </a:p>
          <a:p>
            <a:pPr marL="457200" indent="-45720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19108" y="5888305"/>
            <a:ext cx="4025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dirty="0" smtClean="0"/>
              <a:t>*péptido relacionado con el gen de la calcitonina</a:t>
            </a:r>
          </a:p>
          <a:p>
            <a:pPr algn="l"/>
            <a:r>
              <a:rPr lang="es-VE" dirty="0" smtClean="0">
                <a:solidFill>
                  <a:srgbClr val="0070C0"/>
                </a:solidFill>
              </a:rPr>
              <a:t>*</a:t>
            </a:r>
            <a:r>
              <a:rPr lang="es-VE" dirty="0" smtClean="0"/>
              <a:t>somatostatina (</a:t>
            </a:r>
            <a:r>
              <a:rPr lang="es-VE" dirty="0" err="1" smtClean="0"/>
              <a:t>horm</a:t>
            </a:r>
            <a:r>
              <a:rPr lang="es-VE" dirty="0" smtClean="0"/>
              <a:t>. inhibidora de la </a:t>
            </a:r>
            <a:r>
              <a:rPr lang="es-VE" dirty="0" err="1" smtClean="0"/>
              <a:t>somatotropina</a:t>
            </a:r>
            <a:r>
              <a:rPr lang="es-VE" dirty="0"/>
              <a:t>)</a:t>
            </a:r>
            <a:endParaRPr lang="es-VE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9" grpId="0" animBg="1"/>
      <p:bldP spid="190470" grpId="0" animBg="1"/>
      <p:bldP spid="190471" grpId="0" animBg="1"/>
      <p:bldP spid="190473" grpId="0" animBg="1"/>
      <p:bldP spid="190474" grpId="0" animBg="1"/>
      <p:bldP spid="190476" grpId="0"/>
      <p:bldP spid="190477" grpId="0"/>
      <p:bldP spid="190478" grpId="0"/>
      <p:bldP spid="1904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ChangeArrowheads="1"/>
          </p:cNvSpPr>
          <p:nvPr/>
        </p:nvSpPr>
        <p:spPr bwMode="auto">
          <a:xfrm>
            <a:off x="2406650" y="1916113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71" name="Text Box 3"/>
          <p:cNvSpPr txBox="1">
            <a:spLocks noChangeArrowheads="1"/>
          </p:cNvSpPr>
          <p:nvPr/>
        </p:nvSpPr>
        <p:spPr bwMode="auto">
          <a:xfrm>
            <a:off x="7235825" y="260350"/>
            <a:ext cx="1560513" cy="650875"/>
          </a:xfrm>
          <a:prstGeom prst="rect">
            <a:avLst/>
          </a:prstGeom>
          <a:solidFill>
            <a:srgbClr val="82C7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GI</a:t>
            </a:r>
          </a:p>
        </p:txBody>
      </p:sp>
      <p:sp>
        <p:nvSpPr>
          <p:cNvPr id="237572" name="Line 4"/>
          <p:cNvSpPr>
            <a:spLocks noChangeShapeType="1"/>
          </p:cNvSpPr>
          <p:nvPr/>
        </p:nvSpPr>
        <p:spPr bwMode="auto">
          <a:xfrm>
            <a:off x="3924300" y="5229225"/>
            <a:ext cx="0" cy="1150938"/>
          </a:xfrm>
          <a:prstGeom prst="line">
            <a:avLst/>
          </a:prstGeom>
          <a:noFill/>
          <a:ln w="38100">
            <a:solidFill>
              <a:srgbClr val="9B37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7573" name="Text Box 5"/>
          <p:cNvSpPr txBox="1">
            <a:spLocks noChangeArrowheads="1"/>
          </p:cNvSpPr>
          <p:nvPr/>
        </p:nvSpPr>
        <p:spPr bwMode="auto">
          <a:xfrm>
            <a:off x="1691655" y="5300663"/>
            <a:ext cx="1800225" cy="1015663"/>
          </a:xfrm>
          <a:prstGeom prst="rect">
            <a:avLst/>
          </a:prstGeom>
          <a:solidFill>
            <a:srgbClr val="EDC9FB"/>
          </a:solidFill>
          <a:ln w="9525">
            <a:solidFill>
              <a:srgbClr val="9B37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SISTEMAS </a:t>
            </a:r>
          </a:p>
          <a:p>
            <a:r>
              <a:rPr lang="es-ES" sz="2000">
                <a:effectLst/>
              </a:rPr>
              <a:t>Endocrino</a:t>
            </a:r>
          </a:p>
          <a:p>
            <a:r>
              <a:rPr lang="es-ES" sz="2000">
                <a:effectLst/>
              </a:rPr>
              <a:t>Inmune</a:t>
            </a:r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auto">
          <a:xfrm>
            <a:off x="1470025" y="3355975"/>
            <a:ext cx="2309813" cy="650875"/>
          </a:xfrm>
          <a:prstGeom prst="rect">
            <a:avLst/>
          </a:prstGeom>
          <a:solidFill>
            <a:srgbClr val="FFBFEE"/>
          </a:solidFill>
          <a:ln w="9525">
            <a:solidFill>
              <a:srgbClr val="E800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800">
                <a:effectLst/>
              </a:rPr>
              <a:t>Muchos mensajeros</a:t>
            </a:r>
          </a:p>
          <a:p>
            <a:pPr algn="l"/>
            <a:r>
              <a:rPr lang="es-MX" sz="1800">
                <a:effectLst/>
              </a:rPr>
              <a:t>Muchos receptores</a:t>
            </a:r>
          </a:p>
        </p:txBody>
      </p:sp>
      <p:sp>
        <p:nvSpPr>
          <p:cNvPr id="237575" name="Line 7"/>
          <p:cNvSpPr>
            <a:spLocks noChangeShapeType="1"/>
          </p:cNvSpPr>
          <p:nvPr/>
        </p:nvSpPr>
        <p:spPr bwMode="auto">
          <a:xfrm flipV="1">
            <a:off x="2627313" y="4005263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7576" name="Line 8"/>
          <p:cNvSpPr>
            <a:spLocks noChangeShapeType="1"/>
          </p:cNvSpPr>
          <p:nvPr/>
        </p:nvSpPr>
        <p:spPr bwMode="auto">
          <a:xfrm>
            <a:off x="2627313" y="2276475"/>
            <a:ext cx="0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7577" name="Rectangle 9"/>
          <p:cNvSpPr>
            <a:spLocks noChangeArrowheads="1"/>
          </p:cNvSpPr>
          <p:nvPr/>
        </p:nvSpPr>
        <p:spPr bwMode="auto">
          <a:xfrm>
            <a:off x="6659563" y="4797425"/>
            <a:ext cx="19446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79" name="Text Box 11"/>
          <p:cNvSpPr txBox="1">
            <a:spLocks noChangeArrowheads="1"/>
          </p:cNvSpPr>
          <p:nvPr/>
        </p:nvSpPr>
        <p:spPr bwMode="auto">
          <a:xfrm>
            <a:off x="4140200" y="5300663"/>
            <a:ext cx="3024188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>
                <a:effectLst/>
              </a:rPr>
              <a:t>3. HUMORAL</a:t>
            </a:r>
          </a:p>
          <a:p>
            <a:pPr algn="l"/>
            <a:r>
              <a:rPr lang="es-ES_tradnl" sz="1600" b="1">
                <a:effectLst/>
              </a:rPr>
              <a:t>       S. Endocrino entérico</a:t>
            </a:r>
          </a:p>
          <a:p>
            <a:pPr algn="l"/>
            <a:r>
              <a:rPr lang="es-ES_tradnl" sz="1600" b="1">
                <a:effectLst/>
              </a:rPr>
              <a:t>       S. Endocrino general</a:t>
            </a:r>
          </a:p>
          <a:p>
            <a:pPr algn="l"/>
            <a:r>
              <a:rPr lang="es-ES_tradnl" sz="1600" b="1">
                <a:effectLst/>
              </a:rPr>
              <a:t>       S. Inmune de mucosas                    </a:t>
            </a:r>
            <a:endParaRPr lang="es-ES_tradnl" sz="1800">
              <a:effectLst/>
            </a:endParaRPr>
          </a:p>
        </p:txBody>
      </p:sp>
      <p:sp>
        <p:nvSpPr>
          <p:cNvPr id="237580" name="Rectangle 12"/>
          <p:cNvSpPr>
            <a:spLocks noChangeArrowheads="1"/>
          </p:cNvSpPr>
          <p:nvPr/>
        </p:nvSpPr>
        <p:spPr bwMode="auto">
          <a:xfrm>
            <a:off x="4067175" y="4797425"/>
            <a:ext cx="7191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81" name="Line 13"/>
          <p:cNvSpPr>
            <a:spLocks noChangeShapeType="1"/>
          </p:cNvSpPr>
          <p:nvPr/>
        </p:nvSpPr>
        <p:spPr bwMode="auto">
          <a:xfrm>
            <a:off x="7596188" y="5734050"/>
            <a:ext cx="0" cy="431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7582" name="Line 14"/>
          <p:cNvSpPr>
            <a:spLocks noChangeShapeType="1"/>
          </p:cNvSpPr>
          <p:nvPr/>
        </p:nvSpPr>
        <p:spPr bwMode="auto">
          <a:xfrm flipH="1" flipV="1">
            <a:off x="7451725" y="5661025"/>
            <a:ext cx="0" cy="47625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7583" name="Rectangle 15"/>
          <p:cNvSpPr>
            <a:spLocks noChangeArrowheads="1"/>
          </p:cNvSpPr>
          <p:nvPr/>
        </p:nvSpPr>
        <p:spPr bwMode="auto">
          <a:xfrm>
            <a:off x="3635375" y="1916113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84" name="Text Box 16"/>
          <p:cNvSpPr txBox="1">
            <a:spLocks noChangeArrowheads="1"/>
          </p:cNvSpPr>
          <p:nvPr/>
        </p:nvSpPr>
        <p:spPr bwMode="auto">
          <a:xfrm>
            <a:off x="1619250" y="1557338"/>
            <a:ext cx="1944688" cy="730250"/>
          </a:xfrm>
          <a:prstGeom prst="rect">
            <a:avLst/>
          </a:prstGeom>
          <a:solidFill>
            <a:srgbClr val="6BA7FF"/>
          </a:solidFill>
          <a:ln w="28575">
            <a:solidFill>
              <a:srgbClr val="3333F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SISTEMA NERVIOSO</a:t>
            </a:r>
          </a:p>
        </p:txBody>
      </p:sp>
      <p:sp>
        <p:nvSpPr>
          <p:cNvPr id="237585" name="Rectangle 17"/>
          <p:cNvSpPr>
            <a:spLocks noChangeArrowheads="1"/>
          </p:cNvSpPr>
          <p:nvPr/>
        </p:nvSpPr>
        <p:spPr bwMode="auto">
          <a:xfrm>
            <a:off x="3922713" y="1268413"/>
            <a:ext cx="215900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86" name="Rectangle 18"/>
          <p:cNvSpPr>
            <a:spLocks noChangeArrowheads="1"/>
          </p:cNvSpPr>
          <p:nvPr/>
        </p:nvSpPr>
        <p:spPr bwMode="auto">
          <a:xfrm>
            <a:off x="5291138" y="2781300"/>
            <a:ext cx="144462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87" name="Rectangle 19"/>
          <p:cNvSpPr>
            <a:spLocks noChangeArrowheads="1"/>
          </p:cNvSpPr>
          <p:nvPr/>
        </p:nvSpPr>
        <p:spPr bwMode="auto">
          <a:xfrm>
            <a:off x="5435600" y="1989138"/>
            <a:ext cx="2159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88" name="Rectangle 20"/>
          <p:cNvSpPr>
            <a:spLocks noChangeArrowheads="1"/>
          </p:cNvSpPr>
          <p:nvPr/>
        </p:nvSpPr>
        <p:spPr bwMode="auto">
          <a:xfrm>
            <a:off x="5291138" y="3355975"/>
            <a:ext cx="21590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89" name="Line 21"/>
          <p:cNvSpPr>
            <a:spLocks noChangeShapeType="1"/>
          </p:cNvSpPr>
          <p:nvPr/>
        </p:nvSpPr>
        <p:spPr bwMode="auto">
          <a:xfrm flipH="1">
            <a:off x="3922713" y="692150"/>
            <a:ext cx="1587" cy="4140200"/>
          </a:xfrm>
          <a:prstGeom prst="line">
            <a:avLst/>
          </a:prstGeom>
          <a:noFill/>
          <a:ln w="38100">
            <a:solidFill>
              <a:srgbClr val="3333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7590" name="Line 22"/>
          <p:cNvSpPr>
            <a:spLocks noChangeShapeType="1"/>
          </p:cNvSpPr>
          <p:nvPr/>
        </p:nvSpPr>
        <p:spPr bwMode="auto">
          <a:xfrm>
            <a:off x="5364163" y="2239963"/>
            <a:ext cx="0" cy="2376487"/>
          </a:xfrm>
          <a:prstGeom prst="line">
            <a:avLst/>
          </a:prstGeom>
          <a:noFill/>
          <a:ln w="38100">
            <a:solidFill>
              <a:srgbClr val="008E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7591" name="Text Box 23"/>
          <p:cNvSpPr txBox="1">
            <a:spLocks noChangeArrowheads="1"/>
          </p:cNvSpPr>
          <p:nvPr/>
        </p:nvSpPr>
        <p:spPr bwMode="auto">
          <a:xfrm>
            <a:off x="4211638" y="620713"/>
            <a:ext cx="2709862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1. SN ENTÉRICO</a:t>
            </a:r>
          </a:p>
          <a:p>
            <a:pPr algn="l"/>
            <a:r>
              <a:rPr lang="es-ES_tradnl" sz="2000" b="1">
                <a:effectLst/>
              </a:rPr>
              <a:t>    </a:t>
            </a:r>
            <a:r>
              <a:rPr lang="es-ES_tradnl" sz="1400" b="1">
                <a:effectLst/>
              </a:rPr>
              <a:t>DISTENSIÓN (comida)</a:t>
            </a:r>
            <a:endParaRPr lang="es-ES_tradnl" sz="800" b="1">
              <a:effectLst/>
            </a:endParaRPr>
          </a:p>
          <a:p>
            <a:pPr algn="l"/>
            <a:r>
              <a:rPr lang="es-ES_tradnl" sz="1600" b="1">
                <a:effectLst/>
              </a:rPr>
              <a:t>            motilidad</a:t>
            </a:r>
          </a:p>
          <a:p>
            <a:pPr algn="l"/>
            <a:r>
              <a:rPr lang="es-ES_tradnl" sz="1600" b="1">
                <a:effectLst/>
              </a:rPr>
              <a:t>            secreción</a:t>
            </a:r>
          </a:p>
          <a:p>
            <a:pPr algn="l"/>
            <a:r>
              <a:rPr lang="es-ES_tradnl" sz="1600" b="1">
                <a:effectLst/>
              </a:rPr>
              <a:t>            flujo sanguíneo</a:t>
            </a:r>
          </a:p>
        </p:txBody>
      </p:sp>
      <p:sp>
        <p:nvSpPr>
          <p:cNvPr id="237593" name="Text Box 25"/>
          <p:cNvSpPr txBox="1">
            <a:spLocks noChangeArrowheads="1"/>
          </p:cNvSpPr>
          <p:nvPr/>
        </p:nvSpPr>
        <p:spPr bwMode="auto">
          <a:xfrm>
            <a:off x="468313" y="5492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7594" name="Rectangle 26"/>
          <p:cNvSpPr>
            <a:spLocks noChangeArrowheads="1"/>
          </p:cNvSpPr>
          <p:nvPr/>
        </p:nvSpPr>
        <p:spPr bwMode="auto">
          <a:xfrm>
            <a:off x="7700426" y="5734050"/>
            <a:ext cx="1063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 err="1"/>
              <a:t>Act</a:t>
            </a:r>
            <a:r>
              <a:rPr lang="es-ES_tradnl" sz="1800" b="1" dirty="0"/>
              <a:t>. GI</a:t>
            </a:r>
          </a:p>
        </p:txBody>
      </p:sp>
      <p:sp>
        <p:nvSpPr>
          <p:cNvPr id="237595" name="Text Box 27"/>
          <p:cNvSpPr txBox="1">
            <a:spLocks noChangeArrowheads="1"/>
          </p:cNvSpPr>
          <p:nvPr/>
        </p:nvSpPr>
        <p:spPr bwMode="auto">
          <a:xfrm>
            <a:off x="5508625" y="2216150"/>
            <a:ext cx="218842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  <a:p>
            <a:pPr algn="l"/>
            <a:r>
              <a:rPr lang="es-ES_tradnl" sz="1600" b="1" dirty="0">
                <a:effectLst/>
              </a:rPr>
              <a:t>   motilidad</a:t>
            </a:r>
          </a:p>
          <a:p>
            <a:pPr algn="l"/>
            <a:r>
              <a:rPr lang="es-ES_tradnl" sz="1600" b="1" dirty="0">
                <a:effectLst/>
              </a:rPr>
              <a:t>   secreción</a:t>
            </a:r>
          </a:p>
          <a:p>
            <a:pPr algn="l"/>
            <a:r>
              <a:rPr lang="es-ES_tradnl" sz="1600" b="1" dirty="0">
                <a:effectLst/>
              </a:rPr>
              <a:t>   flujo sanguíneo</a:t>
            </a:r>
          </a:p>
          <a:p>
            <a:pPr algn="l"/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  <a:endParaRPr lang="es-ES_tradnl" sz="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motilidad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secreción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flujo sanguíneo</a:t>
            </a: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7597" name="Text Box 29"/>
          <p:cNvSpPr txBox="1">
            <a:spLocks noChangeArrowheads="1"/>
          </p:cNvSpPr>
          <p:nvPr/>
        </p:nvSpPr>
        <p:spPr bwMode="auto">
          <a:xfrm>
            <a:off x="4043650" y="3230563"/>
            <a:ext cx="10567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es-ES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SNA</a:t>
            </a:r>
          </a:p>
        </p:txBody>
      </p:sp>
      <p:sp>
        <p:nvSpPr>
          <p:cNvPr id="237598" name="AutoShape 30"/>
          <p:cNvSpPr>
            <a:spLocks noChangeArrowheads="1"/>
          </p:cNvSpPr>
          <p:nvPr/>
        </p:nvSpPr>
        <p:spPr bwMode="auto">
          <a:xfrm>
            <a:off x="5580063" y="2493963"/>
            <a:ext cx="215900" cy="719137"/>
          </a:xfrm>
          <a:prstGeom prst="upArrow">
            <a:avLst>
              <a:gd name="adj1" fmla="val 50000"/>
              <a:gd name="adj2" fmla="val 83272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99" name="AutoShape 31"/>
          <p:cNvSpPr>
            <a:spLocks noChangeArrowheads="1"/>
          </p:cNvSpPr>
          <p:nvPr/>
        </p:nvSpPr>
        <p:spPr bwMode="auto">
          <a:xfrm>
            <a:off x="5003800" y="1268413"/>
            <a:ext cx="215900" cy="719137"/>
          </a:xfrm>
          <a:prstGeom prst="upArrow">
            <a:avLst>
              <a:gd name="adj1" fmla="val 50000"/>
              <a:gd name="adj2" fmla="val 83272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600" name="AutoShape 32"/>
          <p:cNvSpPr>
            <a:spLocks noChangeArrowheads="1"/>
          </p:cNvSpPr>
          <p:nvPr/>
        </p:nvSpPr>
        <p:spPr bwMode="auto">
          <a:xfrm flipV="1">
            <a:off x="5580063" y="3860800"/>
            <a:ext cx="215900" cy="720725"/>
          </a:xfrm>
          <a:prstGeom prst="upArrow">
            <a:avLst>
              <a:gd name="adj1" fmla="val 50000"/>
              <a:gd name="adj2" fmla="val 83456"/>
            </a:avLst>
          </a:prstGeom>
          <a:solidFill>
            <a:srgbClr val="0000FF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" name="2 Extracto"/>
          <p:cNvSpPr/>
          <p:nvPr/>
        </p:nvSpPr>
        <p:spPr bwMode="auto">
          <a:xfrm rot="16200000">
            <a:off x="3608767" y="2105727"/>
            <a:ext cx="467692" cy="162630"/>
          </a:xfrm>
          <a:prstGeom prst="flowChartExtract">
            <a:avLst/>
          </a:prstGeom>
          <a:solidFill>
            <a:srgbClr val="0000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33 Extracto"/>
          <p:cNvSpPr/>
          <p:nvPr/>
        </p:nvSpPr>
        <p:spPr bwMode="auto">
          <a:xfrm rot="16200000">
            <a:off x="5052586" y="3346891"/>
            <a:ext cx="467692" cy="162630"/>
          </a:xfrm>
          <a:prstGeom prst="flowChartExtra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7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3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3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2" grpId="0" animBg="1"/>
      <p:bldP spid="237573" grpId="0" animBg="1"/>
      <p:bldP spid="237574" grpId="0" animBg="1"/>
      <p:bldP spid="237575" grpId="0" animBg="1"/>
      <p:bldP spid="237576" grpId="0" animBg="1"/>
      <p:bldP spid="237579" grpId="0"/>
      <p:bldP spid="237581" grpId="0" animBg="1"/>
      <p:bldP spid="237582" grpId="0" animBg="1"/>
      <p:bldP spid="237584" grpId="0" animBg="1"/>
      <p:bldP spid="237589" grpId="0" animBg="1"/>
      <p:bldP spid="237590" grpId="0" animBg="1"/>
      <p:bldP spid="237594" grpId="0"/>
      <p:bldP spid="237597" grpId="0"/>
      <p:bldP spid="237598" grpId="0" animBg="1"/>
      <p:bldP spid="237599" grpId="0" animBg="1"/>
      <p:bldP spid="237600" grpId="0" animBg="1"/>
      <p:bldP spid="3" grpId="0" animBg="1"/>
      <p:bldP spid="34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3169724" y="3156046"/>
            <a:ext cx="2804551" cy="523220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buSzPct val="150000"/>
            </a:pPr>
            <a:r>
              <a:rPr lang="es-E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223250" y="549274"/>
            <a:ext cx="2412841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REGULACIÓN</a:t>
            </a:r>
          </a:p>
          <a:p>
            <a:pPr algn="ctr"/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HUMORAL </a:t>
            </a: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1979613" y="1125538"/>
            <a:ext cx="4333875" cy="5221287"/>
          </a:xfrm>
          <a:prstGeom prst="rect">
            <a:avLst/>
          </a:prstGeom>
          <a:solidFill>
            <a:srgbClr val="E4F3F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b="1" dirty="0" err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Flia</a:t>
            </a:r>
            <a:r>
              <a:rPr lang="es-ES" sz="2000" b="1" dirty="0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GASTRINA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Gastrina c. “G”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CCK c. “I”</a:t>
            </a:r>
          </a:p>
          <a:p>
            <a:pPr lvl="1"/>
            <a:endParaRPr lang="es-ES" sz="16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b="1" dirty="0" err="1">
                <a:solidFill>
                  <a:srgbClr val="9548B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Flia</a:t>
            </a:r>
            <a:r>
              <a:rPr lang="es-ES" sz="2000" b="1" dirty="0">
                <a:solidFill>
                  <a:srgbClr val="9548B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SECRETINA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Secretina c. “S”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Péptido intestinal vasoactivo (VIP)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Péptido inhibidor gástrico (GIP) c. “K”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Enteroglucagón (GLP-1) c. “L”</a:t>
            </a:r>
          </a:p>
          <a:p>
            <a:pPr lvl="1"/>
            <a:endParaRPr lang="es-ES" sz="16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OTROS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Motilina c. “Mo”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Somatostatina (SIH) c. ”D”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Sustancia P</a:t>
            </a:r>
          </a:p>
          <a:p>
            <a:pPr lvl="1"/>
            <a:r>
              <a:rPr lang="es-ES" sz="1600" b="1" dirty="0">
                <a:effectLst/>
                <a:latin typeface="Comic Sans MS" pitchFamily="66" charset="0"/>
              </a:rPr>
              <a:t>Péptido liberador de gastrina (GRP)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Neurotensina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Guanilina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Encefalinas</a:t>
            </a:r>
          </a:p>
          <a:p>
            <a:pPr lvl="1"/>
            <a:r>
              <a:rPr lang="es-ES" sz="1600" dirty="0">
                <a:effectLst/>
                <a:latin typeface="Comic Sans MS" pitchFamily="66" charset="0"/>
              </a:rPr>
              <a:t>GHrelina</a:t>
            </a:r>
          </a:p>
          <a:p>
            <a:endParaRPr lang="es-ES" sz="1000" dirty="0">
              <a:effectLst/>
              <a:latin typeface="Comic Sans MS" pitchFamily="66" charset="0"/>
            </a:endParaRPr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6516688" y="2863850"/>
            <a:ext cx="2070100" cy="1216025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/>
              </a:rPr>
              <a:t>No todos</a:t>
            </a:r>
          </a:p>
          <a:p>
            <a:pPr algn="l"/>
            <a:r>
              <a:rPr lang="es-ES_tradnl" sz="2400">
                <a:effectLst/>
              </a:rPr>
              <a:t>actúan como</a:t>
            </a:r>
          </a:p>
          <a:p>
            <a:pPr algn="l"/>
            <a:r>
              <a:rPr lang="es-ES_tradnl" sz="2400">
                <a:effectLst/>
              </a:rPr>
              <a:t>HORMONAS</a:t>
            </a:r>
          </a:p>
        </p:txBody>
      </p:sp>
      <p:sp>
        <p:nvSpPr>
          <p:cNvPr id="196617" name="Text Box 9"/>
          <p:cNvSpPr txBox="1">
            <a:spLocks noChangeArrowheads="1"/>
          </p:cNvSpPr>
          <p:nvPr/>
        </p:nvSpPr>
        <p:spPr bwMode="auto">
          <a:xfrm>
            <a:off x="604838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20154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348964" y="501590"/>
            <a:ext cx="2405547" cy="400110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96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 animBg="1"/>
      <p:bldP spid="196612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c endocrina gastrica M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b="8335"/>
          <a:stretch/>
        </p:blipFill>
        <p:spPr bwMode="auto">
          <a:xfrm>
            <a:off x="2192402" y="357951"/>
            <a:ext cx="4754651" cy="56161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375053" y="597408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000" dirty="0">
                <a:effectLst/>
              </a:rPr>
              <a:t>http://www.columbia.edu/itc/hs/medical/sbpm_histology_old/lab/micro_popup55.html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87584" y="764704"/>
            <a:ext cx="1653017" cy="123110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C. Endocrina</a:t>
            </a:r>
          </a:p>
          <a:p>
            <a:r>
              <a:rPr lang="es-VE" sz="2000" dirty="0" smtClean="0"/>
              <a:t>Gástrica </a:t>
            </a:r>
          </a:p>
          <a:p>
            <a:r>
              <a:rPr lang="es-VE" sz="1400" dirty="0" smtClean="0"/>
              <a:t>(murciélago)</a:t>
            </a:r>
          </a:p>
          <a:p>
            <a:r>
              <a:rPr lang="es-VE" sz="2000" dirty="0" smtClean="0"/>
              <a:t>ME</a:t>
            </a:r>
            <a:endParaRPr lang="es-VE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3845079"/>
            <a:ext cx="1173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gránulos</a:t>
            </a:r>
            <a:endParaRPr lang="es-VE" sz="2000" dirty="0"/>
          </a:p>
        </p:txBody>
      </p:sp>
      <p:cxnSp>
        <p:nvCxnSpPr>
          <p:cNvPr id="6" name="5 Conector recto"/>
          <p:cNvCxnSpPr/>
          <p:nvPr/>
        </p:nvCxnSpPr>
        <p:spPr bwMode="auto">
          <a:xfrm flipV="1">
            <a:off x="2192402" y="3429000"/>
            <a:ext cx="1083454" cy="61613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"/>
          <p:cNvCxnSpPr/>
          <p:nvPr/>
        </p:nvCxnSpPr>
        <p:spPr bwMode="auto">
          <a:xfrm>
            <a:off x="2192402" y="4045134"/>
            <a:ext cx="1587510" cy="20005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12 Conector recto"/>
          <p:cNvCxnSpPr/>
          <p:nvPr/>
        </p:nvCxnSpPr>
        <p:spPr bwMode="auto">
          <a:xfrm flipV="1">
            <a:off x="5436096" y="4245189"/>
            <a:ext cx="1800200" cy="5988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15 CuadroTexto"/>
          <p:cNvSpPr txBox="1"/>
          <p:nvPr/>
        </p:nvSpPr>
        <p:spPr>
          <a:xfrm>
            <a:off x="7243112" y="4045134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Lámina basal</a:t>
            </a:r>
            <a:endParaRPr lang="es-VE" sz="2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050717" y="1072480"/>
            <a:ext cx="1486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C. Principal</a:t>
            </a:r>
            <a:endParaRPr lang="es-VE" sz="2000" dirty="0"/>
          </a:p>
        </p:txBody>
      </p:sp>
      <p:cxnSp>
        <p:nvCxnSpPr>
          <p:cNvPr id="18" name="17 Conector recto"/>
          <p:cNvCxnSpPr/>
          <p:nvPr/>
        </p:nvCxnSpPr>
        <p:spPr bwMode="auto">
          <a:xfrm flipH="1">
            <a:off x="6494788" y="1242045"/>
            <a:ext cx="61085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19 CuadroTexto"/>
          <p:cNvSpPr txBox="1"/>
          <p:nvPr/>
        </p:nvSpPr>
        <p:spPr>
          <a:xfrm>
            <a:off x="3558701" y="1225839"/>
            <a:ext cx="1633781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</a:rPr>
              <a:t>C. endocrina</a:t>
            </a:r>
            <a:endParaRPr lang="es-VE" sz="2000" dirty="0">
              <a:solidFill>
                <a:schemeClr val="bg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667531" y="2518837"/>
            <a:ext cx="1486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C. Principal</a:t>
            </a:r>
            <a:endParaRPr lang="es-VE" sz="2000" dirty="0"/>
          </a:p>
        </p:txBody>
      </p:sp>
      <p:cxnSp>
        <p:nvCxnSpPr>
          <p:cNvPr id="23" name="22 Conector recto"/>
          <p:cNvCxnSpPr/>
          <p:nvPr/>
        </p:nvCxnSpPr>
        <p:spPr bwMode="auto">
          <a:xfrm flipH="1">
            <a:off x="2192402" y="2718892"/>
            <a:ext cx="61085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20154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79446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/>
          <p:cNvSpPr txBox="1">
            <a:spLocks noChangeArrowheads="1"/>
          </p:cNvSpPr>
          <p:nvPr/>
        </p:nvSpPr>
        <p:spPr bwMode="auto">
          <a:xfrm>
            <a:off x="2304257" y="2420938"/>
            <a:ext cx="30956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197635" name="Text Box 3"/>
          <p:cNvSpPr txBox="1">
            <a:spLocks noChangeArrowheads="1"/>
          </p:cNvSpPr>
          <p:nvPr/>
        </p:nvSpPr>
        <p:spPr bwMode="auto">
          <a:xfrm>
            <a:off x="2267744" y="3068638"/>
            <a:ext cx="3292475" cy="1349375"/>
          </a:xfrm>
          <a:prstGeom prst="rect">
            <a:avLst/>
          </a:prstGeom>
          <a:solidFill>
            <a:srgbClr val="BEE1E4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Gastrina</a:t>
            </a:r>
          </a:p>
          <a:p>
            <a:pPr algn="l">
              <a:buClr>
                <a:srgbClr val="CC0000"/>
              </a:buClr>
            </a:pPr>
            <a:endParaRPr lang="es-ES" sz="1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Colecistokinina</a:t>
            </a: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(CCK)</a:t>
            </a:r>
          </a:p>
          <a:p>
            <a:pPr algn="l"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5220221" y="3281660"/>
            <a:ext cx="2095446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Sist. PLC Ca</a:t>
            </a:r>
            <a:r>
              <a:rPr lang="es-ES" sz="24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348964" y="501590"/>
            <a:ext cx="2405547" cy="400110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6494463" y="1017588"/>
            <a:ext cx="210978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198659" name="Text Box 3"/>
          <p:cNvSpPr txBox="1">
            <a:spLocks noChangeArrowheads="1"/>
          </p:cNvSpPr>
          <p:nvPr/>
        </p:nvSpPr>
        <p:spPr bwMode="auto">
          <a:xfrm>
            <a:off x="828675" y="1052513"/>
            <a:ext cx="161607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EC6418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GASTRINA</a:t>
            </a:r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3779838" y="3213100"/>
            <a:ext cx="7921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758507" y="5560660"/>
            <a:ext cx="1530350" cy="336550"/>
          </a:xfrm>
          <a:prstGeom prst="rect">
            <a:avLst/>
          </a:prstGeom>
          <a:solidFill>
            <a:srgbClr val="BBD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2F2F8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INHIBICIÓN</a:t>
            </a:r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3708400" y="2492375"/>
            <a:ext cx="11509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3" name="Rectangle 7"/>
          <p:cNvSpPr>
            <a:spLocks noChangeArrowheads="1"/>
          </p:cNvSpPr>
          <p:nvPr/>
        </p:nvSpPr>
        <p:spPr bwMode="auto">
          <a:xfrm>
            <a:off x="3779838" y="4868863"/>
            <a:ext cx="3603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4" name="Text Box 8"/>
          <p:cNvSpPr txBox="1">
            <a:spLocks noChangeArrowheads="1"/>
          </p:cNvSpPr>
          <p:nvPr/>
        </p:nvSpPr>
        <p:spPr bwMode="auto">
          <a:xfrm>
            <a:off x="755650" y="3860800"/>
            <a:ext cx="1308100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828675" y="1773238"/>
            <a:ext cx="10175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198666" name="Text Box 10"/>
          <p:cNvSpPr txBox="1">
            <a:spLocks noChangeArrowheads="1"/>
          </p:cNvSpPr>
          <p:nvPr/>
        </p:nvSpPr>
        <p:spPr bwMode="auto">
          <a:xfrm>
            <a:off x="2124075" y="1773238"/>
            <a:ext cx="1562100" cy="395287"/>
          </a:xfrm>
          <a:prstGeom prst="rect">
            <a:avLst/>
          </a:prstGeom>
          <a:noFill/>
          <a:ln w="28575" algn="ctr">
            <a:solidFill>
              <a:srgbClr val="D4005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“G” antro</a:t>
            </a:r>
          </a:p>
        </p:txBody>
      </p:sp>
      <p:pic>
        <p:nvPicPr>
          <p:cNvPr id="198667" name="Picture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60" r="82370"/>
          <a:stretch>
            <a:fillRect/>
          </a:stretch>
        </p:blipFill>
        <p:spPr bwMode="auto">
          <a:xfrm>
            <a:off x="3997325" y="1395413"/>
            <a:ext cx="1439863" cy="149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98668" name="Text Box 12"/>
          <p:cNvSpPr txBox="1">
            <a:spLocks noChangeArrowheads="1"/>
          </p:cNvSpPr>
          <p:nvPr/>
        </p:nvSpPr>
        <p:spPr bwMode="auto">
          <a:xfrm>
            <a:off x="4238625" y="29083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/>
              </a:rPr>
              <a:t>ANTRO</a:t>
            </a:r>
          </a:p>
        </p:txBody>
      </p:sp>
      <p:sp>
        <p:nvSpPr>
          <p:cNvPr id="198672" name="Text Box 16"/>
          <p:cNvSpPr txBox="1">
            <a:spLocks noChangeArrowheads="1"/>
          </p:cNvSpPr>
          <p:nvPr/>
        </p:nvSpPr>
        <p:spPr bwMode="auto">
          <a:xfrm>
            <a:off x="755650" y="2420938"/>
            <a:ext cx="12636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SINTESIS</a:t>
            </a:r>
          </a:p>
        </p:txBody>
      </p:sp>
      <p:sp>
        <p:nvSpPr>
          <p:cNvPr id="198673" name="Text Box 17"/>
          <p:cNvSpPr txBox="1">
            <a:spLocks noChangeArrowheads="1"/>
          </p:cNvSpPr>
          <p:nvPr/>
        </p:nvSpPr>
        <p:spPr bwMode="auto">
          <a:xfrm>
            <a:off x="2052638" y="2347913"/>
            <a:ext cx="20875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>
                <a:effectLst/>
              </a:rPr>
              <a:t>Preprogastrina, </a:t>
            </a:r>
          </a:p>
          <a:p>
            <a:pPr algn="l"/>
            <a:r>
              <a:rPr lang="es-ES" sz="1600">
                <a:effectLst/>
              </a:rPr>
              <a:t>varios péptidos G17</a:t>
            </a:r>
          </a:p>
        </p:txBody>
      </p:sp>
      <p:sp>
        <p:nvSpPr>
          <p:cNvPr id="198674" name="Text Box 18"/>
          <p:cNvSpPr txBox="1">
            <a:spLocks noChangeArrowheads="1"/>
          </p:cNvSpPr>
          <p:nvPr/>
        </p:nvSpPr>
        <p:spPr bwMode="auto">
          <a:xfrm>
            <a:off x="755650" y="3260725"/>
            <a:ext cx="15033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</p:txBody>
      </p:sp>
      <p:sp>
        <p:nvSpPr>
          <p:cNvPr id="198675" name="Text Box 19"/>
          <p:cNvSpPr txBox="1">
            <a:spLocks noChangeArrowheads="1"/>
          </p:cNvSpPr>
          <p:nvPr/>
        </p:nvSpPr>
        <p:spPr bwMode="auto">
          <a:xfrm>
            <a:off x="2270125" y="3213100"/>
            <a:ext cx="23971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CCK</a:t>
            </a:r>
            <a:r>
              <a:rPr lang="es-ES" sz="1600" b="1" baseline="-25000">
                <a:effectLst/>
              </a:rPr>
              <a:t>B</a:t>
            </a:r>
            <a:r>
              <a:rPr lang="es-ES" sz="1600">
                <a:effectLst/>
              </a:rPr>
              <a:t> acoplados sistema</a:t>
            </a:r>
          </a:p>
          <a:p>
            <a:pPr algn="l"/>
            <a:r>
              <a:rPr lang="es-ES" sz="1600" b="1">
                <a:effectLst/>
              </a:rPr>
              <a:t>PLC</a:t>
            </a:r>
            <a:r>
              <a:rPr lang="es-ES" sz="1600">
                <a:effectLst/>
              </a:rPr>
              <a:t>  aumento Ca</a:t>
            </a:r>
            <a:r>
              <a:rPr lang="es-ES" sz="1600" baseline="30000">
                <a:effectLst/>
              </a:rPr>
              <a:t>++</a:t>
            </a:r>
          </a:p>
        </p:txBody>
      </p:sp>
      <p:sp>
        <p:nvSpPr>
          <p:cNvPr id="198676" name="Text Box 20"/>
          <p:cNvSpPr txBox="1">
            <a:spLocks noChangeArrowheads="1"/>
          </p:cNvSpPr>
          <p:nvPr/>
        </p:nvSpPr>
        <p:spPr bwMode="auto">
          <a:xfrm>
            <a:off x="2052638" y="3860800"/>
            <a:ext cx="302418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82563" indent="-182563" algn="l">
              <a:buFont typeface="Arial" pitchFamily="34" charset="0"/>
              <a:buChar char="•"/>
            </a:pPr>
            <a:r>
              <a:rPr lang="es-ES" sz="1600" b="1" dirty="0">
                <a:effectLst/>
              </a:rPr>
              <a:t>Local:</a:t>
            </a:r>
            <a:r>
              <a:rPr lang="es-ES" sz="1600" dirty="0">
                <a:effectLst/>
              </a:rPr>
              <a:t> </a:t>
            </a:r>
            <a:r>
              <a:rPr lang="es-ES" sz="1600" b="1" dirty="0">
                <a:effectLst/>
              </a:rPr>
              <a:t>péptidos y </a:t>
            </a:r>
            <a:r>
              <a:rPr lang="es-ES" sz="1600" b="1" dirty="0" err="1">
                <a:effectLst/>
              </a:rPr>
              <a:t>aa</a:t>
            </a:r>
            <a:r>
              <a:rPr lang="es-ES" sz="1600" dirty="0">
                <a:effectLst/>
              </a:rPr>
              <a:t>, </a:t>
            </a:r>
          </a:p>
          <a:p>
            <a:pPr algn="l"/>
            <a:r>
              <a:rPr lang="es-ES" sz="1600" dirty="0">
                <a:effectLst/>
              </a:rPr>
              <a:t>          cerveza, vino, café</a:t>
            </a:r>
          </a:p>
          <a:p>
            <a:pPr algn="l"/>
            <a:r>
              <a:rPr lang="es-ES" sz="1600" dirty="0">
                <a:effectLst/>
              </a:rPr>
              <a:t>          distensión gástrica</a:t>
            </a:r>
          </a:p>
          <a:p>
            <a:pPr algn="l"/>
            <a:endParaRPr lang="es-ES" sz="1600" dirty="0">
              <a:effectLst/>
            </a:endParaRPr>
          </a:p>
          <a:p>
            <a:pPr marL="182563" indent="-182563" algn="l">
              <a:buFont typeface="Arial" pitchFamily="34" charset="0"/>
              <a:buChar char="•"/>
            </a:pPr>
            <a:r>
              <a:rPr lang="es-ES" sz="1600" b="1" dirty="0">
                <a:effectLst/>
              </a:rPr>
              <a:t>Neural:</a:t>
            </a:r>
            <a:r>
              <a:rPr lang="es-ES" sz="1600" dirty="0">
                <a:effectLst/>
              </a:rPr>
              <a:t> </a:t>
            </a:r>
            <a:r>
              <a:rPr lang="es-ES" sz="1600" b="1" dirty="0">
                <a:effectLst/>
              </a:rPr>
              <a:t>GRP</a:t>
            </a:r>
            <a:r>
              <a:rPr lang="es-ES" sz="1600" dirty="0">
                <a:effectLst/>
              </a:rPr>
              <a:t> de F. </a:t>
            </a:r>
            <a:r>
              <a:rPr lang="es-ES" sz="1600" dirty="0" err="1">
                <a:effectLst/>
              </a:rPr>
              <a:t>parasimp</a:t>
            </a:r>
            <a:r>
              <a:rPr lang="es-ES" sz="1600" dirty="0">
                <a:effectLst/>
              </a:rPr>
              <a:t>. </a:t>
            </a:r>
          </a:p>
          <a:p>
            <a:pPr algn="l"/>
            <a:r>
              <a:rPr lang="es-ES" sz="1600" dirty="0">
                <a:effectLst/>
              </a:rPr>
              <a:t>             </a:t>
            </a:r>
            <a:r>
              <a:rPr lang="es-ES" sz="1600" dirty="0" smtClean="0">
                <a:effectLst/>
              </a:rPr>
              <a:t> no </a:t>
            </a:r>
            <a:r>
              <a:rPr lang="es-ES" sz="1600" dirty="0">
                <a:effectLst/>
              </a:rPr>
              <a:t>colinérgicas</a:t>
            </a:r>
          </a:p>
        </p:txBody>
      </p:sp>
      <p:sp>
        <p:nvSpPr>
          <p:cNvPr id="198677" name="Text Box 21"/>
          <p:cNvSpPr txBox="1">
            <a:spLocks noChangeArrowheads="1"/>
          </p:cNvSpPr>
          <p:nvPr/>
        </p:nvSpPr>
        <p:spPr bwMode="auto">
          <a:xfrm>
            <a:off x="2413000" y="5516563"/>
            <a:ext cx="30670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pH ácido</a:t>
            </a:r>
            <a:r>
              <a:rPr lang="es-ES" sz="1600" dirty="0">
                <a:effectLst/>
              </a:rPr>
              <a:t> ‹ 2</a:t>
            </a:r>
          </a:p>
          <a:p>
            <a:pPr algn="l"/>
            <a:r>
              <a:rPr lang="es-ES" sz="1600" dirty="0" err="1">
                <a:effectLst/>
              </a:rPr>
              <a:t>Somatostatina</a:t>
            </a:r>
            <a:r>
              <a:rPr lang="es-ES" sz="1600" dirty="0">
                <a:effectLst/>
              </a:rPr>
              <a:t> </a:t>
            </a:r>
            <a:r>
              <a:rPr lang="es-ES" sz="1600" b="1" dirty="0">
                <a:effectLst/>
              </a:rPr>
              <a:t>SIH</a:t>
            </a:r>
          </a:p>
          <a:p>
            <a:pPr algn="l"/>
            <a:r>
              <a:rPr lang="es-ES" sz="1600" dirty="0">
                <a:effectLst/>
              </a:rPr>
              <a:t>Retroalimentación </a:t>
            </a:r>
            <a:r>
              <a:rPr lang="es-E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NEGATIVA</a:t>
            </a:r>
          </a:p>
        </p:txBody>
      </p:sp>
      <p:sp>
        <p:nvSpPr>
          <p:cNvPr id="198678" name="Text Box 22"/>
          <p:cNvSpPr txBox="1">
            <a:spLocks noChangeArrowheads="1"/>
          </p:cNvSpPr>
          <p:nvPr/>
        </p:nvSpPr>
        <p:spPr bwMode="auto">
          <a:xfrm>
            <a:off x="556865" y="50704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8683" name="Text Box 27"/>
          <p:cNvSpPr txBox="1">
            <a:spLocks noChangeArrowheads="1"/>
          </p:cNvSpPr>
          <p:nvPr/>
        </p:nvSpPr>
        <p:spPr bwMode="auto">
          <a:xfrm>
            <a:off x="2528193" y="1052513"/>
            <a:ext cx="17557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Sist. PLC Ca</a:t>
            </a:r>
            <a:r>
              <a:rPr lang="es-ES" sz="20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pic>
        <p:nvPicPr>
          <p:cNvPr id="26" name="Picture 40" descr="G ce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812"/>
          <a:stretch>
            <a:fillRect/>
          </a:stretch>
        </p:blipFill>
        <p:spPr bwMode="auto">
          <a:xfrm>
            <a:off x="5242719" y="2928938"/>
            <a:ext cx="3437731" cy="263172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42"/>
          <p:cNvSpPr>
            <a:spLocks noChangeArrowheads="1"/>
          </p:cNvSpPr>
          <p:nvPr/>
        </p:nvSpPr>
        <p:spPr bwMode="auto">
          <a:xfrm>
            <a:off x="5480049" y="5544693"/>
            <a:ext cx="31242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</a:t>
            </a:r>
            <a:r>
              <a:rPr lang="es-ES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joe.endocrinology-journals.org/content/188/1/49/F8.expansion.htl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" name="Line 47"/>
          <p:cNvSpPr>
            <a:spLocks noChangeShapeType="1"/>
          </p:cNvSpPr>
          <p:nvPr/>
        </p:nvSpPr>
        <p:spPr bwMode="auto">
          <a:xfrm>
            <a:off x="6300192" y="2492375"/>
            <a:ext cx="143470" cy="7206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" name="Text Box 48"/>
          <p:cNvSpPr txBox="1">
            <a:spLocks noChangeArrowheads="1"/>
          </p:cNvSpPr>
          <p:nvPr/>
        </p:nvSpPr>
        <p:spPr bwMode="auto">
          <a:xfrm>
            <a:off x="5710895" y="1965550"/>
            <a:ext cx="1430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Gránulos de </a:t>
            </a:r>
            <a:endParaRPr lang="es-ES" sz="1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gastrina</a:t>
            </a: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8670" name="Text Box 14"/>
          <p:cNvSpPr txBox="1">
            <a:spLocks noChangeArrowheads="1"/>
          </p:cNvSpPr>
          <p:nvPr/>
        </p:nvSpPr>
        <p:spPr bwMode="auto">
          <a:xfrm>
            <a:off x="7246645" y="2813050"/>
            <a:ext cx="1258678" cy="584775"/>
          </a:xfrm>
          <a:prstGeom prst="rect">
            <a:avLst/>
          </a:prstGeom>
          <a:solidFill>
            <a:srgbClr val="D9D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Célula </a:t>
            </a:r>
            <a:r>
              <a:rPr lang="es-ES" sz="1600" b="1" dirty="0" smtClean="0">
                <a:effectLst/>
              </a:rPr>
              <a:t>“</a:t>
            </a:r>
            <a:r>
              <a:rPr lang="es-ES" sz="1600" b="1" dirty="0">
                <a:effectLst/>
              </a:rPr>
              <a:t>G</a:t>
            </a:r>
            <a:r>
              <a:rPr lang="es-ES" sz="1600" b="1" dirty="0" smtClean="0">
                <a:effectLst/>
              </a:rPr>
              <a:t>”</a:t>
            </a:r>
          </a:p>
          <a:p>
            <a:r>
              <a:rPr lang="es-ES" sz="1600" b="1" dirty="0" smtClean="0">
                <a:effectLst/>
              </a:rPr>
              <a:t>Antro rata</a:t>
            </a:r>
            <a:endParaRPr lang="es-ES" sz="1600" b="1" dirty="0">
              <a:effectLst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6636798" y="508992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0" grpId="0" animBg="1"/>
      <p:bldP spid="198661" grpId="0" animBg="1"/>
      <p:bldP spid="198663" grpId="0" animBg="1"/>
      <p:bldP spid="198664" grpId="0" animBg="1"/>
      <p:bldP spid="198665" grpId="0" animBg="1"/>
      <p:bldP spid="198666" grpId="0" animBg="1"/>
      <p:bldP spid="198672" grpId="0" animBg="1"/>
      <p:bldP spid="198673" grpId="0"/>
      <p:bldP spid="198674" grpId="0" animBg="1"/>
      <p:bldP spid="198675" grpId="0"/>
      <p:bldP spid="198676" grpId="0"/>
      <p:bldP spid="198677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Text Box 2"/>
          <p:cNvSpPr txBox="1">
            <a:spLocks noChangeArrowheads="1"/>
          </p:cNvSpPr>
          <p:nvPr/>
        </p:nvSpPr>
        <p:spPr bwMode="auto">
          <a:xfrm>
            <a:off x="1822450" y="2133600"/>
            <a:ext cx="5497513" cy="31242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s-ES" sz="900" dirty="0">
              <a:effectLst/>
            </a:endParaRPr>
          </a:p>
          <a:p>
            <a:pPr algn="l"/>
            <a:r>
              <a:rPr lang="es-ES" sz="24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Estímulos:</a:t>
            </a:r>
          </a:p>
          <a:p>
            <a:pPr algn="l"/>
            <a:r>
              <a:rPr lang="es-ES" sz="1600" b="1" dirty="0">
                <a:effectLst/>
              </a:rPr>
              <a:t>    - Productos digestión proteínas </a:t>
            </a:r>
            <a:r>
              <a:rPr lang="es-ES" sz="1600" dirty="0">
                <a:effectLst/>
              </a:rPr>
              <a:t>en antro</a:t>
            </a:r>
          </a:p>
          <a:p>
            <a:pPr algn="l"/>
            <a:r>
              <a:rPr lang="es-ES" sz="1600" dirty="0">
                <a:effectLst/>
              </a:rPr>
              <a:t>          estimulan </a:t>
            </a:r>
            <a:r>
              <a:rPr lang="es-ES" sz="1600" dirty="0" smtClean="0">
                <a:effectLst/>
              </a:rPr>
              <a:t>quimiorreceptores célula </a:t>
            </a:r>
            <a:r>
              <a:rPr lang="es-ES" sz="1600" dirty="0">
                <a:effectLst/>
              </a:rPr>
              <a:t>“G”</a:t>
            </a:r>
          </a:p>
          <a:p>
            <a:pPr algn="l"/>
            <a:r>
              <a:rPr lang="es-ES" sz="1000" b="1" dirty="0">
                <a:effectLst/>
              </a:rPr>
              <a:t>   </a:t>
            </a:r>
          </a:p>
          <a:p>
            <a:pPr algn="l"/>
            <a:r>
              <a:rPr lang="es-ES" sz="1600" b="1" dirty="0">
                <a:effectLst/>
              </a:rPr>
              <a:t>    - Distensión gástrica</a:t>
            </a:r>
            <a:r>
              <a:rPr lang="es-ES" sz="1600" dirty="0">
                <a:effectLst/>
              </a:rPr>
              <a:t> estimula </a:t>
            </a:r>
            <a:r>
              <a:rPr lang="es-ES" sz="1600" dirty="0" err="1">
                <a:effectLst/>
              </a:rPr>
              <a:t>mecanorreceptores</a:t>
            </a:r>
            <a:endParaRPr lang="es-ES" sz="1400" dirty="0">
              <a:effectLst/>
            </a:endParaRPr>
          </a:p>
          <a:p>
            <a:pPr algn="l"/>
            <a:r>
              <a:rPr lang="es-ES" sz="1000" dirty="0">
                <a:effectLst/>
              </a:rPr>
              <a:t>      </a:t>
            </a:r>
          </a:p>
          <a:p>
            <a:pPr algn="l"/>
            <a:r>
              <a:rPr lang="es-ES" sz="1600" b="1" dirty="0">
                <a:effectLst/>
              </a:rPr>
              <a:t>    - Estimulación </a:t>
            </a:r>
            <a:r>
              <a:rPr lang="es-ES" sz="1600" b="1" dirty="0" err="1">
                <a:effectLst/>
              </a:rPr>
              <a:t>vagal</a:t>
            </a:r>
            <a:r>
              <a:rPr lang="es-ES" sz="1600" b="1" dirty="0">
                <a:effectLst/>
              </a:rPr>
              <a:t>:</a:t>
            </a:r>
            <a:r>
              <a:rPr lang="es-ES" sz="1600" dirty="0">
                <a:effectLst/>
              </a:rPr>
              <a:t>  liberación de </a:t>
            </a:r>
            <a:r>
              <a:rPr lang="es-ES" sz="1600" b="1" dirty="0">
                <a:effectLst/>
              </a:rPr>
              <a:t>GRP del</a:t>
            </a:r>
            <a:endParaRPr lang="es-ES" sz="1600" dirty="0">
              <a:effectLst/>
            </a:endParaRPr>
          </a:p>
          <a:p>
            <a:pPr algn="l"/>
            <a:r>
              <a:rPr lang="es-ES" sz="1600" dirty="0">
                <a:effectLst/>
              </a:rPr>
              <a:t>          plexo submucoso, activa receptores </a:t>
            </a:r>
            <a:r>
              <a:rPr lang="es-ES" sz="1600" dirty="0" smtClean="0">
                <a:effectLst/>
              </a:rPr>
              <a:t>célula </a:t>
            </a:r>
            <a:r>
              <a:rPr lang="es-ES" sz="1600" dirty="0">
                <a:effectLst/>
              </a:rPr>
              <a:t>“G”</a:t>
            </a:r>
          </a:p>
          <a:p>
            <a:pPr algn="l"/>
            <a:endParaRPr lang="es-ES" sz="1400" b="1" dirty="0">
              <a:effectLst/>
            </a:endParaRPr>
          </a:p>
          <a:p>
            <a:pPr algn="l"/>
            <a:r>
              <a:rPr lang="es-ES" sz="2400" b="1" dirty="0">
                <a:solidFill>
                  <a:srgbClr val="2F2F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Inhibición:</a:t>
            </a:r>
          </a:p>
          <a:p>
            <a:pPr algn="l"/>
            <a:r>
              <a:rPr lang="es-ES" sz="1600" b="1" dirty="0">
                <a:effectLst/>
              </a:rPr>
              <a:t>    - Disminución de pH &lt; 2 vía SIH</a:t>
            </a:r>
          </a:p>
          <a:p>
            <a:pPr algn="l"/>
            <a:endParaRPr lang="es-ES" sz="1000" dirty="0">
              <a:effectLst/>
            </a:endParaRPr>
          </a:p>
        </p:txBody>
      </p:sp>
      <p:sp>
        <p:nvSpPr>
          <p:cNvPr id="201731" name="Text Box 3"/>
          <p:cNvSpPr txBox="1">
            <a:spLocks noChangeArrowheads="1"/>
          </p:cNvSpPr>
          <p:nvPr/>
        </p:nvSpPr>
        <p:spPr bwMode="auto">
          <a:xfrm>
            <a:off x="7085267" y="1052736"/>
            <a:ext cx="1451038" cy="369332"/>
          </a:xfrm>
          <a:prstGeom prst="rect">
            <a:avLst/>
          </a:prstGeom>
          <a:solidFill>
            <a:srgbClr val="D9EDEF"/>
          </a:solidFill>
          <a:ln w="28575">
            <a:solidFill>
              <a:srgbClr val="EC6418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GASTRINA</a:t>
            </a:r>
          </a:p>
        </p:txBody>
      </p:sp>
      <p:sp>
        <p:nvSpPr>
          <p:cNvPr id="201735" name="Text Box 7"/>
          <p:cNvSpPr txBox="1">
            <a:spLocks noChangeArrowheads="1"/>
          </p:cNvSpPr>
          <p:nvPr/>
        </p:nvSpPr>
        <p:spPr bwMode="auto">
          <a:xfrm>
            <a:off x="7019925" y="1521545"/>
            <a:ext cx="1552575" cy="395287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</p:txBody>
      </p:sp>
      <p:sp>
        <p:nvSpPr>
          <p:cNvPr id="201737" name="Text Box 9"/>
          <p:cNvSpPr txBox="1">
            <a:spLocks noChangeArrowheads="1"/>
          </p:cNvSpPr>
          <p:nvPr/>
        </p:nvSpPr>
        <p:spPr bwMode="auto">
          <a:xfrm>
            <a:off x="752475" y="9080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1738" name="Text Box 10"/>
          <p:cNvSpPr txBox="1">
            <a:spLocks noChangeArrowheads="1"/>
          </p:cNvSpPr>
          <p:nvPr/>
        </p:nvSpPr>
        <p:spPr bwMode="auto">
          <a:xfrm>
            <a:off x="6423025" y="513482"/>
            <a:ext cx="21097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0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0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Text Box 2"/>
          <p:cNvSpPr txBox="1">
            <a:spLocks noChangeArrowheads="1"/>
          </p:cNvSpPr>
          <p:nvPr/>
        </p:nvSpPr>
        <p:spPr bwMode="auto">
          <a:xfrm>
            <a:off x="6227763" y="2314575"/>
            <a:ext cx="2274887" cy="22288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Estimula:</a:t>
            </a:r>
          </a:p>
          <a:p>
            <a:pPr algn="l"/>
            <a:endParaRPr lang="es-ES" sz="800" b="1">
              <a:effectLst/>
            </a:endParaRPr>
          </a:p>
          <a:p>
            <a:pPr algn="l"/>
            <a:r>
              <a:rPr lang="es-ES" sz="1600" b="1">
                <a:effectLst/>
              </a:rPr>
              <a:t>C. Parietal</a:t>
            </a:r>
          </a:p>
          <a:p>
            <a:pPr algn="l"/>
            <a:endParaRPr lang="es-ES" sz="800" b="1">
              <a:effectLst/>
            </a:endParaRPr>
          </a:p>
          <a:p>
            <a:pPr algn="l"/>
            <a:r>
              <a:rPr lang="es-ES" sz="1600" b="1">
                <a:effectLst/>
              </a:rPr>
              <a:t>C. ECF</a:t>
            </a:r>
          </a:p>
          <a:p>
            <a:pPr algn="l"/>
            <a:endParaRPr lang="es-ES" sz="800" b="1">
              <a:effectLst/>
            </a:endParaRPr>
          </a:p>
          <a:p>
            <a:pPr algn="l"/>
            <a:r>
              <a:rPr lang="es-ES" sz="1600" b="1">
                <a:effectLst/>
              </a:rPr>
              <a:t>C. Principal</a:t>
            </a:r>
          </a:p>
          <a:p>
            <a:pPr algn="l"/>
            <a:endParaRPr lang="es-ES" sz="800" b="1">
              <a:effectLst/>
            </a:endParaRPr>
          </a:p>
          <a:p>
            <a:pPr algn="l"/>
            <a:r>
              <a:rPr lang="es-ES" sz="1600" b="1">
                <a:effectLst/>
              </a:rPr>
              <a:t>C. Páncreas exocrino</a:t>
            </a:r>
          </a:p>
          <a:p>
            <a:pPr algn="l"/>
            <a:endParaRPr lang="es-ES" sz="800" b="1">
              <a:effectLst/>
            </a:endParaRPr>
          </a:p>
          <a:p>
            <a:pPr algn="l"/>
            <a:r>
              <a:rPr lang="es-ES" sz="1600" b="1">
                <a:effectLst/>
              </a:rPr>
              <a:t>C. Músculo gástrico</a:t>
            </a:r>
          </a:p>
        </p:txBody>
      </p:sp>
      <p:sp>
        <p:nvSpPr>
          <p:cNvPr id="203779" name="Text Box 3"/>
          <p:cNvSpPr txBox="1">
            <a:spLocks noChangeArrowheads="1"/>
          </p:cNvSpPr>
          <p:nvPr/>
        </p:nvSpPr>
        <p:spPr bwMode="auto">
          <a:xfrm>
            <a:off x="6950075" y="1055371"/>
            <a:ext cx="158273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GASTRINA </a:t>
            </a:r>
          </a:p>
        </p:txBody>
      </p:sp>
      <p:pic>
        <p:nvPicPr>
          <p:cNvPr id="203780" name="Picture 4" descr="figure274_5 regulacion hc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06"/>
          <a:stretch>
            <a:fillRect/>
          </a:stretch>
        </p:blipFill>
        <p:spPr bwMode="auto">
          <a:xfrm>
            <a:off x="827088" y="819150"/>
            <a:ext cx="4068762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3781" name="Rectangle 5"/>
          <p:cNvSpPr>
            <a:spLocks noChangeArrowheads="1"/>
          </p:cNvSpPr>
          <p:nvPr/>
        </p:nvSpPr>
        <p:spPr bwMode="auto">
          <a:xfrm>
            <a:off x="1619250" y="1844675"/>
            <a:ext cx="1079500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2" name="Rectangle 6"/>
          <p:cNvSpPr>
            <a:spLocks noChangeArrowheads="1"/>
          </p:cNvSpPr>
          <p:nvPr/>
        </p:nvSpPr>
        <p:spPr bwMode="auto">
          <a:xfrm>
            <a:off x="4283075" y="1343025"/>
            <a:ext cx="612775" cy="287338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1881188" y="1747838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ACh</a:t>
            </a:r>
          </a:p>
        </p:txBody>
      </p:sp>
      <p:sp>
        <p:nvSpPr>
          <p:cNvPr id="203784" name="Rectangle 8"/>
          <p:cNvSpPr>
            <a:spLocks noChangeArrowheads="1"/>
          </p:cNvSpPr>
          <p:nvPr/>
        </p:nvSpPr>
        <p:spPr bwMode="auto">
          <a:xfrm>
            <a:off x="3275013" y="836613"/>
            <a:ext cx="1008062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6" name="Rectangle 10"/>
          <p:cNvSpPr>
            <a:spLocks noChangeArrowheads="1"/>
          </p:cNvSpPr>
          <p:nvPr/>
        </p:nvSpPr>
        <p:spPr bwMode="auto">
          <a:xfrm>
            <a:off x="1906588" y="3284538"/>
            <a:ext cx="792162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7" name="Rectangle 11"/>
          <p:cNvSpPr>
            <a:spLocks noChangeArrowheads="1"/>
          </p:cNvSpPr>
          <p:nvPr/>
        </p:nvSpPr>
        <p:spPr bwMode="auto">
          <a:xfrm>
            <a:off x="2698750" y="4292600"/>
            <a:ext cx="647700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8" name="Rectangle 12"/>
          <p:cNvSpPr>
            <a:spLocks noChangeArrowheads="1"/>
          </p:cNvSpPr>
          <p:nvPr/>
        </p:nvSpPr>
        <p:spPr bwMode="auto">
          <a:xfrm>
            <a:off x="1187450" y="3644900"/>
            <a:ext cx="647700" cy="288925"/>
          </a:xfrm>
          <a:prstGeom prst="rect">
            <a:avLst/>
          </a:prstGeom>
          <a:solidFill>
            <a:srgbClr val="E7D6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89" name="Rectangle 13"/>
          <p:cNvSpPr>
            <a:spLocks noChangeArrowheads="1"/>
          </p:cNvSpPr>
          <p:nvPr/>
        </p:nvSpPr>
        <p:spPr bwMode="auto">
          <a:xfrm>
            <a:off x="4175125" y="3287713"/>
            <a:ext cx="720725" cy="79216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0" name="Rectangle 14"/>
          <p:cNvSpPr>
            <a:spLocks noChangeArrowheads="1"/>
          </p:cNvSpPr>
          <p:nvPr/>
        </p:nvSpPr>
        <p:spPr bwMode="auto">
          <a:xfrm>
            <a:off x="3130550" y="5805488"/>
            <a:ext cx="1081088" cy="14446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1" name="Rectangle 15"/>
          <p:cNvSpPr>
            <a:spLocks noChangeArrowheads="1"/>
          </p:cNvSpPr>
          <p:nvPr/>
        </p:nvSpPr>
        <p:spPr bwMode="auto">
          <a:xfrm>
            <a:off x="1762125" y="4795838"/>
            <a:ext cx="1009650" cy="288925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2" name="Rectangle 16"/>
          <p:cNvSpPr>
            <a:spLocks noChangeArrowheads="1"/>
          </p:cNvSpPr>
          <p:nvPr/>
        </p:nvSpPr>
        <p:spPr bwMode="auto">
          <a:xfrm>
            <a:off x="4283075" y="5300663"/>
            <a:ext cx="576263" cy="144462"/>
          </a:xfrm>
          <a:prstGeom prst="rect">
            <a:avLst/>
          </a:prstGeom>
          <a:solidFill>
            <a:srgbClr val="AEC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3" name="Rectangle 17"/>
          <p:cNvSpPr>
            <a:spLocks noChangeArrowheads="1"/>
          </p:cNvSpPr>
          <p:nvPr/>
        </p:nvSpPr>
        <p:spPr bwMode="auto">
          <a:xfrm>
            <a:off x="3276600" y="5013325"/>
            <a:ext cx="719138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4" name="Text Box 18"/>
          <p:cNvSpPr txBox="1">
            <a:spLocks noChangeArrowheads="1"/>
          </p:cNvSpPr>
          <p:nvPr/>
        </p:nvSpPr>
        <p:spPr bwMode="auto">
          <a:xfrm>
            <a:off x="2905125" y="4903788"/>
            <a:ext cx="1171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gastrina</a:t>
            </a:r>
          </a:p>
        </p:txBody>
      </p:sp>
      <p:sp>
        <p:nvSpPr>
          <p:cNvPr id="203795" name="Text Box 19"/>
          <p:cNvSpPr txBox="1">
            <a:spLocks noChangeArrowheads="1"/>
          </p:cNvSpPr>
          <p:nvPr/>
        </p:nvSpPr>
        <p:spPr bwMode="auto">
          <a:xfrm>
            <a:off x="611188" y="3644900"/>
            <a:ext cx="842962" cy="336550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c. ECF</a:t>
            </a:r>
          </a:p>
        </p:txBody>
      </p:sp>
      <p:sp>
        <p:nvSpPr>
          <p:cNvPr id="203796" name="Text Box 20"/>
          <p:cNvSpPr txBox="1">
            <a:spLocks noChangeArrowheads="1"/>
          </p:cNvSpPr>
          <p:nvPr/>
        </p:nvSpPr>
        <p:spPr bwMode="auto">
          <a:xfrm>
            <a:off x="4113213" y="5207000"/>
            <a:ext cx="763587" cy="366713"/>
          </a:xfrm>
          <a:prstGeom prst="rect">
            <a:avLst/>
          </a:prstGeom>
          <a:solidFill>
            <a:srgbClr val="A7B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c. “G”</a:t>
            </a:r>
          </a:p>
        </p:txBody>
      </p:sp>
      <p:sp>
        <p:nvSpPr>
          <p:cNvPr id="203797" name="Rectangle 21"/>
          <p:cNvSpPr>
            <a:spLocks noChangeArrowheads="1"/>
          </p:cNvSpPr>
          <p:nvPr/>
        </p:nvSpPr>
        <p:spPr bwMode="auto">
          <a:xfrm>
            <a:off x="2338388" y="5516563"/>
            <a:ext cx="504825" cy="144462"/>
          </a:xfrm>
          <a:prstGeom prst="rect">
            <a:avLst/>
          </a:prstGeom>
          <a:solidFill>
            <a:srgbClr val="EBD7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8" name="Text Box 22"/>
          <p:cNvSpPr txBox="1">
            <a:spLocks noChangeArrowheads="1"/>
          </p:cNvSpPr>
          <p:nvPr/>
        </p:nvSpPr>
        <p:spPr bwMode="auto">
          <a:xfrm>
            <a:off x="2228850" y="5435600"/>
            <a:ext cx="7159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/>
              </a:rPr>
              <a:t>c. “D”</a:t>
            </a:r>
          </a:p>
        </p:txBody>
      </p:sp>
      <p:sp>
        <p:nvSpPr>
          <p:cNvPr id="203799" name="Rectangle 23"/>
          <p:cNvSpPr>
            <a:spLocks noChangeArrowheads="1"/>
          </p:cNvSpPr>
          <p:nvPr/>
        </p:nvSpPr>
        <p:spPr bwMode="auto">
          <a:xfrm>
            <a:off x="4606925" y="2495550"/>
            <a:ext cx="288925" cy="2159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0" name="Rectangle 24"/>
          <p:cNvSpPr>
            <a:spLocks noChangeArrowheads="1"/>
          </p:cNvSpPr>
          <p:nvPr/>
        </p:nvSpPr>
        <p:spPr bwMode="auto">
          <a:xfrm>
            <a:off x="4500563" y="1557338"/>
            <a:ext cx="1044575" cy="287337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2000" i="1">
                <a:effectLst/>
              </a:rPr>
              <a:t>fundus</a:t>
            </a:r>
          </a:p>
        </p:txBody>
      </p:sp>
      <p:sp>
        <p:nvSpPr>
          <p:cNvPr id="203801" name="Text Box 25"/>
          <p:cNvSpPr txBox="1">
            <a:spLocks noChangeArrowheads="1"/>
          </p:cNvSpPr>
          <p:nvPr/>
        </p:nvSpPr>
        <p:spPr bwMode="auto">
          <a:xfrm>
            <a:off x="4932363" y="5084763"/>
            <a:ext cx="1023937" cy="366712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ANTRO</a:t>
            </a:r>
          </a:p>
        </p:txBody>
      </p:sp>
      <p:sp>
        <p:nvSpPr>
          <p:cNvPr id="203802" name="Oval 26"/>
          <p:cNvSpPr>
            <a:spLocks noChangeArrowheads="1"/>
          </p:cNvSpPr>
          <p:nvPr/>
        </p:nvSpPr>
        <p:spPr bwMode="auto">
          <a:xfrm>
            <a:off x="1619250" y="3935413"/>
            <a:ext cx="719138" cy="717550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3" name="Rectangle 27"/>
          <p:cNvSpPr>
            <a:spLocks noChangeArrowheads="1"/>
          </p:cNvSpPr>
          <p:nvPr/>
        </p:nvSpPr>
        <p:spPr bwMode="auto">
          <a:xfrm>
            <a:off x="1008063" y="911225"/>
            <a:ext cx="1871662" cy="1943100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4" name="Line 28"/>
          <p:cNvSpPr>
            <a:spLocks noChangeShapeType="1"/>
          </p:cNvSpPr>
          <p:nvPr/>
        </p:nvSpPr>
        <p:spPr bwMode="auto">
          <a:xfrm>
            <a:off x="2663825" y="4438650"/>
            <a:ext cx="431800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3805" name="Line 29"/>
          <p:cNvSpPr>
            <a:spLocks noChangeShapeType="1"/>
          </p:cNvSpPr>
          <p:nvPr/>
        </p:nvSpPr>
        <p:spPr bwMode="auto">
          <a:xfrm>
            <a:off x="3024188" y="4222750"/>
            <a:ext cx="71437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3806" name="Rectangle 30"/>
          <p:cNvSpPr>
            <a:spLocks noChangeArrowheads="1"/>
          </p:cNvSpPr>
          <p:nvPr/>
        </p:nvSpPr>
        <p:spPr bwMode="auto">
          <a:xfrm>
            <a:off x="3167063" y="2998788"/>
            <a:ext cx="1223962" cy="14446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7" name="Oval 31"/>
          <p:cNvSpPr>
            <a:spLocks noChangeArrowheads="1"/>
          </p:cNvSpPr>
          <p:nvPr/>
        </p:nvSpPr>
        <p:spPr bwMode="auto">
          <a:xfrm>
            <a:off x="2916238" y="3068638"/>
            <a:ext cx="719137" cy="719137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808" name="Line 32"/>
          <p:cNvSpPr>
            <a:spLocks noChangeShapeType="1"/>
          </p:cNvSpPr>
          <p:nvPr/>
        </p:nvSpPr>
        <p:spPr bwMode="auto">
          <a:xfrm flipV="1">
            <a:off x="1943100" y="3214688"/>
            <a:ext cx="50482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3810" name="Text Box 34"/>
          <p:cNvSpPr txBox="1">
            <a:spLocks noChangeArrowheads="1"/>
          </p:cNvSpPr>
          <p:nvPr/>
        </p:nvSpPr>
        <p:spPr bwMode="auto">
          <a:xfrm>
            <a:off x="82708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3812" name="Text Box 36"/>
          <p:cNvSpPr txBox="1">
            <a:spLocks noChangeArrowheads="1"/>
          </p:cNvSpPr>
          <p:nvPr/>
        </p:nvSpPr>
        <p:spPr bwMode="auto">
          <a:xfrm>
            <a:off x="1139825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2195513" y="1916113"/>
            <a:ext cx="1220787" cy="336550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4005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c. Parietal</a:t>
            </a:r>
          </a:p>
        </p:txBody>
      </p:sp>
      <p:sp>
        <p:nvSpPr>
          <p:cNvPr id="203814" name="Text Box 38"/>
          <p:cNvSpPr txBox="1">
            <a:spLocks noChangeArrowheads="1"/>
          </p:cNvSpPr>
          <p:nvPr/>
        </p:nvSpPr>
        <p:spPr bwMode="auto">
          <a:xfrm>
            <a:off x="2981325" y="5781675"/>
            <a:ext cx="592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203815" name="Text Box 39"/>
          <p:cNvSpPr txBox="1">
            <a:spLocks noChangeArrowheads="1"/>
          </p:cNvSpPr>
          <p:nvPr/>
        </p:nvSpPr>
        <p:spPr bwMode="auto">
          <a:xfrm rot="-1857826">
            <a:off x="1674813" y="2900363"/>
            <a:ext cx="1323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HISTAMINA</a:t>
            </a:r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6423025" y="513482"/>
            <a:ext cx="21097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510144" y="566103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1" dirty="0" err="1" smtClean="0"/>
              <a:t>HCl</a:t>
            </a:r>
            <a:endParaRPr lang="es-VE" sz="1800" b="1" dirty="0"/>
          </a:p>
        </p:txBody>
      </p:sp>
      <p:cxnSp>
        <p:nvCxnSpPr>
          <p:cNvPr id="4" name="3 Conector recto de flecha"/>
          <p:cNvCxnSpPr/>
          <p:nvPr/>
        </p:nvCxnSpPr>
        <p:spPr bwMode="auto">
          <a:xfrm flipV="1">
            <a:off x="3766523" y="908720"/>
            <a:ext cx="13389" cy="30460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038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94" grpId="0"/>
      <p:bldP spid="203802" grpId="0" animBg="1"/>
      <p:bldP spid="203802" grpId="1" animBg="1"/>
      <p:bldP spid="203807" grpId="0" animBg="1"/>
      <p:bldP spid="203807" grpId="1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Picture 2" descr="img1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84"/>
          <a:stretch>
            <a:fillRect/>
          </a:stretch>
        </p:blipFill>
        <p:spPr>
          <a:xfrm>
            <a:off x="611188" y="933450"/>
            <a:ext cx="5472112" cy="4989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9683" name="Rectangle 3"/>
          <p:cNvSpPr>
            <a:spLocks noChangeArrowheads="1"/>
          </p:cNvSpPr>
          <p:nvPr/>
        </p:nvSpPr>
        <p:spPr bwMode="auto">
          <a:xfrm>
            <a:off x="4356100" y="896938"/>
            <a:ext cx="1295400" cy="1349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199685" name="Rectangle 5"/>
          <p:cNvSpPr>
            <a:spLocks noChangeArrowheads="1"/>
          </p:cNvSpPr>
          <p:nvPr/>
        </p:nvSpPr>
        <p:spPr bwMode="auto">
          <a:xfrm>
            <a:off x="2195513" y="4076700"/>
            <a:ext cx="792162" cy="431800"/>
          </a:xfrm>
          <a:prstGeom prst="rect">
            <a:avLst/>
          </a:prstGeom>
          <a:noFill/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4643438" y="3998913"/>
            <a:ext cx="736600" cy="366712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Local</a:t>
            </a:r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4189413" y="3998913"/>
            <a:ext cx="422275" cy="366712"/>
          </a:xfrm>
          <a:prstGeom prst="rect">
            <a:avLst/>
          </a:prstGeom>
          <a:solidFill>
            <a:srgbClr val="FF9B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>
                <a:effectLst/>
              </a:rPr>
              <a:t>1.</a:t>
            </a:r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3975100" y="1549400"/>
            <a:ext cx="422275" cy="366713"/>
          </a:xfrm>
          <a:prstGeom prst="rect">
            <a:avLst/>
          </a:prstGeom>
          <a:solidFill>
            <a:srgbClr val="FF9B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>
                <a:effectLst/>
              </a:rPr>
              <a:t>1.</a:t>
            </a:r>
          </a:p>
        </p:txBody>
      </p:sp>
      <p:sp>
        <p:nvSpPr>
          <p:cNvPr id="199689" name="Text Box 9"/>
          <p:cNvSpPr txBox="1">
            <a:spLocks noChangeArrowheads="1"/>
          </p:cNvSpPr>
          <p:nvPr/>
        </p:nvSpPr>
        <p:spPr bwMode="auto">
          <a:xfrm>
            <a:off x="1547813" y="4076700"/>
            <a:ext cx="422275" cy="366713"/>
          </a:xfrm>
          <a:prstGeom prst="rect">
            <a:avLst/>
          </a:prstGeom>
          <a:solidFill>
            <a:srgbClr val="5D9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>
                <a:effectLst/>
              </a:rPr>
              <a:t>2.</a:t>
            </a:r>
          </a:p>
        </p:txBody>
      </p:sp>
      <p:sp>
        <p:nvSpPr>
          <p:cNvPr id="199690" name="Rectangle 10"/>
          <p:cNvSpPr>
            <a:spLocks noChangeArrowheads="1"/>
          </p:cNvSpPr>
          <p:nvPr/>
        </p:nvSpPr>
        <p:spPr bwMode="auto">
          <a:xfrm>
            <a:off x="4265613" y="5299075"/>
            <a:ext cx="1657350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693" name="Rectangle 13"/>
          <p:cNvSpPr>
            <a:spLocks noChangeArrowheads="1"/>
          </p:cNvSpPr>
          <p:nvPr/>
        </p:nvSpPr>
        <p:spPr bwMode="auto">
          <a:xfrm>
            <a:off x="2536825" y="4508500"/>
            <a:ext cx="2159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694" name="Rectangle 14"/>
          <p:cNvSpPr>
            <a:spLocks noChangeArrowheads="1"/>
          </p:cNvSpPr>
          <p:nvPr/>
        </p:nvSpPr>
        <p:spPr bwMode="auto">
          <a:xfrm>
            <a:off x="3492500" y="4868863"/>
            <a:ext cx="8651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695" name="Line 15"/>
          <p:cNvSpPr>
            <a:spLocks noChangeShapeType="1"/>
          </p:cNvSpPr>
          <p:nvPr/>
        </p:nvSpPr>
        <p:spPr bwMode="auto">
          <a:xfrm>
            <a:off x="3473450" y="551656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9697" name="Text Box 17"/>
          <p:cNvSpPr txBox="1">
            <a:spLocks noChangeArrowheads="1"/>
          </p:cNvSpPr>
          <p:nvPr/>
        </p:nvSpPr>
        <p:spPr bwMode="auto">
          <a:xfrm>
            <a:off x="5148263" y="5157788"/>
            <a:ext cx="2130425" cy="669925"/>
          </a:xfrm>
          <a:prstGeom prst="rect">
            <a:avLst/>
          </a:prstGeom>
          <a:solidFill>
            <a:srgbClr val="BBDD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Retroalimentación</a:t>
            </a:r>
          </a:p>
          <a:p>
            <a:r>
              <a:rPr lang="es-ES" sz="1800">
                <a:effectLst/>
              </a:rPr>
              <a:t> negativa</a:t>
            </a:r>
          </a:p>
        </p:txBody>
      </p:sp>
      <p:sp>
        <p:nvSpPr>
          <p:cNvPr id="199701" name="Rectangle 21"/>
          <p:cNvSpPr>
            <a:spLocks noChangeArrowheads="1"/>
          </p:cNvSpPr>
          <p:nvPr/>
        </p:nvSpPr>
        <p:spPr bwMode="auto">
          <a:xfrm>
            <a:off x="2484438" y="4940300"/>
            <a:ext cx="9350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>
              <a:effectLst/>
            </a:endParaRPr>
          </a:p>
        </p:txBody>
      </p:sp>
      <p:grpSp>
        <p:nvGrpSpPr>
          <p:cNvPr id="199702" name="Group 22"/>
          <p:cNvGrpSpPr>
            <a:grpSpLocks/>
          </p:cNvGrpSpPr>
          <p:nvPr/>
        </p:nvGrpSpPr>
        <p:grpSpPr bwMode="auto">
          <a:xfrm>
            <a:off x="2700338" y="5084763"/>
            <a:ext cx="731837" cy="792162"/>
            <a:chOff x="1701" y="3158"/>
            <a:chExt cx="461" cy="499"/>
          </a:xfrm>
        </p:grpSpPr>
        <p:sp>
          <p:nvSpPr>
            <p:cNvPr id="199703" name="Text Box 23"/>
            <p:cNvSpPr txBox="1">
              <a:spLocks noChangeArrowheads="1"/>
            </p:cNvSpPr>
            <p:nvPr/>
          </p:nvSpPr>
          <p:spPr bwMode="auto">
            <a:xfrm>
              <a:off x="1837" y="3249"/>
              <a:ext cx="32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2000" dirty="0">
                  <a:effectLst/>
                </a:rPr>
                <a:t>pH</a:t>
              </a:r>
            </a:p>
          </p:txBody>
        </p:sp>
        <p:sp>
          <p:nvSpPr>
            <p:cNvPr id="199704" name="Line 24"/>
            <p:cNvSpPr>
              <a:spLocks noChangeShapeType="1"/>
            </p:cNvSpPr>
            <p:nvPr/>
          </p:nvSpPr>
          <p:spPr bwMode="auto">
            <a:xfrm>
              <a:off x="1837" y="3203"/>
              <a:ext cx="0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99705" name="Oval 25"/>
            <p:cNvSpPr>
              <a:spLocks noChangeArrowheads="1"/>
            </p:cNvSpPr>
            <p:nvPr/>
          </p:nvSpPr>
          <p:spPr bwMode="auto">
            <a:xfrm>
              <a:off x="1701" y="3158"/>
              <a:ext cx="453" cy="499"/>
            </a:xfrm>
            <a:prstGeom prst="ellipse">
              <a:avLst/>
            </a:prstGeom>
            <a:noFill/>
            <a:ln w="28575" algn="ctr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99706" name="Text Box 26"/>
          <p:cNvSpPr txBox="1">
            <a:spLocks noChangeArrowheads="1"/>
          </p:cNvSpPr>
          <p:nvPr/>
        </p:nvSpPr>
        <p:spPr bwMode="auto">
          <a:xfrm>
            <a:off x="4643438" y="2036763"/>
            <a:ext cx="1944687" cy="1554162"/>
          </a:xfrm>
          <a:prstGeom prst="rect">
            <a:avLst/>
          </a:prstGeom>
          <a:solidFill>
            <a:srgbClr val="FF9B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>
                <a:effectLst/>
                <a:latin typeface="Comic Sans MS" pitchFamily="66" charset="0"/>
              </a:rPr>
              <a:t>N. entérica, </a:t>
            </a:r>
            <a:endParaRPr lang="es-ES" sz="1600" b="1">
              <a:effectLst/>
              <a:latin typeface="Comic Sans MS" pitchFamily="66" charset="0"/>
            </a:endParaRPr>
          </a:p>
          <a:p>
            <a:r>
              <a:rPr lang="es-ES" sz="1400" b="1">
                <a:effectLst/>
                <a:latin typeface="Comic Sans MS" pitchFamily="66" charset="0"/>
              </a:rPr>
              <a:t>Péptido liberador </a:t>
            </a:r>
          </a:p>
          <a:p>
            <a:r>
              <a:rPr lang="es-ES" sz="1400" b="1">
                <a:effectLst/>
                <a:latin typeface="Comic Sans MS" pitchFamily="66" charset="0"/>
              </a:rPr>
              <a:t>de gastrina (GRP)</a:t>
            </a:r>
          </a:p>
          <a:p>
            <a:endParaRPr lang="es-ES" sz="1400" b="1">
              <a:effectLst/>
              <a:latin typeface="Comic Sans MS" pitchFamily="66" charset="0"/>
            </a:endParaRPr>
          </a:p>
          <a:p>
            <a:r>
              <a:rPr lang="es-ES" sz="1800">
                <a:effectLst/>
                <a:latin typeface="Comic Sans MS" pitchFamily="66" charset="0"/>
              </a:rPr>
              <a:t>Comida</a:t>
            </a:r>
            <a:r>
              <a:rPr lang="es-ES" sz="2000">
                <a:effectLst/>
                <a:latin typeface="Comic Sans MS" pitchFamily="66" charset="0"/>
              </a:rPr>
              <a:t>:</a:t>
            </a:r>
          </a:p>
          <a:p>
            <a:r>
              <a:rPr lang="es-ES" sz="1600" b="1">
                <a:effectLst/>
                <a:latin typeface="Comic Sans MS" pitchFamily="66" charset="0"/>
              </a:rPr>
              <a:t>Péptidos y AA</a:t>
            </a:r>
          </a:p>
        </p:txBody>
      </p:sp>
      <p:sp>
        <p:nvSpPr>
          <p:cNvPr id="199707" name="Text Box 27"/>
          <p:cNvSpPr txBox="1">
            <a:spLocks noChangeArrowheads="1"/>
          </p:cNvSpPr>
          <p:nvPr/>
        </p:nvSpPr>
        <p:spPr bwMode="auto">
          <a:xfrm>
            <a:off x="3979863" y="5300663"/>
            <a:ext cx="592137" cy="336550"/>
          </a:xfrm>
          <a:prstGeom prst="rect">
            <a:avLst/>
          </a:prstGeom>
          <a:solidFill>
            <a:srgbClr val="5D9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SIH</a:t>
            </a:r>
          </a:p>
        </p:txBody>
      </p:sp>
      <p:sp>
        <p:nvSpPr>
          <p:cNvPr id="199708" name="Text Box 28"/>
          <p:cNvSpPr txBox="1">
            <a:spLocks noChangeArrowheads="1"/>
          </p:cNvSpPr>
          <p:nvPr/>
        </p:nvSpPr>
        <p:spPr bwMode="auto">
          <a:xfrm>
            <a:off x="7308850" y="1341438"/>
            <a:ext cx="13398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" sz="1800">
                <a:solidFill>
                  <a:srgbClr val="2F2F8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Inhibición </a:t>
            </a:r>
          </a:p>
        </p:txBody>
      </p:sp>
      <p:sp>
        <p:nvSpPr>
          <p:cNvPr id="199709" name="Text Box 29"/>
          <p:cNvSpPr txBox="1">
            <a:spLocks noChangeArrowheads="1"/>
          </p:cNvSpPr>
          <p:nvPr/>
        </p:nvSpPr>
        <p:spPr bwMode="auto">
          <a:xfrm>
            <a:off x="4427538" y="1549400"/>
            <a:ext cx="915987" cy="366713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Neural</a:t>
            </a:r>
          </a:p>
        </p:txBody>
      </p:sp>
      <p:sp>
        <p:nvSpPr>
          <p:cNvPr id="199712" name="Text Box 32"/>
          <p:cNvSpPr txBox="1">
            <a:spLocks noChangeArrowheads="1"/>
          </p:cNvSpPr>
          <p:nvPr/>
        </p:nvSpPr>
        <p:spPr bwMode="auto">
          <a:xfrm>
            <a:off x="7070725" y="838200"/>
            <a:ext cx="158273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GASTRINA </a:t>
            </a:r>
          </a:p>
        </p:txBody>
      </p:sp>
      <p:sp>
        <p:nvSpPr>
          <p:cNvPr id="199713" name="Text Box 33"/>
          <p:cNvSpPr txBox="1">
            <a:spLocks noChangeArrowheads="1"/>
          </p:cNvSpPr>
          <p:nvPr/>
        </p:nvSpPr>
        <p:spPr bwMode="auto">
          <a:xfrm>
            <a:off x="6565900" y="399579"/>
            <a:ext cx="210978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199714" name="Rectangle 34"/>
          <p:cNvSpPr>
            <a:spLocks noChangeArrowheads="1"/>
          </p:cNvSpPr>
          <p:nvPr/>
        </p:nvSpPr>
        <p:spPr bwMode="auto">
          <a:xfrm>
            <a:off x="1476375" y="765175"/>
            <a:ext cx="16557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715" name="Rectangle 35"/>
          <p:cNvSpPr>
            <a:spLocks noChangeArrowheads="1"/>
          </p:cNvSpPr>
          <p:nvPr/>
        </p:nvSpPr>
        <p:spPr bwMode="auto">
          <a:xfrm>
            <a:off x="3276600" y="4437063"/>
            <a:ext cx="18716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9716" name="Line 36"/>
          <p:cNvSpPr>
            <a:spLocks noChangeShapeType="1"/>
          </p:cNvSpPr>
          <p:nvPr/>
        </p:nvSpPr>
        <p:spPr bwMode="auto">
          <a:xfrm>
            <a:off x="4645025" y="544353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9717" name="Rectangle 37"/>
          <p:cNvSpPr>
            <a:spLocks noChangeArrowheads="1"/>
          </p:cNvSpPr>
          <p:nvPr/>
        </p:nvSpPr>
        <p:spPr bwMode="auto">
          <a:xfrm>
            <a:off x="539750" y="3140075"/>
            <a:ext cx="9366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99699" name="Text Box 19"/>
          <p:cNvSpPr txBox="1">
            <a:spLocks noChangeArrowheads="1"/>
          </p:cNvSpPr>
          <p:nvPr/>
        </p:nvSpPr>
        <p:spPr bwMode="auto">
          <a:xfrm>
            <a:off x="863600" y="956717"/>
            <a:ext cx="1368425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6" grpId="0" animBg="1"/>
      <p:bldP spid="199687" grpId="0" animBg="1"/>
      <p:bldP spid="199688" grpId="0" animBg="1"/>
      <p:bldP spid="199689" grpId="0" animBg="1"/>
      <p:bldP spid="199695" grpId="0" animBg="1"/>
      <p:bldP spid="199697" grpId="0" animBg="1"/>
      <p:bldP spid="199706" grpId="0" animBg="1"/>
      <p:bldP spid="199707" grpId="0" animBg="1"/>
      <p:bldP spid="199709" grpId="0" animBg="1"/>
      <p:bldP spid="199716" grpId="0" animBg="1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2" descr="liberación de gastr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1169988"/>
            <a:ext cx="4581525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2755" name="Oval 3"/>
          <p:cNvSpPr>
            <a:spLocks noChangeArrowheads="1"/>
          </p:cNvSpPr>
          <p:nvPr/>
        </p:nvSpPr>
        <p:spPr bwMode="auto">
          <a:xfrm>
            <a:off x="2286000" y="3978275"/>
            <a:ext cx="1295400" cy="1223963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56" name="Rectangle 4"/>
          <p:cNvSpPr>
            <a:spLocks noChangeArrowheads="1"/>
          </p:cNvSpPr>
          <p:nvPr/>
        </p:nvSpPr>
        <p:spPr bwMode="auto">
          <a:xfrm>
            <a:off x="2214563" y="2033588"/>
            <a:ext cx="1366837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57" name="Text Box 5"/>
          <p:cNvSpPr txBox="1">
            <a:spLocks noChangeArrowheads="1"/>
          </p:cNvSpPr>
          <p:nvPr/>
        </p:nvSpPr>
        <p:spPr bwMode="auto">
          <a:xfrm>
            <a:off x="1979613" y="2098675"/>
            <a:ext cx="1582737" cy="730250"/>
          </a:xfrm>
          <a:prstGeom prst="rect">
            <a:avLst/>
          </a:prstGeom>
          <a:solidFill>
            <a:srgbClr val="FFCCCC"/>
          </a:solidFill>
          <a:ln w="28575">
            <a:solidFill>
              <a:srgbClr val="FF4B8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2000">
                <a:effectLst/>
              </a:rPr>
              <a:t>Distensión</a:t>
            </a:r>
          </a:p>
          <a:p>
            <a:r>
              <a:rPr lang="es-MX" sz="2000">
                <a:effectLst/>
              </a:rPr>
              <a:t>gástrica</a:t>
            </a:r>
          </a:p>
        </p:txBody>
      </p:sp>
      <p:sp>
        <p:nvSpPr>
          <p:cNvPr id="202758" name="Rectangle 6"/>
          <p:cNvSpPr>
            <a:spLocks noChangeArrowheads="1"/>
          </p:cNvSpPr>
          <p:nvPr/>
        </p:nvSpPr>
        <p:spPr bwMode="auto">
          <a:xfrm>
            <a:off x="2214563" y="3833813"/>
            <a:ext cx="1366837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2305050" y="4183063"/>
            <a:ext cx="1463675" cy="1035050"/>
          </a:xfrm>
          <a:prstGeom prst="rect">
            <a:avLst/>
          </a:prstGeom>
          <a:solidFill>
            <a:srgbClr val="FFCCCC"/>
          </a:solidFill>
          <a:ln w="28575">
            <a:solidFill>
              <a:srgbClr val="FF4B8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/>
              </a:rPr>
              <a:t>Productos </a:t>
            </a:r>
          </a:p>
          <a:p>
            <a:r>
              <a:rPr lang="es-MX" sz="2000">
                <a:effectLst/>
              </a:rPr>
              <a:t>Digestión </a:t>
            </a:r>
          </a:p>
          <a:p>
            <a:r>
              <a:rPr lang="es-MX" sz="2000">
                <a:effectLst/>
              </a:rPr>
              <a:t>proteíca</a:t>
            </a:r>
          </a:p>
        </p:txBody>
      </p:sp>
      <p:sp>
        <p:nvSpPr>
          <p:cNvPr id="202760" name="Rectangle 8"/>
          <p:cNvSpPr>
            <a:spLocks noChangeArrowheads="1"/>
          </p:cNvSpPr>
          <p:nvPr/>
        </p:nvSpPr>
        <p:spPr bwMode="auto">
          <a:xfrm>
            <a:off x="5094288" y="1312863"/>
            <a:ext cx="12239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1" name="Text Box 9"/>
          <p:cNvSpPr txBox="1">
            <a:spLocks noChangeArrowheads="1"/>
          </p:cNvSpPr>
          <p:nvPr/>
        </p:nvSpPr>
        <p:spPr bwMode="auto">
          <a:xfrm>
            <a:off x="5083175" y="1528763"/>
            <a:ext cx="715963" cy="376237"/>
          </a:xfrm>
          <a:prstGeom prst="rect">
            <a:avLst/>
          </a:prstGeom>
          <a:solidFill>
            <a:srgbClr val="D5EBED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>
                <a:effectLst/>
              </a:rPr>
              <a:t>Vago</a:t>
            </a:r>
          </a:p>
        </p:txBody>
      </p:sp>
      <p:sp>
        <p:nvSpPr>
          <p:cNvPr id="202762" name="Rectangle 10"/>
          <p:cNvSpPr>
            <a:spLocks noChangeArrowheads="1"/>
          </p:cNvSpPr>
          <p:nvPr/>
        </p:nvSpPr>
        <p:spPr bwMode="auto">
          <a:xfrm>
            <a:off x="3725863" y="2249488"/>
            <a:ext cx="18716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3794125" y="2320925"/>
            <a:ext cx="1857375" cy="314325"/>
          </a:xfrm>
          <a:prstGeom prst="rect">
            <a:avLst/>
          </a:prstGeom>
          <a:solidFill>
            <a:srgbClr val="D5EBED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1">
                <a:effectLst/>
              </a:rPr>
              <a:t>Neuronas entéricas</a:t>
            </a:r>
          </a:p>
        </p:txBody>
      </p:sp>
      <p:sp>
        <p:nvSpPr>
          <p:cNvPr id="202764" name="Rectangle 12"/>
          <p:cNvSpPr>
            <a:spLocks noChangeArrowheads="1"/>
          </p:cNvSpPr>
          <p:nvPr/>
        </p:nvSpPr>
        <p:spPr bwMode="auto">
          <a:xfrm>
            <a:off x="4230688" y="3473450"/>
            <a:ext cx="8636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4367213" y="3568700"/>
            <a:ext cx="569912" cy="3460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GRP</a:t>
            </a:r>
          </a:p>
        </p:txBody>
      </p:sp>
      <p:sp>
        <p:nvSpPr>
          <p:cNvPr id="202766" name="Rectangle 14"/>
          <p:cNvSpPr>
            <a:spLocks noChangeArrowheads="1"/>
          </p:cNvSpPr>
          <p:nvPr/>
        </p:nvSpPr>
        <p:spPr bwMode="auto">
          <a:xfrm>
            <a:off x="4014788" y="4338638"/>
            <a:ext cx="12239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7" name="Text Box 15"/>
          <p:cNvSpPr txBox="1">
            <a:spLocks noChangeArrowheads="1"/>
          </p:cNvSpPr>
          <p:nvPr/>
        </p:nvSpPr>
        <p:spPr bwMode="auto">
          <a:xfrm>
            <a:off x="4137025" y="4386263"/>
            <a:ext cx="9540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b="1">
                <a:effectLst/>
              </a:rPr>
              <a:t>c. “G”</a:t>
            </a:r>
          </a:p>
        </p:txBody>
      </p:sp>
      <p:sp>
        <p:nvSpPr>
          <p:cNvPr id="202768" name="Rectangle 16"/>
          <p:cNvSpPr>
            <a:spLocks noChangeArrowheads="1"/>
          </p:cNvSpPr>
          <p:nvPr/>
        </p:nvSpPr>
        <p:spPr bwMode="auto">
          <a:xfrm>
            <a:off x="3941763" y="5345113"/>
            <a:ext cx="14398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69" name="Text Box 17"/>
          <p:cNvSpPr txBox="1">
            <a:spLocks noChangeArrowheads="1"/>
          </p:cNvSpPr>
          <p:nvPr/>
        </p:nvSpPr>
        <p:spPr bwMode="auto">
          <a:xfrm>
            <a:off x="3857625" y="5319713"/>
            <a:ext cx="1571625" cy="461665"/>
          </a:xfrm>
          <a:prstGeom prst="rect">
            <a:avLst/>
          </a:prstGeom>
          <a:solidFill>
            <a:srgbClr val="E1FFE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MX" sz="2400" b="1" dirty="0" smtClean="0">
                <a:effectLst/>
              </a:rPr>
              <a:t> Gastrina</a:t>
            </a:r>
            <a:endParaRPr lang="es-MX" sz="2400" b="1" dirty="0">
              <a:effectLst/>
            </a:endParaRPr>
          </a:p>
        </p:txBody>
      </p:sp>
      <p:sp>
        <p:nvSpPr>
          <p:cNvPr id="202770" name="Rectangle 18"/>
          <p:cNvSpPr>
            <a:spLocks noChangeArrowheads="1"/>
          </p:cNvSpPr>
          <p:nvPr/>
        </p:nvSpPr>
        <p:spPr bwMode="auto">
          <a:xfrm>
            <a:off x="4949825" y="2968625"/>
            <a:ext cx="15843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1" name="Text Box 19"/>
          <p:cNvSpPr txBox="1">
            <a:spLocks noChangeArrowheads="1"/>
          </p:cNvSpPr>
          <p:nvPr/>
        </p:nvSpPr>
        <p:spPr bwMode="auto">
          <a:xfrm>
            <a:off x="5381625" y="3113365"/>
            <a:ext cx="748923" cy="369332"/>
          </a:xfrm>
          <a:prstGeom prst="rect">
            <a:avLst/>
          </a:prstGeom>
          <a:solidFill>
            <a:srgbClr val="AFD7FF"/>
          </a:solidFill>
          <a:ln w="28575">
            <a:solidFill>
              <a:srgbClr val="0066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 dirty="0" smtClean="0">
                <a:effectLst/>
              </a:rPr>
              <a:t> SIH</a:t>
            </a:r>
            <a:endParaRPr lang="es-MX" sz="1800" b="1" dirty="0">
              <a:effectLst/>
            </a:endParaRPr>
          </a:p>
        </p:txBody>
      </p:sp>
      <p:sp>
        <p:nvSpPr>
          <p:cNvPr id="202772" name="Rectangle 20"/>
          <p:cNvSpPr>
            <a:spLocks noChangeArrowheads="1"/>
          </p:cNvSpPr>
          <p:nvPr/>
        </p:nvSpPr>
        <p:spPr bwMode="auto">
          <a:xfrm>
            <a:off x="5815013" y="2178050"/>
            <a:ext cx="1150937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3" name="Text Box 21"/>
          <p:cNvSpPr txBox="1">
            <a:spLocks noChangeArrowheads="1"/>
          </p:cNvSpPr>
          <p:nvPr/>
        </p:nvSpPr>
        <p:spPr bwMode="auto">
          <a:xfrm>
            <a:off x="5857875" y="2320925"/>
            <a:ext cx="869950" cy="376238"/>
          </a:xfrm>
          <a:prstGeom prst="rect">
            <a:avLst/>
          </a:prstGeom>
          <a:solidFill>
            <a:srgbClr val="AFD7FF"/>
          </a:solidFill>
          <a:ln w="9525">
            <a:solidFill>
              <a:srgbClr val="0070E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>
                <a:effectLst/>
              </a:rPr>
              <a:t>c. “D”</a:t>
            </a:r>
          </a:p>
        </p:txBody>
      </p:sp>
      <p:sp>
        <p:nvSpPr>
          <p:cNvPr id="202774" name="Rectangle 22"/>
          <p:cNvSpPr>
            <a:spLocks noChangeArrowheads="1"/>
          </p:cNvSpPr>
          <p:nvPr/>
        </p:nvSpPr>
        <p:spPr bwMode="auto">
          <a:xfrm>
            <a:off x="6102350" y="4194175"/>
            <a:ext cx="9366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2775" name="Text Box 23"/>
          <p:cNvSpPr txBox="1">
            <a:spLocks noChangeArrowheads="1"/>
          </p:cNvSpPr>
          <p:nvPr/>
        </p:nvSpPr>
        <p:spPr bwMode="auto">
          <a:xfrm>
            <a:off x="6321161" y="4194175"/>
            <a:ext cx="678391" cy="461665"/>
          </a:xfrm>
          <a:prstGeom prst="rect">
            <a:avLst/>
          </a:prstGeom>
          <a:solidFill>
            <a:srgbClr val="BBDDFF"/>
          </a:solidFill>
          <a:ln w="952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 smtClean="0">
                <a:effectLst/>
              </a:rPr>
              <a:t> H</a:t>
            </a:r>
            <a:r>
              <a:rPr lang="es-ES" sz="2400" b="1" baseline="30000" dirty="0">
                <a:effectLst/>
              </a:rPr>
              <a:t>+</a:t>
            </a:r>
          </a:p>
        </p:txBody>
      </p:sp>
      <p:sp>
        <p:nvSpPr>
          <p:cNvPr id="202777" name="Text Box 25"/>
          <p:cNvSpPr txBox="1">
            <a:spLocks noChangeArrowheads="1"/>
          </p:cNvSpPr>
          <p:nvPr/>
        </p:nvSpPr>
        <p:spPr bwMode="auto">
          <a:xfrm>
            <a:off x="7089619" y="549275"/>
            <a:ext cx="1460656" cy="369332"/>
          </a:xfrm>
          <a:prstGeom prst="rect">
            <a:avLst/>
          </a:prstGeom>
          <a:solidFill>
            <a:srgbClr val="D9EDEF"/>
          </a:solidFill>
          <a:ln w="28575">
            <a:solidFill>
              <a:srgbClr val="EC6418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GASTRINA</a:t>
            </a:r>
          </a:p>
        </p:txBody>
      </p:sp>
      <p:sp>
        <p:nvSpPr>
          <p:cNvPr id="202778" name="Line 26"/>
          <p:cNvSpPr>
            <a:spLocks noChangeShapeType="1"/>
          </p:cNvSpPr>
          <p:nvPr/>
        </p:nvSpPr>
        <p:spPr bwMode="auto">
          <a:xfrm>
            <a:off x="5383213" y="5497513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779" name="Line 27"/>
          <p:cNvSpPr>
            <a:spLocks noChangeShapeType="1"/>
          </p:cNvSpPr>
          <p:nvPr/>
        </p:nvSpPr>
        <p:spPr bwMode="auto">
          <a:xfrm flipV="1">
            <a:off x="6607175" y="4705350"/>
            <a:ext cx="0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780" name="Text Box 28"/>
          <p:cNvSpPr txBox="1">
            <a:spLocks noChangeArrowheads="1"/>
          </p:cNvSpPr>
          <p:nvPr/>
        </p:nvSpPr>
        <p:spPr bwMode="auto">
          <a:xfrm>
            <a:off x="900113" y="836613"/>
            <a:ext cx="863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2781" name="Text Box 29"/>
          <p:cNvSpPr txBox="1">
            <a:spLocks noChangeArrowheads="1"/>
          </p:cNvSpPr>
          <p:nvPr/>
        </p:nvSpPr>
        <p:spPr bwMode="auto">
          <a:xfrm>
            <a:off x="6997700" y="1089497"/>
            <a:ext cx="1552575" cy="395287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MX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</p:txBody>
      </p:sp>
      <p:sp>
        <p:nvSpPr>
          <p:cNvPr id="202782" name="Freeform 30"/>
          <p:cNvSpPr>
            <a:spLocks/>
          </p:cNvSpPr>
          <p:nvPr/>
        </p:nvSpPr>
        <p:spPr bwMode="auto">
          <a:xfrm>
            <a:off x="3922713" y="1889125"/>
            <a:ext cx="1171575" cy="3411538"/>
          </a:xfrm>
          <a:custGeom>
            <a:avLst/>
            <a:gdLst>
              <a:gd name="T0" fmla="*/ 635 w 635"/>
              <a:gd name="T1" fmla="*/ 0 h 2177"/>
              <a:gd name="T2" fmla="*/ 91 w 635"/>
              <a:gd name="T3" fmla="*/ 453 h 2177"/>
              <a:gd name="T4" fmla="*/ 91 w 635"/>
              <a:gd name="T5" fmla="*/ 2177 h 2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5" h="2177">
                <a:moveTo>
                  <a:pt x="635" y="0"/>
                </a:moveTo>
                <a:cubicBezTo>
                  <a:pt x="408" y="45"/>
                  <a:pt x="182" y="90"/>
                  <a:pt x="91" y="453"/>
                </a:cubicBezTo>
                <a:cubicBezTo>
                  <a:pt x="0" y="816"/>
                  <a:pt x="45" y="1496"/>
                  <a:pt x="91" y="2177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784" name="Freeform 32"/>
          <p:cNvSpPr>
            <a:spLocks/>
          </p:cNvSpPr>
          <p:nvPr/>
        </p:nvSpPr>
        <p:spPr bwMode="auto">
          <a:xfrm>
            <a:off x="5148263" y="2924175"/>
            <a:ext cx="1079500" cy="1822450"/>
          </a:xfrm>
          <a:custGeom>
            <a:avLst/>
            <a:gdLst>
              <a:gd name="T0" fmla="*/ 635 w 688"/>
              <a:gd name="T1" fmla="*/ 0 h 1284"/>
              <a:gd name="T2" fmla="*/ 635 w 688"/>
              <a:gd name="T3" fmla="*/ 907 h 1284"/>
              <a:gd name="T4" fmla="*/ 318 w 688"/>
              <a:gd name="T5" fmla="*/ 1224 h 1284"/>
              <a:gd name="T6" fmla="*/ 0 w 688"/>
              <a:gd name="T7" fmla="*/ 1270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8" h="1284">
                <a:moveTo>
                  <a:pt x="635" y="0"/>
                </a:moveTo>
                <a:cubicBezTo>
                  <a:pt x="661" y="351"/>
                  <a:pt x="688" y="703"/>
                  <a:pt x="635" y="907"/>
                </a:cubicBezTo>
                <a:cubicBezTo>
                  <a:pt x="582" y="1111"/>
                  <a:pt x="424" y="1164"/>
                  <a:pt x="318" y="1224"/>
                </a:cubicBezTo>
                <a:cubicBezTo>
                  <a:pt x="212" y="1284"/>
                  <a:pt x="106" y="1277"/>
                  <a:pt x="0" y="1270"/>
                </a:cubicBezTo>
              </a:path>
            </a:pathLst>
          </a:custGeom>
          <a:noFill/>
          <a:ln w="28575" cap="flat" cmpd="sng">
            <a:solidFill>
              <a:srgbClr val="0066FF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2786" name="Freeform 34"/>
          <p:cNvSpPr>
            <a:spLocks/>
          </p:cNvSpPr>
          <p:nvPr/>
        </p:nvSpPr>
        <p:spPr bwMode="auto">
          <a:xfrm>
            <a:off x="6877050" y="2228850"/>
            <a:ext cx="503238" cy="2447925"/>
          </a:xfrm>
          <a:custGeom>
            <a:avLst/>
            <a:gdLst>
              <a:gd name="T0" fmla="*/ 90 w 317"/>
              <a:gd name="T1" fmla="*/ 1391 h 1542"/>
              <a:gd name="T2" fmla="*/ 272 w 317"/>
              <a:gd name="T3" fmla="*/ 1346 h 1542"/>
              <a:gd name="T4" fmla="*/ 272 w 317"/>
              <a:gd name="T5" fmla="*/ 212 h 1542"/>
              <a:gd name="T6" fmla="*/ 0 w 317"/>
              <a:gd name="T7" fmla="*/ 76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1542">
                <a:moveTo>
                  <a:pt x="90" y="1391"/>
                </a:moveTo>
                <a:cubicBezTo>
                  <a:pt x="166" y="1466"/>
                  <a:pt x="242" y="1542"/>
                  <a:pt x="272" y="1346"/>
                </a:cubicBezTo>
                <a:cubicBezTo>
                  <a:pt x="302" y="1150"/>
                  <a:pt x="317" y="424"/>
                  <a:pt x="272" y="212"/>
                </a:cubicBezTo>
                <a:cubicBezTo>
                  <a:pt x="227" y="0"/>
                  <a:pt x="113" y="38"/>
                  <a:pt x="0" y="76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cxnSp>
        <p:nvCxnSpPr>
          <p:cNvPr id="3" name="2 Conector recto de flecha"/>
          <p:cNvCxnSpPr/>
          <p:nvPr/>
        </p:nvCxnSpPr>
        <p:spPr bwMode="auto">
          <a:xfrm flipV="1">
            <a:off x="6443663" y="4194175"/>
            <a:ext cx="0" cy="40481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35 Conector recto de flecha"/>
          <p:cNvCxnSpPr/>
          <p:nvPr/>
        </p:nvCxnSpPr>
        <p:spPr bwMode="auto">
          <a:xfrm flipV="1">
            <a:off x="3941763" y="5331619"/>
            <a:ext cx="0" cy="40481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36 Conector recto de flecha"/>
          <p:cNvCxnSpPr/>
          <p:nvPr/>
        </p:nvCxnSpPr>
        <p:spPr bwMode="auto">
          <a:xfrm flipV="1">
            <a:off x="5508104" y="3149893"/>
            <a:ext cx="0" cy="35111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37 CuadroTexto"/>
          <p:cNvSpPr txBox="1"/>
          <p:nvPr/>
        </p:nvSpPr>
        <p:spPr>
          <a:xfrm>
            <a:off x="770701" y="2279134"/>
            <a:ext cx="112242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NEURAL</a:t>
            </a:r>
            <a:endParaRPr lang="es-VE" sz="1800" dirty="0"/>
          </a:p>
        </p:txBody>
      </p:sp>
      <p:sp>
        <p:nvSpPr>
          <p:cNvPr id="39" name="38 CuadroTexto"/>
          <p:cNvSpPr txBox="1"/>
          <p:nvPr/>
        </p:nvSpPr>
        <p:spPr>
          <a:xfrm>
            <a:off x="1259757" y="4520684"/>
            <a:ext cx="9300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LOCAL</a:t>
            </a:r>
            <a:endParaRPr 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7" grpId="0" animBg="1"/>
      <p:bldP spid="202759" grpId="0" animBg="1"/>
      <p:bldP spid="202782" grpId="0" animBg="1"/>
      <p:bldP spid="202784" grpId="0" animBg="1"/>
      <p:bldP spid="202786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3203575" y="1484313"/>
            <a:ext cx="11509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3492500" y="1436688"/>
            <a:ext cx="2117725" cy="48577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572893" y="2062163"/>
            <a:ext cx="6314549" cy="3908762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FF3399"/>
              </a:buClr>
              <a:buSzPct val="200000"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secreción </a:t>
            </a:r>
            <a:r>
              <a:rPr lang="es-ES" sz="2000" b="1" dirty="0" err="1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HCl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fase cefálica y gástrica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rgbClr val="FF3399"/>
              </a:buClr>
              <a:buSzPct val="200000"/>
            </a:pPr>
            <a:r>
              <a:rPr lang="es-ES" sz="1600" dirty="0">
                <a:effectLst/>
              </a:rPr>
              <a:t>      </a:t>
            </a:r>
            <a:r>
              <a:rPr lang="es-ES" sz="1600" b="1" dirty="0">
                <a:effectLst/>
              </a:rPr>
              <a:t>c. Parietales</a:t>
            </a: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endParaRPr lang="es-ES" sz="1600" b="1" dirty="0">
              <a:effectLst/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secreción </a:t>
            </a:r>
            <a:r>
              <a:rPr lang="es-ES" sz="20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Histamina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Clr>
                <a:srgbClr val="FF3399"/>
              </a:buClr>
              <a:buSzPct val="200000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sz="1600" b="1" dirty="0">
                <a:effectLst/>
              </a:rPr>
              <a:t>c. ECL</a:t>
            </a: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endParaRPr lang="es-ES" sz="1600" dirty="0">
              <a:effectLst/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secreción </a:t>
            </a:r>
            <a:r>
              <a:rPr lang="es-ES" sz="20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Pepsinógeno</a:t>
            </a:r>
          </a:p>
          <a:p>
            <a:pPr algn="l">
              <a:buClr>
                <a:srgbClr val="FF3399"/>
              </a:buClr>
              <a:buSzPct val="200000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sz="1600" b="1" dirty="0">
                <a:effectLst/>
              </a:rPr>
              <a:t>c. Principales</a:t>
            </a:r>
          </a:p>
          <a:p>
            <a:pPr algn="l">
              <a:buClr>
                <a:srgbClr val="FF3399"/>
              </a:buClr>
              <a:buSzPct val="200000"/>
            </a:pP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débilmente secreción </a:t>
            </a:r>
            <a:r>
              <a:rPr lang="es-ES" sz="20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Enzimas Páncreas</a:t>
            </a:r>
          </a:p>
          <a:p>
            <a:pPr algn="l">
              <a:buClr>
                <a:srgbClr val="FF3399"/>
              </a:buClr>
              <a:buSzPct val="200000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sz="1600" b="1" dirty="0">
                <a:effectLst/>
              </a:rPr>
              <a:t>c. Acinares</a:t>
            </a: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endParaRPr lang="es-ES" sz="1600" b="1" dirty="0">
              <a:effectLst/>
            </a:endParaRPr>
          </a:p>
          <a:p>
            <a:pPr algn="l">
              <a:buClr>
                <a:srgbClr val="FF3399"/>
              </a:buClr>
              <a:buSzPct val="200000"/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débilmente </a:t>
            </a:r>
            <a:r>
              <a:rPr lang="es-ES" sz="2000" b="1" dirty="0">
                <a:solidFill>
                  <a:srgbClr val="D4005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Motilidad Gástrica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vaciamiento</a:t>
            </a:r>
          </a:p>
          <a:p>
            <a:pPr algn="l">
              <a:buClr>
                <a:srgbClr val="FF3399"/>
              </a:buClr>
              <a:buSzPct val="200000"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09" name="Text Box 9"/>
          <p:cNvSpPr txBox="1">
            <a:spLocks noChangeArrowheads="1"/>
          </p:cNvSpPr>
          <p:nvPr/>
        </p:nvSpPr>
        <p:spPr bwMode="auto">
          <a:xfrm>
            <a:off x="726946" y="821737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12" name="Text Box 12"/>
          <p:cNvSpPr txBox="1">
            <a:spLocks noChangeArrowheads="1"/>
          </p:cNvSpPr>
          <p:nvPr/>
        </p:nvSpPr>
        <p:spPr bwMode="auto">
          <a:xfrm>
            <a:off x="6988175" y="930206"/>
            <a:ext cx="161607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/>
              </a:rPr>
              <a:t>GASTRINA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636798" y="508992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618" name="Picture 2" descr="img8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1412875"/>
            <a:ext cx="6996113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9619" name="Rectangle 3"/>
          <p:cNvSpPr>
            <a:spLocks noChangeArrowheads="1"/>
          </p:cNvSpPr>
          <p:nvPr/>
        </p:nvSpPr>
        <p:spPr bwMode="auto">
          <a:xfrm>
            <a:off x="2484438" y="1412875"/>
            <a:ext cx="45354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0" name="Text Box 4"/>
          <p:cNvSpPr txBox="1">
            <a:spLocks noChangeArrowheads="1"/>
          </p:cNvSpPr>
          <p:nvPr/>
        </p:nvSpPr>
        <p:spPr bwMode="auto">
          <a:xfrm>
            <a:off x="684213" y="1196975"/>
            <a:ext cx="32226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DISTINTOS TIPOS DE </a:t>
            </a:r>
          </a:p>
          <a:p>
            <a:r>
              <a:rPr lang="es-ES" sz="1800"/>
              <a:t>COMUNICACIÓN CELULAR</a:t>
            </a:r>
          </a:p>
        </p:txBody>
      </p:sp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6659563" y="549275"/>
            <a:ext cx="1560512" cy="650875"/>
          </a:xfrm>
          <a:prstGeom prst="rect">
            <a:avLst/>
          </a:prstGeom>
          <a:solidFill>
            <a:srgbClr val="82C7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GI</a:t>
            </a:r>
          </a:p>
        </p:txBody>
      </p:sp>
      <p:sp>
        <p:nvSpPr>
          <p:cNvPr id="239622" name="Text Box 6"/>
          <p:cNvSpPr txBox="1">
            <a:spLocks noChangeArrowheads="1"/>
          </p:cNvSpPr>
          <p:nvPr/>
        </p:nvSpPr>
        <p:spPr bwMode="auto">
          <a:xfrm>
            <a:off x="611188" y="6207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39623" name="Rectangle 7"/>
          <p:cNvSpPr>
            <a:spLocks noChangeArrowheads="1"/>
          </p:cNvSpPr>
          <p:nvPr/>
        </p:nvSpPr>
        <p:spPr bwMode="auto">
          <a:xfrm>
            <a:off x="971550" y="5300663"/>
            <a:ext cx="3240088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4" name="Rectangle 8"/>
          <p:cNvSpPr>
            <a:spLocks noChangeArrowheads="1"/>
          </p:cNvSpPr>
          <p:nvPr/>
        </p:nvSpPr>
        <p:spPr bwMode="auto">
          <a:xfrm>
            <a:off x="5292725" y="4941888"/>
            <a:ext cx="2951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400">
              <a:effectLst/>
            </a:endParaRPr>
          </a:p>
        </p:txBody>
      </p:sp>
      <p:sp>
        <p:nvSpPr>
          <p:cNvPr id="239625" name="Text Box 9"/>
          <p:cNvSpPr txBox="1">
            <a:spLocks noChangeArrowheads="1"/>
          </p:cNvSpPr>
          <p:nvPr/>
        </p:nvSpPr>
        <p:spPr bwMode="auto">
          <a:xfrm>
            <a:off x="1187450" y="5084763"/>
            <a:ext cx="1341438" cy="396875"/>
          </a:xfrm>
          <a:prstGeom prst="rect">
            <a:avLst/>
          </a:prstGeom>
          <a:solidFill>
            <a:srgbClr val="F4D6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/>
              </a:rPr>
              <a:t>Autocrina</a:t>
            </a:r>
          </a:p>
        </p:txBody>
      </p:sp>
      <p:sp>
        <p:nvSpPr>
          <p:cNvPr id="239626" name="Text Box 10"/>
          <p:cNvSpPr txBox="1">
            <a:spLocks noChangeArrowheads="1"/>
          </p:cNvSpPr>
          <p:nvPr/>
        </p:nvSpPr>
        <p:spPr bwMode="auto">
          <a:xfrm>
            <a:off x="2627313" y="5084763"/>
            <a:ext cx="1285875" cy="396875"/>
          </a:xfrm>
          <a:prstGeom prst="rect">
            <a:avLst/>
          </a:prstGeom>
          <a:solidFill>
            <a:srgbClr val="A4FA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/>
              </a:rPr>
              <a:t>Paracrina</a:t>
            </a:r>
          </a:p>
        </p:txBody>
      </p:sp>
      <p:sp>
        <p:nvSpPr>
          <p:cNvPr id="239627" name="Text Box 11"/>
          <p:cNvSpPr txBox="1">
            <a:spLocks noChangeArrowheads="1"/>
          </p:cNvSpPr>
          <p:nvPr/>
        </p:nvSpPr>
        <p:spPr bwMode="auto">
          <a:xfrm>
            <a:off x="3851275" y="5480050"/>
            <a:ext cx="2273300" cy="396875"/>
          </a:xfrm>
          <a:prstGeom prst="rect">
            <a:avLst/>
          </a:prstGeom>
          <a:solidFill>
            <a:srgbClr val="ACC3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/>
              </a:rPr>
              <a:t>Neurotransmisión</a:t>
            </a:r>
          </a:p>
        </p:txBody>
      </p:sp>
      <p:sp>
        <p:nvSpPr>
          <p:cNvPr id="239628" name="Text Box 12"/>
          <p:cNvSpPr txBox="1">
            <a:spLocks noChangeArrowheads="1"/>
          </p:cNvSpPr>
          <p:nvPr/>
        </p:nvSpPr>
        <p:spPr bwMode="auto">
          <a:xfrm>
            <a:off x="6300788" y="4724400"/>
            <a:ext cx="2057400" cy="701675"/>
          </a:xfrm>
          <a:prstGeom prst="rect">
            <a:avLst/>
          </a:prstGeom>
          <a:solidFill>
            <a:srgbClr val="FBBC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/>
              </a:rPr>
              <a:t>Endocrina </a:t>
            </a:r>
          </a:p>
          <a:p>
            <a:pPr algn="l"/>
            <a:r>
              <a:rPr lang="es-ES" sz="2000">
                <a:effectLst/>
              </a:rPr>
              <a:t>Neuroendocrina</a:t>
            </a:r>
          </a:p>
        </p:txBody>
      </p:sp>
      <p:sp>
        <p:nvSpPr>
          <p:cNvPr id="239629" name="Rectangle 13"/>
          <p:cNvSpPr>
            <a:spLocks noChangeArrowheads="1"/>
          </p:cNvSpPr>
          <p:nvPr/>
        </p:nvSpPr>
        <p:spPr bwMode="auto">
          <a:xfrm>
            <a:off x="1258888" y="2133600"/>
            <a:ext cx="122555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0" name="Rectangle 14"/>
          <p:cNvSpPr>
            <a:spLocks noChangeArrowheads="1"/>
          </p:cNvSpPr>
          <p:nvPr/>
        </p:nvSpPr>
        <p:spPr bwMode="auto">
          <a:xfrm>
            <a:off x="6804025" y="2205038"/>
            <a:ext cx="12239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1" name="Text Box 15"/>
          <p:cNvSpPr txBox="1">
            <a:spLocks noChangeArrowheads="1"/>
          </p:cNvSpPr>
          <p:nvPr/>
        </p:nvSpPr>
        <p:spPr bwMode="auto">
          <a:xfrm>
            <a:off x="1403350" y="2205038"/>
            <a:ext cx="1212850" cy="457200"/>
          </a:xfrm>
          <a:prstGeom prst="rect">
            <a:avLst/>
          </a:prstGeom>
          <a:solidFill>
            <a:srgbClr val="92CDD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/>
              </a:rPr>
              <a:t>1. Local</a:t>
            </a:r>
          </a:p>
        </p:txBody>
      </p:sp>
      <p:sp>
        <p:nvSpPr>
          <p:cNvPr id="239632" name="Text Box 16"/>
          <p:cNvSpPr txBox="1">
            <a:spLocks noChangeArrowheads="1"/>
          </p:cNvSpPr>
          <p:nvPr/>
        </p:nvSpPr>
        <p:spPr bwMode="auto">
          <a:xfrm>
            <a:off x="6443663" y="2205038"/>
            <a:ext cx="2119312" cy="457200"/>
          </a:xfrm>
          <a:prstGeom prst="rect">
            <a:avLst/>
          </a:prstGeom>
          <a:solidFill>
            <a:srgbClr val="92CDD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/>
              </a:rPr>
              <a:t>2. A distancia</a:t>
            </a:r>
          </a:p>
        </p:txBody>
      </p:sp>
      <p:sp>
        <p:nvSpPr>
          <p:cNvPr id="239634" name="Rectangle 18"/>
          <p:cNvSpPr>
            <a:spLocks noChangeArrowheads="1"/>
          </p:cNvSpPr>
          <p:nvPr/>
        </p:nvSpPr>
        <p:spPr bwMode="auto">
          <a:xfrm>
            <a:off x="7380288" y="3860800"/>
            <a:ext cx="7207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5" name="Text Box 19"/>
          <p:cNvSpPr txBox="1">
            <a:spLocks noChangeArrowheads="1"/>
          </p:cNvSpPr>
          <p:nvPr/>
        </p:nvSpPr>
        <p:spPr bwMode="auto">
          <a:xfrm>
            <a:off x="7779926" y="4344648"/>
            <a:ext cx="103673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Blanco</a:t>
            </a:r>
          </a:p>
        </p:txBody>
      </p:sp>
      <p:sp>
        <p:nvSpPr>
          <p:cNvPr id="239636" name="Rectangle 20"/>
          <p:cNvSpPr>
            <a:spLocks noChangeArrowheads="1"/>
          </p:cNvSpPr>
          <p:nvPr/>
        </p:nvSpPr>
        <p:spPr bwMode="auto">
          <a:xfrm rot="381158">
            <a:off x="6516688" y="4437063"/>
            <a:ext cx="71913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7" name="Text Box 21"/>
          <p:cNvSpPr txBox="1">
            <a:spLocks noChangeArrowheads="1"/>
          </p:cNvSpPr>
          <p:nvPr/>
        </p:nvSpPr>
        <p:spPr bwMode="auto">
          <a:xfrm>
            <a:off x="6300788" y="4292600"/>
            <a:ext cx="742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sangre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5" grpId="0" animBg="1"/>
      <p:bldP spid="239626" grpId="0" animBg="1"/>
      <p:bldP spid="239627" grpId="0" animBg="1"/>
      <p:bldP spid="239628" grpId="0" animBg="1"/>
      <p:bldP spid="239631" grpId="0" animBg="1"/>
      <p:bldP spid="239632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2337192" y="2028031"/>
            <a:ext cx="4530407" cy="2923877"/>
          </a:xfrm>
          <a:prstGeom prst="rect">
            <a:avLst/>
          </a:prstGeom>
          <a:noFill/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b="1" dirty="0"/>
              <a:t>*</a:t>
            </a:r>
            <a:r>
              <a:rPr lang="es-MX" sz="2400" dirty="0">
                <a:effectLst/>
              </a:rPr>
              <a:t> </a:t>
            </a:r>
            <a:r>
              <a:rPr lang="es-MX" sz="2000" b="1" dirty="0" err="1">
                <a:effectLst/>
              </a:rPr>
              <a:t>Gastrinomas</a:t>
            </a:r>
            <a:r>
              <a:rPr lang="es-MX" sz="2000" b="1" dirty="0">
                <a:effectLst/>
              </a:rPr>
              <a:t> S. </a:t>
            </a:r>
            <a:r>
              <a:rPr lang="es-MX" sz="2000" b="1" dirty="0" err="1">
                <a:effectLst/>
              </a:rPr>
              <a:t>Zollinger-Ellison</a:t>
            </a:r>
            <a:r>
              <a:rPr lang="es-MX" sz="1800" b="1" dirty="0">
                <a:effectLst/>
              </a:rPr>
              <a:t> </a:t>
            </a:r>
          </a:p>
          <a:p>
            <a:pPr algn="l"/>
            <a:endParaRPr lang="es-MX" sz="1000" b="1" dirty="0">
              <a:effectLst/>
            </a:endParaRPr>
          </a:p>
          <a:p>
            <a:pPr algn="l"/>
            <a:r>
              <a:rPr lang="es-MX" sz="1800" dirty="0">
                <a:effectLst/>
              </a:rPr>
              <a:t>          </a:t>
            </a:r>
            <a:r>
              <a:rPr lang="es-MX" sz="2400" b="1" dirty="0">
                <a:solidFill>
                  <a:srgbClr val="CC0000"/>
                </a:solidFill>
              </a:rPr>
              <a:t>Aumenta Gastrina</a:t>
            </a:r>
          </a:p>
          <a:p>
            <a:pPr algn="l"/>
            <a:r>
              <a:rPr lang="es-MX" sz="2000" dirty="0">
                <a:solidFill>
                  <a:srgbClr val="CC0000"/>
                </a:solidFill>
              </a:rPr>
              <a:t>         Aumenta </a:t>
            </a:r>
            <a:r>
              <a:rPr lang="es-MX" sz="2000" dirty="0" err="1">
                <a:solidFill>
                  <a:srgbClr val="CC0000"/>
                </a:solidFill>
              </a:rPr>
              <a:t>HCl</a:t>
            </a:r>
            <a:endParaRPr lang="es-MX" sz="2000" dirty="0">
              <a:solidFill>
                <a:srgbClr val="CC0000"/>
              </a:solidFill>
            </a:endParaRPr>
          </a:p>
          <a:p>
            <a:pPr algn="l"/>
            <a:endParaRPr lang="es-MX" sz="2000" dirty="0">
              <a:solidFill>
                <a:srgbClr val="CC0000"/>
              </a:solidFill>
              <a:effectLst/>
            </a:endParaRPr>
          </a:p>
          <a:p>
            <a:pPr algn="l"/>
            <a:r>
              <a:rPr lang="es-MX" sz="2400" b="1" dirty="0"/>
              <a:t>*</a:t>
            </a:r>
            <a:r>
              <a:rPr lang="es-MX" sz="2000" b="1" dirty="0">
                <a:effectLst/>
              </a:rPr>
              <a:t> Anemia perniciosa</a:t>
            </a:r>
          </a:p>
          <a:p>
            <a:pPr algn="l"/>
            <a:endParaRPr lang="es-MX" sz="1000" b="1" dirty="0">
              <a:effectLst/>
            </a:endParaRPr>
          </a:p>
          <a:p>
            <a:pPr algn="l"/>
            <a:r>
              <a:rPr lang="es-MX" sz="1800" dirty="0">
                <a:effectLst/>
              </a:rPr>
              <a:t>         </a:t>
            </a:r>
            <a:r>
              <a:rPr lang="es-MX" sz="2400" b="1" dirty="0">
                <a:solidFill>
                  <a:srgbClr val="CC0000"/>
                </a:solidFill>
              </a:rPr>
              <a:t>Aumenta Gastrina</a:t>
            </a:r>
            <a:r>
              <a:rPr lang="es-MX" sz="2400" b="1" dirty="0"/>
              <a:t> </a:t>
            </a:r>
          </a:p>
          <a:p>
            <a:pPr algn="l"/>
            <a:r>
              <a:rPr lang="es-MX" sz="2000" dirty="0" smtClean="0">
                <a:solidFill>
                  <a:srgbClr val="0000FF"/>
                </a:solidFill>
              </a:rPr>
              <a:t>        Disminuye </a:t>
            </a:r>
            <a:r>
              <a:rPr lang="es-MX" sz="2000" dirty="0" err="1">
                <a:solidFill>
                  <a:srgbClr val="0000FF"/>
                </a:solidFill>
              </a:rPr>
              <a:t>HCl</a:t>
            </a:r>
            <a:endParaRPr lang="es-MX" sz="2000" dirty="0">
              <a:solidFill>
                <a:srgbClr val="0000FF"/>
              </a:solidFill>
            </a:endParaRPr>
          </a:p>
          <a:p>
            <a:pPr algn="l"/>
            <a:r>
              <a:rPr lang="es-MX" sz="800" dirty="0">
                <a:effectLst/>
              </a:rPr>
              <a:t>          </a:t>
            </a:r>
          </a:p>
        </p:txBody>
      </p:sp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1325596" y="1484313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834" name="Text Box 10"/>
          <p:cNvSpPr txBox="1">
            <a:spLocks noChangeArrowheads="1"/>
          </p:cNvSpPr>
          <p:nvPr/>
        </p:nvSpPr>
        <p:spPr bwMode="auto">
          <a:xfrm>
            <a:off x="6949033" y="1412776"/>
            <a:ext cx="158273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GASTRINA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6444208" y="975643"/>
            <a:ext cx="210978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586544" y="508992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0" name="Picture 2" descr="localización de gastrin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1" b="13742"/>
          <a:stretch>
            <a:fillRect/>
          </a:stretch>
        </p:blipFill>
        <p:spPr bwMode="auto">
          <a:xfrm>
            <a:off x="755650" y="765175"/>
            <a:ext cx="511175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51" name="Picture 3" descr="hiperplasia cels EC por hipergastrinemia en gastritis fundica atrofica"/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492375"/>
            <a:ext cx="2447925" cy="395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52" name="Line 4"/>
          <p:cNvSpPr>
            <a:spLocks noChangeShapeType="1"/>
          </p:cNvSpPr>
          <p:nvPr/>
        </p:nvSpPr>
        <p:spPr bwMode="auto">
          <a:xfrm flipH="1">
            <a:off x="7164388" y="2349500"/>
            <a:ext cx="287337" cy="13668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28398" dir="3806097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6853" name="Text Box 5"/>
          <p:cNvSpPr txBox="1">
            <a:spLocks noChangeArrowheads="1"/>
          </p:cNvSpPr>
          <p:nvPr/>
        </p:nvSpPr>
        <p:spPr bwMode="auto">
          <a:xfrm>
            <a:off x="6948488" y="2133600"/>
            <a:ext cx="1104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Gastrina</a:t>
            </a:r>
          </a:p>
        </p:txBody>
      </p:sp>
      <p:sp>
        <p:nvSpPr>
          <p:cNvPr id="206854" name="Rectangle 6"/>
          <p:cNvSpPr>
            <a:spLocks noChangeArrowheads="1"/>
          </p:cNvSpPr>
          <p:nvPr/>
        </p:nvSpPr>
        <p:spPr bwMode="auto">
          <a:xfrm>
            <a:off x="3492500" y="4581525"/>
            <a:ext cx="2303463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206855" name="Rectangle 7"/>
          <p:cNvSpPr>
            <a:spLocks noChangeArrowheads="1"/>
          </p:cNvSpPr>
          <p:nvPr/>
        </p:nvSpPr>
        <p:spPr bwMode="auto">
          <a:xfrm>
            <a:off x="4859338" y="4076700"/>
            <a:ext cx="8651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6" name="Rectangle 8"/>
          <p:cNvSpPr>
            <a:spLocks noChangeArrowheads="1"/>
          </p:cNvSpPr>
          <p:nvPr/>
        </p:nvSpPr>
        <p:spPr bwMode="auto">
          <a:xfrm>
            <a:off x="4284663" y="3429000"/>
            <a:ext cx="5032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7" name="Rectangle 9"/>
          <p:cNvSpPr>
            <a:spLocks noChangeArrowheads="1"/>
          </p:cNvSpPr>
          <p:nvPr/>
        </p:nvSpPr>
        <p:spPr bwMode="auto">
          <a:xfrm>
            <a:off x="5364163" y="2205038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8" name="Rectangle 10"/>
          <p:cNvSpPr>
            <a:spLocks noChangeArrowheads="1"/>
          </p:cNvSpPr>
          <p:nvPr/>
        </p:nvSpPr>
        <p:spPr bwMode="auto">
          <a:xfrm>
            <a:off x="5219700" y="1412875"/>
            <a:ext cx="5762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59" name="Rectangle 11"/>
          <p:cNvSpPr>
            <a:spLocks noChangeArrowheads="1"/>
          </p:cNvSpPr>
          <p:nvPr/>
        </p:nvSpPr>
        <p:spPr bwMode="auto">
          <a:xfrm>
            <a:off x="2411413" y="2349500"/>
            <a:ext cx="431800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0" name="Rectangle 12"/>
          <p:cNvSpPr>
            <a:spLocks noChangeArrowheads="1"/>
          </p:cNvSpPr>
          <p:nvPr/>
        </p:nvSpPr>
        <p:spPr bwMode="auto">
          <a:xfrm>
            <a:off x="1547813" y="3068638"/>
            <a:ext cx="1295400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1" name="Rectangle 13"/>
          <p:cNvSpPr>
            <a:spLocks noChangeArrowheads="1"/>
          </p:cNvSpPr>
          <p:nvPr/>
        </p:nvSpPr>
        <p:spPr bwMode="auto">
          <a:xfrm>
            <a:off x="2700338" y="2349500"/>
            <a:ext cx="50323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2" name="Rectangle 14"/>
          <p:cNvSpPr>
            <a:spLocks noChangeArrowheads="1"/>
          </p:cNvSpPr>
          <p:nvPr/>
        </p:nvSpPr>
        <p:spPr bwMode="auto">
          <a:xfrm>
            <a:off x="2268538" y="2636838"/>
            <a:ext cx="7191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3" name="Text Box 15"/>
          <p:cNvSpPr txBox="1">
            <a:spLocks noChangeArrowheads="1"/>
          </p:cNvSpPr>
          <p:nvPr/>
        </p:nvSpPr>
        <p:spPr bwMode="auto">
          <a:xfrm>
            <a:off x="1763713" y="2847975"/>
            <a:ext cx="112871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páncreas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206864" name="Rectangle 16"/>
          <p:cNvSpPr>
            <a:spLocks noChangeArrowheads="1"/>
          </p:cNvSpPr>
          <p:nvPr/>
        </p:nvSpPr>
        <p:spPr bwMode="auto">
          <a:xfrm>
            <a:off x="2916238" y="4510088"/>
            <a:ext cx="5762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5" name="Rectangle 17"/>
          <p:cNvSpPr>
            <a:spLocks noChangeArrowheads="1"/>
          </p:cNvSpPr>
          <p:nvPr/>
        </p:nvSpPr>
        <p:spPr bwMode="auto">
          <a:xfrm>
            <a:off x="1042988" y="692150"/>
            <a:ext cx="144145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6" name="Rectangle 18"/>
          <p:cNvSpPr>
            <a:spLocks noChangeArrowheads="1"/>
          </p:cNvSpPr>
          <p:nvPr/>
        </p:nvSpPr>
        <p:spPr bwMode="auto">
          <a:xfrm>
            <a:off x="2700338" y="692150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67" name="Text Box 19"/>
          <p:cNvSpPr txBox="1">
            <a:spLocks noChangeArrowheads="1"/>
          </p:cNvSpPr>
          <p:nvPr/>
        </p:nvSpPr>
        <p:spPr bwMode="auto">
          <a:xfrm>
            <a:off x="2801938" y="1700213"/>
            <a:ext cx="1479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50%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g. lináfaticos</a:t>
            </a:r>
          </a:p>
        </p:txBody>
      </p:sp>
      <p:pic>
        <p:nvPicPr>
          <p:cNvPr id="206868" name="Picture 20" descr="ulceras duodenales S"/>
          <p:cNvPicPr>
            <a:picLocks noChangeAspect="1" noChangeArrowheads="1"/>
          </p:cNvPicPr>
          <p:nvPr/>
        </p:nvPicPr>
        <p:blipFill>
          <a:blip r:embed="rId4">
            <a:lum bright="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2" r="5048"/>
          <a:stretch>
            <a:fillRect/>
          </a:stretch>
        </p:blipFill>
        <p:spPr bwMode="auto">
          <a:xfrm>
            <a:off x="250825" y="3530600"/>
            <a:ext cx="2592388" cy="277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69" name="Rectangle 21"/>
          <p:cNvSpPr>
            <a:spLocks noChangeArrowheads="1"/>
          </p:cNvSpPr>
          <p:nvPr/>
        </p:nvSpPr>
        <p:spPr bwMode="auto">
          <a:xfrm>
            <a:off x="539750" y="333375"/>
            <a:ext cx="540067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870" name="Text Box 22"/>
          <p:cNvSpPr txBox="1">
            <a:spLocks noChangeArrowheads="1"/>
          </p:cNvSpPr>
          <p:nvPr/>
        </p:nvSpPr>
        <p:spPr bwMode="auto">
          <a:xfrm>
            <a:off x="982663" y="1533525"/>
            <a:ext cx="1938337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chemeClr val="bg1"/>
                </a:solidFill>
                <a:effectLst/>
              </a:rPr>
              <a:t>30% metástasis </a:t>
            </a:r>
          </a:p>
          <a:p>
            <a:r>
              <a:rPr lang="es-ES" sz="1800">
                <a:solidFill>
                  <a:schemeClr val="bg1"/>
                </a:solidFill>
                <a:effectLst/>
              </a:rPr>
              <a:t>hígado</a:t>
            </a:r>
          </a:p>
        </p:txBody>
      </p:sp>
      <p:sp>
        <p:nvSpPr>
          <p:cNvPr id="206871" name="Text Box 23"/>
          <p:cNvSpPr txBox="1">
            <a:spLocks noChangeArrowheads="1"/>
          </p:cNvSpPr>
          <p:nvPr/>
        </p:nvSpPr>
        <p:spPr bwMode="auto">
          <a:xfrm>
            <a:off x="6313488" y="1292225"/>
            <a:ext cx="1930400" cy="669925"/>
          </a:xfrm>
          <a:prstGeom prst="rect">
            <a:avLst/>
          </a:prstGeom>
          <a:solidFill>
            <a:srgbClr val="FF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Síndrome </a:t>
            </a:r>
          </a:p>
          <a:p>
            <a:pPr algn="l"/>
            <a:r>
              <a:rPr lang="es-ES" sz="1800"/>
              <a:t>Zollinger-Ellison</a:t>
            </a:r>
          </a:p>
        </p:txBody>
      </p:sp>
      <p:sp>
        <p:nvSpPr>
          <p:cNvPr id="206872" name="Text Box 24"/>
          <p:cNvSpPr txBox="1">
            <a:spLocks noChangeArrowheads="1"/>
          </p:cNvSpPr>
          <p:nvPr/>
        </p:nvSpPr>
        <p:spPr bwMode="auto">
          <a:xfrm>
            <a:off x="3155950" y="4797425"/>
            <a:ext cx="2222500" cy="730250"/>
          </a:xfrm>
          <a:prstGeom prst="rect">
            <a:avLst/>
          </a:prstGeom>
          <a:solidFill>
            <a:srgbClr val="FBC5E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Múltiples úlceras</a:t>
            </a:r>
          </a:p>
          <a:p>
            <a:r>
              <a:rPr lang="es-ES" sz="2000" dirty="0">
                <a:effectLst/>
              </a:rPr>
              <a:t>aumento </a:t>
            </a:r>
            <a:r>
              <a:rPr lang="es-ES" sz="2000" dirty="0" err="1">
                <a:effectLst/>
              </a:rPr>
              <a:t>HCl</a:t>
            </a:r>
            <a:endParaRPr lang="es-ES" sz="2000" dirty="0">
              <a:effectLst/>
            </a:endParaRPr>
          </a:p>
        </p:txBody>
      </p:sp>
      <p:sp>
        <p:nvSpPr>
          <p:cNvPr id="206874" name="Text Box 26"/>
          <p:cNvSpPr txBox="1">
            <a:spLocks noChangeArrowheads="1"/>
          </p:cNvSpPr>
          <p:nvPr/>
        </p:nvSpPr>
        <p:spPr bwMode="auto">
          <a:xfrm>
            <a:off x="6200775" y="771525"/>
            <a:ext cx="2032929" cy="400110"/>
          </a:xfrm>
          <a:prstGeom prst="rect">
            <a:avLst/>
          </a:prstGeom>
          <a:solidFill>
            <a:srgbClr val="D9EDEF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/>
              <a:t>GASTRINOMA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72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4670425" y="4076700"/>
            <a:ext cx="8651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5" name="Rectangle 3"/>
          <p:cNvSpPr>
            <a:spLocks noChangeArrowheads="1"/>
          </p:cNvSpPr>
          <p:nvPr/>
        </p:nvSpPr>
        <p:spPr bwMode="auto">
          <a:xfrm>
            <a:off x="4500563" y="4086225"/>
            <a:ext cx="5032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6" name="Rectangle 4"/>
          <p:cNvSpPr>
            <a:spLocks noChangeArrowheads="1"/>
          </p:cNvSpPr>
          <p:nvPr/>
        </p:nvSpPr>
        <p:spPr bwMode="auto">
          <a:xfrm>
            <a:off x="5175250" y="2554288"/>
            <a:ext cx="2873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7" name="Rectangle 5"/>
          <p:cNvSpPr>
            <a:spLocks noChangeArrowheads="1"/>
          </p:cNvSpPr>
          <p:nvPr/>
        </p:nvSpPr>
        <p:spPr bwMode="auto">
          <a:xfrm>
            <a:off x="5030788" y="1762125"/>
            <a:ext cx="5762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8" name="Rectangle 6"/>
          <p:cNvSpPr>
            <a:spLocks noChangeArrowheads="1"/>
          </p:cNvSpPr>
          <p:nvPr/>
        </p:nvSpPr>
        <p:spPr bwMode="auto">
          <a:xfrm>
            <a:off x="4645025" y="3006725"/>
            <a:ext cx="431800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79" name="Rectangle 7"/>
          <p:cNvSpPr>
            <a:spLocks noChangeArrowheads="1"/>
          </p:cNvSpPr>
          <p:nvPr/>
        </p:nvSpPr>
        <p:spPr bwMode="auto">
          <a:xfrm>
            <a:off x="3781425" y="3725863"/>
            <a:ext cx="1295400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0" name="Rectangle 8"/>
          <p:cNvSpPr>
            <a:spLocks noChangeArrowheads="1"/>
          </p:cNvSpPr>
          <p:nvPr/>
        </p:nvSpPr>
        <p:spPr bwMode="auto">
          <a:xfrm>
            <a:off x="4933950" y="2698750"/>
            <a:ext cx="50323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1" name="Rectangle 9"/>
          <p:cNvSpPr>
            <a:spLocks noChangeArrowheads="1"/>
          </p:cNvSpPr>
          <p:nvPr/>
        </p:nvSpPr>
        <p:spPr bwMode="auto">
          <a:xfrm>
            <a:off x="4502150" y="3294063"/>
            <a:ext cx="7191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2" name="Rectangle 10"/>
          <p:cNvSpPr>
            <a:spLocks noChangeArrowheads="1"/>
          </p:cNvSpPr>
          <p:nvPr/>
        </p:nvSpPr>
        <p:spPr bwMode="auto">
          <a:xfrm>
            <a:off x="5149850" y="4859338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3" name="Rectangle 11"/>
          <p:cNvSpPr>
            <a:spLocks noChangeArrowheads="1"/>
          </p:cNvSpPr>
          <p:nvPr/>
        </p:nvSpPr>
        <p:spPr bwMode="auto">
          <a:xfrm>
            <a:off x="3276600" y="1349375"/>
            <a:ext cx="144145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4" name="Rectangle 12"/>
          <p:cNvSpPr>
            <a:spLocks noChangeArrowheads="1"/>
          </p:cNvSpPr>
          <p:nvPr/>
        </p:nvSpPr>
        <p:spPr bwMode="auto">
          <a:xfrm>
            <a:off x="4933950" y="1041400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7885" name="Text Box 13"/>
          <p:cNvSpPr txBox="1">
            <a:spLocks noChangeArrowheads="1"/>
          </p:cNvSpPr>
          <p:nvPr/>
        </p:nvSpPr>
        <p:spPr bwMode="auto">
          <a:xfrm>
            <a:off x="5940425" y="1628775"/>
            <a:ext cx="2339975" cy="730250"/>
          </a:xfrm>
          <a:prstGeom prst="rect">
            <a:avLst/>
          </a:prstGeom>
          <a:noFill/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excesivo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Gastrina y HCl</a:t>
            </a:r>
          </a:p>
        </p:txBody>
      </p:sp>
      <p:pic>
        <p:nvPicPr>
          <p:cNvPr id="207886" name="Picture 14" descr="ulceras duodenales S"/>
          <p:cNvPicPr>
            <a:picLocks noChangeAspect="1" noChangeArrowheads="1"/>
          </p:cNvPicPr>
          <p:nvPr/>
        </p:nvPicPr>
        <p:blipFill>
          <a:blip r:embed="rId2">
            <a:lum bright="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565400"/>
            <a:ext cx="3529013" cy="342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887" name="Text Box 15"/>
          <p:cNvSpPr txBox="1">
            <a:spLocks noChangeArrowheads="1"/>
          </p:cNvSpPr>
          <p:nvPr/>
        </p:nvSpPr>
        <p:spPr bwMode="auto">
          <a:xfrm>
            <a:off x="1368425" y="1366838"/>
            <a:ext cx="1546225" cy="425450"/>
          </a:xfrm>
          <a:prstGeom prst="rect">
            <a:avLst/>
          </a:prstGeom>
          <a:solidFill>
            <a:srgbClr val="FFCCCC"/>
          </a:solidFill>
          <a:ln w="28575">
            <a:solidFill>
              <a:srgbClr val="FF99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2000">
                <a:effectLst/>
              </a:rPr>
              <a:t>Gastrinoma</a:t>
            </a:r>
          </a:p>
        </p:txBody>
      </p:sp>
      <p:sp>
        <p:nvSpPr>
          <p:cNvPr id="207888" name="Text Box 16"/>
          <p:cNvSpPr txBox="1">
            <a:spLocks noChangeArrowheads="1"/>
          </p:cNvSpPr>
          <p:nvPr/>
        </p:nvSpPr>
        <p:spPr bwMode="auto">
          <a:xfrm>
            <a:off x="4274065" y="3696652"/>
            <a:ext cx="1173719" cy="707886"/>
          </a:xfrm>
          <a:prstGeom prst="rect">
            <a:avLst/>
          </a:prstGeom>
          <a:solidFill>
            <a:srgbClr val="FFABAB"/>
          </a:solidFill>
          <a:ln w="28575">
            <a:solidFill>
              <a:srgbClr val="0066CC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Úlceras </a:t>
            </a:r>
            <a:endParaRPr lang="es-MX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MX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pépticas</a:t>
            </a:r>
            <a:endParaRPr lang="es-MX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7889" name="Text Box 17"/>
          <p:cNvSpPr txBox="1">
            <a:spLocks noChangeArrowheads="1"/>
          </p:cNvSpPr>
          <p:nvPr/>
        </p:nvSpPr>
        <p:spPr bwMode="auto">
          <a:xfrm>
            <a:off x="1403350" y="5661025"/>
            <a:ext cx="1508125" cy="669925"/>
          </a:xfrm>
          <a:prstGeom prst="rect">
            <a:avLst/>
          </a:prstGeom>
          <a:solidFill>
            <a:srgbClr val="FFCCCC"/>
          </a:solidFill>
          <a:ln w="28575">
            <a:solidFill>
              <a:srgbClr val="FF696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Diarrea</a:t>
            </a:r>
          </a:p>
          <a:p>
            <a:r>
              <a:rPr lang="es-MX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Esteatorrea</a:t>
            </a:r>
          </a:p>
        </p:txBody>
      </p:sp>
      <p:sp>
        <p:nvSpPr>
          <p:cNvPr id="207890" name="Line 18"/>
          <p:cNvSpPr>
            <a:spLocks noChangeShapeType="1"/>
          </p:cNvSpPr>
          <p:nvPr/>
        </p:nvSpPr>
        <p:spPr bwMode="auto">
          <a:xfrm>
            <a:off x="2168525" y="1782763"/>
            <a:ext cx="0" cy="3878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891" name="Text Box 19"/>
          <p:cNvSpPr txBox="1">
            <a:spLocks noChangeArrowheads="1"/>
          </p:cNvSpPr>
          <p:nvPr/>
        </p:nvSpPr>
        <p:spPr bwMode="auto">
          <a:xfrm>
            <a:off x="1227138" y="2070100"/>
            <a:ext cx="2024062" cy="376238"/>
          </a:xfrm>
          <a:prstGeom prst="rect">
            <a:avLst/>
          </a:prstGeom>
          <a:solidFill>
            <a:srgbClr val="E1FFE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Hipergastrinemia</a:t>
            </a:r>
          </a:p>
        </p:txBody>
      </p:sp>
      <p:sp>
        <p:nvSpPr>
          <p:cNvPr id="207892" name="Text Box 20"/>
          <p:cNvSpPr txBox="1">
            <a:spLocks noChangeArrowheads="1"/>
          </p:cNvSpPr>
          <p:nvPr/>
        </p:nvSpPr>
        <p:spPr bwMode="auto">
          <a:xfrm>
            <a:off x="755650" y="3695700"/>
            <a:ext cx="2822575" cy="425450"/>
          </a:xfrm>
          <a:prstGeom prst="rect">
            <a:avLst/>
          </a:prstGeom>
          <a:solidFill>
            <a:srgbClr val="E1FFE1"/>
          </a:solidFill>
          <a:ln w="28575">
            <a:solidFill>
              <a:srgbClr val="79A4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000">
                <a:effectLst/>
              </a:rPr>
              <a:t>Hiperacidez intestinal</a:t>
            </a:r>
          </a:p>
        </p:txBody>
      </p:sp>
      <p:sp>
        <p:nvSpPr>
          <p:cNvPr id="207893" name="Text Box 21"/>
          <p:cNvSpPr txBox="1">
            <a:spLocks noChangeArrowheads="1"/>
          </p:cNvSpPr>
          <p:nvPr/>
        </p:nvSpPr>
        <p:spPr bwMode="auto">
          <a:xfrm>
            <a:off x="669925" y="2717800"/>
            <a:ext cx="3092450" cy="620713"/>
          </a:xfrm>
          <a:prstGeom prst="rect">
            <a:avLst/>
          </a:prstGeom>
          <a:solidFill>
            <a:srgbClr val="E1FFE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effectLst/>
              </a:rPr>
              <a:t>Aumenta secreción ácido </a:t>
            </a:r>
          </a:p>
          <a:p>
            <a:r>
              <a:rPr lang="es-MX" sz="1800">
                <a:effectLst/>
              </a:rPr>
              <a:t>Aumenta masa c. parietales</a:t>
            </a:r>
          </a:p>
        </p:txBody>
      </p:sp>
      <p:sp>
        <p:nvSpPr>
          <p:cNvPr id="207894" name="Text Box 22"/>
          <p:cNvSpPr txBox="1">
            <a:spLocks noChangeArrowheads="1"/>
          </p:cNvSpPr>
          <p:nvPr/>
        </p:nvSpPr>
        <p:spPr bwMode="auto">
          <a:xfrm>
            <a:off x="734371" y="4292600"/>
            <a:ext cx="2890535" cy="861774"/>
          </a:xfrm>
          <a:prstGeom prst="rect">
            <a:avLst/>
          </a:prstGeom>
          <a:solidFill>
            <a:srgbClr val="E1FFE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1" dirty="0">
                <a:effectLst/>
              </a:rPr>
              <a:t>Disminuye </a:t>
            </a:r>
            <a:r>
              <a:rPr lang="es-MX" sz="1600" dirty="0">
                <a:effectLst/>
              </a:rPr>
              <a:t>a</a:t>
            </a:r>
            <a:r>
              <a:rPr lang="es-MX" sz="1600" dirty="0" smtClean="0">
                <a:effectLst/>
              </a:rPr>
              <a:t>ctividad </a:t>
            </a:r>
            <a:r>
              <a:rPr lang="es-MX" sz="1600" dirty="0">
                <a:effectLst/>
              </a:rPr>
              <a:t>L</a:t>
            </a:r>
            <a:r>
              <a:rPr lang="es-MX" sz="1600" dirty="0" smtClean="0">
                <a:effectLst/>
              </a:rPr>
              <a:t>ipasa</a:t>
            </a:r>
            <a:endParaRPr lang="es-MX" sz="1600" dirty="0">
              <a:effectLst/>
            </a:endParaRPr>
          </a:p>
          <a:p>
            <a:r>
              <a:rPr lang="es-MX" sz="1600" b="1" dirty="0">
                <a:effectLst/>
              </a:rPr>
              <a:t>Daño</a:t>
            </a:r>
            <a:r>
              <a:rPr lang="es-MX" sz="1600" dirty="0">
                <a:effectLst/>
              </a:rPr>
              <a:t> </a:t>
            </a:r>
            <a:r>
              <a:rPr lang="es-MX" sz="1600" dirty="0" err="1">
                <a:effectLst/>
              </a:rPr>
              <a:t>enterocitos</a:t>
            </a:r>
            <a:r>
              <a:rPr lang="es-MX" sz="1600" dirty="0">
                <a:effectLst/>
              </a:rPr>
              <a:t> </a:t>
            </a:r>
          </a:p>
          <a:p>
            <a:r>
              <a:rPr lang="es-MX" sz="1600" b="1" dirty="0">
                <a:effectLst/>
              </a:rPr>
              <a:t>Disminuye </a:t>
            </a:r>
            <a:r>
              <a:rPr lang="es-MX" sz="1600" dirty="0">
                <a:effectLst/>
              </a:rPr>
              <a:t>absorción grasas</a:t>
            </a:r>
          </a:p>
        </p:txBody>
      </p:sp>
      <p:sp>
        <p:nvSpPr>
          <p:cNvPr id="207895" name="Line 23"/>
          <p:cNvSpPr>
            <a:spLocks noChangeShapeType="1"/>
          </p:cNvSpPr>
          <p:nvPr/>
        </p:nvSpPr>
        <p:spPr bwMode="auto">
          <a:xfrm flipV="1">
            <a:off x="3536949" y="3933825"/>
            <a:ext cx="73711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7897" name="Text Box 25"/>
          <p:cNvSpPr txBox="1">
            <a:spLocks noChangeArrowheads="1"/>
          </p:cNvSpPr>
          <p:nvPr/>
        </p:nvSpPr>
        <p:spPr bwMode="auto">
          <a:xfrm>
            <a:off x="6227763" y="765175"/>
            <a:ext cx="1925527" cy="646331"/>
          </a:xfrm>
          <a:prstGeom prst="rect">
            <a:avLst/>
          </a:prstGeom>
          <a:solidFill>
            <a:srgbClr val="FF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Síndrome </a:t>
            </a:r>
          </a:p>
          <a:p>
            <a:r>
              <a:rPr lang="es-ES" sz="1800" b="1">
                <a:effectLst/>
              </a:rPr>
              <a:t>Zollinger Ellison</a:t>
            </a:r>
          </a:p>
        </p:txBody>
      </p:sp>
      <p:sp>
        <p:nvSpPr>
          <p:cNvPr id="207898" name="Text Box 26"/>
          <p:cNvSpPr txBox="1">
            <a:spLocks noChangeArrowheads="1"/>
          </p:cNvSpPr>
          <p:nvPr/>
        </p:nvSpPr>
        <p:spPr bwMode="auto">
          <a:xfrm>
            <a:off x="6842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V="1">
            <a:off x="5773737" y="3908425"/>
            <a:ext cx="1210469" cy="1524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28 Conector recto"/>
          <p:cNvCxnSpPr/>
          <p:nvPr/>
        </p:nvCxnSpPr>
        <p:spPr bwMode="auto">
          <a:xfrm flipV="1">
            <a:off x="5759450" y="3695700"/>
            <a:ext cx="900782" cy="3651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32 Conector recto"/>
          <p:cNvCxnSpPr/>
          <p:nvPr/>
        </p:nvCxnSpPr>
        <p:spPr bwMode="auto">
          <a:xfrm flipV="1">
            <a:off x="5803105" y="3041174"/>
            <a:ext cx="637383" cy="98996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35 Conector recto"/>
          <p:cNvCxnSpPr/>
          <p:nvPr/>
        </p:nvCxnSpPr>
        <p:spPr bwMode="auto">
          <a:xfrm>
            <a:off x="5803105" y="4060825"/>
            <a:ext cx="1001143" cy="5207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38 Conector recto"/>
          <p:cNvCxnSpPr/>
          <p:nvPr/>
        </p:nvCxnSpPr>
        <p:spPr bwMode="auto">
          <a:xfrm>
            <a:off x="5803105" y="4086225"/>
            <a:ext cx="1721223" cy="34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0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85" grpId="0" animBg="1"/>
      <p:bldP spid="207887" grpId="0" animBg="1"/>
      <p:bldP spid="207888" grpId="0" animBg="1"/>
      <p:bldP spid="207889" grpId="0" animBg="1"/>
      <p:bldP spid="207890" grpId="0" animBg="1"/>
      <p:bldP spid="207891" grpId="0" animBg="1"/>
      <p:bldP spid="207892" grpId="0" animBg="1"/>
      <p:bldP spid="207893" grpId="0" animBg="1"/>
      <p:bldP spid="207894" grpId="0" animBg="1"/>
      <p:bldP spid="207895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 descr="consecuencias endocrinas de gastritis cronica atrófica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20713"/>
            <a:ext cx="7489825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900" name="Rectangle 4"/>
          <p:cNvSpPr>
            <a:spLocks noChangeArrowheads="1"/>
          </p:cNvSpPr>
          <p:nvPr/>
        </p:nvSpPr>
        <p:spPr bwMode="auto">
          <a:xfrm>
            <a:off x="6011863" y="1125538"/>
            <a:ext cx="11525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1" name="Rectangle 5"/>
          <p:cNvSpPr>
            <a:spLocks noChangeArrowheads="1"/>
          </p:cNvSpPr>
          <p:nvPr/>
        </p:nvSpPr>
        <p:spPr bwMode="auto">
          <a:xfrm>
            <a:off x="6156325" y="1268413"/>
            <a:ext cx="8636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2" name="Rectangle 6"/>
          <p:cNvSpPr>
            <a:spLocks noChangeArrowheads="1"/>
          </p:cNvSpPr>
          <p:nvPr/>
        </p:nvSpPr>
        <p:spPr bwMode="auto">
          <a:xfrm>
            <a:off x="7164388" y="1700213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>
            <a:off x="6516688" y="4005263"/>
            <a:ext cx="18002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>
            <a:off x="2268538" y="5516563"/>
            <a:ext cx="20161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208905" name="Text Box 9"/>
          <p:cNvSpPr txBox="1">
            <a:spLocks noChangeArrowheads="1"/>
          </p:cNvSpPr>
          <p:nvPr/>
        </p:nvSpPr>
        <p:spPr bwMode="auto">
          <a:xfrm>
            <a:off x="3359150" y="5445125"/>
            <a:ext cx="150018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>
                <a:effectLst/>
              </a:rPr>
              <a:t> gastrina</a:t>
            </a: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>
            <a:off x="1979613" y="4221163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09" name="Rectangle 13"/>
          <p:cNvSpPr>
            <a:spLocks noChangeArrowheads="1"/>
          </p:cNvSpPr>
          <p:nvPr/>
        </p:nvSpPr>
        <p:spPr bwMode="auto">
          <a:xfrm>
            <a:off x="1763713" y="3429000"/>
            <a:ext cx="5048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12" name="Rectangle 16"/>
          <p:cNvSpPr>
            <a:spLocks noChangeArrowheads="1"/>
          </p:cNvSpPr>
          <p:nvPr/>
        </p:nvSpPr>
        <p:spPr bwMode="auto">
          <a:xfrm>
            <a:off x="2124075" y="2420938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13" name="Line 17"/>
          <p:cNvSpPr>
            <a:spLocks noChangeShapeType="1"/>
          </p:cNvSpPr>
          <p:nvPr/>
        </p:nvSpPr>
        <p:spPr bwMode="auto">
          <a:xfrm flipV="1">
            <a:off x="2124075" y="22050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14" name="Text Box 18"/>
          <p:cNvSpPr txBox="1">
            <a:spLocks noChangeArrowheads="1"/>
          </p:cNvSpPr>
          <p:nvPr/>
        </p:nvSpPr>
        <p:spPr bwMode="auto">
          <a:xfrm>
            <a:off x="2057400" y="2181225"/>
            <a:ext cx="760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/>
              </a:rPr>
              <a:t>c. ECF</a:t>
            </a:r>
          </a:p>
        </p:txBody>
      </p:sp>
      <p:sp>
        <p:nvSpPr>
          <p:cNvPr id="208915" name="Line 19"/>
          <p:cNvSpPr>
            <a:spLocks noChangeShapeType="1"/>
          </p:cNvSpPr>
          <p:nvPr/>
        </p:nvSpPr>
        <p:spPr bwMode="auto">
          <a:xfrm flipV="1">
            <a:off x="3492500" y="537368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16" name="Text Box 20"/>
          <p:cNvSpPr txBox="1">
            <a:spLocks noChangeArrowheads="1"/>
          </p:cNvSpPr>
          <p:nvPr/>
        </p:nvSpPr>
        <p:spPr bwMode="auto">
          <a:xfrm>
            <a:off x="3449638" y="2805113"/>
            <a:ext cx="2384425" cy="1339850"/>
          </a:xfrm>
          <a:prstGeom prst="rect">
            <a:avLst/>
          </a:prstGeom>
          <a:solidFill>
            <a:srgbClr val="C1FF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AC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¡Falta </a:t>
            </a:r>
          </a:p>
          <a:p>
            <a:r>
              <a:rPr lang="es-ES" sz="2000">
                <a:solidFill>
                  <a:srgbClr val="AC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retroalimentación </a:t>
            </a:r>
          </a:p>
          <a:p>
            <a:r>
              <a:rPr lang="es-ES" sz="2000">
                <a:solidFill>
                  <a:srgbClr val="AC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negativa</a:t>
            </a:r>
          </a:p>
          <a:p>
            <a:r>
              <a:rPr lang="es-ES" sz="2000">
                <a:solidFill>
                  <a:srgbClr val="AC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 gastrina!</a:t>
            </a:r>
          </a:p>
        </p:txBody>
      </p:sp>
      <p:sp>
        <p:nvSpPr>
          <p:cNvPr id="208917" name="Oval 21"/>
          <p:cNvSpPr>
            <a:spLocks noChangeArrowheads="1"/>
          </p:cNvSpPr>
          <p:nvPr/>
        </p:nvSpPr>
        <p:spPr bwMode="auto">
          <a:xfrm>
            <a:off x="3276600" y="5086350"/>
            <a:ext cx="1582738" cy="1079500"/>
          </a:xfrm>
          <a:prstGeom prst="ellipse">
            <a:avLst/>
          </a:prstGeom>
          <a:noFill/>
          <a:ln w="38100">
            <a:solidFill>
              <a:srgbClr val="D4005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18" name="Text Box 22"/>
          <p:cNvSpPr txBox="1">
            <a:spLocks noChangeArrowheads="1"/>
          </p:cNvSpPr>
          <p:nvPr/>
        </p:nvSpPr>
        <p:spPr bwMode="auto">
          <a:xfrm>
            <a:off x="6842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8920" name="Text Box 24"/>
          <p:cNvSpPr txBox="1">
            <a:spLocks noChangeArrowheads="1"/>
          </p:cNvSpPr>
          <p:nvPr/>
        </p:nvSpPr>
        <p:spPr bwMode="auto">
          <a:xfrm>
            <a:off x="1331913" y="3429000"/>
            <a:ext cx="1328737" cy="730250"/>
          </a:xfrm>
          <a:prstGeom prst="rect">
            <a:avLst/>
          </a:prstGeom>
          <a:solidFill>
            <a:srgbClr val="FBC5E9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Aumento </a:t>
            </a: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gastrina</a:t>
            </a:r>
          </a:p>
        </p:txBody>
      </p:sp>
      <p:sp>
        <p:nvSpPr>
          <p:cNvPr id="208921" name="Rectangle 25"/>
          <p:cNvSpPr>
            <a:spLocks noChangeArrowheads="1"/>
          </p:cNvSpPr>
          <p:nvPr/>
        </p:nvSpPr>
        <p:spPr bwMode="auto">
          <a:xfrm>
            <a:off x="6588125" y="2060575"/>
            <a:ext cx="1655763" cy="230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22" name="Rectangle 26"/>
          <p:cNvSpPr>
            <a:spLocks noChangeArrowheads="1"/>
          </p:cNvSpPr>
          <p:nvPr/>
        </p:nvSpPr>
        <p:spPr bwMode="auto">
          <a:xfrm>
            <a:off x="6443663" y="836613"/>
            <a:ext cx="13684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8923" name="Text Box 27"/>
          <p:cNvSpPr txBox="1">
            <a:spLocks noChangeArrowheads="1"/>
          </p:cNvSpPr>
          <p:nvPr/>
        </p:nvSpPr>
        <p:spPr bwMode="auto">
          <a:xfrm>
            <a:off x="6227763" y="1125538"/>
            <a:ext cx="20970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Inflamación crónica</a:t>
            </a:r>
          </a:p>
          <a:p>
            <a:r>
              <a:rPr lang="es-ES" sz="1600" b="1" dirty="0" err="1">
                <a:effectLst/>
              </a:rPr>
              <a:t>Gl</a:t>
            </a:r>
            <a:r>
              <a:rPr lang="es-ES" sz="1600" b="1" dirty="0">
                <a:effectLst/>
              </a:rPr>
              <a:t>. </a:t>
            </a:r>
            <a:r>
              <a:rPr lang="es-ES" sz="1600" b="1" dirty="0" err="1">
                <a:effectLst/>
              </a:rPr>
              <a:t>fundus</a:t>
            </a:r>
            <a:endParaRPr lang="es-ES" sz="1600" b="1" dirty="0">
              <a:effectLst/>
            </a:endParaRPr>
          </a:p>
        </p:txBody>
      </p:sp>
      <p:sp>
        <p:nvSpPr>
          <p:cNvPr id="208924" name="Text Box 28"/>
          <p:cNvSpPr txBox="1">
            <a:spLocks noChangeArrowheads="1"/>
          </p:cNvSpPr>
          <p:nvPr/>
        </p:nvSpPr>
        <p:spPr bwMode="auto">
          <a:xfrm>
            <a:off x="6369050" y="1916113"/>
            <a:ext cx="2359025" cy="366712"/>
          </a:xfrm>
          <a:prstGeom prst="rect">
            <a:avLst/>
          </a:prstGeom>
          <a:solidFill>
            <a:srgbClr val="81C6C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Atrofia c. parietales</a:t>
            </a:r>
          </a:p>
        </p:txBody>
      </p:sp>
      <p:sp>
        <p:nvSpPr>
          <p:cNvPr id="208926" name="Line 30"/>
          <p:cNvSpPr>
            <a:spLocks noChangeShapeType="1"/>
          </p:cNvSpPr>
          <p:nvPr/>
        </p:nvSpPr>
        <p:spPr bwMode="auto">
          <a:xfrm>
            <a:off x="7667625" y="2349500"/>
            <a:ext cx="0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927" name="Freeform 31"/>
          <p:cNvSpPr>
            <a:spLocks/>
          </p:cNvSpPr>
          <p:nvPr/>
        </p:nvSpPr>
        <p:spPr bwMode="auto">
          <a:xfrm>
            <a:off x="7308850" y="3716338"/>
            <a:ext cx="358775" cy="649287"/>
          </a:xfrm>
          <a:custGeom>
            <a:avLst/>
            <a:gdLst>
              <a:gd name="T0" fmla="*/ 272 w 272"/>
              <a:gd name="T1" fmla="*/ 0 h 409"/>
              <a:gd name="T2" fmla="*/ 0 w 272"/>
              <a:gd name="T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72" h="409">
                <a:moveTo>
                  <a:pt x="272" y="0"/>
                </a:moveTo>
                <a:cubicBezTo>
                  <a:pt x="158" y="170"/>
                  <a:pt x="45" y="341"/>
                  <a:pt x="0" y="40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6227763" y="333375"/>
            <a:ext cx="2338387" cy="700088"/>
          </a:xfrm>
          <a:prstGeom prst="rect">
            <a:avLst/>
          </a:prstGeom>
          <a:solidFill>
            <a:srgbClr val="FF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/>
              </a:rPr>
              <a:t>Anemia perniciosa</a:t>
            </a:r>
          </a:p>
          <a:p>
            <a:pPr algn="l"/>
            <a:r>
              <a:rPr lang="es-ES" sz="1800">
                <a:effectLst/>
              </a:rPr>
              <a:t>Gastritis atrófica</a:t>
            </a:r>
          </a:p>
        </p:txBody>
      </p:sp>
      <p:sp>
        <p:nvSpPr>
          <p:cNvPr id="208919" name="Text Box 23"/>
          <p:cNvSpPr txBox="1">
            <a:spLocks noChangeArrowheads="1"/>
          </p:cNvSpPr>
          <p:nvPr/>
        </p:nvSpPr>
        <p:spPr bwMode="auto">
          <a:xfrm>
            <a:off x="6877050" y="3284538"/>
            <a:ext cx="1592263" cy="730250"/>
          </a:xfrm>
          <a:prstGeom prst="rect">
            <a:avLst/>
          </a:prstGeom>
          <a:solidFill>
            <a:srgbClr val="FBC5E9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</a:t>
            </a:r>
          </a:p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HCl</a:t>
            </a: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337527" y="4437063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/>
              <a:t>No baja </a:t>
            </a:r>
          </a:p>
          <a:p>
            <a:r>
              <a:rPr lang="es-VE" sz="1800" dirty="0" smtClean="0"/>
              <a:t>el pH</a:t>
            </a:r>
            <a:endParaRPr 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3000"/>
                                        <p:tgtEl>
                                          <p:spTgt spid="20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5" grpId="0" animBg="1"/>
      <p:bldP spid="208915" grpId="0" animBg="1"/>
      <p:bldP spid="208916" grpId="0" animBg="1"/>
      <p:bldP spid="208917" grpId="0" animBg="1"/>
      <p:bldP spid="208920" grpId="1" animBg="1"/>
      <p:bldP spid="208923" grpId="0"/>
      <p:bldP spid="208924" grpId="0" animBg="1"/>
      <p:bldP spid="208919" grpId="1" animBg="1"/>
      <p:bldP spid="2" grpId="0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1754783" y="1533525"/>
            <a:ext cx="3773487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EC6418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COLECISTOQUININA (CCK)</a:t>
            </a:r>
          </a:p>
        </p:txBody>
      </p:sp>
      <p:sp>
        <p:nvSpPr>
          <p:cNvPr id="209923" name="Text Box 3"/>
          <p:cNvSpPr txBox="1">
            <a:spLocks noChangeArrowheads="1"/>
          </p:cNvSpPr>
          <p:nvPr/>
        </p:nvSpPr>
        <p:spPr bwMode="auto">
          <a:xfrm>
            <a:off x="1751608" y="2205038"/>
            <a:ext cx="122396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1751608" y="2781300"/>
            <a:ext cx="15128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PRECURSOR</a:t>
            </a:r>
          </a:p>
        </p:txBody>
      </p:sp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3616126" y="2116138"/>
            <a:ext cx="1906587" cy="425450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“I” </a:t>
            </a: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duodeno</a:t>
            </a:r>
          </a:p>
        </p:txBody>
      </p:sp>
      <p:sp>
        <p:nvSpPr>
          <p:cNvPr id="209926" name="Text Box 6"/>
          <p:cNvSpPr txBox="1">
            <a:spLocks noChangeArrowheads="1"/>
          </p:cNvSpPr>
          <p:nvPr/>
        </p:nvSpPr>
        <p:spPr bwMode="auto">
          <a:xfrm>
            <a:off x="1751608" y="4365625"/>
            <a:ext cx="1512887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1751608" y="3260725"/>
            <a:ext cx="15128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</p:txBody>
      </p:sp>
      <p:sp>
        <p:nvSpPr>
          <p:cNvPr id="209928" name="Text Box 8"/>
          <p:cNvSpPr txBox="1">
            <a:spLocks noChangeArrowheads="1"/>
          </p:cNvSpPr>
          <p:nvPr/>
        </p:nvSpPr>
        <p:spPr bwMode="auto">
          <a:xfrm>
            <a:off x="3635052" y="3260725"/>
            <a:ext cx="34448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CCKA</a:t>
            </a:r>
            <a:r>
              <a:rPr lang="es-ES" sz="1600" dirty="0">
                <a:effectLst/>
              </a:rPr>
              <a:t>: páncreas, vesícula, cerebro </a:t>
            </a:r>
          </a:p>
          <a:p>
            <a:pPr algn="l"/>
            <a:r>
              <a:rPr lang="es-ES" sz="1600" b="1" dirty="0">
                <a:effectLst/>
              </a:rPr>
              <a:t>CCKB</a:t>
            </a:r>
            <a:r>
              <a:rPr lang="es-ES" sz="1600" dirty="0">
                <a:effectLst/>
              </a:rPr>
              <a:t>: estómago y cerebro </a:t>
            </a:r>
          </a:p>
          <a:p>
            <a:pPr algn="l"/>
            <a:r>
              <a:rPr lang="es-ES" sz="1600" dirty="0">
                <a:effectLst/>
              </a:rPr>
              <a:t>Sistema </a:t>
            </a:r>
            <a:r>
              <a:rPr lang="es-ES" sz="1600" b="1" dirty="0">
                <a:effectLst/>
              </a:rPr>
              <a:t>PLC </a:t>
            </a:r>
            <a:r>
              <a:rPr lang="es-ES" sz="1600" dirty="0">
                <a:effectLst/>
              </a:rPr>
              <a:t>Ca</a:t>
            </a:r>
            <a:r>
              <a:rPr lang="es-ES" sz="1600" baseline="30000" dirty="0">
                <a:effectLst/>
              </a:rPr>
              <a:t>++</a:t>
            </a:r>
          </a:p>
        </p:txBody>
      </p:sp>
      <p:sp>
        <p:nvSpPr>
          <p:cNvPr id="209929" name="Text Box 9"/>
          <p:cNvSpPr txBox="1">
            <a:spLocks noChangeArrowheads="1"/>
          </p:cNvSpPr>
          <p:nvPr/>
        </p:nvSpPr>
        <p:spPr bwMode="auto">
          <a:xfrm>
            <a:off x="3605460" y="2805339"/>
            <a:ext cx="3546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 err="1">
                <a:effectLst/>
              </a:rPr>
              <a:t>PreproCCK</a:t>
            </a:r>
            <a:r>
              <a:rPr lang="es-ES" sz="1600" dirty="0">
                <a:effectLst/>
              </a:rPr>
              <a:t>, varios péptidos CCK 8aa</a:t>
            </a:r>
          </a:p>
        </p:txBody>
      </p:sp>
      <p:sp>
        <p:nvSpPr>
          <p:cNvPr id="209930" name="Text Box 10"/>
          <p:cNvSpPr txBox="1">
            <a:spLocks noChangeArrowheads="1"/>
          </p:cNvSpPr>
          <p:nvPr/>
        </p:nvSpPr>
        <p:spPr bwMode="auto">
          <a:xfrm>
            <a:off x="3550245" y="4287838"/>
            <a:ext cx="30099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Pequeños péptidos y aa</a:t>
            </a:r>
          </a:p>
          <a:p>
            <a:pPr algn="l"/>
            <a:r>
              <a:rPr lang="es-ES" sz="1600">
                <a:effectLst/>
              </a:rPr>
              <a:t>Ac. Grasos, monoglicéridos</a:t>
            </a:r>
          </a:p>
          <a:p>
            <a:pPr algn="l"/>
            <a:r>
              <a:rPr lang="es-ES" sz="1600">
                <a:effectLst/>
              </a:rPr>
              <a:t>Retroalimentación </a:t>
            </a:r>
            <a:r>
              <a:rPr lang="es-ES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POSITIVA</a:t>
            </a:r>
          </a:p>
        </p:txBody>
      </p:sp>
      <p:sp>
        <p:nvSpPr>
          <p:cNvPr id="209931" name="Text Box 11"/>
          <p:cNvSpPr txBox="1">
            <a:spLocks noChangeArrowheads="1"/>
          </p:cNvSpPr>
          <p:nvPr/>
        </p:nvSpPr>
        <p:spPr bwMode="auto">
          <a:xfrm>
            <a:off x="1678583" y="5367338"/>
            <a:ext cx="1800225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CESA ACCIÓN</a:t>
            </a:r>
          </a:p>
        </p:txBody>
      </p:sp>
      <p:sp>
        <p:nvSpPr>
          <p:cNvPr id="209932" name="Text Box 12"/>
          <p:cNvSpPr txBox="1">
            <a:spLocks noChangeArrowheads="1"/>
          </p:cNvSpPr>
          <p:nvPr/>
        </p:nvSpPr>
        <p:spPr bwMode="auto">
          <a:xfrm>
            <a:off x="3550245" y="5300663"/>
            <a:ext cx="21621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dirty="0">
                <a:effectLst/>
              </a:rPr>
              <a:t>Con la absorción de productos digeridos</a:t>
            </a:r>
          </a:p>
        </p:txBody>
      </p:sp>
      <p:sp>
        <p:nvSpPr>
          <p:cNvPr id="209933" name="Text Box 13"/>
          <p:cNvSpPr txBox="1">
            <a:spLocks noChangeArrowheads="1"/>
          </p:cNvSpPr>
          <p:nvPr/>
        </p:nvSpPr>
        <p:spPr bwMode="auto">
          <a:xfrm>
            <a:off x="455792" y="836613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9938" name="Text Box 18"/>
          <p:cNvSpPr txBox="1">
            <a:spLocks noChangeArrowheads="1"/>
          </p:cNvSpPr>
          <p:nvPr/>
        </p:nvSpPr>
        <p:spPr bwMode="auto">
          <a:xfrm>
            <a:off x="5696545" y="1557338"/>
            <a:ext cx="17557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Sist. PLC Ca</a:t>
            </a:r>
            <a:r>
              <a:rPr lang="es-ES" sz="20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209940" name="Text Box 20"/>
          <p:cNvSpPr txBox="1">
            <a:spLocks noChangeArrowheads="1"/>
          </p:cNvSpPr>
          <p:nvPr/>
        </p:nvSpPr>
        <p:spPr bwMode="auto">
          <a:xfrm>
            <a:off x="6443663" y="836613"/>
            <a:ext cx="210978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574432" y="361206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3" grpId="0" animBg="1"/>
      <p:bldP spid="209924" grpId="0" animBg="1"/>
      <p:bldP spid="209925" grpId="0" animBg="1"/>
      <p:bldP spid="209926" grpId="0" animBg="1"/>
      <p:bldP spid="209927" grpId="0" animBg="1"/>
      <p:bldP spid="209928" grpId="0"/>
      <p:bldP spid="209929" grpId="0"/>
      <p:bldP spid="209930" grpId="0"/>
      <p:bldP spid="209931" grpId="0" animBg="1"/>
      <p:bldP spid="209932" grpId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2051050" y="1916113"/>
            <a:ext cx="1695450" cy="48577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</a:t>
            </a:r>
          </a:p>
        </p:txBody>
      </p:sp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1262063" y="2565400"/>
            <a:ext cx="3608387" cy="3081338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SzPct val="200000"/>
            </a:pPr>
            <a:endParaRPr lang="es-ES_tradnl" sz="1000">
              <a:effectLst/>
            </a:endParaRPr>
          </a:p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liberador de CCK</a:t>
            </a:r>
          </a:p>
          <a:p>
            <a:pPr algn="l"/>
            <a:endParaRPr lang="es-ES_tradnl" sz="1000">
              <a:effectLst/>
            </a:endParaRPr>
          </a:p>
          <a:p>
            <a:pPr algn="l"/>
            <a:r>
              <a:rPr lang="es-ES_tradnl" sz="1600">
                <a:effectLst/>
              </a:rPr>
              <a:t>  </a:t>
            </a:r>
            <a:r>
              <a:rPr lang="es-ES_tradnl" sz="1600" b="1">
                <a:effectLst/>
              </a:rPr>
              <a:t> Estímulo</a:t>
            </a:r>
            <a:r>
              <a:rPr lang="es-ES_tradnl" sz="1600">
                <a:effectLst/>
              </a:rPr>
              <a:t> productos degradación  </a:t>
            </a:r>
          </a:p>
          <a:p>
            <a:pPr algn="l"/>
            <a:r>
              <a:rPr lang="es-ES_tradnl" sz="1600">
                <a:effectLst/>
              </a:rPr>
              <a:t>   proteica y grasas </a:t>
            </a:r>
          </a:p>
          <a:p>
            <a:pPr algn="l"/>
            <a:r>
              <a:rPr lang="es-ES_tradnl" sz="1600">
                <a:effectLst/>
              </a:rPr>
              <a:t>   Producido por </a:t>
            </a:r>
            <a:r>
              <a:rPr lang="es-ES_tradnl" sz="1600" b="1">
                <a:effectLst/>
              </a:rPr>
              <a:t>duodeno </a:t>
            </a:r>
          </a:p>
          <a:p>
            <a:pPr algn="l"/>
            <a:r>
              <a:rPr lang="es-ES_tradnl" sz="1600">
                <a:effectLst/>
              </a:rPr>
              <a:t>   Estimula </a:t>
            </a:r>
            <a:r>
              <a:rPr lang="es-ES_tradnl" sz="1600" b="1">
                <a:effectLst/>
              </a:rPr>
              <a:t>c.  “I”</a:t>
            </a:r>
            <a:r>
              <a:rPr lang="es-ES_tradnl" sz="1600">
                <a:effectLst/>
              </a:rPr>
              <a:t>  duodeno</a:t>
            </a:r>
          </a:p>
          <a:p>
            <a:pPr algn="l"/>
            <a:endParaRPr lang="es-ES_tradnl" sz="1800">
              <a:effectLst/>
            </a:endParaRPr>
          </a:p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MONITOR</a:t>
            </a:r>
          </a:p>
          <a:p>
            <a:pPr algn="l"/>
            <a:endParaRPr lang="es-ES_tradnl" sz="1000">
              <a:effectLst/>
            </a:endParaRPr>
          </a:p>
          <a:p>
            <a:pPr algn="l"/>
            <a:r>
              <a:rPr lang="es-ES_tradnl" sz="1600">
                <a:effectLst/>
              </a:rPr>
              <a:t>    Producido por </a:t>
            </a:r>
            <a:r>
              <a:rPr lang="es-ES_tradnl" sz="1600" b="1">
                <a:effectLst/>
              </a:rPr>
              <a:t>páncreas</a:t>
            </a:r>
          </a:p>
          <a:p>
            <a:pPr algn="l"/>
            <a:r>
              <a:rPr lang="es-ES_tradnl" sz="1600">
                <a:effectLst/>
              </a:rPr>
              <a:t>    Estimula c. “</a:t>
            </a:r>
            <a:r>
              <a:rPr lang="es-ES_tradnl" sz="1600" b="1">
                <a:effectLst/>
              </a:rPr>
              <a:t>I</a:t>
            </a:r>
            <a:r>
              <a:rPr lang="es-ES_tradnl" sz="1600">
                <a:effectLst/>
              </a:rPr>
              <a:t>” duodeno</a:t>
            </a:r>
          </a:p>
          <a:p>
            <a:pPr algn="l"/>
            <a:endParaRPr lang="es-ES_tradnl" sz="1000">
              <a:effectLst/>
            </a:endParaRPr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611188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1976" name="Text Box 8"/>
          <p:cNvSpPr txBox="1">
            <a:spLocks noChangeArrowheads="1"/>
          </p:cNvSpPr>
          <p:nvPr/>
        </p:nvSpPr>
        <p:spPr bwMode="auto">
          <a:xfrm>
            <a:off x="5343525" y="3044825"/>
            <a:ext cx="1512888" cy="1128713"/>
          </a:xfrm>
          <a:prstGeom prst="rect">
            <a:avLst/>
          </a:prstGeom>
          <a:noFill/>
          <a:ln w="28575" algn="ctr">
            <a:solidFill>
              <a:srgbClr val="0066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Comida</a:t>
            </a:r>
          </a:p>
          <a:p>
            <a:pPr algn="l"/>
            <a:endParaRPr lang="es-ES" sz="1600">
              <a:effectLst/>
            </a:endParaRPr>
          </a:p>
          <a:p>
            <a:pPr algn="l"/>
            <a:r>
              <a:rPr lang="es-ES" sz="1600">
                <a:effectLst/>
              </a:rPr>
              <a:t>Péptido </a:t>
            </a:r>
          </a:p>
          <a:p>
            <a:pPr algn="l"/>
            <a:r>
              <a:rPr lang="es-ES" sz="1600">
                <a:effectLst/>
              </a:rPr>
              <a:t>liberador CCK</a:t>
            </a:r>
          </a:p>
        </p:txBody>
      </p:sp>
      <p:sp>
        <p:nvSpPr>
          <p:cNvPr id="211977" name="Rectangle 9"/>
          <p:cNvSpPr>
            <a:spLocks noChangeArrowheads="1"/>
          </p:cNvSpPr>
          <p:nvPr/>
        </p:nvSpPr>
        <p:spPr bwMode="auto">
          <a:xfrm>
            <a:off x="6432550" y="4581525"/>
            <a:ext cx="1081088" cy="609600"/>
          </a:xfrm>
          <a:prstGeom prst="rect">
            <a:avLst/>
          </a:prstGeom>
          <a:noFill/>
          <a:ln w="28575" algn="ctr">
            <a:solidFill>
              <a:srgbClr val="0066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Células I</a:t>
            </a:r>
          </a:p>
          <a:p>
            <a:pPr algn="l"/>
            <a:r>
              <a:rPr lang="es-ES" sz="1600" b="1">
                <a:effectLst/>
              </a:rPr>
              <a:t>duodeno</a:t>
            </a:r>
          </a:p>
        </p:txBody>
      </p:sp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7359650" y="3092450"/>
            <a:ext cx="1068388" cy="1098550"/>
          </a:xfrm>
          <a:prstGeom prst="rect">
            <a:avLst/>
          </a:prstGeom>
          <a:noFill/>
          <a:ln w="28575" algn="ctr">
            <a:solidFill>
              <a:srgbClr val="0066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Páncreas</a:t>
            </a:r>
          </a:p>
          <a:p>
            <a:pPr algn="l"/>
            <a:endParaRPr lang="es-ES" sz="1600">
              <a:effectLst/>
            </a:endParaRPr>
          </a:p>
          <a:p>
            <a:pPr algn="l"/>
            <a:r>
              <a:rPr lang="es-ES" sz="1600">
                <a:effectLst/>
              </a:rPr>
              <a:t>Péptido</a:t>
            </a:r>
          </a:p>
          <a:p>
            <a:pPr algn="l"/>
            <a:r>
              <a:rPr lang="es-ES" sz="1600">
                <a:effectLst/>
              </a:rPr>
              <a:t>monitor</a:t>
            </a:r>
          </a:p>
        </p:txBody>
      </p:sp>
      <p:sp>
        <p:nvSpPr>
          <p:cNvPr id="211979" name="Line 11"/>
          <p:cNvSpPr>
            <a:spLocks noChangeShapeType="1"/>
          </p:cNvSpPr>
          <p:nvPr/>
        </p:nvSpPr>
        <p:spPr bwMode="auto">
          <a:xfrm>
            <a:off x="5848350" y="33575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0" name="Line 12"/>
          <p:cNvSpPr>
            <a:spLocks noChangeShapeType="1"/>
          </p:cNvSpPr>
          <p:nvPr/>
        </p:nvSpPr>
        <p:spPr bwMode="auto">
          <a:xfrm>
            <a:off x="7791450" y="33575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1" name="Line 13"/>
          <p:cNvSpPr>
            <a:spLocks noChangeShapeType="1"/>
          </p:cNvSpPr>
          <p:nvPr/>
        </p:nvSpPr>
        <p:spPr bwMode="auto">
          <a:xfrm>
            <a:off x="6208713" y="4149725"/>
            <a:ext cx="4318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2" name="Line 14"/>
          <p:cNvSpPr>
            <a:spLocks noChangeShapeType="1"/>
          </p:cNvSpPr>
          <p:nvPr/>
        </p:nvSpPr>
        <p:spPr bwMode="auto">
          <a:xfrm flipH="1">
            <a:off x="7216775" y="4149725"/>
            <a:ext cx="35877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7740650" y="1341438"/>
            <a:ext cx="871538" cy="547687"/>
          </a:xfrm>
          <a:prstGeom prst="rect">
            <a:avLst/>
          </a:prstGeom>
          <a:solidFill>
            <a:srgbClr val="D9EDEF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>
                <a:effectLst/>
              </a:rPr>
              <a:t>CCK</a:t>
            </a:r>
          </a:p>
        </p:txBody>
      </p:sp>
      <p:sp>
        <p:nvSpPr>
          <p:cNvPr id="211984" name="AutoShape 16"/>
          <p:cNvSpPr>
            <a:spLocks noChangeArrowheads="1"/>
          </p:cNvSpPr>
          <p:nvPr/>
        </p:nvSpPr>
        <p:spPr bwMode="auto">
          <a:xfrm>
            <a:off x="6877050" y="5229225"/>
            <a:ext cx="215900" cy="576263"/>
          </a:xfrm>
          <a:prstGeom prst="down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5" name="Text Box 17"/>
          <p:cNvSpPr txBox="1">
            <a:spLocks noChangeArrowheads="1"/>
          </p:cNvSpPr>
          <p:nvPr/>
        </p:nvSpPr>
        <p:spPr bwMode="auto">
          <a:xfrm>
            <a:off x="6659563" y="5829300"/>
            <a:ext cx="682625" cy="425450"/>
          </a:xfrm>
          <a:prstGeom prst="rect">
            <a:avLst/>
          </a:prstGeom>
          <a:solidFill>
            <a:srgbClr val="9AD2D6"/>
          </a:solidFill>
          <a:ln w="28575" algn="ctr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/>
              </a:rPr>
              <a:t>CCK</a:t>
            </a:r>
          </a:p>
        </p:txBody>
      </p:sp>
      <p:sp>
        <p:nvSpPr>
          <p:cNvPr id="211986" name="Text Box 1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11987" name="Text Box 19"/>
          <p:cNvSpPr txBox="1">
            <a:spLocks noChangeArrowheads="1"/>
          </p:cNvSpPr>
          <p:nvPr/>
        </p:nvSpPr>
        <p:spPr bwMode="auto">
          <a:xfrm>
            <a:off x="6565900" y="903288"/>
            <a:ext cx="210978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EE753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GASTRINA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1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6" grpId="0" animBg="1"/>
      <p:bldP spid="211977" grpId="0" animBg="1"/>
      <p:bldP spid="211978" grpId="0" animBg="1"/>
      <p:bldP spid="211979" grpId="0" animBg="1"/>
      <p:bldP spid="211980" grpId="0" animBg="1"/>
      <p:bldP spid="211981" grpId="0" animBg="1"/>
      <p:bldP spid="211982" grpId="0" animBg="1"/>
      <p:bldP spid="211984" grpId="0" animBg="1"/>
      <p:bldP spid="211985" grpId="0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5075238" y="1268413"/>
            <a:ext cx="574675" cy="563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995" name="Rectangle 3"/>
          <p:cNvSpPr>
            <a:spLocks noChangeArrowheads="1"/>
          </p:cNvSpPr>
          <p:nvPr/>
        </p:nvSpPr>
        <p:spPr bwMode="auto">
          <a:xfrm>
            <a:off x="2770188" y="3357563"/>
            <a:ext cx="935037" cy="563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3348038" y="1368425"/>
            <a:ext cx="2449512" cy="547688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800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2023866" y="2085974"/>
            <a:ext cx="5096267" cy="3662541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b="1" dirty="0">
              <a:effectLst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Contracción vesícula y relajación 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Esf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Oddi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200000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1800" dirty="0">
                <a:effectLst/>
              </a:rPr>
              <a:t>secreción BILIS a </a:t>
            </a:r>
            <a:r>
              <a:rPr lang="es-ES_tradnl" sz="1800" dirty="0" smtClean="0">
                <a:effectLst/>
              </a:rPr>
              <a:t>duodeno, c. </a:t>
            </a:r>
            <a:r>
              <a:rPr lang="es-ES_tradnl" sz="1800" dirty="0" err="1">
                <a:effectLst/>
              </a:rPr>
              <a:t>m</a:t>
            </a:r>
            <a:r>
              <a:rPr lang="es-ES_tradnl" sz="1800" dirty="0" err="1" smtClean="0">
                <a:effectLst/>
              </a:rPr>
              <a:t>usc</a:t>
            </a:r>
            <a:r>
              <a:rPr lang="es-ES_tradnl" sz="1800" dirty="0" smtClean="0">
                <a:effectLst/>
              </a:rPr>
              <a:t>. liso</a:t>
            </a:r>
            <a:endParaRPr lang="es-ES_tradnl" sz="1800" dirty="0">
              <a:effectLst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>
              <a:effectLst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Secreción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enzimas pancreáticas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</a:p>
          <a:p>
            <a:pPr algn="l">
              <a:buClr>
                <a:srgbClr val="CC0000"/>
              </a:buClr>
              <a:buSzPct val="200000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</a:t>
            </a:r>
            <a:r>
              <a:rPr lang="es-ES_tradnl" sz="1800" dirty="0">
                <a:effectLst/>
                <a:cs typeface="Times New Roman" pitchFamily="18" charset="0"/>
              </a:rPr>
              <a:t>al duodeno, c. </a:t>
            </a:r>
            <a:r>
              <a:rPr lang="es-ES_tradnl" sz="1800" dirty="0" err="1">
                <a:effectLst/>
                <a:cs typeface="Times New Roman" pitchFamily="18" charset="0"/>
              </a:rPr>
              <a:t>acinares</a:t>
            </a:r>
            <a:endParaRPr lang="es-ES_tradnl" sz="1800" dirty="0">
              <a:effectLst/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>
              <a:effectLst/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Secreción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enteropeptidasa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</a:p>
          <a:p>
            <a:pPr algn="l">
              <a:buClr>
                <a:srgbClr val="CC0000"/>
              </a:buClr>
              <a:buSzPct val="200000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</a:t>
            </a:r>
            <a:r>
              <a:rPr lang="es-ES_tradnl" sz="1600" b="1" dirty="0">
                <a:effectLst/>
                <a:cs typeface="Times New Roman" pitchFamily="18" charset="0"/>
              </a:rPr>
              <a:t>m. apical </a:t>
            </a:r>
            <a:r>
              <a:rPr lang="es-ES_tradnl" sz="1600" b="1" dirty="0" err="1">
                <a:effectLst/>
                <a:cs typeface="Times New Roman" pitchFamily="18" charset="0"/>
              </a:rPr>
              <a:t>enterocitos</a:t>
            </a:r>
            <a:endParaRPr lang="es-ES_tradnl" sz="1600" b="1" dirty="0">
              <a:effectLst/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b="1" dirty="0">
              <a:effectLst/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Inhibe vaciamiento gástrico</a:t>
            </a: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Aumenta acción secretina en páncreas</a:t>
            </a: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Acción trófica sobre páncreas exocrino</a:t>
            </a:r>
          </a:p>
          <a:p>
            <a:pPr algn="l">
              <a:buClr>
                <a:srgbClr val="CC0000"/>
              </a:buClr>
              <a:buSzPct val="20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213000" name="Text Box 8"/>
          <p:cNvSpPr txBox="1">
            <a:spLocks noChangeArrowheads="1"/>
          </p:cNvSpPr>
          <p:nvPr/>
        </p:nvSpPr>
        <p:spPr bwMode="auto">
          <a:xfrm>
            <a:off x="1153498" y="846137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3002" name="Text Box 10"/>
          <p:cNvSpPr txBox="1">
            <a:spLocks noChangeArrowheads="1"/>
          </p:cNvSpPr>
          <p:nvPr/>
        </p:nvSpPr>
        <p:spPr bwMode="auto">
          <a:xfrm>
            <a:off x="6804025" y="908050"/>
            <a:ext cx="1871663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GASTRINA</a:t>
            </a:r>
          </a:p>
        </p:txBody>
      </p:sp>
      <p:sp>
        <p:nvSpPr>
          <p:cNvPr id="213005" name="Text Box 13"/>
          <p:cNvSpPr txBox="1">
            <a:spLocks noChangeArrowheads="1"/>
          </p:cNvSpPr>
          <p:nvPr/>
        </p:nvSpPr>
        <p:spPr bwMode="auto">
          <a:xfrm>
            <a:off x="7740650" y="1341438"/>
            <a:ext cx="871538" cy="547687"/>
          </a:xfrm>
          <a:prstGeom prst="rect">
            <a:avLst/>
          </a:prstGeom>
          <a:solidFill>
            <a:srgbClr val="D9EDEF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>
                <a:effectLst/>
              </a:rPr>
              <a:t>CCK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 descr="CCK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862013"/>
            <a:ext cx="6848475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0947" name="Rectangle 3"/>
          <p:cNvSpPr>
            <a:spLocks noChangeArrowheads="1"/>
          </p:cNvSpPr>
          <p:nvPr/>
        </p:nvSpPr>
        <p:spPr bwMode="auto">
          <a:xfrm>
            <a:off x="1187450" y="979488"/>
            <a:ext cx="338455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48" name="Rectangle 4"/>
          <p:cNvSpPr>
            <a:spLocks noChangeArrowheads="1"/>
          </p:cNvSpPr>
          <p:nvPr/>
        </p:nvSpPr>
        <p:spPr bwMode="auto">
          <a:xfrm>
            <a:off x="2771775" y="3141663"/>
            <a:ext cx="1122363" cy="287337"/>
          </a:xfrm>
          <a:prstGeom prst="rect">
            <a:avLst/>
          </a:prstGeom>
          <a:solidFill>
            <a:srgbClr val="8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49" name="Rectangle 5"/>
          <p:cNvSpPr>
            <a:spLocks noChangeArrowheads="1"/>
          </p:cNvSpPr>
          <p:nvPr/>
        </p:nvSpPr>
        <p:spPr bwMode="auto">
          <a:xfrm>
            <a:off x="2627313" y="3429000"/>
            <a:ext cx="1584325" cy="287338"/>
          </a:xfrm>
          <a:prstGeom prst="rect">
            <a:avLst/>
          </a:prstGeom>
          <a:solidFill>
            <a:srgbClr val="8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50" name="Rectangle 6"/>
          <p:cNvSpPr>
            <a:spLocks noChangeArrowheads="1"/>
          </p:cNvSpPr>
          <p:nvPr/>
        </p:nvSpPr>
        <p:spPr bwMode="auto">
          <a:xfrm>
            <a:off x="3059113" y="3716338"/>
            <a:ext cx="504825" cy="433387"/>
          </a:xfrm>
          <a:prstGeom prst="rect">
            <a:avLst/>
          </a:prstGeom>
          <a:solidFill>
            <a:srgbClr val="93FF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51" name="Rectangle 7"/>
          <p:cNvSpPr>
            <a:spLocks noChangeArrowheads="1"/>
          </p:cNvSpPr>
          <p:nvPr/>
        </p:nvSpPr>
        <p:spPr bwMode="auto">
          <a:xfrm>
            <a:off x="6372225" y="1484313"/>
            <a:ext cx="1079500" cy="2889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>
                <a:effectLst/>
              </a:rPr>
              <a:t>Estómago</a:t>
            </a:r>
          </a:p>
        </p:txBody>
      </p:sp>
      <p:sp>
        <p:nvSpPr>
          <p:cNvPr id="210952" name="Rectangle 8"/>
          <p:cNvSpPr>
            <a:spLocks noChangeArrowheads="1"/>
          </p:cNvSpPr>
          <p:nvPr/>
        </p:nvSpPr>
        <p:spPr bwMode="auto">
          <a:xfrm>
            <a:off x="5148263" y="4797425"/>
            <a:ext cx="1295400" cy="287338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53" name="Text Box 9"/>
          <p:cNvSpPr txBox="1">
            <a:spLocks noChangeArrowheads="1"/>
          </p:cNvSpPr>
          <p:nvPr/>
        </p:nvSpPr>
        <p:spPr bwMode="auto">
          <a:xfrm>
            <a:off x="5292725" y="4724400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4005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Enzimas</a:t>
            </a:r>
          </a:p>
        </p:txBody>
      </p:sp>
      <p:sp>
        <p:nvSpPr>
          <p:cNvPr id="210954" name="Rectangle 10"/>
          <p:cNvSpPr>
            <a:spLocks noChangeArrowheads="1"/>
          </p:cNvSpPr>
          <p:nvPr/>
        </p:nvSpPr>
        <p:spPr bwMode="auto">
          <a:xfrm>
            <a:off x="6084888" y="3789363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55" name="Text Box 11"/>
          <p:cNvSpPr txBox="1">
            <a:spLocks noChangeArrowheads="1"/>
          </p:cNvSpPr>
          <p:nvPr/>
        </p:nvSpPr>
        <p:spPr bwMode="auto">
          <a:xfrm>
            <a:off x="5834063" y="3638550"/>
            <a:ext cx="13303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Páncreas </a:t>
            </a:r>
          </a:p>
        </p:txBody>
      </p:sp>
      <p:sp>
        <p:nvSpPr>
          <p:cNvPr id="210956" name="Text Box 12"/>
          <p:cNvSpPr txBox="1">
            <a:spLocks noChangeArrowheads="1"/>
          </p:cNvSpPr>
          <p:nvPr/>
        </p:nvSpPr>
        <p:spPr bwMode="auto">
          <a:xfrm>
            <a:off x="539750" y="4941888"/>
            <a:ext cx="2160588" cy="1343025"/>
          </a:xfrm>
          <a:prstGeom prst="rect">
            <a:avLst/>
          </a:prstGeom>
          <a:solidFill>
            <a:srgbClr val="BBDDFF"/>
          </a:solidFill>
          <a:ln w="28575">
            <a:solidFill>
              <a:srgbClr val="0070E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Inhibición</a:t>
            </a:r>
            <a:r>
              <a:rPr lang="es-ES" sz="1600">
                <a:effectLst/>
              </a:rPr>
              <a:t>:</a:t>
            </a:r>
          </a:p>
          <a:p>
            <a:pPr algn="l"/>
            <a:r>
              <a:rPr lang="es-ES" sz="1600">
                <a:effectLst/>
              </a:rPr>
              <a:t>Cuando la comida avanza</a:t>
            </a:r>
          </a:p>
          <a:p>
            <a:pPr algn="l"/>
            <a:r>
              <a:rPr lang="es-ES" sz="1600" b="1">
                <a:solidFill>
                  <a:schemeClr val="accent2"/>
                </a:solidFill>
                <a:effectLst/>
              </a:rPr>
              <a:t>Retroalimentación positiva</a:t>
            </a:r>
          </a:p>
        </p:txBody>
      </p:sp>
      <p:sp>
        <p:nvSpPr>
          <p:cNvPr id="210957" name="Text Box 13"/>
          <p:cNvSpPr txBox="1">
            <a:spLocks noChangeArrowheads="1"/>
          </p:cNvSpPr>
          <p:nvPr/>
        </p:nvSpPr>
        <p:spPr bwMode="auto">
          <a:xfrm>
            <a:off x="6948488" y="4700588"/>
            <a:ext cx="911225" cy="395287"/>
          </a:xfrm>
          <a:prstGeom prst="rect">
            <a:avLst/>
          </a:prstGeom>
          <a:solidFill>
            <a:srgbClr val="F4D4E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Acinos</a:t>
            </a:r>
          </a:p>
        </p:txBody>
      </p:sp>
      <p:sp>
        <p:nvSpPr>
          <p:cNvPr id="210958" name="Rectangle 14"/>
          <p:cNvSpPr>
            <a:spLocks noChangeArrowheads="1"/>
          </p:cNvSpPr>
          <p:nvPr/>
        </p:nvSpPr>
        <p:spPr bwMode="auto">
          <a:xfrm>
            <a:off x="1835150" y="2060575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EE753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0959" name="Text Box 15"/>
          <p:cNvSpPr txBox="1">
            <a:spLocks noChangeArrowheads="1"/>
          </p:cNvSpPr>
          <p:nvPr/>
        </p:nvSpPr>
        <p:spPr bwMode="auto">
          <a:xfrm>
            <a:off x="1692275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0960" name="Text Box 16"/>
          <p:cNvSpPr txBox="1">
            <a:spLocks noChangeArrowheads="1"/>
          </p:cNvSpPr>
          <p:nvPr/>
        </p:nvSpPr>
        <p:spPr bwMode="auto">
          <a:xfrm>
            <a:off x="1116013" y="3789363"/>
            <a:ext cx="1020762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Sangre</a:t>
            </a:r>
          </a:p>
        </p:txBody>
      </p:sp>
      <p:sp>
        <p:nvSpPr>
          <p:cNvPr id="210962" name="Text Box 18"/>
          <p:cNvSpPr txBox="1">
            <a:spLocks noChangeArrowheads="1"/>
          </p:cNvSpPr>
          <p:nvPr/>
        </p:nvSpPr>
        <p:spPr bwMode="auto">
          <a:xfrm>
            <a:off x="733425" y="739775"/>
            <a:ext cx="871538" cy="547688"/>
          </a:xfrm>
          <a:prstGeom prst="rect">
            <a:avLst/>
          </a:prstGeom>
          <a:solidFill>
            <a:srgbClr val="D9EDEF"/>
          </a:solidFill>
          <a:ln w="28575">
            <a:solidFill>
              <a:srgbClr val="EE753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>
                <a:effectLst/>
              </a:rPr>
              <a:t>CCK</a:t>
            </a:r>
          </a:p>
        </p:txBody>
      </p:sp>
      <p:sp>
        <p:nvSpPr>
          <p:cNvPr id="210963" name="Rectangle 19"/>
          <p:cNvSpPr>
            <a:spLocks noChangeArrowheads="1"/>
          </p:cNvSpPr>
          <p:nvPr/>
        </p:nvSpPr>
        <p:spPr bwMode="auto">
          <a:xfrm>
            <a:off x="4932363" y="2420938"/>
            <a:ext cx="10080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64" name="Rectangle 20"/>
          <p:cNvSpPr>
            <a:spLocks noChangeArrowheads="1"/>
          </p:cNvSpPr>
          <p:nvPr/>
        </p:nvSpPr>
        <p:spPr bwMode="auto">
          <a:xfrm>
            <a:off x="4859338" y="2493963"/>
            <a:ext cx="936625" cy="358775"/>
          </a:xfrm>
          <a:prstGeom prst="rect">
            <a:avLst/>
          </a:prstGeom>
          <a:noFill/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D5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1">
                <a:effectLst/>
              </a:rPr>
              <a:t> C. “I”   </a:t>
            </a:r>
          </a:p>
        </p:txBody>
      </p:sp>
      <p:sp>
        <p:nvSpPr>
          <p:cNvPr id="210965" name="Rectangle 21"/>
          <p:cNvSpPr>
            <a:spLocks noChangeArrowheads="1"/>
          </p:cNvSpPr>
          <p:nvPr/>
        </p:nvSpPr>
        <p:spPr bwMode="auto">
          <a:xfrm>
            <a:off x="2339975" y="3429000"/>
            <a:ext cx="2873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66" name="Rectangle 22"/>
          <p:cNvSpPr>
            <a:spLocks noChangeArrowheads="1"/>
          </p:cNvSpPr>
          <p:nvPr/>
        </p:nvSpPr>
        <p:spPr bwMode="auto">
          <a:xfrm>
            <a:off x="4211638" y="3429000"/>
            <a:ext cx="1444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0967" name="Text Box 23"/>
          <p:cNvSpPr txBox="1">
            <a:spLocks noChangeArrowheads="1"/>
          </p:cNvSpPr>
          <p:nvPr/>
        </p:nvSpPr>
        <p:spPr bwMode="auto">
          <a:xfrm>
            <a:off x="2411413" y="2997200"/>
            <a:ext cx="2232025" cy="1098550"/>
          </a:xfrm>
          <a:prstGeom prst="rect">
            <a:avLst/>
          </a:prstGeom>
          <a:solidFill>
            <a:srgbClr val="FFD5E3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Estímulo:</a:t>
            </a:r>
          </a:p>
          <a:p>
            <a:pPr algn="l"/>
            <a:r>
              <a:rPr lang="es-ES" sz="1600">
                <a:effectLst/>
              </a:rPr>
              <a:t>Péptidos, aa y grasa parcialmente digeridos</a:t>
            </a:r>
          </a:p>
        </p:txBody>
      </p:sp>
      <p:sp>
        <p:nvSpPr>
          <p:cNvPr id="210969" name="Text Box 25"/>
          <p:cNvSpPr txBox="1">
            <a:spLocks noChangeArrowheads="1"/>
          </p:cNvSpPr>
          <p:nvPr/>
        </p:nvSpPr>
        <p:spPr bwMode="auto">
          <a:xfrm>
            <a:off x="1979613" y="1989138"/>
            <a:ext cx="635000" cy="39528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CCK</a:t>
            </a:r>
          </a:p>
        </p:txBody>
      </p:sp>
      <p:sp>
        <p:nvSpPr>
          <p:cNvPr id="210970" name="Text Box 26"/>
          <p:cNvSpPr txBox="1">
            <a:spLocks noChangeArrowheads="1"/>
          </p:cNvSpPr>
          <p:nvPr/>
        </p:nvSpPr>
        <p:spPr bwMode="auto">
          <a:xfrm>
            <a:off x="4176713" y="1844675"/>
            <a:ext cx="134461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  Duodeno  </a:t>
            </a:r>
          </a:p>
        </p:txBody>
      </p:sp>
      <p:sp>
        <p:nvSpPr>
          <p:cNvPr id="210971" name="Text Box 27"/>
          <p:cNvSpPr txBox="1">
            <a:spLocks noChangeArrowheads="1"/>
          </p:cNvSpPr>
          <p:nvPr/>
        </p:nvSpPr>
        <p:spPr bwMode="auto">
          <a:xfrm>
            <a:off x="684213" y="1341438"/>
            <a:ext cx="112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Sobre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páncreas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56" grpId="0" animBg="1"/>
      <p:bldP spid="210957" grpId="0" animBg="1"/>
      <p:bldP spid="210964" grpId="0" animBg="1"/>
      <p:bldP spid="210967" grpId="0" animBg="1"/>
      <p:bldP spid="210969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2984500" y="2205038"/>
            <a:ext cx="31750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SECRETINA</a:t>
            </a:r>
          </a:p>
        </p:txBody>
      </p:sp>
      <p:sp>
        <p:nvSpPr>
          <p:cNvPr id="214019" name="Text Box 3"/>
          <p:cNvSpPr txBox="1">
            <a:spLocks noChangeArrowheads="1"/>
          </p:cNvSpPr>
          <p:nvPr/>
        </p:nvSpPr>
        <p:spPr bwMode="auto">
          <a:xfrm>
            <a:off x="2420938" y="2781300"/>
            <a:ext cx="4445000" cy="2252663"/>
          </a:xfrm>
          <a:prstGeom prst="rect">
            <a:avLst/>
          </a:prstGeom>
          <a:solidFill>
            <a:srgbClr val="E4F3F4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endParaRPr lang="es-ES" sz="1000" dirty="0">
              <a:effectLst/>
            </a:endParaRPr>
          </a:p>
          <a:p>
            <a:pPr algn="l"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Secretina</a:t>
            </a:r>
          </a:p>
          <a:p>
            <a:pPr algn="l">
              <a:buFontTx/>
              <a:buChar char="•"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Péptido intestinal </a:t>
            </a:r>
            <a:r>
              <a:rPr lang="es-ES" sz="2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vasoactivo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VIP</a:t>
            </a:r>
          </a:p>
          <a:p>
            <a:pPr algn="l">
              <a:buFontTx/>
              <a:buChar char="•"/>
            </a:pPr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" sz="2000" dirty="0">
                <a:effectLst/>
              </a:rPr>
              <a:t> Péptido inhibidor gástrico GIP</a:t>
            </a:r>
          </a:p>
          <a:p>
            <a:pPr algn="l">
              <a:buFontTx/>
              <a:buChar char="•"/>
            </a:pPr>
            <a:endParaRPr lang="es-ES" sz="1400" dirty="0">
              <a:effectLst/>
            </a:endParaRPr>
          </a:p>
          <a:p>
            <a:pPr algn="l">
              <a:buFontTx/>
              <a:buChar char="•"/>
            </a:pPr>
            <a:r>
              <a:rPr lang="es-ES" sz="2000" dirty="0">
                <a:effectLst/>
              </a:rPr>
              <a:t> </a:t>
            </a:r>
            <a:r>
              <a:rPr lang="es-ES" sz="2000" dirty="0" err="1">
                <a:effectLst/>
              </a:rPr>
              <a:t>Enteroglucagon</a:t>
            </a:r>
            <a:r>
              <a:rPr lang="es-ES" sz="2000" dirty="0">
                <a:effectLst/>
              </a:rPr>
              <a:t> GLP-1</a:t>
            </a:r>
          </a:p>
          <a:p>
            <a:pPr algn="l">
              <a:buFontTx/>
              <a:buChar char="•"/>
            </a:pPr>
            <a:endParaRPr lang="es-ES" sz="1000" dirty="0">
              <a:effectLst/>
            </a:endParaRPr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6467719" y="3907631"/>
            <a:ext cx="190023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Sist. AC AMPc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1463675" y="1484313"/>
            <a:ext cx="1731963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SECRETINA</a:t>
            </a:r>
          </a:p>
        </p:txBody>
      </p:sp>
      <p:sp>
        <p:nvSpPr>
          <p:cNvPr id="215043" name="Rectangle 3"/>
          <p:cNvSpPr>
            <a:spLocks noChangeArrowheads="1"/>
          </p:cNvSpPr>
          <p:nvPr/>
        </p:nvSpPr>
        <p:spPr bwMode="auto">
          <a:xfrm>
            <a:off x="3635375" y="476250"/>
            <a:ext cx="230505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1476375" y="4235450"/>
            <a:ext cx="1308100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1528763" y="5075238"/>
            <a:ext cx="1530350" cy="336550"/>
          </a:xfrm>
          <a:prstGeom prst="rect">
            <a:avLst/>
          </a:prstGeom>
          <a:solidFill>
            <a:srgbClr val="BBD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2F2F8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INHIBICIÓN</a:t>
            </a: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1476375" y="2474913"/>
            <a:ext cx="10175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6770688" y="1402606"/>
            <a:ext cx="17303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0E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“El Bombero </a:t>
            </a: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apaga fuego”</a:t>
            </a:r>
          </a:p>
        </p:txBody>
      </p:sp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3419475" y="2457450"/>
            <a:ext cx="1882775" cy="395288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C. “S” duodeno</a:t>
            </a:r>
          </a:p>
        </p:txBody>
      </p:sp>
      <p:sp>
        <p:nvSpPr>
          <p:cNvPr id="215049" name="Text Box 9"/>
          <p:cNvSpPr txBox="1">
            <a:spLocks noChangeArrowheads="1"/>
          </p:cNvSpPr>
          <p:nvPr/>
        </p:nvSpPr>
        <p:spPr bwMode="auto">
          <a:xfrm>
            <a:off x="1476375" y="3011488"/>
            <a:ext cx="12636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SÍNTESIS</a:t>
            </a:r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3419475" y="2992438"/>
            <a:ext cx="3008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/>
              </a:rPr>
              <a:t>Preprohormona, péptido 27 aa</a:t>
            </a:r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6877050" y="2349500"/>
            <a:ext cx="15081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/>
              </a:rPr>
              <a:t>1era hormona </a:t>
            </a:r>
          </a:p>
          <a:p>
            <a:pPr algn="l"/>
            <a:r>
              <a:rPr lang="es-ES" sz="1600">
                <a:effectLst/>
              </a:rPr>
              <a:t>descrita 1902</a:t>
            </a:r>
          </a:p>
        </p:txBody>
      </p:sp>
      <p:sp>
        <p:nvSpPr>
          <p:cNvPr id="215052" name="Text Box 12"/>
          <p:cNvSpPr txBox="1">
            <a:spLocks noChangeArrowheads="1"/>
          </p:cNvSpPr>
          <p:nvPr/>
        </p:nvSpPr>
        <p:spPr bwMode="auto">
          <a:xfrm>
            <a:off x="1484313" y="3500438"/>
            <a:ext cx="150336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</p:txBody>
      </p:sp>
      <p:sp>
        <p:nvSpPr>
          <p:cNvPr id="215053" name="Text Box 13"/>
          <p:cNvSpPr txBox="1">
            <a:spLocks noChangeArrowheads="1"/>
          </p:cNvSpPr>
          <p:nvPr/>
        </p:nvSpPr>
        <p:spPr bwMode="auto">
          <a:xfrm>
            <a:off x="3387725" y="3500438"/>
            <a:ext cx="24431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/>
              </a:rPr>
              <a:t>Acoplados </a:t>
            </a:r>
            <a:r>
              <a:rPr lang="es-ES" sz="1600" b="1">
                <a:effectLst/>
              </a:rPr>
              <a:t>sistema AC,</a:t>
            </a:r>
            <a:r>
              <a:rPr lang="es-ES" sz="1600">
                <a:effectLst/>
              </a:rPr>
              <a:t> </a:t>
            </a:r>
          </a:p>
          <a:p>
            <a:pPr algn="l"/>
            <a:r>
              <a:rPr lang="es-ES" sz="1600">
                <a:effectLst/>
              </a:rPr>
              <a:t>2do mensajero AMPc</a:t>
            </a:r>
          </a:p>
        </p:txBody>
      </p:sp>
      <p:sp>
        <p:nvSpPr>
          <p:cNvPr id="215054" name="Text Box 14"/>
          <p:cNvSpPr txBox="1">
            <a:spLocks noChangeArrowheads="1"/>
          </p:cNvSpPr>
          <p:nvPr/>
        </p:nvSpPr>
        <p:spPr bwMode="auto">
          <a:xfrm>
            <a:off x="3419475" y="4216400"/>
            <a:ext cx="318135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pH ácido </a:t>
            </a:r>
            <a:r>
              <a:rPr lang="es-ES" sz="1800" dirty="0">
                <a:effectLst/>
              </a:rPr>
              <a:t>duodeno</a:t>
            </a:r>
          </a:p>
          <a:p>
            <a:pPr algn="l"/>
            <a:r>
              <a:rPr lang="es-ES" sz="1600" dirty="0">
                <a:effectLst/>
              </a:rPr>
              <a:t>Productos de digestión proteica</a:t>
            </a:r>
          </a:p>
        </p:txBody>
      </p:sp>
      <p:sp>
        <p:nvSpPr>
          <p:cNvPr id="215055" name="Text Box 15"/>
          <p:cNvSpPr txBox="1">
            <a:spLocks noChangeArrowheads="1"/>
          </p:cNvSpPr>
          <p:nvPr/>
        </p:nvSpPr>
        <p:spPr bwMode="auto">
          <a:xfrm>
            <a:off x="3387725" y="5008563"/>
            <a:ext cx="30670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pH alcalino</a:t>
            </a:r>
            <a:r>
              <a:rPr lang="es-ES" sz="1600">
                <a:effectLst/>
              </a:rPr>
              <a:t> en luz duodenal </a:t>
            </a:r>
          </a:p>
          <a:p>
            <a:pPr algn="l"/>
            <a:r>
              <a:rPr lang="es-ES" sz="1600">
                <a:effectLst/>
              </a:rPr>
              <a:t>Retroalimentación </a:t>
            </a:r>
            <a:r>
              <a:rPr lang="es-ES" sz="16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NEGATIVA</a:t>
            </a:r>
          </a:p>
        </p:txBody>
      </p:sp>
      <p:sp>
        <p:nvSpPr>
          <p:cNvPr id="215058" name="Text Box 18"/>
          <p:cNvSpPr txBox="1">
            <a:spLocks noChangeArrowheads="1"/>
          </p:cNvSpPr>
          <p:nvPr/>
        </p:nvSpPr>
        <p:spPr bwMode="auto">
          <a:xfrm>
            <a:off x="6659563" y="908050"/>
            <a:ext cx="2016125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SECRETINA</a:t>
            </a:r>
          </a:p>
        </p:txBody>
      </p:sp>
      <p:sp>
        <p:nvSpPr>
          <p:cNvPr id="215060" name="Text Box 20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15061" name="Text Box 21"/>
          <p:cNvSpPr txBox="1">
            <a:spLocks noChangeArrowheads="1"/>
          </p:cNvSpPr>
          <p:nvPr/>
        </p:nvSpPr>
        <p:spPr bwMode="auto">
          <a:xfrm>
            <a:off x="604838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5062" name="Text Box 22"/>
          <p:cNvSpPr txBox="1">
            <a:spLocks noChangeArrowheads="1"/>
          </p:cNvSpPr>
          <p:nvPr/>
        </p:nvSpPr>
        <p:spPr bwMode="auto">
          <a:xfrm>
            <a:off x="3347864" y="1519957"/>
            <a:ext cx="190023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Sist. AC AMPc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708236" y="476250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4" grpId="0" animBg="1"/>
      <p:bldP spid="215045" grpId="0" animBg="1"/>
      <p:bldP spid="215046" grpId="0" animBg="1"/>
      <p:bldP spid="215047" grpId="0" animBg="1"/>
      <p:bldP spid="215048" grpId="0" animBg="1"/>
      <p:bldP spid="215049" grpId="0" animBg="1"/>
      <p:bldP spid="215050" grpId="0"/>
      <p:bldP spid="215052" grpId="0" animBg="1"/>
      <p:bldP spid="215053" grpId="0"/>
      <p:bldP spid="215054" grpId="0"/>
      <p:bldP spid="2150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1042988" y="2147888"/>
            <a:ext cx="3529012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1938" indent="-261938" algn="l">
              <a:defRPr>
                <a:solidFill>
                  <a:schemeClr val="tx1"/>
                </a:solidFill>
                <a:latin typeface="Arial" charset="0"/>
              </a:defRPr>
            </a:lvl1pPr>
            <a:lvl2pPr marL="108585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722438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359025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95613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45281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91001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36721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82441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TEMA 2</a:t>
            </a:r>
          </a:p>
          <a:p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REGULACIÓN NEURAL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282575">
              <a:buFont typeface="Arial" pitchFamily="34" charset="0"/>
              <a:buChar char="•"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SN ENTÉRICO</a:t>
            </a:r>
          </a:p>
          <a:p>
            <a:pPr marL="342900" indent="282575">
              <a:buFont typeface="Arial" pitchFamily="34" charset="0"/>
              <a:buChar char="•"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SN 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AUTÓNOMO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I2. REFLEJOS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  <a:p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I3.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DOLOR VISCERAL</a:t>
            </a: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4859338" y="981075"/>
            <a:ext cx="2841625" cy="485775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pic>
        <p:nvPicPr>
          <p:cNvPr id="117766" name="Picture 6" descr="gutthumb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557338"/>
            <a:ext cx="2828925" cy="43783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ChangeArrowheads="1"/>
          </p:cNvSpPr>
          <p:nvPr/>
        </p:nvSpPr>
        <p:spPr bwMode="auto">
          <a:xfrm>
            <a:off x="2124075" y="6021388"/>
            <a:ext cx="2735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091" name="Rectangle 3"/>
          <p:cNvSpPr>
            <a:spLocks noChangeArrowheads="1"/>
          </p:cNvSpPr>
          <p:nvPr/>
        </p:nvSpPr>
        <p:spPr bwMode="auto">
          <a:xfrm>
            <a:off x="3635375" y="476250"/>
            <a:ext cx="230505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3686175" y="1628775"/>
            <a:ext cx="1800225" cy="425450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2324894" y="2205038"/>
            <a:ext cx="4892686" cy="3323987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endParaRPr lang="es-ES_tradnl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</a:t>
            </a:r>
            <a:r>
              <a:rPr lang="es-ES_tradnl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pancreática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acuosa alcalina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Secreción </a:t>
            </a:r>
            <a:r>
              <a:rPr lang="es-ES_tradnl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bilis alcalina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Disminuye secreción gástrica ácida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Disminuye vaciamiento gástrico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 acción CCK en páncreas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Inhibe acción de gastrina en estómago</a:t>
            </a: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16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 secreción de insulina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094" name="Text Box 6"/>
          <p:cNvSpPr txBox="1">
            <a:spLocks noChangeArrowheads="1"/>
          </p:cNvSpPr>
          <p:nvPr/>
        </p:nvSpPr>
        <p:spPr bwMode="auto">
          <a:xfrm>
            <a:off x="996950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1331913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7096" name="Text Box 8"/>
          <p:cNvSpPr txBox="1">
            <a:spLocks noChangeArrowheads="1"/>
          </p:cNvSpPr>
          <p:nvPr/>
        </p:nvSpPr>
        <p:spPr bwMode="auto">
          <a:xfrm>
            <a:off x="1644650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7098" name="Text Box 10"/>
          <p:cNvSpPr txBox="1">
            <a:spLocks noChangeArrowheads="1"/>
          </p:cNvSpPr>
          <p:nvPr/>
        </p:nvSpPr>
        <p:spPr bwMode="auto">
          <a:xfrm>
            <a:off x="6659563" y="908050"/>
            <a:ext cx="2016125" cy="365125"/>
          </a:xfrm>
          <a:prstGeom prst="rect">
            <a:avLst/>
          </a:prstGeom>
          <a:solidFill>
            <a:srgbClr val="D7BAE4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SECRETINA</a:t>
            </a:r>
          </a:p>
        </p:txBody>
      </p:sp>
      <p:sp>
        <p:nvSpPr>
          <p:cNvPr id="217101" name="Text Box 13"/>
          <p:cNvSpPr txBox="1">
            <a:spLocks noChangeArrowheads="1"/>
          </p:cNvSpPr>
          <p:nvPr/>
        </p:nvSpPr>
        <p:spPr bwMode="auto">
          <a:xfrm>
            <a:off x="7092950" y="1341438"/>
            <a:ext cx="1581150" cy="395287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SECRETINA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2014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6" name="Picture 2" descr="SECRET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985838"/>
            <a:ext cx="6848475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067" name="Rectangle 3"/>
          <p:cNvSpPr>
            <a:spLocks noChangeArrowheads="1"/>
          </p:cNvSpPr>
          <p:nvPr/>
        </p:nvSpPr>
        <p:spPr bwMode="auto">
          <a:xfrm>
            <a:off x="2101850" y="1249363"/>
            <a:ext cx="172878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1525588" y="4129088"/>
            <a:ext cx="10080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effectLst/>
            </a:endParaRPr>
          </a:p>
        </p:txBody>
      </p:sp>
      <p:sp>
        <p:nvSpPr>
          <p:cNvPr id="216069" name="Text Box 5"/>
          <p:cNvSpPr txBox="1">
            <a:spLocks noChangeArrowheads="1"/>
          </p:cNvSpPr>
          <p:nvPr/>
        </p:nvSpPr>
        <p:spPr bwMode="auto">
          <a:xfrm>
            <a:off x="1885950" y="3429000"/>
            <a:ext cx="808038" cy="395288"/>
          </a:xfrm>
          <a:prstGeom prst="rect">
            <a:avLst/>
          </a:prstGeom>
          <a:solidFill>
            <a:schemeClr val="bg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C.“S”</a:t>
            </a:r>
          </a:p>
        </p:txBody>
      </p:sp>
      <p:sp>
        <p:nvSpPr>
          <p:cNvPr id="216070" name="Rectangle 6"/>
          <p:cNvSpPr>
            <a:spLocks noChangeArrowheads="1"/>
          </p:cNvSpPr>
          <p:nvPr/>
        </p:nvSpPr>
        <p:spPr bwMode="auto">
          <a:xfrm>
            <a:off x="2700338" y="5300663"/>
            <a:ext cx="625475" cy="433387"/>
          </a:xfrm>
          <a:prstGeom prst="rect">
            <a:avLst/>
          </a:prstGeom>
          <a:solidFill>
            <a:srgbClr val="8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71" name="Text Box 7"/>
          <p:cNvSpPr txBox="1">
            <a:spLocks noChangeArrowheads="1"/>
          </p:cNvSpPr>
          <p:nvPr/>
        </p:nvSpPr>
        <p:spPr bwMode="auto">
          <a:xfrm>
            <a:off x="4643438" y="4149725"/>
            <a:ext cx="12493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alcalina </a:t>
            </a:r>
          </a:p>
        </p:txBody>
      </p:sp>
      <p:sp>
        <p:nvSpPr>
          <p:cNvPr id="216072" name="Text Box 8"/>
          <p:cNvSpPr txBox="1">
            <a:spLocks noChangeArrowheads="1"/>
          </p:cNvSpPr>
          <p:nvPr/>
        </p:nvSpPr>
        <p:spPr bwMode="auto">
          <a:xfrm>
            <a:off x="6923088" y="1412875"/>
            <a:ext cx="10953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Estómago</a:t>
            </a:r>
          </a:p>
        </p:txBody>
      </p:sp>
      <p:sp>
        <p:nvSpPr>
          <p:cNvPr id="216073" name="Text Box 9"/>
          <p:cNvSpPr txBox="1">
            <a:spLocks noChangeArrowheads="1"/>
          </p:cNvSpPr>
          <p:nvPr/>
        </p:nvSpPr>
        <p:spPr bwMode="auto">
          <a:xfrm>
            <a:off x="4349750" y="1939925"/>
            <a:ext cx="98583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Duodeno</a:t>
            </a:r>
          </a:p>
        </p:txBody>
      </p:sp>
      <p:sp>
        <p:nvSpPr>
          <p:cNvPr id="216074" name="Text Box 10"/>
          <p:cNvSpPr txBox="1">
            <a:spLocks noChangeArrowheads="1"/>
          </p:cNvSpPr>
          <p:nvPr/>
        </p:nvSpPr>
        <p:spPr bwMode="auto">
          <a:xfrm>
            <a:off x="5951538" y="5395913"/>
            <a:ext cx="935037" cy="376237"/>
          </a:xfrm>
          <a:prstGeom prst="rect">
            <a:avLst/>
          </a:prstGeom>
          <a:solidFill>
            <a:srgbClr val="33CC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Ductos</a:t>
            </a:r>
          </a:p>
        </p:txBody>
      </p:sp>
      <p:sp>
        <p:nvSpPr>
          <p:cNvPr id="216075" name="Text Box 11"/>
          <p:cNvSpPr txBox="1">
            <a:spLocks noChangeArrowheads="1"/>
          </p:cNvSpPr>
          <p:nvPr/>
        </p:nvSpPr>
        <p:spPr bwMode="auto">
          <a:xfrm>
            <a:off x="1116013" y="981075"/>
            <a:ext cx="1581150" cy="395288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SECRETINA</a:t>
            </a:r>
          </a:p>
        </p:txBody>
      </p:sp>
      <p:sp>
        <p:nvSpPr>
          <p:cNvPr id="216077" name="Text Box 13"/>
          <p:cNvSpPr txBox="1">
            <a:spLocks noChangeArrowheads="1"/>
          </p:cNvSpPr>
          <p:nvPr/>
        </p:nvSpPr>
        <p:spPr bwMode="auto">
          <a:xfrm>
            <a:off x="468313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6078" name="Text Box 14"/>
          <p:cNvSpPr txBox="1">
            <a:spLocks noChangeArrowheads="1"/>
          </p:cNvSpPr>
          <p:nvPr/>
        </p:nvSpPr>
        <p:spPr bwMode="auto">
          <a:xfrm>
            <a:off x="1743075" y="4102100"/>
            <a:ext cx="102076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Sangre</a:t>
            </a:r>
          </a:p>
        </p:txBody>
      </p:sp>
      <p:sp>
        <p:nvSpPr>
          <p:cNvPr id="216080" name="Rectangle 16"/>
          <p:cNvSpPr>
            <a:spLocks noChangeArrowheads="1"/>
          </p:cNvSpPr>
          <p:nvPr/>
        </p:nvSpPr>
        <p:spPr bwMode="auto">
          <a:xfrm>
            <a:off x="3325813" y="3068638"/>
            <a:ext cx="1152525" cy="360362"/>
          </a:xfrm>
          <a:prstGeom prst="rect">
            <a:avLst/>
          </a:prstGeom>
          <a:solidFill>
            <a:srgbClr val="8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81" name="Text Box 17"/>
          <p:cNvSpPr txBox="1">
            <a:spLocks noChangeArrowheads="1"/>
          </p:cNvSpPr>
          <p:nvPr/>
        </p:nvSpPr>
        <p:spPr bwMode="auto">
          <a:xfrm>
            <a:off x="3109913" y="2759075"/>
            <a:ext cx="1516062" cy="669925"/>
          </a:xfrm>
          <a:prstGeom prst="rect">
            <a:avLst/>
          </a:prstGeom>
          <a:solidFill>
            <a:srgbClr val="F4D4E9"/>
          </a:solidFill>
          <a:ln w="28575">
            <a:solidFill>
              <a:srgbClr val="C2006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Estímulo</a:t>
            </a:r>
            <a:r>
              <a:rPr lang="es-ES" sz="1800">
                <a:effectLst/>
              </a:rPr>
              <a:t>:</a:t>
            </a:r>
          </a:p>
          <a:p>
            <a:r>
              <a:rPr lang="es-ES" sz="1800">
                <a:effectLst/>
              </a:rPr>
              <a:t>Quimo ácido</a:t>
            </a:r>
          </a:p>
        </p:txBody>
      </p:sp>
      <p:sp>
        <p:nvSpPr>
          <p:cNvPr id="216082" name="Text Box 18"/>
          <p:cNvSpPr txBox="1">
            <a:spLocks noChangeArrowheads="1"/>
          </p:cNvSpPr>
          <p:nvPr/>
        </p:nvSpPr>
        <p:spPr bwMode="auto">
          <a:xfrm>
            <a:off x="6445250" y="3765550"/>
            <a:ext cx="13303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Páncreas </a:t>
            </a:r>
          </a:p>
        </p:txBody>
      </p:sp>
      <p:sp>
        <p:nvSpPr>
          <p:cNvPr id="216083" name="Rectangle 19"/>
          <p:cNvSpPr>
            <a:spLocks noChangeArrowheads="1"/>
          </p:cNvSpPr>
          <p:nvPr/>
        </p:nvSpPr>
        <p:spPr bwMode="auto">
          <a:xfrm>
            <a:off x="1908175" y="522922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84" name="Text Box 20"/>
          <p:cNvSpPr txBox="1">
            <a:spLocks noChangeArrowheads="1"/>
          </p:cNvSpPr>
          <p:nvPr/>
        </p:nvSpPr>
        <p:spPr bwMode="auto">
          <a:xfrm>
            <a:off x="2268538" y="5253038"/>
            <a:ext cx="133667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secretina</a:t>
            </a:r>
          </a:p>
        </p:txBody>
      </p:sp>
      <p:sp>
        <p:nvSpPr>
          <p:cNvPr id="216085" name="Text Box 21"/>
          <p:cNvSpPr txBox="1">
            <a:spLocks noChangeArrowheads="1"/>
          </p:cNvSpPr>
          <p:nvPr/>
        </p:nvSpPr>
        <p:spPr bwMode="auto">
          <a:xfrm>
            <a:off x="755650" y="1916113"/>
            <a:ext cx="1944688" cy="1098550"/>
          </a:xfrm>
          <a:prstGeom prst="rect">
            <a:avLst/>
          </a:prstGeom>
          <a:solidFill>
            <a:srgbClr val="BBDDFF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Inhibición pH alcalino</a:t>
            </a:r>
          </a:p>
          <a:p>
            <a:pPr algn="l"/>
            <a:r>
              <a:rPr lang="es-ES" sz="1600" b="1">
                <a:solidFill>
                  <a:srgbClr val="0000CC"/>
                </a:solidFill>
                <a:effectLst/>
              </a:rPr>
              <a:t>Retroalimentación</a:t>
            </a:r>
          </a:p>
          <a:p>
            <a:pPr algn="l"/>
            <a:r>
              <a:rPr lang="es-ES" sz="1600" b="1">
                <a:solidFill>
                  <a:srgbClr val="0000CC"/>
                </a:solidFill>
                <a:effectLst/>
              </a:rPr>
              <a:t>negativa</a:t>
            </a:r>
          </a:p>
        </p:txBody>
      </p:sp>
      <p:sp>
        <p:nvSpPr>
          <p:cNvPr id="216087" name="Text Box 23"/>
          <p:cNvSpPr txBox="1">
            <a:spLocks noChangeArrowheads="1"/>
          </p:cNvSpPr>
          <p:nvPr/>
        </p:nvSpPr>
        <p:spPr bwMode="auto">
          <a:xfrm>
            <a:off x="6516688" y="404813"/>
            <a:ext cx="2016125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Flia. SECRETINA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2014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9" grpId="0" animBg="1"/>
      <p:bldP spid="216071" grpId="0" animBg="1"/>
      <p:bldP spid="216074" grpId="0" animBg="1"/>
      <p:bldP spid="216081" grpId="0" animBg="1"/>
      <p:bldP spid="216084" grpId="0" animBg="1"/>
      <p:bldP spid="216085" grpId="0" animBg="1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1079500" y="1244600"/>
            <a:ext cx="5221288" cy="395288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PÉPTIDO INTESTINAL VASOACTIVO (VIP)</a:t>
            </a:r>
          </a:p>
        </p:txBody>
      </p:sp>
      <p:sp>
        <p:nvSpPr>
          <p:cNvPr id="219142" name="Text Box 6"/>
          <p:cNvSpPr txBox="1">
            <a:spLocks noChangeArrowheads="1"/>
          </p:cNvSpPr>
          <p:nvPr/>
        </p:nvSpPr>
        <p:spPr bwMode="auto">
          <a:xfrm>
            <a:off x="990600" y="1819275"/>
            <a:ext cx="10175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19143" name="Text Box 7"/>
          <p:cNvSpPr txBox="1">
            <a:spLocks noChangeArrowheads="1"/>
          </p:cNvSpPr>
          <p:nvPr/>
        </p:nvSpPr>
        <p:spPr bwMode="auto">
          <a:xfrm>
            <a:off x="976313" y="2395538"/>
            <a:ext cx="12636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SÍNTESIS</a:t>
            </a:r>
          </a:p>
        </p:txBody>
      </p:sp>
      <p:sp>
        <p:nvSpPr>
          <p:cNvPr id="219144" name="Text Box 8"/>
          <p:cNvSpPr txBox="1">
            <a:spLocks noChangeArrowheads="1"/>
          </p:cNvSpPr>
          <p:nvPr/>
        </p:nvSpPr>
        <p:spPr bwMode="auto">
          <a:xfrm>
            <a:off x="958850" y="4652508"/>
            <a:ext cx="1482725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19145" name="Text Box 9"/>
          <p:cNvSpPr txBox="1">
            <a:spLocks noChangeArrowheads="1"/>
          </p:cNvSpPr>
          <p:nvPr/>
        </p:nvSpPr>
        <p:spPr bwMode="auto">
          <a:xfrm>
            <a:off x="2693988" y="1844824"/>
            <a:ext cx="2246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Todo</a:t>
            </a:r>
            <a:r>
              <a:rPr lang="es-ES" sz="1600" dirty="0">
                <a:effectLst/>
              </a:rPr>
              <a:t> el TGI  y sangre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2693988" y="2348880"/>
            <a:ext cx="25638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 </a:t>
            </a:r>
            <a:r>
              <a:rPr lang="es-ES" sz="1600" dirty="0" smtClean="0">
                <a:effectLst/>
              </a:rPr>
              <a:t>Péptido </a:t>
            </a:r>
            <a:r>
              <a:rPr lang="es-ES" sz="1600" dirty="0">
                <a:effectLst/>
              </a:rPr>
              <a:t>28 </a:t>
            </a:r>
            <a:r>
              <a:rPr lang="es-ES" sz="1600" dirty="0" err="1" smtClean="0">
                <a:effectLst/>
              </a:rPr>
              <a:t>aa</a:t>
            </a:r>
            <a:r>
              <a:rPr lang="es-ES" sz="1600" dirty="0" smtClean="0">
                <a:effectLst/>
              </a:rPr>
              <a:t>, </a:t>
            </a:r>
            <a:r>
              <a:rPr lang="es-ES" sz="1600" b="1" dirty="0">
                <a:effectLst/>
              </a:rPr>
              <a:t>hormona</a:t>
            </a:r>
            <a:r>
              <a:rPr lang="es-ES" sz="1600" dirty="0">
                <a:effectLst/>
              </a:rPr>
              <a:t>,</a:t>
            </a:r>
          </a:p>
          <a:p>
            <a:pPr algn="l"/>
            <a:r>
              <a:rPr lang="es-ES" sz="1600" dirty="0">
                <a:effectLst/>
              </a:rPr>
              <a:t> </a:t>
            </a:r>
            <a:r>
              <a:rPr lang="es-ES" sz="1600" b="1" dirty="0">
                <a:effectLst/>
              </a:rPr>
              <a:t>NT y vasodilatador</a:t>
            </a:r>
          </a:p>
        </p:txBody>
      </p:sp>
      <p:sp>
        <p:nvSpPr>
          <p:cNvPr id="219147" name="Text Box 11"/>
          <p:cNvSpPr txBox="1">
            <a:spLocks noChangeArrowheads="1"/>
          </p:cNvSpPr>
          <p:nvPr/>
        </p:nvSpPr>
        <p:spPr bwMode="auto">
          <a:xfrm>
            <a:off x="962025" y="3098800"/>
            <a:ext cx="15033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</p:txBody>
      </p:sp>
      <p:sp>
        <p:nvSpPr>
          <p:cNvPr id="219148" name="Text Box 12"/>
          <p:cNvSpPr txBox="1">
            <a:spLocks noChangeArrowheads="1"/>
          </p:cNvSpPr>
          <p:nvPr/>
        </p:nvSpPr>
        <p:spPr bwMode="auto">
          <a:xfrm>
            <a:off x="2699792" y="3063999"/>
            <a:ext cx="26304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Acoplados al </a:t>
            </a:r>
            <a:r>
              <a:rPr lang="es-ES" sz="1600" b="1" dirty="0">
                <a:effectLst/>
              </a:rPr>
              <a:t>sistema AC</a:t>
            </a:r>
            <a:r>
              <a:rPr lang="es-ES" sz="1600" dirty="0">
                <a:effectLst/>
              </a:rPr>
              <a:t>, </a:t>
            </a:r>
          </a:p>
          <a:p>
            <a:pPr algn="l"/>
            <a:r>
              <a:rPr lang="es-ES" sz="1600" dirty="0">
                <a:effectLst/>
              </a:rPr>
              <a:t>2do mensajero </a:t>
            </a:r>
            <a:r>
              <a:rPr lang="es-ES" sz="1600" dirty="0" err="1">
                <a:effectLst/>
              </a:rPr>
              <a:t>AMPc</a:t>
            </a:r>
            <a:endParaRPr lang="es-ES" sz="1600" dirty="0">
              <a:effectLst/>
            </a:endParaRPr>
          </a:p>
        </p:txBody>
      </p:sp>
      <p:sp>
        <p:nvSpPr>
          <p:cNvPr id="219149" name="Text Box 13"/>
          <p:cNvSpPr txBox="1">
            <a:spLocks noChangeArrowheads="1"/>
          </p:cNvSpPr>
          <p:nvPr/>
        </p:nvSpPr>
        <p:spPr bwMode="auto">
          <a:xfrm>
            <a:off x="2676228" y="4007189"/>
            <a:ext cx="5232400" cy="202088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saliva por vasodilatación</a:t>
            </a:r>
          </a:p>
          <a:p>
            <a:pPr algn="l">
              <a:buClr>
                <a:srgbClr val="D40056"/>
              </a:buClr>
              <a:buSzPct val="150000"/>
            </a:pPr>
            <a:endParaRPr lang="es-ES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sec. intestinal, pancreática y biliar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endParaRPr lang="es-ES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 esfínteres: EEI, </a:t>
            </a:r>
            <a:r>
              <a:rPr lang="es-ES" sz="18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fundus</a:t>
            </a:r>
            <a:r>
              <a:rPr lang="es-ES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píloro,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Oddi</a:t>
            </a:r>
            <a:endParaRPr lang="es-ES" sz="1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Ausencia en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acalasia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megacolon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ideopático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D40056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Tumores VIPIDOMA diarrea</a:t>
            </a:r>
          </a:p>
        </p:txBody>
      </p:sp>
      <p:sp>
        <p:nvSpPr>
          <p:cNvPr id="219153" name="Text Box 17"/>
          <p:cNvSpPr txBox="1">
            <a:spLocks noChangeArrowheads="1"/>
          </p:cNvSpPr>
          <p:nvPr/>
        </p:nvSpPr>
        <p:spPr bwMode="auto">
          <a:xfrm>
            <a:off x="6516688" y="908050"/>
            <a:ext cx="2016125" cy="365125"/>
          </a:xfrm>
          <a:prstGeom prst="rect">
            <a:avLst/>
          </a:prstGeom>
          <a:solidFill>
            <a:srgbClr val="D7BAE4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SECRETINA</a:t>
            </a:r>
          </a:p>
        </p:txBody>
      </p:sp>
      <p:sp>
        <p:nvSpPr>
          <p:cNvPr id="219156" name="Text Box 20"/>
          <p:cNvSpPr txBox="1">
            <a:spLocks noChangeArrowheads="1"/>
          </p:cNvSpPr>
          <p:nvPr/>
        </p:nvSpPr>
        <p:spPr bwMode="auto">
          <a:xfrm>
            <a:off x="985838" y="62071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9157" name="Text Box 21"/>
          <p:cNvSpPr txBox="1">
            <a:spLocks noChangeArrowheads="1"/>
          </p:cNvSpPr>
          <p:nvPr/>
        </p:nvSpPr>
        <p:spPr bwMode="auto">
          <a:xfrm>
            <a:off x="6659563" y="1341438"/>
            <a:ext cx="165893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Sist. AC AMPc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505305" y="385882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219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2" grpId="0" animBg="1"/>
      <p:bldP spid="219143" grpId="0" animBg="1"/>
      <p:bldP spid="219144" grpId="0" animBg="1"/>
      <p:bldP spid="219145" grpId="0"/>
      <p:bldP spid="219146" grpId="0"/>
      <p:bldP spid="219147" grpId="0" animBg="1"/>
      <p:bldP spid="219148" grpId="0"/>
      <p:bldP spid="219149" grpId="0" animBg="1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5" name="Text Box 3"/>
          <p:cNvSpPr txBox="1">
            <a:spLocks noChangeArrowheads="1"/>
          </p:cNvSpPr>
          <p:nvPr/>
        </p:nvSpPr>
        <p:spPr bwMode="auto">
          <a:xfrm>
            <a:off x="1188343" y="2228875"/>
            <a:ext cx="91281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1188343" y="3292500"/>
            <a:ext cx="1168400" cy="30480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18117" name="Text Box 5"/>
          <p:cNvSpPr txBox="1">
            <a:spLocks noChangeArrowheads="1"/>
          </p:cNvSpPr>
          <p:nvPr/>
        </p:nvSpPr>
        <p:spPr bwMode="auto">
          <a:xfrm>
            <a:off x="1204218" y="1628800"/>
            <a:ext cx="4710113" cy="395287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PÉPTIDO INHIBIDOR GÁSTRICO (GIP)</a:t>
            </a:r>
          </a:p>
        </p:txBody>
      </p:sp>
      <p:sp>
        <p:nvSpPr>
          <p:cNvPr id="218118" name="Text Box 6"/>
          <p:cNvSpPr txBox="1">
            <a:spLocks noChangeArrowheads="1"/>
          </p:cNvSpPr>
          <p:nvPr/>
        </p:nvSpPr>
        <p:spPr bwMode="auto">
          <a:xfrm>
            <a:off x="3131443" y="2228875"/>
            <a:ext cx="1662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/>
              </a:rPr>
              <a:t>duodeno yeyuno</a:t>
            </a:r>
          </a:p>
        </p:txBody>
      </p:sp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5364088" y="3138165"/>
            <a:ext cx="2732088" cy="650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insulino trópico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dependiente de glucosa</a:t>
            </a:r>
          </a:p>
        </p:txBody>
      </p:sp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1188343" y="2733700"/>
            <a:ext cx="112871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SÍNTESIS</a:t>
            </a:r>
          </a:p>
        </p:txBody>
      </p:sp>
      <p:sp>
        <p:nvSpPr>
          <p:cNvPr id="218121" name="Text Box 9"/>
          <p:cNvSpPr txBox="1">
            <a:spLocks noChangeArrowheads="1"/>
          </p:cNvSpPr>
          <p:nvPr/>
        </p:nvSpPr>
        <p:spPr bwMode="auto">
          <a:xfrm>
            <a:off x="2483743" y="2755925"/>
            <a:ext cx="2298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/>
              </a:rPr>
              <a:t>Un solo péptido 43 AA</a:t>
            </a:r>
          </a:p>
        </p:txBody>
      </p:sp>
      <p:sp>
        <p:nvSpPr>
          <p:cNvPr id="218122" name="Text Box 10"/>
          <p:cNvSpPr txBox="1">
            <a:spLocks noChangeArrowheads="1"/>
          </p:cNvSpPr>
          <p:nvPr/>
        </p:nvSpPr>
        <p:spPr bwMode="auto">
          <a:xfrm>
            <a:off x="2483768" y="3308945"/>
            <a:ext cx="2065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Grasa y glucosa oral</a:t>
            </a:r>
          </a:p>
        </p:txBody>
      </p:sp>
      <p:sp>
        <p:nvSpPr>
          <p:cNvPr id="218123" name="Text Box 11"/>
          <p:cNvSpPr txBox="1">
            <a:spLocks noChangeArrowheads="1"/>
          </p:cNvSpPr>
          <p:nvPr/>
        </p:nvSpPr>
        <p:spPr bwMode="auto">
          <a:xfrm>
            <a:off x="1115616" y="4127698"/>
            <a:ext cx="1323975" cy="33337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18124" name="Text Box 12"/>
          <p:cNvSpPr txBox="1">
            <a:spLocks noChangeArrowheads="1"/>
          </p:cNvSpPr>
          <p:nvPr/>
        </p:nvSpPr>
        <p:spPr bwMode="auto">
          <a:xfrm>
            <a:off x="2483768" y="4024337"/>
            <a:ext cx="40624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Estimula secreción insulina</a:t>
            </a:r>
            <a:endParaRPr lang="es-ES" sz="1000" dirty="0">
              <a:effectLst/>
            </a:endParaRPr>
          </a:p>
          <a:p>
            <a:pPr algn="l"/>
            <a:r>
              <a:rPr lang="es-ES" sz="1600" dirty="0">
                <a:effectLst/>
              </a:rPr>
              <a:t>A grandes dosis inhibe actividad gástrica</a:t>
            </a:r>
          </a:p>
        </p:txBody>
      </p:sp>
      <p:sp>
        <p:nvSpPr>
          <p:cNvPr id="218129" name="Text Box 17"/>
          <p:cNvSpPr txBox="1">
            <a:spLocks noChangeArrowheads="1"/>
          </p:cNvSpPr>
          <p:nvPr/>
        </p:nvSpPr>
        <p:spPr bwMode="auto">
          <a:xfrm>
            <a:off x="6659563" y="908050"/>
            <a:ext cx="2016125" cy="365125"/>
          </a:xfrm>
          <a:prstGeom prst="rect">
            <a:avLst/>
          </a:prstGeom>
          <a:solidFill>
            <a:srgbClr val="D7BAE4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SECRETINA</a:t>
            </a:r>
          </a:p>
        </p:txBody>
      </p:sp>
      <p:sp>
        <p:nvSpPr>
          <p:cNvPr id="218132" name="Text Box 20"/>
          <p:cNvSpPr txBox="1">
            <a:spLocks noChangeArrowheads="1"/>
          </p:cNvSpPr>
          <p:nvPr/>
        </p:nvSpPr>
        <p:spPr bwMode="auto">
          <a:xfrm>
            <a:off x="2549624" y="4762299"/>
            <a:ext cx="2019300" cy="1079500"/>
          </a:xfrm>
          <a:prstGeom prst="rect">
            <a:avLst/>
          </a:prstGeom>
          <a:solidFill>
            <a:srgbClr val="D9EDEF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VIP y GIP</a:t>
            </a:r>
            <a:r>
              <a:rPr lang="es-ES" sz="1600">
                <a:effectLst/>
              </a:rPr>
              <a:t> = </a:t>
            </a:r>
          </a:p>
          <a:p>
            <a:r>
              <a:rPr lang="es-ES" sz="1600" b="1">
                <a:effectLst/>
              </a:rPr>
              <a:t>Enterogastrona</a:t>
            </a:r>
          </a:p>
          <a:p>
            <a:r>
              <a:rPr lang="es-ES" sz="1600">
                <a:effectLst/>
              </a:rPr>
              <a:t>Inhiben actividad gástrica</a:t>
            </a:r>
          </a:p>
        </p:txBody>
      </p:sp>
      <p:sp>
        <p:nvSpPr>
          <p:cNvPr id="218133" name="Text Box 21"/>
          <p:cNvSpPr txBox="1">
            <a:spLocks noChangeArrowheads="1"/>
          </p:cNvSpPr>
          <p:nvPr/>
        </p:nvSpPr>
        <p:spPr bwMode="auto">
          <a:xfrm>
            <a:off x="2267843" y="2228875"/>
            <a:ext cx="765175" cy="395287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chemeClr val="accent2"/>
                </a:solidFill>
                <a:effectLst/>
              </a:rPr>
              <a:t>c.”K”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32" grpId="0" animBg="1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971600" y="2132285"/>
            <a:ext cx="91281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971600" y="3195910"/>
            <a:ext cx="1168400" cy="30480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919956" y="1273175"/>
            <a:ext cx="3271837" cy="395287"/>
          </a:xfrm>
          <a:prstGeom prst="rect">
            <a:avLst/>
          </a:prstGeom>
          <a:solidFill>
            <a:srgbClr val="D9EDE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ENTEROGLUCAGON </a:t>
            </a:r>
            <a:r>
              <a:rPr lang="es-ES" sz="1600" b="1">
                <a:effectLst/>
              </a:rPr>
              <a:t>(GLP 1)</a:t>
            </a:r>
          </a:p>
        </p:txBody>
      </p:sp>
      <p:sp>
        <p:nvSpPr>
          <p:cNvPr id="244743" name="Text Box 7"/>
          <p:cNvSpPr txBox="1">
            <a:spLocks noChangeArrowheads="1"/>
          </p:cNvSpPr>
          <p:nvPr/>
        </p:nvSpPr>
        <p:spPr bwMode="auto">
          <a:xfrm>
            <a:off x="971600" y="2637110"/>
            <a:ext cx="112871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SÍNTESIS</a:t>
            </a:r>
          </a:p>
        </p:txBody>
      </p:sp>
      <p:sp>
        <p:nvSpPr>
          <p:cNvPr id="244744" name="Text Box 8"/>
          <p:cNvSpPr txBox="1">
            <a:spLocks noChangeArrowheads="1"/>
          </p:cNvSpPr>
          <p:nvPr/>
        </p:nvSpPr>
        <p:spPr bwMode="auto">
          <a:xfrm>
            <a:off x="2339752" y="2659335"/>
            <a:ext cx="1355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 err="1">
                <a:effectLst/>
              </a:rPr>
              <a:t>Proglucagón</a:t>
            </a:r>
            <a:r>
              <a:rPr lang="es-ES" sz="1600" dirty="0">
                <a:effectLst/>
              </a:rPr>
              <a:t> </a:t>
            </a:r>
          </a:p>
        </p:txBody>
      </p:sp>
      <p:sp>
        <p:nvSpPr>
          <p:cNvPr id="244745" name="Text Box 9"/>
          <p:cNvSpPr txBox="1">
            <a:spLocks noChangeArrowheads="1"/>
          </p:cNvSpPr>
          <p:nvPr/>
        </p:nvSpPr>
        <p:spPr bwMode="auto">
          <a:xfrm>
            <a:off x="2338437" y="3235598"/>
            <a:ext cx="20653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/>
              </a:rPr>
              <a:t>Grasa y glucosa oral</a:t>
            </a:r>
          </a:p>
        </p:txBody>
      </p:sp>
      <p:sp>
        <p:nvSpPr>
          <p:cNvPr id="244746" name="Text Box 10"/>
          <p:cNvSpPr txBox="1">
            <a:spLocks noChangeArrowheads="1"/>
          </p:cNvSpPr>
          <p:nvPr/>
        </p:nvSpPr>
        <p:spPr bwMode="auto">
          <a:xfrm>
            <a:off x="971600" y="3932510"/>
            <a:ext cx="1323975" cy="33337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44747" name="Text Box 11"/>
          <p:cNvSpPr txBox="1">
            <a:spLocks noChangeArrowheads="1"/>
          </p:cNvSpPr>
          <p:nvPr/>
        </p:nvSpPr>
        <p:spPr bwMode="auto">
          <a:xfrm>
            <a:off x="2420307" y="3808412"/>
            <a:ext cx="40624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Estimula secreción insulina</a:t>
            </a:r>
            <a:endParaRPr lang="es-ES" sz="1000" dirty="0">
              <a:effectLst/>
            </a:endParaRPr>
          </a:p>
          <a:p>
            <a:pPr algn="l"/>
            <a:r>
              <a:rPr lang="es-ES" sz="1600" dirty="0">
                <a:effectLst/>
              </a:rPr>
              <a:t>A grandes dosis inhibe actividad gástrica</a:t>
            </a:r>
          </a:p>
        </p:txBody>
      </p:sp>
      <p:sp>
        <p:nvSpPr>
          <p:cNvPr id="244750" name="Text Box 14"/>
          <p:cNvSpPr txBox="1">
            <a:spLocks noChangeArrowheads="1"/>
          </p:cNvSpPr>
          <p:nvPr/>
        </p:nvSpPr>
        <p:spPr bwMode="auto">
          <a:xfrm>
            <a:off x="6659563" y="908050"/>
            <a:ext cx="2016125" cy="365125"/>
          </a:xfrm>
          <a:prstGeom prst="rect">
            <a:avLst/>
          </a:prstGeom>
          <a:solidFill>
            <a:srgbClr val="D7BAE4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Flia. SECRETINA</a:t>
            </a:r>
          </a:p>
        </p:txBody>
      </p:sp>
      <p:sp>
        <p:nvSpPr>
          <p:cNvPr id="244752" name="Text Box 16"/>
          <p:cNvSpPr txBox="1">
            <a:spLocks noChangeArrowheads="1"/>
          </p:cNvSpPr>
          <p:nvPr/>
        </p:nvSpPr>
        <p:spPr bwMode="auto">
          <a:xfrm>
            <a:off x="2524968" y="2060848"/>
            <a:ext cx="750888" cy="395287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chemeClr val="accent2"/>
                </a:solidFill>
                <a:effectLst/>
              </a:rPr>
              <a:t>c.”L”</a:t>
            </a:r>
          </a:p>
        </p:txBody>
      </p:sp>
      <p:sp>
        <p:nvSpPr>
          <p:cNvPr id="244756" name="Text Box 20"/>
          <p:cNvSpPr txBox="1">
            <a:spLocks noChangeArrowheads="1"/>
          </p:cNvSpPr>
          <p:nvPr/>
        </p:nvSpPr>
        <p:spPr bwMode="auto">
          <a:xfrm>
            <a:off x="3371106" y="2108473"/>
            <a:ext cx="3016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Final intestino delgado y colon</a:t>
            </a:r>
          </a:p>
        </p:txBody>
      </p:sp>
      <p:sp>
        <p:nvSpPr>
          <p:cNvPr id="244757" name="Rectangle 21"/>
          <p:cNvSpPr>
            <a:spLocks noChangeArrowheads="1"/>
          </p:cNvSpPr>
          <p:nvPr/>
        </p:nvSpPr>
        <p:spPr bwMode="auto">
          <a:xfrm>
            <a:off x="1474788" y="4749800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8" name="Text Box 22"/>
          <p:cNvSpPr txBox="1">
            <a:spLocks noChangeArrowheads="1"/>
          </p:cNvSpPr>
          <p:nvPr/>
        </p:nvSpPr>
        <p:spPr bwMode="auto">
          <a:xfrm>
            <a:off x="971600" y="4715101"/>
            <a:ext cx="13001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</a:t>
            </a:r>
          </a:p>
        </p:txBody>
      </p:sp>
      <p:sp>
        <p:nvSpPr>
          <p:cNvPr id="244759" name="Oval 23"/>
          <p:cNvSpPr>
            <a:spLocks noChangeArrowheads="1"/>
          </p:cNvSpPr>
          <p:nvPr/>
        </p:nvSpPr>
        <p:spPr bwMode="auto">
          <a:xfrm>
            <a:off x="919956" y="4553969"/>
            <a:ext cx="1368425" cy="719138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1" name="Text Box 25"/>
          <p:cNvSpPr txBox="1">
            <a:spLocks noChangeArrowheads="1"/>
          </p:cNvSpPr>
          <p:nvPr/>
        </p:nvSpPr>
        <p:spPr bwMode="auto">
          <a:xfrm>
            <a:off x="2411760" y="4568284"/>
            <a:ext cx="39465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insulina en respuesta a glucosa</a:t>
            </a: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actividad gástrica</a:t>
            </a: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secreción pancreática</a:t>
            </a:r>
          </a:p>
        </p:txBody>
      </p:sp>
      <p:sp>
        <p:nvSpPr>
          <p:cNvPr id="244764" name="Text Box 28"/>
          <p:cNvSpPr txBox="1">
            <a:spLocks noChangeArrowheads="1"/>
          </p:cNvSpPr>
          <p:nvPr/>
        </p:nvSpPr>
        <p:spPr bwMode="auto">
          <a:xfrm>
            <a:off x="6482719" y="4614227"/>
            <a:ext cx="1729961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 dirty="0" err="1"/>
              <a:t>Incretinas</a:t>
            </a:r>
            <a:r>
              <a:rPr lang="es-ES" sz="1600" dirty="0"/>
              <a:t> para </a:t>
            </a:r>
          </a:p>
          <a:p>
            <a:r>
              <a:rPr lang="es-ES" sz="1600" dirty="0"/>
              <a:t>tratamiento de </a:t>
            </a:r>
            <a:endParaRPr lang="es-ES" sz="1600" dirty="0" smtClean="0"/>
          </a:p>
          <a:p>
            <a:r>
              <a:rPr lang="es-ES" sz="1600" dirty="0" smtClean="0"/>
              <a:t>diabetes</a:t>
            </a:r>
            <a:endParaRPr lang="es-ES" sz="1600" dirty="0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6659563" y="385882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/>
          <p:cNvSpPr txBox="1">
            <a:spLocks noChangeArrowheads="1"/>
          </p:cNvSpPr>
          <p:nvPr/>
        </p:nvSpPr>
        <p:spPr bwMode="auto">
          <a:xfrm>
            <a:off x="2122488" y="1916113"/>
            <a:ext cx="4899025" cy="3911600"/>
          </a:xfrm>
          <a:prstGeom prst="rect">
            <a:avLst/>
          </a:prstGeom>
          <a:solidFill>
            <a:srgbClr val="E4F3F4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176213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Somatostatina (SIH) c. ”D”</a:t>
            </a:r>
          </a:p>
          <a:p>
            <a:pPr>
              <a:buFontTx/>
              <a:buChar char="•"/>
            </a:pPr>
            <a:endParaRPr lang="es-ES" sz="1000" b="1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Péptido liberador de gastrina (GRP)</a:t>
            </a:r>
          </a:p>
          <a:p>
            <a:pPr>
              <a:buFontTx/>
              <a:buChar char="•"/>
            </a:pPr>
            <a:endParaRPr lang="es-ES" sz="1000" b="1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Sustancia P</a:t>
            </a:r>
          </a:p>
          <a:p>
            <a:pPr>
              <a:buFontTx/>
              <a:buChar char="•"/>
            </a:pPr>
            <a:endParaRPr lang="es-ES" sz="1000" b="1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Motilina c. “Mo”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 b="1">
                <a:effectLst/>
                <a:latin typeface="Comic Sans MS" pitchFamily="66" charset="0"/>
              </a:rPr>
              <a:t>Guanilina</a:t>
            </a:r>
          </a:p>
          <a:p>
            <a:pPr>
              <a:buFontTx/>
              <a:buChar char="•"/>
            </a:pPr>
            <a:endParaRPr lang="es-ES" sz="1000" b="1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Neurotensina (NT) 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Encefalinas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Ghrelina</a:t>
            </a:r>
          </a:p>
          <a:p>
            <a:endParaRPr lang="es-ES" sz="1000">
              <a:effectLst/>
              <a:latin typeface="Comic Sans MS" pitchFamily="66" charset="0"/>
            </a:endParaRPr>
          </a:p>
        </p:txBody>
      </p:sp>
      <p:sp>
        <p:nvSpPr>
          <p:cNvPr id="221187" name="Rectangle 3"/>
          <p:cNvSpPr>
            <a:spLocks noChangeArrowheads="1"/>
          </p:cNvSpPr>
          <p:nvPr/>
        </p:nvSpPr>
        <p:spPr bwMode="auto">
          <a:xfrm>
            <a:off x="2859031" y="1296691"/>
            <a:ext cx="3425938" cy="461665"/>
          </a:xfrm>
          <a:prstGeom prst="rect">
            <a:avLst/>
          </a:prstGeom>
          <a:solidFill>
            <a:srgbClr val="BBE0E3"/>
          </a:solidFill>
          <a:ln w="38100" algn="ctr">
            <a:solidFill>
              <a:srgbClr val="0066FF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 smtClean="0">
                <a:effectLst/>
              </a:rPr>
              <a:t>OTROS </a:t>
            </a:r>
            <a:r>
              <a:rPr lang="es-ES" sz="2400" dirty="0">
                <a:effectLst/>
              </a:rPr>
              <a:t>PÉPTIDOS GI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1430338" y="1244600"/>
            <a:ext cx="343217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SOMATOSTATINA (SIH)</a:t>
            </a:r>
          </a:p>
        </p:txBody>
      </p:sp>
      <p:sp>
        <p:nvSpPr>
          <p:cNvPr id="222211" name="Rectangle 3"/>
          <p:cNvSpPr>
            <a:spLocks noChangeArrowheads="1"/>
          </p:cNvSpPr>
          <p:nvPr/>
        </p:nvSpPr>
        <p:spPr bwMode="auto">
          <a:xfrm>
            <a:off x="2701925" y="5478463"/>
            <a:ext cx="21605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2212" name="Oval 4"/>
          <p:cNvSpPr>
            <a:spLocks noChangeArrowheads="1"/>
          </p:cNvSpPr>
          <p:nvPr/>
        </p:nvSpPr>
        <p:spPr bwMode="auto">
          <a:xfrm>
            <a:off x="5940425" y="1557338"/>
            <a:ext cx="1944688" cy="71755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2214" name="Text Box 6"/>
          <p:cNvSpPr txBox="1">
            <a:spLocks noChangeArrowheads="1"/>
          </p:cNvSpPr>
          <p:nvPr/>
        </p:nvSpPr>
        <p:spPr bwMode="auto">
          <a:xfrm>
            <a:off x="1403350" y="2276475"/>
            <a:ext cx="1308100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22215" name="Rectangle 7"/>
          <p:cNvSpPr>
            <a:spLocks noChangeArrowheads="1"/>
          </p:cNvSpPr>
          <p:nvPr/>
        </p:nvSpPr>
        <p:spPr bwMode="auto">
          <a:xfrm>
            <a:off x="1838325" y="1806575"/>
            <a:ext cx="7921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2216" name="Text Box 8"/>
          <p:cNvSpPr txBox="1">
            <a:spLocks noChangeArrowheads="1"/>
          </p:cNvSpPr>
          <p:nvPr/>
        </p:nvSpPr>
        <p:spPr bwMode="auto">
          <a:xfrm>
            <a:off x="5940425" y="1628775"/>
            <a:ext cx="2016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</a:t>
            </a:r>
          </a:p>
        </p:txBody>
      </p:sp>
      <p:sp>
        <p:nvSpPr>
          <p:cNvPr id="222217" name="Text Box 9"/>
          <p:cNvSpPr txBox="1">
            <a:spLocks noChangeArrowheads="1"/>
          </p:cNvSpPr>
          <p:nvPr/>
        </p:nvSpPr>
        <p:spPr bwMode="auto">
          <a:xfrm>
            <a:off x="1423988" y="1819275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22218" name="Text Box 10"/>
          <p:cNvSpPr txBox="1">
            <a:spLocks noChangeArrowheads="1"/>
          </p:cNvSpPr>
          <p:nvPr/>
        </p:nvSpPr>
        <p:spPr bwMode="auto">
          <a:xfrm>
            <a:off x="1403350" y="4005263"/>
            <a:ext cx="1584325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22219" name="Text Box 11"/>
          <p:cNvSpPr txBox="1">
            <a:spLocks noChangeArrowheads="1"/>
          </p:cNvSpPr>
          <p:nvPr/>
        </p:nvSpPr>
        <p:spPr bwMode="auto">
          <a:xfrm>
            <a:off x="3132138" y="2924175"/>
            <a:ext cx="4319587" cy="2968625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chemeClr val="accent2"/>
              </a:buClr>
              <a:buSzPct val="150000"/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Inhibe secreción de mensajeros:   </a:t>
            </a:r>
          </a:p>
          <a:p>
            <a:pPr algn="l">
              <a:buClr>
                <a:schemeClr val="accent2"/>
              </a:buClr>
              <a:buSzPct val="150000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gastrina, histamina, secretina, GIP, </a:t>
            </a:r>
          </a:p>
          <a:p>
            <a:pPr algn="l">
              <a:buClr>
                <a:schemeClr val="accent2"/>
              </a:buClr>
              <a:buSzPct val="150000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VIP, Motilina</a:t>
            </a:r>
          </a:p>
          <a:p>
            <a:pPr algn="l">
              <a:buClr>
                <a:schemeClr val="accent2"/>
              </a:buClr>
              <a:buSzPct val="150000"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accent2"/>
              </a:buClr>
              <a:buSzPct val="150000"/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Inhibe secreciones: gástrica y</a:t>
            </a:r>
          </a:p>
          <a:p>
            <a:pPr algn="l">
              <a:buClr>
                <a:schemeClr val="accent2"/>
              </a:buClr>
              <a:buSzPct val="150000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pancreática</a:t>
            </a:r>
          </a:p>
          <a:p>
            <a:pPr algn="l">
              <a:buClr>
                <a:schemeClr val="accent2"/>
              </a:buClr>
              <a:buSzPct val="150000"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accent2"/>
              </a:buClr>
              <a:buSzPct val="150000"/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Inhibe motilidad gástrica y</a:t>
            </a:r>
          </a:p>
          <a:p>
            <a:pPr algn="l">
              <a:buClr>
                <a:schemeClr val="accent2"/>
              </a:buClr>
              <a:buSzPct val="150000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vesícular</a:t>
            </a:r>
          </a:p>
          <a:p>
            <a:pPr algn="l">
              <a:buClr>
                <a:schemeClr val="accent2"/>
              </a:buClr>
              <a:buSzPct val="150000"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accent2"/>
              </a:buClr>
              <a:buSzPct val="150000"/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Inhibe absorción glucosa, AA y TG</a:t>
            </a:r>
          </a:p>
          <a:p>
            <a:pPr algn="l">
              <a:buClr>
                <a:schemeClr val="accent2"/>
              </a:buClr>
              <a:buSzPct val="150000"/>
              <a:buFontTx/>
              <a:buChar char="•"/>
            </a:pPr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2220" name="Text Box 12"/>
          <p:cNvSpPr txBox="1">
            <a:spLocks noChangeArrowheads="1"/>
          </p:cNvSpPr>
          <p:nvPr/>
        </p:nvSpPr>
        <p:spPr bwMode="auto">
          <a:xfrm>
            <a:off x="2771775" y="2300288"/>
            <a:ext cx="1550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/>
              </a:rPr>
              <a:t>Ácido</a:t>
            </a:r>
            <a:r>
              <a:rPr lang="es-ES_tradnl" sz="1600">
                <a:effectLst/>
              </a:rPr>
              <a:t> en la luz</a:t>
            </a:r>
          </a:p>
        </p:txBody>
      </p:sp>
      <p:sp>
        <p:nvSpPr>
          <p:cNvPr id="222221" name="Text Box 13"/>
          <p:cNvSpPr txBox="1">
            <a:spLocks noChangeArrowheads="1"/>
          </p:cNvSpPr>
          <p:nvPr/>
        </p:nvSpPr>
        <p:spPr bwMode="auto">
          <a:xfrm>
            <a:off x="611188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22222" name="Text Box 14"/>
          <p:cNvSpPr txBox="1">
            <a:spLocks noChangeArrowheads="1"/>
          </p:cNvSpPr>
          <p:nvPr/>
        </p:nvSpPr>
        <p:spPr bwMode="auto">
          <a:xfrm>
            <a:off x="2846388" y="1773238"/>
            <a:ext cx="2095500" cy="425450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“D” </a:t>
            </a: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todo TGI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499114" y="836712"/>
            <a:ext cx="1830951" cy="33600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6505305" y="385882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222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22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2" grpId="0" animBg="1"/>
      <p:bldP spid="222216" grpId="0"/>
      <p:bldP spid="222219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paracrina SIH en GI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700213"/>
            <a:ext cx="3619500" cy="430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3235" name="Rectangle 3"/>
          <p:cNvSpPr>
            <a:spLocks noChangeArrowheads="1"/>
          </p:cNvSpPr>
          <p:nvPr/>
        </p:nvSpPr>
        <p:spPr bwMode="auto">
          <a:xfrm>
            <a:off x="2627313" y="2052638"/>
            <a:ext cx="1081087" cy="287337"/>
          </a:xfrm>
          <a:prstGeom prst="rect">
            <a:avLst/>
          </a:prstGeom>
          <a:solidFill>
            <a:srgbClr val="7F64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36" name="Text Box 4"/>
          <p:cNvSpPr txBox="1">
            <a:spLocks noChangeArrowheads="1"/>
          </p:cNvSpPr>
          <p:nvPr/>
        </p:nvSpPr>
        <p:spPr bwMode="auto">
          <a:xfrm>
            <a:off x="2484438" y="2052638"/>
            <a:ext cx="1412875" cy="366712"/>
          </a:xfrm>
          <a:prstGeom prst="rect">
            <a:avLst/>
          </a:prstGeom>
          <a:solidFill>
            <a:srgbClr val="FEE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enterocitos</a:t>
            </a:r>
          </a:p>
        </p:txBody>
      </p:sp>
      <p:sp>
        <p:nvSpPr>
          <p:cNvPr id="223237" name="Text Box 5"/>
          <p:cNvSpPr txBox="1">
            <a:spLocks noChangeArrowheads="1"/>
          </p:cNvSpPr>
          <p:nvPr/>
        </p:nvSpPr>
        <p:spPr bwMode="auto">
          <a:xfrm>
            <a:off x="2484438" y="2478088"/>
            <a:ext cx="1420812" cy="366712"/>
          </a:xfrm>
          <a:prstGeom prst="rect">
            <a:avLst/>
          </a:prstGeom>
          <a:solidFill>
            <a:srgbClr val="7F64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chemeClr val="bg1"/>
                </a:solidFill>
                <a:effectLst/>
              </a:rPr>
              <a:t>c. paracrina</a:t>
            </a:r>
          </a:p>
        </p:txBody>
      </p:sp>
      <p:sp>
        <p:nvSpPr>
          <p:cNvPr id="223238" name="Rectangle 6"/>
          <p:cNvSpPr>
            <a:spLocks noChangeArrowheads="1"/>
          </p:cNvSpPr>
          <p:nvPr/>
        </p:nvSpPr>
        <p:spPr bwMode="auto">
          <a:xfrm>
            <a:off x="2555875" y="4860925"/>
            <a:ext cx="863600" cy="215900"/>
          </a:xfrm>
          <a:prstGeom prst="rect">
            <a:avLst/>
          </a:prstGeom>
          <a:solidFill>
            <a:srgbClr val="E17B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39" name="Rectangle 7"/>
          <p:cNvSpPr>
            <a:spLocks noChangeArrowheads="1"/>
          </p:cNvSpPr>
          <p:nvPr/>
        </p:nvSpPr>
        <p:spPr bwMode="auto">
          <a:xfrm>
            <a:off x="4211638" y="4357688"/>
            <a:ext cx="865187" cy="358775"/>
          </a:xfrm>
          <a:prstGeom prst="rect">
            <a:avLst/>
          </a:prstGeom>
          <a:solidFill>
            <a:srgbClr val="C19E8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40" name="Text Box 8"/>
          <p:cNvSpPr txBox="1">
            <a:spLocks noChangeArrowheads="1"/>
          </p:cNvSpPr>
          <p:nvPr/>
        </p:nvSpPr>
        <p:spPr bwMode="auto">
          <a:xfrm>
            <a:off x="4030663" y="4292600"/>
            <a:ext cx="1225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effectLst/>
              </a:rPr>
              <a:t>Espacio </a:t>
            </a:r>
          </a:p>
          <a:p>
            <a:r>
              <a:rPr lang="es-MX" sz="1600">
                <a:effectLst/>
              </a:rPr>
              <a:t>intersticial</a:t>
            </a:r>
          </a:p>
        </p:txBody>
      </p:sp>
      <p:sp>
        <p:nvSpPr>
          <p:cNvPr id="223241" name="Text Box 9"/>
          <p:cNvSpPr txBox="1">
            <a:spLocks noChangeArrowheads="1"/>
          </p:cNvSpPr>
          <p:nvPr/>
        </p:nvSpPr>
        <p:spPr bwMode="auto">
          <a:xfrm>
            <a:off x="2484438" y="4781550"/>
            <a:ext cx="893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effectLst/>
              </a:rPr>
              <a:t>capilar</a:t>
            </a:r>
          </a:p>
        </p:txBody>
      </p:sp>
      <p:sp>
        <p:nvSpPr>
          <p:cNvPr id="223242" name="Text Box 10"/>
          <p:cNvSpPr txBox="1">
            <a:spLocks noChangeArrowheads="1"/>
          </p:cNvSpPr>
          <p:nvPr/>
        </p:nvSpPr>
        <p:spPr bwMode="auto">
          <a:xfrm>
            <a:off x="5724525" y="2781300"/>
            <a:ext cx="2663825" cy="457200"/>
          </a:xfrm>
          <a:prstGeom prst="rect">
            <a:avLst/>
          </a:prstGeom>
          <a:solidFill>
            <a:srgbClr val="BBDDFF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2400">
                <a:effectLst/>
              </a:rPr>
              <a:t>Acción paracrina </a:t>
            </a:r>
          </a:p>
        </p:txBody>
      </p:sp>
      <p:sp>
        <p:nvSpPr>
          <p:cNvPr id="223243" name="Text Box 11"/>
          <p:cNvSpPr txBox="1">
            <a:spLocks noChangeArrowheads="1"/>
          </p:cNvSpPr>
          <p:nvPr/>
        </p:nvSpPr>
        <p:spPr bwMode="auto">
          <a:xfrm>
            <a:off x="5724525" y="3429000"/>
            <a:ext cx="16383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/>
              </a:rPr>
              <a:t>También es</a:t>
            </a:r>
          </a:p>
          <a:p>
            <a:pPr algn="l"/>
            <a:r>
              <a:rPr lang="es-ES_tradnl" sz="1800">
                <a:effectLst/>
              </a:rPr>
              <a:t>Hormona,</a:t>
            </a:r>
          </a:p>
          <a:p>
            <a:pPr algn="l"/>
            <a:r>
              <a:rPr lang="es-ES_tradnl" sz="1800">
                <a:effectLst/>
              </a:rPr>
              <a:t>Neuropéptido</a:t>
            </a:r>
          </a:p>
        </p:txBody>
      </p:sp>
      <p:sp>
        <p:nvSpPr>
          <p:cNvPr id="223250" name="Text Box 18"/>
          <p:cNvSpPr txBox="1">
            <a:spLocks noChangeArrowheads="1"/>
          </p:cNvSpPr>
          <p:nvPr/>
        </p:nvSpPr>
        <p:spPr bwMode="auto">
          <a:xfrm>
            <a:off x="6708236" y="823258"/>
            <a:ext cx="1800573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23251" name="Text Box 19"/>
          <p:cNvSpPr txBox="1">
            <a:spLocks noChangeArrowheads="1"/>
          </p:cNvSpPr>
          <p:nvPr/>
        </p:nvSpPr>
        <p:spPr bwMode="auto">
          <a:xfrm>
            <a:off x="7657621" y="1253480"/>
            <a:ext cx="801823" cy="461665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>
                <a:effectLst/>
              </a:rPr>
              <a:t>SIH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43" grpId="0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58" name="Picture 2" descr="regulacion gastrina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8" t="3123" r="25005" b="60854"/>
          <a:stretch>
            <a:fillRect/>
          </a:stretch>
        </p:blipFill>
        <p:spPr bwMode="auto">
          <a:xfrm>
            <a:off x="898525" y="1916113"/>
            <a:ext cx="3744913" cy="331311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259" name="Picture 3" descr="regulacion gastrina"/>
          <p:cNvPicPr>
            <a:picLocks noChangeAspect="1" noChangeArrowheads="1"/>
          </p:cNvPicPr>
          <p:nvPr/>
        </p:nvPicPr>
        <p:blipFill>
          <a:blip r:embed="rId2">
            <a:lum bright="-30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8" t="46194" r="28896" b="14391"/>
          <a:stretch>
            <a:fillRect/>
          </a:stretch>
        </p:blipFill>
        <p:spPr bwMode="auto">
          <a:xfrm>
            <a:off x="4837113" y="1917700"/>
            <a:ext cx="3190875" cy="3600450"/>
          </a:xfrm>
          <a:prstGeom prst="rect">
            <a:avLst/>
          </a:prstGeom>
          <a:noFill/>
          <a:ln w="28575">
            <a:solidFill>
              <a:srgbClr val="FF99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4260" name="Text Box 4"/>
          <p:cNvSpPr txBox="1">
            <a:spLocks noChangeArrowheads="1"/>
          </p:cNvSpPr>
          <p:nvPr/>
        </p:nvSpPr>
        <p:spPr bwMode="auto">
          <a:xfrm>
            <a:off x="2124075" y="1412875"/>
            <a:ext cx="1127125" cy="406400"/>
          </a:xfrm>
          <a:prstGeom prst="rect">
            <a:avLst/>
          </a:prstGeom>
          <a:solidFill>
            <a:srgbClr val="FFD5E3"/>
          </a:solidFill>
          <a:ln w="9525" algn="ctr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1">
                <a:effectLst/>
              </a:rPr>
              <a:t>ANTRO</a:t>
            </a:r>
          </a:p>
        </p:txBody>
      </p:sp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5795963" y="1412875"/>
            <a:ext cx="1143000" cy="406400"/>
          </a:xfrm>
          <a:prstGeom prst="rect">
            <a:avLst/>
          </a:prstGeom>
          <a:solidFill>
            <a:srgbClr val="FFD6C1"/>
          </a:solidFill>
          <a:ln w="9525" algn="ctr">
            <a:solidFill>
              <a:srgbClr val="FF99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1">
                <a:effectLst/>
              </a:rPr>
              <a:t>FONDO</a:t>
            </a:r>
          </a:p>
        </p:txBody>
      </p:sp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1671638" y="1028700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sz="1600">
              <a:effectLst/>
            </a:endParaRPr>
          </a:p>
        </p:txBody>
      </p:sp>
      <p:sp>
        <p:nvSpPr>
          <p:cNvPr id="224263" name="Oval 7"/>
          <p:cNvSpPr>
            <a:spLocks noChangeArrowheads="1"/>
          </p:cNvSpPr>
          <p:nvPr/>
        </p:nvSpPr>
        <p:spPr bwMode="auto">
          <a:xfrm>
            <a:off x="3132138" y="3213100"/>
            <a:ext cx="719137" cy="647700"/>
          </a:xfrm>
          <a:prstGeom prst="ellipse">
            <a:avLst/>
          </a:prstGeom>
          <a:noFill/>
          <a:ln w="28575" algn="ctr">
            <a:solidFill>
              <a:srgbClr val="0066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4" name="Oval 8"/>
          <p:cNvSpPr>
            <a:spLocks noChangeArrowheads="1"/>
          </p:cNvSpPr>
          <p:nvPr/>
        </p:nvSpPr>
        <p:spPr bwMode="auto">
          <a:xfrm>
            <a:off x="6659563" y="3502025"/>
            <a:ext cx="720725" cy="576263"/>
          </a:xfrm>
          <a:prstGeom prst="ellipse">
            <a:avLst/>
          </a:prstGeom>
          <a:noFill/>
          <a:ln w="28575" algn="ctr">
            <a:solidFill>
              <a:srgbClr val="0066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5" name="Text Box 9"/>
          <p:cNvSpPr txBox="1">
            <a:spLocks noChangeArrowheads="1"/>
          </p:cNvSpPr>
          <p:nvPr/>
        </p:nvSpPr>
        <p:spPr bwMode="auto">
          <a:xfrm>
            <a:off x="637713" y="871538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4266" name="Rectangle 10"/>
          <p:cNvSpPr>
            <a:spLocks noChangeArrowheads="1"/>
          </p:cNvSpPr>
          <p:nvPr/>
        </p:nvSpPr>
        <p:spPr bwMode="auto">
          <a:xfrm>
            <a:off x="971550" y="2060575"/>
            <a:ext cx="720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7" name="Rectangle 11"/>
          <p:cNvSpPr>
            <a:spLocks noChangeArrowheads="1"/>
          </p:cNvSpPr>
          <p:nvPr/>
        </p:nvSpPr>
        <p:spPr bwMode="auto">
          <a:xfrm>
            <a:off x="971550" y="3932238"/>
            <a:ext cx="792163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8" name="Text Box 12"/>
          <p:cNvSpPr txBox="1">
            <a:spLocks noChangeArrowheads="1"/>
          </p:cNvSpPr>
          <p:nvPr/>
        </p:nvSpPr>
        <p:spPr bwMode="auto">
          <a:xfrm>
            <a:off x="944563" y="3932238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/>
              </a:rPr>
              <a:t>AA, </a:t>
            </a:r>
          </a:p>
          <a:p>
            <a:pPr algn="l"/>
            <a:r>
              <a:rPr lang="es-ES_tradnl" sz="1600" b="1">
                <a:effectLst/>
              </a:rPr>
              <a:t>péptidos</a:t>
            </a:r>
          </a:p>
        </p:txBody>
      </p:sp>
      <p:sp>
        <p:nvSpPr>
          <p:cNvPr id="224269" name="Rectangle 13"/>
          <p:cNvSpPr>
            <a:spLocks noChangeArrowheads="1"/>
          </p:cNvSpPr>
          <p:nvPr/>
        </p:nvSpPr>
        <p:spPr bwMode="auto">
          <a:xfrm>
            <a:off x="2411413" y="3932238"/>
            <a:ext cx="504825" cy="144462"/>
          </a:xfrm>
          <a:prstGeom prst="rect">
            <a:avLst/>
          </a:prstGeom>
          <a:solidFill>
            <a:srgbClr val="82C7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0" name="Rectangle 14"/>
          <p:cNvSpPr>
            <a:spLocks noChangeArrowheads="1"/>
          </p:cNvSpPr>
          <p:nvPr/>
        </p:nvSpPr>
        <p:spPr bwMode="auto">
          <a:xfrm>
            <a:off x="2411413" y="2060575"/>
            <a:ext cx="504825" cy="287338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1" name="Text Box 15"/>
          <p:cNvSpPr txBox="1">
            <a:spLocks noChangeArrowheads="1"/>
          </p:cNvSpPr>
          <p:nvPr/>
        </p:nvSpPr>
        <p:spPr bwMode="auto">
          <a:xfrm>
            <a:off x="2339975" y="3836988"/>
            <a:ext cx="874713" cy="366712"/>
          </a:xfrm>
          <a:prstGeom prst="rect">
            <a:avLst/>
          </a:prstGeom>
          <a:solidFill>
            <a:srgbClr val="8FE2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“G”</a:t>
            </a:r>
          </a:p>
        </p:txBody>
      </p:sp>
      <p:sp>
        <p:nvSpPr>
          <p:cNvPr id="224272" name="Text Box 16"/>
          <p:cNvSpPr txBox="1">
            <a:spLocks noChangeArrowheads="1"/>
          </p:cNvSpPr>
          <p:nvPr/>
        </p:nvSpPr>
        <p:spPr bwMode="auto">
          <a:xfrm>
            <a:off x="2339975" y="1965325"/>
            <a:ext cx="884238" cy="366713"/>
          </a:xfrm>
          <a:prstGeom prst="rect">
            <a:avLst/>
          </a:prstGeom>
          <a:solidFill>
            <a:srgbClr val="C3BF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“D”</a:t>
            </a:r>
          </a:p>
        </p:txBody>
      </p:sp>
      <p:sp>
        <p:nvSpPr>
          <p:cNvPr id="224273" name="Rectangle 17"/>
          <p:cNvSpPr>
            <a:spLocks noChangeArrowheads="1"/>
          </p:cNvSpPr>
          <p:nvPr/>
        </p:nvSpPr>
        <p:spPr bwMode="auto">
          <a:xfrm>
            <a:off x="2771775" y="2852738"/>
            <a:ext cx="1152525" cy="215900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4" name="Text Box 18"/>
          <p:cNvSpPr txBox="1">
            <a:spLocks noChangeArrowheads="1"/>
          </p:cNvSpPr>
          <p:nvPr/>
        </p:nvSpPr>
        <p:spPr bwMode="auto">
          <a:xfrm>
            <a:off x="3059113" y="2781300"/>
            <a:ext cx="699230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224275" name="Rectangle 19"/>
          <p:cNvSpPr>
            <a:spLocks noChangeArrowheads="1"/>
          </p:cNvSpPr>
          <p:nvPr/>
        </p:nvSpPr>
        <p:spPr bwMode="auto">
          <a:xfrm>
            <a:off x="3275013" y="5084763"/>
            <a:ext cx="720725" cy="144462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6" name="Rectangle 20"/>
          <p:cNvSpPr>
            <a:spLocks noChangeArrowheads="1"/>
          </p:cNvSpPr>
          <p:nvPr/>
        </p:nvSpPr>
        <p:spPr bwMode="auto">
          <a:xfrm>
            <a:off x="6011863" y="2278063"/>
            <a:ext cx="647700" cy="215900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7" name="Text Box 21"/>
          <p:cNvSpPr txBox="1">
            <a:spLocks noChangeArrowheads="1"/>
          </p:cNvSpPr>
          <p:nvPr/>
        </p:nvSpPr>
        <p:spPr bwMode="auto">
          <a:xfrm>
            <a:off x="6011863" y="2181225"/>
            <a:ext cx="884237" cy="366713"/>
          </a:xfrm>
          <a:prstGeom prst="rect">
            <a:avLst/>
          </a:prstGeom>
          <a:solidFill>
            <a:srgbClr val="C3BF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“D”</a:t>
            </a:r>
          </a:p>
        </p:txBody>
      </p:sp>
      <p:sp>
        <p:nvSpPr>
          <p:cNvPr id="224278" name="Rectangle 22"/>
          <p:cNvSpPr>
            <a:spLocks noChangeArrowheads="1"/>
          </p:cNvSpPr>
          <p:nvPr/>
        </p:nvSpPr>
        <p:spPr bwMode="auto">
          <a:xfrm>
            <a:off x="6300788" y="3033713"/>
            <a:ext cx="1152525" cy="215900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79" name="Text Box 23"/>
          <p:cNvSpPr txBox="1">
            <a:spLocks noChangeArrowheads="1"/>
          </p:cNvSpPr>
          <p:nvPr/>
        </p:nvSpPr>
        <p:spPr bwMode="auto">
          <a:xfrm>
            <a:off x="6588125" y="2973388"/>
            <a:ext cx="699230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SIH</a:t>
            </a:r>
          </a:p>
        </p:txBody>
      </p:sp>
      <p:sp>
        <p:nvSpPr>
          <p:cNvPr id="224280" name="Rectangle 24"/>
          <p:cNvSpPr>
            <a:spLocks noChangeArrowheads="1"/>
          </p:cNvSpPr>
          <p:nvPr/>
        </p:nvSpPr>
        <p:spPr bwMode="auto">
          <a:xfrm>
            <a:off x="6443663" y="4437063"/>
            <a:ext cx="360362" cy="217487"/>
          </a:xfrm>
          <a:prstGeom prst="rect">
            <a:avLst/>
          </a:prstGeom>
          <a:solidFill>
            <a:srgbClr val="E4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85" name="Text Box 29"/>
          <p:cNvSpPr txBox="1">
            <a:spLocks noChangeArrowheads="1"/>
          </p:cNvSpPr>
          <p:nvPr/>
        </p:nvSpPr>
        <p:spPr bwMode="auto">
          <a:xfrm>
            <a:off x="1331158" y="5300663"/>
            <a:ext cx="2749472" cy="738664"/>
          </a:xfrm>
          <a:prstGeom prst="rect">
            <a:avLst/>
          </a:prstGeom>
          <a:solidFill>
            <a:srgbClr val="8BBA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effectLst/>
              </a:rPr>
              <a:t>SIH inhibe </a:t>
            </a:r>
            <a:r>
              <a:rPr lang="es-ES_tradnl" sz="2400" b="1" dirty="0">
                <a:solidFill>
                  <a:srgbClr val="DA5800"/>
                </a:solidFill>
              </a:rPr>
              <a:t>c. “G</a:t>
            </a:r>
            <a:r>
              <a:rPr lang="es-ES_tradnl" sz="2400" b="1" dirty="0" smtClean="0">
                <a:solidFill>
                  <a:srgbClr val="DA5800"/>
                </a:solidFill>
              </a:rPr>
              <a:t>”</a:t>
            </a:r>
          </a:p>
          <a:p>
            <a:r>
              <a:rPr lang="es-ES_tradnl" sz="1800" b="1" dirty="0" smtClean="0">
                <a:solidFill>
                  <a:srgbClr val="DA5800"/>
                </a:solidFill>
              </a:rPr>
              <a:t>Receptores SSTR2</a:t>
            </a:r>
            <a:endParaRPr lang="es-ES_tradnl" sz="1800" b="1" dirty="0">
              <a:solidFill>
                <a:srgbClr val="DA5800"/>
              </a:solidFill>
            </a:endParaRPr>
          </a:p>
        </p:txBody>
      </p:sp>
      <p:sp>
        <p:nvSpPr>
          <p:cNvPr id="224286" name="Text Box 30"/>
          <p:cNvSpPr txBox="1">
            <a:spLocks noChangeArrowheads="1"/>
          </p:cNvSpPr>
          <p:nvPr/>
        </p:nvSpPr>
        <p:spPr bwMode="auto">
          <a:xfrm>
            <a:off x="4777580" y="5589588"/>
            <a:ext cx="3414717" cy="738664"/>
          </a:xfrm>
          <a:prstGeom prst="rect">
            <a:avLst/>
          </a:prstGeom>
          <a:solidFill>
            <a:srgbClr val="8BBAFF"/>
          </a:solidFill>
          <a:ln>
            <a:noFill/>
          </a:ln>
          <a:effectLst>
            <a:outerShdw dist="35560" dir="2700000" algn="tl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effectLst/>
              </a:rPr>
              <a:t>SIH inhibe </a:t>
            </a:r>
            <a:r>
              <a:rPr lang="es-ES_tradnl" sz="2400" b="1" dirty="0">
                <a:solidFill>
                  <a:srgbClr val="DA5800"/>
                </a:solidFill>
              </a:rPr>
              <a:t>c. </a:t>
            </a:r>
            <a:r>
              <a:rPr lang="es-ES_tradnl" sz="2400" b="1" dirty="0" smtClean="0">
                <a:solidFill>
                  <a:srgbClr val="DA5800"/>
                </a:solidFill>
              </a:rPr>
              <a:t>Parietal</a:t>
            </a:r>
          </a:p>
          <a:p>
            <a:r>
              <a:rPr lang="es-ES_tradnl" sz="1800" b="1" dirty="0" smtClean="0">
                <a:solidFill>
                  <a:srgbClr val="DA5800"/>
                </a:solidFill>
              </a:rPr>
              <a:t>Receptores SSTR2</a:t>
            </a:r>
            <a:endParaRPr lang="es-ES_tradnl" sz="1800" b="1" dirty="0">
              <a:solidFill>
                <a:srgbClr val="DA5800"/>
              </a:solidFill>
            </a:endParaRPr>
          </a:p>
        </p:txBody>
      </p:sp>
      <p:sp>
        <p:nvSpPr>
          <p:cNvPr id="224289" name="Text Box 33"/>
          <p:cNvSpPr txBox="1">
            <a:spLocks noChangeArrowheads="1"/>
          </p:cNvSpPr>
          <p:nvPr/>
        </p:nvSpPr>
        <p:spPr bwMode="auto">
          <a:xfrm>
            <a:off x="6659562" y="476250"/>
            <a:ext cx="194627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24290" name="Text Box 34"/>
          <p:cNvSpPr txBox="1">
            <a:spLocks noChangeArrowheads="1"/>
          </p:cNvSpPr>
          <p:nvPr/>
        </p:nvSpPr>
        <p:spPr bwMode="auto">
          <a:xfrm>
            <a:off x="7812088" y="981075"/>
            <a:ext cx="722312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SIH</a:t>
            </a:r>
          </a:p>
        </p:txBody>
      </p:sp>
      <p:sp>
        <p:nvSpPr>
          <p:cNvPr id="224291" name="Rectangle 35"/>
          <p:cNvSpPr>
            <a:spLocks noChangeArrowheads="1"/>
          </p:cNvSpPr>
          <p:nvPr/>
        </p:nvSpPr>
        <p:spPr bwMode="auto">
          <a:xfrm>
            <a:off x="5724525" y="4437063"/>
            <a:ext cx="71913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92" name="Text Box 36"/>
          <p:cNvSpPr txBox="1">
            <a:spLocks noChangeArrowheads="1"/>
          </p:cNvSpPr>
          <p:nvPr/>
        </p:nvSpPr>
        <p:spPr bwMode="auto">
          <a:xfrm>
            <a:off x="5651500" y="4365625"/>
            <a:ext cx="124142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b="1" dirty="0">
                <a:solidFill>
                  <a:srgbClr val="DA5800"/>
                </a:solidFill>
              </a:rPr>
              <a:t>C. Parietal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0" fill="hold"/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0" grpId="0" animBg="1"/>
      <p:bldP spid="224261" grpId="0" animBg="1"/>
      <p:bldP spid="224263" grpId="0" animBg="1"/>
      <p:bldP spid="224263" grpId="1" animBg="1"/>
      <p:bldP spid="224264" grpId="0" animBg="1"/>
      <p:bldP spid="224264" grpId="1" animBg="1"/>
      <p:bldP spid="224266" grpId="0" animBg="1"/>
      <p:bldP spid="224267" grpId="0" animBg="1"/>
      <p:bldP spid="224268" grpId="0"/>
      <p:bldP spid="224269" grpId="0" animBg="1"/>
      <p:bldP spid="224270" grpId="0" animBg="1"/>
      <p:bldP spid="224271" grpId="0" animBg="1"/>
      <p:bldP spid="224272" grpId="0" animBg="1"/>
      <p:bldP spid="224273" grpId="0" animBg="1"/>
      <p:bldP spid="224274" grpId="0" animBg="1"/>
      <p:bldP spid="224275" grpId="0" animBg="1"/>
      <p:bldP spid="224276" grpId="0" animBg="1"/>
      <p:bldP spid="224277" grpId="0" animBg="1"/>
      <p:bldP spid="224278" grpId="0" animBg="1"/>
      <p:bldP spid="224279" grpId="0" animBg="1"/>
      <p:bldP spid="224280" grpId="0" animBg="1"/>
      <p:bldP spid="224285" grpId="0" animBg="1"/>
      <p:bldP spid="224286" grpId="0" animBg="1"/>
      <p:bldP spid="224292" grpId="0" animBg="1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ChangeArrowheads="1"/>
          </p:cNvSpPr>
          <p:nvPr/>
        </p:nvSpPr>
        <p:spPr bwMode="auto">
          <a:xfrm>
            <a:off x="900113" y="3179763"/>
            <a:ext cx="17272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55" name="Text Box 3"/>
          <p:cNvSpPr txBox="1">
            <a:spLocks noChangeArrowheads="1"/>
          </p:cNvSpPr>
          <p:nvPr/>
        </p:nvSpPr>
        <p:spPr bwMode="auto">
          <a:xfrm>
            <a:off x="1506538" y="1955800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28356" name="Text Box 4"/>
          <p:cNvSpPr txBox="1">
            <a:spLocks noChangeArrowheads="1"/>
          </p:cNvSpPr>
          <p:nvPr/>
        </p:nvSpPr>
        <p:spPr bwMode="auto">
          <a:xfrm>
            <a:off x="1571625" y="1452563"/>
            <a:ext cx="4727575" cy="395287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PÉPTIDO LIBERADOR GASTRINA (GRP)</a:t>
            </a:r>
          </a:p>
        </p:txBody>
      </p:sp>
      <p:pic>
        <p:nvPicPr>
          <p:cNvPr id="228357" name="Picture 5" descr="regulacion gastrina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9" t="25171" r="4901" b="61092"/>
          <a:stretch>
            <a:fillRect/>
          </a:stretch>
        </p:blipFill>
        <p:spPr bwMode="auto">
          <a:xfrm>
            <a:off x="2374900" y="3644900"/>
            <a:ext cx="3925888" cy="13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2374900" y="3141663"/>
            <a:ext cx="2535238" cy="995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0" name="Text Box 8"/>
          <p:cNvSpPr txBox="1">
            <a:spLocks noChangeArrowheads="1"/>
          </p:cNvSpPr>
          <p:nvPr/>
        </p:nvSpPr>
        <p:spPr bwMode="auto">
          <a:xfrm>
            <a:off x="2902857" y="1943555"/>
            <a:ext cx="34387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/>
              </a:rPr>
              <a:t>Se libera de terminales </a:t>
            </a:r>
            <a:r>
              <a:rPr lang="es-ES_tradnl" sz="1600" b="1" dirty="0">
                <a:effectLst/>
              </a:rPr>
              <a:t>entéricos</a:t>
            </a:r>
            <a:r>
              <a:rPr lang="es-ES_tradnl" sz="1600" dirty="0">
                <a:effectLst/>
              </a:rPr>
              <a:t> </a:t>
            </a:r>
            <a:endParaRPr lang="es-ES_tradnl" sz="1600" dirty="0" smtClean="0">
              <a:effectLst/>
            </a:endParaRPr>
          </a:p>
          <a:p>
            <a:pPr algn="l"/>
            <a:r>
              <a:rPr lang="es-ES_tradnl" sz="1600" dirty="0">
                <a:effectLst/>
              </a:rPr>
              <a:t>q</a:t>
            </a:r>
            <a:r>
              <a:rPr lang="es-ES_tradnl" sz="1600" dirty="0" smtClean="0">
                <a:effectLst/>
              </a:rPr>
              <a:t>ue estimulan </a:t>
            </a:r>
            <a:r>
              <a:rPr lang="es-ES_tradnl" sz="1600" dirty="0">
                <a:effectLst/>
              </a:rPr>
              <a:t>c. “G” </a:t>
            </a:r>
          </a:p>
          <a:p>
            <a:pPr algn="l"/>
            <a:r>
              <a:rPr lang="es-ES_tradnl" sz="1600" b="1" dirty="0">
                <a:effectLst/>
              </a:rPr>
              <a:t>Todo</a:t>
            </a:r>
            <a:r>
              <a:rPr lang="es-ES_tradnl" sz="1600" dirty="0">
                <a:effectLst/>
              </a:rPr>
              <a:t> el TGI</a:t>
            </a:r>
          </a:p>
        </p:txBody>
      </p:sp>
      <p:sp>
        <p:nvSpPr>
          <p:cNvPr id="228361" name="Text Box 9"/>
          <p:cNvSpPr txBox="1">
            <a:spLocks noChangeArrowheads="1"/>
          </p:cNvSpPr>
          <p:nvPr/>
        </p:nvSpPr>
        <p:spPr bwMode="auto">
          <a:xfrm>
            <a:off x="2902857" y="2796858"/>
            <a:ext cx="4043094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Aumenta secreción de Gastrina</a:t>
            </a:r>
          </a:p>
        </p:txBody>
      </p:sp>
      <p:sp>
        <p:nvSpPr>
          <p:cNvPr id="228362" name="Text Box 10"/>
          <p:cNvSpPr txBox="1">
            <a:spLocks noChangeArrowheads="1"/>
          </p:cNvSpPr>
          <p:nvPr/>
        </p:nvSpPr>
        <p:spPr bwMode="auto">
          <a:xfrm>
            <a:off x="6372225" y="1450975"/>
            <a:ext cx="129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 err="1">
                <a:effectLst/>
              </a:rPr>
              <a:t>Bombesin</a:t>
            </a:r>
            <a:endParaRPr lang="es-ES_tradnl" sz="2000" dirty="0">
              <a:effectLst/>
            </a:endParaRPr>
          </a:p>
        </p:txBody>
      </p:sp>
      <p:sp>
        <p:nvSpPr>
          <p:cNvPr id="228363" name="Rectangle 11"/>
          <p:cNvSpPr>
            <a:spLocks noChangeArrowheads="1"/>
          </p:cNvSpPr>
          <p:nvPr/>
        </p:nvSpPr>
        <p:spPr bwMode="auto">
          <a:xfrm>
            <a:off x="4859338" y="4581525"/>
            <a:ext cx="7921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4" name="Rectangle 12"/>
          <p:cNvSpPr>
            <a:spLocks noChangeArrowheads="1"/>
          </p:cNvSpPr>
          <p:nvPr/>
        </p:nvSpPr>
        <p:spPr bwMode="auto">
          <a:xfrm>
            <a:off x="5795963" y="3429000"/>
            <a:ext cx="863600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5" name="Text Box 13"/>
          <p:cNvSpPr txBox="1">
            <a:spLocks noChangeArrowheads="1"/>
          </p:cNvSpPr>
          <p:nvPr/>
        </p:nvSpPr>
        <p:spPr bwMode="auto">
          <a:xfrm>
            <a:off x="6156325" y="3741738"/>
            <a:ext cx="2012089" cy="707886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solidFill>
                  <a:srgbClr val="0000FF"/>
                </a:solidFill>
              </a:rPr>
              <a:t>N. </a:t>
            </a:r>
            <a:r>
              <a:rPr lang="es-ES_tradnl" sz="2000" dirty="0" smtClean="0">
                <a:solidFill>
                  <a:srgbClr val="0000FF"/>
                </a:solidFill>
              </a:rPr>
              <a:t>colinérgicas </a:t>
            </a:r>
            <a:endParaRPr lang="es-ES_tradnl" sz="2000" dirty="0">
              <a:solidFill>
                <a:srgbClr val="0000FF"/>
              </a:solidFill>
            </a:endParaRPr>
          </a:p>
          <a:p>
            <a:pPr algn="l"/>
            <a:r>
              <a:rPr lang="es-ES_tradnl" sz="2000" dirty="0" err="1" smtClean="0">
                <a:solidFill>
                  <a:srgbClr val="0000FF"/>
                </a:solidFill>
              </a:rPr>
              <a:t>PREgangl</a:t>
            </a:r>
            <a:r>
              <a:rPr lang="es-ES_tradnl" sz="2000" dirty="0" smtClean="0">
                <a:solidFill>
                  <a:srgbClr val="0000FF"/>
                </a:solidFill>
              </a:rPr>
              <a:t>.</a:t>
            </a:r>
            <a:endParaRPr lang="es-ES_tradnl" sz="2000" dirty="0">
              <a:solidFill>
                <a:srgbClr val="0000FF"/>
              </a:solidFill>
            </a:endParaRPr>
          </a:p>
        </p:txBody>
      </p:sp>
      <p:sp>
        <p:nvSpPr>
          <p:cNvPr id="228366" name="Oval 14"/>
          <p:cNvSpPr>
            <a:spLocks noChangeArrowheads="1"/>
          </p:cNvSpPr>
          <p:nvPr/>
        </p:nvSpPr>
        <p:spPr bwMode="auto">
          <a:xfrm>
            <a:off x="4067175" y="3213100"/>
            <a:ext cx="288925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7" name="Text Box 15"/>
          <p:cNvSpPr txBox="1">
            <a:spLocks noChangeArrowheads="1"/>
          </p:cNvSpPr>
          <p:nvPr/>
        </p:nvSpPr>
        <p:spPr bwMode="auto">
          <a:xfrm>
            <a:off x="2700338" y="4365625"/>
            <a:ext cx="8032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solidFill>
                  <a:srgbClr val="DA58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C. “G”</a:t>
            </a:r>
          </a:p>
        </p:txBody>
      </p:sp>
      <p:sp>
        <p:nvSpPr>
          <p:cNvPr id="228368" name="Oval 16"/>
          <p:cNvSpPr>
            <a:spLocks noChangeArrowheads="1"/>
          </p:cNvSpPr>
          <p:nvPr/>
        </p:nvSpPr>
        <p:spPr bwMode="auto">
          <a:xfrm>
            <a:off x="5940425" y="4797425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9" name="Rectangle 17"/>
          <p:cNvSpPr>
            <a:spLocks noChangeArrowheads="1"/>
          </p:cNvSpPr>
          <p:nvPr/>
        </p:nvSpPr>
        <p:spPr bwMode="auto">
          <a:xfrm>
            <a:off x="3130550" y="4797425"/>
            <a:ext cx="8651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70" name="Text Box 18"/>
          <p:cNvSpPr txBox="1">
            <a:spLocks noChangeArrowheads="1"/>
          </p:cNvSpPr>
          <p:nvPr/>
        </p:nvSpPr>
        <p:spPr bwMode="auto">
          <a:xfrm>
            <a:off x="1065536" y="5140325"/>
            <a:ext cx="2428870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solidFill>
                  <a:srgbClr val="0000CC"/>
                </a:solidFill>
              </a:rPr>
              <a:t>N. </a:t>
            </a:r>
            <a:r>
              <a:rPr lang="es-ES_tradnl" sz="2000" u="sng" dirty="0">
                <a:solidFill>
                  <a:srgbClr val="0000CC"/>
                </a:solidFill>
              </a:rPr>
              <a:t>No</a:t>
            </a:r>
            <a:r>
              <a:rPr lang="es-ES_tradnl" sz="2000" dirty="0">
                <a:solidFill>
                  <a:srgbClr val="0000CC"/>
                </a:solidFill>
              </a:rPr>
              <a:t> colinérgicas </a:t>
            </a:r>
          </a:p>
          <a:p>
            <a:pPr algn="l"/>
            <a:r>
              <a:rPr lang="es-ES_tradnl" sz="2000" dirty="0" err="1" smtClean="0">
                <a:solidFill>
                  <a:srgbClr val="0000CC"/>
                </a:solidFill>
              </a:rPr>
              <a:t>POSgangl</a:t>
            </a:r>
            <a:r>
              <a:rPr lang="es-ES_tradnl" sz="2000" dirty="0" smtClean="0">
                <a:solidFill>
                  <a:srgbClr val="0000CC"/>
                </a:solidFill>
              </a:rPr>
              <a:t>.</a:t>
            </a:r>
            <a:r>
              <a:rPr lang="es-ES_tradnl" sz="2000" b="1" dirty="0" smtClean="0">
                <a:solidFill>
                  <a:srgbClr val="0000CC"/>
                </a:solidFill>
              </a:rPr>
              <a:t> </a:t>
            </a:r>
            <a:r>
              <a:rPr lang="es-ES_tradnl" sz="2000" b="1" dirty="0">
                <a:solidFill>
                  <a:srgbClr val="0000CC"/>
                </a:solidFill>
              </a:rPr>
              <a:t>GRP</a:t>
            </a:r>
          </a:p>
        </p:txBody>
      </p:sp>
      <p:sp>
        <p:nvSpPr>
          <p:cNvPr id="228371" name="Line 19"/>
          <p:cNvSpPr>
            <a:spLocks noChangeShapeType="1"/>
          </p:cNvSpPr>
          <p:nvPr/>
        </p:nvSpPr>
        <p:spPr bwMode="auto">
          <a:xfrm flipV="1">
            <a:off x="3387091" y="4940299"/>
            <a:ext cx="1256347" cy="53857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72" name="Oval 20"/>
          <p:cNvSpPr>
            <a:spLocks noChangeArrowheads="1"/>
          </p:cNvSpPr>
          <p:nvPr/>
        </p:nvSpPr>
        <p:spPr bwMode="auto">
          <a:xfrm>
            <a:off x="5867400" y="3860800"/>
            <a:ext cx="288925" cy="12239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73" name="Line 21"/>
          <p:cNvSpPr>
            <a:spLocks noChangeShapeType="1"/>
          </p:cNvSpPr>
          <p:nvPr/>
        </p:nvSpPr>
        <p:spPr bwMode="auto">
          <a:xfrm>
            <a:off x="6084888" y="3716338"/>
            <a:ext cx="0" cy="10080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74" name="Line 22"/>
          <p:cNvSpPr>
            <a:spLocks noChangeShapeType="1"/>
          </p:cNvSpPr>
          <p:nvPr/>
        </p:nvSpPr>
        <p:spPr bwMode="auto">
          <a:xfrm flipH="1">
            <a:off x="5938838" y="4725988"/>
            <a:ext cx="146050" cy="1444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75" name="Line 23"/>
          <p:cNvSpPr>
            <a:spLocks noChangeShapeType="1"/>
          </p:cNvSpPr>
          <p:nvPr/>
        </p:nvSpPr>
        <p:spPr bwMode="auto">
          <a:xfrm>
            <a:off x="6084888" y="4725988"/>
            <a:ext cx="71437" cy="1428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8376" name="Text Box 24"/>
          <p:cNvSpPr txBox="1">
            <a:spLocks noChangeArrowheads="1"/>
          </p:cNvSpPr>
          <p:nvPr/>
        </p:nvSpPr>
        <p:spPr bwMode="auto">
          <a:xfrm>
            <a:off x="5724525" y="4838700"/>
            <a:ext cx="7777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solidFill>
                  <a:schemeClr val="accent2"/>
                </a:solidFill>
                <a:effectLst/>
              </a:rPr>
              <a:t>ACh</a:t>
            </a:r>
          </a:p>
        </p:txBody>
      </p:sp>
      <p:sp>
        <p:nvSpPr>
          <p:cNvPr id="228377" name="Oval 25"/>
          <p:cNvSpPr>
            <a:spLocks noChangeArrowheads="1"/>
          </p:cNvSpPr>
          <p:nvPr/>
        </p:nvSpPr>
        <p:spPr bwMode="auto">
          <a:xfrm>
            <a:off x="3708400" y="4365625"/>
            <a:ext cx="1150938" cy="1008063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81" name="Text Box 29"/>
          <p:cNvSpPr txBox="1">
            <a:spLocks noChangeArrowheads="1"/>
          </p:cNvSpPr>
          <p:nvPr/>
        </p:nvSpPr>
        <p:spPr bwMode="auto">
          <a:xfrm>
            <a:off x="1547813" y="2852738"/>
            <a:ext cx="1214437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FUNCIÓN</a:t>
            </a:r>
          </a:p>
        </p:txBody>
      </p:sp>
      <p:sp>
        <p:nvSpPr>
          <p:cNvPr id="228383" name="Oval 31"/>
          <p:cNvSpPr>
            <a:spLocks noChangeArrowheads="1"/>
          </p:cNvSpPr>
          <p:nvPr/>
        </p:nvSpPr>
        <p:spPr bwMode="auto">
          <a:xfrm>
            <a:off x="4643438" y="3500438"/>
            <a:ext cx="108108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84" name="Oval 32"/>
          <p:cNvSpPr>
            <a:spLocks noChangeArrowheads="1"/>
          </p:cNvSpPr>
          <p:nvPr/>
        </p:nvSpPr>
        <p:spPr bwMode="auto">
          <a:xfrm>
            <a:off x="5148263" y="364490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85" name="Oval 33"/>
          <p:cNvSpPr>
            <a:spLocks noChangeArrowheads="1"/>
          </p:cNvSpPr>
          <p:nvPr/>
        </p:nvSpPr>
        <p:spPr bwMode="auto">
          <a:xfrm>
            <a:off x="4211638" y="3933825"/>
            <a:ext cx="5762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88" name="Text Box 36"/>
          <p:cNvSpPr txBox="1">
            <a:spLocks noChangeArrowheads="1"/>
          </p:cNvSpPr>
          <p:nvPr/>
        </p:nvSpPr>
        <p:spPr bwMode="auto">
          <a:xfrm>
            <a:off x="796958" y="681534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8382" name="Text Box 30"/>
          <p:cNvSpPr txBox="1">
            <a:spLocks noChangeArrowheads="1"/>
          </p:cNvSpPr>
          <p:nvPr/>
        </p:nvSpPr>
        <p:spPr bwMode="auto">
          <a:xfrm>
            <a:off x="4643438" y="4076700"/>
            <a:ext cx="1003300" cy="336550"/>
          </a:xfrm>
          <a:prstGeom prst="rect">
            <a:avLst/>
          </a:prstGeom>
          <a:solidFill>
            <a:srgbClr val="88C9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Gastrina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6773497" y="836712"/>
            <a:ext cx="1830951" cy="33600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" name="1 Arco"/>
          <p:cNvSpPr/>
          <p:nvPr/>
        </p:nvSpPr>
        <p:spPr bwMode="auto">
          <a:xfrm>
            <a:off x="3959384" y="3719196"/>
            <a:ext cx="923926" cy="431800"/>
          </a:xfrm>
          <a:prstGeom prst="arc">
            <a:avLst>
              <a:gd name="adj1" fmla="val 8559772"/>
              <a:gd name="adj2" fmla="val 207955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  <p:sp>
        <p:nvSpPr>
          <p:cNvPr id="4" name="3 Elipse"/>
          <p:cNvSpPr/>
          <p:nvPr/>
        </p:nvSpPr>
        <p:spPr bwMode="auto">
          <a:xfrm>
            <a:off x="4283869" y="4533900"/>
            <a:ext cx="359569" cy="264319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9" name="Text Box 24"/>
          <p:cNvSpPr txBox="1">
            <a:spLocks noChangeArrowheads="1"/>
          </p:cNvSpPr>
          <p:nvPr/>
        </p:nvSpPr>
        <p:spPr bwMode="auto">
          <a:xfrm>
            <a:off x="4079430" y="4365104"/>
            <a:ext cx="56457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 smtClean="0">
                <a:solidFill>
                  <a:schemeClr val="accent2"/>
                </a:solidFill>
                <a:effectLst/>
              </a:rPr>
              <a:t>GRP</a:t>
            </a:r>
            <a:endParaRPr lang="es-ES_tradnl" sz="1600" b="1" dirty="0">
              <a:solidFill>
                <a:schemeClr val="accent2"/>
              </a:solidFill>
              <a:effectLst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4859338" y="3500438"/>
            <a:ext cx="396081" cy="577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2" dur="2000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65" grpId="0"/>
      <p:bldP spid="228368" grpId="0" animBg="1"/>
      <p:bldP spid="228370" grpId="0" animBg="1"/>
      <p:bldP spid="228371" grpId="0" animBg="1"/>
      <p:bldP spid="228372" grpId="0" animBg="1"/>
      <p:bldP spid="228373" grpId="0" animBg="1"/>
      <p:bldP spid="228374" grpId="0" animBg="1"/>
      <p:bldP spid="228375" grpId="0" animBg="1"/>
      <p:bldP spid="228376" grpId="0"/>
      <p:bldP spid="228377" grpId="0" animBg="1"/>
      <p:bldP spid="228377" grpId="1" animBg="1"/>
      <p:bldP spid="228382" grpId="0" animBg="1"/>
      <p:bldP spid="2" grpId="0" animBg="1"/>
      <p:bldP spid="39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6659563" y="333375"/>
            <a:ext cx="20161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108585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722438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359025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95613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45281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91001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36721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824413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 NEURAL</a:t>
            </a:r>
          </a:p>
        </p:txBody>
      </p:sp>
      <p:sp>
        <p:nvSpPr>
          <p:cNvPr id="140297" name="Rectangle 9"/>
          <p:cNvSpPr>
            <a:spLocks noChangeArrowheads="1"/>
          </p:cNvSpPr>
          <p:nvPr/>
        </p:nvSpPr>
        <p:spPr bwMode="auto">
          <a:xfrm>
            <a:off x="4700588" y="3213100"/>
            <a:ext cx="720725" cy="503238"/>
          </a:xfrm>
          <a:prstGeom prst="rect">
            <a:avLst/>
          </a:prstGeom>
          <a:noFill/>
          <a:ln w="19050">
            <a:solidFill>
              <a:srgbClr val="33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8" name="Rectangle 30"/>
          <p:cNvSpPr>
            <a:spLocks noChangeArrowheads="1"/>
          </p:cNvSpPr>
          <p:nvPr/>
        </p:nvSpPr>
        <p:spPr bwMode="auto">
          <a:xfrm>
            <a:off x="3044825" y="3140075"/>
            <a:ext cx="1008063" cy="590550"/>
          </a:xfrm>
          <a:prstGeom prst="rect">
            <a:avLst/>
          </a:prstGeom>
          <a:solidFill>
            <a:srgbClr val="B2DE82"/>
          </a:solidFill>
          <a:ln w="19050">
            <a:solidFill>
              <a:srgbClr val="33CC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pic>
        <p:nvPicPr>
          <p:cNvPr id="140319" name="Picture 31" descr="img8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9" t="16068" r="35358" b="14981"/>
          <a:stretch>
            <a:fillRect/>
          </a:stretch>
        </p:blipFill>
        <p:spPr bwMode="auto">
          <a:xfrm>
            <a:off x="971550" y="2276475"/>
            <a:ext cx="1235075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320" name="Rectangle 32"/>
          <p:cNvSpPr>
            <a:spLocks noChangeArrowheads="1"/>
          </p:cNvSpPr>
          <p:nvPr/>
        </p:nvSpPr>
        <p:spPr bwMode="auto">
          <a:xfrm>
            <a:off x="1908175" y="4652963"/>
            <a:ext cx="4318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24" name="Line 36"/>
          <p:cNvSpPr>
            <a:spLocks noChangeShapeType="1"/>
          </p:cNvSpPr>
          <p:nvPr/>
        </p:nvSpPr>
        <p:spPr bwMode="auto">
          <a:xfrm>
            <a:off x="4989513" y="3716338"/>
            <a:ext cx="0" cy="288925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25" name="Line 37"/>
          <p:cNvSpPr>
            <a:spLocks noChangeShapeType="1"/>
          </p:cNvSpPr>
          <p:nvPr/>
        </p:nvSpPr>
        <p:spPr bwMode="auto">
          <a:xfrm>
            <a:off x="4989513" y="4005263"/>
            <a:ext cx="720725" cy="0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26" name="Line 38"/>
          <p:cNvSpPr>
            <a:spLocks noChangeShapeType="1"/>
          </p:cNvSpPr>
          <p:nvPr/>
        </p:nvSpPr>
        <p:spPr bwMode="auto">
          <a:xfrm>
            <a:off x="5710238" y="4005263"/>
            <a:ext cx="0" cy="215900"/>
          </a:xfrm>
          <a:prstGeom prst="line">
            <a:avLst/>
          </a:prstGeom>
          <a:noFill/>
          <a:ln w="9525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27" name="Rectangle 39"/>
          <p:cNvSpPr>
            <a:spLocks noChangeArrowheads="1"/>
          </p:cNvSpPr>
          <p:nvPr/>
        </p:nvSpPr>
        <p:spPr bwMode="auto">
          <a:xfrm>
            <a:off x="5781675" y="981075"/>
            <a:ext cx="5032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6" name="Line 28"/>
          <p:cNvSpPr>
            <a:spLocks noChangeShapeType="1"/>
          </p:cNvSpPr>
          <p:nvPr/>
        </p:nvSpPr>
        <p:spPr bwMode="auto">
          <a:xfrm>
            <a:off x="5940425" y="833438"/>
            <a:ext cx="993775" cy="795337"/>
          </a:xfrm>
          <a:prstGeom prst="line">
            <a:avLst/>
          </a:prstGeom>
          <a:noFill/>
          <a:ln w="57150">
            <a:solidFill>
              <a:srgbClr val="FF3399"/>
            </a:solidFill>
            <a:round/>
            <a:headEnd/>
            <a:tailEnd type="triangle" w="med" len="med"/>
          </a:ln>
          <a:effectLst>
            <a:outerShdw dist="56796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28" name="Rectangle 40"/>
          <p:cNvSpPr>
            <a:spLocks noChangeArrowheads="1"/>
          </p:cNvSpPr>
          <p:nvPr/>
        </p:nvSpPr>
        <p:spPr bwMode="auto">
          <a:xfrm>
            <a:off x="6573838" y="2060575"/>
            <a:ext cx="144462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2" name="Line 14"/>
          <p:cNvSpPr>
            <a:spLocks noChangeShapeType="1"/>
          </p:cNvSpPr>
          <p:nvPr/>
        </p:nvSpPr>
        <p:spPr bwMode="auto">
          <a:xfrm>
            <a:off x="6645275" y="2133600"/>
            <a:ext cx="0" cy="129540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30" name="Rectangle 42"/>
          <p:cNvSpPr>
            <a:spLocks noChangeArrowheads="1"/>
          </p:cNvSpPr>
          <p:nvPr/>
        </p:nvSpPr>
        <p:spPr bwMode="auto">
          <a:xfrm>
            <a:off x="5637213" y="3789363"/>
            <a:ext cx="12239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40329" name="Group 41"/>
          <p:cNvGrpSpPr>
            <a:grpSpLocks/>
          </p:cNvGrpSpPr>
          <p:nvPr/>
        </p:nvGrpSpPr>
        <p:grpSpPr bwMode="auto">
          <a:xfrm>
            <a:off x="5710238" y="3789363"/>
            <a:ext cx="935037" cy="503237"/>
            <a:chOff x="3334" y="2387"/>
            <a:chExt cx="589" cy="317"/>
          </a:xfrm>
        </p:grpSpPr>
        <p:sp>
          <p:nvSpPr>
            <p:cNvPr id="140321" name="Line 33"/>
            <p:cNvSpPr>
              <a:spLocks noChangeShapeType="1"/>
            </p:cNvSpPr>
            <p:nvPr/>
          </p:nvSpPr>
          <p:spPr bwMode="auto">
            <a:xfrm>
              <a:off x="3923" y="2387"/>
              <a:ext cx="0" cy="136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40322" name="Line 34"/>
            <p:cNvSpPr>
              <a:spLocks noChangeShapeType="1"/>
            </p:cNvSpPr>
            <p:nvPr/>
          </p:nvSpPr>
          <p:spPr bwMode="auto">
            <a:xfrm flipH="1">
              <a:off x="3334" y="2523"/>
              <a:ext cx="589" cy="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40323" name="Line 35"/>
            <p:cNvSpPr>
              <a:spLocks noChangeShapeType="1"/>
            </p:cNvSpPr>
            <p:nvPr/>
          </p:nvSpPr>
          <p:spPr bwMode="auto">
            <a:xfrm>
              <a:off x="3334" y="2523"/>
              <a:ext cx="0" cy="181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40331" name="Rectangle 43"/>
          <p:cNvSpPr>
            <a:spLocks noChangeArrowheads="1"/>
          </p:cNvSpPr>
          <p:nvPr/>
        </p:nvSpPr>
        <p:spPr bwMode="auto">
          <a:xfrm>
            <a:off x="5637213" y="5229225"/>
            <a:ext cx="2159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3" name="Line 15"/>
          <p:cNvSpPr>
            <a:spLocks noChangeShapeType="1"/>
          </p:cNvSpPr>
          <p:nvPr/>
        </p:nvSpPr>
        <p:spPr bwMode="auto">
          <a:xfrm>
            <a:off x="5710238" y="5229225"/>
            <a:ext cx="0" cy="360363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34" name="Rectangle 46"/>
          <p:cNvSpPr>
            <a:spLocks noChangeArrowheads="1"/>
          </p:cNvSpPr>
          <p:nvPr/>
        </p:nvSpPr>
        <p:spPr bwMode="auto">
          <a:xfrm>
            <a:off x="7437438" y="2205038"/>
            <a:ext cx="215900" cy="3887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5" name="Rectangle 47"/>
          <p:cNvSpPr>
            <a:spLocks noChangeArrowheads="1"/>
          </p:cNvSpPr>
          <p:nvPr/>
        </p:nvSpPr>
        <p:spPr bwMode="auto">
          <a:xfrm>
            <a:off x="6589713" y="5805488"/>
            <a:ext cx="9350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40333" name="Group 45"/>
          <p:cNvGrpSpPr>
            <a:grpSpLocks/>
          </p:cNvGrpSpPr>
          <p:nvPr/>
        </p:nvGrpSpPr>
        <p:grpSpPr bwMode="auto">
          <a:xfrm>
            <a:off x="6502400" y="2205038"/>
            <a:ext cx="1152525" cy="3744912"/>
            <a:chOff x="3787" y="1389"/>
            <a:chExt cx="726" cy="2359"/>
          </a:xfrm>
        </p:grpSpPr>
        <p:sp>
          <p:nvSpPr>
            <p:cNvPr id="140306" name="Line 18"/>
            <p:cNvSpPr>
              <a:spLocks noChangeShapeType="1"/>
            </p:cNvSpPr>
            <p:nvPr/>
          </p:nvSpPr>
          <p:spPr bwMode="auto">
            <a:xfrm flipH="1" flipV="1">
              <a:off x="4332" y="2296"/>
              <a:ext cx="181" cy="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40307" name="Line 19"/>
            <p:cNvSpPr>
              <a:spLocks noChangeShapeType="1"/>
            </p:cNvSpPr>
            <p:nvPr/>
          </p:nvSpPr>
          <p:spPr bwMode="auto">
            <a:xfrm flipV="1">
              <a:off x="4513" y="1389"/>
              <a:ext cx="0" cy="952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40308" name="Line 20"/>
            <p:cNvSpPr>
              <a:spLocks noChangeShapeType="1"/>
            </p:cNvSpPr>
            <p:nvPr/>
          </p:nvSpPr>
          <p:spPr bwMode="auto">
            <a:xfrm>
              <a:off x="3787" y="3748"/>
              <a:ext cx="726" cy="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40309" name="Line 21"/>
            <p:cNvSpPr>
              <a:spLocks noChangeShapeType="1"/>
            </p:cNvSpPr>
            <p:nvPr/>
          </p:nvSpPr>
          <p:spPr bwMode="auto">
            <a:xfrm flipV="1">
              <a:off x="4512" y="2160"/>
              <a:ext cx="1" cy="1588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40336" name="Rectangle 48"/>
          <p:cNvSpPr>
            <a:spLocks noChangeArrowheads="1"/>
          </p:cNvSpPr>
          <p:nvPr/>
        </p:nvSpPr>
        <p:spPr bwMode="auto">
          <a:xfrm>
            <a:off x="3694113" y="981075"/>
            <a:ext cx="7905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7" name="Rectangle 49"/>
          <p:cNvSpPr>
            <a:spLocks noChangeArrowheads="1"/>
          </p:cNvSpPr>
          <p:nvPr/>
        </p:nvSpPr>
        <p:spPr bwMode="auto">
          <a:xfrm>
            <a:off x="3333750" y="1700213"/>
            <a:ext cx="2873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9" name="Rectangle 51"/>
          <p:cNvSpPr>
            <a:spLocks noChangeArrowheads="1"/>
          </p:cNvSpPr>
          <p:nvPr/>
        </p:nvSpPr>
        <p:spPr bwMode="auto">
          <a:xfrm>
            <a:off x="3333750" y="2708275"/>
            <a:ext cx="2873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5" name="Line 27"/>
          <p:cNvSpPr>
            <a:spLocks noChangeShapeType="1"/>
          </p:cNvSpPr>
          <p:nvPr/>
        </p:nvSpPr>
        <p:spPr bwMode="auto">
          <a:xfrm flipH="1">
            <a:off x="3724502" y="836613"/>
            <a:ext cx="719137" cy="431800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04" name="Line 16"/>
          <p:cNvSpPr>
            <a:spLocks noChangeShapeType="1"/>
          </p:cNvSpPr>
          <p:nvPr/>
        </p:nvSpPr>
        <p:spPr bwMode="auto">
          <a:xfrm>
            <a:off x="3405188" y="1700213"/>
            <a:ext cx="0" cy="576262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05" name="Line 17"/>
          <p:cNvSpPr>
            <a:spLocks noChangeShapeType="1"/>
          </p:cNvSpPr>
          <p:nvPr/>
        </p:nvSpPr>
        <p:spPr bwMode="auto">
          <a:xfrm>
            <a:off x="3405188" y="2708275"/>
            <a:ext cx="0" cy="360363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40" name="Rectangle 52"/>
          <p:cNvSpPr>
            <a:spLocks noChangeArrowheads="1"/>
          </p:cNvSpPr>
          <p:nvPr/>
        </p:nvSpPr>
        <p:spPr bwMode="auto">
          <a:xfrm>
            <a:off x="4125913" y="3176588"/>
            <a:ext cx="5762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2" name="Rectangle 54"/>
          <p:cNvSpPr>
            <a:spLocks noChangeArrowheads="1"/>
          </p:cNvSpPr>
          <p:nvPr/>
        </p:nvSpPr>
        <p:spPr bwMode="auto">
          <a:xfrm>
            <a:off x="5421313" y="3429000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4" name="Line 26"/>
          <p:cNvSpPr>
            <a:spLocks noChangeShapeType="1"/>
          </p:cNvSpPr>
          <p:nvPr/>
        </p:nvSpPr>
        <p:spPr bwMode="auto">
          <a:xfrm>
            <a:off x="4054475" y="3284538"/>
            <a:ext cx="517525" cy="0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13" name="Line 25"/>
          <p:cNvSpPr>
            <a:spLocks noChangeShapeType="1"/>
          </p:cNvSpPr>
          <p:nvPr/>
        </p:nvSpPr>
        <p:spPr bwMode="auto">
          <a:xfrm flipH="1">
            <a:off x="4052888" y="3500438"/>
            <a:ext cx="647700" cy="0"/>
          </a:xfrm>
          <a:prstGeom prst="line">
            <a:avLst/>
          </a:prstGeom>
          <a:noFill/>
          <a:ln w="38100">
            <a:solidFill>
              <a:srgbClr val="008E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11" name="Line 23"/>
          <p:cNvSpPr>
            <a:spLocks noChangeShapeType="1"/>
          </p:cNvSpPr>
          <p:nvPr/>
        </p:nvSpPr>
        <p:spPr bwMode="auto">
          <a:xfrm flipH="1">
            <a:off x="5602287" y="3573463"/>
            <a:ext cx="252412" cy="29368"/>
          </a:xfrm>
          <a:prstGeom prst="line">
            <a:avLst/>
          </a:prstGeom>
          <a:noFill/>
          <a:ln w="38100">
            <a:solidFill>
              <a:srgbClr val="008E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10" name="Line 22"/>
          <p:cNvSpPr>
            <a:spLocks noChangeShapeType="1"/>
          </p:cNvSpPr>
          <p:nvPr/>
        </p:nvSpPr>
        <p:spPr bwMode="auto">
          <a:xfrm>
            <a:off x="5349875" y="3429000"/>
            <a:ext cx="504825" cy="0"/>
          </a:xfrm>
          <a:prstGeom prst="line">
            <a:avLst/>
          </a:prstGeom>
          <a:noFill/>
          <a:ln w="38100">
            <a:solidFill>
              <a:srgbClr val="33CC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43" name="Text Box 55"/>
          <p:cNvSpPr txBox="1">
            <a:spLocks noChangeArrowheads="1"/>
          </p:cNvSpPr>
          <p:nvPr/>
        </p:nvSpPr>
        <p:spPr bwMode="auto">
          <a:xfrm>
            <a:off x="3978275" y="2673350"/>
            <a:ext cx="723900" cy="395288"/>
          </a:xfrm>
          <a:prstGeom prst="rect">
            <a:avLst/>
          </a:prstGeom>
          <a:solidFill>
            <a:srgbClr val="BBE0E3"/>
          </a:solidFill>
          <a:ln w="28575">
            <a:solidFill>
              <a:srgbClr val="0099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1">
                <a:effectLst/>
              </a:rPr>
              <a:t>SNA</a:t>
            </a:r>
          </a:p>
        </p:txBody>
      </p:sp>
      <p:sp>
        <p:nvSpPr>
          <p:cNvPr id="140344" name="Text Box 56"/>
          <p:cNvSpPr txBox="1">
            <a:spLocks noChangeArrowheads="1"/>
          </p:cNvSpPr>
          <p:nvPr/>
        </p:nvSpPr>
        <p:spPr bwMode="auto">
          <a:xfrm>
            <a:off x="971550" y="1196975"/>
            <a:ext cx="14605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>
                <a:effectLst/>
              </a:rPr>
              <a:t>Modulación </a:t>
            </a:r>
          </a:p>
          <a:p>
            <a:r>
              <a:rPr lang="es-ES_tradnl" sz="1800">
                <a:effectLst/>
              </a:rPr>
              <a:t>SNE y SNA</a:t>
            </a:r>
          </a:p>
        </p:txBody>
      </p:sp>
      <p:sp>
        <p:nvSpPr>
          <p:cNvPr id="140346" name="Text Box 58"/>
          <p:cNvSpPr txBox="1">
            <a:spLocks noChangeArrowheads="1"/>
          </p:cNvSpPr>
          <p:nvPr/>
        </p:nvSpPr>
        <p:spPr bwMode="auto">
          <a:xfrm>
            <a:off x="4424363" y="620713"/>
            <a:ext cx="15160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Nutrientes</a:t>
            </a:r>
          </a:p>
        </p:txBody>
      </p:sp>
      <p:sp>
        <p:nvSpPr>
          <p:cNvPr id="140347" name="Text Box 59"/>
          <p:cNvSpPr txBox="1">
            <a:spLocks noChangeArrowheads="1"/>
          </p:cNvSpPr>
          <p:nvPr/>
        </p:nvSpPr>
        <p:spPr bwMode="auto">
          <a:xfrm>
            <a:off x="3079750" y="1222375"/>
            <a:ext cx="7413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Gusto</a:t>
            </a:r>
          </a:p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Olfato</a:t>
            </a:r>
          </a:p>
        </p:txBody>
      </p:sp>
      <p:sp>
        <p:nvSpPr>
          <p:cNvPr id="140348" name="Text Box 60"/>
          <p:cNvSpPr txBox="1">
            <a:spLocks noChangeArrowheads="1"/>
          </p:cNvSpPr>
          <p:nvPr/>
        </p:nvSpPr>
        <p:spPr bwMode="auto">
          <a:xfrm>
            <a:off x="5781675" y="1616075"/>
            <a:ext cx="27286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Terminaciones Nerviosas</a:t>
            </a:r>
          </a:p>
          <a:p>
            <a:pPr algn="l"/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quimio y </a:t>
            </a:r>
            <a:r>
              <a:rPr lang="es-ES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mecanosensitivas</a:t>
            </a: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0349" name="Text Box 61"/>
          <p:cNvSpPr txBox="1">
            <a:spLocks noChangeArrowheads="1"/>
          </p:cNvSpPr>
          <p:nvPr/>
        </p:nvSpPr>
        <p:spPr bwMode="auto">
          <a:xfrm>
            <a:off x="2828925" y="2204864"/>
            <a:ext cx="119455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Centros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superiores</a:t>
            </a:r>
          </a:p>
        </p:txBody>
      </p:sp>
      <p:sp>
        <p:nvSpPr>
          <p:cNvPr id="140350" name="Text Box 62"/>
          <p:cNvSpPr txBox="1">
            <a:spLocks noChangeArrowheads="1"/>
          </p:cNvSpPr>
          <p:nvPr/>
        </p:nvSpPr>
        <p:spPr bwMode="auto">
          <a:xfrm>
            <a:off x="3068638" y="3163888"/>
            <a:ext cx="935037" cy="517525"/>
          </a:xfrm>
          <a:prstGeom prst="rect">
            <a:avLst/>
          </a:prstGeom>
          <a:solidFill>
            <a:srgbClr val="B2DE82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Complejo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Dorsal X</a:t>
            </a:r>
          </a:p>
        </p:txBody>
      </p:sp>
      <p:sp>
        <p:nvSpPr>
          <p:cNvPr id="140351" name="Text Box 63"/>
          <p:cNvSpPr txBox="1">
            <a:spLocks noChangeArrowheads="1"/>
          </p:cNvSpPr>
          <p:nvPr/>
        </p:nvSpPr>
        <p:spPr bwMode="auto">
          <a:xfrm>
            <a:off x="4572000" y="3122136"/>
            <a:ext cx="1085555" cy="738664"/>
          </a:xfrm>
          <a:prstGeom prst="rect">
            <a:avLst/>
          </a:prstGeom>
          <a:solidFill>
            <a:srgbClr val="B2DE82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Nervio </a:t>
            </a:r>
          </a:p>
          <a:p>
            <a:r>
              <a:rPr lang="es-E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</a:p>
          <a:p>
            <a:r>
              <a:rPr lang="es-E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Pregl</a:t>
            </a:r>
            <a:r>
              <a:rPr lang="es-E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0352" name="Text Box 64"/>
          <p:cNvSpPr txBox="1">
            <a:spLocks noChangeArrowheads="1"/>
          </p:cNvSpPr>
          <p:nvPr/>
        </p:nvSpPr>
        <p:spPr bwMode="auto">
          <a:xfrm>
            <a:off x="5857875" y="3405188"/>
            <a:ext cx="1550988" cy="395287"/>
          </a:xfrm>
          <a:prstGeom prst="rect">
            <a:avLst/>
          </a:prstGeom>
          <a:solidFill>
            <a:srgbClr val="FFD1E8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sp>
        <p:nvSpPr>
          <p:cNvPr id="140354" name="Text Box 66"/>
          <p:cNvSpPr txBox="1">
            <a:spLocks noChangeArrowheads="1"/>
          </p:cNvSpPr>
          <p:nvPr/>
        </p:nvSpPr>
        <p:spPr bwMode="auto">
          <a:xfrm>
            <a:off x="5268913" y="4221163"/>
            <a:ext cx="107315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Intestino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Páncreas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Vesícula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Esfínteres</a:t>
            </a:r>
          </a:p>
        </p:txBody>
      </p:sp>
      <p:sp>
        <p:nvSpPr>
          <p:cNvPr id="140355" name="Text Box 67"/>
          <p:cNvSpPr txBox="1">
            <a:spLocks noChangeArrowheads="1"/>
          </p:cNvSpPr>
          <p:nvPr/>
        </p:nvSpPr>
        <p:spPr bwMode="auto">
          <a:xfrm>
            <a:off x="5182394" y="5624430"/>
            <a:ext cx="1296987" cy="830997"/>
          </a:xfrm>
          <a:prstGeom prst="rect">
            <a:avLst/>
          </a:prstGeom>
          <a:solidFill>
            <a:srgbClr val="FFD1E8"/>
          </a:solidFill>
          <a:ln w="38100">
            <a:solidFill>
              <a:srgbClr val="FF3399"/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Cambios en </a:t>
            </a:r>
          </a:p>
          <a:p>
            <a:pPr algn="l"/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ecreción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Motilidad</a:t>
            </a:r>
          </a:p>
        </p:txBody>
      </p:sp>
      <p:sp>
        <p:nvSpPr>
          <p:cNvPr id="140356" name="Text Box 68"/>
          <p:cNvSpPr txBox="1">
            <a:spLocks noChangeArrowheads="1"/>
          </p:cNvSpPr>
          <p:nvPr/>
        </p:nvSpPr>
        <p:spPr bwMode="auto">
          <a:xfrm>
            <a:off x="468313" y="549275"/>
            <a:ext cx="90011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5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54" name="Text Box 8"/>
          <p:cNvSpPr txBox="1">
            <a:spLocks noChangeArrowheads="1"/>
          </p:cNvSpPr>
          <p:nvPr/>
        </p:nvSpPr>
        <p:spPr bwMode="auto">
          <a:xfrm>
            <a:off x="22533" y="6530816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0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7" grpId="0" animBg="1"/>
      <p:bldP spid="140318" grpId="0" animBg="1"/>
      <p:bldP spid="140324" grpId="0" animBg="1"/>
      <p:bldP spid="140325" grpId="0" animBg="1"/>
      <p:bldP spid="140316" grpId="0" animBg="1"/>
      <p:bldP spid="140302" grpId="0" animBg="1"/>
      <p:bldP spid="140303" grpId="0" animBg="1"/>
      <p:bldP spid="140315" grpId="0" animBg="1"/>
      <p:bldP spid="140304" grpId="0" animBg="1"/>
      <p:bldP spid="140305" grpId="0" animBg="1"/>
      <p:bldP spid="140314" grpId="0" animBg="1"/>
      <p:bldP spid="140313" grpId="0" animBg="1"/>
      <p:bldP spid="140311" grpId="0" animBg="1"/>
      <p:bldP spid="140310" grpId="0" animBg="1"/>
      <p:bldP spid="140343" grpId="0" animBg="1"/>
      <p:bldP spid="140347" grpId="0"/>
      <p:bldP spid="140348" grpId="0"/>
      <p:bldP spid="140349" grpId="0"/>
      <p:bldP spid="140350" grpId="0" animBg="1"/>
      <p:bldP spid="140351" grpId="0" animBg="1"/>
      <p:bldP spid="140352" grpId="0" animBg="1"/>
      <p:bldP spid="140354" grpId="0"/>
      <p:bldP spid="140355" grpId="0" animBg="1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ext Box 2"/>
          <p:cNvSpPr txBox="1">
            <a:spLocks noChangeArrowheads="1"/>
          </p:cNvSpPr>
          <p:nvPr/>
        </p:nvSpPr>
        <p:spPr bwMode="auto">
          <a:xfrm>
            <a:off x="1604963" y="2057400"/>
            <a:ext cx="2046287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SUSTANCIA P</a:t>
            </a: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1480344" y="4117748"/>
            <a:ext cx="1482725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25284" name="Text Box 4"/>
          <p:cNvSpPr txBox="1">
            <a:spLocks noChangeArrowheads="1"/>
          </p:cNvSpPr>
          <p:nvPr/>
        </p:nvSpPr>
        <p:spPr bwMode="auto">
          <a:xfrm>
            <a:off x="846138" y="129540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2963069" y="2578100"/>
            <a:ext cx="32178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/>
              </a:rPr>
              <a:t>Coexiste con </a:t>
            </a:r>
            <a:r>
              <a:rPr lang="es-ES_tradnl" sz="1600" b="1" dirty="0">
                <a:effectLst/>
              </a:rPr>
              <a:t>5-HT</a:t>
            </a:r>
            <a:r>
              <a:rPr lang="es-ES_tradnl" sz="1600" dirty="0">
                <a:effectLst/>
              </a:rPr>
              <a:t> y </a:t>
            </a:r>
            <a:r>
              <a:rPr lang="es-ES_tradnl" sz="1600" b="1" dirty="0" err="1">
                <a:effectLst/>
              </a:rPr>
              <a:t>ACh</a:t>
            </a:r>
            <a:r>
              <a:rPr lang="es-ES_tradnl" sz="1600" b="1" dirty="0">
                <a:effectLst/>
              </a:rPr>
              <a:t> </a:t>
            </a:r>
          </a:p>
          <a:p>
            <a:pPr algn="l"/>
            <a:r>
              <a:rPr lang="es-ES_tradnl" sz="1600" b="1" dirty="0">
                <a:effectLst/>
              </a:rPr>
              <a:t>TODO</a:t>
            </a:r>
            <a:r>
              <a:rPr lang="es-ES_tradnl" sz="1600" dirty="0">
                <a:effectLst/>
              </a:rPr>
              <a:t> tracto GI</a:t>
            </a:r>
          </a:p>
          <a:p>
            <a:pPr algn="l"/>
            <a:r>
              <a:rPr lang="es-ES_tradnl" sz="1600" b="1" dirty="0">
                <a:effectLst/>
              </a:rPr>
              <a:t>N. Sensoriales y motoras SNE</a:t>
            </a:r>
          </a:p>
        </p:txBody>
      </p:sp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3060700" y="3635375"/>
            <a:ext cx="4464050" cy="13525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saliva acuosa 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Motilidad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Peristaltismo: contracción por detrás</a:t>
            </a:r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1620838" y="2654300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708236" y="903875"/>
            <a:ext cx="1830951" cy="33600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 descr="img32"/>
          <p:cNvPicPr>
            <a:picLocks noChangeAspect="1" noChangeArrowheads="1"/>
          </p:cNvPicPr>
          <p:nvPr/>
        </p:nvPicPr>
        <p:blipFill>
          <a:blip r:embed="rId2" cstate="print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4" b="33147"/>
          <a:stretch>
            <a:fillRect/>
          </a:stretch>
        </p:blipFill>
        <p:spPr bwMode="auto">
          <a:xfrm>
            <a:off x="5148263" y="3055938"/>
            <a:ext cx="3529012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1012825" y="1557338"/>
            <a:ext cx="18002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09" name="Rectangle 5"/>
          <p:cNvSpPr>
            <a:spLocks noChangeArrowheads="1"/>
          </p:cNvSpPr>
          <p:nvPr/>
        </p:nvSpPr>
        <p:spPr bwMode="auto">
          <a:xfrm>
            <a:off x="1157288" y="4510088"/>
            <a:ext cx="20875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1042988" y="2276475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26312" name="Text Box 8"/>
          <p:cNvSpPr txBox="1">
            <a:spLocks noChangeArrowheads="1"/>
          </p:cNvSpPr>
          <p:nvPr/>
        </p:nvSpPr>
        <p:spPr bwMode="auto">
          <a:xfrm>
            <a:off x="971550" y="3135313"/>
            <a:ext cx="1482725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26313" name="Text Box 9"/>
          <p:cNvSpPr txBox="1">
            <a:spLocks noChangeArrowheads="1"/>
          </p:cNvSpPr>
          <p:nvPr/>
        </p:nvSpPr>
        <p:spPr bwMode="auto">
          <a:xfrm>
            <a:off x="262004" y="859334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6315" name="Text Box 11"/>
          <p:cNvSpPr txBox="1">
            <a:spLocks noChangeArrowheads="1"/>
          </p:cNvSpPr>
          <p:nvPr/>
        </p:nvSpPr>
        <p:spPr bwMode="auto">
          <a:xfrm>
            <a:off x="971550" y="3648075"/>
            <a:ext cx="4032250" cy="183991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>
                <a:effectLst/>
              </a:rPr>
              <a:t> Regula </a:t>
            </a:r>
            <a:r>
              <a:rPr lang="es-ES_tradnl" sz="1800" b="1">
                <a:effectLst/>
              </a:rPr>
              <a:t>motilidad </a:t>
            </a:r>
            <a:r>
              <a:rPr lang="es-ES_tradnl" sz="1800" b="1" u="sng">
                <a:effectLst/>
              </a:rPr>
              <a:t>interdigestiva</a:t>
            </a:r>
            <a:r>
              <a:rPr lang="es-ES_tradnl" sz="1800" u="sng">
                <a:effectLst/>
              </a:rPr>
              <a:t> </a:t>
            </a:r>
          </a:p>
          <a:p>
            <a:pPr algn="l">
              <a:buClr>
                <a:srgbClr val="CC0000"/>
              </a:buClr>
            </a:pPr>
            <a:r>
              <a:rPr lang="es-ES_tradnl" sz="1800">
                <a:effectLst/>
              </a:rPr>
              <a:t>  CMM “ruidos de hambre”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_tradnl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>
                <a:effectLst/>
              </a:rPr>
              <a:t> Facilita vaciamiento gástrico débil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endParaRPr lang="es-ES_tradnl">
              <a:effectLst/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>
                <a:effectLst/>
              </a:rPr>
              <a:t> Eritromicina actúa sobre </a:t>
            </a:r>
          </a:p>
          <a:p>
            <a:pPr algn="l">
              <a:buClr>
                <a:srgbClr val="CC0000"/>
              </a:buClr>
            </a:pPr>
            <a:r>
              <a:rPr lang="es-ES_tradnl" sz="1800">
                <a:effectLst/>
              </a:rPr>
              <a:t>  receptores Mo (diarrea)</a:t>
            </a:r>
          </a:p>
        </p:txBody>
      </p:sp>
      <p:sp>
        <p:nvSpPr>
          <p:cNvPr id="226316" name="Text Box 12"/>
          <p:cNvSpPr txBox="1">
            <a:spLocks noChangeArrowheads="1"/>
          </p:cNvSpPr>
          <p:nvPr/>
        </p:nvSpPr>
        <p:spPr bwMode="auto">
          <a:xfrm>
            <a:off x="6084888" y="1773238"/>
            <a:ext cx="2473325" cy="974725"/>
          </a:xfrm>
          <a:prstGeom prst="rect">
            <a:avLst/>
          </a:prstGeom>
          <a:solidFill>
            <a:srgbClr val="FFCCFF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Complejos Motores</a:t>
            </a:r>
          </a:p>
          <a:p>
            <a:pPr algn="l"/>
            <a:r>
              <a:rPr lang="es-ES_tradnl" sz="2000">
                <a:effectLst/>
              </a:rPr>
              <a:t>Migratorios (CCM)</a:t>
            </a:r>
          </a:p>
          <a:p>
            <a:pPr algn="l"/>
            <a:r>
              <a:rPr lang="es-ES_tradnl" sz="1600" b="1">
                <a:effectLst/>
              </a:rPr>
              <a:t>Limpieza</a:t>
            </a:r>
          </a:p>
        </p:txBody>
      </p:sp>
      <p:sp>
        <p:nvSpPr>
          <p:cNvPr id="226320" name="Oval 16"/>
          <p:cNvSpPr>
            <a:spLocks noChangeArrowheads="1"/>
          </p:cNvSpPr>
          <p:nvPr/>
        </p:nvSpPr>
        <p:spPr bwMode="auto">
          <a:xfrm>
            <a:off x="5292725" y="3860800"/>
            <a:ext cx="1079500" cy="10810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22" name="Text Box 18"/>
          <p:cNvSpPr txBox="1">
            <a:spLocks noChangeArrowheads="1"/>
          </p:cNvSpPr>
          <p:nvPr/>
        </p:nvSpPr>
        <p:spPr bwMode="auto">
          <a:xfrm>
            <a:off x="1042988" y="1628775"/>
            <a:ext cx="1624012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MOTILINA</a:t>
            </a:r>
          </a:p>
        </p:txBody>
      </p:sp>
      <p:sp>
        <p:nvSpPr>
          <p:cNvPr id="226323" name="Text Box 19"/>
          <p:cNvSpPr txBox="1">
            <a:spLocks noChangeArrowheads="1"/>
          </p:cNvSpPr>
          <p:nvPr/>
        </p:nvSpPr>
        <p:spPr bwMode="auto">
          <a:xfrm>
            <a:off x="6708236" y="836712"/>
            <a:ext cx="1830951" cy="33600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26307" name="Oval 3"/>
          <p:cNvSpPr>
            <a:spLocks noChangeArrowheads="1"/>
          </p:cNvSpPr>
          <p:nvPr/>
        </p:nvSpPr>
        <p:spPr bwMode="auto">
          <a:xfrm>
            <a:off x="5364163" y="3141663"/>
            <a:ext cx="3240087" cy="29511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25" name="Text Box 21"/>
          <p:cNvSpPr txBox="1">
            <a:spLocks noChangeArrowheads="1"/>
          </p:cNvSpPr>
          <p:nvPr/>
        </p:nvSpPr>
        <p:spPr bwMode="auto">
          <a:xfrm>
            <a:off x="2124075" y="2276475"/>
            <a:ext cx="2105025" cy="425450"/>
          </a:xfrm>
          <a:prstGeom prst="rect">
            <a:avLst/>
          </a:prstGeom>
          <a:solidFill>
            <a:schemeClr val="bg1"/>
          </a:solidFill>
          <a:ln w="28575">
            <a:solidFill>
              <a:srgbClr val="D4005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c. “Mo” 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todo TGI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2000" fill="hold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animBg="1"/>
      <p:bldP spid="226307" grpId="1" animBg="1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3462565" y="3645024"/>
            <a:ext cx="2795958" cy="1723549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Regulación paracrina</a:t>
            </a:r>
          </a:p>
          <a:p>
            <a:pPr algn="l">
              <a:buClr>
                <a:srgbClr val="CC0000"/>
              </a:buClr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secreción de cloro</a:t>
            </a:r>
          </a:p>
          <a:p>
            <a:pPr algn="l">
              <a:buClr>
                <a:srgbClr val="CC0000"/>
              </a:buClr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Toxinas </a:t>
            </a:r>
            <a:r>
              <a:rPr lang="es-ES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E. </a:t>
            </a:r>
            <a:r>
              <a:rPr lang="es-ES" sz="18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Coli</a:t>
            </a:r>
            <a:endParaRPr lang="es-ES" sz="1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“mimetismo molecular”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diarrea viajero</a:t>
            </a:r>
          </a:p>
        </p:txBody>
      </p:sp>
      <p:sp>
        <p:nvSpPr>
          <p:cNvPr id="229380" name="Text Box 4"/>
          <p:cNvSpPr txBox="1">
            <a:spLocks noChangeArrowheads="1"/>
          </p:cNvSpPr>
          <p:nvPr/>
        </p:nvSpPr>
        <p:spPr bwMode="auto">
          <a:xfrm>
            <a:off x="2239963" y="1844675"/>
            <a:ext cx="1827212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000" b="1">
                <a:effectLst/>
              </a:rPr>
              <a:t>GUANILINA</a:t>
            </a:r>
          </a:p>
        </p:txBody>
      </p:sp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2195513" y="2565400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2097087" y="3692773"/>
            <a:ext cx="1214438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FUNCIÓN</a:t>
            </a:r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3462565" y="2489200"/>
            <a:ext cx="33401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mucosa intestinal 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píloro a recto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Paneth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criptas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Lieberkühn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9407" name="Text Box 31"/>
          <p:cNvSpPr txBox="1">
            <a:spLocks noChangeArrowheads="1"/>
          </p:cNvSpPr>
          <p:nvPr/>
        </p:nvSpPr>
        <p:spPr bwMode="auto">
          <a:xfrm>
            <a:off x="1187624" y="167640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9408" name="Text Box 32"/>
          <p:cNvSpPr txBox="1">
            <a:spLocks noChangeArrowheads="1"/>
          </p:cNvSpPr>
          <p:nvPr/>
        </p:nvSpPr>
        <p:spPr bwMode="auto">
          <a:xfrm>
            <a:off x="6708236" y="838498"/>
            <a:ext cx="1730148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animBg="1"/>
      <p:bldP spid="229383" grpId="0" animBg="1"/>
      <p:bldP spid="229384" grpId="0" animBg="1"/>
      <p:bldP spid="229385" grpId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02" name="Picture 2" descr="img1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4" b="7278"/>
          <a:stretch>
            <a:fillRect/>
          </a:stretch>
        </p:blipFill>
        <p:spPr>
          <a:xfrm>
            <a:off x="1150938" y="1700213"/>
            <a:ext cx="6840537" cy="39608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1143000" y="1432832"/>
            <a:ext cx="2833687" cy="701675"/>
          </a:xfrm>
          <a:prstGeom prst="rect">
            <a:avLst/>
          </a:prstGeom>
          <a:solidFill>
            <a:srgbClr val="DDFF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“mimetismo molecular”</a:t>
            </a: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Diarrea viajero</a:t>
            </a:r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6659563" y="620713"/>
            <a:ext cx="1841500" cy="639762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GUANILINA</a:t>
            </a:r>
          </a:p>
          <a:p>
            <a:r>
              <a:rPr lang="es-ES" sz="1600" b="1">
                <a:effectLst/>
              </a:rPr>
              <a:t>Acción paracrina</a:t>
            </a:r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468313" y="67083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0406" name="Rectangle 6"/>
          <p:cNvSpPr>
            <a:spLocks noChangeArrowheads="1"/>
          </p:cNvSpPr>
          <p:nvPr/>
        </p:nvSpPr>
        <p:spPr bwMode="auto">
          <a:xfrm>
            <a:off x="3419475" y="4221163"/>
            <a:ext cx="8651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07" name="Text Box 7"/>
          <p:cNvSpPr txBox="1">
            <a:spLocks noChangeArrowheads="1"/>
          </p:cNvSpPr>
          <p:nvPr/>
        </p:nvSpPr>
        <p:spPr bwMode="auto">
          <a:xfrm>
            <a:off x="3144838" y="2532856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/>
              </a:rPr>
              <a:t>Guanilina</a:t>
            </a:r>
          </a:p>
        </p:txBody>
      </p:sp>
      <p:sp>
        <p:nvSpPr>
          <p:cNvPr id="230409" name="Text Box 9"/>
          <p:cNvSpPr txBox="1">
            <a:spLocks noChangeArrowheads="1"/>
          </p:cNvSpPr>
          <p:nvPr/>
        </p:nvSpPr>
        <p:spPr bwMode="auto">
          <a:xfrm>
            <a:off x="468313" y="4365625"/>
            <a:ext cx="1349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/>
              </a:rPr>
              <a:t>CRIPTA </a:t>
            </a:r>
          </a:p>
          <a:p>
            <a:r>
              <a:rPr lang="es-ES_tradnl" sz="1400" b="1">
                <a:effectLst/>
              </a:rPr>
              <a:t>LIEBERKÜHN</a:t>
            </a:r>
          </a:p>
        </p:txBody>
      </p:sp>
      <p:sp>
        <p:nvSpPr>
          <p:cNvPr id="230410" name="Text Box 10"/>
          <p:cNvSpPr txBox="1">
            <a:spLocks noChangeArrowheads="1"/>
          </p:cNvSpPr>
          <p:nvPr/>
        </p:nvSpPr>
        <p:spPr bwMode="auto">
          <a:xfrm>
            <a:off x="3482670" y="5790747"/>
            <a:ext cx="1287532" cy="400110"/>
          </a:xfrm>
          <a:prstGeom prst="rect">
            <a:avLst/>
          </a:prstGeom>
          <a:solidFill>
            <a:srgbClr val="9AD2D6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/>
              <a:t>C. Paneth</a:t>
            </a:r>
          </a:p>
        </p:txBody>
      </p:sp>
      <p:sp>
        <p:nvSpPr>
          <p:cNvPr id="230411" name="Text Box 11"/>
          <p:cNvSpPr txBox="1">
            <a:spLocks noChangeArrowheads="1"/>
          </p:cNvSpPr>
          <p:nvPr/>
        </p:nvSpPr>
        <p:spPr bwMode="auto">
          <a:xfrm>
            <a:off x="6659563" y="4397042"/>
            <a:ext cx="1459054" cy="400110"/>
          </a:xfrm>
          <a:prstGeom prst="rect">
            <a:avLst/>
          </a:prstGeom>
          <a:solidFill>
            <a:srgbClr val="9AD2D6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/>
              <a:t>Enterocito</a:t>
            </a:r>
          </a:p>
        </p:txBody>
      </p:sp>
      <p:sp>
        <p:nvSpPr>
          <p:cNvPr id="230412" name="Rectangle 12"/>
          <p:cNvSpPr>
            <a:spLocks noChangeArrowheads="1"/>
          </p:cNvSpPr>
          <p:nvPr/>
        </p:nvSpPr>
        <p:spPr bwMode="auto">
          <a:xfrm>
            <a:off x="1331913" y="5157788"/>
            <a:ext cx="15113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13" name="Rectangle 13"/>
          <p:cNvSpPr>
            <a:spLocks noChangeArrowheads="1"/>
          </p:cNvSpPr>
          <p:nvPr/>
        </p:nvSpPr>
        <p:spPr bwMode="auto">
          <a:xfrm>
            <a:off x="4211638" y="1773238"/>
            <a:ext cx="10080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3995738" y="1811656"/>
            <a:ext cx="15319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/>
              </a:rPr>
              <a:t>EXOTOXINAS </a:t>
            </a:r>
          </a:p>
          <a:p>
            <a:pPr algn="l"/>
            <a:r>
              <a:rPr lang="es-ES_tradnl" sz="1400" b="1">
                <a:effectLst/>
              </a:rPr>
              <a:t>BACTERIANAS</a:t>
            </a:r>
          </a:p>
        </p:txBody>
      </p:sp>
      <p:sp>
        <p:nvSpPr>
          <p:cNvPr id="230419" name="Text Box 19"/>
          <p:cNvSpPr txBox="1">
            <a:spLocks noChangeArrowheads="1"/>
          </p:cNvSpPr>
          <p:nvPr/>
        </p:nvSpPr>
        <p:spPr bwMode="auto">
          <a:xfrm>
            <a:off x="6251547" y="1773309"/>
            <a:ext cx="793808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V="1">
            <a:off x="3995738" y="5481638"/>
            <a:ext cx="0" cy="30910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4 Conector recto"/>
          <p:cNvCxnSpPr/>
          <p:nvPr/>
        </p:nvCxnSpPr>
        <p:spPr bwMode="auto">
          <a:xfrm flipH="1">
            <a:off x="6330156" y="4624387"/>
            <a:ext cx="31829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3 Rectángulo"/>
          <p:cNvSpPr/>
          <p:nvPr/>
        </p:nvSpPr>
        <p:spPr bwMode="auto">
          <a:xfrm>
            <a:off x="6659563" y="2899569"/>
            <a:ext cx="1459054" cy="52943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580111" y="2641064"/>
            <a:ext cx="2276585" cy="104644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2000" dirty="0" smtClean="0"/>
              <a:t>Canal Cl- CFTR</a:t>
            </a:r>
          </a:p>
          <a:p>
            <a:r>
              <a:rPr lang="es-ES_tradnl" sz="1400" b="1" dirty="0" smtClean="0"/>
              <a:t>R</a:t>
            </a:r>
            <a:r>
              <a:rPr lang="es-ES_tradnl" sz="1400" dirty="0" smtClean="0"/>
              <a:t>egulador conductancia </a:t>
            </a:r>
          </a:p>
          <a:p>
            <a:r>
              <a:rPr lang="es-ES_tradnl" sz="1400" b="1" dirty="0" smtClean="0"/>
              <a:t>T</a:t>
            </a:r>
            <a:r>
              <a:rPr lang="es-ES_tradnl" sz="1400" dirty="0" smtClean="0"/>
              <a:t>ransmembrana</a:t>
            </a:r>
          </a:p>
          <a:p>
            <a:r>
              <a:rPr lang="es-ES_tradnl" sz="1400" b="1" dirty="0" smtClean="0"/>
              <a:t>F</a:t>
            </a:r>
            <a:r>
              <a:rPr lang="es-ES_tradnl" sz="1400" dirty="0" smtClean="0"/>
              <a:t>ibrosis </a:t>
            </a:r>
            <a:r>
              <a:rPr lang="es-ES_tradnl" sz="1400" b="1" dirty="0" smtClean="0"/>
              <a:t>Q</a:t>
            </a:r>
            <a:r>
              <a:rPr lang="es-ES_tradnl" sz="1400" dirty="0" smtClean="0"/>
              <a:t>uística</a:t>
            </a:r>
            <a:endParaRPr lang="es-ES_tradnl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nimBg="1"/>
      <p:bldP spid="230407" grpId="0"/>
      <p:bldP spid="230410" grpId="0" animBg="1"/>
      <p:bldP spid="230411" grpId="0" animBg="1"/>
      <p:bldP spid="230414" grpId="0"/>
      <p:bldP spid="20" grpId="0" animBg="1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1714128" y="1124744"/>
            <a:ext cx="20193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1547491" y="3603065"/>
            <a:ext cx="157162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GHRELINA</a:t>
            </a: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2927195" y="4599790"/>
            <a:ext cx="4054475" cy="16906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s-ES" sz="1600" b="1">
                <a:effectLst/>
              </a:rPr>
              <a:t> Estimula débilmente vaciamiento  </a:t>
            </a:r>
          </a:p>
          <a:p>
            <a:pPr algn="l"/>
            <a:r>
              <a:rPr lang="es-ES" sz="1600" b="1">
                <a:effectLst/>
              </a:rPr>
              <a:t>  gástrico</a:t>
            </a:r>
          </a:p>
          <a:p>
            <a:pPr algn="l"/>
            <a:endParaRPr lang="es-ES" sz="800">
              <a:effectLst/>
            </a:endParaRPr>
          </a:p>
          <a:p>
            <a:pPr algn="l">
              <a:buFontTx/>
              <a:buChar char="•"/>
            </a:pPr>
            <a:r>
              <a:rPr lang="es-ES" sz="1600" b="1">
                <a:effectLst/>
              </a:rPr>
              <a:t> Regula</a:t>
            </a:r>
            <a:r>
              <a:rPr lang="es-ES" sz="1600">
                <a:effectLst/>
              </a:rPr>
              <a:t> </a:t>
            </a:r>
            <a:r>
              <a:rPr lang="es-ES" sz="1600" b="1">
                <a:effectLst/>
              </a:rPr>
              <a:t>balance de energía</a:t>
            </a:r>
          </a:p>
          <a:p>
            <a:pPr algn="l"/>
            <a:r>
              <a:rPr lang="es-ES" sz="1600">
                <a:effectLst/>
              </a:rPr>
              <a:t>   Niveles altos antes de la comida y  </a:t>
            </a:r>
          </a:p>
          <a:p>
            <a:pPr algn="l"/>
            <a:r>
              <a:rPr lang="es-ES" sz="1600">
                <a:effectLst/>
              </a:rPr>
              <a:t>   bajos después</a:t>
            </a:r>
          </a:p>
          <a:p>
            <a:pPr algn="l"/>
            <a:r>
              <a:rPr lang="es-ES" sz="1600">
                <a:effectLst/>
              </a:rPr>
              <a:t>   Está muy elevado en obesidad extrema</a:t>
            </a:r>
            <a:r>
              <a:rPr lang="es-ES" sz="1600" b="1">
                <a:effectLst/>
              </a:rPr>
              <a:t> </a:t>
            </a:r>
            <a:endParaRPr lang="es-ES" sz="800" b="1">
              <a:effectLst/>
            </a:endParaRPr>
          </a:p>
        </p:txBody>
      </p:sp>
      <p:sp>
        <p:nvSpPr>
          <p:cNvPr id="231430" name="Rectangle 6"/>
          <p:cNvSpPr>
            <a:spLocks noChangeArrowheads="1"/>
          </p:cNvSpPr>
          <p:nvPr/>
        </p:nvSpPr>
        <p:spPr bwMode="auto">
          <a:xfrm>
            <a:off x="1450653" y="1556891"/>
            <a:ext cx="9366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1" name="Text Box 7"/>
          <p:cNvSpPr txBox="1">
            <a:spLocks noChangeArrowheads="1"/>
          </p:cNvSpPr>
          <p:nvPr/>
        </p:nvSpPr>
        <p:spPr bwMode="auto">
          <a:xfrm>
            <a:off x="5090406" y="1282253"/>
            <a:ext cx="1300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</a:t>
            </a: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4964993" y="1192560"/>
            <a:ext cx="1425575" cy="576262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2000" b="1">
              <a:effectLst/>
            </a:endParaRPr>
          </a:p>
        </p:txBody>
      </p:sp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1547491" y="1771203"/>
            <a:ext cx="2956259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 err="1">
                <a:effectLst/>
              </a:rPr>
              <a:t>Neuropéptidos</a:t>
            </a:r>
            <a:r>
              <a:rPr lang="es-ES_tradnl" sz="1600" b="1" dirty="0">
                <a:effectLst/>
              </a:rPr>
              <a:t> Cerebro–TGI</a:t>
            </a:r>
          </a:p>
          <a:p>
            <a:pPr algn="l"/>
            <a:endParaRPr lang="es-ES_tradnl" sz="900" b="1" dirty="0">
              <a:effectLst/>
            </a:endParaRPr>
          </a:p>
        </p:txBody>
      </p:sp>
      <p:sp>
        <p:nvSpPr>
          <p:cNvPr id="231434" name="Text Box 10"/>
          <p:cNvSpPr txBox="1">
            <a:spLocks noChangeArrowheads="1"/>
          </p:cNvSpPr>
          <p:nvPr/>
        </p:nvSpPr>
        <p:spPr bwMode="auto">
          <a:xfrm>
            <a:off x="5324737" y="1848861"/>
            <a:ext cx="2354263" cy="91440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>
                <a:solidFill>
                  <a:srgbClr val="CC0000"/>
                </a:solidFill>
                <a:effectLst/>
              </a:rPr>
              <a:t>*</a:t>
            </a:r>
            <a:r>
              <a:rPr lang="es-ES_tradnl" sz="2000" dirty="0">
                <a:effectLst/>
              </a:rPr>
              <a:t>Antidiarreicos</a:t>
            </a:r>
          </a:p>
          <a:p>
            <a:pPr algn="l"/>
            <a:r>
              <a:rPr lang="es-ES_tradnl" sz="1600" dirty="0">
                <a:effectLst/>
              </a:rPr>
              <a:t>   Actúan sobre </a:t>
            </a:r>
          </a:p>
          <a:p>
            <a:pPr algn="l"/>
            <a:r>
              <a:rPr lang="es-ES_tradnl" sz="1600" dirty="0">
                <a:effectLst/>
              </a:rPr>
              <a:t>   </a:t>
            </a:r>
            <a:r>
              <a:rPr lang="es-ES_tradnl" sz="1600" dirty="0" smtClean="0">
                <a:effectLst/>
              </a:rPr>
              <a:t>receptores </a:t>
            </a:r>
            <a:r>
              <a:rPr lang="es-ES_tradnl" sz="1600" dirty="0">
                <a:effectLst/>
              </a:rPr>
              <a:t>opiáceos</a:t>
            </a:r>
          </a:p>
        </p:txBody>
      </p:sp>
      <p:sp>
        <p:nvSpPr>
          <p:cNvPr id="231438" name="Rectangle 14"/>
          <p:cNvSpPr>
            <a:spLocks noChangeArrowheads="1"/>
          </p:cNvSpPr>
          <p:nvPr/>
        </p:nvSpPr>
        <p:spPr bwMode="auto">
          <a:xfrm>
            <a:off x="2800276" y="4278661"/>
            <a:ext cx="2384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>
                <a:effectLst/>
              </a:rPr>
              <a:t> c. epiteliales </a:t>
            </a:r>
            <a:r>
              <a:rPr lang="es-ES" sz="1600" b="1" dirty="0">
                <a:effectLst/>
              </a:rPr>
              <a:t>estómago</a:t>
            </a:r>
          </a:p>
        </p:txBody>
      </p:sp>
      <p:sp>
        <p:nvSpPr>
          <p:cNvPr id="231439" name="Text Box 15"/>
          <p:cNvSpPr txBox="1">
            <a:spLocks noChangeArrowheads="1"/>
          </p:cNvSpPr>
          <p:nvPr/>
        </p:nvSpPr>
        <p:spPr bwMode="auto">
          <a:xfrm>
            <a:off x="1547491" y="4276166"/>
            <a:ext cx="10175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31440" name="Text Box 16"/>
          <p:cNvSpPr txBox="1">
            <a:spLocks noChangeArrowheads="1"/>
          </p:cNvSpPr>
          <p:nvPr/>
        </p:nvSpPr>
        <p:spPr bwMode="auto">
          <a:xfrm>
            <a:off x="1567746" y="5131941"/>
            <a:ext cx="1214437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FUNCIÓN</a:t>
            </a:r>
          </a:p>
        </p:txBody>
      </p:sp>
      <p:sp>
        <p:nvSpPr>
          <p:cNvPr id="231442" name="Text Box 18"/>
          <p:cNvSpPr txBox="1">
            <a:spLocks noChangeArrowheads="1"/>
          </p:cNvSpPr>
          <p:nvPr/>
        </p:nvSpPr>
        <p:spPr bwMode="auto">
          <a:xfrm>
            <a:off x="447452" y="358497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1443" name="Text Box 19"/>
          <p:cNvSpPr txBox="1">
            <a:spLocks noChangeArrowheads="1"/>
          </p:cNvSpPr>
          <p:nvPr/>
        </p:nvSpPr>
        <p:spPr bwMode="auto">
          <a:xfrm>
            <a:off x="6804248" y="789384"/>
            <a:ext cx="172856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0000CC"/>
                </a:solidFill>
                <a:effectLst/>
              </a:rPr>
              <a:t>Otros </a:t>
            </a:r>
            <a:r>
              <a:rPr lang="es-ES" sz="1600" b="1" dirty="0" smtClean="0">
                <a:solidFill>
                  <a:srgbClr val="0000CC"/>
                </a:solidFill>
                <a:effectLst/>
              </a:rPr>
              <a:t>péptidos</a:t>
            </a:r>
            <a:endParaRPr lang="es-ES" sz="1600" b="1" dirty="0">
              <a:solidFill>
                <a:srgbClr val="0000CC"/>
              </a:solidFill>
              <a:effectLst/>
            </a:endParaRPr>
          </a:p>
        </p:txBody>
      </p:sp>
      <p:sp>
        <p:nvSpPr>
          <p:cNvPr id="231427" name="Text Box 3"/>
          <p:cNvSpPr txBox="1">
            <a:spLocks noChangeArrowheads="1"/>
          </p:cNvSpPr>
          <p:nvPr/>
        </p:nvSpPr>
        <p:spPr bwMode="auto">
          <a:xfrm>
            <a:off x="1618928" y="1267966"/>
            <a:ext cx="207962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 dirty="0">
                <a:effectLst/>
              </a:rPr>
              <a:t>ENCEFALINAS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898701" y="2196365"/>
            <a:ext cx="2286000" cy="646331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lvl="0" algn="l"/>
            <a:r>
              <a:rPr lang="es-ES_tradnl" sz="1800" b="1" dirty="0">
                <a:solidFill>
                  <a:srgbClr val="000000"/>
                </a:solidFill>
                <a:effectLst/>
              </a:rPr>
              <a:t>Disminuyen </a:t>
            </a:r>
          </a:p>
          <a:p>
            <a:pPr lvl="0" algn="l"/>
            <a:r>
              <a:rPr lang="es-ES_tradnl" sz="1800" b="1" dirty="0">
                <a:solidFill>
                  <a:srgbClr val="000000"/>
                </a:solidFill>
                <a:effectLst/>
              </a:rPr>
              <a:t>motilidad intestinal</a:t>
            </a: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1578901" y="2245231"/>
            <a:ext cx="1214437" cy="36512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FUNCIÓN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781012" y="354142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322059" y="2763261"/>
            <a:ext cx="2372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FF0000"/>
                </a:solidFill>
              </a:rPr>
              <a:t>Ojo! Pueden provocar </a:t>
            </a:r>
          </a:p>
          <a:p>
            <a:r>
              <a:rPr lang="es-VE" sz="1600" b="1" dirty="0" smtClean="0">
                <a:solidFill>
                  <a:srgbClr val="FF0000"/>
                </a:solidFill>
              </a:rPr>
              <a:t>parálisis intestinal</a:t>
            </a:r>
            <a:endParaRPr lang="es-VE" sz="1600" b="1" dirty="0">
              <a:solidFill>
                <a:srgbClr val="FF00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395536" y="3429000"/>
            <a:ext cx="84249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9999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8" grpId="0" animBg="1"/>
      <p:bldP spid="231429" grpId="0" animBg="1"/>
      <p:bldP spid="231431" grpId="0"/>
      <p:bldP spid="231432" grpId="0" animBg="1"/>
      <p:bldP spid="231434" grpId="0" animBg="1"/>
      <p:bldP spid="231438" grpId="0"/>
      <p:bldP spid="231439" grpId="0" animBg="1"/>
      <p:bldP spid="231440" grpId="0" animBg="1"/>
      <p:bldP spid="20" grpId="0" animBg="1"/>
      <p:bldP spid="3" grpId="0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ChangeArrowheads="1"/>
          </p:cNvSpPr>
          <p:nvPr/>
        </p:nvSpPr>
        <p:spPr bwMode="auto">
          <a:xfrm>
            <a:off x="2916238" y="333375"/>
            <a:ext cx="3527425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2327796" y="3429000"/>
            <a:ext cx="1308100" cy="336550"/>
          </a:xfrm>
          <a:prstGeom prst="rect">
            <a:avLst/>
          </a:prstGeom>
          <a:solidFill>
            <a:srgbClr val="F4D4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ESTÍMULO</a:t>
            </a:r>
          </a:p>
        </p:txBody>
      </p:sp>
      <p:sp>
        <p:nvSpPr>
          <p:cNvPr id="227333" name="Rectangle 5"/>
          <p:cNvSpPr>
            <a:spLocks noChangeArrowheads="1"/>
          </p:cNvSpPr>
          <p:nvPr/>
        </p:nvSpPr>
        <p:spPr bwMode="auto">
          <a:xfrm>
            <a:off x="6875463" y="2277690"/>
            <a:ext cx="8651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7334" name="Text Box 6"/>
          <p:cNvSpPr txBox="1">
            <a:spLocks noChangeArrowheads="1"/>
          </p:cNvSpPr>
          <p:nvPr/>
        </p:nvSpPr>
        <p:spPr bwMode="auto">
          <a:xfrm>
            <a:off x="6588125" y="2277690"/>
            <a:ext cx="1300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</a:t>
            </a:r>
          </a:p>
        </p:txBody>
      </p:sp>
      <p:sp>
        <p:nvSpPr>
          <p:cNvPr id="227335" name="Oval 7"/>
          <p:cNvSpPr>
            <a:spLocks noChangeArrowheads="1"/>
          </p:cNvSpPr>
          <p:nvPr/>
        </p:nvSpPr>
        <p:spPr bwMode="auto">
          <a:xfrm>
            <a:off x="6588125" y="2204665"/>
            <a:ext cx="1223963" cy="576263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2000" b="1">
              <a:effectLst/>
            </a:endParaRPr>
          </a:p>
        </p:txBody>
      </p:sp>
      <p:sp>
        <p:nvSpPr>
          <p:cNvPr id="227336" name="Text Box 8"/>
          <p:cNvSpPr txBox="1">
            <a:spLocks noChangeArrowheads="1"/>
          </p:cNvSpPr>
          <p:nvPr/>
        </p:nvSpPr>
        <p:spPr bwMode="auto">
          <a:xfrm>
            <a:off x="2339975" y="2852738"/>
            <a:ext cx="10175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ORIGEN</a:t>
            </a:r>
          </a:p>
        </p:txBody>
      </p:sp>
      <p:sp>
        <p:nvSpPr>
          <p:cNvPr id="227337" name="Text Box 9"/>
          <p:cNvSpPr txBox="1">
            <a:spLocks noChangeArrowheads="1"/>
          </p:cNvSpPr>
          <p:nvPr/>
        </p:nvSpPr>
        <p:spPr bwMode="auto">
          <a:xfrm>
            <a:off x="2324100" y="4076700"/>
            <a:ext cx="1323975" cy="333375"/>
          </a:xfrm>
          <a:prstGeom prst="rect">
            <a:avLst/>
          </a:prstGeom>
          <a:solidFill>
            <a:srgbClr val="F4D4E9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D4005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FUNCIONES</a:t>
            </a:r>
          </a:p>
        </p:txBody>
      </p:sp>
      <p:sp>
        <p:nvSpPr>
          <p:cNvPr id="227338" name="Text Box 10"/>
          <p:cNvSpPr txBox="1">
            <a:spLocks noChangeArrowheads="1"/>
          </p:cNvSpPr>
          <p:nvPr/>
        </p:nvSpPr>
        <p:spPr bwMode="auto">
          <a:xfrm>
            <a:off x="3622184" y="2852738"/>
            <a:ext cx="2730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/>
              </a:rPr>
              <a:t>Neuropéptido en </a:t>
            </a:r>
            <a:r>
              <a:rPr lang="es-ES_tradnl" sz="1600" b="1" dirty="0">
                <a:effectLst/>
              </a:rPr>
              <a:t>TGI íleon</a:t>
            </a:r>
          </a:p>
        </p:txBody>
      </p:sp>
      <p:sp>
        <p:nvSpPr>
          <p:cNvPr id="227339" name="Text Box 11"/>
          <p:cNvSpPr txBox="1">
            <a:spLocks noChangeArrowheads="1"/>
          </p:cNvSpPr>
          <p:nvPr/>
        </p:nvSpPr>
        <p:spPr bwMode="auto">
          <a:xfrm>
            <a:off x="3726691" y="4077072"/>
            <a:ext cx="2052637" cy="33655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effectLst/>
              </a:rPr>
              <a:t>Inhibe</a:t>
            </a:r>
            <a:r>
              <a:rPr lang="es-ES_tradnl" sz="1600" dirty="0">
                <a:effectLst/>
              </a:rPr>
              <a:t> motilidad GI</a:t>
            </a:r>
          </a:p>
        </p:txBody>
      </p:sp>
      <p:sp>
        <p:nvSpPr>
          <p:cNvPr id="227340" name="Text Box 12"/>
          <p:cNvSpPr txBox="1">
            <a:spLocks noChangeArrowheads="1"/>
          </p:cNvSpPr>
          <p:nvPr/>
        </p:nvSpPr>
        <p:spPr bwMode="auto">
          <a:xfrm>
            <a:off x="3648075" y="3429000"/>
            <a:ext cx="2103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/>
              </a:rPr>
              <a:t>Ácidos grasos en luz</a:t>
            </a:r>
          </a:p>
        </p:txBody>
      </p:sp>
      <p:sp>
        <p:nvSpPr>
          <p:cNvPr id="227345" name="Text Box 17"/>
          <p:cNvSpPr txBox="1">
            <a:spLocks noChangeArrowheads="1"/>
          </p:cNvSpPr>
          <p:nvPr/>
        </p:nvSpPr>
        <p:spPr bwMode="auto">
          <a:xfrm>
            <a:off x="6708236" y="836712"/>
            <a:ext cx="1765300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0000CC"/>
                </a:solidFill>
                <a:effectLst/>
              </a:rPr>
              <a:t>Otros péptidos</a:t>
            </a:r>
          </a:p>
        </p:txBody>
      </p:sp>
      <p:sp>
        <p:nvSpPr>
          <p:cNvPr id="227346" name="Text Box 18"/>
          <p:cNvSpPr txBox="1">
            <a:spLocks noChangeArrowheads="1"/>
          </p:cNvSpPr>
          <p:nvPr/>
        </p:nvSpPr>
        <p:spPr bwMode="auto">
          <a:xfrm>
            <a:off x="2339975" y="2211388"/>
            <a:ext cx="3057525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66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NEUROTENSINA (NT)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708236" y="404664"/>
            <a:ext cx="1967452" cy="338554"/>
          </a:xfrm>
          <a:prstGeom prst="rect">
            <a:avLst/>
          </a:prstGeom>
          <a:solidFill>
            <a:srgbClr val="A9E9A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SzPct val="150000"/>
              <a:buFont typeface="Arial" pitchFamily="34" charset="0"/>
              <a:buChar char="•"/>
            </a:pP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2"/>
          <p:cNvSpPr txBox="1">
            <a:spLocks noChangeArrowheads="1"/>
          </p:cNvSpPr>
          <p:nvPr/>
        </p:nvSpPr>
        <p:spPr bwMode="auto">
          <a:xfrm>
            <a:off x="2046288" y="2930748"/>
            <a:ext cx="3462337" cy="2730500"/>
          </a:xfrm>
          <a:prstGeom prst="rect">
            <a:avLst/>
          </a:prstGeom>
          <a:solidFill>
            <a:srgbClr val="F4D4E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* Secretan: </a:t>
            </a:r>
          </a:p>
          <a:p>
            <a:pPr algn="l"/>
            <a:r>
              <a:rPr lang="es-ES" sz="1800">
                <a:effectLst/>
              </a:rPr>
              <a:t>     </a:t>
            </a:r>
            <a:r>
              <a:rPr lang="es-ES" sz="1800" b="1">
                <a:effectLst/>
              </a:rPr>
              <a:t>Aminas</a:t>
            </a:r>
            <a:r>
              <a:rPr lang="es-ES" sz="1800">
                <a:effectLst/>
              </a:rPr>
              <a:t> </a:t>
            </a:r>
          </a:p>
          <a:p>
            <a:pPr algn="l"/>
            <a:r>
              <a:rPr lang="es-ES" sz="1800">
                <a:effectLst/>
              </a:rPr>
              <a:t>       </a:t>
            </a:r>
            <a:r>
              <a:rPr lang="es-ES" sz="1600" b="1">
                <a:effectLst/>
              </a:rPr>
              <a:t>CA, histamina, serotonina</a:t>
            </a:r>
          </a:p>
          <a:p>
            <a:pPr algn="l"/>
            <a:r>
              <a:rPr lang="es-ES" sz="900" b="1">
                <a:effectLst/>
              </a:rPr>
              <a:t>    </a:t>
            </a:r>
          </a:p>
          <a:p>
            <a:pPr algn="l"/>
            <a:r>
              <a:rPr lang="es-ES" sz="1800" b="1">
                <a:effectLst/>
              </a:rPr>
              <a:t>    Péptidos</a:t>
            </a:r>
          </a:p>
          <a:p>
            <a:pPr algn="l"/>
            <a:endParaRPr lang="es-ES" sz="1000">
              <a:effectLst/>
            </a:endParaRPr>
          </a:p>
          <a:p>
            <a:pPr algn="l"/>
            <a:r>
              <a:rPr lang="es-ES" sz="1800">
                <a:effectLst/>
              </a:rPr>
              <a:t>* Mismo origen que neuronas: </a:t>
            </a:r>
          </a:p>
          <a:p>
            <a:pPr algn="l"/>
            <a:r>
              <a:rPr lang="es-ES" sz="1800" b="1">
                <a:effectLst/>
              </a:rPr>
              <a:t>   Cresta neural</a:t>
            </a:r>
            <a:r>
              <a:rPr lang="es-ES" sz="1800">
                <a:effectLst/>
              </a:rPr>
              <a:t> </a:t>
            </a:r>
          </a:p>
          <a:p>
            <a:pPr algn="l"/>
            <a:endParaRPr lang="es-ES" sz="1000">
              <a:effectLst/>
            </a:endParaRPr>
          </a:p>
          <a:p>
            <a:pPr algn="l"/>
            <a:r>
              <a:rPr lang="es-ES" sz="1800">
                <a:effectLst/>
              </a:rPr>
              <a:t>* Maquinaria para captar y </a:t>
            </a:r>
          </a:p>
          <a:p>
            <a:pPr algn="l"/>
            <a:r>
              <a:rPr lang="es-ES" sz="1800">
                <a:effectLst/>
              </a:rPr>
              <a:t>   procesar </a:t>
            </a:r>
            <a:r>
              <a:rPr lang="es-ES" sz="1800" b="1">
                <a:effectLst/>
              </a:rPr>
              <a:t>aminas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2124075" y="1595661"/>
            <a:ext cx="2371725" cy="1219200"/>
          </a:xfrm>
          <a:prstGeom prst="rect">
            <a:avLst/>
          </a:prstGeom>
          <a:solidFill>
            <a:srgbClr val="E4F3F4"/>
          </a:solidFill>
          <a:ln w="28575">
            <a:solidFill>
              <a:srgbClr val="BA2E8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A=</a:t>
            </a:r>
            <a:r>
              <a:rPr lang="es-ES" sz="1800">
                <a:effectLst/>
              </a:rPr>
              <a:t>   </a:t>
            </a:r>
            <a:r>
              <a:rPr lang="es-ES" sz="1800" i="1">
                <a:effectLst/>
              </a:rPr>
              <a:t>amino</a:t>
            </a:r>
          </a:p>
          <a:p>
            <a:pPr algn="l"/>
            <a:r>
              <a:rPr lang="es-ES" sz="1800" b="1">
                <a:effectLst/>
              </a:rPr>
              <a:t>P=</a:t>
            </a:r>
            <a:r>
              <a:rPr lang="es-ES" sz="1800">
                <a:effectLst/>
              </a:rPr>
              <a:t>    </a:t>
            </a:r>
            <a:r>
              <a:rPr lang="es-ES" sz="1800" i="1">
                <a:effectLst/>
              </a:rPr>
              <a:t>precursor</a:t>
            </a:r>
          </a:p>
          <a:p>
            <a:pPr algn="l"/>
            <a:r>
              <a:rPr lang="es-ES" sz="1800" b="1">
                <a:effectLst/>
              </a:rPr>
              <a:t>U=  </a:t>
            </a:r>
            <a:r>
              <a:rPr lang="es-ES" sz="1800" i="1">
                <a:effectLst/>
              </a:rPr>
              <a:t>uptake</a:t>
            </a:r>
          </a:p>
          <a:p>
            <a:pPr algn="l"/>
            <a:r>
              <a:rPr lang="es-ES" sz="1800" b="1">
                <a:effectLst/>
              </a:rPr>
              <a:t>D=</a:t>
            </a:r>
            <a:r>
              <a:rPr lang="es-ES" sz="1800">
                <a:effectLst/>
              </a:rPr>
              <a:t>   </a:t>
            </a:r>
            <a:r>
              <a:rPr lang="es-ES" sz="1800" i="1">
                <a:effectLst/>
              </a:rPr>
              <a:t>decarboxilation</a:t>
            </a:r>
          </a:p>
        </p:txBody>
      </p:sp>
      <p:sp>
        <p:nvSpPr>
          <p:cNvPr id="191492" name="Rectangle 4"/>
          <p:cNvSpPr>
            <a:spLocks noChangeArrowheads="1"/>
          </p:cNvSpPr>
          <p:nvPr/>
        </p:nvSpPr>
        <p:spPr bwMode="auto">
          <a:xfrm>
            <a:off x="6012160" y="404664"/>
            <a:ext cx="2620963" cy="73025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C. Enterocromafines</a:t>
            </a:r>
          </a:p>
          <a:p>
            <a:r>
              <a:rPr lang="es-ES" sz="2000">
                <a:effectLst/>
              </a:rPr>
              <a:t>  (APUD)</a:t>
            </a:r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5651500" y="3395886"/>
            <a:ext cx="503238" cy="2041525"/>
          </a:xfrm>
          <a:prstGeom prst="rect">
            <a:avLst/>
          </a:prstGeom>
          <a:solidFill>
            <a:srgbClr val="ACA8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3200" b="1">
                <a:effectLst/>
              </a:rPr>
              <a:t>A</a:t>
            </a:r>
          </a:p>
          <a:p>
            <a:r>
              <a:rPr lang="es-ES" sz="3200" b="1">
                <a:effectLst/>
              </a:rPr>
              <a:t>P</a:t>
            </a:r>
          </a:p>
          <a:p>
            <a:r>
              <a:rPr lang="es-ES" sz="3200" b="1">
                <a:effectLst/>
              </a:rPr>
              <a:t>U</a:t>
            </a:r>
          </a:p>
          <a:p>
            <a:r>
              <a:rPr lang="es-ES" sz="3200" b="1">
                <a:effectLst/>
              </a:rPr>
              <a:t>D</a:t>
            </a:r>
          </a:p>
        </p:txBody>
      </p:sp>
      <p:sp>
        <p:nvSpPr>
          <p:cNvPr id="191494" name="Text Box 6"/>
          <p:cNvSpPr txBox="1">
            <a:spLocks noChangeArrowheads="1"/>
          </p:cNvSpPr>
          <p:nvPr/>
        </p:nvSpPr>
        <p:spPr bwMode="auto">
          <a:xfrm>
            <a:off x="1476375" y="1595661"/>
            <a:ext cx="504825" cy="2041525"/>
          </a:xfrm>
          <a:prstGeom prst="rect">
            <a:avLst/>
          </a:prstGeom>
          <a:solidFill>
            <a:srgbClr val="ACA8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3200" b="1">
                <a:effectLst/>
              </a:rPr>
              <a:t>A</a:t>
            </a:r>
          </a:p>
          <a:p>
            <a:r>
              <a:rPr lang="es-ES" sz="3200" b="1">
                <a:effectLst/>
              </a:rPr>
              <a:t>P</a:t>
            </a:r>
          </a:p>
          <a:p>
            <a:r>
              <a:rPr lang="es-ES" sz="3200" b="1">
                <a:effectLst/>
              </a:rPr>
              <a:t>U</a:t>
            </a:r>
          </a:p>
          <a:p>
            <a:r>
              <a:rPr lang="es-ES" sz="3200" b="1">
                <a:effectLst/>
              </a:rPr>
              <a:t>D</a:t>
            </a: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4859338" y="1667098"/>
            <a:ext cx="3300904" cy="646331"/>
          </a:xfrm>
          <a:prstGeom prst="rect">
            <a:avLst/>
          </a:prstGeom>
          <a:solidFill>
            <a:srgbClr val="F4D4E9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/>
              </a:rPr>
              <a:t>C. ECL estómago: histamina</a:t>
            </a:r>
          </a:p>
          <a:p>
            <a:pPr algn="l"/>
            <a:r>
              <a:rPr lang="es-ES_tradnl" sz="1800" b="1">
                <a:effectLst/>
              </a:rPr>
              <a:t>C. ECL intestino: 5-HT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914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19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19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 animBg="1"/>
      <p:bldP spid="191491" grpId="0" animBg="1"/>
      <p:bldP spid="191493" grpId="0" animBg="1"/>
      <p:bldP spid="191494" grpId="0" animBg="1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6958013" y="1268413"/>
            <a:ext cx="1673225" cy="406400"/>
          </a:xfrm>
          <a:prstGeom prst="rect">
            <a:avLst/>
          </a:prstGeom>
          <a:solidFill>
            <a:srgbClr val="E69ACD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APUDOMAS</a:t>
            </a:r>
          </a:p>
        </p:txBody>
      </p:sp>
      <p:sp>
        <p:nvSpPr>
          <p:cNvPr id="193539" name="Rectangle 3"/>
          <p:cNvSpPr>
            <a:spLocks noChangeArrowheads="1"/>
          </p:cNvSpPr>
          <p:nvPr/>
        </p:nvSpPr>
        <p:spPr bwMode="auto">
          <a:xfrm>
            <a:off x="6372225" y="549275"/>
            <a:ext cx="2222500" cy="609600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C. Enterocromafines</a:t>
            </a:r>
          </a:p>
          <a:p>
            <a:r>
              <a:rPr lang="es-ES" sz="1600" b="1">
                <a:effectLst/>
              </a:rPr>
              <a:t>  (APUD)</a:t>
            </a:r>
          </a:p>
        </p:txBody>
      </p:sp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2249488" y="4221163"/>
            <a:ext cx="4645025" cy="1677987"/>
          </a:xfrm>
          <a:prstGeom prst="rect">
            <a:avLst/>
          </a:prstGeom>
          <a:solidFill>
            <a:srgbClr val="BBDD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_tradnl" sz="1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NO SE PUEDE PENSAR </a:t>
            </a:r>
          </a:p>
          <a:p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 LO QUE NO SE SABE</a:t>
            </a:r>
          </a:p>
          <a:p>
            <a:endParaRPr lang="es-ES_tradnl" sz="1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3708400" y="3213100"/>
            <a:ext cx="32019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_tradnl" sz="1400">
                <a:effectLst/>
              </a:rPr>
              <a:t>C.K. Meador</a:t>
            </a:r>
          </a:p>
          <a:p>
            <a:pPr algn="r"/>
            <a:r>
              <a:rPr lang="es-ES_tradnl" sz="1400" i="1">
                <a:effectLst/>
              </a:rPr>
              <a:t>Sobre medicina, médicos y pacientes</a:t>
            </a:r>
          </a:p>
          <a:p>
            <a:pPr algn="r"/>
            <a:r>
              <a:rPr lang="es-ES_tradnl" sz="1400">
                <a:effectLst/>
              </a:rPr>
              <a:t>CDCHT ULA 2001</a:t>
            </a:r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2538413" y="1557338"/>
            <a:ext cx="406717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3200">
                <a:effectLst/>
              </a:rPr>
              <a:t>“El ojo no puede ver </a:t>
            </a:r>
          </a:p>
          <a:p>
            <a:r>
              <a:rPr lang="es-ES_tradnl" sz="3200">
                <a:effectLst/>
              </a:rPr>
              <a:t>lo que </a:t>
            </a:r>
          </a:p>
          <a:p>
            <a:r>
              <a:rPr lang="es-ES_tradnl" sz="3200">
                <a:effectLst/>
              </a:rPr>
              <a:t>la mente no sabe”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2014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0" grpId="0" animBg="1"/>
      <p:bldP spid="193541" grpId="0"/>
      <p:bldP spid="193542" grpId="0"/>
    </p:bld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1187450" y="3800475"/>
            <a:ext cx="4217988" cy="2044700"/>
          </a:xfrm>
          <a:prstGeom prst="rect">
            <a:avLst/>
          </a:prstGeom>
          <a:solidFill>
            <a:srgbClr val="FFFFCC"/>
          </a:solidFill>
          <a:ln w="28575">
            <a:solidFill>
              <a:srgbClr val="BA2E8B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50%</a:t>
            </a:r>
            <a:r>
              <a:rPr lang="es-ES" sz="1600" b="1">
                <a:effectLst/>
              </a:rPr>
              <a:t> Gastrinomas</a:t>
            </a:r>
            <a:r>
              <a:rPr lang="es-ES" sz="1600">
                <a:effectLst/>
              </a:rPr>
              <a:t>, S. Zollinger-Ellison</a:t>
            </a:r>
            <a:endParaRPr lang="es-ES" sz="1400" b="1">
              <a:effectLst/>
            </a:endParaRPr>
          </a:p>
          <a:p>
            <a:pPr algn="l"/>
            <a:endParaRPr lang="es-ES" sz="1000" b="1">
              <a:effectLst/>
            </a:endParaRPr>
          </a:p>
          <a:p>
            <a:pPr algn="l"/>
            <a:r>
              <a:rPr lang="es-ES" sz="1400" b="1">
                <a:effectLst/>
              </a:rPr>
              <a:t>25% </a:t>
            </a:r>
            <a:r>
              <a:rPr lang="es-ES" sz="1600" b="1">
                <a:effectLst/>
              </a:rPr>
              <a:t>Glucagomas</a:t>
            </a:r>
          </a:p>
          <a:p>
            <a:pPr algn="l"/>
            <a:endParaRPr lang="es-ES" sz="1000" b="1">
              <a:effectLst/>
            </a:endParaRPr>
          </a:p>
          <a:p>
            <a:pPr algn="l"/>
            <a:r>
              <a:rPr lang="es-ES" sz="1600" b="1">
                <a:effectLst/>
              </a:rPr>
              <a:t>Vipidoma</a:t>
            </a:r>
            <a:r>
              <a:rPr lang="es-ES" sz="1600">
                <a:effectLst/>
              </a:rPr>
              <a:t>: diarrea</a:t>
            </a:r>
          </a:p>
          <a:p>
            <a:pPr algn="l"/>
            <a:endParaRPr lang="es-ES" sz="1000">
              <a:effectLst/>
            </a:endParaRPr>
          </a:p>
          <a:p>
            <a:pPr algn="l"/>
            <a:r>
              <a:rPr lang="es-ES" sz="1600" b="1">
                <a:effectLst/>
              </a:rPr>
              <a:t>Carcinoide</a:t>
            </a:r>
            <a:r>
              <a:rPr lang="es-ES" sz="1600">
                <a:effectLst/>
              </a:rPr>
              <a:t>: hipertensión arterial, diarrea,   </a:t>
            </a:r>
          </a:p>
          <a:p>
            <a:pPr algn="l"/>
            <a:r>
              <a:rPr lang="es-ES" sz="1600">
                <a:effectLst/>
              </a:rPr>
              <a:t>                   broncoespasmo, </a:t>
            </a:r>
          </a:p>
          <a:p>
            <a:pPr algn="l"/>
            <a:r>
              <a:rPr lang="es-ES" sz="1600">
                <a:effectLst/>
              </a:rPr>
              <a:t>                   liberación CA, 5HT</a:t>
            </a: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2020888" y="1773238"/>
            <a:ext cx="5100637" cy="1190625"/>
          </a:xfrm>
          <a:prstGeom prst="rect">
            <a:avLst/>
          </a:prstGeom>
          <a:solidFill>
            <a:srgbClr val="F4D4E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BA2E8B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* Están en varios órganos, además del TGI</a:t>
            </a:r>
          </a:p>
          <a:p>
            <a:pPr algn="l"/>
            <a:endParaRPr lang="es-ES" sz="1800">
              <a:effectLst/>
            </a:endParaRPr>
          </a:p>
          <a:p>
            <a:pPr algn="l"/>
            <a:r>
              <a:rPr lang="es-ES" sz="1800">
                <a:effectLst/>
              </a:rPr>
              <a:t>* Pueden dar origen a tumores </a:t>
            </a:r>
            <a:r>
              <a:rPr lang="es-ES" sz="1800" b="1">
                <a:effectLst/>
              </a:rPr>
              <a:t>APUDOMAS</a:t>
            </a:r>
            <a:r>
              <a:rPr lang="es-ES" sz="1800">
                <a:effectLst/>
              </a:rPr>
              <a:t>:</a:t>
            </a:r>
          </a:p>
          <a:p>
            <a:pPr algn="l"/>
            <a:r>
              <a:rPr lang="es-ES" sz="1800">
                <a:effectLst/>
              </a:rPr>
              <a:t>   liberan gran cantidad de péptidos y aminas</a:t>
            </a:r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1201738" y="3251200"/>
            <a:ext cx="1692275" cy="425450"/>
          </a:xfrm>
          <a:prstGeom prst="rect">
            <a:avLst/>
          </a:prstGeom>
          <a:solidFill>
            <a:srgbClr val="F0C2E1"/>
          </a:solidFill>
          <a:ln w="28575">
            <a:solidFill>
              <a:srgbClr val="CC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APUDOMAS</a:t>
            </a: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5867400" y="3789363"/>
            <a:ext cx="2173288" cy="1758950"/>
          </a:xfrm>
          <a:prstGeom prst="rect">
            <a:avLst/>
          </a:prstGeom>
          <a:solidFill>
            <a:srgbClr val="FFCCFF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MX" sz="1800">
                <a:effectLst/>
              </a:rPr>
              <a:t>Raros, pequeños</a:t>
            </a:r>
          </a:p>
          <a:p>
            <a:pPr algn="l"/>
            <a:r>
              <a:rPr lang="es-MX" sz="1800">
                <a:effectLst/>
              </a:rPr>
              <a:t>Benignos</a:t>
            </a:r>
          </a:p>
          <a:p>
            <a:pPr algn="l"/>
            <a:r>
              <a:rPr lang="es-MX" sz="1800">
                <a:effectLst/>
              </a:rPr>
              <a:t>Difícil ubicación</a:t>
            </a:r>
          </a:p>
          <a:p>
            <a:pPr algn="l"/>
            <a:r>
              <a:rPr lang="es-MX" sz="1800">
                <a:effectLst/>
              </a:rPr>
              <a:t>Perturbadores</a:t>
            </a:r>
          </a:p>
          <a:p>
            <a:pPr algn="l"/>
            <a:endParaRPr lang="es-MX" sz="1800">
              <a:effectLst/>
            </a:endParaRPr>
          </a:p>
          <a:p>
            <a:pPr algn="l"/>
            <a:r>
              <a:rPr lang="es-MX" sz="1800">
                <a:effectLst/>
              </a:rPr>
              <a:t>Difícil diagnóstico!</a:t>
            </a:r>
          </a:p>
        </p:txBody>
      </p:sp>
      <p:sp>
        <p:nvSpPr>
          <p:cNvPr id="192518" name="Rectangle 6"/>
          <p:cNvSpPr>
            <a:spLocks noChangeArrowheads="1"/>
          </p:cNvSpPr>
          <p:nvPr/>
        </p:nvSpPr>
        <p:spPr bwMode="auto">
          <a:xfrm>
            <a:off x="5980113" y="476250"/>
            <a:ext cx="2620962" cy="730250"/>
          </a:xfrm>
          <a:prstGeom prst="rect">
            <a:avLst/>
          </a:prstGeom>
          <a:solidFill>
            <a:srgbClr val="DCEFF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C. Enterocromafines</a:t>
            </a: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(APUD)</a:t>
            </a:r>
          </a:p>
        </p:txBody>
      </p:sp>
      <p:sp>
        <p:nvSpPr>
          <p:cNvPr id="192522" name="Text Box 10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9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nimBg="1"/>
      <p:bldP spid="192515" grpId="0" animBg="1"/>
      <p:bldP spid="192516" grpId="0" animBg="1"/>
      <p:bldP spid="192517" grpId="0" animBg="1"/>
    </p:bld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2225675" y="1125538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1273175" y="1868488"/>
            <a:ext cx="6659195" cy="398570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1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400" b="1" dirty="0">
                <a:effectLst/>
                <a:latin typeface="Comic Sans MS" pitchFamily="66" charset="0"/>
              </a:rPr>
              <a:t>Introducción a la fisiología digestiva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800" b="1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400" b="1" dirty="0">
                <a:effectLst/>
                <a:latin typeface="Comic Sans MS" pitchFamily="66" charset="0"/>
              </a:rPr>
              <a:t>Control </a:t>
            </a:r>
            <a:r>
              <a:rPr lang="es-ES_tradnl" sz="1400" b="1" dirty="0" err="1">
                <a:effectLst/>
                <a:latin typeface="Comic Sans MS" pitchFamily="66" charset="0"/>
              </a:rPr>
              <a:t>neurohumoral</a:t>
            </a:r>
            <a:r>
              <a:rPr lang="es-ES_tradnl" sz="1400" b="1" dirty="0">
                <a:effectLst/>
                <a:latin typeface="Comic Sans MS" pitchFamily="66" charset="0"/>
              </a:rPr>
              <a:t> de f. digestiva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1" dirty="0">
              <a:solidFill>
                <a:srgbClr val="009999"/>
              </a:solidFill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4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E</a:t>
            </a:r>
            <a:r>
              <a:rPr lang="es-ES_tradnl" sz="2000" dirty="0" smtClean="0">
                <a:effectLst/>
                <a:latin typeface="Comic Sans MS" pitchFamily="66" charset="0"/>
              </a:rPr>
              <a:t>stómago</a:t>
            </a:r>
            <a:endParaRPr lang="es-ES_tradnl" sz="20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Hígado, páncreas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dirty="0">
              <a:effectLst/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1835150" y="1125538"/>
            <a:ext cx="4465638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59563" y="549275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692275" y="1268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1476375" y="2636838"/>
            <a:ext cx="1582738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2051050" y="1268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2424112" y="2270125"/>
            <a:ext cx="4295775" cy="1187450"/>
          </a:xfrm>
          <a:prstGeom prst="rect">
            <a:avLst/>
          </a:prstGeom>
          <a:solidFill>
            <a:srgbClr val="FFD1E8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SN ENTÉRICO o INTRÍNSECO</a:t>
            </a:r>
          </a:p>
          <a:p>
            <a:pPr algn="l"/>
            <a:r>
              <a:rPr lang="es-ES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</a:p>
          <a:p>
            <a:pPr algn="l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Plexo submucoso interno</a:t>
            </a:r>
          </a:p>
          <a:p>
            <a:pPr algn="l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Plexo mientérico externo</a:t>
            </a:r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2255837" y="3860800"/>
            <a:ext cx="4608513" cy="118745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SN AUTÓNOMO o EXTRÍNSECO </a:t>
            </a:r>
          </a:p>
          <a:p>
            <a:pPr algn="l"/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es-ES" sz="2000" dirty="0">
                <a:solidFill>
                  <a:srgbClr val="0000CC"/>
                </a:solidFill>
              </a:rPr>
              <a:t>Parasimpático</a:t>
            </a:r>
          </a:p>
          <a:p>
            <a:pPr algn="l"/>
            <a:r>
              <a:rPr lang="es-ES" sz="2000" dirty="0"/>
              <a:t>      </a:t>
            </a:r>
            <a:r>
              <a:rPr lang="es-ES" sz="2000" dirty="0">
                <a:solidFill>
                  <a:srgbClr val="C00000"/>
                </a:solidFill>
              </a:rPr>
              <a:t>Simpático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4" grpId="0" animBg="1"/>
      <p:bldP spid="696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6304756" y="324148"/>
            <a:ext cx="2515716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dirty="0">
                <a:effectLst/>
              </a:rPr>
              <a:t>SN Entérico</a:t>
            </a:r>
          </a:p>
        </p:txBody>
      </p:sp>
      <p:pic>
        <p:nvPicPr>
          <p:cNvPr id="154628" name="Picture 4" descr="S23203-008-f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" t="8775" r="2632"/>
          <a:stretch>
            <a:fillRect/>
          </a:stretch>
        </p:blipFill>
        <p:spPr bwMode="auto">
          <a:xfrm>
            <a:off x="1042988" y="908050"/>
            <a:ext cx="6985000" cy="557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1619250" y="1341438"/>
            <a:ext cx="792163" cy="358775"/>
          </a:xfrm>
          <a:prstGeom prst="rect">
            <a:avLst/>
          </a:prstGeom>
          <a:solidFill>
            <a:srgbClr val="EED2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1" name="Rectangle 7"/>
          <p:cNvSpPr>
            <a:spLocks noChangeArrowheads="1"/>
          </p:cNvSpPr>
          <p:nvPr/>
        </p:nvSpPr>
        <p:spPr bwMode="auto">
          <a:xfrm>
            <a:off x="2987675" y="1341438"/>
            <a:ext cx="792163" cy="358775"/>
          </a:xfrm>
          <a:prstGeom prst="rect">
            <a:avLst/>
          </a:prstGeom>
          <a:solidFill>
            <a:srgbClr val="EED2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2" name="Text Box 8"/>
          <p:cNvSpPr txBox="1">
            <a:spLocks noChangeArrowheads="1"/>
          </p:cNvSpPr>
          <p:nvPr/>
        </p:nvSpPr>
        <p:spPr bwMode="auto">
          <a:xfrm>
            <a:off x="1187450" y="1341438"/>
            <a:ext cx="1508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c. secretoras</a:t>
            </a:r>
          </a:p>
        </p:txBody>
      </p:sp>
      <p:sp>
        <p:nvSpPr>
          <p:cNvPr id="154636" name="Rectangle 12"/>
          <p:cNvSpPr>
            <a:spLocks noChangeArrowheads="1"/>
          </p:cNvSpPr>
          <p:nvPr/>
        </p:nvSpPr>
        <p:spPr bwMode="auto">
          <a:xfrm>
            <a:off x="3995738" y="1341438"/>
            <a:ext cx="1439862" cy="358775"/>
          </a:xfrm>
          <a:prstGeom prst="rect">
            <a:avLst/>
          </a:prstGeom>
          <a:solidFill>
            <a:srgbClr val="EED2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7" name="Rectangle 13"/>
          <p:cNvSpPr>
            <a:spLocks noChangeArrowheads="1"/>
          </p:cNvSpPr>
          <p:nvPr/>
        </p:nvSpPr>
        <p:spPr bwMode="auto">
          <a:xfrm>
            <a:off x="6300788" y="1484313"/>
            <a:ext cx="792162" cy="358775"/>
          </a:xfrm>
          <a:prstGeom prst="rect">
            <a:avLst/>
          </a:prstGeom>
          <a:solidFill>
            <a:srgbClr val="EED2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4" name="Text Box 10"/>
          <p:cNvSpPr txBox="1">
            <a:spLocks noChangeArrowheads="1"/>
          </p:cNvSpPr>
          <p:nvPr/>
        </p:nvSpPr>
        <p:spPr bwMode="auto">
          <a:xfrm>
            <a:off x="4021216" y="1160855"/>
            <a:ext cx="19431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effectLst/>
              </a:rPr>
              <a:t>mecano y </a:t>
            </a:r>
          </a:p>
          <a:p>
            <a:r>
              <a:rPr lang="es-ES_tradnl" sz="1600" b="1" dirty="0" smtClean="0">
                <a:effectLst/>
              </a:rPr>
              <a:t>quimiorreceptores</a:t>
            </a:r>
            <a:endParaRPr lang="es-ES_tradnl" sz="1600" b="1" dirty="0">
              <a:effectLst/>
            </a:endParaRPr>
          </a:p>
        </p:txBody>
      </p:sp>
      <p:sp>
        <p:nvSpPr>
          <p:cNvPr id="154635" name="Text Box 11"/>
          <p:cNvSpPr txBox="1">
            <a:spLocks noChangeArrowheads="1"/>
          </p:cNvSpPr>
          <p:nvPr/>
        </p:nvSpPr>
        <p:spPr bwMode="auto">
          <a:xfrm>
            <a:off x="6804025" y="1341438"/>
            <a:ext cx="1090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MUCOSA</a:t>
            </a:r>
          </a:p>
        </p:txBody>
      </p:sp>
      <p:sp>
        <p:nvSpPr>
          <p:cNvPr id="154638" name="Rectangle 14"/>
          <p:cNvSpPr>
            <a:spLocks noChangeArrowheads="1"/>
          </p:cNvSpPr>
          <p:nvPr/>
        </p:nvSpPr>
        <p:spPr bwMode="auto">
          <a:xfrm>
            <a:off x="6227763" y="2636838"/>
            <a:ext cx="17287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9" name="Rectangle 15"/>
          <p:cNvSpPr>
            <a:spLocks noChangeArrowheads="1"/>
          </p:cNvSpPr>
          <p:nvPr/>
        </p:nvSpPr>
        <p:spPr bwMode="auto">
          <a:xfrm>
            <a:off x="6300788" y="4076700"/>
            <a:ext cx="14398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5315134" y="2492375"/>
            <a:ext cx="255550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Plexo submucoso</a:t>
            </a:r>
          </a:p>
        </p:txBody>
      </p:sp>
      <p:sp>
        <p:nvSpPr>
          <p:cNvPr id="154642" name="Text Box 18"/>
          <p:cNvSpPr txBox="1">
            <a:spLocks noChangeArrowheads="1"/>
          </p:cNvSpPr>
          <p:nvPr/>
        </p:nvSpPr>
        <p:spPr bwMode="auto">
          <a:xfrm>
            <a:off x="5315928" y="3933825"/>
            <a:ext cx="255550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Plexo mientérico</a:t>
            </a:r>
          </a:p>
        </p:txBody>
      </p:sp>
      <p:sp>
        <p:nvSpPr>
          <p:cNvPr id="154643" name="Rectangle 19"/>
          <p:cNvSpPr>
            <a:spLocks noChangeArrowheads="1"/>
          </p:cNvSpPr>
          <p:nvPr/>
        </p:nvSpPr>
        <p:spPr bwMode="auto">
          <a:xfrm>
            <a:off x="6156325" y="3355975"/>
            <a:ext cx="1438275" cy="288925"/>
          </a:xfrm>
          <a:prstGeom prst="rect">
            <a:avLst/>
          </a:prstGeom>
          <a:solidFill>
            <a:srgbClr val="F1DE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4" name="Rectangle 20"/>
          <p:cNvSpPr>
            <a:spLocks noChangeArrowheads="1"/>
          </p:cNvSpPr>
          <p:nvPr/>
        </p:nvSpPr>
        <p:spPr bwMode="auto">
          <a:xfrm>
            <a:off x="6300788" y="4795838"/>
            <a:ext cx="1655762" cy="288925"/>
          </a:xfrm>
          <a:prstGeom prst="rect">
            <a:avLst/>
          </a:prstGeom>
          <a:solidFill>
            <a:srgbClr val="C1DD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5" name="Text Box 21"/>
          <p:cNvSpPr txBox="1">
            <a:spLocks noChangeArrowheads="1"/>
          </p:cNvSpPr>
          <p:nvPr/>
        </p:nvSpPr>
        <p:spPr bwMode="auto">
          <a:xfrm>
            <a:off x="6588125" y="3260725"/>
            <a:ext cx="1279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effectLst/>
              </a:rPr>
              <a:t>M. circular</a:t>
            </a:r>
          </a:p>
        </p:txBody>
      </p:sp>
      <p:sp>
        <p:nvSpPr>
          <p:cNvPr id="154646" name="Text Box 22"/>
          <p:cNvSpPr txBox="1">
            <a:spLocks noChangeArrowheads="1"/>
          </p:cNvSpPr>
          <p:nvPr/>
        </p:nvSpPr>
        <p:spPr bwMode="auto">
          <a:xfrm>
            <a:off x="6300788" y="4748213"/>
            <a:ext cx="1627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M. longitudinal</a:t>
            </a:r>
          </a:p>
        </p:txBody>
      </p:sp>
      <p:sp>
        <p:nvSpPr>
          <p:cNvPr id="154647" name="Rectangle 23"/>
          <p:cNvSpPr>
            <a:spLocks noChangeArrowheads="1"/>
          </p:cNvSpPr>
          <p:nvPr/>
        </p:nvSpPr>
        <p:spPr bwMode="auto">
          <a:xfrm>
            <a:off x="1116013" y="5734050"/>
            <a:ext cx="14398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8" name="Rectangle 24"/>
          <p:cNvSpPr>
            <a:spLocks noChangeArrowheads="1"/>
          </p:cNvSpPr>
          <p:nvPr/>
        </p:nvSpPr>
        <p:spPr bwMode="auto">
          <a:xfrm>
            <a:off x="4356100" y="5734050"/>
            <a:ext cx="11525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49" name="Text Box 25"/>
          <p:cNvSpPr txBox="1">
            <a:spLocks noChangeArrowheads="1"/>
          </p:cNvSpPr>
          <p:nvPr/>
        </p:nvSpPr>
        <p:spPr bwMode="auto">
          <a:xfrm>
            <a:off x="958850" y="5710238"/>
            <a:ext cx="1681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>
                <a:solidFill>
                  <a:srgbClr val="0000CC"/>
                </a:solidFill>
                <a:effectLst/>
              </a:rPr>
              <a:t>Parasimpático</a:t>
            </a:r>
          </a:p>
        </p:txBody>
      </p:sp>
      <p:sp>
        <p:nvSpPr>
          <p:cNvPr id="154650" name="Text Box 26"/>
          <p:cNvSpPr txBox="1">
            <a:spLocks noChangeArrowheads="1"/>
          </p:cNvSpPr>
          <p:nvPr/>
        </p:nvSpPr>
        <p:spPr bwMode="auto">
          <a:xfrm>
            <a:off x="4492625" y="5710238"/>
            <a:ext cx="12430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>
                <a:solidFill>
                  <a:srgbClr val="CC0000"/>
                </a:solidFill>
                <a:effectLst/>
              </a:rPr>
              <a:t>Simpático</a:t>
            </a:r>
          </a:p>
        </p:txBody>
      </p:sp>
      <p:sp>
        <p:nvSpPr>
          <p:cNvPr id="154656" name="Text Box 32"/>
          <p:cNvSpPr txBox="1">
            <a:spLocks noChangeArrowheads="1"/>
          </p:cNvSpPr>
          <p:nvPr/>
        </p:nvSpPr>
        <p:spPr bwMode="auto">
          <a:xfrm>
            <a:off x="4021216" y="332656"/>
            <a:ext cx="1099981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54633" name="Text Box 9"/>
          <p:cNvSpPr txBox="1">
            <a:spLocks noChangeArrowheads="1"/>
          </p:cNvSpPr>
          <p:nvPr/>
        </p:nvSpPr>
        <p:spPr bwMode="auto">
          <a:xfrm>
            <a:off x="2627313" y="1341438"/>
            <a:ext cx="14906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c. endocrinas</a:t>
            </a:r>
          </a:p>
        </p:txBody>
      </p:sp>
      <p:sp>
        <p:nvSpPr>
          <p:cNvPr id="154657" name="Text Box 33"/>
          <p:cNvSpPr txBox="1">
            <a:spLocks noChangeArrowheads="1"/>
          </p:cNvSpPr>
          <p:nvPr/>
        </p:nvSpPr>
        <p:spPr bwMode="auto">
          <a:xfrm>
            <a:off x="5956300" y="5684838"/>
            <a:ext cx="636588" cy="33655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</p:txBody>
      </p:sp>
      <p:sp>
        <p:nvSpPr>
          <p:cNvPr id="154658" name="Line 34"/>
          <p:cNvSpPr>
            <a:spLocks noChangeShapeType="1"/>
          </p:cNvSpPr>
          <p:nvPr/>
        </p:nvSpPr>
        <p:spPr bwMode="auto">
          <a:xfrm>
            <a:off x="1042988" y="981075"/>
            <a:ext cx="0" cy="460851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4659" name="Line 35"/>
          <p:cNvSpPr>
            <a:spLocks noChangeShapeType="1"/>
          </p:cNvSpPr>
          <p:nvPr/>
        </p:nvSpPr>
        <p:spPr bwMode="auto">
          <a:xfrm>
            <a:off x="8027988" y="981075"/>
            <a:ext cx="0" cy="460851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4660" name="Text Box 36"/>
          <p:cNvSpPr txBox="1">
            <a:spLocks noChangeArrowheads="1"/>
          </p:cNvSpPr>
          <p:nvPr/>
        </p:nvSpPr>
        <p:spPr bwMode="auto">
          <a:xfrm>
            <a:off x="198438" y="2852738"/>
            <a:ext cx="84455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PARED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TUBO</a:t>
            </a:r>
          </a:p>
        </p:txBody>
      </p:sp>
      <p:sp>
        <p:nvSpPr>
          <p:cNvPr id="154661" name="Text Box 37"/>
          <p:cNvSpPr txBox="1">
            <a:spLocks noChangeArrowheads="1"/>
          </p:cNvSpPr>
          <p:nvPr/>
        </p:nvSpPr>
        <p:spPr bwMode="auto">
          <a:xfrm>
            <a:off x="539750" y="404813"/>
            <a:ext cx="108108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4662" name="Text Box 38"/>
          <p:cNvSpPr txBox="1">
            <a:spLocks noChangeArrowheads="1"/>
          </p:cNvSpPr>
          <p:nvPr/>
        </p:nvSpPr>
        <p:spPr bwMode="auto">
          <a:xfrm>
            <a:off x="8100392" y="2856367"/>
            <a:ext cx="84455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PARED</a:t>
            </a:r>
          </a:p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TUBO</a:t>
            </a: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9" grpId="0" animBg="1"/>
      <p:bldP spid="154641" grpId="0" animBg="1"/>
      <p:bldP spid="154642" grpId="0" animBg="1"/>
      <p:bldP spid="154649" grpId="0"/>
      <p:bldP spid="154650" grpId="0"/>
      <p:bldP spid="15465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1883604" y="1681163"/>
            <a:ext cx="537679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HISTORIA EXISTENCIA DEL SNE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2201800" y="2274441"/>
            <a:ext cx="4740400" cy="3539430"/>
          </a:xfrm>
          <a:prstGeom prst="rect">
            <a:avLst/>
          </a:prstGeom>
          <a:solidFill>
            <a:srgbClr val="E4F3F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900" b="1" dirty="0">
                <a:effectLst/>
              </a:rPr>
              <a:t> </a:t>
            </a:r>
          </a:p>
          <a:p>
            <a:pPr algn="l"/>
            <a:r>
              <a:rPr lang="es-MX" sz="1800" b="1" dirty="0">
                <a:effectLst/>
              </a:rPr>
              <a:t>  * </a:t>
            </a:r>
            <a:r>
              <a:rPr lang="es-MX" sz="1800" dirty="0" err="1">
                <a:effectLst/>
              </a:rPr>
              <a:t>Bayliss</a:t>
            </a:r>
            <a:r>
              <a:rPr lang="es-MX" sz="1800" dirty="0">
                <a:effectLst/>
              </a:rPr>
              <a:t> y </a:t>
            </a:r>
            <a:r>
              <a:rPr lang="es-MX" sz="1800" dirty="0" err="1">
                <a:effectLst/>
              </a:rPr>
              <a:t>Starling</a:t>
            </a:r>
            <a:r>
              <a:rPr lang="es-MX" sz="1800" dirty="0">
                <a:effectLst/>
              </a:rPr>
              <a:t> </a:t>
            </a:r>
            <a:r>
              <a:rPr lang="es-MX" sz="1800" b="1" dirty="0">
                <a:effectLst/>
              </a:rPr>
              <a:t>1899</a:t>
            </a:r>
            <a:r>
              <a:rPr lang="es-MX" sz="1800" dirty="0">
                <a:effectLst/>
              </a:rPr>
              <a:t> </a:t>
            </a:r>
          </a:p>
          <a:p>
            <a:pPr algn="l"/>
            <a:r>
              <a:rPr lang="es-MX" sz="1800" dirty="0">
                <a:effectLst/>
              </a:rPr>
              <a:t>      </a:t>
            </a:r>
            <a:r>
              <a:rPr lang="es-MX" sz="2000" i="1" dirty="0">
                <a:effectLst/>
              </a:rPr>
              <a:t>Ley del Intestino</a:t>
            </a:r>
          </a:p>
          <a:p>
            <a:pPr algn="l"/>
            <a:r>
              <a:rPr lang="es-MX" sz="1800" i="1" dirty="0">
                <a:effectLst/>
              </a:rPr>
              <a:t>  </a:t>
            </a:r>
          </a:p>
          <a:p>
            <a:pPr algn="l"/>
            <a:r>
              <a:rPr lang="es-MX" sz="1800" dirty="0">
                <a:effectLst/>
              </a:rPr>
              <a:t>  </a:t>
            </a:r>
            <a:r>
              <a:rPr lang="es-MX" sz="1800" b="1" dirty="0">
                <a:effectLst/>
              </a:rPr>
              <a:t>*</a:t>
            </a:r>
            <a:r>
              <a:rPr lang="es-MX" sz="1800" dirty="0">
                <a:effectLst/>
              </a:rPr>
              <a:t> </a:t>
            </a:r>
            <a:r>
              <a:rPr lang="es-MX" sz="1800" dirty="0" err="1">
                <a:effectLst/>
              </a:rPr>
              <a:t>Trendelemburg</a:t>
            </a:r>
            <a:r>
              <a:rPr lang="es-MX" sz="1800" dirty="0">
                <a:effectLst/>
              </a:rPr>
              <a:t> </a:t>
            </a:r>
            <a:r>
              <a:rPr lang="es-MX" sz="1800" b="1" dirty="0">
                <a:effectLst/>
              </a:rPr>
              <a:t>1917</a:t>
            </a:r>
            <a:r>
              <a:rPr lang="es-MX" sz="1800" dirty="0">
                <a:effectLst/>
              </a:rPr>
              <a:t> </a:t>
            </a:r>
          </a:p>
          <a:p>
            <a:pPr algn="l"/>
            <a:r>
              <a:rPr lang="es-MX" sz="1800" dirty="0">
                <a:effectLst/>
              </a:rPr>
              <a:t>      </a:t>
            </a:r>
            <a:r>
              <a:rPr lang="es-MX" sz="2000" dirty="0">
                <a:effectLst/>
              </a:rPr>
              <a:t>Peristaltismo </a:t>
            </a:r>
            <a:r>
              <a:rPr lang="es-MX" sz="2000" i="1" dirty="0">
                <a:effectLst/>
              </a:rPr>
              <a:t>in vitro</a:t>
            </a:r>
          </a:p>
          <a:p>
            <a:pPr algn="l"/>
            <a:endParaRPr lang="es-MX" sz="1800" dirty="0">
              <a:effectLst/>
            </a:endParaRPr>
          </a:p>
          <a:p>
            <a:pPr algn="l"/>
            <a:r>
              <a:rPr lang="es-MX" sz="1800" dirty="0">
                <a:effectLst/>
              </a:rPr>
              <a:t>  </a:t>
            </a:r>
            <a:r>
              <a:rPr lang="es-MX" sz="1800" b="1" dirty="0">
                <a:effectLst/>
              </a:rPr>
              <a:t>*</a:t>
            </a:r>
            <a:r>
              <a:rPr lang="es-MX" sz="1800" dirty="0">
                <a:effectLst/>
              </a:rPr>
              <a:t> </a:t>
            </a:r>
            <a:r>
              <a:rPr lang="es-MX" sz="1800" dirty="0" err="1">
                <a:effectLst/>
              </a:rPr>
              <a:t>Gershon</a:t>
            </a:r>
            <a:r>
              <a:rPr lang="es-MX" sz="1800" dirty="0">
                <a:effectLst/>
              </a:rPr>
              <a:t> </a:t>
            </a:r>
            <a:r>
              <a:rPr lang="es-MX" sz="1800" b="1" dirty="0">
                <a:effectLst/>
              </a:rPr>
              <a:t>1967</a:t>
            </a:r>
            <a:r>
              <a:rPr lang="es-MX" sz="1800" dirty="0">
                <a:effectLst/>
              </a:rPr>
              <a:t> </a:t>
            </a:r>
          </a:p>
          <a:p>
            <a:pPr algn="l"/>
            <a:r>
              <a:rPr lang="es-MX" sz="1800" dirty="0">
                <a:effectLst/>
              </a:rPr>
              <a:t>    </a:t>
            </a:r>
            <a:r>
              <a:rPr lang="es-MX" sz="2000" dirty="0">
                <a:effectLst/>
              </a:rPr>
              <a:t> </a:t>
            </a:r>
            <a:r>
              <a:rPr lang="es-MX" sz="2000" dirty="0" smtClean="0">
                <a:effectLst/>
              </a:rPr>
              <a:t>¡¡5-HT </a:t>
            </a:r>
            <a:r>
              <a:rPr lang="es-MX" sz="2000" dirty="0">
                <a:effectLst/>
              </a:rPr>
              <a:t>producida y dirigida al TGI!!!</a:t>
            </a:r>
          </a:p>
          <a:p>
            <a:pPr algn="l"/>
            <a:endParaRPr lang="es-MX" sz="2000" dirty="0">
              <a:effectLst/>
            </a:endParaRPr>
          </a:p>
          <a:p>
            <a:pPr algn="l"/>
            <a:r>
              <a:rPr lang="es-MX" sz="1800" dirty="0">
                <a:effectLst/>
              </a:rPr>
              <a:t>  </a:t>
            </a:r>
            <a:r>
              <a:rPr lang="es-MX" sz="1800" b="1" dirty="0">
                <a:effectLst/>
              </a:rPr>
              <a:t>* </a:t>
            </a:r>
            <a:r>
              <a:rPr lang="es-MX" sz="1800" dirty="0">
                <a:effectLst/>
              </a:rPr>
              <a:t>Desde los a</a:t>
            </a:r>
            <a:r>
              <a:rPr lang="en-US" sz="1800" dirty="0" err="1">
                <a:effectLst/>
              </a:rPr>
              <a:t>ños</a:t>
            </a:r>
            <a:r>
              <a:rPr lang="en-US" sz="1800" dirty="0">
                <a:effectLst/>
              </a:rPr>
              <a:t> </a:t>
            </a:r>
            <a:r>
              <a:rPr lang="es-MX" sz="1800" b="1" dirty="0">
                <a:effectLst/>
              </a:rPr>
              <a:t>80</a:t>
            </a:r>
            <a:r>
              <a:rPr lang="es-MX" sz="1800" dirty="0">
                <a:effectLst/>
              </a:rPr>
              <a:t> </a:t>
            </a:r>
          </a:p>
          <a:p>
            <a:pPr algn="l"/>
            <a:r>
              <a:rPr lang="es-MX" sz="1800" dirty="0">
                <a:effectLst/>
              </a:rPr>
              <a:t>     Docenas de mensajeros</a:t>
            </a:r>
          </a:p>
          <a:p>
            <a:pPr algn="l"/>
            <a:endParaRPr lang="es-MX" sz="900" dirty="0">
              <a:effectLst/>
            </a:endParaRPr>
          </a:p>
        </p:txBody>
      </p:sp>
      <p:sp>
        <p:nvSpPr>
          <p:cNvPr id="144395" name="Text Box 11"/>
          <p:cNvSpPr txBox="1">
            <a:spLocks noChangeArrowheads="1"/>
          </p:cNvSpPr>
          <p:nvPr/>
        </p:nvSpPr>
        <p:spPr bwMode="auto">
          <a:xfrm>
            <a:off x="6732588" y="452098"/>
            <a:ext cx="223190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1800">
                <a:effectLst/>
              </a:rPr>
              <a:t>SN ENTÉRICO   </a:t>
            </a:r>
          </a:p>
        </p:txBody>
      </p:sp>
      <p:sp>
        <p:nvSpPr>
          <p:cNvPr id="144398" name="Text Box 14"/>
          <p:cNvSpPr txBox="1">
            <a:spLocks noChangeArrowheads="1"/>
          </p:cNvSpPr>
          <p:nvPr/>
        </p:nvSpPr>
        <p:spPr bwMode="auto">
          <a:xfrm>
            <a:off x="5724128" y="3393281"/>
            <a:ext cx="2316163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1927 J. Langley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SNA tres divisiones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01942" y="5832687"/>
            <a:ext cx="59401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effectLst/>
              </a:rPr>
              <a:t>http://www.thepaleomom.com/2012/02/how-mood-and-gut-health-are-linked.html</a:t>
            </a:r>
          </a:p>
        </p:txBody>
      </p:sp>
      <p:pic>
        <p:nvPicPr>
          <p:cNvPr id="1026" name="Picture 2" descr="C:\Users\ximena\Desktop\gut-brain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300" y="394707"/>
            <a:ext cx="4389399" cy="53352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2404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367607" y="1412776"/>
            <a:ext cx="196691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400" dirty="0">
                <a:effectLst/>
              </a:rPr>
              <a:t>SN Entérico</a:t>
            </a: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3390155" y="1989138"/>
            <a:ext cx="4494213" cy="3359150"/>
          </a:xfrm>
          <a:prstGeom prst="rect">
            <a:avLst/>
          </a:prstGeom>
          <a:solidFill>
            <a:srgbClr val="FFB7DB"/>
          </a:solidFill>
          <a:ln w="28575">
            <a:solidFill>
              <a:srgbClr val="FF3BBE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MX" sz="18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800" b="1" dirty="0">
                <a:effectLst/>
                <a:latin typeface="Comic Sans MS" pitchFamily="66" charset="0"/>
              </a:rPr>
              <a:t>“SEGUNDO CEREBRO”</a:t>
            </a:r>
          </a:p>
          <a:p>
            <a:pPr>
              <a:buFontTx/>
              <a:buAutoNum type="arabicPeriod"/>
            </a:pPr>
            <a:endParaRPr lang="es-MX" sz="16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b="1" dirty="0">
                <a:effectLst/>
                <a:latin typeface="Comic Sans MS" pitchFamily="66" charset="0"/>
              </a:rPr>
              <a:t>PLEXOS ENTÉRICOS</a:t>
            </a:r>
          </a:p>
          <a:p>
            <a:pPr>
              <a:buFontTx/>
              <a:buAutoNum type="arabicPeriod"/>
            </a:pPr>
            <a:endParaRPr lang="es-MX" sz="16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b="1" dirty="0">
                <a:effectLst/>
                <a:latin typeface="Comic Sans MS" pitchFamily="66" charset="0"/>
              </a:rPr>
              <a:t>TIPOS DE NEURONAS, MENSAJEROS</a:t>
            </a:r>
          </a:p>
          <a:p>
            <a:pPr>
              <a:buFontTx/>
              <a:buAutoNum type="arabicPeriod"/>
            </a:pPr>
            <a:endParaRPr lang="es-MX" sz="16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b="1" dirty="0">
                <a:effectLst/>
                <a:latin typeface="Comic Sans MS" pitchFamily="66" charset="0"/>
              </a:rPr>
              <a:t>PERISTALTISMO</a:t>
            </a:r>
          </a:p>
          <a:p>
            <a:pPr>
              <a:buFontTx/>
              <a:buAutoNum type="arabicPeriod"/>
            </a:pPr>
            <a:endParaRPr lang="es-MX" sz="16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b="1" dirty="0">
                <a:effectLst/>
                <a:latin typeface="Comic Sans MS" pitchFamily="66" charset="0"/>
              </a:rPr>
              <a:t>AFERENCIAS Y EFERENCIAS</a:t>
            </a:r>
          </a:p>
          <a:p>
            <a:pPr>
              <a:buFontTx/>
              <a:buAutoNum type="arabicPeriod"/>
            </a:pPr>
            <a:endParaRPr lang="es-MX" sz="16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b="1" dirty="0">
                <a:effectLst/>
                <a:latin typeface="Comic Sans MS" pitchFamily="66" charset="0"/>
              </a:rPr>
              <a:t>ORIGEN EMBRIOLÓGICO</a:t>
            </a:r>
          </a:p>
          <a:p>
            <a:endParaRPr lang="es-MX" sz="1600" b="1" dirty="0">
              <a:effectLst/>
              <a:latin typeface="Comic Sans MS" pitchFamily="66" charset="0"/>
            </a:endParaRPr>
          </a:p>
        </p:txBody>
      </p:sp>
      <p:pic>
        <p:nvPicPr>
          <p:cNvPr id="70667" name="Picture 11" descr="brai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057" y="1034874"/>
            <a:ext cx="1993974" cy="478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659563" y="549275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4091" y="1690062"/>
            <a:ext cx="485581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primero </a:t>
            </a:r>
          </a:p>
          <a:p>
            <a:pPr algn="ctr"/>
            <a:r>
              <a:rPr lang="es-VE" sz="4400" dirty="0"/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40459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3924300" y="2924175"/>
            <a:ext cx="4316413" cy="3079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 dirty="0">
                <a:effectLst/>
              </a:rPr>
              <a:t>* </a:t>
            </a:r>
            <a:r>
              <a:rPr lang="es-MX" sz="2000" dirty="0">
                <a:effectLst/>
              </a:rPr>
              <a:t>Gran número de neuronas 10</a:t>
            </a:r>
            <a:r>
              <a:rPr lang="es-MX" sz="2000" baseline="30000" dirty="0">
                <a:effectLst/>
              </a:rPr>
              <a:t>8</a:t>
            </a:r>
            <a:endParaRPr lang="es-MX" sz="2000" dirty="0">
              <a:effectLst/>
            </a:endParaRPr>
          </a:p>
          <a:p>
            <a:pPr algn="l"/>
            <a:endParaRPr lang="es-MX" sz="1000" dirty="0">
              <a:effectLst/>
            </a:endParaRPr>
          </a:p>
          <a:p>
            <a:pPr algn="l"/>
            <a:r>
              <a:rPr lang="es-MX" sz="1800" dirty="0">
                <a:effectLst/>
              </a:rPr>
              <a:t>* </a:t>
            </a:r>
            <a:r>
              <a:rPr lang="es-MX" sz="2000" dirty="0">
                <a:effectLst/>
              </a:rPr>
              <a:t>Presente en todo el tracto GI</a:t>
            </a:r>
            <a:endParaRPr lang="es-MX" sz="2000" baseline="30000" dirty="0">
              <a:effectLst/>
            </a:endParaRPr>
          </a:p>
          <a:p>
            <a:pPr algn="l"/>
            <a:endParaRPr lang="es-MX" sz="1800" baseline="30000" dirty="0">
              <a:effectLst/>
            </a:endParaRPr>
          </a:p>
          <a:p>
            <a:pPr algn="l"/>
            <a:r>
              <a:rPr lang="es-MX" sz="1800" dirty="0">
                <a:effectLst/>
              </a:rPr>
              <a:t>* Independiente del SNA</a:t>
            </a:r>
          </a:p>
          <a:p>
            <a:pPr algn="l"/>
            <a:endParaRPr lang="es-MX" sz="1000" dirty="0">
              <a:effectLst/>
            </a:endParaRPr>
          </a:p>
          <a:p>
            <a:pPr algn="l"/>
            <a:r>
              <a:rPr lang="es-MX" sz="1800" dirty="0">
                <a:effectLst/>
              </a:rPr>
              <a:t>* </a:t>
            </a:r>
            <a:r>
              <a:rPr lang="es-MX" sz="2000" dirty="0">
                <a:effectLst/>
              </a:rPr>
              <a:t>Más de 30 sustancias mensajeras</a:t>
            </a:r>
          </a:p>
          <a:p>
            <a:pPr algn="l"/>
            <a:endParaRPr lang="es-MX" sz="1000" dirty="0">
              <a:effectLst/>
            </a:endParaRPr>
          </a:p>
          <a:p>
            <a:pPr algn="l"/>
            <a:r>
              <a:rPr lang="es-MX" sz="1800" dirty="0">
                <a:effectLst/>
              </a:rPr>
              <a:t>* </a:t>
            </a:r>
            <a:r>
              <a:rPr lang="es-MX" sz="2000" dirty="0">
                <a:effectLst/>
              </a:rPr>
              <a:t>Gran complejidad</a:t>
            </a:r>
          </a:p>
          <a:p>
            <a:pPr algn="l"/>
            <a:endParaRPr lang="es-MX" sz="1000" dirty="0">
              <a:effectLst/>
            </a:endParaRPr>
          </a:p>
          <a:p>
            <a:pPr algn="l"/>
            <a:r>
              <a:rPr lang="es-MX" sz="1800" dirty="0">
                <a:effectLst/>
              </a:rPr>
              <a:t>* </a:t>
            </a:r>
            <a:r>
              <a:rPr lang="es-MX" sz="2000" dirty="0">
                <a:effectLst/>
              </a:rPr>
              <a:t>Semejanzas con SN:</a:t>
            </a:r>
          </a:p>
          <a:p>
            <a:pPr algn="l"/>
            <a:r>
              <a:rPr lang="es-MX" sz="1800" dirty="0">
                <a:effectLst/>
              </a:rPr>
              <a:t>   </a:t>
            </a:r>
            <a:r>
              <a:rPr lang="es-MX" sz="1600" b="1" dirty="0" err="1">
                <a:effectLst/>
              </a:rPr>
              <a:t>Astroglia</a:t>
            </a:r>
            <a:r>
              <a:rPr lang="es-MX" sz="1600" b="1" dirty="0">
                <a:effectLst/>
              </a:rPr>
              <a:t>, c. intersticiales de Cajal</a:t>
            </a:r>
          </a:p>
          <a:p>
            <a:pPr algn="l"/>
            <a:endParaRPr lang="es-MX" sz="800" dirty="0">
              <a:effectLst/>
            </a:endParaRP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4306218" y="2319263"/>
            <a:ext cx="3552576" cy="461665"/>
          </a:xfrm>
          <a:prstGeom prst="rect">
            <a:avLst/>
          </a:prstGeom>
          <a:solidFill>
            <a:srgbClr val="FFB7D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400" b="1">
                <a:effectLst/>
              </a:rPr>
              <a:t>“SEGUNDO CEREBRO”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6985322" y="1156866"/>
            <a:ext cx="18351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SN ENTÉRICO</a:t>
            </a:r>
          </a:p>
        </p:txBody>
      </p:sp>
      <p:pic>
        <p:nvPicPr>
          <p:cNvPr id="74762" name="Picture 10" descr="Ens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3140075"/>
            <a:ext cx="2828925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63" name="Oval 11"/>
          <p:cNvSpPr>
            <a:spLocks noChangeArrowheads="1"/>
          </p:cNvSpPr>
          <p:nvPr/>
        </p:nvSpPr>
        <p:spPr bwMode="auto">
          <a:xfrm>
            <a:off x="1331913" y="4219575"/>
            <a:ext cx="1584325" cy="431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4764" name="Oval 12"/>
          <p:cNvSpPr>
            <a:spLocks noChangeArrowheads="1"/>
          </p:cNvSpPr>
          <p:nvPr/>
        </p:nvSpPr>
        <p:spPr bwMode="auto">
          <a:xfrm>
            <a:off x="1403350" y="5084763"/>
            <a:ext cx="1584325" cy="3587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74766" name="Picture 14" descr="nrn2137-f1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763588"/>
            <a:ext cx="2879725" cy="249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67" name="Rectangle 15"/>
          <p:cNvSpPr>
            <a:spLocks noChangeArrowheads="1"/>
          </p:cNvSpPr>
          <p:nvPr/>
        </p:nvSpPr>
        <p:spPr bwMode="auto">
          <a:xfrm>
            <a:off x="3060700" y="1266825"/>
            <a:ext cx="358775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3132138" y="1411288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3203575" y="1916113"/>
            <a:ext cx="4333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4770" name="Rectangle 18"/>
          <p:cNvSpPr>
            <a:spLocks noChangeArrowheads="1"/>
          </p:cNvSpPr>
          <p:nvPr/>
        </p:nvSpPr>
        <p:spPr bwMode="auto">
          <a:xfrm>
            <a:off x="684213" y="1123950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971550" y="692150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6193159" y="1010816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 flipH="1">
            <a:off x="2484438" y="836613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4773" name="Line 21"/>
          <p:cNvSpPr>
            <a:spLocks noChangeShapeType="1"/>
          </p:cNvSpPr>
          <p:nvPr/>
        </p:nvSpPr>
        <p:spPr bwMode="auto">
          <a:xfrm flipH="1">
            <a:off x="2627313" y="1052513"/>
            <a:ext cx="3603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4774" name="Text Box 22"/>
          <p:cNvSpPr txBox="1">
            <a:spLocks noChangeArrowheads="1"/>
          </p:cNvSpPr>
          <p:nvPr/>
        </p:nvSpPr>
        <p:spPr bwMode="auto">
          <a:xfrm>
            <a:off x="2284413" y="501650"/>
            <a:ext cx="1558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P. mientérico</a:t>
            </a:r>
          </a:p>
        </p:txBody>
      </p:sp>
      <p:sp>
        <p:nvSpPr>
          <p:cNvPr id="74775" name="Text Box 23"/>
          <p:cNvSpPr txBox="1">
            <a:spLocks noChangeArrowheads="1"/>
          </p:cNvSpPr>
          <p:nvPr/>
        </p:nvSpPr>
        <p:spPr bwMode="auto">
          <a:xfrm>
            <a:off x="2940050" y="836613"/>
            <a:ext cx="1560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P. submucoso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922963" y="325756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747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747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3" grpId="0" animBg="1"/>
      <p:bldP spid="74763" grpId="1" animBg="1"/>
      <p:bldP spid="74764" grpId="0" animBg="1"/>
      <p:bldP spid="74764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464496" y="564341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000" dirty="0"/>
              <a:t>https://embryology.med.unsw.edu.au/embryology/images/1/16/Smooth_muscle_histology_002.jpg</a:t>
            </a:r>
          </a:p>
        </p:txBody>
      </p:sp>
      <p:pic>
        <p:nvPicPr>
          <p:cNvPr id="2050" name="Picture 2" descr="C:\Users\ximena\Desktop\Smooth_muscle_histology_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207" y="984443"/>
            <a:ext cx="3714750" cy="464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0" y="565169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000" dirty="0"/>
              <a:t>https://www.netterimages.com/enteric-nervous-system-unlabeled-histology-frank-h-netter-18742.html</a:t>
            </a:r>
          </a:p>
        </p:txBody>
      </p:sp>
      <p:pic>
        <p:nvPicPr>
          <p:cNvPr id="2051" name="Picture 3" descr="C:\Users\ximena\Desktop\18742-0550x047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9" t="2551" r="8127" b="5682"/>
          <a:stretch/>
        </p:blipFill>
        <p:spPr bwMode="auto">
          <a:xfrm>
            <a:off x="672398" y="820449"/>
            <a:ext cx="3792097" cy="480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862351" y="260648"/>
            <a:ext cx="18351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SN ENTÉRICO</a:t>
            </a:r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2286000" y="1772816"/>
            <a:ext cx="0" cy="266429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recto de flecha"/>
          <p:cNvCxnSpPr/>
          <p:nvPr/>
        </p:nvCxnSpPr>
        <p:spPr bwMode="auto">
          <a:xfrm>
            <a:off x="2286000" y="1772816"/>
            <a:ext cx="4302224" cy="15333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11 CuadroTexto"/>
          <p:cNvSpPr txBox="1"/>
          <p:nvPr/>
        </p:nvSpPr>
        <p:spPr>
          <a:xfrm>
            <a:off x="2411760" y="2278613"/>
            <a:ext cx="1326004" cy="646331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/>
              </a:rPr>
              <a:t>Plexo </a:t>
            </a:r>
          </a:p>
          <a:p>
            <a:r>
              <a:rPr lang="es-VE" sz="1800" dirty="0" smtClean="0">
                <a:effectLst/>
              </a:rPr>
              <a:t>mientérico</a:t>
            </a:r>
            <a:endParaRPr lang="es-VE" sz="1800" dirty="0">
              <a:effectLst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267198" y="820449"/>
            <a:ext cx="16514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c. longitudinal</a:t>
            </a:r>
            <a:endParaRPr lang="es-VE" sz="18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74710" y="1194706"/>
            <a:ext cx="1253869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c. circular</a:t>
            </a:r>
            <a:endParaRPr lang="es-VE" sz="1800" dirty="0"/>
          </a:p>
        </p:txBody>
      </p:sp>
    </p:spTree>
    <p:extLst>
      <p:ext uri="{BB962C8B-B14F-4D97-AF65-F5344CB8AC3E}">
        <p14:creationId xmlns:p14="http://schemas.microsoft.com/office/powerpoint/2010/main" val="295663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Rectangle 3"/>
          <p:cNvSpPr>
            <a:spLocks noChangeArrowheads="1"/>
          </p:cNvSpPr>
          <p:nvPr/>
        </p:nvSpPr>
        <p:spPr bwMode="auto">
          <a:xfrm>
            <a:off x="2448719" y="982961"/>
            <a:ext cx="3552576" cy="461665"/>
          </a:xfrm>
          <a:prstGeom prst="rect">
            <a:avLst/>
          </a:prstGeom>
          <a:solidFill>
            <a:srgbClr val="FFB7D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400" b="1">
                <a:effectLst/>
              </a:rPr>
              <a:t>“SEGUNDO CEREBRO”</a:t>
            </a:r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6659563" y="549275"/>
            <a:ext cx="18351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SN ENTÉRICO</a:t>
            </a:r>
          </a:p>
        </p:txBody>
      </p:sp>
      <p:sp>
        <p:nvSpPr>
          <p:cNvPr id="243726" name="Text Box 14"/>
          <p:cNvSpPr txBox="1">
            <a:spLocks noChangeArrowheads="1"/>
          </p:cNvSpPr>
          <p:nvPr/>
        </p:nvSpPr>
        <p:spPr bwMode="auto">
          <a:xfrm>
            <a:off x="7667625" y="1052513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243732" name="Picture 20" descr="c gliales entericas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8" y="1557338"/>
            <a:ext cx="5400675" cy="47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3733" name="Text Box 21"/>
          <p:cNvSpPr txBox="1">
            <a:spLocks noChangeArrowheads="1"/>
          </p:cNvSpPr>
          <p:nvPr/>
        </p:nvSpPr>
        <p:spPr bwMode="auto">
          <a:xfrm>
            <a:off x="6948488" y="3016250"/>
            <a:ext cx="1085850" cy="825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Células </a:t>
            </a:r>
          </a:p>
          <a:p>
            <a:r>
              <a:rPr lang="es-ES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gliales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entéricas</a:t>
            </a:r>
          </a:p>
        </p:txBody>
      </p:sp>
      <p:sp>
        <p:nvSpPr>
          <p:cNvPr id="243734" name="Line 22"/>
          <p:cNvSpPr>
            <a:spLocks noChangeShapeType="1"/>
          </p:cNvSpPr>
          <p:nvPr/>
        </p:nvSpPr>
        <p:spPr bwMode="auto">
          <a:xfrm flipH="1" flipV="1">
            <a:off x="5868988" y="3213100"/>
            <a:ext cx="1081087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35" name="Line 23"/>
          <p:cNvSpPr>
            <a:spLocks noChangeShapeType="1"/>
          </p:cNvSpPr>
          <p:nvPr/>
        </p:nvSpPr>
        <p:spPr bwMode="auto">
          <a:xfrm flipH="1">
            <a:off x="6445250" y="3429000"/>
            <a:ext cx="504825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36" name="Line 24"/>
          <p:cNvSpPr>
            <a:spLocks noChangeShapeType="1"/>
          </p:cNvSpPr>
          <p:nvPr/>
        </p:nvSpPr>
        <p:spPr bwMode="auto">
          <a:xfrm flipH="1">
            <a:off x="6518275" y="3429000"/>
            <a:ext cx="431800" cy="19446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39" name="Rectangle 27"/>
          <p:cNvSpPr>
            <a:spLocks noChangeArrowheads="1"/>
          </p:cNvSpPr>
          <p:nvPr/>
        </p:nvSpPr>
        <p:spPr bwMode="auto">
          <a:xfrm>
            <a:off x="1692275" y="4508500"/>
            <a:ext cx="5762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0" name="Oval 28"/>
          <p:cNvSpPr>
            <a:spLocks noChangeArrowheads="1"/>
          </p:cNvSpPr>
          <p:nvPr/>
        </p:nvSpPr>
        <p:spPr bwMode="auto">
          <a:xfrm>
            <a:off x="2197100" y="4221163"/>
            <a:ext cx="1008063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7" name="Text Box 25"/>
          <p:cNvSpPr txBox="1">
            <a:spLocks noChangeArrowheads="1"/>
          </p:cNvSpPr>
          <p:nvPr/>
        </p:nvSpPr>
        <p:spPr bwMode="auto">
          <a:xfrm>
            <a:off x="818983" y="4391700"/>
            <a:ext cx="131478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Neuronas 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entéricas</a:t>
            </a:r>
          </a:p>
        </p:txBody>
      </p:sp>
      <p:sp>
        <p:nvSpPr>
          <p:cNvPr id="243741" name="Line 29"/>
          <p:cNvSpPr>
            <a:spLocks noChangeShapeType="1"/>
          </p:cNvSpPr>
          <p:nvPr/>
        </p:nvSpPr>
        <p:spPr bwMode="auto">
          <a:xfrm flipV="1">
            <a:off x="2197100" y="3789363"/>
            <a:ext cx="144463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42" name="Line 30"/>
          <p:cNvSpPr>
            <a:spLocks noChangeShapeType="1"/>
          </p:cNvSpPr>
          <p:nvPr/>
        </p:nvSpPr>
        <p:spPr bwMode="auto">
          <a:xfrm>
            <a:off x="2197100" y="4652963"/>
            <a:ext cx="1584325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43" name="Text Box 31"/>
          <p:cNvSpPr txBox="1">
            <a:spLocks noChangeArrowheads="1"/>
          </p:cNvSpPr>
          <p:nvPr/>
        </p:nvSpPr>
        <p:spPr bwMode="auto">
          <a:xfrm>
            <a:off x="413599" y="2566769"/>
            <a:ext cx="1104791" cy="646331"/>
          </a:xfrm>
          <a:prstGeom prst="rect">
            <a:avLst/>
          </a:prstGeom>
          <a:solidFill>
            <a:srgbClr val="8BC5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Célula </a:t>
            </a:r>
          </a:p>
          <a:p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 Cajal</a:t>
            </a:r>
          </a:p>
        </p:txBody>
      </p:sp>
      <p:sp>
        <p:nvSpPr>
          <p:cNvPr id="243744" name="Line 32"/>
          <p:cNvSpPr>
            <a:spLocks noChangeShapeType="1"/>
          </p:cNvSpPr>
          <p:nvPr/>
        </p:nvSpPr>
        <p:spPr bwMode="auto">
          <a:xfrm>
            <a:off x="1476375" y="2852738"/>
            <a:ext cx="1944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45" name="Text Box 33"/>
          <p:cNvSpPr txBox="1">
            <a:spLocks noChangeArrowheads="1"/>
          </p:cNvSpPr>
          <p:nvPr/>
        </p:nvSpPr>
        <p:spPr bwMode="auto">
          <a:xfrm>
            <a:off x="7021096" y="4989076"/>
            <a:ext cx="1710725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" sz="11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Enterogliales</a:t>
            </a:r>
            <a:r>
              <a:rPr lang="es-ES" sz="1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</a:p>
          <a:p>
            <a:r>
              <a:rPr lang="es-ES" sz="1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 inflamatoria </a:t>
            </a:r>
          </a:p>
          <a:p>
            <a:r>
              <a:rPr lang="es-ES" sz="1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Chagas. Defensa?</a:t>
            </a:r>
          </a:p>
        </p:txBody>
      </p:sp>
      <p:sp>
        <p:nvSpPr>
          <p:cNvPr id="243746" name="Rectangle 34"/>
          <p:cNvSpPr>
            <a:spLocks noChangeArrowheads="1"/>
          </p:cNvSpPr>
          <p:nvPr/>
        </p:nvSpPr>
        <p:spPr bwMode="auto">
          <a:xfrm>
            <a:off x="6913563" y="5589240"/>
            <a:ext cx="1925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r>
              <a:rPr lang="es-ES" sz="1000" dirty="0">
                <a:effectLst/>
              </a:rPr>
              <a:t>Human </a:t>
            </a:r>
            <a:r>
              <a:rPr lang="es-ES" sz="1000" dirty="0" err="1">
                <a:effectLst/>
              </a:rPr>
              <a:t>Pathology</a:t>
            </a:r>
            <a:r>
              <a:rPr lang="es-ES" sz="1000" dirty="0">
                <a:effectLst/>
              </a:rPr>
              <a:t> 2010 41: 528-534, 2010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43748" name="Rectangle 36"/>
          <p:cNvSpPr>
            <a:spLocks noChangeArrowheads="1"/>
          </p:cNvSpPr>
          <p:nvPr/>
        </p:nvSpPr>
        <p:spPr bwMode="auto">
          <a:xfrm>
            <a:off x="116681" y="6510982"/>
            <a:ext cx="4664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http://www.nature.com/labinvest/journal/v87/n7/fig_tab/3700564f1.html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925983" y="1772816"/>
            <a:ext cx="909223" cy="338554"/>
          </a:xfrm>
          <a:prstGeom prst="rect">
            <a:avLst/>
          </a:prstGeom>
          <a:solidFill>
            <a:srgbClr val="FFDCB9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Epitelio</a:t>
            </a:r>
            <a:endParaRPr lang="es-VE" sz="1600" b="1" dirty="0">
              <a:effectLst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112060" y="2298358"/>
            <a:ext cx="1359668" cy="338554"/>
          </a:xfrm>
          <a:prstGeom prst="rect">
            <a:avLst/>
          </a:prstGeom>
          <a:solidFill>
            <a:srgbClr val="C78E55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Músculo liso</a:t>
            </a:r>
            <a:endParaRPr lang="es-VE" sz="1600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33" grpId="0" animBg="1"/>
      <p:bldP spid="243734" grpId="0" animBg="1"/>
      <p:bldP spid="243735" grpId="0" animBg="1"/>
      <p:bldP spid="243736" grpId="0" animBg="1"/>
      <p:bldP spid="243737" grpId="0" animBg="1"/>
      <p:bldP spid="243741" grpId="0" animBg="1"/>
      <p:bldP spid="243742" grpId="0" animBg="1"/>
      <p:bldP spid="243743" grpId="0" animBg="1"/>
      <p:bldP spid="2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5219700" y="4368800"/>
            <a:ext cx="3214688" cy="1076325"/>
          </a:xfrm>
          <a:prstGeom prst="rect">
            <a:avLst/>
          </a:prstGeom>
          <a:solidFill>
            <a:srgbClr val="FFDDEE"/>
          </a:solidFill>
          <a:ln w="9525">
            <a:solidFill>
              <a:srgbClr val="FF81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Michael Gershon</a:t>
            </a:r>
            <a:r>
              <a:rPr lang="es-ES" sz="2400">
                <a:effectLst/>
              </a:rPr>
              <a:t> </a:t>
            </a:r>
          </a:p>
          <a:p>
            <a:r>
              <a:rPr lang="es-ES" sz="2000">
                <a:effectLst/>
              </a:rPr>
              <a:t>Padre de la </a:t>
            </a:r>
          </a:p>
          <a:p>
            <a:r>
              <a:rPr lang="es-ES" sz="2000">
                <a:effectLst/>
              </a:rPr>
              <a:t>“Neurogastroenterología”</a:t>
            </a: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1009650" y="1196975"/>
            <a:ext cx="4210050" cy="1339850"/>
          </a:xfrm>
          <a:prstGeom prst="rect">
            <a:avLst/>
          </a:prstGeom>
          <a:solidFill>
            <a:srgbClr val="FFEBF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ES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1967 </a:t>
            </a: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3er. neurotransmisor</a:t>
            </a:r>
            <a:endParaRPr lang="es-E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SEROTONINA o ENTERAMINA</a:t>
            </a: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¡Ubicada en 95% en el TGI !!!</a:t>
            </a:r>
          </a:p>
          <a:p>
            <a:endParaRPr lang="es-ES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5397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/>
              </a:rPr>
              <a:t>*</a:t>
            </a:r>
          </a:p>
        </p:txBody>
      </p:sp>
      <p:pic>
        <p:nvPicPr>
          <p:cNvPr id="104459" name="Picture 11" descr="23gut_6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564"/>
          <a:stretch>
            <a:fillRect/>
          </a:stretch>
        </p:blipFill>
        <p:spPr bwMode="auto">
          <a:xfrm>
            <a:off x="5722938" y="1200150"/>
            <a:ext cx="2562225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5481638" y="3937000"/>
            <a:ext cx="297021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>
                <a:effectLst>
                  <a:outerShdw blurRad="38100" dist="38100" dir="2700000" algn="tl">
                    <a:srgbClr val="C0C0C0"/>
                  </a:outerShdw>
                </a:effectLst>
              </a:rPr>
              <a:t>Dr. M. Gershon, Columbia University NY Times 2005</a:t>
            </a:r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3287713" y="3789363"/>
            <a:ext cx="1716087" cy="1216025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1996 </a:t>
            </a:r>
          </a:p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“SECOND </a:t>
            </a:r>
          </a:p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BRAIN”</a:t>
            </a:r>
          </a:p>
        </p:txBody>
      </p:sp>
      <p:sp>
        <p:nvSpPr>
          <p:cNvPr id="104464" name="Text Box 16"/>
          <p:cNvSpPr txBox="1">
            <a:spLocks noChangeArrowheads="1"/>
          </p:cNvSpPr>
          <p:nvPr/>
        </p:nvSpPr>
        <p:spPr bwMode="auto">
          <a:xfrm>
            <a:off x="6659563" y="333375"/>
            <a:ext cx="18732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>
                <a:effectLst/>
              </a:rPr>
              <a:t>SN ENTÉRICO   </a:t>
            </a:r>
          </a:p>
        </p:txBody>
      </p:sp>
      <p:pic>
        <p:nvPicPr>
          <p:cNvPr id="104466" name="Picture 18" descr="second brain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2924175"/>
            <a:ext cx="2151063" cy="321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4" grpId="0" animBg="1"/>
      <p:bldP spid="10446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6516688" y="549275"/>
            <a:ext cx="20161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000">
                <a:effectLst/>
              </a:rPr>
              <a:t>SN ENTÉRICO</a:t>
            </a:r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3660775" y="1512888"/>
            <a:ext cx="1822450" cy="547688"/>
          </a:xfrm>
          <a:prstGeom prst="rect">
            <a:avLst/>
          </a:prstGeom>
          <a:solidFill>
            <a:srgbClr val="FFA3C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800">
                <a:effectLst/>
              </a:rPr>
              <a:t>Funciones</a:t>
            </a:r>
            <a:endParaRPr lang="es-ES" sz="2800">
              <a:effectLst/>
            </a:endParaRP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2051050" y="2349500"/>
            <a:ext cx="4965700" cy="2614613"/>
          </a:xfrm>
          <a:prstGeom prst="rect">
            <a:avLst/>
          </a:prstGeom>
          <a:solidFill>
            <a:srgbClr val="FFD9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endParaRPr lang="es-MX" sz="900" b="1" dirty="0">
              <a:solidFill>
                <a:srgbClr val="FF3399"/>
              </a:solidFill>
            </a:endParaRPr>
          </a:p>
          <a:p>
            <a:pPr algn="l"/>
            <a:r>
              <a:rPr lang="es-MX" sz="2000" b="1" dirty="0">
                <a:solidFill>
                  <a:srgbClr val="FF3399"/>
                </a:solidFill>
              </a:rPr>
              <a:t>*</a:t>
            </a:r>
            <a:r>
              <a:rPr lang="es-MX" sz="2000" b="1" dirty="0"/>
              <a:t> </a:t>
            </a:r>
            <a:r>
              <a:rPr lang="es-MX" sz="2000" dirty="0">
                <a:effectLst/>
              </a:rPr>
              <a:t>Peristalsis</a:t>
            </a:r>
          </a:p>
          <a:p>
            <a:pPr algn="l"/>
            <a:endParaRPr lang="es-MX" dirty="0">
              <a:effectLst/>
            </a:endParaRPr>
          </a:p>
          <a:p>
            <a:pPr algn="l"/>
            <a:r>
              <a:rPr lang="es-MX" sz="2000" b="1" dirty="0">
                <a:solidFill>
                  <a:srgbClr val="FF3399"/>
                </a:solidFill>
              </a:rPr>
              <a:t>*</a:t>
            </a:r>
            <a:r>
              <a:rPr lang="es-MX" sz="2000" dirty="0">
                <a:effectLst/>
              </a:rPr>
              <a:t> Limpieza y regulación ambiente luminal</a:t>
            </a:r>
          </a:p>
          <a:p>
            <a:pPr algn="l"/>
            <a:endParaRPr lang="es-MX" dirty="0"/>
          </a:p>
          <a:p>
            <a:pPr algn="l"/>
            <a:r>
              <a:rPr lang="es-MX" sz="2000" b="1" dirty="0">
                <a:solidFill>
                  <a:srgbClr val="FF3399"/>
                </a:solidFill>
              </a:rPr>
              <a:t>*</a:t>
            </a:r>
            <a:r>
              <a:rPr lang="es-MX" sz="2000" dirty="0"/>
              <a:t> </a:t>
            </a:r>
            <a:r>
              <a:rPr lang="es-MX" sz="2000" dirty="0">
                <a:effectLst/>
              </a:rPr>
              <a:t>Regulación secreción, flujo y absorción</a:t>
            </a:r>
          </a:p>
          <a:p>
            <a:pPr algn="l"/>
            <a:endParaRPr lang="es-MX" dirty="0">
              <a:effectLst/>
            </a:endParaRPr>
          </a:p>
          <a:p>
            <a:pPr algn="l"/>
            <a:r>
              <a:rPr lang="es-MX" sz="2000" b="1" dirty="0">
                <a:solidFill>
                  <a:srgbClr val="FF3399"/>
                </a:solidFill>
              </a:rPr>
              <a:t>*</a:t>
            </a:r>
            <a:r>
              <a:rPr lang="es-MX" sz="2000" dirty="0">
                <a:effectLst/>
              </a:rPr>
              <a:t> Trabajo con el sistema inmune</a:t>
            </a:r>
          </a:p>
          <a:p>
            <a:pPr algn="l"/>
            <a:endParaRPr lang="es-MX" dirty="0">
              <a:effectLst/>
            </a:endParaRPr>
          </a:p>
          <a:p>
            <a:pPr algn="l"/>
            <a:r>
              <a:rPr lang="es-MX" sz="2000" b="1" dirty="0">
                <a:solidFill>
                  <a:srgbClr val="FF3399"/>
                </a:solidFill>
              </a:rPr>
              <a:t>*</a:t>
            </a:r>
            <a:r>
              <a:rPr lang="es-MX" sz="2000" b="1" dirty="0">
                <a:solidFill>
                  <a:srgbClr val="FF3399"/>
                </a:solidFill>
                <a:effectLst/>
              </a:rPr>
              <a:t> </a:t>
            </a:r>
            <a:r>
              <a:rPr lang="es-MX" sz="2000" dirty="0">
                <a:effectLst/>
              </a:rPr>
              <a:t>Proliferación y crecimiento de mucosa</a:t>
            </a:r>
          </a:p>
          <a:p>
            <a:pPr algn="l"/>
            <a:endParaRPr lang="es-MX" sz="800" dirty="0">
              <a:effectLst/>
            </a:endParaRP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1187450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6812" name="Text Box 12"/>
          <p:cNvSpPr txBox="1">
            <a:spLocks noChangeArrowheads="1"/>
          </p:cNvSpPr>
          <p:nvPr/>
        </p:nvSpPr>
        <p:spPr bwMode="auto">
          <a:xfrm>
            <a:off x="1475581" y="908050"/>
            <a:ext cx="11509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gershon3 plexos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0" t="2167" r="1703" b="22162"/>
          <a:stretch>
            <a:fillRect/>
          </a:stretch>
        </p:blipFill>
        <p:spPr bwMode="auto">
          <a:xfrm>
            <a:off x="1042988" y="476250"/>
            <a:ext cx="5111750" cy="482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4649788" y="2127250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4498975" y="2205038"/>
            <a:ext cx="1550988" cy="609600"/>
          </a:xfrm>
          <a:prstGeom prst="rect">
            <a:avLst/>
          </a:prstGeom>
          <a:solidFill>
            <a:srgbClr val="F5D3D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INTERNO </a:t>
            </a:r>
          </a:p>
          <a:p>
            <a:pPr algn="l"/>
            <a:r>
              <a:rPr lang="es-ES" sz="1600" b="1">
                <a:effectLst/>
              </a:rPr>
              <a:t>SUBMUCOSO</a:t>
            </a: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827088" y="404813"/>
            <a:ext cx="1547812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827088" y="2205038"/>
            <a:ext cx="755650" cy="1074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827088" y="3284538"/>
            <a:ext cx="323850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4787900" y="2924175"/>
            <a:ext cx="647700" cy="1152525"/>
          </a:xfrm>
          <a:prstGeom prst="rect">
            <a:avLst/>
          </a:prstGeom>
          <a:solidFill>
            <a:srgbClr val="FFD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39" name="Line 15"/>
          <p:cNvSpPr>
            <a:spLocks noChangeShapeType="1"/>
          </p:cNvSpPr>
          <p:nvPr/>
        </p:nvSpPr>
        <p:spPr bwMode="auto">
          <a:xfrm flipH="1">
            <a:off x="4103688" y="3500438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7840" name="Line 16"/>
          <p:cNvSpPr>
            <a:spLocks noChangeShapeType="1"/>
          </p:cNvSpPr>
          <p:nvPr/>
        </p:nvSpPr>
        <p:spPr bwMode="auto">
          <a:xfrm flipH="1">
            <a:off x="3024188" y="2492375"/>
            <a:ext cx="151130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7842" name="Rectangle 18"/>
          <p:cNvSpPr>
            <a:spLocks noChangeArrowheads="1"/>
          </p:cNvSpPr>
          <p:nvPr/>
        </p:nvSpPr>
        <p:spPr bwMode="auto">
          <a:xfrm>
            <a:off x="2232025" y="404813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43" name="Rectangle 19"/>
          <p:cNvSpPr>
            <a:spLocks noChangeArrowheads="1"/>
          </p:cNvSpPr>
          <p:nvPr/>
        </p:nvSpPr>
        <p:spPr bwMode="auto">
          <a:xfrm>
            <a:off x="1008063" y="2060575"/>
            <a:ext cx="6477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44" name="Rectangle 20"/>
          <p:cNvSpPr>
            <a:spLocks noChangeArrowheads="1"/>
          </p:cNvSpPr>
          <p:nvPr/>
        </p:nvSpPr>
        <p:spPr bwMode="auto">
          <a:xfrm>
            <a:off x="1295400" y="2205038"/>
            <a:ext cx="6794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45" name="Rectangle 21"/>
          <p:cNvSpPr>
            <a:spLocks noChangeArrowheads="1"/>
          </p:cNvSpPr>
          <p:nvPr/>
        </p:nvSpPr>
        <p:spPr bwMode="auto">
          <a:xfrm>
            <a:off x="1079500" y="3140075"/>
            <a:ext cx="4318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6948488" y="908050"/>
            <a:ext cx="1736725" cy="730250"/>
          </a:xfrm>
          <a:prstGeom prst="rect">
            <a:avLst/>
          </a:prstGeom>
          <a:solidFill>
            <a:srgbClr val="FFC5E2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PLEXOS </a:t>
            </a:r>
          </a:p>
          <a:p>
            <a:r>
              <a:rPr lang="es-ES" sz="2000">
                <a:effectLst/>
              </a:rPr>
              <a:t>ENTÉRICOS</a:t>
            </a:r>
          </a:p>
        </p:txBody>
      </p:sp>
      <p:sp>
        <p:nvSpPr>
          <p:cNvPr id="77848" name="Oval 24"/>
          <p:cNvSpPr>
            <a:spLocks noChangeArrowheads="1"/>
          </p:cNvSpPr>
          <p:nvPr/>
        </p:nvSpPr>
        <p:spPr bwMode="auto">
          <a:xfrm>
            <a:off x="2554288" y="2708275"/>
            <a:ext cx="792162" cy="5762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49" name="Oval 25"/>
          <p:cNvSpPr>
            <a:spLocks noChangeArrowheads="1"/>
          </p:cNvSpPr>
          <p:nvPr/>
        </p:nvSpPr>
        <p:spPr bwMode="auto">
          <a:xfrm>
            <a:off x="3670300" y="3284538"/>
            <a:ext cx="792163" cy="5762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58" name="Rectangle 34"/>
          <p:cNvSpPr>
            <a:spLocks noChangeArrowheads="1"/>
          </p:cNvSpPr>
          <p:nvPr/>
        </p:nvSpPr>
        <p:spPr bwMode="auto">
          <a:xfrm>
            <a:off x="5435600" y="3284538"/>
            <a:ext cx="576263" cy="360362"/>
          </a:xfrm>
          <a:prstGeom prst="rect">
            <a:avLst/>
          </a:prstGeom>
          <a:solidFill>
            <a:srgbClr val="FFD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59" name="Line 35"/>
          <p:cNvSpPr>
            <a:spLocks noChangeShapeType="1"/>
          </p:cNvSpPr>
          <p:nvPr/>
        </p:nvSpPr>
        <p:spPr bwMode="auto">
          <a:xfrm>
            <a:off x="6154738" y="3789363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7857" name="Rectangle 33"/>
          <p:cNvSpPr>
            <a:spLocks noChangeArrowheads="1"/>
          </p:cNvSpPr>
          <p:nvPr/>
        </p:nvSpPr>
        <p:spPr bwMode="auto">
          <a:xfrm>
            <a:off x="4283075" y="4940300"/>
            <a:ext cx="20891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77838" name="Picture 14" descr="plexus mientér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6" b="3897"/>
          <a:stretch>
            <a:fillRect/>
          </a:stretch>
        </p:blipFill>
        <p:spPr bwMode="auto">
          <a:xfrm>
            <a:off x="4356100" y="4437063"/>
            <a:ext cx="3924300" cy="220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5148263" y="3213100"/>
            <a:ext cx="1655762" cy="609600"/>
          </a:xfrm>
          <a:prstGeom prst="rect">
            <a:avLst/>
          </a:prstGeom>
          <a:solidFill>
            <a:srgbClr val="F5D3D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EXTERNO </a:t>
            </a:r>
          </a:p>
          <a:p>
            <a:pPr algn="l"/>
            <a:r>
              <a:rPr lang="es-ES" sz="1600" b="1">
                <a:effectLst/>
              </a:rPr>
              <a:t>MIENTÉRICO</a:t>
            </a:r>
          </a:p>
        </p:txBody>
      </p:sp>
      <p:sp>
        <p:nvSpPr>
          <p:cNvPr id="77860" name="Text Box 36"/>
          <p:cNvSpPr txBox="1">
            <a:spLocks noChangeArrowheads="1"/>
          </p:cNvSpPr>
          <p:nvPr/>
        </p:nvSpPr>
        <p:spPr bwMode="auto">
          <a:xfrm>
            <a:off x="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7861" name="Oval 37"/>
          <p:cNvSpPr>
            <a:spLocks noChangeArrowheads="1"/>
          </p:cNvSpPr>
          <p:nvPr/>
        </p:nvSpPr>
        <p:spPr bwMode="auto">
          <a:xfrm>
            <a:off x="4356100" y="5229225"/>
            <a:ext cx="431800" cy="3603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62" name="Oval 38"/>
          <p:cNvSpPr>
            <a:spLocks noChangeArrowheads="1"/>
          </p:cNvSpPr>
          <p:nvPr/>
        </p:nvSpPr>
        <p:spPr bwMode="auto">
          <a:xfrm>
            <a:off x="6227763" y="5229225"/>
            <a:ext cx="431800" cy="3603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63" name="Oval 39"/>
          <p:cNvSpPr>
            <a:spLocks noChangeArrowheads="1"/>
          </p:cNvSpPr>
          <p:nvPr/>
        </p:nvSpPr>
        <p:spPr bwMode="auto">
          <a:xfrm>
            <a:off x="6804025" y="5229225"/>
            <a:ext cx="360363" cy="3603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64" name="Oval 40"/>
          <p:cNvSpPr>
            <a:spLocks noChangeArrowheads="1"/>
          </p:cNvSpPr>
          <p:nvPr/>
        </p:nvSpPr>
        <p:spPr bwMode="auto">
          <a:xfrm>
            <a:off x="7308850" y="5157788"/>
            <a:ext cx="503238" cy="431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67" name="Rectangle 43"/>
          <p:cNvSpPr>
            <a:spLocks noChangeArrowheads="1"/>
          </p:cNvSpPr>
          <p:nvPr/>
        </p:nvSpPr>
        <p:spPr bwMode="auto">
          <a:xfrm>
            <a:off x="6084888" y="3789363"/>
            <a:ext cx="1428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66" name="Line 42"/>
          <p:cNvSpPr>
            <a:spLocks noChangeShapeType="1"/>
          </p:cNvSpPr>
          <p:nvPr/>
        </p:nvSpPr>
        <p:spPr bwMode="auto">
          <a:xfrm>
            <a:off x="6156325" y="3860800"/>
            <a:ext cx="360363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7865" name="Line 41"/>
          <p:cNvSpPr>
            <a:spLocks noChangeShapeType="1"/>
          </p:cNvSpPr>
          <p:nvPr/>
        </p:nvSpPr>
        <p:spPr bwMode="auto">
          <a:xfrm flipH="1">
            <a:off x="4716463" y="3860800"/>
            <a:ext cx="1439862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6979419" y="476672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778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778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1" grpId="0" animBg="1"/>
      <p:bldP spid="77839" grpId="0" animBg="1"/>
      <p:bldP spid="77848" grpId="0" animBg="1"/>
      <p:bldP spid="77849" grpId="0" animBg="1"/>
      <p:bldP spid="77859" grpId="0" animBg="1"/>
      <p:bldP spid="77836" grpId="0" animBg="1"/>
      <p:bldP spid="77861" grpId="0" animBg="1"/>
      <p:bldP spid="77862" grpId="0" animBg="1"/>
      <p:bldP spid="77863" grpId="0" animBg="1"/>
      <p:bldP spid="77864" grpId="0" animBg="1"/>
      <p:bldP spid="77866" grpId="0" animBg="1"/>
      <p:bldP spid="7786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53"/>
          <a:stretch>
            <a:fillRect/>
          </a:stretch>
        </p:blipFill>
        <p:spPr>
          <a:xfrm>
            <a:off x="1455738" y="1628775"/>
            <a:ext cx="4821237" cy="472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3157538" y="188913"/>
            <a:ext cx="14414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2752725" y="981075"/>
            <a:ext cx="1655763" cy="650875"/>
          </a:xfrm>
          <a:prstGeom prst="rect">
            <a:avLst/>
          </a:prstGeom>
          <a:solidFill>
            <a:srgbClr val="57AB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/>
              </a:rPr>
              <a:t>SN Extrínseco</a:t>
            </a:r>
          </a:p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6732588" y="2636838"/>
            <a:ext cx="0" cy="230505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9715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/>
              </a:rPr>
              <a:t>*</a:t>
            </a:r>
          </a:p>
        </p:txBody>
      </p:sp>
      <p:sp>
        <p:nvSpPr>
          <p:cNvPr id="130059" name="Text Box 11"/>
          <p:cNvSpPr txBox="1">
            <a:spLocks noChangeArrowheads="1"/>
          </p:cNvSpPr>
          <p:nvPr/>
        </p:nvSpPr>
        <p:spPr bwMode="auto">
          <a:xfrm>
            <a:off x="6867525" y="3189288"/>
            <a:ext cx="1736725" cy="730250"/>
          </a:xfrm>
          <a:prstGeom prst="rect">
            <a:avLst/>
          </a:prstGeom>
          <a:solidFill>
            <a:srgbClr val="FFC5E2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PLEXOS </a:t>
            </a:r>
          </a:p>
          <a:p>
            <a:r>
              <a:rPr lang="es-ES" sz="2000">
                <a:effectLst/>
              </a:rPr>
              <a:t>ENTÉRICOS</a:t>
            </a:r>
          </a:p>
        </p:txBody>
      </p:sp>
      <p:sp>
        <p:nvSpPr>
          <p:cNvPr id="130062" name="Text Box 14"/>
          <p:cNvSpPr txBox="1">
            <a:spLocks noChangeArrowheads="1"/>
          </p:cNvSpPr>
          <p:nvPr/>
        </p:nvSpPr>
        <p:spPr bwMode="auto">
          <a:xfrm>
            <a:off x="1116013" y="1220788"/>
            <a:ext cx="1257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/>
              </a:rPr>
              <a:t>Cen. Sup.</a:t>
            </a:r>
          </a:p>
        </p:txBody>
      </p:sp>
      <p:sp>
        <p:nvSpPr>
          <p:cNvPr id="130064" name="Text Box 16"/>
          <p:cNvSpPr txBox="1">
            <a:spLocks noChangeArrowheads="1"/>
          </p:cNvSpPr>
          <p:nvPr/>
        </p:nvSpPr>
        <p:spPr bwMode="auto">
          <a:xfrm>
            <a:off x="6516688" y="404813"/>
            <a:ext cx="20161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/>
              </a:rPr>
              <a:t>SN ENTÉRICO</a:t>
            </a:r>
          </a:p>
        </p:txBody>
      </p:sp>
      <p:sp>
        <p:nvSpPr>
          <p:cNvPr id="130065" name="Rectangle 17"/>
          <p:cNvSpPr>
            <a:spLocks noChangeArrowheads="1"/>
          </p:cNvSpPr>
          <p:nvPr/>
        </p:nvSpPr>
        <p:spPr bwMode="auto">
          <a:xfrm>
            <a:off x="2824163" y="5876925"/>
            <a:ext cx="12239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0066" name="Text Box 18"/>
          <p:cNvSpPr txBox="1">
            <a:spLocks noChangeArrowheads="1"/>
          </p:cNvSpPr>
          <p:nvPr/>
        </p:nvSpPr>
        <p:spPr bwMode="auto">
          <a:xfrm>
            <a:off x="3235325" y="5945188"/>
            <a:ext cx="990600" cy="57943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30067" name="Rectangle 19"/>
          <p:cNvSpPr>
            <a:spLocks noChangeArrowheads="1"/>
          </p:cNvSpPr>
          <p:nvPr/>
        </p:nvSpPr>
        <p:spPr bwMode="auto">
          <a:xfrm>
            <a:off x="5127625" y="5157788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0068" name="Text Box 20"/>
          <p:cNvSpPr txBox="1">
            <a:spLocks noChangeArrowheads="1"/>
          </p:cNvSpPr>
          <p:nvPr/>
        </p:nvSpPr>
        <p:spPr bwMode="auto">
          <a:xfrm>
            <a:off x="5200650" y="5229225"/>
            <a:ext cx="1303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EPITELIO</a:t>
            </a:r>
          </a:p>
        </p:txBody>
      </p:sp>
      <p:sp>
        <p:nvSpPr>
          <p:cNvPr id="130069" name="Rectangle 21"/>
          <p:cNvSpPr>
            <a:spLocks noChangeArrowheads="1"/>
          </p:cNvSpPr>
          <p:nvPr/>
        </p:nvSpPr>
        <p:spPr bwMode="auto">
          <a:xfrm>
            <a:off x="4840288" y="2636838"/>
            <a:ext cx="14398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0070" name="Text Box 22"/>
          <p:cNvSpPr txBox="1">
            <a:spLocks noChangeArrowheads="1"/>
          </p:cNvSpPr>
          <p:nvPr/>
        </p:nvSpPr>
        <p:spPr bwMode="auto">
          <a:xfrm>
            <a:off x="4840288" y="2636838"/>
            <a:ext cx="1849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P. MIENTÉRICO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Motilidad</a:t>
            </a:r>
          </a:p>
        </p:txBody>
      </p: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4911725" y="4005263"/>
            <a:ext cx="144145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0072" name="Text Box 24"/>
          <p:cNvSpPr txBox="1">
            <a:spLocks noChangeArrowheads="1"/>
          </p:cNvSpPr>
          <p:nvPr/>
        </p:nvSpPr>
        <p:spPr bwMode="auto">
          <a:xfrm>
            <a:off x="4924425" y="3933825"/>
            <a:ext cx="1808163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P. SUBMUCOSO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 </a:t>
            </a:r>
          </a:p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Flujo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animBg="1"/>
      <p:bldP spid="13006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5580063" y="4365625"/>
            <a:ext cx="2390775" cy="1892300"/>
          </a:xfrm>
          <a:prstGeom prst="rect">
            <a:avLst/>
          </a:prstGeom>
          <a:solidFill>
            <a:srgbClr val="FFE5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800">
                <a:effectLst/>
              </a:rPr>
              <a:t>Inerva:</a:t>
            </a:r>
          </a:p>
          <a:p>
            <a:pPr algn="l"/>
            <a:endParaRPr lang="es-MX" sz="800">
              <a:effectLst/>
            </a:endParaRPr>
          </a:p>
          <a:p>
            <a:pPr algn="l">
              <a:buFontTx/>
              <a:buChar char="•"/>
            </a:pPr>
            <a:r>
              <a:rPr lang="es-MX" sz="1800">
                <a:effectLst/>
              </a:rPr>
              <a:t> </a:t>
            </a:r>
            <a:r>
              <a:rPr lang="es-MX" sz="1600" b="1">
                <a:effectLst/>
              </a:rPr>
              <a:t>Epitelio glandular</a:t>
            </a:r>
          </a:p>
          <a:p>
            <a:pPr algn="l">
              <a:buFontTx/>
              <a:buChar char="•"/>
            </a:pPr>
            <a:endParaRPr lang="es-MX" sz="800" b="1">
              <a:effectLst/>
            </a:endParaRPr>
          </a:p>
          <a:p>
            <a:pPr algn="l">
              <a:buFontTx/>
              <a:buChar char="•"/>
            </a:pPr>
            <a:r>
              <a:rPr lang="es-MX" sz="1600" b="1">
                <a:effectLst/>
              </a:rPr>
              <a:t> C. Enterocromafines</a:t>
            </a:r>
          </a:p>
          <a:p>
            <a:pPr algn="l">
              <a:buFontTx/>
              <a:buChar char="•"/>
            </a:pPr>
            <a:endParaRPr lang="es-MX" sz="800" b="1">
              <a:effectLst/>
            </a:endParaRPr>
          </a:p>
          <a:p>
            <a:pPr algn="l">
              <a:buFontTx/>
              <a:buChar char="•"/>
            </a:pPr>
            <a:r>
              <a:rPr lang="es-MX" sz="1600" b="1">
                <a:effectLst/>
              </a:rPr>
              <a:t> Vasos sanguíneos</a:t>
            </a:r>
          </a:p>
          <a:p>
            <a:pPr algn="l">
              <a:buFontTx/>
              <a:buChar char="•"/>
            </a:pPr>
            <a:endParaRPr lang="es-MX" sz="800" b="1">
              <a:effectLst/>
            </a:endParaRPr>
          </a:p>
          <a:p>
            <a:pPr algn="l">
              <a:buFontTx/>
              <a:buChar char="•"/>
            </a:pPr>
            <a:r>
              <a:rPr lang="es-MX" sz="1600" b="1">
                <a:effectLst/>
              </a:rPr>
              <a:t> </a:t>
            </a:r>
            <a:r>
              <a:rPr lang="es-MX" sz="1600" b="1" i="1">
                <a:effectLst/>
              </a:rPr>
              <a:t>Muscularis mucosa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684213" y="620713"/>
            <a:ext cx="12954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7092950" y="476250"/>
            <a:ext cx="1443038" cy="609600"/>
          </a:xfrm>
          <a:prstGeom prst="rect">
            <a:avLst/>
          </a:prstGeom>
          <a:solidFill>
            <a:srgbClr val="FFC5E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PLEXOS </a:t>
            </a:r>
          </a:p>
          <a:p>
            <a:r>
              <a:rPr lang="es-ES" sz="1600" b="1">
                <a:effectLst/>
              </a:rPr>
              <a:t>ENTÉRICOS</a:t>
            </a: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1458913" y="1417638"/>
            <a:ext cx="1882775" cy="974725"/>
          </a:xfrm>
          <a:prstGeom prst="rect">
            <a:avLst/>
          </a:prstGeom>
          <a:solidFill>
            <a:srgbClr val="FFC5E2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Interno</a:t>
            </a:r>
          </a:p>
          <a:p>
            <a:r>
              <a:rPr lang="es-ES" sz="2000">
                <a:effectLst/>
              </a:rPr>
              <a:t>SUBMUCOSO</a:t>
            </a:r>
          </a:p>
          <a:p>
            <a:r>
              <a:rPr lang="es-ES" sz="1800">
                <a:effectLst/>
              </a:rPr>
              <a:t>de Meissner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900113" y="1412875"/>
            <a:ext cx="511175" cy="466725"/>
          </a:xfrm>
          <a:prstGeom prst="rect">
            <a:avLst/>
          </a:prstGeom>
          <a:solidFill>
            <a:srgbClr val="F5CFDC"/>
          </a:solidFill>
          <a:ln w="9525">
            <a:solidFill>
              <a:srgbClr val="FF434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>
                <a:effectLst/>
              </a:rPr>
              <a:t>1.</a:t>
            </a: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1547813" y="2538413"/>
            <a:ext cx="3552825" cy="27749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Sensor de la luz</a:t>
            </a:r>
          </a:p>
          <a:p>
            <a:pPr algn="l">
              <a:buClr>
                <a:schemeClr val="hlink"/>
              </a:buClr>
              <a:buSzPct val="200000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Controla  la secreción</a:t>
            </a:r>
          </a:p>
          <a:p>
            <a:pPr algn="l">
              <a:buClr>
                <a:schemeClr val="hlink"/>
              </a:buClr>
              <a:buSzPct val="200000"/>
            </a:pP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Exocrina: enzimas, moco</a:t>
            </a:r>
          </a:p>
          <a:p>
            <a:pPr algn="l">
              <a:buClr>
                <a:schemeClr val="hlink"/>
              </a:buClr>
              <a:buSzPct val="200000"/>
            </a:pPr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Endocrina: hormonas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Regula flujo a mucosa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Regula absorción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Contrae la </a:t>
            </a:r>
            <a:r>
              <a:rPr lang="es-E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muscularis mucosa</a:t>
            </a:r>
          </a:p>
          <a:p>
            <a:pPr algn="l">
              <a:buClr>
                <a:schemeClr val="hlink"/>
              </a:buClr>
              <a:buSzPct val="200000"/>
              <a:buFontTx/>
              <a:buChar char="•"/>
            </a:pPr>
            <a:endParaRPr lang="es-ES" sz="800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8866" name="Picture 18" descr="img2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53" r="28981" b="7776"/>
          <a:stretch>
            <a:fillRect/>
          </a:stretch>
        </p:blipFill>
        <p:spPr>
          <a:xfrm>
            <a:off x="5580063" y="1268413"/>
            <a:ext cx="2087562" cy="2592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8868" name="Rectangle 20"/>
          <p:cNvSpPr>
            <a:spLocks noChangeArrowheads="1"/>
          </p:cNvSpPr>
          <p:nvPr/>
        </p:nvSpPr>
        <p:spPr bwMode="auto">
          <a:xfrm>
            <a:off x="7092950" y="2676525"/>
            <a:ext cx="21748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8869" name="Rectangle 21"/>
          <p:cNvSpPr>
            <a:spLocks noChangeArrowheads="1"/>
          </p:cNvSpPr>
          <p:nvPr/>
        </p:nvSpPr>
        <p:spPr bwMode="auto">
          <a:xfrm>
            <a:off x="7165975" y="3252788"/>
            <a:ext cx="1444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8867" name="Oval 19"/>
          <p:cNvSpPr>
            <a:spLocks noChangeArrowheads="1"/>
          </p:cNvSpPr>
          <p:nvPr/>
        </p:nvSpPr>
        <p:spPr bwMode="auto">
          <a:xfrm>
            <a:off x="6013450" y="2492375"/>
            <a:ext cx="1871663" cy="7921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8872" name="Text Box 24"/>
          <p:cNvSpPr txBox="1">
            <a:spLocks noChangeArrowheads="1"/>
          </p:cNvSpPr>
          <p:nvPr/>
        </p:nvSpPr>
        <p:spPr bwMode="auto">
          <a:xfrm>
            <a:off x="6516688" y="3925888"/>
            <a:ext cx="636587" cy="366712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355976" y="2392363"/>
            <a:ext cx="979755" cy="646331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Inerva:</a:t>
            </a:r>
            <a:endParaRPr lang="es-MX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MX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Mucosa</a:t>
            </a:r>
            <a:endParaRPr lang="es-MX" sz="1800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4" grpId="0" animBg="1"/>
      <p:bldP spid="78861" grpId="0" animBg="1"/>
      <p:bldP spid="78867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img11"/>
          <p:cNvPicPr>
            <a:picLocks noGrp="1" noChangeAspect="1" noChangeArrowheads="1"/>
          </p:cNvPicPr>
          <p:nvPr>
            <p:ph/>
          </p:nvPr>
        </p:nvPicPr>
        <p:blipFill>
          <a:blip r:embed="rId3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9" t="84454"/>
          <a:stretch>
            <a:fillRect/>
          </a:stretch>
        </p:blipFill>
        <p:spPr>
          <a:xfrm>
            <a:off x="2555876" y="5039643"/>
            <a:ext cx="3887787" cy="909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7019925" y="523875"/>
            <a:ext cx="1443038" cy="609600"/>
          </a:xfrm>
          <a:prstGeom prst="rect">
            <a:avLst/>
          </a:prstGeom>
          <a:solidFill>
            <a:srgbClr val="FFC5E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PLEXOS </a:t>
            </a:r>
          </a:p>
          <a:p>
            <a:r>
              <a:rPr lang="es-ES" sz="1600" b="1">
                <a:effectLst/>
              </a:rPr>
              <a:t>ENTÉRICOS</a:t>
            </a:r>
          </a:p>
        </p:txBody>
      </p:sp>
      <p:sp>
        <p:nvSpPr>
          <p:cNvPr id="79884" name="Text Box 12"/>
          <p:cNvSpPr txBox="1">
            <a:spLocks noChangeArrowheads="1"/>
          </p:cNvSpPr>
          <p:nvPr/>
        </p:nvSpPr>
        <p:spPr bwMode="auto">
          <a:xfrm>
            <a:off x="1403350" y="1268413"/>
            <a:ext cx="2032000" cy="974725"/>
          </a:xfrm>
          <a:prstGeom prst="rect">
            <a:avLst/>
          </a:prstGeom>
          <a:solidFill>
            <a:srgbClr val="FFC5E2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Externo</a:t>
            </a:r>
          </a:p>
          <a:p>
            <a:r>
              <a:rPr lang="es-ES" sz="2000">
                <a:effectLst/>
              </a:rPr>
              <a:t>MIENTÉRICO</a:t>
            </a:r>
            <a:r>
              <a:rPr lang="es-ES" sz="2000" b="1">
                <a:effectLst/>
              </a:rPr>
              <a:t> </a:t>
            </a:r>
          </a:p>
          <a:p>
            <a:r>
              <a:rPr lang="es-ES" sz="1800">
                <a:effectLst/>
              </a:rPr>
              <a:t>de Auerbach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827088" y="1341438"/>
            <a:ext cx="511175" cy="466725"/>
          </a:xfrm>
          <a:prstGeom prst="rect">
            <a:avLst/>
          </a:prstGeom>
          <a:solidFill>
            <a:srgbClr val="F5CFDC"/>
          </a:solidFill>
          <a:ln w="9525">
            <a:solidFill>
              <a:srgbClr val="FF63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/>
              </a:rPr>
              <a:t>2.</a:t>
            </a:r>
          </a:p>
        </p:txBody>
      </p:sp>
      <p:sp>
        <p:nvSpPr>
          <p:cNvPr id="79886" name="Rectangle 14"/>
          <p:cNvSpPr>
            <a:spLocks noChangeArrowheads="1"/>
          </p:cNvSpPr>
          <p:nvPr/>
        </p:nvSpPr>
        <p:spPr bwMode="auto">
          <a:xfrm>
            <a:off x="2339975" y="5013176"/>
            <a:ext cx="4319588" cy="1152525"/>
          </a:xfrm>
          <a:prstGeom prst="rect">
            <a:avLst/>
          </a:prstGeom>
          <a:noFill/>
          <a:ln w="28575">
            <a:solidFill>
              <a:srgbClr val="CE004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 b="1">
              <a:solidFill>
                <a:srgbClr val="CE004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1403350" y="2349500"/>
            <a:ext cx="5328703" cy="240065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  <a:buSzPct val="150000"/>
              <a:buFontTx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Controlador de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motilidad</a:t>
            </a:r>
          </a:p>
          <a:p>
            <a:pPr algn="l">
              <a:buClr>
                <a:schemeClr val="hlink"/>
              </a:buClr>
              <a:buSzPct val="150000"/>
              <a:buFontTx/>
              <a:buChar char="•"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hlink"/>
              </a:buClr>
              <a:buSzPct val="150000"/>
              <a:buFontTx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Coordinador de </a:t>
            </a:r>
            <a:r>
              <a:rPr lang="es-ES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peristalsis</a:t>
            </a:r>
            <a:endParaRPr lang="es-ES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hlink"/>
              </a:buClr>
              <a:buSzPct val="150000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Aumenta:</a:t>
            </a:r>
          </a:p>
          <a:p>
            <a:pPr algn="l">
              <a:buClr>
                <a:schemeClr val="hlink"/>
              </a:buClr>
              <a:buSzPct val="150000"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Intensidad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contracción</a:t>
            </a:r>
          </a:p>
          <a:p>
            <a:pPr algn="l">
              <a:buClr>
                <a:schemeClr val="hlink"/>
              </a:buClr>
              <a:buSzPct val="150000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Frecuencia del ritmo de contracción</a:t>
            </a:r>
          </a:p>
          <a:p>
            <a:pPr algn="l">
              <a:buClr>
                <a:schemeClr val="hlink"/>
              </a:buClr>
              <a:buSzPct val="150000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Velocidad de conducción onda de excitación</a:t>
            </a:r>
          </a:p>
          <a:p>
            <a:pPr algn="l">
              <a:buClr>
                <a:schemeClr val="hlink"/>
              </a:buClr>
              <a:buSzPct val="150000"/>
              <a:buFontTx/>
              <a:buChar char="•"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hlink"/>
              </a:buClr>
              <a:buSzPct val="150000"/>
              <a:buFontTx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 de esfínteres</a:t>
            </a:r>
          </a:p>
        </p:txBody>
      </p:sp>
      <p:sp>
        <p:nvSpPr>
          <p:cNvPr id="79885" name="Text Box 13"/>
          <p:cNvSpPr txBox="1">
            <a:spLocks noChangeArrowheads="1"/>
          </p:cNvSpPr>
          <p:nvPr/>
        </p:nvSpPr>
        <p:spPr bwMode="auto">
          <a:xfrm>
            <a:off x="4827588" y="2492375"/>
            <a:ext cx="1709737" cy="669925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Inerva:</a:t>
            </a:r>
            <a:endParaRPr lang="es-MX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MX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Capa muscular</a:t>
            </a:r>
            <a:endParaRPr lang="es-MX" sz="1800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79888" name="Picture 16" descr="img2"/>
          <p:cNvPicPr>
            <a:picLocks noChangeAspect="1" noChangeArrowheads="1"/>
          </p:cNvPicPr>
          <p:nvPr/>
        </p:nvPicPr>
        <p:blipFill>
          <a:blip r:embed="rId4" cstate="print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53" r="29173" b="7191"/>
          <a:stretch>
            <a:fillRect/>
          </a:stretch>
        </p:blipFill>
        <p:spPr bwMode="auto">
          <a:xfrm>
            <a:off x="6732588" y="1595438"/>
            <a:ext cx="19177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90" name="Rectangle 18"/>
          <p:cNvSpPr>
            <a:spLocks noChangeArrowheads="1"/>
          </p:cNvSpPr>
          <p:nvPr/>
        </p:nvSpPr>
        <p:spPr bwMode="auto">
          <a:xfrm>
            <a:off x="8064500" y="3324225"/>
            <a:ext cx="1444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91" name="Oval 19"/>
          <p:cNvSpPr>
            <a:spLocks noChangeArrowheads="1"/>
          </p:cNvSpPr>
          <p:nvPr/>
        </p:nvSpPr>
        <p:spPr bwMode="auto">
          <a:xfrm>
            <a:off x="7164388" y="1989138"/>
            <a:ext cx="1584325" cy="5762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94" name="Text Box 22"/>
          <p:cNvSpPr txBox="1">
            <a:spLocks noChangeArrowheads="1"/>
          </p:cNvSpPr>
          <p:nvPr/>
        </p:nvSpPr>
        <p:spPr bwMode="auto">
          <a:xfrm>
            <a:off x="539750" y="620713"/>
            <a:ext cx="12239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9896" name="Text Box 24"/>
          <p:cNvSpPr txBox="1">
            <a:spLocks noChangeArrowheads="1"/>
          </p:cNvSpPr>
          <p:nvPr/>
        </p:nvSpPr>
        <p:spPr bwMode="auto">
          <a:xfrm>
            <a:off x="7667625" y="4076700"/>
            <a:ext cx="636588" cy="366713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6" grpId="0" animBg="1"/>
      <p:bldP spid="79887" grpId="0" animBg="1"/>
      <p:bldP spid="79885" grpId="0" animBg="1"/>
      <p:bldP spid="7989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3851275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/>
              </a:rPr>
              <a:t>*</a:t>
            </a: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6878638" y="523875"/>
            <a:ext cx="1443037" cy="609600"/>
          </a:xfrm>
          <a:prstGeom prst="rect">
            <a:avLst/>
          </a:prstGeom>
          <a:solidFill>
            <a:srgbClr val="FFC5E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PLEXOS </a:t>
            </a:r>
          </a:p>
          <a:p>
            <a:r>
              <a:rPr lang="es-ES" sz="1600" b="1">
                <a:effectLst/>
              </a:rPr>
              <a:t>ENTÉRICOS</a:t>
            </a:r>
          </a:p>
        </p:txBody>
      </p:sp>
      <p:sp>
        <p:nvSpPr>
          <p:cNvPr id="141318" name="Text Box 6"/>
          <p:cNvSpPr txBox="1">
            <a:spLocks noChangeArrowheads="1"/>
          </p:cNvSpPr>
          <p:nvPr/>
        </p:nvSpPr>
        <p:spPr bwMode="auto">
          <a:xfrm>
            <a:off x="1976438" y="981075"/>
            <a:ext cx="1851025" cy="914400"/>
          </a:xfrm>
          <a:prstGeom prst="rect">
            <a:avLst/>
          </a:prstGeom>
          <a:solidFill>
            <a:srgbClr val="FFC5E2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Externo</a:t>
            </a:r>
          </a:p>
          <a:p>
            <a:r>
              <a:rPr lang="es-ES" sz="1800">
                <a:effectLst/>
              </a:rPr>
              <a:t>MIENTÉRICO</a:t>
            </a:r>
            <a:r>
              <a:rPr lang="es-ES" sz="1800" b="1">
                <a:effectLst/>
              </a:rPr>
              <a:t> </a:t>
            </a:r>
          </a:p>
          <a:p>
            <a:r>
              <a:rPr lang="es-ES" sz="1600" b="1">
                <a:effectLst/>
              </a:rPr>
              <a:t>de Auerbach</a:t>
            </a:r>
          </a:p>
        </p:txBody>
      </p:sp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1403350" y="981075"/>
            <a:ext cx="511175" cy="466725"/>
          </a:xfrm>
          <a:prstGeom prst="rect">
            <a:avLst/>
          </a:prstGeom>
          <a:solidFill>
            <a:srgbClr val="F5CFDC"/>
          </a:solidFill>
          <a:ln w="9525">
            <a:solidFill>
              <a:srgbClr val="FF63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/>
              </a:rPr>
              <a:t>2.</a:t>
            </a:r>
          </a:p>
        </p:txBody>
      </p:sp>
      <p:pic>
        <p:nvPicPr>
          <p:cNvPr id="141328" name="Picture 16" descr="plexo mienter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989138"/>
            <a:ext cx="6481762" cy="431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323" name="Picture 11" descr="img2"/>
          <p:cNvPicPr>
            <a:picLocks noChangeAspect="1" noChangeArrowheads="1"/>
          </p:cNvPicPr>
          <p:nvPr/>
        </p:nvPicPr>
        <p:blipFill>
          <a:blip r:embed="rId3" cstate="print">
            <a:lum bright="-66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53" r="23851"/>
          <a:stretch>
            <a:fillRect/>
          </a:stretch>
        </p:blipFill>
        <p:spPr bwMode="auto">
          <a:xfrm>
            <a:off x="250825" y="2349500"/>
            <a:ext cx="13684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4" name="Rectangle 12"/>
          <p:cNvSpPr>
            <a:spLocks noChangeArrowheads="1"/>
          </p:cNvSpPr>
          <p:nvPr/>
        </p:nvSpPr>
        <p:spPr bwMode="auto">
          <a:xfrm>
            <a:off x="1439863" y="3103563"/>
            <a:ext cx="2174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25" name="Rectangle 13"/>
          <p:cNvSpPr>
            <a:spLocks noChangeArrowheads="1"/>
          </p:cNvSpPr>
          <p:nvPr/>
        </p:nvSpPr>
        <p:spPr bwMode="auto">
          <a:xfrm>
            <a:off x="1512888" y="3679825"/>
            <a:ext cx="1444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26" name="Oval 14"/>
          <p:cNvSpPr>
            <a:spLocks noChangeArrowheads="1"/>
          </p:cNvSpPr>
          <p:nvPr/>
        </p:nvSpPr>
        <p:spPr bwMode="auto">
          <a:xfrm>
            <a:off x="395288" y="2598738"/>
            <a:ext cx="1368425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29" name="Rectangle 17"/>
          <p:cNvSpPr>
            <a:spLocks noChangeArrowheads="1"/>
          </p:cNvSpPr>
          <p:nvPr/>
        </p:nvSpPr>
        <p:spPr bwMode="auto">
          <a:xfrm>
            <a:off x="3492500" y="2781300"/>
            <a:ext cx="2232025" cy="215900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30" name="Rectangle 18"/>
          <p:cNvSpPr>
            <a:spLocks noChangeArrowheads="1"/>
          </p:cNvSpPr>
          <p:nvPr/>
        </p:nvSpPr>
        <p:spPr bwMode="auto">
          <a:xfrm>
            <a:off x="4572000" y="4724400"/>
            <a:ext cx="2736850" cy="217488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31" name="Rectangle 19"/>
          <p:cNvSpPr>
            <a:spLocks noChangeArrowheads="1"/>
          </p:cNvSpPr>
          <p:nvPr/>
        </p:nvSpPr>
        <p:spPr bwMode="auto">
          <a:xfrm>
            <a:off x="5076825" y="3789363"/>
            <a:ext cx="1871663" cy="144462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32" name="Text Box 20"/>
          <p:cNvSpPr txBox="1">
            <a:spLocks noChangeArrowheads="1"/>
          </p:cNvSpPr>
          <p:nvPr/>
        </p:nvSpPr>
        <p:spPr bwMode="auto">
          <a:xfrm>
            <a:off x="5129213" y="3651250"/>
            <a:ext cx="1836737" cy="366713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/>
              </a:rPr>
              <a:t>Plexo </a:t>
            </a:r>
            <a:r>
              <a:rPr lang="es-ES_tradnl" sz="1800" dirty="0" err="1">
                <a:effectLst/>
              </a:rPr>
              <a:t>Auerbach</a:t>
            </a:r>
            <a:endParaRPr lang="es-ES_tradnl" sz="1800" dirty="0">
              <a:effectLst/>
            </a:endParaRPr>
          </a:p>
        </p:txBody>
      </p:sp>
      <p:sp>
        <p:nvSpPr>
          <p:cNvPr id="141333" name="Text Box 21"/>
          <p:cNvSpPr txBox="1">
            <a:spLocks noChangeArrowheads="1"/>
          </p:cNvSpPr>
          <p:nvPr/>
        </p:nvSpPr>
        <p:spPr bwMode="auto">
          <a:xfrm>
            <a:off x="3424238" y="2732088"/>
            <a:ext cx="22939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Capa músculo circular</a:t>
            </a:r>
          </a:p>
        </p:txBody>
      </p:sp>
      <p:sp>
        <p:nvSpPr>
          <p:cNvPr id="141334" name="Text Box 22"/>
          <p:cNvSpPr txBox="1">
            <a:spLocks noChangeArrowheads="1"/>
          </p:cNvSpPr>
          <p:nvPr/>
        </p:nvSpPr>
        <p:spPr bwMode="auto">
          <a:xfrm>
            <a:off x="4572000" y="4652963"/>
            <a:ext cx="264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Capa músculo longitudinal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5364088" y="5445223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</p:spTree>
    <p:extLst>
      <p:ext uri="{BB962C8B-B14F-4D97-AF65-F5344CB8AC3E}">
        <p14:creationId xmlns:p14="http://schemas.microsoft.com/office/powerpoint/2010/main" val="241195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0000" y="1628775"/>
            <a:ext cx="6604000" cy="4394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611188" y="836613"/>
            <a:ext cx="9350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/>
              </a:rPr>
              <a:t>**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6899275" y="980728"/>
            <a:ext cx="1539875" cy="669925"/>
          </a:xfrm>
          <a:prstGeom prst="rect">
            <a:avLst/>
          </a:prstGeom>
          <a:solidFill>
            <a:srgbClr val="FFC5E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TIPOS </a:t>
            </a:r>
          </a:p>
          <a:p>
            <a:r>
              <a:rPr lang="es-ES" sz="1800">
                <a:effectLst/>
              </a:rPr>
              <a:t>NEURONAS</a:t>
            </a:r>
          </a:p>
        </p:txBody>
      </p:sp>
      <p:sp>
        <p:nvSpPr>
          <p:cNvPr id="81928" name="Oval 8"/>
          <p:cNvSpPr>
            <a:spLocks noChangeArrowheads="1"/>
          </p:cNvSpPr>
          <p:nvPr/>
        </p:nvSpPr>
        <p:spPr bwMode="auto">
          <a:xfrm>
            <a:off x="1042988" y="3716338"/>
            <a:ext cx="1873250" cy="1584325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29" name="Oval 9"/>
          <p:cNvSpPr>
            <a:spLocks noChangeArrowheads="1"/>
          </p:cNvSpPr>
          <p:nvPr/>
        </p:nvSpPr>
        <p:spPr bwMode="auto">
          <a:xfrm>
            <a:off x="1042988" y="1412875"/>
            <a:ext cx="1873250" cy="936625"/>
          </a:xfrm>
          <a:prstGeom prst="ellips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0" name="Oval 10"/>
          <p:cNvSpPr>
            <a:spLocks noChangeArrowheads="1"/>
          </p:cNvSpPr>
          <p:nvPr/>
        </p:nvSpPr>
        <p:spPr bwMode="auto">
          <a:xfrm>
            <a:off x="2987675" y="1484313"/>
            <a:ext cx="1873250" cy="936625"/>
          </a:xfrm>
          <a:prstGeom prst="ellips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1" name="Oval 11"/>
          <p:cNvSpPr>
            <a:spLocks noChangeArrowheads="1"/>
          </p:cNvSpPr>
          <p:nvPr/>
        </p:nvSpPr>
        <p:spPr bwMode="auto">
          <a:xfrm>
            <a:off x="4859338" y="1557338"/>
            <a:ext cx="1873250" cy="936625"/>
          </a:xfrm>
          <a:prstGeom prst="ellips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3" name="Oval 13"/>
          <p:cNvSpPr>
            <a:spLocks noChangeArrowheads="1"/>
          </p:cNvSpPr>
          <p:nvPr/>
        </p:nvSpPr>
        <p:spPr bwMode="auto">
          <a:xfrm>
            <a:off x="6156325" y="3429000"/>
            <a:ext cx="1873250" cy="1655763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5" name="Freeform 15"/>
          <p:cNvSpPr>
            <a:spLocks/>
          </p:cNvSpPr>
          <p:nvPr/>
        </p:nvSpPr>
        <p:spPr bwMode="auto">
          <a:xfrm>
            <a:off x="2555875" y="4941888"/>
            <a:ext cx="3960813" cy="1116012"/>
          </a:xfrm>
          <a:custGeom>
            <a:avLst/>
            <a:gdLst>
              <a:gd name="T0" fmla="*/ 0 w 2495"/>
              <a:gd name="T1" fmla="*/ 181 h 703"/>
              <a:gd name="T2" fmla="*/ 272 w 2495"/>
              <a:gd name="T3" fmla="*/ 453 h 703"/>
              <a:gd name="T4" fmla="*/ 590 w 2495"/>
              <a:gd name="T5" fmla="*/ 635 h 703"/>
              <a:gd name="T6" fmla="*/ 1361 w 2495"/>
              <a:gd name="T7" fmla="*/ 680 h 703"/>
              <a:gd name="T8" fmla="*/ 1950 w 2495"/>
              <a:gd name="T9" fmla="*/ 499 h 703"/>
              <a:gd name="T10" fmla="*/ 2359 w 2495"/>
              <a:gd name="T11" fmla="*/ 181 h 703"/>
              <a:gd name="T12" fmla="*/ 2495 w 2495"/>
              <a:gd name="T13" fmla="*/ 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95" h="703">
                <a:moveTo>
                  <a:pt x="0" y="181"/>
                </a:moveTo>
                <a:cubicBezTo>
                  <a:pt x="87" y="279"/>
                  <a:pt x="174" y="377"/>
                  <a:pt x="272" y="453"/>
                </a:cubicBezTo>
                <a:cubicBezTo>
                  <a:pt x="370" y="529"/>
                  <a:pt x="409" y="597"/>
                  <a:pt x="590" y="635"/>
                </a:cubicBezTo>
                <a:cubicBezTo>
                  <a:pt x="771" y="673"/>
                  <a:pt x="1134" y="703"/>
                  <a:pt x="1361" y="680"/>
                </a:cubicBezTo>
                <a:cubicBezTo>
                  <a:pt x="1588" y="657"/>
                  <a:pt x="1784" y="582"/>
                  <a:pt x="1950" y="499"/>
                </a:cubicBezTo>
                <a:cubicBezTo>
                  <a:pt x="2116" y="416"/>
                  <a:pt x="2268" y="264"/>
                  <a:pt x="2359" y="181"/>
                </a:cubicBezTo>
                <a:cubicBezTo>
                  <a:pt x="2450" y="98"/>
                  <a:pt x="2472" y="30"/>
                  <a:pt x="2495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742113" y="5238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8" grpId="0" animBg="1"/>
      <p:bldP spid="81929" grpId="0" animBg="1"/>
      <p:bldP spid="81930" grpId="0" animBg="1"/>
      <p:bldP spid="81931" grpId="0" animBg="1"/>
      <p:bldP spid="81933" grpId="0" animBg="1"/>
      <p:bldP spid="8193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6804025" y="542925"/>
            <a:ext cx="169703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6948488" y="981075"/>
            <a:ext cx="1539875" cy="669925"/>
          </a:xfrm>
          <a:prstGeom prst="rect">
            <a:avLst/>
          </a:prstGeom>
          <a:solidFill>
            <a:srgbClr val="FFC5E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TIPOS </a:t>
            </a:r>
          </a:p>
          <a:p>
            <a:r>
              <a:rPr lang="es-ES" sz="1800">
                <a:effectLst/>
              </a:rPr>
              <a:t>NEURONAS</a:t>
            </a:r>
          </a:p>
        </p:txBody>
      </p:sp>
      <p:sp>
        <p:nvSpPr>
          <p:cNvPr id="80906" name="Text Box 10"/>
          <p:cNvSpPr txBox="1">
            <a:spLocks noChangeArrowheads="1"/>
          </p:cNvSpPr>
          <p:nvPr/>
        </p:nvSpPr>
        <p:spPr bwMode="auto">
          <a:xfrm>
            <a:off x="1500188" y="1484313"/>
            <a:ext cx="6312947" cy="460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1.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SENSORIALES</a:t>
            </a:r>
          </a:p>
          <a:p>
            <a:r>
              <a:rPr lang="es-ES_tradnl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recogen información de 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“contenido” y “estado”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 la pared</a:t>
            </a:r>
          </a:p>
          <a:p>
            <a:r>
              <a:rPr lang="es-ES_tradnl" sz="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R. mecánicos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R. térmicos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R. osmóticos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R. químicos: ácido, glucosa, aminoácidos</a:t>
            </a:r>
          </a:p>
          <a:p>
            <a:r>
              <a:rPr lang="es-ES_tradnl" sz="9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</a:p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estiramiento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R. tensión</a:t>
            </a:r>
          </a:p>
          <a:p>
            <a:endParaRPr lang="es-ES_tradnl" sz="1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</a:t>
            </a:r>
            <a:r>
              <a:rPr lang="es-ES_tradnl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INTERNEURONAS</a:t>
            </a:r>
          </a:p>
          <a:p>
            <a:r>
              <a:rPr lang="es-ES_tradnl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integran información sensorial y la pasan a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motoneuronas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SECRETOMOTORAS</a:t>
            </a:r>
          </a:p>
          <a:p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controlan motilidad y secreción, actúan sobre efectores: 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M.liso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y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Gl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exo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y endocrinas</a:t>
            </a: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611188" y="836613"/>
            <a:ext cx="9350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700338" y="2636912"/>
            <a:ext cx="3665537" cy="2470150"/>
          </a:xfrm>
          <a:prstGeom prst="rect">
            <a:avLst/>
          </a:prstGeom>
          <a:noFill/>
          <a:ln w="28575">
            <a:solidFill>
              <a:srgbClr val="E80074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8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dirty="0">
                <a:effectLst/>
                <a:latin typeface="Comic Sans MS" pitchFamily="66" charset="0"/>
              </a:rPr>
              <a:t>Clásicos </a:t>
            </a:r>
          </a:p>
          <a:p>
            <a:r>
              <a:rPr lang="es-ES" sz="1600" dirty="0">
                <a:effectLst/>
                <a:latin typeface="Comic Sans MS" pitchFamily="66" charset="0"/>
              </a:rPr>
              <a:t>        </a:t>
            </a:r>
            <a:r>
              <a:rPr lang="es-ES" sz="1600" dirty="0" err="1">
                <a:effectLst/>
                <a:latin typeface="Comic Sans MS" pitchFamily="66" charset="0"/>
              </a:rPr>
              <a:t>ACh</a:t>
            </a:r>
            <a:r>
              <a:rPr lang="es-ES" sz="1600" dirty="0">
                <a:effectLst/>
                <a:latin typeface="Comic Sans MS" pitchFamily="66" charset="0"/>
              </a:rPr>
              <a:t>, NE, 5-HT</a:t>
            </a:r>
          </a:p>
          <a:p>
            <a:endParaRPr lang="es-ES" sz="1600" dirty="0">
              <a:effectLst/>
              <a:latin typeface="Comic Sans MS" pitchFamily="66" charset="0"/>
            </a:endParaRPr>
          </a:p>
          <a:p>
            <a:r>
              <a:rPr lang="es-ES" sz="2000" dirty="0">
                <a:effectLst/>
                <a:latin typeface="Comic Sans MS" pitchFamily="66" charset="0"/>
              </a:rPr>
              <a:t>2.  Péptidos</a:t>
            </a:r>
          </a:p>
          <a:p>
            <a:r>
              <a:rPr lang="es-ES" sz="1600" dirty="0">
                <a:effectLst/>
                <a:latin typeface="Comic Sans MS" pitchFamily="66" charset="0"/>
              </a:rPr>
              <a:t>        LISTA CEREBRO-INTESTINO</a:t>
            </a:r>
          </a:p>
          <a:p>
            <a:endParaRPr lang="es-ES" sz="2000" dirty="0">
              <a:effectLst/>
              <a:latin typeface="Comic Sans MS" pitchFamily="66" charset="0"/>
            </a:endParaRPr>
          </a:p>
          <a:p>
            <a:r>
              <a:rPr lang="es-ES" sz="2000" dirty="0">
                <a:effectLst/>
                <a:latin typeface="Comic Sans MS" pitchFamily="66" charset="0"/>
              </a:rPr>
              <a:t>3.  No convencionales</a:t>
            </a:r>
          </a:p>
          <a:p>
            <a:r>
              <a:rPr lang="es-ES" sz="1800" dirty="0">
                <a:effectLst/>
                <a:latin typeface="Comic Sans MS" pitchFamily="66" charset="0"/>
              </a:rPr>
              <a:t>       </a:t>
            </a:r>
            <a:r>
              <a:rPr lang="es-ES" sz="1600" dirty="0">
                <a:effectLst/>
                <a:latin typeface="Comic Sans MS" pitchFamily="66" charset="0"/>
              </a:rPr>
              <a:t>NO, ATP, CO</a:t>
            </a: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2484438" y="1989138"/>
            <a:ext cx="4211637" cy="485775"/>
          </a:xfrm>
          <a:prstGeom prst="rect">
            <a:avLst/>
          </a:prstGeom>
          <a:solidFill>
            <a:srgbClr val="FFC5E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MENSAJEROS QUÍMICOS</a:t>
            </a:r>
            <a:endParaRPr lang="es-ES_tradnl" sz="2400">
              <a:effectLst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6732588" y="5492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611188" y="836613"/>
            <a:ext cx="9350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4462463" y="2084388"/>
            <a:ext cx="3349625" cy="1462087"/>
          </a:xfrm>
          <a:prstGeom prst="rect">
            <a:avLst/>
          </a:prstGeom>
          <a:solidFill>
            <a:srgbClr val="FFC9E4"/>
          </a:solidFill>
          <a:ln w="28575">
            <a:solidFill>
              <a:srgbClr val="58B3BA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endParaRPr lang="es-MX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* CLÁSICOS</a:t>
            </a:r>
          </a:p>
          <a:p>
            <a:pPr algn="l"/>
            <a:endParaRPr lang="es-MX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* PÉPTIDOS</a:t>
            </a:r>
          </a:p>
          <a:p>
            <a:pPr algn="l"/>
            <a:endParaRPr lang="es-MX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* NO CONVENCIONALES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4462463" y="3932238"/>
            <a:ext cx="3016250" cy="944562"/>
          </a:xfrm>
          <a:prstGeom prst="rect">
            <a:avLst/>
          </a:prstGeom>
          <a:solidFill>
            <a:srgbClr val="FFE5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Muchos  coexisten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Muchos están en el SNC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Distribución No Uniforme</a:t>
            </a:r>
            <a:r>
              <a:rPr lang="es-ES" sz="1800">
                <a:effectLst/>
              </a:rPr>
              <a:t> </a:t>
            </a:r>
          </a:p>
        </p:txBody>
      </p:sp>
      <p:pic>
        <p:nvPicPr>
          <p:cNvPr id="82952" name="Picture 8" descr="img8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1" t="16025" r="34558" b="12589"/>
          <a:stretch>
            <a:fillRect/>
          </a:stretch>
        </p:blipFill>
        <p:spPr bwMode="auto">
          <a:xfrm>
            <a:off x="2270125" y="2060575"/>
            <a:ext cx="1439863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3" name="Oval 9"/>
          <p:cNvSpPr>
            <a:spLocks noChangeArrowheads="1"/>
          </p:cNvSpPr>
          <p:nvPr/>
        </p:nvSpPr>
        <p:spPr bwMode="auto">
          <a:xfrm>
            <a:off x="3278188" y="4795838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4" name="Text Box 10"/>
          <p:cNvSpPr txBox="1">
            <a:spLocks noChangeArrowheads="1"/>
          </p:cNvSpPr>
          <p:nvPr/>
        </p:nvSpPr>
        <p:spPr bwMode="auto">
          <a:xfrm>
            <a:off x="1298575" y="1700213"/>
            <a:ext cx="19018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n. presináptica</a:t>
            </a:r>
          </a:p>
        </p:txBody>
      </p:sp>
      <p:sp>
        <p:nvSpPr>
          <p:cNvPr id="82956" name="Text Box 12"/>
          <p:cNvSpPr txBox="1">
            <a:spLocks noChangeArrowheads="1"/>
          </p:cNvSpPr>
          <p:nvPr/>
        </p:nvSpPr>
        <p:spPr bwMode="auto">
          <a:xfrm>
            <a:off x="3168650" y="3297238"/>
            <a:ext cx="566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NT</a:t>
            </a:r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2462213" y="4171950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receptor</a:t>
            </a:r>
          </a:p>
        </p:txBody>
      </p:sp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2162175" y="5229225"/>
            <a:ext cx="226853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n. postsináptica</a:t>
            </a:r>
          </a:p>
        </p:txBody>
      </p:sp>
      <p:sp>
        <p:nvSpPr>
          <p:cNvPr id="82959" name="Line 15"/>
          <p:cNvSpPr>
            <a:spLocks noChangeShapeType="1"/>
          </p:cNvSpPr>
          <p:nvPr/>
        </p:nvSpPr>
        <p:spPr bwMode="auto">
          <a:xfrm flipV="1">
            <a:off x="2773363" y="4005263"/>
            <a:ext cx="730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6742113" y="5238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6815138" y="981075"/>
            <a:ext cx="1644650" cy="395288"/>
          </a:xfrm>
          <a:prstGeom prst="rect">
            <a:avLst/>
          </a:prstGeom>
          <a:solidFill>
            <a:srgbClr val="FFC5E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82966" name="Text Box 22"/>
          <p:cNvSpPr txBox="1">
            <a:spLocks noChangeArrowheads="1"/>
          </p:cNvSpPr>
          <p:nvPr/>
        </p:nvSpPr>
        <p:spPr bwMode="auto">
          <a:xfrm>
            <a:off x="4487355" y="5157788"/>
            <a:ext cx="30267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“Código Químico”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1803400" y="1773238"/>
            <a:ext cx="5535613" cy="4154984"/>
          </a:xfrm>
          <a:prstGeom prst="rect">
            <a:avLst/>
          </a:prstGeom>
          <a:solidFill>
            <a:srgbClr val="F9E3EA"/>
          </a:solidFill>
          <a:ln w="9525">
            <a:solidFill>
              <a:srgbClr val="FF5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 dirty="0">
                <a:effectLst/>
              </a:rPr>
              <a:t>(</a:t>
            </a:r>
            <a:r>
              <a:rPr lang="es-ES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" sz="2400" b="1" dirty="0">
                <a:effectLst/>
              </a:rPr>
              <a:t>)</a:t>
            </a:r>
            <a:r>
              <a:rPr lang="es-ES" sz="2000" b="1" dirty="0">
                <a:effectLst/>
              </a:rPr>
              <a:t>   </a:t>
            </a:r>
            <a:r>
              <a:rPr lang="es-ES" sz="2800" b="1" dirty="0" err="1">
                <a:solidFill>
                  <a:srgbClr val="DC548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r>
              <a:rPr lang="es-ES" sz="2400" b="1" dirty="0">
                <a:solidFill>
                  <a:srgbClr val="DC548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s-ES" sz="2000" dirty="0">
                <a:effectLst/>
              </a:rPr>
              <a:t> </a:t>
            </a:r>
          </a:p>
          <a:p>
            <a:pPr algn="l"/>
            <a:r>
              <a:rPr lang="es-ES" sz="1800" dirty="0">
                <a:effectLst/>
              </a:rPr>
              <a:t>           </a:t>
            </a:r>
            <a:r>
              <a:rPr lang="es-ES" sz="1800" b="1" dirty="0">
                <a:effectLst/>
              </a:rPr>
              <a:t>estimula </a:t>
            </a:r>
            <a:r>
              <a:rPr lang="es-ES" sz="1800" dirty="0">
                <a:effectLst/>
              </a:rPr>
              <a:t>contracción m. liso</a:t>
            </a:r>
          </a:p>
          <a:p>
            <a:pPr algn="l"/>
            <a:r>
              <a:rPr lang="es-ES" sz="1800" dirty="0">
                <a:effectLst/>
              </a:rPr>
              <a:t>           aumenta secreción </a:t>
            </a:r>
          </a:p>
          <a:p>
            <a:pPr algn="l"/>
            <a:r>
              <a:rPr lang="es-ES" sz="1800" dirty="0">
                <a:effectLst/>
              </a:rPr>
              <a:t>           dilata vasos</a:t>
            </a:r>
          </a:p>
          <a:p>
            <a:pPr algn="l"/>
            <a:endParaRPr lang="es-ES" sz="1800" dirty="0">
              <a:effectLst/>
            </a:endParaRPr>
          </a:p>
          <a:p>
            <a:pPr algn="l"/>
            <a:r>
              <a:rPr lang="es-ES" sz="2400" b="1" dirty="0">
                <a:effectLst/>
              </a:rPr>
              <a:t>(</a:t>
            </a:r>
            <a:r>
              <a:rPr lang="es-ES" sz="3200" b="1" dirty="0">
                <a:solidFill>
                  <a:srgbClr val="005CE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" sz="2400" b="1" dirty="0">
                <a:effectLst/>
              </a:rPr>
              <a:t>)</a:t>
            </a:r>
            <a:r>
              <a:rPr lang="es-ES" sz="2000" b="1" dirty="0">
                <a:effectLst/>
              </a:rPr>
              <a:t>   </a:t>
            </a:r>
            <a:r>
              <a:rPr lang="es-ES" sz="2800" b="1" dirty="0">
                <a:solidFill>
                  <a:srgbClr val="DC548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  <a:r>
              <a:rPr lang="es-ES" sz="2400" b="1" dirty="0">
                <a:solidFill>
                  <a:srgbClr val="DC548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s-ES" sz="2400" dirty="0">
                <a:effectLst/>
              </a:rPr>
              <a:t> </a:t>
            </a:r>
          </a:p>
          <a:p>
            <a:pPr algn="l"/>
            <a:r>
              <a:rPr lang="es-ES" sz="1800" dirty="0">
                <a:effectLst/>
              </a:rPr>
              <a:t>           casi siempre </a:t>
            </a:r>
            <a:r>
              <a:rPr lang="es-ES" sz="1800" b="1" dirty="0">
                <a:effectLst/>
              </a:rPr>
              <a:t>inhibidora</a:t>
            </a:r>
            <a:r>
              <a:rPr lang="es-ES" sz="1800" dirty="0">
                <a:effectLst/>
              </a:rPr>
              <a:t> y opuesta a </a:t>
            </a:r>
            <a:r>
              <a:rPr lang="es-ES" sz="1800" dirty="0" err="1">
                <a:effectLst/>
              </a:rPr>
              <a:t>ACh</a:t>
            </a:r>
            <a:endParaRPr lang="es-ES" sz="1800" dirty="0">
              <a:effectLst/>
            </a:endParaRPr>
          </a:p>
          <a:p>
            <a:pPr algn="l"/>
            <a:endParaRPr lang="es-ES" sz="1800" b="1" dirty="0">
              <a:effectLst/>
            </a:endParaRPr>
          </a:p>
          <a:p>
            <a:pPr algn="l"/>
            <a:r>
              <a:rPr lang="es-ES" sz="2400" b="1" dirty="0">
                <a:effectLst/>
              </a:rPr>
              <a:t>(</a:t>
            </a:r>
            <a:r>
              <a:rPr lang="es-ES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</a:t>
            </a:r>
            <a:r>
              <a:rPr lang="es-ES" sz="2400" b="1" dirty="0">
                <a:solidFill>
                  <a:srgbClr val="005CE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" sz="2400" b="1" dirty="0">
                <a:effectLst/>
              </a:rPr>
              <a:t>)</a:t>
            </a: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800" b="1" dirty="0">
                <a:solidFill>
                  <a:srgbClr val="DC548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5-HT</a:t>
            </a:r>
            <a:r>
              <a:rPr lang="es-ES" sz="1800" b="1" dirty="0">
                <a:solidFill>
                  <a:srgbClr val="DC548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s-ES" sz="1800" b="1" dirty="0">
                <a:effectLst/>
              </a:rPr>
              <a:t> </a:t>
            </a:r>
          </a:p>
          <a:p>
            <a:pPr algn="l"/>
            <a:r>
              <a:rPr lang="es-ES" sz="1800" b="1" dirty="0">
                <a:effectLst/>
              </a:rPr>
              <a:t>        95% de la 5-HT está en el epitelio GI   </a:t>
            </a:r>
          </a:p>
          <a:p>
            <a:pPr algn="l"/>
            <a:r>
              <a:rPr lang="es-ES" sz="1800" b="1" dirty="0">
                <a:effectLst/>
              </a:rPr>
              <a:t>        </a:t>
            </a:r>
            <a:r>
              <a:rPr lang="es-ES" sz="1800" dirty="0">
                <a:effectLst/>
              </a:rPr>
              <a:t>Es liberada en y dirigida al SNE </a:t>
            </a:r>
          </a:p>
          <a:p>
            <a:pPr algn="l"/>
            <a:r>
              <a:rPr lang="es-ES" sz="1800" dirty="0">
                <a:effectLst/>
              </a:rPr>
              <a:t>            ¡Hay más de 15 tipos de receptores 5-HT!!</a:t>
            </a:r>
          </a:p>
          <a:p>
            <a:pPr algn="l"/>
            <a:endParaRPr lang="es-ES" sz="1000" dirty="0">
              <a:effectLst/>
            </a:endParaRPr>
          </a:p>
        </p:txBody>
      </p:sp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2968625" y="1196975"/>
            <a:ext cx="3206750" cy="425450"/>
          </a:xfrm>
          <a:prstGeom prst="rect">
            <a:avLst/>
          </a:prstGeom>
          <a:solidFill>
            <a:srgbClr val="FFC5E2"/>
          </a:solidFill>
          <a:ln w="28575">
            <a:solidFill>
              <a:srgbClr val="E581A2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Transmisores CLÁSICOS</a:t>
            </a: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827088" y="692150"/>
            <a:ext cx="8651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6742113" y="5238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4056063" y="1052513"/>
            <a:ext cx="1030287" cy="485775"/>
          </a:xfrm>
          <a:prstGeom prst="rect">
            <a:avLst/>
          </a:prstGeom>
          <a:solidFill>
            <a:srgbClr val="FFC5E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5-HT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2446338" y="1773238"/>
            <a:ext cx="4249737" cy="3946525"/>
          </a:xfrm>
          <a:prstGeom prst="rect">
            <a:avLst/>
          </a:prstGeom>
          <a:solidFill>
            <a:srgbClr val="FFF3FB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>
                <a:effectLst/>
              </a:rPr>
              <a:t>Liberada con:</a:t>
            </a:r>
          </a:p>
          <a:p>
            <a:pPr algn="l"/>
            <a:endParaRPr lang="es-MX" sz="900">
              <a:effectLst/>
            </a:endParaRPr>
          </a:p>
          <a:p>
            <a:pPr algn="l"/>
            <a:r>
              <a:rPr lang="es-MX" sz="1800">
                <a:effectLst/>
              </a:rPr>
              <a:t> * Aumento presión intraluminal</a:t>
            </a:r>
          </a:p>
          <a:p>
            <a:pPr algn="l"/>
            <a:r>
              <a:rPr lang="es-MX" sz="1800">
                <a:effectLst/>
              </a:rPr>
              <a:t>    Peristaltismo </a:t>
            </a:r>
          </a:p>
          <a:p>
            <a:pPr algn="l"/>
            <a:endParaRPr lang="es-MX">
              <a:effectLst/>
            </a:endParaRPr>
          </a:p>
          <a:p>
            <a:pPr algn="l"/>
            <a:r>
              <a:rPr lang="es-MX" sz="1800">
                <a:effectLst/>
              </a:rPr>
              <a:t> * Estimulación vagal</a:t>
            </a:r>
          </a:p>
          <a:p>
            <a:pPr algn="l"/>
            <a:endParaRPr lang="es-MX">
              <a:effectLst/>
            </a:endParaRPr>
          </a:p>
          <a:p>
            <a:pPr algn="l"/>
            <a:r>
              <a:rPr lang="es-MX" sz="1800">
                <a:effectLst/>
              </a:rPr>
              <a:t> * Exposición a ACh, NE, toxina cólera</a:t>
            </a:r>
          </a:p>
          <a:p>
            <a:pPr algn="l"/>
            <a:endParaRPr lang="es-MX">
              <a:effectLst/>
            </a:endParaRPr>
          </a:p>
          <a:p>
            <a:pPr algn="l"/>
            <a:r>
              <a:rPr lang="es-MX" sz="1800">
                <a:effectLst/>
              </a:rPr>
              <a:t> * Acidez en duodeno</a:t>
            </a:r>
          </a:p>
          <a:p>
            <a:pPr algn="l"/>
            <a:endParaRPr lang="es-MX">
              <a:effectLst/>
            </a:endParaRPr>
          </a:p>
          <a:p>
            <a:pPr algn="l"/>
            <a:r>
              <a:rPr lang="es-MX" sz="1800">
                <a:effectLst/>
              </a:rPr>
              <a:t> * Anafilaxis</a:t>
            </a:r>
          </a:p>
          <a:p>
            <a:pPr algn="l"/>
            <a:endParaRPr lang="es-MX">
              <a:effectLst/>
            </a:endParaRPr>
          </a:p>
          <a:p>
            <a:pPr algn="l"/>
            <a:r>
              <a:rPr lang="es-MX" sz="1800">
                <a:effectLst/>
              </a:rPr>
              <a:t> * Radioterapia, quimioterapia</a:t>
            </a:r>
          </a:p>
          <a:p>
            <a:pPr algn="l"/>
            <a:endParaRPr lang="es-MX">
              <a:effectLst/>
            </a:endParaRPr>
          </a:p>
          <a:p>
            <a:pPr algn="l"/>
            <a:r>
              <a:rPr lang="es-MX" sz="1800">
                <a:effectLst/>
              </a:rPr>
              <a:t> * Drogas antidepresoras</a:t>
            </a:r>
          </a:p>
          <a:p>
            <a:pPr algn="l"/>
            <a:endParaRPr lang="es-MX" sz="800">
              <a:effectLst/>
            </a:endParaRP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3477080" y="9477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/>
              </a:rPr>
              <a:t>*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6742113" y="5238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464469" y="1982788"/>
            <a:ext cx="4195763" cy="4164012"/>
          </a:xfrm>
          <a:prstGeom prst="rect">
            <a:avLst/>
          </a:prstGeom>
          <a:solidFill>
            <a:srgbClr val="E4F3F4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MX" sz="1800" b="1" dirty="0">
                <a:effectLst/>
              </a:rPr>
              <a:t>5-HT1 </a:t>
            </a:r>
          </a:p>
          <a:p>
            <a:pPr algn="l"/>
            <a:r>
              <a:rPr lang="es-MX" sz="1600" dirty="0">
                <a:effectLst/>
              </a:rPr>
              <a:t>Reflejos peristálticos y secretores</a:t>
            </a:r>
          </a:p>
          <a:p>
            <a:pPr algn="l"/>
            <a:endParaRPr lang="es-MX" sz="1800" dirty="0">
              <a:effectLst/>
            </a:endParaRPr>
          </a:p>
          <a:p>
            <a:pPr algn="l"/>
            <a:r>
              <a:rPr lang="es-MX" sz="1800" b="1" dirty="0">
                <a:effectLst/>
              </a:rPr>
              <a:t>5-HT4 </a:t>
            </a:r>
          </a:p>
          <a:p>
            <a:pPr algn="l"/>
            <a:r>
              <a:rPr lang="es-MX" sz="1600" dirty="0">
                <a:effectLst/>
              </a:rPr>
              <a:t>Aumentan motilidad, </a:t>
            </a:r>
          </a:p>
          <a:p>
            <a:pPr algn="l"/>
            <a:r>
              <a:rPr lang="es-MX" sz="1600" dirty="0" err="1"/>
              <a:t>Tegaserod</a:t>
            </a:r>
            <a:r>
              <a:rPr lang="es-MX" sz="1600" dirty="0">
                <a:effectLst/>
              </a:rPr>
              <a:t> agonista parcial, tratamiento: </a:t>
            </a:r>
            <a:endParaRPr lang="es-MX" sz="1600" dirty="0" smtClean="0">
              <a:effectLst/>
            </a:endParaRPr>
          </a:p>
          <a:p>
            <a:pPr algn="l"/>
            <a:r>
              <a:rPr lang="es-MX" sz="1600" dirty="0" smtClean="0">
                <a:effectLst/>
              </a:rPr>
              <a:t>colon </a:t>
            </a:r>
            <a:r>
              <a:rPr lang="es-MX" sz="1600" dirty="0">
                <a:effectLst/>
              </a:rPr>
              <a:t>irritable y </a:t>
            </a:r>
            <a:r>
              <a:rPr lang="es-MX" sz="1600" b="1" dirty="0">
                <a:effectLst/>
              </a:rPr>
              <a:t>estreñimiento</a:t>
            </a:r>
            <a:endParaRPr lang="es-MX" sz="1600" b="1" dirty="0">
              <a:solidFill>
                <a:srgbClr val="FF3300"/>
              </a:solidFill>
              <a:effectLst/>
            </a:endParaRPr>
          </a:p>
          <a:p>
            <a:pPr algn="l"/>
            <a:endParaRPr lang="es-MX" sz="1600" b="1" dirty="0">
              <a:effectLst/>
            </a:endParaRPr>
          </a:p>
          <a:p>
            <a:pPr algn="l"/>
            <a:r>
              <a:rPr lang="es-MX" sz="1800" b="1" dirty="0">
                <a:effectLst/>
              </a:rPr>
              <a:t>5-HT3  </a:t>
            </a:r>
          </a:p>
          <a:p>
            <a:pPr algn="l"/>
            <a:r>
              <a:rPr lang="es-MX" sz="1600" dirty="0">
                <a:effectLst/>
              </a:rPr>
              <a:t>Median señales al SNC  </a:t>
            </a:r>
          </a:p>
          <a:p>
            <a:pPr algn="l"/>
            <a:r>
              <a:rPr lang="es-MX" sz="1600" dirty="0" err="1"/>
              <a:t>Ondansetron</a:t>
            </a:r>
            <a:r>
              <a:rPr lang="es-MX" sz="1600" dirty="0">
                <a:effectLst/>
              </a:rPr>
              <a:t> antagonista 5-HT3,</a:t>
            </a:r>
          </a:p>
          <a:p>
            <a:pPr algn="l"/>
            <a:r>
              <a:rPr lang="es-MX" sz="1600" dirty="0">
                <a:effectLst/>
              </a:rPr>
              <a:t>para </a:t>
            </a:r>
            <a:r>
              <a:rPr lang="es-MX" sz="1600" b="1" dirty="0">
                <a:effectLst/>
              </a:rPr>
              <a:t>vómito</a:t>
            </a:r>
            <a:r>
              <a:rPr lang="es-MX" sz="1600" dirty="0">
                <a:effectLst/>
              </a:rPr>
              <a:t> en quimioterapia</a:t>
            </a:r>
          </a:p>
          <a:p>
            <a:pPr algn="l"/>
            <a:r>
              <a:rPr lang="es-MX" sz="1800" dirty="0">
                <a:effectLst/>
              </a:rPr>
              <a:t> </a:t>
            </a:r>
            <a:endParaRPr lang="es-MX" sz="1800" b="1" dirty="0">
              <a:effectLst/>
            </a:endParaRPr>
          </a:p>
          <a:p>
            <a:pPr algn="l"/>
            <a:r>
              <a:rPr lang="es-MX" sz="1600" b="1" dirty="0">
                <a:effectLst/>
              </a:rPr>
              <a:t>Diarrea/estreñimiento en colon irritable </a:t>
            </a:r>
          </a:p>
          <a:p>
            <a:pPr algn="l"/>
            <a:r>
              <a:rPr lang="es-MX" sz="1600" dirty="0">
                <a:effectLst/>
              </a:rPr>
              <a:t>por potenciación y desensibilización de receptores 5-HT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2268538" y="1341438"/>
            <a:ext cx="4556125" cy="425450"/>
          </a:xfrm>
          <a:prstGeom prst="rect">
            <a:avLst/>
          </a:prstGeom>
          <a:solidFill>
            <a:srgbClr val="FFC5E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000">
                <a:effectLst/>
              </a:rPr>
              <a:t>Receptores 5-HT y Clínica  Digestiva</a:t>
            </a:r>
            <a:endParaRPr lang="es-ES" sz="2000">
              <a:effectLst/>
            </a:endParaRPr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3126920" y="2708275"/>
            <a:ext cx="303213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400" b="1">
                <a:solidFill>
                  <a:srgbClr val="FF3300"/>
                </a:solidFill>
                <a:effectLst/>
                <a:latin typeface="Arial" charset="0"/>
              </a:rPr>
              <a:t>*</a:t>
            </a:r>
            <a:endParaRPr lang="es-ES_tradnl" sz="2400" b="1">
              <a:solidFill>
                <a:srgbClr val="FF3300"/>
              </a:solidFill>
              <a:effectLst/>
              <a:latin typeface="Arial" charset="0"/>
            </a:endParaRP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6372200" y="2143462"/>
            <a:ext cx="2376264" cy="1077218"/>
          </a:xfrm>
          <a:prstGeom prst="rect">
            <a:avLst/>
          </a:prstGeom>
          <a:solidFill>
            <a:schemeClr val="bg1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1600" b="1" dirty="0">
                <a:effectLst/>
              </a:rPr>
              <a:t>Antidepresivos </a:t>
            </a:r>
            <a:r>
              <a:rPr lang="es-ES_tradnl" sz="1600" b="1" dirty="0" smtClean="0">
                <a:effectLst/>
              </a:rPr>
              <a:t>inhibidores selectivos recaptura de 5HT</a:t>
            </a:r>
            <a:r>
              <a:rPr lang="es-ES_tradnl" sz="1600" b="1" dirty="0">
                <a:effectLst/>
              </a:rPr>
              <a:t> </a:t>
            </a:r>
            <a:r>
              <a:rPr lang="es-ES_tradnl" sz="1600" b="1" dirty="0" smtClean="0">
                <a:effectLst/>
              </a:rPr>
              <a:t>pueden causar diarrea</a:t>
            </a:r>
            <a:endParaRPr lang="es-ES_tradnl" sz="1600" b="1" dirty="0">
              <a:effectLst/>
            </a:endParaRPr>
          </a:p>
        </p:txBody>
      </p: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2268538" y="6165850"/>
            <a:ext cx="347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MX" sz="1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MX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Tegaserod</a:t>
            </a:r>
            <a:r>
              <a:rPr lang="es-MX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MX" sz="1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MX" sz="1400" b="1" dirty="0" smtClean="0">
                <a:effectLst/>
              </a:rPr>
              <a:t>riesgos </a:t>
            </a:r>
            <a:r>
              <a:rPr lang="es-MX" sz="1400" b="1" dirty="0">
                <a:effectLst/>
              </a:rPr>
              <a:t>cardiovasculares</a:t>
            </a:r>
            <a:endParaRPr lang="es-ES_tradnl" sz="1400" b="1" dirty="0">
              <a:solidFill>
                <a:srgbClr val="FF3300"/>
              </a:solidFill>
              <a:effectLst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6742113" y="5238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3467100" y="1293813"/>
            <a:ext cx="2211388" cy="850900"/>
          </a:xfrm>
          <a:prstGeom prst="rect">
            <a:avLst/>
          </a:prstGeom>
          <a:solidFill>
            <a:srgbClr val="FFC5E2"/>
          </a:solidFill>
          <a:ln w="28575">
            <a:solidFill>
              <a:srgbClr val="E581A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Transmisores </a:t>
            </a:r>
          </a:p>
          <a:p>
            <a:r>
              <a:rPr lang="es-ES" sz="2400">
                <a:effectLst/>
              </a:rPr>
              <a:t>PÉPTIDOS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6732588" y="476250"/>
            <a:ext cx="18351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755650" y="4054475"/>
            <a:ext cx="2319866" cy="104644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SENSORIALES</a:t>
            </a:r>
          </a:p>
          <a:p>
            <a:pPr algn="l"/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CGRP</a:t>
            </a: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(péptido relacionado </a:t>
            </a:r>
          </a:p>
          <a:p>
            <a:pPr algn="l"/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 el gen de la calcitonina)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P</a:t>
            </a:r>
          </a:p>
        </p:txBody>
      </p:sp>
      <p:pic>
        <p:nvPicPr>
          <p:cNvPr id="137226" name="Picture 10" descr="img13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37"/>
          <a:stretch>
            <a:fillRect/>
          </a:stretch>
        </p:blipFill>
        <p:spPr bwMode="auto">
          <a:xfrm>
            <a:off x="827088" y="2541588"/>
            <a:ext cx="546258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6443663" y="2181225"/>
            <a:ext cx="1779654" cy="1446550"/>
          </a:xfrm>
          <a:prstGeom prst="rect">
            <a:avLst/>
          </a:prstGeom>
          <a:noFill/>
          <a:ln w="28575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MOTORAS</a:t>
            </a:r>
          </a:p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P</a:t>
            </a:r>
          </a:p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</a:p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NT</a:t>
            </a:r>
          </a:p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Encefalinas</a:t>
            </a:r>
            <a:r>
              <a:rPr lang="es-ES_tradnl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6156325" y="4270375"/>
            <a:ext cx="2130711" cy="1231106"/>
          </a:xfrm>
          <a:prstGeom prst="rect">
            <a:avLst/>
          </a:prstGeom>
          <a:noFill/>
          <a:ln w="28575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SECRETORAS</a:t>
            </a:r>
          </a:p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P</a:t>
            </a:r>
          </a:p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GRP</a:t>
            </a:r>
          </a:p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</a:p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SIH</a:t>
            </a:r>
          </a:p>
        </p:txBody>
      </p: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755650" y="795338"/>
            <a:ext cx="9366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7230" name="Rectangle 14"/>
          <p:cNvSpPr>
            <a:spLocks noChangeArrowheads="1"/>
          </p:cNvSpPr>
          <p:nvPr/>
        </p:nvSpPr>
        <p:spPr bwMode="auto">
          <a:xfrm>
            <a:off x="6532563" y="3717925"/>
            <a:ext cx="1630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antidiarreicos</a:t>
            </a:r>
            <a:endParaRPr lang="es-ES" sz="1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3" grpId="0" animBg="1"/>
      <p:bldP spid="137225" grpId="0" animBg="1"/>
      <p:bldP spid="137224" grpId="0" animBg="1"/>
      <p:bldP spid="13723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1476375" y="0"/>
            <a:ext cx="482441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2481521" y="1916832"/>
            <a:ext cx="3994150" cy="3231654"/>
          </a:xfrm>
          <a:prstGeom prst="rect">
            <a:avLst/>
          </a:prstGeom>
          <a:solidFill>
            <a:srgbClr val="FFC5E2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MX" sz="1000" b="1" dirty="0" smtClean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400" b="1" dirty="0" smtClean="0">
                <a:effectLst/>
                <a:latin typeface="Comic Sans MS" pitchFamily="66" charset="0"/>
              </a:rPr>
              <a:t>“</a:t>
            </a:r>
            <a:r>
              <a:rPr lang="es-MX" sz="1400" b="1" dirty="0">
                <a:effectLst/>
                <a:latin typeface="Comic Sans MS" pitchFamily="66" charset="0"/>
              </a:rPr>
              <a:t>Segundo Cerebro”</a:t>
            </a:r>
          </a:p>
          <a:p>
            <a:pPr>
              <a:buFontTx/>
              <a:buAutoNum type="arabicPeriod"/>
            </a:pPr>
            <a:endParaRPr lang="es-MX" sz="14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400" b="1" dirty="0">
                <a:effectLst/>
                <a:latin typeface="Comic Sans MS" pitchFamily="66" charset="0"/>
              </a:rPr>
              <a:t>Plexos Entéricos</a:t>
            </a:r>
          </a:p>
          <a:p>
            <a:pPr>
              <a:buFontTx/>
              <a:buAutoNum type="arabicPeriod"/>
            </a:pPr>
            <a:endParaRPr lang="es-MX" sz="14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400" b="1" dirty="0">
                <a:effectLst/>
                <a:latin typeface="Comic Sans MS" pitchFamily="66" charset="0"/>
              </a:rPr>
              <a:t>Tipos de </a:t>
            </a:r>
            <a:r>
              <a:rPr lang="es-MX" sz="1400" b="1" dirty="0" smtClean="0">
                <a:effectLst/>
                <a:latin typeface="Comic Sans MS" pitchFamily="66" charset="0"/>
              </a:rPr>
              <a:t>Neuronas y </a:t>
            </a:r>
            <a:r>
              <a:rPr lang="es-MX" sz="1400" b="1" dirty="0">
                <a:effectLst/>
                <a:latin typeface="Comic Sans MS" pitchFamily="66" charset="0"/>
              </a:rPr>
              <a:t>Mensajeros</a:t>
            </a:r>
          </a:p>
          <a:p>
            <a:pPr>
              <a:buFontTx/>
              <a:buAutoNum type="arabicPeriod"/>
            </a:pPr>
            <a:endParaRPr lang="es-MX" sz="1800" b="1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400" dirty="0">
                <a:effectLst/>
                <a:latin typeface="Comic Sans MS" pitchFamily="66" charset="0"/>
              </a:rPr>
              <a:t>Peristaltismo</a:t>
            </a:r>
          </a:p>
          <a:p>
            <a:pPr>
              <a:buFontTx/>
              <a:buAutoNum type="arabicPeriod"/>
            </a:pPr>
            <a:endParaRPr lang="es-MX" sz="10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400" dirty="0">
                <a:effectLst/>
                <a:latin typeface="Comic Sans MS" pitchFamily="66" charset="0"/>
              </a:rPr>
              <a:t>Aferencias y </a:t>
            </a:r>
            <a:r>
              <a:rPr lang="es-MX" sz="2400" dirty="0" err="1">
                <a:effectLst/>
                <a:latin typeface="Comic Sans MS" pitchFamily="66" charset="0"/>
              </a:rPr>
              <a:t>Eferencias</a:t>
            </a:r>
            <a:endParaRPr lang="es-MX" sz="24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endParaRPr lang="es-MX" sz="1000" dirty="0">
              <a:effectLst/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400" dirty="0">
                <a:effectLst/>
                <a:latin typeface="Comic Sans MS" pitchFamily="66" charset="0"/>
              </a:rPr>
              <a:t>Origen </a:t>
            </a:r>
            <a:r>
              <a:rPr lang="es-MX" sz="2400" dirty="0" smtClean="0">
                <a:effectLst/>
                <a:latin typeface="Comic Sans MS" pitchFamily="66" charset="0"/>
              </a:rPr>
              <a:t>Embriológico</a:t>
            </a:r>
          </a:p>
          <a:p>
            <a:pPr>
              <a:buFontTx/>
              <a:buAutoNum type="arabicPeriod"/>
            </a:pPr>
            <a:endParaRPr lang="es-MX" sz="1000" dirty="0">
              <a:effectLst/>
              <a:latin typeface="Comic Sans MS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6742113" y="5238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2614302" y="2132856"/>
            <a:ext cx="3969356" cy="2215991"/>
          </a:xfrm>
          <a:prstGeom prst="rect">
            <a:avLst/>
          </a:prstGeom>
          <a:solidFill>
            <a:srgbClr val="D2EA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MX" sz="2000" dirty="0">
                <a:effectLst/>
              </a:rPr>
              <a:t>Reflejo LOCAL</a:t>
            </a:r>
          </a:p>
          <a:p>
            <a:r>
              <a:rPr lang="es-MX" sz="2000" dirty="0">
                <a:effectLst/>
              </a:rPr>
              <a:t>mediado por neuronas entéricas</a:t>
            </a:r>
          </a:p>
          <a:p>
            <a:endParaRPr lang="es-MX" sz="1000" dirty="0">
              <a:effectLst/>
            </a:endParaRPr>
          </a:p>
          <a:p>
            <a:r>
              <a:rPr lang="es-MX" sz="2400" dirty="0"/>
              <a:t>SIN</a:t>
            </a:r>
            <a:r>
              <a:rPr lang="es-MX" sz="2000" dirty="0">
                <a:effectLst/>
              </a:rPr>
              <a:t> </a:t>
            </a:r>
          </a:p>
          <a:p>
            <a:r>
              <a:rPr lang="es-MX" sz="2000" dirty="0">
                <a:effectLst/>
              </a:rPr>
              <a:t>intervención del </a:t>
            </a:r>
            <a:r>
              <a:rPr lang="es-MX" sz="2000" dirty="0" smtClean="0">
                <a:effectLst/>
              </a:rPr>
              <a:t>S</a:t>
            </a:r>
            <a:r>
              <a:rPr lang="es-MX" sz="1800" dirty="0" smtClean="0">
                <a:effectLst/>
              </a:rPr>
              <a:t>NA</a:t>
            </a:r>
          </a:p>
          <a:p>
            <a:r>
              <a:rPr lang="es-MX" sz="1800" dirty="0">
                <a:effectLst/>
              </a:rPr>
              <a:t>a</a:t>
            </a:r>
            <a:r>
              <a:rPr lang="es-MX" sz="1800" dirty="0" smtClean="0">
                <a:effectLst/>
              </a:rPr>
              <a:t>unque éste puede mediar </a:t>
            </a:r>
          </a:p>
          <a:p>
            <a:r>
              <a:rPr lang="es-MX" sz="1800" dirty="0" smtClean="0">
                <a:effectLst/>
              </a:rPr>
              <a:t>la actividad peristáltica</a:t>
            </a:r>
            <a:endParaRPr lang="es-MX" sz="1800" dirty="0">
              <a:effectLst/>
            </a:endParaRPr>
          </a:p>
          <a:p>
            <a:endParaRPr lang="es-MX" sz="800" dirty="0">
              <a:effectLst/>
            </a:endParaRP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516688" y="549275"/>
            <a:ext cx="20161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sp>
        <p:nvSpPr>
          <p:cNvPr id="93189" name="AutoShape 5"/>
          <p:cNvSpPr>
            <a:spLocks noChangeArrowheads="1"/>
          </p:cNvSpPr>
          <p:nvPr/>
        </p:nvSpPr>
        <p:spPr bwMode="auto">
          <a:xfrm>
            <a:off x="4455311" y="4508971"/>
            <a:ext cx="287337" cy="1008261"/>
          </a:xfrm>
          <a:prstGeom prst="downArrow">
            <a:avLst>
              <a:gd name="adj1" fmla="val 50000"/>
              <a:gd name="adj2" fmla="val 68923"/>
            </a:avLst>
          </a:prstGeom>
          <a:solidFill>
            <a:srgbClr val="F5CFD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1385601" y="5642084"/>
            <a:ext cx="6426759" cy="52322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AVANCE CAUDAL </a:t>
            </a:r>
            <a:r>
              <a:rPr lang="es-E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CONTENIDO</a:t>
            </a: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2726608" y="1407825"/>
            <a:ext cx="3727302" cy="584775"/>
          </a:xfrm>
          <a:prstGeom prst="rect">
            <a:avLst/>
          </a:prstGeom>
          <a:solidFill>
            <a:srgbClr val="B9E5C7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3200"/>
              <a:t>PERISTALTISMO</a:t>
            </a:r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684212" y="836613"/>
            <a:ext cx="143951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 animBg="1"/>
      <p:bldP spid="93189" grpId="0" animBg="1"/>
      <p:bldP spid="93190" grpId="0" animBg="1"/>
      <p:bldP spid="9319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915988" y="381219"/>
            <a:ext cx="7688262" cy="6093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900" b="1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b="1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/>
            <a:r>
              <a:rPr lang="es-ES_tradnl" sz="900" dirty="0">
                <a:effectLst/>
                <a:latin typeface="Arial" charset="0"/>
                <a:cs typeface="Times New Roman" pitchFamily="18" charset="0"/>
              </a:rPr>
              <a:t> </a:t>
            </a:r>
            <a:endParaRPr lang="es-ES_tradnl" sz="900" dirty="0">
              <a:effectLst/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dirty="0">
                <a:effectLst/>
                <a:cs typeface="Times New Roman" pitchFamily="18" charset="0"/>
              </a:rPr>
              <a:t>  </a:t>
            </a:r>
            <a:r>
              <a:rPr lang="en-GB" sz="1400" dirty="0" err="1">
                <a:effectLst/>
                <a:cs typeface="Times New Roman" pitchFamily="18" charset="0"/>
              </a:rPr>
              <a:t>Ganong´s</a:t>
            </a:r>
            <a:r>
              <a:rPr lang="en-GB" sz="1400" dirty="0">
                <a:effectLst/>
                <a:cs typeface="Times New Roman" pitchFamily="18" charset="0"/>
              </a:rPr>
              <a:t> </a:t>
            </a:r>
            <a:r>
              <a:rPr lang="en-GB" sz="140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400" dirty="0">
                <a:effectLst/>
                <a:cs typeface="Times New Roman" pitchFamily="18" charset="0"/>
              </a:rPr>
              <a:t>. 23</a:t>
            </a:r>
            <a:r>
              <a:rPr lang="en-GB" sz="1400" baseline="30000" dirty="0">
                <a:effectLst/>
                <a:cs typeface="Times New Roman" pitchFamily="18" charset="0"/>
              </a:rPr>
              <a:t>er</a:t>
            </a:r>
            <a:r>
              <a:rPr lang="en-GB" sz="1400" dirty="0">
                <a:effectLst/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dirty="0">
                <a:effectLst/>
                <a:cs typeface="Times New Roman" pitchFamily="18" charset="0"/>
              </a:rPr>
              <a:t>  </a:t>
            </a:r>
            <a:r>
              <a:rPr lang="en-GB" sz="1400" dirty="0" err="1">
                <a:effectLst/>
                <a:cs typeface="Times New Roman" pitchFamily="18" charset="0"/>
              </a:rPr>
              <a:t>Boitano</a:t>
            </a:r>
            <a:r>
              <a:rPr lang="en-GB" sz="1400" dirty="0">
                <a:effectLst/>
                <a:cs typeface="Times New Roman" pitchFamily="18" charset="0"/>
              </a:rPr>
              <a:t>, H.L. Brooks Eds. Lange, </a:t>
            </a:r>
            <a:r>
              <a:rPr lang="en-GB" sz="1400" b="1" dirty="0">
                <a:effectLst/>
                <a:cs typeface="Times New Roman" pitchFamily="18" charset="0"/>
              </a:rPr>
              <a:t>2010</a:t>
            </a:r>
            <a:r>
              <a:rPr lang="en-GB" sz="140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i="1" dirty="0" smtClean="0">
                <a:effectLst/>
              </a:rPr>
              <a:t> Fisiología </a:t>
            </a:r>
            <a:r>
              <a:rPr lang="es-ES" sz="1400" i="1" dirty="0">
                <a:effectLst/>
              </a:rPr>
              <a:t>Médica</a:t>
            </a:r>
            <a:r>
              <a:rPr lang="es-ES" sz="1400" dirty="0">
                <a:effectLst/>
              </a:rPr>
              <a:t>. </a:t>
            </a:r>
            <a:r>
              <a:rPr lang="es-ES" sz="1400" dirty="0" err="1">
                <a:effectLst/>
              </a:rPr>
              <a:t>Fiorenzo</a:t>
            </a:r>
            <a:r>
              <a:rPr lang="es-ES" sz="1400" dirty="0">
                <a:effectLst/>
              </a:rPr>
              <a:t> </a:t>
            </a:r>
            <a:r>
              <a:rPr lang="es-ES" sz="1400" dirty="0" err="1">
                <a:effectLst/>
              </a:rPr>
              <a:t>Conti</a:t>
            </a:r>
            <a:r>
              <a:rPr lang="es-ES" sz="1400" dirty="0">
                <a:effectLst/>
              </a:rPr>
              <a:t> (ed.). </a:t>
            </a:r>
            <a:r>
              <a:rPr lang="en-GB" sz="1400" dirty="0" err="1">
                <a:effectLst/>
              </a:rPr>
              <a:t>Mc</a:t>
            </a:r>
            <a:r>
              <a:rPr lang="en-GB" sz="1400" dirty="0">
                <a:effectLst/>
              </a:rPr>
              <a:t> </a:t>
            </a:r>
            <a:r>
              <a:rPr lang="en-GB" sz="1400" dirty="0" err="1">
                <a:effectLst/>
              </a:rPr>
              <a:t>Graw</a:t>
            </a:r>
            <a:r>
              <a:rPr lang="en-GB" sz="1400" dirty="0">
                <a:effectLst/>
              </a:rPr>
              <a:t>-Hill, </a:t>
            </a:r>
            <a:r>
              <a:rPr lang="en-GB" sz="1400" b="1" dirty="0">
                <a:effectLst/>
              </a:rPr>
              <a:t>2010</a:t>
            </a:r>
            <a:r>
              <a:rPr lang="en-GB" sz="1400" dirty="0">
                <a:effectLst/>
              </a:rPr>
              <a:t>.</a:t>
            </a:r>
            <a:endParaRPr lang="en-GB" sz="14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effectLst/>
                <a:cs typeface="Times New Roman" pitchFamily="18" charset="0"/>
              </a:rPr>
              <a:t> </a:t>
            </a:r>
            <a:r>
              <a:rPr lang="en-GB" sz="1400" dirty="0" err="1">
                <a:effectLst/>
                <a:cs typeface="Times New Roman" pitchFamily="18" charset="0"/>
              </a:rPr>
              <a:t>Silbernagl</a:t>
            </a:r>
            <a:r>
              <a:rPr lang="en-GB" sz="1400" dirty="0">
                <a:effectLst/>
                <a:cs typeface="Times New Roman" pitchFamily="18" charset="0"/>
              </a:rPr>
              <a:t> S. </a:t>
            </a:r>
            <a:r>
              <a:rPr lang="en-GB" sz="1400" dirty="0" err="1">
                <a:effectLst/>
                <a:cs typeface="Times New Roman" pitchFamily="18" charset="0"/>
              </a:rPr>
              <a:t>Despopoulos</a:t>
            </a:r>
            <a:r>
              <a:rPr lang="en-GB" sz="1400" dirty="0">
                <a:effectLst/>
                <a:cs typeface="Times New Roman" pitchFamily="18" charset="0"/>
              </a:rPr>
              <a:t>. </a:t>
            </a:r>
            <a:r>
              <a:rPr lang="en-GB" sz="1400" dirty="0" err="1">
                <a:effectLst/>
                <a:cs typeface="Times New Roman" pitchFamily="18" charset="0"/>
              </a:rPr>
              <a:t>Fisiología</a:t>
            </a:r>
            <a:r>
              <a:rPr lang="en-GB" sz="1400" dirty="0">
                <a:effectLst/>
                <a:cs typeface="Times New Roman" pitchFamily="18" charset="0"/>
              </a:rPr>
              <a:t>. </a:t>
            </a:r>
            <a:r>
              <a:rPr lang="en-GB" sz="1400" dirty="0" err="1">
                <a:effectLst/>
                <a:cs typeface="Times New Roman" pitchFamily="18" charset="0"/>
              </a:rPr>
              <a:t>Texto</a:t>
            </a:r>
            <a:r>
              <a:rPr lang="en-GB" sz="1400" dirty="0">
                <a:effectLst/>
                <a:cs typeface="Times New Roman" pitchFamily="18" charset="0"/>
              </a:rPr>
              <a:t> y Atlas 7</a:t>
            </a:r>
            <a:r>
              <a:rPr lang="en-GB" sz="1400" baseline="30000" dirty="0">
                <a:effectLst/>
                <a:cs typeface="Times New Roman" pitchFamily="18" charset="0"/>
              </a:rPr>
              <a:t>tima</a:t>
            </a:r>
            <a:r>
              <a:rPr lang="en-GB" sz="1400" dirty="0">
                <a:effectLst/>
                <a:cs typeface="Times New Roman" pitchFamily="18" charset="0"/>
              </a:rPr>
              <a:t> Ed. Editorial </a:t>
            </a:r>
            <a:r>
              <a:rPr lang="en-GB" sz="1400" dirty="0" err="1">
                <a:effectLst/>
                <a:cs typeface="Times New Roman" pitchFamily="18" charset="0"/>
              </a:rPr>
              <a:t>Médica</a:t>
            </a:r>
            <a:r>
              <a:rPr lang="en-GB" sz="140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dirty="0">
                <a:effectLst/>
                <a:cs typeface="Times New Roman" pitchFamily="18" charset="0"/>
              </a:rPr>
              <a:t>  </a:t>
            </a:r>
            <a:r>
              <a:rPr lang="en-GB" sz="1400" dirty="0" err="1">
                <a:effectLst/>
                <a:cs typeface="Times New Roman" pitchFamily="18" charset="0"/>
              </a:rPr>
              <a:t>Panamericana</a:t>
            </a:r>
            <a:r>
              <a:rPr lang="en-GB" sz="1400" dirty="0">
                <a:effectLst/>
                <a:cs typeface="Times New Roman" pitchFamily="18" charset="0"/>
              </a:rPr>
              <a:t>, </a:t>
            </a:r>
            <a:r>
              <a:rPr lang="en-GB" sz="1400" b="1" dirty="0">
                <a:effectLst/>
                <a:cs typeface="Times New Roman" pitchFamily="18" charset="0"/>
              </a:rPr>
              <a:t>2009</a:t>
            </a:r>
            <a:r>
              <a:rPr lang="en-GB" sz="140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effectLst/>
                <a:cs typeface="Times New Roman" pitchFamily="18" charset="0"/>
              </a:rPr>
              <a:t> Fox S.I. </a:t>
            </a:r>
            <a:r>
              <a:rPr lang="en-GB" sz="1400" i="1" dirty="0">
                <a:effectLst/>
                <a:cs typeface="Times New Roman" pitchFamily="18" charset="0"/>
              </a:rPr>
              <a:t>Human Physiology</a:t>
            </a:r>
            <a:r>
              <a:rPr lang="en-GB" sz="1400" dirty="0">
                <a:effectLst/>
                <a:cs typeface="Times New Roman" pitchFamily="18" charset="0"/>
              </a:rPr>
              <a:t>. 10</a:t>
            </a:r>
            <a:r>
              <a:rPr lang="en-GB" sz="1400" baseline="30000" dirty="0">
                <a:effectLst/>
                <a:cs typeface="Times New Roman" pitchFamily="18" charset="0"/>
              </a:rPr>
              <a:t>th</a:t>
            </a:r>
            <a:r>
              <a:rPr lang="en-GB" sz="140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400" b="1" dirty="0">
                <a:effectLst/>
                <a:cs typeface="Times New Roman" pitchFamily="18" charset="0"/>
              </a:rPr>
              <a:t>2008</a:t>
            </a:r>
            <a:r>
              <a:rPr lang="en-GB" sz="140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effectLst/>
                <a:cs typeface="Times New Roman" pitchFamily="18" charset="0"/>
              </a:rPr>
              <a:t> Costanzo L.S. </a:t>
            </a:r>
            <a:r>
              <a:rPr lang="en-GB" sz="1400" i="1" dirty="0">
                <a:effectLst/>
                <a:cs typeface="Times New Roman" pitchFamily="18" charset="0"/>
              </a:rPr>
              <a:t>Physiology</a:t>
            </a:r>
            <a:r>
              <a:rPr lang="en-GB" sz="1400" dirty="0">
                <a:effectLst/>
                <a:cs typeface="Times New Roman" pitchFamily="18" charset="0"/>
              </a:rPr>
              <a:t>. 3</a:t>
            </a:r>
            <a:r>
              <a:rPr lang="en-GB" sz="1400" baseline="30000" dirty="0">
                <a:effectLst/>
                <a:cs typeface="Times New Roman" pitchFamily="18" charset="0"/>
              </a:rPr>
              <a:t>er</a:t>
            </a:r>
            <a:r>
              <a:rPr lang="en-GB" sz="1400" dirty="0">
                <a:effectLst/>
                <a:cs typeface="Times New Roman" pitchFamily="18" charset="0"/>
              </a:rPr>
              <a:t> Ed. Saunders Elsevier, </a:t>
            </a:r>
            <a:r>
              <a:rPr lang="en-GB" sz="1400" b="1" dirty="0">
                <a:effectLst/>
                <a:cs typeface="Times New Roman" pitchFamily="18" charset="0"/>
              </a:rPr>
              <a:t>2006</a:t>
            </a:r>
            <a:r>
              <a:rPr lang="en-GB" sz="140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dirty="0">
                <a:effectLst/>
                <a:cs typeface="Times New Roman" pitchFamily="18" charset="0"/>
              </a:rPr>
              <a:t> K. M. Barrett. </a:t>
            </a:r>
            <a:r>
              <a:rPr lang="en-US" i="1" dirty="0">
                <a:effectLst/>
                <a:cs typeface="Times New Roman" pitchFamily="18" charset="0"/>
              </a:rPr>
              <a:t>Gastrointestinal Physiology</a:t>
            </a:r>
            <a:r>
              <a:rPr lang="en-US" dirty="0">
                <a:effectLst/>
                <a:cs typeface="Times New Roman" pitchFamily="18" charset="0"/>
              </a:rPr>
              <a:t>. Lange Physiology Series. McGraw-Hill, </a:t>
            </a:r>
            <a:r>
              <a:rPr lang="en-US" b="1" dirty="0">
                <a:effectLst/>
                <a:cs typeface="Times New Roman" pitchFamily="18" charset="0"/>
              </a:rPr>
              <a:t>2006</a:t>
            </a:r>
            <a:r>
              <a:rPr lang="en-US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dirty="0">
                <a:effectLst/>
                <a:cs typeface="Times New Roman" pitchFamily="18" charset="0"/>
              </a:rPr>
              <a:t> A.C. Guyton, J.E Hall. </a:t>
            </a:r>
            <a:r>
              <a:rPr lang="en-GB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dirty="0">
                <a:effectLst/>
                <a:cs typeface="Times New Roman" pitchFamily="18" charset="0"/>
              </a:rPr>
              <a:t>. 10th Edition W.B.  </a:t>
            </a:r>
            <a:r>
              <a:rPr lang="en-GB" dirty="0" err="1">
                <a:effectLst/>
                <a:cs typeface="Times New Roman" pitchFamily="18" charset="0"/>
              </a:rPr>
              <a:t>Sauders</a:t>
            </a:r>
            <a:r>
              <a:rPr lang="en-GB" dirty="0">
                <a:effectLst/>
                <a:cs typeface="Times New Roman" pitchFamily="18" charset="0"/>
              </a:rPr>
              <a:t> Co., Philadelphia,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dirty="0">
                <a:effectLst/>
                <a:cs typeface="Times New Roman" pitchFamily="18" charset="0"/>
              </a:rPr>
              <a:t>  </a:t>
            </a:r>
            <a:r>
              <a:rPr lang="en-GB" b="1" dirty="0">
                <a:effectLst/>
                <a:cs typeface="Times New Roman" pitchFamily="18" charset="0"/>
              </a:rPr>
              <a:t>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1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dirty="0">
                <a:effectLst/>
                <a:cs typeface="Times New Roman" pitchFamily="18" charset="0"/>
              </a:rPr>
              <a:t> M. </a:t>
            </a:r>
            <a:r>
              <a:rPr lang="en-GB" dirty="0" err="1">
                <a:effectLst/>
                <a:cs typeface="Times New Roman" pitchFamily="18" charset="0"/>
              </a:rPr>
              <a:t>Gershon</a:t>
            </a:r>
            <a:r>
              <a:rPr lang="en-GB" dirty="0">
                <a:effectLst/>
                <a:cs typeface="Times New Roman" pitchFamily="18" charset="0"/>
              </a:rPr>
              <a:t>. </a:t>
            </a:r>
            <a:r>
              <a:rPr lang="en-GB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dirty="0">
                <a:effectLst/>
                <a:cs typeface="Times New Roman" pitchFamily="18" charset="0"/>
              </a:rPr>
              <a:t>. Hospital Practice. </a:t>
            </a:r>
            <a:r>
              <a:rPr lang="en-GB" b="1" dirty="0">
                <a:effectLst/>
                <a:cs typeface="Times New Roman" pitchFamily="18" charset="0"/>
              </a:rPr>
              <a:t>1999</a:t>
            </a:r>
            <a:r>
              <a:rPr lang="en-GB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dirty="0">
                <a:effectLst/>
                <a:cs typeface="Times New Roman" pitchFamily="18" charset="0"/>
              </a:rPr>
              <a:t> L. Wilson-</a:t>
            </a:r>
            <a:r>
              <a:rPr lang="en-GB" dirty="0" err="1">
                <a:effectLst/>
                <a:cs typeface="Times New Roman" pitchFamily="18" charset="0"/>
              </a:rPr>
              <a:t>Pauwels</a:t>
            </a:r>
            <a:r>
              <a:rPr lang="en-GB" dirty="0">
                <a:effectLst/>
                <a:cs typeface="Times New Roman" pitchFamily="18" charset="0"/>
              </a:rPr>
              <a:t>, P.A. Stewart, E.J. </a:t>
            </a:r>
            <a:r>
              <a:rPr lang="en-GB" dirty="0" err="1">
                <a:effectLst/>
                <a:cs typeface="Times New Roman" pitchFamily="18" charset="0"/>
              </a:rPr>
              <a:t>Akesson</a:t>
            </a:r>
            <a:r>
              <a:rPr lang="en-GB" dirty="0">
                <a:effectLst/>
                <a:cs typeface="Times New Roman" pitchFamily="18" charset="0"/>
              </a:rPr>
              <a:t>. </a:t>
            </a:r>
            <a:r>
              <a:rPr lang="en-GB" i="1" dirty="0">
                <a:effectLst/>
                <a:cs typeface="Times New Roman" pitchFamily="18" charset="0"/>
              </a:rPr>
              <a:t>Autonomic Nerves</a:t>
            </a:r>
            <a:r>
              <a:rPr lang="en-GB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b="1" dirty="0">
                <a:effectLst/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dirty="0">
                <a:effectLst/>
              </a:rPr>
              <a:t> R.A. </a:t>
            </a:r>
            <a:r>
              <a:rPr lang="es-ES_tradnl" sz="1400" dirty="0" err="1">
                <a:effectLst/>
              </a:rPr>
              <a:t>Bowen</a:t>
            </a:r>
            <a:r>
              <a:rPr lang="es-ES_tradnl" sz="1400" dirty="0">
                <a:effectLst/>
              </a:rPr>
              <a:t>. </a:t>
            </a:r>
            <a:r>
              <a:rPr lang="es-ES_tradnl" sz="1400" dirty="0" err="1">
                <a:effectLst/>
              </a:rPr>
              <a:t>Biomedical</a:t>
            </a:r>
            <a:r>
              <a:rPr lang="es-ES_tradnl" sz="1400" dirty="0">
                <a:effectLst/>
              </a:rPr>
              <a:t> </a:t>
            </a:r>
            <a:r>
              <a:rPr lang="es-ES_tradnl" sz="1400" dirty="0" err="1">
                <a:effectLst/>
              </a:rPr>
              <a:t>Sciences</a:t>
            </a:r>
            <a:r>
              <a:rPr lang="es-ES_tradnl" sz="1400" dirty="0">
                <a:effectLst/>
              </a:rPr>
              <a:t>. </a:t>
            </a:r>
            <a:r>
              <a:rPr lang="es-ES_tradnl" sz="1400" i="1" dirty="0" err="1">
                <a:effectLst/>
              </a:rPr>
              <a:t>Digestive</a:t>
            </a:r>
            <a:r>
              <a:rPr lang="es-ES_tradnl" sz="1400" i="1" dirty="0">
                <a:effectLst/>
              </a:rPr>
              <a:t> </a:t>
            </a:r>
            <a:r>
              <a:rPr lang="es-ES_tradnl" sz="1400" i="1" dirty="0" err="1">
                <a:effectLst/>
              </a:rPr>
              <a:t>System</a:t>
            </a:r>
            <a:r>
              <a:rPr lang="es-ES_tradnl" sz="1400" dirty="0">
                <a:effectLst/>
              </a:rPr>
              <a:t>. Colorado </a:t>
            </a:r>
            <a:r>
              <a:rPr lang="es-ES_tradnl" sz="1400" dirty="0" err="1">
                <a:effectLst/>
              </a:rPr>
              <a:t>State</a:t>
            </a:r>
            <a:r>
              <a:rPr lang="es-ES_tradnl" sz="1400" dirty="0">
                <a:effectLst/>
              </a:rPr>
              <a:t> </a:t>
            </a:r>
            <a:r>
              <a:rPr lang="es-ES_tradnl" sz="1400" dirty="0" err="1">
                <a:effectLst/>
              </a:rPr>
              <a:t>University</a:t>
            </a:r>
            <a:r>
              <a:rPr lang="es-ES_tradnl" sz="1400" dirty="0">
                <a:effectLst/>
              </a:rPr>
              <a:t>, </a:t>
            </a:r>
            <a:r>
              <a:rPr lang="es-ES_tradnl" sz="1400" b="1" dirty="0">
                <a:effectLst/>
              </a:rPr>
              <a:t>2006.</a:t>
            </a:r>
            <a:r>
              <a:rPr lang="es-ES_tradnl" sz="140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>
                <a:effectLst/>
              </a:rPr>
              <a:t>  Disponible en: </a:t>
            </a:r>
            <a:r>
              <a:rPr lang="es-ES_tradnl" dirty="0">
                <a:effectLst/>
                <a:hlinkClick r:id="rId2"/>
              </a:rPr>
              <a:t>http://arbl.cvmbs.colostate.edu/hbooks/pathphys/digestion/index.html</a:t>
            </a:r>
            <a:endParaRPr lang="es-ES_tradnl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dirty="0">
                <a:effectLst/>
              </a:rPr>
              <a:t> </a:t>
            </a:r>
            <a:r>
              <a:rPr lang="es-ES_tradnl" sz="1400" i="1" dirty="0" err="1">
                <a:effectLst/>
              </a:rPr>
              <a:t>The</a:t>
            </a:r>
            <a:r>
              <a:rPr lang="es-ES_tradnl" sz="1400" i="1" dirty="0">
                <a:effectLst/>
              </a:rPr>
              <a:t> </a:t>
            </a:r>
            <a:r>
              <a:rPr lang="es-ES_tradnl" sz="1400" i="1" dirty="0" err="1">
                <a:effectLst/>
              </a:rPr>
              <a:t>Inner</a:t>
            </a:r>
            <a:r>
              <a:rPr lang="es-ES_tradnl" sz="1400" i="1" dirty="0">
                <a:effectLst/>
              </a:rPr>
              <a:t> </a:t>
            </a:r>
            <a:r>
              <a:rPr lang="es-ES_tradnl" sz="1400" i="1" dirty="0" err="1">
                <a:effectLst/>
              </a:rPr>
              <a:t>Tube</a:t>
            </a:r>
            <a:r>
              <a:rPr lang="es-ES_tradnl" sz="1400" i="1" dirty="0">
                <a:effectLst/>
              </a:rPr>
              <a:t> of </a:t>
            </a:r>
            <a:r>
              <a:rPr lang="es-ES_tradnl" sz="1400" i="1" dirty="0" err="1">
                <a:effectLst/>
              </a:rPr>
              <a:t>Life</a:t>
            </a:r>
            <a:r>
              <a:rPr lang="es-ES_tradnl" sz="1400" dirty="0">
                <a:effectLst/>
              </a:rPr>
              <a:t>. </a:t>
            </a:r>
            <a:r>
              <a:rPr lang="es-ES_tradnl" sz="1400" dirty="0" err="1">
                <a:effectLst/>
              </a:rPr>
              <a:t>Special</a:t>
            </a:r>
            <a:r>
              <a:rPr lang="es-ES_tradnl" sz="1400" dirty="0">
                <a:effectLst/>
              </a:rPr>
              <a:t> </a:t>
            </a:r>
            <a:r>
              <a:rPr lang="es-ES_tradnl" sz="1400" dirty="0" err="1">
                <a:effectLst/>
              </a:rPr>
              <a:t>Collection</a:t>
            </a:r>
            <a:r>
              <a:rPr lang="es-ES_tradnl" sz="1400" dirty="0">
                <a:effectLst/>
              </a:rPr>
              <a:t>  </a:t>
            </a:r>
            <a:r>
              <a:rPr lang="es-ES_tradnl" sz="1400" dirty="0" err="1">
                <a:effectLst/>
              </a:rPr>
              <a:t>Science</a:t>
            </a:r>
            <a:r>
              <a:rPr lang="es-ES_tradnl" sz="1400" dirty="0">
                <a:effectLst/>
              </a:rPr>
              <a:t> 307: 1914 </a:t>
            </a:r>
            <a:r>
              <a:rPr lang="es-ES_tradnl" sz="1400" b="1" dirty="0">
                <a:effectLst/>
              </a:rPr>
              <a:t>2005</a:t>
            </a:r>
            <a:r>
              <a:rPr lang="es-ES_tradnl" sz="140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>
                <a:effectLst/>
              </a:rPr>
              <a:t>  </a:t>
            </a:r>
            <a:r>
              <a:rPr lang="es-ES_tradnl" dirty="0">
                <a:effectLst/>
                <a:hlinkClick r:id="rId3"/>
              </a:rPr>
              <a:t>http://www.sciencemag.org/cgi/content/summary/sci;307/5717/1895</a:t>
            </a:r>
            <a:endParaRPr lang="es-ES_tradnl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dirty="0">
              <a:effectLst/>
            </a:endParaRPr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img9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5" r="12922" b="34112"/>
          <a:stretch/>
        </p:blipFill>
        <p:spPr>
          <a:xfrm>
            <a:off x="1243922" y="2370682"/>
            <a:ext cx="5926135" cy="203426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2935288" y="1844675"/>
            <a:ext cx="1322387" cy="641350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Aplicación </a:t>
            </a:r>
          </a:p>
          <a:p>
            <a:r>
              <a:rPr lang="es-ES" sz="1800">
                <a:effectLst/>
              </a:rPr>
              <a:t>presión</a:t>
            </a:r>
          </a:p>
        </p:txBody>
      </p:sp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4356100" y="5373688"/>
            <a:ext cx="1444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171" name="Text Box 11"/>
          <p:cNvSpPr txBox="1">
            <a:spLocks noChangeArrowheads="1"/>
          </p:cNvSpPr>
          <p:nvPr/>
        </p:nvSpPr>
        <p:spPr bwMode="auto">
          <a:xfrm>
            <a:off x="2743200" y="1125538"/>
            <a:ext cx="3656013" cy="495300"/>
          </a:xfrm>
          <a:prstGeom prst="rect">
            <a:avLst/>
          </a:prstGeom>
          <a:solidFill>
            <a:srgbClr val="B9E5C7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“LEY DEL INTESTINO”</a:t>
            </a:r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755650" y="765175"/>
            <a:ext cx="12954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2174" name="Text Box 14"/>
          <p:cNvSpPr txBox="1">
            <a:spLocks noChangeArrowheads="1"/>
          </p:cNvSpPr>
          <p:nvPr/>
        </p:nvSpPr>
        <p:spPr bwMode="auto">
          <a:xfrm>
            <a:off x="4773613" y="5507038"/>
            <a:ext cx="2930525" cy="730250"/>
          </a:xfrm>
          <a:prstGeom prst="rect">
            <a:avLst/>
          </a:prstGeom>
          <a:solidFill>
            <a:srgbClr val="CCFF33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/>
              </a:rPr>
              <a:t>Contracción por detrás</a:t>
            </a:r>
          </a:p>
          <a:p>
            <a:r>
              <a:rPr lang="es-ES_tradnl" sz="2000">
                <a:effectLst/>
              </a:rPr>
              <a:t>Relajación por delante</a:t>
            </a:r>
          </a:p>
        </p:txBody>
      </p:sp>
      <p:sp>
        <p:nvSpPr>
          <p:cNvPr id="92175" name="Text Box 15"/>
          <p:cNvSpPr txBox="1">
            <a:spLocks noChangeArrowheads="1"/>
          </p:cNvSpPr>
          <p:nvPr/>
        </p:nvSpPr>
        <p:spPr bwMode="auto">
          <a:xfrm>
            <a:off x="6399213" y="1136545"/>
            <a:ext cx="20201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 err="1">
                <a:effectLst/>
              </a:rPr>
              <a:t>Bayliss</a:t>
            </a:r>
            <a:r>
              <a:rPr lang="es-ES_tradnl" sz="1600" b="1" dirty="0">
                <a:effectLst/>
              </a:rPr>
              <a:t> y </a:t>
            </a:r>
            <a:r>
              <a:rPr lang="es-ES_tradnl" sz="1600" b="1" dirty="0" err="1">
                <a:effectLst/>
              </a:rPr>
              <a:t>Starling</a:t>
            </a:r>
            <a:r>
              <a:rPr lang="es-ES_tradnl" sz="1600" b="1" dirty="0">
                <a:effectLst/>
              </a:rPr>
              <a:t> </a:t>
            </a:r>
            <a:endParaRPr lang="es-ES_tradnl" sz="1600" b="1" dirty="0" smtClean="0">
              <a:effectLst/>
            </a:endParaRPr>
          </a:p>
          <a:p>
            <a:r>
              <a:rPr lang="es-ES_tradnl" sz="1600" b="1" dirty="0" smtClean="0">
                <a:effectLst/>
              </a:rPr>
              <a:t>1899</a:t>
            </a:r>
            <a:endParaRPr lang="es-ES_tradnl" sz="1600" b="1" dirty="0">
              <a:effectLst/>
            </a:endParaRPr>
          </a:p>
        </p:txBody>
      </p:sp>
      <p:sp>
        <p:nvSpPr>
          <p:cNvPr id="92177" name="Line 17"/>
          <p:cNvSpPr>
            <a:spLocks noChangeShapeType="1"/>
          </p:cNvSpPr>
          <p:nvPr/>
        </p:nvSpPr>
        <p:spPr bwMode="auto">
          <a:xfrm>
            <a:off x="4572000" y="1844675"/>
            <a:ext cx="0" cy="374491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567577" y="4437111"/>
            <a:ext cx="1882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Distensión</a:t>
            </a:r>
          </a:p>
          <a:p>
            <a:r>
              <a:rPr lang="es-VE" sz="2400" dirty="0" smtClean="0"/>
              <a:t>ESTÍMULO</a:t>
            </a:r>
            <a:endParaRPr lang="es-VE" sz="2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755317" y="4470211"/>
            <a:ext cx="16401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Respuesta</a:t>
            </a:r>
          </a:p>
          <a:p>
            <a:r>
              <a:rPr lang="es-VE" sz="2400" dirty="0" smtClean="0"/>
              <a:t>REFLEJA</a:t>
            </a:r>
            <a:endParaRPr lang="es-VE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7092280" y="3423155"/>
            <a:ext cx="1672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AVANCE</a:t>
            </a:r>
            <a:endParaRPr lang="es-VE" sz="2800" dirty="0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742113" y="5238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6443663" y="4365104"/>
            <a:ext cx="0" cy="2880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4" grpId="0" animBg="1"/>
      <p:bldP spid="2" grpId="0"/>
      <p:bldP spid="13" grpId="0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3" b="7310"/>
          <a:stretch>
            <a:fillRect/>
          </a:stretch>
        </p:blipFill>
        <p:spPr>
          <a:xfrm>
            <a:off x="755650" y="1154113"/>
            <a:ext cx="7632700" cy="4568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4215" name="Oval 7"/>
          <p:cNvSpPr>
            <a:spLocks noChangeArrowheads="1"/>
          </p:cNvSpPr>
          <p:nvPr/>
        </p:nvSpPr>
        <p:spPr bwMode="auto">
          <a:xfrm>
            <a:off x="5580063" y="2986088"/>
            <a:ext cx="720725" cy="15128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16" name="Oval 8"/>
          <p:cNvSpPr>
            <a:spLocks noChangeArrowheads="1"/>
          </p:cNvSpPr>
          <p:nvPr/>
        </p:nvSpPr>
        <p:spPr bwMode="auto">
          <a:xfrm>
            <a:off x="1403350" y="2843213"/>
            <a:ext cx="1657350" cy="22320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468313" y="4581525"/>
            <a:ext cx="1277937" cy="425450"/>
          </a:xfrm>
          <a:prstGeom prst="rect">
            <a:avLst/>
          </a:prstGeom>
          <a:solidFill>
            <a:srgbClr val="99FF33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>
                <a:effectLst/>
              </a:rPr>
              <a:t>AVANCE</a:t>
            </a:r>
          </a:p>
        </p:txBody>
      </p:sp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3492500" y="5003800"/>
            <a:ext cx="280828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2987675" y="5013176"/>
            <a:ext cx="2390775" cy="730250"/>
          </a:xfrm>
          <a:prstGeom prst="rect">
            <a:avLst/>
          </a:prstGeom>
          <a:solidFill>
            <a:srgbClr val="B9E5C7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PERISTALTISMO</a:t>
            </a:r>
          </a:p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Reflejo Local</a:t>
            </a:r>
          </a:p>
        </p:txBody>
      </p:sp>
      <p:sp>
        <p:nvSpPr>
          <p:cNvPr id="94222" name="Rectangle 14"/>
          <p:cNvSpPr>
            <a:spLocks noChangeArrowheads="1"/>
          </p:cNvSpPr>
          <p:nvPr/>
        </p:nvSpPr>
        <p:spPr bwMode="auto">
          <a:xfrm>
            <a:off x="7885113" y="3490913"/>
            <a:ext cx="1150937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7092950" y="3622675"/>
            <a:ext cx="11493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EXTREMO 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PROXIMAL</a:t>
            </a:r>
          </a:p>
        </p:txBody>
      </p:sp>
      <p:sp>
        <p:nvSpPr>
          <p:cNvPr id="94225" name="Text Box 17"/>
          <p:cNvSpPr txBox="1">
            <a:spLocks noChangeArrowheads="1"/>
          </p:cNvSpPr>
          <p:nvPr/>
        </p:nvSpPr>
        <p:spPr bwMode="auto">
          <a:xfrm>
            <a:off x="5795963" y="4941888"/>
            <a:ext cx="2533650" cy="944562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¡Persiste respuesta</a:t>
            </a:r>
          </a:p>
          <a:p>
            <a:pPr algn="l"/>
            <a:r>
              <a:rPr lang="es-ES" sz="1800">
                <a:effectLst/>
              </a:rPr>
              <a:t>después de cortar </a:t>
            </a:r>
          </a:p>
          <a:p>
            <a:pPr algn="l"/>
            <a:r>
              <a:rPr lang="es-ES" sz="1800">
                <a:effectLst/>
              </a:rPr>
              <a:t>inervación extrínseca!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742113" y="5238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42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42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5" grpId="0" animBg="1"/>
      <p:bldP spid="94216" grpId="0" animBg="1"/>
      <p:bldP spid="94217" grpId="0" animBg="1"/>
      <p:bldP spid="94220" grpId="0" animBg="1"/>
      <p:bldP spid="9422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img1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1800" y="503238"/>
            <a:ext cx="57404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1763713" y="476250"/>
            <a:ext cx="2232025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1732881" y="748349"/>
            <a:ext cx="2232025" cy="808037"/>
          </a:xfrm>
          <a:prstGeom prst="rect">
            <a:avLst/>
          </a:prstGeom>
          <a:solidFill>
            <a:srgbClr val="B9E5C7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effectLst/>
              </a:rPr>
              <a:t>Arco reflejo local</a:t>
            </a:r>
          </a:p>
          <a:p>
            <a:pPr>
              <a:spcBef>
                <a:spcPct val="50000"/>
              </a:spcBef>
            </a:pPr>
            <a:r>
              <a:rPr lang="es-ES" sz="1800">
                <a:effectLst/>
              </a:rPr>
              <a:t>PERISTALTISMO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9001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12128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5244" name="Text Box 12"/>
          <p:cNvSpPr txBox="1">
            <a:spLocks noChangeArrowheads="1"/>
          </p:cNvSpPr>
          <p:nvPr/>
        </p:nvSpPr>
        <p:spPr bwMode="auto">
          <a:xfrm>
            <a:off x="7358543" y="184150"/>
            <a:ext cx="169703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sp>
        <p:nvSpPr>
          <p:cNvPr id="95247" name="Rectangle 15"/>
          <p:cNvSpPr>
            <a:spLocks noChangeArrowheads="1"/>
          </p:cNvSpPr>
          <p:nvPr/>
        </p:nvSpPr>
        <p:spPr bwMode="auto">
          <a:xfrm>
            <a:off x="6443663" y="3429000"/>
            <a:ext cx="1008062" cy="4318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6443663" y="2708275"/>
            <a:ext cx="1008062" cy="504825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49" name="Rectangle 17"/>
          <p:cNvSpPr>
            <a:spLocks noChangeArrowheads="1"/>
          </p:cNvSpPr>
          <p:nvPr/>
        </p:nvSpPr>
        <p:spPr bwMode="auto">
          <a:xfrm>
            <a:off x="4067175" y="5734050"/>
            <a:ext cx="1728788" cy="50323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99430" y="4637167"/>
            <a:ext cx="1585690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ADELANTE</a:t>
            </a:r>
            <a:endParaRPr lang="es-VE" sz="2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410527" y="981771"/>
            <a:ext cx="1074333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ATRAS</a:t>
            </a:r>
            <a:endParaRPr lang="es-V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animBg="1"/>
      <p:bldP spid="95247" grpId="0" animBg="1"/>
      <p:bldP spid="95248" grpId="0" animBg="1"/>
      <p:bldP spid="95249" grpId="0" animBg="1"/>
      <p:bldP spid="2" grpId="0" animBg="1"/>
      <p:bldP spid="1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img1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05" b="14098"/>
          <a:stretch>
            <a:fillRect/>
          </a:stretch>
        </p:blipFill>
        <p:spPr>
          <a:xfrm>
            <a:off x="1619250" y="188913"/>
            <a:ext cx="4465638" cy="6264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6084888" y="2546350"/>
            <a:ext cx="2232025" cy="1763713"/>
          </a:xfrm>
          <a:prstGeom prst="rect">
            <a:avLst/>
          </a:prstGeom>
          <a:solidFill>
            <a:srgbClr val="B9E5C7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effectLst/>
              </a:rPr>
              <a:t>Arco reflejo local</a:t>
            </a:r>
          </a:p>
          <a:p>
            <a:pPr>
              <a:spcBef>
                <a:spcPct val="50000"/>
              </a:spcBef>
            </a:pPr>
            <a:r>
              <a:rPr lang="es-ES" sz="2400">
                <a:effectLst/>
              </a:rPr>
              <a:t>Reflejo Polisináptico</a:t>
            </a:r>
          </a:p>
        </p:txBody>
      </p:sp>
      <p:sp>
        <p:nvSpPr>
          <p:cNvPr id="96268" name="Freeform 12"/>
          <p:cNvSpPr>
            <a:spLocks/>
          </p:cNvSpPr>
          <p:nvPr/>
        </p:nvSpPr>
        <p:spPr bwMode="auto">
          <a:xfrm>
            <a:off x="4067402" y="1844675"/>
            <a:ext cx="936625" cy="1368425"/>
          </a:xfrm>
          <a:custGeom>
            <a:avLst/>
            <a:gdLst>
              <a:gd name="T0" fmla="*/ 0 w 575"/>
              <a:gd name="T1" fmla="*/ 953 h 953"/>
              <a:gd name="T2" fmla="*/ 499 w 575"/>
              <a:gd name="T3" fmla="*/ 680 h 953"/>
              <a:gd name="T4" fmla="*/ 453 w 575"/>
              <a:gd name="T5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5" h="953">
                <a:moveTo>
                  <a:pt x="0" y="953"/>
                </a:moveTo>
                <a:cubicBezTo>
                  <a:pt x="211" y="896"/>
                  <a:pt x="423" y="839"/>
                  <a:pt x="499" y="680"/>
                </a:cubicBezTo>
                <a:cubicBezTo>
                  <a:pt x="575" y="521"/>
                  <a:pt x="514" y="260"/>
                  <a:pt x="453" y="0"/>
                </a:cubicBezTo>
              </a:path>
            </a:pathLst>
          </a:custGeom>
          <a:noFill/>
          <a:ln w="38100" cmpd="sng">
            <a:solidFill>
              <a:srgbClr val="E80074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6269" name="Freeform 13"/>
          <p:cNvSpPr>
            <a:spLocks/>
          </p:cNvSpPr>
          <p:nvPr/>
        </p:nvSpPr>
        <p:spPr bwMode="auto">
          <a:xfrm>
            <a:off x="4067402" y="3321050"/>
            <a:ext cx="1033462" cy="1511300"/>
          </a:xfrm>
          <a:custGeom>
            <a:avLst/>
            <a:gdLst>
              <a:gd name="T0" fmla="*/ 0 w 651"/>
              <a:gd name="T1" fmla="*/ 0 h 952"/>
              <a:gd name="T2" fmla="*/ 545 w 651"/>
              <a:gd name="T3" fmla="*/ 181 h 952"/>
              <a:gd name="T4" fmla="*/ 635 w 651"/>
              <a:gd name="T5" fmla="*/ 952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52">
                <a:moveTo>
                  <a:pt x="0" y="0"/>
                </a:moveTo>
                <a:cubicBezTo>
                  <a:pt x="219" y="11"/>
                  <a:pt x="439" y="22"/>
                  <a:pt x="545" y="181"/>
                </a:cubicBezTo>
                <a:cubicBezTo>
                  <a:pt x="651" y="340"/>
                  <a:pt x="643" y="646"/>
                  <a:pt x="635" y="952"/>
                </a:cubicBezTo>
              </a:path>
            </a:pathLst>
          </a:custGeom>
          <a:noFill/>
          <a:ln w="38100" cmpd="sng">
            <a:solidFill>
              <a:srgbClr val="3333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6270" name="Text Box 14"/>
          <p:cNvSpPr txBox="1">
            <a:spLocks noChangeArrowheads="1"/>
          </p:cNvSpPr>
          <p:nvPr/>
        </p:nvSpPr>
        <p:spPr bwMode="auto">
          <a:xfrm>
            <a:off x="539750" y="404813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6273" name="Rectangle 17"/>
          <p:cNvSpPr>
            <a:spLocks noChangeArrowheads="1"/>
          </p:cNvSpPr>
          <p:nvPr/>
        </p:nvSpPr>
        <p:spPr bwMode="auto">
          <a:xfrm>
            <a:off x="1835150" y="6092825"/>
            <a:ext cx="15128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4" name="Oval 18"/>
          <p:cNvSpPr>
            <a:spLocks noChangeArrowheads="1"/>
          </p:cNvSpPr>
          <p:nvPr/>
        </p:nvSpPr>
        <p:spPr bwMode="auto">
          <a:xfrm>
            <a:off x="1403350" y="476250"/>
            <a:ext cx="1295400" cy="7191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5" name="Text Box 19"/>
          <p:cNvSpPr txBox="1">
            <a:spLocks noChangeArrowheads="1"/>
          </p:cNvSpPr>
          <p:nvPr/>
        </p:nvSpPr>
        <p:spPr bwMode="auto">
          <a:xfrm>
            <a:off x="4356100" y="6021388"/>
            <a:ext cx="149066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00FF"/>
                </a:solidFill>
                <a:effectLst/>
              </a:rPr>
              <a:t>Adelante</a:t>
            </a:r>
          </a:p>
        </p:txBody>
      </p:sp>
      <p:sp>
        <p:nvSpPr>
          <p:cNvPr id="96276" name="Text Box 20"/>
          <p:cNvSpPr txBox="1">
            <a:spLocks noChangeArrowheads="1"/>
          </p:cNvSpPr>
          <p:nvPr/>
        </p:nvSpPr>
        <p:spPr bwMode="auto">
          <a:xfrm>
            <a:off x="4211638" y="260350"/>
            <a:ext cx="102711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A50021"/>
                </a:solidFill>
                <a:effectLst/>
              </a:rPr>
              <a:t>Atrás</a:t>
            </a:r>
          </a:p>
        </p:txBody>
      </p:sp>
      <p:sp>
        <p:nvSpPr>
          <p:cNvPr id="96277" name="Rectangle 21"/>
          <p:cNvSpPr>
            <a:spLocks noChangeArrowheads="1"/>
          </p:cNvSpPr>
          <p:nvPr/>
        </p:nvSpPr>
        <p:spPr bwMode="auto">
          <a:xfrm>
            <a:off x="2700338" y="0"/>
            <a:ext cx="1223962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8" name="Text Box 22"/>
          <p:cNvSpPr txBox="1">
            <a:spLocks noChangeArrowheads="1"/>
          </p:cNvSpPr>
          <p:nvPr/>
        </p:nvSpPr>
        <p:spPr bwMode="auto">
          <a:xfrm>
            <a:off x="2700338" y="333375"/>
            <a:ext cx="1397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circular</a:t>
            </a:r>
          </a:p>
        </p:txBody>
      </p:sp>
      <p:sp>
        <p:nvSpPr>
          <p:cNvPr id="96260" name="Oval 4"/>
          <p:cNvSpPr>
            <a:spLocks noChangeArrowheads="1"/>
          </p:cNvSpPr>
          <p:nvPr/>
        </p:nvSpPr>
        <p:spPr bwMode="auto">
          <a:xfrm>
            <a:off x="2627313" y="260350"/>
            <a:ext cx="1368425" cy="647700"/>
          </a:xfrm>
          <a:prstGeom prst="ellipse">
            <a:avLst/>
          </a:prstGeom>
          <a:noFill/>
          <a:ln w="28575">
            <a:solidFill>
              <a:srgbClr val="E8007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9" name="Rectangle 23"/>
          <p:cNvSpPr>
            <a:spLocks noChangeArrowheads="1"/>
          </p:cNvSpPr>
          <p:nvPr/>
        </p:nvSpPr>
        <p:spPr bwMode="auto">
          <a:xfrm>
            <a:off x="3276600" y="5949950"/>
            <a:ext cx="1008063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80" name="Text Box 24"/>
          <p:cNvSpPr txBox="1">
            <a:spLocks noChangeArrowheads="1"/>
          </p:cNvSpPr>
          <p:nvPr/>
        </p:nvSpPr>
        <p:spPr bwMode="auto">
          <a:xfrm>
            <a:off x="3059113" y="5949950"/>
            <a:ext cx="12557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circular</a:t>
            </a:r>
          </a:p>
        </p:txBody>
      </p:sp>
      <p:sp>
        <p:nvSpPr>
          <p:cNvPr id="96261" name="Oval 5"/>
          <p:cNvSpPr>
            <a:spLocks noChangeArrowheads="1"/>
          </p:cNvSpPr>
          <p:nvPr/>
        </p:nvSpPr>
        <p:spPr bwMode="auto">
          <a:xfrm>
            <a:off x="2987675" y="5949950"/>
            <a:ext cx="1223963" cy="576263"/>
          </a:xfrm>
          <a:prstGeom prst="ellips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81" name="Text Box 25"/>
          <p:cNvSpPr txBox="1">
            <a:spLocks noChangeArrowheads="1"/>
          </p:cNvSpPr>
          <p:nvPr/>
        </p:nvSpPr>
        <p:spPr bwMode="auto">
          <a:xfrm>
            <a:off x="6732588" y="5492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sp>
        <p:nvSpPr>
          <p:cNvPr id="96283" name="Text Box 27"/>
          <p:cNvSpPr txBox="1">
            <a:spLocks noChangeArrowheads="1"/>
          </p:cNvSpPr>
          <p:nvPr/>
        </p:nvSpPr>
        <p:spPr bwMode="auto">
          <a:xfrm>
            <a:off x="1376363" y="3670300"/>
            <a:ext cx="344487" cy="366713"/>
          </a:xfrm>
          <a:prstGeom prst="rect">
            <a:avLst/>
          </a:prstGeom>
          <a:solidFill>
            <a:srgbClr val="9ADAAE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96284" name="Text Box 28"/>
          <p:cNvSpPr txBox="1">
            <a:spLocks noChangeArrowheads="1"/>
          </p:cNvSpPr>
          <p:nvPr/>
        </p:nvSpPr>
        <p:spPr bwMode="auto">
          <a:xfrm>
            <a:off x="1601788" y="3062288"/>
            <a:ext cx="381000" cy="366712"/>
          </a:xfrm>
          <a:prstGeom prst="rect">
            <a:avLst/>
          </a:prstGeom>
          <a:solidFill>
            <a:srgbClr val="9ADAAE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96285" name="Text Box 29"/>
          <p:cNvSpPr txBox="1">
            <a:spLocks noChangeArrowheads="1"/>
          </p:cNvSpPr>
          <p:nvPr/>
        </p:nvSpPr>
        <p:spPr bwMode="auto">
          <a:xfrm>
            <a:off x="1908175" y="2133600"/>
            <a:ext cx="381000" cy="366713"/>
          </a:xfrm>
          <a:prstGeom prst="rect">
            <a:avLst/>
          </a:prstGeom>
          <a:solidFill>
            <a:srgbClr val="9ADAAE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96286" name="Text Box 30"/>
          <p:cNvSpPr txBox="1">
            <a:spLocks noChangeArrowheads="1"/>
          </p:cNvSpPr>
          <p:nvPr/>
        </p:nvSpPr>
        <p:spPr bwMode="auto">
          <a:xfrm>
            <a:off x="1692275" y="1268413"/>
            <a:ext cx="381000" cy="366712"/>
          </a:xfrm>
          <a:prstGeom prst="rect">
            <a:avLst/>
          </a:prstGeom>
          <a:solidFill>
            <a:srgbClr val="9ADAAE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96287" name="Text Box 31"/>
          <p:cNvSpPr txBox="1">
            <a:spLocks noChangeArrowheads="1"/>
          </p:cNvSpPr>
          <p:nvPr/>
        </p:nvSpPr>
        <p:spPr bwMode="auto">
          <a:xfrm>
            <a:off x="1763713" y="549275"/>
            <a:ext cx="381000" cy="366713"/>
          </a:xfrm>
          <a:prstGeom prst="rect">
            <a:avLst/>
          </a:prstGeom>
          <a:solidFill>
            <a:srgbClr val="9ADAAE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5.</a:t>
            </a:r>
          </a:p>
        </p:txBody>
      </p:sp>
      <p:sp>
        <p:nvSpPr>
          <p:cNvPr id="96288" name="Text Box 32"/>
          <p:cNvSpPr txBox="1">
            <a:spLocks noChangeArrowheads="1"/>
          </p:cNvSpPr>
          <p:nvPr/>
        </p:nvSpPr>
        <p:spPr bwMode="auto">
          <a:xfrm>
            <a:off x="2124075" y="4076700"/>
            <a:ext cx="381000" cy="366713"/>
          </a:xfrm>
          <a:prstGeom prst="rect">
            <a:avLst/>
          </a:prstGeom>
          <a:solidFill>
            <a:srgbClr val="9ADAAE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96289" name="Text Box 33"/>
          <p:cNvSpPr txBox="1">
            <a:spLocks noChangeArrowheads="1"/>
          </p:cNvSpPr>
          <p:nvPr/>
        </p:nvSpPr>
        <p:spPr bwMode="auto">
          <a:xfrm>
            <a:off x="1979613" y="5084763"/>
            <a:ext cx="381000" cy="366712"/>
          </a:xfrm>
          <a:prstGeom prst="rect">
            <a:avLst/>
          </a:prstGeom>
          <a:solidFill>
            <a:srgbClr val="9ADAAE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96290" name="Text Box 34"/>
          <p:cNvSpPr txBox="1">
            <a:spLocks noChangeArrowheads="1"/>
          </p:cNvSpPr>
          <p:nvPr/>
        </p:nvSpPr>
        <p:spPr bwMode="auto">
          <a:xfrm>
            <a:off x="2339975" y="6021388"/>
            <a:ext cx="381000" cy="366712"/>
          </a:xfrm>
          <a:prstGeom prst="rect">
            <a:avLst/>
          </a:prstGeom>
          <a:solidFill>
            <a:srgbClr val="9ADAAE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5.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9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1" dur="2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6" dur="2000"/>
                                        <p:tgtEl>
                                          <p:spTgt spid="9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8" grpId="0" animBg="1"/>
      <p:bldP spid="96268" grpId="1" animBg="1"/>
      <p:bldP spid="96269" grpId="0" animBg="1"/>
      <p:bldP spid="96275" grpId="0" animBg="1"/>
      <p:bldP spid="96276" grpId="0" animBg="1"/>
      <p:bldP spid="96260" grpId="0" animBg="1"/>
      <p:bldP spid="96260" grpId="1" animBg="1"/>
      <p:bldP spid="96261" grpId="0" animBg="1"/>
      <p:bldP spid="96261" grpId="1" animBg="1"/>
      <p:bldP spid="96283" grpId="0" animBg="1"/>
      <p:bldP spid="96284" grpId="0" animBg="1"/>
      <p:bldP spid="96285" grpId="0" animBg="1"/>
      <p:bldP spid="96286" grpId="0" animBg="1"/>
      <p:bldP spid="96287" grpId="0" animBg="1"/>
      <p:bldP spid="96288" grpId="0" animBg="1"/>
      <p:bldP spid="96289" grpId="0" animBg="1"/>
      <p:bldP spid="9629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 descr="regulacion neural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9" t="25607" r="7330" b="29869"/>
          <a:stretch>
            <a:fillRect/>
          </a:stretch>
        </p:blipFill>
        <p:spPr bwMode="auto">
          <a:xfrm>
            <a:off x="2062038" y="2492375"/>
            <a:ext cx="5329238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7031013" y="908050"/>
            <a:ext cx="167481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/>
              </a:rPr>
              <a:t>Integración </a:t>
            </a:r>
          </a:p>
          <a:p>
            <a:r>
              <a:rPr lang="es-ES_tradnl" sz="2000">
                <a:effectLst/>
              </a:rPr>
              <a:t>nerviosa</a:t>
            </a:r>
          </a:p>
        </p:txBody>
      </p:sp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6957888" y="4222750"/>
            <a:ext cx="6477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5" name="Text Box 15"/>
          <p:cNvSpPr txBox="1">
            <a:spLocks noChangeArrowheads="1"/>
          </p:cNvSpPr>
          <p:nvPr/>
        </p:nvSpPr>
        <p:spPr bwMode="auto">
          <a:xfrm>
            <a:off x="4632063" y="3360579"/>
            <a:ext cx="309700" cy="338554"/>
          </a:xfrm>
          <a:prstGeom prst="rect">
            <a:avLst/>
          </a:prstGeom>
          <a:solidFill>
            <a:srgbClr val="8989FF"/>
          </a:solidFill>
          <a:ln w="952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33137" name="Text Box 17"/>
          <p:cNvSpPr txBox="1">
            <a:spLocks noChangeArrowheads="1"/>
          </p:cNvSpPr>
          <p:nvPr/>
        </p:nvSpPr>
        <p:spPr bwMode="auto">
          <a:xfrm>
            <a:off x="2339091" y="3511342"/>
            <a:ext cx="311150" cy="338554"/>
          </a:xfrm>
          <a:prstGeom prst="rect">
            <a:avLst/>
          </a:prstGeom>
          <a:solidFill>
            <a:srgbClr val="FF99CC"/>
          </a:solidFill>
          <a:ln w="952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133143" name="Text Box 23"/>
          <p:cNvSpPr txBox="1">
            <a:spLocks noChangeArrowheads="1"/>
          </p:cNvSpPr>
          <p:nvPr/>
        </p:nvSpPr>
        <p:spPr bwMode="auto">
          <a:xfrm>
            <a:off x="6614864" y="3511342"/>
            <a:ext cx="311150" cy="338554"/>
          </a:xfrm>
          <a:prstGeom prst="rect">
            <a:avLst/>
          </a:prstGeom>
          <a:solidFill>
            <a:srgbClr val="FF99CC"/>
          </a:solidFill>
          <a:ln w="952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133145" name="Rectangle 25"/>
          <p:cNvSpPr>
            <a:spLocks noChangeArrowheads="1"/>
          </p:cNvSpPr>
          <p:nvPr/>
        </p:nvSpPr>
        <p:spPr bwMode="auto">
          <a:xfrm>
            <a:off x="2638301" y="4654550"/>
            <a:ext cx="14398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6" name="Rectangle 26"/>
          <p:cNvSpPr>
            <a:spLocks noChangeArrowheads="1"/>
          </p:cNvSpPr>
          <p:nvPr/>
        </p:nvSpPr>
        <p:spPr bwMode="auto">
          <a:xfrm>
            <a:off x="6813426" y="4725988"/>
            <a:ext cx="6492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7" name="Rectangle 27"/>
          <p:cNvSpPr>
            <a:spLocks noChangeArrowheads="1"/>
          </p:cNvSpPr>
          <p:nvPr/>
        </p:nvSpPr>
        <p:spPr bwMode="auto">
          <a:xfrm>
            <a:off x="5446588" y="4654550"/>
            <a:ext cx="136683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8" name="Rectangle 28"/>
          <p:cNvSpPr>
            <a:spLocks noChangeArrowheads="1"/>
          </p:cNvSpPr>
          <p:nvPr/>
        </p:nvSpPr>
        <p:spPr bwMode="auto">
          <a:xfrm>
            <a:off x="1917576" y="4725988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3251541" y="5948688"/>
            <a:ext cx="2661305" cy="369332"/>
          </a:xfrm>
          <a:prstGeom prst="rect">
            <a:avLst/>
          </a:prstGeom>
          <a:solidFill>
            <a:srgbClr val="B2DE82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Avance ORO-CAUDAL</a:t>
            </a:r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149" name="Text Box 29"/>
          <p:cNvSpPr txBox="1">
            <a:spLocks noChangeArrowheads="1"/>
          </p:cNvSpPr>
          <p:nvPr/>
        </p:nvSpPr>
        <p:spPr bwMode="auto">
          <a:xfrm>
            <a:off x="2276955" y="4724400"/>
            <a:ext cx="1319592" cy="830997"/>
          </a:xfrm>
          <a:prstGeom prst="rect">
            <a:avLst/>
          </a:prstGeom>
          <a:solidFill>
            <a:srgbClr val="FABED9"/>
          </a:solidFill>
          <a:ln w="952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effectLst/>
              </a:rPr>
              <a:t>Contracción</a:t>
            </a:r>
          </a:p>
          <a:p>
            <a:r>
              <a:rPr lang="es-ES_tradnl" sz="1600" b="1" dirty="0">
                <a:effectLst/>
              </a:rPr>
              <a:t>m. </a:t>
            </a:r>
            <a:r>
              <a:rPr lang="es-ES_tradnl" sz="1600" b="1" dirty="0" smtClean="0">
                <a:effectLst/>
              </a:rPr>
              <a:t>Circular</a:t>
            </a:r>
          </a:p>
          <a:p>
            <a:r>
              <a:rPr lang="es-ES_tradnl" sz="1600" b="1" dirty="0" smtClean="0">
                <a:effectLst/>
              </a:rPr>
              <a:t>detrás</a:t>
            </a:r>
            <a:endParaRPr lang="es-ES_tradnl" sz="1600" b="1" dirty="0">
              <a:effectLst/>
            </a:endParaRPr>
          </a:p>
        </p:txBody>
      </p:sp>
      <p:sp>
        <p:nvSpPr>
          <p:cNvPr id="133150" name="Text Box 30"/>
          <p:cNvSpPr txBox="1">
            <a:spLocks noChangeArrowheads="1"/>
          </p:cNvSpPr>
          <p:nvPr/>
        </p:nvSpPr>
        <p:spPr bwMode="auto">
          <a:xfrm>
            <a:off x="5725647" y="4719637"/>
            <a:ext cx="1289135" cy="830997"/>
          </a:xfrm>
          <a:prstGeom prst="rect">
            <a:avLst/>
          </a:prstGeom>
          <a:solidFill>
            <a:srgbClr val="FABED9"/>
          </a:solidFill>
          <a:ln w="952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effectLst/>
              </a:rPr>
              <a:t>Relajación</a:t>
            </a:r>
          </a:p>
          <a:p>
            <a:r>
              <a:rPr lang="es-ES_tradnl" sz="1600" b="1" dirty="0">
                <a:effectLst/>
              </a:rPr>
              <a:t>m. </a:t>
            </a:r>
            <a:r>
              <a:rPr lang="es-ES_tradnl" sz="1600" b="1" dirty="0" smtClean="0">
                <a:effectLst/>
              </a:rPr>
              <a:t>Circular</a:t>
            </a:r>
          </a:p>
          <a:p>
            <a:r>
              <a:rPr lang="es-ES_tradnl" sz="1600" b="1" dirty="0" smtClean="0">
                <a:effectLst/>
              </a:rPr>
              <a:t>adelante</a:t>
            </a:r>
            <a:endParaRPr lang="es-ES_tradnl" sz="1600" b="1" dirty="0">
              <a:effectLst/>
            </a:endParaRPr>
          </a:p>
        </p:txBody>
      </p:sp>
      <p:sp>
        <p:nvSpPr>
          <p:cNvPr id="133156" name="Text Box 36"/>
          <p:cNvSpPr txBox="1">
            <a:spLocks noChangeArrowheads="1"/>
          </p:cNvSpPr>
          <p:nvPr/>
        </p:nvSpPr>
        <p:spPr bwMode="auto">
          <a:xfrm>
            <a:off x="755972" y="620713"/>
            <a:ext cx="8651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3157" name="Rectangle 37"/>
          <p:cNvSpPr>
            <a:spLocks noChangeArrowheads="1"/>
          </p:cNvSpPr>
          <p:nvPr/>
        </p:nvSpPr>
        <p:spPr bwMode="auto">
          <a:xfrm>
            <a:off x="4509963" y="2349500"/>
            <a:ext cx="144463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58" name="Line 38"/>
          <p:cNvSpPr>
            <a:spLocks noChangeShapeType="1"/>
          </p:cNvSpPr>
          <p:nvPr/>
        </p:nvSpPr>
        <p:spPr bwMode="auto">
          <a:xfrm flipV="1">
            <a:off x="4581401" y="2924175"/>
            <a:ext cx="0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59" name="Rectangle 39"/>
          <p:cNvSpPr>
            <a:spLocks noChangeArrowheads="1"/>
          </p:cNvSpPr>
          <p:nvPr/>
        </p:nvSpPr>
        <p:spPr bwMode="auto">
          <a:xfrm>
            <a:off x="4138934" y="5157788"/>
            <a:ext cx="9366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60" name="Text Box 40"/>
          <p:cNvSpPr txBox="1">
            <a:spLocks noChangeArrowheads="1"/>
          </p:cNvSpPr>
          <p:nvPr/>
        </p:nvSpPr>
        <p:spPr bwMode="auto">
          <a:xfrm>
            <a:off x="4024634" y="4683125"/>
            <a:ext cx="1050925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400" b="1" dirty="0">
                <a:effectLst/>
              </a:rPr>
              <a:t>Distensión</a:t>
            </a:r>
          </a:p>
          <a:p>
            <a:r>
              <a:rPr lang="es-ES_tradnl" sz="1400" b="1" dirty="0">
                <a:effectLst/>
              </a:rPr>
              <a:t>pH bajo</a:t>
            </a:r>
          </a:p>
        </p:txBody>
      </p:sp>
      <p:sp>
        <p:nvSpPr>
          <p:cNvPr id="133151" name="Text Box 31"/>
          <p:cNvSpPr txBox="1">
            <a:spLocks noChangeArrowheads="1"/>
          </p:cNvSpPr>
          <p:nvPr/>
        </p:nvSpPr>
        <p:spPr bwMode="auto">
          <a:xfrm>
            <a:off x="3989364" y="5250686"/>
            <a:ext cx="1095172" cy="338554"/>
          </a:xfrm>
          <a:prstGeom prst="rect">
            <a:avLst/>
          </a:prstGeom>
          <a:solidFill>
            <a:srgbClr val="C1C1FF"/>
          </a:solidFill>
          <a:ln w="38100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Estímulos</a:t>
            </a:r>
          </a:p>
        </p:txBody>
      </p:sp>
      <p:sp>
        <p:nvSpPr>
          <p:cNvPr id="133161" name="Text Box 41"/>
          <p:cNvSpPr txBox="1">
            <a:spLocks noChangeArrowheads="1"/>
          </p:cNvSpPr>
          <p:nvPr/>
        </p:nvSpPr>
        <p:spPr bwMode="auto">
          <a:xfrm>
            <a:off x="3786063" y="1335088"/>
            <a:ext cx="1587500" cy="365125"/>
          </a:xfrm>
          <a:prstGeom prst="rect">
            <a:avLst/>
          </a:prstGeom>
          <a:solidFill>
            <a:srgbClr val="ADEA00"/>
          </a:solidFill>
          <a:ln w="28575">
            <a:solidFill>
              <a:srgbClr val="85B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Interneuronas</a:t>
            </a:r>
          </a:p>
        </p:txBody>
      </p:sp>
      <p:sp>
        <p:nvSpPr>
          <p:cNvPr id="133141" name="Line 21"/>
          <p:cNvSpPr>
            <a:spLocks noChangeShapeType="1"/>
          </p:cNvSpPr>
          <p:nvPr/>
        </p:nvSpPr>
        <p:spPr bwMode="auto">
          <a:xfrm>
            <a:off x="4581401" y="2349500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64" name="Line 44"/>
          <p:cNvSpPr>
            <a:spLocks noChangeShapeType="1"/>
          </p:cNvSpPr>
          <p:nvPr/>
        </p:nvSpPr>
        <p:spPr bwMode="auto">
          <a:xfrm>
            <a:off x="4222626" y="2924175"/>
            <a:ext cx="7191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65" name="Rectangle 45"/>
          <p:cNvSpPr>
            <a:spLocks noChangeArrowheads="1"/>
          </p:cNvSpPr>
          <p:nvPr/>
        </p:nvSpPr>
        <p:spPr bwMode="auto">
          <a:xfrm>
            <a:off x="4078163" y="2133600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66" name="Text Box 46"/>
          <p:cNvSpPr txBox="1">
            <a:spLocks noChangeArrowheads="1"/>
          </p:cNvSpPr>
          <p:nvPr/>
        </p:nvSpPr>
        <p:spPr bwMode="auto">
          <a:xfrm>
            <a:off x="3809876" y="2060575"/>
            <a:ext cx="1398587" cy="303213"/>
          </a:xfrm>
          <a:prstGeom prst="rect">
            <a:avLst/>
          </a:prstGeom>
          <a:solidFill>
            <a:srgbClr val="C1C1FF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>
                <a:effectLst/>
              </a:rPr>
              <a:t>N. SENSORIAL</a:t>
            </a:r>
          </a:p>
        </p:txBody>
      </p:sp>
      <p:sp>
        <p:nvSpPr>
          <p:cNvPr id="133169" name="Rectangle 49"/>
          <p:cNvSpPr>
            <a:spLocks noChangeArrowheads="1"/>
          </p:cNvSpPr>
          <p:nvPr/>
        </p:nvSpPr>
        <p:spPr bwMode="auto">
          <a:xfrm>
            <a:off x="3789238" y="2420938"/>
            <a:ext cx="1444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70" name="Rectangle 50"/>
          <p:cNvSpPr>
            <a:spLocks noChangeArrowheads="1"/>
          </p:cNvSpPr>
          <p:nvPr/>
        </p:nvSpPr>
        <p:spPr bwMode="auto">
          <a:xfrm>
            <a:off x="5157663" y="2420938"/>
            <a:ext cx="2159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78" name="Rectangle 58"/>
          <p:cNvSpPr>
            <a:spLocks noChangeArrowheads="1"/>
          </p:cNvSpPr>
          <p:nvPr/>
        </p:nvSpPr>
        <p:spPr bwMode="auto">
          <a:xfrm>
            <a:off x="5733926" y="4292600"/>
            <a:ext cx="10080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76" name="Text Box 56"/>
          <p:cNvSpPr txBox="1">
            <a:spLocks noChangeArrowheads="1"/>
          </p:cNvSpPr>
          <p:nvPr/>
        </p:nvSpPr>
        <p:spPr bwMode="auto">
          <a:xfrm>
            <a:off x="5723779" y="4221163"/>
            <a:ext cx="1080745" cy="369332"/>
          </a:xfrm>
          <a:prstGeom prst="rect">
            <a:avLst/>
          </a:prstGeom>
          <a:solidFill>
            <a:srgbClr val="92CD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NO/VIP</a:t>
            </a:r>
          </a:p>
        </p:txBody>
      </p:sp>
      <p:sp>
        <p:nvSpPr>
          <p:cNvPr id="133180" name="Oval 60"/>
          <p:cNvSpPr>
            <a:spLocks noChangeArrowheads="1"/>
          </p:cNvSpPr>
          <p:nvPr/>
        </p:nvSpPr>
        <p:spPr bwMode="auto">
          <a:xfrm>
            <a:off x="2997076" y="4221163"/>
            <a:ext cx="7207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b="1" dirty="0"/>
          </a:p>
        </p:txBody>
      </p:sp>
      <p:sp>
        <p:nvSpPr>
          <p:cNvPr id="133175" name="Text Box 55"/>
          <p:cNvSpPr txBox="1">
            <a:spLocks noChangeArrowheads="1"/>
          </p:cNvSpPr>
          <p:nvPr/>
        </p:nvSpPr>
        <p:spPr bwMode="auto">
          <a:xfrm>
            <a:off x="2993083" y="4221163"/>
            <a:ext cx="628698" cy="369332"/>
          </a:xfrm>
          <a:prstGeom prst="rect">
            <a:avLst/>
          </a:prstGeom>
          <a:solidFill>
            <a:srgbClr val="F7B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ACh</a:t>
            </a:r>
          </a:p>
        </p:txBody>
      </p:sp>
      <p:sp>
        <p:nvSpPr>
          <p:cNvPr id="133181" name="Rectangle 61"/>
          <p:cNvSpPr>
            <a:spLocks noChangeArrowheads="1"/>
          </p:cNvSpPr>
          <p:nvPr/>
        </p:nvSpPr>
        <p:spPr bwMode="auto">
          <a:xfrm>
            <a:off x="2133476" y="2492375"/>
            <a:ext cx="237648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72" name="Line 52"/>
          <p:cNvSpPr>
            <a:spLocks noChangeShapeType="1"/>
          </p:cNvSpPr>
          <p:nvPr/>
        </p:nvSpPr>
        <p:spPr bwMode="auto">
          <a:xfrm flipH="1">
            <a:off x="3573337" y="1638299"/>
            <a:ext cx="212725" cy="11787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83" name="Rectangle 63"/>
          <p:cNvSpPr>
            <a:spLocks noChangeArrowheads="1"/>
          </p:cNvSpPr>
          <p:nvPr/>
        </p:nvSpPr>
        <p:spPr bwMode="auto">
          <a:xfrm>
            <a:off x="6165726" y="2636838"/>
            <a:ext cx="10810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85" name="Rectangle 65"/>
          <p:cNvSpPr>
            <a:spLocks noChangeArrowheads="1"/>
          </p:cNvSpPr>
          <p:nvPr/>
        </p:nvSpPr>
        <p:spPr bwMode="auto">
          <a:xfrm>
            <a:off x="4654426" y="2492375"/>
            <a:ext cx="23764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74" name="Line 54"/>
          <p:cNvSpPr>
            <a:spLocks noChangeShapeType="1"/>
          </p:cNvSpPr>
          <p:nvPr/>
        </p:nvSpPr>
        <p:spPr bwMode="auto">
          <a:xfrm>
            <a:off x="5373563" y="1700213"/>
            <a:ext cx="288925" cy="12239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86" name="Rectangle 66"/>
          <p:cNvSpPr>
            <a:spLocks noChangeArrowheads="1"/>
          </p:cNvSpPr>
          <p:nvPr/>
        </p:nvSpPr>
        <p:spPr bwMode="auto">
          <a:xfrm>
            <a:off x="2062038" y="3140075"/>
            <a:ext cx="15113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88" name="Rectangle 68"/>
          <p:cNvSpPr>
            <a:spLocks noChangeArrowheads="1"/>
          </p:cNvSpPr>
          <p:nvPr/>
        </p:nvSpPr>
        <p:spPr bwMode="auto">
          <a:xfrm>
            <a:off x="4078163" y="3140075"/>
            <a:ext cx="12239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89" name="Rectangle 69"/>
          <p:cNvSpPr>
            <a:spLocks noChangeArrowheads="1"/>
          </p:cNvSpPr>
          <p:nvPr/>
        </p:nvSpPr>
        <p:spPr bwMode="auto">
          <a:xfrm>
            <a:off x="5806951" y="3214688"/>
            <a:ext cx="16557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84" name="Rectangle 64"/>
          <p:cNvSpPr>
            <a:spLocks noChangeArrowheads="1"/>
          </p:cNvSpPr>
          <p:nvPr/>
        </p:nvSpPr>
        <p:spPr bwMode="auto">
          <a:xfrm>
            <a:off x="7678043" y="3138488"/>
            <a:ext cx="121443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Plexo 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mientérico</a:t>
            </a:r>
            <a:endParaRPr lang="es-ES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3190" name="Rectangle 70"/>
          <p:cNvSpPr>
            <a:spLocks noChangeArrowheads="1"/>
          </p:cNvSpPr>
          <p:nvPr/>
        </p:nvSpPr>
        <p:spPr bwMode="auto">
          <a:xfrm>
            <a:off x="5302126" y="3141663"/>
            <a:ext cx="5762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6" name="Text Box 16"/>
          <p:cNvSpPr txBox="1">
            <a:spLocks noChangeArrowheads="1"/>
          </p:cNvSpPr>
          <p:nvPr/>
        </p:nvSpPr>
        <p:spPr bwMode="auto">
          <a:xfrm>
            <a:off x="5373563" y="2996952"/>
            <a:ext cx="371475" cy="338554"/>
          </a:xfrm>
          <a:prstGeom prst="rect">
            <a:avLst/>
          </a:prstGeom>
          <a:solidFill>
            <a:srgbClr val="99FF33"/>
          </a:solidFill>
          <a:ln w="9525">
            <a:solidFill>
              <a:srgbClr val="5AB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33191" name="Oval 71"/>
          <p:cNvSpPr>
            <a:spLocks noChangeArrowheads="1"/>
          </p:cNvSpPr>
          <p:nvPr/>
        </p:nvSpPr>
        <p:spPr bwMode="auto">
          <a:xfrm>
            <a:off x="3573338" y="3068638"/>
            <a:ext cx="2159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92" name="Oval 72"/>
          <p:cNvSpPr>
            <a:spLocks noChangeArrowheads="1"/>
          </p:cNvSpPr>
          <p:nvPr/>
        </p:nvSpPr>
        <p:spPr bwMode="auto">
          <a:xfrm>
            <a:off x="3789238" y="2781300"/>
            <a:ext cx="144463" cy="714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93" name="Oval 73"/>
          <p:cNvSpPr>
            <a:spLocks noChangeArrowheads="1"/>
          </p:cNvSpPr>
          <p:nvPr/>
        </p:nvSpPr>
        <p:spPr bwMode="auto">
          <a:xfrm>
            <a:off x="5230688" y="2781300"/>
            <a:ext cx="142875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94" name="Line 74"/>
          <p:cNvSpPr>
            <a:spLocks noChangeShapeType="1"/>
          </p:cNvSpPr>
          <p:nvPr/>
        </p:nvSpPr>
        <p:spPr bwMode="auto">
          <a:xfrm>
            <a:off x="7524328" y="2565400"/>
            <a:ext cx="0" cy="1727200"/>
          </a:xfrm>
          <a:prstGeom prst="line">
            <a:avLst/>
          </a:prstGeom>
          <a:noFill/>
          <a:ln w="28575">
            <a:solidFill>
              <a:srgbClr val="006666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42" name="Text Box 22"/>
          <p:cNvSpPr txBox="1">
            <a:spLocks noChangeArrowheads="1"/>
          </p:cNvSpPr>
          <p:nvPr/>
        </p:nvSpPr>
        <p:spPr bwMode="auto">
          <a:xfrm>
            <a:off x="3646363" y="2996952"/>
            <a:ext cx="371475" cy="338554"/>
          </a:xfrm>
          <a:prstGeom prst="rect">
            <a:avLst/>
          </a:prstGeom>
          <a:solidFill>
            <a:srgbClr val="99FF33"/>
          </a:solidFill>
          <a:ln w="9525">
            <a:solidFill>
              <a:srgbClr val="5AB4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57" name="Text Box 6"/>
          <p:cNvSpPr txBox="1">
            <a:spLocks noChangeArrowheads="1"/>
          </p:cNvSpPr>
          <p:nvPr/>
        </p:nvSpPr>
        <p:spPr bwMode="auto">
          <a:xfrm>
            <a:off x="6506845" y="655058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33130" name="Text Box 10"/>
          <p:cNvSpPr txBox="1">
            <a:spLocks noChangeArrowheads="1"/>
          </p:cNvSpPr>
          <p:nvPr/>
        </p:nvSpPr>
        <p:spPr bwMode="auto">
          <a:xfrm>
            <a:off x="1917576" y="3117850"/>
            <a:ext cx="1444625" cy="333375"/>
          </a:xfrm>
          <a:prstGeom prst="rect">
            <a:avLst/>
          </a:prstGeom>
          <a:solidFill>
            <a:srgbClr val="FFD1E8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N. MOTORAS</a:t>
            </a:r>
          </a:p>
        </p:txBody>
      </p:sp>
      <p:sp>
        <p:nvSpPr>
          <p:cNvPr id="133152" name="Text Box 32"/>
          <p:cNvSpPr txBox="1">
            <a:spLocks noChangeArrowheads="1"/>
          </p:cNvSpPr>
          <p:nvPr/>
        </p:nvSpPr>
        <p:spPr bwMode="auto">
          <a:xfrm>
            <a:off x="5946651" y="3117849"/>
            <a:ext cx="1444625" cy="333375"/>
          </a:xfrm>
          <a:prstGeom prst="rect">
            <a:avLst/>
          </a:prstGeom>
          <a:solidFill>
            <a:srgbClr val="FFD1E8"/>
          </a:solidFill>
          <a:ln w="2857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N. MOTORAS</a:t>
            </a:r>
          </a:p>
        </p:txBody>
      </p:sp>
      <p:sp>
        <p:nvSpPr>
          <p:cNvPr id="58" name="Text Box 28"/>
          <p:cNvSpPr txBox="1">
            <a:spLocks noChangeArrowheads="1"/>
          </p:cNvSpPr>
          <p:nvPr/>
        </p:nvSpPr>
        <p:spPr bwMode="auto">
          <a:xfrm>
            <a:off x="6156176" y="404664"/>
            <a:ext cx="2376487" cy="369332"/>
          </a:xfrm>
          <a:prstGeom prst="rect">
            <a:avLst/>
          </a:prstGeom>
          <a:solidFill>
            <a:srgbClr val="B9E5C7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effectLst/>
              </a:rPr>
              <a:t>PERISTALTISMO</a:t>
            </a:r>
          </a:p>
        </p:txBody>
      </p:sp>
      <p:sp>
        <p:nvSpPr>
          <p:cNvPr id="55" name="Rectangle 64"/>
          <p:cNvSpPr>
            <a:spLocks noChangeArrowheads="1"/>
          </p:cNvSpPr>
          <p:nvPr/>
        </p:nvSpPr>
        <p:spPr bwMode="auto">
          <a:xfrm>
            <a:off x="323528" y="3099594"/>
            <a:ext cx="121443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Plexo </a:t>
            </a:r>
          </a:p>
          <a:p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mientérico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6" name="Line 74"/>
          <p:cNvSpPr>
            <a:spLocks noChangeShapeType="1"/>
          </p:cNvSpPr>
          <p:nvPr/>
        </p:nvSpPr>
        <p:spPr bwMode="auto">
          <a:xfrm>
            <a:off x="1641054" y="2564904"/>
            <a:ext cx="0" cy="1727200"/>
          </a:xfrm>
          <a:prstGeom prst="line">
            <a:avLst/>
          </a:prstGeom>
          <a:noFill/>
          <a:ln w="28575">
            <a:solidFill>
              <a:srgbClr val="006666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34" name="Line 14"/>
          <p:cNvSpPr>
            <a:spLocks noChangeShapeType="1"/>
          </p:cNvSpPr>
          <p:nvPr/>
        </p:nvSpPr>
        <p:spPr bwMode="auto">
          <a:xfrm>
            <a:off x="1237899" y="5876925"/>
            <a:ext cx="6977516" cy="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13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5" grpId="0" animBg="1"/>
      <p:bldP spid="133137" grpId="0" animBg="1"/>
      <p:bldP spid="133143" grpId="0" animBg="1"/>
      <p:bldP spid="133125" grpId="0" animBg="1"/>
      <p:bldP spid="133149" grpId="0" animBg="1"/>
      <p:bldP spid="133150" grpId="0" animBg="1"/>
      <p:bldP spid="133151" grpId="0" animBg="1"/>
      <p:bldP spid="133161" grpId="0" animBg="1"/>
      <p:bldP spid="133141" grpId="0" animBg="1"/>
      <p:bldP spid="133166" grpId="0" animBg="1"/>
      <p:bldP spid="133176" grpId="0" animBg="1"/>
      <p:bldP spid="133175" grpId="0" animBg="1"/>
      <p:bldP spid="133172" grpId="0" animBg="1"/>
      <p:bldP spid="133174" grpId="0" animBg="1"/>
      <p:bldP spid="133184" grpId="0" animBg="1"/>
      <p:bldP spid="133136" grpId="0" animBg="1"/>
      <p:bldP spid="133194" grpId="0" animBg="1"/>
      <p:bldP spid="133142" grpId="0" animBg="1"/>
      <p:bldP spid="133130" grpId="0" animBg="1"/>
      <p:bldP spid="133152" grpId="0" animBg="1"/>
      <p:bldP spid="55" grpId="0" animBg="1"/>
      <p:bldP spid="56" grpId="0" animBg="1"/>
      <p:bldP spid="13313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9" name="Picture 3" descr="gershon5 hipotesis Bulbring iniciacion reflejo persitáltico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25"/>
          <a:stretch>
            <a:fillRect/>
          </a:stretch>
        </p:blipFill>
        <p:spPr bwMode="auto">
          <a:xfrm>
            <a:off x="1331913" y="1228725"/>
            <a:ext cx="4752975" cy="439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6218237" y="2502217"/>
            <a:ext cx="2541587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b="1" dirty="0">
                <a:effectLst/>
              </a:rPr>
              <a:t>Inicio del reflejo peristáltico por la </a:t>
            </a:r>
          </a:p>
          <a:p>
            <a:pPr algn="l"/>
            <a:r>
              <a:rPr lang="es-ES" sz="1800" b="1" dirty="0">
                <a:effectLst/>
              </a:rPr>
              <a:t>5-HT liberada por </a:t>
            </a:r>
          </a:p>
          <a:p>
            <a:pPr algn="l"/>
            <a:r>
              <a:rPr lang="es-ES" sz="1800" b="1" dirty="0">
                <a:effectLst/>
              </a:rPr>
              <a:t>C. </a:t>
            </a:r>
            <a:r>
              <a:rPr lang="es-ES" sz="1800" b="1" dirty="0" err="1">
                <a:effectLst/>
              </a:rPr>
              <a:t>Enterocromafines</a:t>
            </a:r>
            <a:r>
              <a:rPr lang="es-ES" sz="1800" b="1" dirty="0">
                <a:effectLst/>
              </a:rPr>
              <a:t> (ECF</a:t>
            </a:r>
            <a:r>
              <a:rPr lang="es-ES" sz="1800" b="1" dirty="0" smtClean="0">
                <a:effectLst/>
              </a:rPr>
              <a:t>) que actúa sobre receptores en los plexos</a:t>
            </a:r>
            <a:endParaRPr lang="es-ES" sz="1800" b="1" dirty="0">
              <a:effectLst/>
            </a:endParaRPr>
          </a:p>
          <a:p>
            <a:pPr algn="l"/>
            <a:endParaRPr lang="es-ES" sz="900" b="1" dirty="0">
              <a:effectLst/>
            </a:endParaRPr>
          </a:p>
          <a:p>
            <a:pPr algn="l"/>
            <a:r>
              <a:rPr lang="es-ES" sz="1800" b="1" dirty="0">
                <a:effectLst/>
              </a:rPr>
              <a:t>(</a:t>
            </a:r>
            <a:r>
              <a:rPr lang="es-ES" sz="1400" b="1" dirty="0">
                <a:effectLst/>
              </a:rPr>
              <a:t>Hipótesis de </a:t>
            </a:r>
            <a:r>
              <a:rPr lang="es-ES" sz="1400" b="1" dirty="0" err="1">
                <a:effectLst/>
              </a:rPr>
              <a:t>Bulbring</a:t>
            </a:r>
            <a:r>
              <a:rPr lang="es-ES" sz="1600" b="1" dirty="0">
                <a:effectLst/>
              </a:rPr>
              <a:t>)</a:t>
            </a: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1403350" y="5661025"/>
            <a:ext cx="429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>
                <a:effectLst/>
              </a:rPr>
              <a:t>M.D. Gershon. The enteric nervous system: a second brain</a:t>
            </a:r>
          </a:p>
          <a:p>
            <a:pPr algn="l"/>
            <a:r>
              <a:rPr lang="es-ES">
                <a:effectLst/>
              </a:rPr>
              <a:t>www.hospprac.com/issues/1997/07/gershom.hltm</a:t>
            </a:r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2030413" y="1268413"/>
            <a:ext cx="431800" cy="144462"/>
          </a:xfrm>
          <a:prstGeom prst="rect">
            <a:avLst/>
          </a:prstGeom>
          <a:solidFill>
            <a:srgbClr val="DCEF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1887538" y="1219200"/>
            <a:ext cx="1158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Vellosidad</a:t>
            </a:r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4165600" y="1268413"/>
            <a:ext cx="812800" cy="360362"/>
          </a:xfrm>
          <a:prstGeom prst="rect">
            <a:avLst/>
          </a:prstGeom>
          <a:solidFill>
            <a:srgbClr val="DCEF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7" name="Rectangle 11"/>
          <p:cNvSpPr>
            <a:spLocks noChangeArrowheads="1"/>
          </p:cNvSpPr>
          <p:nvPr/>
        </p:nvSpPr>
        <p:spPr bwMode="auto">
          <a:xfrm>
            <a:off x="2390775" y="4222750"/>
            <a:ext cx="792163" cy="358775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8" name="Rectangle 12"/>
          <p:cNvSpPr>
            <a:spLocks noChangeArrowheads="1"/>
          </p:cNvSpPr>
          <p:nvPr/>
        </p:nvSpPr>
        <p:spPr bwMode="auto">
          <a:xfrm>
            <a:off x="3038475" y="5373688"/>
            <a:ext cx="1223963" cy="215900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2339975" y="4076700"/>
            <a:ext cx="11890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Plexo </a:t>
            </a:r>
          </a:p>
          <a:p>
            <a:pPr algn="l"/>
            <a:r>
              <a:rPr lang="es-ES" sz="1600" b="1">
                <a:effectLst/>
              </a:rPr>
              <a:t>submucoso</a:t>
            </a: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2771775" y="5324475"/>
            <a:ext cx="1789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Plexo mientérico</a:t>
            </a:r>
          </a:p>
        </p:txBody>
      </p:sp>
      <p:sp>
        <p:nvSpPr>
          <p:cNvPr id="86031" name="Rectangle 15"/>
          <p:cNvSpPr>
            <a:spLocks noChangeArrowheads="1"/>
          </p:cNvSpPr>
          <p:nvPr/>
        </p:nvSpPr>
        <p:spPr bwMode="auto">
          <a:xfrm>
            <a:off x="1382713" y="5373688"/>
            <a:ext cx="1152525" cy="215900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32" name="Rectangle 16"/>
          <p:cNvSpPr>
            <a:spLocks noChangeArrowheads="1"/>
          </p:cNvSpPr>
          <p:nvPr/>
        </p:nvSpPr>
        <p:spPr bwMode="auto">
          <a:xfrm>
            <a:off x="4479925" y="5373688"/>
            <a:ext cx="1295400" cy="215900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33" name="Rectangle 17"/>
          <p:cNvSpPr>
            <a:spLocks noChangeArrowheads="1"/>
          </p:cNvSpPr>
          <p:nvPr/>
        </p:nvSpPr>
        <p:spPr bwMode="auto">
          <a:xfrm>
            <a:off x="2030413" y="2133600"/>
            <a:ext cx="360362" cy="287338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1979613" y="1844675"/>
            <a:ext cx="51276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c. </a:t>
            </a:r>
          </a:p>
          <a:p>
            <a:r>
              <a:rPr lang="es-ES" sz="1400" b="1">
                <a:effectLst/>
              </a:rPr>
              <a:t>ECF</a:t>
            </a:r>
          </a:p>
        </p:txBody>
      </p:sp>
      <p:sp>
        <p:nvSpPr>
          <p:cNvPr id="86035" name="Line 19"/>
          <p:cNvSpPr>
            <a:spLocks noChangeShapeType="1"/>
          </p:cNvSpPr>
          <p:nvPr/>
        </p:nvSpPr>
        <p:spPr bwMode="auto">
          <a:xfrm flipH="1">
            <a:off x="2030413" y="2349500"/>
            <a:ext cx="144462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36" name="Line 20"/>
          <p:cNvSpPr>
            <a:spLocks noChangeShapeType="1"/>
          </p:cNvSpPr>
          <p:nvPr/>
        </p:nvSpPr>
        <p:spPr bwMode="auto">
          <a:xfrm>
            <a:off x="2124075" y="2349500"/>
            <a:ext cx="26670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37" name="Line 21"/>
          <p:cNvSpPr>
            <a:spLocks noChangeShapeType="1"/>
          </p:cNvSpPr>
          <p:nvPr/>
        </p:nvSpPr>
        <p:spPr bwMode="auto">
          <a:xfrm flipH="1" flipV="1">
            <a:off x="1958975" y="2276475"/>
            <a:ext cx="144463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7699432" y="1557338"/>
            <a:ext cx="946093" cy="461665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5-HT</a:t>
            </a:r>
          </a:p>
        </p:txBody>
      </p:sp>
      <p:sp>
        <p:nvSpPr>
          <p:cNvPr id="86041" name="Rectangle 25"/>
          <p:cNvSpPr>
            <a:spLocks noChangeArrowheads="1"/>
          </p:cNvSpPr>
          <p:nvPr/>
        </p:nvSpPr>
        <p:spPr bwMode="auto">
          <a:xfrm>
            <a:off x="4167188" y="1125538"/>
            <a:ext cx="8096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Bolo</a:t>
            </a:r>
          </a:p>
        </p:txBody>
      </p:sp>
      <p:sp>
        <p:nvSpPr>
          <p:cNvPr id="86044" name="Text Box 28"/>
          <p:cNvSpPr txBox="1">
            <a:spLocks noChangeArrowheads="1"/>
          </p:cNvSpPr>
          <p:nvPr/>
        </p:nvSpPr>
        <p:spPr bwMode="auto">
          <a:xfrm>
            <a:off x="6300788" y="1052513"/>
            <a:ext cx="2376487" cy="369332"/>
          </a:xfrm>
          <a:prstGeom prst="rect">
            <a:avLst/>
          </a:prstGeom>
          <a:solidFill>
            <a:srgbClr val="B9E5C7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effectLst/>
              </a:rPr>
              <a:t>PERISTALTISMO</a:t>
            </a:r>
          </a:p>
        </p:txBody>
      </p:sp>
      <p:sp>
        <p:nvSpPr>
          <p:cNvPr id="86045" name="Rectangle 29"/>
          <p:cNvSpPr>
            <a:spLocks noChangeArrowheads="1"/>
          </p:cNvSpPr>
          <p:nvPr/>
        </p:nvSpPr>
        <p:spPr bwMode="auto">
          <a:xfrm>
            <a:off x="3059113" y="3068638"/>
            <a:ext cx="360362" cy="144462"/>
          </a:xfrm>
          <a:prstGeom prst="rect">
            <a:avLst/>
          </a:prstGeom>
          <a:solidFill>
            <a:srgbClr val="FFD5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46" name="Text Box 30"/>
          <p:cNvSpPr txBox="1">
            <a:spLocks noChangeArrowheads="1"/>
          </p:cNvSpPr>
          <p:nvPr/>
        </p:nvSpPr>
        <p:spPr bwMode="auto">
          <a:xfrm>
            <a:off x="2916238" y="2997200"/>
            <a:ext cx="5953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>
                <a:effectLst/>
              </a:rPr>
              <a:t>5-HT</a:t>
            </a:r>
          </a:p>
        </p:txBody>
      </p:sp>
      <p:sp>
        <p:nvSpPr>
          <p:cNvPr id="86048" name="Text Box 32"/>
          <p:cNvSpPr txBox="1">
            <a:spLocks noChangeArrowheads="1"/>
          </p:cNvSpPr>
          <p:nvPr/>
        </p:nvSpPr>
        <p:spPr bwMode="auto">
          <a:xfrm>
            <a:off x="6948488" y="549275"/>
            <a:ext cx="16970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/>
      <p:bldP spid="86029" grpId="0"/>
      <p:bldP spid="86030" grpId="0"/>
      <p:bldP spid="86034" grpId="0"/>
      <p:bldP spid="86035" grpId="0" animBg="1"/>
      <p:bldP spid="86036" grpId="0" animBg="1"/>
      <p:bldP spid="86041" grpId="0" animBg="1"/>
      <p:bldP spid="8604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454275" y="1870075"/>
            <a:ext cx="4233863" cy="3117850"/>
          </a:xfrm>
          <a:prstGeom prst="rect">
            <a:avLst/>
          </a:prstGeom>
          <a:solidFill>
            <a:srgbClr val="FFEBF8"/>
          </a:solidFill>
          <a:ln w="38100">
            <a:solidFill>
              <a:srgbClr val="FF5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endParaRPr lang="es-ES" sz="1400">
              <a:effectLst/>
            </a:endParaRPr>
          </a:p>
          <a:p>
            <a:r>
              <a:rPr lang="es-ES" sz="2800">
                <a:effectLst/>
              </a:rPr>
              <a:t>¡Los transmisores en el SN entérico varían según la especie y </a:t>
            </a:r>
          </a:p>
          <a:p>
            <a:r>
              <a:rPr lang="es-ES" sz="2800">
                <a:effectLst/>
              </a:rPr>
              <a:t>según el segmento,</a:t>
            </a:r>
          </a:p>
          <a:p>
            <a:r>
              <a:rPr lang="es-ES" sz="2800">
                <a:effectLst/>
              </a:rPr>
              <a:t>lo que indica su complejidad! </a:t>
            </a:r>
          </a:p>
          <a:p>
            <a:endParaRPr lang="es-ES" sz="1400">
              <a:effectLst/>
            </a:endParaRP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6732588" y="476250"/>
            <a:ext cx="1835150" cy="3952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SN ENTÉRICO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g2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7" b="49240"/>
          <a:stretch>
            <a:fillRect/>
          </a:stretch>
        </p:blipFill>
        <p:spPr>
          <a:xfrm>
            <a:off x="1319213" y="1844675"/>
            <a:ext cx="5799137" cy="2160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1319213" y="11969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6156325" y="692150"/>
            <a:ext cx="2376488" cy="669925"/>
          </a:xfrm>
          <a:prstGeom prst="rect">
            <a:avLst/>
          </a:prstGeom>
          <a:solidFill>
            <a:srgbClr val="B9E5C7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effectLst/>
              </a:rPr>
              <a:t>PERISTALTISMO Transmisores</a:t>
            </a: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1631950" y="11969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6345238" y="2638425"/>
            <a:ext cx="1409700" cy="547688"/>
          </a:xfrm>
          <a:prstGeom prst="rect">
            <a:avLst/>
          </a:prstGeom>
          <a:solidFill>
            <a:srgbClr val="D3FF57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b="1">
                <a:effectLst/>
              </a:rPr>
              <a:t>Avance</a:t>
            </a:r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5219700" y="3716338"/>
            <a:ext cx="20161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0" name="Text Box 14"/>
          <p:cNvSpPr txBox="1">
            <a:spLocks noChangeArrowheads="1"/>
          </p:cNvSpPr>
          <p:nvPr/>
        </p:nvSpPr>
        <p:spPr bwMode="auto">
          <a:xfrm>
            <a:off x="4922838" y="4292600"/>
            <a:ext cx="1479550" cy="14954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MOTORA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</a:t>
            </a:r>
          </a:p>
          <a:p>
            <a:endParaRPr lang="es-ES_tradnl" sz="1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</a:p>
        </p:txBody>
      </p:sp>
      <p:sp>
        <p:nvSpPr>
          <p:cNvPr id="91152" name="Text Box 16"/>
          <p:cNvSpPr txBox="1">
            <a:spLocks noChangeArrowheads="1"/>
          </p:cNvSpPr>
          <p:nvPr/>
        </p:nvSpPr>
        <p:spPr bwMode="auto">
          <a:xfrm>
            <a:off x="4859338" y="3789363"/>
            <a:ext cx="1858962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ADELANTE</a:t>
            </a:r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1258888" y="2205038"/>
            <a:ext cx="11525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3" name="Text Box 17"/>
          <p:cNvSpPr txBox="1">
            <a:spLocks noChangeArrowheads="1"/>
          </p:cNvSpPr>
          <p:nvPr/>
        </p:nvSpPr>
        <p:spPr bwMode="auto">
          <a:xfrm>
            <a:off x="1343025" y="2349500"/>
            <a:ext cx="12477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ATRÁS</a:t>
            </a:r>
          </a:p>
        </p:txBody>
      </p:sp>
      <p:sp>
        <p:nvSpPr>
          <p:cNvPr id="91155" name="Rectangle 19"/>
          <p:cNvSpPr>
            <a:spLocks noChangeArrowheads="1"/>
          </p:cNvSpPr>
          <p:nvPr/>
        </p:nvSpPr>
        <p:spPr bwMode="auto">
          <a:xfrm>
            <a:off x="2339975" y="3357563"/>
            <a:ext cx="2159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6" name="Rectangle 20"/>
          <p:cNvSpPr>
            <a:spLocks noChangeArrowheads="1"/>
          </p:cNvSpPr>
          <p:nvPr/>
        </p:nvSpPr>
        <p:spPr bwMode="auto">
          <a:xfrm>
            <a:off x="3708400" y="1773238"/>
            <a:ext cx="2159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3316288" y="1268413"/>
            <a:ext cx="1884362" cy="854075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solidFill>
                  <a:srgbClr val="0000CC"/>
                </a:solidFill>
                <a:effectLst/>
              </a:rPr>
              <a:t>N. SENSORIAL</a:t>
            </a:r>
            <a:r>
              <a:rPr lang="es-ES_tradnl" sz="1600" b="1" dirty="0">
                <a:effectLst/>
              </a:rPr>
              <a:t> </a:t>
            </a:r>
          </a:p>
          <a:p>
            <a:r>
              <a:rPr lang="es-ES_tradnl" sz="1600" b="1" dirty="0">
                <a:effectLst/>
              </a:rPr>
              <a:t>(distensión)</a:t>
            </a:r>
            <a:endParaRPr lang="es-ES_tradnl" sz="1000" b="1" dirty="0">
              <a:effectLst/>
            </a:endParaRPr>
          </a:p>
          <a:p>
            <a:r>
              <a:rPr lang="es-ES_tradnl" sz="1600" b="1" dirty="0" smtClean="0">
                <a:effectLst/>
              </a:rPr>
              <a:t>CGRP</a:t>
            </a:r>
            <a:endParaRPr lang="es-ES_tradnl" sz="1600" b="1" dirty="0">
              <a:effectLst/>
            </a:endParaRPr>
          </a:p>
        </p:txBody>
      </p:sp>
      <p:sp>
        <p:nvSpPr>
          <p:cNvPr id="91157" name="Oval 21"/>
          <p:cNvSpPr>
            <a:spLocks noChangeArrowheads="1"/>
          </p:cNvSpPr>
          <p:nvPr/>
        </p:nvSpPr>
        <p:spPr bwMode="auto">
          <a:xfrm>
            <a:off x="5724525" y="3429000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8" name="Oval 22"/>
          <p:cNvSpPr>
            <a:spLocks noChangeArrowheads="1"/>
          </p:cNvSpPr>
          <p:nvPr/>
        </p:nvSpPr>
        <p:spPr bwMode="auto">
          <a:xfrm>
            <a:off x="2411413" y="38608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1476375" y="3644900"/>
            <a:ext cx="1479550" cy="14954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MOTORA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  <a:p>
            <a:endParaRPr lang="es-ES_tradnl" sz="1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Sust. P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5-HT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6" grpId="0" animBg="1"/>
      <p:bldP spid="91150" grpId="0" animBg="1"/>
      <p:bldP spid="91148" grpId="0" animBg="1"/>
      <p:bldP spid="9114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2114208" y="3789040"/>
            <a:ext cx="4833938" cy="124649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LLEGA </a:t>
            </a:r>
            <a:r>
              <a:rPr lang="es-E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información al SNE </a:t>
            </a:r>
          </a:p>
          <a:p>
            <a:pPr algn="ctr"/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por 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/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SIMPÁTICO INHIBIDOR</a:t>
            </a: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6983001" y="1124744"/>
            <a:ext cx="1593850" cy="730250"/>
          </a:xfrm>
          <a:prstGeom prst="rect">
            <a:avLst/>
          </a:prstGeom>
          <a:solidFill>
            <a:srgbClr val="FABED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Eferencias </a:t>
            </a:r>
          </a:p>
          <a:p>
            <a:r>
              <a:rPr lang="es-ES" sz="2000">
                <a:effectLst/>
              </a:rPr>
              <a:t>Aferencias </a:t>
            </a:r>
          </a:p>
        </p:txBody>
      </p:sp>
      <p:grpSp>
        <p:nvGrpSpPr>
          <p:cNvPr id="145412" name="Group 4"/>
          <p:cNvGrpSpPr>
            <a:grpSpLocks/>
          </p:cNvGrpSpPr>
          <p:nvPr/>
        </p:nvGrpSpPr>
        <p:grpSpPr bwMode="auto">
          <a:xfrm>
            <a:off x="2182978" y="2268540"/>
            <a:ext cx="4837294" cy="1160463"/>
            <a:chOff x="1348" y="3334"/>
            <a:chExt cx="2953" cy="731"/>
          </a:xfrm>
        </p:grpSpPr>
        <p:sp>
          <p:nvSpPr>
            <p:cNvPr id="145413" name="Text Box 5"/>
            <p:cNvSpPr txBox="1">
              <a:spLocks noChangeArrowheads="1"/>
            </p:cNvSpPr>
            <p:nvPr/>
          </p:nvSpPr>
          <p:spPr bwMode="auto">
            <a:xfrm>
              <a:off x="1425" y="3382"/>
              <a:ext cx="956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593903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2000" dirty="0" smtClean="0">
                  <a:effectLst/>
                </a:rPr>
                <a:t>Centros </a:t>
              </a:r>
            </a:p>
            <a:p>
              <a:pPr algn="l"/>
              <a:r>
                <a:rPr lang="es-ES" sz="2000" dirty="0" smtClean="0">
                  <a:effectLst/>
                </a:rPr>
                <a:t>Nerviosos</a:t>
              </a:r>
            </a:p>
            <a:p>
              <a:pPr algn="l"/>
              <a:r>
                <a:rPr lang="es-ES" sz="2000" dirty="0" smtClean="0">
                  <a:effectLst/>
                </a:rPr>
                <a:t>superiores </a:t>
              </a:r>
              <a:endParaRPr lang="es-ES" sz="2000" dirty="0">
                <a:effectLst/>
              </a:endParaRPr>
            </a:p>
          </p:txBody>
        </p:sp>
        <p:sp>
          <p:nvSpPr>
            <p:cNvPr id="145414" name="Line 6"/>
            <p:cNvSpPr>
              <a:spLocks noChangeShapeType="1"/>
            </p:cNvSpPr>
            <p:nvPr/>
          </p:nvSpPr>
          <p:spPr bwMode="auto">
            <a:xfrm>
              <a:off x="2358" y="3612"/>
              <a:ext cx="681" cy="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  <a:effectLst>
              <a:outerShdw dist="28398" dir="1593903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45415" name="Text Box 7"/>
            <p:cNvSpPr txBox="1">
              <a:spLocks noChangeArrowheads="1"/>
            </p:cNvSpPr>
            <p:nvPr/>
          </p:nvSpPr>
          <p:spPr bwMode="auto">
            <a:xfrm>
              <a:off x="3049" y="3543"/>
              <a:ext cx="125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593903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2000" dirty="0">
                  <a:effectLst/>
                </a:rPr>
                <a:t>SN ENTÉRICO</a:t>
              </a:r>
            </a:p>
          </p:txBody>
        </p:sp>
        <p:sp>
          <p:nvSpPr>
            <p:cNvPr id="145416" name="Line 8"/>
            <p:cNvSpPr>
              <a:spLocks noChangeShapeType="1"/>
            </p:cNvSpPr>
            <p:nvPr/>
          </p:nvSpPr>
          <p:spPr bwMode="auto">
            <a:xfrm flipH="1">
              <a:off x="2358" y="3702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28398" dir="1593903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45417" name="Rectangle 9"/>
            <p:cNvSpPr>
              <a:spLocks noChangeArrowheads="1"/>
            </p:cNvSpPr>
            <p:nvPr/>
          </p:nvSpPr>
          <p:spPr bwMode="auto">
            <a:xfrm>
              <a:off x="1348" y="3334"/>
              <a:ext cx="2953" cy="731"/>
            </a:xfrm>
            <a:prstGeom prst="rect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>
              <a:outerShdw dist="28398" dir="1593903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45418" name="Text Box 10"/>
          <p:cNvSpPr txBox="1">
            <a:spLocks noChangeArrowheads="1"/>
          </p:cNvSpPr>
          <p:nvPr/>
        </p:nvSpPr>
        <p:spPr bwMode="auto">
          <a:xfrm>
            <a:off x="6719888" y="620713"/>
            <a:ext cx="182293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SN ENTÉRICO</a:t>
            </a:r>
          </a:p>
        </p:txBody>
      </p:sp>
      <p:sp>
        <p:nvSpPr>
          <p:cNvPr id="145420" name="Text Box 12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6612974" y="4581128"/>
            <a:ext cx="2036762" cy="1333500"/>
          </a:xfrm>
          <a:prstGeom prst="rect">
            <a:avLst/>
          </a:prstGeom>
          <a:solidFill>
            <a:srgbClr val="FFF3FB"/>
          </a:solidFill>
          <a:ln w="19050">
            <a:solidFill>
              <a:schemeClr val="hlink"/>
            </a:solidFill>
            <a:prstDash val="sysDot"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1600" b="1">
                <a:effectLst/>
              </a:rPr>
              <a:t>Eferencia: lo que llega al TGI</a:t>
            </a:r>
          </a:p>
          <a:p>
            <a:endParaRPr lang="es-ES" sz="1600" b="1">
              <a:effectLst/>
            </a:endParaRPr>
          </a:p>
          <a:p>
            <a:r>
              <a:rPr lang="es-ES" sz="1600" b="1">
                <a:effectLst/>
              </a:rPr>
              <a:t>Aferencia: lo que sale del TGI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animBg="1"/>
      <p:bldP spid="14542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img2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8"/>
          <a:stretch>
            <a:fillRect/>
          </a:stretch>
        </p:blipFill>
        <p:spPr>
          <a:xfrm>
            <a:off x="1379538" y="863600"/>
            <a:ext cx="5232400" cy="52308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6731000" y="1125538"/>
            <a:ext cx="1728788" cy="1044575"/>
          </a:xfrm>
          <a:prstGeom prst="rect">
            <a:avLst/>
          </a:prstGeom>
          <a:solidFill>
            <a:srgbClr val="FFD1E8"/>
          </a:solidFill>
          <a:ln w="38100">
            <a:solidFill>
              <a:srgbClr val="990033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Inhibición </a:t>
            </a: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que llega a TGI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6659563" y="620713"/>
            <a:ext cx="17859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 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468313" y="765175"/>
            <a:ext cx="9366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/>
              </a:rPr>
              <a:t>**</a:t>
            </a:r>
          </a:p>
        </p:txBody>
      </p:sp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3563938" y="981075"/>
            <a:ext cx="1368425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900113" y="3424238"/>
            <a:ext cx="1397000" cy="730250"/>
          </a:xfrm>
          <a:prstGeom prst="rect">
            <a:avLst/>
          </a:prstGeom>
          <a:solidFill>
            <a:srgbClr val="FDCBE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CC0000"/>
                </a:solidFill>
                <a:effectLst/>
              </a:rPr>
              <a:t>Eferencia</a:t>
            </a:r>
          </a:p>
          <a:p>
            <a:r>
              <a:rPr lang="es-ES_tradnl" sz="2000" b="1">
                <a:solidFill>
                  <a:srgbClr val="CC0000"/>
                </a:solidFill>
                <a:effectLst/>
              </a:rPr>
              <a:t>Simpática</a:t>
            </a:r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3995738" y="5661025"/>
            <a:ext cx="20161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6095048" y="4583113"/>
            <a:ext cx="2374900" cy="1279525"/>
          </a:xfrm>
          <a:prstGeom prst="rect">
            <a:avLst/>
          </a:prstGeom>
          <a:solidFill>
            <a:srgbClr val="FFD1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s-ES_tradnl" sz="1600" b="1">
                <a:effectLst/>
              </a:rPr>
              <a:t> Inhibición refleja</a:t>
            </a:r>
          </a:p>
          <a:p>
            <a:pPr algn="l"/>
            <a:r>
              <a:rPr lang="es-ES_tradnl" sz="1600" b="1">
                <a:effectLst/>
              </a:rPr>
              <a:t>    Motilidad (</a:t>
            </a:r>
            <a:r>
              <a:rPr lang="es-ES_tradnl" sz="2000" b="1">
                <a:solidFill>
                  <a:schemeClr val="accent2"/>
                </a:solidFill>
                <a:effectLst/>
              </a:rPr>
              <a:t>-</a:t>
            </a:r>
            <a:r>
              <a:rPr lang="es-ES_tradnl" sz="1600" b="1">
                <a:effectLst/>
              </a:rPr>
              <a:t>)</a:t>
            </a:r>
          </a:p>
          <a:p>
            <a:pPr algn="l"/>
            <a:r>
              <a:rPr lang="es-ES_tradnl" sz="1600" b="1">
                <a:effectLst/>
              </a:rPr>
              <a:t>    Secreción (</a:t>
            </a:r>
            <a:r>
              <a:rPr lang="es-ES_tradnl" sz="2000" b="1">
                <a:solidFill>
                  <a:schemeClr val="accent2"/>
                </a:solidFill>
                <a:effectLst/>
              </a:rPr>
              <a:t>-</a:t>
            </a:r>
            <a:r>
              <a:rPr lang="es-ES_tradnl" sz="1600" b="1">
                <a:effectLst/>
              </a:rPr>
              <a:t>)</a:t>
            </a:r>
          </a:p>
          <a:p>
            <a:pPr algn="l">
              <a:buFontTx/>
              <a:buChar char="•"/>
            </a:pPr>
            <a:r>
              <a:rPr lang="es-ES_tradnl" sz="1600" b="1">
                <a:effectLst/>
              </a:rPr>
              <a:t> Vasoconstricción (</a:t>
            </a:r>
            <a:r>
              <a:rPr lang="es-ES_tradnl" sz="2000" b="1">
                <a:solidFill>
                  <a:srgbClr val="CC0000"/>
                </a:solidFill>
                <a:effectLst/>
              </a:rPr>
              <a:t>+</a:t>
            </a:r>
            <a:r>
              <a:rPr lang="es-ES_tradnl" sz="1600" b="1">
                <a:effectLst/>
              </a:rPr>
              <a:t>)</a:t>
            </a:r>
          </a:p>
        </p:txBody>
      </p:sp>
      <p:sp>
        <p:nvSpPr>
          <p:cNvPr id="99341" name="Rectangle 13"/>
          <p:cNvSpPr>
            <a:spLocks noChangeArrowheads="1"/>
          </p:cNvSpPr>
          <p:nvPr/>
        </p:nvSpPr>
        <p:spPr bwMode="auto">
          <a:xfrm>
            <a:off x="3132138" y="4581525"/>
            <a:ext cx="11525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2838450" y="2012950"/>
            <a:ext cx="1412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prevertebral</a:t>
            </a:r>
          </a:p>
        </p:txBody>
      </p:sp>
      <p:sp>
        <p:nvSpPr>
          <p:cNvPr id="99343" name="Line 15"/>
          <p:cNvSpPr>
            <a:spLocks noChangeShapeType="1"/>
          </p:cNvSpPr>
          <p:nvPr/>
        </p:nvSpPr>
        <p:spPr bwMode="auto">
          <a:xfrm>
            <a:off x="3492500" y="2636838"/>
            <a:ext cx="0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0"/>
                                        <p:tgtEl>
                                          <p:spTgt spid="99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9" grpId="0" animBg="1"/>
      <p:bldP spid="99342" grpId="0"/>
      <p:bldP spid="993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7" name="Text Box 9"/>
          <p:cNvSpPr txBox="1">
            <a:spLocks noChangeArrowheads="1"/>
          </p:cNvSpPr>
          <p:nvPr/>
        </p:nvSpPr>
        <p:spPr bwMode="auto">
          <a:xfrm>
            <a:off x="1581150" y="2286000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_tradnl" sz="800" b="1" dirty="0" smtClean="0">
              <a:effectLst/>
            </a:endParaRPr>
          </a:p>
          <a:p>
            <a:r>
              <a:rPr lang="es-ES_tradnl" sz="4000" b="1" dirty="0" smtClean="0">
                <a:effectLst/>
              </a:rPr>
              <a:t>MUY </a:t>
            </a:r>
            <a:r>
              <a:rPr lang="es-ES_tradnl" sz="4000" b="1" dirty="0">
                <a:effectLst/>
              </a:rPr>
              <a:t>IMPORTANTE</a:t>
            </a:r>
            <a:r>
              <a:rPr lang="es-ES_tradnl" sz="3200" dirty="0">
                <a:effectLst/>
              </a:rPr>
              <a:t>:</a:t>
            </a:r>
          </a:p>
          <a:p>
            <a:endParaRPr lang="es-ES_tradnl" sz="1600" dirty="0">
              <a:effectLst/>
            </a:endParaRPr>
          </a:p>
          <a:p>
            <a:r>
              <a:rPr lang="es-ES_tradnl" sz="3200" dirty="0">
                <a:effectLst/>
              </a:rPr>
              <a:t>Este material NO sustituye</a:t>
            </a:r>
          </a:p>
          <a:p>
            <a:r>
              <a:rPr lang="es-ES_tradnl" sz="3200" dirty="0">
                <a:effectLst/>
              </a:rPr>
              <a:t> el uso de los libros para el estudio de la </a:t>
            </a:r>
            <a:r>
              <a:rPr lang="es-ES_tradnl" sz="3200" dirty="0" smtClean="0">
                <a:effectLst/>
              </a:rPr>
              <a:t>fisiología</a:t>
            </a:r>
          </a:p>
          <a:p>
            <a:endParaRPr lang="es-ES_tradnl" sz="800" dirty="0">
              <a:effectLst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1366838" y="3141663"/>
            <a:ext cx="6408737" cy="25685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884238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406525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28813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4511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908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5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27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79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SALE información del tracto GI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1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	</a:t>
            </a:r>
          </a:p>
          <a:p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Arco reflejo dentro de la pared 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R. Local </a:t>
            </a:r>
            <a:r>
              <a:rPr lang="es-E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peristalsis</a:t>
            </a:r>
            <a:endParaRPr lang="es-ES" sz="18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Arco reflejo hasta ganglios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prevertebrales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s-E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Prevertebrales</a:t>
            </a:r>
            <a:endParaRPr lang="es-ES" sz="18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Información de 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dolor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 los centros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sup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</a:p>
        </p:txBody>
      </p:sp>
      <p:sp>
        <p:nvSpPr>
          <p:cNvPr id="128012" name="Text Box 12"/>
          <p:cNvSpPr txBox="1">
            <a:spLocks noChangeArrowheads="1"/>
          </p:cNvSpPr>
          <p:nvPr/>
        </p:nvSpPr>
        <p:spPr bwMode="auto">
          <a:xfrm>
            <a:off x="4683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8013" name="Text Box 13"/>
          <p:cNvSpPr txBox="1">
            <a:spLocks noChangeArrowheads="1"/>
          </p:cNvSpPr>
          <p:nvPr/>
        </p:nvSpPr>
        <p:spPr bwMode="auto">
          <a:xfrm>
            <a:off x="6674619" y="888851"/>
            <a:ext cx="1981200" cy="739775"/>
          </a:xfrm>
          <a:prstGeom prst="rect">
            <a:avLst/>
          </a:prstGeom>
          <a:solidFill>
            <a:srgbClr val="CCECFF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Salidas</a:t>
            </a: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desde el TGI</a:t>
            </a:r>
          </a:p>
        </p:txBody>
      </p:sp>
      <p:sp>
        <p:nvSpPr>
          <p:cNvPr id="128015" name="Text Box 15"/>
          <p:cNvSpPr txBox="1">
            <a:spLocks noChangeArrowheads="1"/>
          </p:cNvSpPr>
          <p:nvPr/>
        </p:nvSpPr>
        <p:spPr bwMode="auto">
          <a:xfrm>
            <a:off x="6890519" y="404664"/>
            <a:ext cx="1785937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 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2182978" y="1700808"/>
            <a:ext cx="4837294" cy="1160463"/>
            <a:chOff x="1348" y="3334"/>
            <a:chExt cx="2953" cy="731"/>
          </a:xfrm>
        </p:grpSpPr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1425" y="3382"/>
              <a:ext cx="956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593903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2000" dirty="0" smtClean="0">
                  <a:effectLst/>
                </a:rPr>
                <a:t>Centros </a:t>
              </a:r>
            </a:p>
            <a:p>
              <a:pPr algn="l"/>
              <a:r>
                <a:rPr lang="es-ES" sz="2000" dirty="0" smtClean="0">
                  <a:effectLst/>
                </a:rPr>
                <a:t>Nerviosos</a:t>
              </a:r>
            </a:p>
            <a:p>
              <a:pPr algn="l"/>
              <a:r>
                <a:rPr lang="es-ES" sz="2000" dirty="0" smtClean="0">
                  <a:effectLst/>
                </a:rPr>
                <a:t>superiores </a:t>
              </a:r>
              <a:endParaRPr lang="es-ES" sz="2000" dirty="0">
                <a:effectLst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2358" y="3612"/>
              <a:ext cx="681" cy="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  <a:effectLst>
              <a:outerShdw dist="28398" dir="1593903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3049" y="3543"/>
              <a:ext cx="125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593903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2000" dirty="0">
                  <a:effectLst/>
                </a:rPr>
                <a:t>SN ENTÉRICO</a:t>
              </a:r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H="1">
              <a:off x="2358" y="3702"/>
              <a:ext cx="63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28398" dir="1593903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1348" y="3334"/>
              <a:ext cx="2953" cy="731"/>
            </a:xfrm>
            <a:prstGeom prst="rect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>
              <a:outerShdw dist="28398" dir="1593903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img24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503238"/>
            <a:ext cx="4746625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755650" y="2708275"/>
            <a:ext cx="431800" cy="376238"/>
          </a:xfrm>
          <a:prstGeom prst="rect">
            <a:avLst/>
          </a:prstGeom>
          <a:solidFill>
            <a:srgbClr val="C5F1AD"/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4.</a:t>
            </a: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971550" y="1268413"/>
            <a:ext cx="431800" cy="376237"/>
          </a:xfrm>
          <a:prstGeom prst="rect">
            <a:avLst/>
          </a:prstGeom>
          <a:solidFill>
            <a:srgbClr val="FFAFD7"/>
          </a:solidFill>
          <a:ln w="9525">
            <a:solidFill>
              <a:srgbClr val="CE0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1.</a:t>
            </a:r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6443663" y="5084763"/>
            <a:ext cx="2036762" cy="1089025"/>
          </a:xfrm>
          <a:prstGeom prst="rect">
            <a:avLst/>
          </a:prstGeom>
          <a:solidFill>
            <a:srgbClr val="FFF3FB"/>
          </a:solidFill>
          <a:ln w="19050">
            <a:solidFill>
              <a:schemeClr val="hlink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/>
              </a:rPr>
              <a:t>Eferencia: lo que llega al TGI</a:t>
            </a:r>
          </a:p>
          <a:p>
            <a:r>
              <a:rPr lang="es-ES" sz="1600" b="1">
                <a:effectLst/>
              </a:rPr>
              <a:t>Aferencia: lo que sale del TGI</a:t>
            </a: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6227763" y="1628775"/>
            <a:ext cx="2618024" cy="584775"/>
          </a:xfrm>
          <a:prstGeom prst="rect">
            <a:avLst/>
          </a:prstGeom>
          <a:solidFill>
            <a:srgbClr val="FDCBE4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Eferencia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simpática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inhibidora 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Ax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Posgl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6227763" y="2636838"/>
            <a:ext cx="2411412" cy="609600"/>
          </a:xfrm>
          <a:prstGeom prst="rect">
            <a:avLst/>
          </a:prstGeom>
          <a:solidFill>
            <a:srgbClr val="C5F1AD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2. Aferencia sensorial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a circuitos locales</a:t>
            </a:r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6227763" y="3429000"/>
            <a:ext cx="2106612" cy="609600"/>
          </a:xfrm>
          <a:prstGeom prst="rect">
            <a:avLst/>
          </a:prstGeom>
          <a:solidFill>
            <a:srgbClr val="C5F1AD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3. Aferencia a gl. 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prevertebrales</a:t>
            </a:r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6227763" y="4221163"/>
            <a:ext cx="2353529" cy="584775"/>
          </a:xfrm>
          <a:prstGeom prst="rect">
            <a:avLst/>
          </a:prstGeom>
          <a:solidFill>
            <a:srgbClr val="C5F1AD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4. Aferencia a c.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sup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información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dolor</a:t>
            </a:r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1331913" y="620713"/>
            <a:ext cx="11525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3" name="Oval 17"/>
          <p:cNvSpPr>
            <a:spLocks noChangeArrowheads="1"/>
          </p:cNvSpPr>
          <p:nvPr/>
        </p:nvSpPr>
        <p:spPr bwMode="auto">
          <a:xfrm>
            <a:off x="1835150" y="981075"/>
            <a:ext cx="5048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4" name="Oval 18"/>
          <p:cNvSpPr>
            <a:spLocks noChangeArrowheads="1"/>
          </p:cNvSpPr>
          <p:nvPr/>
        </p:nvSpPr>
        <p:spPr bwMode="auto">
          <a:xfrm>
            <a:off x="2339975" y="765175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1619250" y="836613"/>
            <a:ext cx="431800" cy="376237"/>
          </a:xfrm>
          <a:prstGeom prst="rect">
            <a:avLst/>
          </a:prstGeom>
          <a:solidFill>
            <a:srgbClr val="C5F1AD"/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3.</a:t>
            </a:r>
          </a:p>
        </p:txBody>
      </p:sp>
      <p:sp>
        <p:nvSpPr>
          <p:cNvPr id="101396" name="Oval 20"/>
          <p:cNvSpPr>
            <a:spLocks noChangeArrowheads="1"/>
          </p:cNvSpPr>
          <p:nvPr/>
        </p:nvSpPr>
        <p:spPr bwMode="auto">
          <a:xfrm>
            <a:off x="2268538" y="2492375"/>
            <a:ext cx="2159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7" name="Rectangle 21"/>
          <p:cNvSpPr>
            <a:spLocks noChangeArrowheads="1"/>
          </p:cNvSpPr>
          <p:nvPr/>
        </p:nvSpPr>
        <p:spPr bwMode="auto">
          <a:xfrm>
            <a:off x="3779838" y="476250"/>
            <a:ext cx="14398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1398" name="Rectangle 22"/>
          <p:cNvSpPr>
            <a:spLocks noChangeArrowheads="1"/>
          </p:cNvSpPr>
          <p:nvPr/>
        </p:nvSpPr>
        <p:spPr bwMode="auto">
          <a:xfrm>
            <a:off x="3995738" y="1125538"/>
            <a:ext cx="18002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9" name="Rectangle 23"/>
          <p:cNvSpPr>
            <a:spLocks noChangeArrowheads="1"/>
          </p:cNvSpPr>
          <p:nvPr/>
        </p:nvSpPr>
        <p:spPr bwMode="auto">
          <a:xfrm>
            <a:off x="5364163" y="1628775"/>
            <a:ext cx="5762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0" name="Rectangle 24"/>
          <p:cNvSpPr>
            <a:spLocks noChangeArrowheads="1"/>
          </p:cNvSpPr>
          <p:nvPr/>
        </p:nvSpPr>
        <p:spPr bwMode="auto">
          <a:xfrm>
            <a:off x="5003800" y="2565400"/>
            <a:ext cx="10810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3722688" y="549275"/>
            <a:ext cx="169703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m. longitudinal</a:t>
            </a:r>
          </a:p>
        </p:txBody>
      </p:sp>
      <p:sp>
        <p:nvSpPr>
          <p:cNvPr id="101403" name="Text Box 27"/>
          <p:cNvSpPr txBox="1">
            <a:spLocks noChangeArrowheads="1"/>
          </p:cNvSpPr>
          <p:nvPr/>
        </p:nvSpPr>
        <p:spPr bwMode="auto">
          <a:xfrm>
            <a:off x="4284663" y="1268413"/>
            <a:ext cx="1562100" cy="366712"/>
          </a:xfrm>
          <a:prstGeom prst="rect">
            <a:avLst/>
          </a:prstGeom>
          <a:solidFill>
            <a:srgbClr val="D2D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p. mientérico</a:t>
            </a:r>
          </a:p>
        </p:txBody>
      </p:sp>
      <p:sp>
        <p:nvSpPr>
          <p:cNvPr id="101404" name="Rectangle 28"/>
          <p:cNvSpPr>
            <a:spLocks noChangeArrowheads="1"/>
          </p:cNvSpPr>
          <p:nvPr/>
        </p:nvSpPr>
        <p:spPr bwMode="auto">
          <a:xfrm>
            <a:off x="4140200" y="1412875"/>
            <a:ext cx="2159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5" name="Text Box 29"/>
          <p:cNvSpPr txBox="1">
            <a:spLocks noChangeArrowheads="1"/>
          </p:cNvSpPr>
          <p:nvPr/>
        </p:nvSpPr>
        <p:spPr bwMode="auto">
          <a:xfrm>
            <a:off x="5076825" y="1773238"/>
            <a:ext cx="100012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m. 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circular</a:t>
            </a:r>
          </a:p>
        </p:txBody>
      </p:sp>
      <p:sp>
        <p:nvSpPr>
          <p:cNvPr id="101406" name="Text Box 30"/>
          <p:cNvSpPr txBox="1">
            <a:spLocks noChangeArrowheads="1"/>
          </p:cNvSpPr>
          <p:nvPr/>
        </p:nvSpPr>
        <p:spPr bwMode="auto">
          <a:xfrm>
            <a:off x="5076825" y="2643188"/>
            <a:ext cx="950913" cy="641350"/>
          </a:xfrm>
          <a:prstGeom prst="rect">
            <a:avLst/>
          </a:prstGeom>
          <a:solidFill>
            <a:srgbClr val="D2D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p. sub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mucoso</a:t>
            </a:r>
          </a:p>
        </p:txBody>
      </p:sp>
      <p:sp>
        <p:nvSpPr>
          <p:cNvPr id="101407" name="Text Box 31"/>
          <p:cNvSpPr txBox="1">
            <a:spLocks noChangeArrowheads="1"/>
          </p:cNvSpPr>
          <p:nvPr/>
        </p:nvSpPr>
        <p:spPr bwMode="auto">
          <a:xfrm>
            <a:off x="6804025" y="549275"/>
            <a:ext cx="178593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 </a:t>
            </a:r>
          </a:p>
        </p:txBody>
      </p:sp>
      <p:sp>
        <p:nvSpPr>
          <p:cNvPr id="101408" name="Line 32"/>
          <p:cNvSpPr>
            <a:spLocks noChangeShapeType="1"/>
          </p:cNvSpPr>
          <p:nvPr/>
        </p:nvSpPr>
        <p:spPr bwMode="auto">
          <a:xfrm flipH="1" flipV="1">
            <a:off x="1187450" y="765175"/>
            <a:ext cx="360363" cy="360363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9" name="Line 33"/>
          <p:cNvSpPr>
            <a:spLocks noChangeShapeType="1"/>
          </p:cNvSpPr>
          <p:nvPr/>
        </p:nvSpPr>
        <p:spPr bwMode="auto">
          <a:xfrm flipH="1" flipV="1">
            <a:off x="395288" y="1989138"/>
            <a:ext cx="649287" cy="720725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10" name="Oval 34"/>
          <p:cNvSpPr>
            <a:spLocks noChangeArrowheads="1"/>
          </p:cNvSpPr>
          <p:nvPr/>
        </p:nvSpPr>
        <p:spPr bwMode="auto">
          <a:xfrm>
            <a:off x="1906588" y="1268413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11" name="Oval 35"/>
          <p:cNvSpPr>
            <a:spLocks noChangeArrowheads="1"/>
          </p:cNvSpPr>
          <p:nvPr/>
        </p:nvSpPr>
        <p:spPr bwMode="auto">
          <a:xfrm>
            <a:off x="2843213" y="4724400"/>
            <a:ext cx="360362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2627313" y="4508500"/>
            <a:ext cx="431800" cy="376238"/>
          </a:xfrm>
          <a:prstGeom prst="rect">
            <a:avLst/>
          </a:prstGeom>
          <a:solidFill>
            <a:srgbClr val="C5F1AD"/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2.</a:t>
            </a:r>
          </a:p>
        </p:txBody>
      </p:sp>
      <p:sp>
        <p:nvSpPr>
          <p:cNvPr id="101412" name="Line 36"/>
          <p:cNvSpPr>
            <a:spLocks noChangeShapeType="1"/>
          </p:cNvSpPr>
          <p:nvPr/>
        </p:nvSpPr>
        <p:spPr bwMode="auto">
          <a:xfrm flipH="1" flipV="1">
            <a:off x="2484438" y="4005263"/>
            <a:ext cx="287337" cy="43180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Rectángulo"/>
          <p:cNvSpPr/>
          <p:nvPr/>
        </p:nvSpPr>
        <p:spPr bwMode="auto">
          <a:xfrm>
            <a:off x="4356100" y="5949280"/>
            <a:ext cx="647700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310982" y="5896789"/>
            <a:ext cx="894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b="1" dirty="0" smtClean="0"/>
              <a:t>LUZ</a:t>
            </a:r>
            <a:endParaRPr lang="es-VE" sz="2800" b="1" dirty="0"/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1" grpId="0" animBg="1"/>
      <p:bldP spid="101382" grpId="0" animBg="1"/>
      <p:bldP spid="101388" grpId="0" animBg="1"/>
      <p:bldP spid="101389" grpId="0" animBg="1"/>
      <p:bldP spid="101390" grpId="0" animBg="1"/>
      <p:bldP spid="101391" grpId="0" animBg="1"/>
      <p:bldP spid="101380" grpId="0" animBg="1"/>
      <p:bldP spid="10137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5" name="Picture 3" descr="img2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0" r="-354"/>
          <a:stretch>
            <a:fillRect/>
          </a:stretch>
        </p:blipFill>
        <p:spPr>
          <a:xfrm>
            <a:off x="1366837" y="458787"/>
            <a:ext cx="5400675" cy="6065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4500563" y="0"/>
            <a:ext cx="1897062" cy="1570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57" name="Oval 5"/>
          <p:cNvSpPr>
            <a:spLocks noChangeArrowheads="1"/>
          </p:cNvSpPr>
          <p:nvPr/>
        </p:nvSpPr>
        <p:spPr bwMode="auto">
          <a:xfrm>
            <a:off x="2127250" y="1077913"/>
            <a:ext cx="1566863" cy="123031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58" name="Oval 6"/>
          <p:cNvSpPr>
            <a:spLocks noChangeArrowheads="1"/>
          </p:cNvSpPr>
          <p:nvPr/>
        </p:nvSpPr>
        <p:spPr bwMode="auto">
          <a:xfrm>
            <a:off x="3198813" y="4522788"/>
            <a:ext cx="1651000" cy="901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903401" y="2133600"/>
            <a:ext cx="1269899" cy="400110"/>
          </a:xfrm>
          <a:prstGeom prst="rect">
            <a:avLst/>
          </a:prstGeom>
          <a:solidFill>
            <a:srgbClr val="C5F1AD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/>
              </a:rPr>
              <a:t>1. LOCAL</a:t>
            </a:r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589212" y="5117122"/>
            <a:ext cx="2521844" cy="400110"/>
          </a:xfrm>
          <a:prstGeom prst="rect">
            <a:avLst/>
          </a:prstGeom>
          <a:solidFill>
            <a:srgbClr val="C5F1AD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/>
              </a:rPr>
              <a:t>2. </a:t>
            </a:r>
            <a:r>
              <a:rPr lang="es-ES" sz="2000" dirty="0" smtClean="0">
                <a:effectLst/>
              </a:rPr>
              <a:t>PRE-VERTEBRAL</a:t>
            </a:r>
            <a:endParaRPr lang="es-ES" sz="2000" dirty="0">
              <a:effectLst/>
            </a:endParaRPr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6078105" y="2759075"/>
            <a:ext cx="2419783" cy="400110"/>
          </a:xfrm>
          <a:prstGeom prst="rect">
            <a:avLst/>
          </a:prstGeom>
          <a:solidFill>
            <a:srgbClr val="C5F1AD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sz="2000" dirty="0">
                <a:effectLst/>
              </a:rPr>
              <a:t>3. </a:t>
            </a:r>
            <a:r>
              <a:rPr lang="es-ES" sz="2000" dirty="0" smtClean="0">
                <a:effectLst/>
              </a:rPr>
              <a:t>CENTROS SUP</a:t>
            </a:r>
            <a:r>
              <a:rPr lang="es-ES" sz="2000" dirty="0">
                <a:effectLst/>
              </a:rPr>
              <a:t>.</a:t>
            </a:r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6516688" y="692150"/>
            <a:ext cx="1981200" cy="739775"/>
          </a:xfrm>
          <a:prstGeom prst="rect">
            <a:avLst/>
          </a:prstGeom>
          <a:solidFill>
            <a:srgbClr val="CCECF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Salidas</a:t>
            </a:r>
          </a:p>
          <a:p>
            <a:r>
              <a:rPr lang="es-ES" sz="2000">
                <a:effectLst/>
              </a:rPr>
              <a:t>desde el TGI</a:t>
            </a:r>
          </a:p>
        </p:txBody>
      </p:sp>
      <p:sp>
        <p:nvSpPr>
          <p:cNvPr id="100367" name="Text Box 15"/>
          <p:cNvSpPr txBox="1">
            <a:spLocks noChangeArrowheads="1"/>
          </p:cNvSpPr>
          <p:nvPr/>
        </p:nvSpPr>
        <p:spPr bwMode="auto">
          <a:xfrm>
            <a:off x="539750" y="549275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0368" name="Oval 16"/>
          <p:cNvSpPr>
            <a:spLocks noChangeArrowheads="1"/>
          </p:cNvSpPr>
          <p:nvPr/>
        </p:nvSpPr>
        <p:spPr bwMode="auto">
          <a:xfrm>
            <a:off x="3851275" y="2852738"/>
            <a:ext cx="504825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73" name="Rectangle 21"/>
          <p:cNvSpPr>
            <a:spLocks noChangeArrowheads="1"/>
          </p:cNvSpPr>
          <p:nvPr/>
        </p:nvSpPr>
        <p:spPr bwMode="auto">
          <a:xfrm>
            <a:off x="3779838" y="1700213"/>
            <a:ext cx="2376487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72" name="Text Box 20"/>
          <p:cNvSpPr txBox="1">
            <a:spLocks noChangeArrowheads="1"/>
          </p:cNvSpPr>
          <p:nvPr/>
        </p:nvSpPr>
        <p:spPr bwMode="auto">
          <a:xfrm>
            <a:off x="2938885" y="404664"/>
            <a:ext cx="2834430" cy="5539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ARCO REFLEJO LOCAL </a:t>
            </a:r>
          </a:p>
          <a:p>
            <a:r>
              <a:rPr lang="es-ES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s-ES" sz="16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entro pared</a:t>
            </a:r>
            <a:r>
              <a:rPr lang="es-ES" sz="14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PERISTALSIS</a:t>
            </a:r>
            <a:endParaRPr lang="es-ES" sz="1400" b="1" dirty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374" name="Rectangle 22"/>
          <p:cNvSpPr>
            <a:spLocks noChangeArrowheads="1"/>
          </p:cNvSpPr>
          <p:nvPr/>
        </p:nvSpPr>
        <p:spPr bwMode="auto">
          <a:xfrm>
            <a:off x="5075238" y="5229225"/>
            <a:ext cx="165735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75" name="Text Box 23"/>
          <p:cNvSpPr txBox="1">
            <a:spLocks noChangeArrowheads="1"/>
          </p:cNvSpPr>
          <p:nvPr/>
        </p:nvSpPr>
        <p:spPr bwMode="auto">
          <a:xfrm>
            <a:off x="5075238" y="4581525"/>
            <a:ext cx="1636712" cy="730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ARCO REFLEJO </a:t>
            </a:r>
          </a:p>
          <a:p>
            <a:r>
              <a:rPr lang="es-ES" sz="14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PREVERTEBRAL</a:t>
            </a:r>
          </a:p>
          <a:p>
            <a:r>
              <a:rPr lang="es-ES" sz="14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Sale de la pared</a:t>
            </a:r>
            <a:endParaRPr lang="es-ES" sz="1600" b="1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376" name="Rectangle 24"/>
          <p:cNvSpPr>
            <a:spLocks noChangeArrowheads="1"/>
          </p:cNvSpPr>
          <p:nvPr/>
        </p:nvSpPr>
        <p:spPr bwMode="auto">
          <a:xfrm>
            <a:off x="4067175" y="2205038"/>
            <a:ext cx="15128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59" name="Oval 7"/>
          <p:cNvSpPr>
            <a:spLocks noChangeArrowheads="1"/>
          </p:cNvSpPr>
          <p:nvPr/>
        </p:nvSpPr>
        <p:spPr bwMode="auto">
          <a:xfrm rot="1798900">
            <a:off x="4005263" y="2693988"/>
            <a:ext cx="2144712" cy="9842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77" name="Oval 25"/>
          <p:cNvSpPr>
            <a:spLocks noChangeArrowheads="1"/>
          </p:cNvSpPr>
          <p:nvPr/>
        </p:nvSpPr>
        <p:spPr bwMode="auto">
          <a:xfrm>
            <a:off x="5292725" y="249237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78" name="Text Box 26"/>
          <p:cNvSpPr txBox="1">
            <a:spLocks noChangeArrowheads="1"/>
          </p:cNvSpPr>
          <p:nvPr/>
        </p:nvSpPr>
        <p:spPr bwMode="auto">
          <a:xfrm>
            <a:off x="4550728" y="1916906"/>
            <a:ext cx="1625766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Sale </a:t>
            </a:r>
            <a:r>
              <a:rPr lang="es-ES" sz="1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información</a:t>
            </a:r>
          </a:p>
          <a:p>
            <a:r>
              <a:rPr lang="es-ES" sz="1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DOLOR al </a:t>
            </a:r>
            <a:r>
              <a:rPr lang="es-ES" sz="14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  <a:endParaRPr lang="es-ES" sz="1600" b="1" dirty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 animBg="1"/>
      <p:bldP spid="100358" grpId="0" animBg="1"/>
      <p:bldP spid="100360" grpId="0" animBg="1"/>
      <p:bldP spid="100361" grpId="0" animBg="1"/>
      <p:bldP spid="100362" grpId="0" animBg="1"/>
      <p:bldP spid="10035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971550" y="1296193"/>
            <a:ext cx="3743325" cy="860425"/>
          </a:xfrm>
          <a:prstGeom prst="rect">
            <a:avLst/>
          </a:prstGeom>
          <a:noFill/>
          <a:ln w="38100">
            <a:solidFill>
              <a:srgbClr val="FF97B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 De dónde vienen </a:t>
            </a:r>
          </a:p>
          <a:p>
            <a:r>
              <a:rPr lang="es-ES" sz="2400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 neuronas entéricas?</a:t>
            </a:r>
          </a:p>
        </p:txBody>
      </p:sp>
      <p:sp>
        <p:nvSpPr>
          <p:cNvPr id="102409" name="Rectangle 9"/>
          <p:cNvSpPr>
            <a:spLocks noChangeArrowheads="1"/>
          </p:cNvSpPr>
          <p:nvPr/>
        </p:nvSpPr>
        <p:spPr bwMode="auto">
          <a:xfrm>
            <a:off x="4932363" y="1268413"/>
            <a:ext cx="30956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Tienen el mismo origen que neuronas del SN, p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rovienen de la CRESTA NEURAL</a:t>
            </a:r>
          </a:p>
        </p:txBody>
      </p:sp>
      <p:grpSp>
        <p:nvGrpSpPr>
          <p:cNvPr id="102414" name="Group 14"/>
          <p:cNvGrpSpPr>
            <a:grpSpLocks/>
          </p:cNvGrpSpPr>
          <p:nvPr/>
        </p:nvGrpSpPr>
        <p:grpSpPr bwMode="auto">
          <a:xfrm>
            <a:off x="1188095" y="2348880"/>
            <a:ext cx="2663825" cy="3672408"/>
            <a:chOff x="930" y="2160"/>
            <a:chExt cx="1587" cy="1542"/>
          </a:xfrm>
        </p:grpSpPr>
        <p:pic>
          <p:nvPicPr>
            <p:cNvPr id="102410" name="Picture 10" descr="img25"/>
            <p:cNvPicPr>
              <a:picLocks noChangeAspect="1" noChangeArrowheads="1"/>
            </p:cNvPicPr>
            <p:nvPr/>
          </p:nvPicPr>
          <p:blipFill>
            <a:blip r:embed="rId2" cstate="print">
              <a:lum bright="-24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80" r="29488" b="22501"/>
            <a:stretch>
              <a:fillRect/>
            </a:stretch>
          </p:blipFill>
          <p:spPr bwMode="auto">
            <a:xfrm>
              <a:off x="930" y="2160"/>
              <a:ext cx="1403" cy="1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12" name="Rectangle 12"/>
            <p:cNvSpPr>
              <a:spLocks noChangeArrowheads="1"/>
            </p:cNvSpPr>
            <p:nvPr/>
          </p:nvSpPr>
          <p:spPr bwMode="auto">
            <a:xfrm>
              <a:off x="1973" y="2160"/>
              <a:ext cx="544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2413" name="Rectangle 13"/>
            <p:cNvSpPr>
              <a:spLocks noChangeArrowheads="1"/>
            </p:cNvSpPr>
            <p:nvPr/>
          </p:nvSpPr>
          <p:spPr bwMode="auto">
            <a:xfrm>
              <a:off x="2245" y="2387"/>
              <a:ext cx="91" cy="4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4067175" y="2781300"/>
            <a:ext cx="4033838" cy="2298700"/>
          </a:xfrm>
          <a:prstGeom prst="rect">
            <a:avLst/>
          </a:prstGeom>
          <a:solidFill>
            <a:srgbClr val="FAE6ED"/>
          </a:solidFill>
          <a:ln w="9525">
            <a:solidFill>
              <a:srgbClr val="99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>
                <a:effectLst/>
              </a:rPr>
              <a:t>* </a:t>
            </a:r>
            <a:r>
              <a:rPr lang="es-ES" sz="1800" b="1">
                <a:solidFill>
                  <a:srgbClr val="CE0045"/>
                </a:solidFill>
                <a:effectLst/>
              </a:rPr>
              <a:t>Tallo cerebral</a:t>
            </a:r>
            <a:endParaRPr lang="es-ES" sz="1800">
              <a:solidFill>
                <a:srgbClr val="CE0045"/>
              </a:solidFill>
              <a:effectLst/>
            </a:endParaRPr>
          </a:p>
          <a:p>
            <a:pPr algn="l"/>
            <a:r>
              <a:rPr lang="es-ES" sz="1800">
                <a:effectLst/>
              </a:rPr>
              <a:t>   Migración caudal colonizan  </a:t>
            </a:r>
          </a:p>
          <a:p>
            <a:pPr algn="l"/>
            <a:r>
              <a:rPr lang="es-ES" sz="1800">
                <a:effectLst/>
              </a:rPr>
              <a:t>   esófago a colon transverso</a:t>
            </a:r>
          </a:p>
          <a:p>
            <a:pPr algn="l"/>
            <a:endParaRPr lang="es-ES" sz="1800" b="1">
              <a:effectLst/>
            </a:endParaRPr>
          </a:p>
          <a:p>
            <a:pPr algn="l"/>
            <a:r>
              <a:rPr lang="es-ES" sz="1800" b="1">
                <a:effectLst/>
              </a:rPr>
              <a:t>* </a:t>
            </a:r>
            <a:r>
              <a:rPr lang="es-ES" sz="1800" b="1">
                <a:solidFill>
                  <a:srgbClr val="008000"/>
                </a:solidFill>
                <a:effectLst/>
              </a:rPr>
              <a:t>Parte sacra del tubo neural</a:t>
            </a:r>
            <a:r>
              <a:rPr lang="es-ES" sz="1800">
                <a:effectLst/>
              </a:rPr>
              <a:t> </a:t>
            </a:r>
          </a:p>
          <a:p>
            <a:pPr algn="l"/>
            <a:r>
              <a:rPr lang="es-ES" sz="1800">
                <a:effectLst/>
              </a:rPr>
              <a:t>   Migración rostral colonizan </a:t>
            </a:r>
          </a:p>
          <a:p>
            <a:pPr algn="l"/>
            <a:r>
              <a:rPr lang="es-ES" sz="1800">
                <a:effectLst/>
              </a:rPr>
              <a:t>   rectosigmoides hasta flexura </a:t>
            </a:r>
          </a:p>
          <a:p>
            <a:pPr algn="l"/>
            <a:r>
              <a:rPr lang="es-ES" sz="1800">
                <a:effectLst/>
              </a:rPr>
              <a:t>   esplénica</a:t>
            </a:r>
          </a:p>
        </p:txBody>
      </p:sp>
      <p:sp>
        <p:nvSpPr>
          <p:cNvPr id="102415" name="Text Box 15"/>
          <p:cNvSpPr txBox="1">
            <a:spLocks noChangeArrowheads="1"/>
          </p:cNvSpPr>
          <p:nvPr/>
        </p:nvSpPr>
        <p:spPr bwMode="auto">
          <a:xfrm>
            <a:off x="4027821" y="5155580"/>
            <a:ext cx="4073192" cy="76944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178B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1800" dirty="0">
                <a:effectLst/>
              </a:rPr>
              <a:t>Fallas en migración:</a:t>
            </a:r>
          </a:p>
          <a:p>
            <a:r>
              <a:rPr lang="es-ES" sz="800" dirty="0">
                <a:effectLst/>
              </a:rPr>
              <a:t> </a:t>
            </a:r>
          </a:p>
          <a:p>
            <a:r>
              <a:rPr lang="es-ES" sz="1800" b="1" dirty="0" smtClean="0">
                <a:effectLst/>
              </a:rPr>
              <a:t>MEGACOLON AGANGLIÓNICO</a:t>
            </a:r>
            <a:endParaRPr lang="es-ES" sz="1800" b="1" dirty="0">
              <a:effectLst/>
            </a:endParaRPr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6804025" y="549275"/>
            <a:ext cx="178593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 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9" grpId="0"/>
      <p:bldP spid="102403" grpId="0" animBg="1"/>
      <p:bldP spid="10241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1260475" y="2163763"/>
            <a:ext cx="3311525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TEMA 2</a:t>
            </a:r>
          </a:p>
          <a:p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NEURAL</a:t>
            </a:r>
          </a:p>
          <a:p>
            <a:pPr marL="441325" indent="-166688">
              <a:buFont typeface="Arial" pitchFamily="34" charset="0"/>
              <a:buChar char="•"/>
            </a:pP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SN ENTÉRICO</a:t>
            </a:r>
          </a:p>
          <a:p>
            <a:pPr marL="441325" indent="-166688">
              <a:buFont typeface="Arial" pitchFamily="34" charset="0"/>
              <a:buChar char="•"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SN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AUTÓNOMO</a:t>
            </a:r>
          </a:p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I.2 REFLEJOS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  <a:p>
            <a:pPr>
              <a:buFontTx/>
              <a:buAutoNum type="romanUcPeriod" startAt="2"/>
            </a:pP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I.3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DOLOR 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VISCERAL</a:t>
            </a: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07523" name="Picture 3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556792"/>
            <a:ext cx="2828925" cy="43783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4859338" y="981075"/>
            <a:ext cx="2841625" cy="485775"/>
          </a:xfrm>
          <a:prstGeom prst="rect">
            <a:avLst/>
          </a:prstGeom>
          <a:solidFill>
            <a:srgbClr val="5EB5BC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2755900" y="2852936"/>
            <a:ext cx="3630613" cy="2284412"/>
          </a:xfrm>
          <a:prstGeom prst="rect">
            <a:avLst/>
          </a:prstGeom>
          <a:solidFill>
            <a:srgbClr val="FFE9E9"/>
          </a:solidFill>
          <a:ln w="28575">
            <a:solidFill>
              <a:srgbClr val="EC007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2400" dirty="0">
                <a:effectLst/>
              </a:rPr>
              <a:t>Sin embargo</a:t>
            </a:r>
            <a:r>
              <a:rPr lang="es-ES" sz="1800" dirty="0">
                <a:effectLst/>
              </a:rPr>
              <a:t>,</a:t>
            </a:r>
          </a:p>
          <a:p>
            <a:endParaRPr lang="es-ES" sz="1000" dirty="0">
              <a:effectLst/>
            </a:endParaRPr>
          </a:p>
          <a:p>
            <a:r>
              <a:rPr lang="es-ES" sz="1800" dirty="0">
                <a:effectLst/>
              </a:rPr>
              <a:t>la función digestiva normal </a:t>
            </a:r>
          </a:p>
          <a:p>
            <a:r>
              <a:rPr lang="es-ES" sz="1800" dirty="0">
                <a:effectLst/>
              </a:rPr>
              <a:t>necesita de</a:t>
            </a:r>
          </a:p>
          <a:p>
            <a:r>
              <a:rPr lang="es-ES" sz="1000" dirty="0">
                <a:effectLst/>
              </a:rPr>
              <a:t> </a:t>
            </a:r>
          </a:p>
          <a:p>
            <a:r>
              <a:rPr lang="es-ES" sz="2000" dirty="0">
                <a:effectLst/>
              </a:rPr>
              <a:t> </a:t>
            </a:r>
            <a:r>
              <a:rPr lang="es-ES" sz="2400" dirty="0">
                <a:effectLst/>
              </a:rPr>
              <a:t>“Conversaciones”</a:t>
            </a:r>
            <a:r>
              <a:rPr lang="es-ES" sz="1800" dirty="0">
                <a:effectLst/>
              </a:rPr>
              <a:t> </a:t>
            </a:r>
          </a:p>
          <a:p>
            <a:r>
              <a:rPr lang="es-ES" sz="1800" dirty="0">
                <a:effectLst/>
              </a:rPr>
              <a:t>entre </a:t>
            </a:r>
          </a:p>
          <a:p>
            <a:r>
              <a:rPr lang="es-ES" sz="2000" dirty="0">
                <a:effectLst/>
              </a:rPr>
              <a:t>el SNE y el SN</a:t>
            </a: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2565269" y="1922255"/>
            <a:ext cx="4011873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000" dirty="0">
                <a:effectLst/>
              </a:rPr>
              <a:t>El SN ENTÉRICO  </a:t>
            </a:r>
          </a:p>
          <a:p>
            <a:r>
              <a:rPr lang="es-ES" sz="2000" dirty="0">
                <a:effectLst/>
              </a:rPr>
              <a:t>t</a:t>
            </a:r>
            <a:r>
              <a:rPr lang="es-ES" sz="2000" dirty="0" smtClean="0">
                <a:effectLst/>
              </a:rPr>
              <a:t>rabaja independientemente</a:t>
            </a:r>
            <a:endParaRPr lang="es-ES" sz="2000" dirty="0">
              <a:effectLst/>
            </a:endParaRPr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1151434" y="1506757"/>
            <a:ext cx="108049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659563" y="549275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1331913" y="1268413"/>
            <a:ext cx="3240087" cy="547687"/>
          </a:xfrm>
          <a:prstGeom prst="rect">
            <a:avLst/>
          </a:prstGeom>
          <a:solidFill>
            <a:srgbClr val="ABE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800">
                <a:effectLst/>
              </a:rPr>
              <a:t>“Conversaciones ”</a:t>
            </a:r>
          </a:p>
        </p:txBody>
      </p:sp>
      <p:sp>
        <p:nvSpPr>
          <p:cNvPr id="241672" name="Text Box 8"/>
          <p:cNvSpPr txBox="1">
            <a:spLocks noChangeArrowheads="1"/>
          </p:cNvSpPr>
          <p:nvPr/>
        </p:nvSpPr>
        <p:spPr bwMode="auto">
          <a:xfrm>
            <a:off x="1719263" y="4129088"/>
            <a:ext cx="1311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Estómago </a:t>
            </a:r>
          </a:p>
        </p:txBody>
      </p:sp>
      <p:sp>
        <p:nvSpPr>
          <p:cNvPr id="241673" name="Line 9"/>
          <p:cNvSpPr>
            <a:spLocks noChangeShapeType="1"/>
          </p:cNvSpPr>
          <p:nvPr/>
        </p:nvSpPr>
        <p:spPr bwMode="auto">
          <a:xfrm>
            <a:off x="3159125" y="43180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4" name="Text Box 10"/>
          <p:cNvSpPr txBox="1">
            <a:spLocks noChangeArrowheads="1"/>
          </p:cNvSpPr>
          <p:nvPr/>
        </p:nvSpPr>
        <p:spPr bwMode="auto">
          <a:xfrm>
            <a:off x="3643313" y="4127500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Intestino</a:t>
            </a:r>
          </a:p>
        </p:txBody>
      </p:sp>
      <p:sp>
        <p:nvSpPr>
          <p:cNvPr id="241675" name="Text Box 11"/>
          <p:cNvSpPr txBox="1">
            <a:spLocks noChangeArrowheads="1"/>
          </p:cNvSpPr>
          <p:nvPr/>
        </p:nvSpPr>
        <p:spPr bwMode="auto">
          <a:xfrm>
            <a:off x="1717675" y="5654675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Intestino</a:t>
            </a:r>
          </a:p>
        </p:txBody>
      </p:sp>
      <p:sp>
        <p:nvSpPr>
          <p:cNvPr id="241676" name="Line 12"/>
          <p:cNvSpPr>
            <a:spLocks noChangeShapeType="1"/>
          </p:cNvSpPr>
          <p:nvPr/>
        </p:nvSpPr>
        <p:spPr bwMode="auto">
          <a:xfrm>
            <a:off x="3178175" y="583882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7" name="Text Box 13"/>
          <p:cNvSpPr txBox="1">
            <a:spLocks noChangeArrowheads="1"/>
          </p:cNvSpPr>
          <p:nvPr/>
        </p:nvSpPr>
        <p:spPr bwMode="auto">
          <a:xfrm>
            <a:off x="3662363" y="5648325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Estómago</a:t>
            </a:r>
          </a:p>
        </p:txBody>
      </p:sp>
      <p:sp>
        <p:nvSpPr>
          <p:cNvPr id="241678" name="Text Box 14"/>
          <p:cNvSpPr txBox="1">
            <a:spLocks noChangeArrowheads="1"/>
          </p:cNvSpPr>
          <p:nvPr/>
        </p:nvSpPr>
        <p:spPr bwMode="auto">
          <a:xfrm>
            <a:off x="1260475" y="4927600"/>
            <a:ext cx="4103688" cy="650875"/>
          </a:xfrm>
          <a:prstGeom prst="rect">
            <a:avLst/>
          </a:prstGeom>
          <a:solidFill>
            <a:srgbClr val="FFCCCC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“no me mandes más comida hasta que termine con lo que tengo”</a:t>
            </a:r>
          </a:p>
        </p:txBody>
      </p:sp>
      <p:sp>
        <p:nvSpPr>
          <p:cNvPr id="241679" name="Text Box 15"/>
          <p:cNvSpPr txBox="1">
            <a:spLocks noChangeArrowheads="1"/>
          </p:cNvSpPr>
          <p:nvPr/>
        </p:nvSpPr>
        <p:spPr bwMode="auto">
          <a:xfrm>
            <a:off x="1384300" y="2190750"/>
            <a:ext cx="3894138" cy="650875"/>
          </a:xfrm>
          <a:prstGeom prst="rect">
            <a:avLst/>
          </a:prstGeom>
          <a:solidFill>
            <a:srgbClr val="AAF4B6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“oigo ruido en la cocina, comienza a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producir secreciones”</a:t>
            </a:r>
          </a:p>
        </p:txBody>
      </p:sp>
      <p:sp>
        <p:nvSpPr>
          <p:cNvPr id="241680" name="Text Box 16"/>
          <p:cNvSpPr txBox="1">
            <a:spLocks noChangeArrowheads="1"/>
          </p:cNvSpPr>
          <p:nvPr/>
        </p:nvSpPr>
        <p:spPr bwMode="auto">
          <a:xfrm>
            <a:off x="1719263" y="2879725"/>
            <a:ext cx="1155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Cerebro </a:t>
            </a:r>
          </a:p>
        </p:txBody>
      </p:sp>
      <p:sp>
        <p:nvSpPr>
          <p:cNvPr id="241681" name="Line 17"/>
          <p:cNvSpPr>
            <a:spLocks noChangeShapeType="1"/>
          </p:cNvSpPr>
          <p:nvPr/>
        </p:nvSpPr>
        <p:spPr bwMode="auto">
          <a:xfrm>
            <a:off x="3132138" y="312737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82" name="Text Box 18"/>
          <p:cNvSpPr txBox="1">
            <a:spLocks noChangeArrowheads="1"/>
          </p:cNvSpPr>
          <p:nvPr/>
        </p:nvSpPr>
        <p:spPr bwMode="auto">
          <a:xfrm>
            <a:off x="3643313" y="2905125"/>
            <a:ext cx="1096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Tubo GI</a:t>
            </a:r>
          </a:p>
        </p:txBody>
      </p:sp>
      <p:sp>
        <p:nvSpPr>
          <p:cNvPr id="241683" name="Text Box 19"/>
          <p:cNvSpPr txBox="1">
            <a:spLocks noChangeArrowheads="1"/>
          </p:cNvSpPr>
          <p:nvPr/>
        </p:nvSpPr>
        <p:spPr bwMode="auto">
          <a:xfrm>
            <a:off x="755650" y="3694113"/>
            <a:ext cx="4824413" cy="376237"/>
          </a:xfrm>
          <a:prstGeom prst="rect">
            <a:avLst/>
          </a:prstGeom>
          <a:solidFill>
            <a:srgbClr val="FFCEBD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“prepárate, acabo de recibir mucha comida”</a:t>
            </a:r>
          </a:p>
        </p:txBody>
      </p:sp>
      <p:sp>
        <p:nvSpPr>
          <p:cNvPr id="241684" name="Rectangle 20"/>
          <p:cNvSpPr>
            <a:spLocks noChangeArrowheads="1"/>
          </p:cNvSpPr>
          <p:nvPr/>
        </p:nvSpPr>
        <p:spPr bwMode="auto">
          <a:xfrm>
            <a:off x="1476375" y="2913063"/>
            <a:ext cx="3384550" cy="358775"/>
          </a:xfrm>
          <a:prstGeom prst="rect">
            <a:avLst/>
          </a:prstGeom>
          <a:noFill/>
          <a:ln w="28575">
            <a:solidFill>
              <a:srgbClr val="19BF3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ES_tradnl" sz="2000" b="1">
              <a:effectLst/>
            </a:endParaRPr>
          </a:p>
        </p:txBody>
      </p:sp>
      <p:sp>
        <p:nvSpPr>
          <p:cNvPr id="241685" name="Rectangle 21"/>
          <p:cNvSpPr>
            <a:spLocks noChangeArrowheads="1"/>
          </p:cNvSpPr>
          <p:nvPr/>
        </p:nvSpPr>
        <p:spPr bwMode="auto">
          <a:xfrm>
            <a:off x="1476375" y="4133850"/>
            <a:ext cx="3455988" cy="360363"/>
          </a:xfrm>
          <a:prstGeom prst="rect">
            <a:avLst/>
          </a:prstGeom>
          <a:noFill/>
          <a:ln w="28575">
            <a:solidFill>
              <a:srgbClr val="FC42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1686" name="Rectangle 22"/>
          <p:cNvSpPr>
            <a:spLocks noChangeArrowheads="1"/>
          </p:cNvSpPr>
          <p:nvPr/>
        </p:nvSpPr>
        <p:spPr bwMode="auto">
          <a:xfrm>
            <a:off x="1692275" y="5646738"/>
            <a:ext cx="3168650" cy="360362"/>
          </a:xfrm>
          <a:prstGeom prst="rect">
            <a:avLst/>
          </a:prstGeom>
          <a:noFill/>
          <a:ln w="28575">
            <a:solidFill>
              <a:srgbClr val="C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41687" name="Group 23"/>
          <p:cNvGrpSpPr>
            <a:grpSpLocks/>
          </p:cNvGrpSpPr>
          <p:nvPr/>
        </p:nvGrpSpPr>
        <p:grpSpPr bwMode="auto">
          <a:xfrm>
            <a:off x="5724525" y="1700213"/>
            <a:ext cx="2446338" cy="4251325"/>
            <a:chOff x="793" y="1618"/>
            <a:chExt cx="1179" cy="2131"/>
          </a:xfrm>
        </p:grpSpPr>
        <p:pic>
          <p:nvPicPr>
            <p:cNvPr id="241688" name="Picture 24" descr="APARATO DIGESTIV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1618"/>
              <a:ext cx="1179" cy="2131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1689" name="Line 25"/>
            <p:cNvSpPr>
              <a:spLocks noChangeShapeType="1"/>
            </p:cNvSpPr>
            <p:nvPr/>
          </p:nvSpPr>
          <p:spPr bwMode="auto">
            <a:xfrm>
              <a:off x="1338" y="1731"/>
              <a:ext cx="0" cy="140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>
              <a:outerShdw dist="3592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241690" name="Line 26"/>
            <p:cNvSpPr>
              <a:spLocks noChangeShapeType="1"/>
            </p:cNvSpPr>
            <p:nvPr/>
          </p:nvSpPr>
          <p:spPr bwMode="auto">
            <a:xfrm flipH="1" flipV="1">
              <a:off x="1429" y="2888"/>
              <a:ext cx="45" cy="22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>
              <a:outerShdw dist="3592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659563" y="549275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1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1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1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41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41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41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72" grpId="0"/>
      <p:bldP spid="241673" grpId="0" animBg="1"/>
      <p:bldP spid="241674" grpId="0"/>
      <p:bldP spid="241675" grpId="0"/>
      <p:bldP spid="241676" grpId="0" animBg="1"/>
      <p:bldP spid="241677" grpId="0"/>
      <p:bldP spid="241678" grpId="0" animBg="1"/>
      <p:bldP spid="241679" grpId="0" animBg="1"/>
      <p:bldP spid="241680" grpId="0"/>
      <p:bldP spid="241681" grpId="0" animBg="1"/>
      <p:bldP spid="241682" grpId="0"/>
      <p:bldP spid="241683" grpId="0" animBg="1"/>
      <p:bldP spid="241684" grpId="0" animBg="1"/>
      <p:bldP spid="241685" grpId="0" animBg="1"/>
      <p:bldP spid="24168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img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0" b="25299"/>
          <a:stretch>
            <a:fillRect/>
          </a:stretch>
        </p:blipFill>
        <p:spPr>
          <a:xfrm>
            <a:off x="995363" y="1052513"/>
            <a:ext cx="7105650" cy="39608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827088" y="2420938"/>
            <a:ext cx="252095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84213" y="2492375"/>
            <a:ext cx="2432050" cy="730250"/>
          </a:xfrm>
          <a:prstGeom prst="rect">
            <a:avLst/>
          </a:prstGeom>
          <a:solidFill>
            <a:srgbClr val="D9E2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FF"/>
                </a:solidFill>
                <a:effectLst/>
              </a:rPr>
              <a:t>Sistema CRANEAL</a:t>
            </a:r>
          </a:p>
          <a:p>
            <a:r>
              <a:rPr lang="es-ES_tradnl" sz="2000">
                <a:solidFill>
                  <a:srgbClr val="0000FF"/>
                </a:solidFill>
                <a:effectLst/>
              </a:rPr>
              <a:t>Parasimpático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6300788" y="2420938"/>
            <a:ext cx="2303462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3311525" y="2420938"/>
            <a:ext cx="30607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195638" y="2492375"/>
            <a:ext cx="2816225" cy="730250"/>
          </a:xfrm>
          <a:prstGeom prst="rect">
            <a:avLst/>
          </a:prstGeom>
          <a:solidFill>
            <a:srgbClr val="FFE5EE"/>
          </a:solidFill>
          <a:ln w="28575">
            <a:solidFill>
              <a:srgbClr val="FF5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CC0000"/>
                </a:solidFill>
                <a:effectLst/>
              </a:rPr>
              <a:t>Sistema tóracolumbar</a:t>
            </a:r>
          </a:p>
          <a:p>
            <a:r>
              <a:rPr lang="es-ES_tradnl" sz="2000">
                <a:solidFill>
                  <a:srgbClr val="CC0000"/>
                </a:solidFill>
                <a:effectLst/>
              </a:rPr>
              <a:t>Simpático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3708400" y="3716338"/>
            <a:ext cx="2592388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540125" y="3789363"/>
            <a:ext cx="2495550" cy="730250"/>
          </a:xfrm>
          <a:prstGeom prst="rect">
            <a:avLst/>
          </a:prstGeom>
          <a:solidFill>
            <a:srgbClr val="FFE5EE"/>
          </a:solidFill>
          <a:ln w="28575">
            <a:solidFill>
              <a:srgbClr val="FF5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CC0000"/>
                </a:solidFill>
                <a:effectLst/>
              </a:rPr>
              <a:t>Ganglios simpáticos</a:t>
            </a:r>
          </a:p>
          <a:p>
            <a:r>
              <a:rPr lang="es-ES_tradnl" sz="2000">
                <a:solidFill>
                  <a:srgbClr val="CC0000"/>
                </a:solidFill>
                <a:effectLst/>
              </a:rPr>
              <a:t>prevertebrales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119813" y="2492375"/>
            <a:ext cx="2124075" cy="730250"/>
          </a:xfrm>
          <a:prstGeom prst="rect">
            <a:avLst/>
          </a:prstGeom>
          <a:solidFill>
            <a:srgbClr val="D9E2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FF"/>
                </a:solidFill>
                <a:effectLst/>
              </a:rPr>
              <a:t>Sistema SACRO</a:t>
            </a:r>
          </a:p>
          <a:p>
            <a:r>
              <a:rPr lang="es-ES_tradnl" sz="2000">
                <a:solidFill>
                  <a:srgbClr val="0000FF"/>
                </a:solidFill>
                <a:effectLst/>
              </a:rPr>
              <a:t>Parasimpático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3203575" y="1484313"/>
            <a:ext cx="34559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2335213" y="1484313"/>
            <a:ext cx="4568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Sistema Nervioso Central</a:t>
            </a: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1835150" y="5013325"/>
            <a:ext cx="5473700" cy="503238"/>
          </a:xfrm>
          <a:prstGeom prst="rect">
            <a:avLst/>
          </a:prstGeom>
          <a:solidFill>
            <a:srgbClr val="D7FFAF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613025" y="5037138"/>
            <a:ext cx="3871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/>
              </a:rPr>
              <a:t>Sistema nervioso entérico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2915816" y="6021388"/>
            <a:ext cx="3632726" cy="584775"/>
          </a:xfrm>
          <a:prstGeom prst="rect">
            <a:avLst/>
          </a:prstGeom>
          <a:solidFill>
            <a:srgbClr val="FFCE85"/>
          </a:soli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intestinal</a:t>
            </a:r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4975225" y="5516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5437188" y="5516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5868988" y="5516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>
            <a:off x="6300788" y="5516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3203575" y="5516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8" name="Line 34"/>
          <p:cNvSpPr>
            <a:spLocks noChangeShapeType="1"/>
          </p:cNvSpPr>
          <p:nvPr/>
        </p:nvSpPr>
        <p:spPr bwMode="auto">
          <a:xfrm>
            <a:off x="3636963" y="5516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>
            <a:off x="4068763" y="5516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>
            <a:off x="4500563" y="551656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4" name="Text Box 50"/>
          <p:cNvSpPr txBox="1">
            <a:spLocks noChangeArrowheads="1"/>
          </p:cNvSpPr>
          <p:nvPr/>
        </p:nvSpPr>
        <p:spPr bwMode="auto">
          <a:xfrm>
            <a:off x="611188" y="620713"/>
            <a:ext cx="10810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659563" y="549275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658922" y="6597932"/>
            <a:ext cx="23487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8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800" b="1" dirty="0" smtClean="0">
                <a:solidFill>
                  <a:schemeClr val="bg2"/>
                </a:solidFill>
                <a:effectLst/>
                <a:latin typeface="Arial" charset="0"/>
              </a:rPr>
              <a:t>2015 ULA</a:t>
            </a:r>
            <a:endParaRPr lang="es-ES" sz="8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7" grpId="0" animBg="1"/>
      <p:bldP spid="6159" grpId="0" animBg="1"/>
      <p:bldP spid="6155" grpId="0" animBg="1"/>
      <p:bldP spid="6161" grpId="0"/>
      <p:bldP spid="6162" grpId="0" animBg="1"/>
      <p:bldP spid="6163" grpId="0"/>
      <p:bldP spid="6164" grpId="0" animBg="1"/>
      <p:bldP spid="6166" grpId="0" animBg="1"/>
      <p:bldP spid="6168" grpId="0" animBg="1"/>
      <p:bldP spid="6170" grpId="0" animBg="1"/>
      <p:bldP spid="6172" grpId="0" animBg="1"/>
      <p:bldP spid="6176" grpId="0" animBg="1"/>
      <p:bldP spid="6178" grpId="0" animBg="1"/>
      <p:bldP spid="6180" grpId="0" animBg="1"/>
      <p:bldP spid="618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img2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6" r="29799" b="7449"/>
          <a:stretch>
            <a:fillRect/>
          </a:stretch>
        </p:blipFill>
        <p:spPr>
          <a:xfrm>
            <a:off x="2122488" y="1125538"/>
            <a:ext cx="3384550" cy="4895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156325" y="1557338"/>
            <a:ext cx="2303463" cy="831850"/>
          </a:xfrm>
          <a:prstGeom prst="rect">
            <a:avLst/>
          </a:prstGeom>
          <a:solidFill>
            <a:srgbClr val="57AB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>
                <a:effectLst/>
              </a:rPr>
              <a:t>SN Extrínseco</a:t>
            </a:r>
          </a:p>
          <a:p>
            <a:r>
              <a:rPr lang="es-ES" sz="2400">
                <a:effectLst/>
              </a:rPr>
              <a:t>SNA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6011863" y="1341438"/>
            <a:ext cx="0" cy="367347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827088" y="765175"/>
            <a:ext cx="122396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3132138" y="549275"/>
            <a:ext cx="237648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3779838" y="1557338"/>
            <a:ext cx="2089150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 </a:t>
            </a:r>
          </a:p>
          <a:p>
            <a:pPr algn="l"/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PREGANGLIONAR</a:t>
            </a:r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2051050" y="981075"/>
            <a:ext cx="122555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939815" y="1628775"/>
            <a:ext cx="144142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/>
              <a:t>A centros </a:t>
            </a:r>
          </a:p>
          <a:p>
            <a:r>
              <a:rPr lang="es-ES_tradnl" sz="2000" dirty="0"/>
              <a:t>superiores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3860800" y="5995988"/>
            <a:ext cx="787400" cy="4572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617316" y="981075"/>
            <a:ext cx="20345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 </a:t>
            </a:r>
          </a:p>
          <a:p>
            <a:r>
              <a:rPr lang="es-ES_tradnl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</a:t>
            </a:r>
            <a:endParaRPr lang="es-ES_tradnl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659563" y="549275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41" grpId="0" animBg="1"/>
      <p:bldP spid="5140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2" name="Picture 4" descr="S23203-008-f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" t="7967" r="3864"/>
          <a:stretch>
            <a:fillRect/>
          </a:stretch>
        </p:blipFill>
        <p:spPr bwMode="auto">
          <a:xfrm>
            <a:off x="323850" y="549275"/>
            <a:ext cx="8280400" cy="619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1979613" y="981075"/>
            <a:ext cx="1152525" cy="215900"/>
          </a:xfrm>
          <a:prstGeom prst="rect">
            <a:avLst/>
          </a:prstGeom>
          <a:solidFill>
            <a:srgbClr val="EED2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1825625" y="836613"/>
            <a:ext cx="1666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ACh o péptidos</a:t>
            </a:r>
          </a:p>
        </p:txBody>
      </p:sp>
      <p:sp>
        <p:nvSpPr>
          <p:cNvPr id="155655" name="Rectangle 7"/>
          <p:cNvSpPr>
            <a:spLocks noChangeArrowheads="1"/>
          </p:cNvSpPr>
          <p:nvPr/>
        </p:nvSpPr>
        <p:spPr bwMode="auto">
          <a:xfrm>
            <a:off x="1835150" y="4941888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1816001" y="4652962"/>
            <a:ext cx="1374094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effectLst/>
              </a:rPr>
              <a:t>N. Vago o</a:t>
            </a:r>
          </a:p>
          <a:p>
            <a:r>
              <a:rPr lang="es-ES_tradnl" sz="1600" b="1" dirty="0">
                <a:effectLst/>
              </a:rPr>
              <a:t>N. </a:t>
            </a:r>
            <a:r>
              <a:rPr lang="es-ES_tradnl" sz="1600" b="1" dirty="0" smtClean="0">
                <a:effectLst/>
              </a:rPr>
              <a:t>Pélvico</a:t>
            </a:r>
          </a:p>
          <a:p>
            <a:r>
              <a:rPr lang="es-ES_tradnl" sz="1400" b="1" dirty="0" err="1" smtClean="0">
                <a:effectLst/>
              </a:rPr>
              <a:t>Ax</a:t>
            </a:r>
            <a:r>
              <a:rPr lang="es-ES_tradnl" sz="1400" b="1" dirty="0" smtClean="0">
                <a:effectLst/>
              </a:rPr>
              <a:t>. </a:t>
            </a:r>
            <a:r>
              <a:rPr lang="es-ES_tradnl" sz="1400" b="1" dirty="0" err="1" smtClean="0">
                <a:effectLst/>
              </a:rPr>
              <a:t>Pregangl</a:t>
            </a:r>
            <a:r>
              <a:rPr lang="es-ES_tradnl" sz="1400" b="1" dirty="0" smtClean="0">
                <a:effectLst/>
              </a:rPr>
              <a:t>.</a:t>
            </a:r>
            <a:endParaRPr lang="es-ES_tradnl" sz="1400" b="1" dirty="0">
              <a:effectLst/>
            </a:endParaRPr>
          </a:p>
        </p:txBody>
      </p:sp>
      <p:sp>
        <p:nvSpPr>
          <p:cNvPr id="155657" name="Rectangle 9"/>
          <p:cNvSpPr>
            <a:spLocks noChangeArrowheads="1"/>
          </p:cNvSpPr>
          <p:nvPr/>
        </p:nvSpPr>
        <p:spPr bwMode="auto">
          <a:xfrm>
            <a:off x="1042988" y="6094413"/>
            <a:ext cx="12969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58" name="Rectangle 10"/>
          <p:cNvSpPr>
            <a:spLocks noChangeArrowheads="1"/>
          </p:cNvSpPr>
          <p:nvPr/>
        </p:nvSpPr>
        <p:spPr bwMode="auto">
          <a:xfrm>
            <a:off x="6804025" y="6094413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59" name="Text Box 11"/>
          <p:cNvSpPr txBox="1">
            <a:spLocks noChangeArrowheads="1"/>
          </p:cNvSpPr>
          <p:nvPr/>
        </p:nvSpPr>
        <p:spPr bwMode="auto">
          <a:xfrm>
            <a:off x="623888" y="5926138"/>
            <a:ext cx="2209800" cy="485775"/>
          </a:xfrm>
          <a:prstGeom prst="rect">
            <a:avLst/>
          </a:prstGeom>
          <a:solidFill>
            <a:srgbClr val="AFC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0000CC"/>
                </a:solidFill>
                <a:effectLst/>
              </a:rPr>
              <a:t>Parasimpático</a:t>
            </a:r>
          </a:p>
        </p:txBody>
      </p:sp>
      <p:sp>
        <p:nvSpPr>
          <p:cNvPr id="155660" name="Text Box 12"/>
          <p:cNvSpPr txBox="1">
            <a:spLocks noChangeArrowheads="1"/>
          </p:cNvSpPr>
          <p:nvPr/>
        </p:nvSpPr>
        <p:spPr bwMode="auto">
          <a:xfrm>
            <a:off x="6461125" y="5915025"/>
            <a:ext cx="1625600" cy="485775"/>
          </a:xfrm>
          <a:prstGeom prst="rect">
            <a:avLst/>
          </a:prstGeom>
          <a:solidFill>
            <a:srgbClr val="FFCDDE"/>
          </a:solidFill>
          <a:ln w="28575">
            <a:solidFill>
              <a:srgbClr val="FF5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CC0000"/>
                </a:solidFill>
                <a:effectLst/>
              </a:rPr>
              <a:t>Simpático</a:t>
            </a:r>
          </a:p>
        </p:txBody>
      </p:sp>
      <p:sp>
        <p:nvSpPr>
          <p:cNvPr id="155661" name="Rectangle 13"/>
          <p:cNvSpPr>
            <a:spLocks noChangeArrowheads="1"/>
          </p:cNvSpPr>
          <p:nvPr/>
        </p:nvSpPr>
        <p:spPr bwMode="auto">
          <a:xfrm>
            <a:off x="1187450" y="2493963"/>
            <a:ext cx="1081088" cy="215900"/>
          </a:xfrm>
          <a:prstGeom prst="rect">
            <a:avLst/>
          </a:prstGeom>
          <a:solidFill>
            <a:srgbClr val="EDD5B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62" name="Text Box 14"/>
          <p:cNvSpPr txBox="1">
            <a:spLocks noChangeArrowheads="1"/>
          </p:cNvSpPr>
          <p:nvPr/>
        </p:nvSpPr>
        <p:spPr bwMode="auto">
          <a:xfrm>
            <a:off x="817563" y="2420938"/>
            <a:ext cx="1666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ACh o péptidos</a:t>
            </a:r>
          </a:p>
        </p:txBody>
      </p:sp>
      <p:sp>
        <p:nvSpPr>
          <p:cNvPr id="155663" name="Rectangle 15"/>
          <p:cNvSpPr>
            <a:spLocks noChangeArrowheads="1"/>
          </p:cNvSpPr>
          <p:nvPr/>
        </p:nvSpPr>
        <p:spPr bwMode="auto">
          <a:xfrm>
            <a:off x="323850" y="4149725"/>
            <a:ext cx="1079500" cy="144463"/>
          </a:xfrm>
          <a:prstGeom prst="rect">
            <a:avLst/>
          </a:prstGeom>
          <a:solidFill>
            <a:srgbClr val="C1DD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64" name="Text Box 16"/>
          <p:cNvSpPr txBox="1">
            <a:spLocks noChangeArrowheads="1"/>
          </p:cNvSpPr>
          <p:nvPr/>
        </p:nvSpPr>
        <p:spPr bwMode="auto">
          <a:xfrm>
            <a:off x="328613" y="4078288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ACh o </a:t>
            </a:r>
          </a:p>
          <a:p>
            <a:r>
              <a:rPr lang="es-ES_tradnl" sz="1600" b="1">
                <a:effectLst/>
              </a:rPr>
              <a:t>péptidos</a:t>
            </a:r>
          </a:p>
        </p:txBody>
      </p:sp>
      <p:sp>
        <p:nvSpPr>
          <p:cNvPr id="155665" name="Rectangle 17"/>
          <p:cNvSpPr>
            <a:spLocks noChangeArrowheads="1"/>
          </p:cNvSpPr>
          <p:nvPr/>
        </p:nvSpPr>
        <p:spPr bwMode="auto">
          <a:xfrm>
            <a:off x="7451725" y="4725988"/>
            <a:ext cx="86518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66" name="Text Box 18"/>
          <p:cNvSpPr txBox="1">
            <a:spLocks noChangeArrowheads="1"/>
          </p:cNvSpPr>
          <p:nvPr/>
        </p:nvSpPr>
        <p:spPr bwMode="auto">
          <a:xfrm>
            <a:off x="7451725" y="4721225"/>
            <a:ext cx="10810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Ganglio </a:t>
            </a:r>
          </a:p>
          <a:p>
            <a:r>
              <a:rPr lang="es-ES_tradnl" sz="1600" b="1">
                <a:effectLst/>
              </a:rPr>
              <a:t>simpático</a:t>
            </a:r>
          </a:p>
        </p:txBody>
      </p:sp>
      <p:sp>
        <p:nvSpPr>
          <p:cNvPr id="155675" name="Rectangle 27"/>
          <p:cNvSpPr>
            <a:spLocks noChangeArrowheads="1"/>
          </p:cNvSpPr>
          <p:nvPr/>
        </p:nvSpPr>
        <p:spPr bwMode="auto">
          <a:xfrm>
            <a:off x="3851275" y="693738"/>
            <a:ext cx="1441450" cy="1008062"/>
          </a:xfrm>
          <a:prstGeom prst="rect">
            <a:avLst/>
          </a:prstGeom>
          <a:solidFill>
            <a:srgbClr val="EED2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67" name="Text Box 19"/>
          <p:cNvSpPr txBox="1">
            <a:spLocks noChangeArrowheads="1"/>
          </p:cNvSpPr>
          <p:nvPr/>
        </p:nvSpPr>
        <p:spPr bwMode="auto">
          <a:xfrm>
            <a:off x="3817938" y="1412875"/>
            <a:ext cx="1508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c. secretoras</a:t>
            </a:r>
          </a:p>
        </p:txBody>
      </p:sp>
      <p:sp>
        <p:nvSpPr>
          <p:cNvPr id="155668" name="Text Box 20"/>
          <p:cNvSpPr txBox="1">
            <a:spLocks noChangeArrowheads="1"/>
          </p:cNvSpPr>
          <p:nvPr/>
        </p:nvSpPr>
        <p:spPr bwMode="auto">
          <a:xfrm>
            <a:off x="3825875" y="1125538"/>
            <a:ext cx="14906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c. endocrinas</a:t>
            </a:r>
          </a:p>
        </p:txBody>
      </p:sp>
      <p:sp>
        <p:nvSpPr>
          <p:cNvPr id="155670" name="Text Box 22"/>
          <p:cNvSpPr txBox="1">
            <a:spLocks noChangeArrowheads="1"/>
          </p:cNvSpPr>
          <p:nvPr/>
        </p:nvSpPr>
        <p:spPr bwMode="auto">
          <a:xfrm>
            <a:off x="4025900" y="549275"/>
            <a:ext cx="1090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MUCOSA</a:t>
            </a:r>
          </a:p>
        </p:txBody>
      </p:sp>
      <p:sp>
        <p:nvSpPr>
          <p:cNvPr id="155676" name="Text Box 28"/>
          <p:cNvSpPr txBox="1">
            <a:spLocks noChangeArrowheads="1"/>
          </p:cNvSpPr>
          <p:nvPr/>
        </p:nvSpPr>
        <p:spPr bwMode="auto">
          <a:xfrm>
            <a:off x="3924300" y="836613"/>
            <a:ext cx="1301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i="1">
                <a:effectLst/>
              </a:rPr>
              <a:t>Muscularis</a:t>
            </a:r>
            <a:r>
              <a:rPr lang="es-ES_tradnl" sz="1600" b="1">
                <a:effectLst/>
              </a:rPr>
              <a:t> </a:t>
            </a:r>
            <a:r>
              <a:rPr lang="es-ES_tradnl" sz="1400" b="1" i="1">
                <a:effectLst/>
              </a:rPr>
              <a:t>m</a:t>
            </a:r>
          </a:p>
        </p:txBody>
      </p:sp>
      <p:sp>
        <p:nvSpPr>
          <p:cNvPr id="155677" name="Rectangle 29"/>
          <p:cNvSpPr>
            <a:spLocks noChangeArrowheads="1"/>
          </p:cNvSpPr>
          <p:nvPr/>
        </p:nvSpPr>
        <p:spPr bwMode="auto">
          <a:xfrm>
            <a:off x="3851275" y="2060575"/>
            <a:ext cx="1441450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78" name="Rectangle 30"/>
          <p:cNvSpPr>
            <a:spLocks noChangeArrowheads="1"/>
          </p:cNvSpPr>
          <p:nvPr/>
        </p:nvSpPr>
        <p:spPr bwMode="auto">
          <a:xfrm>
            <a:off x="3995738" y="2709863"/>
            <a:ext cx="1152525" cy="287337"/>
          </a:xfrm>
          <a:prstGeom prst="rect">
            <a:avLst/>
          </a:prstGeom>
          <a:solidFill>
            <a:srgbClr val="F1DE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73" name="Text Box 25"/>
          <p:cNvSpPr txBox="1">
            <a:spLocks noChangeArrowheads="1"/>
          </p:cNvSpPr>
          <p:nvPr/>
        </p:nvSpPr>
        <p:spPr bwMode="auto">
          <a:xfrm>
            <a:off x="3932238" y="2660650"/>
            <a:ext cx="1279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M. circular</a:t>
            </a:r>
          </a:p>
        </p:txBody>
      </p:sp>
      <p:sp>
        <p:nvSpPr>
          <p:cNvPr id="155679" name="Rectangle 31"/>
          <p:cNvSpPr>
            <a:spLocks noChangeArrowheads="1"/>
          </p:cNvSpPr>
          <p:nvPr/>
        </p:nvSpPr>
        <p:spPr bwMode="auto">
          <a:xfrm>
            <a:off x="3995738" y="3357563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80" name="Rectangle 32"/>
          <p:cNvSpPr>
            <a:spLocks noChangeArrowheads="1"/>
          </p:cNvSpPr>
          <p:nvPr/>
        </p:nvSpPr>
        <p:spPr bwMode="auto">
          <a:xfrm>
            <a:off x="3851275" y="4078288"/>
            <a:ext cx="1512888" cy="215900"/>
          </a:xfrm>
          <a:prstGeom prst="rect">
            <a:avLst/>
          </a:prstGeom>
          <a:solidFill>
            <a:srgbClr val="C1DD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74" name="Text Box 26"/>
          <p:cNvSpPr txBox="1">
            <a:spLocks noChangeArrowheads="1"/>
          </p:cNvSpPr>
          <p:nvPr/>
        </p:nvSpPr>
        <p:spPr bwMode="auto">
          <a:xfrm>
            <a:off x="3757613" y="3933825"/>
            <a:ext cx="1627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M. longitudinal</a:t>
            </a:r>
          </a:p>
        </p:txBody>
      </p:sp>
      <p:sp>
        <p:nvSpPr>
          <p:cNvPr id="155681" name="Text Box 33"/>
          <p:cNvSpPr txBox="1">
            <a:spLocks noChangeArrowheads="1"/>
          </p:cNvSpPr>
          <p:nvPr/>
        </p:nvSpPr>
        <p:spPr bwMode="auto">
          <a:xfrm>
            <a:off x="3494088" y="5253038"/>
            <a:ext cx="21590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>
                <a:effectLst/>
              </a:rPr>
              <a:t>SN Autónomo</a:t>
            </a:r>
          </a:p>
        </p:txBody>
      </p:sp>
      <p:sp>
        <p:nvSpPr>
          <p:cNvPr id="155683" name="Text Box 35"/>
          <p:cNvSpPr txBox="1">
            <a:spLocks noChangeArrowheads="1"/>
          </p:cNvSpPr>
          <p:nvPr/>
        </p:nvSpPr>
        <p:spPr bwMode="auto">
          <a:xfrm>
            <a:off x="3294246" y="1916832"/>
            <a:ext cx="255550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effectLst/>
              </a:rPr>
              <a:t>Plexo submucoso</a:t>
            </a:r>
          </a:p>
        </p:txBody>
      </p:sp>
      <p:sp>
        <p:nvSpPr>
          <p:cNvPr id="155684" name="Text Box 36"/>
          <p:cNvSpPr txBox="1">
            <a:spLocks noChangeArrowheads="1"/>
          </p:cNvSpPr>
          <p:nvPr/>
        </p:nvSpPr>
        <p:spPr bwMode="auto">
          <a:xfrm>
            <a:off x="3293453" y="3238649"/>
            <a:ext cx="255550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/>
              </a:rPr>
              <a:t>Plexo mientérico</a:t>
            </a:r>
          </a:p>
        </p:txBody>
      </p:sp>
      <p:sp>
        <p:nvSpPr>
          <p:cNvPr id="155685" name="Oval 37"/>
          <p:cNvSpPr>
            <a:spLocks noChangeArrowheads="1"/>
          </p:cNvSpPr>
          <p:nvPr/>
        </p:nvSpPr>
        <p:spPr bwMode="auto">
          <a:xfrm>
            <a:off x="1403350" y="3068638"/>
            <a:ext cx="576263" cy="7921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86" name="Oval 38"/>
          <p:cNvSpPr>
            <a:spLocks noChangeArrowheads="1"/>
          </p:cNvSpPr>
          <p:nvPr/>
        </p:nvSpPr>
        <p:spPr bwMode="auto">
          <a:xfrm>
            <a:off x="6948488" y="4581525"/>
            <a:ext cx="576262" cy="7921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88" name="Text Box 40"/>
          <p:cNvSpPr txBox="1">
            <a:spLocks noChangeArrowheads="1"/>
          </p:cNvSpPr>
          <p:nvPr/>
        </p:nvSpPr>
        <p:spPr bwMode="auto">
          <a:xfrm>
            <a:off x="4178300" y="44450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55689" name="Line 41"/>
          <p:cNvSpPr>
            <a:spLocks noChangeShapeType="1"/>
          </p:cNvSpPr>
          <p:nvPr/>
        </p:nvSpPr>
        <p:spPr bwMode="auto">
          <a:xfrm>
            <a:off x="323850" y="549275"/>
            <a:ext cx="0" cy="40322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90" name="Text Box 42"/>
          <p:cNvSpPr txBox="1">
            <a:spLocks noChangeArrowheads="1"/>
          </p:cNvSpPr>
          <p:nvPr/>
        </p:nvSpPr>
        <p:spPr bwMode="auto">
          <a:xfrm rot="16200000">
            <a:off x="-216694" y="2437607"/>
            <a:ext cx="763587" cy="3048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PARED</a:t>
            </a:r>
          </a:p>
        </p:txBody>
      </p:sp>
      <p:sp>
        <p:nvSpPr>
          <p:cNvPr id="155691" name="Line 43"/>
          <p:cNvSpPr>
            <a:spLocks noChangeShapeType="1"/>
          </p:cNvSpPr>
          <p:nvPr/>
        </p:nvSpPr>
        <p:spPr bwMode="auto">
          <a:xfrm rot="10800000">
            <a:off x="8580438" y="549275"/>
            <a:ext cx="0" cy="40322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92" name="Text Box 44"/>
          <p:cNvSpPr txBox="1">
            <a:spLocks noChangeArrowheads="1"/>
          </p:cNvSpPr>
          <p:nvPr/>
        </p:nvSpPr>
        <p:spPr bwMode="auto">
          <a:xfrm rot="5400000">
            <a:off x="8333581" y="2436019"/>
            <a:ext cx="763588" cy="3048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PARED</a:t>
            </a:r>
          </a:p>
        </p:txBody>
      </p:sp>
      <p:sp>
        <p:nvSpPr>
          <p:cNvPr id="155693" name="Text Box 45"/>
          <p:cNvSpPr txBox="1">
            <a:spLocks noChangeArrowheads="1"/>
          </p:cNvSpPr>
          <p:nvPr/>
        </p:nvSpPr>
        <p:spPr bwMode="auto">
          <a:xfrm>
            <a:off x="395288" y="260350"/>
            <a:ext cx="10810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6730930" y="6597352"/>
            <a:ext cx="23775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8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8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8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469247" y="4499073"/>
            <a:ext cx="1265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/>
              <a:t>Ax</a:t>
            </a:r>
            <a:r>
              <a:rPr lang="es-VE" sz="1400" dirty="0" smtClean="0"/>
              <a:t>. </a:t>
            </a:r>
            <a:r>
              <a:rPr lang="es-VE" sz="1400" dirty="0" err="1" smtClean="0"/>
              <a:t>Posgangl</a:t>
            </a:r>
            <a:r>
              <a:rPr lang="es-VE" sz="1400" dirty="0" smtClean="0"/>
              <a:t>.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6" grpId="0"/>
      <p:bldP spid="155659" grpId="0" animBg="1"/>
      <p:bldP spid="155660" grpId="0" animBg="1"/>
      <p:bldP spid="155666" grpId="0"/>
      <p:bldP spid="155681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1833728" y="673532"/>
            <a:ext cx="5474576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800">
                <a:effectLst/>
              </a:rPr>
              <a:t>Fisiología del Aparato Digestivo</a:t>
            </a: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1985542" y="1340768"/>
            <a:ext cx="5323893" cy="513986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45791" dir="3378596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</a:pPr>
            <a:endParaRPr lang="es-ES_tradnl" sz="800" b="1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600" b="1" dirty="0" smtClean="0">
                <a:effectLst/>
                <a:latin typeface="Comic Sans MS" pitchFamily="66" charset="0"/>
              </a:rPr>
              <a:t>Introducción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1400" b="1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Regulación </a:t>
            </a:r>
            <a:r>
              <a:rPr lang="es-ES_tradnl" sz="3200" b="1" dirty="0" err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neurohumoral</a:t>
            </a:r>
            <a:endParaRPr lang="es-ES_tradnl" sz="32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endParaRPr lang="es-ES_tradnl" sz="1400" b="1" dirty="0">
              <a:solidFill>
                <a:srgbClr val="009999"/>
              </a:solidFill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Boca-esófago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Estómago</a:t>
            </a:r>
            <a:endParaRPr lang="es-ES_tradnl" sz="20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Páncreas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 smtClean="0">
                <a:effectLst/>
                <a:latin typeface="Comic Sans MS" pitchFamily="66" charset="0"/>
              </a:rPr>
              <a:t>Hígado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Absorción nutrientes, agua, </a:t>
            </a:r>
            <a:r>
              <a:rPr lang="es-ES_tradnl" sz="2000" dirty="0" smtClean="0">
                <a:effectLst/>
                <a:latin typeface="Comic Sans MS" pitchFamily="66" charset="0"/>
              </a:rPr>
              <a:t>electrolitos</a:t>
            </a: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000" dirty="0">
                <a:effectLst/>
                <a:latin typeface="Comic Sans MS" pitchFamily="66" charset="0"/>
              </a:rPr>
              <a:t> </a:t>
            </a:r>
            <a:r>
              <a:rPr lang="es-ES_tradnl" sz="2000" dirty="0" smtClean="0">
                <a:effectLst/>
                <a:latin typeface="Comic Sans MS" pitchFamily="66" charset="0"/>
              </a:rPr>
              <a:t>    </a:t>
            </a:r>
            <a:r>
              <a:rPr lang="es-ES_tradnl" sz="2000" dirty="0">
                <a:effectLst/>
                <a:latin typeface="Comic Sans MS" pitchFamily="66" charset="0"/>
              </a:rPr>
              <a:t>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800" dirty="0">
              <a:effectLst/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72200" y="65825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84"/>
          <a:stretch>
            <a:fillRect/>
          </a:stretch>
        </p:blipFill>
        <p:spPr>
          <a:xfrm>
            <a:off x="946150" y="1771650"/>
            <a:ext cx="7226300" cy="2520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10429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/>
              </a:rPr>
              <a:t>*</a:t>
            </a:r>
          </a:p>
        </p:txBody>
      </p:sp>
      <p:sp>
        <p:nvSpPr>
          <p:cNvPr id="150534" name="Line 6"/>
          <p:cNvSpPr>
            <a:spLocks noChangeShapeType="1"/>
          </p:cNvSpPr>
          <p:nvPr/>
        </p:nvSpPr>
        <p:spPr bwMode="auto">
          <a:xfrm>
            <a:off x="1042988" y="4148138"/>
            <a:ext cx="7129462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7308850" y="692150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671888" y="378460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6150" y="1052513"/>
            <a:ext cx="7226300" cy="49609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1042988" y="836613"/>
            <a:ext cx="864716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1042988" y="3429000"/>
            <a:ext cx="7129462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308850" y="549275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788024" y="974725"/>
            <a:ext cx="1655639" cy="79809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010785" y="1221333"/>
            <a:ext cx="2584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N. Entérica= </a:t>
            </a:r>
          </a:p>
          <a:p>
            <a:r>
              <a:rPr lang="es-VE" sz="1600" dirty="0" smtClean="0"/>
              <a:t>N. </a:t>
            </a:r>
            <a:r>
              <a:rPr lang="es-VE" sz="1600" dirty="0" err="1" smtClean="0"/>
              <a:t>posgagl</a:t>
            </a:r>
            <a:r>
              <a:rPr lang="es-VE" sz="1600" dirty="0" smtClean="0"/>
              <a:t>. parasimpática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img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04" r="22862"/>
          <a:stretch>
            <a:fillRect/>
          </a:stretch>
        </p:blipFill>
        <p:spPr>
          <a:xfrm>
            <a:off x="1276350" y="1773238"/>
            <a:ext cx="57261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2771775" y="1484313"/>
            <a:ext cx="3600450" cy="646331"/>
          </a:xfrm>
          <a:prstGeom prst="rect">
            <a:avLst/>
          </a:prstGeom>
          <a:solidFill>
            <a:srgbClr val="BBE0E3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Entérica 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N. </a:t>
            </a:r>
            <a:r>
              <a:rPr lang="es-ES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posganglionar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(plexos)             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4140200" y="404813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6156325" y="3141663"/>
            <a:ext cx="2239716" cy="1477328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colinérgicas: </a:t>
            </a:r>
          </a:p>
          <a:p>
            <a:pPr algn="l"/>
            <a:r>
              <a:rPr lang="es-ES_tradnl" sz="1600" dirty="0">
                <a:effectLst/>
              </a:rPr>
              <a:t>    </a:t>
            </a:r>
            <a:r>
              <a:rPr lang="es-ES_tradnl" sz="1800" dirty="0">
                <a:effectLst/>
              </a:rPr>
              <a:t> </a:t>
            </a:r>
            <a:r>
              <a:rPr lang="es-ES_tradnl" sz="2400" b="1" dirty="0" err="1">
                <a:solidFill>
                  <a:srgbClr val="0000CC"/>
                </a:solidFill>
                <a:effectLst/>
              </a:rPr>
              <a:t>ACh</a:t>
            </a:r>
            <a:endParaRPr lang="es-ES_tradnl" sz="2400" b="1" dirty="0">
              <a:solidFill>
                <a:srgbClr val="0000CC"/>
              </a:solidFill>
              <a:effectLst/>
            </a:endParaRPr>
          </a:p>
          <a:p>
            <a:pPr algn="l"/>
            <a:endParaRPr lang="es-ES_tradnl" dirty="0">
              <a:effectLst/>
            </a:endParaRPr>
          </a:p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peptidérgicas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_tradnl" sz="1800" dirty="0">
                <a:effectLst/>
              </a:rPr>
              <a:t> </a:t>
            </a:r>
          </a:p>
          <a:p>
            <a:pPr algn="l"/>
            <a:r>
              <a:rPr lang="es-ES_tradnl" sz="1800" b="1" dirty="0">
                <a:effectLst/>
              </a:rPr>
              <a:t>GRP, VIP, </a:t>
            </a:r>
            <a:r>
              <a:rPr lang="es-ES_tradnl" sz="1800" b="1" dirty="0" err="1">
                <a:effectLst/>
              </a:rPr>
              <a:t>Sust</a:t>
            </a:r>
            <a:r>
              <a:rPr lang="es-ES_tradnl" sz="1800" b="1" dirty="0">
                <a:effectLst/>
              </a:rPr>
              <a:t>. P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684213" y="549275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7667625" y="404813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6877050" y="946150"/>
            <a:ext cx="16779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36169" y="382429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ChangeArrowheads="1"/>
          </p:cNvSpPr>
          <p:nvPr/>
        </p:nvSpPr>
        <p:spPr bwMode="auto">
          <a:xfrm>
            <a:off x="34925" y="836613"/>
            <a:ext cx="45370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6711950" y="44561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MX" sz="1800">
              <a:effectLst/>
              <a:latin typeface="Arial" charset="0"/>
            </a:endParaRP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7885113" y="333375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156682" name="Text Box 10"/>
          <p:cNvSpPr txBox="1">
            <a:spLocks noChangeArrowheads="1"/>
          </p:cNvSpPr>
          <p:nvPr/>
        </p:nvSpPr>
        <p:spPr bwMode="auto">
          <a:xfrm>
            <a:off x="7885113" y="1412875"/>
            <a:ext cx="914400" cy="376238"/>
          </a:xfrm>
          <a:prstGeom prst="rect">
            <a:avLst/>
          </a:prstGeom>
          <a:solidFill>
            <a:srgbClr val="8BC5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>
                <a:effectLst/>
              </a:rPr>
              <a:t>Origen</a:t>
            </a:r>
          </a:p>
        </p:txBody>
      </p:sp>
      <p:pic>
        <p:nvPicPr>
          <p:cNvPr id="156685" name="Picture 13" descr="S23203-002-f003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6" t="4861" r="15123"/>
          <a:stretch>
            <a:fillRect/>
          </a:stretch>
        </p:blipFill>
        <p:spPr bwMode="auto">
          <a:xfrm>
            <a:off x="2698750" y="333375"/>
            <a:ext cx="3384550" cy="652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89" name="Text Box 17"/>
          <p:cNvSpPr txBox="1">
            <a:spLocks noChangeArrowheads="1"/>
          </p:cNvSpPr>
          <p:nvPr/>
        </p:nvSpPr>
        <p:spPr bwMode="auto">
          <a:xfrm>
            <a:off x="6084888" y="1244600"/>
            <a:ext cx="1368425" cy="517525"/>
          </a:xfrm>
          <a:prstGeom prst="rect">
            <a:avLst/>
          </a:prstGeom>
          <a:solidFill>
            <a:srgbClr val="8BC5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400" b="1" dirty="0">
                <a:effectLst/>
              </a:rPr>
              <a:t>G. submaxilar</a:t>
            </a:r>
          </a:p>
          <a:p>
            <a:pPr algn="l"/>
            <a:r>
              <a:rPr lang="es-ES_tradnl" sz="1400" b="1" dirty="0">
                <a:effectLst/>
              </a:rPr>
              <a:t> y sublingual</a:t>
            </a:r>
          </a:p>
        </p:txBody>
      </p:sp>
      <p:sp>
        <p:nvSpPr>
          <p:cNvPr id="156690" name="Text Box 18"/>
          <p:cNvSpPr txBox="1">
            <a:spLocks noChangeArrowheads="1"/>
          </p:cNvSpPr>
          <p:nvPr/>
        </p:nvSpPr>
        <p:spPr bwMode="auto">
          <a:xfrm>
            <a:off x="6084888" y="2011363"/>
            <a:ext cx="1309687" cy="336550"/>
          </a:xfrm>
          <a:prstGeom prst="rect">
            <a:avLst/>
          </a:prstGeom>
          <a:solidFill>
            <a:srgbClr val="8BC5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/>
              </a:rPr>
              <a:t>G. parótida</a:t>
            </a:r>
          </a:p>
        </p:txBody>
      </p:sp>
      <p:sp>
        <p:nvSpPr>
          <p:cNvPr id="156693" name="Text Box 21"/>
          <p:cNvSpPr txBox="1">
            <a:spLocks noChangeArrowheads="1"/>
          </p:cNvSpPr>
          <p:nvPr/>
        </p:nvSpPr>
        <p:spPr bwMode="auto">
          <a:xfrm>
            <a:off x="6083300" y="3740150"/>
            <a:ext cx="2927350" cy="336550"/>
          </a:xfrm>
          <a:prstGeom prst="rect">
            <a:avLst/>
          </a:prstGeom>
          <a:solidFill>
            <a:srgbClr val="8DBC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/>
              </a:rPr>
              <a:t>Estómago, hígado, páncreas</a:t>
            </a:r>
          </a:p>
        </p:txBody>
      </p:sp>
      <p:sp>
        <p:nvSpPr>
          <p:cNvPr id="156694" name="Text Box 22"/>
          <p:cNvSpPr txBox="1">
            <a:spLocks noChangeArrowheads="1"/>
          </p:cNvSpPr>
          <p:nvPr/>
        </p:nvSpPr>
        <p:spPr bwMode="auto">
          <a:xfrm>
            <a:off x="6083300" y="4100513"/>
            <a:ext cx="2162175" cy="336550"/>
          </a:xfrm>
          <a:prstGeom prst="rect">
            <a:avLst/>
          </a:prstGeom>
          <a:solidFill>
            <a:srgbClr val="8DBC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/>
              </a:rPr>
              <a:t>I.</a:t>
            </a:r>
            <a:r>
              <a:rPr lang="es-ES_tradnl" sz="1600">
                <a:effectLst/>
              </a:rPr>
              <a:t> </a:t>
            </a:r>
            <a:r>
              <a:rPr lang="es-ES_tradnl" sz="1600" b="1">
                <a:effectLst/>
              </a:rPr>
              <a:t>Delgado: duodeno</a:t>
            </a:r>
          </a:p>
        </p:txBody>
      </p:sp>
      <p:sp>
        <p:nvSpPr>
          <p:cNvPr id="156695" name="Text Box 23"/>
          <p:cNvSpPr txBox="1">
            <a:spLocks noChangeArrowheads="1"/>
          </p:cNvSpPr>
          <p:nvPr/>
        </p:nvSpPr>
        <p:spPr bwMode="auto">
          <a:xfrm>
            <a:off x="6083300" y="4594225"/>
            <a:ext cx="865188" cy="366713"/>
          </a:xfrm>
          <a:prstGeom prst="rect">
            <a:avLst/>
          </a:prstGeom>
          <a:solidFill>
            <a:srgbClr val="8DBC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>
                <a:effectLst/>
              </a:rPr>
              <a:t>Colon</a:t>
            </a:r>
          </a:p>
        </p:txBody>
      </p:sp>
      <p:sp>
        <p:nvSpPr>
          <p:cNvPr id="156699" name="Rectangle 27"/>
          <p:cNvSpPr>
            <a:spLocks noChangeArrowheads="1"/>
          </p:cNvSpPr>
          <p:nvPr/>
        </p:nvSpPr>
        <p:spPr bwMode="auto">
          <a:xfrm>
            <a:off x="4283075" y="5734050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00" name="Text Box 28"/>
          <p:cNvSpPr txBox="1">
            <a:spLocks noChangeArrowheads="1"/>
          </p:cNvSpPr>
          <p:nvPr/>
        </p:nvSpPr>
        <p:spPr bwMode="auto">
          <a:xfrm>
            <a:off x="3898900" y="5851525"/>
            <a:ext cx="1258888" cy="466725"/>
          </a:xfrm>
          <a:prstGeom prst="rect">
            <a:avLst/>
          </a:prstGeom>
          <a:solidFill>
            <a:srgbClr val="D9E2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b="1">
                <a:effectLst/>
              </a:rPr>
              <a:t>N. Esplácnicos</a:t>
            </a:r>
          </a:p>
          <a:p>
            <a:pPr algn="l"/>
            <a:r>
              <a:rPr lang="es-ES_tradnl" b="1">
                <a:effectLst/>
              </a:rPr>
              <a:t> pélvicos</a:t>
            </a:r>
          </a:p>
        </p:txBody>
      </p:sp>
      <p:sp>
        <p:nvSpPr>
          <p:cNvPr id="156701" name="Rectangle 29"/>
          <p:cNvSpPr>
            <a:spLocks noChangeArrowheads="1"/>
          </p:cNvSpPr>
          <p:nvPr/>
        </p:nvSpPr>
        <p:spPr bwMode="auto">
          <a:xfrm>
            <a:off x="2482850" y="4076700"/>
            <a:ext cx="5048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02" name="Rectangle 30"/>
          <p:cNvSpPr>
            <a:spLocks noChangeArrowheads="1"/>
          </p:cNvSpPr>
          <p:nvPr/>
        </p:nvSpPr>
        <p:spPr bwMode="auto">
          <a:xfrm>
            <a:off x="4211638" y="2492375"/>
            <a:ext cx="2159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03" name="Rectangle 31"/>
          <p:cNvSpPr>
            <a:spLocks noChangeArrowheads="1"/>
          </p:cNvSpPr>
          <p:nvPr/>
        </p:nvSpPr>
        <p:spPr bwMode="auto">
          <a:xfrm>
            <a:off x="3995738" y="1844675"/>
            <a:ext cx="2873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04" name="Oval 32"/>
          <p:cNvSpPr>
            <a:spLocks noChangeArrowheads="1"/>
          </p:cNvSpPr>
          <p:nvPr/>
        </p:nvSpPr>
        <p:spPr bwMode="auto">
          <a:xfrm>
            <a:off x="3922713" y="1844675"/>
            <a:ext cx="144462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05" name="Text Box 33"/>
          <p:cNvSpPr txBox="1">
            <a:spLocks noChangeArrowheads="1"/>
          </p:cNvSpPr>
          <p:nvPr/>
        </p:nvSpPr>
        <p:spPr bwMode="auto">
          <a:xfrm>
            <a:off x="3635375" y="2420938"/>
            <a:ext cx="768350" cy="365125"/>
          </a:xfrm>
          <a:prstGeom prst="rect">
            <a:avLst/>
          </a:prstGeom>
          <a:solidFill>
            <a:srgbClr val="DDE8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X par</a:t>
            </a:r>
          </a:p>
        </p:txBody>
      </p:sp>
      <p:sp>
        <p:nvSpPr>
          <p:cNvPr id="156706" name="Text Box 34"/>
          <p:cNvSpPr txBox="1">
            <a:spLocks noChangeArrowheads="1"/>
          </p:cNvSpPr>
          <p:nvPr/>
        </p:nvSpPr>
        <p:spPr bwMode="auto">
          <a:xfrm>
            <a:off x="3756025" y="1671638"/>
            <a:ext cx="600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E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000" b="1">
                <a:solidFill>
                  <a:srgbClr val="3333CC"/>
                </a:solidFill>
                <a:effectLst/>
              </a:rPr>
              <a:t>IX par</a:t>
            </a:r>
          </a:p>
        </p:txBody>
      </p:sp>
      <p:sp>
        <p:nvSpPr>
          <p:cNvPr id="156707" name="Rectangle 35"/>
          <p:cNvSpPr>
            <a:spLocks noChangeArrowheads="1"/>
          </p:cNvSpPr>
          <p:nvPr/>
        </p:nvSpPr>
        <p:spPr bwMode="auto">
          <a:xfrm>
            <a:off x="4427538" y="18446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08" name="Rectangle 36"/>
          <p:cNvSpPr>
            <a:spLocks noChangeArrowheads="1"/>
          </p:cNvSpPr>
          <p:nvPr/>
        </p:nvSpPr>
        <p:spPr bwMode="auto">
          <a:xfrm>
            <a:off x="4427538" y="1341438"/>
            <a:ext cx="9366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09" name="Rectangle 37"/>
          <p:cNvSpPr>
            <a:spLocks noChangeArrowheads="1"/>
          </p:cNvSpPr>
          <p:nvPr/>
        </p:nvSpPr>
        <p:spPr bwMode="auto">
          <a:xfrm>
            <a:off x="4356100" y="908050"/>
            <a:ext cx="10080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10" name="Rectangle 38"/>
          <p:cNvSpPr>
            <a:spLocks noChangeArrowheads="1"/>
          </p:cNvSpPr>
          <p:nvPr/>
        </p:nvSpPr>
        <p:spPr bwMode="auto">
          <a:xfrm>
            <a:off x="4427538" y="404813"/>
            <a:ext cx="5762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11" name="Rectangle 39"/>
          <p:cNvSpPr>
            <a:spLocks noChangeArrowheads="1"/>
          </p:cNvSpPr>
          <p:nvPr/>
        </p:nvSpPr>
        <p:spPr bwMode="auto">
          <a:xfrm>
            <a:off x="4067175" y="1268413"/>
            <a:ext cx="2159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12" name="Oval 40"/>
          <p:cNvSpPr>
            <a:spLocks noChangeArrowheads="1"/>
          </p:cNvSpPr>
          <p:nvPr/>
        </p:nvSpPr>
        <p:spPr bwMode="auto">
          <a:xfrm>
            <a:off x="4211638" y="1268413"/>
            <a:ext cx="144462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13" name="Rectangle 41"/>
          <p:cNvSpPr>
            <a:spLocks noChangeArrowheads="1"/>
          </p:cNvSpPr>
          <p:nvPr/>
        </p:nvSpPr>
        <p:spPr bwMode="auto">
          <a:xfrm>
            <a:off x="3922713" y="692150"/>
            <a:ext cx="2889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14" name="Text Box 42"/>
          <p:cNvSpPr txBox="1">
            <a:spLocks noChangeArrowheads="1"/>
          </p:cNvSpPr>
          <p:nvPr/>
        </p:nvSpPr>
        <p:spPr bwMode="auto">
          <a:xfrm>
            <a:off x="3979863" y="1312863"/>
            <a:ext cx="6635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000" b="1">
                <a:solidFill>
                  <a:srgbClr val="3333CC"/>
                </a:solidFill>
                <a:effectLst/>
              </a:rPr>
              <a:t>VII par</a:t>
            </a:r>
          </a:p>
        </p:txBody>
      </p:sp>
      <p:sp>
        <p:nvSpPr>
          <p:cNvPr id="156716" name="Rectangle 44"/>
          <p:cNvSpPr>
            <a:spLocks noChangeArrowheads="1"/>
          </p:cNvSpPr>
          <p:nvPr/>
        </p:nvSpPr>
        <p:spPr bwMode="auto">
          <a:xfrm>
            <a:off x="2698750" y="476250"/>
            <a:ext cx="360363" cy="129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19" name="Text Box 47"/>
          <p:cNvSpPr txBox="1">
            <a:spLocks noChangeArrowheads="1"/>
          </p:cNvSpPr>
          <p:nvPr/>
        </p:nvSpPr>
        <p:spPr bwMode="auto">
          <a:xfrm>
            <a:off x="1995488" y="1009650"/>
            <a:ext cx="11001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0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Salival sup.</a:t>
            </a:r>
          </a:p>
        </p:txBody>
      </p:sp>
      <p:sp>
        <p:nvSpPr>
          <p:cNvPr id="156720" name="Text Box 48"/>
          <p:cNvSpPr txBox="1">
            <a:spLocks noChangeArrowheads="1"/>
          </p:cNvSpPr>
          <p:nvPr/>
        </p:nvSpPr>
        <p:spPr bwMode="auto">
          <a:xfrm>
            <a:off x="2051050" y="1312863"/>
            <a:ext cx="10699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0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Salival inf.</a:t>
            </a:r>
          </a:p>
        </p:txBody>
      </p:sp>
      <p:sp>
        <p:nvSpPr>
          <p:cNvPr id="156721" name="Text Box 49"/>
          <p:cNvSpPr txBox="1">
            <a:spLocks noChangeArrowheads="1"/>
          </p:cNvSpPr>
          <p:nvPr/>
        </p:nvSpPr>
        <p:spPr bwMode="auto">
          <a:xfrm>
            <a:off x="1763713" y="1528763"/>
            <a:ext cx="1368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000" b="1">
                <a:effectLst>
                  <a:outerShdw blurRad="38100" dist="38100" dir="2700000" algn="tl">
                    <a:srgbClr val="C0C0C0"/>
                  </a:outerShdw>
                </a:effectLst>
              </a:rPr>
              <a:t>N. Dorsal del vago</a:t>
            </a:r>
          </a:p>
        </p:txBody>
      </p:sp>
      <p:sp>
        <p:nvSpPr>
          <p:cNvPr id="156723" name="Text Box 51"/>
          <p:cNvSpPr txBox="1">
            <a:spLocks noChangeArrowheads="1"/>
          </p:cNvSpPr>
          <p:nvPr/>
        </p:nvSpPr>
        <p:spPr bwMode="auto">
          <a:xfrm>
            <a:off x="1182688" y="865188"/>
            <a:ext cx="74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u="sng">
                <a:effectLst/>
              </a:rPr>
              <a:t>Puente</a:t>
            </a:r>
          </a:p>
        </p:txBody>
      </p:sp>
      <p:sp>
        <p:nvSpPr>
          <p:cNvPr id="156724" name="Text Box 52"/>
          <p:cNvSpPr txBox="1">
            <a:spLocks noChangeArrowheads="1"/>
          </p:cNvSpPr>
          <p:nvPr/>
        </p:nvSpPr>
        <p:spPr bwMode="auto">
          <a:xfrm>
            <a:off x="1127125" y="1341438"/>
            <a:ext cx="6365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u="sng">
                <a:effectLst/>
              </a:rPr>
              <a:t>Bulbo</a:t>
            </a:r>
          </a:p>
        </p:txBody>
      </p:sp>
      <p:sp>
        <p:nvSpPr>
          <p:cNvPr id="156725" name="Line 53"/>
          <p:cNvSpPr>
            <a:spLocks noChangeShapeType="1"/>
          </p:cNvSpPr>
          <p:nvPr/>
        </p:nvSpPr>
        <p:spPr bwMode="auto">
          <a:xfrm>
            <a:off x="1763713" y="1341438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6726" name="Line 54"/>
          <p:cNvSpPr>
            <a:spLocks noChangeShapeType="1"/>
          </p:cNvSpPr>
          <p:nvPr/>
        </p:nvSpPr>
        <p:spPr bwMode="auto">
          <a:xfrm>
            <a:off x="1906588" y="83661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6728" name="AutoShape 56"/>
          <p:cNvSpPr>
            <a:spLocks/>
          </p:cNvSpPr>
          <p:nvPr/>
        </p:nvSpPr>
        <p:spPr bwMode="auto">
          <a:xfrm>
            <a:off x="2843213" y="1773238"/>
            <a:ext cx="215900" cy="4824412"/>
          </a:xfrm>
          <a:prstGeom prst="rightBrace">
            <a:avLst>
              <a:gd name="adj1" fmla="val 18621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6729" name="Text Box 57"/>
          <p:cNvSpPr txBox="1">
            <a:spLocks noChangeArrowheads="1"/>
          </p:cNvSpPr>
          <p:nvPr/>
        </p:nvSpPr>
        <p:spPr bwMode="auto">
          <a:xfrm>
            <a:off x="1436688" y="5300663"/>
            <a:ext cx="13255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u="sng">
                <a:effectLst/>
              </a:rPr>
              <a:t>Médula sacra</a:t>
            </a:r>
          </a:p>
        </p:txBody>
      </p:sp>
      <p:sp>
        <p:nvSpPr>
          <p:cNvPr id="156731" name="Text Box 59"/>
          <p:cNvSpPr txBox="1">
            <a:spLocks noChangeArrowheads="1"/>
          </p:cNvSpPr>
          <p:nvPr/>
        </p:nvSpPr>
        <p:spPr bwMode="auto">
          <a:xfrm>
            <a:off x="755650" y="3048000"/>
            <a:ext cx="111601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6733" name="Text Box 61"/>
          <p:cNvSpPr txBox="1">
            <a:spLocks noChangeArrowheads="1"/>
          </p:cNvSpPr>
          <p:nvPr/>
        </p:nvSpPr>
        <p:spPr bwMode="auto">
          <a:xfrm>
            <a:off x="1258888" y="404813"/>
            <a:ext cx="1090612" cy="425450"/>
          </a:xfrm>
          <a:prstGeom prst="rect">
            <a:avLst/>
          </a:prstGeom>
          <a:solidFill>
            <a:srgbClr val="AACDF4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Craneal</a:t>
            </a:r>
          </a:p>
        </p:txBody>
      </p:sp>
      <p:sp>
        <p:nvSpPr>
          <p:cNvPr id="156734" name="Text Box 62"/>
          <p:cNvSpPr txBox="1">
            <a:spLocks noChangeArrowheads="1"/>
          </p:cNvSpPr>
          <p:nvPr/>
        </p:nvSpPr>
        <p:spPr bwMode="auto">
          <a:xfrm>
            <a:off x="1547813" y="4797425"/>
            <a:ext cx="904875" cy="425450"/>
          </a:xfrm>
          <a:prstGeom prst="rect">
            <a:avLst/>
          </a:prstGeom>
          <a:solidFill>
            <a:srgbClr val="AACDF4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Sacro</a:t>
            </a:r>
          </a:p>
        </p:txBody>
      </p:sp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7170738" y="908050"/>
            <a:ext cx="1677987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</p:txBody>
      </p:sp>
      <p:sp>
        <p:nvSpPr>
          <p:cNvPr id="156737" name="Text Box 65"/>
          <p:cNvSpPr txBox="1">
            <a:spLocks noChangeArrowheads="1"/>
          </p:cNvSpPr>
          <p:nvPr/>
        </p:nvSpPr>
        <p:spPr bwMode="auto">
          <a:xfrm>
            <a:off x="1331913" y="1989138"/>
            <a:ext cx="14827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 b="1">
                <a:effectLst/>
              </a:rPr>
              <a:t>Pocas fibras </a:t>
            </a:r>
          </a:p>
          <a:p>
            <a:r>
              <a:rPr lang="es-MX" sz="1600" b="1">
                <a:effectLst/>
              </a:rPr>
              <a:t>2000</a:t>
            </a:r>
          </a:p>
        </p:txBody>
      </p:sp>
      <p:sp>
        <p:nvSpPr>
          <p:cNvPr id="156738" name="Text Box 66"/>
          <p:cNvSpPr txBox="1">
            <a:spLocks noChangeArrowheads="1"/>
          </p:cNvSpPr>
          <p:nvPr/>
        </p:nvSpPr>
        <p:spPr bwMode="auto">
          <a:xfrm>
            <a:off x="6737350" y="5084763"/>
            <a:ext cx="18272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Ojo!  NO  HAY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Inervación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en yeyuno íleon</a:t>
            </a:r>
          </a:p>
        </p:txBody>
      </p:sp>
      <p:sp>
        <p:nvSpPr>
          <p:cNvPr id="45" name="Text Box 6"/>
          <p:cNvSpPr txBox="1">
            <a:spLocks noChangeArrowheads="1"/>
          </p:cNvSpPr>
          <p:nvPr/>
        </p:nvSpPr>
        <p:spPr bwMode="auto">
          <a:xfrm>
            <a:off x="6443663" y="6597352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9" grpId="0" animBg="1"/>
      <p:bldP spid="156690" grpId="0" animBg="1"/>
      <p:bldP spid="156693" grpId="0" animBg="1"/>
      <p:bldP spid="156694" grpId="0" animBg="1"/>
      <p:bldP spid="156695" grpId="0" animBg="1"/>
      <p:bldP spid="156700" grpId="0" animBg="1"/>
      <p:bldP spid="156705" grpId="0" animBg="1"/>
      <p:bldP spid="156706" grpId="0"/>
      <p:bldP spid="156714" grpId="0"/>
      <p:bldP spid="156719" grpId="0"/>
      <p:bldP spid="156720" grpId="0"/>
      <p:bldP spid="156721" grpId="0"/>
      <p:bldP spid="156723" grpId="0"/>
      <p:bldP spid="156724" grpId="0"/>
      <p:bldP spid="15672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1799781" y="4052888"/>
            <a:ext cx="1864613" cy="984885"/>
          </a:xfrm>
          <a:prstGeom prst="rect">
            <a:avLst/>
          </a:prstGeom>
          <a:solidFill>
            <a:srgbClr val="DDDD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Periferia</a:t>
            </a:r>
          </a:p>
          <a:p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Sensoriales</a:t>
            </a:r>
          </a:p>
          <a:p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dolor</a:t>
            </a: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 flipV="1">
            <a:off x="2717800" y="2043113"/>
            <a:ext cx="0" cy="2016125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grpSp>
        <p:nvGrpSpPr>
          <p:cNvPr id="143381" name="Group 21"/>
          <p:cNvGrpSpPr>
            <a:grpSpLocks/>
          </p:cNvGrpSpPr>
          <p:nvPr/>
        </p:nvGrpSpPr>
        <p:grpSpPr bwMode="auto">
          <a:xfrm>
            <a:off x="6227763" y="2060575"/>
            <a:ext cx="217487" cy="2160588"/>
            <a:chOff x="3935" y="1287"/>
            <a:chExt cx="181" cy="1315"/>
          </a:xfrm>
        </p:grpSpPr>
        <p:sp>
          <p:nvSpPr>
            <p:cNvPr id="143369" name="Line 9"/>
            <p:cNvSpPr>
              <a:spLocks noChangeShapeType="1"/>
            </p:cNvSpPr>
            <p:nvPr/>
          </p:nvSpPr>
          <p:spPr bwMode="auto">
            <a:xfrm>
              <a:off x="4025" y="1287"/>
              <a:ext cx="0" cy="1179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43370" name="Line 10"/>
            <p:cNvSpPr>
              <a:spLocks noChangeShapeType="1"/>
            </p:cNvSpPr>
            <p:nvPr/>
          </p:nvSpPr>
          <p:spPr bwMode="auto">
            <a:xfrm>
              <a:off x="4025" y="2466"/>
              <a:ext cx="91" cy="136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43371" name="Line 11"/>
            <p:cNvSpPr>
              <a:spLocks noChangeShapeType="1"/>
            </p:cNvSpPr>
            <p:nvPr/>
          </p:nvSpPr>
          <p:spPr bwMode="auto">
            <a:xfrm flipH="1">
              <a:off x="3935" y="2466"/>
              <a:ext cx="90" cy="136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43372" name="Text Box 12"/>
          <p:cNvSpPr txBox="1">
            <a:spLocks noChangeArrowheads="1"/>
          </p:cNvSpPr>
          <p:nvPr/>
        </p:nvSpPr>
        <p:spPr bwMode="auto">
          <a:xfrm>
            <a:off x="5143500" y="4268788"/>
            <a:ext cx="2328863" cy="425450"/>
          </a:xfrm>
          <a:prstGeom prst="rect">
            <a:avLst/>
          </a:prstGeom>
          <a:solidFill>
            <a:srgbClr val="FFD1D1"/>
          </a:solidFill>
          <a:ln w="28575">
            <a:solidFill>
              <a:srgbClr val="FF5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 motora</a:t>
            </a:r>
          </a:p>
        </p:txBody>
      </p:sp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4071938" y="1844675"/>
            <a:ext cx="1000125" cy="406400"/>
          </a:xfrm>
          <a:prstGeom prst="rect">
            <a:avLst/>
          </a:prstGeom>
          <a:solidFill>
            <a:srgbClr val="FFB115"/>
          </a:solidFill>
          <a:ln w="9525">
            <a:solidFill>
              <a:srgbClr val="A26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Centro</a:t>
            </a:r>
          </a:p>
        </p:txBody>
      </p:sp>
      <p:sp>
        <p:nvSpPr>
          <p:cNvPr id="143374" name="Text Box 14"/>
          <p:cNvSpPr txBox="1">
            <a:spLocks noChangeArrowheads="1"/>
          </p:cNvSpPr>
          <p:nvPr/>
        </p:nvSpPr>
        <p:spPr bwMode="auto">
          <a:xfrm>
            <a:off x="2713038" y="3043238"/>
            <a:ext cx="795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75%</a:t>
            </a:r>
          </a:p>
        </p:txBody>
      </p:sp>
      <p:sp>
        <p:nvSpPr>
          <p:cNvPr id="143375" name="Text Box 15"/>
          <p:cNvSpPr txBox="1">
            <a:spLocks noChangeArrowheads="1"/>
          </p:cNvSpPr>
          <p:nvPr/>
        </p:nvSpPr>
        <p:spPr bwMode="auto">
          <a:xfrm>
            <a:off x="5575300" y="2989263"/>
            <a:ext cx="795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25%</a:t>
            </a:r>
          </a:p>
        </p:txBody>
      </p:sp>
      <p:sp>
        <p:nvSpPr>
          <p:cNvPr id="143376" name="Text Box 16"/>
          <p:cNvSpPr txBox="1">
            <a:spLocks noChangeArrowheads="1"/>
          </p:cNvSpPr>
          <p:nvPr/>
        </p:nvSpPr>
        <p:spPr bwMode="auto">
          <a:xfrm>
            <a:off x="6659563" y="1052513"/>
            <a:ext cx="1887537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Arco reflejo </a:t>
            </a:r>
          </a:p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R. vagovagales</a:t>
            </a:r>
          </a:p>
        </p:txBody>
      </p:sp>
      <p:sp>
        <p:nvSpPr>
          <p:cNvPr id="143378" name="Text Box 18"/>
          <p:cNvSpPr txBox="1">
            <a:spLocks noChangeArrowheads="1"/>
          </p:cNvSpPr>
          <p:nvPr/>
        </p:nvSpPr>
        <p:spPr bwMode="auto">
          <a:xfrm>
            <a:off x="1914525" y="5229225"/>
            <a:ext cx="5314950" cy="7302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El N. Vago es mixto y lleva más información</a:t>
            </a:r>
          </a:p>
          <a:p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al SNC que la que llega al TGI</a:t>
            </a:r>
          </a:p>
        </p:txBody>
      </p:sp>
      <p:sp>
        <p:nvSpPr>
          <p:cNvPr id="143379" name="Text Box 19"/>
          <p:cNvSpPr txBox="1">
            <a:spLocks noChangeArrowheads="1"/>
          </p:cNvSpPr>
          <p:nvPr/>
        </p:nvSpPr>
        <p:spPr bwMode="auto">
          <a:xfrm>
            <a:off x="1434431" y="3032125"/>
            <a:ext cx="1049337" cy="39687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vago</a:t>
            </a:r>
          </a:p>
        </p:txBody>
      </p:sp>
      <p:sp>
        <p:nvSpPr>
          <p:cNvPr id="143380" name="Text Box 20"/>
          <p:cNvSpPr txBox="1">
            <a:spLocks noChangeArrowheads="1"/>
          </p:cNvSpPr>
          <p:nvPr/>
        </p:nvSpPr>
        <p:spPr bwMode="auto">
          <a:xfrm>
            <a:off x="6516688" y="3032125"/>
            <a:ext cx="1049337" cy="396875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vago</a:t>
            </a:r>
          </a:p>
        </p:txBody>
      </p:sp>
      <p:sp>
        <p:nvSpPr>
          <p:cNvPr id="143383" name="Text Box 23"/>
          <p:cNvSpPr txBox="1">
            <a:spLocks noChangeArrowheads="1"/>
          </p:cNvSpPr>
          <p:nvPr/>
        </p:nvSpPr>
        <p:spPr bwMode="auto">
          <a:xfrm>
            <a:off x="7667625" y="468313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143384" name="Line 24"/>
          <p:cNvSpPr>
            <a:spLocks noChangeShapeType="1"/>
          </p:cNvSpPr>
          <p:nvPr/>
        </p:nvSpPr>
        <p:spPr bwMode="auto">
          <a:xfrm>
            <a:off x="2700338" y="2060575"/>
            <a:ext cx="1366837" cy="0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385" name="Line 25"/>
          <p:cNvSpPr>
            <a:spLocks noChangeShapeType="1"/>
          </p:cNvSpPr>
          <p:nvPr/>
        </p:nvSpPr>
        <p:spPr bwMode="auto">
          <a:xfrm>
            <a:off x="5076825" y="2060575"/>
            <a:ext cx="12954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3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 animBg="1"/>
      <p:bldP spid="143365" grpId="0" animBg="1"/>
      <p:bldP spid="143372" grpId="0" animBg="1"/>
      <p:bldP spid="143373" grpId="0" animBg="1"/>
      <p:bldP spid="143374" grpId="0"/>
      <p:bldP spid="143375" grpId="0"/>
      <p:bldP spid="143378" grpId="0" animBg="1"/>
      <p:bldP spid="143379" grpId="0" animBg="1"/>
      <p:bldP spid="143380" grpId="0" animBg="1"/>
      <p:bldP spid="143384" grpId="0" animBg="1"/>
      <p:bldP spid="143385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7648575" y="41671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MX" sz="1800">
              <a:effectLst/>
              <a:latin typeface="Arial" charset="0"/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39750" y="61912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5076825" y="2698750"/>
            <a:ext cx="2611438" cy="730250"/>
          </a:xfrm>
          <a:prstGeom prst="rect">
            <a:avLst/>
          </a:prstGeom>
          <a:noFill/>
          <a:ln w="28575">
            <a:solidFill>
              <a:srgbClr val="7275F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Contrae músculo liso</a:t>
            </a:r>
          </a:p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Relaja esfínteres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1476375" y="5300663"/>
            <a:ext cx="2473325" cy="6699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Disminuyen motilidad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Disminuyen secreción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4217825" y="5313402"/>
            <a:ext cx="2279791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Reduce cólicos </a:t>
            </a:r>
          </a:p>
          <a:p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c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ausa seca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boca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6227763" y="958850"/>
            <a:ext cx="2305050" cy="669925"/>
          </a:xfrm>
          <a:prstGeom prst="rect">
            <a:avLst/>
          </a:prstGeom>
          <a:solidFill>
            <a:srgbClr val="81C0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Estimulación</a:t>
            </a:r>
          </a:p>
          <a:p>
            <a:pPr algn="l"/>
            <a:r>
              <a:rPr lang="es-ES" sz="1800">
                <a:effectLst/>
              </a:rPr>
              <a:t>PARASIMPÁTICA</a:t>
            </a: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1331913" y="1484313"/>
            <a:ext cx="2992437" cy="679450"/>
          </a:xfrm>
          <a:prstGeom prst="rect">
            <a:avLst/>
          </a:prstGeom>
          <a:noFill/>
          <a:ln w="38100">
            <a:solidFill>
              <a:srgbClr val="7275F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/>
              </a:rPr>
              <a:t>Aumenta la actividad SNE</a:t>
            </a:r>
          </a:p>
          <a:p>
            <a:pPr algn="l"/>
            <a:r>
              <a:rPr lang="es-ES_tradnl" sz="1800">
                <a:effectLst/>
              </a:rPr>
              <a:t>Aumenta la actividad GI</a:t>
            </a: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900113" y="620713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1258888" y="2420938"/>
            <a:ext cx="3370262" cy="1557337"/>
          </a:xfrm>
          <a:prstGeom prst="rect">
            <a:avLst/>
          </a:prstGeom>
          <a:solidFill>
            <a:srgbClr val="8BBA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0000CC"/>
              </a:buClr>
              <a:buSzPct val="150000"/>
              <a:buFontTx/>
              <a:buChar char="•"/>
            </a:pPr>
            <a:r>
              <a:rPr lang="es-ES_tradnl" sz="1800">
                <a:effectLst/>
              </a:rPr>
              <a:t>Aumenta Peristaltismo</a:t>
            </a:r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endParaRPr lang="es-ES_tradnl" sz="800">
              <a:effectLst/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r>
              <a:rPr lang="es-ES_tradnl" sz="1800">
                <a:effectLst/>
              </a:rPr>
              <a:t>Aumenta secreción</a:t>
            </a:r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endParaRPr lang="es-ES_tradnl" sz="800">
              <a:effectLst/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r>
              <a:rPr lang="es-ES_tradnl" sz="1800">
                <a:effectLst/>
              </a:rPr>
              <a:t>Vasodilatación aumenta flujo</a:t>
            </a:r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endParaRPr lang="es-ES_tradnl" sz="800">
              <a:effectLst/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</a:pPr>
            <a:r>
              <a:rPr lang="es-ES_tradnl" sz="1800">
                <a:effectLst/>
              </a:rPr>
              <a:t>Relaja esfínteres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4999038" y="2011363"/>
            <a:ext cx="1271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b="1">
                <a:effectLst/>
              </a:rPr>
              <a:t>T:</a:t>
            </a:r>
            <a:r>
              <a:rPr lang="es-ES_tradnl" sz="2800" b="1">
                <a:solidFill>
                  <a:srgbClr val="0000CC"/>
                </a:solidFill>
                <a:effectLst/>
              </a:rPr>
              <a:t>ACh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1187450" y="4437063"/>
            <a:ext cx="4537075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Atropina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Anticolinérgicos- antiespasmódicos</a:t>
            </a:r>
            <a:endParaRPr lang="es-ES_tradnl" sz="24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7667625" y="455613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158490" y="3604954"/>
            <a:ext cx="2448107" cy="954107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AVANCE  </a:t>
            </a:r>
          </a:p>
          <a:p>
            <a:r>
              <a:rPr lang="es-VE" sz="2800" dirty="0" smtClean="0"/>
              <a:t>OROCAUDAL</a:t>
            </a:r>
            <a:endParaRPr lang="es-VE" sz="2800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636169" y="365125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2" grpId="0" animBg="1"/>
      <p:bldP spid="8218" grpId="0" animBg="1"/>
      <p:bldP spid="8219" grpId="0" animBg="1"/>
      <p:bldP spid="8221" grpId="0" animBg="1"/>
      <p:bldP spid="8225" grpId="0" animBg="1"/>
      <p:bldP spid="8227" grpId="0"/>
      <p:bldP spid="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971550" y="836613"/>
            <a:ext cx="453707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7297738" y="941388"/>
            <a:ext cx="1377950" cy="425450"/>
          </a:xfrm>
          <a:prstGeom prst="rect">
            <a:avLst/>
          </a:prstGeom>
          <a:solidFill>
            <a:srgbClr val="FFD5EA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Simpático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7740650" y="1412875"/>
            <a:ext cx="930275" cy="376238"/>
          </a:xfrm>
          <a:prstGeom prst="rect">
            <a:avLst/>
          </a:prstGeom>
          <a:solidFill>
            <a:srgbClr val="FFD1E8"/>
          </a:solidFill>
          <a:ln w="9525">
            <a:solidFill>
              <a:srgbClr val="FF81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Origen</a:t>
            </a:r>
          </a:p>
        </p:txBody>
      </p:sp>
      <p:pic>
        <p:nvPicPr>
          <p:cNvPr id="157708" name="Picture 12" descr="S23203-002-f002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8" t="3796" r="14424"/>
          <a:stretch>
            <a:fillRect/>
          </a:stretch>
        </p:blipFill>
        <p:spPr bwMode="auto">
          <a:xfrm>
            <a:off x="1692275" y="130175"/>
            <a:ext cx="4248150" cy="659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711" name="Text Box 15"/>
          <p:cNvSpPr txBox="1">
            <a:spLocks noChangeArrowheads="1"/>
          </p:cNvSpPr>
          <p:nvPr/>
        </p:nvSpPr>
        <p:spPr bwMode="auto">
          <a:xfrm>
            <a:off x="3852863" y="5949950"/>
            <a:ext cx="1368425" cy="527050"/>
          </a:xfrm>
          <a:prstGeom prst="rect">
            <a:avLst/>
          </a:prstGeom>
          <a:solidFill>
            <a:srgbClr val="FFC9DF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400" b="1">
                <a:effectLst/>
              </a:rPr>
              <a:t>Cadena </a:t>
            </a:r>
          </a:p>
          <a:p>
            <a:r>
              <a:rPr lang="es-ES" sz="1400" b="1">
                <a:effectLst/>
              </a:rPr>
              <a:t>PREvertebral</a:t>
            </a:r>
          </a:p>
        </p:txBody>
      </p:sp>
      <p:sp>
        <p:nvSpPr>
          <p:cNvPr id="157712" name="Rectangle 16"/>
          <p:cNvSpPr>
            <a:spLocks noChangeArrowheads="1"/>
          </p:cNvSpPr>
          <p:nvPr/>
        </p:nvSpPr>
        <p:spPr bwMode="auto">
          <a:xfrm>
            <a:off x="1765300" y="6021388"/>
            <a:ext cx="57467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4" name="Rectangle 18"/>
          <p:cNvSpPr>
            <a:spLocks noChangeArrowheads="1"/>
          </p:cNvSpPr>
          <p:nvPr/>
        </p:nvSpPr>
        <p:spPr bwMode="auto">
          <a:xfrm>
            <a:off x="3132138" y="6092825"/>
            <a:ext cx="6492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6" name="Rectangle 20"/>
          <p:cNvSpPr>
            <a:spLocks noChangeArrowheads="1"/>
          </p:cNvSpPr>
          <p:nvPr/>
        </p:nvSpPr>
        <p:spPr bwMode="auto">
          <a:xfrm>
            <a:off x="2413000" y="692150"/>
            <a:ext cx="6477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8" name="Rectangle 22"/>
          <p:cNvSpPr>
            <a:spLocks noChangeArrowheads="1"/>
          </p:cNvSpPr>
          <p:nvPr/>
        </p:nvSpPr>
        <p:spPr bwMode="auto">
          <a:xfrm>
            <a:off x="3060700" y="476250"/>
            <a:ext cx="792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24" name="Text Box 28"/>
          <p:cNvSpPr txBox="1">
            <a:spLocks noChangeArrowheads="1"/>
          </p:cNvSpPr>
          <p:nvPr/>
        </p:nvSpPr>
        <p:spPr bwMode="auto">
          <a:xfrm>
            <a:off x="5940425" y="1028700"/>
            <a:ext cx="1368425" cy="517525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/>
              </a:rPr>
              <a:t>G. submaxilar</a:t>
            </a:r>
          </a:p>
          <a:p>
            <a:pPr algn="l"/>
            <a:r>
              <a:rPr lang="es-ES_tradnl" sz="1400" b="1">
                <a:effectLst/>
              </a:rPr>
              <a:t> y sublingual</a:t>
            </a:r>
          </a:p>
        </p:txBody>
      </p:sp>
      <p:sp>
        <p:nvSpPr>
          <p:cNvPr id="157725" name="Text Box 29"/>
          <p:cNvSpPr txBox="1">
            <a:spLocks noChangeArrowheads="1"/>
          </p:cNvSpPr>
          <p:nvPr/>
        </p:nvSpPr>
        <p:spPr bwMode="auto">
          <a:xfrm>
            <a:off x="5940425" y="1939925"/>
            <a:ext cx="1309688" cy="336550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/>
              </a:rPr>
              <a:t>G. parótida</a:t>
            </a:r>
          </a:p>
        </p:txBody>
      </p:sp>
      <p:sp>
        <p:nvSpPr>
          <p:cNvPr id="157728" name="Text Box 32"/>
          <p:cNvSpPr txBox="1">
            <a:spLocks noChangeArrowheads="1"/>
          </p:cNvSpPr>
          <p:nvPr/>
        </p:nvSpPr>
        <p:spPr bwMode="auto">
          <a:xfrm>
            <a:off x="5940425" y="4124325"/>
            <a:ext cx="1314450" cy="396875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Estómago</a:t>
            </a:r>
          </a:p>
        </p:txBody>
      </p:sp>
      <p:sp>
        <p:nvSpPr>
          <p:cNvPr id="157729" name="Text Box 33"/>
          <p:cNvSpPr txBox="1">
            <a:spLocks noChangeArrowheads="1"/>
          </p:cNvSpPr>
          <p:nvPr/>
        </p:nvSpPr>
        <p:spPr bwMode="auto">
          <a:xfrm>
            <a:off x="5940425" y="4616450"/>
            <a:ext cx="1368425" cy="396875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I. delgado</a:t>
            </a:r>
          </a:p>
        </p:txBody>
      </p:sp>
      <p:sp>
        <p:nvSpPr>
          <p:cNvPr id="157730" name="Text Box 34"/>
          <p:cNvSpPr txBox="1">
            <a:spLocks noChangeArrowheads="1"/>
          </p:cNvSpPr>
          <p:nvPr/>
        </p:nvSpPr>
        <p:spPr bwMode="auto">
          <a:xfrm>
            <a:off x="5940425" y="5132388"/>
            <a:ext cx="806450" cy="396875"/>
          </a:xfrm>
          <a:prstGeom prst="rect">
            <a:avLst/>
          </a:prstGeom>
          <a:solidFill>
            <a:srgbClr val="FFD1E8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/>
              </a:rPr>
              <a:t>Colon</a:t>
            </a:r>
          </a:p>
        </p:txBody>
      </p:sp>
      <p:sp>
        <p:nvSpPr>
          <p:cNvPr id="157732" name="Rectangle 36"/>
          <p:cNvSpPr>
            <a:spLocks noChangeArrowheads="1"/>
          </p:cNvSpPr>
          <p:nvPr/>
        </p:nvSpPr>
        <p:spPr bwMode="auto">
          <a:xfrm>
            <a:off x="4213225" y="3357563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33" name="Rectangle 37"/>
          <p:cNvSpPr>
            <a:spLocks noChangeArrowheads="1"/>
          </p:cNvSpPr>
          <p:nvPr/>
        </p:nvSpPr>
        <p:spPr bwMode="auto">
          <a:xfrm>
            <a:off x="4068763" y="4149725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34" name="Rectangle 38"/>
          <p:cNvSpPr>
            <a:spLocks noChangeArrowheads="1"/>
          </p:cNvSpPr>
          <p:nvPr/>
        </p:nvSpPr>
        <p:spPr bwMode="auto">
          <a:xfrm>
            <a:off x="4573588" y="4292600"/>
            <a:ext cx="2159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35" name="Rectangle 39"/>
          <p:cNvSpPr>
            <a:spLocks noChangeArrowheads="1"/>
          </p:cNvSpPr>
          <p:nvPr/>
        </p:nvSpPr>
        <p:spPr bwMode="auto">
          <a:xfrm>
            <a:off x="4068763" y="54451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36" name="Rectangle 40"/>
          <p:cNvSpPr>
            <a:spLocks noChangeArrowheads="1"/>
          </p:cNvSpPr>
          <p:nvPr/>
        </p:nvSpPr>
        <p:spPr bwMode="auto">
          <a:xfrm>
            <a:off x="4500563" y="5589588"/>
            <a:ext cx="288925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37" name="Line 41"/>
          <p:cNvSpPr>
            <a:spLocks noChangeShapeType="1"/>
          </p:cNvSpPr>
          <p:nvPr/>
        </p:nvSpPr>
        <p:spPr bwMode="auto">
          <a:xfrm flipH="1" flipV="1">
            <a:off x="4500563" y="5445125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38" name="Rectangle 42"/>
          <p:cNvSpPr>
            <a:spLocks noChangeArrowheads="1"/>
          </p:cNvSpPr>
          <p:nvPr/>
        </p:nvSpPr>
        <p:spPr bwMode="auto">
          <a:xfrm>
            <a:off x="4789488" y="4941888"/>
            <a:ext cx="3587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39" name="Text Box 43"/>
          <p:cNvSpPr txBox="1">
            <a:spLocks noChangeArrowheads="1"/>
          </p:cNvSpPr>
          <p:nvPr/>
        </p:nvSpPr>
        <p:spPr bwMode="auto">
          <a:xfrm>
            <a:off x="3971750" y="3213100"/>
            <a:ext cx="11528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 dirty="0">
                <a:effectLst/>
              </a:rPr>
              <a:t>G. </a:t>
            </a:r>
          </a:p>
          <a:p>
            <a:r>
              <a:rPr lang="es-ES_tradnl" b="1" dirty="0" smtClean="0">
                <a:effectLst/>
              </a:rPr>
              <a:t>Celíaco T5-9</a:t>
            </a:r>
            <a:endParaRPr lang="es-ES_tradnl" b="1" dirty="0">
              <a:effectLst/>
            </a:endParaRPr>
          </a:p>
        </p:txBody>
      </p:sp>
      <p:sp>
        <p:nvSpPr>
          <p:cNvPr id="157740" name="Text Box 44"/>
          <p:cNvSpPr txBox="1">
            <a:spLocks noChangeArrowheads="1"/>
          </p:cNvSpPr>
          <p:nvPr/>
        </p:nvSpPr>
        <p:spPr bwMode="auto">
          <a:xfrm>
            <a:off x="3799872" y="4124325"/>
            <a:ext cx="12041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 dirty="0">
                <a:effectLst/>
              </a:rPr>
              <a:t>G. </a:t>
            </a:r>
            <a:r>
              <a:rPr lang="es-ES_tradnl" b="1" dirty="0" err="1">
                <a:effectLst/>
              </a:rPr>
              <a:t>mesent</a:t>
            </a:r>
            <a:r>
              <a:rPr lang="es-ES_tradnl" b="1" dirty="0">
                <a:effectLst/>
              </a:rPr>
              <a:t>.</a:t>
            </a:r>
          </a:p>
          <a:p>
            <a:r>
              <a:rPr lang="es-ES_tradnl" b="1" dirty="0">
                <a:effectLst/>
              </a:rPr>
              <a:t> </a:t>
            </a:r>
            <a:r>
              <a:rPr lang="es-ES_tradnl" b="1" dirty="0" err="1">
                <a:effectLst/>
              </a:rPr>
              <a:t>sup</a:t>
            </a:r>
            <a:r>
              <a:rPr lang="es-ES_tradnl" b="1" dirty="0" smtClean="0">
                <a:effectLst/>
              </a:rPr>
              <a:t>. T10-12</a:t>
            </a:r>
            <a:endParaRPr lang="es-ES_tradnl" b="1" dirty="0">
              <a:effectLst/>
            </a:endParaRPr>
          </a:p>
        </p:txBody>
      </p:sp>
      <p:sp>
        <p:nvSpPr>
          <p:cNvPr id="157741" name="Text Box 45"/>
          <p:cNvSpPr txBox="1">
            <a:spLocks noChangeArrowheads="1"/>
          </p:cNvSpPr>
          <p:nvPr/>
        </p:nvSpPr>
        <p:spPr bwMode="auto">
          <a:xfrm>
            <a:off x="3568700" y="5445125"/>
            <a:ext cx="1003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 dirty="0">
                <a:effectLst/>
              </a:rPr>
              <a:t>G. </a:t>
            </a:r>
            <a:r>
              <a:rPr lang="es-ES_tradnl" b="1" dirty="0" err="1">
                <a:effectLst/>
              </a:rPr>
              <a:t>mesent</a:t>
            </a:r>
            <a:r>
              <a:rPr lang="es-ES_tradnl" b="1" dirty="0">
                <a:effectLst/>
              </a:rPr>
              <a:t>.</a:t>
            </a:r>
          </a:p>
          <a:p>
            <a:r>
              <a:rPr lang="es-ES_tradnl" b="1" dirty="0">
                <a:effectLst/>
              </a:rPr>
              <a:t> </a:t>
            </a:r>
            <a:r>
              <a:rPr lang="es-ES_tradnl" b="1" dirty="0" err="1">
                <a:effectLst/>
              </a:rPr>
              <a:t>inf</a:t>
            </a:r>
            <a:r>
              <a:rPr lang="es-ES_tradnl" b="1" dirty="0" smtClean="0">
                <a:effectLst/>
              </a:rPr>
              <a:t>. L1-3</a:t>
            </a:r>
            <a:endParaRPr lang="es-ES_tradnl" b="1" dirty="0">
              <a:effectLst/>
            </a:endParaRPr>
          </a:p>
        </p:txBody>
      </p:sp>
      <p:sp>
        <p:nvSpPr>
          <p:cNvPr id="157743" name="Line 47"/>
          <p:cNvSpPr>
            <a:spLocks noChangeShapeType="1"/>
          </p:cNvSpPr>
          <p:nvPr/>
        </p:nvSpPr>
        <p:spPr bwMode="auto">
          <a:xfrm flipH="1" flipV="1">
            <a:off x="5005388" y="4868863"/>
            <a:ext cx="10080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46" name="Rectangle 50"/>
          <p:cNvSpPr>
            <a:spLocks noChangeArrowheads="1"/>
          </p:cNvSpPr>
          <p:nvPr/>
        </p:nvSpPr>
        <p:spPr bwMode="auto">
          <a:xfrm>
            <a:off x="3059113" y="549275"/>
            <a:ext cx="2889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49" name="Text Box 53"/>
          <p:cNvSpPr txBox="1">
            <a:spLocks noChangeArrowheads="1"/>
          </p:cNvSpPr>
          <p:nvPr/>
        </p:nvSpPr>
        <p:spPr bwMode="auto">
          <a:xfrm>
            <a:off x="533400" y="2984500"/>
            <a:ext cx="1122363" cy="457200"/>
          </a:xfrm>
          <a:prstGeom prst="rect">
            <a:avLst/>
          </a:prstGeom>
          <a:solidFill>
            <a:srgbClr val="FFD5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T1-L3</a:t>
            </a:r>
          </a:p>
        </p:txBody>
      </p:sp>
      <p:sp>
        <p:nvSpPr>
          <p:cNvPr id="157750" name="Text Box 54"/>
          <p:cNvSpPr txBox="1">
            <a:spLocks noChangeArrowheads="1"/>
          </p:cNvSpPr>
          <p:nvPr/>
        </p:nvSpPr>
        <p:spPr bwMode="auto">
          <a:xfrm>
            <a:off x="2627313" y="476250"/>
            <a:ext cx="12080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G. Cervical </a:t>
            </a:r>
          </a:p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sup.</a:t>
            </a:r>
          </a:p>
        </p:txBody>
      </p:sp>
      <p:sp>
        <p:nvSpPr>
          <p:cNvPr id="157751" name="Line 55"/>
          <p:cNvSpPr>
            <a:spLocks noChangeShapeType="1"/>
          </p:cNvSpPr>
          <p:nvPr/>
        </p:nvSpPr>
        <p:spPr bwMode="auto">
          <a:xfrm>
            <a:off x="1692275" y="2349500"/>
            <a:ext cx="0" cy="251936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52" name="Text Box 56"/>
          <p:cNvSpPr txBox="1">
            <a:spLocks noChangeArrowheads="1"/>
          </p:cNvSpPr>
          <p:nvPr/>
        </p:nvSpPr>
        <p:spPr bwMode="auto">
          <a:xfrm>
            <a:off x="7791450" y="388938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157754" name="Text Box 58"/>
          <p:cNvSpPr txBox="1">
            <a:spLocks noChangeArrowheads="1"/>
          </p:cNvSpPr>
          <p:nvPr/>
        </p:nvSpPr>
        <p:spPr bwMode="auto">
          <a:xfrm>
            <a:off x="539750" y="549275"/>
            <a:ext cx="111601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24" grpId="0" animBg="1"/>
      <p:bldP spid="157725" grpId="0" animBg="1"/>
      <p:bldP spid="157728" grpId="0" animBg="1"/>
      <p:bldP spid="157729" grpId="0" animBg="1"/>
      <p:bldP spid="157730" grpId="0" animBg="1"/>
      <p:bldP spid="157739" grpId="0"/>
      <p:bldP spid="157740" grpId="0"/>
      <p:bldP spid="157741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img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18"/>
          <a:stretch>
            <a:fillRect/>
          </a:stretch>
        </p:blipFill>
        <p:spPr>
          <a:xfrm>
            <a:off x="1371600" y="1341438"/>
            <a:ext cx="6400800" cy="48212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2697163" y="3062288"/>
            <a:ext cx="187483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/>
              </a:rPr>
              <a:t>F. preganglionar</a:t>
            </a:r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 flipH="1">
            <a:off x="3132138" y="3429000"/>
            <a:ext cx="360362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4232275" y="3644900"/>
            <a:ext cx="1979613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/>
              </a:rPr>
              <a:t>F. postganglionar</a:t>
            </a:r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 flipH="1">
            <a:off x="4572000" y="3933825"/>
            <a:ext cx="360363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298" name="Text Box 58"/>
          <p:cNvSpPr txBox="1">
            <a:spLocks noChangeArrowheads="1"/>
          </p:cNvSpPr>
          <p:nvPr/>
        </p:nvSpPr>
        <p:spPr bwMode="auto">
          <a:xfrm>
            <a:off x="971550" y="692150"/>
            <a:ext cx="792163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/>
              </a:rPr>
              <a:t>**</a:t>
            </a:r>
          </a:p>
        </p:txBody>
      </p:sp>
      <p:sp>
        <p:nvSpPr>
          <p:cNvPr id="10301" name="Text Box 61"/>
          <p:cNvSpPr txBox="1">
            <a:spLocks noChangeArrowheads="1"/>
          </p:cNvSpPr>
          <p:nvPr/>
        </p:nvSpPr>
        <p:spPr bwMode="auto">
          <a:xfrm>
            <a:off x="6948488" y="981075"/>
            <a:ext cx="1655762" cy="485775"/>
          </a:xfrm>
          <a:prstGeom prst="rect">
            <a:avLst/>
          </a:prstGeom>
          <a:solidFill>
            <a:srgbClr val="FFD5EA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Simpático</a:t>
            </a:r>
          </a:p>
        </p:txBody>
      </p:sp>
      <p:sp>
        <p:nvSpPr>
          <p:cNvPr id="10302" name="Text Box 62"/>
          <p:cNvSpPr txBox="1">
            <a:spLocks noChangeArrowheads="1"/>
          </p:cNvSpPr>
          <p:nvPr/>
        </p:nvSpPr>
        <p:spPr bwMode="auto">
          <a:xfrm>
            <a:off x="7740650" y="476250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867400" y="2420938"/>
            <a:ext cx="2470150" cy="739775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Relaja mus liso</a:t>
            </a:r>
          </a:p>
          <a:p>
            <a:r>
              <a:rPr lang="es-ES" sz="2000">
                <a:effectLst/>
              </a:rPr>
              <a:t>Contrae esfínteres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1835150" y="188913"/>
            <a:ext cx="4176713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827088" y="692150"/>
            <a:ext cx="1368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6588125" y="1052513"/>
            <a:ext cx="1728788" cy="730250"/>
          </a:xfrm>
          <a:prstGeom prst="rect">
            <a:avLst/>
          </a:prstGeom>
          <a:solidFill>
            <a:srgbClr val="FFC5E2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Estimulación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1619250" y="1700213"/>
            <a:ext cx="2540000" cy="434975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/>
              </a:rPr>
              <a:t>Inhibe actividad GI</a:t>
            </a: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2124075" y="4413250"/>
            <a:ext cx="542007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 directo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sobre m.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liso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66"/>
              </a:buClr>
              <a:buSzPct val="200000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excepto, sobre </a:t>
            </a:r>
            <a:r>
              <a:rPr lang="es-ES_tradnl" sz="18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muscularis</a:t>
            </a:r>
            <a:r>
              <a:rPr lang="es-ES_tradnl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mucosa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que estimula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2124075" y="5060950"/>
            <a:ext cx="44323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 en plexos entéricos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sobre N.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preganglionar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disminuye la liberación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1258888" y="4941888"/>
            <a:ext cx="549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1547813" y="2276475"/>
            <a:ext cx="3851275" cy="1557338"/>
          </a:xfrm>
          <a:prstGeom prst="rect">
            <a:avLst/>
          </a:prstGeom>
          <a:solidFill>
            <a:srgbClr val="F9CF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>
                <a:effectLst/>
              </a:rPr>
              <a:t> Disminuye motilidad y tono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</a:pPr>
            <a:endParaRPr lang="es-ES_tradnl" sz="800">
              <a:effectLst/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>
                <a:effectLst/>
              </a:rPr>
              <a:t> Aumenta contracción esfínteres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</a:pPr>
            <a:endParaRPr lang="es-ES_tradnl" sz="800">
              <a:effectLst/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>
                <a:effectLst/>
              </a:rPr>
              <a:t> Vasoconstricción disminuye flujo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</a:pPr>
            <a:endParaRPr lang="es-ES_tradnl" sz="800">
              <a:effectLst/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>
                <a:effectLst/>
              </a:rPr>
              <a:t> Disminuye secreción</a:t>
            </a:r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2051050" y="4437063"/>
            <a:ext cx="0" cy="151288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96" name="Text Box 32"/>
          <p:cNvSpPr txBox="1">
            <a:spLocks noChangeArrowheads="1"/>
          </p:cNvSpPr>
          <p:nvPr/>
        </p:nvSpPr>
        <p:spPr bwMode="auto">
          <a:xfrm>
            <a:off x="6659563" y="5300663"/>
            <a:ext cx="1706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Efecto 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297" name="Text Box 33"/>
          <p:cNvSpPr txBox="1">
            <a:spLocks noChangeArrowheads="1"/>
          </p:cNvSpPr>
          <p:nvPr/>
        </p:nvSpPr>
        <p:spPr bwMode="auto">
          <a:xfrm>
            <a:off x="7451725" y="549275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006422" y="3321237"/>
            <a:ext cx="2165978" cy="369332"/>
          </a:xfrm>
          <a:prstGeom prst="rect">
            <a:avLst/>
          </a:prstGeom>
          <a:solidFill>
            <a:srgbClr val="FFD1E8"/>
          </a:solidFill>
          <a:ln w="28575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IMPIDE AVANCE </a:t>
            </a:r>
            <a:endParaRPr lang="es-VE" sz="1800" dirty="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636169" y="388144"/>
            <a:ext cx="18716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</a:t>
            </a:r>
          </a:p>
          <a:p>
            <a:pPr algn="ctr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NEURAL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nimBg="1"/>
      <p:bldP spid="11287" grpId="0" animBg="1"/>
      <p:bldP spid="11289" grpId="0"/>
      <p:bldP spid="11290" grpId="0"/>
      <p:bldP spid="11291" grpId="0"/>
      <p:bldP spid="11293" grpId="0" animBg="1"/>
      <p:bldP spid="11296" grpId="0"/>
      <p:bldP spid="2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2944813" y="5589588"/>
            <a:ext cx="26431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Disminuye AMPc</a:t>
            </a:r>
          </a:p>
          <a:p>
            <a:r>
              <a:rPr lang="es-ES_tradnl" sz="1600" b="1">
                <a:effectLst/>
              </a:rPr>
              <a:t>Disminuye calcio</a:t>
            </a:r>
          </a:p>
          <a:p>
            <a:r>
              <a:rPr lang="es-ES_tradnl" sz="1600" b="1">
                <a:effectLst/>
              </a:rPr>
              <a:t>Disminuye liberación ACh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7129463" y="866322"/>
            <a:ext cx="1511300" cy="425450"/>
          </a:xfrm>
          <a:prstGeom prst="rect">
            <a:avLst/>
          </a:prstGeom>
          <a:solidFill>
            <a:srgbClr val="FFD5EA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Simpático</a:t>
            </a:r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5219700" y="4652963"/>
            <a:ext cx="2159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5508625" y="4508500"/>
            <a:ext cx="180022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 rot="2060992">
            <a:off x="6804025" y="4581525"/>
            <a:ext cx="11509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 rot="-2151771">
            <a:off x="6732588" y="5876925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7762464" y="377279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12323" name="Rectangle 35"/>
          <p:cNvSpPr>
            <a:spLocks noChangeArrowheads="1"/>
          </p:cNvSpPr>
          <p:nvPr/>
        </p:nvSpPr>
        <p:spPr bwMode="auto">
          <a:xfrm>
            <a:off x="6011863" y="2852738"/>
            <a:ext cx="6477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4" name="Rectangle 36"/>
          <p:cNvSpPr>
            <a:spLocks noChangeArrowheads="1"/>
          </p:cNvSpPr>
          <p:nvPr/>
        </p:nvSpPr>
        <p:spPr bwMode="auto">
          <a:xfrm>
            <a:off x="6588125" y="2852738"/>
            <a:ext cx="2159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6" name="Picture 2" descr="GI 4 NT ALFA INHIB HI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700" y="1052513"/>
            <a:ext cx="3529013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3635375" y="1484313"/>
            <a:ext cx="13684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5003800" y="2492375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3348038" y="5445125"/>
            <a:ext cx="10080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5940425" y="4076700"/>
            <a:ext cx="4318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2627313" y="3138488"/>
            <a:ext cx="175240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Simpática </a:t>
            </a:r>
          </a:p>
          <a:p>
            <a:pPr algn="l">
              <a:defRPr/>
            </a:pPr>
            <a:r>
              <a:rPr lang="es-ES_tradnl" sz="1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sz="1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sz="1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5867400" y="2847975"/>
            <a:ext cx="173957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</a:t>
            </a:r>
            <a:r>
              <a:rPr lang="es-ES_tradnl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sz="1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2423637" y="4037883"/>
            <a:ext cx="16922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algn="l">
              <a:defRPr/>
            </a:pPr>
            <a:r>
              <a:rPr lang="es-ES_tradnl" sz="1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sz="1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427341" y="2278638"/>
            <a:ext cx="2098651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Parasimp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TGI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4643438" y="2805113"/>
            <a:ext cx="7008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5681572" y="3717925"/>
            <a:ext cx="8066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solidFill>
                  <a:srgbClr val="CC0000"/>
                </a:solidFill>
              </a:rPr>
              <a:t>R</a:t>
            </a:r>
            <a:r>
              <a:rPr lang="es-ES_tradnl" sz="2000" dirty="0" smtClean="0">
                <a:solidFill>
                  <a:srgbClr val="CC0000"/>
                </a:solidFill>
              </a:rPr>
              <a:t>. </a:t>
            </a:r>
            <a:r>
              <a:rPr lang="es-ES_tradnl" sz="2000" b="1" dirty="0" smtClean="0">
                <a:solidFill>
                  <a:srgbClr val="CC0000"/>
                </a:solidFill>
                <a:latin typeface="Symbol" pitchFamily="18" charset="2"/>
              </a:rPr>
              <a:t>a</a:t>
            </a:r>
            <a:r>
              <a:rPr lang="es-ES_tradnl" sz="2000" b="1" dirty="0" smtClean="0">
                <a:solidFill>
                  <a:srgbClr val="CC0000"/>
                </a:solidFill>
              </a:rPr>
              <a:t>2</a:t>
            </a:r>
            <a:endParaRPr lang="es-ES_tradnl" sz="2000" b="1" dirty="0">
              <a:solidFill>
                <a:srgbClr val="CC0000"/>
              </a:solidFill>
            </a:endParaRPr>
          </a:p>
        </p:txBody>
      </p:sp>
      <p:sp>
        <p:nvSpPr>
          <p:cNvPr id="38" name="Line 14"/>
          <p:cNvSpPr>
            <a:spLocks noChangeShapeType="1"/>
          </p:cNvSpPr>
          <p:nvPr/>
        </p:nvSpPr>
        <p:spPr bwMode="auto">
          <a:xfrm flipH="1">
            <a:off x="5581650" y="4076700"/>
            <a:ext cx="430213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6767512" y="4396803"/>
            <a:ext cx="13684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Inhiben 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 </a:t>
            </a:r>
          </a:p>
          <a:p>
            <a:pPr>
              <a:defRPr/>
            </a:pPr>
            <a:r>
              <a:rPr lang="es-ES_tradnl" sz="20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20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" name="Oval 17"/>
          <p:cNvSpPr>
            <a:spLocks noChangeArrowheads="1"/>
          </p:cNvSpPr>
          <p:nvPr/>
        </p:nvSpPr>
        <p:spPr bwMode="auto">
          <a:xfrm>
            <a:off x="6696075" y="4365104"/>
            <a:ext cx="1439862" cy="1079500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557922" y="138772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6804025" y="3707475"/>
            <a:ext cx="1592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entrada Ca</a:t>
            </a:r>
            <a:r>
              <a:rPr lang="es-ES_tradnl" sz="18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46" name="Oval 24"/>
          <p:cNvSpPr>
            <a:spLocks noChangeArrowheads="1"/>
          </p:cNvSpPr>
          <p:nvPr/>
        </p:nvSpPr>
        <p:spPr bwMode="auto">
          <a:xfrm>
            <a:off x="3708400" y="5084763"/>
            <a:ext cx="35877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7" name="Text Box 25"/>
          <p:cNvSpPr txBox="1">
            <a:spLocks noChangeArrowheads="1"/>
          </p:cNvSpPr>
          <p:nvPr/>
        </p:nvSpPr>
        <p:spPr bwMode="auto">
          <a:xfrm>
            <a:off x="392720" y="3024319"/>
            <a:ext cx="1874231" cy="10156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>
                <a:solidFill>
                  <a:srgbClr val="C00000"/>
                </a:solidFill>
              </a:rPr>
              <a:t>Disminuye </a:t>
            </a:r>
            <a:r>
              <a:rPr lang="es-ES_tradnl" sz="2000" dirty="0">
                <a:solidFill>
                  <a:srgbClr val="0000CC"/>
                </a:solidFill>
              </a:rPr>
              <a:t>la </a:t>
            </a:r>
          </a:p>
          <a:p>
            <a:pPr algn="l">
              <a:defRPr/>
            </a:pPr>
            <a:r>
              <a:rPr lang="es-ES_tradnl" sz="2000" dirty="0">
                <a:solidFill>
                  <a:srgbClr val="0000CC"/>
                </a:solidFill>
              </a:rPr>
              <a:t>transmisión</a:t>
            </a:r>
          </a:p>
          <a:p>
            <a:pPr algn="l">
              <a:defRPr/>
            </a:pPr>
            <a:r>
              <a:rPr lang="es-ES_tradnl" sz="2000" dirty="0">
                <a:solidFill>
                  <a:srgbClr val="0000CC"/>
                </a:solidFill>
              </a:rPr>
              <a:t>parasimpática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633391" y="1052513"/>
            <a:ext cx="2735262" cy="677108"/>
          </a:xfrm>
          <a:prstGeom prst="rect">
            <a:avLst/>
          </a:prstGeom>
          <a:solidFill>
            <a:srgbClr val="CFE9E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dirty="0">
                <a:solidFill>
                  <a:srgbClr val="CC0000"/>
                </a:solidFill>
              </a:rPr>
              <a:t>Acción </a:t>
            </a:r>
            <a:r>
              <a:rPr lang="es-ES" sz="2000" dirty="0" smtClean="0">
                <a:solidFill>
                  <a:srgbClr val="CC0000"/>
                </a:solidFill>
              </a:rPr>
              <a:t>NE inhibidora</a:t>
            </a:r>
          </a:p>
          <a:p>
            <a:r>
              <a:rPr lang="es-ES" sz="1800" dirty="0" smtClean="0"/>
              <a:t>sobre </a:t>
            </a:r>
            <a:r>
              <a:rPr lang="es-ES" sz="1800" dirty="0"/>
              <a:t>receptores </a:t>
            </a:r>
            <a:r>
              <a:rPr lang="es-ES" sz="1800" dirty="0">
                <a:latin typeface="Symbol" pitchFamily="18" charset="2"/>
              </a:rPr>
              <a:t>a</a:t>
            </a:r>
            <a:r>
              <a:rPr lang="es-ES" sz="1800" dirty="0"/>
              <a:t>2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500552" y="4510087"/>
            <a:ext cx="966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 b="1" dirty="0" err="1">
                <a:effectLst/>
              </a:rPr>
              <a:t>ACh</a:t>
            </a:r>
            <a:endParaRPr lang="es-ES" sz="3200" b="1" dirty="0">
              <a:effectLst/>
            </a:endParaRPr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5396411" y="4548187"/>
            <a:ext cx="0" cy="4318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/>
      <p:bldP spid="32" grpId="0"/>
      <p:bldP spid="33" grpId="0"/>
      <p:bldP spid="34" grpId="0"/>
      <p:bldP spid="36" grpId="0"/>
      <p:bldP spid="37" grpId="0"/>
      <p:bldP spid="39" grpId="0"/>
      <p:bldP spid="41" grpId="0" animBg="1"/>
      <p:bldP spid="45" grpId="0"/>
      <p:bldP spid="47" grpId="0" animBg="1"/>
      <p:bldP spid="12303" grpId="0"/>
      <p:bldP spid="1230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4" name="Picture 2" descr="gutthumb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875"/>
            <a:ext cx="3008313" cy="4824413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755650" y="2636838"/>
            <a:ext cx="345598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R. NEURAL</a:t>
            </a: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R. HUMORAL</a:t>
            </a: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4610695" y="854993"/>
            <a:ext cx="2839239" cy="461665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64074" y="1730105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2</a:t>
            </a:r>
          </a:p>
          <a:p>
            <a:pPr lvl="0" algn="l"/>
            <a:r>
              <a:rPr lang="es-E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</a:t>
            </a:r>
            <a:endParaRPr lang="es-E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718" name="Rectangle 30"/>
          <p:cNvSpPr>
            <a:spLocks noChangeArrowheads="1"/>
          </p:cNvSpPr>
          <p:nvPr/>
        </p:nvSpPr>
        <p:spPr bwMode="auto">
          <a:xfrm>
            <a:off x="2411413" y="333375"/>
            <a:ext cx="403225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2720" name="Rectangle 32"/>
          <p:cNvSpPr>
            <a:spLocks noChangeArrowheads="1"/>
          </p:cNvSpPr>
          <p:nvPr/>
        </p:nvSpPr>
        <p:spPr bwMode="auto">
          <a:xfrm>
            <a:off x="2555875" y="404813"/>
            <a:ext cx="381635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2724" name="Text Box 36"/>
          <p:cNvSpPr txBox="1">
            <a:spLocks noChangeArrowheads="1"/>
          </p:cNvSpPr>
          <p:nvPr/>
        </p:nvSpPr>
        <p:spPr bwMode="auto">
          <a:xfrm>
            <a:off x="6631471" y="1195009"/>
            <a:ext cx="195598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SN AUTÓNOMO </a:t>
            </a:r>
          </a:p>
          <a:p>
            <a:r>
              <a:rPr lang="es-ES" sz="1600" b="1">
                <a:effectLst/>
              </a:rPr>
              <a:t>(SNA)</a:t>
            </a:r>
          </a:p>
        </p:txBody>
      </p:sp>
      <p:sp>
        <p:nvSpPr>
          <p:cNvPr id="242725" name="Text Box 37"/>
          <p:cNvSpPr txBox="1">
            <a:spLocks noChangeArrowheads="1"/>
          </p:cNvSpPr>
          <p:nvPr/>
        </p:nvSpPr>
        <p:spPr bwMode="auto">
          <a:xfrm>
            <a:off x="6253163" y="404813"/>
            <a:ext cx="2300630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romanUcPeriod"/>
            </a:pPr>
            <a:r>
              <a:rPr lang="es-ES" sz="1800" b="1" dirty="0">
                <a:effectLst/>
                <a:latin typeface="Comic Sans MS" pitchFamily="66" charset="0"/>
              </a:rPr>
              <a:t>REGULACIÓN </a:t>
            </a:r>
          </a:p>
          <a:p>
            <a:r>
              <a:rPr lang="es-ES" sz="1800" b="1" dirty="0">
                <a:effectLst/>
                <a:latin typeface="Comic Sans MS" pitchFamily="66" charset="0"/>
              </a:rPr>
              <a:t>       NEURAL</a:t>
            </a:r>
          </a:p>
        </p:txBody>
      </p:sp>
      <p:sp>
        <p:nvSpPr>
          <p:cNvPr id="242726" name="Text Box 38"/>
          <p:cNvSpPr txBox="1">
            <a:spLocks noChangeArrowheads="1"/>
          </p:cNvSpPr>
          <p:nvPr/>
        </p:nvSpPr>
        <p:spPr bwMode="auto">
          <a:xfrm>
            <a:off x="962025" y="2780928"/>
            <a:ext cx="3860352" cy="2092881"/>
          </a:xfrm>
          <a:prstGeom prst="rect">
            <a:avLst/>
          </a:prstGeom>
          <a:solidFill>
            <a:srgbClr val="8DBC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Sist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Parasimpático</a:t>
            </a:r>
            <a:r>
              <a:rPr lang="es-ES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l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Fibras </a:t>
            </a:r>
            <a:r>
              <a:rPr lang="es-ES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PREganglionares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  <a:p>
            <a:pPr algn="l">
              <a:buClr>
                <a:srgbClr val="0000CC"/>
              </a:buClr>
              <a:buFontTx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Craneal: N. 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vago </a:t>
            </a:r>
            <a:r>
              <a:rPr lang="es-ES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pregl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00CC"/>
              </a:buClr>
              <a:buFontTx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Sacro: médula espinal S2-S4 </a:t>
            </a:r>
          </a:p>
          <a:p>
            <a:pPr algn="l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N. 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Pélvicos </a:t>
            </a:r>
            <a:r>
              <a:rPr lang="es-ES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l"/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</a:p>
        </p:txBody>
      </p:sp>
      <p:sp>
        <p:nvSpPr>
          <p:cNvPr id="242727" name="Text Box 39"/>
          <p:cNvSpPr txBox="1">
            <a:spLocks noChangeArrowheads="1"/>
          </p:cNvSpPr>
          <p:nvPr/>
        </p:nvSpPr>
        <p:spPr bwMode="auto">
          <a:xfrm>
            <a:off x="5076825" y="2793628"/>
            <a:ext cx="3071675" cy="2554545"/>
          </a:xfrm>
          <a:prstGeom prst="rect">
            <a:avLst/>
          </a:prstGeom>
          <a:solidFill>
            <a:srgbClr val="F58FA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Sist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sz="2400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Simpático </a:t>
            </a:r>
          </a:p>
          <a:p>
            <a:pPr algn="l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Fibras </a:t>
            </a:r>
            <a:r>
              <a:rPr lang="es-ES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POSganglionares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FF0066"/>
              </a:buClr>
              <a:buFontTx/>
              <a:buChar char="•"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Médula espinal  T5-L2 </a:t>
            </a:r>
          </a:p>
          <a:p>
            <a:pPr algn="l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Esplácnicos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G. prevertebrales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N. </a:t>
            </a:r>
            <a:r>
              <a:rPr lang="es-ES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2728" name="Text Box 40"/>
          <p:cNvSpPr txBox="1">
            <a:spLocks noChangeArrowheads="1"/>
          </p:cNvSpPr>
          <p:nvPr/>
        </p:nvSpPr>
        <p:spPr bwMode="auto">
          <a:xfrm>
            <a:off x="611188" y="620713"/>
            <a:ext cx="10810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4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724" grpId="0" animBg="1"/>
      <p:bldP spid="242726" grpId="0" animBg="1"/>
      <p:bldP spid="24272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neural regulacion del tranporte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290513"/>
            <a:ext cx="5370513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2273300" y="793750"/>
            <a:ext cx="7207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7416800" y="866775"/>
            <a:ext cx="9797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>
                <a:effectLst/>
              </a:rPr>
              <a:t>Ganglio</a:t>
            </a:r>
          </a:p>
          <a:p>
            <a:pPr algn="l"/>
            <a:r>
              <a:rPr lang="es-ES" sz="1400" b="1" dirty="0" smtClean="0">
                <a:effectLst/>
              </a:rPr>
              <a:t>simpático</a:t>
            </a:r>
            <a:endParaRPr lang="es-ES" sz="1400" b="1" dirty="0">
              <a:effectLst/>
            </a:endParaRPr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2159000" y="1443038"/>
            <a:ext cx="1476375" cy="330200"/>
          </a:xfrm>
          <a:prstGeom prst="rect">
            <a:avLst/>
          </a:prstGeom>
          <a:solidFill>
            <a:srgbClr val="FFC1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2198688" y="1436688"/>
            <a:ext cx="1652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Musc. long. </a:t>
            </a:r>
          </a:p>
        </p:txBody>
      </p:sp>
      <p:sp>
        <p:nvSpPr>
          <p:cNvPr id="60426" name="Rectangle 10"/>
          <p:cNvSpPr>
            <a:spLocks noChangeArrowheads="1"/>
          </p:cNvSpPr>
          <p:nvPr/>
        </p:nvSpPr>
        <p:spPr bwMode="auto">
          <a:xfrm>
            <a:off x="2273300" y="1946275"/>
            <a:ext cx="647700" cy="288925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7092950" y="1773238"/>
            <a:ext cx="1323975" cy="650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Plexo</a:t>
            </a:r>
          </a:p>
          <a:p>
            <a:pPr algn="l"/>
            <a:r>
              <a:rPr lang="es-ES" sz="1800">
                <a:effectLst/>
              </a:rPr>
              <a:t>mientérico</a:t>
            </a:r>
          </a:p>
        </p:txBody>
      </p:sp>
      <p:sp>
        <p:nvSpPr>
          <p:cNvPr id="60429" name="Rectangle 13"/>
          <p:cNvSpPr>
            <a:spLocks noChangeArrowheads="1"/>
          </p:cNvSpPr>
          <p:nvPr/>
        </p:nvSpPr>
        <p:spPr bwMode="auto">
          <a:xfrm>
            <a:off x="2273300" y="3314700"/>
            <a:ext cx="822325" cy="431800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7092950" y="3103563"/>
            <a:ext cx="1325563" cy="650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Plexo</a:t>
            </a:r>
          </a:p>
          <a:p>
            <a:pPr algn="l"/>
            <a:r>
              <a:rPr lang="es-ES" sz="1800">
                <a:effectLst/>
              </a:rPr>
              <a:t>submucoso</a:t>
            </a:r>
          </a:p>
        </p:txBody>
      </p:sp>
      <p:sp>
        <p:nvSpPr>
          <p:cNvPr id="60430" name="Rectangle 14"/>
          <p:cNvSpPr>
            <a:spLocks noChangeArrowheads="1"/>
          </p:cNvSpPr>
          <p:nvPr/>
        </p:nvSpPr>
        <p:spPr bwMode="auto">
          <a:xfrm>
            <a:off x="2273300" y="5619750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4268788" y="5475288"/>
            <a:ext cx="82232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>
                <a:effectLst/>
              </a:rPr>
              <a:t>LUZ</a:t>
            </a:r>
          </a:p>
        </p:txBody>
      </p:sp>
      <p:sp>
        <p:nvSpPr>
          <p:cNvPr id="60432" name="Rectangle 16"/>
          <p:cNvSpPr>
            <a:spLocks noChangeArrowheads="1"/>
          </p:cNvSpPr>
          <p:nvPr/>
        </p:nvSpPr>
        <p:spPr bwMode="auto">
          <a:xfrm>
            <a:off x="3065463" y="5330825"/>
            <a:ext cx="7921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3" name="Text Box 17"/>
          <p:cNvSpPr txBox="1">
            <a:spLocks noChangeArrowheads="1"/>
          </p:cNvSpPr>
          <p:nvPr/>
        </p:nvSpPr>
        <p:spPr bwMode="auto">
          <a:xfrm>
            <a:off x="2878138" y="5297488"/>
            <a:ext cx="1208087" cy="854075"/>
          </a:xfrm>
          <a:prstGeom prst="rect">
            <a:avLst/>
          </a:prstGeom>
          <a:noFill/>
          <a:ln w="28575">
            <a:solidFill>
              <a:srgbClr val="CE004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Estímulos </a:t>
            </a:r>
          </a:p>
          <a:p>
            <a:r>
              <a:rPr lang="es-ES" sz="1600" b="1">
                <a:effectLst/>
              </a:rPr>
              <a:t>mecánicos</a:t>
            </a:r>
          </a:p>
          <a:p>
            <a:r>
              <a:rPr lang="es-ES" sz="1600" b="1">
                <a:effectLst/>
              </a:rPr>
              <a:t>y químicos</a:t>
            </a:r>
          </a:p>
        </p:txBody>
      </p:sp>
      <p:sp>
        <p:nvSpPr>
          <p:cNvPr id="60434" name="Rectangle 18"/>
          <p:cNvSpPr>
            <a:spLocks noChangeArrowheads="1"/>
          </p:cNvSpPr>
          <p:nvPr/>
        </p:nvSpPr>
        <p:spPr bwMode="auto">
          <a:xfrm>
            <a:off x="3065463" y="434975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6" name="Rectangle 20"/>
          <p:cNvSpPr>
            <a:spLocks noChangeArrowheads="1"/>
          </p:cNvSpPr>
          <p:nvPr/>
        </p:nvSpPr>
        <p:spPr bwMode="auto">
          <a:xfrm>
            <a:off x="4217988" y="1082675"/>
            <a:ext cx="7921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7" name="Rectangle 21"/>
          <p:cNvSpPr>
            <a:spLocks noChangeArrowheads="1"/>
          </p:cNvSpPr>
          <p:nvPr/>
        </p:nvSpPr>
        <p:spPr bwMode="auto">
          <a:xfrm>
            <a:off x="5297488" y="1082675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8" name="Text Box 22"/>
          <p:cNvSpPr txBox="1">
            <a:spLocks noChangeArrowheads="1"/>
          </p:cNvSpPr>
          <p:nvPr/>
        </p:nvSpPr>
        <p:spPr bwMode="auto">
          <a:xfrm>
            <a:off x="4355976" y="1058863"/>
            <a:ext cx="790575" cy="304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n. SIH</a:t>
            </a:r>
          </a:p>
        </p:txBody>
      </p:sp>
      <p:sp>
        <p:nvSpPr>
          <p:cNvPr id="60439" name="Text Box 23"/>
          <p:cNvSpPr txBox="1">
            <a:spLocks noChangeArrowheads="1"/>
          </p:cNvSpPr>
          <p:nvPr/>
        </p:nvSpPr>
        <p:spPr bwMode="auto">
          <a:xfrm>
            <a:off x="5220072" y="1058863"/>
            <a:ext cx="969963" cy="304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n. </a:t>
            </a:r>
            <a:r>
              <a:rPr lang="es-E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opiode</a:t>
            </a:r>
            <a:endParaRPr lang="es-ES" sz="1400" b="1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60440" name="Rectangle 24"/>
          <p:cNvSpPr>
            <a:spLocks noChangeArrowheads="1"/>
          </p:cNvSpPr>
          <p:nvPr/>
        </p:nvSpPr>
        <p:spPr bwMode="auto">
          <a:xfrm>
            <a:off x="5586413" y="5064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1" name="Text Box 25"/>
          <p:cNvSpPr txBox="1">
            <a:spLocks noChangeArrowheads="1"/>
          </p:cNvSpPr>
          <p:nvPr/>
        </p:nvSpPr>
        <p:spPr bwMode="auto">
          <a:xfrm>
            <a:off x="5156904" y="256887"/>
            <a:ext cx="1646605" cy="615553"/>
          </a:xfrm>
          <a:prstGeom prst="rect">
            <a:avLst/>
          </a:prstGeom>
          <a:solidFill>
            <a:srgbClr val="FFE5F2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n. </a:t>
            </a:r>
            <a:r>
              <a:rPr lang="es-ES" sz="1800" b="1" dirty="0">
                <a:solidFill>
                  <a:srgbClr val="C00000"/>
                </a:solidFill>
              </a:rPr>
              <a:t>Simpática</a:t>
            </a:r>
            <a:r>
              <a:rPr lang="es-ES" sz="1800" b="1" dirty="0">
                <a:effectLst/>
              </a:rPr>
              <a:t> </a:t>
            </a:r>
            <a:endParaRPr lang="es-ES" sz="1800" b="1" dirty="0" smtClean="0">
              <a:effectLst/>
            </a:endParaRPr>
          </a:p>
          <a:p>
            <a:pPr algn="l"/>
            <a:r>
              <a:rPr lang="es-ES" sz="1600" b="1" dirty="0" err="1" smtClean="0">
                <a:effectLst/>
              </a:rPr>
              <a:t>POSgl</a:t>
            </a:r>
            <a:r>
              <a:rPr lang="es-ES" sz="1600" b="1" dirty="0">
                <a:effectLst/>
              </a:rPr>
              <a:t>.</a:t>
            </a:r>
          </a:p>
        </p:txBody>
      </p:sp>
      <p:sp>
        <p:nvSpPr>
          <p:cNvPr id="60442" name="Line 26"/>
          <p:cNvSpPr>
            <a:spLocks noChangeShapeType="1"/>
          </p:cNvSpPr>
          <p:nvPr/>
        </p:nvSpPr>
        <p:spPr bwMode="auto">
          <a:xfrm>
            <a:off x="6227763" y="692150"/>
            <a:ext cx="438150" cy="319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43" name="Rectangle 27"/>
          <p:cNvSpPr>
            <a:spLocks noChangeArrowheads="1"/>
          </p:cNvSpPr>
          <p:nvPr/>
        </p:nvSpPr>
        <p:spPr bwMode="auto">
          <a:xfrm>
            <a:off x="3497263" y="1801813"/>
            <a:ext cx="792162" cy="360362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4" name="Rectangle 28"/>
          <p:cNvSpPr>
            <a:spLocks noChangeArrowheads="1"/>
          </p:cNvSpPr>
          <p:nvPr/>
        </p:nvSpPr>
        <p:spPr bwMode="auto">
          <a:xfrm>
            <a:off x="3425825" y="2738438"/>
            <a:ext cx="719138" cy="360362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5" name="Text Box 29"/>
          <p:cNvSpPr txBox="1">
            <a:spLocks noChangeArrowheads="1"/>
          </p:cNvSpPr>
          <p:nvPr/>
        </p:nvSpPr>
        <p:spPr bwMode="auto">
          <a:xfrm>
            <a:off x="3311525" y="1717675"/>
            <a:ext cx="1090363" cy="52322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solidFill>
                  <a:srgbClr val="006D6A"/>
                </a:solidFill>
                <a:effectLst/>
              </a:rPr>
              <a:t>Intern.</a:t>
            </a:r>
          </a:p>
          <a:p>
            <a:pPr algn="l"/>
            <a:r>
              <a:rPr lang="es-ES" sz="1400" b="1">
                <a:solidFill>
                  <a:srgbClr val="006D6A"/>
                </a:solidFill>
                <a:effectLst/>
              </a:rPr>
              <a:t>colinérgica</a:t>
            </a:r>
          </a:p>
        </p:txBody>
      </p:sp>
      <p:sp>
        <p:nvSpPr>
          <p:cNvPr id="60446" name="Text Box 30"/>
          <p:cNvSpPr txBox="1">
            <a:spLocks noChangeArrowheads="1"/>
          </p:cNvSpPr>
          <p:nvPr/>
        </p:nvSpPr>
        <p:spPr bwMode="auto">
          <a:xfrm>
            <a:off x="3311525" y="2868613"/>
            <a:ext cx="1090363" cy="52322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 err="1">
                <a:solidFill>
                  <a:srgbClr val="006D6A"/>
                </a:solidFill>
                <a:effectLst/>
              </a:rPr>
              <a:t>Intern</a:t>
            </a:r>
            <a:r>
              <a:rPr lang="es-ES" sz="1400" b="1" dirty="0">
                <a:solidFill>
                  <a:srgbClr val="006D6A"/>
                </a:solidFill>
                <a:effectLst/>
              </a:rPr>
              <a:t>.</a:t>
            </a:r>
          </a:p>
          <a:p>
            <a:pPr algn="l"/>
            <a:r>
              <a:rPr lang="es-ES" sz="1400" b="1" dirty="0">
                <a:solidFill>
                  <a:srgbClr val="006D6A"/>
                </a:solidFill>
                <a:effectLst/>
              </a:rPr>
              <a:t>colinérgica</a:t>
            </a:r>
          </a:p>
        </p:txBody>
      </p:sp>
      <p:sp>
        <p:nvSpPr>
          <p:cNvPr id="60447" name="Rectangle 31"/>
          <p:cNvSpPr>
            <a:spLocks noChangeArrowheads="1"/>
          </p:cNvSpPr>
          <p:nvPr/>
        </p:nvSpPr>
        <p:spPr bwMode="auto">
          <a:xfrm>
            <a:off x="2417763" y="3962400"/>
            <a:ext cx="503237" cy="360363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8" name="Text Box 32"/>
          <p:cNvSpPr txBox="1">
            <a:spLocks noChangeArrowheads="1"/>
          </p:cNvSpPr>
          <p:nvPr/>
        </p:nvSpPr>
        <p:spPr bwMode="auto">
          <a:xfrm>
            <a:off x="2062163" y="3314700"/>
            <a:ext cx="11049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600" b="1" dirty="0">
                <a:solidFill>
                  <a:srgbClr val="D85700"/>
                </a:solidFill>
              </a:rPr>
              <a:t>n. </a:t>
            </a:r>
          </a:p>
          <a:p>
            <a:r>
              <a:rPr lang="es-ES" sz="1600" b="1" dirty="0">
                <a:solidFill>
                  <a:srgbClr val="D85700"/>
                </a:solidFill>
              </a:rPr>
              <a:t>S</a:t>
            </a:r>
            <a:r>
              <a:rPr lang="es-ES" sz="1600" b="1" dirty="0" smtClean="0">
                <a:solidFill>
                  <a:srgbClr val="D85700"/>
                </a:solidFill>
              </a:rPr>
              <a:t>ensorial</a:t>
            </a:r>
            <a:endParaRPr lang="es-ES" sz="1600" b="1" dirty="0">
              <a:solidFill>
                <a:srgbClr val="D85700"/>
              </a:solidFill>
            </a:endParaRPr>
          </a:p>
        </p:txBody>
      </p:sp>
      <p:sp>
        <p:nvSpPr>
          <p:cNvPr id="60450" name="Rectangle 34"/>
          <p:cNvSpPr>
            <a:spLocks noChangeArrowheads="1"/>
          </p:cNvSpPr>
          <p:nvPr/>
        </p:nvSpPr>
        <p:spPr bwMode="auto">
          <a:xfrm>
            <a:off x="4433888" y="4178300"/>
            <a:ext cx="863600" cy="360363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9" name="Text Box 33"/>
          <p:cNvSpPr txBox="1">
            <a:spLocks noChangeArrowheads="1"/>
          </p:cNvSpPr>
          <p:nvPr/>
        </p:nvSpPr>
        <p:spPr bwMode="auto">
          <a:xfrm>
            <a:off x="4248150" y="4010025"/>
            <a:ext cx="13789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A40079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solidFill>
                  <a:srgbClr val="A40079"/>
                </a:solidFill>
              </a:rPr>
              <a:t>n. </a:t>
            </a:r>
            <a:r>
              <a:rPr lang="es-ES" sz="1600" b="1" dirty="0" smtClean="0">
                <a:solidFill>
                  <a:srgbClr val="A40079"/>
                </a:solidFill>
              </a:rPr>
              <a:t>Secreto-</a:t>
            </a:r>
            <a:endParaRPr lang="es-ES" sz="1600" b="1" dirty="0">
              <a:solidFill>
                <a:srgbClr val="A40079"/>
              </a:solidFill>
            </a:endParaRPr>
          </a:p>
          <a:p>
            <a:pPr algn="l"/>
            <a:r>
              <a:rPr lang="es-ES" sz="1600" b="1" dirty="0">
                <a:solidFill>
                  <a:srgbClr val="A40079"/>
                </a:solidFill>
              </a:rPr>
              <a:t>motoras</a:t>
            </a:r>
          </a:p>
        </p:txBody>
      </p:sp>
      <p:sp>
        <p:nvSpPr>
          <p:cNvPr id="60451" name="Rectangle 35"/>
          <p:cNvSpPr>
            <a:spLocks noChangeArrowheads="1"/>
          </p:cNvSpPr>
          <p:nvPr/>
        </p:nvSpPr>
        <p:spPr bwMode="auto">
          <a:xfrm>
            <a:off x="6521450" y="4106863"/>
            <a:ext cx="433388" cy="360362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52" name="Text Box 36"/>
          <p:cNvSpPr txBox="1">
            <a:spLocks noChangeArrowheads="1"/>
          </p:cNvSpPr>
          <p:nvPr/>
        </p:nvSpPr>
        <p:spPr bwMode="auto">
          <a:xfrm>
            <a:off x="6450013" y="3987800"/>
            <a:ext cx="9858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/>
              </a:rPr>
              <a:t>Vaso</a:t>
            </a:r>
          </a:p>
          <a:p>
            <a:pPr algn="l"/>
            <a:r>
              <a:rPr lang="es-ES" sz="1400" b="1">
                <a:effectLst/>
              </a:rPr>
              <a:t>sanguíneo</a:t>
            </a:r>
          </a:p>
        </p:txBody>
      </p:sp>
      <p:sp>
        <p:nvSpPr>
          <p:cNvPr id="60453" name="Rectangle 37"/>
          <p:cNvSpPr>
            <a:spLocks noChangeArrowheads="1"/>
          </p:cNvSpPr>
          <p:nvPr/>
        </p:nvSpPr>
        <p:spPr bwMode="auto">
          <a:xfrm>
            <a:off x="5657850" y="5114925"/>
            <a:ext cx="576263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54" name="Rectangle 38"/>
          <p:cNvSpPr>
            <a:spLocks noChangeArrowheads="1"/>
          </p:cNvSpPr>
          <p:nvPr/>
        </p:nvSpPr>
        <p:spPr bwMode="auto">
          <a:xfrm>
            <a:off x="6234113" y="5762625"/>
            <a:ext cx="2159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55" name="Rectangle 39"/>
          <p:cNvSpPr>
            <a:spLocks noChangeArrowheads="1"/>
          </p:cNvSpPr>
          <p:nvPr/>
        </p:nvSpPr>
        <p:spPr bwMode="auto">
          <a:xfrm>
            <a:off x="6737350" y="5186363"/>
            <a:ext cx="7207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56" name="Text Box 40"/>
          <p:cNvSpPr txBox="1">
            <a:spLocks noChangeArrowheads="1"/>
          </p:cNvSpPr>
          <p:nvPr/>
        </p:nvSpPr>
        <p:spPr bwMode="auto">
          <a:xfrm>
            <a:off x="5586413" y="5114925"/>
            <a:ext cx="9652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000">
                <a:effectLst/>
                <a:latin typeface="Comic Sans MS" pitchFamily="66" charset="0"/>
              </a:rPr>
              <a:t>n. excit.</a:t>
            </a:r>
          </a:p>
          <a:p>
            <a:endParaRPr lang="es-ES" sz="1000">
              <a:effectLst/>
              <a:latin typeface="Comic Sans MS" pitchFamily="66" charset="0"/>
            </a:endParaRPr>
          </a:p>
          <a:p>
            <a:r>
              <a:rPr lang="es-ES" sz="1000">
                <a:effectLst/>
                <a:latin typeface="Comic Sans MS" pitchFamily="66" charset="0"/>
              </a:rPr>
              <a:t>n. sensorial</a:t>
            </a:r>
          </a:p>
          <a:p>
            <a:endParaRPr lang="es-ES" sz="1000">
              <a:effectLst/>
              <a:latin typeface="Comic Sans MS" pitchFamily="66" charset="0"/>
            </a:endParaRPr>
          </a:p>
          <a:p>
            <a:r>
              <a:rPr lang="es-ES" sz="1000">
                <a:effectLst/>
                <a:latin typeface="Comic Sans MS" pitchFamily="66" charset="0"/>
              </a:rPr>
              <a:t>c. inmune</a:t>
            </a:r>
          </a:p>
          <a:p>
            <a:endParaRPr lang="es-ES" sz="1000">
              <a:effectLst/>
              <a:latin typeface="Comic Sans MS" pitchFamily="66" charset="0"/>
            </a:endParaRPr>
          </a:p>
          <a:p>
            <a:r>
              <a:rPr lang="es-ES" sz="1000">
                <a:effectLst/>
                <a:latin typeface="Comic Sans MS" pitchFamily="66" charset="0"/>
              </a:rPr>
              <a:t>c. paracrina</a:t>
            </a:r>
          </a:p>
        </p:txBody>
      </p:sp>
      <p:sp>
        <p:nvSpPr>
          <p:cNvPr id="60457" name="Text Box 41"/>
          <p:cNvSpPr txBox="1">
            <a:spLocks noChangeArrowheads="1"/>
          </p:cNvSpPr>
          <p:nvPr/>
        </p:nvSpPr>
        <p:spPr bwMode="auto">
          <a:xfrm>
            <a:off x="6665913" y="5085184"/>
            <a:ext cx="13644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>
                <a:effectLst/>
              </a:rPr>
              <a:t>interneuronas</a:t>
            </a:r>
          </a:p>
          <a:p>
            <a:pPr algn="l"/>
            <a:endParaRPr lang="es-ES" sz="800" b="1" dirty="0">
              <a:effectLst/>
            </a:endParaRPr>
          </a:p>
          <a:p>
            <a:pPr algn="l"/>
            <a:r>
              <a:rPr lang="es-ES" sz="1400" b="1" dirty="0">
                <a:effectLst/>
              </a:rPr>
              <a:t>n. inhibidoras</a:t>
            </a:r>
          </a:p>
        </p:txBody>
      </p:sp>
      <p:sp>
        <p:nvSpPr>
          <p:cNvPr id="60458" name="Rectangle 42"/>
          <p:cNvSpPr>
            <a:spLocks noChangeArrowheads="1"/>
          </p:cNvSpPr>
          <p:nvPr/>
        </p:nvSpPr>
        <p:spPr bwMode="auto">
          <a:xfrm>
            <a:off x="2489200" y="5186363"/>
            <a:ext cx="5048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59" name="Text Box 43"/>
          <p:cNvSpPr txBox="1">
            <a:spLocks noChangeArrowheads="1"/>
          </p:cNvSpPr>
          <p:nvPr/>
        </p:nvSpPr>
        <p:spPr bwMode="auto">
          <a:xfrm>
            <a:off x="1907704" y="5108674"/>
            <a:ext cx="892175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</a:rPr>
              <a:t>Mucosa</a:t>
            </a:r>
          </a:p>
        </p:txBody>
      </p:sp>
      <p:sp>
        <p:nvSpPr>
          <p:cNvPr id="60461" name="Rectangle 45"/>
          <p:cNvSpPr>
            <a:spLocks noChangeArrowheads="1"/>
          </p:cNvSpPr>
          <p:nvPr/>
        </p:nvSpPr>
        <p:spPr bwMode="auto">
          <a:xfrm>
            <a:off x="900113" y="1196975"/>
            <a:ext cx="792162" cy="711200"/>
          </a:xfrm>
          <a:prstGeom prst="rect">
            <a:avLst/>
          </a:prstGeom>
          <a:solidFill>
            <a:srgbClr val="CFE9E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000" b="1">
                <a:effectLst/>
              </a:rPr>
              <a:t>SNE</a:t>
            </a:r>
          </a:p>
          <a:p>
            <a:r>
              <a:rPr lang="es-ES" sz="2000" b="1">
                <a:effectLst/>
              </a:rPr>
              <a:t>SNA</a:t>
            </a:r>
          </a:p>
        </p:txBody>
      </p:sp>
      <p:sp>
        <p:nvSpPr>
          <p:cNvPr id="60467" name="Line 51"/>
          <p:cNvSpPr>
            <a:spLocks noChangeShapeType="1"/>
          </p:cNvSpPr>
          <p:nvPr/>
        </p:nvSpPr>
        <p:spPr bwMode="auto">
          <a:xfrm>
            <a:off x="2124075" y="1773238"/>
            <a:ext cx="0" cy="5762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68" name="Line 52"/>
          <p:cNvSpPr>
            <a:spLocks noChangeShapeType="1"/>
          </p:cNvSpPr>
          <p:nvPr/>
        </p:nvSpPr>
        <p:spPr bwMode="auto">
          <a:xfrm>
            <a:off x="2124075" y="2708275"/>
            <a:ext cx="0" cy="18002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2159000" y="2378075"/>
            <a:ext cx="1189038" cy="360363"/>
          </a:xfrm>
          <a:prstGeom prst="rect">
            <a:avLst/>
          </a:prstGeom>
          <a:solidFill>
            <a:srgbClr val="FFC1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66" name="Text Box 50"/>
          <p:cNvSpPr txBox="1">
            <a:spLocks noChangeArrowheads="1"/>
          </p:cNvSpPr>
          <p:nvPr/>
        </p:nvSpPr>
        <p:spPr bwMode="auto">
          <a:xfrm>
            <a:off x="2124075" y="2349500"/>
            <a:ext cx="15478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 Musc. circ.</a:t>
            </a:r>
          </a:p>
        </p:txBody>
      </p:sp>
      <p:sp>
        <p:nvSpPr>
          <p:cNvPr id="60470" name="Text Box 54"/>
          <p:cNvSpPr txBox="1">
            <a:spLocks noChangeArrowheads="1"/>
          </p:cNvSpPr>
          <p:nvPr/>
        </p:nvSpPr>
        <p:spPr bwMode="auto">
          <a:xfrm>
            <a:off x="611187" y="549275"/>
            <a:ext cx="145097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0435" name="Text Box 19"/>
          <p:cNvSpPr txBox="1">
            <a:spLocks noChangeArrowheads="1"/>
          </p:cNvSpPr>
          <p:nvPr/>
        </p:nvSpPr>
        <p:spPr bwMode="auto">
          <a:xfrm>
            <a:off x="2916238" y="333375"/>
            <a:ext cx="1531188" cy="615553"/>
          </a:xfrm>
          <a:prstGeom prst="rect">
            <a:avLst/>
          </a:prstGeom>
          <a:solidFill>
            <a:srgbClr val="AFE4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n. </a:t>
            </a:r>
            <a:r>
              <a:rPr lang="es-ES" sz="1800" b="1" dirty="0" err="1" smtClean="0">
                <a:solidFill>
                  <a:srgbClr val="0000CC"/>
                </a:solidFill>
              </a:rPr>
              <a:t>Parasimp</a:t>
            </a:r>
            <a:r>
              <a:rPr lang="es-ES" sz="1600" b="1" dirty="0" smtClean="0">
                <a:effectLst/>
              </a:rPr>
              <a:t>.</a:t>
            </a:r>
            <a:endParaRPr lang="es-ES" sz="1600" b="1" dirty="0">
              <a:effectLst/>
            </a:endParaRPr>
          </a:p>
          <a:p>
            <a:pPr algn="l"/>
            <a:r>
              <a:rPr lang="es-ES" sz="1600" b="1" dirty="0" err="1" smtClean="0">
                <a:effectLst/>
              </a:rPr>
              <a:t>PREgl</a:t>
            </a:r>
            <a:r>
              <a:rPr lang="es-ES" sz="1400" b="1" dirty="0">
                <a:effectLst/>
              </a:rPr>
              <a:t>. (N. </a:t>
            </a:r>
            <a:r>
              <a:rPr lang="es-ES" sz="1400" b="1" dirty="0" smtClean="0">
                <a:effectLst/>
              </a:rPr>
              <a:t>X)</a:t>
            </a:r>
            <a:endParaRPr lang="es-ES" sz="1400" b="1" dirty="0">
              <a:effectLst/>
            </a:endParaRPr>
          </a:p>
        </p:txBody>
      </p:sp>
      <p:sp>
        <p:nvSpPr>
          <p:cNvPr id="4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DD3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98" name="Text Box 46"/>
          <p:cNvSpPr txBox="1">
            <a:spLocks noChangeArrowheads="1"/>
          </p:cNvSpPr>
          <p:nvPr/>
        </p:nvSpPr>
        <p:spPr bwMode="auto">
          <a:xfrm>
            <a:off x="973137" y="2044005"/>
            <a:ext cx="3598863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TEMA 2</a:t>
            </a:r>
          </a:p>
          <a:p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REGULACIÓN NEURAL</a:t>
            </a:r>
          </a:p>
          <a:p>
            <a:pPr>
              <a:buFont typeface="Wingdings" pitchFamily="2" charset="2"/>
              <a:buNone/>
            </a:pP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	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SN 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ENTÉRICO</a:t>
            </a:r>
          </a:p>
          <a:p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SN 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AUTÓNOMO</a:t>
            </a:r>
          </a:p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REFLEJOS </a:t>
            </a: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  <a:p>
            <a:pPr>
              <a:buFontTx/>
              <a:buAutoNum type="romanUcPeriod" startAt="2"/>
            </a:pP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</a:t>
            </a:r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 DOLOR VISCERAL</a:t>
            </a: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25999" name="Picture 47" descr="gutthumb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557338"/>
            <a:ext cx="2828925" cy="43783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000" name="Text Box 48"/>
          <p:cNvSpPr txBox="1">
            <a:spLocks noChangeArrowheads="1"/>
          </p:cNvSpPr>
          <p:nvPr/>
        </p:nvSpPr>
        <p:spPr bwMode="auto">
          <a:xfrm>
            <a:off x="4859338" y="981075"/>
            <a:ext cx="2822575" cy="466725"/>
          </a:xfrm>
          <a:prstGeom prst="rect">
            <a:avLst/>
          </a:prstGeom>
          <a:solidFill>
            <a:srgbClr val="5EB5BC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76"/>
          <a:stretch>
            <a:fillRect/>
          </a:stretch>
        </p:blipFill>
        <p:spPr>
          <a:xfrm>
            <a:off x="1644650" y="1916113"/>
            <a:ext cx="5807075" cy="2422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971550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5867400" y="1268413"/>
            <a:ext cx="2573338" cy="485775"/>
          </a:xfrm>
          <a:prstGeom prst="rect">
            <a:avLst/>
          </a:prstGeom>
          <a:solidFill>
            <a:srgbClr val="FFE9E9"/>
          </a:solidFill>
          <a:ln w="28575">
            <a:solidFill>
              <a:srgbClr val="FF7C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“conversaciones”</a:t>
            </a: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5003800" y="39909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1619250" y="3127375"/>
            <a:ext cx="1873250" cy="720725"/>
          </a:xfrm>
          <a:prstGeom prst="ellips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5292725" y="3127375"/>
            <a:ext cx="2087563" cy="7921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53" name="Freeform 17"/>
          <p:cNvSpPr>
            <a:spLocks/>
          </p:cNvSpPr>
          <p:nvPr/>
        </p:nvSpPr>
        <p:spPr bwMode="auto">
          <a:xfrm>
            <a:off x="2268538" y="3848100"/>
            <a:ext cx="3671887" cy="1295400"/>
          </a:xfrm>
          <a:custGeom>
            <a:avLst/>
            <a:gdLst>
              <a:gd name="T0" fmla="*/ 0 w 2313"/>
              <a:gd name="T1" fmla="*/ 0 h 914"/>
              <a:gd name="T2" fmla="*/ 1451 w 2313"/>
              <a:gd name="T3" fmla="*/ 907 h 914"/>
              <a:gd name="T4" fmla="*/ 2313 w 2313"/>
              <a:gd name="T5" fmla="*/ 45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3" h="914">
                <a:moveTo>
                  <a:pt x="0" y="0"/>
                </a:moveTo>
                <a:cubicBezTo>
                  <a:pt x="533" y="450"/>
                  <a:pt x="1066" y="900"/>
                  <a:pt x="1451" y="907"/>
                </a:cubicBezTo>
                <a:cubicBezTo>
                  <a:pt x="1836" y="914"/>
                  <a:pt x="2169" y="189"/>
                  <a:pt x="2313" y="45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1836323" y="5300663"/>
            <a:ext cx="54697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Actividad refleja es muy importante </a:t>
            </a:r>
          </a:p>
          <a:p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en la función digestiva</a:t>
            </a:r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3635375" y="3487738"/>
            <a:ext cx="14414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3608388" y="4208463"/>
            <a:ext cx="1557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REFLEJO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321501" y="750158"/>
            <a:ext cx="2129109" cy="369332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I</a:t>
            </a:r>
            <a:r>
              <a:rPr lang="es-ES" sz="1400" dirty="0" smtClean="0"/>
              <a:t>2</a:t>
            </a:r>
            <a:r>
              <a:rPr lang="es-ES" sz="1800" dirty="0" smtClean="0"/>
              <a:t>. </a:t>
            </a:r>
            <a:r>
              <a:rPr lang="es-ES" sz="1800" dirty="0"/>
              <a:t>REFLEJOS 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animBg="1"/>
      <p:bldP spid="14350" grpId="0" animBg="1"/>
      <p:bldP spid="14351" grpId="0" animBg="1"/>
      <p:bldP spid="14353" grpId="0" animBg="1"/>
      <p:bldP spid="14355" grpId="0"/>
      <p:bldP spid="1435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19"/>
          <a:stretch>
            <a:fillRect/>
          </a:stretch>
        </p:blipFill>
        <p:spPr>
          <a:xfrm>
            <a:off x="1403350" y="3429000"/>
            <a:ext cx="5807075" cy="2808288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395288" y="692150"/>
            <a:ext cx="863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126983" name="Picture 7" descr="img1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76"/>
          <a:stretch>
            <a:fillRect/>
          </a:stretch>
        </p:blipFill>
        <p:spPr bwMode="auto">
          <a:xfrm>
            <a:off x="1403350" y="692150"/>
            <a:ext cx="5807075" cy="242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986" name="Rectangle 10"/>
          <p:cNvSpPr>
            <a:spLocks noChangeArrowheads="1"/>
          </p:cNvSpPr>
          <p:nvPr/>
        </p:nvSpPr>
        <p:spPr bwMode="auto">
          <a:xfrm>
            <a:off x="2771775" y="5589588"/>
            <a:ext cx="28082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87" name="Rectangle 11"/>
          <p:cNvSpPr>
            <a:spLocks noChangeArrowheads="1"/>
          </p:cNvSpPr>
          <p:nvPr/>
        </p:nvSpPr>
        <p:spPr bwMode="auto">
          <a:xfrm>
            <a:off x="3419475" y="2205038"/>
            <a:ext cx="13684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88" name="Text Box 12"/>
          <p:cNvSpPr txBox="1">
            <a:spLocks noChangeArrowheads="1"/>
          </p:cNvSpPr>
          <p:nvPr/>
        </p:nvSpPr>
        <p:spPr bwMode="auto">
          <a:xfrm>
            <a:off x="3095625" y="5395913"/>
            <a:ext cx="237172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Arco Reflejo</a:t>
            </a:r>
          </a:p>
        </p:txBody>
      </p:sp>
      <p:sp>
        <p:nvSpPr>
          <p:cNvPr id="126989" name="Text Box 13"/>
          <p:cNvSpPr txBox="1">
            <a:spLocks noChangeArrowheads="1"/>
          </p:cNvSpPr>
          <p:nvPr/>
        </p:nvSpPr>
        <p:spPr bwMode="auto">
          <a:xfrm>
            <a:off x="3571875" y="2371725"/>
            <a:ext cx="141605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Reflejo</a:t>
            </a:r>
          </a:p>
        </p:txBody>
      </p:sp>
      <p:sp>
        <p:nvSpPr>
          <p:cNvPr id="126990" name="Text Box 14"/>
          <p:cNvSpPr txBox="1">
            <a:spLocks noChangeArrowheads="1"/>
          </p:cNvSpPr>
          <p:nvPr/>
        </p:nvSpPr>
        <p:spPr bwMode="auto">
          <a:xfrm>
            <a:off x="6269038" y="404813"/>
            <a:ext cx="234551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REFLEJOS GI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8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2" name="Oval 24"/>
          <p:cNvSpPr>
            <a:spLocks noChangeArrowheads="1"/>
          </p:cNvSpPr>
          <p:nvPr/>
        </p:nvSpPr>
        <p:spPr bwMode="auto">
          <a:xfrm>
            <a:off x="1403350" y="1052513"/>
            <a:ext cx="1655763" cy="1008062"/>
          </a:xfrm>
          <a:prstGeom prst="ellips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1514475" y="1341438"/>
            <a:ext cx="49625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1. LOCALES: Arco reflejo dentro de la pared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“circuitos locales”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Peristaltismo</a:t>
            </a:r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auto">
          <a:xfrm>
            <a:off x="395288" y="692150"/>
            <a:ext cx="863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380826"/>
            <a:ext cx="2129109" cy="369332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I</a:t>
            </a:r>
            <a:r>
              <a:rPr lang="es-ES" sz="1400" dirty="0" smtClean="0"/>
              <a:t>2</a:t>
            </a:r>
            <a:r>
              <a:rPr lang="es-ES" sz="1800" dirty="0" smtClean="0"/>
              <a:t>. </a:t>
            </a:r>
            <a:r>
              <a:rPr lang="es-ES" sz="1800" dirty="0"/>
              <a:t>REFLEJOS 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2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2771775" y="404813"/>
            <a:ext cx="252095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25" name="Line 5"/>
          <p:cNvSpPr>
            <a:spLocks noChangeShapeType="1"/>
          </p:cNvSpPr>
          <p:nvPr/>
        </p:nvSpPr>
        <p:spPr bwMode="auto">
          <a:xfrm>
            <a:off x="3275013" y="4581525"/>
            <a:ext cx="0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8726" name="Line 6"/>
          <p:cNvSpPr>
            <a:spLocks noChangeShapeType="1"/>
          </p:cNvSpPr>
          <p:nvPr/>
        </p:nvSpPr>
        <p:spPr bwMode="auto">
          <a:xfrm>
            <a:off x="3275013" y="3141663"/>
            <a:ext cx="0" cy="1081087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8727" name="Text Box 7"/>
          <p:cNvSpPr txBox="1">
            <a:spLocks noChangeArrowheads="1"/>
          </p:cNvSpPr>
          <p:nvPr/>
        </p:nvSpPr>
        <p:spPr bwMode="auto">
          <a:xfrm>
            <a:off x="1619672" y="3478213"/>
            <a:ext cx="16209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excitadores</a:t>
            </a:r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1619672" y="4581525"/>
            <a:ext cx="15119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inhibidores</a:t>
            </a:r>
          </a:p>
        </p:txBody>
      </p:sp>
      <p:sp>
        <p:nvSpPr>
          <p:cNvPr id="158730" name="Rectangle 10"/>
          <p:cNvSpPr>
            <a:spLocks noChangeArrowheads="1"/>
          </p:cNvSpPr>
          <p:nvPr/>
        </p:nvSpPr>
        <p:spPr bwMode="auto">
          <a:xfrm>
            <a:off x="5507038" y="4510088"/>
            <a:ext cx="18002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33" name="Rectangle 13"/>
          <p:cNvSpPr>
            <a:spLocks noChangeArrowheads="1"/>
          </p:cNvSpPr>
          <p:nvPr/>
        </p:nvSpPr>
        <p:spPr bwMode="auto">
          <a:xfrm>
            <a:off x="3490913" y="3357563"/>
            <a:ext cx="352901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34" name="Text Box 14"/>
          <p:cNvSpPr txBox="1">
            <a:spLocks noChangeArrowheads="1"/>
          </p:cNvSpPr>
          <p:nvPr/>
        </p:nvSpPr>
        <p:spPr bwMode="auto">
          <a:xfrm>
            <a:off x="3419475" y="3502025"/>
            <a:ext cx="4476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GASTROENTÉRICO II vaciamiento al ciego</a:t>
            </a:r>
          </a:p>
        </p:txBody>
      </p:sp>
      <p:sp>
        <p:nvSpPr>
          <p:cNvPr id="158739" name="Oval 19"/>
          <p:cNvSpPr>
            <a:spLocks noChangeArrowheads="1"/>
          </p:cNvSpPr>
          <p:nvPr/>
        </p:nvSpPr>
        <p:spPr bwMode="auto">
          <a:xfrm>
            <a:off x="1258888" y="2060575"/>
            <a:ext cx="2952750" cy="647700"/>
          </a:xfrm>
          <a:prstGeom prst="ellips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42" name="Rectangle 22"/>
          <p:cNvSpPr>
            <a:spLocks noChangeArrowheads="1"/>
          </p:cNvSpPr>
          <p:nvPr/>
        </p:nvSpPr>
        <p:spPr bwMode="auto">
          <a:xfrm>
            <a:off x="3490913" y="3141663"/>
            <a:ext cx="18002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41" name="Text Box 21"/>
          <p:cNvSpPr txBox="1">
            <a:spLocks noChangeArrowheads="1"/>
          </p:cNvSpPr>
          <p:nvPr/>
        </p:nvSpPr>
        <p:spPr bwMode="auto">
          <a:xfrm>
            <a:off x="3419475" y="3197225"/>
            <a:ext cx="3671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GASTROENTÉRICO I avance al íleon</a:t>
            </a:r>
          </a:p>
        </p:txBody>
      </p:sp>
      <p:sp>
        <p:nvSpPr>
          <p:cNvPr id="158744" name="Rectangle 24"/>
          <p:cNvSpPr>
            <a:spLocks noChangeArrowheads="1"/>
          </p:cNvSpPr>
          <p:nvPr/>
        </p:nvSpPr>
        <p:spPr bwMode="auto">
          <a:xfrm>
            <a:off x="3419475" y="3933825"/>
            <a:ext cx="18716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43" name="Text Box 23"/>
          <p:cNvSpPr txBox="1">
            <a:spLocks noChangeArrowheads="1"/>
          </p:cNvSpPr>
          <p:nvPr/>
        </p:nvSpPr>
        <p:spPr bwMode="auto">
          <a:xfrm>
            <a:off x="3419475" y="3862388"/>
            <a:ext cx="3384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GASTROCÓLICO avance en colon</a:t>
            </a:r>
          </a:p>
        </p:txBody>
      </p:sp>
      <p:sp>
        <p:nvSpPr>
          <p:cNvPr id="158746" name="Rectangle 26"/>
          <p:cNvSpPr>
            <a:spLocks noChangeArrowheads="1"/>
          </p:cNvSpPr>
          <p:nvPr/>
        </p:nvSpPr>
        <p:spPr bwMode="auto">
          <a:xfrm>
            <a:off x="3635375" y="4510088"/>
            <a:ext cx="18716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45" name="Text Box 25"/>
          <p:cNvSpPr txBox="1">
            <a:spLocks noChangeArrowheads="1"/>
          </p:cNvSpPr>
          <p:nvPr/>
        </p:nvSpPr>
        <p:spPr bwMode="auto">
          <a:xfrm>
            <a:off x="3419475" y="4508500"/>
            <a:ext cx="4679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ENTEROGÁSTRICO inhibe vaciamiento gástrico</a:t>
            </a:r>
          </a:p>
        </p:txBody>
      </p:sp>
      <p:sp>
        <p:nvSpPr>
          <p:cNvPr id="158747" name="Text Box 27"/>
          <p:cNvSpPr txBox="1">
            <a:spLocks noChangeArrowheads="1"/>
          </p:cNvSpPr>
          <p:nvPr/>
        </p:nvSpPr>
        <p:spPr bwMode="auto">
          <a:xfrm>
            <a:off x="3419475" y="4799013"/>
            <a:ext cx="4103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COLONOILEAL inhibe válvula ileocecal</a:t>
            </a:r>
          </a:p>
        </p:txBody>
      </p:sp>
      <p:sp>
        <p:nvSpPr>
          <p:cNvPr id="158750" name="Text Box 30"/>
          <p:cNvSpPr txBox="1">
            <a:spLocks noChangeArrowheads="1"/>
          </p:cNvSpPr>
          <p:nvPr/>
        </p:nvSpPr>
        <p:spPr bwMode="auto">
          <a:xfrm>
            <a:off x="1401763" y="2205038"/>
            <a:ext cx="5346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2. R. PREVERTEBRALES: Arco reflejo va  hasta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ganglios prevertebrales</a:t>
            </a:r>
          </a:p>
        </p:txBody>
      </p:sp>
      <p:sp>
        <p:nvSpPr>
          <p:cNvPr id="158751" name="Text Box 31"/>
          <p:cNvSpPr txBox="1">
            <a:spLocks noChangeArrowheads="1"/>
          </p:cNvSpPr>
          <p:nvPr/>
        </p:nvSpPr>
        <p:spPr bwMode="auto">
          <a:xfrm>
            <a:off x="1441450" y="1125538"/>
            <a:ext cx="49625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1. LOCALES: Arco reflejo dentro de la pared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“circuitos locales”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PERISTALTISMO</a:t>
            </a:r>
          </a:p>
        </p:txBody>
      </p:sp>
      <p:sp>
        <p:nvSpPr>
          <p:cNvPr id="158754" name="Text Box 34"/>
          <p:cNvSpPr txBox="1">
            <a:spLocks noChangeArrowheads="1"/>
          </p:cNvSpPr>
          <p:nvPr/>
        </p:nvSpPr>
        <p:spPr bwMode="auto">
          <a:xfrm>
            <a:off x="395288" y="692150"/>
            <a:ext cx="8636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443663" y="380826"/>
            <a:ext cx="2129109" cy="369332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I</a:t>
            </a:r>
            <a:r>
              <a:rPr lang="es-ES" sz="1400" dirty="0" smtClean="0"/>
              <a:t>2</a:t>
            </a:r>
            <a:r>
              <a:rPr lang="es-ES" sz="1800" dirty="0" smtClean="0"/>
              <a:t>. </a:t>
            </a:r>
            <a:r>
              <a:rPr lang="es-ES" sz="1800" dirty="0"/>
              <a:t>REFLEJOS 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5" grpId="0" animBg="1"/>
      <p:bldP spid="158726" grpId="0" animBg="1"/>
      <p:bldP spid="158727" grpId="0"/>
      <p:bldP spid="158728" grpId="0"/>
      <p:bldP spid="158734" grpId="0"/>
      <p:bldP spid="158739" grpId="0" animBg="1"/>
      <p:bldP spid="158741" grpId="0"/>
      <p:bldP spid="158743" grpId="0"/>
      <p:bldP spid="158745" grpId="0"/>
      <p:bldP spid="15874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ChangeArrowheads="1"/>
          </p:cNvSpPr>
          <p:nvPr/>
        </p:nvSpPr>
        <p:spPr bwMode="auto">
          <a:xfrm>
            <a:off x="2771775" y="404813"/>
            <a:ext cx="252095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8963" name="Line 3"/>
          <p:cNvSpPr>
            <a:spLocks noChangeShapeType="1"/>
          </p:cNvSpPr>
          <p:nvPr/>
        </p:nvSpPr>
        <p:spPr bwMode="auto">
          <a:xfrm>
            <a:off x="3205163" y="4508500"/>
            <a:ext cx="0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64" name="Line 4"/>
          <p:cNvSpPr>
            <a:spLocks noChangeShapeType="1"/>
          </p:cNvSpPr>
          <p:nvPr/>
        </p:nvSpPr>
        <p:spPr bwMode="auto">
          <a:xfrm>
            <a:off x="3205163" y="3068638"/>
            <a:ext cx="0" cy="1081087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1765300" y="3405188"/>
            <a:ext cx="14684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excitadores</a:t>
            </a:r>
          </a:p>
        </p:txBody>
      </p:sp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1765300" y="4508500"/>
            <a:ext cx="1365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inhibidores</a:t>
            </a:r>
          </a:p>
        </p:txBody>
      </p:sp>
      <p:sp>
        <p:nvSpPr>
          <p:cNvPr id="168968" name="Rectangle 8"/>
          <p:cNvSpPr>
            <a:spLocks noChangeArrowheads="1"/>
          </p:cNvSpPr>
          <p:nvPr/>
        </p:nvSpPr>
        <p:spPr bwMode="auto">
          <a:xfrm>
            <a:off x="5437188" y="4437063"/>
            <a:ext cx="18002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8969" name="Rectangle 9"/>
          <p:cNvSpPr>
            <a:spLocks noChangeArrowheads="1"/>
          </p:cNvSpPr>
          <p:nvPr/>
        </p:nvSpPr>
        <p:spPr bwMode="auto">
          <a:xfrm>
            <a:off x="3421063" y="3284538"/>
            <a:ext cx="352901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8970" name="Text Box 10"/>
          <p:cNvSpPr txBox="1">
            <a:spLocks noChangeArrowheads="1"/>
          </p:cNvSpPr>
          <p:nvPr/>
        </p:nvSpPr>
        <p:spPr bwMode="auto">
          <a:xfrm>
            <a:off x="3349625" y="3429000"/>
            <a:ext cx="4476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GASTROENTÉRICO II vaciamiento al ciego</a:t>
            </a:r>
          </a:p>
        </p:txBody>
      </p:sp>
      <p:sp>
        <p:nvSpPr>
          <p:cNvPr id="168972" name="Rectangle 12"/>
          <p:cNvSpPr>
            <a:spLocks noChangeArrowheads="1"/>
          </p:cNvSpPr>
          <p:nvPr/>
        </p:nvSpPr>
        <p:spPr bwMode="auto">
          <a:xfrm>
            <a:off x="3421063" y="3068638"/>
            <a:ext cx="18002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8973" name="Text Box 13"/>
          <p:cNvSpPr txBox="1">
            <a:spLocks noChangeArrowheads="1"/>
          </p:cNvSpPr>
          <p:nvPr/>
        </p:nvSpPr>
        <p:spPr bwMode="auto">
          <a:xfrm>
            <a:off x="3349625" y="3124200"/>
            <a:ext cx="3671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GASTROENTÉRICO I avance al ileon</a:t>
            </a:r>
          </a:p>
        </p:txBody>
      </p:sp>
      <p:sp>
        <p:nvSpPr>
          <p:cNvPr id="168974" name="Rectangle 14"/>
          <p:cNvSpPr>
            <a:spLocks noChangeArrowheads="1"/>
          </p:cNvSpPr>
          <p:nvPr/>
        </p:nvSpPr>
        <p:spPr bwMode="auto">
          <a:xfrm>
            <a:off x="3349625" y="3860800"/>
            <a:ext cx="18716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8975" name="Text Box 15"/>
          <p:cNvSpPr txBox="1">
            <a:spLocks noChangeArrowheads="1"/>
          </p:cNvSpPr>
          <p:nvPr/>
        </p:nvSpPr>
        <p:spPr bwMode="auto">
          <a:xfrm>
            <a:off x="3349625" y="3789363"/>
            <a:ext cx="3384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GASTROCÓLICO avance en colon</a:t>
            </a:r>
          </a:p>
        </p:txBody>
      </p:sp>
      <p:sp>
        <p:nvSpPr>
          <p:cNvPr id="168976" name="Rectangle 16"/>
          <p:cNvSpPr>
            <a:spLocks noChangeArrowheads="1"/>
          </p:cNvSpPr>
          <p:nvPr/>
        </p:nvSpPr>
        <p:spPr bwMode="auto">
          <a:xfrm>
            <a:off x="3565525" y="4437063"/>
            <a:ext cx="18716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8977" name="Text Box 17"/>
          <p:cNvSpPr txBox="1">
            <a:spLocks noChangeArrowheads="1"/>
          </p:cNvSpPr>
          <p:nvPr/>
        </p:nvSpPr>
        <p:spPr bwMode="auto">
          <a:xfrm>
            <a:off x="3349625" y="4435475"/>
            <a:ext cx="4679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ENTEROGÁSTRICO inhibe vaciamiento gástrico</a:t>
            </a:r>
          </a:p>
        </p:txBody>
      </p:sp>
      <p:sp>
        <p:nvSpPr>
          <p:cNvPr id="168978" name="Text Box 18"/>
          <p:cNvSpPr txBox="1">
            <a:spLocks noChangeArrowheads="1"/>
          </p:cNvSpPr>
          <p:nvPr/>
        </p:nvSpPr>
        <p:spPr bwMode="auto">
          <a:xfrm>
            <a:off x="3349625" y="4725988"/>
            <a:ext cx="4103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COLONOILEAL inhibe válvula ileocecal</a:t>
            </a:r>
          </a:p>
        </p:txBody>
      </p:sp>
      <p:sp>
        <p:nvSpPr>
          <p:cNvPr id="168980" name="Text Box 20"/>
          <p:cNvSpPr txBox="1">
            <a:spLocks noChangeArrowheads="1"/>
          </p:cNvSpPr>
          <p:nvPr/>
        </p:nvSpPr>
        <p:spPr bwMode="auto">
          <a:xfrm>
            <a:off x="1331913" y="2132013"/>
            <a:ext cx="5346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2. R. PREVERTEBRALES: Arco reflejo va  hasta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ganglios prevertebrales</a:t>
            </a:r>
          </a:p>
        </p:txBody>
      </p:sp>
      <p:sp>
        <p:nvSpPr>
          <p:cNvPr id="168981" name="Text Box 21"/>
          <p:cNvSpPr txBox="1">
            <a:spLocks noChangeArrowheads="1"/>
          </p:cNvSpPr>
          <p:nvPr/>
        </p:nvSpPr>
        <p:spPr bwMode="auto">
          <a:xfrm>
            <a:off x="1371600" y="1052513"/>
            <a:ext cx="49625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1. LOCALES: Arco reflejo dentro de la pared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“circuitos locales”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Peristaltismo</a:t>
            </a:r>
          </a:p>
        </p:txBody>
      </p:sp>
      <p:sp>
        <p:nvSpPr>
          <p:cNvPr id="168982" name="Oval 22"/>
          <p:cNvSpPr>
            <a:spLocks noChangeArrowheads="1"/>
          </p:cNvSpPr>
          <p:nvPr/>
        </p:nvSpPr>
        <p:spPr bwMode="auto">
          <a:xfrm>
            <a:off x="1116013" y="5011738"/>
            <a:ext cx="3457575" cy="576262"/>
          </a:xfrm>
          <a:prstGeom prst="ellips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8983" name="Text Box 23"/>
          <p:cNvSpPr txBox="1">
            <a:spLocks noChangeArrowheads="1"/>
          </p:cNvSpPr>
          <p:nvPr/>
        </p:nvSpPr>
        <p:spPr bwMode="auto">
          <a:xfrm>
            <a:off x="1179513" y="5156200"/>
            <a:ext cx="58197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3. R. CENTROS SUPERIORES: Arco reflejo va 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médula, tallo, corteza</a:t>
            </a:r>
          </a:p>
        </p:txBody>
      </p:sp>
      <p:sp>
        <p:nvSpPr>
          <p:cNvPr id="168984" name="Text Box 24"/>
          <p:cNvSpPr txBox="1">
            <a:spLocks noChangeArrowheads="1"/>
          </p:cNvSpPr>
          <p:nvPr/>
        </p:nvSpPr>
        <p:spPr bwMode="auto">
          <a:xfrm>
            <a:off x="3349625" y="5803900"/>
            <a:ext cx="36718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/>
              </a:rPr>
              <a:t>R. </a:t>
            </a:r>
            <a:r>
              <a:rPr lang="es-ES" sz="1400" b="1">
                <a:solidFill>
                  <a:srgbClr val="0000CC"/>
                </a:solidFill>
                <a:effectLst/>
              </a:rPr>
              <a:t>INHIBIDORES</a:t>
            </a:r>
            <a:r>
              <a:rPr lang="es-ES" sz="1400" b="1">
                <a:effectLst/>
              </a:rPr>
              <a:t> ACT GI POR DOLOR</a:t>
            </a:r>
          </a:p>
          <a:p>
            <a:pPr algn="l"/>
            <a:r>
              <a:rPr lang="es-ES" sz="1400" b="1">
                <a:effectLst/>
              </a:rPr>
              <a:t>R. DEFECACIÓN</a:t>
            </a:r>
          </a:p>
          <a:p>
            <a:pPr algn="l"/>
            <a:r>
              <a:rPr lang="es-ES" sz="1400" b="1">
                <a:effectLst/>
              </a:rPr>
              <a:t>R. Vagovagales</a:t>
            </a:r>
          </a:p>
        </p:txBody>
      </p:sp>
      <p:sp>
        <p:nvSpPr>
          <p:cNvPr id="168986" name="Text Box 26"/>
          <p:cNvSpPr txBox="1">
            <a:spLocks noChangeArrowheads="1"/>
          </p:cNvSpPr>
          <p:nvPr/>
        </p:nvSpPr>
        <p:spPr bwMode="auto">
          <a:xfrm>
            <a:off x="684212" y="620713"/>
            <a:ext cx="143951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380826"/>
            <a:ext cx="2129109" cy="369332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I</a:t>
            </a:r>
            <a:r>
              <a:rPr lang="es-ES" sz="1400" dirty="0" smtClean="0"/>
              <a:t>2</a:t>
            </a:r>
            <a:r>
              <a:rPr lang="es-ES" sz="1800" dirty="0" smtClean="0"/>
              <a:t>. </a:t>
            </a:r>
            <a:r>
              <a:rPr lang="es-ES" sz="1800" dirty="0"/>
              <a:t>REFLEJOS 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82" grpId="0" animBg="1"/>
      <p:bldP spid="16898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1729" y="601663"/>
            <a:ext cx="4503737" cy="5995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990815" y="1045766"/>
            <a:ext cx="2496196" cy="1231106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1</a:t>
            </a:r>
            <a:r>
              <a:rPr lang="es-ES" sz="1800" b="1" dirty="0">
                <a:effectLst/>
              </a:rPr>
              <a:t>. REFLEJO LOCAL </a:t>
            </a:r>
          </a:p>
          <a:p>
            <a:pPr algn="l"/>
            <a:r>
              <a:rPr lang="es-ES" sz="1600" b="1" dirty="0">
                <a:effectLst/>
              </a:rPr>
              <a:t>   Arco reflejo en </a:t>
            </a:r>
          </a:p>
          <a:p>
            <a:pPr algn="l"/>
            <a:r>
              <a:rPr lang="es-ES" sz="1600" b="1" dirty="0">
                <a:effectLst/>
              </a:rPr>
              <a:t>   la </a:t>
            </a:r>
            <a:r>
              <a:rPr lang="es-ES" sz="1600" b="1" dirty="0" smtClean="0">
                <a:effectLst/>
              </a:rPr>
              <a:t>pared</a:t>
            </a:r>
          </a:p>
          <a:p>
            <a:pPr algn="l"/>
            <a:r>
              <a:rPr lang="es-ES" sz="1600" b="1" dirty="0" smtClean="0">
                <a:effectLst/>
              </a:rPr>
              <a:t>   </a:t>
            </a:r>
            <a:r>
              <a:rPr lang="es-ES" sz="2400" b="1" dirty="0" smtClean="0">
                <a:effectLst/>
              </a:rPr>
              <a:t>Peristaltismo</a:t>
            </a:r>
            <a:endParaRPr lang="es-ES" sz="2400" b="1" dirty="0">
              <a:effectLst/>
            </a:endParaRP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4788024" y="1402125"/>
            <a:ext cx="109299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1907629" y="2160588"/>
            <a:ext cx="5032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3923754" y="3384550"/>
            <a:ext cx="6477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4343727" y="3443288"/>
            <a:ext cx="1592103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ADELANTE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1353771" y="2185988"/>
            <a:ext cx="1079142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ATRÁS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317991" y="548121"/>
            <a:ext cx="2129109" cy="369332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I</a:t>
            </a:r>
            <a:r>
              <a:rPr lang="es-ES" sz="1400" dirty="0" smtClean="0"/>
              <a:t>2</a:t>
            </a:r>
            <a:r>
              <a:rPr lang="es-ES" sz="1800" dirty="0" smtClean="0"/>
              <a:t>. </a:t>
            </a:r>
            <a:r>
              <a:rPr lang="es-ES" sz="1800" dirty="0"/>
              <a:t>REFLEJOS GI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779912" y="583590"/>
            <a:ext cx="1800200" cy="5964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45880" y="865791"/>
            <a:ext cx="1779654" cy="646331"/>
          </a:xfrm>
          <a:prstGeom prst="rect">
            <a:avLst/>
          </a:prstGeom>
          <a:solidFill>
            <a:srgbClr val="8BC5FF"/>
          </a:solidFill>
          <a:ln w="28575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800" b="1" dirty="0" smtClean="0">
                <a:effectLst/>
              </a:rPr>
              <a:t>Estímulo: </a:t>
            </a:r>
          </a:p>
          <a:p>
            <a:r>
              <a:rPr lang="es-VE" sz="1800" b="1" dirty="0" smtClean="0">
                <a:effectLst/>
              </a:rPr>
              <a:t>DISTENSIÓN</a:t>
            </a:r>
            <a:endParaRPr lang="es-VE" sz="1800" b="1" dirty="0">
              <a:effectLst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3779912" y="5875531"/>
            <a:ext cx="1862390" cy="6490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271074" y="5373216"/>
            <a:ext cx="2709395" cy="646331"/>
          </a:xfrm>
          <a:prstGeom prst="rect">
            <a:avLst/>
          </a:prstGeom>
          <a:solidFill>
            <a:srgbClr val="8BC5FF"/>
          </a:solidFill>
          <a:ln w="38100">
            <a:solidFill>
              <a:srgbClr val="0000CC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1" dirty="0" smtClean="0">
                <a:effectLst/>
              </a:rPr>
              <a:t>Respuesta:</a:t>
            </a:r>
          </a:p>
          <a:p>
            <a:r>
              <a:rPr lang="es-ES" sz="1800" b="1" dirty="0" smtClean="0">
                <a:effectLst/>
              </a:rPr>
              <a:t>AVANCE OROCAUDAL</a:t>
            </a:r>
            <a:endParaRPr lang="es-ES" sz="1800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2" grpId="0" animBg="1"/>
      <p:bldP spid="15383" grpId="0" animBg="1"/>
      <p:bldP spid="15384" grpId="0" animBg="1"/>
      <p:bldP spid="15385" grpId="0" animBg="1"/>
      <p:bldP spid="2" grpId="0" animBg="1"/>
      <p:bldP spid="15374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5221288" y="437356"/>
            <a:ext cx="7905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30733" name="Picture 13" descr="GI 2 H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46"/>
          <a:stretch>
            <a:fillRect/>
          </a:stretch>
        </p:blipFill>
        <p:spPr bwMode="auto">
          <a:xfrm>
            <a:off x="1116013" y="908050"/>
            <a:ext cx="2801937" cy="536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4" name="Picture 14" descr="conexiones en ganglio preaortico h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5"/>
          <a:stretch>
            <a:fillRect/>
          </a:stretch>
        </p:blipFill>
        <p:spPr bwMode="auto">
          <a:xfrm>
            <a:off x="4897438" y="1484313"/>
            <a:ext cx="3240087" cy="417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5184775" y="4365625"/>
            <a:ext cx="10080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6913563" y="4652963"/>
            <a:ext cx="12239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4824413" y="3068638"/>
            <a:ext cx="7207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7848600" y="3286125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6985000" y="5013325"/>
            <a:ext cx="144463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/>
              <a:latin typeface="Arial" charset="0"/>
            </a:endParaRP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7561263" y="5734050"/>
            <a:ext cx="2873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41" name="Text Box 21"/>
          <p:cNvSpPr txBox="1">
            <a:spLocks noChangeArrowheads="1"/>
          </p:cNvSpPr>
          <p:nvPr/>
        </p:nvSpPr>
        <p:spPr bwMode="auto">
          <a:xfrm>
            <a:off x="4500563" y="3789363"/>
            <a:ext cx="14017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/>
              </a:rPr>
              <a:t>Inf. Sensorial</a:t>
            </a:r>
          </a:p>
          <a:p>
            <a:r>
              <a:rPr lang="es-ES_tradnl" sz="1400" b="1">
                <a:effectLst/>
              </a:rPr>
              <a:t>de la víscera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4495270" y="5300663"/>
            <a:ext cx="158889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effectLst/>
              </a:rPr>
              <a:t>Del simpático </a:t>
            </a:r>
          </a:p>
          <a:p>
            <a:r>
              <a:rPr lang="es-ES_tradnl" sz="1600" b="1" dirty="0">
                <a:effectLst/>
              </a:rPr>
              <a:t>inhibidor</a:t>
            </a:r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7001252" y="4724400"/>
            <a:ext cx="15311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effectLst/>
              </a:rPr>
              <a:t>Fibras </a:t>
            </a:r>
          </a:p>
          <a:p>
            <a:r>
              <a:rPr lang="es-ES_tradnl" sz="1600" b="1" dirty="0" err="1">
                <a:effectLst/>
              </a:rPr>
              <a:t>enterofugales</a:t>
            </a:r>
            <a:endParaRPr lang="es-ES_tradnl" sz="1600" b="1" dirty="0">
              <a:effectLst/>
            </a:endParaRPr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3683032" y="2123564"/>
            <a:ext cx="19335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G. </a:t>
            </a:r>
            <a:r>
              <a:rPr lang="es-ES_tradnl" sz="1800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prevertebral</a:t>
            </a:r>
            <a:endParaRPr lang="es-ES_tradnl" sz="1800" b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1116013" y="981075"/>
            <a:ext cx="12239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2124075" y="2133600"/>
            <a:ext cx="8636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2268538" y="2205038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3419475" y="2708275"/>
            <a:ext cx="504825" cy="122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2124075" y="2924175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3203575" y="3716338"/>
            <a:ext cx="3603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3492500" y="4005263"/>
            <a:ext cx="431800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3635375" y="5805488"/>
            <a:ext cx="3603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 flipH="1">
            <a:off x="3203575" y="2492375"/>
            <a:ext cx="86360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54" name="Line 34"/>
          <p:cNvSpPr>
            <a:spLocks noChangeShapeType="1"/>
          </p:cNvSpPr>
          <p:nvPr/>
        </p:nvSpPr>
        <p:spPr bwMode="auto">
          <a:xfrm>
            <a:off x="5364163" y="2420938"/>
            <a:ext cx="936625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55" name="Oval 35"/>
          <p:cNvSpPr>
            <a:spLocks noChangeArrowheads="1"/>
          </p:cNvSpPr>
          <p:nvPr/>
        </p:nvSpPr>
        <p:spPr bwMode="auto">
          <a:xfrm>
            <a:off x="6156325" y="3429000"/>
            <a:ext cx="863600" cy="5762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56" name="Text Box 36"/>
          <p:cNvSpPr txBox="1">
            <a:spLocks noChangeArrowheads="1"/>
          </p:cNvSpPr>
          <p:nvPr/>
        </p:nvSpPr>
        <p:spPr bwMode="auto">
          <a:xfrm>
            <a:off x="6171565" y="321093"/>
            <a:ext cx="2642070" cy="1138773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/>
              </a:rPr>
              <a:t>2. </a:t>
            </a:r>
            <a:r>
              <a:rPr lang="es-ES" sz="1800" b="1" dirty="0">
                <a:effectLst/>
              </a:rPr>
              <a:t>REFLEJOS </a:t>
            </a:r>
          </a:p>
          <a:p>
            <a:pPr algn="l"/>
            <a:r>
              <a:rPr lang="es-ES" sz="1800" b="1" dirty="0">
                <a:effectLst/>
              </a:rPr>
              <a:t>    PREVERTEBRALES</a:t>
            </a:r>
          </a:p>
          <a:p>
            <a:pPr algn="l"/>
            <a:r>
              <a:rPr lang="es-ES" sz="1600" b="1" dirty="0">
                <a:effectLst/>
              </a:rPr>
              <a:t>    Arco reflejo va</a:t>
            </a:r>
          </a:p>
          <a:p>
            <a:pPr algn="l"/>
            <a:r>
              <a:rPr lang="es-ES" sz="1600" b="1" dirty="0">
                <a:effectLst/>
              </a:rPr>
              <a:t>    G. </a:t>
            </a:r>
            <a:r>
              <a:rPr lang="es-ES" sz="1600" b="1" dirty="0" smtClean="0">
                <a:effectLst/>
              </a:rPr>
              <a:t>prevertebrales</a:t>
            </a:r>
            <a:endParaRPr lang="es-ES" sz="1400" b="1" dirty="0">
              <a:effectLst/>
            </a:endParaRPr>
          </a:p>
        </p:txBody>
      </p:sp>
      <p:sp>
        <p:nvSpPr>
          <p:cNvPr id="30757" name="Text Box 37"/>
          <p:cNvSpPr txBox="1">
            <a:spLocks noChangeArrowheads="1"/>
          </p:cNvSpPr>
          <p:nvPr/>
        </p:nvSpPr>
        <p:spPr bwMode="auto">
          <a:xfrm>
            <a:off x="5292725" y="1484313"/>
            <a:ext cx="1419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Centros sup.</a:t>
            </a:r>
          </a:p>
        </p:txBody>
      </p:sp>
      <p:sp>
        <p:nvSpPr>
          <p:cNvPr id="30758" name="Oval 38"/>
          <p:cNvSpPr>
            <a:spLocks noChangeArrowheads="1"/>
          </p:cNvSpPr>
          <p:nvPr/>
        </p:nvSpPr>
        <p:spPr bwMode="auto">
          <a:xfrm rot="2007404">
            <a:off x="1835150" y="2492375"/>
            <a:ext cx="1368425" cy="27368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61" name="Freeform 41"/>
          <p:cNvSpPr>
            <a:spLocks/>
          </p:cNvSpPr>
          <p:nvPr/>
        </p:nvSpPr>
        <p:spPr bwMode="auto">
          <a:xfrm>
            <a:off x="6443663" y="3860800"/>
            <a:ext cx="576262" cy="2016125"/>
          </a:xfrm>
          <a:custGeom>
            <a:avLst/>
            <a:gdLst>
              <a:gd name="T0" fmla="*/ 0 w 363"/>
              <a:gd name="T1" fmla="*/ 1270 h 1270"/>
              <a:gd name="T2" fmla="*/ 227 w 363"/>
              <a:gd name="T3" fmla="*/ 1134 h 1270"/>
              <a:gd name="T4" fmla="*/ 318 w 363"/>
              <a:gd name="T5" fmla="*/ 953 h 1270"/>
              <a:gd name="T6" fmla="*/ 363 w 363"/>
              <a:gd name="T7" fmla="*/ 681 h 1270"/>
              <a:gd name="T8" fmla="*/ 318 w 363"/>
              <a:gd name="T9" fmla="*/ 272 h 1270"/>
              <a:gd name="T10" fmla="*/ 182 w 363"/>
              <a:gd name="T11" fmla="*/ 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3" h="1270">
                <a:moveTo>
                  <a:pt x="0" y="1270"/>
                </a:moveTo>
                <a:cubicBezTo>
                  <a:pt x="87" y="1228"/>
                  <a:pt x="174" y="1187"/>
                  <a:pt x="227" y="1134"/>
                </a:cubicBezTo>
                <a:cubicBezTo>
                  <a:pt x="280" y="1081"/>
                  <a:pt x="295" y="1028"/>
                  <a:pt x="318" y="953"/>
                </a:cubicBezTo>
                <a:cubicBezTo>
                  <a:pt x="341" y="878"/>
                  <a:pt x="363" y="794"/>
                  <a:pt x="363" y="681"/>
                </a:cubicBezTo>
                <a:cubicBezTo>
                  <a:pt x="363" y="568"/>
                  <a:pt x="348" y="385"/>
                  <a:pt x="318" y="272"/>
                </a:cubicBezTo>
                <a:cubicBezTo>
                  <a:pt x="288" y="159"/>
                  <a:pt x="235" y="79"/>
                  <a:pt x="182" y="0"/>
                </a:cubicBezTo>
              </a:path>
            </a:pathLst>
          </a:custGeom>
          <a:noFill/>
          <a:ln w="28575" cmpd="sng">
            <a:solidFill>
              <a:srgbClr val="FFB115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62" name="Freeform 42"/>
          <p:cNvSpPr>
            <a:spLocks/>
          </p:cNvSpPr>
          <p:nvPr/>
        </p:nvSpPr>
        <p:spPr bwMode="auto">
          <a:xfrm>
            <a:off x="6011863" y="3789363"/>
            <a:ext cx="504825" cy="2087562"/>
          </a:xfrm>
          <a:custGeom>
            <a:avLst/>
            <a:gdLst>
              <a:gd name="T0" fmla="*/ 188 w 188"/>
              <a:gd name="T1" fmla="*/ 0 h 1270"/>
              <a:gd name="T2" fmla="*/ 97 w 188"/>
              <a:gd name="T3" fmla="*/ 136 h 1270"/>
              <a:gd name="T4" fmla="*/ 97 w 188"/>
              <a:gd name="T5" fmla="*/ 499 h 1270"/>
              <a:gd name="T6" fmla="*/ 7 w 188"/>
              <a:gd name="T7" fmla="*/ 1134 h 1270"/>
              <a:gd name="T8" fmla="*/ 52 w 188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1270">
                <a:moveTo>
                  <a:pt x="188" y="0"/>
                </a:moveTo>
                <a:cubicBezTo>
                  <a:pt x="150" y="26"/>
                  <a:pt x="112" y="53"/>
                  <a:pt x="97" y="136"/>
                </a:cubicBezTo>
                <a:cubicBezTo>
                  <a:pt x="82" y="219"/>
                  <a:pt x="112" y="333"/>
                  <a:pt x="97" y="499"/>
                </a:cubicBezTo>
                <a:cubicBezTo>
                  <a:pt x="82" y="665"/>
                  <a:pt x="14" y="1006"/>
                  <a:pt x="7" y="1134"/>
                </a:cubicBezTo>
                <a:cubicBezTo>
                  <a:pt x="0" y="1262"/>
                  <a:pt x="26" y="1266"/>
                  <a:pt x="52" y="1270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63" name="Text Box 43"/>
          <p:cNvSpPr txBox="1">
            <a:spLocks noChangeArrowheads="1"/>
          </p:cNvSpPr>
          <p:nvPr/>
        </p:nvSpPr>
        <p:spPr bwMode="auto">
          <a:xfrm>
            <a:off x="5292725" y="5949950"/>
            <a:ext cx="1806575" cy="366713"/>
          </a:xfrm>
          <a:prstGeom prst="rect">
            <a:avLst/>
          </a:prstGeom>
          <a:solidFill>
            <a:srgbClr val="F0C2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Pared  Tubo GI</a:t>
            </a: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818225" y="432752"/>
            <a:ext cx="2129109" cy="369332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I</a:t>
            </a:r>
            <a:r>
              <a:rPr lang="es-ES" sz="1400" dirty="0" smtClean="0"/>
              <a:t>2</a:t>
            </a:r>
            <a:r>
              <a:rPr lang="es-ES" sz="1800" dirty="0" smtClean="0"/>
              <a:t>. </a:t>
            </a:r>
            <a:r>
              <a:rPr lang="es-ES" sz="1800" dirty="0"/>
              <a:t>REFLEJOS GI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704499" y="3321050"/>
            <a:ext cx="1253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dirty="0" err="1" smtClean="0"/>
              <a:t>Ax</a:t>
            </a:r>
            <a:r>
              <a:rPr lang="es-VE" dirty="0" smtClean="0"/>
              <a:t>. Simpáticos</a:t>
            </a:r>
          </a:p>
          <a:p>
            <a:pPr algn="l"/>
            <a:r>
              <a:rPr lang="es-VE" dirty="0" smtClean="0"/>
              <a:t> </a:t>
            </a:r>
            <a:r>
              <a:rPr lang="es-VE" dirty="0" err="1" smtClean="0"/>
              <a:t>pregl</a:t>
            </a:r>
            <a:r>
              <a:rPr lang="es-VE" dirty="0" smtClean="0"/>
              <a:t>.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0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0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5" grpId="0" animBg="1"/>
      <p:bldP spid="30736" grpId="0" animBg="1"/>
      <p:bldP spid="30737" grpId="0" animBg="1"/>
      <p:bldP spid="30738" grpId="0" animBg="1"/>
      <p:bldP spid="30739" grpId="0" animBg="1"/>
      <p:bldP spid="30740" grpId="0" animBg="1"/>
      <p:bldP spid="30741" grpId="0"/>
      <p:bldP spid="30742" grpId="0"/>
      <p:bldP spid="30743" grpId="0"/>
      <p:bldP spid="30744" grpId="0"/>
      <p:bldP spid="30753" grpId="0" animBg="1"/>
      <p:bldP spid="30754" grpId="0" animBg="1"/>
      <p:bldP spid="30755" grpId="0" animBg="1"/>
      <p:bldP spid="30756" grpId="0" animBg="1"/>
      <p:bldP spid="30757" grpId="0"/>
      <p:bldP spid="30758" grpId="0" animBg="1"/>
      <p:bldP spid="30761" grpId="0" animBg="1"/>
      <p:bldP spid="30761" grpId="1" animBg="1"/>
      <p:bldP spid="30762" grpId="0" animBg="1"/>
      <p:bldP spid="30762" grpId="1" animBg="1"/>
      <p:bldP spid="30763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Text Box 2"/>
          <p:cNvSpPr txBox="1">
            <a:spLocks noChangeArrowheads="1"/>
          </p:cNvSpPr>
          <p:nvPr/>
        </p:nvSpPr>
        <p:spPr bwMode="auto">
          <a:xfrm>
            <a:off x="2273300" y="2492896"/>
            <a:ext cx="4597400" cy="2635250"/>
          </a:xfrm>
          <a:prstGeom prst="rect">
            <a:avLst/>
          </a:prstGeom>
          <a:solidFill>
            <a:srgbClr val="CD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800" dirty="0">
              <a:effectLst/>
              <a:latin typeface="Comic Sans MS" pitchFamily="66" charset="0"/>
            </a:endParaRPr>
          </a:p>
          <a:p>
            <a:r>
              <a:rPr lang="es-ES" sz="2400" dirty="0">
                <a:effectLst/>
                <a:latin typeface="Comic Sans MS" pitchFamily="66" charset="0"/>
              </a:rPr>
              <a:t>I. Regulación </a:t>
            </a:r>
            <a:r>
              <a:rPr lang="es-ES" sz="2400" b="1" dirty="0">
                <a:latin typeface="Comic Sans MS" pitchFamily="66" charset="0"/>
              </a:rPr>
              <a:t>NEURAL</a:t>
            </a:r>
          </a:p>
          <a:p>
            <a:endParaRPr lang="es-ES" sz="1000" dirty="0">
              <a:effectLst/>
              <a:latin typeface="Comic Sans MS" pitchFamily="66" charset="0"/>
            </a:endParaRPr>
          </a:p>
          <a:p>
            <a:r>
              <a:rPr lang="es-ES" sz="1600" b="1" dirty="0">
                <a:effectLst/>
                <a:latin typeface="Comic Sans MS" pitchFamily="66" charset="0"/>
              </a:rPr>
              <a:t>       Sistema Nervioso ENTÉRICO (SNE)</a:t>
            </a:r>
          </a:p>
          <a:p>
            <a:endParaRPr lang="es-ES" sz="900" b="1" dirty="0">
              <a:effectLst/>
              <a:latin typeface="Comic Sans MS" pitchFamily="66" charset="0"/>
            </a:endParaRPr>
          </a:p>
          <a:p>
            <a:r>
              <a:rPr lang="es-ES" sz="1600" b="1" dirty="0">
                <a:effectLst/>
                <a:latin typeface="Comic Sans MS" pitchFamily="66" charset="0"/>
              </a:rPr>
              <a:t>       Sistema Nervioso AUTÓNOMO (SNA)</a:t>
            </a:r>
          </a:p>
          <a:p>
            <a:endParaRPr lang="es-ES" sz="2000" dirty="0">
              <a:effectLst/>
              <a:latin typeface="Comic Sans MS" pitchFamily="66" charset="0"/>
            </a:endParaRPr>
          </a:p>
          <a:p>
            <a:r>
              <a:rPr lang="es-ES" sz="2400" dirty="0">
                <a:effectLst/>
                <a:latin typeface="Comic Sans MS" pitchFamily="66" charset="0"/>
              </a:rPr>
              <a:t>II. Regulación </a:t>
            </a:r>
            <a:r>
              <a:rPr lang="es-ES" sz="2400" b="1" dirty="0">
                <a:latin typeface="Comic Sans MS" pitchFamily="66" charset="0"/>
              </a:rPr>
              <a:t>HUMORAL</a:t>
            </a:r>
          </a:p>
          <a:p>
            <a:r>
              <a:rPr lang="es-ES" sz="1000" b="1" dirty="0">
                <a:effectLst/>
                <a:latin typeface="Comic Sans MS" pitchFamily="66" charset="0"/>
              </a:rPr>
              <a:t>     </a:t>
            </a:r>
          </a:p>
          <a:p>
            <a:r>
              <a:rPr lang="es-ES" sz="2000" b="1" dirty="0">
                <a:effectLst/>
                <a:latin typeface="Comic Sans MS" pitchFamily="66" charset="0"/>
              </a:rPr>
              <a:t>     </a:t>
            </a:r>
            <a:r>
              <a:rPr lang="es-ES" sz="2000" dirty="0">
                <a:effectLst/>
                <a:latin typeface="Comic Sans MS" pitchFamily="66" charset="0"/>
              </a:rPr>
              <a:t>Péptidos GI y otros mediadores</a:t>
            </a:r>
          </a:p>
          <a:p>
            <a:endParaRPr lang="es-ES" sz="800" dirty="0">
              <a:effectLst/>
              <a:latin typeface="Comic Sans MS" pitchFamily="66" charset="0"/>
            </a:endParaRPr>
          </a:p>
        </p:txBody>
      </p:sp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2484438" y="1773238"/>
            <a:ext cx="4173537" cy="547687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Actividad GI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468313" y="5492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2663" y="549275"/>
            <a:ext cx="5146675" cy="60944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611188" y="9096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4356100" y="288925"/>
            <a:ext cx="1800225" cy="1052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951810" y="909638"/>
            <a:ext cx="2663825" cy="1107996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 b="1" dirty="0">
                <a:effectLst/>
              </a:rPr>
              <a:t>3. </a:t>
            </a:r>
            <a:r>
              <a:rPr lang="es-ES" sz="1800" b="1" dirty="0">
                <a:effectLst/>
              </a:rPr>
              <a:t>REFLEJOS C. SUP</a:t>
            </a:r>
            <a:r>
              <a:rPr lang="es-ES" sz="1600" b="1" dirty="0">
                <a:effectLst/>
              </a:rPr>
              <a:t>.</a:t>
            </a:r>
          </a:p>
          <a:p>
            <a:pPr algn="l"/>
            <a:r>
              <a:rPr lang="es-ES" sz="1400" b="1" dirty="0">
                <a:effectLst/>
              </a:rPr>
              <a:t>    </a:t>
            </a:r>
            <a:r>
              <a:rPr lang="es-ES" sz="1600" b="1" dirty="0">
                <a:effectLst/>
              </a:rPr>
              <a:t>Arco reflejo va </a:t>
            </a:r>
          </a:p>
          <a:p>
            <a:pPr algn="l"/>
            <a:r>
              <a:rPr lang="es-ES" sz="1600" b="1" dirty="0">
                <a:effectLst/>
              </a:rPr>
              <a:t>    Médula espinal, </a:t>
            </a:r>
          </a:p>
          <a:p>
            <a:pPr algn="l"/>
            <a:r>
              <a:rPr lang="es-ES" sz="1600" b="1" dirty="0">
                <a:effectLst/>
              </a:rPr>
              <a:t>    Corteza</a:t>
            </a:r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3348038" y="6094413"/>
            <a:ext cx="15843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923925" y="9096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408" name="Oval 24"/>
          <p:cNvSpPr>
            <a:spLocks noChangeArrowheads="1"/>
          </p:cNvSpPr>
          <p:nvPr/>
        </p:nvSpPr>
        <p:spPr bwMode="auto">
          <a:xfrm>
            <a:off x="5292725" y="1484313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399" name="Oval 15"/>
          <p:cNvSpPr>
            <a:spLocks noChangeArrowheads="1"/>
          </p:cNvSpPr>
          <p:nvPr/>
        </p:nvSpPr>
        <p:spPr bwMode="auto">
          <a:xfrm>
            <a:off x="1692275" y="765175"/>
            <a:ext cx="3887788" cy="21605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4140200" y="1700213"/>
            <a:ext cx="730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T5-L2</a:t>
            </a:r>
          </a:p>
        </p:txBody>
      </p:sp>
      <p:sp>
        <p:nvSpPr>
          <p:cNvPr id="16412" name="Oval 28"/>
          <p:cNvSpPr>
            <a:spLocks noChangeArrowheads="1"/>
          </p:cNvSpPr>
          <p:nvPr/>
        </p:nvSpPr>
        <p:spPr bwMode="auto">
          <a:xfrm>
            <a:off x="3779838" y="4365625"/>
            <a:ext cx="433387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13" name="Oval 29"/>
          <p:cNvSpPr>
            <a:spLocks noChangeArrowheads="1"/>
          </p:cNvSpPr>
          <p:nvPr/>
        </p:nvSpPr>
        <p:spPr bwMode="auto">
          <a:xfrm>
            <a:off x="4067175" y="5445125"/>
            <a:ext cx="144145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14" name="Rectangle 30"/>
          <p:cNvSpPr>
            <a:spLocks noChangeArrowheads="1"/>
          </p:cNvSpPr>
          <p:nvPr/>
        </p:nvSpPr>
        <p:spPr bwMode="auto">
          <a:xfrm>
            <a:off x="1692275" y="6021388"/>
            <a:ext cx="12954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10" name="Freeform 26"/>
          <p:cNvSpPr>
            <a:spLocks/>
          </p:cNvSpPr>
          <p:nvPr/>
        </p:nvSpPr>
        <p:spPr bwMode="auto">
          <a:xfrm>
            <a:off x="1763713" y="993775"/>
            <a:ext cx="2592387" cy="3587750"/>
          </a:xfrm>
          <a:custGeom>
            <a:avLst/>
            <a:gdLst>
              <a:gd name="T0" fmla="*/ 1769 w 1769"/>
              <a:gd name="T1" fmla="*/ 2169 h 2169"/>
              <a:gd name="T2" fmla="*/ 1406 w 1769"/>
              <a:gd name="T3" fmla="*/ 2079 h 2169"/>
              <a:gd name="T4" fmla="*/ 862 w 1769"/>
              <a:gd name="T5" fmla="*/ 1897 h 2169"/>
              <a:gd name="T6" fmla="*/ 544 w 1769"/>
              <a:gd name="T7" fmla="*/ 1398 h 2169"/>
              <a:gd name="T8" fmla="*/ 91 w 1769"/>
              <a:gd name="T9" fmla="*/ 1171 h 2169"/>
              <a:gd name="T10" fmla="*/ 45 w 1769"/>
              <a:gd name="T11" fmla="*/ 854 h 2169"/>
              <a:gd name="T12" fmla="*/ 363 w 1769"/>
              <a:gd name="T13" fmla="*/ 627 h 2169"/>
              <a:gd name="T14" fmla="*/ 771 w 1769"/>
              <a:gd name="T15" fmla="*/ 536 h 2169"/>
              <a:gd name="T16" fmla="*/ 1089 w 1769"/>
              <a:gd name="T17" fmla="*/ 128 h 2169"/>
              <a:gd name="T18" fmla="*/ 1406 w 1769"/>
              <a:gd name="T19" fmla="*/ 38 h 2169"/>
              <a:gd name="T20" fmla="*/ 1588 w 1769"/>
              <a:gd name="T21" fmla="*/ 3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69" h="2169">
                <a:moveTo>
                  <a:pt x="1769" y="2169"/>
                </a:moveTo>
                <a:cubicBezTo>
                  <a:pt x="1663" y="2146"/>
                  <a:pt x="1557" y="2124"/>
                  <a:pt x="1406" y="2079"/>
                </a:cubicBezTo>
                <a:cubicBezTo>
                  <a:pt x="1255" y="2034"/>
                  <a:pt x="1006" y="2010"/>
                  <a:pt x="862" y="1897"/>
                </a:cubicBezTo>
                <a:cubicBezTo>
                  <a:pt x="718" y="1784"/>
                  <a:pt x="673" y="1519"/>
                  <a:pt x="544" y="1398"/>
                </a:cubicBezTo>
                <a:cubicBezTo>
                  <a:pt x="415" y="1277"/>
                  <a:pt x="174" y="1262"/>
                  <a:pt x="91" y="1171"/>
                </a:cubicBezTo>
                <a:cubicBezTo>
                  <a:pt x="8" y="1080"/>
                  <a:pt x="0" y="945"/>
                  <a:pt x="45" y="854"/>
                </a:cubicBezTo>
                <a:cubicBezTo>
                  <a:pt x="90" y="763"/>
                  <a:pt x="242" y="680"/>
                  <a:pt x="363" y="627"/>
                </a:cubicBezTo>
                <a:cubicBezTo>
                  <a:pt x="484" y="574"/>
                  <a:pt x="650" y="619"/>
                  <a:pt x="771" y="536"/>
                </a:cubicBezTo>
                <a:cubicBezTo>
                  <a:pt x="892" y="453"/>
                  <a:pt x="983" y="211"/>
                  <a:pt x="1089" y="128"/>
                </a:cubicBezTo>
                <a:cubicBezTo>
                  <a:pt x="1195" y="45"/>
                  <a:pt x="1323" y="0"/>
                  <a:pt x="1406" y="38"/>
                </a:cubicBezTo>
                <a:cubicBezTo>
                  <a:pt x="1489" y="76"/>
                  <a:pt x="1558" y="302"/>
                  <a:pt x="1588" y="355"/>
                </a:cubicBezTo>
              </a:path>
            </a:pathLst>
          </a:custGeom>
          <a:noFill/>
          <a:ln w="28575" cmpd="sng">
            <a:solidFill>
              <a:srgbClr val="0066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415" name="Oval 31"/>
          <p:cNvSpPr>
            <a:spLocks noChangeArrowheads="1"/>
          </p:cNvSpPr>
          <p:nvPr/>
        </p:nvSpPr>
        <p:spPr bwMode="auto">
          <a:xfrm>
            <a:off x="4067175" y="4581525"/>
            <a:ext cx="217488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835150" y="6092825"/>
            <a:ext cx="1355725" cy="517525"/>
          </a:xfrm>
          <a:prstGeom prst="rect">
            <a:avLst/>
          </a:prstGeom>
          <a:solidFill>
            <a:srgbClr val="FCBCD4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cadena</a:t>
            </a:r>
          </a:p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paravertebral</a:t>
            </a:r>
          </a:p>
        </p:txBody>
      </p:sp>
      <p:sp>
        <p:nvSpPr>
          <p:cNvPr id="16417" name="Text Box 33"/>
          <p:cNvSpPr txBox="1">
            <a:spLocks noChangeArrowheads="1"/>
          </p:cNvSpPr>
          <p:nvPr/>
        </p:nvSpPr>
        <p:spPr bwMode="auto">
          <a:xfrm>
            <a:off x="3313113" y="6092825"/>
            <a:ext cx="1258887" cy="517525"/>
          </a:xfrm>
          <a:prstGeom prst="rect">
            <a:avLst/>
          </a:prstGeom>
          <a:solidFill>
            <a:srgbClr val="FCBCD4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cadena</a:t>
            </a:r>
          </a:p>
          <a:p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prevertebral</a:t>
            </a:r>
            <a:endParaRPr lang="es-E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18" name="AutoShape 34"/>
          <p:cNvSpPr>
            <a:spLocks/>
          </p:cNvSpPr>
          <p:nvPr/>
        </p:nvSpPr>
        <p:spPr bwMode="auto">
          <a:xfrm rot="5400000">
            <a:off x="2506662" y="5567363"/>
            <a:ext cx="142875" cy="908050"/>
          </a:xfrm>
          <a:prstGeom prst="rightBracket">
            <a:avLst>
              <a:gd name="adj" fmla="val 5296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19" name="AutoShape 35"/>
          <p:cNvSpPr>
            <a:spLocks/>
          </p:cNvSpPr>
          <p:nvPr/>
        </p:nvSpPr>
        <p:spPr bwMode="auto">
          <a:xfrm rot="5400000">
            <a:off x="3730625" y="5567363"/>
            <a:ext cx="142875" cy="908050"/>
          </a:xfrm>
          <a:prstGeom prst="rightBracket">
            <a:avLst>
              <a:gd name="adj" fmla="val 5296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443663" y="380826"/>
            <a:ext cx="2129109" cy="369332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I</a:t>
            </a:r>
            <a:r>
              <a:rPr lang="es-ES" sz="1400" dirty="0" smtClean="0"/>
              <a:t>2</a:t>
            </a:r>
            <a:r>
              <a:rPr lang="es-ES" sz="1800" dirty="0" smtClean="0"/>
              <a:t>. </a:t>
            </a:r>
            <a:r>
              <a:rPr lang="es-ES" sz="1800" dirty="0"/>
              <a:t>REFLEJOS 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9" grpId="0" animBg="1"/>
      <p:bldP spid="16399" grpId="1" animBg="1"/>
      <p:bldP spid="16409" grpId="0"/>
      <p:bldP spid="16410" grpId="0" animBg="1"/>
      <p:bldP spid="16416" grpId="0" animBg="1"/>
      <p:bldP spid="16417" grpId="0" animBg="1"/>
      <p:bldP spid="16418" grpId="0" animBg="1"/>
      <p:bldP spid="16419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img1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86"/>
          <a:stretch>
            <a:fillRect/>
          </a:stretch>
        </p:blipFill>
        <p:spPr>
          <a:xfrm>
            <a:off x="1691853" y="890588"/>
            <a:ext cx="5040313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7088807" y="1653918"/>
            <a:ext cx="1483965" cy="1384995"/>
          </a:xfrm>
          <a:prstGeom prst="rect">
            <a:avLst/>
          </a:prstGeom>
          <a:solidFill>
            <a:srgbClr val="FFC9ED"/>
          </a:solidFill>
          <a:ln w="28575">
            <a:solidFill>
              <a:srgbClr val="FF81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>
                <a:effectLst/>
              </a:rPr>
              <a:t>DOLOR</a:t>
            </a:r>
          </a:p>
          <a:p>
            <a:pPr>
              <a:spcBef>
                <a:spcPct val="50000"/>
              </a:spcBef>
            </a:pPr>
            <a:r>
              <a:rPr lang="es-ES" sz="2400" dirty="0" smtClean="0">
                <a:effectLst/>
              </a:rPr>
              <a:t>En otras </a:t>
            </a:r>
            <a:r>
              <a:rPr lang="es-ES" sz="2400" dirty="0">
                <a:effectLst/>
              </a:rPr>
              <a:t>vísceras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4860503" y="5300663"/>
            <a:ext cx="2663825" cy="1150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292303" y="5111750"/>
            <a:ext cx="920750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00FF"/>
                </a:solidFill>
                <a:effectLst/>
              </a:rPr>
              <a:t>(-)</a:t>
            </a: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6443663" y="840581"/>
            <a:ext cx="2189162" cy="66992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/>
              </a:rPr>
              <a:t>Inhibición Refleja </a:t>
            </a:r>
          </a:p>
          <a:p>
            <a:r>
              <a:rPr lang="es-ES" sz="1800">
                <a:effectLst/>
              </a:rPr>
              <a:t>Actividad GI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1044153" y="7223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1356891" y="7223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 flipH="1" flipV="1">
            <a:off x="1836316" y="1412875"/>
            <a:ext cx="43180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V="1">
            <a:off x="2844378" y="1268413"/>
            <a:ext cx="287338" cy="5762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 flipV="1">
            <a:off x="3204741" y="2205038"/>
            <a:ext cx="576262" cy="2159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2915816" y="3933825"/>
            <a:ext cx="144462" cy="57467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3276178" y="3644900"/>
            <a:ext cx="360363" cy="3603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43663" y="380826"/>
            <a:ext cx="2129109" cy="369332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I</a:t>
            </a:r>
            <a:r>
              <a:rPr lang="es-ES" sz="1400" dirty="0" smtClean="0"/>
              <a:t>2</a:t>
            </a:r>
            <a:r>
              <a:rPr lang="es-ES" sz="1800" dirty="0" smtClean="0"/>
              <a:t>. </a:t>
            </a:r>
            <a:r>
              <a:rPr lang="es-ES" sz="1800" dirty="0"/>
              <a:t>REFLEJOS GI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212307" y="722313"/>
            <a:ext cx="1980108" cy="9064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626353" y="1070928"/>
            <a:ext cx="2531462" cy="646331"/>
          </a:xfrm>
          <a:prstGeom prst="rect">
            <a:avLst/>
          </a:prstGeom>
          <a:solidFill>
            <a:schemeClr val="accent1"/>
          </a:solidFill>
          <a:effectLst>
            <a:outerShdw sx="1000" sy="1000" algn="ctr" rotWithShape="0">
              <a:schemeClr val="bg2"/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b="1" dirty="0" smtClean="0">
                <a:effectLst/>
              </a:rPr>
              <a:t>Centros superiores</a:t>
            </a:r>
          </a:p>
          <a:p>
            <a:r>
              <a:rPr lang="es-VE" sz="1800" b="1" dirty="0" smtClean="0">
                <a:effectLst/>
              </a:rPr>
              <a:t>Información de dolor</a:t>
            </a:r>
            <a:endParaRPr lang="es-VE" sz="1800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14" grpId="0" animBg="1"/>
      <p:bldP spid="29715" grpId="0" animBg="1"/>
      <p:bldP spid="29716" grpId="0" animBg="1"/>
      <p:bldP spid="29718" grpId="0" animBg="1"/>
      <p:bldP spid="29719" grpId="0" animBg="1"/>
      <p:bldP spid="3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939597" y="836494"/>
            <a:ext cx="7362913" cy="5509200"/>
          </a:xfrm>
          <a:prstGeom prst="rect">
            <a:avLst/>
          </a:prstGeom>
          <a:solidFill>
            <a:schemeClr val="accent5"/>
          </a:solidFill>
          <a:ln w="952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/>
              </a:rPr>
              <a:t>REFLEJO	   ESTÍMULO		EFECTO</a:t>
            </a:r>
          </a:p>
          <a:p>
            <a:pPr algn="l"/>
            <a:endParaRPr lang="es-ES" sz="1600" b="1" dirty="0">
              <a:effectLst/>
            </a:endParaRP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PERISTÁLTICO</a:t>
            </a:r>
            <a:r>
              <a:rPr lang="es-ES" sz="1400" b="1" dirty="0">
                <a:effectLst/>
              </a:rPr>
              <a:t>     </a:t>
            </a:r>
            <a:r>
              <a:rPr lang="es-ES" sz="1600" b="1" dirty="0">
                <a:effectLst/>
              </a:rPr>
              <a:t>  </a:t>
            </a:r>
            <a:r>
              <a:rPr lang="es-ES" sz="1600" dirty="0">
                <a:effectLst/>
              </a:rPr>
              <a:t>distensión intestino	avance del contenido</a:t>
            </a:r>
          </a:p>
          <a:p>
            <a:pPr algn="l"/>
            <a:endParaRPr lang="es-ES" sz="1400" b="1" dirty="0">
              <a:effectLst/>
            </a:endParaRP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GASTROENTÉRICO</a:t>
            </a: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600" dirty="0" smtClean="0">
                <a:effectLst/>
              </a:rPr>
              <a:t>distensión </a:t>
            </a:r>
            <a:r>
              <a:rPr lang="es-ES" sz="1600" dirty="0">
                <a:effectLst/>
              </a:rPr>
              <a:t>gástrica              </a:t>
            </a:r>
            <a:r>
              <a:rPr lang="es-ES" sz="1600" dirty="0" smtClean="0">
                <a:effectLst/>
              </a:rPr>
              <a:t> aumento </a:t>
            </a:r>
            <a:r>
              <a:rPr lang="es-ES" sz="1600" dirty="0">
                <a:effectLst/>
              </a:rPr>
              <a:t>de peristaltismo</a:t>
            </a:r>
          </a:p>
          <a:p>
            <a:pPr algn="l"/>
            <a:r>
              <a:rPr lang="es-ES" sz="1600" dirty="0">
                <a:effectLst/>
              </a:rPr>
              <a:t>				</a:t>
            </a:r>
            <a:r>
              <a:rPr lang="es-ES" sz="1600" dirty="0" smtClean="0">
                <a:effectLst/>
              </a:rPr>
              <a:t>               intestinal </a:t>
            </a:r>
            <a:r>
              <a:rPr lang="es-ES" sz="1600" dirty="0">
                <a:effectLst/>
              </a:rPr>
              <a:t>al íleon</a:t>
            </a:r>
          </a:p>
          <a:p>
            <a:pPr algn="l"/>
            <a:endParaRPr lang="es-ES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GASTROILEAL</a:t>
            </a:r>
            <a:r>
              <a:rPr lang="es-ES" sz="1600" b="1" dirty="0">
                <a:effectLst/>
              </a:rPr>
              <a:t>	</a:t>
            </a:r>
            <a:r>
              <a:rPr lang="es-ES" sz="1600" dirty="0">
                <a:effectLst/>
              </a:rPr>
              <a:t>distensión gástrica	               vaciamiento </a:t>
            </a:r>
            <a:r>
              <a:rPr lang="es-ES" sz="1600" dirty="0" smtClean="0">
                <a:effectLst/>
              </a:rPr>
              <a:t>ileocecal</a:t>
            </a:r>
          </a:p>
          <a:p>
            <a:pPr algn="l"/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GASTROCÓLICO</a:t>
            </a:r>
            <a:r>
              <a:rPr lang="es-ES" sz="1600" dirty="0">
                <a:effectLst/>
              </a:rPr>
              <a:t>	distensión gástrica  	aumento </a:t>
            </a:r>
            <a:r>
              <a:rPr lang="es-ES" sz="1600" dirty="0" err="1">
                <a:effectLst/>
              </a:rPr>
              <a:t>act</a:t>
            </a:r>
            <a:r>
              <a:rPr lang="es-ES" sz="1600" dirty="0">
                <a:effectLst/>
              </a:rPr>
              <a:t>. </a:t>
            </a:r>
            <a:r>
              <a:rPr lang="es-ES" sz="1600" dirty="0" err="1">
                <a:effectLst/>
              </a:rPr>
              <a:t>colónica</a:t>
            </a:r>
            <a:endParaRPr lang="es-ES" sz="1600" dirty="0">
              <a:effectLst/>
            </a:endParaRPr>
          </a:p>
          <a:p>
            <a:pPr algn="l"/>
            <a:endParaRPr lang="es-ES" sz="1600" b="1" dirty="0">
              <a:effectLst/>
            </a:endParaRP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DEFECACIÓN</a:t>
            </a:r>
            <a:r>
              <a:rPr lang="es-ES" sz="1400" b="1" dirty="0">
                <a:effectLst/>
              </a:rPr>
              <a:t> </a:t>
            </a:r>
            <a:r>
              <a:rPr lang="es-ES" sz="1600" b="1" dirty="0">
                <a:effectLst/>
              </a:rPr>
              <a:t>	</a:t>
            </a:r>
            <a:r>
              <a:rPr lang="es-ES" sz="1600" dirty="0">
                <a:effectLst/>
              </a:rPr>
              <a:t>distensión recto		aumento peristaltismo </a:t>
            </a:r>
          </a:p>
          <a:p>
            <a:pPr algn="l"/>
            <a:r>
              <a:rPr lang="es-ES" sz="1400" b="1" dirty="0">
                <a:effectLst/>
              </a:rPr>
              <a:t>	</a:t>
            </a:r>
            <a:r>
              <a:rPr lang="es-ES" sz="1600" dirty="0">
                <a:effectLst/>
              </a:rPr>
              <a:t>				sigmoides recto, relajación</a:t>
            </a:r>
          </a:p>
          <a:p>
            <a:pPr algn="l"/>
            <a:r>
              <a:rPr lang="es-ES" sz="1600" dirty="0">
                <a:effectLst/>
              </a:rPr>
              <a:t>					esfínter anal interno</a:t>
            </a:r>
          </a:p>
          <a:p>
            <a:pPr algn="l"/>
            <a:endParaRPr lang="es-ES" sz="1600" dirty="0">
              <a:effectLst/>
            </a:endParaRP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ENTEROGÁSTRICO</a:t>
            </a:r>
            <a:r>
              <a:rPr lang="es-ES" sz="1600" dirty="0">
                <a:effectLst/>
              </a:rPr>
              <a:t>  quimo ácido, proteína, 	disminución vaciamiento</a:t>
            </a:r>
          </a:p>
          <a:p>
            <a:pPr algn="l"/>
            <a:r>
              <a:rPr lang="es-ES" sz="1600" dirty="0">
                <a:effectLst/>
              </a:rPr>
              <a:t>		grasa			estómago</a:t>
            </a:r>
          </a:p>
          <a:p>
            <a:pPr algn="l"/>
            <a:r>
              <a:rPr lang="es-ES" sz="1600" dirty="0">
                <a:effectLst/>
              </a:rPr>
              <a:t>						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INHIBIDOR</a:t>
            </a:r>
            <a:r>
              <a:rPr lang="es-ES" sz="1400" b="1" dirty="0">
                <a:effectLst/>
              </a:rPr>
              <a:t> 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GI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600" b="1" dirty="0">
                <a:effectLst/>
              </a:rPr>
              <a:t>	</a:t>
            </a:r>
            <a:r>
              <a:rPr lang="es-ES" sz="1600" dirty="0">
                <a:effectLst/>
              </a:rPr>
              <a:t>dolor de otras vísceras	inhibe peristaltismo y</a:t>
            </a:r>
          </a:p>
          <a:p>
            <a:pPr algn="l"/>
            <a:r>
              <a:rPr lang="es-ES" sz="1600" dirty="0">
                <a:effectLst/>
              </a:rPr>
              <a:t> 					vaciamiento gástrico</a:t>
            </a:r>
          </a:p>
          <a:p>
            <a:pPr algn="l"/>
            <a:endParaRPr lang="es-ES" sz="1600" dirty="0">
              <a:effectLst/>
            </a:endParaRPr>
          </a:p>
          <a:p>
            <a:pPr algn="l"/>
            <a:r>
              <a:rPr lang="es-ES" sz="1400" b="1" dirty="0">
                <a:effectLst/>
              </a:rPr>
              <a:t>RELAJ. RECEPT.</a:t>
            </a:r>
            <a:r>
              <a:rPr lang="es-ES" sz="1600" dirty="0">
                <a:effectLst/>
              </a:rPr>
              <a:t>	comida en estómago	relajación del </a:t>
            </a:r>
            <a:r>
              <a:rPr lang="es-ES" sz="1600" i="1" dirty="0" err="1" smtClean="0">
                <a:effectLst/>
              </a:rPr>
              <a:t>fundus</a:t>
            </a:r>
            <a:endParaRPr lang="es-ES" sz="1600" i="1" dirty="0">
              <a:effectLst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443663" y="380826"/>
            <a:ext cx="2129109" cy="369332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I</a:t>
            </a:r>
            <a:r>
              <a:rPr lang="es-ES" sz="1400" dirty="0" smtClean="0"/>
              <a:t>2</a:t>
            </a:r>
            <a:r>
              <a:rPr lang="es-ES" sz="1800" dirty="0" smtClean="0"/>
              <a:t>. </a:t>
            </a:r>
            <a:r>
              <a:rPr lang="es-ES" sz="1800" dirty="0"/>
              <a:t>REFLEJOS GI</a:t>
            </a:r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971550" y="1268760"/>
            <a:ext cx="7272338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395536" y="332655"/>
            <a:ext cx="144016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87560" y="6627168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5292725" y="549275"/>
            <a:ext cx="3168650" cy="400110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1593903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dirty="0" smtClean="0"/>
              <a:t>I</a:t>
            </a:r>
            <a:r>
              <a:rPr lang="es-ES" sz="1600" dirty="0" smtClean="0"/>
              <a:t>3</a:t>
            </a:r>
            <a:r>
              <a:rPr lang="es-ES" sz="2000" dirty="0" smtClean="0"/>
              <a:t>. </a:t>
            </a:r>
            <a:r>
              <a:rPr lang="es-ES" sz="2000" dirty="0"/>
              <a:t>DOLOR VISCERAL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1914755" y="2028616"/>
            <a:ext cx="5314490" cy="2800767"/>
          </a:xfrm>
          <a:prstGeom prst="rect">
            <a:avLst/>
          </a:prstGeom>
          <a:noFill/>
          <a:ln w="38100">
            <a:solidFill>
              <a:srgbClr val="EC007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000" dirty="0" smtClean="0">
              <a:effectLst/>
              <a:latin typeface="Comic Sans MS" pitchFamily="66" charset="0"/>
            </a:endParaRPr>
          </a:p>
          <a:p>
            <a:r>
              <a:rPr lang="es-ES" sz="2000" dirty="0" smtClean="0">
                <a:effectLst/>
                <a:latin typeface="Comic Sans MS" pitchFamily="66" charset="0"/>
              </a:rPr>
              <a:t>1</a:t>
            </a:r>
            <a:r>
              <a:rPr lang="es-ES" sz="2000" dirty="0">
                <a:effectLst/>
                <a:latin typeface="Comic Sans MS" pitchFamily="66" charset="0"/>
              </a:rPr>
              <a:t>. Características</a:t>
            </a:r>
          </a:p>
          <a:p>
            <a:endParaRPr lang="es-ES" dirty="0">
              <a:effectLst/>
              <a:latin typeface="Comic Sans MS" pitchFamily="66" charset="0"/>
            </a:endParaRPr>
          </a:p>
          <a:p>
            <a:r>
              <a:rPr lang="es-ES" sz="2000" dirty="0">
                <a:effectLst/>
                <a:latin typeface="Comic Sans MS" pitchFamily="66" charset="0"/>
              </a:rPr>
              <a:t>2. Representación </a:t>
            </a:r>
            <a:r>
              <a:rPr lang="es-ES" sz="2000" dirty="0" err="1">
                <a:effectLst/>
                <a:latin typeface="Comic Sans MS" pitchFamily="66" charset="0"/>
              </a:rPr>
              <a:t>segmental</a:t>
            </a:r>
            <a:r>
              <a:rPr lang="es-ES" sz="2000" dirty="0">
                <a:effectLst/>
                <a:latin typeface="Comic Sans MS" pitchFamily="66" charset="0"/>
              </a:rPr>
              <a:t> del simpático </a:t>
            </a:r>
          </a:p>
          <a:p>
            <a:r>
              <a:rPr lang="es-ES" sz="2000" dirty="0">
                <a:effectLst/>
                <a:latin typeface="Comic Sans MS" pitchFamily="66" charset="0"/>
              </a:rPr>
              <a:t>    con inversión de conducción</a:t>
            </a:r>
          </a:p>
          <a:p>
            <a:endParaRPr lang="es-ES" dirty="0">
              <a:effectLst/>
              <a:latin typeface="Comic Sans MS" pitchFamily="66" charset="0"/>
            </a:endParaRPr>
          </a:p>
          <a:p>
            <a:r>
              <a:rPr lang="es-ES" sz="2000" dirty="0">
                <a:effectLst/>
                <a:latin typeface="Comic Sans MS" pitchFamily="66" charset="0"/>
              </a:rPr>
              <a:t>3. Representación </a:t>
            </a:r>
            <a:r>
              <a:rPr lang="es-ES" sz="2000" dirty="0" err="1">
                <a:effectLst/>
                <a:latin typeface="Comic Sans MS" pitchFamily="66" charset="0"/>
              </a:rPr>
              <a:t>segmental</a:t>
            </a:r>
            <a:r>
              <a:rPr lang="es-ES" sz="2000" dirty="0">
                <a:effectLst/>
                <a:latin typeface="Comic Sans MS" pitchFamily="66" charset="0"/>
              </a:rPr>
              <a:t> no apropiada</a:t>
            </a:r>
          </a:p>
          <a:p>
            <a:endParaRPr lang="es-ES" dirty="0">
              <a:effectLst/>
              <a:latin typeface="Comic Sans MS" pitchFamily="66" charset="0"/>
            </a:endParaRPr>
          </a:p>
          <a:p>
            <a:r>
              <a:rPr lang="es-ES" sz="2000" dirty="0">
                <a:effectLst/>
                <a:latin typeface="Comic Sans MS" pitchFamily="66" charset="0"/>
              </a:rPr>
              <a:t>4. Dolor referido a órganos somáticos a </a:t>
            </a:r>
            <a:r>
              <a:rPr lang="es-ES" sz="2000" dirty="0" smtClean="0">
                <a:effectLst/>
                <a:latin typeface="Comic Sans MS" pitchFamily="66" charset="0"/>
              </a:rPr>
              <a:t>distancia</a:t>
            </a:r>
          </a:p>
          <a:p>
            <a:endParaRPr lang="es-ES" sz="1000" dirty="0">
              <a:effectLst/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93090" y="6574482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4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915988" y="2060575"/>
            <a:ext cx="2576512" cy="395288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DOLOR ABDOMINAL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6008026" y="908050"/>
            <a:ext cx="2626040" cy="400110"/>
          </a:xfrm>
          <a:prstGeom prst="rect">
            <a:avLst/>
          </a:prstGeom>
          <a:solidFill>
            <a:srgbClr val="E1F2F3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/>
              <a:t>“Motivo de consulta”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6876256" y="1341438"/>
            <a:ext cx="1694695" cy="400110"/>
          </a:xfrm>
          <a:prstGeom prst="rect">
            <a:avLst/>
          </a:prstGeom>
          <a:solidFill>
            <a:srgbClr val="FFE9E9"/>
          </a:solidFill>
          <a:ln w="952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/>
              <a:t>Emergencias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3779838" y="2809875"/>
            <a:ext cx="4608512" cy="2073275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 b="1">
                <a:effectLst/>
              </a:rPr>
              <a:t>“Caja de Pandora”</a:t>
            </a:r>
          </a:p>
          <a:p>
            <a:pPr algn="l"/>
            <a:endParaRPr lang="es-ES" sz="1800" b="1">
              <a:effectLst/>
            </a:endParaRPr>
          </a:p>
          <a:p>
            <a:pPr algn="l"/>
            <a:r>
              <a:rPr lang="es-ES" sz="1800">
                <a:effectLst/>
              </a:rPr>
              <a:t>*  Mal localizado + síntomas autonómicos</a:t>
            </a:r>
          </a:p>
          <a:p>
            <a:pPr algn="l"/>
            <a:endParaRPr lang="es-ES" sz="1000">
              <a:effectLst/>
            </a:endParaRPr>
          </a:p>
          <a:p>
            <a:pPr algn="l"/>
            <a:r>
              <a:rPr lang="es-ES" sz="1800">
                <a:effectLst/>
              </a:rPr>
              <a:t>*  Difuso</a:t>
            </a:r>
          </a:p>
          <a:p>
            <a:pPr algn="l"/>
            <a:endParaRPr lang="es-ES" sz="1000">
              <a:effectLst/>
            </a:endParaRPr>
          </a:p>
          <a:p>
            <a:pPr algn="l"/>
            <a:r>
              <a:rPr lang="es-ES" sz="1800">
                <a:effectLst/>
              </a:rPr>
              <a:t>*  Se refiere a otras áreas somáticas </a:t>
            </a:r>
          </a:p>
          <a:p>
            <a:pPr algn="l"/>
            <a:r>
              <a:rPr lang="es-ES" sz="1800">
                <a:effectLst/>
              </a:rPr>
              <a:t>    a distancia</a:t>
            </a: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4016935" y="2085189"/>
            <a:ext cx="4134466" cy="584775"/>
          </a:xfrm>
          <a:prstGeom prst="rect">
            <a:avLst/>
          </a:prstGeom>
          <a:noFill/>
          <a:ln w="38100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 b="1">
                <a:effectLst/>
              </a:rPr>
              <a:t>Importancia clínica!!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1355725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4798773" y="5373688"/>
            <a:ext cx="1847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 DIFÍCIL…</a:t>
            </a:r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4793274" y="5770563"/>
            <a:ext cx="40238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 smtClean="0">
                <a:effectLst/>
              </a:rPr>
              <a:t>Pero hay la obligación </a:t>
            </a:r>
            <a:r>
              <a:rPr lang="es-ES" sz="2000" dirty="0">
                <a:effectLst/>
              </a:rPr>
              <a:t>de saber…</a:t>
            </a:r>
          </a:p>
        </p:txBody>
      </p:sp>
      <p:pic>
        <p:nvPicPr>
          <p:cNvPr id="31767" name="Picture 23" descr="caja pando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2520950"/>
            <a:ext cx="3024188" cy="24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10429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5364088" y="404813"/>
            <a:ext cx="3168525" cy="400110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1593903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1" dirty="0" smtClean="0">
                <a:effectLst/>
              </a:rPr>
              <a:t>I</a:t>
            </a:r>
            <a:r>
              <a:rPr lang="es-ES" sz="1600" b="1" dirty="0" smtClean="0">
                <a:effectLst/>
              </a:rPr>
              <a:t>3</a:t>
            </a:r>
            <a:r>
              <a:rPr lang="es-ES" sz="2000" b="1" dirty="0" smtClean="0">
                <a:effectLst/>
              </a:rPr>
              <a:t>. </a:t>
            </a:r>
            <a:r>
              <a:rPr lang="es-ES" sz="2000" b="1" dirty="0">
                <a:effectLst/>
              </a:rPr>
              <a:t>DOLOR VISCERAL</a:t>
            </a:r>
          </a:p>
        </p:txBody>
      </p:sp>
      <p:sp>
        <p:nvSpPr>
          <p:cNvPr id="31772" name="Text Box 28"/>
          <p:cNvSpPr txBox="1">
            <a:spLocks noChangeArrowheads="1"/>
          </p:cNvSpPr>
          <p:nvPr/>
        </p:nvSpPr>
        <p:spPr bwMode="auto">
          <a:xfrm>
            <a:off x="708025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9" grpId="0" animBg="1"/>
      <p:bldP spid="31760" grpId="0" animBg="1"/>
      <p:bldP spid="31764" grpId="0"/>
      <p:bldP spid="31765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5868144" y="1124744"/>
            <a:ext cx="2725426" cy="400110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“Motivo de consulta”</a:t>
            </a: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6909753" y="1610445"/>
            <a:ext cx="1694695" cy="400110"/>
          </a:xfrm>
          <a:prstGeom prst="rect">
            <a:avLst/>
          </a:prstGeom>
          <a:solidFill>
            <a:srgbClr val="FFE9E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Emergencias</a:t>
            </a:r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1129937" y="2413000"/>
            <a:ext cx="6811963" cy="1016000"/>
          </a:xfrm>
          <a:prstGeom prst="rect">
            <a:avLst/>
          </a:prstGeom>
          <a:solidFill>
            <a:srgbClr val="CAE4CB"/>
          </a:solidFill>
          <a:ln w="28575">
            <a:solidFill>
              <a:srgbClr val="6FB77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/>
            <a:r>
              <a:rPr lang="es-ES" sz="2000">
                <a:effectLst/>
              </a:rPr>
              <a:t>Una paciente con </a:t>
            </a:r>
            <a:r>
              <a:rPr lang="es-ES" sz="2000" b="1">
                <a:effectLst/>
              </a:rPr>
              <a:t>dolor lumbar</a:t>
            </a:r>
            <a:r>
              <a:rPr lang="es-ES" sz="2000">
                <a:effectLst/>
              </a:rPr>
              <a:t> catalogado como </a:t>
            </a:r>
            <a:r>
              <a:rPr lang="es-ES" sz="2000" b="1">
                <a:effectLst/>
              </a:rPr>
              <a:t>“cólico” </a:t>
            </a:r>
          </a:p>
          <a:p>
            <a:pPr algn="l"/>
            <a:r>
              <a:rPr lang="es-ES" sz="2000">
                <a:effectLst/>
              </a:rPr>
              <a:t>llegó a </a:t>
            </a:r>
            <a:r>
              <a:rPr lang="es-ES" sz="2000" b="1">
                <a:effectLst/>
              </a:rPr>
              <a:t>insuficiencia renal aguda</a:t>
            </a:r>
            <a:r>
              <a:rPr lang="es-ES" sz="2000">
                <a:effectLst/>
              </a:rPr>
              <a:t> por exámenes innecesarios!!</a:t>
            </a:r>
          </a:p>
        </p:txBody>
      </p:sp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1259632" y="3637136"/>
            <a:ext cx="6553200" cy="1016000"/>
          </a:xfrm>
          <a:prstGeom prst="rect">
            <a:avLst/>
          </a:prstGeom>
          <a:solidFill>
            <a:srgbClr val="FFD1E8"/>
          </a:solidFill>
          <a:ln w="28575">
            <a:solidFill>
              <a:srgbClr val="FF898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/>
            <a:r>
              <a:rPr lang="es-ES" sz="2000">
                <a:effectLst/>
              </a:rPr>
              <a:t>Una paciente con </a:t>
            </a:r>
            <a:r>
              <a:rPr lang="es-ES" sz="2000" b="1">
                <a:effectLst/>
              </a:rPr>
              <a:t>dolor retroesternal y de espalda</a:t>
            </a:r>
            <a:r>
              <a:rPr lang="es-ES" sz="2000">
                <a:effectLst/>
              </a:rPr>
              <a:t> catalogado como </a:t>
            </a:r>
            <a:r>
              <a:rPr lang="es-ES" sz="2000" b="1">
                <a:effectLst/>
              </a:rPr>
              <a:t>“gases”</a:t>
            </a:r>
            <a:r>
              <a:rPr lang="es-ES" sz="2000">
                <a:effectLst/>
              </a:rPr>
              <a:t>  tenía un </a:t>
            </a:r>
            <a:r>
              <a:rPr lang="es-ES" sz="2000" b="1">
                <a:effectLst/>
              </a:rPr>
              <a:t>infarto del miocardio</a:t>
            </a:r>
            <a:r>
              <a:rPr lang="es-ES" sz="2000">
                <a:effectLst/>
              </a:rPr>
              <a:t> y </a:t>
            </a:r>
            <a:r>
              <a:rPr lang="es-ES" sz="2000" b="1">
                <a:effectLst/>
              </a:rPr>
              <a:t>NO</a:t>
            </a:r>
            <a:r>
              <a:rPr lang="es-ES" sz="2000">
                <a:effectLst/>
              </a:rPr>
              <a:t> fue tratada a tiempo!!</a:t>
            </a:r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>
            <a:off x="1497337" y="362744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217830" y="4867706"/>
            <a:ext cx="4708340" cy="1369606"/>
          </a:xfrm>
          <a:prstGeom prst="rect">
            <a:avLst/>
          </a:prstGeom>
          <a:solidFill>
            <a:srgbClr val="FFFFAB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endParaRPr lang="es-ES" sz="1000" dirty="0" smtClean="0"/>
          </a:p>
          <a:p>
            <a:r>
              <a:rPr lang="es-ES" sz="3600" dirty="0" smtClean="0"/>
              <a:t>ERRORES MÉDICOS</a:t>
            </a:r>
          </a:p>
          <a:p>
            <a:r>
              <a:rPr lang="es-ES" sz="2800" dirty="0"/>
              <a:t>c</a:t>
            </a:r>
            <a:r>
              <a:rPr lang="es-ES" sz="2800" dirty="0" smtClean="0"/>
              <a:t>on daño a pacientes</a:t>
            </a:r>
          </a:p>
          <a:p>
            <a:endParaRPr lang="es-ES" sz="9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2951654" y="436851"/>
            <a:ext cx="3168525" cy="400110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1" dirty="0" smtClean="0">
                <a:effectLst/>
              </a:rPr>
              <a:t>I</a:t>
            </a:r>
            <a:r>
              <a:rPr lang="es-ES" sz="1600" b="1" dirty="0" smtClean="0">
                <a:effectLst/>
              </a:rPr>
              <a:t>3</a:t>
            </a:r>
            <a:r>
              <a:rPr lang="es-ES" sz="2000" b="1" dirty="0" smtClean="0">
                <a:effectLst/>
              </a:rPr>
              <a:t>. </a:t>
            </a:r>
            <a:r>
              <a:rPr lang="es-ES" sz="2000" b="1" dirty="0">
                <a:effectLst/>
              </a:rPr>
              <a:t>DOLOR VISCERAL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7452320" y="5013176"/>
            <a:ext cx="864096" cy="1080120"/>
            <a:chOff x="7452320" y="5013176"/>
            <a:chExt cx="864096" cy="1080120"/>
          </a:xfrm>
        </p:grpSpPr>
        <p:sp>
          <p:nvSpPr>
            <p:cNvPr id="2" name="1 Elipse"/>
            <p:cNvSpPr/>
            <p:nvPr/>
          </p:nvSpPr>
          <p:spPr bwMode="auto">
            <a:xfrm>
              <a:off x="7452320" y="5013176"/>
              <a:ext cx="864096" cy="1080120"/>
            </a:xfrm>
            <a:prstGeom prst="ellipse">
              <a:avLst/>
            </a:prstGeom>
            <a:solidFill>
              <a:srgbClr val="C5F1AD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V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+  +</a:t>
              </a:r>
            </a:p>
          </p:txBody>
        </p:sp>
        <p:sp>
          <p:nvSpPr>
            <p:cNvPr id="4" name="3 Forma libre"/>
            <p:cNvSpPr/>
            <p:nvPr/>
          </p:nvSpPr>
          <p:spPr>
            <a:xfrm>
              <a:off x="7625288" y="5618192"/>
              <a:ext cx="518160" cy="259080"/>
            </a:xfrm>
            <a:custGeom>
              <a:avLst/>
              <a:gdLst>
                <a:gd name="connsiteX0" fmla="*/ 0 w 518160"/>
                <a:gd name="connsiteY0" fmla="*/ 259080 h 259080"/>
                <a:gd name="connsiteX1" fmla="*/ 15240 w 518160"/>
                <a:gd name="connsiteY1" fmla="*/ 182880 h 259080"/>
                <a:gd name="connsiteX2" fmla="*/ 106680 w 518160"/>
                <a:gd name="connsiteY2" fmla="*/ 91440 h 259080"/>
                <a:gd name="connsiteX3" fmla="*/ 152400 w 518160"/>
                <a:gd name="connsiteY3" fmla="*/ 45720 h 259080"/>
                <a:gd name="connsiteX4" fmla="*/ 243840 w 518160"/>
                <a:gd name="connsiteY4" fmla="*/ 0 h 259080"/>
                <a:gd name="connsiteX5" fmla="*/ 441960 w 518160"/>
                <a:gd name="connsiteY5" fmla="*/ 45720 h 259080"/>
                <a:gd name="connsiteX6" fmla="*/ 472440 w 518160"/>
                <a:gd name="connsiteY6" fmla="*/ 137160 h 259080"/>
                <a:gd name="connsiteX7" fmla="*/ 502920 w 518160"/>
                <a:gd name="connsiteY7" fmla="*/ 198120 h 259080"/>
                <a:gd name="connsiteX8" fmla="*/ 518160 w 518160"/>
                <a:gd name="connsiteY8" fmla="*/ 24384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" h="259080">
                  <a:moveTo>
                    <a:pt x="0" y="259080"/>
                  </a:moveTo>
                  <a:cubicBezTo>
                    <a:pt x="5080" y="233680"/>
                    <a:pt x="1333" y="204733"/>
                    <a:pt x="15240" y="182880"/>
                  </a:cubicBezTo>
                  <a:cubicBezTo>
                    <a:pt x="38382" y="146514"/>
                    <a:pt x="76200" y="121920"/>
                    <a:pt x="106680" y="91440"/>
                  </a:cubicBezTo>
                  <a:cubicBezTo>
                    <a:pt x="121920" y="76200"/>
                    <a:pt x="131953" y="52536"/>
                    <a:pt x="152400" y="45720"/>
                  </a:cubicBezTo>
                  <a:cubicBezTo>
                    <a:pt x="215496" y="24688"/>
                    <a:pt x="184754" y="39391"/>
                    <a:pt x="243840" y="0"/>
                  </a:cubicBezTo>
                  <a:cubicBezTo>
                    <a:pt x="261498" y="1766"/>
                    <a:pt x="408640" y="-7591"/>
                    <a:pt x="441960" y="45720"/>
                  </a:cubicBezTo>
                  <a:cubicBezTo>
                    <a:pt x="458988" y="72965"/>
                    <a:pt x="458072" y="108423"/>
                    <a:pt x="472440" y="137160"/>
                  </a:cubicBezTo>
                  <a:cubicBezTo>
                    <a:pt x="482600" y="157480"/>
                    <a:pt x="493971" y="177238"/>
                    <a:pt x="502920" y="198120"/>
                  </a:cubicBezTo>
                  <a:cubicBezTo>
                    <a:pt x="509248" y="212885"/>
                    <a:pt x="518160" y="243840"/>
                    <a:pt x="518160" y="243840"/>
                  </a:cubicBezTo>
                </a:path>
              </a:pathLst>
            </a:custGeom>
            <a:ln w="28575">
              <a:solidFill>
                <a:schemeClr val="tx1"/>
              </a:solidFill>
              <a:prstDash val="soli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VE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BAD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1" grpId="0" animBg="1"/>
      <p:bldP spid="105481" grpId="1" animBg="1"/>
      <p:bldP spid="105482" grpId="0" animBg="1"/>
      <p:bldP spid="11" grpId="1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 descr="fig3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617663"/>
            <a:ext cx="5229225" cy="362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1189038" y="4940300"/>
            <a:ext cx="18716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684213" y="3789363"/>
            <a:ext cx="4318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1765300" y="1773238"/>
            <a:ext cx="15113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3421063" y="4076700"/>
            <a:ext cx="15843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973138" y="5013325"/>
            <a:ext cx="19510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Minutos a horas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068763" y="3844925"/>
            <a:ext cx="1920875" cy="485775"/>
          </a:xfrm>
          <a:prstGeom prst="rect">
            <a:avLst/>
          </a:prstGeom>
          <a:solidFill>
            <a:srgbClr val="FFD1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/>
              </a:rPr>
              <a:t>Dolor cólico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 rot="16200000">
            <a:off x="208756" y="3904457"/>
            <a:ext cx="1317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>
                <a:effectLst/>
              </a:rPr>
              <a:t>severidad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1765300" y="1773238"/>
            <a:ext cx="19192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Dolor constante</a:t>
            </a:r>
          </a:p>
        </p:txBody>
      </p:sp>
      <p:pic>
        <p:nvPicPr>
          <p:cNvPr id="51217" name="Picture 17" descr="stomacheach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2636838"/>
            <a:ext cx="21145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8" name="Line 18"/>
          <p:cNvSpPr>
            <a:spLocks noChangeShapeType="1"/>
          </p:cNvSpPr>
          <p:nvPr/>
        </p:nvSpPr>
        <p:spPr bwMode="auto">
          <a:xfrm flipH="1" flipV="1">
            <a:off x="6661150" y="4005263"/>
            <a:ext cx="215900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 flipH="1">
            <a:off x="6589713" y="4221163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 flipH="1">
            <a:off x="6732588" y="4365625"/>
            <a:ext cx="144462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827088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1139825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5364088" y="404813"/>
            <a:ext cx="3168525" cy="400110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1593903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1" dirty="0" smtClean="0">
                <a:effectLst/>
              </a:rPr>
              <a:t>I</a:t>
            </a:r>
            <a:r>
              <a:rPr lang="es-ES" sz="1600" b="1" dirty="0" smtClean="0">
                <a:effectLst/>
              </a:rPr>
              <a:t>3</a:t>
            </a:r>
            <a:r>
              <a:rPr lang="es-ES" sz="2000" b="1" dirty="0" smtClean="0">
                <a:effectLst/>
              </a:rPr>
              <a:t>. </a:t>
            </a:r>
            <a:r>
              <a:rPr lang="es-ES" sz="2000" b="1" dirty="0">
                <a:effectLst/>
              </a:rPr>
              <a:t>DOLOR VISCERAL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5724525" y="549275"/>
            <a:ext cx="2613025" cy="485775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/>
              </a:rPr>
              <a:t>DOLOR CÓLICO</a:t>
            </a: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5749768" y="1162050"/>
            <a:ext cx="2626040" cy="400110"/>
          </a:xfrm>
          <a:prstGeom prst="rect">
            <a:avLst/>
          </a:prstGeom>
          <a:solidFill>
            <a:srgbClr val="E1F2F3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effectLst/>
              </a:rPr>
              <a:t>“Motivo de consulta”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11160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grpSp>
        <p:nvGrpSpPr>
          <p:cNvPr id="62476" name="Group 12"/>
          <p:cNvGrpSpPr>
            <a:grpSpLocks/>
          </p:cNvGrpSpPr>
          <p:nvPr/>
        </p:nvGrpSpPr>
        <p:grpSpPr bwMode="auto">
          <a:xfrm>
            <a:off x="2843213" y="2060575"/>
            <a:ext cx="4968875" cy="3846513"/>
            <a:chOff x="1927" y="1344"/>
            <a:chExt cx="3008" cy="2423"/>
          </a:xfrm>
        </p:grpSpPr>
        <p:pic>
          <p:nvPicPr>
            <p:cNvPr id="62466" name="Picture 2" descr="img18"/>
            <p:cNvPicPr>
              <a:picLocks noChangeAspect="1" noChangeArrowheads="1"/>
            </p:cNvPicPr>
            <p:nvPr/>
          </p:nvPicPr>
          <p:blipFill>
            <a:blip r:embed="rId2">
              <a:lum bright="-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39" t="19333" r="1866" b="32974"/>
            <a:stretch>
              <a:fillRect/>
            </a:stretch>
          </p:blipFill>
          <p:spPr bwMode="auto">
            <a:xfrm>
              <a:off x="2018" y="1389"/>
              <a:ext cx="2917" cy="2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2475" name="Rectangle 11"/>
            <p:cNvSpPr>
              <a:spLocks noChangeArrowheads="1"/>
            </p:cNvSpPr>
            <p:nvPr/>
          </p:nvSpPr>
          <p:spPr bwMode="auto">
            <a:xfrm>
              <a:off x="1927" y="1344"/>
              <a:ext cx="1225" cy="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1042988" y="1676400"/>
            <a:ext cx="3641725" cy="243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1800" dirty="0">
                <a:effectLst/>
              </a:rPr>
              <a:t> </a:t>
            </a:r>
            <a:r>
              <a:rPr lang="es-ES_tradnl" sz="2000" dirty="0">
                <a:effectLst/>
              </a:rPr>
              <a:t>Cíclico</a:t>
            </a: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endParaRPr lang="es-ES_tradnl" sz="1000" dirty="0">
              <a:effectLst/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1800" dirty="0">
                <a:effectLst/>
              </a:rPr>
              <a:t> </a:t>
            </a:r>
            <a:r>
              <a:rPr lang="es-ES_tradnl" sz="2000" dirty="0">
                <a:effectLst/>
              </a:rPr>
              <a:t>Contracciones violentas</a:t>
            </a:r>
          </a:p>
          <a:p>
            <a:pPr algn="l">
              <a:buClr>
                <a:srgbClr val="FF0000"/>
              </a:buClr>
              <a:buSzPct val="150000"/>
            </a:pPr>
            <a:r>
              <a:rPr lang="es-ES_tradnl" sz="2000" dirty="0">
                <a:effectLst/>
              </a:rPr>
              <a:t>   de víscera hueca</a:t>
            </a:r>
          </a:p>
          <a:p>
            <a:pPr algn="l">
              <a:buClr>
                <a:srgbClr val="FF0000"/>
              </a:buClr>
              <a:buSzPct val="150000"/>
            </a:pPr>
            <a:endParaRPr lang="es-ES_tradnl" sz="1000" dirty="0">
              <a:effectLst/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000" dirty="0">
                <a:effectLst/>
              </a:rPr>
              <a:t> Por obstrucción o irritación</a:t>
            </a:r>
          </a:p>
          <a:p>
            <a:pPr algn="l"/>
            <a:r>
              <a:rPr lang="es-ES_tradnl" sz="1800" dirty="0">
                <a:effectLst/>
              </a:rPr>
              <a:t>     </a:t>
            </a:r>
            <a:r>
              <a:rPr lang="es-ES_tradnl" sz="1800" dirty="0" smtClean="0">
                <a:effectLst/>
              </a:rPr>
              <a:t>Intestino</a:t>
            </a:r>
            <a:endParaRPr lang="es-ES_tradnl" sz="1800" dirty="0">
              <a:effectLst/>
            </a:endParaRPr>
          </a:p>
          <a:p>
            <a:pPr algn="l"/>
            <a:r>
              <a:rPr lang="es-ES_tradnl" sz="1800" dirty="0">
                <a:effectLst/>
              </a:rPr>
              <a:t>     Vesícula, vías biliares</a:t>
            </a:r>
          </a:p>
          <a:p>
            <a:pPr algn="l"/>
            <a:r>
              <a:rPr lang="es-ES_tradnl" sz="1800" dirty="0">
                <a:effectLst/>
              </a:rPr>
              <a:t>     Vías urinarias</a:t>
            </a: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1476375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2479" name="Oval 15" descr="Mármol verde"/>
          <p:cNvSpPr>
            <a:spLocks noChangeArrowheads="1"/>
          </p:cNvSpPr>
          <p:nvPr/>
        </p:nvSpPr>
        <p:spPr bwMode="auto">
          <a:xfrm>
            <a:off x="5148263" y="2420938"/>
            <a:ext cx="503237" cy="720725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2014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img1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3" t="39226" r="1866" b="32748"/>
          <a:stretch>
            <a:fillRect/>
          </a:stretch>
        </p:blipFill>
        <p:spPr>
          <a:xfrm>
            <a:off x="2700338" y="1773238"/>
            <a:ext cx="5759450" cy="2016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755650" y="0"/>
            <a:ext cx="4176713" cy="620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6443663" y="549275"/>
            <a:ext cx="2011362" cy="395288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DOLOR CÓLICO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6227763" y="1052513"/>
            <a:ext cx="2230437" cy="365125"/>
          </a:xfrm>
          <a:prstGeom prst="rect">
            <a:avLst/>
          </a:prstGeom>
          <a:solidFill>
            <a:srgbClr val="E1F2F3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“Motivo de consulta”</a:t>
            </a:r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604838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131081" name="Picture 9" descr="stomachache"/>
          <p:cNvPicPr>
            <a:picLocks noChangeAspect="1" noChangeArrowheads="1"/>
          </p:cNvPicPr>
          <p:nvPr/>
        </p:nvPicPr>
        <p:blipFill>
          <a:blip r:embed="rId3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2938"/>
            <a:ext cx="1728787" cy="151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082" name="Text Box 10"/>
          <p:cNvSpPr txBox="1">
            <a:spLocks noChangeArrowheads="1"/>
          </p:cNvSpPr>
          <p:nvPr/>
        </p:nvSpPr>
        <p:spPr bwMode="auto">
          <a:xfrm>
            <a:off x="2987675" y="3933825"/>
            <a:ext cx="4833938" cy="16144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/>
              </a:rPr>
              <a:t>Apreciado en base a:</a:t>
            </a:r>
          </a:p>
          <a:p>
            <a:endParaRPr lang="es-ES_tradnl" sz="1000">
              <a:effectLst/>
            </a:endParaRPr>
          </a:p>
          <a:p>
            <a:r>
              <a:rPr lang="es-ES_tradnl" sz="1800">
                <a:effectLst/>
              </a:rPr>
              <a:t>“Distribución segmental del simpático</a:t>
            </a:r>
          </a:p>
          <a:p>
            <a:r>
              <a:rPr lang="es-ES_tradnl" sz="1800">
                <a:effectLst/>
              </a:rPr>
              <a:t>con inversión de la dirección de conducción”</a:t>
            </a:r>
          </a:p>
          <a:p>
            <a:endParaRPr lang="es-ES_tradnl" sz="1400">
              <a:effectLst/>
            </a:endParaRPr>
          </a:p>
          <a:p>
            <a:r>
              <a:rPr lang="es-ES_tradnl" sz="2000">
                <a:effectLst/>
              </a:rPr>
              <a:t>-Regla de los Dermatomas-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6" name="Picture 4" descr="dermatomas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" r="1161"/>
          <a:stretch>
            <a:fillRect/>
          </a:stretch>
        </p:blipFill>
        <p:spPr bwMode="auto">
          <a:xfrm>
            <a:off x="971550" y="1198563"/>
            <a:ext cx="7315200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900113" y="765175"/>
            <a:ext cx="42259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Distribución segmentaria corporal</a:t>
            </a:r>
          </a:p>
        </p:txBody>
      </p:sp>
      <p:sp>
        <p:nvSpPr>
          <p:cNvPr id="146441" name="Rectangle 9"/>
          <p:cNvSpPr>
            <a:spLocks noChangeArrowheads="1"/>
          </p:cNvSpPr>
          <p:nvPr/>
        </p:nvSpPr>
        <p:spPr bwMode="auto">
          <a:xfrm>
            <a:off x="5580063" y="4532313"/>
            <a:ext cx="8636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2" name="Text Box 10"/>
          <p:cNvSpPr txBox="1">
            <a:spLocks noChangeArrowheads="1"/>
          </p:cNvSpPr>
          <p:nvPr/>
        </p:nvSpPr>
        <p:spPr bwMode="auto">
          <a:xfrm>
            <a:off x="5076825" y="4291013"/>
            <a:ext cx="15414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/>
              </a:rPr>
              <a:t>área piel con </a:t>
            </a:r>
          </a:p>
          <a:p>
            <a:pPr algn="l"/>
            <a:r>
              <a:rPr lang="es-ES_tradnl" sz="1600" b="1">
                <a:effectLst/>
              </a:rPr>
              <a:t>partes de 3 </a:t>
            </a:r>
          </a:p>
          <a:p>
            <a:pPr algn="l"/>
            <a:r>
              <a:rPr lang="es-ES_tradnl" sz="1600" b="1">
                <a:effectLst/>
              </a:rPr>
              <a:t>dermatomas</a:t>
            </a:r>
          </a:p>
        </p:txBody>
      </p:sp>
      <p:sp>
        <p:nvSpPr>
          <p:cNvPr id="146443" name="Rectangle 11"/>
          <p:cNvSpPr>
            <a:spLocks noChangeArrowheads="1"/>
          </p:cNvSpPr>
          <p:nvPr/>
        </p:nvSpPr>
        <p:spPr bwMode="auto">
          <a:xfrm>
            <a:off x="7235825" y="3524250"/>
            <a:ext cx="720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4" name="Text Box 12"/>
          <p:cNvSpPr txBox="1">
            <a:spLocks noChangeArrowheads="1"/>
          </p:cNvSpPr>
          <p:nvPr/>
        </p:nvSpPr>
        <p:spPr bwMode="auto">
          <a:xfrm>
            <a:off x="7154863" y="3643313"/>
            <a:ext cx="1489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N. periférico</a:t>
            </a:r>
          </a:p>
        </p:txBody>
      </p:sp>
      <p:sp>
        <p:nvSpPr>
          <p:cNvPr id="146445" name="Rectangle 13"/>
          <p:cNvSpPr>
            <a:spLocks noChangeArrowheads="1"/>
          </p:cNvSpPr>
          <p:nvPr/>
        </p:nvSpPr>
        <p:spPr bwMode="auto">
          <a:xfrm>
            <a:off x="7164388" y="1652588"/>
            <a:ext cx="7921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6" name="Rectangle 14"/>
          <p:cNvSpPr>
            <a:spLocks noChangeArrowheads="1"/>
          </p:cNvSpPr>
          <p:nvPr/>
        </p:nvSpPr>
        <p:spPr bwMode="auto">
          <a:xfrm>
            <a:off x="6156325" y="17240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7" name="Text Box 15"/>
          <p:cNvSpPr txBox="1">
            <a:spLocks noChangeArrowheads="1"/>
          </p:cNvSpPr>
          <p:nvPr/>
        </p:nvSpPr>
        <p:spPr bwMode="auto">
          <a:xfrm>
            <a:off x="6049963" y="1482725"/>
            <a:ext cx="774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/>
              </a:rPr>
              <a:t>Raíz </a:t>
            </a:r>
          </a:p>
          <a:p>
            <a:r>
              <a:rPr lang="es-ES_tradnl" sz="1600" b="1">
                <a:effectLst/>
              </a:rPr>
              <a:t>dorsal</a:t>
            </a:r>
          </a:p>
        </p:txBody>
      </p:sp>
      <p:sp>
        <p:nvSpPr>
          <p:cNvPr id="146448" name="Rectangle 16"/>
          <p:cNvSpPr>
            <a:spLocks noChangeArrowheads="1"/>
          </p:cNvSpPr>
          <p:nvPr/>
        </p:nvSpPr>
        <p:spPr bwMode="auto">
          <a:xfrm>
            <a:off x="900113" y="1292225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9" name="Rectangle 17"/>
          <p:cNvSpPr>
            <a:spLocks noChangeArrowheads="1"/>
          </p:cNvSpPr>
          <p:nvPr/>
        </p:nvSpPr>
        <p:spPr bwMode="auto">
          <a:xfrm>
            <a:off x="2484438" y="1220788"/>
            <a:ext cx="3587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50" name="Rectangle 18"/>
          <p:cNvSpPr>
            <a:spLocks noChangeArrowheads="1"/>
          </p:cNvSpPr>
          <p:nvPr/>
        </p:nvSpPr>
        <p:spPr bwMode="auto">
          <a:xfrm>
            <a:off x="6011863" y="1220788"/>
            <a:ext cx="4318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51" name="Rectangle 19"/>
          <p:cNvSpPr>
            <a:spLocks noChangeArrowheads="1"/>
          </p:cNvSpPr>
          <p:nvPr/>
        </p:nvSpPr>
        <p:spPr bwMode="auto">
          <a:xfrm>
            <a:off x="7380288" y="2876550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52" name="Rectangle 20"/>
          <p:cNvSpPr>
            <a:spLocks noChangeArrowheads="1"/>
          </p:cNvSpPr>
          <p:nvPr/>
        </p:nvSpPr>
        <p:spPr bwMode="auto">
          <a:xfrm>
            <a:off x="2555875" y="1652588"/>
            <a:ext cx="316865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40" name="Oval 8"/>
          <p:cNvSpPr>
            <a:spLocks noChangeArrowheads="1"/>
          </p:cNvSpPr>
          <p:nvPr/>
        </p:nvSpPr>
        <p:spPr bwMode="auto">
          <a:xfrm>
            <a:off x="3276600" y="1868488"/>
            <a:ext cx="1511300" cy="15843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54" name="Text Box 22"/>
          <p:cNvSpPr txBox="1">
            <a:spLocks noChangeArrowheads="1"/>
          </p:cNvSpPr>
          <p:nvPr/>
        </p:nvSpPr>
        <p:spPr bwMode="auto">
          <a:xfrm>
            <a:off x="2987675" y="1460500"/>
            <a:ext cx="827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lumbar</a:t>
            </a:r>
          </a:p>
        </p:txBody>
      </p:sp>
      <p:sp>
        <p:nvSpPr>
          <p:cNvPr id="146456" name="Text Box 24"/>
          <p:cNvSpPr txBox="1">
            <a:spLocks noChangeArrowheads="1"/>
          </p:cNvSpPr>
          <p:nvPr/>
        </p:nvSpPr>
        <p:spPr bwMode="auto">
          <a:xfrm>
            <a:off x="2411413" y="1460500"/>
            <a:ext cx="695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sacra</a:t>
            </a:r>
          </a:p>
        </p:txBody>
      </p:sp>
      <p:sp>
        <p:nvSpPr>
          <p:cNvPr id="146457" name="Text Box 25"/>
          <p:cNvSpPr txBox="1">
            <a:spLocks noChangeArrowheads="1"/>
          </p:cNvSpPr>
          <p:nvPr/>
        </p:nvSpPr>
        <p:spPr bwMode="auto">
          <a:xfrm>
            <a:off x="3756025" y="1460500"/>
            <a:ext cx="960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torácica</a:t>
            </a:r>
          </a:p>
        </p:txBody>
      </p:sp>
      <p:sp>
        <p:nvSpPr>
          <p:cNvPr id="146459" name="Text Box 27"/>
          <p:cNvSpPr txBox="1">
            <a:spLocks noChangeArrowheads="1"/>
          </p:cNvSpPr>
          <p:nvPr/>
        </p:nvSpPr>
        <p:spPr bwMode="auto">
          <a:xfrm>
            <a:off x="4787900" y="1460500"/>
            <a:ext cx="919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cervical</a:t>
            </a:r>
          </a:p>
        </p:txBody>
      </p:sp>
      <p:sp>
        <p:nvSpPr>
          <p:cNvPr id="146460" name="Rectangle 28"/>
          <p:cNvSpPr>
            <a:spLocks noChangeArrowheads="1"/>
          </p:cNvSpPr>
          <p:nvPr/>
        </p:nvSpPr>
        <p:spPr bwMode="auto">
          <a:xfrm>
            <a:off x="1763713" y="2805113"/>
            <a:ext cx="504825" cy="2951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61" name="Text Box 29"/>
          <p:cNvSpPr txBox="1">
            <a:spLocks noChangeArrowheads="1"/>
          </p:cNvSpPr>
          <p:nvPr/>
        </p:nvSpPr>
        <p:spPr bwMode="auto">
          <a:xfrm>
            <a:off x="1692275" y="2805113"/>
            <a:ext cx="919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cervical</a:t>
            </a:r>
          </a:p>
        </p:txBody>
      </p:sp>
      <p:sp>
        <p:nvSpPr>
          <p:cNvPr id="146462" name="Text Box 30"/>
          <p:cNvSpPr txBox="1">
            <a:spLocks noChangeArrowheads="1"/>
          </p:cNvSpPr>
          <p:nvPr/>
        </p:nvSpPr>
        <p:spPr bwMode="auto">
          <a:xfrm>
            <a:off x="1692275" y="3884613"/>
            <a:ext cx="960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torácica</a:t>
            </a:r>
          </a:p>
        </p:txBody>
      </p:sp>
      <p:sp>
        <p:nvSpPr>
          <p:cNvPr id="146463" name="Text Box 31"/>
          <p:cNvSpPr txBox="1">
            <a:spLocks noChangeArrowheads="1"/>
          </p:cNvSpPr>
          <p:nvPr/>
        </p:nvSpPr>
        <p:spPr bwMode="auto">
          <a:xfrm>
            <a:off x="1692275" y="4748213"/>
            <a:ext cx="827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lumbar</a:t>
            </a:r>
          </a:p>
        </p:txBody>
      </p:sp>
      <p:sp>
        <p:nvSpPr>
          <p:cNvPr id="146464" name="Text Box 32"/>
          <p:cNvSpPr txBox="1">
            <a:spLocks noChangeArrowheads="1"/>
          </p:cNvSpPr>
          <p:nvPr/>
        </p:nvSpPr>
        <p:spPr bwMode="auto">
          <a:xfrm>
            <a:off x="1692275" y="5419725"/>
            <a:ext cx="695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sacra</a:t>
            </a:r>
          </a:p>
        </p:txBody>
      </p:sp>
      <p:sp>
        <p:nvSpPr>
          <p:cNvPr id="146439" name="Oval 7"/>
          <p:cNvSpPr>
            <a:spLocks noChangeArrowheads="1"/>
          </p:cNvSpPr>
          <p:nvPr/>
        </p:nvSpPr>
        <p:spPr bwMode="auto">
          <a:xfrm>
            <a:off x="900113" y="3308350"/>
            <a:ext cx="1296987" cy="14398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6465" name="Text Box 33"/>
          <p:cNvSpPr txBox="1">
            <a:spLocks noChangeArrowheads="1"/>
          </p:cNvSpPr>
          <p:nvPr/>
        </p:nvSpPr>
        <p:spPr bwMode="auto">
          <a:xfrm>
            <a:off x="6948488" y="549275"/>
            <a:ext cx="1677062" cy="584775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I3.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DOLOR</a:t>
            </a:r>
          </a:p>
          <a:p>
            <a:pPr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VISCERAL</a:t>
            </a: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7920196" y="5116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0" grpId="0" animBg="1"/>
      <p:bldP spid="146440" grpId="1" animBg="1"/>
      <p:bldP spid="146439" grpId="0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Text Box 3"/>
          <p:cNvSpPr txBox="1">
            <a:spLocks noChangeArrowheads="1"/>
          </p:cNvSpPr>
          <p:nvPr/>
        </p:nvSpPr>
        <p:spPr bwMode="auto">
          <a:xfrm>
            <a:off x="1403350" y="1647825"/>
            <a:ext cx="2016125" cy="850900"/>
          </a:xfrm>
          <a:prstGeom prst="rect">
            <a:avLst/>
          </a:prstGeom>
          <a:solidFill>
            <a:srgbClr val="6BA7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400" b="1">
                <a:effectLst/>
              </a:rPr>
              <a:t>SISTEMA NERVIOSO</a:t>
            </a:r>
          </a:p>
        </p:txBody>
      </p:sp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5364163" y="1647825"/>
            <a:ext cx="2160587" cy="850900"/>
          </a:xfrm>
          <a:prstGeom prst="rect">
            <a:avLst/>
          </a:prstGeom>
          <a:solidFill>
            <a:srgbClr val="EAD5FF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400" b="1">
                <a:effectLst/>
              </a:rPr>
              <a:t>SISTEMA </a:t>
            </a:r>
          </a:p>
          <a:p>
            <a:pPr algn="l"/>
            <a:r>
              <a:rPr lang="es-ES" sz="2400" b="1">
                <a:effectLst/>
              </a:rPr>
              <a:t>ENDOCRINO</a:t>
            </a:r>
          </a:p>
        </p:txBody>
      </p:sp>
      <p:sp>
        <p:nvSpPr>
          <p:cNvPr id="235525" name="Text Box 5"/>
          <p:cNvSpPr txBox="1">
            <a:spLocks noChangeArrowheads="1"/>
          </p:cNvSpPr>
          <p:nvPr/>
        </p:nvSpPr>
        <p:spPr bwMode="auto">
          <a:xfrm>
            <a:off x="3048994" y="3713897"/>
            <a:ext cx="3044423" cy="830997"/>
          </a:xfrm>
          <a:prstGeom prst="rect">
            <a:avLst/>
          </a:prstGeom>
          <a:solidFill>
            <a:srgbClr val="FFBFEE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b="1">
                <a:effectLst/>
              </a:rPr>
              <a:t>Muchos mensajeros</a:t>
            </a:r>
          </a:p>
          <a:p>
            <a:pPr algn="l"/>
            <a:r>
              <a:rPr lang="es-MX" sz="2400" b="1">
                <a:effectLst/>
              </a:rPr>
              <a:t>Muchos receptores</a:t>
            </a:r>
          </a:p>
        </p:txBody>
      </p: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2455863" y="5248275"/>
            <a:ext cx="4230687" cy="557213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sp>
        <p:nvSpPr>
          <p:cNvPr id="235527" name="AutoShape 7"/>
          <p:cNvSpPr>
            <a:spLocks noChangeArrowheads="1"/>
          </p:cNvSpPr>
          <p:nvPr/>
        </p:nvSpPr>
        <p:spPr bwMode="auto">
          <a:xfrm>
            <a:off x="6019346" y="2887662"/>
            <a:ext cx="431800" cy="936625"/>
          </a:xfrm>
          <a:prstGeom prst="curvedLeftArrow">
            <a:avLst>
              <a:gd name="adj1" fmla="val 43382"/>
              <a:gd name="adj2" fmla="val 8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8" name="AutoShape 8"/>
          <p:cNvSpPr>
            <a:spLocks noChangeArrowheads="1"/>
          </p:cNvSpPr>
          <p:nvPr/>
        </p:nvSpPr>
        <p:spPr bwMode="auto">
          <a:xfrm>
            <a:off x="2559050" y="2960687"/>
            <a:ext cx="647700" cy="863600"/>
          </a:xfrm>
          <a:prstGeom prst="curvedRightArrow">
            <a:avLst>
              <a:gd name="adj1" fmla="val 26667"/>
              <a:gd name="adj2" fmla="val 5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9" name="AutoShape 9"/>
          <p:cNvSpPr>
            <a:spLocks noChangeArrowheads="1"/>
          </p:cNvSpPr>
          <p:nvPr/>
        </p:nvSpPr>
        <p:spPr bwMode="auto">
          <a:xfrm>
            <a:off x="4429125" y="4544895"/>
            <a:ext cx="287338" cy="631944"/>
          </a:xfrm>
          <a:prstGeom prst="downArrow">
            <a:avLst>
              <a:gd name="adj1" fmla="val 50000"/>
              <a:gd name="adj2" fmla="val 43923"/>
            </a:avLst>
          </a:prstGeom>
          <a:solidFill>
            <a:srgbClr val="FF216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0" name="Text Box 10"/>
          <p:cNvSpPr txBox="1">
            <a:spLocks noChangeArrowheads="1"/>
          </p:cNvSpPr>
          <p:nvPr/>
        </p:nvSpPr>
        <p:spPr bwMode="auto">
          <a:xfrm>
            <a:off x="827088" y="11430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1116013" y="11430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35534" name="Picture 14" descr="growing-neurons-36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22" r="22145" b="22925"/>
          <a:stretch>
            <a:fillRect/>
          </a:stretch>
        </p:blipFill>
        <p:spPr bwMode="auto">
          <a:xfrm>
            <a:off x="900113" y="2584450"/>
            <a:ext cx="1658937" cy="25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35" name="Picture 15" descr="endocrinocitro"/>
          <p:cNvPicPr>
            <a:picLocks noChangeAspect="1" noChangeArrowheads="1"/>
          </p:cNvPicPr>
          <p:nvPr/>
        </p:nvPicPr>
        <p:blipFill>
          <a:blip r:embed="rId3">
            <a:lum bright="-12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582863"/>
            <a:ext cx="1717675" cy="2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948488" y="549275"/>
            <a:ext cx="1560512" cy="650875"/>
          </a:xfrm>
          <a:prstGeom prst="rect">
            <a:avLst/>
          </a:prstGeom>
          <a:solidFill>
            <a:srgbClr val="82C7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</a:t>
            </a:r>
          </a:p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GI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 animBg="1"/>
      <p:bldP spid="235524" grpId="0" animBg="1"/>
      <p:bldP spid="235525" grpId="0" animBg="1"/>
      <p:bldP spid="235526" grpId="0" animBg="1"/>
      <p:bldP spid="235527" grpId="0" animBg="1"/>
      <p:bldP spid="235528" grpId="0" animBg="1"/>
      <p:bldP spid="235529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3746500" y="2852738"/>
            <a:ext cx="10080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3602038" y="1844675"/>
            <a:ext cx="2159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3602038" y="2852738"/>
            <a:ext cx="1428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1485900" y="2060575"/>
            <a:ext cx="233203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Infarto vs. esofagitis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1482725" y="3092450"/>
            <a:ext cx="22018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Infarto vs. gastritis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1476375" y="4365625"/>
            <a:ext cx="191293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Infarto vs. gases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250825" y="260350"/>
            <a:ext cx="479425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540321" y="260350"/>
            <a:ext cx="1223367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8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691680" y="859065"/>
            <a:ext cx="1254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DOLOR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3800840" y="853430"/>
            <a:ext cx="15632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VÍSCERA</a:t>
            </a:r>
            <a:endParaRPr lang="es-E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6553200" y="1341438"/>
            <a:ext cx="12954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789" name="Text Box 21"/>
          <p:cNvSpPr txBox="1">
            <a:spLocks noChangeArrowheads="1"/>
          </p:cNvSpPr>
          <p:nvPr/>
        </p:nvSpPr>
        <p:spPr bwMode="auto">
          <a:xfrm>
            <a:off x="5862587" y="732972"/>
            <a:ext cx="23098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REPRESENTACIÓN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SEGMENTAL</a:t>
            </a:r>
          </a:p>
        </p:txBody>
      </p:sp>
      <p:sp>
        <p:nvSpPr>
          <p:cNvPr id="32791" name="Line 23"/>
          <p:cNvSpPr>
            <a:spLocks noChangeShapeType="1"/>
          </p:cNvSpPr>
          <p:nvPr/>
        </p:nvSpPr>
        <p:spPr bwMode="auto">
          <a:xfrm>
            <a:off x="1187450" y="1412875"/>
            <a:ext cx="7129463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2792" name="Line 24"/>
          <p:cNvSpPr>
            <a:spLocks noChangeShapeType="1"/>
          </p:cNvSpPr>
          <p:nvPr/>
        </p:nvSpPr>
        <p:spPr bwMode="auto">
          <a:xfrm>
            <a:off x="1152525" y="765175"/>
            <a:ext cx="7129463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2793" name="Line 25"/>
          <p:cNvSpPr>
            <a:spLocks noChangeShapeType="1"/>
          </p:cNvSpPr>
          <p:nvPr/>
        </p:nvSpPr>
        <p:spPr bwMode="auto">
          <a:xfrm>
            <a:off x="1152525" y="1412875"/>
            <a:ext cx="7129463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2794" name="Line 26"/>
          <p:cNvSpPr>
            <a:spLocks noChangeShapeType="1"/>
          </p:cNvSpPr>
          <p:nvPr/>
        </p:nvSpPr>
        <p:spPr bwMode="auto">
          <a:xfrm>
            <a:off x="1006475" y="6308725"/>
            <a:ext cx="7453313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1196975" y="1484313"/>
            <a:ext cx="6985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20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Retroesternal</a:t>
            </a:r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</a:t>
            </a:r>
            <a:r>
              <a:rPr lang="es-ES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Esófago           N</a:t>
            </a:r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cardíacos T1-T4</a:t>
            </a:r>
          </a:p>
          <a:p>
            <a:r>
              <a:rPr lang="es-ES" sz="20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                         </a:t>
            </a:r>
            <a:r>
              <a:rPr lang="es-ES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Corazón  </a:t>
            </a:r>
            <a:endParaRPr lang="es-ES" sz="2000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2798" name="Text Box 30"/>
          <p:cNvSpPr txBox="1">
            <a:spLocks noChangeArrowheads="1"/>
          </p:cNvSpPr>
          <p:nvPr/>
        </p:nvSpPr>
        <p:spPr bwMode="auto">
          <a:xfrm>
            <a:off x="1189038" y="2600325"/>
            <a:ext cx="74991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2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Epigástrico             </a:t>
            </a:r>
            <a:r>
              <a:rPr lang="es-E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Estómago         N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esplácnicos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T5-T9  </a:t>
            </a:r>
          </a:p>
        </p:txBody>
      </p:sp>
      <p:sp>
        <p:nvSpPr>
          <p:cNvPr id="32799" name="Text Box 31"/>
          <p:cNvSpPr txBox="1">
            <a:spLocks noChangeArrowheads="1"/>
          </p:cNvSpPr>
          <p:nvPr/>
        </p:nvSpPr>
        <p:spPr bwMode="auto">
          <a:xfrm>
            <a:off x="1136650" y="4976813"/>
            <a:ext cx="75536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4</a:t>
            </a:r>
            <a:r>
              <a:rPr lang="es-ES" sz="2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2000" dirty="0" err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Periumbilical</a:t>
            </a:r>
            <a:r>
              <a:rPr lang="es-ES" sz="2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  <a:r>
              <a:rPr lang="es-ES" sz="20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s-ES" sz="2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delgado       </a:t>
            </a:r>
            <a:r>
              <a:rPr lang="es-ES" sz="20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</a:t>
            </a:r>
            <a:r>
              <a:rPr lang="es-ES" sz="2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2000" dirty="0" err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esplácnicos</a:t>
            </a:r>
            <a:r>
              <a:rPr lang="es-ES" sz="2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T9-T11</a:t>
            </a:r>
          </a:p>
        </p:txBody>
      </p:sp>
      <p:sp>
        <p:nvSpPr>
          <p:cNvPr id="32800" name="Text Box 32"/>
          <p:cNvSpPr txBox="1">
            <a:spLocks noChangeArrowheads="1"/>
          </p:cNvSpPr>
          <p:nvPr/>
        </p:nvSpPr>
        <p:spPr bwMode="auto">
          <a:xfrm>
            <a:off x="1116012" y="5535613"/>
            <a:ext cx="777646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5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Marco cólico            </a:t>
            </a:r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Colon               N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esplácnicos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pélvicos  </a:t>
            </a:r>
          </a:p>
          <a:p>
            <a:pPr algn="l"/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</a:t>
            </a:r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T12-L2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801" name="Text Box 33"/>
          <p:cNvSpPr txBox="1">
            <a:spLocks noChangeArrowheads="1"/>
          </p:cNvSpPr>
          <p:nvPr/>
        </p:nvSpPr>
        <p:spPr bwMode="auto">
          <a:xfrm>
            <a:off x="1204913" y="3735388"/>
            <a:ext cx="73565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 Espalda                   Páncreas         </a:t>
            </a:r>
            <a:r>
              <a:rPr lang="es-ES" sz="20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</a:t>
            </a:r>
            <a:r>
              <a:rPr lang="es-ES" sz="20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2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esplácnicos</a:t>
            </a:r>
            <a:r>
              <a:rPr lang="es-ES" sz="20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T7-T9</a:t>
            </a:r>
          </a:p>
          <a:p>
            <a:pPr algn="l"/>
            <a:r>
              <a:rPr lang="es-ES" sz="20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Vías biliares  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443663" y="6582544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1" grpId="0" animBg="1"/>
      <p:bldP spid="32782" grpId="0" animBg="1"/>
      <p:bldP spid="32783" grpId="0" animBg="1"/>
      <p:bldP spid="32797" grpId="0"/>
      <p:bldP spid="32798" grpId="0"/>
      <p:bldP spid="32799" grpId="0"/>
      <p:bldP spid="32800" grpId="0"/>
      <p:bldP spid="32801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 descr="EXPLORACION ABDOMEN AREAS DE DOLOR"/>
          <p:cNvPicPr>
            <a:picLocks noChangeAspect="1" noChangeArrowheads="1"/>
          </p:cNvPicPr>
          <p:nvPr/>
        </p:nvPicPr>
        <p:blipFill rotWithShape="1"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6" t="6619" r="27499" b="6761"/>
          <a:stretch/>
        </p:blipFill>
        <p:spPr bwMode="auto">
          <a:xfrm>
            <a:off x="4581209" y="1562100"/>
            <a:ext cx="2824480" cy="438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1" name="Oval 7"/>
          <p:cNvSpPr>
            <a:spLocks noChangeArrowheads="1"/>
          </p:cNvSpPr>
          <p:nvPr/>
        </p:nvSpPr>
        <p:spPr bwMode="auto">
          <a:xfrm>
            <a:off x="5579021" y="3140968"/>
            <a:ext cx="865187" cy="647700"/>
          </a:xfrm>
          <a:prstGeom prst="ellipse">
            <a:avLst/>
          </a:prstGeom>
          <a:solidFill>
            <a:srgbClr val="FFD1E8"/>
          </a:solidFill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3354388" y="3144838"/>
            <a:ext cx="1655762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7242175" y="3000375"/>
            <a:ext cx="1584325" cy="1655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47108" name="Picture 4" descr="EXPLORACION ABDOM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25" y="1776413"/>
            <a:ext cx="2674938" cy="419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0" name="Oval 6"/>
          <p:cNvSpPr>
            <a:spLocks noChangeArrowheads="1"/>
          </p:cNvSpPr>
          <p:nvPr/>
        </p:nvSpPr>
        <p:spPr bwMode="auto">
          <a:xfrm>
            <a:off x="2663825" y="2128838"/>
            <a:ext cx="215900" cy="1368425"/>
          </a:xfrm>
          <a:prstGeom prst="ellipse">
            <a:avLst/>
          </a:prstGeom>
          <a:solidFill>
            <a:srgbClr val="FFD1E8"/>
          </a:solidFill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647700" y="2859088"/>
            <a:ext cx="1155700" cy="974725"/>
          </a:xfrm>
          <a:prstGeom prst="rect">
            <a:avLst/>
          </a:prstGeom>
          <a:solidFill>
            <a:srgbClr val="FFE5F2"/>
          </a:solidFill>
          <a:ln w="28575">
            <a:solidFill>
              <a:srgbClr val="CE0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T1-T4</a:t>
            </a:r>
          </a:p>
          <a:p>
            <a:pPr algn="l"/>
            <a:r>
              <a:rPr lang="es-ES" sz="2000">
                <a:effectLst/>
              </a:rPr>
              <a:t>Esófago</a:t>
            </a:r>
          </a:p>
          <a:p>
            <a:pPr algn="l"/>
            <a:r>
              <a:rPr lang="es-ES" sz="1800">
                <a:effectLst/>
              </a:rPr>
              <a:t>corazón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7170738" y="3149600"/>
            <a:ext cx="1343025" cy="974725"/>
          </a:xfrm>
          <a:prstGeom prst="rect">
            <a:avLst/>
          </a:prstGeom>
          <a:solidFill>
            <a:srgbClr val="FFE5F2"/>
          </a:solidFill>
          <a:ln w="28575">
            <a:solidFill>
              <a:srgbClr val="CE0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/>
              </a:rPr>
              <a:t>T5-T9</a:t>
            </a:r>
          </a:p>
          <a:p>
            <a:pPr algn="l"/>
            <a:r>
              <a:rPr lang="es-ES" sz="2000">
                <a:effectLst/>
              </a:rPr>
              <a:t>Estómago</a:t>
            </a:r>
          </a:p>
          <a:p>
            <a:pPr algn="l"/>
            <a:r>
              <a:rPr lang="es-ES" sz="1800">
                <a:effectLst/>
              </a:rPr>
              <a:t>corazón</a:t>
            </a: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1042988" y="1052513"/>
            <a:ext cx="2424112" cy="730250"/>
          </a:xfrm>
          <a:prstGeom prst="rect">
            <a:avLst/>
          </a:prstGeom>
          <a:solidFill>
            <a:srgbClr val="FFC1D6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DOLOR </a:t>
            </a:r>
          </a:p>
          <a:p>
            <a:r>
              <a:rPr lang="es-ES" sz="2000">
                <a:effectLst/>
              </a:rPr>
              <a:t>RETROESTERNAL</a:t>
            </a: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6156325" y="1196975"/>
            <a:ext cx="2003425" cy="730250"/>
          </a:xfrm>
          <a:prstGeom prst="rect">
            <a:avLst/>
          </a:prstGeom>
          <a:solidFill>
            <a:srgbClr val="FFC1D6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/>
              </a:rPr>
              <a:t>DOLOR </a:t>
            </a:r>
          </a:p>
          <a:p>
            <a:r>
              <a:rPr lang="es-ES" sz="2000">
                <a:effectLst/>
              </a:rPr>
              <a:t>EPIGÁSTRICO</a:t>
            </a:r>
          </a:p>
        </p:txBody>
      </p: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4597400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7127" name="Text Box 23"/>
          <p:cNvSpPr txBox="1">
            <a:spLocks noChangeArrowheads="1"/>
          </p:cNvSpPr>
          <p:nvPr/>
        </p:nvSpPr>
        <p:spPr bwMode="auto">
          <a:xfrm>
            <a:off x="4932363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7128" name="Text Box 24"/>
          <p:cNvSpPr txBox="1">
            <a:spLocks noChangeArrowheads="1"/>
          </p:cNvSpPr>
          <p:nvPr/>
        </p:nvSpPr>
        <p:spPr bwMode="auto">
          <a:xfrm>
            <a:off x="5219700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729288" y="349220"/>
            <a:ext cx="3168650" cy="400110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1593903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dirty="0" smtClean="0"/>
              <a:t>I</a:t>
            </a:r>
            <a:r>
              <a:rPr lang="es-ES" sz="1600" dirty="0" smtClean="0"/>
              <a:t>3</a:t>
            </a:r>
            <a:r>
              <a:rPr lang="es-ES" sz="2000" dirty="0" smtClean="0"/>
              <a:t>. </a:t>
            </a:r>
            <a:r>
              <a:rPr lang="es-ES" sz="2000" dirty="0"/>
              <a:t>DOLOR VISCERAL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8FAC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8FAC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8FAC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8FAC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 animBg="1"/>
      <p:bldP spid="47110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fig3_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800" y="819150"/>
            <a:ext cx="599440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5148263" y="2492375"/>
            <a:ext cx="1436687" cy="336550"/>
          </a:xfrm>
          <a:prstGeom prst="rect">
            <a:avLst/>
          </a:prstGeom>
          <a:solidFill>
            <a:srgbClr val="FFE9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/>
                <a:latin typeface="Arial" charset="0"/>
              </a:rPr>
              <a:t>EPIGASTRIO</a:t>
            </a:r>
          </a:p>
        </p:txBody>
      </p:sp>
      <p:sp>
        <p:nvSpPr>
          <p:cNvPr id="52230" name="Oval 6"/>
          <p:cNvSpPr>
            <a:spLocks noChangeArrowheads="1"/>
          </p:cNvSpPr>
          <p:nvPr/>
        </p:nvSpPr>
        <p:spPr bwMode="auto">
          <a:xfrm>
            <a:off x="5219700" y="3068638"/>
            <a:ext cx="1008063" cy="1008062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>
            <a:off x="1547813" y="2738438"/>
            <a:ext cx="0" cy="86360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1835150" y="1412875"/>
            <a:ext cx="2016125" cy="1016000"/>
          </a:xfrm>
          <a:prstGeom prst="rect">
            <a:avLst/>
          </a:prstGeom>
          <a:solidFill>
            <a:srgbClr val="FFE9E9"/>
          </a:solidFill>
          <a:ln w="9525">
            <a:solidFill>
              <a:srgbClr val="CE0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>
                <a:effectLst/>
              </a:rPr>
              <a:t>Representación segmental </a:t>
            </a:r>
          </a:p>
          <a:p>
            <a:pPr algn="l"/>
            <a:r>
              <a:rPr lang="es-ES" sz="2000">
                <a:effectLst/>
              </a:rPr>
              <a:t>NO apropiada</a:t>
            </a:r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6121400" y="2874963"/>
            <a:ext cx="898525" cy="336550"/>
          </a:xfrm>
          <a:prstGeom prst="rect">
            <a:avLst/>
          </a:prstGeom>
          <a:solidFill>
            <a:srgbClr val="FFE9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T5-T9</a:t>
            </a:r>
            <a:r>
              <a:rPr lang="es-ES" sz="1600">
                <a:effectLst/>
              </a:rPr>
              <a:t> </a:t>
            </a: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1619250" y="2781300"/>
            <a:ext cx="2447925" cy="28813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1619250" y="2708275"/>
            <a:ext cx="2722563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>
                <a:effectLst/>
              </a:rPr>
              <a:t> 1. Pancreatitis</a:t>
            </a:r>
          </a:p>
          <a:p>
            <a:pPr algn="l"/>
            <a:r>
              <a:rPr lang="es-MX" sz="1600" b="1">
                <a:effectLst/>
              </a:rPr>
              <a:t> 2. Úlcera péptica</a:t>
            </a:r>
          </a:p>
          <a:p>
            <a:pPr algn="l"/>
            <a:r>
              <a:rPr lang="es-MX" sz="1600" b="1">
                <a:effectLst/>
              </a:rPr>
              <a:t> 3. Colecistitis</a:t>
            </a:r>
          </a:p>
          <a:p>
            <a:pPr algn="l"/>
            <a:r>
              <a:rPr lang="es-MX" sz="1600" b="1">
                <a:effectLst/>
              </a:rPr>
              <a:t> 4. Cáncer páncreas</a:t>
            </a:r>
          </a:p>
          <a:p>
            <a:pPr algn="l"/>
            <a:r>
              <a:rPr lang="es-MX" sz="1600" b="1">
                <a:effectLst/>
              </a:rPr>
              <a:t> 5. Hepatitis</a:t>
            </a:r>
          </a:p>
          <a:p>
            <a:pPr algn="l"/>
            <a:r>
              <a:rPr lang="es-MX" sz="1600" b="1">
                <a:effectLst/>
              </a:rPr>
              <a:t> 6. Obstrucción intestinal</a:t>
            </a:r>
          </a:p>
          <a:p>
            <a:pPr algn="l"/>
            <a:r>
              <a:rPr lang="es-MX" sz="1600" b="1">
                <a:effectLst/>
              </a:rPr>
              <a:t> 7. Apendicitis inicio</a:t>
            </a:r>
          </a:p>
          <a:p>
            <a:pPr algn="l"/>
            <a:r>
              <a:rPr lang="es-MX" sz="1600" b="1">
                <a:effectLst/>
              </a:rPr>
              <a:t> 8. Absceso subfrénico</a:t>
            </a:r>
          </a:p>
          <a:p>
            <a:pPr algn="l"/>
            <a:r>
              <a:rPr lang="es-MX" sz="1600" b="1">
                <a:effectLst/>
              </a:rPr>
              <a:t> 9. Neumonia</a:t>
            </a:r>
          </a:p>
          <a:p>
            <a:pPr algn="l"/>
            <a:r>
              <a:rPr lang="es-MX" sz="1600" b="1">
                <a:effectLst/>
              </a:rPr>
              <a:t>10. Embolismo pulmonar</a:t>
            </a:r>
          </a:p>
          <a:p>
            <a:pPr algn="l"/>
            <a:r>
              <a:rPr lang="es-MX" sz="1600" b="1">
                <a:effectLst/>
              </a:rPr>
              <a:t>11. Infarto miocardio</a:t>
            </a:r>
          </a:p>
        </p:txBody>
      </p:sp>
      <p:sp>
        <p:nvSpPr>
          <p:cNvPr id="52231" name="Oval 7"/>
          <p:cNvSpPr>
            <a:spLocks noChangeArrowheads="1"/>
          </p:cNvSpPr>
          <p:nvPr/>
        </p:nvSpPr>
        <p:spPr bwMode="auto">
          <a:xfrm>
            <a:off x="1619250" y="5084763"/>
            <a:ext cx="2376488" cy="431800"/>
          </a:xfrm>
          <a:prstGeom prst="ellipse">
            <a:avLst/>
          </a:prstGeom>
          <a:noFill/>
          <a:ln w="28575">
            <a:solidFill>
              <a:srgbClr val="CE0045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2239" name="Text Box 15"/>
          <p:cNvSpPr txBox="1">
            <a:spLocks noChangeArrowheads="1"/>
          </p:cNvSpPr>
          <p:nvPr/>
        </p:nvSpPr>
        <p:spPr bwMode="auto">
          <a:xfrm>
            <a:off x="827088" y="908050"/>
            <a:ext cx="9366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539750" y="5157788"/>
            <a:ext cx="1035050" cy="39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!OJO!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292725" y="549275"/>
            <a:ext cx="3168650" cy="400110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1593903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dirty="0" smtClean="0"/>
              <a:t>I</a:t>
            </a:r>
            <a:r>
              <a:rPr lang="es-ES" sz="1600" dirty="0" smtClean="0"/>
              <a:t>3</a:t>
            </a:r>
            <a:r>
              <a:rPr lang="es-ES" sz="2000" dirty="0" smtClean="0"/>
              <a:t>. </a:t>
            </a:r>
            <a:r>
              <a:rPr lang="es-ES" sz="2000" dirty="0"/>
              <a:t>DOLOR VISCERAL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 animBg="1"/>
      <p:bldP spid="52240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DOLOR REFERIDO CORAZON Y BRAZO IZQ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919163"/>
            <a:ext cx="7885113" cy="593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5651500" y="260350"/>
            <a:ext cx="3194050" cy="790575"/>
          </a:xfrm>
          <a:prstGeom prst="rect">
            <a:avLst/>
          </a:prstGeom>
          <a:solidFill>
            <a:srgbClr val="FFCD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DOLOR VISCERAL REFERIDO</a:t>
            </a:r>
          </a:p>
          <a:p>
            <a:r>
              <a:rPr lang="es-ES" sz="1400" b="1">
                <a:effectLst/>
              </a:rPr>
              <a:t>A ESTRUCTURAS SOMÁTICAS </a:t>
            </a:r>
          </a:p>
          <a:p>
            <a:r>
              <a:rPr lang="es-ES" sz="1400" b="1">
                <a:effectLst/>
              </a:rPr>
              <a:t>A DISTANCIA</a:t>
            </a: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067175" y="2852738"/>
            <a:ext cx="5048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3778495" y="2946430"/>
            <a:ext cx="1229825" cy="338554"/>
          </a:xfrm>
          <a:prstGeom prst="rect">
            <a:avLst/>
          </a:prstGeom>
          <a:solidFill>
            <a:srgbClr val="F58F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 smtClean="0">
                <a:effectLst/>
              </a:rPr>
              <a:t>CORAZÓN</a:t>
            </a:r>
            <a:endParaRPr lang="es-ES" sz="1600" b="1" dirty="0">
              <a:effectLst/>
            </a:endParaRP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3887788" y="2060575"/>
            <a:ext cx="7921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3722688" y="1989138"/>
            <a:ext cx="849312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/>
              </a:rPr>
              <a:t>médula</a:t>
            </a:r>
          </a:p>
          <a:p>
            <a:r>
              <a:rPr lang="es-ES" sz="1600" b="1">
                <a:effectLst/>
              </a:rPr>
              <a:t>espinal</a:t>
            </a: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7092950" y="1412875"/>
            <a:ext cx="7921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7200900" y="1844675"/>
            <a:ext cx="10080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7" name="Rectangle 15"/>
          <p:cNvSpPr>
            <a:spLocks noChangeArrowheads="1"/>
          </p:cNvSpPr>
          <p:nvPr/>
        </p:nvSpPr>
        <p:spPr bwMode="auto">
          <a:xfrm>
            <a:off x="7380288" y="3429000"/>
            <a:ext cx="6492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7324998" y="3219867"/>
            <a:ext cx="13335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fibras</a:t>
            </a:r>
          </a:p>
          <a:p>
            <a:r>
              <a:rPr lang="es-ES" sz="1600" b="1" dirty="0">
                <a:effectLst/>
              </a:rPr>
              <a:t> sensoriales</a:t>
            </a:r>
          </a:p>
        </p:txBody>
      </p:sp>
      <p:sp>
        <p:nvSpPr>
          <p:cNvPr id="59408" name="Rectangle 16"/>
          <p:cNvSpPr>
            <a:spLocks noChangeArrowheads="1"/>
          </p:cNvSpPr>
          <p:nvPr/>
        </p:nvSpPr>
        <p:spPr bwMode="auto">
          <a:xfrm>
            <a:off x="4175125" y="4005263"/>
            <a:ext cx="7207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3970586" y="3789040"/>
            <a:ext cx="1033462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effectLst/>
              </a:rPr>
              <a:t>área de </a:t>
            </a:r>
          </a:p>
          <a:p>
            <a:r>
              <a:rPr lang="es-ES" sz="1600" b="1" dirty="0">
                <a:effectLst/>
              </a:rPr>
              <a:t>dolor</a:t>
            </a:r>
          </a:p>
        </p:txBody>
      </p:sp>
      <p:sp>
        <p:nvSpPr>
          <p:cNvPr id="59410" name="Rectangle 18"/>
          <p:cNvSpPr>
            <a:spLocks noChangeArrowheads="1"/>
          </p:cNvSpPr>
          <p:nvPr/>
        </p:nvSpPr>
        <p:spPr bwMode="auto">
          <a:xfrm>
            <a:off x="6948488" y="5734050"/>
            <a:ext cx="46831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6804025" y="6092825"/>
            <a:ext cx="7921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13" name="Text Box 21"/>
          <p:cNvSpPr txBox="1">
            <a:spLocks noChangeArrowheads="1"/>
          </p:cNvSpPr>
          <p:nvPr/>
        </p:nvSpPr>
        <p:spPr bwMode="auto">
          <a:xfrm>
            <a:off x="6649683" y="5864733"/>
            <a:ext cx="139172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 smtClean="0"/>
              <a:t>PIEL</a:t>
            </a:r>
          </a:p>
          <a:p>
            <a:r>
              <a:rPr lang="es-ES" sz="2000" dirty="0" smtClean="0"/>
              <a:t>Receptor </a:t>
            </a:r>
            <a:endParaRPr lang="es-ES" sz="2000" dirty="0"/>
          </a:p>
          <a:p>
            <a:r>
              <a:rPr lang="es-ES" sz="2000" dirty="0"/>
              <a:t>de dolor</a:t>
            </a:r>
          </a:p>
        </p:txBody>
      </p:sp>
      <p:sp>
        <p:nvSpPr>
          <p:cNvPr id="59414" name="Text Box 22"/>
          <p:cNvSpPr txBox="1">
            <a:spLocks noChangeArrowheads="1"/>
          </p:cNvSpPr>
          <p:nvPr/>
        </p:nvSpPr>
        <p:spPr bwMode="auto">
          <a:xfrm>
            <a:off x="612140" y="1438910"/>
            <a:ext cx="318067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Corazón y brazo izq tienen</a:t>
            </a:r>
          </a:p>
          <a:p>
            <a:pPr algn="l"/>
            <a:r>
              <a:rPr lang="es-ES" sz="1800" b="1">
                <a:effectLst/>
              </a:rPr>
              <a:t>el mismo origen segmental</a:t>
            </a:r>
          </a:p>
        </p:txBody>
      </p:sp>
      <p:sp>
        <p:nvSpPr>
          <p:cNvPr id="59415" name="Rectangle 23"/>
          <p:cNvSpPr>
            <a:spLocks noChangeArrowheads="1"/>
          </p:cNvSpPr>
          <p:nvPr/>
        </p:nvSpPr>
        <p:spPr bwMode="auto">
          <a:xfrm>
            <a:off x="612140" y="655637"/>
            <a:ext cx="2124100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>
                <a:effectLst/>
              </a:rPr>
              <a:t>REGLA DE </a:t>
            </a:r>
            <a:r>
              <a:rPr lang="es-ES" sz="1800" b="1" dirty="0" smtClean="0">
                <a:effectLst/>
              </a:rPr>
              <a:t>LOS </a:t>
            </a:r>
          </a:p>
          <a:p>
            <a:r>
              <a:rPr lang="es-ES" sz="1800" b="1" dirty="0" smtClean="0">
                <a:effectLst/>
              </a:rPr>
              <a:t>DERMATOMAS</a:t>
            </a:r>
            <a:endParaRPr lang="es-ES" sz="1800" b="1" dirty="0">
              <a:effectLst/>
            </a:endParaRPr>
          </a:p>
        </p:txBody>
      </p:sp>
      <p:sp>
        <p:nvSpPr>
          <p:cNvPr id="59417" name="Rectangle 25"/>
          <p:cNvSpPr>
            <a:spLocks noChangeArrowheads="1"/>
          </p:cNvSpPr>
          <p:nvPr/>
        </p:nvSpPr>
        <p:spPr bwMode="auto">
          <a:xfrm>
            <a:off x="1993900" y="4997316"/>
            <a:ext cx="1728788" cy="10795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EC007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/>
              </a:rPr>
              <a:t>Dolor brazo izquierdo</a:t>
            </a:r>
          </a:p>
          <a:p>
            <a:pPr algn="l"/>
            <a:r>
              <a:rPr lang="es-ES" sz="1600" b="1">
                <a:effectLst/>
              </a:rPr>
              <a:t>puede indicar dolor coronario!</a:t>
            </a:r>
          </a:p>
        </p:txBody>
      </p:sp>
      <p:sp>
        <p:nvSpPr>
          <p:cNvPr id="59419" name="Text Box 27"/>
          <p:cNvSpPr txBox="1">
            <a:spLocks noChangeArrowheads="1"/>
          </p:cNvSpPr>
          <p:nvPr/>
        </p:nvSpPr>
        <p:spPr bwMode="auto">
          <a:xfrm>
            <a:off x="2858294" y="461963"/>
            <a:ext cx="1223963" cy="9144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5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59420" name="Oval 28"/>
          <p:cNvSpPr>
            <a:spLocks noChangeArrowheads="1"/>
          </p:cNvSpPr>
          <p:nvPr/>
        </p:nvSpPr>
        <p:spPr bwMode="auto">
          <a:xfrm>
            <a:off x="3722688" y="2708275"/>
            <a:ext cx="1425376" cy="802105"/>
          </a:xfrm>
          <a:prstGeom prst="ellipse">
            <a:avLst/>
          </a:prstGeom>
          <a:noFill/>
          <a:ln w="28575">
            <a:solidFill>
              <a:srgbClr val="CE004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23" name="Oval 31"/>
          <p:cNvSpPr>
            <a:spLocks noChangeArrowheads="1"/>
          </p:cNvSpPr>
          <p:nvPr/>
        </p:nvSpPr>
        <p:spPr bwMode="auto">
          <a:xfrm>
            <a:off x="5795963" y="1844675"/>
            <a:ext cx="503237" cy="647700"/>
          </a:xfrm>
          <a:prstGeom prst="ellipse">
            <a:avLst/>
          </a:prstGeom>
          <a:noFill/>
          <a:ln w="2857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24" name="Line 32"/>
          <p:cNvSpPr>
            <a:spLocks noChangeShapeType="1"/>
          </p:cNvSpPr>
          <p:nvPr/>
        </p:nvSpPr>
        <p:spPr bwMode="auto">
          <a:xfrm>
            <a:off x="6300788" y="2205038"/>
            <a:ext cx="935037" cy="0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9425" name="Text Box 33"/>
          <p:cNvSpPr txBox="1">
            <a:spLocks noChangeArrowheads="1"/>
          </p:cNvSpPr>
          <p:nvPr/>
        </p:nvSpPr>
        <p:spPr bwMode="auto">
          <a:xfrm>
            <a:off x="6920607" y="1692612"/>
            <a:ext cx="2055371" cy="1015663"/>
          </a:xfrm>
          <a:prstGeom prst="rect">
            <a:avLst/>
          </a:prstGeom>
          <a:solidFill>
            <a:srgbClr val="F58F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/>
              </a:rPr>
              <a:t>Convergencia</a:t>
            </a:r>
          </a:p>
          <a:p>
            <a:r>
              <a:rPr lang="es-ES" sz="1800" dirty="0" err="1">
                <a:effectLst/>
              </a:rPr>
              <a:t>Inf</a:t>
            </a:r>
            <a:r>
              <a:rPr lang="es-ES" sz="1800" dirty="0">
                <a:effectLst/>
              </a:rPr>
              <a:t>. </a:t>
            </a:r>
            <a:r>
              <a:rPr lang="es-ES" sz="1800" dirty="0" smtClean="0">
                <a:effectLst/>
              </a:rPr>
              <a:t>Sensorial</a:t>
            </a:r>
          </a:p>
          <a:p>
            <a:r>
              <a:rPr lang="es-ES" sz="1800" dirty="0" smtClean="0">
                <a:effectLst/>
              </a:rPr>
              <a:t>Asta Post.</a:t>
            </a:r>
            <a:endParaRPr lang="es-ES" sz="1800" dirty="0">
              <a:effectLst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98837" y="6559968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729238" y="4720317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INFARTO</a:t>
            </a:r>
            <a:endParaRPr lang="es-VE" dirty="0"/>
          </a:p>
        </p:txBody>
      </p:sp>
      <p:cxnSp>
        <p:nvCxnSpPr>
          <p:cNvPr id="4" name="3 Conector recto de flecha"/>
          <p:cNvCxnSpPr>
            <a:stCxn id="59406" idx="1"/>
          </p:cNvCxnSpPr>
          <p:nvPr/>
        </p:nvCxnSpPr>
        <p:spPr bwMode="auto">
          <a:xfrm flipH="1" flipV="1">
            <a:off x="6516217" y="3510379"/>
            <a:ext cx="808781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animBg="1"/>
      <p:bldP spid="59400" grpId="0" animBg="1"/>
      <p:bldP spid="59402" grpId="0" animBg="1"/>
      <p:bldP spid="59406" grpId="0"/>
      <p:bldP spid="59409" grpId="0" animBg="1"/>
      <p:bldP spid="59413" grpId="0"/>
      <p:bldP spid="59414" grpId="0" animBg="1"/>
      <p:bldP spid="59415" grpId="0" animBg="1"/>
      <p:bldP spid="59417" grpId="0" animBg="1"/>
      <p:bldP spid="59420" grpId="0" animBg="1"/>
      <p:bldP spid="59423" grpId="0" animBg="1"/>
      <p:bldP spid="59424" grpId="0" animBg="1"/>
      <p:bldP spid="59425" grpId="0" animBg="1"/>
      <p:bldP spid="2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8" name="Picture 4" descr="dolor referido2"/>
          <p:cNvPicPr>
            <a:picLocks noChangeAspect="1" noChangeArrowheads="1"/>
          </p:cNvPicPr>
          <p:nvPr/>
        </p:nvPicPr>
        <p:blipFill>
          <a:blip r:embed="rId2">
            <a:lum bright="-4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" t="5653" r="3023" b="2782"/>
          <a:stretch>
            <a:fillRect/>
          </a:stretch>
        </p:blipFill>
        <p:spPr bwMode="auto">
          <a:xfrm>
            <a:off x="863600" y="1050925"/>
            <a:ext cx="7415213" cy="475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3779838" y="5084763"/>
            <a:ext cx="12239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1" name="Rectangle 7"/>
          <p:cNvSpPr>
            <a:spLocks noChangeArrowheads="1"/>
          </p:cNvSpPr>
          <p:nvPr/>
        </p:nvSpPr>
        <p:spPr bwMode="auto">
          <a:xfrm>
            <a:off x="2627313" y="3090862"/>
            <a:ext cx="1223962" cy="554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2" name="Rectangle 8"/>
          <p:cNvSpPr>
            <a:spLocks noChangeArrowheads="1"/>
          </p:cNvSpPr>
          <p:nvPr/>
        </p:nvSpPr>
        <p:spPr bwMode="auto">
          <a:xfrm>
            <a:off x="6084888" y="2492375"/>
            <a:ext cx="914400" cy="409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7667625" y="2924175"/>
            <a:ext cx="1009650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4572000" y="4508500"/>
            <a:ext cx="7921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5" name="Text Box 11"/>
          <p:cNvSpPr txBox="1">
            <a:spLocks noChangeArrowheads="1"/>
          </p:cNvSpPr>
          <p:nvPr/>
        </p:nvSpPr>
        <p:spPr bwMode="auto">
          <a:xfrm>
            <a:off x="808229" y="659150"/>
            <a:ext cx="768159" cy="5232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800">
                <a:effectLst/>
              </a:rPr>
              <a:t>Piel</a:t>
            </a:r>
          </a:p>
        </p:txBody>
      </p:sp>
      <p:sp>
        <p:nvSpPr>
          <p:cNvPr id="149516" name="Text Box 12"/>
          <p:cNvSpPr txBox="1">
            <a:spLocks noChangeArrowheads="1"/>
          </p:cNvSpPr>
          <p:nvPr/>
        </p:nvSpPr>
        <p:spPr bwMode="auto">
          <a:xfrm>
            <a:off x="3356610" y="5471319"/>
            <a:ext cx="12477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Aferente </a:t>
            </a:r>
          </a:p>
          <a:p>
            <a:r>
              <a:rPr lang="es-ES" sz="1800" dirty="0">
                <a:effectLst/>
              </a:rPr>
              <a:t>sensorial</a:t>
            </a:r>
          </a:p>
          <a:p>
            <a:r>
              <a:rPr lang="es-ES" sz="1800" dirty="0">
                <a:effectLst/>
              </a:rPr>
              <a:t>visceral</a:t>
            </a:r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2983335" y="1553487"/>
            <a:ext cx="125867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Aferente </a:t>
            </a:r>
            <a:endParaRPr lang="es-ES" sz="1800" dirty="0" smtClean="0">
              <a:effectLst/>
            </a:endParaRPr>
          </a:p>
          <a:p>
            <a:r>
              <a:rPr lang="es-ES" sz="1800" dirty="0" smtClean="0">
                <a:effectLst/>
              </a:rPr>
              <a:t>sensorial </a:t>
            </a:r>
            <a:endParaRPr lang="es-ES" sz="1800" dirty="0">
              <a:effectLst/>
            </a:endParaRPr>
          </a:p>
          <a:p>
            <a:r>
              <a:rPr lang="es-ES" sz="1800" dirty="0">
                <a:effectLst/>
              </a:rPr>
              <a:t>somático</a:t>
            </a:r>
          </a:p>
        </p:txBody>
      </p:sp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5364088" y="2276872"/>
            <a:ext cx="13324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/>
              </a:rPr>
              <a:t>Ganglio </a:t>
            </a:r>
            <a:endParaRPr lang="es-ES" sz="1800" dirty="0" smtClean="0">
              <a:effectLst/>
            </a:endParaRPr>
          </a:p>
          <a:p>
            <a:r>
              <a:rPr lang="es-ES" sz="1800" dirty="0" smtClean="0">
                <a:effectLst/>
              </a:rPr>
              <a:t>raíz </a:t>
            </a:r>
            <a:r>
              <a:rPr lang="es-ES" sz="1800" dirty="0">
                <a:effectLst/>
              </a:rPr>
              <a:t>dorsal</a:t>
            </a:r>
          </a:p>
        </p:txBody>
      </p:sp>
      <p:sp>
        <p:nvSpPr>
          <p:cNvPr id="149519" name="Text Box 15"/>
          <p:cNvSpPr txBox="1">
            <a:spLocks noChangeArrowheads="1"/>
          </p:cNvSpPr>
          <p:nvPr/>
        </p:nvSpPr>
        <p:spPr bwMode="auto">
          <a:xfrm>
            <a:off x="7380312" y="2492896"/>
            <a:ext cx="1319593" cy="83099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400" dirty="0">
                <a:effectLst/>
              </a:rPr>
              <a:t>Al </a:t>
            </a:r>
            <a:endParaRPr lang="es-ES" sz="2400" dirty="0" smtClean="0">
              <a:effectLst/>
            </a:endParaRPr>
          </a:p>
          <a:p>
            <a:r>
              <a:rPr lang="es-ES" sz="2400" dirty="0" smtClean="0">
                <a:effectLst/>
              </a:rPr>
              <a:t>cerebro</a:t>
            </a:r>
            <a:endParaRPr lang="es-ES" sz="2400" dirty="0">
              <a:effectLst/>
            </a:endParaRPr>
          </a:p>
        </p:txBody>
      </p:sp>
      <p:sp>
        <p:nvSpPr>
          <p:cNvPr id="149520" name="Text Box 16"/>
          <p:cNvSpPr txBox="1">
            <a:spLocks noChangeArrowheads="1"/>
          </p:cNvSpPr>
          <p:nvPr/>
        </p:nvSpPr>
        <p:spPr bwMode="auto">
          <a:xfrm>
            <a:off x="6640513" y="1084580"/>
            <a:ext cx="2036762" cy="1096962"/>
          </a:xfrm>
          <a:prstGeom prst="rect">
            <a:avLst/>
          </a:prstGeom>
          <a:solidFill>
            <a:srgbClr val="F58FA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/>
              </a:rPr>
              <a:t>Convergencia</a:t>
            </a:r>
          </a:p>
          <a:p>
            <a:r>
              <a:rPr lang="es-ES" sz="2400" dirty="0">
                <a:effectLst/>
              </a:rPr>
              <a:t>Sensorial</a:t>
            </a:r>
          </a:p>
          <a:p>
            <a:r>
              <a:rPr lang="es-ES" sz="1800" dirty="0">
                <a:effectLst/>
              </a:rPr>
              <a:t>Médula espinal</a:t>
            </a:r>
          </a:p>
        </p:txBody>
      </p:sp>
      <p:sp>
        <p:nvSpPr>
          <p:cNvPr id="149521" name="Text Box 17"/>
          <p:cNvSpPr txBox="1">
            <a:spLocks noChangeArrowheads="1"/>
          </p:cNvSpPr>
          <p:nvPr/>
        </p:nvSpPr>
        <p:spPr bwMode="auto">
          <a:xfrm>
            <a:off x="5726113" y="449261"/>
            <a:ext cx="295116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DOLOR REFERIDO</a:t>
            </a:r>
          </a:p>
        </p:txBody>
      </p:sp>
      <p:sp>
        <p:nvSpPr>
          <p:cNvPr id="149524" name="Line 20"/>
          <p:cNvSpPr>
            <a:spLocks noChangeShapeType="1"/>
          </p:cNvSpPr>
          <p:nvPr/>
        </p:nvSpPr>
        <p:spPr bwMode="auto">
          <a:xfrm flipH="1" flipV="1">
            <a:off x="3708399" y="4797425"/>
            <a:ext cx="142875" cy="67389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5" name="Line 21"/>
          <p:cNvSpPr>
            <a:spLocks noChangeShapeType="1"/>
          </p:cNvSpPr>
          <p:nvPr/>
        </p:nvSpPr>
        <p:spPr bwMode="auto">
          <a:xfrm flipV="1">
            <a:off x="3057735" y="2398393"/>
            <a:ext cx="110121" cy="52578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6" name="Line 22"/>
          <p:cNvSpPr>
            <a:spLocks noChangeShapeType="1"/>
          </p:cNvSpPr>
          <p:nvPr/>
        </p:nvSpPr>
        <p:spPr bwMode="auto">
          <a:xfrm flipV="1">
            <a:off x="2983334" y="2398393"/>
            <a:ext cx="148803" cy="2987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7" name="Oval 23"/>
          <p:cNvSpPr>
            <a:spLocks noChangeArrowheads="1"/>
          </p:cNvSpPr>
          <p:nvPr/>
        </p:nvSpPr>
        <p:spPr bwMode="auto">
          <a:xfrm>
            <a:off x="5940425" y="3644900"/>
            <a:ext cx="1223963" cy="5762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1403350" y="3933825"/>
            <a:ext cx="6477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0" name="Text Box 26"/>
          <p:cNvSpPr txBox="1">
            <a:spLocks noChangeArrowheads="1"/>
          </p:cNvSpPr>
          <p:nvPr/>
        </p:nvSpPr>
        <p:spPr bwMode="auto">
          <a:xfrm>
            <a:off x="859685" y="3886200"/>
            <a:ext cx="1433406" cy="5232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Víscera</a:t>
            </a:r>
          </a:p>
        </p:txBody>
      </p:sp>
      <p:sp>
        <p:nvSpPr>
          <p:cNvPr id="149531" name="Text Box 27"/>
          <p:cNvSpPr txBox="1">
            <a:spLocks noChangeArrowheads="1"/>
          </p:cNvSpPr>
          <p:nvPr/>
        </p:nvSpPr>
        <p:spPr bwMode="auto">
          <a:xfrm>
            <a:off x="5076825" y="5300663"/>
            <a:ext cx="3240088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 dirty="0">
                <a:effectLst/>
              </a:rPr>
              <a:t>Información dolor somático y visceral </a:t>
            </a:r>
            <a:r>
              <a:rPr lang="es-ES" sz="1400" b="1" u="sng" dirty="0">
                <a:effectLst/>
              </a:rPr>
              <a:t>convergen </a:t>
            </a:r>
            <a:r>
              <a:rPr lang="es-ES" sz="1400" b="1" dirty="0">
                <a:effectLst/>
              </a:rPr>
              <a:t>en la médula espinal. Las señales de pared son más abundantes que de víscera y el cerebro interpreta como dolor en la pared </a:t>
            </a:r>
          </a:p>
        </p:txBody>
      </p:sp>
      <p:sp>
        <p:nvSpPr>
          <p:cNvPr id="149532" name="Text Box 28"/>
          <p:cNvSpPr txBox="1">
            <a:spLocks noChangeArrowheads="1"/>
          </p:cNvSpPr>
          <p:nvPr/>
        </p:nvSpPr>
        <p:spPr bwMode="auto">
          <a:xfrm>
            <a:off x="3851275" y="550316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99274" y="6582544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495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27" grpId="0" animBg="1"/>
      <p:bldP spid="149531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3" name="Text Box 43"/>
          <p:cNvSpPr txBox="1">
            <a:spLocks noChangeArrowheads="1"/>
          </p:cNvSpPr>
          <p:nvPr/>
        </p:nvSpPr>
        <p:spPr bwMode="auto">
          <a:xfrm>
            <a:off x="971550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2684" name="Text Box 44"/>
          <p:cNvSpPr txBox="1">
            <a:spLocks noChangeArrowheads="1"/>
          </p:cNvSpPr>
          <p:nvPr/>
        </p:nvSpPr>
        <p:spPr bwMode="auto">
          <a:xfrm>
            <a:off x="1854200" y="2124075"/>
            <a:ext cx="2411413" cy="2298700"/>
          </a:xfrm>
          <a:prstGeom prst="rect">
            <a:avLst/>
          </a:prstGeom>
          <a:solidFill>
            <a:srgbClr val="FFD5D5"/>
          </a:solidFill>
          <a:ln w="9525">
            <a:solidFill>
              <a:srgbClr val="E581A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DOLOR SOMÁTICO</a:t>
            </a:r>
          </a:p>
          <a:p>
            <a:pPr algn="l"/>
            <a:endParaRPr lang="es-ES" sz="1800">
              <a:effectLst/>
            </a:endParaRPr>
          </a:p>
          <a:p>
            <a:pPr algn="l"/>
            <a:r>
              <a:rPr lang="es-ES" sz="1800">
                <a:effectLst/>
              </a:rPr>
              <a:t>Brazo izquierdo</a:t>
            </a:r>
          </a:p>
          <a:p>
            <a:pPr algn="l"/>
            <a:endParaRPr lang="es-ES" sz="1800">
              <a:effectLst/>
            </a:endParaRPr>
          </a:p>
          <a:p>
            <a:pPr algn="l"/>
            <a:r>
              <a:rPr lang="es-ES" sz="1800">
                <a:effectLst/>
              </a:rPr>
              <a:t>Hombro derecho</a:t>
            </a:r>
          </a:p>
          <a:p>
            <a:pPr algn="l"/>
            <a:endParaRPr lang="es-ES" sz="1800">
              <a:effectLst/>
            </a:endParaRPr>
          </a:p>
          <a:p>
            <a:pPr algn="l"/>
            <a:r>
              <a:rPr lang="es-ES" sz="1800">
                <a:effectLst/>
              </a:rPr>
              <a:t>Testículo, escroto</a:t>
            </a:r>
          </a:p>
          <a:p>
            <a:pPr algn="l"/>
            <a:endParaRPr lang="es-ES" sz="1800">
              <a:effectLst/>
            </a:endParaRPr>
          </a:p>
        </p:txBody>
      </p:sp>
      <p:sp>
        <p:nvSpPr>
          <p:cNvPr id="112685" name="Text Box 45"/>
          <p:cNvSpPr txBox="1">
            <a:spLocks noChangeArrowheads="1"/>
          </p:cNvSpPr>
          <p:nvPr/>
        </p:nvSpPr>
        <p:spPr bwMode="auto">
          <a:xfrm>
            <a:off x="4502150" y="2146300"/>
            <a:ext cx="3068638" cy="2289175"/>
          </a:xfrm>
          <a:prstGeom prst="rect">
            <a:avLst/>
          </a:prstGeom>
          <a:solidFill>
            <a:srgbClr val="FFA7A7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/>
              </a:rPr>
              <a:t>DAÑO VISCERAL</a:t>
            </a:r>
          </a:p>
          <a:p>
            <a:pPr algn="l"/>
            <a:endParaRPr lang="es-ES" sz="1800">
              <a:effectLst/>
            </a:endParaRPr>
          </a:p>
          <a:p>
            <a:pPr algn="l"/>
            <a:r>
              <a:rPr lang="es-ES" sz="1800">
                <a:effectLst/>
              </a:rPr>
              <a:t>Isquemia miocárdica</a:t>
            </a:r>
          </a:p>
          <a:p>
            <a:pPr algn="l"/>
            <a:endParaRPr lang="es-ES" sz="1800">
              <a:effectLst/>
            </a:endParaRPr>
          </a:p>
          <a:p>
            <a:pPr algn="l"/>
            <a:r>
              <a:rPr lang="es-ES" sz="1800">
                <a:effectLst/>
              </a:rPr>
              <a:t>Diafragma, hígado, vesícula</a:t>
            </a:r>
          </a:p>
          <a:p>
            <a:pPr algn="l"/>
            <a:endParaRPr lang="es-ES" sz="1800">
              <a:effectLst/>
            </a:endParaRPr>
          </a:p>
          <a:p>
            <a:pPr algn="l"/>
            <a:r>
              <a:rPr lang="es-ES" sz="1800">
                <a:effectLst/>
              </a:rPr>
              <a:t>Cápsula renal, uréteres</a:t>
            </a:r>
          </a:p>
          <a:p>
            <a:pPr algn="l"/>
            <a:endParaRPr lang="es-ES" sz="1800">
              <a:effectLst/>
            </a:endParaRPr>
          </a:p>
        </p:txBody>
      </p:sp>
      <p:sp>
        <p:nvSpPr>
          <p:cNvPr id="112686" name="Text Box 46"/>
          <p:cNvSpPr txBox="1">
            <a:spLocks noChangeArrowheads="1"/>
          </p:cNvSpPr>
          <p:nvPr/>
        </p:nvSpPr>
        <p:spPr bwMode="auto">
          <a:xfrm>
            <a:off x="1955800" y="4594225"/>
            <a:ext cx="5495925" cy="850900"/>
          </a:xfrm>
          <a:prstGeom prst="rect">
            <a:avLst/>
          </a:prstGeom>
          <a:noFill/>
          <a:ln w="28575">
            <a:solidFill>
              <a:srgbClr val="CE004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>
                <a:effectLst/>
              </a:rPr>
              <a:t>La víscera y la estructura somática</a:t>
            </a:r>
          </a:p>
          <a:p>
            <a:r>
              <a:rPr lang="es-ES" sz="2400" b="1">
                <a:effectLst/>
              </a:rPr>
              <a:t>tienen el mismo origen embriológico!</a:t>
            </a:r>
          </a:p>
        </p:txBody>
      </p:sp>
      <p:sp>
        <p:nvSpPr>
          <p:cNvPr id="112687" name="Line 47"/>
          <p:cNvSpPr>
            <a:spLocks noChangeShapeType="1"/>
          </p:cNvSpPr>
          <p:nvPr/>
        </p:nvSpPr>
        <p:spPr bwMode="auto">
          <a:xfrm>
            <a:off x="3941763" y="2862263"/>
            <a:ext cx="576262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88" name="Line 48"/>
          <p:cNvSpPr>
            <a:spLocks noChangeShapeType="1"/>
          </p:cNvSpPr>
          <p:nvPr/>
        </p:nvSpPr>
        <p:spPr bwMode="auto">
          <a:xfrm>
            <a:off x="3941763" y="3436938"/>
            <a:ext cx="576262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89" name="Line 49"/>
          <p:cNvSpPr>
            <a:spLocks noChangeShapeType="1"/>
          </p:cNvSpPr>
          <p:nvPr/>
        </p:nvSpPr>
        <p:spPr bwMode="auto">
          <a:xfrm>
            <a:off x="3941763" y="4013200"/>
            <a:ext cx="576262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292725" y="549275"/>
            <a:ext cx="3168650" cy="400110"/>
          </a:xfrm>
          <a:prstGeom prst="rect">
            <a:avLst/>
          </a:prstGeom>
          <a:solidFill>
            <a:srgbClr val="9DD3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1593903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r>
              <a:rPr lang="es-ES" sz="2000" dirty="0" smtClean="0"/>
              <a:t>I</a:t>
            </a:r>
            <a:r>
              <a:rPr lang="es-ES" sz="1600" dirty="0" smtClean="0"/>
              <a:t>3</a:t>
            </a:r>
            <a:r>
              <a:rPr lang="es-ES" sz="2000" dirty="0" smtClean="0"/>
              <a:t>. </a:t>
            </a:r>
            <a:r>
              <a:rPr lang="es-ES" sz="2000" dirty="0"/>
              <a:t>DOLOR VISCERAL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2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2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4" grpId="0" animBg="1"/>
      <p:bldP spid="112685" grpId="0" animBg="1"/>
      <p:bldP spid="112687" grpId="0" animBg="1"/>
      <p:bldP spid="112688" grpId="0" animBg="1"/>
      <p:bldP spid="112689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442132" y="2058670"/>
            <a:ext cx="3672408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TEMA 2</a:t>
            </a:r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</a:t>
            </a: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REGULACIÓN HUMORAL   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ACTIVIDAD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  <a:p>
            <a:r>
              <a:rPr lang="es-ES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</a:t>
            </a:r>
          </a:p>
          <a:p>
            <a:pPr marL="911225" indent="-285750">
              <a:buSzPct val="200000"/>
              <a:buFont typeface="Arial" pitchFamily="34" charset="0"/>
              <a:buChar char="•"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SISTEMA</a:t>
            </a:r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</a:t>
            </a: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ENDOCRINO</a:t>
            </a:r>
            <a:endParaRPr lang="es-ES" sz="1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</a:t>
            </a: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ENTÉRIC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625475" indent="273050">
              <a:buSzPct val="200000"/>
              <a:buFont typeface="Arial" pitchFamily="34" charset="0"/>
              <a:buChar char="•"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PÉPTIDOS </a:t>
            </a: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GI</a:t>
            </a:r>
          </a:p>
        </p:txBody>
      </p:sp>
      <p:grpSp>
        <p:nvGrpSpPr>
          <p:cNvPr id="176132" name="Group 4"/>
          <p:cNvGrpSpPr>
            <a:grpSpLocks/>
          </p:cNvGrpSpPr>
          <p:nvPr/>
        </p:nvGrpSpPr>
        <p:grpSpPr bwMode="auto">
          <a:xfrm>
            <a:off x="4047876" y="601663"/>
            <a:ext cx="4700588" cy="5653087"/>
            <a:chOff x="796" y="527"/>
            <a:chExt cx="3032" cy="3628"/>
          </a:xfrm>
        </p:grpSpPr>
        <p:pic>
          <p:nvPicPr>
            <p:cNvPr id="176133" name="Picture 5" descr="mec secrec hormona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527"/>
              <a:ext cx="2989" cy="362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6134" name="Rectangle 6"/>
            <p:cNvSpPr>
              <a:spLocks noChangeArrowheads="1"/>
            </p:cNvSpPr>
            <p:nvPr/>
          </p:nvSpPr>
          <p:spPr bwMode="auto">
            <a:xfrm>
              <a:off x="1882" y="618"/>
              <a:ext cx="635" cy="181"/>
            </a:xfrm>
            <a:prstGeom prst="rect">
              <a:avLst/>
            </a:prstGeom>
            <a:solidFill>
              <a:srgbClr val="8D7F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76135" name="Text Box 7"/>
            <p:cNvSpPr txBox="1">
              <a:spLocks noChangeArrowheads="1"/>
            </p:cNvSpPr>
            <p:nvPr/>
          </p:nvSpPr>
          <p:spPr bwMode="auto">
            <a:xfrm>
              <a:off x="1974" y="572"/>
              <a:ext cx="435" cy="29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400">
                  <a:solidFill>
                    <a:schemeClr val="bg1"/>
                  </a:solidFill>
                  <a:effectLst/>
                </a:rPr>
                <a:t>Luz</a:t>
              </a:r>
            </a:p>
          </p:txBody>
        </p:sp>
        <p:sp>
          <p:nvSpPr>
            <p:cNvPr id="176136" name="Rectangle 8"/>
            <p:cNvSpPr>
              <a:spLocks noChangeArrowheads="1"/>
            </p:cNvSpPr>
            <p:nvPr/>
          </p:nvSpPr>
          <p:spPr bwMode="auto">
            <a:xfrm>
              <a:off x="1519" y="1026"/>
              <a:ext cx="1315" cy="181"/>
            </a:xfrm>
            <a:prstGeom prst="rect">
              <a:avLst/>
            </a:prstGeom>
            <a:solidFill>
              <a:srgbClr val="4E4B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76137" name="Text Box 9"/>
            <p:cNvSpPr txBox="1">
              <a:spLocks noChangeArrowheads="1"/>
            </p:cNvSpPr>
            <p:nvPr/>
          </p:nvSpPr>
          <p:spPr bwMode="auto">
            <a:xfrm>
              <a:off x="1396" y="966"/>
              <a:ext cx="1574" cy="255"/>
            </a:xfrm>
            <a:prstGeom prst="rect">
              <a:avLst/>
            </a:prstGeom>
            <a:solidFill>
              <a:srgbClr val="705F95"/>
            </a:solidFill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Quimiorreceptores</a:t>
              </a:r>
            </a:p>
          </p:txBody>
        </p:sp>
        <p:sp>
          <p:nvSpPr>
            <p:cNvPr id="176138" name="Rectangle 10"/>
            <p:cNvSpPr>
              <a:spLocks noChangeArrowheads="1"/>
            </p:cNvSpPr>
            <p:nvPr/>
          </p:nvSpPr>
          <p:spPr bwMode="auto">
            <a:xfrm>
              <a:off x="884" y="2795"/>
              <a:ext cx="681" cy="227"/>
            </a:xfrm>
            <a:prstGeom prst="rect">
              <a:avLst/>
            </a:prstGeom>
            <a:solidFill>
              <a:srgbClr val="D0A8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76139" name="Text Box 11"/>
            <p:cNvSpPr txBox="1">
              <a:spLocks noChangeArrowheads="1"/>
            </p:cNvSpPr>
            <p:nvPr/>
          </p:nvSpPr>
          <p:spPr bwMode="auto">
            <a:xfrm>
              <a:off x="796" y="2780"/>
              <a:ext cx="770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2000" b="1">
                  <a:effectLst/>
                </a:rPr>
                <a:t>Péptidos</a:t>
              </a:r>
            </a:p>
          </p:txBody>
        </p:sp>
        <p:sp>
          <p:nvSpPr>
            <p:cNvPr id="176140" name="Rectangle 12"/>
            <p:cNvSpPr>
              <a:spLocks noChangeArrowheads="1"/>
            </p:cNvSpPr>
            <p:nvPr/>
          </p:nvSpPr>
          <p:spPr bwMode="auto">
            <a:xfrm>
              <a:off x="2880" y="2704"/>
              <a:ext cx="726" cy="272"/>
            </a:xfrm>
            <a:prstGeom prst="rect">
              <a:avLst/>
            </a:prstGeom>
            <a:solidFill>
              <a:srgbClr val="D0A8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76141" name="Text Box 13"/>
            <p:cNvSpPr txBox="1">
              <a:spLocks noChangeArrowheads="1"/>
            </p:cNvSpPr>
            <p:nvPr/>
          </p:nvSpPr>
          <p:spPr bwMode="auto">
            <a:xfrm>
              <a:off x="2870" y="2751"/>
              <a:ext cx="875" cy="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800" b="1">
                  <a:effectLst/>
                </a:rPr>
                <a:t>Gránulos </a:t>
              </a:r>
            </a:p>
            <a:p>
              <a:r>
                <a:rPr lang="es-ES" sz="1800" b="1">
                  <a:effectLst/>
                </a:rPr>
                <a:t>secretores</a:t>
              </a:r>
            </a:p>
          </p:txBody>
        </p:sp>
        <p:sp>
          <p:nvSpPr>
            <p:cNvPr id="176142" name="Rectangle 14"/>
            <p:cNvSpPr>
              <a:spLocks noChangeArrowheads="1"/>
            </p:cNvSpPr>
            <p:nvPr/>
          </p:nvSpPr>
          <p:spPr bwMode="auto">
            <a:xfrm>
              <a:off x="1338" y="3748"/>
              <a:ext cx="771" cy="181"/>
            </a:xfrm>
            <a:prstGeom prst="rect">
              <a:avLst/>
            </a:prstGeom>
            <a:solidFill>
              <a:srgbClr val="C7B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76143" name="Text Box 15"/>
            <p:cNvSpPr txBox="1">
              <a:spLocks noChangeArrowheads="1"/>
            </p:cNvSpPr>
            <p:nvPr/>
          </p:nvSpPr>
          <p:spPr bwMode="auto">
            <a:xfrm>
              <a:off x="1460" y="3703"/>
              <a:ext cx="60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800" b="1">
                  <a:effectLst/>
                </a:rPr>
                <a:t>Capilar</a:t>
              </a:r>
            </a:p>
          </p:txBody>
        </p:sp>
      </p:grpSp>
      <p:sp>
        <p:nvSpPr>
          <p:cNvPr id="176145" name="Line 17"/>
          <p:cNvSpPr>
            <a:spLocks noChangeShapeType="1"/>
          </p:cNvSpPr>
          <p:nvPr/>
        </p:nvSpPr>
        <p:spPr bwMode="auto">
          <a:xfrm>
            <a:off x="6473576" y="4076700"/>
            <a:ext cx="73025" cy="93662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5008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45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3249613" y="2697163"/>
            <a:ext cx="2644775" cy="2387600"/>
          </a:xfrm>
          <a:prstGeom prst="rect">
            <a:avLst/>
          </a:prstGeom>
          <a:solidFill>
            <a:srgbClr val="DCEFF0"/>
          </a:solidFill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000">
                <a:effectLst/>
                <a:latin typeface="Comic Sans MS" pitchFamily="66" charset="0"/>
              </a:rPr>
              <a:t>   </a:t>
            </a: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Características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Endocrinocitos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Péptidos GI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Células APUD </a:t>
            </a:r>
          </a:p>
          <a:p>
            <a:pPr>
              <a:buFontTx/>
              <a:buChar char="•"/>
            </a:pPr>
            <a:endParaRPr lang="es-ES" sz="1000">
              <a:effectLst/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" sz="2000">
                <a:effectLst/>
                <a:latin typeface="Comic Sans MS" pitchFamily="66" charset="0"/>
              </a:rPr>
              <a:t>Apudomas</a:t>
            </a:r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2927968" y="1773238"/>
            <a:ext cx="3286476" cy="707886"/>
          </a:xfrm>
          <a:prstGeom prst="rect">
            <a:avLst/>
          </a:prstGeom>
          <a:solidFill>
            <a:srgbClr val="A9E9A9"/>
          </a:solidFill>
          <a:ln w="3810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buSzPct val="200000"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SISTEMA </a:t>
            </a: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ENDOCRINO </a:t>
            </a:r>
          </a:p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443663" y="549274"/>
            <a:ext cx="197201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REGULACIÓN</a:t>
            </a:r>
          </a:p>
          <a:p>
            <a:pPr algn="ctr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HUMORAL 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4" grpId="0" animBg="1"/>
      <p:bldP spid="177156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4624388" y="2133600"/>
            <a:ext cx="3763962" cy="3136900"/>
          </a:xfrm>
          <a:prstGeom prst="rect">
            <a:avLst/>
          </a:prstGeom>
          <a:solidFill>
            <a:srgbClr val="E1FFE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endParaRPr lang="es-ES" sz="1000">
              <a:effectLst/>
            </a:endParaRPr>
          </a:p>
          <a:p>
            <a:pPr algn="l"/>
            <a:r>
              <a:rPr lang="en-US" sz="1800">
                <a:effectLst/>
              </a:rPr>
              <a:t>* </a:t>
            </a:r>
            <a:r>
              <a:rPr lang="es-ES" sz="1800">
                <a:effectLst/>
              </a:rPr>
              <a:t>El órgano endocrino más grande</a:t>
            </a:r>
          </a:p>
          <a:p>
            <a:pPr algn="l"/>
            <a:endParaRPr lang="es-ES" sz="1400">
              <a:effectLst/>
            </a:endParaRPr>
          </a:p>
          <a:p>
            <a:pPr algn="l"/>
            <a:r>
              <a:rPr lang="es-ES" sz="1800">
                <a:effectLst/>
              </a:rPr>
              <a:t>* Sistema difuso en todo el TGI</a:t>
            </a:r>
          </a:p>
          <a:p>
            <a:pPr algn="l"/>
            <a:endParaRPr lang="es-ES" sz="1400">
              <a:effectLst/>
            </a:endParaRPr>
          </a:p>
          <a:p>
            <a:pPr algn="l"/>
            <a:r>
              <a:rPr lang="es-ES" sz="1800">
                <a:effectLst/>
              </a:rPr>
              <a:t>* Células glandulares individuales</a:t>
            </a:r>
          </a:p>
          <a:p>
            <a:pPr algn="l"/>
            <a:endParaRPr lang="es-ES" sz="1400">
              <a:effectLst/>
            </a:endParaRPr>
          </a:p>
          <a:p>
            <a:pPr algn="l"/>
            <a:r>
              <a:rPr lang="es-ES" sz="1800">
                <a:effectLst/>
              </a:rPr>
              <a:t>* Muchos tipos de endocrinocitos</a:t>
            </a:r>
          </a:p>
          <a:p>
            <a:pPr algn="l"/>
            <a:endParaRPr lang="es-ES" sz="1400">
              <a:effectLst/>
            </a:endParaRPr>
          </a:p>
          <a:p>
            <a:pPr algn="l"/>
            <a:r>
              <a:rPr lang="es-ES" sz="1800">
                <a:effectLst/>
              </a:rPr>
              <a:t>* Secreción regulada</a:t>
            </a:r>
          </a:p>
          <a:p>
            <a:pPr algn="l"/>
            <a:endParaRPr lang="es-ES" sz="1400">
              <a:effectLst/>
            </a:endParaRPr>
          </a:p>
          <a:p>
            <a:pPr algn="l"/>
            <a:r>
              <a:rPr lang="es-ES" sz="1800">
                <a:effectLst/>
              </a:rPr>
              <a:t>* Variedad sustancias secretadas</a:t>
            </a:r>
          </a:p>
          <a:p>
            <a:pPr algn="l"/>
            <a:endParaRPr lang="es-ES" sz="1000">
              <a:effectLst/>
            </a:endParaRP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5940425" y="1341438"/>
            <a:ext cx="2389188" cy="485775"/>
          </a:xfrm>
          <a:prstGeom prst="rect">
            <a:avLst/>
          </a:prstGeom>
          <a:solidFill>
            <a:srgbClr val="BBDDFF"/>
          </a:solidFill>
          <a:ln w="28575">
            <a:solidFill>
              <a:srgbClr val="7BA6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/>
              </a:rPr>
              <a:t>Características</a:t>
            </a: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6443663" y="525205"/>
            <a:ext cx="1903086" cy="584775"/>
          </a:xfrm>
          <a:prstGeom prst="rect">
            <a:avLst/>
          </a:prstGeom>
          <a:solidFill>
            <a:srgbClr val="81C6CB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ENDOCRINO </a:t>
            </a:r>
          </a:p>
          <a:p>
            <a:pPr marL="457200" indent="-45720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908050" y="2254250"/>
            <a:ext cx="3379788" cy="425450"/>
          </a:xfrm>
          <a:prstGeom prst="rect">
            <a:avLst/>
          </a:prstGeom>
          <a:solidFill>
            <a:srgbClr val="FFD5E3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ENDOCRINA</a:t>
            </a:r>
          </a:p>
        </p:txBody>
      </p:sp>
      <p:pic>
        <p:nvPicPr>
          <p:cNvPr id="178182" name="Picture 6" descr="COMUNICACION C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8183" r="49988" b="62408"/>
          <a:stretch>
            <a:fillRect/>
          </a:stretch>
        </p:blipFill>
        <p:spPr bwMode="auto">
          <a:xfrm>
            <a:off x="665163" y="3005138"/>
            <a:ext cx="3736975" cy="25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3054463" y="4991100"/>
            <a:ext cx="1257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 dirty="0">
                <a:solidFill>
                  <a:srgbClr val="CC0000"/>
                </a:solidFill>
                <a:effectLst/>
              </a:rPr>
              <a:t>SANGRE</a:t>
            </a:r>
          </a:p>
        </p:txBody>
      </p:sp>
      <p:sp>
        <p:nvSpPr>
          <p:cNvPr id="178186" name="Line 10"/>
          <p:cNvSpPr>
            <a:spLocks noChangeShapeType="1"/>
          </p:cNvSpPr>
          <p:nvPr/>
        </p:nvSpPr>
        <p:spPr bwMode="auto">
          <a:xfrm>
            <a:off x="4264025" y="5157788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8187" name="Line 11"/>
          <p:cNvSpPr>
            <a:spLocks noChangeShapeType="1"/>
          </p:cNvSpPr>
          <p:nvPr/>
        </p:nvSpPr>
        <p:spPr bwMode="auto">
          <a:xfrm>
            <a:off x="4479925" y="5157788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8188" name="Line 12"/>
          <p:cNvSpPr>
            <a:spLocks noChangeShapeType="1"/>
          </p:cNvSpPr>
          <p:nvPr/>
        </p:nvSpPr>
        <p:spPr bwMode="auto">
          <a:xfrm>
            <a:off x="4479925" y="5878513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8189" name="Text Box 13"/>
          <p:cNvSpPr txBox="1">
            <a:spLocks noChangeArrowheads="1"/>
          </p:cNvSpPr>
          <p:nvPr/>
        </p:nvSpPr>
        <p:spPr bwMode="auto">
          <a:xfrm>
            <a:off x="5667375" y="5589588"/>
            <a:ext cx="1477170" cy="830997"/>
          </a:xfrm>
          <a:prstGeom prst="rect">
            <a:avLst/>
          </a:prstGeom>
          <a:solidFill>
            <a:srgbClr val="C5F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400" dirty="0">
                <a:effectLst/>
              </a:rPr>
              <a:t>Blanco a distancia</a:t>
            </a:r>
          </a:p>
        </p:txBody>
      </p:sp>
      <p:sp>
        <p:nvSpPr>
          <p:cNvPr id="178191" name="Text Box 15"/>
          <p:cNvSpPr txBox="1">
            <a:spLocks noChangeArrowheads="1"/>
          </p:cNvSpPr>
          <p:nvPr/>
        </p:nvSpPr>
        <p:spPr bwMode="auto">
          <a:xfrm>
            <a:off x="6111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8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2" descr="mec secrec hormon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549275"/>
            <a:ext cx="4745037" cy="575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2505075" y="693738"/>
            <a:ext cx="1008063" cy="287337"/>
          </a:xfrm>
          <a:prstGeom prst="rect">
            <a:avLst/>
          </a:prstGeom>
          <a:solidFill>
            <a:srgbClr val="8D7F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2720975" y="693738"/>
            <a:ext cx="550863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chemeClr val="bg1"/>
                </a:solidFill>
                <a:effectLst/>
              </a:rPr>
              <a:t>Luz</a:t>
            </a:r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1928813" y="1341438"/>
            <a:ext cx="2087562" cy="287337"/>
          </a:xfrm>
          <a:prstGeom prst="rect">
            <a:avLst/>
          </a:prstGeom>
          <a:solidFill>
            <a:srgbClr val="4E4B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1876425" y="1270000"/>
            <a:ext cx="2212975" cy="366713"/>
          </a:xfrm>
          <a:prstGeom prst="rect">
            <a:avLst/>
          </a:prstGeom>
          <a:solidFill>
            <a:srgbClr val="705F95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chemeClr val="bg1"/>
                </a:solidFill>
                <a:effectLst/>
              </a:rPr>
              <a:t>Quimiorreceptores</a:t>
            </a:r>
          </a:p>
        </p:txBody>
      </p:sp>
      <p:sp>
        <p:nvSpPr>
          <p:cNvPr id="179207" name="Rectangle 7"/>
          <p:cNvSpPr>
            <a:spLocks noChangeArrowheads="1"/>
          </p:cNvSpPr>
          <p:nvPr/>
        </p:nvSpPr>
        <p:spPr bwMode="auto">
          <a:xfrm>
            <a:off x="920750" y="4149725"/>
            <a:ext cx="1081088" cy="360363"/>
          </a:xfrm>
          <a:prstGeom prst="rect">
            <a:avLst/>
          </a:prstGeom>
          <a:solidFill>
            <a:srgbClr val="D0A8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846138" y="4149725"/>
            <a:ext cx="1095375" cy="366713"/>
          </a:xfrm>
          <a:prstGeom prst="rect">
            <a:avLst/>
          </a:prstGeom>
          <a:solidFill>
            <a:srgbClr val="C7B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Péptidos</a:t>
            </a:r>
          </a:p>
        </p:txBody>
      </p:sp>
      <p:sp>
        <p:nvSpPr>
          <p:cNvPr id="179209" name="Rectangle 9"/>
          <p:cNvSpPr>
            <a:spLocks noChangeArrowheads="1"/>
          </p:cNvSpPr>
          <p:nvPr/>
        </p:nvSpPr>
        <p:spPr bwMode="auto">
          <a:xfrm>
            <a:off x="4089400" y="4005263"/>
            <a:ext cx="1152525" cy="431800"/>
          </a:xfrm>
          <a:prstGeom prst="rect">
            <a:avLst/>
          </a:prstGeom>
          <a:solidFill>
            <a:srgbClr val="D0A8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10" name="Text Box 10"/>
          <p:cNvSpPr txBox="1">
            <a:spLocks noChangeArrowheads="1"/>
          </p:cNvSpPr>
          <p:nvPr/>
        </p:nvSpPr>
        <p:spPr bwMode="auto">
          <a:xfrm>
            <a:off x="4089400" y="4078288"/>
            <a:ext cx="1357313" cy="641350"/>
          </a:xfrm>
          <a:prstGeom prst="rect">
            <a:avLst/>
          </a:prstGeom>
          <a:solidFill>
            <a:srgbClr val="C7B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Gránulos </a:t>
            </a:r>
          </a:p>
          <a:p>
            <a:r>
              <a:rPr lang="es-ES" sz="1800" b="1">
                <a:effectLst/>
              </a:rPr>
              <a:t>secretores</a:t>
            </a:r>
          </a:p>
        </p:txBody>
      </p:sp>
      <p:sp>
        <p:nvSpPr>
          <p:cNvPr id="179211" name="Rectangle 11"/>
          <p:cNvSpPr>
            <a:spLocks noChangeArrowheads="1"/>
          </p:cNvSpPr>
          <p:nvPr/>
        </p:nvSpPr>
        <p:spPr bwMode="auto">
          <a:xfrm>
            <a:off x="1641475" y="5662613"/>
            <a:ext cx="1223963" cy="287337"/>
          </a:xfrm>
          <a:prstGeom prst="rect">
            <a:avLst/>
          </a:prstGeom>
          <a:solidFill>
            <a:srgbClr val="C7B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1846263" y="5589588"/>
            <a:ext cx="936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/>
              </a:rPr>
              <a:t>Capilar</a:t>
            </a: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6011863" y="2276475"/>
            <a:ext cx="2449512" cy="2938463"/>
          </a:xfrm>
          <a:prstGeom prst="rect">
            <a:avLst/>
          </a:prstGeom>
          <a:solidFill>
            <a:srgbClr val="FFE1E1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>
                <a:effectLst/>
              </a:rPr>
              <a:t>Más de 15 tipos en epitelio gástrico e intestinal</a:t>
            </a:r>
          </a:p>
          <a:p>
            <a:pPr algn="l"/>
            <a:endParaRPr lang="es-ES">
              <a:effectLst/>
            </a:endParaRPr>
          </a:p>
          <a:p>
            <a:pPr algn="l"/>
            <a:r>
              <a:rPr lang="es-ES" sz="1800">
                <a:effectLst/>
              </a:rPr>
              <a:t>Secretan un péptido </a:t>
            </a:r>
          </a:p>
          <a:p>
            <a:pPr algn="l"/>
            <a:r>
              <a:rPr lang="es-ES" sz="1800">
                <a:effectLst/>
              </a:rPr>
              <a:t>particular</a:t>
            </a:r>
          </a:p>
          <a:p>
            <a:pPr algn="l"/>
            <a:endParaRPr lang="es-ES">
              <a:effectLst/>
            </a:endParaRPr>
          </a:p>
          <a:p>
            <a:pPr algn="l"/>
            <a:r>
              <a:rPr lang="es-ES" sz="1800">
                <a:effectLst/>
              </a:rPr>
              <a:t>Se identifican con letras</a:t>
            </a:r>
          </a:p>
          <a:p>
            <a:pPr algn="l"/>
            <a:r>
              <a:rPr lang="es-ES" sz="1600">
                <a:effectLst/>
              </a:rPr>
              <a:t>   </a:t>
            </a:r>
            <a:r>
              <a:rPr lang="es-ES" sz="1600" b="1">
                <a:effectLst/>
              </a:rPr>
              <a:t>Ej. C. </a:t>
            </a: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“G”</a:t>
            </a:r>
            <a:r>
              <a:rPr lang="es-ES" sz="1600" b="1">
                <a:effectLst/>
              </a:rPr>
              <a:t> antro   </a:t>
            </a:r>
          </a:p>
          <a:p>
            <a:pPr algn="l"/>
            <a:r>
              <a:rPr lang="es-ES" sz="1600" b="1">
                <a:effectLst/>
              </a:rPr>
              <a:t>      produce gastrina </a:t>
            </a: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6011863" y="1749425"/>
            <a:ext cx="2417762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ENDOCRINOCITOS</a:t>
            </a:r>
          </a:p>
        </p:txBody>
      </p:sp>
      <p:sp>
        <p:nvSpPr>
          <p:cNvPr id="179215" name="Oval 15"/>
          <p:cNvSpPr>
            <a:spLocks noChangeArrowheads="1"/>
          </p:cNvSpPr>
          <p:nvPr/>
        </p:nvSpPr>
        <p:spPr bwMode="auto">
          <a:xfrm>
            <a:off x="1619250" y="1700213"/>
            <a:ext cx="2520950" cy="2808287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9219" name="Line 19"/>
          <p:cNvSpPr>
            <a:spLocks noChangeShapeType="1"/>
          </p:cNvSpPr>
          <p:nvPr/>
        </p:nvSpPr>
        <p:spPr bwMode="auto">
          <a:xfrm>
            <a:off x="3276600" y="4221163"/>
            <a:ext cx="73025" cy="93662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6443663" y="525205"/>
            <a:ext cx="1903086" cy="584775"/>
          </a:xfrm>
          <a:prstGeom prst="rect">
            <a:avLst/>
          </a:prstGeom>
          <a:solidFill>
            <a:srgbClr val="81C6CB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457200" indent="-457200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ENDOCRINO </a:t>
            </a:r>
          </a:p>
          <a:p>
            <a:pPr marL="457200" indent="-457200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7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13" grpId="0" animBg="1"/>
      <p:bldP spid="179219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5587</TotalTime>
  <Words>6929</Words>
  <Application>Microsoft Office PowerPoint</Application>
  <PresentationFormat>Presentación en pantalla (4:3)</PresentationFormat>
  <Paragraphs>2548</Paragraphs>
  <Slides>149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149</vt:i4>
      </vt:variant>
    </vt:vector>
  </HeadingPairs>
  <TitlesOfParts>
    <vt:vector size="150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Guillén</dc:creator>
  <cp:lastModifiedBy>ximena</cp:lastModifiedBy>
  <cp:revision>399</cp:revision>
  <dcterms:created xsi:type="dcterms:W3CDTF">2002-09-07T07:28:26Z</dcterms:created>
  <dcterms:modified xsi:type="dcterms:W3CDTF">2015-11-17T18:55:41Z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