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0"/>
  </p:notesMasterIdLst>
  <p:sldIdLst>
    <p:sldId id="288" r:id="rId2"/>
    <p:sldId id="448" r:id="rId3"/>
    <p:sldId id="387" r:id="rId4"/>
    <p:sldId id="388" r:id="rId5"/>
    <p:sldId id="389" r:id="rId6"/>
    <p:sldId id="447" r:id="rId7"/>
    <p:sldId id="289" r:id="rId8"/>
    <p:sldId id="368" r:id="rId9"/>
    <p:sldId id="325" r:id="rId10"/>
    <p:sldId id="329" r:id="rId11"/>
    <p:sldId id="290" r:id="rId12"/>
    <p:sldId id="256" r:id="rId13"/>
    <p:sldId id="331" r:id="rId14"/>
    <p:sldId id="293" r:id="rId15"/>
    <p:sldId id="294" r:id="rId16"/>
    <p:sldId id="257" r:id="rId17"/>
    <p:sldId id="372" r:id="rId18"/>
    <p:sldId id="356" r:id="rId19"/>
    <p:sldId id="349" r:id="rId20"/>
    <p:sldId id="258" r:id="rId21"/>
    <p:sldId id="326" r:id="rId22"/>
    <p:sldId id="367" r:id="rId23"/>
    <p:sldId id="261" r:id="rId24"/>
    <p:sldId id="327" r:id="rId25"/>
    <p:sldId id="260" r:id="rId26"/>
    <p:sldId id="262" r:id="rId27"/>
    <p:sldId id="263" r:id="rId28"/>
    <p:sldId id="358" r:id="rId29"/>
    <p:sldId id="343" r:id="rId30"/>
    <p:sldId id="337" r:id="rId31"/>
    <p:sldId id="330" r:id="rId32"/>
    <p:sldId id="264" r:id="rId33"/>
    <p:sldId id="369" r:id="rId34"/>
    <p:sldId id="342" r:id="rId35"/>
    <p:sldId id="385" r:id="rId36"/>
    <p:sldId id="340" r:id="rId37"/>
    <p:sldId id="265" r:id="rId38"/>
    <p:sldId id="266" r:id="rId39"/>
    <p:sldId id="267" r:id="rId40"/>
    <p:sldId id="344" r:id="rId41"/>
    <p:sldId id="274" r:id="rId42"/>
    <p:sldId id="341" r:id="rId43"/>
    <p:sldId id="295" r:id="rId44"/>
    <p:sldId id="269" r:id="rId45"/>
    <p:sldId id="268" r:id="rId46"/>
    <p:sldId id="374" r:id="rId47"/>
    <p:sldId id="345" r:id="rId48"/>
    <p:sldId id="391" r:id="rId49"/>
    <p:sldId id="270" r:id="rId50"/>
    <p:sldId id="350" r:id="rId51"/>
    <p:sldId id="273" r:id="rId52"/>
    <p:sldId id="351" r:id="rId53"/>
    <p:sldId id="346" r:id="rId54"/>
    <p:sldId id="370" r:id="rId55"/>
    <p:sldId id="384" r:id="rId56"/>
    <p:sldId id="272" r:id="rId57"/>
    <p:sldId id="359" r:id="rId58"/>
    <p:sldId id="352" r:id="rId59"/>
    <p:sldId id="317" r:id="rId60"/>
    <p:sldId id="333" r:id="rId61"/>
    <p:sldId id="347" r:id="rId62"/>
    <p:sldId id="275" r:id="rId63"/>
    <p:sldId id="433" r:id="rId64"/>
    <p:sldId id="377" r:id="rId65"/>
    <p:sldId id="437" r:id="rId66"/>
    <p:sldId id="378" r:id="rId67"/>
    <p:sldId id="379" r:id="rId68"/>
    <p:sldId id="380" r:id="rId69"/>
    <p:sldId id="335" r:id="rId70"/>
    <p:sldId id="445" r:id="rId71"/>
    <p:sldId id="451" r:id="rId72"/>
    <p:sldId id="449" r:id="rId73"/>
    <p:sldId id="450" r:id="rId74"/>
    <p:sldId id="452" r:id="rId75"/>
    <p:sldId id="443" r:id="rId76"/>
    <p:sldId id="348" r:id="rId77"/>
    <p:sldId id="386" r:id="rId78"/>
    <p:sldId id="461" r:id="rId79"/>
    <p:sldId id="441" r:id="rId80"/>
    <p:sldId id="338" r:id="rId81"/>
    <p:sldId id="361" r:id="rId82"/>
    <p:sldId id="279" r:id="rId83"/>
    <p:sldId id="362" r:id="rId84"/>
    <p:sldId id="455" r:id="rId85"/>
    <p:sldId id="459" r:id="rId86"/>
    <p:sldId id="457" r:id="rId87"/>
    <p:sldId id="456" r:id="rId88"/>
    <p:sldId id="454" r:id="rId89"/>
    <p:sldId id="453" r:id="rId90"/>
    <p:sldId id="439" r:id="rId91"/>
    <p:sldId id="446" r:id="rId92"/>
    <p:sldId id="460" r:id="rId93"/>
    <p:sldId id="458" r:id="rId94"/>
    <p:sldId id="444" r:id="rId95"/>
    <p:sldId id="353" r:id="rId96"/>
    <p:sldId id="280" r:id="rId97"/>
    <p:sldId id="311" r:id="rId98"/>
    <p:sldId id="278" r:id="rId99"/>
    <p:sldId id="298" r:id="rId100"/>
    <p:sldId id="354" r:id="rId101"/>
    <p:sldId id="375" r:id="rId102"/>
    <p:sldId id="312" r:id="rId103"/>
    <p:sldId id="442" r:id="rId104"/>
    <p:sldId id="381" r:id="rId105"/>
    <p:sldId id="383" r:id="rId106"/>
    <p:sldId id="371" r:id="rId107"/>
    <p:sldId id="434" r:id="rId108"/>
    <p:sldId id="376" r:id="rId109"/>
    <p:sldId id="382" r:id="rId110"/>
    <p:sldId id="339" r:id="rId111"/>
    <p:sldId id="336" r:id="rId112"/>
    <p:sldId id="373" r:id="rId113"/>
    <p:sldId id="392" r:id="rId114"/>
    <p:sldId id="314" r:id="rId115"/>
    <p:sldId id="313" r:id="rId116"/>
    <p:sldId id="393" r:id="rId117"/>
    <p:sldId id="299" r:id="rId118"/>
    <p:sldId id="396" r:id="rId119"/>
    <p:sldId id="397" r:id="rId120"/>
    <p:sldId id="398" r:id="rId121"/>
    <p:sldId id="399" r:id="rId122"/>
    <p:sldId id="400" r:id="rId123"/>
    <p:sldId id="402" r:id="rId124"/>
    <p:sldId id="403" r:id="rId125"/>
    <p:sldId id="404" r:id="rId126"/>
    <p:sldId id="405" r:id="rId127"/>
    <p:sldId id="406" r:id="rId128"/>
    <p:sldId id="407" r:id="rId129"/>
    <p:sldId id="408" r:id="rId130"/>
    <p:sldId id="409" r:id="rId131"/>
    <p:sldId id="412" r:id="rId132"/>
    <p:sldId id="411" r:id="rId133"/>
    <p:sldId id="410" r:id="rId134"/>
    <p:sldId id="413" r:id="rId135"/>
    <p:sldId id="414" r:id="rId136"/>
    <p:sldId id="415" r:id="rId137"/>
    <p:sldId id="416" r:id="rId138"/>
    <p:sldId id="418" r:id="rId139"/>
    <p:sldId id="419" r:id="rId140"/>
    <p:sldId id="425" r:id="rId141"/>
    <p:sldId id="426" r:id="rId142"/>
    <p:sldId id="427" r:id="rId143"/>
    <p:sldId id="432" r:id="rId144"/>
    <p:sldId id="428" r:id="rId145"/>
    <p:sldId id="429" r:id="rId146"/>
    <p:sldId id="431" r:id="rId147"/>
    <p:sldId id="436" r:id="rId148"/>
    <p:sldId id="438" r:id="rId149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25"/>
    <a:srgbClr val="548123"/>
    <a:srgbClr val="CCE8EA"/>
    <a:srgbClr val="FF00FF"/>
    <a:srgbClr val="0033CC"/>
    <a:srgbClr val="A50021"/>
    <a:srgbClr val="78B832"/>
    <a:srgbClr val="FFBDDE"/>
    <a:srgbClr val="FFBD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995" autoAdjust="0"/>
    <p:restoredTop sz="94660"/>
  </p:normalViewPr>
  <p:slideViewPr>
    <p:cSldViewPr showGuides="1">
      <p:cViewPr>
        <p:scale>
          <a:sx n="64" d="100"/>
          <a:sy n="64" d="100"/>
        </p:scale>
        <p:origin x="-7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5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9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36702E-46D9-4FC0-8703-05C1B37202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9123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2B4B8-C316-4823-A6F6-50737FA89D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3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96DF4-644F-405B-9DDE-B8891395717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72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9CC2C-DF2A-4120-A0FD-B592C8353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9628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1563-92E4-46E8-B8CF-D979C27FE5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8352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7AE03-3D26-47D6-9133-DFE26F774D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5095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2FC7A-97AD-4855-B6CE-31666D3794D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839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C5902-1487-4396-8E5F-3B722A4CA4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510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72BA7-02FF-4E07-AA52-5CFF6DF4A4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05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8853-98DA-470D-8CD6-6B16F8EEAA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87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20F71-E288-4A54-A4C6-F1098FD80A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727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5B44B-8F64-4532-B1B8-C60EFA824A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991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9D09-149E-4677-BC60-BE8AE81500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4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616E3282-5259-443E-B2DC-6576302557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jpeg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jpeg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gif"/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en.wikipedia.org/wiki/Joshua_Lederberg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3390/life4020250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1390650" y="10223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>
              <a:defRPr/>
            </a:pP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878263"/>
            <a:ext cx="1872629" cy="273008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85" t="12624" r="10110" b="57480"/>
          <a:stretch>
            <a:fillRect/>
          </a:stretch>
        </p:blipFill>
        <p:spPr bwMode="auto">
          <a:xfrm>
            <a:off x="2194793" y="1343025"/>
            <a:ext cx="4176713" cy="41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2" name="Rectangle 8"/>
          <p:cNvSpPr>
            <a:spLocks noChangeArrowheads="1"/>
          </p:cNvSpPr>
          <p:nvPr/>
        </p:nvSpPr>
        <p:spPr bwMode="auto">
          <a:xfrm>
            <a:off x="1620118" y="1412875"/>
            <a:ext cx="1127125" cy="820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1620118" y="1628775"/>
            <a:ext cx="1143000" cy="641350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Criptas</a:t>
            </a:r>
          </a:p>
          <a:p>
            <a:pPr algn="l" eaLnBrk="1" hangingPunct="1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pequeñas</a:t>
            </a:r>
          </a:p>
        </p:txBody>
      </p:sp>
      <p:sp>
        <p:nvSpPr>
          <p:cNvPr id="139274" name="Rectangle 10"/>
          <p:cNvSpPr>
            <a:spLocks noChangeArrowheads="1"/>
          </p:cNvSpPr>
          <p:nvPr/>
        </p:nvSpPr>
        <p:spPr bwMode="auto">
          <a:xfrm>
            <a:off x="1818556" y="3722688"/>
            <a:ext cx="5207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5" name="Rectangle 11"/>
          <p:cNvSpPr>
            <a:spLocks noChangeArrowheads="1"/>
          </p:cNvSpPr>
          <p:nvPr/>
        </p:nvSpPr>
        <p:spPr bwMode="auto">
          <a:xfrm>
            <a:off x="1818556" y="5260975"/>
            <a:ext cx="1647825" cy="307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1313731" y="3460824"/>
            <a:ext cx="100965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nódulo </a:t>
            </a:r>
          </a:p>
          <a:p>
            <a:pPr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linfoideo</a:t>
            </a:r>
          </a:p>
        </p:txBody>
      </p:sp>
      <p:sp>
        <p:nvSpPr>
          <p:cNvPr id="139278" name="Text Box 14"/>
          <p:cNvSpPr txBox="1">
            <a:spLocks noChangeArrowheads="1"/>
          </p:cNvSpPr>
          <p:nvPr/>
        </p:nvSpPr>
        <p:spPr bwMode="auto">
          <a:xfrm>
            <a:off x="5395529" y="5248275"/>
            <a:ext cx="1733167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/>
              <a:t>c. longitudinal</a:t>
            </a:r>
          </a:p>
          <a:p>
            <a:pPr eaLnBrk="1" hangingPunct="1"/>
            <a:r>
              <a:rPr lang="es-ES" sz="1800" b="1" i="1" dirty="0"/>
              <a:t>Tenia </a:t>
            </a:r>
            <a:r>
              <a:rPr lang="es-ES" sz="1800" b="1" i="1" dirty="0" err="1"/>
              <a:t>coli</a:t>
            </a:r>
            <a:endParaRPr lang="es-ES" sz="1800" b="1" i="1" dirty="0"/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2959968" y="5445125"/>
            <a:ext cx="132397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/>
              <a:t>c. circular</a:t>
            </a:r>
          </a:p>
        </p:txBody>
      </p:sp>
      <p:sp>
        <p:nvSpPr>
          <p:cNvPr id="139283" name="Text Box 19"/>
          <p:cNvSpPr txBox="1">
            <a:spLocks noChangeArrowheads="1"/>
          </p:cNvSpPr>
          <p:nvPr/>
        </p:nvSpPr>
        <p:spPr bwMode="auto">
          <a:xfrm>
            <a:off x="6371506" y="3560334"/>
            <a:ext cx="1553630" cy="646331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/>
              <a:t>c. muscular </a:t>
            </a:r>
          </a:p>
          <a:p>
            <a:pPr algn="l" eaLnBrk="1" hangingPunct="1"/>
            <a:r>
              <a:rPr lang="es-ES" sz="1800" b="1" dirty="0"/>
              <a:t>engrosada</a:t>
            </a:r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6228184" y="2636912"/>
            <a:ext cx="2109873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Submucosa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menos </a:t>
            </a:r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vascularizada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288" name="Text Box 24"/>
          <p:cNvSpPr txBox="1">
            <a:spLocks noChangeArrowheads="1"/>
          </p:cNvSpPr>
          <p:nvPr/>
        </p:nvSpPr>
        <p:spPr bwMode="auto">
          <a:xfrm>
            <a:off x="7107238" y="530792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COLON</a:t>
            </a:r>
          </a:p>
        </p:txBody>
      </p:sp>
      <p:sp>
        <p:nvSpPr>
          <p:cNvPr id="139297" name="Rectangle 33"/>
          <p:cNvSpPr>
            <a:spLocks noChangeArrowheads="1"/>
          </p:cNvSpPr>
          <p:nvPr/>
        </p:nvSpPr>
        <p:spPr bwMode="auto">
          <a:xfrm>
            <a:off x="3406989" y="559230"/>
            <a:ext cx="1608137" cy="701675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hay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vellosidades</a:t>
            </a:r>
          </a:p>
        </p:txBody>
      </p:sp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7164288" y="980728"/>
            <a:ext cx="12763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Histología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6228184" y="3460824"/>
            <a:ext cx="0" cy="84037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3" grpId="0" animBg="1"/>
      <p:bldP spid="139276" grpId="0" animBg="1"/>
      <p:bldP spid="139283" grpId="0" animBg="1"/>
      <p:bldP spid="139284" grpId="0" animBg="1"/>
      <p:bldP spid="139297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492500" y="1125538"/>
            <a:ext cx="215741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Ácidos GRASOS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Cadena Corta</a:t>
            </a:r>
          </a:p>
        </p:txBody>
      </p:sp>
      <p:sp>
        <p:nvSpPr>
          <p:cNvPr id="166922" name="Text Box 10"/>
          <p:cNvSpPr txBox="1">
            <a:spLocks noChangeArrowheads="1"/>
          </p:cNvSpPr>
          <p:nvPr/>
        </p:nvSpPr>
        <p:spPr bwMode="auto">
          <a:xfrm>
            <a:off x="3952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6929" name="Text Box 17"/>
          <p:cNvSpPr txBox="1">
            <a:spLocks noChangeArrowheads="1"/>
          </p:cNvSpPr>
          <p:nvPr/>
        </p:nvSpPr>
        <p:spPr bwMode="auto">
          <a:xfrm>
            <a:off x="7116763" y="404813"/>
            <a:ext cx="1227137" cy="395287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Bacterias</a:t>
            </a:r>
          </a:p>
        </p:txBody>
      </p:sp>
      <p:pic>
        <p:nvPicPr>
          <p:cNvPr id="166932" name="Picture 20" descr="vaca comien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4" t="17963" r="23541" b="15253"/>
          <a:stretch>
            <a:fillRect/>
          </a:stretch>
        </p:blipFill>
        <p:spPr bwMode="auto">
          <a:xfrm>
            <a:off x="684213" y="3284538"/>
            <a:ext cx="2016125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6877050" y="908050"/>
            <a:ext cx="16541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Fermentación</a:t>
            </a:r>
          </a:p>
        </p:txBody>
      </p:sp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7556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6936" name="Text Box 24"/>
          <p:cNvSpPr txBox="1">
            <a:spLocks noChangeArrowheads="1"/>
          </p:cNvSpPr>
          <p:nvPr/>
        </p:nvSpPr>
        <p:spPr bwMode="auto">
          <a:xfrm>
            <a:off x="827088" y="5084763"/>
            <a:ext cx="17367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/>
              <a:t>Principal fuente </a:t>
            </a:r>
          </a:p>
          <a:p>
            <a:pPr eaLnBrk="1" hangingPunct="1"/>
            <a:r>
              <a:rPr lang="es-ES" sz="1600"/>
              <a:t>energética en </a:t>
            </a:r>
          </a:p>
          <a:p>
            <a:pPr eaLnBrk="1" hangingPunct="1"/>
            <a:r>
              <a:rPr lang="es-ES" sz="1600"/>
              <a:t>herbívoros</a:t>
            </a:r>
          </a:p>
        </p:txBody>
      </p:sp>
      <p:sp>
        <p:nvSpPr>
          <p:cNvPr id="166937" name="Text Box 25"/>
          <p:cNvSpPr txBox="1">
            <a:spLocks noChangeArrowheads="1"/>
          </p:cNvSpPr>
          <p:nvPr/>
        </p:nvSpPr>
        <p:spPr bwMode="auto">
          <a:xfrm>
            <a:off x="3708400" y="2252663"/>
            <a:ext cx="1685077" cy="923330"/>
          </a:xfrm>
          <a:prstGeom prst="rect">
            <a:avLst/>
          </a:prstGeom>
          <a:solidFill>
            <a:srgbClr val="FFD9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/>
              <a:t>Ac. Acético</a:t>
            </a:r>
          </a:p>
          <a:p>
            <a:pPr algn="l" eaLnBrk="1" hangingPunct="1"/>
            <a:r>
              <a:rPr lang="es-ES" sz="1800" dirty="0"/>
              <a:t>Ac. Butírico</a:t>
            </a:r>
          </a:p>
          <a:p>
            <a:pPr algn="l" eaLnBrk="1" hangingPunct="1"/>
            <a:r>
              <a:rPr lang="es-ES" sz="1800" dirty="0"/>
              <a:t>Ac. </a:t>
            </a:r>
            <a:r>
              <a:rPr lang="es-ES" sz="1800" dirty="0" err="1" smtClean="0"/>
              <a:t>Propiónico</a:t>
            </a:r>
            <a:endParaRPr lang="es-ES" sz="1800" dirty="0"/>
          </a:p>
        </p:txBody>
      </p:sp>
      <p:sp>
        <p:nvSpPr>
          <p:cNvPr id="166938" name="Text Box 26"/>
          <p:cNvSpPr txBox="1">
            <a:spLocks noChangeArrowheads="1"/>
          </p:cNvSpPr>
          <p:nvPr/>
        </p:nvSpPr>
        <p:spPr bwMode="auto">
          <a:xfrm>
            <a:off x="5929514" y="2254382"/>
            <a:ext cx="1895071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Absorción </a:t>
            </a:r>
          </a:p>
          <a:p>
            <a:pPr eaLnBrk="1" hangingPunct="1"/>
            <a:r>
              <a:rPr lang="es-ES" sz="2400"/>
              <a:t>por difusión</a:t>
            </a:r>
          </a:p>
        </p:txBody>
      </p:sp>
      <p:pic>
        <p:nvPicPr>
          <p:cNvPr id="82955" name="Picture 28" descr="colon 1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9" t="59949" r="9883" b="6194"/>
          <a:stretch>
            <a:fillRect/>
          </a:stretch>
        </p:blipFill>
        <p:spPr bwMode="auto">
          <a:xfrm>
            <a:off x="2987675" y="3429000"/>
            <a:ext cx="50419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6" name="Rectangle 29"/>
          <p:cNvSpPr>
            <a:spLocks noChangeArrowheads="1"/>
          </p:cNvSpPr>
          <p:nvPr/>
        </p:nvSpPr>
        <p:spPr bwMode="auto">
          <a:xfrm>
            <a:off x="2843213" y="3286125"/>
            <a:ext cx="5329237" cy="26638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44" name="Line 32"/>
          <p:cNvSpPr>
            <a:spLocks noChangeShapeType="1"/>
          </p:cNvSpPr>
          <p:nvPr/>
        </p:nvSpPr>
        <p:spPr bwMode="auto">
          <a:xfrm>
            <a:off x="5435600" y="2636838"/>
            <a:ext cx="576263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36" grpId="0"/>
      <p:bldP spid="166937" grpId="0" animBg="1"/>
      <p:bldP spid="166938" grpId="0" animBg="1"/>
      <p:bldP spid="166944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4683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83971" name="Picture 14" descr="img24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" t="6944" r="36496" b="50076"/>
          <a:stretch>
            <a:fillRect/>
          </a:stretch>
        </p:blipFill>
        <p:spPr bwMode="auto">
          <a:xfrm>
            <a:off x="1114425" y="2147094"/>
            <a:ext cx="3816350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771525" y="5492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3974" name="Text Box 21"/>
          <p:cNvSpPr txBox="1">
            <a:spLocks noChangeArrowheads="1"/>
          </p:cNvSpPr>
          <p:nvPr/>
        </p:nvSpPr>
        <p:spPr bwMode="auto">
          <a:xfrm>
            <a:off x="1979613" y="1268090"/>
            <a:ext cx="1588897" cy="830997"/>
          </a:xfrm>
          <a:prstGeom prst="rect">
            <a:avLst/>
          </a:prstGeom>
          <a:solidFill>
            <a:srgbClr val="FFD9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 dirty="0"/>
              <a:t>Ac. acético </a:t>
            </a:r>
          </a:p>
          <a:p>
            <a:pPr algn="l" eaLnBrk="1" hangingPunct="1"/>
            <a:r>
              <a:rPr lang="es-ES_tradnl" sz="1600" b="1" dirty="0"/>
              <a:t>Ac. </a:t>
            </a:r>
            <a:r>
              <a:rPr lang="es-ES_tradnl" sz="1600" b="1" dirty="0" err="1"/>
              <a:t>propiónico</a:t>
            </a:r>
            <a:endParaRPr lang="es-ES_tradnl" sz="1600" b="1" dirty="0"/>
          </a:p>
          <a:p>
            <a:pPr algn="l" eaLnBrk="1" hangingPunct="1"/>
            <a:r>
              <a:rPr lang="es-ES_tradnl" sz="1600" b="1" dirty="0" smtClean="0"/>
              <a:t>Ac</a:t>
            </a:r>
            <a:r>
              <a:rPr lang="es-ES_tradnl" sz="1600" b="1" dirty="0"/>
              <a:t>. </a:t>
            </a:r>
            <a:r>
              <a:rPr lang="es-ES_tradnl" sz="1600" b="1" dirty="0" smtClean="0"/>
              <a:t>butírico</a:t>
            </a:r>
            <a:endParaRPr lang="es-ES_tradnl" sz="1600" b="1" dirty="0"/>
          </a:p>
        </p:txBody>
      </p:sp>
      <p:sp>
        <p:nvSpPr>
          <p:cNvPr id="192537" name="Text Box 25"/>
          <p:cNvSpPr txBox="1">
            <a:spLocks noChangeArrowheads="1"/>
          </p:cNvSpPr>
          <p:nvPr/>
        </p:nvSpPr>
        <p:spPr bwMode="auto">
          <a:xfrm>
            <a:off x="6750350" y="549275"/>
            <a:ext cx="180369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Fermentación</a:t>
            </a:r>
          </a:p>
        </p:txBody>
      </p:sp>
      <p:sp>
        <p:nvSpPr>
          <p:cNvPr id="83978" name="Oval 27"/>
          <p:cNvSpPr>
            <a:spLocks noChangeArrowheads="1"/>
          </p:cNvSpPr>
          <p:nvPr/>
        </p:nvSpPr>
        <p:spPr bwMode="auto">
          <a:xfrm>
            <a:off x="4643438" y="2093590"/>
            <a:ext cx="574675" cy="53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40" name="Text Box 28"/>
          <p:cNvSpPr txBox="1">
            <a:spLocks noChangeArrowheads="1"/>
          </p:cNvSpPr>
          <p:nvPr/>
        </p:nvSpPr>
        <p:spPr bwMode="auto">
          <a:xfrm>
            <a:off x="4787900" y="3017838"/>
            <a:ext cx="34321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Hidrosolubles</a:t>
            </a: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Vía paracelular</a:t>
            </a: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Sangre vía porta al hígado</a:t>
            </a:r>
          </a:p>
        </p:txBody>
      </p:sp>
      <p:sp>
        <p:nvSpPr>
          <p:cNvPr id="83980" name="Text Box 29"/>
          <p:cNvSpPr txBox="1">
            <a:spLocks noChangeArrowheads="1"/>
          </p:cNvSpPr>
          <p:nvPr/>
        </p:nvSpPr>
        <p:spPr bwMode="auto">
          <a:xfrm>
            <a:off x="4919984" y="4048667"/>
            <a:ext cx="28777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/>
              <a:t>Aunque son ácidos </a:t>
            </a:r>
            <a:endParaRPr lang="es-ES" dirty="0" smtClean="0"/>
          </a:p>
          <a:p>
            <a:pPr algn="l" eaLnBrk="1" hangingPunct="1"/>
            <a:r>
              <a:rPr lang="es-ES" dirty="0" smtClean="0"/>
              <a:t>grasos </a:t>
            </a:r>
            <a:r>
              <a:rPr lang="es-ES" u="sng" dirty="0" smtClean="0"/>
              <a:t>no </a:t>
            </a:r>
            <a:r>
              <a:rPr lang="es-ES" u="sng" dirty="0"/>
              <a:t>van</a:t>
            </a:r>
            <a:r>
              <a:rPr lang="es-ES" dirty="0"/>
              <a:t> a la linfa</a:t>
            </a:r>
          </a:p>
        </p:txBody>
      </p:sp>
      <p:sp>
        <p:nvSpPr>
          <p:cNvPr id="83981" name="Oval 30"/>
          <p:cNvSpPr>
            <a:spLocks noChangeArrowheads="1"/>
          </p:cNvSpPr>
          <p:nvPr/>
        </p:nvSpPr>
        <p:spPr bwMode="auto">
          <a:xfrm>
            <a:off x="3275013" y="2936207"/>
            <a:ext cx="1368425" cy="8651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3972" name="Text Box 15"/>
          <p:cNvSpPr txBox="1">
            <a:spLocks noChangeArrowheads="1"/>
          </p:cNvSpPr>
          <p:nvPr/>
        </p:nvSpPr>
        <p:spPr bwMode="auto">
          <a:xfrm>
            <a:off x="5024098" y="1310952"/>
            <a:ext cx="2052637" cy="140176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Ácidos grasos </a:t>
            </a:r>
          </a:p>
          <a:p>
            <a:pPr eaLnBrk="1" hangingPunct="1"/>
            <a:r>
              <a:rPr lang="es-ES"/>
              <a:t>cadena CORTA </a:t>
            </a:r>
          </a:p>
          <a:p>
            <a:pPr eaLnBrk="1" hangingPunct="1"/>
            <a:r>
              <a:rPr lang="es-ES"/>
              <a:t>2-4 at. C</a:t>
            </a:r>
          </a:p>
          <a:p>
            <a:pPr eaLnBrk="1" hangingPunct="1"/>
            <a:endParaRPr lang="es-ES" sz="800"/>
          </a:p>
          <a:p>
            <a:pPr eaLnBrk="1" hangingPunct="1"/>
            <a:r>
              <a:rPr lang="es-ES" sz="1600"/>
              <a:t>VOLÁTILES</a:t>
            </a: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2721326" y="2219102"/>
            <a:ext cx="141755" cy="207399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7" name="6 Conector recto de flecha"/>
          <p:cNvCxnSpPr/>
          <p:nvPr/>
        </p:nvCxnSpPr>
        <p:spPr bwMode="auto">
          <a:xfrm>
            <a:off x="2863081" y="4653136"/>
            <a:ext cx="360040" cy="7920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3924300" y="3429000"/>
            <a:ext cx="3408363" cy="1552575"/>
          </a:xfrm>
          <a:prstGeom prst="rect">
            <a:avLst/>
          </a:prstGeom>
          <a:solidFill>
            <a:srgbClr val="BFF0A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Tratamiento:</a:t>
            </a:r>
          </a:p>
          <a:p>
            <a:pPr algn="l" eaLnBrk="1" hangingPunct="1"/>
            <a:endParaRPr lang="es-ES" sz="1000" b="1"/>
          </a:p>
          <a:p>
            <a:pPr algn="l" eaLnBrk="1" hangingPunct="1"/>
            <a:r>
              <a:rPr lang="es-ES"/>
              <a:t>Laxante osmótico </a:t>
            </a:r>
            <a:r>
              <a:rPr lang="es-ES" b="1"/>
              <a:t>lactulosa</a:t>
            </a:r>
          </a:p>
          <a:p>
            <a:pPr algn="l" eaLnBrk="1" hangingPunct="1"/>
            <a:r>
              <a:rPr lang="es-ES"/>
              <a:t>elimina la carga proteica </a:t>
            </a:r>
          </a:p>
          <a:p>
            <a:pPr algn="l" eaLnBrk="1" hangingPunct="1"/>
            <a:r>
              <a:rPr lang="es-ES"/>
              <a:t>en el colon</a:t>
            </a:r>
          </a:p>
        </p:txBody>
      </p:sp>
      <p:sp>
        <p:nvSpPr>
          <p:cNvPr id="120844" name="Text Box 12"/>
          <p:cNvSpPr txBox="1">
            <a:spLocks noChangeArrowheads="1"/>
          </p:cNvSpPr>
          <p:nvPr/>
        </p:nvSpPr>
        <p:spPr bwMode="auto">
          <a:xfrm>
            <a:off x="7235825" y="476250"/>
            <a:ext cx="1227138" cy="395288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Bacterias</a:t>
            </a:r>
          </a:p>
        </p:txBody>
      </p:sp>
      <p:sp>
        <p:nvSpPr>
          <p:cNvPr id="120845" name="Text Box 13"/>
          <p:cNvSpPr txBox="1">
            <a:spLocks noChangeArrowheads="1"/>
          </p:cNvSpPr>
          <p:nvPr/>
        </p:nvSpPr>
        <p:spPr bwMode="auto">
          <a:xfrm>
            <a:off x="6804025" y="981075"/>
            <a:ext cx="16541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Fermentación</a:t>
            </a:r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3066806" y="1268413"/>
            <a:ext cx="1330814" cy="646331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>
                <a:solidFill>
                  <a:srgbClr val="006600"/>
                </a:solidFill>
              </a:rPr>
              <a:t>Bacterias </a:t>
            </a:r>
          </a:p>
          <a:p>
            <a:pPr eaLnBrk="1" hangingPunct="1"/>
            <a:r>
              <a:rPr lang="es-ES" sz="1800" b="1" dirty="0" err="1">
                <a:solidFill>
                  <a:srgbClr val="006600"/>
                </a:solidFill>
              </a:rPr>
              <a:t>colónicas</a:t>
            </a:r>
            <a:endParaRPr lang="es-ES" sz="1800" b="1" dirty="0">
              <a:solidFill>
                <a:srgbClr val="006600"/>
              </a:solidFill>
            </a:endParaRPr>
          </a:p>
        </p:txBody>
      </p:sp>
      <p:sp>
        <p:nvSpPr>
          <p:cNvPr id="120848" name="Rectangle 16"/>
          <p:cNvSpPr>
            <a:spLocks noChangeArrowheads="1"/>
          </p:cNvSpPr>
          <p:nvPr/>
        </p:nvSpPr>
        <p:spPr bwMode="auto">
          <a:xfrm>
            <a:off x="612775" y="74136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0849" name="Text Box 17"/>
          <p:cNvSpPr txBox="1">
            <a:spLocks noChangeArrowheads="1"/>
          </p:cNvSpPr>
          <p:nvPr/>
        </p:nvSpPr>
        <p:spPr bwMode="auto">
          <a:xfrm>
            <a:off x="2374900" y="620713"/>
            <a:ext cx="144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Proteínas</a:t>
            </a:r>
          </a:p>
          <a:p>
            <a:pPr eaLnBrk="1" hangingPunct="1"/>
            <a:r>
              <a:rPr lang="es-ES" sz="1800"/>
              <a:t>aminoácidos</a:t>
            </a:r>
          </a:p>
        </p:txBody>
      </p:sp>
      <p:sp>
        <p:nvSpPr>
          <p:cNvPr id="120850" name="Text Box 18"/>
          <p:cNvSpPr txBox="1">
            <a:spLocks noChangeArrowheads="1"/>
          </p:cNvSpPr>
          <p:nvPr/>
        </p:nvSpPr>
        <p:spPr bwMode="auto">
          <a:xfrm>
            <a:off x="2755900" y="1916113"/>
            <a:ext cx="685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NH</a:t>
            </a:r>
            <a:r>
              <a:rPr lang="es-ES" b="1" baseline="-25000"/>
              <a:t>3</a:t>
            </a:r>
          </a:p>
        </p:txBody>
      </p:sp>
      <p:sp>
        <p:nvSpPr>
          <p:cNvPr id="120851" name="Text Box 19"/>
          <p:cNvSpPr txBox="1">
            <a:spLocks noChangeArrowheads="1"/>
          </p:cNvSpPr>
          <p:nvPr/>
        </p:nvSpPr>
        <p:spPr bwMode="auto">
          <a:xfrm>
            <a:off x="2640013" y="2565400"/>
            <a:ext cx="917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Hígado</a:t>
            </a:r>
          </a:p>
        </p:txBody>
      </p:sp>
      <p:sp>
        <p:nvSpPr>
          <p:cNvPr id="120852" name="Text Box 20"/>
          <p:cNvSpPr txBox="1">
            <a:spLocks noChangeArrowheads="1"/>
          </p:cNvSpPr>
          <p:nvPr/>
        </p:nvSpPr>
        <p:spPr bwMode="auto">
          <a:xfrm>
            <a:off x="3746500" y="2565400"/>
            <a:ext cx="70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Urea</a:t>
            </a:r>
          </a:p>
        </p:txBody>
      </p:sp>
      <p:sp>
        <p:nvSpPr>
          <p:cNvPr id="120853" name="Text Box 21"/>
          <p:cNvSpPr txBox="1">
            <a:spLocks noChangeArrowheads="1"/>
          </p:cNvSpPr>
          <p:nvPr/>
        </p:nvSpPr>
        <p:spPr bwMode="auto">
          <a:xfrm>
            <a:off x="4725988" y="2565400"/>
            <a:ext cx="749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Riñón</a:t>
            </a:r>
          </a:p>
        </p:txBody>
      </p:sp>
      <p:sp>
        <p:nvSpPr>
          <p:cNvPr id="120854" name="Text Box 22"/>
          <p:cNvSpPr txBox="1">
            <a:spLocks noChangeArrowheads="1"/>
          </p:cNvSpPr>
          <p:nvPr/>
        </p:nvSpPr>
        <p:spPr bwMode="auto">
          <a:xfrm>
            <a:off x="5691188" y="2565400"/>
            <a:ext cx="1350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Eliminación</a:t>
            </a:r>
          </a:p>
        </p:txBody>
      </p:sp>
      <p:sp>
        <p:nvSpPr>
          <p:cNvPr id="120855" name="Text Box 23"/>
          <p:cNvSpPr txBox="1">
            <a:spLocks noChangeArrowheads="1"/>
          </p:cNvSpPr>
          <p:nvPr/>
        </p:nvSpPr>
        <p:spPr bwMode="auto">
          <a:xfrm>
            <a:off x="2740025" y="4581525"/>
            <a:ext cx="715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SNC</a:t>
            </a:r>
          </a:p>
        </p:txBody>
      </p:sp>
      <p:sp>
        <p:nvSpPr>
          <p:cNvPr id="120856" name="Text Box 24"/>
          <p:cNvSpPr txBox="1">
            <a:spLocks noChangeArrowheads="1"/>
          </p:cNvSpPr>
          <p:nvPr/>
        </p:nvSpPr>
        <p:spPr bwMode="auto">
          <a:xfrm>
            <a:off x="2029445" y="5445125"/>
            <a:ext cx="2137124" cy="83099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Encefalopatía</a:t>
            </a:r>
          </a:p>
          <a:p>
            <a:pPr eaLnBrk="1" hangingPunct="1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hepática</a:t>
            </a:r>
          </a:p>
        </p:txBody>
      </p:sp>
      <p:sp>
        <p:nvSpPr>
          <p:cNvPr id="120857" name="Text Box 25"/>
          <p:cNvSpPr txBox="1">
            <a:spLocks noChangeArrowheads="1"/>
          </p:cNvSpPr>
          <p:nvPr/>
        </p:nvSpPr>
        <p:spPr bwMode="auto">
          <a:xfrm>
            <a:off x="2574691" y="3438525"/>
            <a:ext cx="100059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</a:t>
            </a:r>
            <a:r>
              <a:rPr lang="es-ES" sz="3200" b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20858" name="Line 26"/>
          <p:cNvSpPr>
            <a:spLocks noChangeShapeType="1"/>
          </p:cNvSpPr>
          <p:nvPr/>
        </p:nvSpPr>
        <p:spPr bwMode="auto">
          <a:xfrm>
            <a:off x="3098800" y="1268413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59" name="Line 27"/>
          <p:cNvSpPr>
            <a:spLocks noChangeShapeType="1"/>
          </p:cNvSpPr>
          <p:nvPr/>
        </p:nvSpPr>
        <p:spPr bwMode="auto">
          <a:xfrm>
            <a:off x="3098800" y="227647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0" name="Line 28"/>
          <p:cNvSpPr>
            <a:spLocks noChangeShapeType="1"/>
          </p:cNvSpPr>
          <p:nvPr/>
        </p:nvSpPr>
        <p:spPr bwMode="auto">
          <a:xfrm>
            <a:off x="3459163" y="27813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1" name="Line 29"/>
          <p:cNvSpPr>
            <a:spLocks noChangeShapeType="1"/>
          </p:cNvSpPr>
          <p:nvPr/>
        </p:nvSpPr>
        <p:spPr bwMode="auto">
          <a:xfrm>
            <a:off x="4394200" y="27813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2" name="Line 30"/>
          <p:cNvSpPr>
            <a:spLocks noChangeShapeType="1"/>
          </p:cNvSpPr>
          <p:nvPr/>
        </p:nvSpPr>
        <p:spPr bwMode="auto">
          <a:xfrm>
            <a:off x="5403850" y="27813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3" name="Line 31"/>
          <p:cNvSpPr>
            <a:spLocks noChangeShapeType="1"/>
          </p:cNvSpPr>
          <p:nvPr/>
        </p:nvSpPr>
        <p:spPr bwMode="auto">
          <a:xfrm>
            <a:off x="3459163" y="2636838"/>
            <a:ext cx="215900" cy="3603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4" name="Line 32"/>
          <p:cNvSpPr>
            <a:spLocks noChangeShapeType="1"/>
          </p:cNvSpPr>
          <p:nvPr/>
        </p:nvSpPr>
        <p:spPr bwMode="auto">
          <a:xfrm>
            <a:off x="3530600" y="2636838"/>
            <a:ext cx="215900" cy="3603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5" name="Line 33"/>
          <p:cNvSpPr>
            <a:spLocks noChangeShapeType="1"/>
          </p:cNvSpPr>
          <p:nvPr/>
        </p:nvSpPr>
        <p:spPr bwMode="auto">
          <a:xfrm>
            <a:off x="3098800" y="2924175"/>
            <a:ext cx="0" cy="5762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6" name="Line 34"/>
          <p:cNvSpPr>
            <a:spLocks noChangeShapeType="1"/>
          </p:cNvSpPr>
          <p:nvPr/>
        </p:nvSpPr>
        <p:spPr bwMode="auto">
          <a:xfrm>
            <a:off x="3098800" y="4076700"/>
            <a:ext cx="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7" name="Line 35"/>
          <p:cNvSpPr>
            <a:spLocks noChangeShapeType="1"/>
          </p:cNvSpPr>
          <p:nvPr/>
        </p:nvSpPr>
        <p:spPr bwMode="auto">
          <a:xfrm>
            <a:off x="3098800" y="4941888"/>
            <a:ext cx="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9" name="Oval 37"/>
          <p:cNvSpPr>
            <a:spLocks noChangeArrowheads="1"/>
          </p:cNvSpPr>
          <p:nvPr/>
        </p:nvSpPr>
        <p:spPr bwMode="auto">
          <a:xfrm>
            <a:off x="2339975" y="549275"/>
            <a:ext cx="1584325" cy="792163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0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0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0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0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0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1" grpId="0" animBg="1"/>
      <p:bldP spid="120847" grpId="0"/>
      <p:bldP spid="120849" grpId="0"/>
      <p:bldP spid="120850" grpId="0"/>
      <p:bldP spid="120851" grpId="0"/>
      <p:bldP spid="120852" grpId="0"/>
      <p:bldP spid="120853" grpId="0"/>
      <p:bldP spid="120854" grpId="0"/>
      <p:bldP spid="120855" grpId="0"/>
      <p:bldP spid="120856" grpId="0" animBg="1"/>
      <p:bldP spid="120857" grpId="0"/>
      <p:bldP spid="120858" grpId="0" animBg="1"/>
      <p:bldP spid="120859" grpId="0" animBg="1"/>
      <p:bldP spid="120860" grpId="0" animBg="1"/>
      <p:bldP spid="120861" grpId="0" animBg="1"/>
      <p:bldP spid="120862" grpId="0" animBg="1"/>
      <p:bldP spid="120863" grpId="0" animBg="1"/>
      <p:bldP spid="120863" grpId="1" animBg="1"/>
      <p:bldP spid="120864" grpId="0" animBg="1"/>
      <p:bldP spid="120864" grpId="1" animBg="1"/>
      <p:bldP spid="120865" grpId="0" animBg="1"/>
      <p:bldP spid="120866" grpId="0" animBg="1"/>
      <p:bldP spid="120867" grpId="0" animBg="1"/>
      <p:bldP spid="120869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ximena\Desktop\MN-Fig-3-1024x6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404249" cy="496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7213798" y="260648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79612" y="5796980"/>
            <a:ext cx="6984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i="1" dirty="0" err="1" smtClean="0"/>
              <a:t>The</a:t>
            </a:r>
            <a:r>
              <a:rPr lang="es-VE" sz="1200" i="1" dirty="0" smtClean="0"/>
              <a:t> human </a:t>
            </a:r>
            <a:r>
              <a:rPr lang="es-VE" sz="1200" i="1" dirty="0" err="1" smtClean="0"/>
              <a:t>microbiome</a:t>
            </a:r>
            <a:r>
              <a:rPr lang="es-VE" sz="1200" i="1" dirty="0" smtClean="0"/>
              <a:t> and </a:t>
            </a:r>
            <a:r>
              <a:rPr lang="es-VE" sz="1200" i="1" dirty="0" err="1" smtClean="0"/>
              <a:t>the</a:t>
            </a:r>
            <a:r>
              <a:rPr lang="es-VE" sz="1200" i="1" dirty="0" smtClean="0"/>
              <a:t> media </a:t>
            </a:r>
            <a:r>
              <a:rPr lang="es-VE" sz="1200" i="1" dirty="0" err="1" smtClean="0"/>
              <a:t>confusion</a:t>
            </a:r>
            <a:r>
              <a:rPr lang="es-VE" sz="1200" i="1" dirty="0" smtClean="0"/>
              <a:t>. </a:t>
            </a:r>
            <a:r>
              <a:rPr lang="es-VE" sz="1200" dirty="0" smtClean="0"/>
              <a:t>SITN Feb 2, 2015. http</a:t>
            </a:r>
            <a:r>
              <a:rPr lang="es-VE" sz="1200" dirty="0"/>
              <a:t>://sitn.hms.harvard.edu/flash/2015/the-human-microbiome-and-media-confusion/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1331640" y="2280408"/>
            <a:ext cx="2088232" cy="1687201"/>
          </a:xfrm>
          <a:prstGeom prst="rect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1109839" y="2924944"/>
            <a:ext cx="293809" cy="648072"/>
          </a:xfrm>
          <a:prstGeom prst="rect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553474" y="2049058"/>
            <a:ext cx="225895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¡Son comida </a:t>
            </a:r>
          </a:p>
          <a:p>
            <a:r>
              <a:rPr lang="es-VE" dirty="0" smtClean="0"/>
              <a:t>para </a:t>
            </a:r>
          </a:p>
          <a:p>
            <a:r>
              <a:rPr lang="es-VE" dirty="0" smtClean="0"/>
              <a:t>bacterias!</a:t>
            </a:r>
          </a:p>
          <a:p>
            <a:endParaRPr lang="es-VE" dirty="0" smtClean="0"/>
          </a:p>
          <a:p>
            <a:r>
              <a:rPr lang="es-VE" dirty="0" smtClean="0"/>
              <a:t>Solo son </a:t>
            </a:r>
          </a:p>
          <a:p>
            <a:r>
              <a:rPr lang="es-VE" dirty="0" smtClean="0"/>
              <a:t>metabolizadas </a:t>
            </a:r>
          </a:p>
          <a:p>
            <a:r>
              <a:rPr lang="es-VE" dirty="0" smtClean="0"/>
              <a:t>por bacterias </a:t>
            </a:r>
          </a:p>
          <a:p>
            <a:r>
              <a:rPr lang="es-VE" dirty="0" smtClean="0"/>
              <a:t>intestinales y no </a:t>
            </a:r>
          </a:p>
          <a:p>
            <a:r>
              <a:rPr lang="es-VE" dirty="0" smtClean="0"/>
              <a:t>por el hospedero </a:t>
            </a:r>
          </a:p>
          <a:p>
            <a:r>
              <a:rPr lang="es-VE" dirty="0" smtClean="0"/>
              <a:t>humano</a:t>
            </a:r>
            <a:endParaRPr lang="es-VE" dirty="0"/>
          </a:p>
        </p:txBody>
      </p:sp>
      <p:sp>
        <p:nvSpPr>
          <p:cNvPr id="13" name="12 Rectángulo"/>
          <p:cNvSpPr/>
          <p:nvPr/>
        </p:nvSpPr>
        <p:spPr bwMode="auto">
          <a:xfrm>
            <a:off x="3728297" y="2852936"/>
            <a:ext cx="2067839" cy="720080"/>
          </a:xfrm>
          <a:prstGeom prst="rect">
            <a:avLst/>
          </a:prstGeom>
          <a:solidFill>
            <a:srgbClr val="B3FFB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623854" y="2901347"/>
            <a:ext cx="1975220" cy="1323439"/>
          </a:xfrm>
          <a:prstGeom prst="rect">
            <a:avLst/>
          </a:prstGeom>
          <a:solidFill>
            <a:srgbClr val="B3FFB3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Son </a:t>
            </a:r>
          </a:p>
          <a:p>
            <a:r>
              <a:rPr lang="es-VE" dirty="0" smtClean="0"/>
              <a:t>combinaciones </a:t>
            </a:r>
          </a:p>
          <a:p>
            <a:r>
              <a:rPr lang="es-VE" dirty="0" smtClean="0"/>
              <a:t>de prebióticos </a:t>
            </a:r>
          </a:p>
          <a:p>
            <a:r>
              <a:rPr lang="es-VE" dirty="0" smtClean="0"/>
              <a:t>y </a:t>
            </a:r>
            <a:r>
              <a:rPr lang="es-VE" dirty="0" err="1" smtClean="0"/>
              <a:t>probióticos</a:t>
            </a:r>
            <a:endParaRPr lang="es-VE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1763688" y="1674386"/>
            <a:ext cx="1838525" cy="375189"/>
          </a:xfrm>
          <a:prstGeom prst="rect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70909" y="1422632"/>
            <a:ext cx="2064989" cy="523220"/>
          </a:xfrm>
          <a:prstGeom prst="rect">
            <a:avLst/>
          </a:prstGeom>
          <a:solidFill>
            <a:srgbClr val="FFFF00"/>
          </a:solidFill>
          <a:ln w="28575">
            <a:solidFill>
              <a:srgbClr val="FFAF7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Prebióticos</a:t>
            </a:r>
            <a:endParaRPr lang="es-VE" sz="2800" dirty="0"/>
          </a:p>
        </p:txBody>
      </p:sp>
      <p:sp>
        <p:nvSpPr>
          <p:cNvPr id="15" name="14 Rectángulo"/>
          <p:cNvSpPr/>
          <p:nvPr/>
        </p:nvSpPr>
        <p:spPr bwMode="auto">
          <a:xfrm>
            <a:off x="3752965" y="2341962"/>
            <a:ext cx="1769366" cy="366958"/>
          </a:xfrm>
          <a:prstGeom prst="rect">
            <a:avLst/>
          </a:prstGeom>
          <a:solidFill>
            <a:srgbClr val="B3FFB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69887" y="2300942"/>
            <a:ext cx="2135521" cy="523220"/>
          </a:xfrm>
          <a:prstGeom prst="rect">
            <a:avLst/>
          </a:prstGeom>
          <a:solidFill>
            <a:srgbClr val="66FF99"/>
          </a:solidFill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Simbióticos</a:t>
            </a:r>
            <a:endParaRPr lang="es-VE" sz="2800" dirty="0"/>
          </a:p>
        </p:txBody>
      </p:sp>
      <p:sp>
        <p:nvSpPr>
          <p:cNvPr id="16" name="15 Rectángulo"/>
          <p:cNvSpPr/>
          <p:nvPr/>
        </p:nvSpPr>
        <p:spPr bwMode="auto">
          <a:xfrm>
            <a:off x="5796136" y="1674386"/>
            <a:ext cx="1728192" cy="851055"/>
          </a:xfrm>
          <a:prstGeom prst="rect">
            <a:avLst/>
          </a:prstGeom>
          <a:solidFill>
            <a:srgbClr val="CCE8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 bwMode="auto">
          <a:xfrm>
            <a:off x="5950504" y="2620619"/>
            <a:ext cx="2186817" cy="561456"/>
          </a:xfrm>
          <a:prstGeom prst="rect">
            <a:avLst/>
          </a:prstGeom>
          <a:solidFill>
            <a:srgbClr val="CCE8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983368" y="2462288"/>
            <a:ext cx="197522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¡Son bacterias </a:t>
            </a:r>
          </a:p>
          <a:p>
            <a:r>
              <a:rPr lang="es-VE" dirty="0" smtClean="0"/>
              <a:t>vivas! </a:t>
            </a:r>
          </a:p>
          <a:p>
            <a:endParaRPr lang="es-VE" dirty="0" smtClean="0"/>
          </a:p>
          <a:p>
            <a:r>
              <a:rPr lang="es-VE" dirty="0" smtClean="0"/>
              <a:t>Son </a:t>
            </a:r>
            <a:r>
              <a:rPr lang="es-VE" dirty="0"/>
              <a:t>c</a:t>
            </a:r>
            <a:r>
              <a:rPr lang="es-VE" dirty="0" smtClean="0"/>
              <a:t>ultivos </a:t>
            </a:r>
          </a:p>
          <a:p>
            <a:r>
              <a:rPr lang="es-VE" dirty="0" smtClean="0"/>
              <a:t>bacterianos </a:t>
            </a:r>
          </a:p>
          <a:p>
            <a:r>
              <a:rPr lang="es-VE" dirty="0" smtClean="0"/>
              <a:t>activos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602808" y="1674386"/>
            <a:ext cx="2056974" cy="523220"/>
          </a:xfrm>
          <a:prstGeom prst="rect">
            <a:avLst/>
          </a:prstGeom>
          <a:solidFill>
            <a:srgbClr val="99CCFF"/>
          </a:solidFill>
          <a:ln w="28575"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err="1" smtClean="0"/>
              <a:t>Probióticos</a:t>
            </a:r>
            <a:endParaRPr lang="es-VE" sz="2800" dirty="0"/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365118" y="46256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022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2" grpId="0" animBg="1"/>
      <p:bldP spid="7" grpId="0" animBg="1"/>
      <p:bldP spid="11" grpId="0"/>
      <p:bldP spid="8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ChangeArrowheads="1"/>
          </p:cNvSpPr>
          <p:nvPr/>
        </p:nvSpPr>
        <p:spPr bwMode="auto">
          <a:xfrm>
            <a:off x="684213" y="333375"/>
            <a:ext cx="3887787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8" name="Text Box 12"/>
          <p:cNvSpPr txBox="1">
            <a:spLocks noChangeArrowheads="1"/>
          </p:cNvSpPr>
          <p:nvPr/>
        </p:nvSpPr>
        <p:spPr bwMode="auto">
          <a:xfrm>
            <a:off x="519676" y="620713"/>
            <a:ext cx="835486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8670" name="Rectangle 14"/>
          <p:cNvSpPr>
            <a:spLocks noChangeArrowheads="1"/>
          </p:cNvSpPr>
          <p:nvPr/>
        </p:nvSpPr>
        <p:spPr bwMode="auto">
          <a:xfrm>
            <a:off x="6014769" y="549275"/>
            <a:ext cx="248497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FIBRA DE LA DIETA</a:t>
            </a:r>
          </a:p>
        </p:txBody>
      </p:sp>
      <p:sp>
        <p:nvSpPr>
          <p:cNvPr id="198671" name="Rectangle 15"/>
          <p:cNvSpPr>
            <a:spLocks noChangeArrowheads="1"/>
          </p:cNvSpPr>
          <p:nvPr/>
        </p:nvSpPr>
        <p:spPr bwMode="auto">
          <a:xfrm>
            <a:off x="359809" y="5649324"/>
            <a:ext cx="36623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t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Frijoles, cambures, papas, </a:t>
            </a:r>
          </a:p>
          <a:p>
            <a:pPr fontAlgn="t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lentejas, cebada, pan integral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8672" name="Text Box 16"/>
          <p:cNvSpPr txBox="1">
            <a:spLocks noChangeArrowheads="1"/>
          </p:cNvSpPr>
          <p:nvPr/>
        </p:nvSpPr>
        <p:spPr bwMode="auto">
          <a:xfrm>
            <a:off x="5854700" y="1005342"/>
            <a:ext cx="26479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Almidones resistentes </a:t>
            </a:r>
          </a:p>
          <a:p>
            <a:pPr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amilasa</a:t>
            </a:r>
          </a:p>
        </p:txBody>
      </p:sp>
      <p:sp>
        <p:nvSpPr>
          <p:cNvPr id="198674" name="Rectangle 18"/>
          <p:cNvSpPr>
            <a:spLocks noChangeArrowheads="1"/>
          </p:cNvSpPr>
          <p:nvPr/>
        </p:nvSpPr>
        <p:spPr bwMode="auto">
          <a:xfrm>
            <a:off x="4346575" y="2060848"/>
            <a:ext cx="4545013" cy="2308324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dirty="0"/>
              <a:t>“Uno de los </a:t>
            </a:r>
            <a:r>
              <a:rPr lang="en-US" sz="1800" dirty="0" err="1"/>
              <a:t>principales</a:t>
            </a:r>
            <a:r>
              <a:rPr lang="en-US" sz="1800" dirty="0"/>
              <a:t> </a:t>
            </a:r>
            <a:r>
              <a:rPr lang="en-US" sz="1800" dirty="0" err="1"/>
              <a:t>progresos</a:t>
            </a:r>
            <a:r>
              <a:rPr lang="en-US" sz="1800" dirty="0"/>
              <a:t> </a:t>
            </a:r>
          </a:p>
          <a:p>
            <a:r>
              <a:rPr lang="en-US" sz="1800" dirty="0"/>
              <a:t>en el </a:t>
            </a:r>
            <a:r>
              <a:rPr lang="en-US" sz="1800" dirty="0" err="1"/>
              <a:t>conocimiento</a:t>
            </a:r>
            <a:r>
              <a:rPr lang="en-US" sz="1800" dirty="0"/>
              <a:t> de la </a:t>
            </a:r>
            <a:r>
              <a:rPr lang="en-US" sz="1800" dirty="0" err="1"/>
              <a:t>importancia</a:t>
            </a:r>
            <a:r>
              <a:rPr lang="en-US" sz="1800" dirty="0"/>
              <a:t> </a:t>
            </a:r>
          </a:p>
          <a:p>
            <a:r>
              <a:rPr lang="en-US" sz="1800" dirty="0"/>
              <a:t>de los </a:t>
            </a:r>
            <a:r>
              <a:rPr lang="en-US" sz="1800" dirty="0" err="1"/>
              <a:t>carbohidratos</a:t>
            </a:r>
            <a:r>
              <a:rPr lang="en-US" sz="1800" dirty="0"/>
              <a:t> en la </a:t>
            </a:r>
            <a:r>
              <a:rPr lang="en-US" sz="1800" dirty="0" err="1"/>
              <a:t>salud</a:t>
            </a:r>
            <a:r>
              <a:rPr lang="en-US" sz="1800" dirty="0"/>
              <a:t> en </a:t>
            </a:r>
          </a:p>
          <a:p>
            <a:r>
              <a:rPr lang="en-US" sz="1800" dirty="0"/>
              <a:t>los </a:t>
            </a:r>
            <a:r>
              <a:rPr lang="en-US" sz="1800" dirty="0" err="1"/>
              <a:t>últimos</a:t>
            </a:r>
            <a:r>
              <a:rPr lang="en-US" sz="1800" dirty="0"/>
              <a:t> 30 </a:t>
            </a:r>
            <a:r>
              <a:rPr lang="en-US" sz="1800" dirty="0" err="1"/>
              <a:t>años</a:t>
            </a:r>
            <a:r>
              <a:rPr lang="en-US" sz="1800" dirty="0"/>
              <a:t> ha </a:t>
            </a:r>
            <a:r>
              <a:rPr lang="en-US" sz="1800" dirty="0" err="1"/>
              <a:t>sido</a:t>
            </a:r>
            <a:r>
              <a:rPr lang="en-US" sz="1800" dirty="0"/>
              <a:t> </a:t>
            </a:r>
          </a:p>
          <a:p>
            <a:r>
              <a:rPr lang="en-US" sz="1800" dirty="0"/>
              <a:t>el </a:t>
            </a:r>
            <a:r>
              <a:rPr lang="en-US" sz="1800" dirty="0" err="1"/>
              <a:t>descubrimiento</a:t>
            </a:r>
            <a:endParaRPr lang="en-US" sz="1800" dirty="0"/>
          </a:p>
          <a:p>
            <a:r>
              <a:rPr lang="en-US" sz="1800" dirty="0"/>
              <a:t> de los </a:t>
            </a:r>
            <a:r>
              <a:rPr lang="en-US" sz="1800" dirty="0" err="1"/>
              <a:t>almidones</a:t>
            </a:r>
            <a:r>
              <a:rPr lang="en-US" sz="1800" dirty="0"/>
              <a:t> </a:t>
            </a:r>
            <a:r>
              <a:rPr lang="en-US" sz="1800" dirty="0" err="1"/>
              <a:t>resistentes</a:t>
            </a:r>
            <a:r>
              <a:rPr lang="en-US" sz="1800" dirty="0"/>
              <a:t>”</a:t>
            </a:r>
          </a:p>
          <a:p>
            <a:endParaRPr lang="en-US" sz="1800" dirty="0"/>
          </a:p>
          <a:p>
            <a:r>
              <a:rPr lang="en-US" sz="1800" dirty="0"/>
              <a:t>UN -  OMS</a:t>
            </a:r>
          </a:p>
        </p:txBody>
      </p:sp>
      <p:pic>
        <p:nvPicPr>
          <p:cNvPr id="70664" name="Picture 20" descr="lentils_barley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2" r="24919" b="22876"/>
          <a:stretch>
            <a:fillRect/>
          </a:stretch>
        </p:blipFill>
        <p:spPr bwMode="auto">
          <a:xfrm>
            <a:off x="359809" y="1277850"/>
            <a:ext cx="3780143" cy="43714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6" name="Text Box 25"/>
          <p:cNvSpPr txBox="1">
            <a:spLocks noChangeArrowheads="1"/>
          </p:cNvSpPr>
          <p:nvPr/>
        </p:nvSpPr>
        <p:spPr bwMode="auto">
          <a:xfrm>
            <a:off x="1374979" y="733941"/>
            <a:ext cx="20081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PREBIÓTICOS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72" grpId="0" animBg="1"/>
      <p:bldP spid="198674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ChangeArrowheads="1"/>
          </p:cNvSpPr>
          <p:nvPr/>
        </p:nvSpPr>
        <p:spPr bwMode="auto">
          <a:xfrm>
            <a:off x="684213" y="333375"/>
            <a:ext cx="3887787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83" name="Text Box 4"/>
          <p:cNvSpPr txBox="1">
            <a:spLocks noChangeArrowheads="1"/>
          </p:cNvSpPr>
          <p:nvPr/>
        </p:nvSpPr>
        <p:spPr bwMode="auto">
          <a:xfrm>
            <a:off x="684213" y="119697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_tradnl" b="1"/>
          </a:p>
        </p:txBody>
      </p:sp>
      <p:sp>
        <p:nvSpPr>
          <p:cNvPr id="200710" name="Text Box 6"/>
          <p:cNvSpPr txBox="1">
            <a:spLocks noChangeArrowheads="1"/>
          </p:cNvSpPr>
          <p:nvPr/>
        </p:nvSpPr>
        <p:spPr bwMode="auto">
          <a:xfrm>
            <a:off x="395288" y="476250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685" name="Text Box 9"/>
          <p:cNvSpPr txBox="1">
            <a:spLocks noChangeArrowheads="1"/>
          </p:cNvSpPr>
          <p:nvPr/>
        </p:nvSpPr>
        <p:spPr bwMode="auto">
          <a:xfrm>
            <a:off x="5955322" y="895773"/>
            <a:ext cx="26479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Almidones resistentes </a:t>
            </a:r>
          </a:p>
          <a:p>
            <a:pPr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amilasa</a:t>
            </a:r>
          </a:p>
        </p:txBody>
      </p:sp>
      <p:sp>
        <p:nvSpPr>
          <p:cNvPr id="200715" name="Text Box 11"/>
          <p:cNvSpPr txBox="1">
            <a:spLocks noChangeArrowheads="1"/>
          </p:cNvSpPr>
          <p:nvPr/>
        </p:nvSpPr>
        <p:spPr bwMode="auto">
          <a:xfrm>
            <a:off x="4787900" y="1958975"/>
            <a:ext cx="3977371" cy="243143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 smtClean="0"/>
              <a:t> Balance peso</a:t>
            </a:r>
          </a:p>
          <a:p>
            <a:pPr marL="171450" indent="-1714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 smtClean="0"/>
          </a:p>
          <a:p>
            <a:pPr marL="285750" indent="-2857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 smtClean="0"/>
              <a:t> Balance glucosa</a:t>
            </a:r>
          </a:p>
          <a:p>
            <a:pPr marL="171450" indent="-1714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 smtClean="0"/>
          </a:p>
          <a:p>
            <a:pPr marL="285750" indent="-2857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 smtClean="0"/>
              <a:t> Salud colon </a:t>
            </a:r>
            <a:r>
              <a:rPr lang="es-ES_tradnl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  <a:p>
            <a:pPr algn="l" eaLnBrk="1" hangingPunct="1">
              <a:buClr>
                <a:srgbClr val="008000"/>
              </a:buClr>
              <a:buSzPct val="150000"/>
              <a:defRPr/>
            </a:pPr>
            <a:r>
              <a:rPr lang="es-ES_tradnl" sz="1600" dirty="0"/>
              <a:t> </a:t>
            </a:r>
            <a:r>
              <a:rPr lang="es-ES_tradnl" sz="1600" dirty="0" smtClean="0"/>
              <a:t>     Su </a:t>
            </a:r>
            <a:r>
              <a:rPr lang="es-ES_tradnl" sz="1600" b="1" dirty="0" smtClean="0"/>
              <a:t>fermentación</a:t>
            </a:r>
            <a:r>
              <a:rPr lang="es-ES_tradnl" sz="1600" dirty="0" smtClean="0"/>
              <a:t> produce </a:t>
            </a:r>
          </a:p>
          <a:p>
            <a:pPr algn="l" eaLnBrk="1" hangingPunct="1">
              <a:buClr>
                <a:srgbClr val="008000"/>
              </a:buClr>
              <a:buSzPct val="150000"/>
              <a:defRPr/>
            </a:pPr>
            <a:r>
              <a:rPr lang="es-ES_tradnl" sz="1600" b="1" dirty="0" smtClean="0"/>
              <a:t>    </a:t>
            </a:r>
            <a:r>
              <a:rPr lang="es-ES_tradnl" b="1" dirty="0" smtClean="0"/>
              <a:t>ácidos grasos cadena corta</a:t>
            </a:r>
            <a:r>
              <a:rPr lang="es-ES_tradnl" sz="1600" dirty="0" smtClean="0"/>
              <a:t> </a:t>
            </a:r>
          </a:p>
          <a:p>
            <a:pPr algn="l" eaLnBrk="1" hangingPunct="1">
              <a:buClr>
                <a:srgbClr val="008000"/>
              </a:buClr>
              <a:buSzPct val="150000"/>
              <a:defRPr/>
            </a:pPr>
            <a:r>
              <a:rPr lang="es-ES_tradnl" sz="1600" dirty="0" smtClean="0"/>
              <a:t>   </a:t>
            </a:r>
            <a:endParaRPr lang="es-ES_tradnl" sz="1000" dirty="0" smtClean="0"/>
          </a:p>
          <a:p>
            <a:pPr marL="285750" indent="-2857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 smtClean="0"/>
              <a:t>USO: Rehidratación oral,</a:t>
            </a:r>
          </a:p>
          <a:p>
            <a:pPr algn="l" eaLnBrk="1" hangingPunct="1">
              <a:buClr>
                <a:srgbClr val="008000"/>
              </a:buClr>
              <a:buSzPct val="150000"/>
              <a:defRPr/>
            </a:pPr>
            <a:r>
              <a:rPr lang="es-ES_tradnl" sz="1600" dirty="0"/>
              <a:t> </a:t>
            </a:r>
            <a:r>
              <a:rPr lang="es-ES_tradnl" sz="1600" dirty="0" smtClean="0"/>
              <a:t>    </a:t>
            </a:r>
            <a:r>
              <a:rPr lang="es-ES_tradnl" sz="1600" b="1" dirty="0" smtClean="0"/>
              <a:t>Ayuda a absorción </a:t>
            </a:r>
            <a:r>
              <a:rPr lang="es-ES_tradnl" sz="1600" b="1" dirty="0" err="1" smtClean="0"/>
              <a:t>Na</a:t>
            </a:r>
            <a:r>
              <a:rPr lang="es-ES_tradnl" sz="1600" b="1" baseline="30000" dirty="0" smtClean="0"/>
              <a:t>+ </a:t>
            </a:r>
            <a:r>
              <a:rPr lang="es-ES_tradnl" sz="1600" b="1" dirty="0" smtClean="0"/>
              <a:t>en colon</a:t>
            </a:r>
            <a:endParaRPr lang="es-ES_tradnl" sz="1600" dirty="0" smtClean="0"/>
          </a:p>
        </p:txBody>
      </p:sp>
      <p:pic>
        <p:nvPicPr>
          <p:cNvPr id="71687" name="Picture 12" descr="lentils_barley"/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740" y="1196975"/>
            <a:ext cx="315322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717" name="Text Box 13"/>
          <p:cNvSpPr txBox="1">
            <a:spLocks noChangeArrowheads="1"/>
          </p:cNvSpPr>
          <p:nvPr/>
        </p:nvSpPr>
        <p:spPr bwMode="auto">
          <a:xfrm>
            <a:off x="823138" y="3771462"/>
            <a:ext cx="3743647" cy="187743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 algn="l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/>
          </a:p>
          <a:p>
            <a:pPr marL="285750" indent="-285750" algn="l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/>
              <a:t> Comida no digerible, fibras solubles, oligosacáridos,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aumentan actividad y número de bacterias intestinales beneficiosas</a:t>
            </a:r>
          </a:p>
          <a:p>
            <a:pPr marL="285750" indent="-285750" algn="l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/>
              <a:t> Mejoran digestión y refuerzan sistema inmune</a:t>
            </a:r>
          </a:p>
        </p:txBody>
      </p:sp>
      <p:sp>
        <p:nvSpPr>
          <p:cNvPr id="200718" name="Text Box 14"/>
          <p:cNvSpPr txBox="1">
            <a:spLocks noChangeArrowheads="1"/>
          </p:cNvSpPr>
          <p:nvPr/>
        </p:nvSpPr>
        <p:spPr bwMode="auto">
          <a:xfrm>
            <a:off x="4787899" y="4686580"/>
            <a:ext cx="3813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Fructo-oligosacáridos FOS: </a:t>
            </a:r>
          </a:p>
          <a:p>
            <a:pPr eaLnBrk="1" hangingPunct="1"/>
            <a:r>
              <a:rPr lang="es-ES_tradnl" sz="1800"/>
              <a:t>comida para las bacterias amigas…</a:t>
            </a:r>
          </a:p>
        </p:txBody>
      </p:sp>
      <p:sp>
        <p:nvSpPr>
          <p:cNvPr id="200720" name="Rectangle 16"/>
          <p:cNvSpPr>
            <a:spLocks noChangeArrowheads="1"/>
          </p:cNvSpPr>
          <p:nvPr/>
        </p:nvSpPr>
        <p:spPr bwMode="auto">
          <a:xfrm>
            <a:off x="6322579" y="476672"/>
            <a:ext cx="223170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FIBRA DE LA DIETA</a:t>
            </a:r>
          </a:p>
        </p:txBody>
      </p:sp>
      <p:sp>
        <p:nvSpPr>
          <p:cNvPr id="71692" name="Text Box 18"/>
          <p:cNvSpPr txBox="1">
            <a:spLocks noChangeArrowheads="1"/>
          </p:cNvSpPr>
          <p:nvPr/>
        </p:nvSpPr>
        <p:spPr bwMode="auto">
          <a:xfrm>
            <a:off x="1069432" y="645949"/>
            <a:ext cx="200818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PREBIÓTICOS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5" grpId="0" animBg="1"/>
      <p:bldP spid="200717" grpId="0" animBg="1"/>
      <p:bldP spid="200718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763299" y="404812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9091" name="Picture 10" descr="good_bad_bacte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8"/>
          <a:stretch>
            <a:fillRect/>
          </a:stretch>
        </p:blipFill>
        <p:spPr bwMode="auto">
          <a:xfrm>
            <a:off x="2384425" y="1581150"/>
            <a:ext cx="5329238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80" name="Text Box 12"/>
          <p:cNvSpPr txBox="1">
            <a:spLocks noChangeArrowheads="1"/>
          </p:cNvSpPr>
          <p:nvPr/>
        </p:nvSpPr>
        <p:spPr bwMode="auto">
          <a:xfrm>
            <a:off x="706510" y="1628775"/>
            <a:ext cx="1416050" cy="730250"/>
          </a:xfrm>
          <a:prstGeom prst="rect">
            <a:avLst/>
          </a:prstGeom>
          <a:solidFill>
            <a:srgbClr val="FFB9B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Bacterias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amigas</a:t>
            </a:r>
          </a:p>
        </p:txBody>
      </p:sp>
      <p:sp>
        <p:nvSpPr>
          <p:cNvPr id="186381" name="Text Box 13"/>
          <p:cNvSpPr txBox="1">
            <a:spLocks noChangeArrowheads="1"/>
          </p:cNvSpPr>
          <p:nvPr/>
        </p:nvSpPr>
        <p:spPr bwMode="auto">
          <a:xfrm>
            <a:off x="6630988" y="3860800"/>
            <a:ext cx="1397000" cy="711200"/>
          </a:xfrm>
          <a:prstGeom prst="rect">
            <a:avLst/>
          </a:prstGeom>
          <a:solidFill>
            <a:srgbClr val="D6AD84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Bacterias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enemigas</a:t>
            </a:r>
          </a:p>
        </p:txBody>
      </p:sp>
      <p:pic>
        <p:nvPicPr>
          <p:cNvPr id="89094" name="Picture 15" descr="probioticos azul"/>
          <p:cNvPicPr>
            <a:picLocks noChangeAspect="1" noChangeArrowheads="1"/>
          </p:cNvPicPr>
          <p:nvPr/>
        </p:nvPicPr>
        <p:blipFill>
          <a:blip r:embed="rId3">
            <a:lum bright="-30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07"/>
          <a:stretch>
            <a:fillRect/>
          </a:stretch>
        </p:blipFill>
        <p:spPr bwMode="auto">
          <a:xfrm>
            <a:off x="1087438" y="4076700"/>
            <a:ext cx="3006725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84" name="Text Box 16"/>
          <p:cNvSpPr txBox="1">
            <a:spLocks noChangeArrowheads="1"/>
          </p:cNvSpPr>
          <p:nvPr/>
        </p:nvSpPr>
        <p:spPr bwMode="auto">
          <a:xfrm>
            <a:off x="4305300" y="4691063"/>
            <a:ext cx="367188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VE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Bacterias beneficiosas a la salud por proteger al cuerpo de patógenos o por ayudar a la recuperación luego de enfermedad</a:t>
            </a:r>
            <a:endParaRPr lang="es-ES_tradnl" sz="1800" dirty="0"/>
          </a:p>
        </p:txBody>
      </p:sp>
      <p:sp>
        <p:nvSpPr>
          <p:cNvPr id="89096" name="Line 17"/>
          <p:cNvSpPr>
            <a:spLocks noChangeShapeType="1"/>
          </p:cNvSpPr>
          <p:nvPr/>
        </p:nvSpPr>
        <p:spPr bwMode="auto">
          <a:xfrm>
            <a:off x="1446213" y="3429000"/>
            <a:ext cx="1584325" cy="93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9097" name="Rectangle 19"/>
          <p:cNvSpPr>
            <a:spLocks noChangeArrowheads="1"/>
          </p:cNvSpPr>
          <p:nvPr/>
        </p:nvSpPr>
        <p:spPr bwMode="auto">
          <a:xfrm>
            <a:off x="5335588" y="1557338"/>
            <a:ext cx="23050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8" name="Text Box 18"/>
          <p:cNvSpPr txBox="1">
            <a:spLocks noChangeArrowheads="1"/>
          </p:cNvSpPr>
          <p:nvPr/>
        </p:nvSpPr>
        <p:spPr bwMode="auto">
          <a:xfrm>
            <a:off x="5005388" y="1509713"/>
            <a:ext cx="27289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Bacterias y hongos patógenos</a:t>
            </a:r>
          </a:p>
          <a:p>
            <a:pPr eaLnBrk="1" hangingPunct="1"/>
            <a:r>
              <a:rPr lang="es-ES_tradnl" sz="1400" b="1"/>
              <a:t>Ej. </a:t>
            </a:r>
            <a:r>
              <a:rPr lang="es-ES_tradnl" sz="1400" b="1" i="1"/>
              <a:t>Cándida albicans</a:t>
            </a:r>
          </a:p>
        </p:txBody>
      </p:sp>
      <p:sp>
        <p:nvSpPr>
          <p:cNvPr id="89099" name="Text Box 20"/>
          <p:cNvSpPr txBox="1">
            <a:spLocks noChangeArrowheads="1"/>
          </p:cNvSpPr>
          <p:nvPr/>
        </p:nvSpPr>
        <p:spPr bwMode="auto">
          <a:xfrm>
            <a:off x="706510" y="1150773"/>
            <a:ext cx="2042546" cy="400110"/>
          </a:xfrm>
          <a:prstGeom prst="rect">
            <a:avLst/>
          </a:prstGeom>
          <a:solidFill>
            <a:srgbClr val="71B8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 smtClean="0"/>
              <a:t>PROBIÓTICOS</a:t>
            </a:r>
            <a:endParaRPr lang="es-ES_tradnl" dirty="0"/>
          </a:p>
        </p:txBody>
      </p:sp>
      <p:sp>
        <p:nvSpPr>
          <p:cNvPr id="89100" name="Rectangle 21"/>
          <p:cNvSpPr>
            <a:spLocks noChangeArrowheads="1"/>
          </p:cNvSpPr>
          <p:nvPr/>
        </p:nvSpPr>
        <p:spPr bwMode="auto">
          <a:xfrm>
            <a:off x="4233069" y="6215062"/>
            <a:ext cx="37211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/>
              <a:t>http://medical-dictionary.thefreedictionary.com/probiotics</a:t>
            </a:r>
          </a:p>
        </p:txBody>
      </p:sp>
      <p:sp>
        <p:nvSpPr>
          <p:cNvPr id="89103" name="Rectangle 26"/>
          <p:cNvSpPr>
            <a:spLocks noChangeArrowheads="1"/>
          </p:cNvSpPr>
          <p:nvPr/>
        </p:nvSpPr>
        <p:spPr bwMode="auto">
          <a:xfrm>
            <a:off x="798513" y="6497638"/>
            <a:ext cx="47990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/>
              <a:t>http://www.nature.com/nrmicro/journal/v4/n3/fig_tab/nrmicro1349_F1.html</a:t>
            </a:r>
          </a:p>
        </p:txBody>
      </p:sp>
      <p:sp>
        <p:nvSpPr>
          <p:cNvPr id="89104" name="Line 27"/>
          <p:cNvSpPr>
            <a:spLocks noChangeShapeType="1"/>
          </p:cNvSpPr>
          <p:nvPr/>
        </p:nvSpPr>
        <p:spPr bwMode="auto">
          <a:xfrm>
            <a:off x="1446213" y="3429000"/>
            <a:ext cx="215900" cy="17287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718978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HECES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7235825" y="1052513"/>
            <a:ext cx="127791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93492" y="2924944"/>
            <a:ext cx="1172116" cy="523220"/>
          </a:xfrm>
          <a:prstGeom prst="rect">
            <a:avLst/>
          </a:prstGeom>
          <a:solidFill>
            <a:srgbClr val="99CCFF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/>
              <a:t>Probióticos</a:t>
            </a:r>
            <a:r>
              <a:rPr lang="es-VE" sz="1400" dirty="0" smtClean="0"/>
              <a:t> </a:t>
            </a:r>
          </a:p>
          <a:p>
            <a:r>
              <a:rPr lang="es-VE" sz="1400" dirty="0" smtClean="0"/>
              <a:t>diseñados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37" name="Text Box 13"/>
          <p:cNvSpPr txBox="1">
            <a:spLocks noChangeArrowheads="1"/>
          </p:cNvSpPr>
          <p:nvPr/>
        </p:nvSpPr>
        <p:spPr bwMode="auto">
          <a:xfrm>
            <a:off x="7335183" y="454038"/>
            <a:ext cx="1371600" cy="395288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pic>
        <p:nvPicPr>
          <p:cNvPr id="90116" name="Picture 18" descr="using_probiot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525463"/>
            <a:ext cx="4468813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7" name="Text Box 19"/>
          <p:cNvSpPr txBox="1">
            <a:spLocks noChangeArrowheads="1"/>
          </p:cNvSpPr>
          <p:nvPr/>
        </p:nvSpPr>
        <p:spPr bwMode="auto">
          <a:xfrm>
            <a:off x="6664237" y="954405"/>
            <a:ext cx="2042546" cy="400110"/>
          </a:xfrm>
          <a:prstGeom prst="rect">
            <a:avLst/>
          </a:prstGeom>
          <a:solidFill>
            <a:srgbClr val="71B8FF"/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 smtClean="0"/>
              <a:t>PROBIÓTICOS</a:t>
            </a:r>
            <a:endParaRPr lang="es-ES_tradnl" dirty="0"/>
          </a:p>
        </p:txBody>
      </p:sp>
      <p:sp>
        <p:nvSpPr>
          <p:cNvPr id="90118" name="Text Box 21"/>
          <p:cNvSpPr txBox="1">
            <a:spLocks noChangeArrowheads="1"/>
          </p:cNvSpPr>
          <p:nvPr/>
        </p:nvSpPr>
        <p:spPr bwMode="auto">
          <a:xfrm>
            <a:off x="6667880" y="1412776"/>
            <a:ext cx="206178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 smtClean="0"/>
              <a:t>Bacterias amigas </a:t>
            </a:r>
            <a:endParaRPr lang="es-ES" sz="1800" dirty="0"/>
          </a:p>
        </p:txBody>
      </p:sp>
      <p:sp>
        <p:nvSpPr>
          <p:cNvPr id="90119" name="Rectangle 22"/>
          <p:cNvSpPr>
            <a:spLocks noChangeArrowheads="1"/>
          </p:cNvSpPr>
          <p:nvPr/>
        </p:nvSpPr>
        <p:spPr bwMode="auto">
          <a:xfrm>
            <a:off x="827088" y="6381750"/>
            <a:ext cx="445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http://www.probiotics-for-health.com/using-probiotics.html</a:t>
            </a:r>
          </a:p>
        </p:txBody>
      </p:sp>
      <p:sp>
        <p:nvSpPr>
          <p:cNvPr id="90120" name="Text Box 23"/>
          <p:cNvSpPr txBox="1">
            <a:spLocks noChangeArrowheads="1"/>
          </p:cNvSpPr>
          <p:nvPr/>
        </p:nvSpPr>
        <p:spPr bwMode="auto">
          <a:xfrm>
            <a:off x="5781021" y="2811629"/>
            <a:ext cx="2925762" cy="2987675"/>
          </a:xfrm>
          <a:prstGeom prst="rect">
            <a:avLst/>
          </a:prstGeom>
          <a:solidFill>
            <a:srgbClr val="88B0D8"/>
          </a:solidFill>
          <a:ln>
            <a:solidFill>
              <a:srgbClr val="0033CC"/>
            </a:solidFill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r>
              <a:rPr lang="es-ES" dirty="0"/>
              <a:t> Disminuyen enlace </a:t>
            </a:r>
          </a:p>
          <a:p>
            <a:pPr algn="l" eaLnBrk="1" hangingPunct="1">
              <a:buClr>
                <a:srgbClr val="006666"/>
              </a:buClr>
              <a:buSzPct val="150000"/>
            </a:pPr>
            <a:r>
              <a:rPr lang="es-ES" dirty="0"/>
              <a:t>  a patógenos o toxinas</a:t>
            </a:r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r>
              <a:rPr lang="es-ES" dirty="0"/>
              <a:t> Aumentan integridad</a:t>
            </a:r>
          </a:p>
          <a:p>
            <a:pPr algn="l" eaLnBrk="1" hangingPunct="1">
              <a:buClr>
                <a:srgbClr val="006666"/>
              </a:buClr>
              <a:buSzPct val="150000"/>
            </a:pPr>
            <a:r>
              <a:rPr lang="es-ES" dirty="0"/>
              <a:t>  </a:t>
            </a:r>
            <a:r>
              <a:rPr lang="es-ES" dirty="0" smtClean="0"/>
              <a:t> barrera</a:t>
            </a:r>
            <a:endParaRPr lang="es-ES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r>
              <a:rPr lang="es-ES" dirty="0"/>
              <a:t> Aumentan inmunidad </a:t>
            </a:r>
          </a:p>
          <a:p>
            <a:pPr algn="l" eaLnBrk="1" hangingPunct="1">
              <a:buClr>
                <a:srgbClr val="006666"/>
              </a:buClr>
              <a:buSzPct val="150000"/>
            </a:pPr>
            <a:r>
              <a:rPr lang="es-ES" dirty="0"/>
              <a:t>  </a:t>
            </a:r>
            <a:r>
              <a:rPr lang="es-ES" dirty="0" smtClean="0"/>
              <a:t> innata</a:t>
            </a:r>
            <a:endParaRPr lang="es-ES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r>
              <a:rPr lang="es-ES" dirty="0"/>
              <a:t> Disminuyen </a:t>
            </a:r>
            <a:r>
              <a:rPr lang="es-ES" dirty="0" err="1"/>
              <a:t>citokinas</a:t>
            </a:r>
            <a:r>
              <a:rPr lang="es-ES" dirty="0"/>
              <a:t> </a:t>
            </a:r>
          </a:p>
          <a:p>
            <a:pPr algn="l" eaLnBrk="1" hangingPunct="1">
              <a:buClr>
                <a:srgbClr val="006666"/>
              </a:buClr>
              <a:buSzPct val="150000"/>
            </a:pPr>
            <a:r>
              <a:rPr lang="es-ES" dirty="0"/>
              <a:t> </a:t>
            </a:r>
            <a:r>
              <a:rPr lang="es-ES" dirty="0" smtClean="0"/>
              <a:t>  </a:t>
            </a:r>
            <a:r>
              <a:rPr lang="es-ES" dirty="0"/>
              <a:t>inflamatorias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4283968" y="1196752"/>
            <a:ext cx="994470" cy="3155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1391104" y="1083623"/>
            <a:ext cx="1164672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4343280" y="2587540"/>
            <a:ext cx="1097083" cy="6254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409472" y="2623260"/>
            <a:ext cx="1242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Inmunidad </a:t>
            </a:r>
          </a:p>
          <a:p>
            <a:r>
              <a:rPr lang="es-VE" sz="1600" dirty="0" smtClean="0"/>
              <a:t>innata</a:t>
            </a:r>
            <a:endParaRPr lang="es-VE" sz="1600" dirty="0"/>
          </a:p>
        </p:txBody>
      </p:sp>
      <p:sp>
        <p:nvSpPr>
          <p:cNvPr id="6" name="5 Rectángulo"/>
          <p:cNvSpPr/>
          <p:nvPr/>
        </p:nvSpPr>
        <p:spPr bwMode="auto">
          <a:xfrm>
            <a:off x="2426716" y="531019"/>
            <a:ext cx="1353196" cy="8663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2356866" y="309099"/>
            <a:ext cx="2304256" cy="10932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1076571" y="2492896"/>
            <a:ext cx="1191173" cy="14134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22594" y="3167695"/>
            <a:ext cx="11079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HSP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Mucinas</a:t>
            </a:r>
          </a:p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Defensinas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854296" y="2900258"/>
            <a:ext cx="1332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Supervivencia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002574" y="2505147"/>
            <a:ext cx="11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barrera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11 Conector recto de flecha"/>
          <p:cNvCxnSpPr/>
          <p:nvPr/>
        </p:nvCxnSpPr>
        <p:spPr bwMode="auto">
          <a:xfrm flipV="1">
            <a:off x="2555776" y="909966"/>
            <a:ext cx="0" cy="3952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15" name="14 Conector recto de flecha"/>
          <p:cNvCxnSpPr/>
          <p:nvPr/>
        </p:nvCxnSpPr>
        <p:spPr bwMode="auto">
          <a:xfrm>
            <a:off x="2555776" y="319571"/>
            <a:ext cx="0" cy="42289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27" name="26 Conector recto de flecha"/>
          <p:cNvCxnSpPr/>
          <p:nvPr/>
        </p:nvCxnSpPr>
        <p:spPr bwMode="auto">
          <a:xfrm flipH="1" flipV="1">
            <a:off x="4360507" y="2569113"/>
            <a:ext cx="2035" cy="48503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22" name="21 Conector recto de flecha"/>
          <p:cNvCxnSpPr/>
          <p:nvPr/>
        </p:nvCxnSpPr>
        <p:spPr bwMode="auto">
          <a:xfrm flipV="1">
            <a:off x="827088" y="2587540"/>
            <a:ext cx="0" cy="12926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16" name="15 CuadroTexto"/>
          <p:cNvSpPr txBox="1"/>
          <p:nvPr/>
        </p:nvSpPr>
        <p:spPr>
          <a:xfrm>
            <a:off x="2602988" y="238631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 Enlace de </a:t>
            </a:r>
            <a:endParaRPr lang="es-VE" sz="1600" dirty="0"/>
          </a:p>
          <a:p>
            <a:r>
              <a:rPr lang="es-VE" sz="1600" dirty="0" smtClean="0"/>
              <a:t>patógenos</a:t>
            </a:r>
            <a:endParaRPr lang="es-VE" sz="1600" dirty="0"/>
          </a:p>
        </p:txBody>
      </p:sp>
      <p:sp>
        <p:nvSpPr>
          <p:cNvPr id="2" name="1 CuadroTexto"/>
          <p:cNvSpPr txBox="1"/>
          <p:nvPr/>
        </p:nvSpPr>
        <p:spPr>
          <a:xfrm>
            <a:off x="971550" y="849326"/>
            <a:ext cx="1385316" cy="369332"/>
          </a:xfrm>
          <a:prstGeom prst="rect">
            <a:avLst/>
          </a:prstGeom>
          <a:solidFill>
            <a:srgbClr val="88B0D8"/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err="1" smtClean="0"/>
              <a:t>Probióticos</a:t>
            </a:r>
            <a:endParaRPr lang="es-VE" sz="18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646060" y="802321"/>
            <a:ext cx="1077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 </a:t>
            </a:r>
            <a:r>
              <a:rPr lang="es-VE" sz="1600" dirty="0" err="1" smtClean="0"/>
              <a:t>Sust</a:t>
            </a:r>
            <a:r>
              <a:rPr lang="es-VE" sz="1600" dirty="0" smtClean="0"/>
              <a:t>. </a:t>
            </a:r>
          </a:p>
          <a:p>
            <a:r>
              <a:rPr lang="es-VE" sz="1600" dirty="0" err="1" smtClean="0"/>
              <a:t>Antibact</a:t>
            </a:r>
            <a:r>
              <a:rPr lang="es-VE" sz="1600" dirty="0" smtClean="0"/>
              <a:t>.</a:t>
            </a:r>
            <a:endParaRPr lang="es-VE" sz="1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4355329" y="1312223"/>
            <a:ext cx="1257074" cy="369332"/>
          </a:xfrm>
          <a:prstGeom prst="rect">
            <a:avLst/>
          </a:prstGeom>
          <a:solidFill>
            <a:srgbClr val="FFAF7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Patógenos</a:t>
            </a:r>
            <a:endParaRPr 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2" grpId="0" animBg="1"/>
      <p:bldP spid="17" grpId="0"/>
      <p:bldP spid="10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48" name="Picture 12" descr="probiot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6"/>
          <a:stretch>
            <a:fillRect/>
          </a:stretch>
        </p:blipFill>
        <p:spPr bwMode="auto">
          <a:xfrm>
            <a:off x="611188" y="701675"/>
            <a:ext cx="5472112" cy="55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4" name="Rectangle 17"/>
          <p:cNvSpPr>
            <a:spLocks noChangeArrowheads="1"/>
          </p:cNvSpPr>
          <p:nvPr/>
        </p:nvSpPr>
        <p:spPr bwMode="auto">
          <a:xfrm>
            <a:off x="1187450" y="6308725"/>
            <a:ext cx="406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/>
              <a:t>http://wedharma.com/wp-content/uploads/2010/01/rjo0680l.jpg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7337455" y="351987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746363" y="887086"/>
            <a:ext cx="2042547" cy="400110"/>
          </a:xfrm>
          <a:prstGeom prst="rect">
            <a:avLst/>
          </a:prstGeom>
          <a:solidFill>
            <a:srgbClr val="71B8FF"/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 smtClean="0"/>
              <a:t>PROBIÓTICOS</a:t>
            </a:r>
            <a:endParaRPr lang="es-ES_tradnl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6736746" y="1412776"/>
            <a:ext cx="206178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 smtClean="0"/>
              <a:t>Bacterias amigas </a:t>
            </a:r>
            <a:endParaRPr lang="es-ES" sz="1800" dirty="0"/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5772945" y="3051969"/>
            <a:ext cx="2071687" cy="895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Uso Probióticos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Preventivo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Coadyuvante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4683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2192337" y="4637335"/>
            <a:ext cx="2090738" cy="9144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Uso Probióticos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Preventivo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Coadyuvante</a:t>
            </a:r>
          </a:p>
        </p:txBody>
      </p:sp>
      <p:pic>
        <p:nvPicPr>
          <p:cNvPr id="92167" name="Picture 11" descr="Lactobacill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773238"/>
            <a:ext cx="2573338" cy="2047875"/>
          </a:xfrm>
          <a:prstGeom prst="rect">
            <a:avLst/>
          </a:prstGeom>
          <a:solidFill>
            <a:srgbClr val="FF6699"/>
          </a:solidFill>
          <a:ln w="9525">
            <a:solidFill>
              <a:srgbClr val="FF6699"/>
            </a:solidFill>
            <a:miter lim="800000"/>
            <a:headEnd/>
            <a:tailEnd/>
          </a:ln>
        </p:spPr>
      </p:pic>
      <p:pic>
        <p:nvPicPr>
          <p:cNvPr id="92168" name="Picture 12" descr="Bifidobacteri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070350"/>
            <a:ext cx="2592388" cy="194627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69" name="Rectangle 13"/>
          <p:cNvSpPr>
            <a:spLocks noChangeArrowheads="1"/>
          </p:cNvSpPr>
          <p:nvPr/>
        </p:nvSpPr>
        <p:spPr bwMode="auto">
          <a:xfrm>
            <a:off x="5219700" y="3441700"/>
            <a:ext cx="1225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i="1"/>
              <a:t>lactobacilum</a:t>
            </a:r>
            <a:endParaRPr lang="es-ES_tradnl" sz="1400" b="1" i="1"/>
          </a:p>
        </p:txBody>
      </p:sp>
      <p:sp>
        <p:nvSpPr>
          <p:cNvPr id="92170" name="Rectangle 14"/>
          <p:cNvSpPr>
            <a:spLocks noChangeArrowheads="1"/>
          </p:cNvSpPr>
          <p:nvPr/>
        </p:nvSpPr>
        <p:spPr bwMode="auto">
          <a:xfrm>
            <a:off x="5219700" y="5602288"/>
            <a:ext cx="1520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i="1"/>
              <a:t>bifidobacterium</a:t>
            </a:r>
            <a:endParaRPr lang="es-ES_tradnl" sz="1400" b="1" i="1"/>
          </a:p>
        </p:txBody>
      </p:sp>
      <p:sp>
        <p:nvSpPr>
          <p:cNvPr id="199695" name="Text Box 15"/>
          <p:cNvSpPr txBox="1">
            <a:spLocks noChangeArrowheads="1"/>
          </p:cNvSpPr>
          <p:nvPr/>
        </p:nvSpPr>
        <p:spPr bwMode="auto">
          <a:xfrm rot="-2592859">
            <a:off x="1691655" y="1311657"/>
            <a:ext cx="1321196" cy="523220"/>
          </a:xfrm>
          <a:prstGeom prst="rect">
            <a:avLst/>
          </a:prstGeom>
          <a:solidFill>
            <a:srgbClr val="D5EAFF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Yogurt</a:t>
            </a:r>
          </a:p>
        </p:txBody>
      </p:sp>
      <p:sp>
        <p:nvSpPr>
          <p:cNvPr id="199698" name="Text Box 18"/>
          <p:cNvSpPr txBox="1">
            <a:spLocks noChangeArrowheads="1"/>
          </p:cNvSpPr>
          <p:nvPr/>
        </p:nvSpPr>
        <p:spPr bwMode="auto">
          <a:xfrm rot="-2592859">
            <a:off x="3829135" y="5670011"/>
            <a:ext cx="1321196" cy="523220"/>
          </a:xfrm>
          <a:prstGeom prst="rect">
            <a:avLst/>
          </a:prstGeom>
          <a:solidFill>
            <a:srgbClr val="D5EAFF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Yogurt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6424545" y="580618"/>
            <a:ext cx="2042547" cy="400110"/>
          </a:xfrm>
          <a:prstGeom prst="rect">
            <a:avLst/>
          </a:prstGeom>
          <a:solidFill>
            <a:srgbClr val="71B8FF"/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 smtClean="0"/>
              <a:t>PROBIÓTICOS</a:t>
            </a:r>
            <a:endParaRPr lang="es-ES_tradnl" dirty="0"/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6398649" y="1075131"/>
            <a:ext cx="206178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 smtClean="0"/>
              <a:t>Bacterias amigas </a:t>
            </a:r>
            <a:endParaRPr lang="es-ES" sz="1800" dirty="0"/>
          </a:p>
        </p:txBody>
      </p:sp>
      <p:pic>
        <p:nvPicPr>
          <p:cNvPr id="1026" name="Picture 2" descr="C:\Users\ximena\Desktop\índ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828" y="493713"/>
            <a:ext cx="2118850" cy="169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ximena\Desktop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16" y="4392676"/>
            <a:ext cx="1902868" cy="241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690" name="Rectangle 10"/>
          <p:cNvSpPr>
            <a:spLocks noChangeArrowheads="1"/>
          </p:cNvSpPr>
          <p:nvPr/>
        </p:nvSpPr>
        <p:spPr bwMode="auto">
          <a:xfrm>
            <a:off x="1187450" y="2349500"/>
            <a:ext cx="3095625" cy="2076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1"/>
              <a:t>Suplementos dietéticos con microrganismos vivos </a:t>
            </a:r>
          </a:p>
          <a:p>
            <a:pPr algn="l"/>
            <a:r>
              <a:rPr lang="en-US" sz="1600" b="1"/>
              <a:t>(bacterias, levaduras) que en cantidades adecuadas dan beneficio al huésped.</a:t>
            </a:r>
          </a:p>
          <a:p>
            <a:pPr algn="l"/>
            <a:endParaRPr lang="en-US" sz="1600" b="1"/>
          </a:p>
          <a:p>
            <a:pPr algn="l"/>
            <a:r>
              <a:rPr lang="en-US" sz="1600" b="1"/>
              <a:t>Generalmente </a:t>
            </a:r>
            <a:r>
              <a:rPr lang="en-US" sz="1600" b="1" i="1"/>
              <a:t>lactobacillum</a:t>
            </a:r>
            <a:r>
              <a:rPr lang="en-US" sz="1600" b="1"/>
              <a:t> y </a:t>
            </a:r>
            <a:r>
              <a:rPr lang="en-US" sz="1600" b="1" i="1"/>
              <a:t>bifidobacterium</a:t>
            </a:r>
            <a:endParaRPr lang="es-ES_tradnl" sz="1600" b="1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5" grpId="0" animBg="1"/>
      <p:bldP spid="199695" grpId="0" animBg="1"/>
      <p:bldP spid="199698" grpId="0" animBg="1"/>
      <p:bldP spid="1996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istologia col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3852863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8" descr="colo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53" r="11992" b="15413"/>
          <a:stretch/>
        </p:blipFill>
        <p:spPr bwMode="auto">
          <a:xfrm>
            <a:off x="4166894" y="1595789"/>
            <a:ext cx="1960154" cy="4308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6277704" y="2351782"/>
            <a:ext cx="2592387" cy="215443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182563" indent="-182563" algn="l" eaLnBrk="1" hangingPunct="1">
              <a:buFont typeface="Arial" pitchFamily="34" charset="0"/>
              <a:buChar char="•"/>
            </a:pPr>
            <a:r>
              <a:rPr lang="es-ES" sz="1800" dirty="0"/>
              <a:t>Borde en cepillo poco desarrollado</a:t>
            </a:r>
          </a:p>
          <a:p>
            <a:pPr marL="182563" indent="-182563" algn="l" eaLnBrk="1" hangingPunct="1">
              <a:buFont typeface="Arial" pitchFamily="34" charset="0"/>
              <a:buChar char="•"/>
            </a:pPr>
            <a:endParaRPr lang="es-ES" sz="1800" dirty="0"/>
          </a:p>
          <a:p>
            <a:pPr marL="182563" indent="-182563" algn="l" eaLnBrk="1" hangingPunct="1">
              <a:buFont typeface="Arial" pitchFamily="34" charset="0"/>
              <a:buChar char="•"/>
            </a:pPr>
            <a:r>
              <a:rPr lang="es-ES" sz="1800" dirty="0"/>
              <a:t>NO hay células que producen enzimas</a:t>
            </a:r>
          </a:p>
          <a:p>
            <a:pPr marL="182563" indent="-182563" algn="l" eaLnBrk="1" hangingPunct="1">
              <a:buFont typeface="Arial" pitchFamily="34" charset="0"/>
              <a:buChar char="•"/>
            </a:pPr>
            <a:endParaRPr lang="es-ES" sz="1800" dirty="0"/>
          </a:p>
          <a:p>
            <a:pPr marL="182563" indent="-182563" algn="l" eaLnBrk="1" hangingPunct="1">
              <a:buFont typeface="Arial" pitchFamily="34" charset="0"/>
              <a:buChar char="•"/>
            </a:pPr>
            <a:r>
              <a:rPr lang="es-ES" sz="1800" dirty="0"/>
              <a:t>Plexos más pequeños</a:t>
            </a:r>
          </a:p>
          <a:p>
            <a:pPr algn="l" eaLnBrk="1" hangingPunct="1"/>
            <a:endParaRPr lang="es-ES" sz="800" dirty="0"/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323850" y="2603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" name="Text Box 36"/>
          <p:cNvSpPr txBox="1">
            <a:spLocks noChangeArrowheads="1"/>
          </p:cNvSpPr>
          <p:nvPr/>
        </p:nvSpPr>
        <p:spPr bwMode="auto">
          <a:xfrm>
            <a:off x="7164288" y="539388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COLON</a:t>
            </a: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7250113" y="999331"/>
            <a:ext cx="12763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Histología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699792" y="4729681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submucosa</a:t>
            </a:r>
            <a:endParaRPr lang="es-VE" sz="1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979712" y="3586492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Nodo </a:t>
            </a:r>
          </a:p>
          <a:p>
            <a:r>
              <a:rPr lang="es-VE" sz="1600" dirty="0" smtClean="0"/>
              <a:t>linfático</a:t>
            </a:r>
            <a:endParaRPr lang="es-VE" sz="16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788023" y="1196974"/>
            <a:ext cx="100065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criptas</a:t>
            </a:r>
            <a:endParaRPr lang="es-VE" sz="1600" dirty="0"/>
          </a:p>
        </p:txBody>
      </p:sp>
      <p:cxnSp>
        <p:nvCxnSpPr>
          <p:cNvPr id="4" name="3 Conector recto"/>
          <p:cNvCxnSpPr>
            <a:stCxn id="10243" idx="0"/>
          </p:cNvCxnSpPr>
          <p:nvPr/>
        </p:nvCxnSpPr>
        <p:spPr bwMode="auto">
          <a:xfrm flipH="1">
            <a:off x="4932041" y="1595789"/>
            <a:ext cx="214930" cy="89710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"/>
          <p:cNvCxnSpPr/>
          <p:nvPr/>
        </p:nvCxnSpPr>
        <p:spPr bwMode="auto">
          <a:xfrm>
            <a:off x="5288349" y="1599373"/>
            <a:ext cx="363770" cy="92415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4"/>
          <p:cNvSpPr txBox="1">
            <a:spLocks noChangeArrowheads="1"/>
          </p:cNvSpPr>
          <p:nvPr/>
        </p:nvSpPr>
        <p:spPr bwMode="auto">
          <a:xfrm>
            <a:off x="4233863" y="2393950"/>
            <a:ext cx="4297362" cy="10350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Relación MUTUAL entre </a:t>
            </a:r>
          </a:p>
          <a:p>
            <a:pPr eaLnBrk="1" hangingPunct="1"/>
            <a:r>
              <a:rPr lang="es-ES" b="1"/>
              <a:t>el hombre y los microorganismos </a:t>
            </a:r>
          </a:p>
          <a:p>
            <a:pPr eaLnBrk="1" hangingPunct="1"/>
            <a:r>
              <a:rPr lang="es-ES" b="1"/>
              <a:t>que viven en el colon</a:t>
            </a:r>
          </a:p>
        </p:txBody>
      </p:sp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4500563" y="3716338"/>
            <a:ext cx="3802062" cy="547687"/>
          </a:xfrm>
          <a:prstGeom prst="rect">
            <a:avLst/>
          </a:prstGeom>
          <a:solidFill>
            <a:srgbClr val="7FDF7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MUTUO BENEFICIO</a:t>
            </a:r>
          </a:p>
        </p:txBody>
      </p:sp>
      <p:sp>
        <p:nvSpPr>
          <p:cNvPr id="151561" name="Text Box 9"/>
          <p:cNvSpPr txBox="1">
            <a:spLocks noChangeArrowheads="1"/>
          </p:cNvSpPr>
          <p:nvPr/>
        </p:nvSpPr>
        <p:spPr bwMode="auto">
          <a:xfrm>
            <a:off x="4332288" y="11969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1564" name="AutoShape 12"/>
          <p:cNvSpPr>
            <a:spLocks noChangeArrowheads="1"/>
          </p:cNvSpPr>
          <p:nvPr/>
        </p:nvSpPr>
        <p:spPr bwMode="auto">
          <a:xfrm>
            <a:off x="6659563" y="5300663"/>
            <a:ext cx="1944687" cy="433387"/>
          </a:xfrm>
          <a:prstGeom prst="rightArrow">
            <a:avLst>
              <a:gd name="adj1" fmla="val 50000"/>
              <a:gd name="adj2" fmla="val 112180"/>
            </a:avLst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pic>
        <p:nvPicPr>
          <p:cNvPr id="86022" name="Picture 13" descr="Microbes_with_silhou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95388"/>
            <a:ext cx="350520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67" name="Text Box 15"/>
          <p:cNvSpPr txBox="1">
            <a:spLocks noChangeArrowheads="1"/>
          </p:cNvSpPr>
          <p:nvPr/>
        </p:nvSpPr>
        <p:spPr bwMode="auto">
          <a:xfrm>
            <a:off x="718978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HECES</a:t>
            </a:r>
          </a:p>
        </p:txBody>
      </p:sp>
      <p:sp>
        <p:nvSpPr>
          <p:cNvPr id="86024" name="Text Box 16"/>
          <p:cNvSpPr txBox="1">
            <a:spLocks noChangeArrowheads="1"/>
          </p:cNvSpPr>
          <p:nvPr/>
        </p:nvSpPr>
        <p:spPr bwMode="auto">
          <a:xfrm>
            <a:off x="7235825" y="1052513"/>
            <a:ext cx="129540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Bacterias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4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2586038" y="3541712"/>
            <a:ext cx="3970337" cy="1216025"/>
          </a:xfrm>
          <a:prstGeom prst="rect">
            <a:avLst/>
          </a:prstGeom>
          <a:solidFill>
            <a:srgbClr val="FFC5C5"/>
          </a:solidFill>
          <a:ln w="28575">
            <a:solidFill>
              <a:srgbClr val="D6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HACER USO RACIONAL </a:t>
            </a:r>
          </a:p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 </a:t>
            </a:r>
          </a:p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ANTIBIÓTICOS!!!</a:t>
            </a:r>
          </a:p>
        </p:txBody>
      </p:sp>
      <p:sp>
        <p:nvSpPr>
          <p:cNvPr id="148489" name="Rectangle 9"/>
          <p:cNvSpPr>
            <a:spLocks noChangeArrowheads="1"/>
          </p:cNvSpPr>
          <p:nvPr/>
        </p:nvSpPr>
        <p:spPr bwMode="auto">
          <a:xfrm>
            <a:off x="2026770" y="1644042"/>
            <a:ext cx="5235724" cy="1569660"/>
          </a:xfrm>
          <a:prstGeom prst="rect">
            <a:avLst/>
          </a:prstGeom>
          <a:solidFill>
            <a:srgbClr val="FFCDAB"/>
          </a:solidFill>
          <a:ln w="28575">
            <a:solidFill>
              <a:srgbClr val="FF414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EVITAR </a:t>
            </a:r>
          </a:p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ELIMINACIÓN INNECESARIA</a:t>
            </a:r>
          </a:p>
          <a:p>
            <a:pPr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</a:t>
            </a:r>
          </a:p>
          <a:p>
            <a:pPr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MICROBIOTA INTESTINAL</a:t>
            </a:r>
            <a:endParaRPr lang="es-E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8490" name="Text Box 10"/>
          <p:cNvSpPr txBox="1">
            <a:spLocks noChangeArrowheads="1"/>
          </p:cNvSpPr>
          <p:nvPr/>
        </p:nvSpPr>
        <p:spPr bwMode="auto">
          <a:xfrm>
            <a:off x="826418" y="3717032"/>
            <a:ext cx="165735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4000" b="1" dirty="0"/>
              <a:t>“Ojo”</a:t>
            </a:r>
          </a:p>
        </p:txBody>
      </p: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587918" y="57289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8494" name="AutoShape 14"/>
          <p:cNvSpPr>
            <a:spLocks noChangeArrowheads="1"/>
          </p:cNvSpPr>
          <p:nvPr/>
        </p:nvSpPr>
        <p:spPr bwMode="auto">
          <a:xfrm>
            <a:off x="6293962" y="5344813"/>
            <a:ext cx="1512887" cy="431329"/>
          </a:xfrm>
          <a:prstGeom prst="rightArrow">
            <a:avLst>
              <a:gd name="adj1" fmla="val 50000"/>
              <a:gd name="adj2" fmla="val 75158"/>
            </a:avLst>
          </a:prstGeom>
          <a:solidFill>
            <a:srgbClr val="FFCDAB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7189788" y="549275"/>
            <a:ext cx="1371600" cy="395288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87048" name="Text Box 17"/>
          <p:cNvSpPr txBox="1">
            <a:spLocks noChangeArrowheads="1"/>
          </p:cNvSpPr>
          <p:nvPr/>
        </p:nvSpPr>
        <p:spPr bwMode="auto">
          <a:xfrm>
            <a:off x="7164288" y="1052736"/>
            <a:ext cx="139974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Bacterias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4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8" grpId="0" animBg="1"/>
      <p:bldP spid="148490" grpId="0"/>
      <p:bldP spid="148494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6"/>
          <p:cNvSpPr txBox="1">
            <a:spLocks noChangeArrowheads="1"/>
          </p:cNvSpPr>
          <p:nvPr/>
        </p:nvSpPr>
        <p:spPr bwMode="auto">
          <a:xfrm>
            <a:off x="539750" y="1700213"/>
            <a:ext cx="2611438" cy="406400"/>
          </a:xfrm>
          <a:prstGeom prst="rect">
            <a:avLst/>
          </a:prstGeom>
          <a:solidFill>
            <a:srgbClr val="FFBDBD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i="1"/>
              <a:t>Clostridium</a:t>
            </a:r>
            <a:r>
              <a:rPr lang="es-ES_tradnl" b="1"/>
              <a:t> </a:t>
            </a:r>
            <a:r>
              <a:rPr lang="es-ES_tradnl" b="1" i="1"/>
              <a:t>difficile</a:t>
            </a:r>
          </a:p>
        </p:txBody>
      </p:sp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539750" y="2222500"/>
            <a:ext cx="3700052" cy="3477875"/>
          </a:xfrm>
          <a:prstGeom prst="rect">
            <a:avLst/>
          </a:prstGeom>
          <a:solidFill>
            <a:srgbClr val="FFCDAB"/>
          </a:solidFill>
          <a:ln w="28575">
            <a:solidFill>
              <a:srgbClr val="FF8B8B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Problema actual en hospitales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pacientes que reciben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antibióticos amplio espectro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Diarrea</a:t>
            </a:r>
          </a:p>
          <a:p>
            <a:pPr algn="l">
              <a:defRPr/>
            </a:pP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Pseudocolitis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membranosa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Tratamiento:</a:t>
            </a:r>
          </a:p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 Bacterioterapia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fecal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–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Probióticos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 Transfusión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fecal 2014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8068" name="Picture 9" descr="c diffic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027" y="2423943"/>
            <a:ext cx="4535488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452" name="Text Box 12"/>
          <p:cNvSpPr txBox="1">
            <a:spLocks noChangeArrowheads="1"/>
          </p:cNvSpPr>
          <p:nvPr/>
        </p:nvSpPr>
        <p:spPr bwMode="auto">
          <a:xfrm>
            <a:off x="7189788" y="549275"/>
            <a:ext cx="1371600" cy="395288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88070" name="Text Box 13"/>
          <p:cNvSpPr txBox="1">
            <a:spLocks noChangeArrowheads="1"/>
          </p:cNvSpPr>
          <p:nvPr/>
        </p:nvSpPr>
        <p:spPr bwMode="auto">
          <a:xfrm>
            <a:off x="7235825" y="1052513"/>
            <a:ext cx="129540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Bacterias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5" descr="flies_poo_hg_wh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412875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008" name="Text Box 16"/>
          <p:cNvSpPr txBox="1">
            <a:spLocks noChangeArrowheads="1"/>
          </p:cNvSpPr>
          <p:nvPr/>
        </p:nvSpPr>
        <p:spPr bwMode="auto">
          <a:xfrm>
            <a:off x="1116013" y="1412875"/>
            <a:ext cx="5832475" cy="4662488"/>
          </a:xfrm>
          <a:prstGeom prst="rect">
            <a:avLst/>
          </a:prstGeom>
          <a:solidFill>
            <a:srgbClr val="FFCDAB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179388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lvl="1" algn="l" eaLnBrk="1" hangingPunct="1">
              <a:buSzPct val="150000"/>
              <a:buFontTx/>
              <a:buChar char="•"/>
            </a:pPr>
            <a:r>
              <a:rPr lang="en-US"/>
              <a:t> Blanco = </a:t>
            </a:r>
            <a:r>
              <a:rPr lang="en-US" sz="1600"/>
              <a:t>ausencia de bilis </a:t>
            </a:r>
            <a:r>
              <a:rPr lang="en-US" sz="1600" b="1"/>
              <a:t>“acolia”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Negro/borra de café = </a:t>
            </a:r>
            <a:r>
              <a:rPr lang="en-US" sz="1600"/>
              <a:t>hemorragia superior</a:t>
            </a:r>
            <a:r>
              <a:rPr lang="en-US" sz="1800"/>
              <a:t> 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Negro = </a:t>
            </a:r>
            <a:r>
              <a:rPr lang="en-US" sz="1600"/>
              <a:t>por drogas Ej. </a:t>
            </a:r>
            <a:r>
              <a:rPr lang="en-US" sz="1600" i="1"/>
              <a:t>PeptoBismol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 i="1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Rojo = </a:t>
            </a:r>
            <a:r>
              <a:rPr lang="en-US" sz="1600"/>
              <a:t>hemorragia inferior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Fluidas o duras = </a:t>
            </a:r>
            <a:r>
              <a:rPr lang="en-US" sz="1600"/>
              <a:t>diarrea, estreñimiento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Moco = </a:t>
            </a:r>
            <a:r>
              <a:rPr lang="en-US" sz="1600"/>
              <a:t>inflamación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pH: ácido o alcalino = </a:t>
            </a:r>
            <a:r>
              <a:rPr lang="en-US" sz="1600"/>
              <a:t>bacterias, pérdida HCO</a:t>
            </a:r>
            <a:r>
              <a:rPr lang="en-US" sz="1600" baseline="-25000"/>
              <a:t>3</a:t>
            </a:r>
            <a:r>
              <a:rPr lang="en-US" sz="1600" baseline="30000"/>
              <a:t>-</a:t>
            </a:r>
          </a:p>
          <a:p>
            <a:pPr lvl="1" algn="l" eaLnBrk="1" hangingPunct="1">
              <a:buSzPct val="155000"/>
            </a:pPr>
            <a:r>
              <a:rPr lang="en-US" sz="1000"/>
              <a:t> </a:t>
            </a:r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Gap osmolar fecal: </a:t>
            </a:r>
            <a:r>
              <a:rPr lang="en-US" sz="1600"/>
              <a:t>diarrea secretora u osmótica </a:t>
            </a:r>
          </a:p>
          <a:p>
            <a:pPr lvl="1" algn="l" eaLnBrk="1" hangingPunct="1">
              <a:buSzPct val="155000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Presencia de grasa = </a:t>
            </a:r>
            <a:r>
              <a:rPr lang="en-US" sz="1600"/>
              <a:t>malabsorción</a:t>
            </a:r>
          </a:p>
          <a:p>
            <a:pPr lvl="1" algn="l" eaLnBrk="1" hangingPunct="1">
              <a:buSzPct val="155000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Parásitos, huevos etc. = </a:t>
            </a:r>
            <a:r>
              <a:rPr lang="en-US" sz="1600"/>
              <a:t>parasitosis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800"/>
          </a:p>
        </p:txBody>
      </p:sp>
      <p:sp>
        <p:nvSpPr>
          <p:cNvPr id="213009" name="Text Box 17"/>
          <p:cNvSpPr txBox="1">
            <a:spLocks noChangeArrowheads="1"/>
          </p:cNvSpPr>
          <p:nvPr/>
        </p:nvSpPr>
        <p:spPr bwMode="auto">
          <a:xfrm>
            <a:off x="7154862" y="3721713"/>
            <a:ext cx="1196975" cy="1035050"/>
          </a:xfrm>
          <a:prstGeom prst="rect">
            <a:avLst/>
          </a:prstGeom>
          <a:solidFill>
            <a:srgbClr val="EEE1B0"/>
          </a:soli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Examen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de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heces</a:t>
            </a:r>
          </a:p>
        </p:txBody>
      </p:sp>
      <p:sp>
        <p:nvSpPr>
          <p:cNvPr id="93189" name="Rectangle 18"/>
          <p:cNvSpPr>
            <a:spLocks noChangeArrowheads="1"/>
          </p:cNvSpPr>
          <p:nvPr/>
        </p:nvSpPr>
        <p:spPr bwMode="auto">
          <a:xfrm>
            <a:off x="1619250" y="765175"/>
            <a:ext cx="48244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179388" lvl="1" algn="l">
              <a:spcBef>
                <a:spcPct val="50000"/>
              </a:spcBef>
            </a:pPr>
            <a:r>
              <a:rPr lang="en-US"/>
              <a:t>Color/consistencia/pH/osmolaridad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232650" y="351631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HECES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41950" y="557791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1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008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1400062" y="113238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09" name="Text Box 29"/>
          <p:cNvSpPr txBox="1">
            <a:spLocks noChangeArrowheads="1"/>
          </p:cNvSpPr>
          <p:nvPr/>
        </p:nvSpPr>
        <p:spPr bwMode="auto">
          <a:xfrm>
            <a:off x="2195736" y="2781300"/>
            <a:ext cx="3609975" cy="1644650"/>
          </a:xfrm>
          <a:prstGeom prst="rect">
            <a:avLst/>
          </a:prstGeom>
          <a:solidFill>
            <a:srgbClr val="FFE59B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Producción: 500-1500 ml/día</a:t>
            </a:r>
          </a:p>
          <a:p>
            <a:pPr algn="l">
              <a:defRPr/>
            </a:pP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Absorción: 300-1100 ml/día</a:t>
            </a:r>
          </a:p>
          <a:p>
            <a:pPr algn="l">
              <a:defRPr/>
            </a:pP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Eliminación: 200-600 ml/día</a:t>
            </a:r>
          </a:p>
        </p:txBody>
      </p:sp>
      <p:sp>
        <p:nvSpPr>
          <p:cNvPr id="122915" name="Text Box 35"/>
          <p:cNvSpPr txBox="1">
            <a:spLocks noChangeArrowheads="1"/>
          </p:cNvSpPr>
          <p:nvPr/>
        </p:nvSpPr>
        <p:spPr bwMode="auto">
          <a:xfrm>
            <a:off x="2413396" y="2095032"/>
            <a:ext cx="4317207" cy="461665"/>
          </a:xfrm>
          <a:prstGeom prst="rect">
            <a:avLst/>
          </a:prstGeom>
          <a:solidFill>
            <a:srgbClr val="74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V. GASES INTESTINALES</a:t>
            </a:r>
          </a:p>
        </p:txBody>
      </p:sp>
      <p:sp>
        <p:nvSpPr>
          <p:cNvPr id="122917" name="Text Box 37"/>
          <p:cNvSpPr txBox="1">
            <a:spLocks noChangeArrowheads="1"/>
          </p:cNvSpPr>
          <p:nvPr/>
        </p:nvSpPr>
        <p:spPr bwMode="auto">
          <a:xfrm>
            <a:off x="5903716" y="2781300"/>
            <a:ext cx="1049337" cy="396875"/>
          </a:xfrm>
          <a:prstGeom prst="rect">
            <a:avLst/>
          </a:prstGeom>
          <a:solidFill>
            <a:srgbClr val="FFCDAB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1000</a:t>
            </a:r>
            <a:r>
              <a:rPr lang="es-ES"/>
              <a:t> ml</a:t>
            </a:r>
          </a:p>
        </p:txBody>
      </p:sp>
      <p:sp>
        <p:nvSpPr>
          <p:cNvPr id="122918" name="Text Box 38"/>
          <p:cNvSpPr txBox="1">
            <a:spLocks noChangeArrowheads="1"/>
          </p:cNvSpPr>
          <p:nvPr/>
        </p:nvSpPr>
        <p:spPr bwMode="auto">
          <a:xfrm>
            <a:off x="5953549" y="3422650"/>
            <a:ext cx="987771" cy="369332"/>
          </a:xfrm>
          <a:prstGeom prst="rect">
            <a:avLst/>
          </a:prstGeom>
          <a:solidFill>
            <a:srgbClr val="FFCDAB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 </a:t>
            </a:r>
            <a:r>
              <a:rPr lang="es-ES" sz="1800" dirty="0" smtClean="0"/>
              <a:t>600 </a:t>
            </a:r>
            <a:r>
              <a:rPr lang="es-ES" sz="1800" dirty="0"/>
              <a:t>ml</a:t>
            </a:r>
          </a:p>
        </p:txBody>
      </p:sp>
      <p:sp>
        <p:nvSpPr>
          <p:cNvPr id="122919" name="Text Box 39"/>
          <p:cNvSpPr txBox="1">
            <a:spLocks noChangeArrowheads="1"/>
          </p:cNvSpPr>
          <p:nvPr/>
        </p:nvSpPr>
        <p:spPr bwMode="auto">
          <a:xfrm>
            <a:off x="5984678" y="4005263"/>
            <a:ext cx="911225" cy="366712"/>
          </a:xfrm>
          <a:prstGeom prst="rect">
            <a:avLst/>
          </a:prstGeom>
          <a:solidFill>
            <a:srgbClr val="FFCDAB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400 ml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9" grpId="0" animBg="1"/>
      <p:bldP spid="122917" grpId="0" animBg="1"/>
      <p:bldP spid="122918" grpId="0" animBg="1"/>
      <p:bldP spid="122919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7380288" y="1196974"/>
            <a:ext cx="1176337" cy="48577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95235" name="Rectangle 10"/>
          <p:cNvSpPr>
            <a:spLocks noChangeArrowheads="1"/>
          </p:cNvSpPr>
          <p:nvPr/>
        </p:nvSpPr>
        <p:spPr bwMode="auto">
          <a:xfrm>
            <a:off x="1008063" y="0"/>
            <a:ext cx="3455987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6300788" y="404813"/>
            <a:ext cx="2239962" cy="669925"/>
          </a:xfrm>
          <a:prstGeom prst="rect">
            <a:avLst/>
          </a:prstGeom>
          <a:solidFill>
            <a:srgbClr val="74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V. GASES </a:t>
            </a:r>
          </a:p>
          <a:p>
            <a:pPr algn="l">
              <a:defRPr/>
            </a:pPr>
            <a:r>
              <a:rPr lang="es-ES" sz="1800"/>
              <a:t>   INTESTINALES</a:t>
            </a:r>
          </a:p>
        </p:txBody>
      </p:sp>
      <p:sp>
        <p:nvSpPr>
          <p:cNvPr id="121867" name="Oval 11"/>
          <p:cNvSpPr>
            <a:spLocks noChangeArrowheads="1"/>
          </p:cNvSpPr>
          <p:nvPr/>
        </p:nvSpPr>
        <p:spPr bwMode="auto">
          <a:xfrm>
            <a:off x="1187450" y="4797425"/>
            <a:ext cx="854075" cy="1223963"/>
          </a:xfrm>
          <a:prstGeom prst="ellipse">
            <a:avLst/>
          </a:prstGeom>
          <a:noFill/>
          <a:ln w="28575">
            <a:solidFill>
              <a:srgbClr val="99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8" name="Oval 12"/>
          <p:cNvSpPr>
            <a:spLocks noChangeArrowheads="1"/>
          </p:cNvSpPr>
          <p:nvPr/>
        </p:nvSpPr>
        <p:spPr bwMode="auto">
          <a:xfrm>
            <a:off x="2123728" y="4608245"/>
            <a:ext cx="2920397" cy="1655762"/>
          </a:xfrm>
          <a:prstGeom prst="ellipse">
            <a:avLst/>
          </a:prstGeom>
          <a:noFill/>
          <a:ln w="28575">
            <a:solidFill>
              <a:srgbClr val="FF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9" name="Text Box 13"/>
          <p:cNvSpPr txBox="1">
            <a:spLocks noChangeArrowheads="1"/>
          </p:cNvSpPr>
          <p:nvPr/>
        </p:nvSpPr>
        <p:spPr bwMode="auto">
          <a:xfrm>
            <a:off x="5172075" y="3489047"/>
            <a:ext cx="3384550" cy="2722563"/>
          </a:xfrm>
          <a:prstGeom prst="rect">
            <a:avLst/>
          </a:prstGeom>
          <a:solidFill>
            <a:srgbClr val="DFCDBF"/>
          </a:solidFill>
          <a:ln w="38100">
            <a:solidFill>
              <a:srgbClr val="9966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“Explosiones en el colon”</a:t>
            </a:r>
            <a:endParaRPr lang="es-ES"/>
          </a:p>
          <a:p>
            <a:pPr algn="l">
              <a:defRPr/>
            </a:pPr>
            <a:endParaRPr lang="es-ES" sz="1200"/>
          </a:p>
          <a:p>
            <a:pPr algn="l">
              <a:defRPr/>
            </a:pPr>
            <a:r>
              <a:rPr lang="es-ES" sz="1800"/>
              <a:t>Al hacer electrocauterizaciones cuando se usaba manitol </a:t>
            </a:r>
          </a:p>
          <a:p>
            <a:pPr algn="l">
              <a:defRPr/>
            </a:pPr>
            <a:r>
              <a:rPr lang="es-ES" sz="1800"/>
              <a:t>como laxante</a:t>
            </a:r>
          </a:p>
          <a:p>
            <a:pPr algn="l">
              <a:defRPr/>
            </a:pPr>
            <a:r>
              <a:rPr lang="es-ES" sz="1200"/>
              <a:t> </a:t>
            </a:r>
          </a:p>
          <a:p>
            <a:pPr algn="l">
              <a:defRPr/>
            </a:pPr>
            <a:r>
              <a:rPr lang="es-ES" sz="1800"/>
              <a:t>Manitol fermentado por bacterias produce: H</a:t>
            </a:r>
            <a:r>
              <a:rPr lang="es-ES" sz="1800" baseline="-25000"/>
              <a:t>2</a:t>
            </a:r>
            <a:r>
              <a:rPr lang="es-ES" sz="1800"/>
              <a:t> y CH</a:t>
            </a:r>
            <a:r>
              <a:rPr lang="es-ES" sz="1800" baseline="-25000"/>
              <a:t>4 </a:t>
            </a:r>
            <a:r>
              <a:rPr lang="es-ES" sz="1800"/>
              <a:t>gases explosivos</a:t>
            </a:r>
          </a:p>
        </p:txBody>
      </p:sp>
      <p:sp>
        <p:nvSpPr>
          <p:cNvPr id="121873" name="Text Box 17"/>
          <p:cNvSpPr txBox="1">
            <a:spLocks noChangeArrowheads="1"/>
          </p:cNvSpPr>
          <p:nvPr/>
        </p:nvSpPr>
        <p:spPr bwMode="auto">
          <a:xfrm>
            <a:off x="1141413" y="1484313"/>
            <a:ext cx="3886000" cy="31239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Aire deglutido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 eructa la mayor parte</a:t>
            </a:r>
          </a:p>
          <a:p>
            <a:pPr>
              <a:defRPr/>
            </a:pPr>
            <a:endParaRPr lang="es-ES_tradnl" sz="12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  Gases difundidos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</a:t>
            </a:r>
            <a:r>
              <a:rPr lang="es-ES_tradnl" sz="1600" b="1" baseline="-25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y O</a:t>
            </a:r>
            <a:r>
              <a:rPr lang="es-ES_tradnl" sz="1600" b="1" baseline="-25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sangre</a:t>
            </a:r>
          </a:p>
          <a:p>
            <a:pPr>
              <a:defRPr/>
            </a:pPr>
            <a:endParaRPr lang="es-ES_tradnl" sz="16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3"/>
              <a:defRPr/>
            </a:pPr>
            <a:r>
              <a:rPr lang="es-ES_tradnl" sz="2400" dirty="0" smtClean="0">
                <a:solidFill>
                  <a:srgbClr val="6543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Gases generados </a:t>
            </a:r>
            <a:r>
              <a:rPr lang="es-ES_tradnl" sz="2400" i="1" dirty="0" smtClean="0">
                <a:solidFill>
                  <a:srgbClr val="6543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 situ</a:t>
            </a:r>
          </a:p>
          <a:p>
            <a:pPr>
              <a:defRPr/>
            </a:pPr>
            <a:r>
              <a:rPr lang="es-ES_tradnl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CO</a:t>
            </a:r>
            <a:r>
              <a:rPr lang="es-ES_tradnl" sz="1600" b="1" baseline="-25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en duodeno, se expulsa </a:t>
            </a: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por pulmones</a:t>
            </a:r>
          </a:p>
          <a:p>
            <a:pPr>
              <a:defRPr/>
            </a:pPr>
            <a:r>
              <a:rPr lang="es-ES_tradnl" sz="9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</a:t>
            </a: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Productos de fermentación</a:t>
            </a:r>
          </a:p>
        </p:txBody>
      </p:sp>
      <p:sp>
        <p:nvSpPr>
          <p:cNvPr id="95241" name="Line 18"/>
          <p:cNvSpPr>
            <a:spLocks noChangeShapeType="1"/>
          </p:cNvSpPr>
          <p:nvPr/>
        </p:nvSpPr>
        <p:spPr bwMode="auto">
          <a:xfrm>
            <a:off x="2483768" y="278092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1875" name="Text Box 19"/>
          <p:cNvSpPr txBox="1">
            <a:spLocks noChangeArrowheads="1"/>
          </p:cNvSpPr>
          <p:nvPr/>
        </p:nvSpPr>
        <p:spPr bwMode="auto">
          <a:xfrm>
            <a:off x="1249363" y="4940300"/>
            <a:ext cx="7207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sz="1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_tradnl" sz="1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121876" name="Text Box 20"/>
          <p:cNvSpPr txBox="1">
            <a:spLocks noChangeArrowheads="1"/>
          </p:cNvSpPr>
          <p:nvPr/>
        </p:nvSpPr>
        <p:spPr bwMode="auto">
          <a:xfrm>
            <a:off x="2401887" y="4795838"/>
            <a:ext cx="19639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Ac.Sulfhídrico</a:t>
            </a:r>
            <a:endParaRPr lang="es-ES_tradnl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Escatoles</a:t>
            </a: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Indoles</a:t>
            </a: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Mercaptanos</a:t>
            </a:r>
          </a:p>
        </p:txBody>
      </p:sp>
      <p:sp>
        <p:nvSpPr>
          <p:cNvPr id="121877" name="Text Box 21"/>
          <p:cNvSpPr txBox="1">
            <a:spLocks noChangeArrowheads="1"/>
          </p:cNvSpPr>
          <p:nvPr/>
        </p:nvSpPr>
        <p:spPr bwMode="auto">
          <a:xfrm>
            <a:off x="593272" y="30591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21880" name="Picture 24" descr="Hydrogen-sulf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5067300"/>
            <a:ext cx="576262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81" name="Text Box 25"/>
          <p:cNvSpPr txBox="1">
            <a:spLocks noChangeArrowheads="1"/>
          </p:cNvSpPr>
          <p:nvPr/>
        </p:nvSpPr>
        <p:spPr bwMode="auto">
          <a:xfrm>
            <a:off x="3980748" y="5688013"/>
            <a:ext cx="5667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H</a:t>
            </a:r>
            <a:r>
              <a:rPr lang="es-ES_tradnl" sz="1600" b="1" baseline="-25000" dirty="0"/>
              <a:t>2</a:t>
            </a:r>
            <a:r>
              <a:rPr lang="es-ES_tradnl" sz="1600" b="1" dirty="0"/>
              <a:t>S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7" grpId="0" animBg="1"/>
      <p:bldP spid="121868" grpId="0" animBg="1"/>
      <p:bldP spid="121869" grpId="0" animBg="1"/>
      <p:bldP spid="121875" grpId="0"/>
      <p:bldP spid="121876" grpId="0"/>
      <p:bldP spid="121881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6695608" y="1287041"/>
            <a:ext cx="2005013" cy="48577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Composición </a:t>
            </a: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6081257" y="4180805"/>
            <a:ext cx="2089150" cy="1768475"/>
          </a:xfrm>
          <a:prstGeom prst="rect">
            <a:avLst/>
          </a:prstGeom>
          <a:solidFill>
            <a:srgbClr val="DFCDBF"/>
          </a:solidFill>
          <a:ln w="2857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Si hay infección o inflamación por bacterias fermentadoras, habrá más gas maloliente</a:t>
            </a:r>
          </a:p>
        </p:txBody>
      </p:sp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1320535" y="1818159"/>
            <a:ext cx="1899879" cy="1692771"/>
          </a:xfrm>
          <a:prstGeom prst="rect">
            <a:avLst/>
          </a:prstGeom>
          <a:noFill/>
          <a:ln w="28575">
            <a:solidFill>
              <a:srgbClr val="FF8B8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65%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20%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10%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3%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2%</a:t>
            </a:r>
          </a:p>
          <a:p>
            <a:pPr algn="l">
              <a:defRPr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6188521" y="1866826"/>
            <a:ext cx="1311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bacterianos</a:t>
            </a:r>
          </a:p>
        </p:txBody>
      </p:sp>
      <p:sp>
        <p:nvSpPr>
          <p:cNvPr id="96263" name="Line 7"/>
          <p:cNvSpPr>
            <a:spLocks noChangeShapeType="1"/>
          </p:cNvSpPr>
          <p:nvPr/>
        </p:nvSpPr>
        <p:spPr bwMode="auto">
          <a:xfrm>
            <a:off x="5364088" y="1843312"/>
            <a:ext cx="0" cy="62805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049" name="Text Box 9"/>
          <p:cNvSpPr txBox="1">
            <a:spLocks noChangeArrowheads="1"/>
          </p:cNvSpPr>
          <p:nvPr/>
        </p:nvSpPr>
        <p:spPr bwMode="auto">
          <a:xfrm>
            <a:off x="526434" y="796748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4015309" y="4581128"/>
            <a:ext cx="1911101" cy="646331"/>
          </a:xfrm>
          <a:prstGeom prst="rect">
            <a:avLst/>
          </a:prstGeom>
          <a:solidFill>
            <a:srgbClr val="E8CA5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“huevos </a:t>
            </a:r>
          </a:p>
          <a:p>
            <a:pPr algn="l"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descompuestos”</a:t>
            </a:r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3995936" y="5302949"/>
            <a:ext cx="1946367" cy="646331"/>
          </a:xfrm>
          <a:prstGeom prst="rect">
            <a:avLst/>
          </a:prstGeom>
          <a:solidFill>
            <a:srgbClr val="E8CA5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Olor añadido</a:t>
            </a:r>
          </a:p>
          <a:p>
            <a:pPr algn="l"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gas doméstico</a:t>
            </a:r>
          </a:p>
        </p:txBody>
      </p:sp>
      <p:sp>
        <p:nvSpPr>
          <p:cNvPr id="215053" name="Text Box 13"/>
          <p:cNvSpPr txBox="1">
            <a:spLocks noChangeArrowheads="1"/>
          </p:cNvSpPr>
          <p:nvPr/>
        </p:nvSpPr>
        <p:spPr bwMode="auto">
          <a:xfrm>
            <a:off x="5479383" y="1843312"/>
            <a:ext cx="603050" cy="1754326"/>
          </a:xfrm>
          <a:prstGeom prst="rect">
            <a:avLst/>
          </a:prstGeom>
          <a:noFill/>
          <a:ln w="190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sz="18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s-ES_tradnl" sz="18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_tradnl" sz="18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sz="18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15054" name="Text Box 14"/>
          <p:cNvSpPr txBox="1">
            <a:spLocks noChangeArrowheads="1"/>
          </p:cNvSpPr>
          <p:nvPr/>
        </p:nvSpPr>
        <p:spPr bwMode="auto">
          <a:xfrm>
            <a:off x="3419872" y="1827573"/>
            <a:ext cx="1550988" cy="7302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99% 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SIN OLOR</a:t>
            </a:r>
          </a:p>
        </p:txBody>
      </p:sp>
      <p:sp>
        <p:nvSpPr>
          <p:cNvPr id="215055" name="Text Box 15"/>
          <p:cNvSpPr txBox="1">
            <a:spLocks noChangeArrowheads="1"/>
          </p:cNvSpPr>
          <p:nvPr/>
        </p:nvSpPr>
        <p:spPr bwMode="auto">
          <a:xfrm>
            <a:off x="1320569" y="4570958"/>
            <a:ext cx="1101725" cy="730250"/>
          </a:xfrm>
          <a:prstGeom prst="rect">
            <a:avLst/>
          </a:prstGeom>
          <a:solidFill>
            <a:srgbClr val="DFCDBF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1%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OLOR!!!</a:t>
            </a:r>
          </a:p>
        </p:txBody>
      </p:sp>
      <p:sp>
        <p:nvSpPr>
          <p:cNvPr id="215056" name="Text Box 16"/>
          <p:cNvSpPr txBox="1">
            <a:spLocks noChangeArrowheads="1"/>
          </p:cNvSpPr>
          <p:nvPr/>
        </p:nvSpPr>
        <p:spPr bwMode="auto">
          <a:xfrm>
            <a:off x="2519533" y="4570958"/>
            <a:ext cx="1401762" cy="1314450"/>
          </a:xfrm>
          <a:prstGeom prst="rect">
            <a:avLst/>
          </a:prstGeom>
          <a:solidFill>
            <a:srgbClr val="FFC69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6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Escatoles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Indoles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Mercaptanos</a:t>
            </a:r>
          </a:p>
        </p:txBody>
      </p:sp>
      <p:sp>
        <p:nvSpPr>
          <p:cNvPr id="215058" name="Text Box 18"/>
          <p:cNvSpPr txBox="1">
            <a:spLocks noChangeArrowheads="1"/>
          </p:cNvSpPr>
          <p:nvPr/>
        </p:nvSpPr>
        <p:spPr bwMode="auto">
          <a:xfrm>
            <a:off x="6460660" y="511544"/>
            <a:ext cx="2239962" cy="669925"/>
          </a:xfrm>
          <a:prstGeom prst="rect">
            <a:avLst/>
          </a:prstGeom>
          <a:solidFill>
            <a:srgbClr val="74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V. GASES </a:t>
            </a:r>
          </a:p>
          <a:p>
            <a:pPr algn="l">
              <a:defRPr/>
            </a:pPr>
            <a:r>
              <a:rPr lang="es-ES" sz="1800"/>
              <a:t>   INTESTINALES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270166" y="4104618"/>
            <a:ext cx="2198038" cy="369332"/>
          </a:xfrm>
          <a:prstGeom prst="rect">
            <a:avLst/>
          </a:prstGeom>
          <a:ln w="28575">
            <a:solidFill>
              <a:srgbClr val="996633"/>
            </a:solidFill>
          </a:ln>
        </p:spPr>
        <p:txBody>
          <a:bodyPr wrap="none">
            <a:spAutoFit/>
          </a:bodyPr>
          <a:lstStyle/>
          <a:p>
            <a:pPr lvl="0" algn="l">
              <a:defRPr/>
            </a:pPr>
            <a:r>
              <a:rPr lang="es-ES_tradnl" sz="1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Trazas malolientes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163050" y="3717032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4" grpId="0" animBg="1"/>
      <p:bldP spid="215045" grpId="0" animBg="1"/>
      <p:bldP spid="215046" grpId="0"/>
      <p:bldP spid="96263" grpId="0" animBg="1"/>
      <p:bldP spid="215050" grpId="0" animBg="1"/>
      <p:bldP spid="215051" grpId="0" animBg="1"/>
      <p:bldP spid="215053" grpId="0" animBg="1"/>
      <p:bldP spid="215054" grpId="0" animBg="1"/>
      <p:bldP spid="215055" grpId="0" animBg="1"/>
      <p:bldP spid="215056" grpId="0" animBg="1"/>
      <p:bldP spid="2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30" name="Picture 10" descr="colon 7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55"/>
          <a:stretch>
            <a:fillRect/>
          </a:stretch>
        </p:blipFill>
        <p:spPr bwMode="auto">
          <a:xfrm>
            <a:off x="1455266" y="1557486"/>
            <a:ext cx="50609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7308850" y="476250"/>
            <a:ext cx="1370888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/>
              <a:t>V. GASES</a:t>
            </a:r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6661150" y="980728"/>
            <a:ext cx="2087563" cy="48577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Flatulencia   </a:t>
            </a:r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2142897" y="915818"/>
            <a:ext cx="2884488" cy="730250"/>
          </a:xfrm>
          <a:prstGeom prst="rect">
            <a:avLst/>
          </a:prstGeom>
          <a:solidFill>
            <a:srgbClr val="FFC69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El plato de caraotas…</a:t>
            </a:r>
          </a:p>
          <a:p>
            <a:pPr eaLnBrk="1" hangingPunct="1"/>
            <a:r>
              <a:rPr lang="es-ES" b="1"/>
              <a:t>(celulosa)</a:t>
            </a:r>
          </a:p>
        </p:txBody>
      </p:sp>
      <p:pic>
        <p:nvPicPr>
          <p:cNvPr id="107533" name="Picture 13" descr="BasicPintoBeansSo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69" y="3136730"/>
            <a:ext cx="316865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8" name="Rectangle 17"/>
          <p:cNvSpPr>
            <a:spLocks noChangeArrowheads="1"/>
          </p:cNvSpPr>
          <p:nvPr/>
        </p:nvSpPr>
        <p:spPr bwMode="auto">
          <a:xfrm>
            <a:off x="5671289" y="3507681"/>
            <a:ext cx="844927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107539" name="Text Box 19"/>
          <p:cNvSpPr txBox="1">
            <a:spLocks noChangeArrowheads="1"/>
          </p:cNvSpPr>
          <p:nvPr/>
        </p:nvSpPr>
        <p:spPr bwMode="auto">
          <a:xfrm>
            <a:off x="6514587" y="3476101"/>
            <a:ext cx="155042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Ruidos</a:t>
            </a:r>
            <a:r>
              <a:rPr lang="es-ES_tradnl" b="1" dirty="0" smtClean="0"/>
              <a:t>!!</a:t>
            </a:r>
          </a:p>
          <a:p>
            <a:pPr eaLnBrk="1" hangingPunct="1"/>
            <a:r>
              <a:rPr lang="es-ES_tradnl" b="1" dirty="0" smtClean="0"/>
              <a:t>Distensión </a:t>
            </a:r>
          </a:p>
          <a:p>
            <a:pPr eaLnBrk="1" hangingPunct="1"/>
            <a:r>
              <a:rPr lang="es-ES_tradnl" b="1" dirty="0" smtClean="0"/>
              <a:t>Abdominal!!</a:t>
            </a:r>
            <a:endParaRPr lang="es-ES_tradnl" b="1" dirty="0"/>
          </a:p>
        </p:txBody>
      </p:sp>
      <p:sp>
        <p:nvSpPr>
          <p:cNvPr id="107540" name="Text Box 20"/>
          <p:cNvSpPr txBox="1">
            <a:spLocks noChangeArrowheads="1"/>
          </p:cNvSpPr>
          <p:nvPr/>
        </p:nvSpPr>
        <p:spPr bwMode="auto">
          <a:xfrm>
            <a:off x="915695" y="62758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42" name="Rectangle 22"/>
          <p:cNvSpPr>
            <a:spLocks noChangeArrowheads="1"/>
          </p:cNvSpPr>
          <p:nvPr/>
        </p:nvSpPr>
        <p:spPr bwMode="auto">
          <a:xfrm>
            <a:off x="6488754" y="1557338"/>
            <a:ext cx="2254143" cy="400110"/>
          </a:xfrm>
          <a:prstGeom prst="rect">
            <a:avLst/>
          </a:prstGeom>
          <a:solidFill>
            <a:srgbClr val="FFC69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Ingesta “granos”</a:t>
            </a:r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6448698" y="4947978"/>
            <a:ext cx="168187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Ruidos</a:t>
            </a:r>
            <a:r>
              <a:rPr lang="es-ES_tradnl" b="1" dirty="0" smtClean="0"/>
              <a:t>!!</a:t>
            </a:r>
          </a:p>
          <a:p>
            <a:pPr eaLnBrk="1" hangingPunct="1"/>
            <a:r>
              <a:rPr lang="es-ES_tradnl" b="1" dirty="0" smtClean="0"/>
              <a:t>Borborigmos</a:t>
            </a:r>
            <a:endParaRPr lang="es-ES_tradnl" b="1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7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7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1" grpId="0" animBg="1"/>
      <p:bldP spid="107539" grpId="0"/>
      <p:bldP spid="107543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1547813" y="1695450"/>
            <a:ext cx="252095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4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TEMA 12</a:t>
            </a:r>
          </a:p>
          <a:p>
            <a:pPr>
              <a:defRPr/>
            </a:pPr>
            <a:endParaRPr lang="es-ES" sz="14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COLON</a:t>
            </a:r>
          </a:p>
          <a:p>
            <a:pPr>
              <a:buFontTx/>
              <a:buAutoNum type="romanUcPeriod"/>
              <a:defRPr/>
            </a:pPr>
            <a:endParaRPr lang="es-ES" sz="14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ABSORCIÓN SECRECIÓN</a:t>
            </a:r>
          </a:p>
          <a:p>
            <a:pPr>
              <a:buFontTx/>
              <a:buAutoNum type="romanUcPeriod"/>
              <a:defRPr/>
            </a:pPr>
            <a:endParaRPr lang="es-ES" sz="14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MOTILIDAD</a:t>
            </a:r>
          </a:p>
          <a:p>
            <a:pPr>
              <a:buFontTx/>
              <a:buAutoNum type="romanUcPeriod"/>
              <a:defRPr/>
            </a:pPr>
            <a:endParaRPr lang="es-ES" sz="14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HECES</a:t>
            </a:r>
          </a:p>
          <a:p>
            <a:pPr>
              <a:buFontTx/>
              <a:buAutoNum type="romanUcPeriod"/>
              <a:defRPr/>
            </a:pPr>
            <a:endParaRPr lang="es-ES" sz="14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GASES INTESTINALES</a:t>
            </a:r>
          </a:p>
          <a:p>
            <a:pPr>
              <a:buFontTx/>
              <a:buAutoNum type="romanUcPeriod"/>
              <a:defRPr/>
            </a:pPr>
            <a:endParaRPr lang="es-ES" sz="12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8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ALTERACIONES</a:t>
            </a:r>
          </a:p>
        </p:txBody>
      </p:sp>
      <p:pic>
        <p:nvPicPr>
          <p:cNvPr id="98307" name="Picture 3" descr="gut_ti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692275"/>
            <a:ext cx="3995738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8" name="Oval 4"/>
          <p:cNvSpPr>
            <a:spLocks noChangeArrowheads="1"/>
          </p:cNvSpPr>
          <p:nvPr/>
        </p:nvSpPr>
        <p:spPr bwMode="auto">
          <a:xfrm>
            <a:off x="5580063" y="1484313"/>
            <a:ext cx="2808287" cy="381635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09" name="Text Box 6"/>
          <p:cNvSpPr txBox="1">
            <a:spLocks noChangeArrowheads="1"/>
          </p:cNvSpPr>
          <p:nvPr/>
        </p:nvSpPr>
        <p:spPr bwMode="auto">
          <a:xfrm>
            <a:off x="3995738" y="5157788"/>
            <a:ext cx="4213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000" i="1"/>
              <a:t>The gut: the inner tube of life</a:t>
            </a:r>
            <a:r>
              <a:rPr lang="es-ES_tradnl" sz="1000"/>
              <a:t>. Science 307 (5717), marzo 25, 2005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2014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/>
          <p:cNvSpPr txBox="1">
            <a:spLocks noChangeArrowheads="1"/>
          </p:cNvSpPr>
          <p:nvPr/>
        </p:nvSpPr>
        <p:spPr bwMode="auto">
          <a:xfrm>
            <a:off x="2953543" y="2093220"/>
            <a:ext cx="3236913" cy="461665"/>
          </a:xfrm>
          <a:prstGeom prst="rect">
            <a:avLst/>
          </a:prstGeom>
          <a:solidFill>
            <a:srgbClr val="62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2400"/>
              <a:t>VI. ALTERACIONES </a:t>
            </a:r>
          </a:p>
        </p:txBody>
      </p:sp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3170236" y="2821221"/>
            <a:ext cx="2801938" cy="206210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 algn="l">
              <a:buSzPct val="130000"/>
              <a:buFont typeface="Arial" pitchFamily="34" charset="0"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buSzPct val="13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Tránsito</a:t>
            </a:r>
          </a:p>
          <a:p>
            <a:pPr algn="l">
              <a:buSzPct val="130000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Constipación- diarrea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30000"/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buSzPct val="13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OTROS</a:t>
            </a:r>
          </a:p>
          <a:p>
            <a:pPr algn="l">
              <a:buSzPct val="130000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Síndrome Asa ciega</a:t>
            </a:r>
          </a:p>
          <a:p>
            <a:pPr algn="l">
              <a:buSzPct val="130000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Colectomía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1450" indent="-171450" algn="l">
              <a:buSzPct val="130000"/>
              <a:buFont typeface="Arial" pitchFamily="34" charset="0"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6" t="10608" b="62569"/>
          <a:stretch>
            <a:fillRect/>
          </a:stretch>
        </p:blipFill>
        <p:spPr>
          <a:xfrm>
            <a:off x="3995738" y="3933825"/>
            <a:ext cx="4478337" cy="2087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7" name="Picture 9" descr="mucosa colon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4163"/>
            <a:ext cx="5329237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468313" y="4277900"/>
            <a:ext cx="3251211" cy="126188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sz="1800" dirty="0"/>
              <a:t>Muchas células mucosas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sz="1800" dirty="0"/>
              <a:t> No hay c. </a:t>
            </a:r>
            <a:r>
              <a:rPr lang="es-ES" sz="1800" dirty="0" err="1"/>
              <a:t>Paneth</a:t>
            </a:r>
            <a:endParaRPr lang="es-ES" sz="1800" dirty="0"/>
          </a:p>
          <a:p>
            <a:pPr algn="l" eaLnBrk="1" hangingPunct="1"/>
            <a:r>
              <a:rPr lang="es-ES" sz="1000" dirty="0"/>
              <a:t> </a:t>
            </a:r>
          </a:p>
          <a:p>
            <a:pPr algn="l" eaLnBrk="1" hangingPunct="1">
              <a:buFontTx/>
              <a:buChar char="•"/>
            </a:pPr>
            <a:r>
              <a:rPr lang="es-ES" sz="1800" dirty="0"/>
              <a:t> Pero, </a:t>
            </a:r>
            <a:r>
              <a:rPr lang="es-ES" sz="1800" u="sng" dirty="0" smtClean="0"/>
              <a:t>SÍ</a:t>
            </a:r>
            <a:r>
              <a:rPr lang="es-ES" sz="1800" dirty="0" smtClean="0"/>
              <a:t> </a:t>
            </a:r>
            <a:r>
              <a:rPr lang="es-ES" sz="1800" dirty="0"/>
              <a:t>células endocrinas</a:t>
            </a:r>
          </a:p>
        </p:txBody>
      </p:sp>
      <p:sp>
        <p:nvSpPr>
          <p:cNvPr id="2076" name="Oval 28"/>
          <p:cNvSpPr>
            <a:spLocks noChangeArrowheads="1"/>
          </p:cNvSpPr>
          <p:nvPr/>
        </p:nvSpPr>
        <p:spPr bwMode="auto">
          <a:xfrm>
            <a:off x="3132138" y="1196975"/>
            <a:ext cx="792162" cy="7207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3563938" y="1916113"/>
            <a:ext cx="503237" cy="25923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3924300" y="1700213"/>
            <a:ext cx="4464050" cy="25209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2901950" y="5853113"/>
            <a:ext cx="213677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/>
              <a:t>Uniones estrechas</a:t>
            </a:r>
          </a:p>
          <a:p>
            <a:pPr>
              <a:defRPr/>
            </a:pPr>
            <a:r>
              <a:rPr lang="es-ES_tradnl" sz="1800" dirty="0"/>
              <a:t> </a:t>
            </a: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apretadas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3995738" y="4724400"/>
            <a:ext cx="863600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V="1">
            <a:off x="3995738" y="4868863"/>
            <a:ext cx="1655762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7242273" y="404664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I. COLON</a:t>
            </a:r>
          </a:p>
        </p:txBody>
      </p:sp>
      <p:sp>
        <p:nvSpPr>
          <p:cNvPr id="11276" name="Rectangle 37"/>
          <p:cNvSpPr>
            <a:spLocks noChangeArrowheads="1"/>
          </p:cNvSpPr>
          <p:nvPr/>
        </p:nvSpPr>
        <p:spPr bwMode="auto">
          <a:xfrm>
            <a:off x="7308304" y="864607"/>
            <a:ext cx="12763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Histología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7448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651500" y="5693628"/>
            <a:ext cx="1704313" cy="83099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/>
              <a:t>Epitelio criptas:</a:t>
            </a:r>
          </a:p>
          <a:p>
            <a:r>
              <a:rPr lang="es-VE" sz="1600" dirty="0" err="1"/>
              <a:t>e</a:t>
            </a:r>
            <a:r>
              <a:rPr lang="es-VE" sz="1600" dirty="0" err="1" smtClean="0"/>
              <a:t>nterocitos</a:t>
            </a:r>
            <a:r>
              <a:rPr lang="es-VE" sz="1600" dirty="0" smtClean="0"/>
              <a:t> y </a:t>
            </a:r>
          </a:p>
          <a:p>
            <a:r>
              <a:rPr lang="es-VE" sz="1600" dirty="0" smtClean="0"/>
              <a:t>c. mucosas</a:t>
            </a:r>
            <a:endParaRPr lang="es-VE" sz="1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239963" y="245331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Lámina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361171" y="3625042"/>
            <a:ext cx="1273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Tej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linfático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5 Conector recto"/>
          <p:cNvCxnSpPr>
            <a:stCxn id="4" idx="0"/>
          </p:cNvCxnSpPr>
          <p:nvPr/>
        </p:nvCxnSpPr>
        <p:spPr bwMode="auto">
          <a:xfrm flipH="1" flipV="1">
            <a:off x="2905356" y="3236353"/>
            <a:ext cx="92367" cy="38868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6 CuadroTexto"/>
          <p:cNvSpPr txBox="1"/>
          <p:nvPr/>
        </p:nvSpPr>
        <p:spPr>
          <a:xfrm>
            <a:off x="5787314" y="1760991"/>
            <a:ext cx="1066318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Mucosa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 animBg="1"/>
      <p:bldP spid="2076" grpId="0" animBg="1"/>
      <p:bldP spid="2077" grpId="0" animBg="1"/>
      <p:bldP spid="2078" grpId="0" animBg="1"/>
      <p:bldP spid="2079" grpId="0" animBg="1"/>
      <p:bldP spid="2080" grpId="0" animBg="1"/>
      <p:bldP spid="2081" grpId="0" animBg="1"/>
      <p:bldP spid="2" grpId="0" animBg="1"/>
      <p:bldP spid="3" grpId="0"/>
      <p:bldP spid="4" grpId="0"/>
      <p:bldP spid="7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5873750" y="573088"/>
            <a:ext cx="2436886" cy="369332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VI. ALTERACIONES</a:t>
            </a:r>
          </a:p>
        </p:txBody>
      </p:sp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971426" y="1948880"/>
            <a:ext cx="3384550" cy="1408112"/>
          </a:xfrm>
          <a:prstGeom prst="rect">
            <a:avLst/>
          </a:prstGeom>
          <a:solidFill>
            <a:srgbClr val="FFC58B"/>
          </a:solidFill>
          <a:ln w="38100">
            <a:solidFill>
              <a:srgbClr val="9966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5000"/>
              <a:buFontTx/>
              <a:buChar char="•"/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ESTREÑIMIENTO</a:t>
            </a:r>
          </a:p>
          <a:p>
            <a:pPr>
              <a:defRPr/>
            </a:pPr>
            <a:r>
              <a:rPr lang="es-ES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</a:t>
            </a:r>
          </a:p>
          <a:p>
            <a:pPr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Tránsito lento </a:t>
            </a:r>
          </a:p>
          <a:p>
            <a:pPr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heces duras     </a:t>
            </a:r>
          </a:p>
        </p:txBody>
      </p:sp>
      <p:sp>
        <p:nvSpPr>
          <p:cNvPr id="220164" name="Rectangle 4"/>
          <p:cNvSpPr>
            <a:spLocks noChangeArrowheads="1"/>
          </p:cNvSpPr>
          <p:nvPr/>
        </p:nvSpPr>
        <p:spPr bwMode="auto">
          <a:xfrm>
            <a:off x="7092950" y="1052513"/>
            <a:ext cx="1219200" cy="42545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4580880" y="3573016"/>
            <a:ext cx="3378200" cy="1408112"/>
          </a:xfrm>
          <a:prstGeom prst="rect">
            <a:avLst/>
          </a:prstGeom>
          <a:solidFill>
            <a:srgbClr val="CCFF33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5000"/>
              <a:buFontTx/>
              <a:buChar char="•"/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DIARREA</a:t>
            </a:r>
          </a:p>
          <a:p>
            <a:pPr>
              <a:defRPr/>
            </a:pPr>
            <a:r>
              <a:rPr lang="es-ES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</a:t>
            </a:r>
          </a:p>
          <a:p>
            <a:pPr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Tránsito rápido </a:t>
            </a:r>
          </a:p>
          <a:p>
            <a:pPr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heces fluidas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 animBg="1"/>
      <p:bldP spid="220165" grpId="0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6911356" y="1340768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/>
              <a:t>Estreñimiento</a:t>
            </a:r>
          </a:p>
        </p:txBody>
      </p:sp>
      <p:sp>
        <p:nvSpPr>
          <p:cNvPr id="221191" name="Text Box 7"/>
          <p:cNvSpPr txBox="1">
            <a:spLocks noChangeArrowheads="1"/>
          </p:cNvSpPr>
          <p:nvPr/>
        </p:nvSpPr>
        <p:spPr bwMode="auto">
          <a:xfrm>
            <a:off x="2555875" y="1916832"/>
            <a:ext cx="3959225" cy="4093428"/>
          </a:xfrm>
          <a:prstGeom prst="rect">
            <a:avLst/>
          </a:prstGeom>
          <a:solidFill>
            <a:srgbClr val="FFD7A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§"/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Dieta: poca fibra</a:t>
            </a:r>
          </a:p>
          <a:p>
            <a:pPr algn="l">
              <a:buFont typeface="Wingdings" pitchFamily="2" charset="2"/>
              <a:buChar char="§"/>
              <a:defRPr/>
            </a:pP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§"/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Supresión de la urgencia</a:t>
            </a:r>
          </a:p>
          <a:p>
            <a:pPr algn="l">
              <a:buFont typeface="Wingdings" pitchFamily="2" charset="2"/>
              <a:buNone/>
              <a:defRPr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§"/>
              <a:defRPr/>
            </a:pP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§"/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Inactividad</a:t>
            </a:r>
          </a:p>
          <a:p>
            <a:pPr algn="l">
              <a:buFont typeface="Wingdings" pitchFamily="2" charset="2"/>
              <a:buChar char="§"/>
              <a:defRPr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§"/>
              <a:defRPr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§"/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Medicamentos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anticolinérgicos,  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simpáticomiméticos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, opioides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antiácidos: calcio,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aluminio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Otros: hierro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bario </a:t>
            </a:r>
          </a:p>
        </p:txBody>
      </p:sp>
      <p:sp>
        <p:nvSpPr>
          <p:cNvPr id="221197" name="Text Box 13"/>
          <p:cNvSpPr txBox="1">
            <a:spLocks noChangeArrowheads="1"/>
          </p:cNvSpPr>
          <p:nvPr/>
        </p:nvSpPr>
        <p:spPr bwMode="auto">
          <a:xfrm>
            <a:off x="2849563" y="2959820"/>
            <a:ext cx="222649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“No hay tiempo”</a:t>
            </a:r>
          </a:p>
        </p:txBody>
      </p:sp>
      <p:sp>
        <p:nvSpPr>
          <p:cNvPr id="221199" name="Text Box 15"/>
          <p:cNvSpPr txBox="1">
            <a:spLocks noChangeArrowheads="1"/>
          </p:cNvSpPr>
          <p:nvPr/>
        </p:nvSpPr>
        <p:spPr bwMode="auto">
          <a:xfrm>
            <a:off x="2914650" y="3861520"/>
            <a:ext cx="2161406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Atonía por edad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417631" y="404813"/>
            <a:ext cx="2186817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385248" y="836712"/>
            <a:ext cx="1219200" cy="42545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20" name="Picture 12" descr="-hemorroides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8" t="8554" r="24196"/>
          <a:stretch>
            <a:fillRect/>
          </a:stretch>
        </p:blipFill>
        <p:spPr bwMode="auto">
          <a:xfrm>
            <a:off x="6470315" y="2120300"/>
            <a:ext cx="21431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228" name="Text Box 20"/>
          <p:cNvSpPr txBox="1">
            <a:spLocks noChangeArrowheads="1"/>
          </p:cNvSpPr>
          <p:nvPr/>
        </p:nvSpPr>
        <p:spPr bwMode="auto">
          <a:xfrm>
            <a:off x="6516216" y="4581128"/>
            <a:ext cx="9921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Lesiones</a:t>
            </a:r>
          </a:p>
          <a:p>
            <a:pPr eaLnBrk="1" hangingPunct="1"/>
            <a:r>
              <a:rPr lang="es-ES" sz="1600" b="1" dirty="0"/>
              <a:t>ano</a:t>
            </a:r>
          </a:p>
        </p:txBody>
      </p:sp>
      <p:pic>
        <p:nvPicPr>
          <p:cNvPr id="102406" name="Picture 23" descr="cancer col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787" y="2139590"/>
            <a:ext cx="3467876" cy="3218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7" name="Text Box 24"/>
          <p:cNvSpPr txBox="1">
            <a:spLocks noChangeArrowheads="1"/>
          </p:cNvSpPr>
          <p:nvPr/>
        </p:nvSpPr>
        <p:spPr bwMode="auto">
          <a:xfrm>
            <a:off x="3419872" y="4720183"/>
            <a:ext cx="976313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Tumor</a:t>
            </a:r>
          </a:p>
          <a:p>
            <a:pPr algn="l" eaLnBrk="1" hangingPunct="1"/>
            <a:r>
              <a:rPr lang="es-ES" sz="1600" b="1" dirty="0"/>
              <a:t>maligno </a:t>
            </a:r>
          </a:p>
        </p:txBody>
      </p:sp>
      <p:sp>
        <p:nvSpPr>
          <p:cNvPr id="222233" name="Text Box 25"/>
          <p:cNvSpPr txBox="1">
            <a:spLocks noChangeArrowheads="1"/>
          </p:cNvSpPr>
          <p:nvPr/>
        </p:nvSpPr>
        <p:spPr bwMode="auto">
          <a:xfrm>
            <a:off x="6695332" y="1501524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/>
              <a:t>Estreñimiento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201607" y="573088"/>
            <a:ext cx="2186817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169224" y="980728"/>
            <a:ext cx="1219200" cy="42545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6660232" y="2420888"/>
            <a:ext cx="1918108" cy="1837021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2211" name="Text Box 3"/>
          <p:cNvSpPr txBox="1">
            <a:spLocks noChangeArrowheads="1"/>
          </p:cNvSpPr>
          <p:nvPr/>
        </p:nvSpPr>
        <p:spPr bwMode="auto">
          <a:xfrm>
            <a:off x="625228" y="1710740"/>
            <a:ext cx="2722636" cy="3647152"/>
          </a:xfrm>
          <a:prstGeom prst="rect">
            <a:avLst/>
          </a:prstGeom>
          <a:solidFill>
            <a:srgbClr val="FFEB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 typeface="Wingdings" pitchFamily="2" charset="2"/>
              <a:buChar char="§"/>
            </a:pPr>
            <a:endParaRPr lang="es-ES" sz="900" dirty="0"/>
          </a:p>
          <a:p>
            <a:pPr algn="l" eaLnBrk="1" hangingPunct="1">
              <a:buFont typeface="Wingdings" pitchFamily="2" charset="2"/>
              <a:buChar char="§"/>
            </a:pPr>
            <a:r>
              <a:rPr lang="es-ES" sz="1800" dirty="0"/>
              <a:t> </a:t>
            </a:r>
            <a:r>
              <a:rPr lang="es-ES" dirty="0"/>
              <a:t>Obstrucción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800" dirty="0"/>
              <a:t>     </a:t>
            </a:r>
            <a:r>
              <a:rPr lang="es-ES" sz="1600" dirty="0"/>
              <a:t>Tumor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/>
              <a:t>  </a:t>
            </a:r>
            <a:r>
              <a:rPr lang="es-ES" sz="1600" dirty="0">
                <a:solidFill>
                  <a:srgbClr val="FF0000"/>
                </a:solidFill>
              </a:rPr>
              <a:t>* </a:t>
            </a:r>
            <a:r>
              <a:rPr lang="es-ES" sz="1600" dirty="0"/>
              <a:t>Segmento </a:t>
            </a:r>
            <a:r>
              <a:rPr lang="es-ES" sz="1600" dirty="0" err="1"/>
              <a:t>aganglionar</a:t>
            </a:r>
            <a:r>
              <a:rPr lang="es-ES" sz="1600" dirty="0"/>
              <a:t>   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/>
              <a:t>    (caso Megan)</a:t>
            </a:r>
          </a:p>
          <a:p>
            <a:pPr algn="l" eaLnBrk="1" hangingPunct="1">
              <a:buFont typeface="Wingdings" pitchFamily="2" charset="2"/>
              <a:buChar char="§"/>
            </a:pPr>
            <a:endParaRPr lang="es-ES" sz="1600" dirty="0"/>
          </a:p>
          <a:p>
            <a:pPr algn="l" eaLnBrk="1" hangingPunct="1">
              <a:buFont typeface="Wingdings" pitchFamily="2" charset="2"/>
              <a:buChar char="§"/>
            </a:pPr>
            <a:r>
              <a:rPr lang="es-ES" sz="1800" dirty="0"/>
              <a:t> </a:t>
            </a:r>
            <a:r>
              <a:rPr lang="es-ES" dirty="0"/>
              <a:t>Alteraciones ano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800" dirty="0"/>
              <a:t>      </a:t>
            </a:r>
            <a:r>
              <a:rPr lang="es-ES" sz="1600" dirty="0"/>
              <a:t>Abscesos, fístulas,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/>
              <a:t>     Hemorroides</a:t>
            </a:r>
          </a:p>
          <a:p>
            <a:pPr algn="l" eaLnBrk="1" hangingPunct="1">
              <a:buFont typeface="Wingdings" pitchFamily="2" charset="2"/>
              <a:buChar char="§"/>
            </a:pPr>
            <a:endParaRPr lang="es-ES" sz="1600" dirty="0"/>
          </a:p>
          <a:p>
            <a:pPr algn="l" eaLnBrk="1" hangingPunct="1">
              <a:buFont typeface="Wingdings" pitchFamily="2" charset="2"/>
              <a:buChar char="§"/>
            </a:pPr>
            <a:r>
              <a:rPr lang="es-ES" sz="1800" dirty="0"/>
              <a:t> </a:t>
            </a:r>
            <a:r>
              <a:rPr lang="es-ES" dirty="0" err="1"/>
              <a:t>Enf</a:t>
            </a:r>
            <a:r>
              <a:rPr lang="es-ES" dirty="0"/>
              <a:t>. Sistémicas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 smtClean="0"/>
              <a:t>     Diabetes</a:t>
            </a:r>
            <a:r>
              <a:rPr lang="es-ES" sz="1600" dirty="0"/>
              <a:t>, Parkinson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/>
              <a:t>  </a:t>
            </a:r>
            <a:r>
              <a:rPr lang="es-ES" sz="1600" dirty="0" smtClean="0"/>
              <a:t>   (</a:t>
            </a:r>
            <a:r>
              <a:rPr lang="es-ES" sz="1600" dirty="0"/>
              <a:t>SNA</a:t>
            </a:r>
            <a:r>
              <a:rPr lang="es-ES" sz="1600" dirty="0" smtClean="0"/>
              <a:t>)</a:t>
            </a:r>
            <a:endParaRPr lang="es-ES" sz="1600" dirty="0"/>
          </a:p>
          <a:p>
            <a:pPr algn="l" eaLnBrk="1" hangingPunct="1">
              <a:buFont typeface="Wingdings" pitchFamily="2" charset="2"/>
              <a:buNone/>
            </a:pPr>
            <a:endParaRPr lang="es-E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28" grpId="0" animBg="1"/>
      <p:bldP spid="222211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ext Box 2"/>
          <p:cNvSpPr txBox="1">
            <a:spLocks noChangeArrowheads="1"/>
          </p:cNvSpPr>
          <p:nvPr/>
        </p:nvSpPr>
        <p:spPr bwMode="auto">
          <a:xfrm>
            <a:off x="3862711" y="2191401"/>
            <a:ext cx="1436612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Caso Megan</a:t>
            </a:r>
          </a:p>
        </p:txBody>
      </p:sp>
      <p:sp>
        <p:nvSpPr>
          <p:cNvPr id="224259" name="Text Box 3"/>
          <p:cNvSpPr txBox="1">
            <a:spLocks noChangeArrowheads="1"/>
          </p:cNvSpPr>
          <p:nvPr/>
        </p:nvSpPr>
        <p:spPr bwMode="auto">
          <a:xfrm>
            <a:off x="5814788" y="4149725"/>
            <a:ext cx="2555875" cy="1897063"/>
          </a:xfrm>
          <a:prstGeom prst="rect">
            <a:avLst/>
          </a:prstGeom>
          <a:solidFill>
            <a:srgbClr val="99CCFF"/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endParaRPr lang="es-E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BIOPSIA</a:t>
            </a:r>
          </a:p>
          <a:p>
            <a:pPr algn="l">
              <a:defRPr/>
            </a:pPr>
            <a:endParaRPr lang="es-ES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Segmento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aganglionar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endParaRPr lang="es-E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Plexos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mientéricos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escasos o ausentes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hay VIP,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</a:t>
            </a:r>
          </a:p>
          <a:p>
            <a:pPr algn="l">
              <a:defRPr/>
            </a:pPr>
            <a:endParaRPr lang="es-E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4260" name="Text Box 4"/>
          <p:cNvSpPr txBox="1">
            <a:spLocks noChangeArrowheads="1"/>
          </p:cNvSpPr>
          <p:nvPr/>
        </p:nvSpPr>
        <p:spPr bwMode="auto">
          <a:xfrm>
            <a:off x="5689995" y="2205038"/>
            <a:ext cx="2842445" cy="1846659"/>
          </a:xfrm>
          <a:prstGeom prst="rect">
            <a:avLst/>
          </a:prstGeom>
          <a:solidFill>
            <a:srgbClr val="E4F2F4"/>
          </a:solidFill>
          <a:ln w="9525">
            <a:solidFill>
              <a:srgbClr val="009AF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Niños</a:t>
            </a:r>
          </a:p>
          <a:p>
            <a:pPr algn="l" eaLnBrk="1" hangingPunct="1"/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Evacuaciones 2-3 semanas</a:t>
            </a:r>
          </a:p>
          <a:p>
            <a:pPr algn="l" eaLnBrk="1" hangingPunct="1"/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Colitis frecuentes</a:t>
            </a:r>
          </a:p>
          <a:p>
            <a:pPr algn="l" eaLnBrk="1" hangingPunct="1"/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Rx megacolon</a:t>
            </a:r>
          </a:p>
          <a:p>
            <a:pPr algn="l" eaLnBrk="1" hangingPunct="1"/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4261" name="Picture 5" descr="niño megaco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" t="10826" r="4828" b="8606"/>
          <a:stretch>
            <a:fillRect/>
          </a:stretch>
        </p:blipFill>
        <p:spPr bwMode="auto">
          <a:xfrm>
            <a:off x="755576" y="2205038"/>
            <a:ext cx="2665412" cy="3816350"/>
          </a:xfrm>
          <a:prstGeom prst="rect">
            <a:avLst/>
          </a:prstGeom>
          <a:noFill/>
          <a:ln w="9525">
            <a:solidFill>
              <a:srgbClr val="FF377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2516921" y="1124017"/>
            <a:ext cx="4105572" cy="861774"/>
          </a:xfrm>
          <a:prstGeom prst="rect">
            <a:avLst/>
          </a:prstGeom>
          <a:solidFill>
            <a:srgbClr val="FFC9ED"/>
          </a:solidFill>
          <a:ln w="28575">
            <a:solidFill>
              <a:srgbClr val="009AF8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smtClean="0"/>
              <a:t>Megacolon </a:t>
            </a:r>
            <a:r>
              <a:rPr lang="es-ES" sz="2400" dirty="0" err="1" smtClean="0"/>
              <a:t>Agangliónico</a:t>
            </a:r>
            <a:endParaRPr lang="es-ES" sz="2400" dirty="0"/>
          </a:p>
          <a:p>
            <a:pPr eaLnBrk="1" hangingPunct="1"/>
            <a:endParaRPr lang="es-ES" sz="800" dirty="0"/>
          </a:p>
          <a:p>
            <a:pPr eaLnBrk="1" hangingPunct="1"/>
            <a:r>
              <a:rPr lang="es-ES" sz="1800" dirty="0"/>
              <a:t> </a:t>
            </a:r>
            <a:r>
              <a:rPr lang="es-ES" sz="1800" dirty="0" err="1"/>
              <a:t>Enf</a:t>
            </a:r>
            <a:r>
              <a:rPr lang="es-ES" sz="1800" dirty="0"/>
              <a:t>. </a:t>
            </a:r>
            <a:r>
              <a:rPr lang="es-ES" sz="1800" dirty="0" err="1"/>
              <a:t>Hirschsprüng</a:t>
            </a:r>
            <a:endParaRPr lang="es-ES" sz="1800" dirty="0"/>
          </a:p>
        </p:txBody>
      </p:sp>
      <p:pic>
        <p:nvPicPr>
          <p:cNvPr id="224263" name="Picture 7" descr="Hirschsprungs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2689734"/>
            <a:ext cx="2186164" cy="335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4264" name="Rectangle 8"/>
          <p:cNvSpPr>
            <a:spLocks noChangeArrowheads="1"/>
          </p:cNvSpPr>
          <p:nvPr/>
        </p:nvSpPr>
        <p:spPr bwMode="auto">
          <a:xfrm>
            <a:off x="749873" y="4936786"/>
            <a:ext cx="1672445" cy="107721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Obstrucción 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segmento </a:t>
            </a:r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aganglionar</a:t>
            </a:r>
            <a:endParaRPr lang="es-E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 no se relaja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4265" name="Text Box 9"/>
          <p:cNvSpPr txBox="1">
            <a:spLocks noChangeArrowheads="1"/>
          </p:cNvSpPr>
          <p:nvPr/>
        </p:nvSpPr>
        <p:spPr bwMode="auto">
          <a:xfrm>
            <a:off x="395288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2698676" y="2276475"/>
            <a:ext cx="720725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7" name="Text Box 11"/>
          <p:cNvSpPr txBox="1">
            <a:spLocks noChangeArrowheads="1"/>
          </p:cNvSpPr>
          <p:nvPr/>
        </p:nvSpPr>
        <p:spPr bwMode="auto">
          <a:xfrm>
            <a:off x="2698676" y="3127375"/>
            <a:ext cx="6334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/>
              <a:t>Mega</a:t>
            </a:r>
          </a:p>
          <a:p>
            <a:pPr algn="l" eaLnBrk="1" hangingPunct="1"/>
            <a:r>
              <a:rPr lang="es-ES_tradnl" sz="1400" b="1"/>
              <a:t>colon</a:t>
            </a:r>
          </a:p>
        </p:txBody>
      </p:sp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6911356" y="1370238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/>
              <a:t>Estreñimiento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7385248" y="836712"/>
            <a:ext cx="1219200" cy="42545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8" grpId="0" animBg="1"/>
      <p:bldP spid="224259" grpId="0" animBg="1"/>
      <p:bldP spid="224260" grpId="0" animBg="1"/>
      <p:bldP spid="224262" grpId="0" animBg="1"/>
      <p:bldP spid="224264" grpId="0" animBg="1"/>
      <p:bldP spid="224267" grpId="0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2" name="Picture 2" descr="COLON NORMAL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13" y="1350963"/>
            <a:ext cx="3141662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283" name="Picture 3" descr="MEGACOLON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0" y="1989138"/>
            <a:ext cx="33432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1077913" y="6053138"/>
            <a:ext cx="6762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s-ES" sz="1400" b="1"/>
              <a:t>L. Wilson-Pauwels, P.A. Stewart, E.J. Akesson. </a:t>
            </a:r>
            <a:r>
              <a:rPr lang="en-US" sz="1400" i="1"/>
              <a:t>Autonomic Nerves</a:t>
            </a:r>
            <a:r>
              <a:rPr lang="en-US" sz="1400"/>
              <a:t>. B.C. Decker Inc. Hamilton, 1997.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1149350" y="836613"/>
            <a:ext cx="2924175" cy="425450"/>
          </a:xfrm>
          <a:prstGeom prst="rect">
            <a:avLst/>
          </a:prstGeom>
          <a:solidFill>
            <a:srgbClr val="FFE1E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Megacolon agangliónico</a:t>
            </a:r>
          </a:p>
        </p:txBody>
      </p:sp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1149350" y="5337175"/>
            <a:ext cx="1054100" cy="396875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Normal</a:t>
            </a:r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4821238" y="5373688"/>
            <a:ext cx="1425575" cy="396875"/>
          </a:xfrm>
          <a:prstGeom prst="rect">
            <a:avLst/>
          </a:prstGeom>
          <a:solidFill>
            <a:srgbClr val="FFB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Megacolon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948264" y="1370238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Estreñimiento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7385248" y="836712"/>
            <a:ext cx="1219200" cy="42545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6" grpId="0" animBg="1"/>
      <p:bldP spid="225287" grpId="0" animBg="1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 descr="MEGACOLON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44675"/>
            <a:ext cx="33432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820921" y="1357355"/>
            <a:ext cx="2922595" cy="400110"/>
          </a:xfrm>
          <a:prstGeom prst="rect">
            <a:avLst/>
          </a:prstGeom>
          <a:solidFill>
            <a:srgbClr val="FFE1E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Megacolon agangliónico</a:t>
            </a:r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971550" y="5157788"/>
            <a:ext cx="1425575" cy="396875"/>
          </a:xfrm>
          <a:prstGeom prst="rect">
            <a:avLst/>
          </a:prstGeom>
          <a:solidFill>
            <a:srgbClr val="FFB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Megacolon</a:t>
            </a:r>
          </a:p>
        </p:txBody>
      </p:sp>
      <p:pic>
        <p:nvPicPr>
          <p:cNvPr id="226309" name="Picture 5" descr="megacol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133600"/>
            <a:ext cx="4392612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14" name="Text Box 10"/>
          <p:cNvSpPr txBox="1">
            <a:spLocks noChangeArrowheads="1"/>
          </p:cNvSpPr>
          <p:nvPr/>
        </p:nvSpPr>
        <p:spPr bwMode="auto">
          <a:xfrm>
            <a:off x="4356100" y="5013325"/>
            <a:ext cx="1425575" cy="396875"/>
          </a:xfrm>
          <a:prstGeom prst="rect">
            <a:avLst/>
          </a:prstGeom>
          <a:solidFill>
            <a:srgbClr val="FFB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Megacolon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911356" y="1370238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Estreñimiento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443663" y="404813"/>
            <a:ext cx="2186817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385248" y="836712"/>
            <a:ext cx="1219200" cy="42545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370593" y="5805264"/>
            <a:ext cx="6875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Tratamiento quirúrgico: resección del segmento anormal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8" grpId="0" animBg="1"/>
      <p:bldP spid="226314" grpId="0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971550" y="700088"/>
            <a:ext cx="2979738" cy="425450"/>
          </a:xfrm>
          <a:prstGeom prst="rect">
            <a:avLst/>
          </a:prstGeom>
          <a:solidFill>
            <a:srgbClr val="FFE1E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Megacolon Agangliónico</a:t>
            </a:r>
            <a:endParaRPr lang="es-ES" sz="1800"/>
          </a:p>
        </p:txBody>
      </p:sp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971550" y="1268413"/>
            <a:ext cx="4752975" cy="3754874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000" dirty="0"/>
          </a:p>
          <a:p>
            <a:pPr algn="l" eaLnBrk="1" hangingPunct="1"/>
            <a:r>
              <a:rPr lang="es-ES" b="1" dirty="0"/>
              <a:t>*</a:t>
            </a:r>
            <a:r>
              <a:rPr lang="es-ES" sz="1600" dirty="0"/>
              <a:t> </a:t>
            </a:r>
            <a:r>
              <a:rPr lang="es-ES" sz="1800" dirty="0"/>
              <a:t>Defecto del desarrollo</a:t>
            </a:r>
          </a:p>
          <a:p>
            <a:pPr algn="l" eaLnBrk="1" hangingPunct="1"/>
            <a:r>
              <a:rPr lang="es-ES" sz="1600" dirty="0"/>
              <a:t>    </a:t>
            </a:r>
            <a:r>
              <a:rPr lang="es-ES" sz="1600" b="1" dirty="0"/>
              <a:t>Mutación gen receptor B</a:t>
            </a:r>
            <a:r>
              <a:rPr lang="es-ES" sz="1600" b="1" dirty="0">
                <a:latin typeface="Symbol" pitchFamily="18" charset="2"/>
              </a:rPr>
              <a:t> </a:t>
            </a:r>
            <a:r>
              <a:rPr lang="es-ES" sz="1600" b="1" dirty="0"/>
              <a:t>de </a:t>
            </a:r>
            <a:r>
              <a:rPr lang="es-ES" sz="1600" b="1" dirty="0" err="1"/>
              <a:t>endotelinas</a:t>
            </a:r>
            <a:endParaRPr lang="es-ES" sz="1600" b="1" dirty="0"/>
          </a:p>
          <a:p>
            <a:pPr algn="l" eaLnBrk="1" hangingPunct="1"/>
            <a:endParaRPr lang="es-ES" sz="1600" dirty="0"/>
          </a:p>
          <a:p>
            <a:pPr algn="l" eaLnBrk="1" hangingPunct="1"/>
            <a:r>
              <a:rPr lang="es-ES" b="1" dirty="0"/>
              <a:t> </a:t>
            </a:r>
            <a:r>
              <a:rPr lang="es-ES" b="1" dirty="0"/>
              <a:t> </a:t>
            </a:r>
            <a:r>
              <a:rPr lang="es-ES" sz="1600" b="1" dirty="0" smtClean="0"/>
              <a:t>Las </a:t>
            </a:r>
            <a:r>
              <a:rPr lang="es-ES" sz="1600" b="1" dirty="0" err="1"/>
              <a:t>endotelinas</a:t>
            </a:r>
            <a:r>
              <a:rPr lang="es-ES" sz="1600" b="1" dirty="0"/>
              <a:t> </a:t>
            </a:r>
            <a:r>
              <a:rPr lang="es-ES" sz="1600" dirty="0"/>
              <a:t>ET3  actúan sobre </a:t>
            </a:r>
            <a:r>
              <a:rPr lang="es-ES" sz="1600" dirty="0" smtClean="0"/>
              <a:t>  </a:t>
            </a:r>
          </a:p>
          <a:p>
            <a:pPr algn="l" eaLnBrk="1" hangingPunct="1"/>
            <a:r>
              <a:rPr lang="es-ES" sz="1600" dirty="0"/>
              <a:t> </a:t>
            </a:r>
            <a:r>
              <a:rPr lang="es-ES" sz="1600" dirty="0" smtClean="0"/>
              <a:t>   </a:t>
            </a:r>
            <a:r>
              <a:rPr lang="es-ES" sz="1600" dirty="0" smtClean="0"/>
              <a:t>receptores para </a:t>
            </a:r>
            <a:r>
              <a:rPr lang="es-ES" sz="1600" b="1" dirty="0"/>
              <a:t>migración de células de la  cresta neural</a:t>
            </a:r>
          </a:p>
          <a:p>
            <a:pPr algn="l" eaLnBrk="1" hangingPunct="1"/>
            <a:endParaRPr lang="es-ES" sz="1600" dirty="0"/>
          </a:p>
          <a:p>
            <a:pPr algn="l" eaLnBrk="1" hangingPunct="1"/>
            <a:r>
              <a:rPr lang="es-ES" sz="1600" dirty="0"/>
              <a:t>   </a:t>
            </a:r>
            <a:r>
              <a:rPr lang="es-ES" sz="1600" b="1" dirty="0"/>
              <a:t>Ratones SIN receptores ET desarrollan  </a:t>
            </a:r>
          </a:p>
          <a:p>
            <a:pPr algn="l" eaLnBrk="1" hangingPunct="1"/>
            <a:r>
              <a:rPr lang="es-ES" sz="1600" b="1" dirty="0"/>
              <a:t>  megacolon!!</a:t>
            </a:r>
          </a:p>
          <a:p>
            <a:pPr algn="l" eaLnBrk="1" hangingPunct="1"/>
            <a:endParaRPr lang="es-ES" sz="1600" dirty="0"/>
          </a:p>
          <a:p>
            <a:pPr algn="l" eaLnBrk="1" hangingPunct="1"/>
            <a:r>
              <a:rPr lang="es-ES" sz="1600" dirty="0"/>
              <a:t>   Descubrimiento </a:t>
            </a:r>
            <a:r>
              <a:rPr lang="es-ES" sz="1600" b="1" dirty="0"/>
              <a:t>“</a:t>
            </a:r>
            <a:r>
              <a:rPr lang="es-ES" sz="1600" b="1" dirty="0" err="1"/>
              <a:t>serendipitoso</a:t>
            </a:r>
            <a:r>
              <a:rPr lang="es-ES" sz="1600" b="1" dirty="0"/>
              <a:t>”</a:t>
            </a:r>
            <a:r>
              <a:rPr lang="es-ES" sz="1600" dirty="0"/>
              <a:t> en estudio de  </a:t>
            </a:r>
          </a:p>
          <a:p>
            <a:pPr algn="l" eaLnBrk="1" hangingPunct="1"/>
            <a:r>
              <a:rPr lang="es-ES" sz="1600" dirty="0"/>
              <a:t>   hipertensión arterial</a:t>
            </a:r>
          </a:p>
          <a:p>
            <a:pPr algn="l" eaLnBrk="1" hangingPunct="1"/>
            <a:r>
              <a:rPr lang="es-ES" sz="1400" dirty="0"/>
              <a:t>   (M. </a:t>
            </a:r>
            <a:r>
              <a:rPr lang="es-ES" sz="1400" dirty="0" err="1"/>
              <a:t>Yanagisawa</a:t>
            </a:r>
            <a:r>
              <a:rPr lang="es-ES" sz="1400" dirty="0"/>
              <a:t> et al. PNAS 1996)</a:t>
            </a:r>
          </a:p>
          <a:p>
            <a:pPr algn="l" eaLnBrk="1" hangingPunct="1"/>
            <a:endParaRPr lang="es-ES" sz="1400" dirty="0"/>
          </a:p>
        </p:txBody>
      </p:sp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6061596" y="4581524"/>
            <a:ext cx="2373586" cy="1508105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600" dirty="0"/>
              <a:t>Defecto en la migración de neuronas</a:t>
            </a:r>
          </a:p>
          <a:p>
            <a:pPr algn="l"/>
            <a:r>
              <a:rPr lang="es-ES" sz="1600" dirty="0"/>
              <a:t>Entéricas? </a:t>
            </a:r>
          </a:p>
          <a:p>
            <a:pPr algn="l"/>
            <a:endParaRPr lang="es-ES" sz="1200" dirty="0"/>
          </a:p>
          <a:p>
            <a:pPr algn="l"/>
            <a:r>
              <a:rPr lang="es-ES" sz="1600" dirty="0"/>
              <a:t>Defecto en su supervivencia??</a:t>
            </a:r>
          </a:p>
        </p:txBody>
      </p:sp>
      <p:sp>
        <p:nvSpPr>
          <p:cNvPr id="227339" name="Text Box 11"/>
          <p:cNvSpPr txBox="1">
            <a:spLocks noChangeArrowheads="1"/>
          </p:cNvSpPr>
          <p:nvPr/>
        </p:nvSpPr>
        <p:spPr bwMode="auto">
          <a:xfrm>
            <a:off x="971550" y="5101791"/>
            <a:ext cx="2655888" cy="1250950"/>
          </a:xfrm>
          <a:prstGeom prst="rect">
            <a:avLst/>
          </a:prstGeom>
          <a:noFill/>
          <a:ln w="28575">
            <a:solidFill>
              <a:srgbClr val="FF377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Mutaciones en: </a:t>
            </a: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Factores de crecimiento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derivados de glia </a:t>
            </a:r>
          </a:p>
          <a:p>
            <a:pPr algn="l">
              <a:buFontTx/>
              <a:buChar char="•"/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Endotelina o receptores</a:t>
            </a:r>
          </a:p>
        </p:txBody>
      </p:sp>
      <p:sp>
        <p:nvSpPr>
          <p:cNvPr id="227340" name="Text Box 12"/>
          <p:cNvSpPr txBox="1">
            <a:spLocks noChangeArrowheads="1"/>
          </p:cNvSpPr>
          <p:nvPr/>
        </p:nvSpPr>
        <p:spPr bwMode="auto">
          <a:xfrm>
            <a:off x="323850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6916203" y="840016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Estreñimiento</a:t>
            </a:r>
          </a:p>
        </p:txBody>
      </p:sp>
      <p:grpSp>
        <p:nvGrpSpPr>
          <p:cNvPr id="106505" name="Group 25"/>
          <p:cNvGrpSpPr>
            <a:grpSpLocks/>
          </p:cNvGrpSpPr>
          <p:nvPr/>
        </p:nvGrpSpPr>
        <p:grpSpPr bwMode="auto">
          <a:xfrm>
            <a:off x="6188075" y="1412875"/>
            <a:ext cx="2487613" cy="3024188"/>
            <a:chOff x="3898" y="890"/>
            <a:chExt cx="1386" cy="1633"/>
          </a:xfrm>
        </p:grpSpPr>
        <p:pic>
          <p:nvPicPr>
            <p:cNvPr id="106507" name="Picture 5" descr="img25"/>
            <p:cNvPicPr>
              <a:picLocks noChangeAspect="1" noChangeArrowheads="1"/>
            </p:cNvPicPr>
            <p:nvPr/>
          </p:nvPicPr>
          <p:blipFill>
            <a:blip r:embed="rId2">
              <a:lum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997" b="21841"/>
            <a:stretch>
              <a:fillRect/>
            </a:stretch>
          </p:blipFill>
          <p:spPr bwMode="auto">
            <a:xfrm>
              <a:off x="3898" y="890"/>
              <a:ext cx="1349" cy="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508" name="AutoShape 6"/>
            <p:cNvSpPr>
              <a:spLocks noChangeArrowheads="1"/>
            </p:cNvSpPr>
            <p:nvPr/>
          </p:nvSpPr>
          <p:spPr bwMode="auto">
            <a:xfrm>
              <a:off x="4923" y="1979"/>
              <a:ext cx="44" cy="181"/>
            </a:xfrm>
            <a:prstGeom prst="upArrow">
              <a:avLst>
                <a:gd name="adj1" fmla="val 50000"/>
                <a:gd name="adj2" fmla="val 102841"/>
              </a:avLst>
            </a:prstGeom>
            <a:solidFill>
              <a:srgbClr val="6FB77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09" name="AutoShape 7"/>
            <p:cNvSpPr>
              <a:spLocks noChangeArrowheads="1"/>
            </p:cNvSpPr>
            <p:nvPr/>
          </p:nvSpPr>
          <p:spPr bwMode="auto">
            <a:xfrm>
              <a:off x="4969" y="1570"/>
              <a:ext cx="88" cy="227"/>
            </a:xfrm>
            <a:prstGeom prst="downArrow">
              <a:avLst>
                <a:gd name="adj1" fmla="val 50000"/>
                <a:gd name="adj2" fmla="val 64489"/>
              </a:avLst>
            </a:prstGeom>
            <a:solidFill>
              <a:srgbClr val="EC007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0" name="Rectangle 8"/>
            <p:cNvSpPr>
              <a:spLocks noChangeArrowheads="1"/>
            </p:cNvSpPr>
            <p:nvPr/>
          </p:nvSpPr>
          <p:spPr bwMode="auto">
            <a:xfrm>
              <a:off x="4967" y="890"/>
              <a:ext cx="317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1" name="Rectangle 9"/>
            <p:cNvSpPr>
              <a:spLocks noChangeArrowheads="1"/>
            </p:cNvSpPr>
            <p:nvPr/>
          </p:nvSpPr>
          <p:spPr bwMode="auto">
            <a:xfrm>
              <a:off x="4969" y="1207"/>
              <a:ext cx="18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2" name="Oval 10"/>
            <p:cNvSpPr>
              <a:spLocks noChangeArrowheads="1"/>
            </p:cNvSpPr>
            <p:nvPr/>
          </p:nvSpPr>
          <p:spPr bwMode="auto">
            <a:xfrm>
              <a:off x="5060" y="1252"/>
              <a:ext cx="136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3" name="Rectangle 16"/>
            <p:cNvSpPr>
              <a:spLocks noChangeArrowheads="1"/>
            </p:cNvSpPr>
            <p:nvPr/>
          </p:nvSpPr>
          <p:spPr bwMode="auto">
            <a:xfrm>
              <a:off x="5193" y="1162"/>
              <a:ext cx="91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4" name="Freeform 17"/>
            <p:cNvSpPr>
              <a:spLocks/>
            </p:cNvSpPr>
            <p:nvPr/>
          </p:nvSpPr>
          <p:spPr bwMode="auto">
            <a:xfrm>
              <a:off x="4921" y="1207"/>
              <a:ext cx="318" cy="409"/>
            </a:xfrm>
            <a:custGeom>
              <a:avLst/>
              <a:gdLst>
                <a:gd name="T0" fmla="*/ 0 w 318"/>
                <a:gd name="T1" fmla="*/ 0 h 409"/>
                <a:gd name="T2" fmla="*/ 227 w 318"/>
                <a:gd name="T3" fmla="*/ 137 h 409"/>
                <a:gd name="T4" fmla="*/ 318 w 318"/>
                <a:gd name="T5" fmla="*/ 409 h 40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8" h="409">
                  <a:moveTo>
                    <a:pt x="0" y="0"/>
                  </a:moveTo>
                  <a:cubicBezTo>
                    <a:pt x="87" y="34"/>
                    <a:pt x="174" y="69"/>
                    <a:pt x="227" y="137"/>
                  </a:cubicBezTo>
                  <a:cubicBezTo>
                    <a:pt x="280" y="205"/>
                    <a:pt x="299" y="307"/>
                    <a:pt x="318" y="40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06515" name="Oval 18"/>
            <p:cNvSpPr>
              <a:spLocks noChangeArrowheads="1"/>
            </p:cNvSpPr>
            <p:nvPr/>
          </p:nvSpPr>
          <p:spPr bwMode="auto">
            <a:xfrm>
              <a:off x="4150" y="981"/>
              <a:ext cx="953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6" name="Oval 19"/>
            <p:cNvSpPr>
              <a:spLocks noChangeArrowheads="1"/>
            </p:cNvSpPr>
            <p:nvPr/>
          </p:nvSpPr>
          <p:spPr bwMode="auto">
            <a:xfrm>
              <a:off x="4921" y="935"/>
              <a:ext cx="136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7" name="Line 20"/>
            <p:cNvSpPr>
              <a:spLocks noChangeShapeType="1"/>
            </p:cNvSpPr>
            <p:nvPr/>
          </p:nvSpPr>
          <p:spPr bwMode="auto">
            <a:xfrm>
              <a:off x="4195" y="1071"/>
              <a:ext cx="817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06518" name="Rectangle 21"/>
            <p:cNvSpPr>
              <a:spLocks noChangeArrowheads="1"/>
            </p:cNvSpPr>
            <p:nvPr/>
          </p:nvSpPr>
          <p:spPr bwMode="auto">
            <a:xfrm>
              <a:off x="4286" y="2432"/>
              <a:ext cx="27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9" name="Line 22"/>
            <p:cNvSpPr>
              <a:spLocks noChangeShapeType="1"/>
            </p:cNvSpPr>
            <p:nvPr/>
          </p:nvSpPr>
          <p:spPr bwMode="auto">
            <a:xfrm>
              <a:off x="4332" y="2478"/>
              <a:ext cx="272" cy="0"/>
            </a:xfrm>
            <a:prstGeom prst="line">
              <a:avLst/>
            </a:prstGeom>
            <a:noFill/>
            <a:ln w="28575">
              <a:solidFill>
                <a:srgbClr val="00CC66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nimBg="1"/>
      <p:bldP spid="227332" grpId="0" animBg="1"/>
      <p:bldP spid="227339" grpId="0" animBg="1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3" descr="nrn2137-f2"/>
          <p:cNvPicPr>
            <a:picLocks noChangeAspect="1" noChangeArrowheads="1"/>
          </p:cNvPicPr>
          <p:nvPr/>
        </p:nvPicPr>
        <p:blipFill>
          <a:blip r:embed="rId2">
            <a:lum bright="-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68" b="48845"/>
          <a:stretch>
            <a:fillRect/>
          </a:stretch>
        </p:blipFill>
        <p:spPr bwMode="auto">
          <a:xfrm>
            <a:off x="1185913" y="1268413"/>
            <a:ext cx="302895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8357" name="Text Box 5"/>
          <p:cNvSpPr txBox="1">
            <a:spLocks noChangeArrowheads="1"/>
          </p:cNvSpPr>
          <p:nvPr/>
        </p:nvSpPr>
        <p:spPr bwMode="auto">
          <a:xfrm>
            <a:off x="4500613" y="2833688"/>
            <a:ext cx="22796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Migración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Diferenciación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Acción de factores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tróficos</a:t>
            </a:r>
          </a:p>
        </p:txBody>
      </p:sp>
      <p:sp>
        <p:nvSpPr>
          <p:cNvPr id="228358" name="Text Box 6"/>
          <p:cNvSpPr txBox="1">
            <a:spLocks noChangeArrowheads="1"/>
          </p:cNvSpPr>
          <p:nvPr/>
        </p:nvSpPr>
        <p:spPr bwMode="auto">
          <a:xfrm>
            <a:off x="4572050" y="1268413"/>
            <a:ext cx="2087563" cy="1349375"/>
          </a:xfrm>
          <a:prstGeom prst="rect">
            <a:avLst/>
          </a:prstGeom>
          <a:noFill/>
          <a:ln w="38100">
            <a:solidFill>
              <a:srgbClr val="FF97B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 De dónde </a:t>
            </a:r>
          </a:p>
          <a:p>
            <a:pPr>
              <a:defRPr/>
            </a:pPr>
            <a:r>
              <a:rPr lang="es-ES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vienen </a:t>
            </a:r>
          </a:p>
          <a:p>
            <a:pPr>
              <a:defRPr/>
            </a:pPr>
            <a:r>
              <a:rPr lang="es-ES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 neuronas </a:t>
            </a:r>
          </a:p>
          <a:p>
            <a:pPr>
              <a:defRPr/>
            </a:pPr>
            <a:r>
              <a:rPr lang="es-ES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entéricas?</a:t>
            </a:r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4747050" y="4221163"/>
            <a:ext cx="2593975" cy="923330"/>
          </a:xfrm>
          <a:prstGeom prst="rect">
            <a:avLst/>
          </a:prstGeom>
          <a:noFill/>
          <a:ln w="28575">
            <a:solidFill>
              <a:srgbClr val="FF178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/>
              <a:t>Fallas en migración: MEGACOLON </a:t>
            </a:r>
          </a:p>
          <a:p>
            <a:pPr eaLnBrk="1" hangingPunct="1"/>
            <a:r>
              <a:rPr lang="es-ES" sz="1800" b="1"/>
              <a:t>AGANGLIÓNICO</a:t>
            </a:r>
          </a:p>
        </p:txBody>
      </p:sp>
      <p:sp>
        <p:nvSpPr>
          <p:cNvPr id="107528" name="Oval 9"/>
          <p:cNvSpPr>
            <a:spLocks noChangeArrowheads="1"/>
          </p:cNvSpPr>
          <p:nvPr/>
        </p:nvSpPr>
        <p:spPr bwMode="auto">
          <a:xfrm>
            <a:off x="3419525" y="4941888"/>
            <a:ext cx="122555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9" name="Oval 10"/>
          <p:cNvSpPr>
            <a:spLocks noChangeArrowheads="1"/>
          </p:cNvSpPr>
          <p:nvPr/>
        </p:nvSpPr>
        <p:spPr bwMode="auto">
          <a:xfrm>
            <a:off x="971600" y="1196975"/>
            <a:ext cx="504825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948264" y="1370238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Estreñimiento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311851" cy="338554"/>
          </a:xfrm>
          <a:prstGeom prst="rect">
            <a:avLst/>
          </a:prstGeom>
          <a:solidFill>
            <a:srgbClr val="62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dirty="0"/>
              <a:t>VI. </a:t>
            </a:r>
            <a:r>
              <a:rPr lang="es-ES" sz="1600" dirty="0" smtClean="0"/>
              <a:t>ALTERACIONES0</a:t>
            </a:r>
            <a:endParaRPr lang="es-ES" sz="1600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385248" y="836712"/>
            <a:ext cx="1219200" cy="42545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1224012" y="5446713"/>
            <a:ext cx="36671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bIns="88872" anchor="ctr">
            <a:spAutoFit/>
          </a:bodyPr>
          <a:lstStyle/>
          <a:p>
            <a:pPr algn="r">
              <a:defRPr/>
            </a:pPr>
            <a:r>
              <a:rPr lang="es-ES" sz="1200" i="1" dirty="0" err="1"/>
              <a:t>Nature</a:t>
            </a:r>
            <a:r>
              <a:rPr lang="es-ES" sz="1200" i="1" dirty="0"/>
              <a:t> </a:t>
            </a:r>
            <a:r>
              <a:rPr lang="es-ES" sz="1200" i="1" dirty="0" err="1"/>
              <a:t>Reviews</a:t>
            </a:r>
            <a:r>
              <a:rPr lang="es-ES" sz="1200" i="1" dirty="0"/>
              <a:t> </a:t>
            </a:r>
            <a:r>
              <a:rPr lang="es-ES" sz="1200" i="1" dirty="0" err="1"/>
              <a:t>Neuroscience</a:t>
            </a:r>
            <a:r>
              <a:rPr lang="es-ES" sz="1200" i="1" dirty="0"/>
              <a:t> </a:t>
            </a:r>
            <a:r>
              <a:rPr lang="es-ES" sz="1200" dirty="0"/>
              <a:t>8, 466-479, 2007</a:t>
            </a: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7" grpId="0"/>
      <p:bldP spid="228358" grpId="0" animBg="1"/>
      <p:bldP spid="228359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3409950" y="1268413"/>
            <a:ext cx="2322513" cy="669925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MITOS SOBRE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ESTREÑIMIENTO </a:t>
            </a: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2555875" y="2133600"/>
            <a:ext cx="4032250" cy="19018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Hay </a:t>
            </a:r>
            <a:r>
              <a:rPr lang="es-ES" sz="1800" b="1"/>
              <a:t>poca evidencia</a:t>
            </a:r>
            <a:r>
              <a:rPr lang="es-ES" sz="1800"/>
              <a:t> que apoye:</a:t>
            </a:r>
          </a:p>
          <a:p>
            <a:pPr algn="l" eaLnBrk="1" hangingPunct="1"/>
            <a:endParaRPr lang="es-ES" sz="1800"/>
          </a:p>
          <a:p>
            <a:pPr algn="l" eaLnBrk="1" hangingPunct="1">
              <a:buSzPct val="155000"/>
              <a:buFontTx/>
              <a:buChar char="•"/>
            </a:pPr>
            <a:r>
              <a:rPr lang="es-ES" sz="1800"/>
              <a:t>  El perjuicio del abuso de laxantes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1000"/>
          </a:p>
          <a:p>
            <a:pPr algn="l" eaLnBrk="1" hangingPunct="1">
              <a:buSzPct val="155000"/>
              <a:buFontTx/>
              <a:buChar char="•"/>
            </a:pPr>
            <a:r>
              <a:rPr lang="es-ES" sz="1800"/>
              <a:t>  El aumento de ingesta de fluidos </a:t>
            </a:r>
          </a:p>
          <a:p>
            <a:pPr algn="l" eaLnBrk="1" hangingPunct="1">
              <a:buSzPct val="155000"/>
            </a:pPr>
            <a:r>
              <a:rPr lang="es-ES" sz="1800"/>
              <a:t>    y fibra en el tratamiento de </a:t>
            </a:r>
          </a:p>
          <a:p>
            <a:pPr algn="l" eaLnBrk="1" hangingPunct="1">
              <a:buSzPct val="155000"/>
            </a:pPr>
            <a:r>
              <a:rPr lang="es-ES" sz="1800"/>
              <a:t>    estreñimiento crónico</a:t>
            </a:r>
          </a:p>
        </p:txBody>
      </p:sp>
      <p:sp>
        <p:nvSpPr>
          <p:cNvPr id="229382" name="Rectangle 6"/>
          <p:cNvSpPr>
            <a:spLocks noChangeArrowheads="1"/>
          </p:cNvSpPr>
          <p:nvPr/>
        </p:nvSpPr>
        <p:spPr bwMode="auto">
          <a:xfrm>
            <a:off x="2495550" y="4149725"/>
            <a:ext cx="4380706" cy="169277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sz="1800" dirty="0" smtClean="0"/>
              <a:t>* Hay </a:t>
            </a:r>
            <a:r>
              <a:rPr lang="es-ES" sz="1800" dirty="0"/>
              <a:t>que pensar más </a:t>
            </a:r>
            <a:r>
              <a:rPr lang="es-ES" sz="1800" dirty="0" smtClean="0"/>
              <a:t>en: </a:t>
            </a:r>
            <a:endParaRPr lang="es-ES" sz="1800" dirty="0"/>
          </a:p>
          <a:p>
            <a:pPr algn="l"/>
            <a:r>
              <a:rPr lang="es-ES" sz="1800" b="1" dirty="0" smtClean="0"/>
              <a:t>  </a:t>
            </a:r>
            <a:r>
              <a:rPr lang="es-ES" b="1" dirty="0" smtClean="0"/>
              <a:t>alteraciones de </a:t>
            </a:r>
            <a:r>
              <a:rPr lang="es-ES" b="1" dirty="0"/>
              <a:t>péptidos GI!  </a:t>
            </a:r>
          </a:p>
          <a:p>
            <a:pPr algn="l"/>
            <a:endParaRPr lang="es-ES" sz="1200" b="1" dirty="0"/>
          </a:p>
          <a:p>
            <a:pPr algn="l"/>
            <a:r>
              <a:rPr lang="es-ES" sz="1800" dirty="0"/>
              <a:t>  Ej. aumento de péptidos inhibidores    </a:t>
            </a:r>
          </a:p>
          <a:p>
            <a:pPr algn="l"/>
            <a:r>
              <a:rPr lang="es-ES" sz="1800" dirty="0"/>
              <a:t>       disminución de péptidos o aminas   </a:t>
            </a:r>
          </a:p>
          <a:p>
            <a:pPr algn="l"/>
            <a:r>
              <a:rPr lang="es-ES" sz="1800" dirty="0"/>
              <a:t>       que estimulan peristaltismo       </a:t>
            </a:r>
          </a:p>
        </p:txBody>
      </p:sp>
      <p:pic>
        <p:nvPicPr>
          <p:cNvPr id="108551" name="Picture 8" descr="laxa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917700"/>
            <a:ext cx="184150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2" name="Picture 9" descr="agu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844675"/>
            <a:ext cx="1616075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3" name="Text Box 10"/>
          <p:cNvSpPr txBox="1">
            <a:spLocks noChangeArrowheads="1"/>
          </p:cNvSpPr>
          <p:nvPr/>
        </p:nvSpPr>
        <p:spPr bwMode="auto">
          <a:xfrm>
            <a:off x="7092950" y="3884613"/>
            <a:ext cx="841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/>
              <a:t>AGUA</a:t>
            </a:r>
          </a:p>
        </p:txBody>
      </p:sp>
      <p:sp>
        <p:nvSpPr>
          <p:cNvPr id="108554" name="Text Box 11"/>
          <p:cNvSpPr txBox="1">
            <a:spLocks noChangeArrowheads="1"/>
          </p:cNvSpPr>
          <p:nvPr/>
        </p:nvSpPr>
        <p:spPr bwMode="auto">
          <a:xfrm>
            <a:off x="66675" y="4100513"/>
            <a:ext cx="1725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Leche Magnesia</a:t>
            </a:r>
          </a:p>
        </p:txBody>
      </p:sp>
      <p:sp>
        <p:nvSpPr>
          <p:cNvPr id="229388" name="Text Box 12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9390" name="Text Box 14"/>
          <p:cNvSpPr txBox="1">
            <a:spLocks noChangeArrowheads="1"/>
          </p:cNvSpPr>
          <p:nvPr/>
        </p:nvSpPr>
        <p:spPr bwMode="auto">
          <a:xfrm>
            <a:off x="7092950" y="4437063"/>
            <a:ext cx="164306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¡Conceptos </a:t>
            </a:r>
          </a:p>
          <a:p>
            <a:pPr algn="l" eaLnBrk="1" hangingPunct="1"/>
            <a:r>
              <a:rPr lang="es-ES"/>
              <a:t>equivocados!</a:t>
            </a:r>
          </a:p>
          <a:p>
            <a:pPr algn="l" eaLnBrk="1" hangingPunct="1"/>
            <a:r>
              <a:rPr lang="es-ES" sz="1800"/>
              <a:t>Uso de fibra</a:t>
            </a:r>
          </a:p>
          <a:p>
            <a:pPr algn="l" eaLnBrk="1" hangingPunct="1"/>
            <a:r>
              <a:rPr lang="es-ES" sz="1800"/>
              <a:t>Laxantes</a:t>
            </a:r>
          </a:p>
          <a:p>
            <a:pPr algn="l" eaLnBrk="1" hangingPunct="1"/>
            <a:endParaRPr lang="es-ES" sz="800"/>
          </a:p>
        </p:txBody>
      </p:sp>
      <p:sp>
        <p:nvSpPr>
          <p:cNvPr id="108558" name="Rectangle 17"/>
          <p:cNvSpPr>
            <a:spLocks noChangeArrowheads="1"/>
          </p:cNvSpPr>
          <p:nvPr/>
        </p:nvSpPr>
        <p:spPr bwMode="auto">
          <a:xfrm>
            <a:off x="3238500" y="5973763"/>
            <a:ext cx="3352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Am.J. Gastroenterology 100: 232-242, 2005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079672" y="1268760"/>
            <a:ext cx="1524776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Estreñimiento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186817" cy="338554"/>
          </a:xfrm>
          <a:prstGeom prst="rect">
            <a:avLst/>
          </a:prstGeom>
          <a:solidFill>
            <a:srgbClr val="62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7607059" y="836712"/>
            <a:ext cx="997389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1" grpId="0" animBg="1"/>
      <p:bldP spid="229382" grpId="0" animBg="1"/>
      <p:bldP spid="229390" grpId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1445715" y="792067"/>
            <a:ext cx="1116011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Tratar </a:t>
            </a:r>
            <a:endParaRPr lang="es-E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 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causa</a:t>
            </a:r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1396686" y="3663231"/>
            <a:ext cx="2160587" cy="2257425"/>
          </a:xfrm>
          <a:prstGeom prst="rect">
            <a:avLst/>
          </a:prstGeom>
          <a:noFill/>
          <a:ln w="28575">
            <a:solidFill>
              <a:srgbClr val="FF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Drogas</a:t>
            </a:r>
          </a:p>
          <a:p>
            <a:pPr algn="l">
              <a:defRPr/>
            </a:pPr>
            <a:endParaRPr lang="es-ES" sz="1000" dirty="0"/>
          </a:p>
          <a:p>
            <a:pPr algn="l">
              <a:defRPr/>
            </a:pPr>
            <a:r>
              <a:rPr lang="es-ES" sz="1600" i="1" dirty="0" err="1"/>
              <a:t>Tegaserod</a:t>
            </a:r>
            <a:endParaRPr lang="es-ES" sz="1600" i="1" dirty="0"/>
          </a:p>
          <a:p>
            <a:pPr algn="l">
              <a:defRPr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Agonista parcial de receptores 5-HT4</a:t>
            </a:r>
          </a:p>
          <a:p>
            <a:pPr algn="l">
              <a:defRPr/>
            </a:pPr>
            <a:r>
              <a:rPr lang="es-ES" sz="1600" dirty="0"/>
              <a:t>Estimula motilidad</a:t>
            </a:r>
          </a:p>
          <a:p>
            <a:pPr algn="l">
              <a:defRPr/>
            </a:pPr>
            <a:endParaRPr lang="es-ES" sz="1600" b="1" dirty="0"/>
          </a:p>
          <a:p>
            <a:pPr algn="l">
              <a:defRPr/>
            </a:pPr>
            <a:r>
              <a:rPr lang="en-US" sz="1600" b="1" dirty="0">
                <a:solidFill>
                  <a:srgbClr val="CC0000"/>
                </a:solidFill>
              </a:rPr>
              <a:t>*</a:t>
            </a:r>
            <a:r>
              <a:rPr lang="en-US" sz="1600" b="1" dirty="0"/>
              <a:t> </a:t>
            </a:r>
            <a:r>
              <a:rPr lang="en-US" sz="1400" b="1" dirty="0" err="1"/>
              <a:t>Efectos</a:t>
            </a:r>
            <a:r>
              <a:rPr lang="en-US" sz="1400" b="1" dirty="0"/>
              <a:t> </a:t>
            </a:r>
            <a:r>
              <a:rPr lang="en-US" sz="1400" b="1" dirty="0" err="1"/>
              <a:t>adversos</a:t>
            </a:r>
            <a:r>
              <a:rPr lang="en-US" sz="1400" b="1" dirty="0"/>
              <a:t>    </a:t>
            </a:r>
          </a:p>
          <a:p>
            <a:pPr algn="l">
              <a:defRPr/>
            </a:pPr>
            <a:r>
              <a:rPr lang="en-US" sz="1400" b="1" dirty="0"/>
              <a:t>   </a:t>
            </a:r>
            <a:r>
              <a:rPr lang="en-US" sz="1400" b="1" dirty="0" err="1"/>
              <a:t>cardiovasculares</a:t>
            </a:r>
            <a:endParaRPr lang="en-US" sz="1400" b="1" dirty="0"/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3753806" y="3766220"/>
            <a:ext cx="2663825" cy="2154436"/>
          </a:xfrm>
          <a:prstGeom prst="rect">
            <a:avLst/>
          </a:prstGeom>
          <a:noFill/>
          <a:ln w="28575">
            <a:solidFill>
              <a:srgbClr val="FF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>
                <a:solidFill>
                  <a:srgbClr val="FF0000"/>
                </a:solidFill>
              </a:rPr>
              <a:t>Drogas en prueba</a:t>
            </a:r>
          </a:p>
          <a:p>
            <a:pPr algn="l" eaLnBrk="1" hangingPunct="1"/>
            <a:endParaRPr lang="es-ES" sz="1000" b="1" dirty="0">
              <a:solidFill>
                <a:srgbClr val="FF0000"/>
              </a:solidFill>
            </a:endParaRPr>
          </a:p>
          <a:p>
            <a:pPr marL="285750" indent="-285750" algn="l" eaLnBrk="1" hangingPunct="1">
              <a:buSzPct val="150000"/>
              <a:buFont typeface="Arial" pitchFamily="34" charset="0"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Agonistas de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guanilato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ciclasa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l" eaLnBrk="1" hangingPunct="1">
              <a:buSzPct val="150000"/>
              <a:buFont typeface="Arial" pitchFamily="34" charset="0"/>
              <a:buChar char="•"/>
            </a:pP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l" eaLnBrk="1" hangingPunct="1">
              <a:buSzPct val="150000"/>
              <a:buFont typeface="Arial" pitchFamily="34" charset="0"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Activador selectivo de canal de Cloro!!!</a:t>
            </a:r>
          </a:p>
          <a:p>
            <a:pPr algn="l" eaLnBrk="1" hangingPunct="1"/>
            <a:r>
              <a:rPr lang="es-ES" sz="1600" b="1" dirty="0" smtClean="0"/>
              <a:t>    </a:t>
            </a:r>
            <a:r>
              <a:rPr lang="es-ES" sz="1600" i="1" dirty="0" err="1" smtClean="0"/>
              <a:t>Lubiprostone</a:t>
            </a:r>
            <a:r>
              <a:rPr lang="es-ES" sz="1600" i="1" dirty="0" smtClean="0"/>
              <a:t> </a:t>
            </a:r>
            <a:endParaRPr lang="es-ES" sz="1600" i="1" dirty="0"/>
          </a:p>
          <a:p>
            <a:pPr algn="l" eaLnBrk="1" hangingPunct="1"/>
            <a:endParaRPr lang="es-ES" sz="1000" b="1" dirty="0"/>
          </a:p>
        </p:txBody>
      </p:sp>
      <p:sp>
        <p:nvSpPr>
          <p:cNvPr id="230406" name="Text Box 6"/>
          <p:cNvSpPr txBox="1">
            <a:spLocks noChangeArrowheads="1"/>
          </p:cNvSpPr>
          <p:nvPr/>
        </p:nvSpPr>
        <p:spPr bwMode="auto">
          <a:xfrm>
            <a:off x="3084015" y="1797050"/>
            <a:ext cx="2678113" cy="1647825"/>
          </a:xfrm>
          <a:prstGeom prst="rect">
            <a:avLst/>
          </a:prstGeom>
          <a:solidFill>
            <a:srgbClr val="B7DB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Crónico</a:t>
            </a:r>
          </a:p>
          <a:p>
            <a:pPr algn="l" eaLnBrk="1" hangingPunct="1"/>
            <a:endParaRPr lang="es-ES_tradnl" sz="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Fibra en la dieta</a:t>
            </a:r>
          </a:p>
          <a:p>
            <a:pPr algn="l"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Laxantes osmóticos</a:t>
            </a:r>
          </a:p>
          <a:p>
            <a:pPr algn="l"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Uso de serotonérgicos</a:t>
            </a:r>
          </a:p>
          <a:p>
            <a:pPr algn="l"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Antagonistas de opiáceos</a:t>
            </a:r>
          </a:p>
          <a:p>
            <a:pPr algn="l" eaLnBrk="1" hangingPunct="1"/>
            <a:endParaRPr lang="es-ES_tradnl" sz="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07" name="Text Box 7"/>
          <p:cNvSpPr txBox="1">
            <a:spLocks noChangeArrowheads="1"/>
          </p:cNvSpPr>
          <p:nvPr/>
        </p:nvSpPr>
        <p:spPr bwMode="auto">
          <a:xfrm>
            <a:off x="1402853" y="1797050"/>
            <a:ext cx="1439863" cy="1631950"/>
          </a:xfrm>
          <a:prstGeom prst="rect">
            <a:avLst/>
          </a:prstGeom>
          <a:solidFill>
            <a:srgbClr val="B7DB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s-ES_tradnl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Agudo</a:t>
            </a:r>
          </a:p>
          <a:p>
            <a:pPr algn="l" eaLnBrk="1" hangingPunct="1">
              <a:spcBef>
                <a:spcPct val="50000"/>
              </a:spcBef>
            </a:pPr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Enemas sol. Salina</a:t>
            </a:r>
          </a:p>
          <a:p>
            <a:pPr algn="l" eaLnBrk="1" hangingPunct="1">
              <a:spcBef>
                <a:spcPct val="50000"/>
              </a:spcBef>
            </a:pPr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Catárticos</a:t>
            </a:r>
          </a:p>
          <a:p>
            <a:pPr algn="l" eaLnBrk="1" hangingPunct="1">
              <a:spcBef>
                <a:spcPct val="50000"/>
              </a:spcBef>
            </a:pPr>
            <a:endParaRPr lang="es-ES_tradnl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08" name="Text Box 8"/>
          <p:cNvSpPr txBox="1">
            <a:spLocks noChangeArrowheads="1"/>
          </p:cNvSpPr>
          <p:nvPr/>
        </p:nvSpPr>
        <p:spPr bwMode="auto">
          <a:xfrm>
            <a:off x="923428" y="73795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7079672" y="1268760"/>
            <a:ext cx="1524776" cy="338554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Estreñimiento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417631" y="404813"/>
            <a:ext cx="2186817" cy="338554"/>
          </a:xfrm>
          <a:prstGeom prst="rect">
            <a:avLst/>
          </a:prstGeom>
          <a:solidFill>
            <a:srgbClr val="62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7607059" y="836712"/>
            <a:ext cx="997389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554806" y="2013714"/>
            <a:ext cx="2425664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Ojo! </a:t>
            </a:r>
          </a:p>
          <a:p>
            <a:r>
              <a:rPr lang="es-VE" dirty="0" smtClean="0"/>
              <a:t>Uso de opioides </a:t>
            </a:r>
          </a:p>
          <a:p>
            <a:r>
              <a:rPr lang="es-VE" dirty="0" smtClean="0"/>
              <a:t>para tratar </a:t>
            </a:r>
          </a:p>
          <a:p>
            <a:r>
              <a:rPr lang="es-VE" dirty="0" smtClean="0"/>
              <a:t>dolor crónico</a:t>
            </a:r>
          </a:p>
          <a:p>
            <a:r>
              <a:rPr lang="es-VE" dirty="0"/>
              <a:t>c</a:t>
            </a:r>
            <a:r>
              <a:rPr lang="es-VE" dirty="0" smtClean="0"/>
              <a:t>ausa un problema </a:t>
            </a:r>
          </a:p>
          <a:p>
            <a:r>
              <a:rPr lang="es-VE" dirty="0" smtClean="0"/>
              <a:t>de motilidad.</a:t>
            </a:r>
          </a:p>
          <a:p>
            <a:endParaRPr lang="es-VE" sz="1000" dirty="0" smtClean="0"/>
          </a:p>
          <a:p>
            <a:r>
              <a:rPr lang="es-VE" dirty="0"/>
              <a:t>D</a:t>
            </a:r>
            <a:r>
              <a:rPr lang="es-VE" dirty="0" smtClean="0"/>
              <a:t>ar laxantes </a:t>
            </a:r>
          </a:p>
          <a:p>
            <a:r>
              <a:rPr lang="es-VE" dirty="0" smtClean="0"/>
              <a:t>que estimulen </a:t>
            </a:r>
          </a:p>
          <a:p>
            <a:r>
              <a:rPr lang="es-VE" dirty="0" smtClean="0"/>
              <a:t>peristaltismo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0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nimBg="1"/>
      <p:bldP spid="230404" grpId="0" animBg="1"/>
      <p:bldP spid="230405" grpId="0" animBg="1"/>
      <p:bldP spid="230406" grpId="0" animBg="1"/>
      <p:bldP spid="23040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2270112" y="2973570"/>
            <a:ext cx="4675213" cy="1581150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009999"/>
              </a:buClr>
              <a:buSzPct val="150000"/>
              <a:buFontTx/>
              <a:buChar char="•"/>
            </a:pPr>
            <a:r>
              <a:rPr lang="es-ES" sz="2400" dirty="0"/>
              <a:t>Absorción sodio y agua</a:t>
            </a:r>
          </a:p>
          <a:p>
            <a:pPr algn="l" eaLnBrk="1" hangingPunct="1">
              <a:buClr>
                <a:srgbClr val="009999"/>
              </a:buClr>
              <a:buSzPct val="150000"/>
              <a:buFontTx/>
              <a:buChar char="•"/>
            </a:pPr>
            <a:endParaRPr lang="es-ES" sz="2400" dirty="0"/>
          </a:p>
          <a:p>
            <a:pPr algn="l" eaLnBrk="1" hangingPunct="1">
              <a:buClr>
                <a:srgbClr val="009999"/>
              </a:buClr>
              <a:buSzPct val="150000"/>
              <a:buFontTx/>
              <a:buChar char="•"/>
            </a:pPr>
            <a:r>
              <a:rPr lang="es-ES" sz="2400" dirty="0"/>
              <a:t>Formación y </a:t>
            </a:r>
            <a:r>
              <a:rPr lang="es-ES" sz="2400" dirty="0" smtClean="0"/>
              <a:t>almacenamiento heces</a:t>
            </a:r>
            <a:endParaRPr lang="es-ES" sz="2400" dirty="0"/>
          </a:p>
        </p:txBody>
      </p:sp>
      <p:sp>
        <p:nvSpPr>
          <p:cNvPr id="14339" name="Rectangle 9"/>
          <p:cNvSpPr>
            <a:spLocks noChangeArrowheads="1"/>
          </p:cNvSpPr>
          <p:nvPr/>
        </p:nvSpPr>
        <p:spPr bwMode="auto">
          <a:xfrm>
            <a:off x="3810000" y="2295153"/>
            <a:ext cx="15954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Funciones</a:t>
            </a:r>
          </a:p>
        </p:txBody>
      </p:sp>
      <p:sp>
        <p:nvSpPr>
          <p:cNvPr id="141322" name="Text Box 10"/>
          <p:cNvSpPr txBox="1">
            <a:spLocks noChangeArrowheads="1"/>
          </p:cNvSpPr>
          <p:nvPr/>
        </p:nvSpPr>
        <p:spPr bwMode="auto">
          <a:xfrm>
            <a:off x="7085013" y="653824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COLON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7" grpId="0" animBg="1" autoUpdateAnimBg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1808163" y="3213100"/>
            <a:ext cx="13684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10595" name="Picture 3" descr="colon 13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0" b="21515"/>
          <a:stretch>
            <a:fillRect/>
          </a:stretch>
        </p:blipFill>
        <p:spPr bwMode="auto">
          <a:xfrm>
            <a:off x="1808163" y="644525"/>
            <a:ext cx="5214937" cy="42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1196975" y="836613"/>
            <a:ext cx="819455" cy="40011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Fibra</a:t>
            </a: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5024438" y="765175"/>
            <a:ext cx="1303562" cy="40011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Catártico</a:t>
            </a:r>
          </a:p>
        </p:txBody>
      </p:sp>
      <p:sp>
        <p:nvSpPr>
          <p:cNvPr id="110598" name="Oval 6"/>
          <p:cNvSpPr>
            <a:spLocks noChangeArrowheads="1"/>
          </p:cNvSpPr>
          <p:nvPr/>
        </p:nvSpPr>
        <p:spPr bwMode="auto">
          <a:xfrm>
            <a:off x="1879600" y="2997200"/>
            <a:ext cx="1728788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1" name="Text Box 7"/>
          <p:cNvSpPr txBox="1">
            <a:spLocks noChangeArrowheads="1"/>
          </p:cNvSpPr>
          <p:nvPr/>
        </p:nvSpPr>
        <p:spPr bwMode="auto">
          <a:xfrm>
            <a:off x="855663" y="3716338"/>
            <a:ext cx="1349375" cy="40011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Osmótico</a:t>
            </a:r>
          </a:p>
        </p:txBody>
      </p:sp>
      <p:sp>
        <p:nvSpPr>
          <p:cNvPr id="231432" name="Text Box 8"/>
          <p:cNvSpPr txBox="1">
            <a:spLocks noChangeArrowheads="1"/>
          </p:cNvSpPr>
          <p:nvPr/>
        </p:nvSpPr>
        <p:spPr bwMode="auto">
          <a:xfrm>
            <a:off x="7575803" y="1161504"/>
            <a:ext cx="11715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Laxantes</a:t>
            </a:r>
          </a:p>
        </p:txBody>
      </p:sp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1052513" y="4149725"/>
            <a:ext cx="10890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Sorbitol</a:t>
            </a:r>
          </a:p>
          <a:p>
            <a:pPr algn="l" eaLnBrk="1" hangingPunct="1"/>
            <a:r>
              <a:rPr lang="es-ES" sz="1600" b="1"/>
              <a:t>Lactulosa</a:t>
            </a:r>
          </a:p>
        </p:txBody>
      </p:sp>
      <p:pic>
        <p:nvPicPr>
          <p:cNvPr id="110602" name="Picture 10" descr="fiber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r="16281" b="9177"/>
          <a:stretch>
            <a:fillRect/>
          </a:stretch>
        </p:blipFill>
        <p:spPr bwMode="auto">
          <a:xfrm>
            <a:off x="900113" y="1484313"/>
            <a:ext cx="10080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3" name="Picture 11" descr="casca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25" y="1196975"/>
            <a:ext cx="1300163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5508625" y="2205038"/>
            <a:ext cx="854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400" b="1"/>
              <a:t>Cáscara</a:t>
            </a:r>
          </a:p>
          <a:p>
            <a:pPr algn="l" eaLnBrk="1" hangingPunct="1"/>
            <a:r>
              <a:rPr lang="es-ES" sz="1400" b="1"/>
              <a:t>sagrada</a:t>
            </a:r>
          </a:p>
        </p:txBody>
      </p:sp>
      <p:sp>
        <p:nvSpPr>
          <p:cNvPr id="231437" name="Text Box 13"/>
          <p:cNvSpPr txBox="1">
            <a:spLocks noChangeArrowheads="1"/>
          </p:cNvSpPr>
          <p:nvPr/>
        </p:nvSpPr>
        <p:spPr bwMode="auto">
          <a:xfrm>
            <a:off x="1052513" y="5229225"/>
            <a:ext cx="19065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“Fleet”: </a:t>
            </a:r>
          </a:p>
          <a:p>
            <a:pPr algn="l" eaLnBrk="1" hangingPunct="1"/>
            <a:r>
              <a:rPr lang="es-ES_tradnl" sz="1600" b="1"/>
              <a:t>fosfatos de sodio</a:t>
            </a:r>
          </a:p>
          <a:p>
            <a:pPr algn="l" eaLnBrk="1" hangingPunct="1"/>
            <a:r>
              <a:rPr lang="es-ES_tradnl" sz="1600" b="1"/>
              <a:t>enema de sales</a:t>
            </a:r>
          </a:p>
        </p:txBody>
      </p:sp>
      <p:sp>
        <p:nvSpPr>
          <p:cNvPr id="231438" name="Text Box 14"/>
          <p:cNvSpPr txBox="1">
            <a:spLocks noChangeArrowheads="1"/>
          </p:cNvSpPr>
          <p:nvPr/>
        </p:nvSpPr>
        <p:spPr bwMode="auto">
          <a:xfrm>
            <a:off x="468313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0607" name="Rectangle 16"/>
          <p:cNvSpPr>
            <a:spLocks noChangeArrowheads="1"/>
          </p:cNvSpPr>
          <p:nvPr/>
        </p:nvSpPr>
        <p:spPr bwMode="auto">
          <a:xfrm>
            <a:off x="2060575" y="2205038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08" name="Rectangle 17"/>
          <p:cNvSpPr>
            <a:spLocks noChangeArrowheads="1"/>
          </p:cNvSpPr>
          <p:nvPr/>
        </p:nvSpPr>
        <p:spPr bwMode="auto">
          <a:xfrm>
            <a:off x="4005263" y="2133600"/>
            <a:ext cx="11525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09" name="Rectangle 18"/>
          <p:cNvSpPr>
            <a:spLocks noChangeArrowheads="1"/>
          </p:cNvSpPr>
          <p:nvPr/>
        </p:nvSpPr>
        <p:spPr bwMode="auto">
          <a:xfrm>
            <a:off x="2349500" y="4508500"/>
            <a:ext cx="7191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43" name="Text Box 19"/>
          <p:cNvSpPr txBox="1">
            <a:spLocks noChangeArrowheads="1"/>
          </p:cNvSpPr>
          <p:nvPr/>
        </p:nvSpPr>
        <p:spPr bwMode="auto">
          <a:xfrm>
            <a:off x="2276475" y="4503738"/>
            <a:ext cx="10160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Aumento</a:t>
            </a:r>
          </a:p>
          <a:p>
            <a:pPr eaLnBrk="1" hangingPunct="1"/>
            <a:r>
              <a:rPr lang="es-ES" sz="1600" b="1"/>
              <a:t>de agua</a:t>
            </a:r>
          </a:p>
        </p:txBody>
      </p:sp>
      <p:sp>
        <p:nvSpPr>
          <p:cNvPr id="110611" name="Rectangle 20"/>
          <p:cNvSpPr>
            <a:spLocks noChangeArrowheads="1"/>
          </p:cNvSpPr>
          <p:nvPr/>
        </p:nvSpPr>
        <p:spPr bwMode="auto">
          <a:xfrm>
            <a:off x="5229225" y="3429000"/>
            <a:ext cx="17287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45" name="Text Box 21"/>
          <p:cNvSpPr txBox="1">
            <a:spLocks noChangeArrowheads="1"/>
          </p:cNvSpPr>
          <p:nvPr/>
        </p:nvSpPr>
        <p:spPr bwMode="auto">
          <a:xfrm>
            <a:off x="5152735" y="3579882"/>
            <a:ext cx="1757212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Aumento</a:t>
            </a:r>
          </a:p>
          <a:p>
            <a:pPr eaLnBrk="1" hangingPunct="1"/>
            <a:r>
              <a:rPr lang="es-ES" dirty="0"/>
              <a:t>peristaltismo</a:t>
            </a:r>
          </a:p>
        </p:txBody>
      </p:sp>
      <p:sp>
        <p:nvSpPr>
          <p:cNvPr id="231446" name="Text Box 22"/>
          <p:cNvSpPr txBox="1">
            <a:spLocks noChangeArrowheads="1"/>
          </p:cNvSpPr>
          <p:nvPr/>
        </p:nvSpPr>
        <p:spPr bwMode="auto">
          <a:xfrm>
            <a:off x="4221163" y="5373688"/>
            <a:ext cx="154940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Tránsito</a:t>
            </a:r>
          </a:p>
          <a:p>
            <a:pPr algn="l" eaLnBrk="1" hangingPunct="1"/>
            <a:endParaRPr lang="es-ES" sz="800"/>
          </a:p>
          <a:p>
            <a:pPr algn="l" eaLnBrk="1" hangingPunct="1"/>
            <a:r>
              <a:rPr lang="es-ES" sz="1800"/>
              <a:t>Frecuencia </a:t>
            </a:r>
          </a:p>
          <a:p>
            <a:pPr algn="l" eaLnBrk="1" hangingPunct="1"/>
            <a:r>
              <a:rPr lang="es-ES" sz="1800"/>
              <a:t>evacuaciones</a:t>
            </a:r>
          </a:p>
        </p:txBody>
      </p:sp>
      <p:sp>
        <p:nvSpPr>
          <p:cNvPr id="231447" name="Line 23"/>
          <p:cNvSpPr>
            <a:spLocks noChangeShapeType="1"/>
          </p:cNvSpPr>
          <p:nvPr/>
        </p:nvSpPr>
        <p:spPr bwMode="auto">
          <a:xfrm>
            <a:off x="4725988" y="4797425"/>
            <a:ext cx="0" cy="503238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1448" name="Line 24"/>
          <p:cNvSpPr>
            <a:spLocks noChangeShapeType="1"/>
          </p:cNvSpPr>
          <p:nvPr/>
        </p:nvSpPr>
        <p:spPr bwMode="auto">
          <a:xfrm flipV="1">
            <a:off x="4067175" y="5445125"/>
            <a:ext cx="0" cy="8636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16" name="Rectangle 25"/>
          <p:cNvSpPr>
            <a:spLocks noChangeArrowheads="1"/>
          </p:cNvSpPr>
          <p:nvPr/>
        </p:nvSpPr>
        <p:spPr bwMode="auto">
          <a:xfrm>
            <a:off x="2925763" y="2492375"/>
            <a:ext cx="9350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17" name="Rectangle 26"/>
          <p:cNvSpPr>
            <a:spLocks noChangeArrowheads="1"/>
          </p:cNvSpPr>
          <p:nvPr/>
        </p:nvSpPr>
        <p:spPr bwMode="auto">
          <a:xfrm>
            <a:off x="3933825" y="2565400"/>
            <a:ext cx="5032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18" name="Rectangle 27"/>
          <p:cNvSpPr>
            <a:spLocks noChangeArrowheads="1"/>
          </p:cNvSpPr>
          <p:nvPr/>
        </p:nvSpPr>
        <p:spPr bwMode="auto">
          <a:xfrm>
            <a:off x="3284538" y="3644900"/>
            <a:ext cx="64928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52" name="Line 28"/>
          <p:cNvSpPr>
            <a:spLocks noChangeShapeType="1"/>
          </p:cNvSpPr>
          <p:nvPr/>
        </p:nvSpPr>
        <p:spPr bwMode="auto">
          <a:xfrm>
            <a:off x="2997200" y="2708275"/>
            <a:ext cx="612775" cy="428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1453" name="Line 29"/>
          <p:cNvSpPr>
            <a:spLocks noChangeShapeType="1"/>
          </p:cNvSpPr>
          <p:nvPr/>
        </p:nvSpPr>
        <p:spPr bwMode="auto">
          <a:xfrm flipV="1">
            <a:off x="3357563" y="3933825"/>
            <a:ext cx="431800" cy="55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1454" name="Line 30"/>
          <p:cNvSpPr>
            <a:spLocks noChangeShapeType="1"/>
          </p:cNvSpPr>
          <p:nvPr/>
        </p:nvSpPr>
        <p:spPr bwMode="auto">
          <a:xfrm>
            <a:off x="4581525" y="26368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1455" name="Text Box 31"/>
          <p:cNvSpPr txBox="1">
            <a:spLocks noChangeArrowheads="1"/>
          </p:cNvSpPr>
          <p:nvPr/>
        </p:nvSpPr>
        <p:spPr bwMode="auto">
          <a:xfrm>
            <a:off x="3933825" y="2133600"/>
            <a:ext cx="1357313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Aumento de </a:t>
            </a:r>
          </a:p>
          <a:p>
            <a:pPr eaLnBrk="1" hangingPunct="1"/>
            <a:r>
              <a:rPr lang="es-ES" sz="1600" b="1"/>
              <a:t>secreción</a:t>
            </a:r>
          </a:p>
        </p:txBody>
      </p:sp>
      <p:sp>
        <p:nvSpPr>
          <p:cNvPr id="231456" name="Text Box 32"/>
          <p:cNvSpPr txBox="1">
            <a:spLocks noChangeArrowheads="1"/>
          </p:cNvSpPr>
          <p:nvPr/>
        </p:nvSpPr>
        <p:spPr bwMode="auto">
          <a:xfrm>
            <a:off x="1989138" y="2133600"/>
            <a:ext cx="147161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Dan volumen </a:t>
            </a:r>
          </a:p>
          <a:p>
            <a:pPr eaLnBrk="1" hangingPunct="1"/>
            <a:r>
              <a:rPr lang="es-ES" sz="1600" b="1"/>
              <a:t>a las heces</a:t>
            </a:r>
          </a:p>
        </p:txBody>
      </p:sp>
      <p:sp>
        <p:nvSpPr>
          <p:cNvPr id="231457" name="Oval 33"/>
          <p:cNvSpPr>
            <a:spLocks noChangeArrowheads="1"/>
          </p:cNvSpPr>
          <p:nvPr/>
        </p:nvSpPr>
        <p:spPr bwMode="auto">
          <a:xfrm>
            <a:off x="3933825" y="2852738"/>
            <a:ext cx="3230463" cy="2196306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58" name="Text Box 34"/>
          <p:cNvSpPr txBox="1">
            <a:spLocks noChangeArrowheads="1"/>
          </p:cNvSpPr>
          <p:nvPr/>
        </p:nvSpPr>
        <p:spPr bwMode="auto">
          <a:xfrm>
            <a:off x="7164288" y="713932"/>
            <a:ext cx="1585690" cy="338554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Estre</a:t>
            </a:r>
            <a:r>
              <a:rPr lang="en-U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ñimiento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7751075" y="282134"/>
            <a:ext cx="997389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23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23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3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8" grpId="0" animBg="1"/>
      <p:bldP spid="231429" grpId="0" animBg="1"/>
      <p:bldP spid="231431" grpId="0" animBg="1"/>
      <p:bldP spid="231433" grpId="0"/>
      <p:bldP spid="231437" grpId="0"/>
      <p:bldP spid="231443" grpId="0" animBg="1"/>
      <p:bldP spid="231445" grpId="0" animBg="1"/>
      <p:bldP spid="231446" grpId="0"/>
      <p:bldP spid="231447" grpId="0" animBg="1"/>
      <p:bldP spid="231448" grpId="0" animBg="1"/>
      <p:bldP spid="231452" grpId="0" animBg="1"/>
      <p:bldP spid="231452" grpId="1" animBg="1"/>
      <p:bldP spid="231453" grpId="0" animBg="1"/>
      <p:bldP spid="231454" grpId="0" animBg="1"/>
      <p:bldP spid="231455" grpId="0" animBg="1"/>
      <p:bldP spid="231456" grpId="0" animBg="1"/>
      <p:bldP spid="231457" grpId="0" animBg="1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ChangeArrowheads="1"/>
          </p:cNvSpPr>
          <p:nvPr/>
        </p:nvSpPr>
        <p:spPr bwMode="auto">
          <a:xfrm>
            <a:off x="1979613" y="333375"/>
            <a:ext cx="259238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68" name="Text Box 5"/>
          <p:cNvSpPr txBox="1">
            <a:spLocks noChangeArrowheads="1"/>
          </p:cNvSpPr>
          <p:nvPr/>
        </p:nvSpPr>
        <p:spPr bwMode="auto">
          <a:xfrm>
            <a:off x="900113" y="1916113"/>
            <a:ext cx="1667444" cy="329320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Osmótica</a:t>
            </a:r>
          </a:p>
          <a:p>
            <a:pPr algn="l" eaLnBrk="1" hangingPunct="1">
              <a:buFontTx/>
              <a:buChar char="•"/>
            </a:pPr>
            <a:endParaRPr lang="es-E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</a:p>
          <a:p>
            <a:pPr algn="l" eaLnBrk="1" hangingPunct="1">
              <a:buFontTx/>
              <a:buChar char="•"/>
            </a:pP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Infecciosa</a:t>
            </a:r>
          </a:p>
          <a:p>
            <a:pPr algn="l" eaLnBrk="1" hangingPunct="1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Inflamatoria</a:t>
            </a:r>
          </a:p>
          <a:p>
            <a:pPr algn="l" eaLnBrk="1" hangingPunct="1">
              <a:buFontTx/>
              <a:buChar char="•"/>
            </a:pP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Otras: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Alérgica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Endocrina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Mecánica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Psicógena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Drogas </a:t>
            </a:r>
          </a:p>
        </p:txBody>
      </p:sp>
      <p:sp>
        <p:nvSpPr>
          <p:cNvPr id="234502" name="Text Box 6"/>
          <p:cNvSpPr txBox="1">
            <a:spLocks noChangeArrowheads="1"/>
          </p:cNvSpPr>
          <p:nvPr/>
        </p:nvSpPr>
        <p:spPr bwMode="auto">
          <a:xfrm>
            <a:off x="2987824" y="2668967"/>
            <a:ext cx="2879725" cy="1692771"/>
          </a:xfrm>
          <a:prstGeom prst="rect">
            <a:avLst/>
          </a:prstGeom>
          <a:solidFill>
            <a:srgbClr val="FFBC9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Déficit de lactasa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Evacuaciones </a:t>
            </a:r>
            <a:r>
              <a:rPr lang="es-ES" sz="16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sin</a:t>
            </a:r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productos 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patológicos</a:t>
            </a:r>
          </a:p>
          <a:p>
            <a:pPr algn="l">
              <a:defRPr/>
            </a:pPr>
            <a:endParaRPr lang="es-ES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600" b="1" dirty="0"/>
              <a:t>pH ácido </a:t>
            </a:r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</a:t>
            </a:r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láctico)</a:t>
            </a: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4503" name="Text Box 7"/>
          <p:cNvSpPr txBox="1">
            <a:spLocks noChangeArrowheads="1"/>
          </p:cNvSpPr>
          <p:nvPr/>
        </p:nvSpPr>
        <p:spPr bwMode="auto">
          <a:xfrm>
            <a:off x="2987824" y="4575257"/>
            <a:ext cx="3672408" cy="646331"/>
          </a:xfrm>
          <a:prstGeom prst="rect">
            <a:avLst/>
          </a:prstGeom>
          <a:solidFill>
            <a:srgbClr val="FFD7A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/>
              <a:t>Diarrea osmótica: </a:t>
            </a:r>
          </a:p>
          <a:p>
            <a:pPr algn="l" eaLnBrk="1" hangingPunct="1"/>
            <a:r>
              <a:rPr lang="es-ES" sz="1800" b="1" dirty="0"/>
              <a:t>GAP osmolar fecal </a:t>
            </a:r>
            <a:r>
              <a:rPr lang="es-ES" sz="1800" b="1" dirty="0" smtClean="0"/>
              <a:t>&gt;</a:t>
            </a:r>
            <a:r>
              <a:rPr lang="es-ES" sz="1800" b="1" dirty="0"/>
              <a:t>100 </a:t>
            </a:r>
            <a:r>
              <a:rPr lang="es-ES" sz="1800" b="1" dirty="0" err="1"/>
              <a:t>mOsm</a:t>
            </a:r>
            <a:endParaRPr lang="es-ES" sz="1800" b="1" dirty="0"/>
          </a:p>
        </p:txBody>
      </p:sp>
      <p:sp>
        <p:nvSpPr>
          <p:cNvPr id="234504" name="Rectangle 8"/>
          <p:cNvSpPr>
            <a:spLocks noChangeArrowheads="1"/>
          </p:cNvSpPr>
          <p:nvPr/>
        </p:nvSpPr>
        <p:spPr bwMode="auto">
          <a:xfrm>
            <a:off x="3597212" y="1590283"/>
            <a:ext cx="1949573" cy="461665"/>
          </a:xfrm>
          <a:prstGeom prst="rect">
            <a:avLst/>
          </a:prstGeom>
          <a:solidFill>
            <a:srgbClr val="FF996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OSMÓTICA</a:t>
            </a:r>
            <a:endParaRPr lang="es-ES_tradnl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4505" name="Text Box 9"/>
          <p:cNvSpPr txBox="1">
            <a:spLocks noChangeArrowheads="1"/>
          </p:cNvSpPr>
          <p:nvPr/>
        </p:nvSpPr>
        <p:spPr bwMode="auto">
          <a:xfrm>
            <a:off x="497306" y="49757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4507" name="Text Box 11"/>
          <p:cNvSpPr txBox="1">
            <a:spLocks noChangeArrowheads="1"/>
          </p:cNvSpPr>
          <p:nvPr/>
        </p:nvSpPr>
        <p:spPr bwMode="auto">
          <a:xfrm>
            <a:off x="6180154" y="2720225"/>
            <a:ext cx="1861407" cy="1477328"/>
          </a:xfrm>
          <a:prstGeom prst="rect">
            <a:avLst/>
          </a:prstGeom>
          <a:solidFill>
            <a:srgbClr val="DFCD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Pérdida de </a:t>
            </a:r>
            <a:endParaRPr lang="es-ES_tradnl" sz="1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partículas 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osmóticamente 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activas 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electrolitos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550527" y="1340768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Diarrea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444208" y="426150"/>
            <a:ext cx="2186817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441076" y="857250"/>
            <a:ext cx="1200970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2" grpId="0" animBg="1"/>
      <p:bldP spid="234503" grpId="0" animBg="1"/>
      <p:bldP spid="234504" grpId="0" animBg="1"/>
      <p:bldP spid="234507" grpId="0" animBg="1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2555875" y="2133600"/>
            <a:ext cx="3097213" cy="2749471"/>
          </a:xfrm>
          <a:prstGeom prst="rect">
            <a:avLst/>
          </a:prstGeom>
          <a:solidFill>
            <a:srgbClr val="E0FFC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endParaRPr lang="es-ES" sz="1000" b="1" dirty="0"/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Vibrio </a:t>
            </a: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cholerae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Diarrea del Viajero</a:t>
            </a:r>
          </a:p>
          <a:p>
            <a:pPr algn="l">
              <a:defRPr/>
            </a:pPr>
            <a:endParaRPr lang="es-ES" sz="1000" b="1" dirty="0"/>
          </a:p>
          <a:p>
            <a:pPr algn="l">
              <a:defRPr/>
            </a:pPr>
            <a:r>
              <a:rPr lang="es-ES" sz="1600" dirty="0"/>
              <a:t>Evacuaciones gran volumen </a:t>
            </a:r>
            <a:r>
              <a:rPr lang="es-ES" sz="1600" u="sng" dirty="0"/>
              <a:t>sin</a:t>
            </a:r>
            <a:r>
              <a:rPr lang="es-ES" sz="1600" dirty="0"/>
              <a:t> productos patológicos</a:t>
            </a:r>
          </a:p>
          <a:p>
            <a:pPr algn="l">
              <a:defRPr/>
            </a:pPr>
            <a:endParaRPr lang="es-ES" sz="1000" dirty="0"/>
          </a:p>
          <a:p>
            <a:pPr algn="l">
              <a:defRPr/>
            </a:pPr>
            <a:r>
              <a:rPr lang="es-ES" sz="1600" b="1" dirty="0"/>
              <a:t>pH alcalino </a:t>
            </a:r>
            <a:endParaRPr lang="es-ES" sz="1600" b="1" dirty="0" smtClean="0"/>
          </a:p>
          <a:p>
            <a:pPr algn="l">
              <a:defRPr/>
            </a:pPr>
            <a:r>
              <a:rPr lang="es-ES" sz="1600" dirty="0" smtClean="0"/>
              <a:t>(</a:t>
            </a:r>
            <a:r>
              <a:rPr lang="es-ES" sz="1600" dirty="0"/>
              <a:t>pérdida de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HCO</a:t>
            </a:r>
            <a:r>
              <a:rPr lang="es-ES" sz="16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s-ES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s-E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/>
              <a:t>en </a:t>
            </a:r>
            <a:r>
              <a:rPr lang="es-ES" sz="1600" dirty="0"/>
              <a:t>heces)</a:t>
            </a:r>
          </a:p>
          <a:p>
            <a:pPr algn="l">
              <a:defRPr/>
            </a:pPr>
            <a:endParaRPr lang="es-ES" sz="1000" baseline="-25000" dirty="0"/>
          </a:p>
          <a:p>
            <a:pPr algn="l">
              <a:defRPr/>
            </a:pPr>
            <a:r>
              <a:rPr lang="es-ES" sz="1600" dirty="0" err="1"/>
              <a:t>Hipopotasemia</a:t>
            </a:r>
            <a:r>
              <a:rPr lang="es-ES" sz="1600" dirty="0"/>
              <a:t> y acidosis metabólica</a:t>
            </a:r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2555875" y="5064125"/>
            <a:ext cx="3547766" cy="646331"/>
          </a:xfrm>
          <a:prstGeom prst="rect">
            <a:avLst/>
          </a:prstGeom>
          <a:solidFill>
            <a:srgbClr val="E0FFC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secretora: </a:t>
            </a:r>
          </a:p>
          <a:p>
            <a:pPr algn="l"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osmolar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fecal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mOsm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/L</a:t>
            </a:r>
          </a:p>
        </p:txBody>
      </p:sp>
      <p:pic>
        <p:nvPicPr>
          <p:cNvPr id="233477" name="Picture 5" descr="vibrio chol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133600"/>
            <a:ext cx="2784475" cy="212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478" name="Rectangle 6"/>
          <p:cNvSpPr>
            <a:spLocks noChangeArrowheads="1"/>
          </p:cNvSpPr>
          <p:nvPr/>
        </p:nvSpPr>
        <p:spPr bwMode="auto">
          <a:xfrm>
            <a:off x="2916238" y="1557338"/>
            <a:ext cx="2046287" cy="485775"/>
          </a:xfrm>
          <a:prstGeom prst="rect">
            <a:avLst/>
          </a:prstGeom>
          <a:solidFill>
            <a:srgbClr val="E8FFA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SECRETORA</a:t>
            </a:r>
            <a:endParaRPr lang="es-ES_tradnl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3479" name="Text Box 7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1306513" y="644266"/>
            <a:ext cx="3833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/>
              <a:t>Motivo de consulta frecuente…</a:t>
            </a:r>
          </a:p>
        </p:txBody>
      </p:sp>
      <p:sp>
        <p:nvSpPr>
          <p:cNvPr id="233481" name="Text Box 9"/>
          <p:cNvSpPr txBox="1">
            <a:spLocks noChangeArrowheads="1"/>
          </p:cNvSpPr>
          <p:nvPr/>
        </p:nvSpPr>
        <p:spPr bwMode="auto">
          <a:xfrm>
            <a:off x="6011863" y="3700463"/>
            <a:ext cx="1487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>
                <a:solidFill>
                  <a:schemeClr val="bg1"/>
                </a:solidFill>
              </a:rPr>
              <a:t>Vibrio cholerae</a:t>
            </a:r>
          </a:p>
        </p:txBody>
      </p:sp>
      <p:sp>
        <p:nvSpPr>
          <p:cNvPr id="233482" name="Text Box 10"/>
          <p:cNvSpPr txBox="1">
            <a:spLocks noChangeArrowheads="1"/>
          </p:cNvSpPr>
          <p:nvPr/>
        </p:nvSpPr>
        <p:spPr bwMode="auto">
          <a:xfrm>
            <a:off x="8270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3484" name="Text Box 12"/>
          <p:cNvSpPr txBox="1">
            <a:spLocks noChangeArrowheads="1"/>
          </p:cNvSpPr>
          <p:nvPr/>
        </p:nvSpPr>
        <p:spPr bwMode="auto">
          <a:xfrm>
            <a:off x="5867400" y="4365625"/>
            <a:ext cx="2743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Gran pérdida agua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electrolitos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7514977" y="1268760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Diarrea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7506070" y="836712"/>
            <a:ext cx="1098378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68313" y="2084636"/>
            <a:ext cx="1792478" cy="329320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Osmótica</a:t>
            </a:r>
          </a:p>
          <a:p>
            <a:pPr algn="l" eaLnBrk="1" hangingPunct="1">
              <a:buFontTx/>
              <a:buChar char="•"/>
            </a:pPr>
            <a:endParaRPr lang="es-E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</a:p>
          <a:p>
            <a:pPr algn="l" eaLnBrk="1" hangingPunct="1">
              <a:buFontTx/>
              <a:buChar char="•"/>
            </a:pP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Infecciosa</a:t>
            </a:r>
          </a:p>
          <a:p>
            <a:pPr algn="l" eaLnBrk="1" hangingPunct="1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Inflamatoria</a:t>
            </a:r>
          </a:p>
          <a:p>
            <a:pPr algn="l" eaLnBrk="1" hangingPunct="1">
              <a:buFontTx/>
              <a:buChar char="•"/>
            </a:pP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Otras: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Alérgica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Endocrina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Mecánica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Psicógena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Drogas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3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animBg="1"/>
      <p:bldP spid="233476" grpId="0" animBg="1"/>
      <p:bldP spid="233478" grpId="0" animBg="1"/>
      <p:bldP spid="233481" grpId="0"/>
      <p:bldP spid="15" grpId="0" animBg="1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1979613" y="333375"/>
            <a:ext cx="259238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2452" name="Text Box 4"/>
          <p:cNvSpPr txBox="1">
            <a:spLocks noChangeArrowheads="1"/>
          </p:cNvSpPr>
          <p:nvPr/>
        </p:nvSpPr>
        <p:spPr bwMode="auto">
          <a:xfrm>
            <a:off x="7546659" y="1340768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Diarrea</a:t>
            </a:r>
          </a:p>
        </p:txBody>
      </p:sp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2411760" y="2101336"/>
            <a:ext cx="3536553" cy="3216275"/>
          </a:xfrm>
          <a:prstGeom prst="rect">
            <a:avLst/>
          </a:prstGeom>
          <a:solidFill>
            <a:srgbClr val="FFD9E6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 err="1"/>
              <a:t>Ejs</a:t>
            </a:r>
            <a:r>
              <a:rPr lang="es-ES" sz="1600" b="1" dirty="0"/>
              <a:t>. </a:t>
            </a:r>
            <a:r>
              <a:rPr lang="es-ES" sz="1800" dirty="0"/>
              <a:t>Bacterias </a:t>
            </a:r>
            <a:r>
              <a:rPr lang="es-ES" sz="1800" dirty="0" err="1"/>
              <a:t>enteroinvasivas</a:t>
            </a:r>
            <a:endParaRPr lang="es-ES" sz="1800" dirty="0"/>
          </a:p>
          <a:p>
            <a:pPr algn="l" eaLnBrk="1" hangingPunct="1"/>
            <a:r>
              <a:rPr lang="es-ES" sz="1800" dirty="0"/>
              <a:t>      </a:t>
            </a:r>
            <a:r>
              <a:rPr lang="es-ES" sz="1800" dirty="0" smtClean="0"/>
              <a:t> Amiba </a:t>
            </a:r>
            <a:r>
              <a:rPr lang="es-ES" sz="1800" dirty="0" err="1"/>
              <a:t>hystolitica</a:t>
            </a:r>
            <a:endParaRPr lang="es-ES" sz="1800" dirty="0"/>
          </a:p>
          <a:p>
            <a:pPr algn="l" eaLnBrk="1" hangingPunct="1"/>
            <a:endParaRPr lang="es-ES" sz="1200" dirty="0"/>
          </a:p>
          <a:p>
            <a:pPr algn="l" eaLnBrk="1" hangingPunct="1">
              <a:buFontTx/>
              <a:buChar char="•"/>
            </a:pPr>
            <a:r>
              <a:rPr lang="es-ES" sz="1600" b="1" dirty="0"/>
              <a:t> </a:t>
            </a:r>
            <a:r>
              <a:rPr lang="es-ES" sz="1600" dirty="0"/>
              <a:t>Inflamatoria exudativa</a:t>
            </a:r>
          </a:p>
          <a:p>
            <a:pPr algn="l" eaLnBrk="1" hangingPunct="1">
              <a:buFontTx/>
              <a:buChar char="•"/>
            </a:pPr>
            <a:r>
              <a:rPr lang="es-ES" sz="1600" dirty="0"/>
              <a:t> Aumento de secreción y motilidad</a:t>
            </a:r>
          </a:p>
          <a:p>
            <a:pPr algn="l" eaLnBrk="1" hangingPunct="1"/>
            <a:r>
              <a:rPr lang="es-ES" sz="1600" dirty="0"/>
              <a:t>  </a:t>
            </a:r>
            <a:r>
              <a:rPr lang="es-ES" sz="1600" dirty="0" smtClean="0"/>
              <a:t> por </a:t>
            </a:r>
            <a:r>
              <a:rPr lang="es-ES" sz="1600" dirty="0"/>
              <a:t>irritación de la mucosa</a:t>
            </a:r>
          </a:p>
          <a:p>
            <a:pPr algn="l" eaLnBrk="1" hangingPunct="1">
              <a:buFontTx/>
              <a:buChar char="•"/>
            </a:pPr>
            <a:r>
              <a:rPr lang="es-ES" sz="1600" dirty="0"/>
              <a:t> </a:t>
            </a:r>
            <a:r>
              <a:rPr lang="es-ES" sz="1600" dirty="0" smtClean="0"/>
              <a:t> Permite </a:t>
            </a:r>
            <a:r>
              <a:rPr lang="es-ES" sz="1600" dirty="0"/>
              <a:t>arrastre del agente </a:t>
            </a:r>
          </a:p>
          <a:p>
            <a:pPr algn="l" eaLnBrk="1" hangingPunct="1"/>
            <a:r>
              <a:rPr lang="es-ES" sz="1600" dirty="0"/>
              <a:t>  </a:t>
            </a:r>
            <a:r>
              <a:rPr lang="es-ES" sz="1600" dirty="0" smtClean="0"/>
              <a:t> infeccioso</a:t>
            </a:r>
            <a:endParaRPr lang="es-ES" sz="1600" dirty="0"/>
          </a:p>
          <a:p>
            <a:pPr algn="l" eaLnBrk="1" hangingPunct="1"/>
            <a:endParaRPr lang="es-ES" sz="1000" b="1" dirty="0"/>
          </a:p>
          <a:p>
            <a:pPr algn="l" eaLnBrk="1" hangingPunct="1"/>
            <a:endParaRPr lang="es-ES" sz="1000" b="1" dirty="0"/>
          </a:p>
          <a:p>
            <a:pPr algn="l" eaLnBrk="1" hangingPunct="1"/>
            <a:r>
              <a:rPr lang="es-ES" sz="1600" dirty="0"/>
              <a:t>Evacuaciones de poco volumen </a:t>
            </a:r>
          </a:p>
          <a:p>
            <a:pPr algn="l" eaLnBrk="1" hangingPunct="1"/>
            <a:r>
              <a:rPr lang="es-ES" sz="1600" dirty="0"/>
              <a:t>Se </a:t>
            </a:r>
            <a:r>
              <a:rPr lang="es-ES" sz="1600" b="1" dirty="0"/>
              <a:t>pierde agua e iones</a:t>
            </a:r>
          </a:p>
          <a:p>
            <a:pPr algn="l" eaLnBrk="1" hangingPunct="1"/>
            <a:r>
              <a:rPr lang="es-ES" sz="1600" dirty="0"/>
              <a:t>Hay </a:t>
            </a:r>
            <a:r>
              <a:rPr lang="es-ES" sz="1600" b="1" dirty="0"/>
              <a:t>moco, sangre, exudado</a:t>
            </a:r>
          </a:p>
          <a:p>
            <a:pPr algn="l" eaLnBrk="1" hangingPunct="1"/>
            <a:endParaRPr lang="es-ES" sz="800" b="1" dirty="0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3086631" y="1497990"/>
            <a:ext cx="2209800" cy="485775"/>
          </a:xfrm>
          <a:prstGeom prst="rect">
            <a:avLst/>
          </a:prstGeom>
          <a:solidFill>
            <a:srgbClr val="FFA3E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INFECCIOSA</a:t>
            </a:r>
            <a:endParaRPr lang="es-ES_tradnl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32456" name="Picture 8" descr="Shigella dysenteria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r="6203" b="10249"/>
          <a:stretch>
            <a:fillRect/>
          </a:stretch>
        </p:blipFill>
        <p:spPr bwMode="auto">
          <a:xfrm>
            <a:off x="6206544" y="2114852"/>
            <a:ext cx="2533650" cy="31686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2457" name="Text Box 9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2458" name="Text Box 10"/>
          <p:cNvSpPr txBox="1">
            <a:spLocks noChangeArrowheads="1"/>
          </p:cNvSpPr>
          <p:nvPr/>
        </p:nvSpPr>
        <p:spPr bwMode="auto">
          <a:xfrm>
            <a:off x="1358900" y="638274"/>
            <a:ext cx="3833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/>
              <a:t>Motivo de consulta frecuente…</a:t>
            </a:r>
          </a:p>
        </p:txBody>
      </p:sp>
      <p:sp>
        <p:nvSpPr>
          <p:cNvPr id="232459" name="Text Box 11"/>
          <p:cNvSpPr txBox="1">
            <a:spLocks noChangeArrowheads="1"/>
          </p:cNvSpPr>
          <p:nvPr/>
        </p:nvSpPr>
        <p:spPr bwMode="auto">
          <a:xfrm>
            <a:off x="8270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2460" name="Text Box 12"/>
          <p:cNvSpPr txBox="1">
            <a:spLocks noChangeArrowheads="1"/>
          </p:cNvSpPr>
          <p:nvPr/>
        </p:nvSpPr>
        <p:spPr bwMode="auto">
          <a:xfrm>
            <a:off x="6206544" y="2120658"/>
            <a:ext cx="1185863" cy="5175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i="1" dirty="0" err="1">
                <a:solidFill>
                  <a:schemeClr val="bg1"/>
                </a:solidFill>
              </a:rPr>
              <a:t>Shigella</a:t>
            </a:r>
            <a:r>
              <a:rPr lang="es-ES_tradnl" sz="1400" b="1" i="1" dirty="0">
                <a:solidFill>
                  <a:schemeClr val="bg1"/>
                </a:solidFill>
              </a:rPr>
              <a:t> </a:t>
            </a:r>
          </a:p>
          <a:p>
            <a:pPr algn="l" eaLnBrk="1" hangingPunct="1"/>
            <a:r>
              <a:rPr lang="es-ES_tradnl" sz="1400" b="1" i="1" dirty="0" err="1">
                <a:solidFill>
                  <a:schemeClr val="bg1"/>
                </a:solidFill>
              </a:rPr>
              <a:t>dysenteriae</a:t>
            </a:r>
            <a:endParaRPr lang="es-ES_tradnl" sz="1400" b="1" i="1" dirty="0">
              <a:solidFill>
                <a:schemeClr val="bg1"/>
              </a:solidFill>
            </a:endParaRPr>
          </a:p>
        </p:txBody>
      </p:sp>
      <p:sp>
        <p:nvSpPr>
          <p:cNvPr id="232462" name="Text Box 14"/>
          <p:cNvSpPr txBox="1">
            <a:spLocks noChangeArrowheads="1"/>
          </p:cNvSpPr>
          <p:nvPr/>
        </p:nvSpPr>
        <p:spPr bwMode="auto">
          <a:xfrm>
            <a:off x="2036690" y="5505891"/>
            <a:ext cx="5070619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Alemania mayo-junio 2011 </a:t>
            </a:r>
          </a:p>
          <a:p>
            <a:pPr eaLnBrk="1" hangingPunct="1"/>
            <a:r>
              <a:rPr lang="es-ES" sz="1600" dirty="0"/>
              <a:t>Brote de Shiga </a:t>
            </a:r>
            <a:r>
              <a:rPr lang="es-ES" sz="1600" dirty="0" err="1"/>
              <a:t>toxin-producing</a:t>
            </a:r>
            <a:r>
              <a:rPr lang="es-ES" sz="1600" dirty="0"/>
              <a:t> </a:t>
            </a:r>
            <a:r>
              <a:rPr lang="es-ES" sz="1600" i="1" dirty="0" err="1"/>
              <a:t>Escherichia</a:t>
            </a:r>
            <a:r>
              <a:rPr lang="es-ES" sz="1600" i="1" dirty="0"/>
              <a:t> </a:t>
            </a:r>
            <a:r>
              <a:rPr lang="es-ES" sz="1600" i="1" dirty="0" err="1"/>
              <a:t>coli</a:t>
            </a:r>
            <a:r>
              <a:rPr lang="es-ES" sz="1600" dirty="0"/>
              <a:t> </a:t>
            </a:r>
          </a:p>
          <a:p>
            <a:pPr eaLnBrk="1" hangingPunct="1"/>
            <a:r>
              <a:rPr lang="es-ES" sz="1600" dirty="0"/>
              <a:t>en germinados de granos causo decenas de muertos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417631" y="404813"/>
            <a:ext cx="2186817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7403478" y="836712"/>
            <a:ext cx="1200970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68313" y="2084636"/>
            <a:ext cx="1922321" cy="329320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Osmótica</a:t>
            </a:r>
          </a:p>
          <a:p>
            <a:pPr algn="l" eaLnBrk="1" hangingPunct="1">
              <a:buFontTx/>
              <a:buChar char="•"/>
            </a:pPr>
            <a:endParaRPr lang="es-E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</a:p>
          <a:p>
            <a:pPr algn="l" eaLnBrk="1" hangingPunct="1">
              <a:buFontTx/>
              <a:buChar char="•"/>
            </a:pP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Infecciosa</a:t>
            </a:r>
          </a:p>
          <a:p>
            <a:pPr algn="l" eaLnBrk="1" hangingPunct="1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Inflamatoria</a:t>
            </a:r>
          </a:p>
          <a:p>
            <a:pPr algn="l" eaLnBrk="1" hangingPunct="1">
              <a:buFontTx/>
              <a:buChar char="•"/>
            </a:pP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Otras: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Alérgica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Endocrina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Mecánica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Psicógena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Drogas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2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23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232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2" grpId="0" animBg="1"/>
      <p:bldP spid="232454" grpId="0" animBg="1"/>
      <p:bldP spid="232455" grpId="0" animBg="1"/>
      <p:bldP spid="232458" grpId="0"/>
      <p:bldP spid="232460" grpId="0" animBg="1"/>
      <p:bldP spid="232462" grpId="0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5868095" y="3645024"/>
            <a:ext cx="2736353" cy="2092881"/>
          </a:xfrm>
          <a:prstGeom prst="rect">
            <a:avLst/>
          </a:prstGeom>
          <a:noFill/>
          <a:ln w="28575">
            <a:solidFill>
              <a:srgbClr val="00B7E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endParaRPr lang="es-ES_tradnl" sz="1000" dirty="0"/>
          </a:p>
          <a:p>
            <a:pPr algn="l">
              <a:defRPr/>
            </a:pPr>
            <a:r>
              <a:rPr lang="es-ES_tradnl" sz="1800" b="1" dirty="0"/>
              <a:t>Colitis ulcerativa</a:t>
            </a:r>
          </a:p>
          <a:p>
            <a:pPr algn="l">
              <a:defRPr/>
            </a:pPr>
            <a:r>
              <a:rPr lang="es-ES_tradnl" sz="1800" b="1" dirty="0"/>
              <a:t>Enfermedad Crohn</a:t>
            </a:r>
          </a:p>
          <a:p>
            <a:pPr algn="l">
              <a:defRPr/>
            </a:pPr>
            <a:endParaRPr lang="es-ES_tradnl" sz="1200" dirty="0"/>
          </a:p>
          <a:p>
            <a:pPr algn="l">
              <a:defRPr/>
            </a:pPr>
            <a:r>
              <a:rPr lang="es-ES_tradnl" sz="1800" dirty="0"/>
              <a:t>Mediadores inmunes </a:t>
            </a:r>
          </a:p>
          <a:p>
            <a:pPr algn="l">
              <a:defRPr/>
            </a:pPr>
            <a:r>
              <a:rPr lang="es-ES_tradnl" sz="1800" dirty="0"/>
              <a:t>aumentan secreción Cl</a:t>
            </a:r>
            <a:r>
              <a:rPr lang="es-ES_tradnl" sz="1800" baseline="30000" dirty="0"/>
              <a:t>-</a:t>
            </a:r>
            <a:r>
              <a:rPr lang="es-ES_tradnl" sz="1800" dirty="0"/>
              <a:t> inhiben absorción </a:t>
            </a:r>
            <a:endParaRPr lang="es-ES_tradnl" sz="1800" dirty="0" smtClean="0"/>
          </a:p>
          <a:p>
            <a:pPr algn="l">
              <a:defRPr/>
            </a:pPr>
            <a:r>
              <a:rPr lang="es-ES_tradnl" sz="1800" dirty="0" err="1" smtClean="0"/>
              <a:t>Na</a:t>
            </a:r>
            <a:r>
              <a:rPr lang="es-ES_tradnl" sz="1800" baseline="30000" dirty="0"/>
              <a:t>+</a:t>
            </a:r>
            <a:r>
              <a:rPr lang="es-ES_tradnl" sz="1800" dirty="0"/>
              <a:t> y agua</a:t>
            </a:r>
            <a:endParaRPr lang="es-ES_tradnl" sz="1000" dirty="0"/>
          </a:p>
        </p:txBody>
      </p:sp>
      <p:pic>
        <p:nvPicPr>
          <p:cNvPr id="235523" name="Picture 3" descr="ulcerative-coliti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655126"/>
            <a:ext cx="2735263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2843213" y="1557338"/>
            <a:ext cx="3910012" cy="19827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/>
              <a:t>Defectos en la mucina del moco</a:t>
            </a:r>
          </a:p>
          <a:p>
            <a:pPr algn="l" eaLnBrk="1" hangingPunct="1"/>
            <a:r>
              <a:rPr lang="es-ES" sz="1600" dirty="0"/>
              <a:t>Tumor necrosis factor </a:t>
            </a:r>
            <a:r>
              <a:rPr lang="es-ES" sz="1600" dirty="0" err="1"/>
              <a:t>TNF</a:t>
            </a:r>
            <a:r>
              <a:rPr lang="es-ES" sz="1600" dirty="0" err="1">
                <a:latin typeface="Symbol" pitchFamily="18" charset="2"/>
              </a:rPr>
              <a:t>a</a:t>
            </a:r>
            <a:r>
              <a:rPr lang="es-ES" sz="1600" dirty="0"/>
              <a:t> </a:t>
            </a:r>
          </a:p>
          <a:p>
            <a:pPr algn="l" eaLnBrk="1" hangingPunct="1"/>
            <a:r>
              <a:rPr lang="es-ES" sz="1600" dirty="0" smtClean="0"/>
              <a:t> </a:t>
            </a:r>
            <a:r>
              <a:rPr lang="es-ES" sz="1600" dirty="0" err="1" smtClean="0"/>
              <a:t>Citokinas</a:t>
            </a:r>
            <a:r>
              <a:rPr lang="es-ES" sz="1600" dirty="0" smtClean="0"/>
              <a:t> (CK) </a:t>
            </a:r>
            <a:r>
              <a:rPr lang="es-ES" sz="1600" dirty="0"/>
              <a:t>crucial en la patogenia</a:t>
            </a:r>
          </a:p>
          <a:p>
            <a:pPr algn="l" eaLnBrk="1" hangingPunct="1"/>
            <a:endParaRPr lang="es-ES" sz="1600" dirty="0"/>
          </a:p>
          <a:p>
            <a:pPr algn="l" eaLnBrk="1" hangingPunct="1"/>
            <a:r>
              <a:rPr lang="es-ES" sz="1800" dirty="0"/>
              <a:t>Diarrea poco volumen</a:t>
            </a:r>
          </a:p>
          <a:p>
            <a:pPr algn="l" eaLnBrk="1" hangingPunct="1"/>
            <a:r>
              <a:rPr lang="es-ES" sz="1800" dirty="0"/>
              <a:t>Inflamatoria exudativa, </a:t>
            </a:r>
          </a:p>
          <a:p>
            <a:pPr algn="l" eaLnBrk="1" hangingPunct="1"/>
            <a:r>
              <a:rPr lang="es-ES" sz="1800" dirty="0"/>
              <a:t>Con moco y sangre</a:t>
            </a: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3209925" y="908050"/>
            <a:ext cx="2722563" cy="485775"/>
          </a:xfrm>
          <a:prstGeom prst="rect">
            <a:avLst/>
          </a:prstGeom>
          <a:solidFill>
            <a:srgbClr val="FFCC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INFLAMATORIA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514977" y="1268760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Diarrea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17631" y="404813"/>
            <a:ext cx="2186817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607059" y="836712"/>
            <a:ext cx="997389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68313" y="2084636"/>
            <a:ext cx="2148345" cy="335476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Osmótica</a:t>
            </a:r>
          </a:p>
          <a:p>
            <a:pPr algn="l" eaLnBrk="1" hangingPunct="1">
              <a:buFontTx/>
              <a:buChar char="•"/>
            </a:pPr>
            <a:endParaRPr lang="es-E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</a:p>
          <a:p>
            <a:pPr algn="l" eaLnBrk="1" hangingPunct="1">
              <a:buFontTx/>
              <a:buChar char="•"/>
            </a:pP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Infecciosa</a:t>
            </a:r>
          </a:p>
          <a:p>
            <a:pPr algn="l" eaLnBrk="1" hangingPunct="1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Inflamatoria</a:t>
            </a:r>
          </a:p>
          <a:p>
            <a:pPr algn="l" eaLnBrk="1" hangingPunct="1">
              <a:buFontTx/>
              <a:buChar char="•"/>
            </a:pP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Otras: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Alérgica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Endocrina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Mecánica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Psicógena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Drogas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2" grpId="0" animBg="1"/>
      <p:bldP spid="235524" grpId="0" animBg="1"/>
      <p:bldP spid="235526" grpId="0" animBg="1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3"/>
          <p:cNvSpPr txBox="1">
            <a:spLocks noChangeArrowheads="1"/>
          </p:cNvSpPr>
          <p:nvPr/>
        </p:nvSpPr>
        <p:spPr bwMode="auto">
          <a:xfrm>
            <a:off x="2501900" y="2632075"/>
            <a:ext cx="4140200" cy="30289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SzPct val="155000"/>
            </a:pPr>
            <a:endParaRPr lang="es-ES" sz="9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Autoinmune CK: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TNF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  <a:p>
            <a:pPr algn="l" eaLnBrk="1" hangingPunct="1">
              <a:buSzPct val="155000"/>
              <a:buFontTx/>
              <a:buChar char="•"/>
            </a:pPr>
            <a:endParaRPr lang="es-ES" sz="16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600" dirty="0"/>
              <a:t>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Daño en mucina del moco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16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600" dirty="0"/>
              <a:t>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del peristaltismo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SzPct val="155000"/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de movimientos en masa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16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600" dirty="0"/>
              <a:t>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Evacuaciones líquidas con moco,   </a:t>
            </a:r>
          </a:p>
          <a:p>
            <a:pPr algn="l" eaLnBrk="1" hangingPunct="1">
              <a:buSzPct val="155000"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sangre y pocas heces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900" dirty="0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2497853" y="1777766"/>
            <a:ext cx="4103688" cy="485775"/>
          </a:xfrm>
          <a:prstGeom prst="rect">
            <a:avLst/>
          </a:prstGeom>
          <a:solidFill>
            <a:srgbClr val="FFB9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Enf. Inflamatoria del colon</a:t>
            </a:r>
          </a:p>
        </p:txBody>
      </p:sp>
      <p:sp>
        <p:nvSpPr>
          <p:cNvPr id="115716" name="Rectangle 5"/>
          <p:cNvSpPr>
            <a:spLocks noChangeArrowheads="1"/>
          </p:cNvSpPr>
          <p:nvPr/>
        </p:nvSpPr>
        <p:spPr bwMode="auto">
          <a:xfrm>
            <a:off x="6877050" y="620713"/>
            <a:ext cx="1566863" cy="669925"/>
          </a:xfrm>
          <a:prstGeom prst="rect">
            <a:avLst/>
          </a:prstGeom>
          <a:solidFill>
            <a:srgbClr val="D3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Diarrea </a:t>
            </a:r>
          </a:p>
          <a:p>
            <a:r>
              <a:rPr lang="es-ES" sz="1800"/>
              <a:t>Inflamatoria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ChangeArrowheads="1"/>
          </p:cNvSpPr>
          <p:nvPr/>
        </p:nvSpPr>
        <p:spPr bwMode="auto">
          <a:xfrm>
            <a:off x="1547813" y="836613"/>
            <a:ext cx="2447925" cy="73025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Enf. Inflamatorias Intestino</a:t>
            </a:r>
          </a:p>
        </p:txBody>
      </p:sp>
      <p:pic>
        <p:nvPicPr>
          <p:cNvPr id="116739" name="Picture 3" descr="UC-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8" r="12834"/>
          <a:stretch>
            <a:fillRect/>
          </a:stretch>
        </p:blipFill>
        <p:spPr bwMode="auto">
          <a:xfrm>
            <a:off x="1187450" y="2133600"/>
            <a:ext cx="5240338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6499225" y="2613025"/>
            <a:ext cx="17383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Sólo afecta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la capa mucosa</a:t>
            </a:r>
          </a:p>
        </p:txBody>
      </p:sp>
      <p:sp>
        <p:nvSpPr>
          <p:cNvPr id="116741" name="Oval 5"/>
          <p:cNvSpPr>
            <a:spLocks noChangeArrowheads="1"/>
          </p:cNvSpPr>
          <p:nvPr/>
        </p:nvSpPr>
        <p:spPr bwMode="auto">
          <a:xfrm>
            <a:off x="1746250" y="4005263"/>
            <a:ext cx="647700" cy="360362"/>
          </a:xfrm>
          <a:prstGeom prst="ellipse">
            <a:avLst/>
          </a:prstGeom>
          <a:solidFill>
            <a:srgbClr val="F9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auto">
          <a:xfrm>
            <a:off x="1674813" y="4005263"/>
            <a:ext cx="9842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mucosas</a:t>
            </a:r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auto">
          <a:xfrm>
            <a:off x="3330575" y="4221163"/>
            <a:ext cx="863600" cy="287337"/>
          </a:xfrm>
          <a:prstGeom prst="rect">
            <a:avLst/>
          </a:prstGeom>
          <a:solidFill>
            <a:srgbClr val="F9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4410075" y="4076700"/>
            <a:ext cx="1008063" cy="504825"/>
          </a:xfrm>
          <a:prstGeom prst="rect">
            <a:avLst/>
          </a:prstGeom>
          <a:solidFill>
            <a:srgbClr val="F9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77" name="Text Box 9"/>
          <p:cNvSpPr txBox="1">
            <a:spLocks noChangeArrowheads="1"/>
          </p:cNvSpPr>
          <p:nvPr/>
        </p:nvSpPr>
        <p:spPr bwMode="auto">
          <a:xfrm>
            <a:off x="3402013" y="4076700"/>
            <a:ext cx="11304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Ausencia</a:t>
            </a:r>
          </a:p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mucosas</a:t>
            </a:r>
          </a:p>
        </p:txBody>
      </p:sp>
      <p:sp>
        <p:nvSpPr>
          <p:cNvPr id="237578" name="Text Box 10"/>
          <p:cNvSpPr txBox="1">
            <a:spLocks noChangeArrowheads="1"/>
          </p:cNvSpPr>
          <p:nvPr/>
        </p:nvSpPr>
        <p:spPr bwMode="auto">
          <a:xfrm>
            <a:off x="4410075" y="4149725"/>
            <a:ext cx="1721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Distorsión criptas</a:t>
            </a:r>
          </a:p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Abscesos</a:t>
            </a:r>
          </a:p>
        </p:txBody>
      </p:sp>
      <p:sp>
        <p:nvSpPr>
          <p:cNvPr id="237579" name="Text Box 11"/>
          <p:cNvSpPr txBox="1">
            <a:spLocks noChangeArrowheads="1"/>
          </p:cNvSpPr>
          <p:nvPr/>
        </p:nvSpPr>
        <p:spPr bwMode="auto">
          <a:xfrm>
            <a:off x="1746250" y="1693863"/>
            <a:ext cx="1519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Colon normal</a:t>
            </a:r>
          </a:p>
        </p:txBody>
      </p:sp>
      <p:sp>
        <p:nvSpPr>
          <p:cNvPr id="237580" name="Text Box 12"/>
          <p:cNvSpPr txBox="1">
            <a:spLocks noChangeArrowheads="1"/>
          </p:cNvSpPr>
          <p:nvPr/>
        </p:nvSpPr>
        <p:spPr bwMode="auto">
          <a:xfrm>
            <a:off x="4194175" y="1766888"/>
            <a:ext cx="1998663" cy="395287"/>
          </a:xfrm>
          <a:prstGeom prst="rect">
            <a:avLst/>
          </a:prstGeom>
          <a:solidFill>
            <a:srgbClr val="BDD3FF"/>
          </a:solidFill>
          <a:ln w="28575">
            <a:solidFill>
              <a:srgbClr val="E880A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Colitis ulcerativa</a:t>
            </a:r>
          </a:p>
        </p:txBody>
      </p:sp>
      <p:sp>
        <p:nvSpPr>
          <p:cNvPr id="237582" name="Text Box 14"/>
          <p:cNvSpPr txBox="1">
            <a:spLocks noChangeArrowheads="1"/>
          </p:cNvSpPr>
          <p:nvPr/>
        </p:nvSpPr>
        <p:spPr bwMode="auto">
          <a:xfrm>
            <a:off x="6416675" y="4951413"/>
            <a:ext cx="22415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/>
              <a:t>Diarrea Inflamatoria</a:t>
            </a:r>
          </a:p>
          <a:p>
            <a:pPr algn="l">
              <a:buFontTx/>
              <a:buChar char="•"/>
              <a:defRPr/>
            </a:pPr>
            <a:r>
              <a:rPr lang="es-ES_tradnl" sz="1600" b="1" dirty="0"/>
              <a:t> Poco volumen</a:t>
            </a:r>
          </a:p>
          <a:p>
            <a:pPr algn="l">
              <a:buFontTx/>
              <a:buChar char="•"/>
              <a:defRPr/>
            </a:pPr>
            <a:r>
              <a:rPr lang="es-ES_tradnl" sz="1600" b="1" dirty="0"/>
              <a:t> Moco </a:t>
            </a:r>
          </a:p>
          <a:p>
            <a:pPr algn="l">
              <a:buFontTx/>
              <a:buChar char="•"/>
              <a:defRPr/>
            </a:pPr>
            <a:r>
              <a:rPr lang="es-ES_tradnl" sz="1600" b="1" dirty="0"/>
              <a:t> sangre</a:t>
            </a:r>
          </a:p>
        </p:txBody>
      </p:sp>
      <p:sp>
        <p:nvSpPr>
          <p:cNvPr id="116751" name="Rectangle 16"/>
          <p:cNvSpPr>
            <a:spLocks noChangeArrowheads="1"/>
          </p:cNvSpPr>
          <p:nvPr/>
        </p:nvSpPr>
        <p:spPr bwMode="auto">
          <a:xfrm>
            <a:off x="7091363" y="1294606"/>
            <a:ext cx="1566862" cy="669925"/>
          </a:xfrm>
          <a:prstGeom prst="rect">
            <a:avLst/>
          </a:prstGeom>
          <a:solidFill>
            <a:srgbClr val="D3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Diarrea </a:t>
            </a:r>
          </a:p>
          <a:p>
            <a:r>
              <a:rPr lang="es-ES" sz="1800"/>
              <a:t>Inflamatoria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416675" y="404813"/>
            <a:ext cx="2186817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7607059" y="836712"/>
            <a:ext cx="997389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3" descr="colitis ulcerativa fulmina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6750"/>
            <a:ext cx="914400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596" name="Text Box 4"/>
          <p:cNvSpPr txBox="1">
            <a:spLocks noChangeArrowheads="1"/>
          </p:cNvSpPr>
          <p:nvPr/>
        </p:nvSpPr>
        <p:spPr bwMode="auto">
          <a:xfrm>
            <a:off x="250825" y="1604963"/>
            <a:ext cx="3768725" cy="396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Colitis inflamatoria fulminante</a:t>
            </a:r>
          </a:p>
        </p:txBody>
      </p:sp>
      <p:sp>
        <p:nvSpPr>
          <p:cNvPr id="117764" name="Rectangle 6"/>
          <p:cNvSpPr>
            <a:spLocks noChangeArrowheads="1"/>
          </p:cNvSpPr>
          <p:nvPr/>
        </p:nvSpPr>
        <p:spPr bwMode="auto">
          <a:xfrm>
            <a:off x="7092950" y="549275"/>
            <a:ext cx="1566863" cy="669925"/>
          </a:xfrm>
          <a:prstGeom prst="rect">
            <a:avLst/>
          </a:prstGeom>
          <a:solidFill>
            <a:srgbClr val="D3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Diarrea </a:t>
            </a:r>
          </a:p>
          <a:p>
            <a:r>
              <a:rPr lang="es-ES" sz="1800"/>
              <a:t>Inflamatoria</a:t>
            </a:r>
          </a:p>
        </p:txBody>
      </p:sp>
      <p:sp>
        <p:nvSpPr>
          <p:cNvPr id="117765" name="Text Box 7"/>
          <p:cNvSpPr txBox="1">
            <a:spLocks noChangeArrowheads="1"/>
          </p:cNvSpPr>
          <p:nvPr/>
        </p:nvSpPr>
        <p:spPr bwMode="auto">
          <a:xfrm>
            <a:off x="2878138" y="5686425"/>
            <a:ext cx="6038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/>
              <a:t>Swaminanth A., Feingold F. Fulminant ulcerative colitis. N Engl J Med 362; 7, 2010</a:t>
            </a:r>
          </a:p>
          <a:p>
            <a:pPr eaLnBrk="1" hangingPunct="1"/>
            <a:r>
              <a:rPr lang="es-ES" sz="1200"/>
              <a:t>http://www.nejm.org/doi/full/10.1056/NEJMicm0903348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Text Box 3"/>
          <p:cNvSpPr txBox="1">
            <a:spLocks noChangeArrowheads="1"/>
          </p:cNvSpPr>
          <p:nvPr/>
        </p:nvSpPr>
        <p:spPr bwMode="auto">
          <a:xfrm>
            <a:off x="323850" y="1557338"/>
            <a:ext cx="4391025" cy="455509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Otras:</a:t>
            </a:r>
          </a:p>
          <a:p>
            <a:pPr algn="l">
              <a:buFontTx/>
              <a:buChar char="•"/>
              <a:defRPr/>
            </a:pPr>
            <a:endParaRPr lang="es-E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dirty="0">
                <a:solidFill>
                  <a:srgbClr val="F27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Alérgica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Intolerancia comidas,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IgE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Endocrina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S. Carcinoide,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Vipidoma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Mecánica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Tumores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Psicógena: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tono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vagal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00964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Malabsorción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Esteatorrea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Drogas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Colinérgicos o  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parasimpaticomiméticos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44" name="Text Box 4"/>
          <p:cNvSpPr txBox="1">
            <a:spLocks noChangeArrowheads="1"/>
          </p:cNvSpPr>
          <p:nvPr/>
        </p:nvSpPr>
        <p:spPr bwMode="auto">
          <a:xfrm>
            <a:off x="468312" y="70896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8789" name="Picture 6" descr="720169-fig1polipo rectal"/>
          <p:cNvPicPr>
            <a:picLocks noChangeAspect="1" noChangeArrowheads="1"/>
          </p:cNvPicPr>
          <p:nvPr/>
        </p:nvPicPr>
        <p:blipFill>
          <a:blip r:embed="rId2">
            <a:lum bright="6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276475"/>
            <a:ext cx="4176713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14977" y="1268760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Diarrea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409112" y="404813"/>
            <a:ext cx="2186817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607059" y="836712"/>
            <a:ext cx="997389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Tránsito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4860032" y="2924944"/>
            <a:ext cx="2232248" cy="1872208"/>
          </a:xfrm>
          <a:prstGeom prst="ellipse">
            <a:avLst/>
          </a:prstGeom>
          <a:noFill/>
          <a:ln w="19050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40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 animBg="1"/>
      <p:bldP spid="8" grpId="0" animBg="1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5796136" y="940658"/>
            <a:ext cx="2781282" cy="400110"/>
          </a:xfrm>
          <a:prstGeom prst="rect">
            <a:avLst/>
          </a:prstGeom>
          <a:solidFill>
            <a:srgbClr val="B3FFB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Tratamiento racional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773522" y="1670534"/>
            <a:ext cx="2451100" cy="216058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endParaRPr lang="es-ES" sz="900" dirty="0"/>
          </a:p>
          <a:p>
            <a:pPr algn="l" eaLnBrk="1" hangingPunct="1">
              <a:buFontTx/>
              <a:buChar char="•"/>
            </a:pPr>
            <a:r>
              <a:rPr lang="es-ES" dirty="0"/>
              <a:t> Reponer pérdidas</a:t>
            </a:r>
          </a:p>
          <a:p>
            <a:pPr algn="l" eaLnBrk="1" hangingPunct="1">
              <a:buFontTx/>
              <a:buChar char="•"/>
            </a:pPr>
            <a:endParaRPr lang="es-ES" sz="1200" dirty="0"/>
          </a:p>
          <a:p>
            <a:pPr algn="l" eaLnBrk="1" hangingPunct="1">
              <a:buFontTx/>
              <a:buChar char="•"/>
            </a:pPr>
            <a:r>
              <a:rPr lang="es-ES" dirty="0"/>
              <a:t> Tratar la causa</a:t>
            </a:r>
          </a:p>
          <a:p>
            <a:pPr algn="l" eaLnBrk="1" hangingPunct="1">
              <a:buFontTx/>
              <a:buChar char="•"/>
            </a:pPr>
            <a:endParaRPr lang="es-ES" sz="1200" dirty="0"/>
          </a:p>
          <a:p>
            <a:pPr algn="l" eaLnBrk="1" hangingPunct="1">
              <a:buFontTx/>
              <a:buChar char="•"/>
            </a:pPr>
            <a:r>
              <a:rPr lang="es-ES" dirty="0"/>
              <a:t> Drogas</a:t>
            </a:r>
          </a:p>
          <a:p>
            <a:pPr algn="l" eaLnBrk="1" hangingPunct="1">
              <a:buFontTx/>
              <a:buChar char="•"/>
            </a:pPr>
            <a:endParaRPr lang="es-ES" sz="12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err="1"/>
              <a:t>Probióticos</a:t>
            </a:r>
            <a:r>
              <a:rPr lang="es-ES" dirty="0"/>
              <a:t> </a:t>
            </a:r>
          </a:p>
          <a:p>
            <a:pPr algn="l" eaLnBrk="1" hangingPunct="1">
              <a:buFontTx/>
              <a:buChar char="•"/>
            </a:pPr>
            <a:endParaRPr lang="es-ES" sz="900" dirty="0"/>
          </a:p>
        </p:txBody>
      </p:sp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779463" y="4149080"/>
            <a:ext cx="3360489" cy="126523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Drogas nuevas</a:t>
            </a:r>
          </a:p>
          <a:p>
            <a:pPr algn="l" eaLnBrk="1" hangingPunct="1"/>
            <a:endParaRPr lang="es-ES" sz="9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Bloqueadores de Canales de Cl</a:t>
            </a:r>
            <a:r>
              <a:rPr lang="es-ES" sz="16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algn="l" eaLnBrk="1" hangingPunct="1"/>
            <a:r>
              <a:rPr lang="es-ES" sz="16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Clofelemer</a:t>
            </a:r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ensayos clínicos en cólera en India</a:t>
            </a:r>
          </a:p>
        </p:txBody>
      </p:sp>
      <p:pic>
        <p:nvPicPr>
          <p:cNvPr id="241672" name="Picture 8" descr="imo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3" r="13026" b="10632"/>
          <a:stretch>
            <a:fillRect/>
          </a:stretch>
        </p:blipFill>
        <p:spPr bwMode="auto">
          <a:xfrm>
            <a:off x="7020272" y="1670534"/>
            <a:ext cx="1586671" cy="203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673" name="Picture 9" descr="Lomot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2" b="16803"/>
          <a:stretch>
            <a:fillRect/>
          </a:stretch>
        </p:blipFill>
        <p:spPr bwMode="auto">
          <a:xfrm>
            <a:off x="7186777" y="3673149"/>
            <a:ext cx="1559729" cy="125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1674" name="Text Box 10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1675" name="Text Box 11"/>
          <p:cNvSpPr txBox="1">
            <a:spLocks noChangeArrowheads="1"/>
          </p:cNvSpPr>
          <p:nvPr/>
        </p:nvSpPr>
        <p:spPr bwMode="auto">
          <a:xfrm>
            <a:off x="77946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1677" name="Text Box 13"/>
          <p:cNvSpPr txBox="1">
            <a:spLocks noChangeArrowheads="1"/>
          </p:cNvSpPr>
          <p:nvPr/>
        </p:nvSpPr>
        <p:spPr bwMode="auto">
          <a:xfrm>
            <a:off x="3428545" y="1670534"/>
            <a:ext cx="3449983" cy="227754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/>
              <a:t>Drogas uso común</a:t>
            </a:r>
          </a:p>
          <a:p>
            <a:pPr algn="l" eaLnBrk="1" hangingPunct="1"/>
            <a:endParaRPr lang="es-ES" sz="1000" dirty="0"/>
          </a:p>
          <a:p>
            <a:pPr algn="l" eaLnBrk="1" hangingPunct="1">
              <a:buClr>
                <a:srgbClr val="FF0066"/>
              </a:buClr>
              <a:buFontTx/>
              <a:buChar char="•"/>
            </a:pPr>
            <a:r>
              <a:rPr lang="es-ES" sz="1600" dirty="0"/>
              <a:t> Simpaticomiméticos</a:t>
            </a:r>
          </a:p>
          <a:p>
            <a:pPr algn="l" eaLnBrk="1" hangingPunct="1"/>
            <a:endParaRPr lang="es-ES" sz="1000" dirty="0"/>
          </a:p>
          <a:p>
            <a:pPr algn="l" eaLnBrk="1" hangingPunct="1">
              <a:buClr>
                <a:srgbClr val="FF0066"/>
              </a:buClr>
              <a:buFontTx/>
              <a:buChar char="•"/>
            </a:pPr>
            <a:r>
              <a:rPr lang="es-ES" sz="1600" dirty="0"/>
              <a:t> </a:t>
            </a:r>
            <a:r>
              <a:rPr lang="es-ES" sz="1600" dirty="0" err="1"/>
              <a:t>Loperamida</a:t>
            </a:r>
            <a:r>
              <a:rPr lang="es-ES" sz="1600" dirty="0"/>
              <a:t> </a:t>
            </a:r>
            <a:r>
              <a:rPr lang="es-ES" sz="1600" i="1" dirty="0" err="1"/>
              <a:t>Imodium</a:t>
            </a:r>
            <a:r>
              <a:rPr lang="es-ES" sz="1600" dirty="0"/>
              <a:t> </a:t>
            </a:r>
          </a:p>
          <a:p>
            <a:pPr algn="l" eaLnBrk="1" hangingPunct="1"/>
            <a:r>
              <a:rPr lang="es-ES" sz="1600" dirty="0"/>
              <a:t>  Agonista </a:t>
            </a:r>
            <a:r>
              <a:rPr lang="es-ES" sz="1600" b="1" dirty="0"/>
              <a:t>opioide</a:t>
            </a:r>
            <a:r>
              <a:rPr lang="es-ES" sz="1600" dirty="0"/>
              <a:t> inhibe motilidad</a:t>
            </a:r>
          </a:p>
          <a:p>
            <a:pPr algn="l" eaLnBrk="1" hangingPunct="1"/>
            <a:r>
              <a:rPr lang="es-ES" sz="1600" dirty="0"/>
              <a:t>  Diarrea del viajero</a:t>
            </a:r>
          </a:p>
          <a:p>
            <a:pPr algn="l" eaLnBrk="1" hangingPunct="1"/>
            <a:endParaRPr lang="es-ES" sz="1000" dirty="0"/>
          </a:p>
          <a:p>
            <a:pPr algn="l" eaLnBrk="1" hangingPunct="1">
              <a:buClr>
                <a:srgbClr val="FF0066"/>
              </a:buClr>
              <a:buFontTx/>
              <a:buChar char="•"/>
            </a:pPr>
            <a:r>
              <a:rPr lang="es-ES" sz="1600" dirty="0"/>
              <a:t> </a:t>
            </a:r>
            <a:r>
              <a:rPr lang="es-ES" sz="1600" dirty="0" err="1"/>
              <a:t>Defenoxilato</a:t>
            </a:r>
            <a:r>
              <a:rPr lang="es-ES" sz="1600" dirty="0"/>
              <a:t> – </a:t>
            </a:r>
            <a:r>
              <a:rPr lang="es-ES" sz="1600" b="1" dirty="0"/>
              <a:t>atropina</a:t>
            </a:r>
            <a:r>
              <a:rPr lang="es-ES" sz="1600" dirty="0"/>
              <a:t> </a:t>
            </a:r>
            <a:r>
              <a:rPr lang="es-ES" sz="1600" i="1" dirty="0" err="1"/>
              <a:t>Lomotil</a:t>
            </a:r>
            <a:endParaRPr lang="es-ES" sz="1600" i="1" dirty="0"/>
          </a:p>
          <a:p>
            <a:pPr algn="l" eaLnBrk="1" hangingPunct="1"/>
            <a:r>
              <a:rPr lang="es-ES" sz="1600" dirty="0"/>
              <a:t>  Inhibe motilidad</a:t>
            </a:r>
          </a:p>
        </p:txBody>
      </p:sp>
      <p:sp>
        <p:nvSpPr>
          <p:cNvPr id="119819" name="Rectangle 14"/>
          <p:cNvSpPr>
            <a:spLocks noChangeArrowheads="1"/>
          </p:cNvSpPr>
          <p:nvPr/>
        </p:nvSpPr>
        <p:spPr bwMode="auto">
          <a:xfrm rot="10800000" flipV="1">
            <a:off x="708025" y="5434417"/>
            <a:ext cx="47210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900" b="1" dirty="0"/>
              <a:t>http://www.drugs.com/clinical_trials/crofelemer-first-class-anti-diarrheal-agent-positive-clinical-results-discussed-13th-annual-us-6990.html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9512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7514977" y="457140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Diarrea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479191" y="4925714"/>
            <a:ext cx="327044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¡¡</a:t>
            </a:r>
            <a:r>
              <a:rPr lang="es-VE" dirty="0" err="1" smtClean="0"/>
              <a:t>Transplante</a:t>
            </a:r>
            <a:r>
              <a:rPr lang="es-VE" dirty="0" smtClean="0"/>
              <a:t> fecal !!</a:t>
            </a:r>
          </a:p>
          <a:p>
            <a:r>
              <a:rPr lang="es-VE" dirty="0" smtClean="0"/>
              <a:t>Heces de sanos por </a:t>
            </a:r>
            <a:r>
              <a:rPr lang="es-VE" dirty="0" smtClean="0"/>
              <a:t>vía </a:t>
            </a:r>
          </a:p>
          <a:p>
            <a:r>
              <a:rPr lang="es-VE" dirty="0" smtClean="0"/>
              <a:t>endoscópica  </a:t>
            </a:r>
            <a:r>
              <a:rPr lang="es-VE" dirty="0" smtClean="0"/>
              <a:t>o vía </a:t>
            </a:r>
            <a:r>
              <a:rPr lang="es-VE" dirty="0" smtClean="0"/>
              <a:t>oral en </a:t>
            </a:r>
          </a:p>
          <a:p>
            <a:r>
              <a:rPr lang="es-VE" dirty="0" smtClean="0"/>
              <a:t>infección </a:t>
            </a:r>
            <a:r>
              <a:rPr lang="es-VE" dirty="0" smtClean="0"/>
              <a:t>por </a:t>
            </a:r>
            <a:r>
              <a:rPr lang="es-VE" i="1" dirty="0" smtClean="0"/>
              <a:t>C. </a:t>
            </a:r>
            <a:r>
              <a:rPr lang="es-VE" i="1" dirty="0" err="1" smtClean="0"/>
              <a:t>difficile</a:t>
            </a:r>
            <a:endParaRPr lang="es-VE" i="1" dirty="0" smtClean="0"/>
          </a:p>
          <a:p>
            <a:r>
              <a:rPr lang="es-VE" i="1" dirty="0" smtClean="0"/>
              <a:t>2014</a:t>
            </a:r>
            <a:endParaRPr lang="es-VE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70" grpId="0" animBg="1"/>
      <p:bldP spid="241671" grpId="0" animBg="1"/>
      <p:bldP spid="241677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1" t="16304" r="15168"/>
          <a:stretch/>
        </p:blipFill>
        <p:spPr bwMode="auto">
          <a:xfrm>
            <a:off x="3656012" y="1628775"/>
            <a:ext cx="3344395" cy="457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19138" y="593725"/>
            <a:ext cx="79930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736600"/>
            <a:ext cx="413861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106363" y="1096963"/>
            <a:ext cx="31670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3925888" y="1052513"/>
            <a:ext cx="8651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2268538" y="3179763"/>
            <a:ext cx="1387475" cy="64135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Colon </a:t>
            </a:r>
          </a:p>
          <a:p>
            <a:pPr eaLnBrk="1" hangingPunct="1"/>
            <a:r>
              <a:rPr lang="es-ES" sz="1800"/>
              <a:t>ascendente</a:t>
            </a:r>
          </a:p>
        </p:txBody>
      </p:sp>
      <p:sp>
        <p:nvSpPr>
          <p:cNvPr id="12297" name="Rectangle 17"/>
          <p:cNvSpPr>
            <a:spLocks noChangeArrowheads="1"/>
          </p:cNvSpPr>
          <p:nvPr/>
        </p:nvSpPr>
        <p:spPr bwMode="auto">
          <a:xfrm>
            <a:off x="4787900" y="4049713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8" name="Rectangle 20"/>
          <p:cNvSpPr>
            <a:spLocks noChangeArrowheads="1"/>
          </p:cNvSpPr>
          <p:nvPr/>
        </p:nvSpPr>
        <p:spPr bwMode="auto">
          <a:xfrm>
            <a:off x="3563938" y="1960563"/>
            <a:ext cx="2159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9" name="Rectangle 21"/>
          <p:cNvSpPr>
            <a:spLocks noChangeArrowheads="1"/>
          </p:cNvSpPr>
          <p:nvPr/>
        </p:nvSpPr>
        <p:spPr bwMode="auto">
          <a:xfrm>
            <a:off x="3779838" y="1528763"/>
            <a:ext cx="2873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0" name="Rectangle 22"/>
          <p:cNvSpPr>
            <a:spLocks noChangeArrowheads="1"/>
          </p:cNvSpPr>
          <p:nvPr/>
        </p:nvSpPr>
        <p:spPr bwMode="auto">
          <a:xfrm>
            <a:off x="3348038" y="1268413"/>
            <a:ext cx="71913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 flipH="1">
            <a:off x="4230451" y="1374775"/>
            <a:ext cx="3005845" cy="5248275"/>
          </a:xfrm>
          <a:prstGeom prst="line">
            <a:avLst/>
          </a:prstGeom>
          <a:noFill/>
          <a:ln w="57150">
            <a:solidFill>
              <a:srgbClr val="3333FF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02" name="Text Box 25"/>
          <p:cNvSpPr txBox="1">
            <a:spLocks noChangeArrowheads="1"/>
          </p:cNvSpPr>
          <p:nvPr/>
        </p:nvSpPr>
        <p:spPr bwMode="auto">
          <a:xfrm>
            <a:off x="6910015" y="3437075"/>
            <a:ext cx="1622425" cy="396875"/>
          </a:xfrm>
          <a:prstGeom prst="rect">
            <a:avLst/>
          </a:prstGeom>
          <a:solidFill>
            <a:srgbClr val="DEF1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/>
              <a:t>1.3 m largo</a:t>
            </a:r>
          </a:p>
        </p:txBody>
      </p:sp>
      <p:sp>
        <p:nvSpPr>
          <p:cNvPr id="12303" name="Rectangle 29"/>
          <p:cNvSpPr>
            <a:spLocks noChangeArrowheads="1"/>
          </p:cNvSpPr>
          <p:nvPr/>
        </p:nvSpPr>
        <p:spPr bwMode="auto">
          <a:xfrm>
            <a:off x="3348038" y="4697413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6" name="Text Box 30"/>
          <p:cNvSpPr txBox="1">
            <a:spLocks noChangeArrowheads="1"/>
          </p:cNvSpPr>
          <p:nvPr/>
        </p:nvSpPr>
        <p:spPr bwMode="auto">
          <a:xfrm>
            <a:off x="611188" y="908050"/>
            <a:ext cx="2909887" cy="466725"/>
          </a:xfrm>
          <a:prstGeom prst="rect">
            <a:avLst/>
          </a:prstGeom>
          <a:solidFill>
            <a:srgbClr val="9DCE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¿Qué ocurre aquí?</a:t>
            </a: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2987675" y="1628775"/>
            <a:ext cx="1087438" cy="64135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Flexura </a:t>
            </a:r>
          </a:p>
          <a:p>
            <a:pPr eaLnBrk="1" hangingPunct="1"/>
            <a:r>
              <a:rPr lang="es-ES" sz="1800" dirty="0"/>
              <a:t>hepática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4787900" y="4044950"/>
            <a:ext cx="679450" cy="581025"/>
          </a:xfrm>
          <a:prstGeom prst="rect">
            <a:avLst/>
          </a:prstGeom>
          <a:solidFill>
            <a:srgbClr val="DEF1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Í</a:t>
            </a:r>
            <a:r>
              <a:rPr lang="es-ES" sz="1600" b="1" dirty="0" smtClean="0"/>
              <a:t>leon</a:t>
            </a:r>
            <a:endParaRPr lang="es-ES" sz="1600" b="1" dirty="0"/>
          </a:p>
          <a:p>
            <a:pPr algn="l" eaLnBrk="1" hangingPunct="1"/>
            <a:r>
              <a:rPr lang="es-ES" sz="1400" b="1" dirty="0"/>
              <a:t>1.5</a:t>
            </a:r>
            <a:r>
              <a:rPr lang="es-ES" sz="1600" b="1" dirty="0"/>
              <a:t> L</a:t>
            </a:r>
          </a:p>
        </p:txBody>
      </p:sp>
      <p:sp>
        <p:nvSpPr>
          <p:cNvPr id="12307" name="Line 27"/>
          <p:cNvSpPr>
            <a:spLocks noChangeShapeType="1"/>
          </p:cNvSpPr>
          <p:nvPr/>
        </p:nvSpPr>
        <p:spPr bwMode="auto">
          <a:xfrm flipH="1">
            <a:off x="4391025" y="4552950"/>
            <a:ext cx="612775" cy="144463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08" name="Rectangle 32"/>
          <p:cNvSpPr>
            <a:spLocks noChangeArrowheads="1"/>
          </p:cNvSpPr>
          <p:nvPr/>
        </p:nvSpPr>
        <p:spPr bwMode="auto">
          <a:xfrm>
            <a:off x="3275013" y="4986338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3243263" y="5018882"/>
            <a:ext cx="752475" cy="366712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/>
              <a:t>Ciego</a:t>
            </a:r>
          </a:p>
        </p:txBody>
      </p:sp>
      <p:sp>
        <p:nvSpPr>
          <p:cNvPr id="12310" name="Rectangle 34"/>
          <p:cNvSpPr>
            <a:spLocks noChangeArrowheads="1"/>
          </p:cNvSpPr>
          <p:nvPr/>
        </p:nvSpPr>
        <p:spPr bwMode="auto">
          <a:xfrm>
            <a:off x="3492500" y="5445125"/>
            <a:ext cx="7921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2" name="Text Box 16"/>
          <p:cNvSpPr txBox="1">
            <a:spLocks noChangeArrowheads="1"/>
          </p:cNvSpPr>
          <p:nvPr/>
        </p:nvSpPr>
        <p:spPr bwMode="auto">
          <a:xfrm>
            <a:off x="3608387" y="5453817"/>
            <a:ext cx="917575" cy="30480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400" b="1"/>
              <a:t>apéndice</a:t>
            </a:r>
          </a:p>
        </p:txBody>
      </p:sp>
      <p:sp>
        <p:nvSpPr>
          <p:cNvPr id="101415" name="Text Box 39"/>
          <p:cNvSpPr txBox="1">
            <a:spLocks noChangeArrowheads="1"/>
          </p:cNvSpPr>
          <p:nvPr/>
        </p:nvSpPr>
        <p:spPr bwMode="auto">
          <a:xfrm>
            <a:off x="668338" y="2443163"/>
            <a:ext cx="2422525" cy="528637"/>
          </a:xfrm>
          <a:prstGeom prst="rect">
            <a:avLst/>
          </a:prstGeom>
          <a:solidFill>
            <a:srgbClr val="7FDF7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/>
              <a:t>ABSORCIÓN</a:t>
            </a:r>
          </a:p>
        </p:txBody>
      </p:sp>
      <p:sp>
        <p:nvSpPr>
          <p:cNvPr id="101416" name="Text Box 40"/>
          <p:cNvSpPr txBox="1">
            <a:spLocks noChangeArrowheads="1"/>
          </p:cNvSpPr>
          <p:nvPr/>
        </p:nvSpPr>
        <p:spPr bwMode="auto">
          <a:xfrm>
            <a:off x="5076825" y="1989138"/>
            <a:ext cx="1439863" cy="366712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s-ES" sz="1800"/>
              <a:t>Transverso</a:t>
            </a:r>
          </a:p>
        </p:txBody>
      </p:sp>
      <p:sp>
        <p:nvSpPr>
          <p:cNvPr id="101418" name="Text Box 42"/>
          <p:cNvSpPr txBox="1">
            <a:spLocks noChangeArrowheads="1"/>
          </p:cNvSpPr>
          <p:nvPr/>
        </p:nvSpPr>
        <p:spPr bwMode="auto">
          <a:xfrm>
            <a:off x="7164288" y="548382"/>
            <a:ext cx="136815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COLON</a:t>
            </a:r>
          </a:p>
        </p:txBody>
      </p:sp>
      <p:sp>
        <p:nvSpPr>
          <p:cNvPr id="29" name="Rectangle 37"/>
          <p:cNvSpPr>
            <a:spLocks noChangeArrowheads="1"/>
          </p:cNvSpPr>
          <p:nvPr/>
        </p:nvSpPr>
        <p:spPr bwMode="auto">
          <a:xfrm>
            <a:off x="7521975" y="980728"/>
            <a:ext cx="98937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Función</a:t>
            </a:r>
            <a:endParaRPr lang="es-ES" sz="1800" dirty="0"/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2596356" y="4271963"/>
            <a:ext cx="1111250" cy="64135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/>
              <a:t>Válvula </a:t>
            </a:r>
          </a:p>
          <a:p>
            <a:pPr algn="l" eaLnBrk="1" hangingPunct="1"/>
            <a:r>
              <a:rPr lang="es-ES" sz="1800" dirty="0"/>
              <a:t>ileocecal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00" grpId="0" animBg="1"/>
      <p:bldP spid="101406" grpId="0" animBg="1"/>
      <p:bldP spid="101406" grpId="1" animBg="1"/>
      <p:bldP spid="101415" grpId="0" animBg="1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ChangeArrowheads="1"/>
          </p:cNvSpPr>
          <p:nvPr/>
        </p:nvSpPr>
        <p:spPr bwMode="auto">
          <a:xfrm>
            <a:off x="3987800" y="836489"/>
            <a:ext cx="2879725" cy="9366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_tradnl" dirty="0"/>
          </a:p>
        </p:txBody>
      </p:sp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7853540" y="748586"/>
            <a:ext cx="96693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Otras </a:t>
            </a:r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5002213" y="1989014"/>
            <a:ext cx="1009650" cy="288925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3" name="Rectangle 5"/>
          <p:cNvSpPr>
            <a:spLocks noChangeArrowheads="1"/>
          </p:cNvSpPr>
          <p:nvPr/>
        </p:nvSpPr>
        <p:spPr bwMode="auto">
          <a:xfrm>
            <a:off x="4102100" y="2709739"/>
            <a:ext cx="2808288" cy="360362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2762250" y="4294064"/>
            <a:ext cx="3105150" cy="358775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5" name="Rectangle 7"/>
          <p:cNvSpPr>
            <a:spLocks noChangeArrowheads="1"/>
          </p:cNvSpPr>
          <p:nvPr/>
        </p:nvSpPr>
        <p:spPr bwMode="auto">
          <a:xfrm>
            <a:off x="6218238" y="4294064"/>
            <a:ext cx="2025650" cy="358775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</p:txBody>
      </p:sp>
      <p:sp>
        <p:nvSpPr>
          <p:cNvPr id="247816" name="Rectangle 8"/>
          <p:cNvSpPr>
            <a:spLocks noChangeArrowheads="1"/>
          </p:cNvSpPr>
          <p:nvPr/>
        </p:nvSpPr>
        <p:spPr bwMode="auto">
          <a:xfrm>
            <a:off x="3059113" y="3573339"/>
            <a:ext cx="2016125" cy="287337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7" name="Rectangle 9"/>
          <p:cNvSpPr>
            <a:spLocks noChangeArrowheads="1"/>
          </p:cNvSpPr>
          <p:nvPr/>
        </p:nvSpPr>
        <p:spPr bwMode="auto">
          <a:xfrm>
            <a:off x="5435600" y="3501901"/>
            <a:ext cx="2520950" cy="431800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8" name="Text Box 10"/>
          <p:cNvSpPr txBox="1">
            <a:spLocks noChangeArrowheads="1"/>
          </p:cNvSpPr>
          <p:nvPr/>
        </p:nvSpPr>
        <p:spPr bwMode="auto">
          <a:xfrm>
            <a:off x="2892425" y="909514"/>
            <a:ext cx="508952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SÍNDROME ASA CIEGA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1600" dirty="0"/>
              <a:t>Bolsas de Intestino Delgado</a:t>
            </a:r>
          </a:p>
          <a:p>
            <a:pPr>
              <a:defRPr/>
            </a:pPr>
            <a:r>
              <a:rPr lang="es-ES" sz="1600" dirty="0"/>
              <a:t>(</a:t>
            </a:r>
            <a:r>
              <a:rPr lang="es-ES" sz="1600" dirty="0" err="1"/>
              <a:t>postcirugía</a:t>
            </a:r>
            <a:r>
              <a:rPr lang="es-ES" sz="1600" dirty="0"/>
              <a:t>)</a:t>
            </a:r>
          </a:p>
          <a:p>
            <a:pPr>
              <a:defRPr/>
            </a:pP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Estasis</a:t>
            </a:r>
          </a:p>
          <a:p>
            <a:pPr>
              <a:defRPr/>
            </a:pP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Proliferación bacteriana</a:t>
            </a:r>
          </a:p>
          <a:p>
            <a:pPr>
              <a:defRPr/>
            </a:pP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Consumo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B12            Consumo Sales Biliares</a:t>
            </a: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Anemia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megaloblástica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           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Esteatorrea</a:t>
            </a: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7819" name="Line 11"/>
          <p:cNvSpPr>
            <a:spLocks noChangeShapeType="1"/>
          </p:cNvSpPr>
          <p:nvPr/>
        </p:nvSpPr>
        <p:spPr bwMode="auto">
          <a:xfrm>
            <a:off x="5507038" y="2277939"/>
            <a:ext cx="0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0" name="Line 12"/>
          <p:cNvSpPr>
            <a:spLocks noChangeShapeType="1"/>
          </p:cNvSpPr>
          <p:nvPr/>
        </p:nvSpPr>
        <p:spPr bwMode="auto">
          <a:xfrm flipH="1">
            <a:off x="4427538" y="3141539"/>
            <a:ext cx="720725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1" name="Line 13"/>
          <p:cNvSpPr>
            <a:spLocks noChangeShapeType="1"/>
          </p:cNvSpPr>
          <p:nvPr/>
        </p:nvSpPr>
        <p:spPr bwMode="auto">
          <a:xfrm>
            <a:off x="5938838" y="3141539"/>
            <a:ext cx="574675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2" name="Line 14"/>
          <p:cNvSpPr>
            <a:spLocks noChangeShapeType="1"/>
          </p:cNvSpPr>
          <p:nvPr/>
        </p:nvSpPr>
        <p:spPr bwMode="auto">
          <a:xfrm>
            <a:off x="3851275" y="3862264"/>
            <a:ext cx="0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3" name="Line 15"/>
          <p:cNvSpPr>
            <a:spLocks noChangeShapeType="1"/>
          </p:cNvSpPr>
          <p:nvPr/>
        </p:nvSpPr>
        <p:spPr bwMode="auto">
          <a:xfrm>
            <a:off x="7162800" y="3933701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4" name="Line 16"/>
          <p:cNvSpPr>
            <a:spLocks noChangeShapeType="1"/>
          </p:cNvSpPr>
          <p:nvPr/>
        </p:nvSpPr>
        <p:spPr bwMode="auto">
          <a:xfrm>
            <a:off x="5507038" y="1773114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247825" name="Picture 17" descr="By_Pass_Yeyuno_Ile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476126"/>
            <a:ext cx="2133600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826" name="Text Box 18"/>
          <p:cNvSpPr txBox="1">
            <a:spLocks noChangeArrowheads="1"/>
          </p:cNvSpPr>
          <p:nvPr/>
        </p:nvSpPr>
        <p:spPr bwMode="auto">
          <a:xfrm>
            <a:off x="723870" y="4794097"/>
            <a:ext cx="6186518" cy="158504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Test </a:t>
            </a:r>
            <a:r>
              <a:rPr lang="es-ES_tradnl" sz="18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Lactulosa</a:t>
            </a: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- 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Medición H</a:t>
            </a:r>
            <a:r>
              <a:rPr lang="es-ES_tradnl" sz="1600" baseline="-25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aliento </a:t>
            </a:r>
          </a:p>
          <a:p>
            <a:pPr algn="l">
              <a:defRPr/>
            </a:pPr>
            <a:endParaRPr lang="es-ES_tradnl" sz="9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4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Sobrecrecimiento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bacteriano anaeróbico en I. delgado fermenta azúcares no absorbibles y se produce gas que es absorbido y expelido por pulmones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600" b="1" dirty="0"/>
              <a:t>Normal:</a:t>
            </a:r>
            <a:r>
              <a:rPr lang="es-ES_tradnl" sz="1600" dirty="0"/>
              <a:t> &gt; 2h tiempo </a:t>
            </a:r>
            <a:r>
              <a:rPr lang="es-ES_tradnl" sz="1600" dirty="0" smtClean="0"/>
              <a:t>boca-colon</a:t>
            </a:r>
            <a:r>
              <a:rPr lang="es-ES_tradnl" sz="1600" dirty="0"/>
              <a:t> </a:t>
            </a:r>
            <a:r>
              <a:rPr lang="es-ES_tradnl" sz="1600" dirty="0" smtClean="0"/>
              <a:t> </a:t>
            </a:r>
            <a:r>
              <a:rPr lang="es-ES_tradnl" sz="1600" b="1" dirty="0" smtClean="0"/>
              <a:t>Crecimiento bacteriano</a:t>
            </a:r>
            <a:r>
              <a:rPr lang="es-ES_tradnl" sz="1600" dirty="0" smtClean="0"/>
              <a:t>: </a:t>
            </a:r>
            <a:r>
              <a:rPr lang="es-ES_tradnl" sz="1600" dirty="0"/>
              <a:t>&lt; 2h</a:t>
            </a:r>
          </a:p>
        </p:txBody>
      </p:sp>
      <p:sp>
        <p:nvSpPr>
          <p:cNvPr id="247828" name="Freeform 20"/>
          <p:cNvSpPr>
            <a:spLocks/>
          </p:cNvSpPr>
          <p:nvPr/>
        </p:nvSpPr>
        <p:spPr bwMode="auto">
          <a:xfrm>
            <a:off x="1476375" y="2708151"/>
            <a:ext cx="431800" cy="792163"/>
          </a:xfrm>
          <a:custGeom>
            <a:avLst/>
            <a:gdLst>
              <a:gd name="T0" fmla="*/ 586324654 w 318"/>
              <a:gd name="T1" fmla="*/ 0 h 499"/>
              <a:gd name="T2" fmla="*/ 418540481 w 318"/>
              <a:gd name="T3" fmla="*/ 456149363 h 499"/>
              <a:gd name="T4" fmla="*/ 501509901 w 318"/>
              <a:gd name="T5" fmla="*/ 914818090 h 499"/>
              <a:gd name="T6" fmla="*/ 418540481 w 318"/>
              <a:gd name="T7" fmla="*/ 1028224399 h 499"/>
              <a:gd name="T8" fmla="*/ 0 w 318"/>
              <a:gd name="T9" fmla="*/ 1257559556 h 4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8" h="499">
                <a:moveTo>
                  <a:pt x="318" y="0"/>
                </a:moveTo>
                <a:cubicBezTo>
                  <a:pt x="276" y="60"/>
                  <a:pt x="235" y="121"/>
                  <a:pt x="227" y="181"/>
                </a:cubicBezTo>
                <a:cubicBezTo>
                  <a:pt x="219" y="241"/>
                  <a:pt x="272" y="325"/>
                  <a:pt x="272" y="363"/>
                </a:cubicBezTo>
                <a:cubicBezTo>
                  <a:pt x="272" y="401"/>
                  <a:pt x="272" y="385"/>
                  <a:pt x="227" y="408"/>
                </a:cubicBezTo>
                <a:cubicBezTo>
                  <a:pt x="182" y="431"/>
                  <a:pt x="91" y="465"/>
                  <a:pt x="0" y="499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9" name="Oval 21"/>
          <p:cNvSpPr>
            <a:spLocks noChangeArrowheads="1"/>
          </p:cNvSpPr>
          <p:nvPr/>
        </p:nvSpPr>
        <p:spPr bwMode="auto">
          <a:xfrm>
            <a:off x="1746250" y="1881064"/>
            <a:ext cx="1512888" cy="93503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633655" y="306849"/>
            <a:ext cx="2186817" cy="338554"/>
          </a:xfrm>
          <a:prstGeom prst="rect">
            <a:avLst/>
          </a:prstGeom>
          <a:solidFill>
            <a:srgbClr val="62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VI. ALTERACIONES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9605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47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7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7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7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7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7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47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7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47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7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7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47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0" grpId="0" animBg="1"/>
      <p:bldP spid="247812" grpId="0" animBg="1"/>
      <p:bldP spid="247813" grpId="0" animBg="1"/>
      <p:bldP spid="247814" grpId="0" animBg="1"/>
      <p:bldP spid="247815" grpId="0" animBg="1"/>
      <p:bldP spid="247816" grpId="0" animBg="1"/>
      <p:bldP spid="247817" grpId="0" animBg="1"/>
      <p:bldP spid="247819" grpId="0" animBg="1"/>
      <p:bldP spid="247820" grpId="0" animBg="1"/>
      <p:bldP spid="247821" grpId="0" animBg="1"/>
      <p:bldP spid="247822" grpId="0" animBg="1"/>
      <p:bldP spid="247823" grpId="0" animBg="1"/>
      <p:bldP spid="247824" grpId="0" animBg="1"/>
      <p:bldP spid="247826" grpId="0" animBg="1"/>
      <p:bldP spid="247828" grpId="0" animBg="1"/>
      <p:bldP spid="247829" grpId="0" animBg="1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5" name="Text Box 3"/>
          <p:cNvSpPr txBox="1">
            <a:spLocks noChangeArrowheads="1"/>
          </p:cNvSpPr>
          <p:nvPr/>
        </p:nvSpPr>
        <p:spPr bwMode="auto">
          <a:xfrm>
            <a:off x="6443663" y="549275"/>
            <a:ext cx="1943100" cy="425450"/>
          </a:xfrm>
          <a:prstGeom prst="rect">
            <a:avLst/>
          </a:prstGeom>
          <a:solidFill>
            <a:srgbClr val="D3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COLECTOMIA</a:t>
            </a:r>
          </a:p>
        </p:txBody>
      </p:sp>
      <p:sp>
        <p:nvSpPr>
          <p:cNvPr id="248836" name="Text Box 4"/>
          <p:cNvSpPr txBox="1">
            <a:spLocks noChangeArrowheads="1"/>
          </p:cNvSpPr>
          <p:nvPr/>
        </p:nvSpPr>
        <p:spPr bwMode="auto">
          <a:xfrm>
            <a:off x="4572000" y="1117600"/>
            <a:ext cx="3743325" cy="1938992"/>
          </a:xfrm>
          <a:prstGeom prst="rect">
            <a:avLst/>
          </a:prstGeom>
          <a:solidFill>
            <a:srgbClr val="FFE1E1"/>
          </a:solidFill>
          <a:ln w="28575">
            <a:solidFill>
              <a:srgbClr val="FF99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/>
              <a:t>El colon NO es esencial para </a:t>
            </a:r>
            <a:r>
              <a:rPr lang="es-ES" sz="2400" dirty="0" smtClean="0"/>
              <a:t>la vida. </a:t>
            </a:r>
          </a:p>
          <a:p>
            <a:pPr algn="l" eaLnBrk="1" hangingPunct="1"/>
            <a:r>
              <a:rPr lang="es-ES" sz="2400" dirty="0"/>
              <a:t>C</a:t>
            </a:r>
            <a:r>
              <a:rPr lang="es-ES" sz="2400" dirty="0" smtClean="0"/>
              <a:t>on </a:t>
            </a:r>
            <a:r>
              <a:rPr lang="es-ES" sz="2400" dirty="0"/>
              <a:t>aporte balanceado y hábitos, se puede llevar una vida normal</a:t>
            </a:r>
          </a:p>
        </p:txBody>
      </p:sp>
      <p:pic>
        <p:nvPicPr>
          <p:cNvPr id="248837" name="Picture 5" descr="shared_2290_NH-22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05263"/>
            <a:ext cx="3455987" cy="251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8" name="Picture 6" descr="colectomia 3"/>
          <p:cNvPicPr>
            <a:picLocks noChangeAspect="1" noChangeArrowheads="1"/>
          </p:cNvPicPr>
          <p:nvPr/>
        </p:nvPicPr>
        <p:blipFill>
          <a:blip r:embed="rId3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3600450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9" name="Picture 7" descr="colectomia 4"/>
          <p:cNvPicPr>
            <a:picLocks noChangeAspect="1" noChangeArrowheads="1"/>
          </p:cNvPicPr>
          <p:nvPr/>
        </p:nvPicPr>
        <p:blipFill>
          <a:blip r:embed="rId4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789363"/>
            <a:ext cx="35274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3" name="Rectangle 8"/>
          <p:cNvSpPr>
            <a:spLocks noChangeArrowheads="1"/>
          </p:cNvSpPr>
          <p:nvPr/>
        </p:nvSpPr>
        <p:spPr bwMode="auto">
          <a:xfrm>
            <a:off x="539750" y="404813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4" name="Rectangle 9"/>
          <p:cNvSpPr>
            <a:spLocks noChangeArrowheads="1"/>
          </p:cNvSpPr>
          <p:nvPr/>
        </p:nvSpPr>
        <p:spPr bwMode="auto">
          <a:xfrm>
            <a:off x="611188" y="981075"/>
            <a:ext cx="1428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5" name="Rectangle 10"/>
          <p:cNvSpPr>
            <a:spLocks noChangeArrowheads="1"/>
          </p:cNvSpPr>
          <p:nvPr/>
        </p:nvSpPr>
        <p:spPr bwMode="auto">
          <a:xfrm>
            <a:off x="684213" y="1052513"/>
            <a:ext cx="14287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6" name="Rectangle 11"/>
          <p:cNvSpPr>
            <a:spLocks noChangeArrowheads="1"/>
          </p:cNvSpPr>
          <p:nvPr/>
        </p:nvSpPr>
        <p:spPr bwMode="auto">
          <a:xfrm>
            <a:off x="900113" y="4005263"/>
            <a:ext cx="5032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7" name="Rectangle 12"/>
          <p:cNvSpPr>
            <a:spLocks noChangeArrowheads="1"/>
          </p:cNvSpPr>
          <p:nvPr/>
        </p:nvSpPr>
        <p:spPr bwMode="auto">
          <a:xfrm>
            <a:off x="5795963" y="6092825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8" name="Rectangle 13"/>
          <p:cNvSpPr>
            <a:spLocks noChangeArrowheads="1"/>
          </p:cNvSpPr>
          <p:nvPr/>
        </p:nvSpPr>
        <p:spPr bwMode="auto">
          <a:xfrm>
            <a:off x="6227763" y="5805488"/>
            <a:ext cx="6492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9" name="Rectangle 14"/>
          <p:cNvSpPr>
            <a:spLocks noChangeArrowheads="1"/>
          </p:cNvSpPr>
          <p:nvPr/>
        </p:nvSpPr>
        <p:spPr bwMode="auto">
          <a:xfrm>
            <a:off x="6588125" y="4149725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0" name="Rectangle 15"/>
          <p:cNvSpPr>
            <a:spLocks noChangeArrowheads="1"/>
          </p:cNvSpPr>
          <p:nvPr/>
        </p:nvSpPr>
        <p:spPr bwMode="auto">
          <a:xfrm>
            <a:off x="3059113" y="4005263"/>
            <a:ext cx="2174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1" name="Text Box 16"/>
          <p:cNvSpPr txBox="1">
            <a:spLocks noChangeArrowheads="1"/>
          </p:cNvSpPr>
          <p:nvPr/>
        </p:nvSpPr>
        <p:spPr bwMode="auto">
          <a:xfrm>
            <a:off x="5003800" y="3933825"/>
            <a:ext cx="28892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s-ES_tradnl" sz="1800" b="1"/>
          </a:p>
        </p:txBody>
      </p:sp>
      <p:sp>
        <p:nvSpPr>
          <p:cNvPr id="121872" name="Rectangle 17"/>
          <p:cNvSpPr>
            <a:spLocks noChangeArrowheads="1"/>
          </p:cNvSpPr>
          <p:nvPr/>
        </p:nvSpPr>
        <p:spPr bwMode="auto">
          <a:xfrm>
            <a:off x="6877050" y="4076700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3" name="Rectangle 18"/>
          <p:cNvSpPr>
            <a:spLocks noChangeArrowheads="1"/>
          </p:cNvSpPr>
          <p:nvPr/>
        </p:nvSpPr>
        <p:spPr bwMode="auto">
          <a:xfrm>
            <a:off x="6516688" y="5661025"/>
            <a:ext cx="714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4" name="Rectangle 19"/>
          <p:cNvSpPr>
            <a:spLocks noChangeArrowheads="1"/>
          </p:cNvSpPr>
          <p:nvPr/>
        </p:nvSpPr>
        <p:spPr bwMode="auto">
          <a:xfrm>
            <a:off x="6516688" y="4581525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48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6" grpId="0" animBg="1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83" name="Text Box 27"/>
          <p:cNvSpPr txBox="1">
            <a:spLocks noChangeArrowheads="1"/>
          </p:cNvSpPr>
          <p:nvPr/>
        </p:nvSpPr>
        <p:spPr bwMode="auto">
          <a:xfrm>
            <a:off x="1619250" y="3016250"/>
            <a:ext cx="368141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4800"/>
              <a:t>Finalmente…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98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98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98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83" grpId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 Box 2"/>
          <p:cNvSpPr txBox="1">
            <a:spLocks noChangeArrowheads="1"/>
          </p:cNvSpPr>
          <p:nvPr/>
        </p:nvSpPr>
        <p:spPr bwMode="auto">
          <a:xfrm>
            <a:off x="6660232" y="1579563"/>
            <a:ext cx="1182687" cy="528637"/>
          </a:xfrm>
          <a:prstGeom prst="rect">
            <a:avLst/>
          </a:prstGeom>
          <a:solidFill>
            <a:srgbClr val="FFE1E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BOCA</a:t>
            </a: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6732240" y="5300663"/>
            <a:ext cx="1027113" cy="528637"/>
          </a:xfrm>
          <a:prstGeom prst="rect">
            <a:avLst/>
          </a:prstGeom>
          <a:solidFill>
            <a:srgbClr val="FF9D3B"/>
          </a:solidFill>
          <a:ln w="28575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</a:t>
            </a:r>
          </a:p>
        </p:txBody>
      </p:sp>
      <p:sp>
        <p:nvSpPr>
          <p:cNvPr id="254980" name="Line 4"/>
          <p:cNvSpPr>
            <a:spLocks noChangeShapeType="1"/>
          </p:cNvSpPr>
          <p:nvPr/>
        </p:nvSpPr>
        <p:spPr bwMode="auto">
          <a:xfrm>
            <a:off x="7235825" y="2133600"/>
            <a:ext cx="0" cy="316865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81" name="Rectangle 5"/>
          <p:cNvSpPr>
            <a:spLocks noChangeArrowheads="1"/>
          </p:cNvSpPr>
          <p:nvPr/>
        </p:nvSpPr>
        <p:spPr bwMode="auto">
          <a:xfrm>
            <a:off x="4178300" y="2563813"/>
            <a:ext cx="792163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/>
          </a:p>
        </p:txBody>
      </p:sp>
      <p:sp>
        <p:nvSpPr>
          <p:cNvPr id="254982" name="Rectangle 6"/>
          <p:cNvSpPr>
            <a:spLocks noChangeArrowheads="1"/>
          </p:cNvSpPr>
          <p:nvPr/>
        </p:nvSpPr>
        <p:spPr bwMode="auto">
          <a:xfrm>
            <a:off x="2805113" y="1700213"/>
            <a:ext cx="1295400" cy="1079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3" name="Rectangle 7"/>
          <p:cNvSpPr>
            <a:spLocks noChangeArrowheads="1"/>
          </p:cNvSpPr>
          <p:nvPr/>
        </p:nvSpPr>
        <p:spPr bwMode="auto">
          <a:xfrm>
            <a:off x="2713038" y="1627188"/>
            <a:ext cx="14398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4" name="Rectangle 8"/>
          <p:cNvSpPr>
            <a:spLocks noChangeArrowheads="1"/>
          </p:cNvSpPr>
          <p:nvPr/>
        </p:nvSpPr>
        <p:spPr bwMode="auto">
          <a:xfrm>
            <a:off x="4106863" y="2490788"/>
            <a:ext cx="12239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5" name="Line 9"/>
          <p:cNvSpPr>
            <a:spLocks noChangeShapeType="1"/>
          </p:cNvSpPr>
          <p:nvPr/>
        </p:nvSpPr>
        <p:spPr bwMode="auto">
          <a:xfrm>
            <a:off x="2855913" y="213201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86" name="Oval 10"/>
          <p:cNvSpPr>
            <a:spLocks noChangeArrowheads="1"/>
          </p:cNvSpPr>
          <p:nvPr/>
        </p:nvSpPr>
        <p:spPr bwMode="auto">
          <a:xfrm>
            <a:off x="4211638" y="2492375"/>
            <a:ext cx="863600" cy="504825"/>
          </a:xfrm>
          <a:prstGeom prst="ellipse">
            <a:avLst/>
          </a:prstGeom>
          <a:solidFill>
            <a:srgbClr val="F5C2A9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7" name="Rectangle 11"/>
          <p:cNvSpPr>
            <a:spLocks noChangeArrowheads="1"/>
          </p:cNvSpPr>
          <p:nvPr/>
        </p:nvSpPr>
        <p:spPr bwMode="auto">
          <a:xfrm>
            <a:off x="4140200" y="5300663"/>
            <a:ext cx="936625" cy="2159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8" name="Rectangle 12"/>
          <p:cNvSpPr>
            <a:spLocks noChangeArrowheads="1"/>
          </p:cNvSpPr>
          <p:nvPr/>
        </p:nvSpPr>
        <p:spPr bwMode="auto">
          <a:xfrm>
            <a:off x="4106863" y="5227638"/>
            <a:ext cx="12239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9" name="Oval 13"/>
          <p:cNvSpPr>
            <a:spLocks noChangeArrowheads="1"/>
          </p:cNvSpPr>
          <p:nvPr/>
        </p:nvSpPr>
        <p:spPr bwMode="auto">
          <a:xfrm>
            <a:off x="4538663" y="5299075"/>
            <a:ext cx="144462" cy="215900"/>
          </a:xfrm>
          <a:prstGeom prst="ellipse">
            <a:avLst/>
          </a:prstGeom>
          <a:solidFill>
            <a:srgbClr val="9966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0" name="Rectangle 14"/>
          <p:cNvSpPr>
            <a:spLocks noChangeArrowheads="1"/>
          </p:cNvSpPr>
          <p:nvPr/>
        </p:nvSpPr>
        <p:spPr bwMode="auto">
          <a:xfrm>
            <a:off x="4178300" y="2779713"/>
            <a:ext cx="10795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1" name="Rectangle 15"/>
          <p:cNvSpPr>
            <a:spLocks noChangeArrowheads="1"/>
          </p:cNvSpPr>
          <p:nvPr/>
        </p:nvSpPr>
        <p:spPr bwMode="auto">
          <a:xfrm>
            <a:off x="2751138" y="4435475"/>
            <a:ext cx="1223962" cy="1079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2" name="Rectangle 16"/>
          <p:cNvSpPr>
            <a:spLocks noChangeArrowheads="1"/>
          </p:cNvSpPr>
          <p:nvPr/>
        </p:nvSpPr>
        <p:spPr bwMode="auto">
          <a:xfrm>
            <a:off x="2700338" y="4365625"/>
            <a:ext cx="14398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3" name="Line 17"/>
          <p:cNvSpPr>
            <a:spLocks noChangeShapeType="1"/>
          </p:cNvSpPr>
          <p:nvPr/>
        </p:nvSpPr>
        <p:spPr bwMode="auto">
          <a:xfrm>
            <a:off x="2732088" y="5443538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94" name="Text Box 18"/>
          <p:cNvSpPr txBox="1">
            <a:spLocks noChangeArrowheads="1"/>
          </p:cNvSpPr>
          <p:nvPr/>
        </p:nvSpPr>
        <p:spPr bwMode="auto">
          <a:xfrm>
            <a:off x="4211638" y="3213100"/>
            <a:ext cx="3337773" cy="92333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MX" sz="5400" b="1" smtClean="0"/>
              <a:t>24-48 hs</a:t>
            </a:r>
          </a:p>
        </p:txBody>
      </p:sp>
      <p:sp>
        <p:nvSpPr>
          <p:cNvPr id="254995" name="Line 19"/>
          <p:cNvSpPr>
            <a:spLocks noChangeShapeType="1"/>
          </p:cNvSpPr>
          <p:nvPr/>
        </p:nvSpPr>
        <p:spPr bwMode="auto">
          <a:xfrm>
            <a:off x="4178300" y="2779713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96" name="Line 20"/>
          <p:cNvSpPr>
            <a:spLocks noChangeShapeType="1"/>
          </p:cNvSpPr>
          <p:nvPr/>
        </p:nvSpPr>
        <p:spPr bwMode="auto">
          <a:xfrm flipV="1">
            <a:off x="5076825" y="2492375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97" name="Line 21"/>
          <p:cNvSpPr>
            <a:spLocks noChangeShapeType="1"/>
          </p:cNvSpPr>
          <p:nvPr/>
        </p:nvSpPr>
        <p:spPr bwMode="auto">
          <a:xfrm flipV="1">
            <a:off x="4211638" y="2492375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98" name="Rectangle 22"/>
          <p:cNvSpPr>
            <a:spLocks noChangeArrowheads="1"/>
          </p:cNvSpPr>
          <p:nvPr/>
        </p:nvSpPr>
        <p:spPr bwMode="auto">
          <a:xfrm>
            <a:off x="2805113" y="2132013"/>
            <a:ext cx="1295400" cy="6477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9" name="Rectangle 23"/>
          <p:cNvSpPr>
            <a:spLocks noChangeArrowheads="1"/>
          </p:cNvSpPr>
          <p:nvPr/>
        </p:nvSpPr>
        <p:spPr bwMode="auto">
          <a:xfrm>
            <a:off x="2751138" y="5445125"/>
            <a:ext cx="1225550" cy="71438"/>
          </a:xfrm>
          <a:prstGeom prst="rect">
            <a:avLst/>
          </a:prstGeom>
          <a:solidFill>
            <a:schemeClr val="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5000" name="AutoShape 24"/>
          <p:cNvSpPr>
            <a:spLocks noChangeArrowheads="1"/>
          </p:cNvSpPr>
          <p:nvPr/>
        </p:nvSpPr>
        <p:spPr bwMode="auto">
          <a:xfrm>
            <a:off x="3851275" y="3140075"/>
            <a:ext cx="288677" cy="1223963"/>
          </a:xfrm>
          <a:prstGeom prst="downArrow">
            <a:avLst>
              <a:gd name="adj1" fmla="val 50000"/>
              <a:gd name="adj2" fmla="val 80907"/>
            </a:avLst>
          </a:prstGeom>
          <a:solidFill>
            <a:srgbClr val="0000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55001" name="Text Box 25"/>
          <p:cNvSpPr txBox="1">
            <a:spLocks noChangeArrowheads="1"/>
          </p:cNvSpPr>
          <p:nvPr/>
        </p:nvSpPr>
        <p:spPr bwMode="auto">
          <a:xfrm>
            <a:off x="900113" y="2060575"/>
            <a:ext cx="1500187" cy="466725"/>
          </a:xfrm>
          <a:prstGeom prst="rect">
            <a:avLst/>
          </a:prstGeom>
          <a:solidFill>
            <a:srgbClr val="FFE1E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/>
              <a:t>COMIDA</a:t>
            </a:r>
          </a:p>
        </p:txBody>
      </p:sp>
      <p:sp>
        <p:nvSpPr>
          <p:cNvPr id="255002" name="Text Box 26"/>
          <p:cNvSpPr txBox="1">
            <a:spLocks noChangeArrowheads="1"/>
          </p:cNvSpPr>
          <p:nvPr/>
        </p:nvSpPr>
        <p:spPr bwMode="auto">
          <a:xfrm>
            <a:off x="971550" y="4724400"/>
            <a:ext cx="1327150" cy="466725"/>
          </a:xfrm>
          <a:prstGeom prst="rect">
            <a:avLst/>
          </a:prstGeom>
          <a:solidFill>
            <a:srgbClr val="FF9D3B"/>
          </a:solidFill>
          <a:ln w="28575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HECES</a:t>
            </a:r>
          </a:p>
        </p:txBody>
      </p:sp>
      <p:sp>
        <p:nvSpPr>
          <p:cNvPr id="255003" name="Text Box 27"/>
          <p:cNvSpPr txBox="1">
            <a:spLocks noChangeArrowheads="1"/>
          </p:cNvSpPr>
          <p:nvPr/>
        </p:nvSpPr>
        <p:spPr bwMode="auto">
          <a:xfrm>
            <a:off x="924340" y="611982"/>
            <a:ext cx="5362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800" b="1" dirty="0"/>
              <a:t>Hemos estudiado los eventos…</a:t>
            </a:r>
          </a:p>
        </p:txBody>
      </p:sp>
      <p:sp>
        <p:nvSpPr>
          <p:cNvPr id="255004" name="Rectangle 28"/>
          <p:cNvSpPr>
            <a:spLocks noChangeArrowheads="1"/>
          </p:cNvSpPr>
          <p:nvPr/>
        </p:nvSpPr>
        <p:spPr bwMode="auto">
          <a:xfrm>
            <a:off x="2700338" y="1700213"/>
            <a:ext cx="2592387" cy="12969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5005" name="Rectangle 29"/>
          <p:cNvSpPr>
            <a:spLocks noChangeArrowheads="1"/>
          </p:cNvSpPr>
          <p:nvPr/>
        </p:nvSpPr>
        <p:spPr bwMode="auto">
          <a:xfrm>
            <a:off x="2627313" y="4508500"/>
            <a:ext cx="2592387" cy="1225550"/>
          </a:xfrm>
          <a:prstGeom prst="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54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54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49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5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8" grpId="0" animBg="1"/>
      <p:bldP spid="254979" grpId="0" animBg="1"/>
      <p:bldP spid="254980" grpId="0" animBg="1"/>
      <p:bldP spid="254981" grpId="0" animBg="1"/>
      <p:bldP spid="254982" grpId="0" animBg="1"/>
      <p:bldP spid="254983" grpId="0" animBg="1"/>
      <p:bldP spid="254984" grpId="0" animBg="1"/>
      <p:bldP spid="254985" grpId="0" animBg="1"/>
      <p:bldP spid="254986" grpId="0" animBg="1"/>
      <p:bldP spid="254987" grpId="0" animBg="1"/>
      <p:bldP spid="254988" grpId="0" animBg="1"/>
      <p:bldP spid="254989" grpId="0" animBg="1"/>
      <p:bldP spid="254990" grpId="0" animBg="1"/>
      <p:bldP spid="254991" grpId="0" animBg="1"/>
      <p:bldP spid="254992" grpId="0" animBg="1"/>
      <p:bldP spid="254993" grpId="0" animBg="1"/>
      <p:bldP spid="254994" grpId="0" animBg="1"/>
      <p:bldP spid="254995" grpId="0" animBg="1"/>
      <p:bldP spid="254996" grpId="0" animBg="1"/>
      <p:bldP spid="254997" grpId="0" animBg="1"/>
      <p:bldP spid="254998" grpId="0" animBg="1"/>
      <p:bldP spid="254999" grpId="0" animBg="1"/>
      <p:bldP spid="255000" grpId="0" animBg="1"/>
      <p:bldP spid="255001" grpId="0" animBg="1"/>
      <p:bldP spid="255002" grpId="0" animBg="1"/>
      <p:bldP spid="255003" grpId="0"/>
      <p:bldP spid="255004" grpId="0" animBg="1"/>
      <p:bldP spid="255005" grpId="0" animBg="1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882" name="Picture 2" descr="flush_hg_wh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886325"/>
            <a:ext cx="16383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1" name="AutoShape 3"/>
          <p:cNvSpPr>
            <a:spLocks noChangeArrowheads="1"/>
          </p:cNvSpPr>
          <p:nvPr/>
        </p:nvSpPr>
        <p:spPr bwMode="auto">
          <a:xfrm>
            <a:off x="3073400" y="2352675"/>
            <a:ext cx="838200" cy="2819400"/>
          </a:xfrm>
          <a:prstGeom prst="can">
            <a:avLst>
              <a:gd name="adj" fmla="val 41002"/>
            </a:avLst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4000">
              <a:solidFill>
                <a:srgbClr val="CC3300"/>
              </a:solidFill>
            </a:endParaRPr>
          </a:p>
        </p:txBody>
      </p:sp>
      <p:sp>
        <p:nvSpPr>
          <p:cNvPr id="124932" name="AutoShape 4"/>
          <p:cNvSpPr>
            <a:spLocks noChangeArrowheads="1"/>
          </p:cNvSpPr>
          <p:nvPr/>
        </p:nvSpPr>
        <p:spPr bwMode="auto">
          <a:xfrm>
            <a:off x="2546350" y="2170113"/>
            <a:ext cx="1873250" cy="3240087"/>
          </a:xfrm>
          <a:prstGeom prst="can">
            <a:avLst>
              <a:gd name="adj" fmla="val 33897"/>
            </a:avLst>
          </a:prstGeom>
          <a:solidFill>
            <a:srgbClr val="FFCC00">
              <a:alpha val="5215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3" name="Oval 5"/>
          <p:cNvSpPr>
            <a:spLocks noChangeArrowheads="1"/>
          </p:cNvSpPr>
          <p:nvPr/>
        </p:nvSpPr>
        <p:spPr bwMode="auto">
          <a:xfrm>
            <a:off x="3073400" y="2352675"/>
            <a:ext cx="838200" cy="304800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4" name="Oval 6"/>
          <p:cNvSpPr>
            <a:spLocks noChangeArrowheads="1"/>
          </p:cNvSpPr>
          <p:nvPr/>
        </p:nvSpPr>
        <p:spPr bwMode="auto">
          <a:xfrm>
            <a:off x="3149600" y="2428875"/>
            <a:ext cx="685800" cy="1524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87" name="AutoShape 7"/>
          <p:cNvSpPr>
            <a:spLocks noChangeArrowheads="1"/>
          </p:cNvSpPr>
          <p:nvPr/>
        </p:nvSpPr>
        <p:spPr bwMode="auto">
          <a:xfrm>
            <a:off x="3419475" y="1628775"/>
            <a:ext cx="228600" cy="6858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0000FF">
              <a:alpha val="49019"/>
            </a:srgbClr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 wrap="none" anchor="ctr"/>
          <a:lstStyle/>
          <a:p>
            <a:endParaRPr lang="es-VE"/>
          </a:p>
        </p:txBody>
      </p:sp>
      <p:pic>
        <p:nvPicPr>
          <p:cNvPr id="250888" name="Picture 8" descr="double_cheeseburger_l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765175"/>
            <a:ext cx="1150938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889" name="Text Box 9"/>
          <p:cNvSpPr txBox="1">
            <a:spLocks noChangeArrowheads="1"/>
          </p:cNvSpPr>
          <p:nvPr/>
        </p:nvSpPr>
        <p:spPr bwMode="auto">
          <a:xfrm>
            <a:off x="4164013" y="1570038"/>
            <a:ext cx="1563687" cy="547687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800" b="1"/>
              <a:t>Entrada</a:t>
            </a:r>
          </a:p>
        </p:txBody>
      </p:sp>
      <p:sp>
        <p:nvSpPr>
          <p:cNvPr id="250890" name="Text Box 10"/>
          <p:cNvSpPr txBox="1">
            <a:spLocks noChangeArrowheads="1"/>
          </p:cNvSpPr>
          <p:nvPr/>
        </p:nvSpPr>
        <p:spPr bwMode="auto">
          <a:xfrm>
            <a:off x="4130675" y="5241925"/>
            <a:ext cx="1258888" cy="547688"/>
          </a:xfrm>
          <a:prstGeom prst="rect">
            <a:avLst/>
          </a:prstGeom>
          <a:solidFill>
            <a:srgbClr val="FF9D3B"/>
          </a:solidFill>
          <a:ln w="28575">
            <a:solidFill>
              <a:srgbClr val="964B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800" b="1"/>
              <a:t>Salida</a:t>
            </a:r>
          </a:p>
        </p:txBody>
      </p:sp>
      <p:sp>
        <p:nvSpPr>
          <p:cNvPr id="250891" name="Text Box 11"/>
          <p:cNvSpPr txBox="1">
            <a:spLocks noChangeArrowheads="1"/>
          </p:cNvSpPr>
          <p:nvPr/>
        </p:nvSpPr>
        <p:spPr bwMode="auto">
          <a:xfrm>
            <a:off x="4677796" y="3242468"/>
            <a:ext cx="1992313" cy="10953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Función </a:t>
            </a:r>
          </a:p>
          <a:p>
            <a:pPr>
              <a:defRPr/>
            </a:pPr>
            <a:r>
              <a:rPr lang="es-ES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Digestiva</a:t>
            </a:r>
          </a:p>
        </p:txBody>
      </p:sp>
      <p:sp>
        <p:nvSpPr>
          <p:cNvPr id="250892" name="Rectangle 12"/>
          <p:cNvSpPr>
            <a:spLocks noChangeArrowheads="1"/>
          </p:cNvSpPr>
          <p:nvPr/>
        </p:nvSpPr>
        <p:spPr bwMode="auto">
          <a:xfrm>
            <a:off x="1095674" y="3574369"/>
            <a:ext cx="1370012" cy="425450"/>
          </a:xfrm>
          <a:prstGeom prst="rect">
            <a:avLst/>
          </a:prstGeom>
          <a:solidFill>
            <a:srgbClr val="E1F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24-48 hs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0229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-0.02381 L -0.00365 0.53226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2508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79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7" grpId="0" animBg="1"/>
      <p:bldP spid="250887" grpId="1" animBg="1"/>
      <p:bldP spid="250889" grpId="0" animBg="1"/>
      <p:bldP spid="250890" grpId="0" animBg="1"/>
      <p:bldP spid="250891" grpId="0" animBg="1"/>
      <p:bldP spid="250892" grpId="0" animBg="1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2165282" y="548680"/>
            <a:ext cx="4727577" cy="16312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/>
              <a:t>Recuerden </a:t>
            </a:r>
          </a:p>
          <a:p>
            <a:pPr eaLnBrk="1" hangingPunct="1"/>
            <a:r>
              <a:rPr lang="es-ES" sz="2400" b="1" dirty="0"/>
              <a:t>que toda su preparación </a:t>
            </a:r>
          </a:p>
          <a:p>
            <a:pPr eaLnBrk="1" hangingPunct="1"/>
            <a:r>
              <a:rPr lang="es-ES" sz="2400" b="1" dirty="0"/>
              <a:t>es para poder </a:t>
            </a:r>
            <a:endParaRPr lang="es-ES" sz="2400" b="1" dirty="0" smtClean="0"/>
          </a:p>
          <a:p>
            <a:pPr eaLnBrk="1" hangingPunct="1"/>
            <a:r>
              <a:rPr lang="es-ES" sz="2800" b="1" dirty="0" smtClean="0"/>
              <a:t>SERVIR</a:t>
            </a:r>
            <a:r>
              <a:rPr lang="es-ES" sz="2400" b="1" dirty="0" smtClean="0"/>
              <a:t> a</a:t>
            </a:r>
            <a:r>
              <a:rPr lang="es-ES" sz="1200" b="1" dirty="0"/>
              <a:t> </a:t>
            </a:r>
            <a:r>
              <a:rPr lang="es-ES" sz="2800" b="1" dirty="0" smtClean="0"/>
              <a:t>sus </a:t>
            </a:r>
            <a:r>
              <a:rPr lang="es-ES" sz="2800" b="1" dirty="0"/>
              <a:t>PACIENTES</a:t>
            </a:r>
          </a:p>
        </p:txBody>
      </p:sp>
      <p:pic>
        <p:nvPicPr>
          <p:cNvPr id="125955" name="Picture 4" descr="03f17080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2" y="2260564"/>
            <a:ext cx="4968875" cy="35798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6" name="Text Box 5"/>
          <p:cNvSpPr txBox="1">
            <a:spLocks noChangeArrowheads="1"/>
          </p:cNvSpPr>
          <p:nvPr/>
        </p:nvSpPr>
        <p:spPr bwMode="auto">
          <a:xfrm>
            <a:off x="2939560" y="5868494"/>
            <a:ext cx="3264880" cy="27699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200" b="1" i="1">
                <a:solidFill>
                  <a:schemeClr val="bg1"/>
                </a:solidFill>
                <a:latin typeface="Times New Roman" pitchFamily="18" charset="0"/>
              </a:rPr>
              <a:t>La visita de la madre. </a:t>
            </a:r>
            <a:r>
              <a:rPr lang="es-ES" sz="1200" b="1">
                <a:solidFill>
                  <a:schemeClr val="bg1"/>
                </a:solidFill>
                <a:latin typeface="Times New Roman" pitchFamily="18" charset="0"/>
              </a:rPr>
              <a:t>Enrique Paternina 1892.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7" grpId="0" animBg="1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Text Box 3"/>
          <p:cNvSpPr txBox="1">
            <a:spLocks noChangeArrowheads="1"/>
          </p:cNvSpPr>
          <p:nvPr/>
        </p:nvSpPr>
        <p:spPr bwMode="auto">
          <a:xfrm>
            <a:off x="2016125" y="1703388"/>
            <a:ext cx="5111750" cy="34512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¡Mucho éxito </a:t>
            </a:r>
          </a:p>
          <a:p>
            <a:pPr>
              <a:defRPr/>
            </a:pPr>
            <a:r>
              <a:rPr lang="es-ES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para todos en </a:t>
            </a:r>
          </a:p>
          <a:p>
            <a:pPr>
              <a:defRPr/>
            </a:pPr>
            <a:r>
              <a:rPr lang="es-ES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este curso y </a:t>
            </a:r>
          </a:p>
          <a:p>
            <a:pPr>
              <a:defRPr/>
            </a:pPr>
            <a:r>
              <a:rPr lang="es-ES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en el resto de su carrera !!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321045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5" grpId="0" animBg="1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8" name="Text Box 4"/>
          <p:cNvSpPr txBox="1">
            <a:spLocks noChangeArrowheads="1"/>
          </p:cNvSpPr>
          <p:nvPr/>
        </p:nvSpPr>
        <p:spPr bwMode="auto">
          <a:xfrm>
            <a:off x="1220612" y="576537"/>
            <a:ext cx="6678612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“Cómo mejorar la práctica médica”</a:t>
            </a:r>
          </a:p>
        </p:txBody>
      </p:sp>
      <p:sp>
        <p:nvSpPr>
          <p:cNvPr id="349189" name="Text Box 5"/>
          <p:cNvSpPr txBox="1">
            <a:spLocks noChangeArrowheads="1"/>
          </p:cNvSpPr>
          <p:nvPr/>
        </p:nvSpPr>
        <p:spPr bwMode="auto">
          <a:xfrm>
            <a:off x="935984" y="5936834"/>
            <a:ext cx="3026791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Electiva 3er  año 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2016…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9192" name="Text Box 8"/>
          <p:cNvSpPr txBox="1">
            <a:spLocks noChangeArrowheads="1"/>
          </p:cNvSpPr>
          <p:nvPr/>
        </p:nvSpPr>
        <p:spPr bwMode="auto">
          <a:xfrm>
            <a:off x="5844188" y="5920110"/>
            <a:ext cx="2541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Preinscripción ficha</a:t>
            </a:r>
          </a:p>
          <a:p>
            <a:pPr>
              <a:defRPr/>
            </a:pP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pacap@ula.ve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196" y="661659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026" name="Picture 2" descr="C:\Users\ximena\Desktop\EN PROCESO 2016\DIA ETICA 2016\Edvard_Munch_-_Spring_(188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984" y="1224633"/>
            <a:ext cx="7449285" cy="469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9191" name="Text Box 7"/>
          <p:cNvSpPr txBox="1">
            <a:spLocks noChangeArrowheads="1"/>
          </p:cNvSpPr>
          <p:nvPr/>
        </p:nvSpPr>
        <p:spPr bwMode="auto">
          <a:xfrm>
            <a:off x="5292080" y="4141440"/>
            <a:ext cx="3035300" cy="1447800"/>
          </a:xfrm>
          <a:prstGeom prst="rect">
            <a:avLst/>
          </a:prstGeom>
          <a:noFill/>
          <a:ln>
            <a:noFill/>
          </a:ln>
          <a:effectLst>
            <a:outerShdw dist="12700" dir="288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0033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4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Primero </a:t>
            </a:r>
          </a:p>
          <a:p>
            <a:pPr>
              <a:defRPr/>
            </a:pPr>
            <a:r>
              <a:rPr lang="es-ES" altLang="es-VE" sz="4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9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91" grpId="0"/>
    </p:bld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Munch death-in-the-sick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57"/>
            <a:ext cx="9144000" cy="683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34"/>
          <p:cNvSpPr txBox="1">
            <a:spLocks noChangeArrowheads="1"/>
          </p:cNvSpPr>
          <p:nvPr/>
        </p:nvSpPr>
        <p:spPr bwMode="auto">
          <a:xfrm>
            <a:off x="35496" y="-27384"/>
            <a:ext cx="4104456" cy="584775"/>
          </a:xfrm>
          <a:prstGeom prst="rect">
            <a:avLst/>
          </a:prstGeom>
          <a:solidFill>
            <a:srgbClr val="FFC58B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ctr"/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Día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Mundial de la Ética 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en </a:t>
            </a:r>
            <a:r>
              <a:rPr lang="es-ES" sz="1600" b="1" dirty="0" smtClean="0">
                <a:latin typeface="Times New Roman" pitchFamily="18" charset="0"/>
              </a:rPr>
              <a:t>Medicina 2016</a:t>
            </a:r>
            <a:endPara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/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18 septiembre</a:t>
            </a:r>
            <a:endPara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214993" y="6537879"/>
            <a:ext cx="2929007" cy="276999"/>
          </a:xfrm>
          <a:prstGeom prst="rect">
            <a:avLst/>
          </a:prstGeom>
          <a:solidFill>
            <a:srgbClr val="FFAF79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/>
              <a:t>E. </a:t>
            </a:r>
            <a:r>
              <a:rPr lang="es-VE" sz="1200" dirty="0" err="1" smtClean="0"/>
              <a:t>Munch</a:t>
            </a:r>
            <a:r>
              <a:rPr lang="es-VE" sz="1200" dirty="0" smtClean="0"/>
              <a:t>. </a:t>
            </a:r>
            <a:r>
              <a:rPr lang="es-VE" sz="1200" i="1" dirty="0" err="1" smtClean="0"/>
              <a:t>Death</a:t>
            </a:r>
            <a:r>
              <a:rPr lang="es-VE" sz="1200" i="1" dirty="0" smtClean="0"/>
              <a:t> in </a:t>
            </a:r>
            <a:r>
              <a:rPr lang="es-VE" sz="1200" i="1" dirty="0" err="1" smtClean="0"/>
              <a:t>the</a:t>
            </a:r>
            <a:r>
              <a:rPr lang="es-VE" sz="1200" i="1" dirty="0" smtClean="0"/>
              <a:t> </a:t>
            </a:r>
            <a:r>
              <a:rPr lang="es-VE" sz="1200" i="1" dirty="0" err="1" smtClean="0"/>
              <a:t>sickroom</a:t>
            </a:r>
            <a:r>
              <a:rPr lang="es-VE" sz="1200" i="1" dirty="0" smtClean="0"/>
              <a:t>. 1893</a:t>
            </a:r>
            <a:endParaRPr lang="es-VE" sz="1200" i="1" dirty="0"/>
          </a:p>
        </p:txBody>
      </p:sp>
      <p:sp>
        <p:nvSpPr>
          <p:cNvPr id="5" name="Text Box 36"/>
          <p:cNvSpPr txBox="1">
            <a:spLocks noChangeArrowheads="1"/>
          </p:cNvSpPr>
          <p:nvPr/>
        </p:nvSpPr>
        <p:spPr bwMode="auto">
          <a:xfrm>
            <a:off x="0" y="6584158"/>
            <a:ext cx="119135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1000" b="1" dirty="0">
                <a:solidFill>
                  <a:schemeClr val="bg1"/>
                </a:solidFill>
                <a:effectLst/>
                <a:latin typeface="Times New Roman" pitchFamily="18" charset="0"/>
              </a:rPr>
              <a:t>X. </a:t>
            </a:r>
            <a:r>
              <a:rPr lang="es-ES" sz="1000" b="1" dirty="0" smtClean="0">
                <a:solidFill>
                  <a:schemeClr val="bg1"/>
                </a:solidFill>
                <a:effectLst/>
                <a:latin typeface="Times New Roman" pitchFamily="18" charset="0"/>
              </a:rPr>
              <a:t>Páez ULA 2015</a:t>
            </a:r>
            <a:endParaRPr lang="es-ES" sz="1000" b="1" dirty="0"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54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8" t="17381" r="46744"/>
          <a:stretch>
            <a:fillRect/>
          </a:stretch>
        </p:blipFill>
        <p:spPr bwMode="auto">
          <a:xfrm>
            <a:off x="1476375" y="1268413"/>
            <a:ext cx="3457575" cy="455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3798888" y="981075"/>
            <a:ext cx="31686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4735513" y="1339850"/>
            <a:ext cx="25923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 rot="3253933">
            <a:off x="4556918" y="1507332"/>
            <a:ext cx="525463" cy="209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5005388" y="1555750"/>
            <a:ext cx="1273175" cy="64135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Flexura </a:t>
            </a:r>
          </a:p>
          <a:p>
            <a:pPr algn="l" eaLnBrk="1" hangingPunct="1"/>
            <a:r>
              <a:rPr lang="es-ES" sz="1800"/>
              <a:t>esplénica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4860925" y="2773363"/>
            <a:ext cx="2159000" cy="366712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Colon descendente</a:t>
            </a:r>
          </a:p>
        </p:txBody>
      </p:sp>
      <p:sp>
        <p:nvSpPr>
          <p:cNvPr id="13320" name="Rectangle 13"/>
          <p:cNvSpPr>
            <a:spLocks noChangeArrowheads="1"/>
          </p:cNvSpPr>
          <p:nvPr/>
        </p:nvSpPr>
        <p:spPr bwMode="auto">
          <a:xfrm>
            <a:off x="4448175" y="5156200"/>
            <a:ext cx="21590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1" name="Rectangle 14"/>
          <p:cNvSpPr>
            <a:spLocks noChangeArrowheads="1"/>
          </p:cNvSpPr>
          <p:nvPr/>
        </p:nvSpPr>
        <p:spPr bwMode="auto">
          <a:xfrm>
            <a:off x="3871913" y="5516563"/>
            <a:ext cx="17272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2" name="Rectangle 15"/>
          <p:cNvSpPr>
            <a:spLocks noChangeArrowheads="1"/>
          </p:cNvSpPr>
          <p:nvPr/>
        </p:nvSpPr>
        <p:spPr bwMode="auto">
          <a:xfrm>
            <a:off x="1495425" y="5084763"/>
            <a:ext cx="13684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6" name="Text Box 16"/>
          <p:cNvSpPr txBox="1">
            <a:spLocks noChangeArrowheads="1"/>
          </p:cNvSpPr>
          <p:nvPr/>
        </p:nvSpPr>
        <p:spPr bwMode="auto">
          <a:xfrm>
            <a:off x="3786188" y="5516563"/>
            <a:ext cx="785812" cy="581025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Canal </a:t>
            </a:r>
          </a:p>
          <a:p>
            <a:pPr algn="l" eaLnBrk="1" hangingPunct="1"/>
            <a:r>
              <a:rPr lang="es-ES" sz="1600" b="1"/>
              <a:t>anal</a:t>
            </a:r>
          </a:p>
        </p:txBody>
      </p:sp>
      <p:sp>
        <p:nvSpPr>
          <p:cNvPr id="102417" name="Text Box 17"/>
          <p:cNvSpPr txBox="1">
            <a:spLocks noChangeArrowheads="1"/>
          </p:cNvSpPr>
          <p:nvPr/>
        </p:nvSpPr>
        <p:spPr bwMode="auto">
          <a:xfrm>
            <a:off x="2268538" y="5229225"/>
            <a:ext cx="725487" cy="304800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Recto</a:t>
            </a:r>
          </a:p>
        </p:txBody>
      </p:sp>
      <p:sp>
        <p:nvSpPr>
          <p:cNvPr id="102418" name="Text Box 18"/>
          <p:cNvSpPr txBox="1">
            <a:spLocks noChangeArrowheads="1"/>
          </p:cNvSpPr>
          <p:nvPr/>
        </p:nvSpPr>
        <p:spPr bwMode="auto">
          <a:xfrm>
            <a:off x="4387850" y="4941888"/>
            <a:ext cx="1260475" cy="366712"/>
          </a:xfrm>
          <a:prstGeom prst="rect">
            <a:avLst/>
          </a:prstGeom>
          <a:solidFill>
            <a:srgbClr val="98D0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Sigmoides</a:t>
            </a:r>
          </a:p>
        </p:txBody>
      </p:sp>
      <p:sp>
        <p:nvSpPr>
          <p:cNvPr id="102430" name="Text Box 30"/>
          <p:cNvSpPr txBox="1">
            <a:spLocks noChangeArrowheads="1"/>
          </p:cNvSpPr>
          <p:nvPr/>
        </p:nvSpPr>
        <p:spPr bwMode="auto">
          <a:xfrm>
            <a:off x="6897513" y="1932781"/>
            <a:ext cx="1612900" cy="528637"/>
          </a:xfrm>
          <a:prstGeom prst="rect">
            <a:avLst/>
          </a:prstGeom>
          <a:solidFill>
            <a:srgbClr val="9DCE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800" b="1"/>
              <a:t>¿y aquí?</a:t>
            </a:r>
          </a:p>
        </p:txBody>
      </p:sp>
      <p:sp>
        <p:nvSpPr>
          <p:cNvPr id="102431" name="Line 31"/>
          <p:cNvSpPr>
            <a:spLocks noChangeShapeType="1"/>
          </p:cNvSpPr>
          <p:nvPr/>
        </p:nvSpPr>
        <p:spPr bwMode="auto">
          <a:xfrm flipH="1">
            <a:off x="1763713" y="476250"/>
            <a:ext cx="3817937" cy="5761038"/>
          </a:xfrm>
          <a:prstGeom prst="line">
            <a:avLst/>
          </a:prstGeom>
          <a:noFill/>
          <a:ln w="57150">
            <a:solidFill>
              <a:srgbClr val="3333FF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432" name="Text Box 32"/>
          <p:cNvSpPr txBox="1">
            <a:spLocks noChangeArrowheads="1"/>
          </p:cNvSpPr>
          <p:nvPr/>
        </p:nvSpPr>
        <p:spPr bwMode="auto">
          <a:xfrm>
            <a:off x="5132388" y="3741738"/>
            <a:ext cx="3255962" cy="466725"/>
          </a:xfrm>
          <a:prstGeom prst="rect">
            <a:avLst/>
          </a:prstGeom>
          <a:solidFill>
            <a:srgbClr val="8CA6F8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/>
              <a:t>ALMACENAMIENTO</a:t>
            </a:r>
          </a:p>
        </p:txBody>
      </p:sp>
      <p:sp>
        <p:nvSpPr>
          <p:cNvPr id="19" name="Text Box 36"/>
          <p:cNvSpPr txBox="1">
            <a:spLocks noChangeArrowheads="1"/>
          </p:cNvSpPr>
          <p:nvPr/>
        </p:nvSpPr>
        <p:spPr bwMode="auto">
          <a:xfrm>
            <a:off x="7251700" y="488950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COLON</a:t>
            </a:r>
          </a:p>
        </p:txBody>
      </p:sp>
      <p:sp>
        <p:nvSpPr>
          <p:cNvPr id="21" name="Rectangle 37"/>
          <p:cNvSpPr>
            <a:spLocks noChangeArrowheads="1"/>
          </p:cNvSpPr>
          <p:nvPr/>
        </p:nvSpPr>
        <p:spPr bwMode="auto">
          <a:xfrm>
            <a:off x="7615075" y="971436"/>
            <a:ext cx="98937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Función</a:t>
            </a:r>
            <a:endParaRPr lang="es-ES" sz="1800" dirty="0"/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2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0" grpId="0" animBg="1"/>
      <p:bldP spid="102431" grpId="0" animBg="1"/>
      <p:bldP spid="1024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img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3" r="4367"/>
          <a:stretch>
            <a:fillRect/>
          </a:stretch>
        </p:blipFill>
        <p:spPr>
          <a:xfrm>
            <a:off x="863600" y="1557338"/>
            <a:ext cx="7092950" cy="4806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Rectangle 28"/>
          <p:cNvSpPr>
            <a:spLocks noChangeArrowheads="1"/>
          </p:cNvSpPr>
          <p:nvPr/>
        </p:nvSpPr>
        <p:spPr bwMode="auto">
          <a:xfrm>
            <a:off x="1042988" y="1125538"/>
            <a:ext cx="23050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4" name="Rectangle 29"/>
          <p:cNvSpPr>
            <a:spLocks noChangeArrowheads="1"/>
          </p:cNvSpPr>
          <p:nvPr/>
        </p:nvSpPr>
        <p:spPr bwMode="auto">
          <a:xfrm>
            <a:off x="6300788" y="3644900"/>
            <a:ext cx="19431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827088" y="1484313"/>
            <a:ext cx="2103437" cy="466725"/>
          </a:xfrm>
          <a:prstGeom prst="rect">
            <a:avLst/>
          </a:prstGeom>
          <a:solidFill>
            <a:srgbClr val="7FDF7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6076950" y="3789363"/>
            <a:ext cx="2743200" cy="406400"/>
          </a:xfrm>
          <a:prstGeom prst="rect">
            <a:avLst/>
          </a:prstGeom>
          <a:solidFill>
            <a:srgbClr val="8CA6F8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ALMACENAMIENTO</a:t>
            </a:r>
          </a:p>
        </p:txBody>
      </p:sp>
      <p:sp>
        <p:nvSpPr>
          <p:cNvPr id="15368" name="Rectangle 33"/>
          <p:cNvSpPr>
            <a:spLocks noChangeArrowheads="1"/>
          </p:cNvSpPr>
          <p:nvPr/>
        </p:nvSpPr>
        <p:spPr bwMode="auto">
          <a:xfrm>
            <a:off x="3995738" y="6021388"/>
            <a:ext cx="13684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611188" y="6207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70" name="Rectangle 37"/>
          <p:cNvSpPr>
            <a:spLocks noChangeArrowheads="1"/>
          </p:cNvSpPr>
          <p:nvPr/>
        </p:nvSpPr>
        <p:spPr bwMode="auto">
          <a:xfrm>
            <a:off x="1042988" y="4868863"/>
            <a:ext cx="1873250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5371" name="Rectangle 38"/>
          <p:cNvSpPr>
            <a:spLocks noChangeArrowheads="1"/>
          </p:cNvSpPr>
          <p:nvPr/>
        </p:nvSpPr>
        <p:spPr bwMode="auto">
          <a:xfrm>
            <a:off x="2843213" y="5516563"/>
            <a:ext cx="1296987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2" name="Rectangle 39"/>
          <p:cNvSpPr>
            <a:spLocks noChangeArrowheads="1"/>
          </p:cNvSpPr>
          <p:nvPr/>
        </p:nvSpPr>
        <p:spPr bwMode="auto">
          <a:xfrm>
            <a:off x="5651500" y="4508500"/>
            <a:ext cx="2305050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5292725" y="5208633"/>
            <a:ext cx="1366838" cy="923330"/>
          </a:xfrm>
          <a:prstGeom prst="rect">
            <a:avLst/>
          </a:prstGeom>
          <a:solidFill>
            <a:srgbClr val="CC6600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 smtClean="0"/>
              <a:t>Elimina </a:t>
            </a:r>
          </a:p>
          <a:p>
            <a:pPr algn="l" eaLnBrk="1" hangingPunct="1"/>
            <a:r>
              <a:rPr lang="es-ES" sz="1800" b="1" dirty="0" smtClean="0"/>
              <a:t>del recto </a:t>
            </a:r>
            <a:endParaRPr lang="es-ES" sz="1800" b="1" dirty="0"/>
          </a:p>
          <a:p>
            <a:pPr algn="l" eaLnBrk="1" hangingPunct="1"/>
            <a:r>
              <a:rPr lang="es-ES" sz="1800" b="1" dirty="0"/>
              <a:t>0.1 L</a:t>
            </a:r>
          </a:p>
        </p:txBody>
      </p:sp>
      <p:sp>
        <p:nvSpPr>
          <p:cNvPr id="15374" name="Rectangle 41"/>
          <p:cNvSpPr>
            <a:spLocks noChangeArrowheads="1"/>
          </p:cNvSpPr>
          <p:nvPr/>
        </p:nvSpPr>
        <p:spPr bwMode="auto">
          <a:xfrm>
            <a:off x="7286625" y="1052513"/>
            <a:ext cx="124618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Funciones</a:t>
            </a:r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7196818" y="611396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COLON</a:t>
            </a:r>
          </a:p>
        </p:txBody>
      </p:sp>
      <p:sp>
        <p:nvSpPr>
          <p:cNvPr id="15376" name="Oval 50"/>
          <p:cNvSpPr>
            <a:spLocks noChangeArrowheads="1"/>
          </p:cNvSpPr>
          <p:nvPr/>
        </p:nvSpPr>
        <p:spPr bwMode="auto">
          <a:xfrm>
            <a:off x="2124075" y="4365625"/>
            <a:ext cx="576263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7" name="Rectangle 45"/>
          <p:cNvSpPr>
            <a:spLocks noChangeArrowheads="1"/>
          </p:cNvSpPr>
          <p:nvPr/>
        </p:nvSpPr>
        <p:spPr bwMode="auto">
          <a:xfrm>
            <a:off x="2051050" y="4365625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4h</a:t>
            </a:r>
          </a:p>
        </p:txBody>
      </p:sp>
      <p:sp>
        <p:nvSpPr>
          <p:cNvPr id="15378" name="Oval 51"/>
          <p:cNvSpPr>
            <a:spLocks noChangeArrowheads="1"/>
          </p:cNvSpPr>
          <p:nvPr/>
        </p:nvSpPr>
        <p:spPr bwMode="auto">
          <a:xfrm>
            <a:off x="1908175" y="2060575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Rectangle 46"/>
          <p:cNvSpPr>
            <a:spLocks noChangeArrowheads="1"/>
          </p:cNvSpPr>
          <p:nvPr/>
        </p:nvSpPr>
        <p:spPr bwMode="auto">
          <a:xfrm>
            <a:off x="1908175" y="2060575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6h</a:t>
            </a:r>
          </a:p>
        </p:txBody>
      </p:sp>
      <p:sp>
        <p:nvSpPr>
          <p:cNvPr id="15380" name="Oval 52"/>
          <p:cNvSpPr>
            <a:spLocks noChangeArrowheads="1"/>
          </p:cNvSpPr>
          <p:nvPr/>
        </p:nvSpPr>
        <p:spPr bwMode="auto">
          <a:xfrm>
            <a:off x="5651500" y="1628775"/>
            <a:ext cx="576263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1" name="Rectangle 47"/>
          <p:cNvSpPr>
            <a:spLocks noChangeArrowheads="1"/>
          </p:cNvSpPr>
          <p:nvPr/>
        </p:nvSpPr>
        <p:spPr bwMode="auto">
          <a:xfrm>
            <a:off x="5508625" y="1700213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9h</a:t>
            </a:r>
          </a:p>
        </p:txBody>
      </p:sp>
      <p:sp>
        <p:nvSpPr>
          <p:cNvPr id="15382" name="Oval 53"/>
          <p:cNvSpPr>
            <a:spLocks noChangeArrowheads="1"/>
          </p:cNvSpPr>
          <p:nvPr/>
        </p:nvSpPr>
        <p:spPr bwMode="auto">
          <a:xfrm>
            <a:off x="4211638" y="3500438"/>
            <a:ext cx="647700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3" name="Rectangle 48"/>
          <p:cNvSpPr>
            <a:spLocks noChangeArrowheads="1"/>
          </p:cNvSpPr>
          <p:nvPr/>
        </p:nvSpPr>
        <p:spPr bwMode="auto">
          <a:xfrm>
            <a:off x="4343400" y="3733800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12h</a:t>
            </a:r>
          </a:p>
        </p:txBody>
      </p:sp>
      <p:sp>
        <p:nvSpPr>
          <p:cNvPr id="15384" name="Oval 54"/>
          <p:cNvSpPr>
            <a:spLocks noChangeArrowheads="1"/>
          </p:cNvSpPr>
          <p:nvPr/>
        </p:nvSpPr>
        <p:spPr bwMode="auto">
          <a:xfrm>
            <a:off x="4572000" y="4581525"/>
            <a:ext cx="504825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5" name="Rectangle 49"/>
          <p:cNvSpPr>
            <a:spLocks noChangeArrowheads="1"/>
          </p:cNvSpPr>
          <p:nvPr/>
        </p:nvSpPr>
        <p:spPr bwMode="auto">
          <a:xfrm>
            <a:off x="4572000" y="4652963"/>
            <a:ext cx="720725" cy="396875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/>
              <a:t>72h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6337482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684213" y="4076700"/>
            <a:ext cx="1324402" cy="1015663"/>
          </a:xfrm>
          <a:prstGeom prst="rect">
            <a:avLst/>
          </a:prstGeom>
          <a:solidFill>
            <a:srgbClr val="7FDF7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 smtClean="0"/>
              <a:t>Recibe </a:t>
            </a:r>
          </a:p>
          <a:p>
            <a:pPr algn="l" eaLnBrk="1" hangingPunct="1"/>
            <a:r>
              <a:rPr lang="es-ES" b="1" dirty="0" smtClean="0"/>
              <a:t>del íleon </a:t>
            </a:r>
            <a:endParaRPr lang="es-ES" b="1" dirty="0"/>
          </a:p>
          <a:p>
            <a:pPr algn="l" eaLnBrk="1" hangingPunct="1"/>
            <a:r>
              <a:rPr lang="es-ES" b="1" dirty="0"/>
              <a:t>1.5 </a:t>
            </a:r>
            <a:r>
              <a:rPr lang="es-ES" b="1" dirty="0" err="1"/>
              <a:t>lts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" grpId="0" animBg="1"/>
      <p:bldP spid="3103" grpId="0" animBg="1"/>
      <p:bldP spid="3106" grpId="0" animBg="1"/>
      <p:bldP spid="310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7164288" y="476672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COLON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7167563" y="908720"/>
            <a:ext cx="13652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Funciones</a:t>
            </a: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1042988" y="1125538"/>
            <a:ext cx="23050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6531049" y="2659782"/>
            <a:ext cx="1541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Motilidad</a:t>
            </a:r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1289124" y="2516907"/>
            <a:ext cx="1541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Motilidad</a:t>
            </a:r>
          </a:p>
        </p:txBody>
      </p:sp>
      <p:sp>
        <p:nvSpPr>
          <p:cNvPr id="214026" name="Line 10"/>
          <p:cNvSpPr>
            <a:spLocks noChangeShapeType="1"/>
          </p:cNvSpPr>
          <p:nvPr/>
        </p:nvSpPr>
        <p:spPr bwMode="auto">
          <a:xfrm flipV="1">
            <a:off x="6516762" y="2707407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27" name="Rectangle 11"/>
          <p:cNvSpPr>
            <a:spLocks noChangeArrowheads="1"/>
          </p:cNvSpPr>
          <p:nvPr/>
        </p:nvSpPr>
        <p:spPr bwMode="auto">
          <a:xfrm>
            <a:off x="6372299" y="2562945"/>
            <a:ext cx="1728788" cy="576262"/>
          </a:xfrm>
          <a:prstGeom prst="rect">
            <a:avLst/>
          </a:prstGeom>
          <a:noFill/>
          <a:ln w="28575">
            <a:solidFill>
              <a:srgbClr val="E2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8" name="Rectangle 12"/>
          <p:cNvSpPr>
            <a:spLocks noChangeArrowheads="1"/>
          </p:cNvSpPr>
          <p:nvPr/>
        </p:nvSpPr>
        <p:spPr bwMode="auto">
          <a:xfrm>
            <a:off x="1043062" y="2491507"/>
            <a:ext cx="1728787" cy="57626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29" name="Line 13"/>
          <p:cNvSpPr>
            <a:spLocks noChangeShapeType="1"/>
          </p:cNvSpPr>
          <p:nvPr/>
        </p:nvSpPr>
        <p:spPr bwMode="auto">
          <a:xfrm>
            <a:off x="1258962" y="2564532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30" name="Line 14"/>
          <p:cNvSpPr>
            <a:spLocks noChangeShapeType="1"/>
          </p:cNvSpPr>
          <p:nvPr/>
        </p:nvSpPr>
        <p:spPr bwMode="auto">
          <a:xfrm>
            <a:off x="6511999" y="3283670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31" name="Line 15"/>
          <p:cNvSpPr>
            <a:spLocks noChangeShapeType="1"/>
          </p:cNvSpPr>
          <p:nvPr/>
        </p:nvSpPr>
        <p:spPr bwMode="auto">
          <a:xfrm flipV="1">
            <a:off x="1258962" y="3212232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16397" name="Picture 16" descr="Co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87" y="1916832"/>
            <a:ext cx="30829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8" name="Rectangle 17"/>
          <p:cNvSpPr>
            <a:spLocks noChangeArrowheads="1"/>
          </p:cNvSpPr>
          <p:nvPr/>
        </p:nvSpPr>
        <p:spPr bwMode="auto">
          <a:xfrm>
            <a:off x="4211712" y="2994745"/>
            <a:ext cx="720725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4" name="Rectangle 18"/>
          <p:cNvSpPr>
            <a:spLocks noChangeArrowheads="1"/>
          </p:cNvSpPr>
          <p:nvPr/>
        </p:nvSpPr>
        <p:spPr bwMode="auto">
          <a:xfrm>
            <a:off x="1043062" y="3139207"/>
            <a:ext cx="1728787" cy="576263"/>
          </a:xfrm>
          <a:prstGeom prst="rect">
            <a:avLst/>
          </a:prstGeom>
          <a:noFill/>
          <a:ln w="2857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5" name="Rectangle 19"/>
          <p:cNvSpPr>
            <a:spLocks noChangeArrowheads="1"/>
          </p:cNvSpPr>
          <p:nvPr/>
        </p:nvSpPr>
        <p:spPr bwMode="auto">
          <a:xfrm>
            <a:off x="6372299" y="3212232"/>
            <a:ext cx="1728788" cy="5746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4036" name="Rectangle 20"/>
          <p:cNvSpPr>
            <a:spLocks noChangeArrowheads="1"/>
          </p:cNvSpPr>
          <p:nvPr/>
        </p:nvSpPr>
        <p:spPr bwMode="auto">
          <a:xfrm>
            <a:off x="971624" y="4580657"/>
            <a:ext cx="1893888" cy="730250"/>
          </a:xfrm>
          <a:prstGeom prst="rect">
            <a:avLst/>
          </a:prstGeom>
          <a:solidFill>
            <a:srgbClr val="99CCFF"/>
          </a:solidFill>
          <a:ln w="28575">
            <a:solidFill>
              <a:srgbClr val="3333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_tradnl"/>
              <a:t>Heces duras</a:t>
            </a:r>
          </a:p>
          <a:p>
            <a:r>
              <a:rPr lang="es-ES_tradnl"/>
              <a:t>Estreñimiento</a:t>
            </a:r>
          </a:p>
        </p:txBody>
      </p:sp>
      <p:sp>
        <p:nvSpPr>
          <p:cNvPr id="214037" name="Rectangle 21"/>
          <p:cNvSpPr>
            <a:spLocks noChangeArrowheads="1"/>
          </p:cNvSpPr>
          <p:nvPr/>
        </p:nvSpPr>
        <p:spPr bwMode="auto">
          <a:xfrm>
            <a:off x="6372299" y="4580657"/>
            <a:ext cx="2016125" cy="730250"/>
          </a:xfrm>
          <a:prstGeom prst="rect">
            <a:avLst/>
          </a:prstGeom>
          <a:solidFill>
            <a:srgbClr val="FFE6D5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_tradnl"/>
              <a:t>Heces blandas</a:t>
            </a:r>
          </a:p>
          <a:p>
            <a:r>
              <a:rPr lang="es-ES_tradnl"/>
              <a:t>Diarrea</a:t>
            </a:r>
          </a:p>
        </p:txBody>
      </p:sp>
      <p:sp>
        <p:nvSpPr>
          <p:cNvPr id="214038" name="Rectangle 22"/>
          <p:cNvSpPr>
            <a:spLocks noChangeArrowheads="1"/>
          </p:cNvSpPr>
          <p:nvPr/>
        </p:nvSpPr>
        <p:spPr bwMode="auto">
          <a:xfrm>
            <a:off x="1212924" y="3199532"/>
            <a:ext cx="1604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</p:txBody>
      </p:sp>
      <p:sp>
        <p:nvSpPr>
          <p:cNvPr id="214039" name="Rectangle 23"/>
          <p:cNvSpPr>
            <a:spLocks noChangeArrowheads="1"/>
          </p:cNvSpPr>
          <p:nvPr/>
        </p:nvSpPr>
        <p:spPr bwMode="auto">
          <a:xfrm>
            <a:off x="6459612" y="3253507"/>
            <a:ext cx="1736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14041" name="Text Box 25"/>
          <p:cNvSpPr txBox="1">
            <a:spLocks noChangeArrowheads="1"/>
          </p:cNvSpPr>
          <p:nvPr/>
        </p:nvSpPr>
        <p:spPr bwMode="auto">
          <a:xfrm>
            <a:off x="756008" y="66133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4042" name="Freeform 26"/>
          <p:cNvSpPr>
            <a:spLocks/>
          </p:cNvSpPr>
          <p:nvPr/>
        </p:nvSpPr>
        <p:spPr bwMode="auto">
          <a:xfrm>
            <a:off x="3417962" y="1950170"/>
            <a:ext cx="2449512" cy="3133725"/>
          </a:xfrm>
          <a:custGeom>
            <a:avLst/>
            <a:gdLst>
              <a:gd name="T0" fmla="*/ 1048384786 w 1543"/>
              <a:gd name="T1" fmla="*/ 2147483647 h 1974"/>
              <a:gd name="T2" fmla="*/ 476308640 w 1543"/>
              <a:gd name="T3" fmla="*/ 2147483647 h 1974"/>
              <a:gd name="T4" fmla="*/ 133567460 w 1543"/>
              <a:gd name="T5" fmla="*/ 2147483647 h 1974"/>
              <a:gd name="T6" fmla="*/ 133567460 w 1543"/>
              <a:gd name="T7" fmla="*/ 2147483647 h 1974"/>
              <a:gd name="T8" fmla="*/ 20161246 w 1543"/>
              <a:gd name="T9" fmla="*/ 859374075 h 1974"/>
              <a:gd name="T10" fmla="*/ 249494624 w 1543"/>
              <a:gd name="T11" fmla="*/ 287297813 h 1974"/>
              <a:gd name="T12" fmla="*/ 819049820 w 1543"/>
              <a:gd name="T13" fmla="*/ 287297813 h 1974"/>
              <a:gd name="T14" fmla="*/ 1620459344 w 1543"/>
              <a:gd name="T15" fmla="*/ 516632825 h 1974"/>
              <a:gd name="T16" fmla="*/ 2147483647 w 1543"/>
              <a:gd name="T17" fmla="*/ 400705638 h 1974"/>
              <a:gd name="T18" fmla="*/ 2147483647 w 1543"/>
              <a:gd name="T19" fmla="*/ 57964388 h 1974"/>
              <a:gd name="T20" fmla="*/ 2147483647 w 1543"/>
              <a:gd name="T21" fmla="*/ 743446888 h 1974"/>
              <a:gd name="T22" fmla="*/ 2147483647 w 1543"/>
              <a:gd name="T23" fmla="*/ 2147483647 h 1974"/>
              <a:gd name="T24" fmla="*/ 2147483647 w 1543"/>
              <a:gd name="T25" fmla="*/ 2147483647 h 1974"/>
              <a:gd name="T26" fmla="*/ 2147483647 w 1543"/>
              <a:gd name="T27" fmla="*/ 2147483647 h 1974"/>
              <a:gd name="T28" fmla="*/ 2147483647 w 1543"/>
              <a:gd name="T29" fmla="*/ 2147483647 h 19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43" h="1974">
                <a:moveTo>
                  <a:pt x="416" y="1157"/>
                </a:moveTo>
                <a:cubicBezTo>
                  <a:pt x="332" y="1259"/>
                  <a:pt x="249" y="1361"/>
                  <a:pt x="189" y="1384"/>
                </a:cubicBezTo>
                <a:cubicBezTo>
                  <a:pt x="129" y="1407"/>
                  <a:pt x="76" y="1338"/>
                  <a:pt x="53" y="1293"/>
                </a:cubicBezTo>
                <a:cubicBezTo>
                  <a:pt x="30" y="1248"/>
                  <a:pt x="60" y="1271"/>
                  <a:pt x="53" y="1112"/>
                </a:cubicBezTo>
                <a:cubicBezTo>
                  <a:pt x="46" y="953"/>
                  <a:pt x="0" y="507"/>
                  <a:pt x="8" y="341"/>
                </a:cubicBezTo>
                <a:cubicBezTo>
                  <a:pt x="16" y="175"/>
                  <a:pt x="46" y="152"/>
                  <a:pt x="99" y="114"/>
                </a:cubicBezTo>
                <a:cubicBezTo>
                  <a:pt x="152" y="76"/>
                  <a:pt x="234" y="99"/>
                  <a:pt x="325" y="114"/>
                </a:cubicBezTo>
                <a:cubicBezTo>
                  <a:pt x="416" y="129"/>
                  <a:pt x="530" y="198"/>
                  <a:pt x="643" y="205"/>
                </a:cubicBezTo>
                <a:cubicBezTo>
                  <a:pt x="756" y="212"/>
                  <a:pt x="893" y="189"/>
                  <a:pt x="1006" y="159"/>
                </a:cubicBezTo>
                <a:cubicBezTo>
                  <a:pt x="1119" y="129"/>
                  <a:pt x="1240" y="0"/>
                  <a:pt x="1323" y="23"/>
                </a:cubicBezTo>
                <a:cubicBezTo>
                  <a:pt x="1406" y="46"/>
                  <a:pt x="1475" y="91"/>
                  <a:pt x="1505" y="295"/>
                </a:cubicBezTo>
                <a:cubicBezTo>
                  <a:pt x="1535" y="499"/>
                  <a:pt x="1543" y="1044"/>
                  <a:pt x="1505" y="1248"/>
                </a:cubicBezTo>
                <a:cubicBezTo>
                  <a:pt x="1467" y="1452"/>
                  <a:pt x="1361" y="1467"/>
                  <a:pt x="1278" y="1520"/>
                </a:cubicBezTo>
                <a:cubicBezTo>
                  <a:pt x="1195" y="1573"/>
                  <a:pt x="1066" y="1489"/>
                  <a:pt x="1006" y="1565"/>
                </a:cubicBezTo>
                <a:cubicBezTo>
                  <a:pt x="946" y="1641"/>
                  <a:pt x="930" y="1807"/>
                  <a:pt x="915" y="1974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4043" name="Freeform 27"/>
          <p:cNvSpPr>
            <a:spLocks/>
          </p:cNvSpPr>
          <p:nvPr/>
        </p:nvSpPr>
        <p:spPr bwMode="auto">
          <a:xfrm>
            <a:off x="3419549" y="1950170"/>
            <a:ext cx="2449513" cy="3133725"/>
          </a:xfrm>
          <a:custGeom>
            <a:avLst/>
            <a:gdLst>
              <a:gd name="T0" fmla="*/ 1048385214 w 1543"/>
              <a:gd name="T1" fmla="*/ 2147483647 h 1974"/>
              <a:gd name="T2" fmla="*/ 476310422 w 1543"/>
              <a:gd name="T3" fmla="*/ 2147483647 h 1974"/>
              <a:gd name="T4" fmla="*/ 133569102 w 1543"/>
              <a:gd name="T5" fmla="*/ 2147483647 h 1974"/>
              <a:gd name="T6" fmla="*/ 133569102 w 1543"/>
              <a:gd name="T7" fmla="*/ 2147483647 h 1974"/>
              <a:gd name="T8" fmla="*/ 20161254 w 1543"/>
              <a:gd name="T9" fmla="*/ 859374075 h 1974"/>
              <a:gd name="T10" fmla="*/ 249496313 w 1543"/>
              <a:gd name="T11" fmla="*/ 287297813 h 1974"/>
              <a:gd name="T12" fmla="*/ 819051742 w 1543"/>
              <a:gd name="T13" fmla="*/ 287297813 h 1974"/>
              <a:gd name="T14" fmla="*/ 1620461593 w 1543"/>
              <a:gd name="T15" fmla="*/ 516632825 h 1974"/>
              <a:gd name="T16" fmla="*/ 2147483647 w 1543"/>
              <a:gd name="T17" fmla="*/ 400705638 h 1974"/>
              <a:gd name="T18" fmla="*/ 2147483647 w 1543"/>
              <a:gd name="T19" fmla="*/ 57964388 h 1974"/>
              <a:gd name="T20" fmla="*/ 2147483647 w 1543"/>
              <a:gd name="T21" fmla="*/ 743446888 h 1974"/>
              <a:gd name="T22" fmla="*/ 2147483647 w 1543"/>
              <a:gd name="T23" fmla="*/ 2147483647 h 1974"/>
              <a:gd name="T24" fmla="*/ 2147483647 w 1543"/>
              <a:gd name="T25" fmla="*/ 2147483647 h 1974"/>
              <a:gd name="T26" fmla="*/ 2147483647 w 1543"/>
              <a:gd name="T27" fmla="*/ 2147483647 h 1974"/>
              <a:gd name="T28" fmla="*/ 2147483647 w 1543"/>
              <a:gd name="T29" fmla="*/ 2147483647 h 197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43" h="1974">
                <a:moveTo>
                  <a:pt x="416" y="1157"/>
                </a:moveTo>
                <a:cubicBezTo>
                  <a:pt x="332" y="1259"/>
                  <a:pt x="249" y="1361"/>
                  <a:pt x="189" y="1384"/>
                </a:cubicBezTo>
                <a:cubicBezTo>
                  <a:pt x="129" y="1407"/>
                  <a:pt x="76" y="1338"/>
                  <a:pt x="53" y="1293"/>
                </a:cubicBezTo>
                <a:cubicBezTo>
                  <a:pt x="30" y="1248"/>
                  <a:pt x="60" y="1271"/>
                  <a:pt x="53" y="1112"/>
                </a:cubicBezTo>
                <a:cubicBezTo>
                  <a:pt x="46" y="953"/>
                  <a:pt x="0" y="507"/>
                  <a:pt x="8" y="341"/>
                </a:cubicBezTo>
                <a:cubicBezTo>
                  <a:pt x="16" y="175"/>
                  <a:pt x="46" y="152"/>
                  <a:pt x="99" y="114"/>
                </a:cubicBezTo>
                <a:cubicBezTo>
                  <a:pt x="152" y="76"/>
                  <a:pt x="234" y="99"/>
                  <a:pt x="325" y="114"/>
                </a:cubicBezTo>
                <a:cubicBezTo>
                  <a:pt x="416" y="129"/>
                  <a:pt x="530" y="198"/>
                  <a:pt x="643" y="205"/>
                </a:cubicBezTo>
                <a:cubicBezTo>
                  <a:pt x="756" y="212"/>
                  <a:pt x="893" y="189"/>
                  <a:pt x="1006" y="159"/>
                </a:cubicBezTo>
                <a:cubicBezTo>
                  <a:pt x="1119" y="129"/>
                  <a:pt x="1240" y="0"/>
                  <a:pt x="1323" y="23"/>
                </a:cubicBezTo>
                <a:cubicBezTo>
                  <a:pt x="1406" y="46"/>
                  <a:pt x="1475" y="91"/>
                  <a:pt x="1505" y="295"/>
                </a:cubicBezTo>
                <a:cubicBezTo>
                  <a:pt x="1535" y="499"/>
                  <a:pt x="1543" y="1044"/>
                  <a:pt x="1505" y="1248"/>
                </a:cubicBezTo>
                <a:cubicBezTo>
                  <a:pt x="1467" y="1452"/>
                  <a:pt x="1361" y="1467"/>
                  <a:pt x="1278" y="1520"/>
                </a:cubicBezTo>
                <a:cubicBezTo>
                  <a:pt x="1195" y="1573"/>
                  <a:pt x="1066" y="1489"/>
                  <a:pt x="1006" y="1565"/>
                </a:cubicBezTo>
                <a:cubicBezTo>
                  <a:pt x="946" y="1641"/>
                  <a:pt x="930" y="1807"/>
                  <a:pt x="915" y="1974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08" name="AutoShape 28"/>
          <p:cNvSpPr>
            <a:spLocks noChangeArrowheads="1"/>
          </p:cNvSpPr>
          <p:nvPr/>
        </p:nvSpPr>
        <p:spPr bwMode="auto">
          <a:xfrm>
            <a:off x="1835224" y="3788495"/>
            <a:ext cx="360363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rgbClr val="66CCFF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9" name="AutoShape 29"/>
          <p:cNvSpPr>
            <a:spLocks noChangeArrowheads="1"/>
          </p:cNvSpPr>
          <p:nvPr/>
        </p:nvSpPr>
        <p:spPr bwMode="auto">
          <a:xfrm>
            <a:off x="7091437" y="3859932"/>
            <a:ext cx="360362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rgbClr val="FF7453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1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/>
                                        <p:tgtEl>
                                          <p:spTgt spid="21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1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4" grpId="0"/>
      <p:bldP spid="214025" grpId="0"/>
      <p:bldP spid="214026" grpId="0" animBg="1"/>
      <p:bldP spid="214027" grpId="0" animBg="1"/>
      <p:bldP spid="214028" grpId="0" animBg="1"/>
      <p:bldP spid="214029" grpId="0" animBg="1"/>
      <p:bldP spid="214030" grpId="0" animBg="1"/>
      <p:bldP spid="214031" grpId="0" animBg="1"/>
      <p:bldP spid="214034" grpId="0" animBg="1"/>
      <p:bldP spid="214035" grpId="0" animBg="1"/>
      <p:bldP spid="214036" grpId="0" animBg="1"/>
      <p:bldP spid="214037" grpId="0" animBg="1"/>
      <p:bldP spid="214038" grpId="0"/>
      <p:bldP spid="214039" grpId="0"/>
      <p:bldP spid="214042" grpId="0" animBg="1"/>
      <p:bldP spid="2140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2598738" y="2060575"/>
            <a:ext cx="3973512" cy="425450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ABSORCIÓN-SECRECIÓN</a:t>
            </a:r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2757488" y="2708275"/>
            <a:ext cx="3629025" cy="2082800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SzPct val="150000"/>
              <a:buFont typeface="Arial" pitchFamily="34" charset="0"/>
              <a:buChar char="•"/>
              <a:defRPr/>
            </a:pPr>
            <a:r>
              <a:rPr lang="es-ES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Abs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sodio, cloro, agua</a:t>
            </a:r>
          </a:p>
          <a:p>
            <a:pPr>
              <a:spcBef>
                <a:spcPct val="50000"/>
              </a:spcBef>
              <a:buSzPct val="15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Secreción potasio, bicarbonato, moco, cloro</a:t>
            </a:r>
          </a:p>
          <a:p>
            <a:pPr>
              <a:spcBef>
                <a:spcPct val="50000"/>
              </a:spcBef>
              <a:buSzPct val="15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Jugo intestinal  </a:t>
            </a:r>
          </a:p>
          <a:p>
            <a:pPr>
              <a:spcBef>
                <a:spcPct val="50000"/>
              </a:spcBef>
              <a:buSzPct val="15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Diarrea secretora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2675495" y="3663949"/>
            <a:ext cx="3768168" cy="13493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COLON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U. Estrechas </a:t>
            </a:r>
            <a:r>
              <a:rPr lang="es-ES" u="sng">
                <a:effectLst>
                  <a:outerShdw blurRad="38100" dist="38100" dir="2700000" algn="tl">
                    <a:srgbClr val="C0C0C0"/>
                  </a:outerShdw>
                </a:effectLst>
              </a:rPr>
              <a:t>más apretadas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evitan la difusión retrógrada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 agua a la luz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3092648" y="2060575"/>
            <a:ext cx="2958703" cy="1289050"/>
          </a:xfrm>
          <a:prstGeom prst="rect">
            <a:avLst/>
          </a:prstGeom>
          <a:solidFill>
            <a:srgbClr val="99CCFF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COLON </a:t>
            </a:r>
          </a:p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más eficiente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en Abs. Agua y Sodio </a:t>
            </a:r>
          </a:p>
        </p:txBody>
      </p:sp>
      <p:sp>
        <p:nvSpPr>
          <p:cNvPr id="161803" name="Rectangle 11"/>
          <p:cNvSpPr>
            <a:spLocks noChangeArrowheads="1"/>
          </p:cNvSpPr>
          <p:nvPr/>
        </p:nvSpPr>
        <p:spPr bwMode="auto">
          <a:xfrm>
            <a:off x="611188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6435212" y="571282"/>
            <a:ext cx="2002471" cy="646331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II.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SECRECIÓN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6611976" y="1340768"/>
            <a:ext cx="177644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 err="1" smtClean="0"/>
              <a:t>Abs</a:t>
            </a:r>
            <a:r>
              <a:rPr lang="es-ES_tradnl" sz="1800" b="1" dirty="0" smtClean="0"/>
              <a:t>. </a:t>
            </a:r>
            <a:r>
              <a:rPr lang="es-ES_tradnl" sz="1800" b="1" dirty="0" err="1" smtClean="0"/>
              <a:t>Na</a:t>
            </a:r>
            <a:r>
              <a:rPr lang="es-ES_tradnl" sz="1800" b="1" baseline="30000" dirty="0" smtClean="0"/>
              <a:t>+ </a:t>
            </a:r>
            <a:r>
              <a:rPr lang="es-ES_tradnl" sz="1800" b="1" dirty="0" smtClean="0"/>
              <a:t> Cl</a:t>
            </a:r>
            <a:r>
              <a:rPr lang="es-ES_tradnl" sz="1800" b="1" baseline="30000" dirty="0" smtClean="0"/>
              <a:t>-</a:t>
            </a:r>
            <a:r>
              <a:rPr lang="es-ES_tradnl" sz="1800" b="1" dirty="0" smtClean="0"/>
              <a:t> </a:t>
            </a:r>
          </a:p>
          <a:p>
            <a:pPr>
              <a:defRPr/>
            </a:pPr>
            <a:r>
              <a:rPr lang="es-ES_tradnl" sz="1800" b="1" dirty="0" smtClean="0"/>
              <a:t>y agua</a:t>
            </a:r>
            <a:endParaRPr lang="es-ES_tradnl" sz="18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 animBg="1"/>
      <p:bldP spid="1617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31373" y="1690688"/>
            <a:ext cx="5024131" cy="3477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primero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 por encima</a:t>
            </a:r>
            <a:r>
              <a:rPr lang="es-VE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79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578365" y="404813"/>
            <a:ext cx="3097323" cy="338554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II. ABSORCIÓN-SECRECIÓN</a:t>
            </a:r>
          </a:p>
        </p:txBody>
      </p:sp>
      <p:pic>
        <p:nvPicPr>
          <p:cNvPr id="4120" name="Picture 24" descr="img3"/>
          <p:cNvPicPr>
            <a:picLocks noChangeAspect="1" noChangeArrowheads="1"/>
          </p:cNvPicPr>
          <p:nvPr/>
        </p:nvPicPr>
        <p:blipFill>
          <a:blip r:embed="rId2">
            <a:lum bright="-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3" r="60612" b="27048"/>
          <a:stretch>
            <a:fillRect/>
          </a:stretch>
        </p:blipFill>
        <p:spPr bwMode="auto">
          <a:xfrm>
            <a:off x="5602039" y="1960463"/>
            <a:ext cx="244792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27" descr="colonocito"/>
          <p:cNvPicPr>
            <a:picLocks noChangeAspect="1" noChangeArrowheads="1"/>
          </p:cNvPicPr>
          <p:nvPr/>
        </p:nvPicPr>
        <p:blipFill>
          <a:blip r:embed="rId3" cstate="print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8" t="7030" r="2637" b="8405"/>
          <a:stretch>
            <a:fillRect/>
          </a:stretch>
        </p:blipFill>
        <p:spPr bwMode="auto">
          <a:xfrm>
            <a:off x="901700" y="1771650"/>
            <a:ext cx="3454400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Oval 30"/>
          <p:cNvSpPr>
            <a:spLocks noChangeArrowheads="1"/>
          </p:cNvSpPr>
          <p:nvPr/>
        </p:nvSpPr>
        <p:spPr bwMode="auto">
          <a:xfrm>
            <a:off x="3349625" y="2919413"/>
            <a:ext cx="433388" cy="503237"/>
          </a:xfrm>
          <a:prstGeom prst="ellipse">
            <a:avLst/>
          </a:prstGeom>
          <a:solidFill>
            <a:srgbClr val="FF7453"/>
          </a:solidFill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6093687" y="803956"/>
            <a:ext cx="257955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Electrogénica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4860032" y="4615127"/>
            <a:ext cx="1572515" cy="584775"/>
          </a:xfrm>
          <a:prstGeom prst="rect">
            <a:avLst/>
          </a:prstGeom>
          <a:solidFill>
            <a:srgbClr val="7FDF7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¡Absorción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 eficiente!</a:t>
            </a: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4935289" y="3435251"/>
            <a:ext cx="138747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U. estrechas </a:t>
            </a:r>
          </a:p>
          <a:p>
            <a:pPr eaLnBrk="1" hangingPunct="1"/>
            <a:r>
              <a:rPr lang="es-ES_tradnl" sz="1400" b="1"/>
              <a:t>apretadas</a:t>
            </a:r>
          </a:p>
        </p:txBody>
      </p:sp>
      <p:sp>
        <p:nvSpPr>
          <p:cNvPr id="4136" name="Rectangle 40"/>
          <p:cNvSpPr>
            <a:spLocks noChangeArrowheads="1"/>
          </p:cNvSpPr>
          <p:nvPr/>
        </p:nvSpPr>
        <p:spPr bwMode="auto">
          <a:xfrm>
            <a:off x="6948264" y="5517232"/>
            <a:ext cx="1706562" cy="425450"/>
          </a:xfrm>
          <a:prstGeom prst="rect">
            <a:avLst/>
          </a:prstGeom>
          <a:solidFill>
            <a:srgbClr val="7FDF7F"/>
          </a:solidFill>
          <a:ln w="28575">
            <a:solidFill>
              <a:srgbClr val="CC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, H</a:t>
            </a:r>
            <a:r>
              <a:rPr lang="es-ES_tradnl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O, Cl</a:t>
            </a:r>
            <a:r>
              <a:rPr lang="es-ES_tradnl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670050" y="1166812"/>
            <a:ext cx="1963738" cy="400110"/>
          </a:xfrm>
          <a:prstGeom prst="rect">
            <a:avLst/>
          </a:prstGeom>
          <a:solidFill>
            <a:srgbClr val="7FDF7F"/>
          </a:solidFill>
          <a:ln w="28575">
            <a:solidFill>
              <a:srgbClr val="D0008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468313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141" name="Line 45"/>
          <p:cNvSpPr>
            <a:spLocks noChangeShapeType="1"/>
          </p:cNvSpPr>
          <p:nvPr/>
        </p:nvSpPr>
        <p:spPr bwMode="auto">
          <a:xfrm flipV="1">
            <a:off x="5890964" y="2858988"/>
            <a:ext cx="0" cy="563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1670050" y="3209925"/>
            <a:ext cx="1489075" cy="581025"/>
          </a:xfrm>
          <a:prstGeom prst="rect">
            <a:avLst/>
          </a:prstGeom>
          <a:solidFill>
            <a:srgbClr val="7FDF7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/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Electrogénica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46" name="Rectangle 48"/>
          <p:cNvSpPr>
            <a:spLocks noChangeArrowheads="1"/>
          </p:cNvSpPr>
          <p:nvPr/>
        </p:nvSpPr>
        <p:spPr bwMode="auto">
          <a:xfrm>
            <a:off x="1835150" y="2205038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47" name="Rectangle 49"/>
          <p:cNvSpPr>
            <a:spLocks noChangeArrowheads="1"/>
          </p:cNvSpPr>
          <p:nvPr/>
        </p:nvSpPr>
        <p:spPr bwMode="auto">
          <a:xfrm>
            <a:off x="827088" y="1700213"/>
            <a:ext cx="4333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48" name="Rectangle 50"/>
          <p:cNvSpPr>
            <a:spLocks noChangeArrowheads="1"/>
          </p:cNvSpPr>
          <p:nvPr/>
        </p:nvSpPr>
        <p:spPr bwMode="auto">
          <a:xfrm>
            <a:off x="3708400" y="191611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552450" y="3858419"/>
            <a:ext cx="6365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1979613" y="1989138"/>
            <a:ext cx="1254125" cy="366712"/>
          </a:xfrm>
          <a:prstGeom prst="rect">
            <a:avLst/>
          </a:prstGeom>
          <a:solidFill>
            <a:schemeClr val="accent1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colonocito</a:t>
            </a:r>
          </a:p>
        </p:txBody>
      </p:sp>
      <p:sp>
        <p:nvSpPr>
          <p:cNvPr id="18451" name="Text Box 53"/>
          <p:cNvSpPr txBox="1">
            <a:spLocks noChangeArrowheads="1"/>
          </p:cNvSpPr>
          <p:nvPr/>
        </p:nvSpPr>
        <p:spPr bwMode="auto">
          <a:xfrm>
            <a:off x="1591717" y="5470571"/>
            <a:ext cx="169950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-Absorción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n-U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-Secreción K</a:t>
            </a:r>
            <a:r>
              <a:rPr lang="en-U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la luz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paso a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intersticio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6605339" y="1611213"/>
            <a:ext cx="5873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8453" name="Oval 56"/>
          <p:cNvSpPr>
            <a:spLocks noChangeArrowheads="1"/>
          </p:cNvSpPr>
          <p:nvPr/>
        </p:nvSpPr>
        <p:spPr bwMode="auto">
          <a:xfrm>
            <a:off x="827088" y="2205038"/>
            <a:ext cx="5048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4" name="Oval 57"/>
          <p:cNvSpPr>
            <a:spLocks noChangeArrowheads="1"/>
          </p:cNvSpPr>
          <p:nvPr/>
        </p:nvSpPr>
        <p:spPr bwMode="auto">
          <a:xfrm>
            <a:off x="3851275" y="2636838"/>
            <a:ext cx="43338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5" name="Rectangle 58"/>
          <p:cNvSpPr>
            <a:spLocks noChangeArrowheads="1"/>
          </p:cNvSpPr>
          <p:nvPr/>
        </p:nvSpPr>
        <p:spPr bwMode="auto">
          <a:xfrm>
            <a:off x="3851275" y="2708275"/>
            <a:ext cx="557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n-US" sz="1800" baseline="30000"/>
              <a:t>+</a:t>
            </a:r>
          </a:p>
        </p:txBody>
      </p:sp>
      <p:sp>
        <p:nvSpPr>
          <p:cNvPr id="4125" name="Oval 29"/>
          <p:cNvSpPr>
            <a:spLocks noChangeArrowheads="1"/>
          </p:cNvSpPr>
          <p:nvPr/>
        </p:nvSpPr>
        <p:spPr bwMode="auto">
          <a:xfrm>
            <a:off x="3924300" y="2708275"/>
            <a:ext cx="476250" cy="366713"/>
          </a:xfrm>
          <a:prstGeom prst="ellipse">
            <a:avLst/>
          </a:prstGeom>
          <a:noFill/>
          <a:ln w="28575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7" name="Oval 59"/>
          <p:cNvSpPr>
            <a:spLocks noChangeArrowheads="1"/>
          </p:cNvSpPr>
          <p:nvPr/>
        </p:nvSpPr>
        <p:spPr bwMode="auto">
          <a:xfrm>
            <a:off x="755650" y="3213100"/>
            <a:ext cx="863600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58" name="Text Box 60"/>
          <p:cNvSpPr txBox="1">
            <a:spLocks noChangeArrowheads="1"/>
          </p:cNvSpPr>
          <p:nvPr/>
        </p:nvSpPr>
        <p:spPr bwMode="auto">
          <a:xfrm>
            <a:off x="184150" y="3213100"/>
            <a:ext cx="1373188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ALDOSTERONA</a:t>
            </a:r>
          </a:p>
        </p:txBody>
      </p:sp>
      <p:sp>
        <p:nvSpPr>
          <p:cNvPr id="18459" name="Oval 63"/>
          <p:cNvSpPr>
            <a:spLocks noChangeArrowheads="1"/>
          </p:cNvSpPr>
          <p:nvPr/>
        </p:nvSpPr>
        <p:spPr bwMode="auto">
          <a:xfrm>
            <a:off x="1763713" y="4365625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0" name="Oval 64"/>
          <p:cNvSpPr>
            <a:spLocks noChangeArrowheads="1"/>
          </p:cNvSpPr>
          <p:nvPr/>
        </p:nvSpPr>
        <p:spPr bwMode="auto">
          <a:xfrm>
            <a:off x="2987675" y="4149725"/>
            <a:ext cx="3603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1" name="Rectangle 62"/>
          <p:cNvSpPr>
            <a:spLocks noChangeArrowheads="1"/>
          </p:cNvSpPr>
          <p:nvPr/>
        </p:nvSpPr>
        <p:spPr bwMode="auto">
          <a:xfrm>
            <a:off x="3059113" y="4076700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K</a:t>
            </a:r>
            <a:r>
              <a:rPr lang="en-US" sz="1800" baseline="30000"/>
              <a:t>+</a:t>
            </a:r>
          </a:p>
        </p:txBody>
      </p:sp>
      <p:sp>
        <p:nvSpPr>
          <p:cNvPr id="18462" name="Rectangle 61"/>
          <p:cNvSpPr>
            <a:spLocks noChangeArrowheads="1"/>
          </p:cNvSpPr>
          <p:nvPr/>
        </p:nvSpPr>
        <p:spPr bwMode="auto">
          <a:xfrm>
            <a:off x="1763713" y="4292600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K</a:t>
            </a:r>
            <a:r>
              <a:rPr lang="en-US" sz="1800" baseline="30000"/>
              <a:t>+</a:t>
            </a:r>
          </a:p>
        </p:txBody>
      </p:sp>
      <p:sp>
        <p:nvSpPr>
          <p:cNvPr id="18463" name="Rectangle 55"/>
          <p:cNvSpPr>
            <a:spLocks noChangeArrowheads="1"/>
          </p:cNvSpPr>
          <p:nvPr/>
        </p:nvSpPr>
        <p:spPr bwMode="auto">
          <a:xfrm>
            <a:off x="846138" y="2205038"/>
            <a:ext cx="557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Na</a:t>
            </a:r>
            <a:r>
              <a:rPr lang="en-US" sz="1800" baseline="30000"/>
              <a:t>+</a:t>
            </a:r>
          </a:p>
        </p:txBody>
      </p:sp>
      <p:sp>
        <p:nvSpPr>
          <p:cNvPr id="4124" name="Oval 28"/>
          <p:cNvSpPr>
            <a:spLocks noChangeArrowheads="1"/>
          </p:cNvSpPr>
          <p:nvPr/>
        </p:nvSpPr>
        <p:spPr bwMode="auto">
          <a:xfrm>
            <a:off x="854075" y="2125663"/>
            <a:ext cx="549275" cy="511175"/>
          </a:xfrm>
          <a:prstGeom prst="ellipse">
            <a:avLst/>
          </a:prstGeom>
          <a:noFill/>
          <a:ln w="28575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65" name="Rectangle 65"/>
          <p:cNvSpPr>
            <a:spLocks noChangeArrowheads="1"/>
          </p:cNvSpPr>
          <p:nvPr/>
        </p:nvSpPr>
        <p:spPr bwMode="auto">
          <a:xfrm>
            <a:off x="827088" y="4797425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K</a:t>
            </a:r>
            <a:r>
              <a:rPr lang="en-US" sz="1800" baseline="30000"/>
              <a:t>+</a:t>
            </a:r>
          </a:p>
        </p:txBody>
      </p:sp>
      <p:sp>
        <p:nvSpPr>
          <p:cNvPr id="18466" name="Rectangle 66"/>
          <p:cNvSpPr>
            <a:spLocks noChangeArrowheads="1"/>
          </p:cNvSpPr>
          <p:nvPr/>
        </p:nvSpPr>
        <p:spPr bwMode="auto">
          <a:xfrm>
            <a:off x="3708400" y="4868863"/>
            <a:ext cx="396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K</a:t>
            </a:r>
            <a:r>
              <a:rPr lang="en-US" sz="1800" baseline="30000"/>
              <a:t>+</a:t>
            </a:r>
          </a:p>
        </p:txBody>
      </p:sp>
      <p:sp>
        <p:nvSpPr>
          <p:cNvPr id="18468" name="Rectangle 38"/>
          <p:cNvSpPr>
            <a:spLocks noChangeArrowheads="1"/>
          </p:cNvSpPr>
          <p:nvPr/>
        </p:nvSpPr>
        <p:spPr bwMode="auto">
          <a:xfrm>
            <a:off x="7041902" y="5164038"/>
            <a:ext cx="1584325" cy="288925"/>
          </a:xfrm>
          <a:prstGeom prst="rect">
            <a:avLst/>
          </a:prstGeom>
          <a:solidFill>
            <a:srgbClr val="DCBCE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VE" sz="1600" dirty="0" smtClean="0"/>
              <a:t>sangre</a:t>
            </a:r>
            <a:endParaRPr lang="es-VE" sz="1600" dirty="0"/>
          </a:p>
        </p:txBody>
      </p:sp>
      <p:sp>
        <p:nvSpPr>
          <p:cNvPr id="18469" name="Oval 39"/>
          <p:cNvSpPr>
            <a:spLocks noChangeArrowheads="1"/>
          </p:cNvSpPr>
          <p:nvPr/>
        </p:nvSpPr>
        <p:spPr bwMode="auto">
          <a:xfrm>
            <a:off x="8553202" y="5164038"/>
            <a:ext cx="144462" cy="288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70" name="Oval 40"/>
          <p:cNvSpPr>
            <a:spLocks noChangeArrowheads="1"/>
          </p:cNvSpPr>
          <p:nvPr/>
        </p:nvSpPr>
        <p:spPr bwMode="auto">
          <a:xfrm>
            <a:off x="6970464" y="5164038"/>
            <a:ext cx="144463" cy="288925"/>
          </a:xfrm>
          <a:prstGeom prst="ellipse">
            <a:avLst/>
          </a:prstGeom>
          <a:solidFill>
            <a:srgbClr val="DCBCE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73" name="Freeform 41"/>
          <p:cNvSpPr>
            <a:spLocks/>
          </p:cNvSpPr>
          <p:nvPr/>
        </p:nvSpPr>
        <p:spPr bwMode="auto">
          <a:xfrm>
            <a:off x="7877807" y="3575843"/>
            <a:ext cx="409327" cy="1800225"/>
          </a:xfrm>
          <a:custGeom>
            <a:avLst/>
            <a:gdLst>
              <a:gd name="T0" fmla="*/ 0 w 227"/>
              <a:gd name="T1" fmla="*/ 0 h 1134"/>
              <a:gd name="T2" fmla="*/ 360363 w 227"/>
              <a:gd name="T3" fmla="*/ 1800225 h 113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27" h="1134">
                <a:moveTo>
                  <a:pt x="0" y="0"/>
                </a:moveTo>
                <a:cubicBezTo>
                  <a:pt x="94" y="472"/>
                  <a:pt x="189" y="945"/>
                  <a:pt x="227" y="113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123728" y="250822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VE" sz="1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s-VE" sz="14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3 Conector recto"/>
          <p:cNvCxnSpPr/>
          <p:nvPr/>
        </p:nvCxnSpPr>
        <p:spPr bwMode="auto">
          <a:xfrm flipH="1">
            <a:off x="1670051" y="2708275"/>
            <a:ext cx="490537" cy="10772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6 Rectángulo"/>
          <p:cNvSpPr/>
          <p:nvPr/>
        </p:nvSpPr>
        <p:spPr bwMode="auto">
          <a:xfrm>
            <a:off x="7668344" y="4652963"/>
            <a:ext cx="418926" cy="32781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4572000" y="1033853"/>
            <a:ext cx="0" cy="547211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8 Rectángulo"/>
          <p:cNvSpPr/>
          <p:nvPr/>
        </p:nvSpPr>
        <p:spPr bwMode="auto">
          <a:xfrm>
            <a:off x="6826001" y="4443413"/>
            <a:ext cx="770335" cy="3540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8" name="Text Box 60"/>
          <p:cNvSpPr txBox="1">
            <a:spLocks noChangeArrowheads="1"/>
          </p:cNvSpPr>
          <p:nvPr/>
        </p:nvSpPr>
        <p:spPr bwMode="auto">
          <a:xfrm>
            <a:off x="6416086" y="4442982"/>
            <a:ext cx="1186543" cy="24622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000" b="1"/>
              <a:t>ALDOSTERONA</a:t>
            </a:r>
          </a:p>
        </p:txBody>
      </p:sp>
      <p:sp>
        <p:nvSpPr>
          <p:cNvPr id="10" name="9 Rectángulo"/>
          <p:cNvSpPr/>
          <p:nvPr/>
        </p:nvSpPr>
        <p:spPr bwMode="auto">
          <a:xfrm>
            <a:off x="6416086" y="3275062"/>
            <a:ext cx="710940" cy="2951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Elipse"/>
          <p:cNvSpPr/>
          <p:nvPr/>
        </p:nvSpPr>
        <p:spPr bwMode="auto">
          <a:xfrm>
            <a:off x="7740352" y="2996951"/>
            <a:ext cx="282326" cy="35346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Forma libre"/>
          <p:cNvSpPr/>
          <p:nvPr/>
        </p:nvSpPr>
        <p:spPr>
          <a:xfrm>
            <a:off x="7811589" y="2939143"/>
            <a:ext cx="658200" cy="1750423"/>
          </a:xfrm>
          <a:custGeom>
            <a:avLst/>
            <a:gdLst>
              <a:gd name="connsiteX0" fmla="*/ 0 w 658200"/>
              <a:gd name="connsiteY0" fmla="*/ 0 h 1750423"/>
              <a:gd name="connsiteX1" fmla="*/ 0 w 658200"/>
              <a:gd name="connsiteY1" fmla="*/ 0 h 1750423"/>
              <a:gd name="connsiteX2" fmla="*/ 104502 w 658200"/>
              <a:gd name="connsiteY2" fmla="*/ 65314 h 1750423"/>
              <a:gd name="connsiteX3" fmla="*/ 117565 w 658200"/>
              <a:gd name="connsiteY3" fmla="*/ 104503 h 1750423"/>
              <a:gd name="connsiteX4" fmla="*/ 182880 w 658200"/>
              <a:gd name="connsiteY4" fmla="*/ 182880 h 1750423"/>
              <a:gd name="connsiteX5" fmla="*/ 209005 w 658200"/>
              <a:gd name="connsiteY5" fmla="*/ 222068 h 1750423"/>
              <a:gd name="connsiteX6" fmla="*/ 235131 w 658200"/>
              <a:gd name="connsiteY6" fmla="*/ 444137 h 1750423"/>
              <a:gd name="connsiteX7" fmla="*/ 248194 w 658200"/>
              <a:gd name="connsiteY7" fmla="*/ 509451 h 1750423"/>
              <a:gd name="connsiteX8" fmla="*/ 274320 w 658200"/>
              <a:gd name="connsiteY8" fmla="*/ 718457 h 1750423"/>
              <a:gd name="connsiteX9" fmla="*/ 300445 w 658200"/>
              <a:gd name="connsiteY9" fmla="*/ 888274 h 1750423"/>
              <a:gd name="connsiteX10" fmla="*/ 313508 w 658200"/>
              <a:gd name="connsiteY10" fmla="*/ 927463 h 1750423"/>
              <a:gd name="connsiteX11" fmla="*/ 352697 w 658200"/>
              <a:gd name="connsiteY11" fmla="*/ 1045028 h 1750423"/>
              <a:gd name="connsiteX12" fmla="*/ 378822 w 658200"/>
              <a:gd name="connsiteY12" fmla="*/ 1188720 h 1750423"/>
              <a:gd name="connsiteX13" fmla="*/ 404948 w 658200"/>
              <a:gd name="connsiteY13" fmla="*/ 1227908 h 1750423"/>
              <a:gd name="connsiteX14" fmla="*/ 444137 w 658200"/>
              <a:gd name="connsiteY14" fmla="*/ 1345474 h 1750423"/>
              <a:gd name="connsiteX15" fmla="*/ 457200 w 658200"/>
              <a:gd name="connsiteY15" fmla="*/ 1384663 h 1750423"/>
              <a:gd name="connsiteX16" fmla="*/ 496388 w 658200"/>
              <a:gd name="connsiteY16" fmla="*/ 1463040 h 1750423"/>
              <a:gd name="connsiteX17" fmla="*/ 522514 w 658200"/>
              <a:gd name="connsiteY17" fmla="*/ 1580606 h 1750423"/>
              <a:gd name="connsiteX18" fmla="*/ 600891 w 658200"/>
              <a:gd name="connsiteY18" fmla="*/ 1658983 h 1750423"/>
              <a:gd name="connsiteX19" fmla="*/ 653142 w 658200"/>
              <a:gd name="connsiteY19" fmla="*/ 1737360 h 1750423"/>
              <a:gd name="connsiteX20" fmla="*/ 640080 w 658200"/>
              <a:gd name="connsiteY20" fmla="*/ 1750423 h 1750423"/>
              <a:gd name="connsiteX21" fmla="*/ 640080 w 658200"/>
              <a:gd name="connsiteY21" fmla="*/ 1750423 h 175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8200" h="1750423">
                <a:moveTo>
                  <a:pt x="0" y="0"/>
                </a:moveTo>
                <a:lnTo>
                  <a:pt x="0" y="0"/>
                </a:lnTo>
                <a:cubicBezTo>
                  <a:pt x="34834" y="21771"/>
                  <a:pt x="73800" y="38023"/>
                  <a:pt x="104502" y="65314"/>
                </a:cubicBezTo>
                <a:cubicBezTo>
                  <a:pt x="114794" y="74462"/>
                  <a:pt x="111407" y="92187"/>
                  <a:pt x="117565" y="104503"/>
                </a:cubicBezTo>
                <a:cubicBezTo>
                  <a:pt x="141889" y="153150"/>
                  <a:pt x="146769" y="139547"/>
                  <a:pt x="182880" y="182880"/>
                </a:cubicBezTo>
                <a:cubicBezTo>
                  <a:pt x="192930" y="194941"/>
                  <a:pt x="200297" y="209005"/>
                  <a:pt x="209005" y="222068"/>
                </a:cubicBezTo>
                <a:cubicBezTo>
                  <a:pt x="239491" y="344010"/>
                  <a:pt x="209139" y="210211"/>
                  <a:pt x="235131" y="444137"/>
                </a:cubicBezTo>
                <a:cubicBezTo>
                  <a:pt x="237583" y="466204"/>
                  <a:pt x="243840" y="487680"/>
                  <a:pt x="248194" y="509451"/>
                </a:cubicBezTo>
                <a:cubicBezTo>
                  <a:pt x="268676" y="714274"/>
                  <a:pt x="251167" y="567960"/>
                  <a:pt x="274320" y="718457"/>
                </a:cubicBezTo>
                <a:cubicBezTo>
                  <a:pt x="279531" y="752330"/>
                  <a:pt x="292296" y="851603"/>
                  <a:pt x="300445" y="888274"/>
                </a:cubicBezTo>
                <a:cubicBezTo>
                  <a:pt x="303432" y="901716"/>
                  <a:pt x="309725" y="914223"/>
                  <a:pt x="313508" y="927463"/>
                </a:cubicBezTo>
                <a:cubicBezTo>
                  <a:pt x="341633" y="1025898"/>
                  <a:pt x="307659" y="932436"/>
                  <a:pt x="352697" y="1045028"/>
                </a:cubicBezTo>
                <a:cubicBezTo>
                  <a:pt x="355723" y="1066209"/>
                  <a:pt x="365626" y="1157929"/>
                  <a:pt x="378822" y="1188720"/>
                </a:cubicBezTo>
                <a:cubicBezTo>
                  <a:pt x="385006" y="1203150"/>
                  <a:pt x="396239" y="1214845"/>
                  <a:pt x="404948" y="1227908"/>
                </a:cubicBezTo>
                <a:lnTo>
                  <a:pt x="444137" y="1345474"/>
                </a:lnTo>
                <a:cubicBezTo>
                  <a:pt x="448491" y="1358537"/>
                  <a:pt x="449562" y="1373206"/>
                  <a:pt x="457200" y="1384663"/>
                </a:cubicBezTo>
                <a:cubicBezTo>
                  <a:pt x="480686" y="1419892"/>
                  <a:pt x="487374" y="1422478"/>
                  <a:pt x="496388" y="1463040"/>
                </a:cubicBezTo>
                <a:cubicBezTo>
                  <a:pt x="496874" y="1465225"/>
                  <a:pt x="508791" y="1562962"/>
                  <a:pt x="522514" y="1580606"/>
                </a:cubicBezTo>
                <a:cubicBezTo>
                  <a:pt x="545197" y="1609770"/>
                  <a:pt x="580396" y="1628241"/>
                  <a:pt x="600891" y="1658983"/>
                </a:cubicBezTo>
                <a:cubicBezTo>
                  <a:pt x="618308" y="1685109"/>
                  <a:pt x="675344" y="1715157"/>
                  <a:pt x="653142" y="1737360"/>
                </a:cubicBezTo>
                <a:lnTo>
                  <a:pt x="640080" y="1750423"/>
                </a:lnTo>
                <a:lnTo>
                  <a:pt x="640080" y="1750423"/>
                </a:lnTo>
              </a:path>
            </a:pathLst>
          </a:custGeom>
          <a:ln w="28575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" grpId="0" animBg="1"/>
      <p:bldP spid="4129" grpId="0" animBg="1"/>
      <p:bldP spid="4134" grpId="0" animBg="1"/>
      <p:bldP spid="4136" grpId="0" animBg="1"/>
      <p:bldP spid="4141" grpId="0" animBg="1"/>
      <p:bldP spid="4142" grpId="0" animBg="1"/>
      <p:bldP spid="4150" grpId="0" animBg="1"/>
      <p:bldP spid="4125" grpId="0" animBg="1"/>
      <p:bldP spid="4124" grpId="0" animBg="1"/>
      <p:bldP spid="18468" grpId="0" animBg="1"/>
      <p:bldP spid="18469" grpId="0" animBg="1"/>
      <p:bldP spid="18470" grpId="0" animBg="1"/>
      <p:bldP spid="18473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95" t="2316" r="18225" b="5644"/>
          <a:stretch/>
        </p:blipFill>
        <p:spPr bwMode="auto">
          <a:xfrm>
            <a:off x="1706884" y="908049"/>
            <a:ext cx="5457503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251595" y="982603"/>
            <a:ext cx="910580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/>
              <a:t>LUZ  </a:t>
            </a:r>
          </a:p>
        </p:txBody>
      </p: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3779838" y="981075"/>
            <a:ext cx="1223962" cy="287338"/>
          </a:xfrm>
          <a:prstGeom prst="rect">
            <a:avLst/>
          </a:prstGeom>
          <a:solidFill>
            <a:srgbClr val="CCE8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3327400" y="2911475"/>
            <a:ext cx="1943100" cy="517525"/>
          </a:xfrm>
          <a:prstGeom prst="rect">
            <a:avLst/>
          </a:prstGeom>
          <a:solidFill>
            <a:srgbClr val="FF81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ABS.SODIO CLORO</a:t>
            </a:r>
          </a:p>
          <a:p>
            <a:pPr algn="l"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ELECTRONEUTRA</a:t>
            </a:r>
          </a:p>
        </p:txBody>
      </p:sp>
      <p:sp>
        <p:nvSpPr>
          <p:cNvPr id="136201" name="Text Box 9"/>
          <p:cNvSpPr txBox="1">
            <a:spLocks noChangeArrowheads="1"/>
          </p:cNvSpPr>
          <p:nvPr/>
        </p:nvSpPr>
        <p:spPr bwMode="auto">
          <a:xfrm>
            <a:off x="323056" y="4054078"/>
            <a:ext cx="1550987" cy="527050"/>
          </a:xfrm>
          <a:prstGeom prst="rect">
            <a:avLst/>
          </a:prstGeom>
          <a:solidFill>
            <a:srgbClr val="A7A7FF"/>
          </a:solidFill>
          <a:ln w="9525">
            <a:solidFill>
              <a:srgbClr val="AEAEE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400" b="1"/>
              <a:t>SECRECIÓN </a:t>
            </a:r>
          </a:p>
          <a:p>
            <a:pPr algn="l" eaLnBrk="1" hangingPunct="1"/>
            <a:r>
              <a:rPr lang="es-ES" sz="1400" b="1"/>
              <a:t>BICARBONATO</a:t>
            </a: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7617454" y="5477673"/>
            <a:ext cx="1180131" cy="830997"/>
          </a:xfrm>
          <a:prstGeom prst="rect">
            <a:avLst/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Capacidad</a:t>
            </a:r>
          </a:p>
          <a:p>
            <a:pPr algn="l" eaLnBrk="1" hangingPunct="1"/>
            <a:r>
              <a:rPr lang="es-ES" sz="1600" b="1"/>
              <a:t>Abs. agua</a:t>
            </a:r>
          </a:p>
          <a:p>
            <a:pPr algn="l" eaLnBrk="1" hangingPunct="1"/>
            <a:r>
              <a:rPr lang="es-ES" sz="1600" b="1"/>
              <a:t>5-7 L</a:t>
            </a:r>
          </a:p>
        </p:txBody>
      </p:sp>
      <p:sp>
        <p:nvSpPr>
          <p:cNvPr id="136205" name="Rectangle 13"/>
          <p:cNvSpPr>
            <a:spLocks noChangeArrowheads="1"/>
          </p:cNvSpPr>
          <p:nvPr/>
        </p:nvSpPr>
        <p:spPr bwMode="auto">
          <a:xfrm>
            <a:off x="3276600" y="2205038"/>
            <a:ext cx="1706563" cy="517525"/>
          </a:xfrm>
          <a:prstGeom prst="rect">
            <a:avLst/>
          </a:prstGeom>
          <a:solidFill>
            <a:srgbClr val="FF81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ABS. SODIO </a:t>
            </a:r>
          </a:p>
          <a:p>
            <a:pPr algn="l"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ELECTROGÉNICA</a:t>
            </a:r>
          </a:p>
        </p:txBody>
      </p:sp>
      <p:sp>
        <p:nvSpPr>
          <p:cNvPr id="136206" name="Oval 14"/>
          <p:cNvSpPr>
            <a:spLocks noChangeArrowheads="1"/>
          </p:cNvSpPr>
          <p:nvPr/>
        </p:nvSpPr>
        <p:spPr bwMode="auto">
          <a:xfrm>
            <a:off x="1619250" y="2205038"/>
            <a:ext cx="1657350" cy="517525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6207" name="Oval 15"/>
          <p:cNvSpPr>
            <a:spLocks noChangeArrowheads="1"/>
          </p:cNvSpPr>
          <p:nvPr/>
        </p:nvSpPr>
        <p:spPr bwMode="auto">
          <a:xfrm>
            <a:off x="1692275" y="2781300"/>
            <a:ext cx="1727200" cy="863600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6208" name="Oval 16"/>
          <p:cNvSpPr>
            <a:spLocks noChangeArrowheads="1"/>
          </p:cNvSpPr>
          <p:nvPr/>
        </p:nvSpPr>
        <p:spPr bwMode="auto">
          <a:xfrm>
            <a:off x="1476375" y="4292600"/>
            <a:ext cx="2447925" cy="1008063"/>
          </a:xfrm>
          <a:prstGeom prst="ellipse">
            <a:avLst/>
          </a:prstGeom>
          <a:noFill/>
          <a:ln w="38100">
            <a:solidFill>
              <a:srgbClr val="3333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5615726" y="324758"/>
            <a:ext cx="3097323" cy="338554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II. ABSORCIÓN-SECRECIÓN</a:t>
            </a:r>
          </a:p>
        </p:txBody>
      </p:sp>
      <p:sp>
        <p:nvSpPr>
          <p:cNvPr id="136212" name="Text Box 20"/>
          <p:cNvSpPr txBox="1">
            <a:spLocks noChangeArrowheads="1"/>
          </p:cNvSpPr>
          <p:nvPr/>
        </p:nvSpPr>
        <p:spPr bwMode="auto">
          <a:xfrm>
            <a:off x="827088" y="1557338"/>
            <a:ext cx="1333500" cy="527050"/>
          </a:xfrm>
          <a:prstGeom prst="rect">
            <a:avLst/>
          </a:prstGeom>
          <a:solidFill>
            <a:srgbClr val="A7A7FF"/>
          </a:solidFill>
          <a:ln w="9525">
            <a:solidFill>
              <a:srgbClr val="AEAEE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400" b="1"/>
              <a:t>SECRECIÓN </a:t>
            </a:r>
          </a:p>
          <a:p>
            <a:pPr algn="l" eaLnBrk="1" hangingPunct="1"/>
            <a:r>
              <a:rPr lang="es-ES" sz="1400" b="1"/>
              <a:t>POTASIO</a:t>
            </a:r>
          </a:p>
        </p:txBody>
      </p:sp>
      <p:sp>
        <p:nvSpPr>
          <p:cNvPr id="19470" name="Oval 21"/>
          <p:cNvSpPr>
            <a:spLocks noChangeArrowheads="1"/>
          </p:cNvSpPr>
          <p:nvPr/>
        </p:nvSpPr>
        <p:spPr bwMode="auto">
          <a:xfrm>
            <a:off x="6443663" y="908050"/>
            <a:ext cx="865187" cy="649288"/>
          </a:xfrm>
          <a:prstGeom prst="ellipse">
            <a:avLst/>
          </a:prstGeom>
          <a:solidFill>
            <a:srgbClr val="FFE5E5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9471" name="Text Box 6"/>
          <p:cNvSpPr txBox="1">
            <a:spLocks noChangeArrowheads="1"/>
          </p:cNvSpPr>
          <p:nvPr/>
        </p:nvSpPr>
        <p:spPr bwMode="auto">
          <a:xfrm>
            <a:off x="6300788" y="1341438"/>
            <a:ext cx="1479892" cy="307777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400" b="1"/>
              <a:t>INTERSTICIO</a:t>
            </a:r>
          </a:p>
        </p:txBody>
      </p:sp>
      <p:sp>
        <p:nvSpPr>
          <p:cNvPr id="136216" name="Text Box 24"/>
          <p:cNvSpPr txBox="1">
            <a:spLocks noChangeArrowheads="1"/>
          </p:cNvSpPr>
          <p:nvPr/>
        </p:nvSpPr>
        <p:spPr bwMode="auto">
          <a:xfrm>
            <a:off x="4221901" y="1451571"/>
            <a:ext cx="1393825" cy="395287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colonocitos</a:t>
            </a:r>
          </a:p>
        </p:txBody>
      </p:sp>
      <p:sp>
        <p:nvSpPr>
          <p:cNvPr id="136217" name="Rectangle 25"/>
          <p:cNvSpPr>
            <a:spLocks noChangeArrowheads="1"/>
          </p:cNvSpPr>
          <p:nvPr/>
        </p:nvSpPr>
        <p:spPr bwMode="auto">
          <a:xfrm>
            <a:off x="323850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69863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6015150" y="755412"/>
            <a:ext cx="266130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 smtClean="0"/>
              <a:t>Secreción K</a:t>
            </a:r>
            <a:r>
              <a:rPr lang="es-ES_tradnl" sz="1800" b="1" baseline="30000" dirty="0" smtClean="0"/>
              <a:t>+</a:t>
            </a:r>
            <a:r>
              <a:rPr lang="es-ES_tradnl" sz="1800" b="1" dirty="0" smtClean="0"/>
              <a:t> y HCO3</a:t>
            </a:r>
            <a:r>
              <a:rPr lang="es-ES_tradnl" sz="1800" b="1" baseline="30000" dirty="0" smtClean="0"/>
              <a:t>-</a:t>
            </a:r>
            <a:endParaRPr lang="es-ES_tradnl" sz="1800" b="1" baseline="30000" dirty="0"/>
          </a:p>
        </p:txBody>
      </p:sp>
      <p:sp>
        <p:nvSpPr>
          <p:cNvPr id="2" name="1 CuadroTexto"/>
          <p:cNvSpPr txBox="1"/>
          <p:nvPr/>
        </p:nvSpPr>
        <p:spPr>
          <a:xfrm>
            <a:off x="7012962" y="2845060"/>
            <a:ext cx="1208985" cy="400110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/>
              <a:t>Abs</a:t>
            </a:r>
            <a:r>
              <a:rPr lang="es-VE" dirty="0" smtClean="0"/>
              <a:t>. </a:t>
            </a:r>
            <a:r>
              <a:rPr lang="es-VE" dirty="0" err="1" smtClean="0"/>
              <a:t>Na</a:t>
            </a:r>
            <a:r>
              <a:rPr lang="es-VE" baseline="30000" dirty="0" smtClean="0"/>
              <a:t>+</a:t>
            </a:r>
            <a:endParaRPr lang="es-VE" baseline="300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942829" y="4757082"/>
            <a:ext cx="1085555" cy="400110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/>
              <a:t>Abs</a:t>
            </a:r>
            <a:r>
              <a:rPr lang="es-VE" dirty="0" smtClean="0"/>
              <a:t>. Cl</a:t>
            </a:r>
            <a:r>
              <a:rPr lang="es-VE" baseline="30000" dirty="0" smtClean="0"/>
              <a:t>-</a:t>
            </a:r>
            <a:endParaRPr lang="es-VE" baseline="30000" dirty="0"/>
          </a:p>
        </p:txBody>
      </p:sp>
      <p:cxnSp>
        <p:nvCxnSpPr>
          <p:cNvPr id="4" name="3 Conector recto de flecha"/>
          <p:cNvCxnSpPr/>
          <p:nvPr/>
        </p:nvCxnSpPr>
        <p:spPr bwMode="auto">
          <a:xfrm>
            <a:off x="2349604" y="5827713"/>
            <a:ext cx="4281488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5" name="4 CuadroTexto"/>
          <p:cNvSpPr txBox="1"/>
          <p:nvPr/>
        </p:nvSpPr>
        <p:spPr>
          <a:xfrm>
            <a:off x="1608528" y="5627658"/>
            <a:ext cx="691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H</a:t>
            </a:r>
            <a:r>
              <a:rPr lang="es-VE" baseline="-25000" dirty="0" smtClean="0"/>
              <a:t>2</a:t>
            </a:r>
            <a:r>
              <a:rPr lang="es-VE" dirty="0" smtClean="0"/>
              <a:t>O</a:t>
            </a:r>
            <a:endParaRPr lang="es-VE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658638" y="5473770"/>
            <a:ext cx="790601" cy="707886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/>
              <a:t>Abs</a:t>
            </a:r>
            <a:r>
              <a:rPr lang="es-VE" dirty="0" smtClean="0"/>
              <a:t>. </a:t>
            </a:r>
          </a:p>
          <a:p>
            <a:r>
              <a:rPr lang="es-VE" dirty="0" smtClean="0"/>
              <a:t>H</a:t>
            </a:r>
            <a:r>
              <a:rPr lang="es-VE" baseline="-25000" dirty="0" smtClean="0"/>
              <a:t>2</a:t>
            </a:r>
            <a:r>
              <a:rPr lang="es-VE" dirty="0" smtClean="0"/>
              <a:t>O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0" grpId="0" animBg="1"/>
      <p:bldP spid="136201" grpId="0" animBg="1"/>
      <p:bldP spid="19463" grpId="0" animBg="1"/>
      <p:bldP spid="136205" grpId="0" animBg="1"/>
      <p:bldP spid="136206" grpId="0" animBg="1"/>
      <p:bldP spid="136207" grpId="0" animBg="1"/>
      <p:bldP spid="136208" grpId="0" animBg="1"/>
      <p:bldP spid="136212" grpId="0" animBg="1"/>
      <p:bldP spid="2" grpId="0" animBg="1"/>
      <p:bldP spid="21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9" name="Picture 11" descr="img3"/>
          <p:cNvPicPr>
            <a:picLocks noChangeAspect="1" noChangeArrowheads="1"/>
          </p:cNvPicPr>
          <p:nvPr/>
        </p:nvPicPr>
        <p:blipFill>
          <a:blip r:embed="rId2">
            <a:lum bright="-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62" t="12045" r="6129" b="25227"/>
          <a:stretch>
            <a:fillRect/>
          </a:stretch>
        </p:blipFill>
        <p:spPr bwMode="auto">
          <a:xfrm>
            <a:off x="2613025" y="1846263"/>
            <a:ext cx="3313113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60" name="Text Box 12"/>
          <p:cNvSpPr txBox="1">
            <a:spLocks noChangeArrowheads="1"/>
          </p:cNvSpPr>
          <p:nvPr/>
        </p:nvSpPr>
        <p:spPr bwMode="auto">
          <a:xfrm>
            <a:off x="5653088" y="4941888"/>
            <a:ext cx="881062" cy="274637"/>
          </a:xfrm>
          <a:prstGeom prst="rect">
            <a:avLst/>
          </a:prstGeom>
          <a:solidFill>
            <a:srgbClr val="A5D7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200" b="1"/>
              <a:t>N. VAGO</a:t>
            </a:r>
          </a:p>
        </p:txBody>
      </p:sp>
      <p:sp>
        <p:nvSpPr>
          <p:cNvPr id="20485" name="Rectangle 14"/>
          <p:cNvSpPr>
            <a:spLocks noChangeArrowheads="1"/>
          </p:cNvSpPr>
          <p:nvPr/>
        </p:nvSpPr>
        <p:spPr bwMode="auto">
          <a:xfrm>
            <a:off x="5508625" y="2493963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3" name="Text Box 15"/>
          <p:cNvSpPr txBox="1">
            <a:spLocks noChangeArrowheads="1"/>
          </p:cNvSpPr>
          <p:nvPr/>
        </p:nvSpPr>
        <p:spPr bwMode="auto">
          <a:xfrm>
            <a:off x="6013450" y="2574925"/>
            <a:ext cx="1277938" cy="925513"/>
          </a:xfrm>
          <a:prstGeom prst="rect">
            <a:avLst/>
          </a:prstGeom>
          <a:solidFill>
            <a:srgbClr val="E1F2F3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Estímulos </a:t>
            </a:r>
          </a:p>
          <a:p>
            <a:pPr algn="l" eaLnBrk="1" hangingPunct="1"/>
            <a:r>
              <a:rPr lang="es-ES" sz="1800"/>
              <a:t>mecánicos</a:t>
            </a:r>
          </a:p>
          <a:p>
            <a:pPr algn="l" eaLnBrk="1" hangingPunct="1"/>
            <a:r>
              <a:rPr lang="es-ES" sz="1800"/>
              <a:t>o químicos</a:t>
            </a:r>
          </a:p>
        </p:txBody>
      </p:sp>
      <p:sp>
        <p:nvSpPr>
          <p:cNvPr id="181267" name="Rectangle 19"/>
          <p:cNvSpPr>
            <a:spLocks noChangeArrowheads="1"/>
          </p:cNvSpPr>
          <p:nvPr/>
        </p:nvSpPr>
        <p:spPr bwMode="auto">
          <a:xfrm>
            <a:off x="7093060" y="908050"/>
            <a:ext cx="1296988" cy="6508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 en colon</a:t>
            </a:r>
          </a:p>
        </p:txBody>
      </p:sp>
      <p:sp>
        <p:nvSpPr>
          <p:cNvPr id="20488" name="Rectangle 20"/>
          <p:cNvSpPr>
            <a:spLocks noChangeArrowheads="1"/>
          </p:cNvSpPr>
          <p:nvPr/>
        </p:nvSpPr>
        <p:spPr bwMode="auto">
          <a:xfrm>
            <a:off x="4341813" y="3502025"/>
            <a:ext cx="12239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9" name="Text Box 21"/>
          <p:cNvSpPr txBox="1">
            <a:spLocks noChangeArrowheads="1"/>
          </p:cNvSpPr>
          <p:nvPr/>
        </p:nvSpPr>
        <p:spPr bwMode="auto">
          <a:xfrm>
            <a:off x="5148263" y="3716338"/>
            <a:ext cx="163830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C. caliciforme</a:t>
            </a:r>
          </a:p>
        </p:txBody>
      </p:sp>
      <p:sp>
        <p:nvSpPr>
          <p:cNvPr id="20490" name="Oval 26"/>
          <p:cNvSpPr>
            <a:spLocks noChangeArrowheads="1"/>
          </p:cNvSpPr>
          <p:nvPr/>
        </p:nvSpPr>
        <p:spPr bwMode="auto">
          <a:xfrm>
            <a:off x="4789488" y="2205038"/>
            <a:ext cx="50323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91" name="Rectangle 27"/>
          <p:cNvSpPr>
            <a:spLocks noChangeArrowheads="1"/>
          </p:cNvSpPr>
          <p:nvPr/>
        </p:nvSpPr>
        <p:spPr bwMode="auto">
          <a:xfrm>
            <a:off x="2628900" y="1917700"/>
            <a:ext cx="12239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5" name="Text Box 17"/>
          <p:cNvSpPr txBox="1">
            <a:spLocks noChangeArrowheads="1"/>
          </p:cNvSpPr>
          <p:nvPr/>
        </p:nvSpPr>
        <p:spPr bwMode="auto">
          <a:xfrm>
            <a:off x="2268538" y="1989138"/>
            <a:ext cx="904875" cy="366712"/>
          </a:xfrm>
          <a:prstGeom prst="rect">
            <a:avLst/>
          </a:prstGeom>
          <a:solidFill>
            <a:srgbClr val="A5D7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HCO</a:t>
            </a:r>
            <a:r>
              <a:rPr lang="es-ES_tradnl" sz="1800" b="1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s-ES_tradnl" sz="18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181266" name="Text Box 18"/>
          <p:cNvSpPr txBox="1">
            <a:spLocks noChangeArrowheads="1"/>
          </p:cNvSpPr>
          <p:nvPr/>
        </p:nvSpPr>
        <p:spPr bwMode="auto">
          <a:xfrm>
            <a:off x="3421063" y="1917700"/>
            <a:ext cx="503237" cy="366713"/>
          </a:xfrm>
          <a:prstGeom prst="rect">
            <a:avLst/>
          </a:prstGeom>
          <a:solidFill>
            <a:srgbClr val="A5D7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sz="18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endParaRPr lang="es-ES_tradnl" sz="1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494" name="Oval 29"/>
          <p:cNvSpPr>
            <a:spLocks noChangeArrowheads="1"/>
          </p:cNvSpPr>
          <p:nvPr/>
        </p:nvSpPr>
        <p:spPr bwMode="auto">
          <a:xfrm>
            <a:off x="5508625" y="5302250"/>
            <a:ext cx="217488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70" name="Rectangle 22"/>
          <p:cNvSpPr>
            <a:spLocks noChangeArrowheads="1"/>
          </p:cNvSpPr>
          <p:nvPr/>
        </p:nvSpPr>
        <p:spPr bwMode="auto">
          <a:xfrm>
            <a:off x="5005388" y="2133600"/>
            <a:ext cx="804862" cy="396875"/>
          </a:xfrm>
          <a:prstGeom prst="rect">
            <a:avLst/>
          </a:prstGeom>
          <a:solidFill>
            <a:srgbClr val="A5D7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Moco</a:t>
            </a:r>
          </a:p>
        </p:txBody>
      </p:sp>
      <p:sp>
        <p:nvSpPr>
          <p:cNvPr id="181279" name="Rectangle 31"/>
          <p:cNvSpPr>
            <a:spLocks noChangeArrowheads="1"/>
          </p:cNvSpPr>
          <p:nvPr/>
        </p:nvSpPr>
        <p:spPr bwMode="auto">
          <a:xfrm>
            <a:off x="827584" y="852487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6216" name="Text Box 24"/>
          <p:cNvSpPr txBox="1">
            <a:spLocks noChangeArrowheads="1"/>
          </p:cNvSpPr>
          <p:nvPr/>
        </p:nvSpPr>
        <p:spPr bwMode="auto">
          <a:xfrm>
            <a:off x="1908175" y="4149725"/>
            <a:ext cx="12541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colonocito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5292725" y="458525"/>
            <a:ext cx="3097323" cy="338554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II. ABSORCIÓN-SECRECIÓN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60" grpId="0" animBg="1"/>
      <p:bldP spid="181263" grpId="0" animBg="1"/>
      <p:bldP spid="181269" grpId="0" animBg="1"/>
      <p:bldP spid="181265" grpId="0" animBg="1"/>
      <p:bldP spid="181266" grpId="0" animBg="1"/>
      <p:bldP spid="181270" grpId="0" animBg="1"/>
      <p:bldP spid="1362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" t="8167" r="9991" b="13077"/>
          <a:stretch>
            <a:fillRect/>
          </a:stretch>
        </p:blipFill>
        <p:spPr>
          <a:xfrm>
            <a:off x="1619250" y="1412875"/>
            <a:ext cx="5905500" cy="4608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7" name="Text Box 11"/>
          <p:cNvSpPr txBox="1">
            <a:spLocks noChangeArrowheads="1"/>
          </p:cNvSpPr>
          <p:nvPr/>
        </p:nvSpPr>
        <p:spPr bwMode="auto">
          <a:xfrm>
            <a:off x="4932363" y="3933825"/>
            <a:ext cx="14097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Colon distal</a:t>
            </a:r>
          </a:p>
        </p:txBody>
      </p:sp>
      <p:sp>
        <p:nvSpPr>
          <p:cNvPr id="21509" name="Rectangle 17"/>
          <p:cNvSpPr>
            <a:spLocks noChangeArrowheads="1"/>
          </p:cNvSpPr>
          <p:nvPr/>
        </p:nvSpPr>
        <p:spPr bwMode="auto">
          <a:xfrm>
            <a:off x="4498975" y="1412875"/>
            <a:ext cx="16573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0" name="Rectangle 19"/>
          <p:cNvSpPr>
            <a:spLocks noChangeArrowheads="1"/>
          </p:cNvSpPr>
          <p:nvPr/>
        </p:nvSpPr>
        <p:spPr bwMode="auto">
          <a:xfrm>
            <a:off x="900113" y="908050"/>
            <a:ext cx="16557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209727" y="1468725"/>
            <a:ext cx="11890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pH ácido </a:t>
            </a: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</a:p>
        </p:txBody>
      </p:sp>
      <p:sp>
        <p:nvSpPr>
          <p:cNvPr id="21512" name="Rectangle 22"/>
          <p:cNvSpPr>
            <a:spLocks noChangeArrowheads="1"/>
          </p:cNvSpPr>
          <p:nvPr/>
        </p:nvSpPr>
        <p:spPr bwMode="auto">
          <a:xfrm>
            <a:off x="5724525" y="4724400"/>
            <a:ext cx="1511300" cy="1009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513" name="Line 23"/>
          <p:cNvSpPr>
            <a:spLocks noChangeShapeType="1"/>
          </p:cNvSpPr>
          <p:nvPr/>
        </p:nvSpPr>
        <p:spPr bwMode="auto">
          <a:xfrm>
            <a:off x="6588125" y="4652963"/>
            <a:ext cx="71438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15" name="Rectangle 25"/>
          <p:cNvSpPr>
            <a:spLocks noChangeArrowheads="1"/>
          </p:cNvSpPr>
          <p:nvPr/>
        </p:nvSpPr>
        <p:spPr bwMode="auto">
          <a:xfrm>
            <a:off x="1547813" y="5876925"/>
            <a:ext cx="237648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6" name="Oval 26"/>
          <p:cNvSpPr>
            <a:spLocks noChangeArrowheads="1"/>
          </p:cNvSpPr>
          <p:nvPr/>
        </p:nvSpPr>
        <p:spPr bwMode="auto">
          <a:xfrm>
            <a:off x="2484438" y="1341438"/>
            <a:ext cx="50323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8" name="Oval 28"/>
          <p:cNvSpPr>
            <a:spLocks noChangeArrowheads="1"/>
          </p:cNvSpPr>
          <p:nvPr/>
        </p:nvSpPr>
        <p:spPr bwMode="auto">
          <a:xfrm>
            <a:off x="6372225" y="479742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9" name="Freeform 29"/>
          <p:cNvSpPr>
            <a:spLocks/>
          </p:cNvSpPr>
          <p:nvPr/>
        </p:nvSpPr>
        <p:spPr bwMode="auto">
          <a:xfrm>
            <a:off x="6299200" y="4713288"/>
            <a:ext cx="720725" cy="228600"/>
          </a:xfrm>
          <a:custGeom>
            <a:avLst/>
            <a:gdLst>
              <a:gd name="T0" fmla="*/ 0 w 454"/>
              <a:gd name="T1" fmla="*/ 249496263 h 144"/>
              <a:gd name="T2" fmla="*/ 572076263 w 454"/>
              <a:gd name="T3" fmla="*/ 20161250 h 144"/>
              <a:gd name="T4" fmla="*/ 1144150938 w 454"/>
              <a:gd name="T5" fmla="*/ 362902500 h 1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4" h="144">
                <a:moveTo>
                  <a:pt x="0" y="99"/>
                </a:moveTo>
                <a:cubicBezTo>
                  <a:pt x="75" y="49"/>
                  <a:pt x="151" y="0"/>
                  <a:pt x="227" y="8"/>
                </a:cubicBezTo>
                <a:cubicBezTo>
                  <a:pt x="303" y="16"/>
                  <a:pt x="378" y="80"/>
                  <a:pt x="454" y="14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98" name="Freeform 30"/>
          <p:cNvSpPr>
            <a:spLocks/>
          </p:cNvSpPr>
          <p:nvPr/>
        </p:nvSpPr>
        <p:spPr bwMode="auto">
          <a:xfrm>
            <a:off x="6157913" y="4941888"/>
            <a:ext cx="719137" cy="300037"/>
          </a:xfrm>
          <a:custGeom>
            <a:avLst/>
            <a:gdLst>
              <a:gd name="T0" fmla="*/ 1141629194 w 453"/>
              <a:gd name="T1" fmla="*/ 226813685 h 189"/>
              <a:gd name="T2" fmla="*/ 798888182 w 453"/>
              <a:gd name="T3" fmla="*/ 456146727 h 189"/>
              <a:gd name="T4" fmla="*/ 342741012 w 453"/>
              <a:gd name="T5" fmla="*/ 342740679 h 189"/>
              <a:gd name="T6" fmla="*/ 0 w 453"/>
              <a:gd name="T7" fmla="*/ 0 h 1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3" h="189">
                <a:moveTo>
                  <a:pt x="453" y="90"/>
                </a:moveTo>
                <a:cubicBezTo>
                  <a:pt x="411" y="131"/>
                  <a:pt x="370" y="173"/>
                  <a:pt x="317" y="181"/>
                </a:cubicBezTo>
                <a:cubicBezTo>
                  <a:pt x="264" y="189"/>
                  <a:pt x="189" y="166"/>
                  <a:pt x="136" y="136"/>
                </a:cubicBezTo>
                <a:cubicBezTo>
                  <a:pt x="83" y="106"/>
                  <a:pt x="41" y="53"/>
                  <a:pt x="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5637279" y="4910138"/>
            <a:ext cx="4459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solidFill>
                  <a:srgbClr val="006600"/>
                </a:solidFill>
              </a:rPr>
              <a:t>K</a:t>
            </a:r>
            <a:r>
              <a:rPr lang="es-ES" b="1" baseline="30000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7202" name="Freeform 34"/>
          <p:cNvSpPr>
            <a:spLocks/>
          </p:cNvSpPr>
          <p:nvPr/>
        </p:nvSpPr>
        <p:spPr bwMode="auto">
          <a:xfrm>
            <a:off x="4067175" y="4076700"/>
            <a:ext cx="1512888" cy="1573213"/>
          </a:xfrm>
          <a:custGeom>
            <a:avLst/>
            <a:gdLst>
              <a:gd name="T0" fmla="*/ 2147483647 w 953"/>
              <a:gd name="T1" fmla="*/ 1716227745 h 991"/>
              <a:gd name="T2" fmla="*/ 2058969130 w 953"/>
              <a:gd name="T3" fmla="*/ 1943041880 h 991"/>
              <a:gd name="T4" fmla="*/ 1030745041 w 953"/>
              <a:gd name="T5" fmla="*/ 2147483647 h 991"/>
              <a:gd name="T6" fmla="*/ 0 w 953"/>
              <a:gd name="T7" fmla="*/ 0 h 99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3" h="991">
                <a:moveTo>
                  <a:pt x="953" y="681"/>
                </a:moveTo>
                <a:cubicBezTo>
                  <a:pt x="930" y="711"/>
                  <a:pt x="908" y="741"/>
                  <a:pt x="817" y="771"/>
                </a:cubicBezTo>
                <a:cubicBezTo>
                  <a:pt x="726" y="801"/>
                  <a:pt x="545" y="991"/>
                  <a:pt x="409" y="862"/>
                </a:cubicBezTo>
                <a:cubicBezTo>
                  <a:pt x="273" y="733"/>
                  <a:pt x="136" y="366"/>
                  <a:pt x="0" y="0"/>
                </a:cubicBezTo>
              </a:path>
            </a:pathLst>
          </a:custGeom>
          <a:noFill/>
          <a:ln w="38100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04" name="Oval 36"/>
          <p:cNvSpPr>
            <a:spLocks noChangeArrowheads="1"/>
          </p:cNvSpPr>
          <p:nvPr/>
        </p:nvSpPr>
        <p:spPr bwMode="auto">
          <a:xfrm>
            <a:off x="5003800" y="2205038"/>
            <a:ext cx="1368425" cy="16557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5" name="Oval 37"/>
          <p:cNvSpPr>
            <a:spLocks noChangeArrowheads="1"/>
          </p:cNvSpPr>
          <p:nvPr/>
        </p:nvSpPr>
        <p:spPr bwMode="auto">
          <a:xfrm>
            <a:off x="3408363" y="1446213"/>
            <a:ext cx="720725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6" name="Rectangle 38"/>
          <p:cNvSpPr>
            <a:spLocks noChangeArrowheads="1"/>
          </p:cNvSpPr>
          <p:nvPr/>
        </p:nvSpPr>
        <p:spPr bwMode="auto">
          <a:xfrm>
            <a:off x="3600062" y="1628800"/>
            <a:ext cx="493713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006600"/>
                </a:solidFill>
              </a:rPr>
              <a:t>K</a:t>
            </a:r>
            <a:r>
              <a:rPr lang="en-US" sz="2400" b="1" baseline="30000" dirty="0">
                <a:solidFill>
                  <a:srgbClr val="006600"/>
                </a:solidFill>
              </a:rPr>
              <a:t>+</a:t>
            </a:r>
          </a:p>
        </p:txBody>
      </p:sp>
      <p:sp>
        <p:nvSpPr>
          <p:cNvPr id="21528" name="Text Box 40"/>
          <p:cNvSpPr txBox="1">
            <a:spLocks noChangeArrowheads="1"/>
          </p:cNvSpPr>
          <p:nvPr/>
        </p:nvSpPr>
        <p:spPr bwMode="auto">
          <a:xfrm>
            <a:off x="6974853" y="3160712"/>
            <a:ext cx="123783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Uniones </a:t>
            </a:r>
          </a:p>
          <a:p>
            <a:pPr eaLnBrk="1" hangingPunct="1"/>
            <a:r>
              <a:rPr lang="es-ES" sz="1600" b="1" dirty="0"/>
              <a:t>estrechas </a:t>
            </a:r>
          </a:p>
          <a:p>
            <a:pPr eaLnBrk="1" hangingPunct="1"/>
            <a:r>
              <a:rPr lang="es-ES" sz="1600" b="1" dirty="0"/>
              <a:t>apretadas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25663" y="5117306"/>
            <a:ext cx="12827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colonocito</a:t>
            </a:r>
          </a:p>
        </p:txBody>
      </p: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323850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5405328" y="569496"/>
            <a:ext cx="3097323" cy="338554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II. ABSORCIÓN-SECRECIÓN</a:t>
            </a:r>
          </a:p>
        </p:txBody>
      </p:sp>
      <p:sp>
        <p:nvSpPr>
          <p:cNvPr id="21523" name="Text Box 35"/>
          <p:cNvSpPr txBox="1">
            <a:spLocks noChangeArrowheads="1"/>
          </p:cNvSpPr>
          <p:nvPr/>
        </p:nvSpPr>
        <p:spPr bwMode="auto">
          <a:xfrm>
            <a:off x="6861770" y="4933950"/>
            <a:ext cx="59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 err="1"/>
              <a:t>Na</a:t>
            </a:r>
            <a:r>
              <a:rPr lang="es-ES" sz="1800" b="1" baseline="30000" dirty="0"/>
              <a:t>+</a:t>
            </a: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126262" y="4008150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1" dirty="0" smtClean="0"/>
              <a:t>Absorción muy </a:t>
            </a:r>
          </a:p>
          <a:p>
            <a:r>
              <a:rPr lang="es-VE" sz="1800" b="1" dirty="0" smtClean="0"/>
              <a:t>eficiente</a:t>
            </a:r>
            <a:endParaRPr lang="es-VE" sz="1800" b="1" dirty="0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3971131" y="910210"/>
            <a:ext cx="1201738" cy="650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 </a:t>
            </a:r>
          </a:p>
          <a:p>
            <a:pPr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íleon colon</a:t>
            </a: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5796136" y="1043444"/>
            <a:ext cx="266130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C8C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 smtClean="0"/>
              <a:t>Secreción K</a:t>
            </a:r>
            <a:r>
              <a:rPr lang="es-ES_tradnl" sz="1800" b="1" baseline="30000" dirty="0" smtClean="0"/>
              <a:t>+</a:t>
            </a:r>
            <a:r>
              <a:rPr lang="es-ES_tradnl" sz="1800" b="1" dirty="0" smtClean="0"/>
              <a:t> y HCO3</a:t>
            </a:r>
            <a:r>
              <a:rPr lang="es-ES_tradnl" sz="1800" b="1" baseline="30000" dirty="0" smtClean="0"/>
              <a:t>-</a:t>
            </a:r>
            <a:endParaRPr lang="es-ES_tradnl" sz="18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8" grpId="0" animBg="1"/>
      <p:bldP spid="7200" grpId="0"/>
      <p:bldP spid="7202" grpId="0" animBg="1"/>
      <p:bldP spid="720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8"/>
          <a:stretch/>
        </p:blipFill>
        <p:spPr bwMode="auto">
          <a:xfrm>
            <a:off x="1258888" y="755650"/>
            <a:ext cx="7380287" cy="610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986766" y="812968"/>
            <a:ext cx="1496878" cy="10156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  <a:p>
            <a:pPr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Cripta </a:t>
            </a:r>
          </a:p>
          <a:p>
            <a:pPr eaLnBrk="1" hangingPunct="1"/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colónica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6878006" y="5085184"/>
            <a:ext cx="1293944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200" b="1" dirty="0"/>
          </a:p>
          <a:p>
            <a:pPr algn="l" eaLnBrk="1" hangingPunct="1"/>
            <a:r>
              <a:rPr lang="es-ES" sz="1200" b="1" dirty="0"/>
              <a:t>INTERSTICIO</a:t>
            </a:r>
          </a:p>
          <a:p>
            <a:pPr algn="l" eaLnBrk="1" hangingPunct="1"/>
            <a:endParaRPr lang="es-ES" sz="1200" b="1" dirty="0"/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2700338" y="3644900"/>
            <a:ext cx="1295400" cy="504825"/>
          </a:xfrm>
          <a:prstGeom prst="rect">
            <a:avLst/>
          </a:prstGeom>
          <a:solidFill>
            <a:srgbClr val="E1F2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2555875" y="3590925"/>
            <a:ext cx="1163638" cy="701675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Canal Cl</a:t>
            </a:r>
          </a:p>
          <a:p>
            <a:pPr eaLnBrk="1" hangingPunct="1"/>
            <a:r>
              <a:rPr lang="es-ES" b="1"/>
              <a:t>CFTR</a:t>
            </a:r>
          </a:p>
        </p:txBody>
      </p:sp>
      <p:sp>
        <p:nvSpPr>
          <p:cNvPr id="22535" name="Rectangle 9"/>
          <p:cNvSpPr>
            <a:spLocks noChangeArrowheads="1"/>
          </p:cNvSpPr>
          <p:nvPr/>
        </p:nvSpPr>
        <p:spPr bwMode="auto">
          <a:xfrm>
            <a:off x="3563938" y="979488"/>
            <a:ext cx="1150937" cy="288925"/>
          </a:xfrm>
          <a:prstGeom prst="rect">
            <a:avLst/>
          </a:prstGeom>
          <a:solidFill>
            <a:srgbClr val="E1F2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3816350" y="2276475"/>
            <a:ext cx="1509713" cy="915988"/>
          </a:xfrm>
          <a:prstGeom prst="rect">
            <a:avLst/>
          </a:prstGeom>
          <a:solidFill>
            <a:srgbClr val="ECF9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Transporte </a:t>
            </a:r>
          </a:p>
          <a:p>
            <a:pPr algn="l" eaLnBrk="1" hangingPunct="1"/>
            <a:r>
              <a:rPr lang="es-ES" sz="1800"/>
              <a:t>Transcelular</a:t>
            </a:r>
          </a:p>
          <a:p>
            <a:pPr algn="l" eaLnBrk="1" hangingPunct="1"/>
            <a:r>
              <a:rPr lang="es-ES" sz="1800"/>
              <a:t>Cloro</a:t>
            </a:r>
          </a:p>
        </p:txBody>
      </p:sp>
      <p:sp>
        <p:nvSpPr>
          <p:cNvPr id="22537" name="Oval 14"/>
          <p:cNvSpPr>
            <a:spLocks noChangeArrowheads="1"/>
          </p:cNvSpPr>
          <p:nvPr/>
        </p:nvSpPr>
        <p:spPr bwMode="auto">
          <a:xfrm>
            <a:off x="5292725" y="2349500"/>
            <a:ext cx="2159000" cy="1655763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538" name="Oval 15"/>
          <p:cNvSpPr>
            <a:spLocks noChangeArrowheads="1"/>
          </p:cNvSpPr>
          <p:nvPr/>
        </p:nvSpPr>
        <p:spPr bwMode="auto">
          <a:xfrm>
            <a:off x="1258888" y="2852738"/>
            <a:ext cx="2449512" cy="863600"/>
          </a:xfrm>
          <a:prstGeom prst="ellipse">
            <a:avLst/>
          </a:prstGeom>
          <a:noFill/>
          <a:ln w="28575">
            <a:solidFill>
              <a:srgbClr val="6C92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36" name="Text Box 20"/>
          <p:cNvSpPr txBox="1">
            <a:spLocks noChangeArrowheads="1"/>
          </p:cNvSpPr>
          <p:nvPr/>
        </p:nvSpPr>
        <p:spPr bwMode="auto">
          <a:xfrm>
            <a:off x="3948763" y="938834"/>
            <a:ext cx="1377300" cy="369332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colonocitos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361717" y="417096"/>
            <a:ext cx="3097323" cy="338554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ABSORCIÓN-SECRECIÓN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6660232" y="979488"/>
            <a:ext cx="1224136" cy="422377"/>
          </a:xfrm>
          <a:prstGeom prst="rect">
            <a:avLst/>
          </a:prstGeom>
          <a:solidFill>
            <a:srgbClr val="FFE1E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540" name="Text Box 17"/>
          <p:cNvSpPr txBox="1">
            <a:spLocks noChangeArrowheads="1"/>
          </p:cNvSpPr>
          <p:nvPr/>
        </p:nvSpPr>
        <p:spPr bwMode="auto">
          <a:xfrm>
            <a:off x="7099827" y="812968"/>
            <a:ext cx="1335622" cy="523220"/>
          </a:xfrm>
          <a:prstGeom prst="rect">
            <a:avLst/>
          </a:prstGeom>
          <a:solidFill>
            <a:srgbClr val="C5EDA9"/>
          </a:solidFill>
          <a:ln w="28575">
            <a:solidFill>
              <a:srgbClr val="6C92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SECRECIÓN </a:t>
            </a:r>
          </a:p>
          <a:p>
            <a:pPr eaLnBrk="1" hangingPunct="1"/>
            <a:r>
              <a:rPr lang="es-ES" sz="1400" b="1"/>
              <a:t>CLORO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img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2"/>
          <a:stretch>
            <a:fillRect/>
          </a:stretch>
        </p:blipFill>
        <p:spPr>
          <a:xfrm>
            <a:off x="2555081" y="2276872"/>
            <a:ext cx="4321175" cy="3382962"/>
          </a:xfr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587172" y="1318915"/>
            <a:ext cx="1858962" cy="66992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Jugo intestinal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colon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613471" y="1700808"/>
            <a:ext cx="1830388" cy="4254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CONTENIDO</a:t>
            </a: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6443663" y="548680"/>
            <a:ext cx="2002471" cy="646331"/>
          </a:xfrm>
          <a:prstGeom prst="rect">
            <a:avLst/>
          </a:prstGeom>
          <a:solidFill>
            <a:srgbClr val="7FC6C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/>
              <a:t>II. </a:t>
            </a:r>
            <a:r>
              <a:rPr lang="es-ES" sz="1800" dirty="0" smtClean="0"/>
              <a:t>ABSORCIÓN</a:t>
            </a:r>
          </a:p>
          <a:p>
            <a:pPr algn="l">
              <a:defRPr/>
            </a:pPr>
            <a:r>
              <a:rPr lang="es-ES" sz="1800" dirty="0"/>
              <a:t> </a:t>
            </a:r>
            <a:r>
              <a:rPr lang="es-ES" sz="1800" dirty="0" smtClean="0"/>
              <a:t>    SECRECIÓN</a:t>
            </a:r>
            <a:endParaRPr lang="es-ES" sz="1800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842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440488" y="584884"/>
            <a:ext cx="2002471" cy="646331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II.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SECRECIÓN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996950" y="549275"/>
            <a:ext cx="8382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8211" name="Picture 19" descr="img7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80" t="24146" r="14932" b="31152"/>
          <a:stretch>
            <a:fillRect/>
          </a:stretch>
        </p:blipFill>
        <p:spPr bwMode="auto">
          <a:xfrm>
            <a:off x="3419475" y="908050"/>
            <a:ext cx="2303463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803579" y="2628533"/>
            <a:ext cx="1555234" cy="1323439"/>
          </a:xfrm>
          <a:prstGeom prst="rect">
            <a:avLst/>
          </a:prstGeom>
          <a:solidFill>
            <a:srgbClr val="BDD8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Hacer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Corrección 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racional del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desbalance!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7050052" y="1311275"/>
            <a:ext cx="1373187" cy="730250"/>
          </a:xfrm>
          <a:prstGeom prst="rect">
            <a:avLst/>
          </a:prstGeom>
          <a:solidFill>
            <a:srgbClr val="AAE6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Diarrea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secretora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2667000" y="4941888"/>
            <a:ext cx="3810000" cy="1219200"/>
          </a:xfrm>
          <a:prstGeom prst="rect">
            <a:avLst/>
          </a:prstGeom>
          <a:solidFill>
            <a:srgbClr val="BDD8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r>
              <a:rPr lang="es-ES" sz="1600" b="1"/>
              <a:t>DESHIDRATACIÓN HIPOTÓNICA</a:t>
            </a:r>
          </a:p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endParaRPr lang="es-ES" sz="1200" b="1"/>
          </a:p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r>
              <a:rPr lang="es-ES" sz="1600" b="1"/>
              <a:t>ACIDOSIS METABÓLICA</a:t>
            </a:r>
          </a:p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endParaRPr lang="es-ES" sz="1200" b="1"/>
          </a:p>
          <a:p>
            <a:pPr algn="l" eaLnBrk="1" hangingPunct="1">
              <a:buClr>
                <a:srgbClr val="0000CC"/>
              </a:buClr>
              <a:buSzPct val="200000"/>
              <a:buFontTx/>
              <a:buChar char="•"/>
            </a:pPr>
            <a:r>
              <a:rPr lang="es-ES" sz="1600" b="1"/>
              <a:t>HIPOKALEMIA</a:t>
            </a:r>
          </a:p>
        </p:txBody>
      </p:sp>
      <p:sp>
        <p:nvSpPr>
          <p:cNvPr id="25610" name="Text Box 21"/>
          <p:cNvSpPr txBox="1">
            <a:spLocks noChangeArrowheads="1"/>
          </p:cNvSpPr>
          <p:nvPr/>
        </p:nvSpPr>
        <p:spPr bwMode="auto">
          <a:xfrm>
            <a:off x="799571" y="1812925"/>
            <a:ext cx="2702984" cy="1631216"/>
          </a:xfrm>
          <a:prstGeom prst="rect">
            <a:avLst/>
          </a:prstGeom>
          <a:solidFill>
            <a:srgbClr val="99FF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Disminuye absorción:</a:t>
            </a:r>
          </a:p>
          <a:p>
            <a:pPr eaLnBrk="1" hangingPunct="1"/>
            <a:r>
              <a:rPr lang="es-ES" dirty="0" err="1"/>
              <a:t>Na</a:t>
            </a:r>
            <a:r>
              <a:rPr lang="es-ES" baseline="30000" dirty="0"/>
              <a:t>+</a:t>
            </a:r>
            <a:r>
              <a:rPr lang="es-ES" dirty="0"/>
              <a:t>, Cl</a:t>
            </a:r>
            <a:r>
              <a:rPr lang="es-ES" baseline="30000" dirty="0"/>
              <a:t>-</a:t>
            </a:r>
            <a:r>
              <a:rPr lang="es-ES" dirty="0"/>
              <a:t>, H</a:t>
            </a:r>
            <a:r>
              <a:rPr lang="es-ES" baseline="-25000" dirty="0"/>
              <a:t>2</a:t>
            </a:r>
            <a:r>
              <a:rPr lang="es-ES" dirty="0"/>
              <a:t>O</a:t>
            </a:r>
          </a:p>
          <a:p>
            <a:pPr eaLnBrk="1" hangingPunct="1"/>
            <a:endParaRPr lang="es-ES" dirty="0"/>
          </a:p>
          <a:p>
            <a:pPr eaLnBrk="1" hangingPunct="1"/>
            <a:r>
              <a:rPr lang="es-ES" dirty="0"/>
              <a:t>Aumenta secreción:</a:t>
            </a:r>
          </a:p>
          <a:p>
            <a:pPr eaLnBrk="1" hangingPunct="1"/>
            <a:r>
              <a:rPr lang="es-ES" dirty="0"/>
              <a:t>HCO</a:t>
            </a:r>
            <a:r>
              <a:rPr lang="es-ES" baseline="-25000" dirty="0"/>
              <a:t>3</a:t>
            </a:r>
            <a:r>
              <a:rPr lang="es-ES" baseline="30000" dirty="0"/>
              <a:t>-</a:t>
            </a:r>
            <a:r>
              <a:rPr lang="es-ES" dirty="0"/>
              <a:t>, K</a:t>
            </a:r>
            <a:r>
              <a:rPr lang="es-ES" baseline="30000" dirty="0" smtClean="0"/>
              <a:t>+</a:t>
            </a:r>
            <a:r>
              <a:rPr lang="es-ES" dirty="0" smtClean="0"/>
              <a:t>, H</a:t>
            </a:r>
            <a:r>
              <a:rPr lang="es-ES" baseline="-25000" dirty="0" smtClean="0"/>
              <a:t>2</a:t>
            </a:r>
            <a:r>
              <a:rPr lang="es-ES" dirty="0" smtClean="0"/>
              <a:t>O</a:t>
            </a:r>
            <a:endParaRPr lang="es-ES" dirty="0"/>
          </a:p>
        </p:txBody>
      </p:sp>
      <p:sp>
        <p:nvSpPr>
          <p:cNvPr id="25611" name="AutoShape 23"/>
          <p:cNvSpPr>
            <a:spLocks noChangeArrowheads="1"/>
          </p:cNvSpPr>
          <p:nvPr/>
        </p:nvSpPr>
        <p:spPr bwMode="auto">
          <a:xfrm>
            <a:off x="4572000" y="4076700"/>
            <a:ext cx="360363" cy="792163"/>
          </a:xfrm>
          <a:prstGeom prst="downArrow">
            <a:avLst>
              <a:gd name="adj1" fmla="val 50000"/>
              <a:gd name="adj2" fmla="val 54956"/>
            </a:avLst>
          </a:prstGeom>
          <a:solidFill>
            <a:srgbClr val="FF0066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  <p:bldP spid="8212" grpId="0" animBg="1"/>
      <p:bldP spid="256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851825" y="2524834"/>
            <a:ext cx="3438762" cy="400110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 COLON</a:t>
            </a:r>
          </a:p>
        </p:txBody>
      </p:sp>
      <p:sp>
        <p:nvSpPr>
          <p:cNvPr id="26627" name="Text Box 9"/>
          <p:cNvSpPr txBox="1">
            <a:spLocks noChangeArrowheads="1"/>
          </p:cNvSpPr>
          <p:nvPr/>
        </p:nvSpPr>
        <p:spPr bwMode="auto">
          <a:xfrm>
            <a:off x="3413125" y="3068638"/>
            <a:ext cx="2375971" cy="1323439"/>
          </a:xfrm>
          <a:prstGeom prst="rect">
            <a:avLst/>
          </a:prstGeom>
          <a:solidFill>
            <a:srgbClr val="DEF1F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SzPct val="150000"/>
              <a:buFont typeface="Arial" pitchFamily="34" charset="0"/>
              <a:buChar char="•"/>
            </a:pPr>
            <a:r>
              <a:rPr lang="es-ES" sz="1800" dirty="0"/>
              <a:t>MEZCLA </a:t>
            </a:r>
          </a:p>
          <a:p>
            <a:pPr algn="l" eaLnBrk="1" hangingPunct="1">
              <a:buSzPct val="150000"/>
              <a:buFont typeface="Arial" pitchFamily="34" charset="0"/>
              <a:buChar char="•"/>
            </a:pPr>
            <a:endParaRPr lang="es-ES" sz="1200" dirty="0"/>
          </a:p>
          <a:p>
            <a:pPr algn="l" eaLnBrk="1" hangingPunct="1">
              <a:buSzPct val="150000"/>
              <a:buFont typeface="Arial" pitchFamily="34" charset="0"/>
              <a:buChar char="•"/>
            </a:pPr>
            <a:r>
              <a:rPr lang="es-ES" sz="1800" dirty="0" smtClean="0"/>
              <a:t>PROPULSIÓN</a:t>
            </a:r>
            <a:endParaRPr lang="es-ES" sz="1800" dirty="0"/>
          </a:p>
          <a:p>
            <a:pPr algn="l" eaLnBrk="1" hangingPunct="1">
              <a:buSzPct val="150000"/>
              <a:buFont typeface="Arial" pitchFamily="34" charset="0"/>
              <a:buChar char="•"/>
            </a:pPr>
            <a:endParaRPr lang="es-ES" sz="1200" dirty="0"/>
          </a:p>
          <a:p>
            <a:pPr algn="l" eaLnBrk="1" hangingPunct="1">
              <a:buSzPct val="150000"/>
              <a:buFont typeface="Arial" pitchFamily="34" charset="0"/>
              <a:buChar char="•"/>
            </a:pPr>
            <a:r>
              <a:rPr lang="es-ES" sz="1800" dirty="0" smtClean="0"/>
              <a:t>DEFECACIÓN</a:t>
            </a:r>
            <a:r>
              <a:rPr lang="es-ES" dirty="0" smtClean="0"/>
              <a:t>    </a:t>
            </a:r>
            <a:endParaRPr lang="es-E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1331913" y="0"/>
            <a:ext cx="29527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2771775" y="3860800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3564992" y="1612840"/>
            <a:ext cx="204735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TRÁNSITO GI</a:t>
            </a: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2555875" y="2133600"/>
            <a:ext cx="4032250" cy="3119438"/>
          </a:xfrm>
          <a:prstGeom prst="rect">
            <a:avLst/>
          </a:prstGeom>
          <a:solidFill>
            <a:srgbClr val="BDD8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10 segundos ESÓFAGO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1-4 horas ESTÓMAGO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7-9 horas INTESTINO DELGADO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25-30 horas COLON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30-120 horas RECTO</a:t>
            </a:r>
          </a:p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2044" name="Rectangle 12"/>
          <p:cNvSpPr>
            <a:spLocks noChangeArrowheads="1"/>
          </p:cNvSpPr>
          <p:nvPr/>
        </p:nvSpPr>
        <p:spPr bwMode="auto">
          <a:xfrm>
            <a:off x="1331913" y="12509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300192" y="584884"/>
            <a:ext cx="2117887" cy="369332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6"/>
          <p:cNvSpPr>
            <a:spLocks noChangeArrowheads="1"/>
          </p:cNvSpPr>
          <p:nvPr/>
        </p:nvSpPr>
        <p:spPr bwMode="auto">
          <a:xfrm>
            <a:off x="3779838" y="1844675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57" name="Text Box 9"/>
          <p:cNvSpPr txBox="1">
            <a:spLocks noChangeArrowheads="1"/>
          </p:cNvSpPr>
          <p:nvPr/>
        </p:nvSpPr>
        <p:spPr bwMode="auto">
          <a:xfrm>
            <a:off x="2843213" y="5142274"/>
            <a:ext cx="2660650" cy="730250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</a:rPr>
              <a:t>Lactantes evacuan </a:t>
            </a:r>
          </a:p>
          <a:p>
            <a:pPr algn="l">
              <a:defRPr/>
            </a:pPr>
            <a:r>
              <a:rPr lang="es-ES" i="1">
                <a:effectLst>
                  <a:outerShdw blurRad="38100" dist="38100" dir="2700000" algn="tl">
                    <a:srgbClr val="C0C0C0"/>
                  </a:outerShdw>
                </a:effectLst>
              </a:rPr>
              <a:t>  después de comer</a:t>
            </a:r>
            <a:endParaRPr lang="es-ES" i="1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5659" name="Picture 11" descr="baby_drinking_from_bottl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4000"/>
                    </a14:imgEffect>
                    <a14:imgEffect>
                      <a14:brightnessContrast bright="1000" contrast="-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30" y="4327341"/>
            <a:ext cx="2360116" cy="2360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62" name="Rectangle 14"/>
          <p:cNvSpPr>
            <a:spLocks noChangeArrowheads="1"/>
          </p:cNvSpPr>
          <p:nvPr/>
        </p:nvSpPr>
        <p:spPr bwMode="auto">
          <a:xfrm>
            <a:off x="611188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300192" y="584884"/>
            <a:ext cx="2117887" cy="369332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MOTILIDAD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2411648" y="1701799"/>
            <a:ext cx="4320703" cy="33239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884238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406525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28813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4511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908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5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27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79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Entre comidas: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QUIESCENCIA</a:t>
            </a:r>
          </a:p>
          <a:p>
            <a:pPr>
              <a:defRPr/>
            </a:pPr>
            <a:endParaRPr lang="es-ES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Luego de la ingesta: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ACTIVIDAD</a:t>
            </a:r>
          </a:p>
          <a:p>
            <a:pPr>
              <a:defRPr/>
            </a:pPr>
            <a:endParaRPr lang="es-ES" sz="1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  <a:r>
              <a:rPr lang="es-E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Distensión estómago duodeno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</a:p>
          <a:p>
            <a:pPr marL="630238" indent="179388">
              <a:buFont typeface="Arial" pitchFamily="34" charset="0"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Gastrocólicos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y       </a:t>
            </a:r>
          </a:p>
          <a:p>
            <a:pPr marL="630238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R.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uodenocólicos</a:t>
            </a:r>
            <a:r>
              <a:rPr lang="es-ES" sz="1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 - Movimientos en masa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 - Heces en recto</a:t>
            </a:r>
          </a:p>
          <a:p>
            <a:pPr>
              <a:defRPr/>
            </a:pPr>
            <a:endParaRPr lang="es-ES" sz="1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  <a:r>
              <a:rPr lang="es-ES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Distensión local en recto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</a:p>
          <a:p>
            <a:pPr marL="630238">
              <a:buFont typeface="Arial" pitchFamily="34" charset="0"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R. Defecación</a:t>
            </a:r>
          </a:p>
          <a:p>
            <a:pPr>
              <a:defRPr/>
            </a:pPr>
            <a:endParaRPr lang="es-ES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7" grpId="0" animBg="1"/>
      <p:bldP spid="15565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sz="800" b="1" dirty="0" smtClean="0"/>
          </a:p>
          <a:p>
            <a:pPr eaLnBrk="1" hangingPunct="1"/>
            <a:r>
              <a:rPr lang="es-ES_tradnl" sz="4000" b="1" dirty="0" smtClean="0"/>
              <a:t>MUY </a:t>
            </a:r>
            <a:r>
              <a:rPr lang="es-ES_tradnl" sz="4000" b="1" dirty="0"/>
              <a:t>IMPORTANTE</a:t>
            </a:r>
            <a:r>
              <a:rPr lang="es-ES_tradnl" sz="4000" dirty="0"/>
              <a:t>:</a:t>
            </a:r>
          </a:p>
          <a:p>
            <a:pPr eaLnBrk="1" hangingPunct="1"/>
            <a:endParaRPr lang="es-ES_tradnl" sz="1600" dirty="0"/>
          </a:p>
          <a:p>
            <a:pPr eaLnBrk="1" hangingPunct="1"/>
            <a:r>
              <a:rPr lang="es-ES_tradnl" sz="3200" dirty="0"/>
              <a:t>Este material NO sustituye </a:t>
            </a:r>
          </a:p>
          <a:p>
            <a:pPr eaLnBrk="1" hangingPunct="1"/>
            <a:r>
              <a:rPr lang="es-ES_tradnl" sz="3200" dirty="0"/>
              <a:t>el uso de los libros para el estudio de la </a:t>
            </a:r>
            <a:r>
              <a:rPr lang="es-ES_tradnl" sz="3200" dirty="0" smtClean="0"/>
              <a:t>fisiología</a:t>
            </a:r>
          </a:p>
          <a:p>
            <a:pPr eaLnBrk="1" hangingPunct="1"/>
            <a:endParaRPr lang="es-ES_tradnl" sz="800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1331913" y="0"/>
            <a:ext cx="29527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00" name="Rectangle 7"/>
          <p:cNvSpPr>
            <a:spLocks noChangeArrowheads="1"/>
          </p:cNvSpPr>
          <p:nvPr/>
        </p:nvSpPr>
        <p:spPr bwMode="auto">
          <a:xfrm>
            <a:off x="2482850" y="4292600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3" name="Text Box 9"/>
          <p:cNvSpPr txBox="1">
            <a:spLocks noChangeArrowheads="1"/>
          </p:cNvSpPr>
          <p:nvPr/>
        </p:nvSpPr>
        <p:spPr bwMode="auto">
          <a:xfrm>
            <a:off x="2327449" y="2063750"/>
            <a:ext cx="4489102" cy="27876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AutoNum type="arabicPeriod"/>
            </a:pPr>
            <a:endParaRPr lang="es-ES_tradnl" sz="900" dirty="0"/>
          </a:p>
          <a:p>
            <a:pPr marL="182563" indent="-182563" algn="l" eaLnBrk="1" hangingPunct="1">
              <a:buFont typeface="Arial" pitchFamily="34" charset="0"/>
              <a:buChar char="•"/>
            </a:pPr>
            <a:r>
              <a:rPr lang="es-ES_tradnl" dirty="0"/>
              <a:t>MEZCLA - SEGMENTACIÓN</a:t>
            </a:r>
          </a:p>
          <a:p>
            <a:pPr marL="182563" indent="-182563" algn="l" eaLnBrk="1" hangingPunct="1"/>
            <a:r>
              <a:rPr lang="es-ES_tradnl" dirty="0"/>
              <a:t>        </a:t>
            </a:r>
            <a:r>
              <a:rPr lang="es-ES_tradnl" dirty="0" err="1" smtClean="0"/>
              <a:t>Haustraciones</a:t>
            </a:r>
            <a:endParaRPr lang="es-ES_tradnl" dirty="0"/>
          </a:p>
          <a:p>
            <a:pPr marL="182563" indent="-182563" algn="l" eaLnBrk="1" hangingPunct="1"/>
            <a:endParaRPr lang="es-ES_tradnl" dirty="0"/>
          </a:p>
          <a:p>
            <a:pPr marL="182563" indent="-182563" algn="l" eaLnBrk="1" hangingPunct="1">
              <a:buFont typeface="Arial" pitchFamily="34" charset="0"/>
              <a:buChar char="•"/>
            </a:pPr>
            <a:r>
              <a:rPr lang="es-ES_tradnl" dirty="0" smtClean="0"/>
              <a:t>PROPULSIÓN </a:t>
            </a:r>
            <a:r>
              <a:rPr lang="es-ES_tradnl" dirty="0"/>
              <a:t>-AVANCE</a:t>
            </a:r>
          </a:p>
          <a:p>
            <a:pPr algn="l" eaLnBrk="1" hangingPunct="1"/>
            <a:r>
              <a:rPr lang="es-ES_tradnl" sz="1000" dirty="0"/>
              <a:t>    </a:t>
            </a:r>
          </a:p>
          <a:p>
            <a:pPr algn="l" eaLnBrk="1" hangingPunct="1"/>
            <a:r>
              <a:rPr lang="es-ES_tradnl" dirty="0"/>
              <a:t>     </a:t>
            </a:r>
            <a:r>
              <a:rPr lang="es-ES_tradnl" dirty="0" smtClean="0"/>
              <a:t>* </a:t>
            </a:r>
            <a:r>
              <a:rPr lang="es-ES_tradnl" dirty="0"/>
              <a:t>Peristaltismo</a:t>
            </a:r>
          </a:p>
          <a:p>
            <a:pPr algn="l" eaLnBrk="1" hangingPunct="1"/>
            <a:endParaRPr lang="es-ES_tradnl" sz="800" dirty="0"/>
          </a:p>
          <a:p>
            <a:pPr algn="l" eaLnBrk="1" hangingPunct="1"/>
            <a:r>
              <a:rPr lang="es-ES_tradnl" dirty="0"/>
              <a:t>     </a:t>
            </a:r>
            <a:r>
              <a:rPr lang="es-ES_tradnl" dirty="0" smtClean="0"/>
              <a:t>* </a:t>
            </a:r>
            <a:r>
              <a:rPr lang="es-ES_tradnl" dirty="0"/>
              <a:t>M. en “MASA” – heces en recto</a:t>
            </a:r>
          </a:p>
          <a:p>
            <a:pPr algn="l" eaLnBrk="1" hangingPunct="1"/>
            <a:r>
              <a:rPr lang="es-ES_tradnl" dirty="0"/>
              <a:t>        </a:t>
            </a:r>
            <a:r>
              <a:rPr lang="es-ES_tradnl" dirty="0" smtClean="0"/>
              <a:t>Reflejo </a:t>
            </a:r>
            <a:r>
              <a:rPr lang="es-ES_tradnl" dirty="0" err="1"/>
              <a:t>gastrocólico</a:t>
            </a:r>
            <a:endParaRPr lang="es-ES_tradnl" dirty="0"/>
          </a:p>
          <a:p>
            <a:pPr algn="l" eaLnBrk="1" hangingPunct="1"/>
            <a:endParaRPr lang="es-ES_tradnl" sz="800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300192" y="584884"/>
            <a:ext cx="2117887" cy="369332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MOTILIDAD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" t="59088" r="19337" b="18747"/>
          <a:stretch>
            <a:fillRect/>
          </a:stretch>
        </p:blipFill>
        <p:spPr>
          <a:xfrm>
            <a:off x="323850" y="2636838"/>
            <a:ext cx="3995738" cy="1296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0292" name="Picture 4" descr="PATRON AEREO INTESTINAL COL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958" y="404578"/>
            <a:ext cx="4646612" cy="581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3" name="Oval 5"/>
          <p:cNvSpPr>
            <a:spLocks noChangeArrowheads="1"/>
          </p:cNvSpPr>
          <p:nvPr/>
        </p:nvSpPr>
        <p:spPr bwMode="auto">
          <a:xfrm rot="-2064106">
            <a:off x="7451725" y="1484313"/>
            <a:ext cx="1008063" cy="144145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611188" y="1352728"/>
            <a:ext cx="106362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MEZCLA</a:t>
            </a:r>
            <a:endParaRPr lang="es-ES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611188" y="860425"/>
            <a:ext cx="2117887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MOTILIDAD</a:t>
            </a:r>
          </a:p>
        </p:txBody>
      </p:sp>
      <p:sp>
        <p:nvSpPr>
          <p:cNvPr id="140304" name="Oval 16"/>
          <p:cNvSpPr>
            <a:spLocks noChangeArrowheads="1"/>
          </p:cNvSpPr>
          <p:nvPr/>
        </p:nvSpPr>
        <p:spPr bwMode="auto">
          <a:xfrm>
            <a:off x="4572000" y="1341438"/>
            <a:ext cx="1468438" cy="144145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7" name="Text Box 19"/>
          <p:cNvSpPr txBox="1">
            <a:spLocks noChangeArrowheads="1"/>
          </p:cNvSpPr>
          <p:nvPr/>
        </p:nvSpPr>
        <p:spPr bwMode="auto">
          <a:xfrm>
            <a:off x="0" y="3933825"/>
            <a:ext cx="13128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i="1"/>
              <a:t>Tenia coli</a:t>
            </a:r>
          </a:p>
        </p:txBody>
      </p:sp>
      <p:sp>
        <p:nvSpPr>
          <p:cNvPr id="140309" name="AutoShape 21"/>
          <p:cNvSpPr>
            <a:spLocks/>
          </p:cNvSpPr>
          <p:nvPr/>
        </p:nvSpPr>
        <p:spPr bwMode="auto">
          <a:xfrm rot="-5400000">
            <a:off x="2485231" y="3572669"/>
            <a:ext cx="142875" cy="865188"/>
          </a:xfrm>
          <a:prstGeom prst="leftBracket">
            <a:avLst>
              <a:gd name="adj" fmla="val 50463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0" name="Text Box 22"/>
          <p:cNvSpPr txBox="1">
            <a:spLocks noChangeArrowheads="1"/>
          </p:cNvSpPr>
          <p:nvPr/>
        </p:nvSpPr>
        <p:spPr bwMode="auto">
          <a:xfrm>
            <a:off x="1908175" y="4149725"/>
            <a:ext cx="1136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Haustra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Abrir corchete"/>
          <p:cNvSpPr/>
          <p:nvPr/>
        </p:nvSpPr>
        <p:spPr bwMode="auto">
          <a:xfrm rot="19961529">
            <a:off x="7588326" y="2203454"/>
            <a:ext cx="91494" cy="405065"/>
          </a:xfrm>
          <a:prstGeom prst="lef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243641" y="2298203"/>
            <a:ext cx="1342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/>
              <a:t>haustraciones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 animBg="1"/>
      <p:bldP spid="140304" grpId="0" animBg="1"/>
      <p:bldP spid="140307" grpId="0"/>
      <p:bldP spid="140309" grpId="0" animBg="1"/>
      <p:bldP spid="140310" grpId="0"/>
      <p:bldP spid="2" grpId="0" animBg="1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7" b="59848"/>
          <a:stretch>
            <a:fillRect/>
          </a:stretch>
        </p:blipFill>
        <p:spPr>
          <a:xfrm>
            <a:off x="827088" y="2598738"/>
            <a:ext cx="7489825" cy="3135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332538" y="534988"/>
            <a:ext cx="2117887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MOTILIDAD</a:t>
            </a:r>
          </a:p>
        </p:txBody>
      </p:sp>
      <p:sp>
        <p:nvSpPr>
          <p:cNvPr id="31748" name="Text Box 8"/>
          <p:cNvSpPr txBox="1">
            <a:spLocks noChangeArrowheads="1"/>
          </p:cNvSpPr>
          <p:nvPr/>
        </p:nvSpPr>
        <p:spPr bwMode="auto">
          <a:xfrm>
            <a:off x="7308850" y="1052513"/>
            <a:ext cx="1150938" cy="395287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MEZCLA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367631" y="1009789"/>
            <a:ext cx="2808287" cy="150810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MOVIMIENTOS </a:t>
            </a:r>
            <a:r>
              <a:rPr lang="es-ES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LENTOS!</a:t>
            </a:r>
          </a:p>
          <a:p>
            <a:pPr>
              <a:defRPr/>
            </a:pPr>
            <a:endParaRPr lang="es-ES" sz="16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Colon recibe 1.5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 sale 0.1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heces!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7381875" y="1519238"/>
            <a:ext cx="1017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12-26h</a:t>
            </a:r>
          </a:p>
        </p:txBody>
      </p:sp>
      <p:sp>
        <p:nvSpPr>
          <p:cNvPr id="31751" name="Rectangle 23"/>
          <p:cNvSpPr>
            <a:spLocks noChangeArrowheads="1"/>
          </p:cNvSpPr>
          <p:nvPr/>
        </p:nvSpPr>
        <p:spPr bwMode="auto">
          <a:xfrm>
            <a:off x="6156325" y="3173413"/>
            <a:ext cx="1728788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5935663" y="3397250"/>
            <a:ext cx="1603375" cy="6699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MEZCLA</a:t>
            </a:r>
          </a:p>
        </p:txBody>
      </p:sp>
      <p:sp>
        <p:nvSpPr>
          <p:cNvPr id="31753" name="Rectangle 25"/>
          <p:cNvSpPr>
            <a:spLocks noChangeArrowheads="1"/>
          </p:cNvSpPr>
          <p:nvPr/>
        </p:nvSpPr>
        <p:spPr bwMode="auto">
          <a:xfrm>
            <a:off x="5940425" y="4686300"/>
            <a:ext cx="22320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7740650" y="3065463"/>
            <a:ext cx="0" cy="18002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55" name="Rectangle 26"/>
          <p:cNvSpPr>
            <a:spLocks noChangeArrowheads="1"/>
          </p:cNvSpPr>
          <p:nvPr/>
        </p:nvSpPr>
        <p:spPr bwMode="auto">
          <a:xfrm>
            <a:off x="1835150" y="4973638"/>
            <a:ext cx="12969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56" name="Oval 27"/>
          <p:cNvSpPr>
            <a:spLocks noChangeArrowheads="1"/>
          </p:cNvSpPr>
          <p:nvPr/>
        </p:nvSpPr>
        <p:spPr bwMode="auto">
          <a:xfrm>
            <a:off x="1908175" y="4757738"/>
            <a:ext cx="14287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57" name="Oval 28"/>
          <p:cNvSpPr>
            <a:spLocks noChangeArrowheads="1"/>
          </p:cNvSpPr>
          <p:nvPr/>
        </p:nvSpPr>
        <p:spPr bwMode="auto">
          <a:xfrm>
            <a:off x="2916238" y="4830763"/>
            <a:ext cx="1428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58" name="Text Box 29"/>
          <p:cNvSpPr txBox="1">
            <a:spLocks noChangeArrowheads="1"/>
          </p:cNvSpPr>
          <p:nvPr/>
        </p:nvSpPr>
        <p:spPr bwMode="auto">
          <a:xfrm>
            <a:off x="1689100" y="5118100"/>
            <a:ext cx="1200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HAUSTRA</a:t>
            </a:r>
          </a:p>
        </p:txBody>
      </p:sp>
      <p:sp>
        <p:nvSpPr>
          <p:cNvPr id="31759" name="Line 30"/>
          <p:cNvSpPr>
            <a:spLocks noChangeShapeType="1"/>
          </p:cNvSpPr>
          <p:nvPr/>
        </p:nvSpPr>
        <p:spPr bwMode="auto">
          <a:xfrm>
            <a:off x="1763713" y="5046663"/>
            <a:ext cx="1008062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760" name="Oval 31"/>
          <p:cNvSpPr>
            <a:spLocks noChangeArrowheads="1"/>
          </p:cNvSpPr>
          <p:nvPr/>
        </p:nvSpPr>
        <p:spPr bwMode="auto">
          <a:xfrm>
            <a:off x="827088" y="2852738"/>
            <a:ext cx="7207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61" name="Text Box 33"/>
          <p:cNvSpPr txBox="1">
            <a:spLocks noChangeArrowheads="1"/>
          </p:cNvSpPr>
          <p:nvPr/>
        </p:nvSpPr>
        <p:spPr bwMode="auto">
          <a:xfrm>
            <a:off x="827088" y="2919413"/>
            <a:ext cx="8048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i="1"/>
              <a:t>Tenia </a:t>
            </a:r>
          </a:p>
          <a:p>
            <a:pPr eaLnBrk="1" hangingPunct="1"/>
            <a:r>
              <a:rPr lang="es-ES" sz="1600" b="1" i="1"/>
              <a:t>coli</a:t>
            </a:r>
          </a:p>
        </p:txBody>
      </p:sp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758825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animBg="1"/>
      <p:bldP spid="10264" grpId="0" animBg="1"/>
      <p:bldP spid="1025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9" name="Picture 3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4" t="42621" b="31015"/>
          <a:stretch>
            <a:fillRect/>
          </a:stretch>
        </p:blipFill>
        <p:spPr>
          <a:xfrm>
            <a:off x="1258888" y="2436813"/>
            <a:ext cx="6769100" cy="2863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6116638" y="730250"/>
            <a:ext cx="2127250" cy="395288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6443663" y="1268413"/>
            <a:ext cx="18002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PROPULSIÓN </a:t>
            </a:r>
          </a:p>
        </p:txBody>
      </p:sp>
      <p:sp>
        <p:nvSpPr>
          <p:cNvPr id="183307" name="Text Box 11"/>
          <p:cNvSpPr txBox="1">
            <a:spLocks noChangeArrowheads="1"/>
          </p:cNvSpPr>
          <p:nvPr/>
        </p:nvSpPr>
        <p:spPr bwMode="auto">
          <a:xfrm>
            <a:off x="1403350" y="4565650"/>
            <a:ext cx="4813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8-15 hrs válvula ileocecal - colon transverso</a:t>
            </a:r>
          </a:p>
        </p:txBody>
      </p:sp>
      <p:sp>
        <p:nvSpPr>
          <p:cNvPr id="183309" name="Rectangle 13"/>
          <p:cNvSpPr>
            <a:spLocks noChangeArrowheads="1"/>
          </p:cNvSpPr>
          <p:nvPr/>
        </p:nvSpPr>
        <p:spPr bwMode="auto">
          <a:xfrm>
            <a:off x="6154738" y="3005138"/>
            <a:ext cx="1800225" cy="720725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3313" name="Rectangle 17"/>
          <p:cNvSpPr>
            <a:spLocks noChangeArrowheads="1"/>
          </p:cNvSpPr>
          <p:nvPr/>
        </p:nvSpPr>
        <p:spPr bwMode="auto">
          <a:xfrm>
            <a:off x="1097664" y="1217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83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183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7" grpId="0"/>
      <p:bldP spid="18330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6084888" y="620713"/>
            <a:ext cx="2333625" cy="425450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2836863" y="3006725"/>
            <a:ext cx="3468687" cy="24384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Presencia de COMIDA en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estómago - duodeno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Estímulos: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</a:t>
            </a: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Irritación excesiva</a:t>
            </a:r>
          </a:p>
          <a:p>
            <a:pPr algn="l"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Estimulación parasimpática   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excesiva</a:t>
            </a:r>
          </a:p>
        </p:txBody>
      </p:sp>
      <p:sp>
        <p:nvSpPr>
          <p:cNvPr id="154642" name="Rectangle 18"/>
          <p:cNvSpPr>
            <a:spLocks noChangeArrowheads="1"/>
          </p:cNvSpPr>
          <p:nvPr/>
        </p:nvSpPr>
        <p:spPr bwMode="auto">
          <a:xfrm>
            <a:off x="2627313" y="2320925"/>
            <a:ext cx="38941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REFLEJOS GASTROCÓLICOS</a:t>
            </a:r>
          </a:p>
        </p:txBody>
      </p:sp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1692275" y="2992438"/>
            <a:ext cx="781050" cy="730250"/>
          </a:xfrm>
          <a:prstGeom prst="rect">
            <a:avLst/>
          </a:prstGeom>
          <a:solidFill>
            <a:srgbClr val="ECF9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SNE</a:t>
            </a:r>
          </a:p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</p:txBody>
      </p:sp>
      <p:sp>
        <p:nvSpPr>
          <p:cNvPr id="154647" name="Rectangle 23"/>
          <p:cNvSpPr>
            <a:spLocks noChangeArrowheads="1"/>
          </p:cNvSpPr>
          <p:nvPr/>
        </p:nvSpPr>
        <p:spPr bwMode="auto">
          <a:xfrm>
            <a:off x="1152703" y="155148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618288" y="1168855"/>
            <a:ext cx="18002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PROPULSIÓN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4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4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5" name="Picture 3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5" t="68176" r="4776"/>
          <a:stretch>
            <a:fillRect/>
          </a:stretch>
        </p:blipFill>
        <p:spPr>
          <a:xfrm>
            <a:off x="1582738" y="1989138"/>
            <a:ext cx="5976937" cy="3500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1527175" y="1173163"/>
            <a:ext cx="17684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Reflejos </a:t>
            </a:r>
          </a:p>
          <a:p>
            <a:pPr eaLnBrk="1" hangingPunct="1"/>
            <a:r>
              <a:rPr lang="es-ES"/>
              <a:t>gastrocólicos</a:t>
            </a:r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6084888" y="620713"/>
            <a:ext cx="2333625" cy="425450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34823" name="Rectangle 15"/>
          <p:cNvSpPr>
            <a:spLocks noChangeArrowheads="1"/>
          </p:cNvSpPr>
          <p:nvPr/>
        </p:nvSpPr>
        <p:spPr bwMode="auto">
          <a:xfrm>
            <a:off x="5076825" y="2565400"/>
            <a:ext cx="22320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8" name="Text Box 16"/>
          <p:cNvSpPr txBox="1">
            <a:spLocks noChangeArrowheads="1"/>
          </p:cNvSpPr>
          <p:nvPr/>
        </p:nvSpPr>
        <p:spPr bwMode="auto">
          <a:xfrm>
            <a:off x="6053410" y="2278743"/>
            <a:ext cx="1758950" cy="730250"/>
          </a:xfrm>
          <a:prstGeom prst="rect">
            <a:avLst/>
          </a:prstGeom>
          <a:solidFill>
            <a:srgbClr val="B1E5B1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Movimientos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MASA</a:t>
            </a:r>
          </a:p>
        </p:txBody>
      </p:sp>
      <p:sp>
        <p:nvSpPr>
          <p:cNvPr id="34825" name="Rectangle 17"/>
          <p:cNvSpPr>
            <a:spLocks noChangeArrowheads="1"/>
          </p:cNvSpPr>
          <p:nvPr/>
        </p:nvSpPr>
        <p:spPr bwMode="auto">
          <a:xfrm>
            <a:off x="1763713" y="4652963"/>
            <a:ext cx="10080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0" name="Text Box 18"/>
          <p:cNvSpPr txBox="1">
            <a:spLocks noChangeArrowheads="1"/>
          </p:cNvSpPr>
          <p:nvPr/>
        </p:nvSpPr>
        <p:spPr bwMode="auto">
          <a:xfrm>
            <a:off x="3491880" y="5157192"/>
            <a:ext cx="1727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Colocan heces 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RECTO</a:t>
            </a:r>
          </a:p>
        </p:txBody>
      </p:sp>
      <p:sp>
        <p:nvSpPr>
          <p:cNvPr id="34827" name="Rectangle 21"/>
          <p:cNvSpPr>
            <a:spLocks noChangeArrowheads="1"/>
          </p:cNvSpPr>
          <p:nvPr/>
        </p:nvSpPr>
        <p:spPr bwMode="auto">
          <a:xfrm>
            <a:off x="4859338" y="3141663"/>
            <a:ext cx="27368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1" name="Text Box 19"/>
          <p:cNvSpPr txBox="1">
            <a:spLocks noChangeArrowheads="1"/>
          </p:cNvSpPr>
          <p:nvPr/>
        </p:nvSpPr>
        <p:spPr bwMode="auto">
          <a:xfrm>
            <a:off x="4011671" y="4197936"/>
            <a:ext cx="192232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1-4/día c/20 </a:t>
            </a:r>
            <a:r>
              <a:rPr lang="es-ES" sz="1600" b="1" dirty="0" smtClean="0"/>
              <a:t>min</a:t>
            </a:r>
          </a:p>
          <a:p>
            <a:pPr eaLnBrk="1" hangingPunct="1"/>
            <a:r>
              <a:rPr lang="es-ES" sz="1600" b="1" dirty="0" smtClean="0"/>
              <a:t>30 </a:t>
            </a:r>
            <a:r>
              <a:rPr lang="es-ES" sz="1600" b="1" dirty="0" err="1"/>
              <a:t>seg</a:t>
            </a:r>
            <a:r>
              <a:rPr lang="es-ES" sz="1600" b="1" dirty="0"/>
              <a:t> c/2-3min</a:t>
            </a:r>
          </a:p>
        </p:txBody>
      </p:sp>
      <p:sp>
        <p:nvSpPr>
          <p:cNvPr id="202775" name="Rectangle 23"/>
          <p:cNvSpPr>
            <a:spLocks noChangeArrowheads="1"/>
          </p:cNvSpPr>
          <p:nvPr/>
        </p:nvSpPr>
        <p:spPr bwMode="auto">
          <a:xfrm>
            <a:off x="395288" y="5492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2776" name="Text Box 24"/>
          <p:cNvSpPr txBox="1">
            <a:spLocks noChangeArrowheads="1"/>
          </p:cNvSpPr>
          <p:nvPr/>
        </p:nvSpPr>
        <p:spPr bwMode="auto">
          <a:xfrm>
            <a:off x="5862060" y="3068638"/>
            <a:ext cx="25590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Anillo de constricción </a:t>
            </a:r>
          </a:p>
          <a:p>
            <a:pPr algn="l" eaLnBrk="1" hangingPunct="1"/>
            <a:r>
              <a:rPr lang="es-ES" sz="1600" b="1" dirty="0"/>
              <a:t>+ 20 cm colon contraído</a:t>
            </a:r>
          </a:p>
          <a:p>
            <a:pPr algn="l" eaLnBrk="1" hangingPunct="1"/>
            <a:r>
              <a:rPr lang="es-ES" sz="1600" b="1" dirty="0" smtClean="0"/>
              <a:t>sin </a:t>
            </a:r>
            <a:r>
              <a:rPr lang="es-ES" sz="1600" b="1" dirty="0" err="1"/>
              <a:t>haustraciones</a:t>
            </a:r>
            <a:endParaRPr lang="es-ES" sz="1600" b="1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618288" y="1124744"/>
            <a:ext cx="18002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PROPULSIÓN 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02763" name="Freeform 11"/>
          <p:cNvSpPr>
            <a:spLocks/>
          </p:cNvSpPr>
          <p:nvPr/>
        </p:nvSpPr>
        <p:spPr bwMode="auto">
          <a:xfrm>
            <a:off x="3348038" y="1447800"/>
            <a:ext cx="2660650" cy="1193800"/>
          </a:xfrm>
          <a:custGeom>
            <a:avLst/>
            <a:gdLst>
              <a:gd name="T0" fmla="*/ 0 w 1406"/>
              <a:gd name="T1" fmla="*/ 57964388 h 658"/>
              <a:gd name="T2" fmla="*/ 1370965000 w 1406"/>
              <a:gd name="T3" fmla="*/ 57964388 h 658"/>
              <a:gd name="T4" fmla="*/ 2147483647 w 1406"/>
              <a:gd name="T5" fmla="*/ 400705638 h 658"/>
              <a:gd name="T6" fmla="*/ 2147483647 w 1406"/>
              <a:gd name="T7" fmla="*/ 1658262813 h 6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06" h="658">
                <a:moveTo>
                  <a:pt x="0" y="23"/>
                </a:moveTo>
                <a:cubicBezTo>
                  <a:pt x="192" y="11"/>
                  <a:pt x="385" y="0"/>
                  <a:pt x="544" y="23"/>
                </a:cubicBezTo>
                <a:cubicBezTo>
                  <a:pt x="703" y="46"/>
                  <a:pt x="808" y="53"/>
                  <a:pt x="952" y="159"/>
                </a:cubicBezTo>
                <a:cubicBezTo>
                  <a:pt x="1096" y="265"/>
                  <a:pt x="1251" y="461"/>
                  <a:pt x="1406" y="65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02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9" grpId="0" animBg="1"/>
      <p:bldP spid="202768" grpId="0" animBg="1"/>
      <p:bldP spid="202770" grpId="0"/>
      <p:bldP spid="202771" grpId="0"/>
      <p:bldP spid="202776" grpId="0"/>
      <p:bldP spid="20276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ChangeArrowheads="1"/>
          </p:cNvSpPr>
          <p:nvPr/>
        </p:nvSpPr>
        <p:spPr bwMode="auto">
          <a:xfrm>
            <a:off x="4645025" y="2205038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5843" name="Text Box 8"/>
          <p:cNvSpPr txBox="1">
            <a:spLocks noChangeArrowheads="1"/>
          </p:cNvSpPr>
          <p:nvPr/>
        </p:nvSpPr>
        <p:spPr bwMode="auto">
          <a:xfrm>
            <a:off x="2840038" y="1628775"/>
            <a:ext cx="34639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Reflejos Gastrointestinales</a:t>
            </a:r>
          </a:p>
        </p:txBody>
      </p:sp>
      <p:sp>
        <p:nvSpPr>
          <p:cNvPr id="35844" name="Rectangle 10"/>
          <p:cNvSpPr>
            <a:spLocks noChangeArrowheads="1"/>
          </p:cNvSpPr>
          <p:nvPr/>
        </p:nvSpPr>
        <p:spPr bwMode="auto">
          <a:xfrm>
            <a:off x="4284663" y="2925763"/>
            <a:ext cx="187325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3276600" y="2708275"/>
            <a:ext cx="3940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Contenido pasa hasta el íleon terminal</a:t>
            </a:r>
          </a:p>
        </p:txBody>
      </p:sp>
      <p:sp>
        <p:nvSpPr>
          <p:cNvPr id="35846" name="Rectangle 13"/>
          <p:cNvSpPr>
            <a:spLocks noChangeArrowheads="1"/>
          </p:cNvSpPr>
          <p:nvPr/>
        </p:nvSpPr>
        <p:spPr bwMode="auto">
          <a:xfrm>
            <a:off x="4429125" y="3789486"/>
            <a:ext cx="2879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5847" name="Rectangle 17"/>
          <p:cNvSpPr>
            <a:spLocks noChangeArrowheads="1"/>
          </p:cNvSpPr>
          <p:nvPr/>
        </p:nvSpPr>
        <p:spPr bwMode="auto">
          <a:xfrm>
            <a:off x="4284663" y="4868863"/>
            <a:ext cx="30241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5848" name="Rectangle 18"/>
          <p:cNvSpPr>
            <a:spLocks noChangeArrowheads="1"/>
          </p:cNvSpPr>
          <p:nvPr/>
        </p:nvSpPr>
        <p:spPr bwMode="auto">
          <a:xfrm>
            <a:off x="4429125" y="4797425"/>
            <a:ext cx="28797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5849" name="Rectangle 19"/>
          <p:cNvSpPr>
            <a:spLocks noChangeArrowheads="1"/>
          </p:cNvSpPr>
          <p:nvPr/>
        </p:nvSpPr>
        <p:spPr bwMode="auto">
          <a:xfrm>
            <a:off x="6013450" y="4652963"/>
            <a:ext cx="12954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3565525" y="4508500"/>
            <a:ext cx="3063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/>
              <a:t>M.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“masa”</a:t>
            </a:r>
            <a:r>
              <a:rPr lang="es-ES_tradnl" sz="1600" b="1"/>
              <a:t> – colon transverso</a:t>
            </a:r>
          </a:p>
          <a:p>
            <a:pPr algn="l">
              <a:defRPr/>
            </a:pPr>
            <a:r>
              <a:rPr lang="es-ES_tradnl" sz="1600" b="1"/>
              <a:t>M.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“masa”</a:t>
            </a:r>
            <a:r>
              <a:rPr lang="es-ES_tradnl" sz="1600" b="1"/>
              <a:t> – sigmoides recto</a:t>
            </a:r>
          </a:p>
        </p:txBody>
      </p:sp>
      <p:sp>
        <p:nvSpPr>
          <p:cNvPr id="152591" name="Text Box 15"/>
          <p:cNvSpPr txBox="1">
            <a:spLocks noChangeArrowheads="1"/>
          </p:cNvSpPr>
          <p:nvPr/>
        </p:nvSpPr>
        <p:spPr bwMode="auto">
          <a:xfrm>
            <a:off x="3252788" y="3645024"/>
            <a:ext cx="2962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Contenido ileal pasa al ciego</a:t>
            </a:r>
          </a:p>
        </p:txBody>
      </p:sp>
      <p:sp>
        <p:nvSpPr>
          <p:cNvPr id="35853" name="Rectangle 27"/>
          <p:cNvSpPr>
            <a:spLocks noChangeArrowheads="1"/>
          </p:cNvSpPr>
          <p:nvPr/>
        </p:nvSpPr>
        <p:spPr bwMode="auto">
          <a:xfrm>
            <a:off x="2773363" y="3429000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607" name="Text Box 31"/>
          <p:cNvSpPr txBox="1">
            <a:spLocks noChangeArrowheads="1"/>
          </p:cNvSpPr>
          <p:nvPr/>
        </p:nvSpPr>
        <p:spPr bwMode="auto">
          <a:xfrm>
            <a:off x="2676525" y="2290763"/>
            <a:ext cx="5734262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FF2F2F"/>
              </a:buClr>
              <a:buFontTx/>
              <a:buAutoNum type="arabicPeriod"/>
              <a:defRPr/>
            </a:pPr>
            <a:r>
              <a:rPr lang="es-ES_tradnl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R. GASTROENTÉRICO I</a:t>
            </a:r>
          </a:p>
          <a:p>
            <a:pPr>
              <a:buClr>
                <a:srgbClr val="FF2F2F"/>
              </a:buClr>
              <a:defRPr/>
            </a:pPr>
            <a:endParaRPr lang="es-ES_tradnl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2F2F"/>
              </a:buClr>
              <a:defRPr/>
            </a:pPr>
            <a:endParaRPr lang="es-ES_tradnl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2F2F"/>
              </a:buClr>
              <a:buFontTx/>
              <a:buAutoNum type="arabicPeriod" startAt="2"/>
              <a:defRPr/>
            </a:pPr>
            <a:r>
              <a:rPr lang="es-ES_tradnl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R. GASTROENTÉRICO II</a:t>
            </a:r>
          </a:p>
          <a:p>
            <a:pPr>
              <a:buClr>
                <a:srgbClr val="FF2F2F"/>
              </a:buClr>
              <a:buFontTx/>
              <a:buAutoNum type="arabicPeriod" startAt="2"/>
              <a:defRPr/>
            </a:pPr>
            <a:endParaRPr lang="es-ES_tradnl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2F2F"/>
              </a:buClr>
              <a:buFontTx/>
              <a:buAutoNum type="arabicPeriod" startAt="2"/>
              <a:defRPr/>
            </a:pPr>
            <a:endParaRPr lang="es-ES_tradnl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2F2F"/>
              </a:buClr>
              <a:buFontTx/>
              <a:buAutoNum type="arabicPeriod" startAt="2"/>
              <a:defRPr/>
            </a:pPr>
            <a:r>
              <a:rPr lang="es-ES_tradnl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R. GASTROCÓLICO- DUODENOCÓLICO</a:t>
            </a:r>
          </a:p>
          <a:p>
            <a:pPr>
              <a:buClr>
                <a:srgbClr val="FF2F2F"/>
              </a:buClr>
              <a:buFontTx/>
              <a:buAutoNum type="arabicPeriod" startAt="2"/>
              <a:defRPr/>
            </a:pPr>
            <a:endParaRPr lang="es-ES_tradnl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2F2F"/>
              </a:buClr>
              <a:buFontTx/>
              <a:buAutoNum type="arabicPeriod" startAt="2"/>
              <a:defRPr/>
            </a:pPr>
            <a:endParaRPr lang="es-ES_tradnl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2F2F"/>
              </a:buClr>
              <a:buFontTx/>
              <a:buAutoNum type="arabicPeriod" startAt="2"/>
              <a:defRPr/>
            </a:pPr>
            <a:endParaRPr lang="es-ES_tradnl" sz="10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2F2F"/>
              </a:buClr>
              <a:buFontTx/>
              <a:buAutoNum type="arabicPeriod" startAt="2"/>
              <a:defRPr/>
            </a:pPr>
            <a:r>
              <a:rPr lang="es-ES_tradnl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R. DEFECACIÓN </a:t>
            </a:r>
          </a:p>
        </p:txBody>
      </p:sp>
      <p:sp>
        <p:nvSpPr>
          <p:cNvPr id="152613" name="Rectangle 37"/>
          <p:cNvSpPr>
            <a:spLocks noChangeArrowheads="1"/>
          </p:cNvSpPr>
          <p:nvPr/>
        </p:nvSpPr>
        <p:spPr bwMode="auto">
          <a:xfrm>
            <a:off x="684213" y="7651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300192" y="584884"/>
            <a:ext cx="2117887" cy="369332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18288" y="1052736"/>
            <a:ext cx="18002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PROPULSIÓN 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Abrir corchete"/>
          <p:cNvSpPr/>
          <p:nvPr/>
        </p:nvSpPr>
        <p:spPr bwMode="auto">
          <a:xfrm>
            <a:off x="2676524" y="4106645"/>
            <a:ext cx="167283" cy="1508106"/>
          </a:xfrm>
          <a:prstGeom prst="leftBracke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img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5"/>
          <a:stretch>
            <a:fillRect/>
          </a:stretch>
        </p:blipFill>
        <p:spPr>
          <a:xfrm>
            <a:off x="1800225" y="549275"/>
            <a:ext cx="4679950" cy="6048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7" name="Rectangle 7"/>
          <p:cNvSpPr>
            <a:spLocks noChangeArrowheads="1"/>
          </p:cNvSpPr>
          <p:nvPr/>
        </p:nvSpPr>
        <p:spPr bwMode="auto">
          <a:xfrm>
            <a:off x="4067175" y="0"/>
            <a:ext cx="2376488" cy="1125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156325" y="981075"/>
            <a:ext cx="2322513" cy="609600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Gastroentéricos</a:t>
            </a:r>
          </a:p>
          <a:p>
            <a:pPr algn="l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GASTROCÓLICOS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724525" y="2205038"/>
            <a:ext cx="1768475" cy="581025"/>
          </a:xfrm>
          <a:prstGeom prst="rect">
            <a:avLst/>
          </a:prstGeom>
          <a:solidFill>
            <a:srgbClr val="D9EDE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Desencadenan</a:t>
            </a:r>
          </a:p>
          <a:p>
            <a:pPr algn="l" eaLnBrk="1" hangingPunct="1"/>
            <a:r>
              <a:rPr lang="es-ES" sz="1600" b="1"/>
              <a:t>MOV. en MASA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971550" y="642938"/>
            <a:ext cx="2333625" cy="5476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R. Gastroentérico I</a:t>
            </a:r>
          </a:p>
          <a:p>
            <a:pPr algn="l" eaLnBrk="1" hangingPunct="1"/>
            <a:r>
              <a:rPr lang="es-ES" sz="1200" b="1"/>
              <a:t>    7am contenido en ÍLEON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767513" y="6165850"/>
            <a:ext cx="1903412" cy="434975"/>
          </a:xfrm>
          <a:prstGeom prst="rect">
            <a:avLst/>
          </a:prstGeom>
          <a:solidFill>
            <a:srgbClr val="FDCFE3"/>
          </a:solidFill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R. defecación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003800" y="91801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75" name="Rectangle 20"/>
          <p:cNvSpPr>
            <a:spLocks noChangeArrowheads="1"/>
          </p:cNvSpPr>
          <p:nvPr/>
        </p:nvSpPr>
        <p:spPr bwMode="auto">
          <a:xfrm>
            <a:off x="1619250" y="2924175"/>
            <a:ext cx="12239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6876" name="Rectangle 21"/>
          <p:cNvSpPr>
            <a:spLocks noChangeArrowheads="1"/>
          </p:cNvSpPr>
          <p:nvPr/>
        </p:nvSpPr>
        <p:spPr bwMode="auto">
          <a:xfrm>
            <a:off x="5003800" y="4652963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1730375" y="3209925"/>
            <a:ext cx="11525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1er mov.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“en masa”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5143500" y="5084763"/>
            <a:ext cx="116205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2do. mov.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“en masa”</a:t>
            </a:r>
          </a:p>
        </p:txBody>
      </p:sp>
      <p:sp>
        <p:nvSpPr>
          <p:cNvPr id="36879" name="Rectangle 25"/>
          <p:cNvSpPr>
            <a:spLocks noChangeArrowheads="1"/>
          </p:cNvSpPr>
          <p:nvPr/>
        </p:nvSpPr>
        <p:spPr bwMode="auto">
          <a:xfrm>
            <a:off x="4572000" y="6308725"/>
            <a:ext cx="17287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4897438" y="5973763"/>
            <a:ext cx="869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Heces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RECTO</a:t>
            </a: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5795963" y="6237288"/>
            <a:ext cx="971550" cy="142875"/>
          </a:xfrm>
          <a:prstGeom prst="rightArrow">
            <a:avLst>
              <a:gd name="adj1" fmla="val 50000"/>
              <a:gd name="adj2" fmla="val 170000"/>
            </a:avLst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6883" name="Oval 21"/>
          <p:cNvSpPr>
            <a:spLocks noChangeArrowheads="1"/>
          </p:cNvSpPr>
          <p:nvPr/>
        </p:nvSpPr>
        <p:spPr bwMode="auto">
          <a:xfrm>
            <a:off x="1908175" y="1484313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971550" y="1268413"/>
            <a:ext cx="2366963" cy="5476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R. Gastroentérico II </a:t>
            </a:r>
          </a:p>
          <a:p>
            <a:pPr algn="l" eaLnBrk="1" hangingPunct="1"/>
            <a:r>
              <a:rPr lang="es-ES" sz="1200" b="1"/>
              <a:t>    12m contenido en CIEGO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300192" y="548680"/>
            <a:ext cx="2117887" cy="369332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173884" y="6550479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13749" y="916781"/>
            <a:ext cx="436338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1.</a:t>
            </a:r>
            <a:endParaRPr lang="es-VE" sz="28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699792" y="2205038"/>
            <a:ext cx="494046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2.</a:t>
            </a:r>
            <a:endParaRPr lang="es-VE" sz="28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726285" y="5570076"/>
            <a:ext cx="494046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3.</a:t>
            </a:r>
            <a:endParaRPr lang="es-VE" sz="2800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3305175" y="2205038"/>
            <a:ext cx="2238196" cy="523220"/>
          </a:xfrm>
          <a:prstGeom prst="rect">
            <a:avLst/>
          </a:prstGeom>
          <a:noFill/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nimBg="1"/>
      <p:bldP spid="11274" grpId="0" animBg="1"/>
      <p:bldP spid="11276" grpId="0" animBg="1"/>
      <p:bldP spid="11286" grpId="0" animBg="1"/>
      <p:bldP spid="11287" grpId="0" animBg="1"/>
      <p:bldP spid="11288" grpId="0"/>
      <p:bldP spid="11277" grpId="0" animBg="1"/>
      <p:bldP spid="11279" grpId="0" animBg="1"/>
      <p:bldP spid="2" grpId="0" animBg="1"/>
      <p:bldP spid="23" grpId="0" animBg="1"/>
      <p:bldP spid="24" grpId="0" animBg="1"/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14613" y="942975"/>
            <a:ext cx="5294312" cy="5294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68313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7892" name="Rectangle 14"/>
          <p:cNvSpPr>
            <a:spLocks noChangeArrowheads="1"/>
          </p:cNvSpPr>
          <p:nvPr/>
        </p:nvSpPr>
        <p:spPr bwMode="auto">
          <a:xfrm>
            <a:off x="5351463" y="2022475"/>
            <a:ext cx="17287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900113" y="2420938"/>
            <a:ext cx="1800225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800" b="1"/>
              <a:t>- SNE </a:t>
            </a:r>
          </a:p>
          <a:p>
            <a:pPr algn="l">
              <a:defRPr/>
            </a:pPr>
            <a:endParaRPr lang="es-ES" sz="1000" b="1"/>
          </a:p>
          <a:p>
            <a:pPr algn="l">
              <a:defRPr/>
            </a:pPr>
            <a:r>
              <a:rPr lang="es-ES" sz="1800" b="1"/>
              <a:t>- SNA</a:t>
            </a:r>
          </a:p>
          <a:p>
            <a:pPr algn="l">
              <a:defRPr/>
            </a:pPr>
            <a:r>
              <a:rPr lang="es-ES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PARASIMP. </a:t>
            </a:r>
            <a:r>
              <a:rPr lang="es-E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defRPr/>
            </a:pPr>
            <a:r>
              <a:rPr lang="es-ES" sz="1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3600" b="1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" sz="2800" b="1"/>
          </a:p>
        </p:txBody>
      </p:sp>
      <p:sp>
        <p:nvSpPr>
          <p:cNvPr id="37894" name="Rectangle 18"/>
          <p:cNvSpPr>
            <a:spLocks noChangeArrowheads="1"/>
          </p:cNvSpPr>
          <p:nvPr/>
        </p:nvSpPr>
        <p:spPr bwMode="auto">
          <a:xfrm>
            <a:off x="4859338" y="1628775"/>
            <a:ext cx="30257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995738" y="1125538"/>
            <a:ext cx="2241550" cy="641350"/>
          </a:xfrm>
          <a:prstGeom prst="rect">
            <a:avLst/>
          </a:prstGeom>
          <a:solidFill>
            <a:srgbClr val="E8CA5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Comida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Estómago- duodeno</a:t>
            </a:r>
          </a:p>
        </p:txBody>
      </p:sp>
      <p:sp>
        <p:nvSpPr>
          <p:cNvPr id="37896" name="Rectangle 20"/>
          <p:cNvSpPr>
            <a:spLocks noChangeArrowheads="1"/>
          </p:cNvSpPr>
          <p:nvPr/>
        </p:nvSpPr>
        <p:spPr bwMode="auto">
          <a:xfrm>
            <a:off x="4211638" y="4868863"/>
            <a:ext cx="15128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897" name="Rectangle 23"/>
          <p:cNvSpPr>
            <a:spLocks noChangeArrowheads="1"/>
          </p:cNvSpPr>
          <p:nvPr/>
        </p:nvSpPr>
        <p:spPr bwMode="auto">
          <a:xfrm>
            <a:off x="4987925" y="5021263"/>
            <a:ext cx="3040459" cy="13600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6152403" y="4724400"/>
            <a:ext cx="22494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R. Local defecación</a:t>
            </a:r>
          </a:p>
        </p:txBody>
      </p:sp>
      <p:sp>
        <p:nvSpPr>
          <p:cNvPr id="37899" name="Oval 24"/>
          <p:cNvSpPr>
            <a:spLocks noChangeArrowheads="1"/>
          </p:cNvSpPr>
          <p:nvPr/>
        </p:nvSpPr>
        <p:spPr bwMode="auto">
          <a:xfrm>
            <a:off x="7164388" y="2276475"/>
            <a:ext cx="576262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4273970" y="4805506"/>
            <a:ext cx="1152525" cy="641350"/>
          </a:xfrm>
          <a:prstGeom prst="rect">
            <a:avLst/>
          </a:prstGeom>
          <a:solidFill>
            <a:srgbClr val="CC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Heces en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recto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6171724" y="5229225"/>
            <a:ext cx="24320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R. Fuerte defecación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292725" y="2420938"/>
            <a:ext cx="1804988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R. Gastrocólico</a:t>
            </a:r>
          </a:p>
          <a:p>
            <a:pPr eaLnBrk="1" hangingPunct="1"/>
            <a:r>
              <a:rPr lang="es-ES_tradnl" sz="1800"/>
              <a:t>M.  “masa”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486561" y="539388"/>
            <a:ext cx="2117887" cy="369332"/>
          </a:xfrm>
          <a:prstGeom prst="rect">
            <a:avLst/>
          </a:prstGeom>
          <a:solidFill>
            <a:srgbClr val="8ECB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804223" y="980728"/>
            <a:ext cx="18002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PROPULSIÓN 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Flecha abajo"/>
          <p:cNvSpPr/>
          <p:nvPr/>
        </p:nvSpPr>
        <p:spPr bwMode="auto">
          <a:xfrm>
            <a:off x="5868144" y="1844675"/>
            <a:ext cx="216024" cy="573881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Flecha derecha"/>
          <p:cNvSpPr/>
          <p:nvPr/>
        </p:nvSpPr>
        <p:spPr bwMode="auto">
          <a:xfrm>
            <a:off x="5468972" y="5018622"/>
            <a:ext cx="683431" cy="292894"/>
          </a:xfrm>
          <a:prstGeom prst="rightArrow">
            <a:avLst/>
          </a:prstGeom>
          <a:solidFill>
            <a:srgbClr val="CC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  <p:bldP spid="12307" grpId="0" animBg="1"/>
      <p:bldP spid="12310" grpId="0" animBg="1"/>
      <p:bldP spid="12309" grpId="0" animBg="1"/>
      <p:bldP spid="12315" grpId="0" animBg="1"/>
      <p:bldP spid="12303" grpId="0" animBg="1"/>
      <p:bldP spid="2" grpId="0" animBg="1"/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24"/>
          <a:stretch>
            <a:fillRect/>
          </a:stretch>
        </p:blipFill>
        <p:spPr>
          <a:xfrm>
            <a:off x="755650" y="442913"/>
            <a:ext cx="6197600" cy="4248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516216" y="442243"/>
            <a:ext cx="2127250" cy="395288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954510" y="945481"/>
            <a:ext cx="172194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7669213" y="13148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967739" y="2859858"/>
            <a:ext cx="1402948" cy="461665"/>
          </a:xfrm>
          <a:prstGeom prst="rect">
            <a:avLst/>
          </a:prstGeom>
          <a:solidFill>
            <a:srgbClr val="FFCCCC"/>
          </a:solidFill>
          <a:ln w="38100">
            <a:solidFill>
              <a:srgbClr val="CC33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Estímulo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7021513" y="5340350"/>
            <a:ext cx="1526380" cy="707886"/>
          </a:xfrm>
          <a:prstGeom prst="rect">
            <a:avLst/>
          </a:prstGeom>
          <a:solidFill>
            <a:srgbClr val="FFC197"/>
          </a:solidFill>
          <a:ln w="38100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Respuestas</a:t>
            </a:r>
          </a:p>
          <a:p>
            <a:pPr algn="l"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reflejas</a:t>
            </a:r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7669213" y="3395663"/>
            <a:ext cx="0" cy="1871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4025470" y="5411788"/>
            <a:ext cx="1369285" cy="584775"/>
          </a:xfrm>
          <a:prstGeom prst="rect">
            <a:avLst/>
          </a:prstGeom>
          <a:solidFill>
            <a:srgbClr val="FFC000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</a:t>
            </a:r>
          </a:p>
          <a:p>
            <a:pPr eaLnBrk="1" hangingPunct="1">
              <a:defRPr/>
            </a:pPr>
            <a:r>
              <a:rPr lang="es-ES_tradnl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recto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5636733" y="5411788"/>
            <a:ext cx="1215396" cy="584775"/>
          </a:xfrm>
          <a:prstGeom prst="rect">
            <a:avLst/>
          </a:prstGeom>
          <a:solidFill>
            <a:srgbClr val="FFC000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esfínteres</a:t>
            </a:r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 flipH="1">
            <a:off x="4645025" y="4619625"/>
            <a:ext cx="1079500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>
            <a:off x="5724525" y="4619625"/>
            <a:ext cx="504825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8925" name="Rectangle 23"/>
          <p:cNvSpPr>
            <a:spLocks noChangeArrowheads="1"/>
          </p:cNvSpPr>
          <p:nvPr/>
        </p:nvSpPr>
        <p:spPr bwMode="auto">
          <a:xfrm>
            <a:off x="5148263" y="2890838"/>
            <a:ext cx="13684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5221288" y="2736850"/>
            <a:ext cx="1223962" cy="730250"/>
          </a:xfrm>
          <a:prstGeom prst="rect">
            <a:avLst/>
          </a:prstGeom>
          <a:solidFill>
            <a:srgbClr val="FFC197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glow rad="63500">
              <a:srgbClr val="996633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RECTO </a:t>
            </a:r>
          </a:p>
          <a:p>
            <a:pPr eaLnBrk="1" hangingPunct="1"/>
            <a:r>
              <a:rPr lang="es-ES" dirty="0"/>
              <a:t>LLENO</a:t>
            </a:r>
          </a:p>
        </p:txBody>
      </p:sp>
      <p:sp>
        <p:nvSpPr>
          <p:cNvPr id="38927" name="Rectangle 25"/>
          <p:cNvSpPr>
            <a:spLocks noChangeArrowheads="1"/>
          </p:cNvSpPr>
          <p:nvPr/>
        </p:nvSpPr>
        <p:spPr bwMode="auto">
          <a:xfrm>
            <a:off x="2339975" y="2674938"/>
            <a:ext cx="865188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2254250" y="2603500"/>
            <a:ext cx="890588" cy="546100"/>
          </a:xfrm>
          <a:prstGeom prst="rect">
            <a:avLst/>
          </a:prstGeom>
          <a:noFill/>
          <a:ln w="28575">
            <a:solidFill>
              <a:srgbClr val="0099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RECTO </a:t>
            </a:r>
          </a:p>
          <a:p>
            <a:pPr eaLnBrk="1" hangingPunct="1"/>
            <a:r>
              <a:rPr lang="es-ES" sz="1400" b="1"/>
              <a:t>VACIO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1476375" y="3467100"/>
            <a:ext cx="1347788" cy="954088"/>
          </a:xfrm>
          <a:prstGeom prst="rect">
            <a:avLst/>
          </a:prstGeom>
          <a:solidFill>
            <a:srgbClr val="A5D7F9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No hay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deseos de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evacuar</a:t>
            </a:r>
          </a:p>
        </p:txBody>
      </p:sp>
      <p:sp>
        <p:nvSpPr>
          <p:cNvPr id="38931" name="Rectangle 28"/>
          <p:cNvSpPr>
            <a:spLocks noChangeArrowheads="1"/>
          </p:cNvSpPr>
          <p:nvPr/>
        </p:nvSpPr>
        <p:spPr bwMode="auto">
          <a:xfrm>
            <a:off x="5221288" y="3898900"/>
            <a:ext cx="12239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5207000" y="3898900"/>
            <a:ext cx="1373188" cy="730250"/>
          </a:xfrm>
          <a:prstGeom prst="rect">
            <a:avLst/>
          </a:prstGeom>
          <a:solidFill>
            <a:srgbClr val="FFC197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Deseo de </a:t>
            </a:r>
          </a:p>
          <a:p>
            <a:pPr eaLnBrk="1" hangingPunct="1"/>
            <a:r>
              <a:rPr lang="es-ES"/>
              <a:t>evacuar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nimBg="1"/>
      <p:bldP spid="13324" grpId="0" animBg="1"/>
      <p:bldP spid="13329" grpId="0" animBg="1"/>
      <p:bldP spid="13331" grpId="0" animBg="1"/>
      <p:bldP spid="13332" grpId="0" animBg="1"/>
      <p:bldP spid="13333" grpId="0" animBg="1"/>
      <p:bldP spid="13334" grpId="0" animBg="1"/>
      <p:bldP spid="13336" grpId="0" animBg="1"/>
      <p:bldP spid="13338" grpId="0" animBg="1"/>
      <p:bldP spid="13325" grpId="0" animBg="1"/>
      <p:bldP spid="133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433388"/>
            <a:ext cx="7785100" cy="599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2782888" y="2145506"/>
            <a:ext cx="3660775" cy="2566987"/>
          </a:xfrm>
          <a:prstGeom prst="rect">
            <a:avLst/>
          </a:prstGeom>
          <a:solidFill>
            <a:srgbClr val="FFCCCC"/>
          </a:solidFill>
          <a:ln w="38100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</a:t>
            </a:r>
          </a:p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 refleja </a:t>
            </a:r>
          </a:p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con </a:t>
            </a:r>
          </a:p>
          <a:p>
            <a:pPr>
              <a:defRPr/>
            </a:pPr>
            <a:r>
              <a:rPr lang="es-E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control voluntario</a:t>
            </a:r>
          </a:p>
        </p:txBody>
      </p:sp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6011863" y="765175"/>
            <a:ext cx="2333625" cy="425450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965755" y="1340768"/>
            <a:ext cx="140017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img1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503238"/>
            <a:ext cx="4413250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270625" y="523875"/>
            <a:ext cx="2333625" cy="425450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258888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6843713" y="5734050"/>
            <a:ext cx="752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>
                <a:solidFill>
                  <a:srgbClr val="CC0000"/>
                </a:solidFill>
              </a:rPr>
              <a:t>SNE</a:t>
            </a:r>
          </a:p>
          <a:p>
            <a:pPr algn="l" eaLnBrk="1" hangingPunct="1"/>
            <a:r>
              <a:rPr lang="es-ES" b="1">
                <a:solidFill>
                  <a:srgbClr val="CC0000"/>
                </a:solidFill>
              </a:rPr>
              <a:t>SNA</a:t>
            </a: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6156325" y="5949950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6443663" y="6237288"/>
            <a:ext cx="4333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547813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220538" y="1032369"/>
            <a:ext cx="13837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/>
      <p:bldP spid="20493" grpId="0" animBg="1"/>
      <p:bldP spid="2049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5" r="33809" b="35474"/>
          <a:stretch>
            <a:fillRect/>
          </a:stretch>
        </p:blipFill>
        <p:spPr>
          <a:xfrm>
            <a:off x="2678113" y="1022350"/>
            <a:ext cx="3262312" cy="4164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03" name="Text Box 3"/>
          <p:cNvSpPr txBox="1">
            <a:spLocks noChangeArrowheads="1"/>
          </p:cNvSpPr>
          <p:nvPr/>
        </p:nvSpPr>
        <p:spPr bwMode="auto">
          <a:xfrm>
            <a:off x="6454246" y="908720"/>
            <a:ext cx="2294218" cy="5847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/>
              <a:t>Inervación </a:t>
            </a:r>
            <a:r>
              <a:rPr lang="es-ES" sz="1600" dirty="0" smtClean="0"/>
              <a:t>Extrínseca</a:t>
            </a:r>
          </a:p>
          <a:p>
            <a:pPr>
              <a:defRPr/>
            </a:pPr>
            <a:r>
              <a:rPr lang="es-ES" sz="1600" dirty="0" smtClean="0"/>
              <a:t>SNA y SN somático</a:t>
            </a:r>
            <a:endParaRPr lang="es-ES" sz="1600" dirty="0"/>
          </a:p>
        </p:txBody>
      </p: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827088" y="5084763"/>
            <a:ext cx="2198687" cy="1433512"/>
          </a:xfrm>
          <a:prstGeom prst="rect">
            <a:avLst/>
          </a:prstGeom>
          <a:solidFill>
            <a:srgbClr val="FFCC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1800" b="1" dirty="0" smtClean="0">
                <a:solidFill>
                  <a:srgbClr val="FF0000"/>
                </a:solidFill>
              </a:rPr>
              <a:t>SIMPÁTICO</a:t>
            </a:r>
            <a:endParaRPr lang="es-ES_tradnl" sz="900" b="1" dirty="0" smtClean="0"/>
          </a:p>
          <a:p>
            <a:pPr algn="l" eaLnBrk="1" hangingPunct="1">
              <a:buClr>
                <a:srgbClr val="FF0000"/>
              </a:buClr>
              <a:buFontTx/>
              <a:buChar char="•"/>
              <a:defRPr/>
            </a:pPr>
            <a:r>
              <a:rPr lang="es-ES_tradnl" sz="1600" b="1" dirty="0" smtClean="0"/>
              <a:t> Peristaltismo (</a:t>
            </a:r>
            <a:r>
              <a:rPr lang="es-ES_tradnl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b="1" dirty="0" smtClean="0"/>
              <a:t>)</a:t>
            </a:r>
          </a:p>
          <a:p>
            <a:pPr algn="l" eaLnBrk="1" hangingPunct="1">
              <a:buClr>
                <a:srgbClr val="FF0000"/>
              </a:buClr>
              <a:buFontTx/>
              <a:buChar char="•"/>
              <a:defRPr/>
            </a:pPr>
            <a:r>
              <a:rPr lang="es-ES_tradnl" sz="1600" b="1" dirty="0" smtClean="0"/>
              <a:t> Contrae </a:t>
            </a:r>
            <a:r>
              <a:rPr lang="es-ES_tradnl" sz="1600" b="1" dirty="0" err="1"/>
              <a:t>E</a:t>
            </a:r>
            <a:r>
              <a:rPr lang="es-ES_tradnl" sz="1600" b="1" dirty="0" err="1" smtClean="0"/>
              <a:t>sf</a:t>
            </a:r>
            <a:r>
              <a:rPr lang="es-ES_tradnl" sz="1600" b="1" dirty="0" smtClean="0"/>
              <a:t>. anal </a:t>
            </a:r>
          </a:p>
          <a:p>
            <a:pPr algn="l" eaLnBrk="1" hangingPunct="1">
              <a:buClr>
                <a:srgbClr val="FF0000"/>
              </a:buClr>
              <a:defRPr/>
            </a:pPr>
            <a:r>
              <a:rPr lang="es-ES_tradnl" sz="1600" b="1" dirty="0" smtClean="0"/>
              <a:t>  interno</a:t>
            </a:r>
          </a:p>
        </p:txBody>
      </p:sp>
      <p:sp>
        <p:nvSpPr>
          <p:cNvPr id="41990" name="Rectangle 12"/>
          <p:cNvSpPr>
            <a:spLocks noChangeArrowheads="1"/>
          </p:cNvSpPr>
          <p:nvPr/>
        </p:nvSpPr>
        <p:spPr bwMode="auto">
          <a:xfrm>
            <a:off x="4837113" y="4508500"/>
            <a:ext cx="30480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09" name="Text Box 9"/>
          <p:cNvSpPr txBox="1">
            <a:spLocks noChangeArrowheads="1"/>
          </p:cNvSpPr>
          <p:nvPr/>
        </p:nvSpPr>
        <p:spPr bwMode="auto">
          <a:xfrm>
            <a:off x="3348038" y="5083175"/>
            <a:ext cx="2940050" cy="1371600"/>
          </a:xfrm>
          <a:prstGeom prst="rect">
            <a:avLst/>
          </a:prstGeom>
          <a:solidFill>
            <a:srgbClr val="AAD0F0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1800" b="1" dirty="0" smtClean="0">
                <a:solidFill>
                  <a:srgbClr val="0000FF"/>
                </a:solidFill>
              </a:rPr>
              <a:t>PARASIMPÁTICO</a:t>
            </a:r>
            <a:endParaRPr lang="es-ES_tradnl" sz="900" b="1" dirty="0" smtClean="0"/>
          </a:p>
          <a:p>
            <a:pPr algn="l" eaLnBrk="1" hangingPunct="1">
              <a:buClr>
                <a:srgbClr val="0000FF"/>
              </a:buClr>
              <a:buFontTx/>
              <a:buChar char="•"/>
              <a:defRPr/>
            </a:pPr>
            <a:r>
              <a:rPr lang="es-ES_tradnl" sz="1400" b="1" dirty="0" smtClean="0"/>
              <a:t> </a:t>
            </a:r>
            <a:r>
              <a:rPr lang="es-ES_tradnl" sz="1600" b="1" dirty="0" smtClean="0"/>
              <a:t>Peristaltismo (</a:t>
            </a: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1" dirty="0" smtClean="0"/>
              <a:t>)</a:t>
            </a:r>
          </a:p>
          <a:p>
            <a:pPr algn="l" eaLnBrk="1" hangingPunct="1">
              <a:buClr>
                <a:srgbClr val="0000FF"/>
              </a:buClr>
              <a:buFontTx/>
              <a:buChar char="•"/>
              <a:defRPr/>
            </a:pPr>
            <a:r>
              <a:rPr lang="es-ES_tradnl" sz="1600" b="1" dirty="0" smtClean="0"/>
              <a:t> Relaja </a:t>
            </a:r>
            <a:r>
              <a:rPr lang="es-ES_tradnl" sz="1600" b="1" dirty="0" err="1"/>
              <a:t>E</a:t>
            </a:r>
            <a:r>
              <a:rPr lang="es-ES_tradnl" sz="1600" b="1" dirty="0" err="1" smtClean="0"/>
              <a:t>sf</a:t>
            </a:r>
            <a:r>
              <a:rPr lang="es-ES_tradnl" sz="1600" b="1" dirty="0" smtClean="0"/>
              <a:t>. anal interno</a:t>
            </a:r>
          </a:p>
          <a:p>
            <a:pPr algn="l" eaLnBrk="1" hangingPunct="1">
              <a:buClr>
                <a:srgbClr val="0000FF"/>
              </a:buClr>
              <a:buFontTx/>
              <a:buChar char="•"/>
              <a:defRPr/>
            </a:pPr>
            <a:r>
              <a:rPr lang="es-ES_tradnl" sz="1600" b="1" dirty="0" smtClean="0"/>
              <a:t> Reflejo fuerte defecación</a:t>
            </a:r>
          </a:p>
        </p:txBody>
      </p:sp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6516688" y="5084763"/>
            <a:ext cx="2180405" cy="1000274"/>
          </a:xfrm>
          <a:prstGeom prst="rect">
            <a:avLst/>
          </a:prstGeom>
          <a:solidFill>
            <a:srgbClr val="B3B3FF"/>
          </a:solidFill>
          <a:ln w="28575">
            <a:solidFill>
              <a:srgbClr val="4900DA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 dirty="0"/>
              <a:t>SOMÁTICO</a:t>
            </a:r>
          </a:p>
          <a:p>
            <a:pPr algn="l" eaLnBrk="1" hangingPunct="1"/>
            <a:endParaRPr lang="es-ES_tradnl" sz="900" b="1" dirty="0"/>
          </a:p>
          <a:p>
            <a:pPr algn="l" eaLnBrk="1" hangingPunct="1">
              <a:buClr>
                <a:srgbClr val="7A37FF"/>
              </a:buClr>
              <a:buFontTx/>
              <a:buChar char="•"/>
            </a:pPr>
            <a:r>
              <a:rPr lang="es-ES_tradnl" sz="1400" b="1" dirty="0"/>
              <a:t> </a:t>
            </a:r>
            <a:r>
              <a:rPr lang="es-ES_tradnl" sz="1600" b="1" dirty="0"/>
              <a:t>Contrae </a:t>
            </a:r>
            <a:r>
              <a:rPr lang="es-ES_tradnl" sz="1600" b="1" dirty="0" err="1"/>
              <a:t>E</a:t>
            </a:r>
            <a:r>
              <a:rPr lang="es-ES_tradnl" sz="1600" b="1" dirty="0" err="1" smtClean="0"/>
              <a:t>sf</a:t>
            </a:r>
            <a:r>
              <a:rPr lang="es-ES_tradnl" sz="1600" b="1" dirty="0"/>
              <a:t>. anal </a:t>
            </a:r>
          </a:p>
          <a:p>
            <a:pPr algn="l" eaLnBrk="1" hangingPunct="1">
              <a:buClr>
                <a:srgbClr val="FF6600"/>
              </a:buClr>
            </a:pPr>
            <a:r>
              <a:rPr lang="es-ES_tradnl" sz="1600" b="1" dirty="0"/>
              <a:t>  externo</a:t>
            </a:r>
          </a:p>
        </p:txBody>
      </p:sp>
      <p:sp>
        <p:nvSpPr>
          <p:cNvPr id="41993" name="Oval 13"/>
          <p:cNvSpPr>
            <a:spLocks noChangeArrowheads="1"/>
          </p:cNvSpPr>
          <p:nvPr/>
        </p:nvSpPr>
        <p:spPr bwMode="auto">
          <a:xfrm>
            <a:off x="1476375" y="2900363"/>
            <a:ext cx="8636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15" name="Text Box 15"/>
          <p:cNvSpPr txBox="1">
            <a:spLocks noChangeArrowheads="1"/>
          </p:cNvSpPr>
          <p:nvPr/>
        </p:nvSpPr>
        <p:spPr bwMode="auto">
          <a:xfrm>
            <a:off x="684213" y="620713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41996" name="Rectangle 18"/>
          <p:cNvSpPr>
            <a:spLocks noChangeArrowheads="1"/>
          </p:cNvSpPr>
          <p:nvPr/>
        </p:nvSpPr>
        <p:spPr bwMode="auto">
          <a:xfrm>
            <a:off x="1908175" y="1890713"/>
            <a:ext cx="936625" cy="1944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19" name="Text Box 19"/>
          <p:cNvSpPr txBox="1">
            <a:spLocks noChangeArrowheads="1"/>
          </p:cNvSpPr>
          <p:nvPr/>
        </p:nvSpPr>
        <p:spPr bwMode="auto">
          <a:xfrm>
            <a:off x="900113" y="2424113"/>
            <a:ext cx="186942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SNA Simpático</a:t>
            </a:r>
          </a:p>
          <a:p>
            <a:pPr algn="l">
              <a:defRPr/>
            </a:pPr>
            <a:r>
              <a:rPr lang="es-ES_tradnl" sz="1400" dirty="0"/>
              <a:t>N. </a:t>
            </a:r>
            <a:r>
              <a:rPr lang="es-ES_tradnl" sz="1400" dirty="0" err="1"/>
              <a:t>Pregangl</a:t>
            </a:r>
            <a:r>
              <a:rPr lang="es-ES_tradnl" sz="1400" dirty="0"/>
              <a:t>. </a:t>
            </a:r>
            <a:r>
              <a:rPr lang="es-ES_tradnl" sz="1400" b="1" dirty="0"/>
              <a:t>L1-L3</a:t>
            </a:r>
          </a:p>
          <a:p>
            <a:pPr algn="l">
              <a:defRPr/>
            </a:pPr>
            <a:r>
              <a:rPr lang="es-ES_tradnl" sz="1400" dirty="0"/>
              <a:t>N. </a:t>
            </a:r>
            <a:r>
              <a:rPr lang="es-ES_tradnl" sz="1400" dirty="0" err="1" smtClean="0"/>
              <a:t>Posgangl</a:t>
            </a:r>
            <a:r>
              <a:rPr lang="es-ES_tradnl" sz="1400" dirty="0"/>
              <a:t>. </a:t>
            </a:r>
          </a:p>
          <a:p>
            <a:pPr algn="l">
              <a:defRPr/>
            </a:pPr>
            <a:r>
              <a:rPr lang="es-ES_tradnl" sz="1400" dirty="0"/>
              <a:t>G. </a:t>
            </a:r>
            <a:r>
              <a:rPr lang="es-ES_tradnl" sz="1400" dirty="0" err="1"/>
              <a:t>mesent</a:t>
            </a:r>
            <a:r>
              <a:rPr lang="es-ES_tradnl" sz="1400" dirty="0"/>
              <a:t>. </a:t>
            </a:r>
            <a:r>
              <a:rPr lang="es-ES_tradnl" sz="1400" dirty="0" err="1"/>
              <a:t>inf</a:t>
            </a:r>
            <a:r>
              <a:rPr lang="es-ES_tradnl" sz="1400" dirty="0"/>
              <a:t>.</a:t>
            </a:r>
          </a:p>
        </p:txBody>
      </p:sp>
      <p:sp>
        <p:nvSpPr>
          <p:cNvPr id="41998" name="Rectangle 21"/>
          <p:cNvSpPr>
            <a:spLocks noChangeArrowheads="1"/>
          </p:cNvSpPr>
          <p:nvPr/>
        </p:nvSpPr>
        <p:spPr bwMode="auto">
          <a:xfrm>
            <a:off x="3181350" y="884238"/>
            <a:ext cx="25923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99" name="Rectangle 22"/>
          <p:cNvSpPr>
            <a:spLocks noChangeArrowheads="1"/>
          </p:cNvSpPr>
          <p:nvPr/>
        </p:nvSpPr>
        <p:spPr bwMode="auto">
          <a:xfrm>
            <a:off x="4837113" y="1316038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20" name="Text Box 20"/>
          <p:cNvSpPr txBox="1">
            <a:spLocks noChangeArrowheads="1"/>
          </p:cNvSpPr>
          <p:nvPr/>
        </p:nvSpPr>
        <p:spPr bwMode="auto">
          <a:xfrm>
            <a:off x="3181350" y="787400"/>
            <a:ext cx="31797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00FF"/>
                </a:solidFill>
              </a:rPr>
              <a:t>SNA Parasimpático craneal</a:t>
            </a:r>
          </a:p>
          <a:p>
            <a:pPr algn="l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N. pregangl. </a:t>
            </a: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X par</a:t>
            </a:r>
          </a:p>
        </p:txBody>
      </p:sp>
      <p:sp>
        <p:nvSpPr>
          <p:cNvPr id="42001" name="Rectangle 23"/>
          <p:cNvSpPr>
            <a:spLocks noChangeArrowheads="1"/>
          </p:cNvSpPr>
          <p:nvPr/>
        </p:nvSpPr>
        <p:spPr bwMode="auto">
          <a:xfrm>
            <a:off x="5700713" y="2827338"/>
            <a:ext cx="1944687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24" name="Text Box 24"/>
          <p:cNvSpPr txBox="1">
            <a:spLocks noChangeArrowheads="1"/>
          </p:cNvSpPr>
          <p:nvPr/>
        </p:nvSpPr>
        <p:spPr bwMode="auto">
          <a:xfrm>
            <a:off x="5773738" y="2587625"/>
            <a:ext cx="30353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 dirty="0">
                <a:solidFill>
                  <a:srgbClr val="0000FF"/>
                </a:solidFill>
              </a:rPr>
              <a:t>SNA Parasimpático sacro</a:t>
            </a:r>
            <a:r>
              <a:rPr lang="es-ES_tradnl" sz="1600" dirty="0"/>
              <a:t> </a:t>
            </a:r>
          </a:p>
          <a:p>
            <a:pPr algn="l" eaLnBrk="1" hangingPunct="1"/>
            <a:r>
              <a:rPr lang="es-ES_tradnl" sz="1400" dirty="0"/>
              <a:t>N. </a:t>
            </a:r>
            <a:r>
              <a:rPr lang="es-ES_tradnl" sz="1400" dirty="0" err="1"/>
              <a:t>pregangl</a:t>
            </a:r>
            <a:r>
              <a:rPr lang="es-ES_tradnl" sz="1400" dirty="0"/>
              <a:t>. </a:t>
            </a:r>
            <a:r>
              <a:rPr lang="es-ES_tradnl" sz="1400" b="1" dirty="0"/>
              <a:t>S2-S4</a:t>
            </a:r>
          </a:p>
          <a:p>
            <a:pPr algn="l" eaLnBrk="1" hangingPunct="1"/>
            <a:r>
              <a:rPr lang="es-ES_tradnl" sz="1400" dirty="0"/>
              <a:t>N. pélvicos</a:t>
            </a:r>
          </a:p>
        </p:txBody>
      </p:sp>
      <p:sp>
        <p:nvSpPr>
          <p:cNvPr id="42003" name="Rectangle 25"/>
          <p:cNvSpPr>
            <a:spLocks noChangeArrowheads="1"/>
          </p:cNvSpPr>
          <p:nvPr/>
        </p:nvSpPr>
        <p:spPr bwMode="auto">
          <a:xfrm>
            <a:off x="2771775" y="1268413"/>
            <a:ext cx="215900" cy="3673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4" name="Line 27"/>
          <p:cNvSpPr>
            <a:spLocks noChangeShapeType="1"/>
          </p:cNvSpPr>
          <p:nvPr/>
        </p:nvSpPr>
        <p:spPr bwMode="auto">
          <a:xfrm>
            <a:off x="2843213" y="1412875"/>
            <a:ext cx="0" cy="352901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3617" name="Text Box 17"/>
          <p:cNvSpPr txBox="1">
            <a:spLocks noChangeArrowheads="1"/>
          </p:cNvSpPr>
          <p:nvPr/>
        </p:nvSpPr>
        <p:spPr bwMode="auto">
          <a:xfrm>
            <a:off x="5219700" y="4052888"/>
            <a:ext cx="1671638" cy="854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>
                <a:solidFill>
                  <a:srgbClr val="800080"/>
                </a:solidFill>
              </a:rPr>
              <a:t>SN somático </a:t>
            </a:r>
          </a:p>
          <a:p>
            <a:pPr algn="l" eaLnBrk="1" hangingPunct="1"/>
            <a:r>
              <a:rPr lang="es-ES_tradnl" sz="1800" b="1"/>
              <a:t>S2-S4</a:t>
            </a:r>
          </a:p>
          <a:p>
            <a:pPr algn="l" eaLnBrk="1" hangingPunct="1"/>
            <a:r>
              <a:rPr lang="es-ES_tradnl" sz="1400"/>
              <a:t>N. pudendo</a:t>
            </a:r>
          </a:p>
        </p:txBody>
      </p:sp>
      <p:sp>
        <p:nvSpPr>
          <p:cNvPr id="42006" name="Oval 28"/>
          <p:cNvSpPr>
            <a:spLocks noChangeArrowheads="1"/>
          </p:cNvSpPr>
          <p:nvPr/>
        </p:nvSpPr>
        <p:spPr bwMode="auto">
          <a:xfrm>
            <a:off x="2916238" y="4724400"/>
            <a:ext cx="142875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7" name="Oval 29"/>
          <p:cNvSpPr>
            <a:spLocks noChangeArrowheads="1"/>
          </p:cNvSpPr>
          <p:nvPr/>
        </p:nvSpPr>
        <p:spPr bwMode="auto">
          <a:xfrm>
            <a:off x="2916238" y="134143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8" name="Oval 30"/>
          <p:cNvSpPr>
            <a:spLocks noChangeArrowheads="1"/>
          </p:cNvSpPr>
          <p:nvPr/>
        </p:nvSpPr>
        <p:spPr bwMode="auto">
          <a:xfrm>
            <a:off x="5651500" y="1125538"/>
            <a:ext cx="215900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9" name="Rectangle 31"/>
          <p:cNvSpPr>
            <a:spLocks noChangeArrowheads="1"/>
          </p:cNvSpPr>
          <p:nvPr/>
        </p:nvSpPr>
        <p:spPr bwMode="auto">
          <a:xfrm rot="2902314">
            <a:off x="4395788" y="1055687"/>
            <a:ext cx="228600" cy="3673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10" name="Rectangle 32"/>
          <p:cNvSpPr>
            <a:spLocks noChangeArrowheads="1"/>
          </p:cNvSpPr>
          <p:nvPr/>
        </p:nvSpPr>
        <p:spPr bwMode="auto">
          <a:xfrm rot="2917507">
            <a:off x="3307557" y="3507581"/>
            <a:ext cx="23971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33" name="Line 33"/>
          <p:cNvSpPr>
            <a:spLocks noChangeShapeType="1"/>
          </p:cNvSpPr>
          <p:nvPr/>
        </p:nvSpPr>
        <p:spPr bwMode="auto">
          <a:xfrm flipH="1">
            <a:off x="3132138" y="1484313"/>
            <a:ext cx="2952750" cy="2952750"/>
          </a:xfrm>
          <a:prstGeom prst="line">
            <a:avLst/>
          </a:prstGeom>
          <a:noFill/>
          <a:ln w="38100">
            <a:solidFill>
              <a:srgbClr val="0000CC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975147" y="436047"/>
            <a:ext cx="172194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3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0" grpId="0" animBg="1"/>
      <p:bldP spid="153609" grpId="0" animBg="1"/>
      <p:bldP spid="153611" grpId="0" animBg="1"/>
      <p:bldP spid="153619" grpId="0"/>
      <p:bldP spid="153620" grpId="0"/>
      <p:bldP spid="153624" grpId="0"/>
      <p:bldP spid="153617" grpId="0" animBg="1"/>
      <p:bldP spid="15363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5" t="11133" r="26031"/>
          <a:stretch>
            <a:fillRect/>
          </a:stretch>
        </p:blipFill>
        <p:spPr bwMode="auto">
          <a:xfrm>
            <a:off x="2124075" y="1052513"/>
            <a:ext cx="4319588" cy="503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2051050" y="549275"/>
            <a:ext cx="792163" cy="1457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2771775" y="395288"/>
            <a:ext cx="5688013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5918291" y="1187450"/>
            <a:ext cx="6477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b="1" dirty="0"/>
              <a:t>Recto</a:t>
            </a:r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6443662" y="2133600"/>
            <a:ext cx="2304801" cy="1079500"/>
          </a:xfrm>
          <a:prstGeom prst="rect">
            <a:avLst/>
          </a:prstGeom>
          <a:solidFill>
            <a:srgbClr val="B4B4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Elevador del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Ano 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 m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puborectal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015" name="Rectangle 9"/>
          <p:cNvSpPr>
            <a:spLocks noChangeArrowheads="1"/>
          </p:cNvSpPr>
          <p:nvPr/>
        </p:nvSpPr>
        <p:spPr bwMode="auto">
          <a:xfrm>
            <a:off x="6372225" y="3429000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/>
              <a:t>Canal anal</a:t>
            </a:r>
          </a:p>
        </p:txBody>
      </p:sp>
      <p:sp>
        <p:nvSpPr>
          <p:cNvPr id="43016" name="Rectangle 10"/>
          <p:cNvSpPr>
            <a:spLocks noChangeArrowheads="1"/>
          </p:cNvSpPr>
          <p:nvPr/>
        </p:nvSpPr>
        <p:spPr bwMode="auto">
          <a:xfrm>
            <a:off x="6588125" y="4356100"/>
            <a:ext cx="1871663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/>
              <a:t>Columnas del ano</a:t>
            </a:r>
          </a:p>
        </p:txBody>
      </p:sp>
      <p:sp>
        <p:nvSpPr>
          <p:cNvPr id="43017" name="Rectangle 12"/>
          <p:cNvSpPr>
            <a:spLocks noChangeArrowheads="1"/>
          </p:cNvSpPr>
          <p:nvPr/>
        </p:nvSpPr>
        <p:spPr bwMode="auto">
          <a:xfrm>
            <a:off x="3563938" y="5695950"/>
            <a:ext cx="10080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018" name="Rectangle 13"/>
          <p:cNvSpPr>
            <a:spLocks noChangeArrowheads="1"/>
          </p:cNvSpPr>
          <p:nvPr/>
        </p:nvSpPr>
        <p:spPr bwMode="auto">
          <a:xfrm>
            <a:off x="684213" y="4356100"/>
            <a:ext cx="1512887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latin typeface="Arial" charset="0"/>
            </a:endParaRPr>
          </a:p>
        </p:txBody>
      </p:sp>
      <p:sp>
        <p:nvSpPr>
          <p:cNvPr id="103438" name="Text Box 14"/>
          <p:cNvSpPr txBox="1">
            <a:spLocks noChangeArrowheads="1"/>
          </p:cNvSpPr>
          <p:nvPr/>
        </p:nvSpPr>
        <p:spPr bwMode="auto">
          <a:xfrm>
            <a:off x="587375" y="4695825"/>
            <a:ext cx="1749425" cy="730250"/>
          </a:xfrm>
          <a:prstGeom prst="rect">
            <a:avLst/>
          </a:prstGeom>
          <a:solidFill>
            <a:srgbClr val="B4B4E6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anal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</a:t>
            </a:r>
          </a:p>
        </p:txBody>
      </p:sp>
      <p:sp>
        <p:nvSpPr>
          <p:cNvPr id="43020" name="Rectangle 15"/>
          <p:cNvSpPr>
            <a:spLocks noChangeArrowheads="1"/>
          </p:cNvSpPr>
          <p:nvPr/>
        </p:nvSpPr>
        <p:spPr bwMode="auto">
          <a:xfrm>
            <a:off x="2627313" y="971550"/>
            <a:ext cx="3603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021" name="Text Box 16"/>
          <p:cNvSpPr txBox="1">
            <a:spLocks noChangeArrowheads="1"/>
          </p:cNvSpPr>
          <p:nvPr/>
        </p:nvSpPr>
        <p:spPr bwMode="auto">
          <a:xfrm>
            <a:off x="3708400" y="5661025"/>
            <a:ext cx="636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Ano</a:t>
            </a:r>
          </a:p>
        </p:txBody>
      </p:sp>
      <p:sp>
        <p:nvSpPr>
          <p:cNvPr id="103442" name="Text Box 18"/>
          <p:cNvSpPr txBox="1">
            <a:spLocks noChangeArrowheads="1"/>
          </p:cNvSpPr>
          <p:nvPr/>
        </p:nvSpPr>
        <p:spPr bwMode="auto">
          <a:xfrm>
            <a:off x="6145213" y="428625"/>
            <a:ext cx="2127250" cy="395288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03446" name="Oval 22"/>
          <p:cNvSpPr>
            <a:spLocks noChangeArrowheads="1"/>
          </p:cNvSpPr>
          <p:nvPr/>
        </p:nvSpPr>
        <p:spPr bwMode="auto">
          <a:xfrm rot="-1168661">
            <a:off x="2627313" y="4076700"/>
            <a:ext cx="539750" cy="1655763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47" name="Oval 23"/>
          <p:cNvSpPr>
            <a:spLocks noChangeArrowheads="1"/>
          </p:cNvSpPr>
          <p:nvPr/>
        </p:nvSpPr>
        <p:spPr bwMode="auto">
          <a:xfrm>
            <a:off x="4572000" y="4076700"/>
            <a:ext cx="720725" cy="1008063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48" name="Text Box 24"/>
          <p:cNvSpPr txBox="1">
            <a:spLocks noChangeArrowheads="1"/>
          </p:cNvSpPr>
          <p:nvPr/>
        </p:nvSpPr>
        <p:spPr bwMode="auto">
          <a:xfrm>
            <a:off x="827088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3027" name="Rectangle 25"/>
          <p:cNvSpPr>
            <a:spLocks noChangeArrowheads="1"/>
          </p:cNvSpPr>
          <p:nvPr/>
        </p:nvSpPr>
        <p:spPr bwMode="auto">
          <a:xfrm>
            <a:off x="6516688" y="5084763"/>
            <a:ext cx="1800225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5" name="Rectangle 11"/>
          <p:cNvSpPr>
            <a:spLocks noChangeArrowheads="1"/>
          </p:cNvSpPr>
          <p:nvPr/>
        </p:nvSpPr>
        <p:spPr bwMode="auto">
          <a:xfrm>
            <a:off x="6421639" y="4930775"/>
            <a:ext cx="1771248" cy="7191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anal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INTERNO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933201" y="918812"/>
            <a:ext cx="13837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8" grpId="0" animBg="1"/>
      <p:bldP spid="103446" grpId="0" animBg="1"/>
      <p:bldP spid="103447" grpId="0" animBg="1"/>
      <p:bldP spid="1034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7"/>
          <a:stretch>
            <a:fillRect/>
          </a:stretch>
        </p:blipFill>
        <p:spPr>
          <a:xfrm>
            <a:off x="1889125" y="998538"/>
            <a:ext cx="6792913" cy="5022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10574" y="1268412"/>
            <a:ext cx="132760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Esfínteres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Anales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036" name="Rectangle 10"/>
          <p:cNvSpPr>
            <a:spLocks noChangeArrowheads="1"/>
          </p:cNvSpPr>
          <p:nvPr/>
        </p:nvSpPr>
        <p:spPr bwMode="auto">
          <a:xfrm>
            <a:off x="5634038" y="3373438"/>
            <a:ext cx="32035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37" name="Rectangle 12"/>
          <p:cNvSpPr>
            <a:spLocks noChangeArrowheads="1"/>
          </p:cNvSpPr>
          <p:nvPr/>
        </p:nvSpPr>
        <p:spPr bwMode="auto">
          <a:xfrm>
            <a:off x="5705475" y="4094163"/>
            <a:ext cx="31321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38" name="Rectangle 13"/>
          <p:cNvSpPr>
            <a:spLocks noChangeArrowheads="1"/>
          </p:cNvSpPr>
          <p:nvPr/>
        </p:nvSpPr>
        <p:spPr bwMode="auto">
          <a:xfrm>
            <a:off x="5994400" y="4094163"/>
            <a:ext cx="25923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39" name="Rectangle 15"/>
          <p:cNvSpPr>
            <a:spLocks noChangeArrowheads="1"/>
          </p:cNvSpPr>
          <p:nvPr/>
        </p:nvSpPr>
        <p:spPr bwMode="auto">
          <a:xfrm>
            <a:off x="5705475" y="3373438"/>
            <a:ext cx="208915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0" name="Rectangle 16"/>
          <p:cNvSpPr>
            <a:spLocks noChangeArrowheads="1"/>
          </p:cNvSpPr>
          <p:nvPr/>
        </p:nvSpPr>
        <p:spPr bwMode="auto">
          <a:xfrm>
            <a:off x="5994400" y="4741863"/>
            <a:ext cx="2843213" cy="1150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6814666" y="53684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4042" name="Rectangle 21"/>
          <p:cNvSpPr>
            <a:spLocks noChangeArrowheads="1"/>
          </p:cNvSpPr>
          <p:nvPr/>
        </p:nvSpPr>
        <p:spPr bwMode="auto">
          <a:xfrm>
            <a:off x="5778500" y="4238625"/>
            <a:ext cx="358775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3" name="Rectangle 22"/>
          <p:cNvSpPr>
            <a:spLocks noChangeArrowheads="1"/>
          </p:cNvSpPr>
          <p:nvPr/>
        </p:nvSpPr>
        <p:spPr bwMode="auto">
          <a:xfrm>
            <a:off x="4986338" y="5894388"/>
            <a:ext cx="9350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5959475" y="4868863"/>
            <a:ext cx="2561920" cy="954107"/>
          </a:xfrm>
          <a:prstGeom prst="rect">
            <a:avLst/>
          </a:prstGeom>
          <a:solidFill>
            <a:srgbClr val="DCBCE2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/>
              <a:t>EXTERNO </a:t>
            </a:r>
          </a:p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Estriado voluntario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800" b="1" dirty="0">
                <a:solidFill>
                  <a:srgbClr val="7030A0"/>
                </a:solidFill>
              </a:rPr>
              <a:t>N. Pudendo </a:t>
            </a:r>
            <a:r>
              <a:rPr lang="es-ES" b="1" dirty="0"/>
              <a:t>(</a:t>
            </a:r>
            <a:r>
              <a:rPr lang="es-ES" b="1" dirty="0">
                <a:solidFill>
                  <a:srgbClr val="800080"/>
                </a:solidFill>
              </a:rPr>
              <a:t>+</a:t>
            </a:r>
            <a:r>
              <a:rPr lang="es-ES" b="1" dirty="0"/>
              <a:t>)</a:t>
            </a:r>
          </a:p>
        </p:txBody>
      </p:sp>
      <p:sp>
        <p:nvSpPr>
          <p:cNvPr id="44045" name="Rectangle 26"/>
          <p:cNvSpPr>
            <a:spLocks noChangeArrowheads="1"/>
          </p:cNvSpPr>
          <p:nvPr/>
        </p:nvSpPr>
        <p:spPr bwMode="auto">
          <a:xfrm>
            <a:off x="4986338" y="4022725"/>
            <a:ext cx="792162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6" name="Rectangle 27"/>
          <p:cNvSpPr>
            <a:spLocks noChangeArrowheads="1"/>
          </p:cNvSpPr>
          <p:nvPr/>
        </p:nvSpPr>
        <p:spPr bwMode="auto">
          <a:xfrm>
            <a:off x="5345113" y="3806825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940425" y="3429000"/>
            <a:ext cx="2254143" cy="1231106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/>
              <a:t>INTERNO</a:t>
            </a:r>
            <a:r>
              <a:rPr lang="es-ES" sz="1800" b="1" dirty="0"/>
              <a:t> </a:t>
            </a:r>
          </a:p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Liso involuntario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800" b="1" dirty="0" err="1">
                <a:solidFill>
                  <a:srgbClr val="0000FF"/>
                </a:solidFill>
              </a:rPr>
              <a:t>Parasimp</a:t>
            </a:r>
            <a:r>
              <a:rPr lang="es-ES" sz="1800" b="1" dirty="0">
                <a:solidFill>
                  <a:srgbClr val="0000FF"/>
                </a:solidFill>
              </a:rPr>
              <a:t>.</a:t>
            </a:r>
            <a:r>
              <a:rPr lang="es-ES" sz="1800" b="1" dirty="0"/>
              <a:t> (</a:t>
            </a:r>
            <a:r>
              <a:rPr lang="es-ES" sz="1800" b="1" dirty="0">
                <a:solidFill>
                  <a:srgbClr val="0000FF"/>
                </a:solidFill>
              </a:rPr>
              <a:t>-</a:t>
            </a:r>
            <a:r>
              <a:rPr lang="es-ES" sz="1800" b="1" dirty="0"/>
              <a:t>) </a:t>
            </a:r>
          </a:p>
          <a:p>
            <a:pPr algn="l">
              <a:defRPr/>
            </a:pPr>
            <a:r>
              <a:rPr lang="es-ES" sz="1800" b="1" dirty="0" err="1">
                <a:solidFill>
                  <a:srgbClr val="CC0000"/>
                </a:solidFill>
              </a:rPr>
              <a:t>Simp</a:t>
            </a:r>
            <a:r>
              <a:rPr lang="es-ES" sz="1800" b="1" dirty="0">
                <a:solidFill>
                  <a:srgbClr val="CC0000"/>
                </a:solidFill>
              </a:rPr>
              <a:t>.</a:t>
            </a:r>
            <a:r>
              <a:rPr lang="es-ES" sz="1800" b="1" dirty="0"/>
              <a:t> </a:t>
            </a:r>
            <a:r>
              <a:rPr lang="es-ES" b="1" dirty="0"/>
              <a:t>(</a:t>
            </a:r>
            <a:r>
              <a:rPr lang="es-ES" b="1" dirty="0">
                <a:solidFill>
                  <a:srgbClr val="D60000"/>
                </a:solidFill>
              </a:rPr>
              <a:t>+</a:t>
            </a:r>
            <a:r>
              <a:rPr lang="es-ES" b="1" dirty="0"/>
              <a:t>)</a:t>
            </a:r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 flipH="1">
            <a:off x="4284663" y="3933825"/>
            <a:ext cx="1655762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40161" dir="1106097" algn="ctr" rotWithShape="0">
              <a:srgbClr val="00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4049" name="Oval 36"/>
          <p:cNvSpPr>
            <a:spLocks noChangeArrowheads="1"/>
          </p:cNvSpPr>
          <p:nvPr/>
        </p:nvSpPr>
        <p:spPr bwMode="auto">
          <a:xfrm>
            <a:off x="5507038" y="4005263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5" name="AutoShape 35"/>
          <p:cNvSpPr>
            <a:spLocks/>
          </p:cNvSpPr>
          <p:nvPr/>
        </p:nvSpPr>
        <p:spPr bwMode="auto">
          <a:xfrm>
            <a:off x="5436096" y="4076700"/>
            <a:ext cx="215900" cy="1944688"/>
          </a:xfrm>
          <a:prstGeom prst="rightBracket">
            <a:avLst>
              <a:gd name="adj" fmla="val 75061"/>
            </a:avLst>
          </a:prstGeom>
          <a:noFill/>
          <a:ln w="28575">
            <a:solidFill>
              <a:srgbClr val="660066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399256" y="369887"/>
            <a:ext cx="2127250" cy="395288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44053" name="Rectangle 44"/>
          <p:cNvSpPr>
            <a:spLocks noChangeArrowheads="1"/>
          </p:cNvSpPr>
          <p:nvPr/>
        </p:nvSpPr>
        <p:spPr bwMode="auto">
          <a:xfrm>
            <a:off x="4356100" y="908050"/>
            <a:ext cx="12239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4" name="Rectangle 45"/>
          <p:cNvSpPr>
            <a:spLocks noChangeArrowheads="1"/>
          </p:cNvSpPr>
          <p:nvPr/>
        </p:nvSpPr>
        <p:spPr bwMode="auto">
          <a:xfrm>
            <a:off x="4859338" y="1844675"/>
            <a:ext cx="21605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5" name="Rectangle 46"/>
          <p:cNvSpPr>
            <a:spLocks noChangeArrowheads="1"/>
          </p:cNvSpPr>
          <p:nvPr/>
        </p:nvSpPr>
        <p:spPr bwMode="auto">
          <a:xfrm>
            <a:off x="4859338" y="2276475"/>
            <a:ext cx="7921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6" name="Text Box 42"/>
          <p:cNvSpPr txBox="1">
            <a:spLocks noChangeArrowheads="1"/>
          </p:cNvSpPr>
          <p:nvPr/>
        </p:nvSpPr>
        <p:spPr bwMode="auto">
          <a:xfrm>
            <a:off x="3897313" y="1052513"/>
            <a:ext cx="13493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C. Muscular</a:t>
            </a:r>
          </a:p>
          <a:p>
            <a:pPr eaLnBrk="1" hangingPunct="1"/>
            <a:r>
              <a:rPr lang="es-ES" sz="1600" b="1"/>
              <a:t>circular</a:t>
            </a:r>
          </a:p>
        </p:txBody>
      </p:sp>
      <p:sp>
        <p:nvSpPr>
          <p:cNvPr id="44057" name="Text Box 43"/>
          <p:cNvSpPr txBox="1">
            <a:spLocks noChangeArrowheads="1"/>
          </p:cNvSpPr>
          <p:nvPr/>
        </p:nvSpPr>
        <p:spPr bwMode="auto">
          <a:xfrm>
            <a:off x="4572000" y="2060575"/>
            <a:ext cx="13493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C. Muscular</a:t>
            </a:r>
          </a:p>
          <a:p>
            <a:pPr eaLnBrk="1" hangingPunct="1"/>
            <a:r>
              <a:rPr lang="es-ES" sz="1600" b="1"/>
              <a:t>longitudinal</a:t>
            </a:r>
          </a:p>
        </p:txBody>
      </p:sp>
      <p:sp>
        <p:nvSpPr>
          <p:cNvPr id="44058" name="Rectangle 47"/>
          <p:cNvSpPr>
            <a:spLocks noChangeArrowheads="1"/>
          </p:cNvSpPr>
          <p:nvPr/>
        </p:nvSpPr>
        <p:spPr bwMode="auto">
          <a:xfrm>
            <a:off x="6084888" y="2636838"/>
            <a:ext cx="15113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9" name="Text Box 48"/>
          <p:cNvSpPr txBox="1">
            <a:spLocks noChangeArrowheads="1"/>
          </p:cNvSpPr>
          <p:nvPr/>
        </p:nvSpPr>
        <p:spPr bwMode="auto">
          <a:xfrm>
            <a:off x="5940425" y="2708275"/>
            <a:ext cx="1104900" cy="581025"/>
          </a:xfrm>
          <a:prstGeom prst="rect">
            <a:avLst/>
          </a:prstGeom>
          <a:solidFill>
            <a:srgbClr val="DCB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/>
              <a:t>Elevador </a:t>
            </a:r>
          </a:p>
          <a:p>
            <a:pPr eaLnBrk="1" hangingPunct="1"/>
            <a:r>
              <a:rPr lang="es-ES" sz="1600" dirty="0"/>
              <a:t>del ano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399256" y="813634"/>
            <a:ext cx="13837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7" grpId="0" animBg="1"/>
      <p:bldP spid="15369" grpId="0" animBg="1"/>
      <p:bldP spid="15388" grpId="0" animBg="1"/>
      <p:bldP spid="1539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9"/>
          <p:cNvSpPr txBox="1">
            <a:spLocks noChangeArrowheads="1"/>
          </p:cNvSpPr>
          <p:nvPr/>
        </p:nvSpPr>
        <p:spPr bwMode="auto">
          <a:xfrm>
            <a:off x="3465513" y="2349500"/>
            <a:ext cx="22129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Esfínteres</a:t>
            </a:r>
          </a:p>
          <a:p>
            <a:pPr eaLnBrk="1" hangingPunct="1"/>
            <a:r>
              <a:rPr lang="es-ES" sz="2400"/>
              <a:t>Control neural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331913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359422" y="3501008"/>
            <a:ext cx="56689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  <a:r>
              <a:rPr lang="es-ES_tradnl" sz="2400" dirty="0">
                <a:solidFill>
                  <a:srgbClr val="0000FF"/>
                </a:solidFill>
              </a:rPr>
              <a:t> </a:t>
            </a:r>
            <a:r>
              <a:rPr lang="es-ES_tradnl" sz="2400" dirty="0"/>
              <a:t>relaja </a:t>
            </a:r>
            <a:r>
              <a:rPr lang="es-ES_tradnl" sz="2400" dirty="0" err="1"/>
              <a:t>Esf</a:t>
            </a:r>
            <a:r>
              <a:rPr lang="es-ES_tradnl" sz="2400" dirty="0"/>
              <a:t>. Anal Interno</a:t>
            </a:r>
          </a:p>
          <a:p>
            <a:pPr>
              <a:defRPr/>
            </a:pPr>
            <a:endParaRPr lang="es-ES_tradnl" sz="1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dirty="0"/>
              <a:t>contrae  </a:t>
            </a:r>
            <a:r>
              <a:rPr lang="es-ES_tradnl" sz="2400" dirty="0" err="1"/>
              <a:t>Esf</a:t>
            </a:r>
            <a:r>
              <a:rPr lang="es-ES_tradnl" sz="2400" dirty="0"/>
              <a:t>. Anal Interno</a:t>
            </a:r>
          </a:p>
          <a:p>
            <a:pPr>
              <a:defRPr/>
            </a:pPr>
            <a:endParaRPr lang="es-ES_tradnl" sz="1000" dirty="0"/>
          </a:p>
          <a:p>
            <a:pPr>
              <a:defRPr/>
            </a:pPr>
            <a:endParaRPr lang="es-ES_tradnl" sz="1000" dirty="0"/>
          </a:p>
          <a:p>
            <a:pPr>
              <a:defRPr/>
            </a:pPr>
            <a:r>
              <a:rPr lang="es-ES_tradnl" sz="2400" b="1" dirty="0">
                <a:solidFill>
                  <a:srgbClr val="7A37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Pudendo</a:t>
            </a:r>
            <a:r>
              <a:rPr lang="es-ES_tradnl" sz="2400" dirty="0"/>
              <a:t> contrae </a:t>
            </a:r>
            <a:r>
              <a:rPr lang="es-ES_tradnl" sz="2400" dirty="0" err="1"/>
              <a:t>Esf</a:t>
            </a:r>
            <a:r>
              <a:rPr lang="es-ES_tradnl" sz="2400" dirty="0"/>
              <a:t>. Anal Externo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1376685" y="3717726"/>
            <a:ext cx="860425" cy="4572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SNA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1391468" y="4628133"/>
            <a:ext cx="849313" cy="457200"/>
          </a:xfrm>
          <a:prstGeom prst="rect">
            <a:avLst/>
          </a:prstGeom>
          <a:solidFill>
            <a:srgbClr val="DCBCE2"/>
          </a:solidFill>
          <a:ln w="28575">
            <a:solidFill>
              <a:srgbClr val="7030A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SNS</a:t>
            </a:r>
          </a:p>
        </p:txBody>
      </p:sp>
      <p:sp>
        <p:nvSpPr>
          <p:cNvPr id="45065" name="Line 19"/>
          <p:cNvSpPr>
            <a:spLocks noChangeShapeType="1"/>
          </p:cNvSpPr>
          <p:nvPr/>
        </p:nvSpPr>
        <p:spPr bwMode="auto">
          <a:xfrm>
            <a:off x="2313384" y="3574033"/>
            <a:ext cx="0" cy="863773"/>
          </a:xfrm>
          <a:prstGeom prst="line">
            <a:avLst/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5066" name="Line 20"/>
          <p:cNvSpPr>
            <a:spLocks noChangeShapeType="1"/>
          </p:cNvSpPr>
          <p:nvPr/>
        </p:nvSpPr>
        <p:spPr bwMode="auto">
          <a:xfrm>
            <a:off x="2313384" y="4651945"/>
            <a:ext cx="0" cy="433388"/>
          </a:xfrm>
          <a:prstGeom prst="line">
            <a:avLst/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011863" y="548680"/>
            <a:ext cx="2333625" cy="425450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961776" y="1052736"/>
            <a:ext cx="13837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88" name="Text Box 24"/>
          <p:cNvSpPr txBox="1">
            <a:spLocks noChangeArrowheads="1"/>
          </p:cNvSpPr>
          <p:nvPr/>
        </p:nvSpPr>
        <p:spPr bwMode="auto">
          <a:xfrm>
            <a:off x="611560" y="1484313"/>
            <a:ext cx="3220753" cy="738664"/>
          </a:xfrm>
          <a:prstGeom prst="rect">
            <a:avLst/>
          </a:prstGeom>
          <a:solidFill>
            <a:srgbClr val="E7F4F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E. Anal </a:t>
            </a: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Interno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Reposo: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70-80%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tono canal anal</a:t>
            </a:r>
          </a:p>
        </p:txBody>
      </p:sp>
      <p:sp>
        <p:nvSpPr>
          <p:cNvPr id="190489" name="Text Box 25"/>
          <p:cNvSpPr txBox="1">
            <a:spLocks noChangeArrowheads="1"/>
          </p:cNvSpPr>
          <p:nvPr/>
        </p:nvSpPr>
        <p:spPr bwMode="auto">
          <a:xfrm>
            <a:off x="4499347" y="1484313"/>
            <a:ext cx="3999813" cy="24622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E. Anal </a:t>
            </a: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Externo</a:t>
            </a: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3399"/>
              </a:buClr>
              <a:defRPr/>
            </a:pP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3399"/>
              </a:buCl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Reposo: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20-30%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tono canal anal</a:t>
            </a:r>
          </a:p>
          <a:p>
            <a:pPr algn="l">
              <a:buClr>
                <a:srgbClr val="CC3399"/>
              </a:buClr>
              <a:buFontTx/>
              <a:buChar char="•"/>
              <a:defRPr/>
            </a:pP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3399"/>
              </a:buClr>
              <a:buSzPct val="150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Contracción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voluntaria</a:t>
            </a:r>
          </a:p>
          <a:p>
            <a:pPr algn="l">
              <a:buClr>
                <a:srgbClr val="CC3399"/>
              </a:buClr>
              <a:buSzPct val="150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Contracción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refleja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con aumento </a:t>
            </a:r>
          </a:p>
          <a:p>
            <a:pPr algn="l">
              <a:buClr>
                <a:srgbClr val="CC3399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presión </a:t>
            </a:r>
            <a:r>
              <a:rPr lang="es-ES_tradnl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intrabdominal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 algn="l">
              <a:buClr>
                <a:srgbClr val="CC3399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Toser, levantar 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peso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3399"/>
              </a:buClr>
              <a:buSzPct val="150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Cerrado subconscientemente</a:t>
            </a:r>
          </a:p>
          <a:p>
            <a:pPr algn="l">
              <a:buClr>
                <a:srgbClr val="CC3399"/>
              </a:buClr>
              <a:buSzPct val="150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Señal consciente inhibe la constricción</a:t>
            </a:r>
          </a:p>
        </p:txBody>
      </p:sp>
      <p:sp>
        <p:nvSpPr>
          <p:cNvPr id="190490" name="Text Box 26"/>
          <p:cNvSpPr txBox="1">
            <a:spLocks noChangeArrowheads="1"/>
          </p:cNvSpPr>
          <p:nvPr/>
        </p:nvSpPr>
        <p:spPr bwMode="auto">
          <a:xfrm>
            <a:off x="539290" y="2869773"/>
            <a:ext cx="3384377" cy="280076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Anal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Interno</a:t>
            </a: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Anal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Externo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60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tono 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permite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eficiente y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evita derrames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accidentales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Anal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Interno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 adapta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  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nuevo volumen y recupera el 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tono a menos que ocurra 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defecación</a:t>
            </a:r>
          </a:p>
        </p:txBody>
      </p:sp>
      <p:pic>
        <p:nvPicPr>
          <p:cNvPr id="46086" name="Picture 2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5" t="20050" r="26031"/>
          <a:stretch>
            <a:fillRect/>
          </a:stretch>
        </p:blipFill>
        <p:spPr bwMode="auto">
          <a:xfrm>
            <a:off x="5578847" y="4149080"/>
            <a:ext cx="1655763" cy="193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90492" name="Text Box 28"/>
          <p:cNvSpPr txBox="1">
            <a:spLocks noChangeArrowheads="1"/>
          </p:cNvSpPr>
          <p:nvPr/>
        </p:nvSpPr>
        <p:spPr bwMode="auto">
          <a:xfrm>
            <a:off x="4278685" y="5444480"/>
            <a:ext cx="1341437" cy="314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E.A. Externo</a:t>
            </a:r>
          </a:p>
        </p:txBody>
      </p:sp>
      <p:sp>
        <p:nvSpPr>
          <p:cNvPr id="190493" name="Text Box 29"/>
          <p:cNvSpPr txBox="1">
            <a:spLocks noChangeArrowheads="1"/>
          </p:cNvSpPr>
          <p:nvPr/>
        </p:nvSpPr>
        <p:spPr bwMode="auto">
          <a:xfrm>
            <a:off x="7175872" y="5588943"/>
            <a:ext cx="130651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E.A. Interno</a:t>
            </a:r>
          </a:p>
        </p:txBody>
      </p:sp>
      <p:sp>
        <p:nvSpPr>
          <p:cNvPr id="190495" name="Rectangle 31"/>
          <p:cNvSpPr>
            <a:spLocks noChangeArrowheads="1"/>
          </p:cNvSpPr>
          <p:nvPr/>
        </p:nvSpPr>
        <p:spPr bwMode="auto">
          <a:xfrm>
            <a:off x="467544" y="2420888"/>
            <a:ext cx="352787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 Inhibidor Recto Anal</a:t>
            </a:r>
          </a:p>
        </p:txBody>
      </p:sp>
      <p:sp>
        <p:nvSpPr>
          <p:cNvPr id="190497" name="Rectangle 33"/>
          <p:cNvSpPr>
            <a:spLocks noChangeArrowheads="1"/>
          </p:cNvSpPr>
          <p:nvPr/>
        </p:nvSpPr>
        <p:spPr bwMode="auto">
          <a:xfrm>
            <a:off x="604871" y="6207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06728" y="6546383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175872" y="402136"/>
            <a:ext cx="132760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 smtClean="0"/>
              <a:t>Esfínteres</a:t>
            </a:r>
            <a:endParaRPr lang="es-ES" sz="1800" dirty="0"/>
          </a:p>
          <a:p>
            <a:pPr>
              <a:defRPr/>
            </a:pPr>
            <a:r>
              <a:rPr lang="es-ES" sz="1800" dirty="0" smtClean="0"/>
              <a:t>Anales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88" grpId="0" animBg="1"/>
      <p:bldP spid="190489" grpId="0" animBg="1"/>
      <p:bldP spid="190490" grpId="0" animBg="1"/>
      <p:bldP spid="19049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2825750" y="2349500"/>
            <a:ext cx="3427541" cy="461665"/>
          </a:xfrm>
          <a:prstGeom prst="rect">
            <a:avLst/>
          </a:prstGeom>
          <a:solidFill>
            <a:srgbClr val="99CCFF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DISTENSIÓN RECTO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4994275" y="3365500"/>
            <a:ext cx="2524125" cy="1035050"/>
          </a:xfrm>
          <a:prstGeom prst="rect">
            <a:avLst/>
          </a:prstGeom>
          <a:solidFill>
            <a:srgbClr val="FFBDD8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R. Defecación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FUERTE</a:t>
            </a:r>
          </a:p>
        </p:txBody>
      </p:sp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2178050" y="3365500"/>
            <a:ext cx="1908175" cy="730250"/>
          </a:xfrm>
          <a:prstGeom prst="rect">
            <a:avLst/>
          </a:prstGeom>
          <a:solidFill>
            <a:srgbClr val="FFDD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Defecación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LOCAL DÉBIL</a:t>
            </a:r>
          </a:p>
        </p:txBody>
      </p:sp>
      <p:sp>
        <p:nvSpPr>
          <p:cNvPr id="157705" name="Line 9"/>
          <p:cNvSpPr>
            <a:spLocks noChangeShapeType="1"/>
          </p:cNvSpPr>
          <p:nvPr/>
        </p:nvSpPr>
        <p:spPr bwMode="auto">
          <a:xfrm>
            <a:off x="3348038" y="2852738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06" name="Line 10"/>
          <p:cNvSpPr>
            <a:spLocks noChangeShapeType="1"/>
          </p:cNvSpPr>
          <p:nvPr/>
        </p:nvSpPr>
        <p:spPr bwMode="auto">
          <a:xfrm>
            <a:off x="5795963" y="2852738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1684457" y="1526486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6332538" y="609600"/>
            <a:ext cx="2127250" cy="395288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57712" name="Text Box 16"/>
          <p:cNvSpPr txBox="1">
            <a:spLocks noChangeArrowheads="1"/>
          </p:cNvSpPr>
          <p:nvPr/>
        </p:nvSpPr>
        <p:spPr bwMode="auto">
          <a:xfrm>
            <a:off x="2665413" y="4189413"/>
            <a:ext cx="969962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SNE</a:t>
            </a:r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5678488" y="4478338"/>
            <a:ext cx="1008062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901357" y="1115452"/>
            <a:ext cx="138371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2" grpId="0" animBg="1"/>
      <p:bldP spid="157703" grpId="0" animBg="1"/>
      <p:bldP spid="157704" grpId="0" animBg="1"/>
      <p:bldP spid="157705" grpId="0" animBg="1"/>
      <p:bldP spid="157706" grpId="0" animBg="1"/>
      <p:bldP spid="157712" grpId="0" animBg="1"/>
      <p:bldP spid="15771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7598023" y="1647081"/>
            <a:ext cx="86201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SNE</a:t>
            </a:r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4908096" y="4417943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11973" name="Text Box 5"/>
          <p:cNvSpPr txBox="1">
            <a:spLocks noChangeArrowheads="1"/>
          </p:cNvSpPr>
          <p:nvPr/>
        </p:nvSpPr>
        <p:spPr bwMode="auto">
          <a:xfrm>
            <a:off x="5277984" y="4323377"/>
            <a:ext cx="1723550" cy="646331"/>
          </a:xfrm>
          <a:prstGeom prst="rect">
            <a:avLst/>
          </a:prstGeom>
          <a:solidFill>
            <a:srgbClr val="FFC5C5"/>
          </a:solidFill>
          <a:ln w="28575">
            <a:solidFill>
              <a:srgbClr val="703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 </a:t>
            </a:r>
          </a:p>
          <a:p>
            <a:pPr>
              <a:defRPr/>
            </a:pPr>
            <a:r>
              <a:rPr lang="es-ES_tradnl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puborectal</a:t>
            </a: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2411413" y="692150"/>
            <a:ext cx="2808287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3708400" y="1484313"/>
            <a:ext cx="13684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76" name="Text Box 8"/>
          <p:cNvSpPr txBox="1">
            <a:spLocks noChangeArrowheads="1"/>
          </p:cNvSpPr>
          <p:nvPr/>
        </p:nvSpPr>
        <p:spPr bwMode="auto">
          <a:xfrm>
            <a:off x="2325688" y="549275"/>
            <a:ext cx="2232025" cy="730250"/>
          </a:xfrm>
          <a:prstGeom prst="rect">
            <a:avLst/>
          </a:prstGeom>
          <a:solidFill>
            <a:srgbClr val="FFE6D5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/>
              <a:t>Distensión rectal</a:t>
            </a:r>
          </a:p>
          <a:p>
            <a:pPr eaLnBrk="1" hangingPunct="1"/>
            <a:r>
              <a:rPr lang="es-ES_tradnl" dirty="0"/>
              <a:t>(heces)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3348038" y="3789363"/>
            <a:ext cx="50323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3071813" y="3482975"/>
            <a:ext cx="695325" cy="1098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6600" b="1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211979" name="Rectangle 11"/>
          <p:cNvSpPr>
            <a:spLocks noChangeArrowheads="1"/>
          </p:cNvSpPr>
          <p:nvPr/>
        </p:nvSpPr>
        <p:spPr bwMode="auto">
          <a:xfrm>
            <a:off x="6894364" y="555218"/>
            <a:ext cx="1566068" cy="1015663"/>
          </a:xfrm>
          <a:prstGeom prst="rect">
            <a:avLst/>
          </a:prstGeom>
          <a:solidFill>
            <a:srgbClr val="FFDD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DÉBIL </a:t>
            </a:r>
          </a:p>
          <a:p>
            <a:pPr algn="l"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 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LOCAL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1982371" y="4292600"/>
            <a:ext cx="2844048" cy="707886"/>
          </a:xfrm>
          <a:prstGeom prst="rect">
            <a:avLst/>
          </a:prstGeom>
          <a:solidFill>
            <a:srgbClr val="FFC5C5"/>
          </a:solidFill>
          <a:ln w="28575">
            <a:solidFill>
              <a:srgbClr val="703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solidFill>
                  <a:srgbClr val="4C21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voluntaria </a:t>
            </a:r>
            <a:endParaRPr lang="es-ES_tradnl" b="1" dirty="0" smtClean="0">
              <a:solidFill>
                <a:srgbClr val="4C216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b="1" dirty="0" smtClean="0">
                <a:solidFill>
                  <a:srgbClr val="4C21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</a:t>
            </a:r>
            <a:r>
              <a:rPr lang="es-ES_tradnl" b="1" dirty="0">
                <a:solidFill>
                  <a:srgbClr val="4C21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</a:t>
            </a:r>
          </a:p>
        </p:txBody>
      </p:sp>
      <p:sp>
        <p:nvSpPr>
          <p:cNvPr id="211981" name="Text Box 13"/>
          <p:cNvSpPr txBox="1">
            <a:spLocks noChangeArrowheads="1"/>
          </p:cNvSpPr>
          <p:nvPr/>
        </p:nvSpPr>
        <p:spPr bwMode="auto">
          <a:xfrm>
            <a:off x="1961391" y="5618450"/>
            <a:ext cx="2914580" cy="584775"/>
          </a:xfrm>
          <a:prstGeom prst="rect">
            <a:avLst/>
          </a:prstGeom>
          <a:solidFill>
            <a:srgbClr val="FBD1E0"/>
          </a:solidFill>
          <a:ln w="38100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</a:p>
        </p:txBody>
      </p:sp>
      <p:sp>
        <p:nvSpPr>
          <p:cNvPr id="211982" name="Line 14"/>
          <p:cNvSpPr>
            <a:spLocks noChangeShapeType="1"/>
          </p:cNvSpPr>
          <p:nvPr/>
        </p:nvSpPr>
        <p:spPr bwMode="auto">
          <a:xfrm>
            <a:off x="3419475" y="1268413"/>
            <a:ext cx="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1101725" y="1557338"/>
            <a:ext cx="4610100" cy="395287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Estimulación receptores plexo mientérico</a:t>
            </a:r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1139825" y="2052638"/>
            <a:ext cx="4535488" cy="669925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Peristaltismo colon descendente a recto </a:t>
            </a:r>
          </a:p>
          <a:p>
            <a:pPr eaLnBrk="1" hangingPunct="1"/>
            <a:r>
              <a:rPr lang="es-ES_tradnl" sz="1800"/>
              <a:t>Empuja heces al ano</a:t>
            </a:r>
          </a:p>
        </p:txBody>
      </p:sp>
      <p:sp>
        <p:nvSpPr>
          <p:cNvPr id="211985" name="Text Box 17"/>
          <p:cNvSpPr txBox="1">
            <a:spLocks noChangeArrowheads="1"/>
          </p:cNvSpPr>
          <p:nvPr/>
        </p:nvSpPr>
        <p:spPr bwMode="auto">
          <a:xfrm>
            <a:off x="1431925" y="2859088"/>
            <a:ext cx="4030663" cy="669925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Esfínter Interno se relaja</a:t>
            </a:r>
          </a:p>
          <a:p>
            <a:pPr eaLnBrk="1" hangingPunct="1"/>
            <a:r>
              <a:rPr lang="es-ES_tradnl" sz="1800"/>
              <a:t>(señales inhibidoras Plx. mientérico)</a:t>
            </a:r>
          </a:p>
        </p:txBody>
      </p:sp>
      <p:sp>
        <p:nvSpPr>
          <p:cNvPr id="211986" name="Line 18"/>
          <p:cNvSpPr>
            <a:spLocks noChangeShapeType="1"/>
          </p:cNvSpPr>
          <p:nvPr/>
        </p:nvSpPr>
        <p:spPr bwMode="auto">
          <a:xfrm>
            <a:off x="3431200" y="5012531"/>
            <a:ext cx="0" cy="576263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7" name="Text Box 19"/>
          <p:cNvSpPr txBox="1">
            <a:spLocks noChangeArrowheads="1"/>
          </p:cNvSpPr>
          <p:nvPr/>
        </p:nvSpPr>
        <p:spPr bwMode="auto">
          <a:xfrm>
            <a:off x="779463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2" grpId="0"/>
      <p:bldP spid="211973" grpId="0" animBg="1"/>
      <p:bldP spid="211976" grpId="0" animBg="1"/>
      <p:bldP spid="211978" grpId="0"/>
      <p:bldP spid="211980" grpId="0" animBg="1"/>
      <p:bldP spid="211981" grpId="0" animBg="1"/>
      <p:bldP spid="211982" grpId="0" animBg="1"/>
      <p:bldP spid="211983" grpId="0" animBg="1"/>
      <p:bldP spid="211984" grpId="0" animBg="1"/>
      <p:bldP spid="211985" grpId="0" animBg="1"/>
      <p:bldP spid="21198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7" descr="Image5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8" r="7489" b="5009"/>
          <a:stretch>
            <a:fillRect/>
          </a:stretch>
        </p:blipFill>
        <p:spPr bwMode="auto">
          <a:xfrm>
            <a:off x="2438400" y="377825"/>
            <a:ext cx="360045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8004367" y="1399385"/>
            <a:ext cx="89376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</p:txBody>
      </p:sp>
      <p:sp>
        <p:nvSpPr>
          <p:cNvPr id="16423" name="Text Box 39"/>
          <p:cNvSpPr txBox="1">
            <a:spLocks noChangeArrowheads="1"/>
          </p:cNvSpPr>
          <p:nvPr/>
        </p:nvSpPr>
        <p:spPr bwMode="auto">
          <a:xfrm>
            <a:off x="6429184" y="309563"/>
            <a:ext cx="2468946" cy="1015663"/>
          </a:xfrm>
          <a:prstGeom prst="rect">
            <a:avLst/>
          </a:prstGeom>
          <a:solidFill>
            <a:srgbClr val="FFBDD8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FUERTE 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 </a:t>
            </a:r>
          </a:p>
        </p:txBody>
      </p:sp>
      <p:sp>
        <p:nvSpPr>
          <p:cNvPr id="49157" name="Rectangle 40"/>
          <p:cNvSpPr>
            <a:spLocks noChangeArrowheads="1"/>
          </p:cNvSpPr>
          <p:nvPr/>
        </p:nvSpPr>
        <p:spPr bwMode="auto">
          <a:xfrm>
            <a:off x="4402138" y="1916113"/>
            <a:ext cx="1538287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4553200" y="1412875"/>
            <a:ext cx="2153154" cy="830997"/>
          </a:xfrm>
          <a:prstGeom prst="rect">
            <a:avLst/>
          </a:prstGeom>
          <a:solidFill>
            <a:srgbClr val="BDD8FF"/>
          </a:solidFill>
          <a:ln>
            <a:solidFill>
              <a:srgbClr val="00B050"/>
            </a:solidFill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/>
              <a:t>F. Sensoriales </a:t>
            </a:r>
            <a:r>
              <a:rPr lang="es-ES" sz="1600" dirty="0" err="1" smtClean="0"/>
              <a:t>Plx</a:t>
            </a:r>
            <a:r>
              <a:rPr lang="es-ES" sz="1600" dirty="0" smtClean="0"/>
              <a:t>. </a:t>
            </a:r>
            <a:endParaRPr lang="es-ES" sz="1600" dirty="0"/>
          </a:p>
          <a:p>
            <a:pPr algn="l" eaLnBrk="1" hangingPunct="1"/>
            <a:r>
              <a:rPr lang="es-ES" sz="1600" dirty="0" err="1"/>
              <a:t>Mientéricos</a:t>
            </a:r>
            <a:r>
              <a:rPr lang="es-ES" sz="1600" dirty="0"/>
              <a:t> al asta</a:t>
            </a:r>
          </a:p>
          <a:p>
            <a:pPr algn="l" eaLnBrk="1" hangingPunct="1"/>
            <a:r>
              <a:rPr lang="es-ES" sz="1600" dirty="0" err="1"/>
              <a:t>intermediolat</a:t>
            </a:r>
            <a:r>
              <a:rPr lang="es-ES" sz="1600" dirty="0"/>
              <a:t> S2-S4</a:t>
            </a:r>
          </a:p>
        </p:txBody>
      </p:sp>
      <p:sp>
        <p:nvSpPr>
          <p:cNvPr id="49159" name="Oval 42"/>
          <p:cNvSpPr>
            <a:spLocks noChangeArrowheads="1"/>
          </p:cNvSpPr>
          <p:nvPr/>
        </p:nvSpPr>
        <p:spPr bwMode="auto">
          <a:xfrm>
            <a:off x="4572000" y="3429000"/>
            <a:ext cx="1368425" cy="288925"/>
          </a:xfrm>
          <a:prstGeom prst="ellipse">
            <a:avLst/>
          </a:prstGeom>
          <a:solidFill>
            <a:srgbClr val="FFC1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0" name="Text Box 43"/>
          <p:cNvSpPr txBox="1">
            <a:spLocks noChangeArrowheads="1"/>
          </p:cNvSpPr>
          <p:nvPr/>
        </p:nvSpPr>
        <p:spPr bwMode="auto">
          <a:xfrm>
            <a:off x="4654550" y="3405188"/>
            <a:ext cx="1263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Sigmoides</a:t>
            </a:r>
          </a:p>
        </p:txBody>
      </p:sp>
      <p:sp>
        <p:nvSpPr>
          <p:cNvPr id="49161" name="Oval 44"/>
          <p:cNvSpPr>
            <a:spLocks noChangeArrowheads="1"/>
          </p:cNvSpPr>
          <p:nvPr/>
        </p:nvSpPr>
        <p:spPr bwMode="auto">
          <a:xfrm>
            <a:off x="3851275" y="4941888"/>
            <a:ext cx="909638" cy="287337"/>
          </a:xfrm>
          <a:prstGeom prst="ellipse">
            <a:avLst/>
          </a:prstGeom>
          <a:solidFill>
            <a:srgbClr val="FFC1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2" name="Text Box 45"/>
          <p:cNvSpPr txBox="1">
            <a:spLocks noChangeArrowheads="1"/>
          </p:cNvSpPr>
          <p:nvPr/>
        </p:nvSpPr>
        <p:spPr bwMode="auto">
          <a:xfrm>
            <a:off x="3892550" y="4918075"/>
            <a:ext cx="7985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Recto</a:t>
            </a:r>
          </a:p>
        </p:txBody>
      </p:sp>
      <p:sp>
        <p:nvSpPr>
          <p:cNvPr id="16430" name="Text Box 46"/>
          <p:cNvSpPr txBox="1">
            <a:spLocks noChangeArrowheads="1"/>
          </p:cNvSpPr>
          <p:nvPr/>
        </p:nvSpPr>
        <p:spPr bwMode="auto">
          <a:xfrm>
            <a:off x="2654300" y="260350"/>
            <a:ext cx="946150" cy="33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Corteza</a:t>
            </a:r>
          </a:p>
        </p:txBody>
      </p:sp>
      <p:sp>
        <p:nvSpPr>
          <p:cNvPr id="16431" name="Text Box 47"/>
          <p:cNvSpPr txBox="1">
            <a:spLocks noChangeArrowheads="1"/>
          </p:cNvSpPr>
          <p:nvPr/>
        </p:nvSpPr>
        <p:spPr bwMode="auto">
          <a:xfrm>
            <a:off x="858838" y="2898774"/>
            <a:ext cx="1910556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F. Motoras Somáticas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S2-S4 </a:t>
            </a:r>
          </a:p>
          <a:p>
            <a:pPr algn="l" eaLnBrk="1" hangingPunct="1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Anal Ext.</a:t>
            </a:r>
          </a:p>
          <a:p>
            <a:pPr algn="l" eaLnBrk="1" hangingPunct="1"/>
            <a:r>
              <a:rPr lang="es-ES" sz="1800" dirty="0">
                <a:solidFill>
                  <a:srgbClr val="4E0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pudendo</a:t>
            </a:r>
          </a:p>
        </p:txBody>
      </p:sp>
      <p:sp>
        <p:nvSpPr>
          <p:cNvPr id="16432" name="Text Box 48"/>
          <p:cNvSpPr txBox="1">
            <a:spLocks noChangeArrowheads="1"/>
          </p:cNvSpPr>
          <p:nvPr/>
        </p:nvSpPr>
        <p:spPr bwMode="auto">
          <a:xfrm>
            <a:off x="6084168" y="2780928"/>
            <a:ext cx="1779654" cy="1600438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F. Motoras 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Autonómicas </a:t>
            </a: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S2-S4 a </a:t>
            </a:r>
          </a:p>
          <a:p>
            <a:pPr algn="l" eaLnBrk="1" hangingPunct="1"/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Plx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Mientéricos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 eaLnBrk="1" hangingPunct="1"/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Rectosigmoides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Pélvico</a:t>
            </a:r>
          </a:p>
        </p:txBody>
      </p:sp>
      <p:sp>
        <p:nvSpPr>
          <p:cNvPr id="16433" name="Line 49"/>
          <p:cNvSpPr>
            <a:spLocks noChangeShapeType="1"/>
          </p:cNvSpPr>
          <p:nvPr/>
        </p:nvSpPr>
        <p:spPr bwMode="auto">
          <a:xfrm flipV="1">
            <a:off x="4427538" y="1484313"/>
            <a:ext cx="0" cy="2520950"/>
          </a:xfrm>
          <a:prstGeom prst="line">
            <a:avLst/>
          </a:prstGeom>
          <a:noFill/>
          <a:ln w="38100">
            <a:solidFill>
              <a:srgbClr val="81B4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34" name="Line 50"/>
          <p:cNvSpPr>
            <a:spLocks noChangeShapeType="1"/>
          </p:cNvSpPr>
          <p:nvPr/>
        </p:nvSpPr>
        <p:spPr bwMode="auto">
          <a:xfrm>
            <a:off x="3851275" y="1916113"/>
            <a:ext cx="0" cy="288131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35" name="Line 51"/>
          <p:cNvSpPr>
            <a:spLocks noChangeShapeType="1"/>
          </p:cNvSpPr>
          <p:nvPr/>
        </p:nvSpPr>
        <p:spPr bwMode="auto">
          <a:xfrm>
            <a:off x="2916238" y="2360563"/>
            <a:ext cx="0" cy="3240137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69" name="Text Box 52"/>
          <p:cNvSpPr txBox="1">
            <a:spLocks noChangeArrowheads="1"/>
          </p:cNvSpPr>
          <p:nvPr/>
        </p:nvSpPr>
        <p:spPr bwMode="auto">
          <a:xfrm>
            <a:off x="2195513" y="5661025"/>
            <a:ext cx="1147762" cy="6413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>
                <a:solidFill>
                  <a:srgbClr val="3B00B0"/>
                </a:solidFill>
              </a:rPr>
              <a:t>Esfínter </a:t>
            </a:r>
          </a:p>
          <a:p>
            <a:pPr algn="l" eaLnBrk="1" hangingPunct="1"/>
            <a:r>
              <a:rPr lang="es-ES" sz="1800" dirty="0">
                <a:solidFill>
                  <a:srgbClr val="3B00B0"/>
                </a:solidFill>
              </a:rPr>
              <a:t>anal ext.</a:t>
            </a:r>
          </a:p>
        </p:txBody>
      </p:sp>
      <p:sp>
        <p:nvSpPr>
          <p:cNvPr id="49170" name="Line 53"/>
          <p:cNvSpPr>
            <a:spLocks noChangeShapeType="1"/>
          </p:cNvSpPr>
          <p:nvPr/>
        </p:nvSpPr>
        <p:spPr bwMode="auto">
          <a:xfrm flipH="1">
            <a:off x="3132138" y="5734050"/>
            <a:ext cx="3603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71" name="Text Box 55"/>
          <p:cNvSpPr txBox="1">
            <a:spLocks noChangeArrowheads="1"/>
          </p:cNvSpPr>
          <p:nvPr/>
        </p:nvSpPr>
        <p:spPr bwMode="auto">
          <a:xfrm>
            <a:off x="3924300" y="6237288"/>
            <a:ext cx="1897063" cy="3365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>
                <a:solidFill>
                  <a:srgbClr val="CC0000"/>
                </a:solidFill>
              </a:rPr>
              <a:t>Esfínter anal </a:t>
            </a:r>
            <a:r>
              <a:rPr lang="es-ES" sz="1600" b="1" dirty="0" err="1">
                <a:solidFill>
                  <a:srgbClr val="CC0000"/>
                </a:solidFill>
              </a:rPr>
              <a:t>int</a:t>
            </a:r>
            <a:r>
              <a:rPr lang="es-ES" sz="1600" b="1" dirty="0">
                <a:solidFill>
                  <a:srgbClr val="CC0000"/>
                </a:solidFill>
              </a:rPr>
              <a:t>.</a:t>
            </a:r>
          </a:p>
        </p:txBody>
      </p:sp>
      <p:sp>
        <p:nvSpPr>
          <p:cNvPr id="49172" name="Line 56"/>
          <p:cNvSpPr>
            <a:spLocks noChangeShapeType="1"/>
          </p:cNvSpPr>
          <p:nvPr/>
        </p:nvSpPr>
        <p:spPr bwMode="auto">
          <a:xfrm flipV="1">
            <a:off x="4284663" y="5876925"/>
            <a:ext cx="21590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41" name="Text Box 57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442" name="Text Box 58"/>
          <p:cNvSpPr txBox="1">
            <a:spLocks noChangeArrowheads="1"/>
          </p:cNvSpPr>
          <p:nvPr/>
        </p:nvSpPr>
        <p:spPr bwMode="auto">
          <a:xfrm>
            <a:off x="779463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9176" name="Text Box 60"/>
          <p:cNvSpPr txBox="1">
            <a:spLocks noChangeArrowheads="1"/>
          </p:cNvSpPr>
          <p:nvPr/>
        </p:nvSpPr>
        <p:spPr bwMode="auto">
          <a:xfrm>
            <a:off x="858838" y="1484313"/>
            <a:ext cx="1625600" cy="581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Médula Espinal</a:t>
            </a:r>
          </a:p>
          <a:p>
            <a:pPr eaLnBrk="1" hangingPunct="1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S2-S4</a:t>
            </a:r>
          </a:p>
        </p:txBody>
      </p:sp>
      <p:sp>
        <p:nvSpPr>
          <p:cNvPr id="16445" name="Text Box 61"/>
          <p:cNvSpPr txBox="1">
            <a:spLocks noChangeArrowheads="1"/>
          </p:cNvSpPr>
          <p:nvPr/>
        </p:nvSpPr>
        <p:spPr bwMode="auto">
          <a:xfrm>
            <a:off x="5341219" y="4505325"/>
            <a:ext cx="2840037" cy="1235075"/>
          </a:xfrm>
          <a:prstGeom prst="rect">
            <a:avLst/>
          </a:prstGeom>
          <a:solidFill>
            <a:srgbClr val="FFC58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Estímulo:</a:t>
            </a:r>
            <a:r>
              <a:rPr lang="es-ES_tradnl" sz="1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 recto</a:t>
            </a:r>
          </a:p>
          <a:p>
            <a:pPr algn="l">
              <a:defRPr/>
            </a:pPr>
            <a:endParaRPr lang="es-ES_tradnl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Respuesta:</a:t>
            </a:r>
            <a:r>
              <a:rPr lang="es-ES_tradnl" sz="1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Peristaltismo colon distal</a:t>
            </a:r>
          </a:p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Relajación E. anal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6446" name="Text Box 62"/>
          <p:cNvSpPr txBox="1">
            <a:spLocks noChangeArrowheads="1"/>
          </p:cNvSpPr>
          <p:nvPr/>
        </p:nvSpPr>
        <p:spPr bwMode="auto">
          <a:xfrm>
            <a:off x="539750" y="4365625"/>
            <a:ext cx="1938338" cy="12350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Control voluntario</a:t>
            </a:r>
          </a:p>
          <a:p>
            <a:pPr algn="l" eaLnBrk="1" hangingPunct="1"/>
            <a:r>
              <a:rPr lang="es-ES_tradnl" sz="1600" b="1"/>
              <a:t>SNC corteza</a:t>
            </a:r>
          </a:p>
          <a:p>
            <a:pPr algn="l" eaLnBrk="1" hangingPunct="1"/>
            <a:endParaRPr lang="es-ES_tradnl" sz="900" b="1"/>
          </a:p>
          <a:p>
            <a:pPr algn="l" eaLnBrk="1" hangingPunct="1"/>
            <a:r>
              <a:rPr lang="es-ES_tradnl" sz="1600" b="1"/>
              <a:t>Relajación </a:t>
            </a:r>
          </a:p>
          <a:p>
            <a:pPr algn="l" eaLnBrk="1" hangingPunct="1"/>
            <a:r>
              <a:rPr lang="es-ES_tradnl" sz="1600" b="1"/>
              <a:t>E. anal ext.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5256212" y="2898774"/>
            <a:ext cx="323851" cy="44450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27 Elipse"/>
          <p:cNvSpPr/>
          <p:nvPr/>
        </p:nvSpPr>
        <p:spPr bwMode="auto">
          <a:xfrm>
            <a:off x="3276599" y="3206749"/>
            <a:ext cx="323851" cy="44450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28 Elipse"/>
          <p:cNvSpPr/>
          <p:nvPr/>
        </p:nvSpPr>
        <p:spPr bwMode="auto">
          <a:xfrm>
            <a:off x="3488644" y="4656930"/>
            <a:ext cx="323851" cy="44450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29 Elipse"/>
          <p:cNvSpPr/>
          <p:nvPr/>
        </p:nvSpPr>
        <p:spPr bwMode="auto">
          <a:xfrm>
            <a:off x="2916238" y="1802605"/>
            <a:ext cx="323851" cy="44450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6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1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5" grpId="0" animBg="1"/>
      <p:bldP spid="16430" grpId="0" animBg="1"/>
      <p:bldP spid="16431" grpId="0" animBg="1"/>
      <p:bldP spid="16432" grpId="0" animBg="1"/>
      <p:bldP spid="16433" grpId="0" animBg="1"/>
      <p:bldP spid="16434" grpId="0" animBg="1"/>
      <p:bldP spid="16435" grpId="0" animBg="1"/>
      <p:bldP spid="49169" grpId="0" animBg="1"/>
      <p:bldP spid="49170" grpId="0" animBg="1"/>
      <p:bldP spid="49171" grpId="0" animBg="1"/>
      <p:bldP spid="49172" grpId="0" animBg="1"/>
      <p:bldP spid="49176" grpId="0" animBg="1"/>
      <p:bldP spid="16445" grpId="0" animBg="1"/>
      <p:bldP spid="16446" grpId="0" animBg="1"/>
      <p:bldP spid="2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2130425" y="821532"/>
            <a:ext cx="4883150" cy="46196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Fisiología del Aparato Digestivo</a:t>
            </a:r>
          </a:p>
        </p:txBody>
      </p:sp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2563277" y="1412776"/>
            <a:ext cx="4017446" cy="443198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endParaRPr lang="es-ES_tradnl" sz="14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>
                <a:latin typeface="Comic Sans MS" pitchFamily="66" charset="0"/>
              </a:rPr>
              <a:t>E</a:t>
            </a:r>
            <a:r>
              <a:rPr lang="es-ES_tradnl" sz="1400" b="1" dirty="0" smtClean="0">
                <a:latin typeface="Comic Sans MS" pitchFamily="66" charset="0"/>
              </a:rPr>
              <a:t>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Hígado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Absorción nutrientes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Absorción agua, electrolitos y vitaminas</a:t>
            </a:r>
          </a:p>
          <a:p>
            <a:pPr marL="0" indent="0">
              <a:buClr>
                <a:schemeClr val="tx1"/>
              </a:buClr>
              <a:buSzPct val="150000"/>
              <a:defRPr/>
            </a:pPr>
            <a:r>
              <a:rPr lang="es-ES_tradnl" sz="1400" b="1" dirty="0" smtClean="0">
                <a:latin typeface="Comic Sans MS" pitchFamily="66" charset="0"/>
              </a:rPr>
              <a:t>    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36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7" name="Text Box 11"/>
          <p:cNvSpPr txBox="1">
            <a:spLocks noChangeArrowheads="1"/>
          </p:cNvSpPr>
          <p:nvPr/>
        </p:nvSpPr>
        <p:spPr bwMode="auto">
          <a:xfrm>
            <a:off x="2733675" y="1802992"/>
            <a:ext cx="3744913" cy="707886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dirty="0"/>
              <a:t>R. </a:t>
            </a:r>
            <a:r>
              <a:rPr lang="es-ES" dirty="0" smtClean="0"/>
              <a:t>FUERTE PARASIMPÁTICO</a:t>
            </a:r>
            <a:endParaRPr lang="es-ES" dirty="0"/>
          </a:p>
          <a:p>
            <a:pPr>
              <a:defRPr/>
            </a:pPr>
            <a:r>
              <a:rPr lang="es-ES" dirty="0"/>
              <a:t>MEDULAR S2-S4</a:t>
            </a:r>
          </a:p>
        </p:txBody>
      </p:sp>
      <p:sp>
        <p:nvSpPr>
          <p:cNvPr id="162842" name="Text Box 26"/>
          <p:cNvSpPr txBox="1">
            <a:spLocks noChangeArrowheads="1"/>
          </p:cNvSpPr>
          <p:nvPr/>
        </p:nvSpPr>
        <p:spPr bwMode="auto">
          <a:xfrm>
            <a:off x="2743838" y="2763018"/>
            <a:ext cx="3676006" cy="1692771"/>
          </a:xfrm>
          <a:prstGeom prst="rect">
            <a:avLst/>
          </a:prstGeom>
          <a:solidFill>
            <a:srgbClr val="FFCCCC"/>
          </a:solidFill>
          <a:ln w="38100">
            <a:solidFill>
              <a:srgbClr val="CC33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marL="342900" indent="-342900" algn="l">
              <a:buSzPct val="150000"/>
              <a:buFont typeface="Arial" pitchFamily="34" charset="0"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Peristaltismo </a:t>
            </a:r>
          </a:p>
          <a:p>
            <a:pPr algn="l">
              <a:buSzPct val="150000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colon descendente - recto</a:t>
            </a:r>
          </a:p>
          <a:p>
            <a:pPr marL="342900" indent="-342900" algn="l">
              <a:buSzPct val="150000"/>
              <a:buFont typeface="Arial" pitchFamily="34" charset="0"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buSzPct val="150000"/>
              <a:buFont typeface="Arial" pitchFamily="34" charset="0"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Relajación del Esfínter </a:t>
            </a:r>
          </a:p>
          <a:p>
            <a:pPr algn="l">
              <a:buSzPct val="150000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Anal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Interno</a:t>
            </a:r>
          </a:p>
        </p:txBody>
      </p:sp>
      <p:sp>
        <p:nvSpPr>
          <p:cNvPr id="162843" name="AutoShape 27"/>
          <p:cNvSpPr>
            <a:spLocks noChangeArrowheads="1"/>
          </p:cNvSpPr>
          <p:nvPr/>
        </p:nvSpPr>
        <p:spPr bwMode="auto">
          <a:xfrm>
            <a:off x="2204153" y="2763018"/>
            <a:ext cx="433387" cy="1692771"/>
          </a:xfrm>
          <a:prstGeom prst="upArrow">
            <a:avLst>
              <a:gd name="adj1" fmla="val 50000"/>
              <a:gd name="adj2" fmla="val 91392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2845" name="Text Box 29"/>
          <p:cNvSpPr txBox="1">
            <a:spLocks noChangeArrowheads="1"/>
          </p:cNvSpPr>
          <p:nvPr/>
        </p:nvSpPr>
        <p:spPr bwMode="auto">
          <a:xfrm>
            <a:off x="1068388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2846" name="Text Box 30"/>
          <p:cNvSpPr txBox="1">
            <a:spLocks noChangeArrowheads="1"/>
          </p:cNvSpPr>
          <p:nvPr/>
        </p:nvSpPr>
        <p:spPr bwMode="auto">
          <a:xfrm>
            <a:off x="755650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2847" name="Text Box 31"/>
          <p:cNvSpPr txBox="1">
            <a:spLocks noChangeArrowheads="1"/>
          </p:cNvSpPr>
          <p:nvPr/>
        </p:nvSpPr>
        <p:spPr bwMode="auto">
          <a:xfrm>
            <a:off x="6324581" y="425297"/>
            <a:ext cx="2456122" cy="646331"/>
          </a:xfrm>
          <a:prstGeom prst="rect">
            <a:avLst/>
          </a:prstGeom>
          <a:solidFill>
            <a:srgbClr val="FFBDD8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Fuerte Defecación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 </a:t>
            </a: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7740352" y="1143025"/>
            <a:ext cx="89376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42" grpId="0" animBg="1"/>
      <p:bldP spid="16284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7649265" y="5301208"/>
            <a:ext cx="9366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“pujo”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755650" y="5492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2844800" y="476250"/>
            <a:ext cx="2232025" cy="730250"/>
          </a:xfrm>
          <a:prstGeom prst="rect">
            <a:avLst/>
          </a:prstGeom>
          <a:solidFill>
            <a:srgbClr val="FFE6D5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Distensión rectal</a:t>
            </a:r>
          </a:p>
          <a:p>
            <a:pPr eaLnBrk="1" hangingPunct="1"/>
            <a:r>
              <a:rPr lang="es-ES_tradnl"/>
              <a:t>(heces)</a:t>
            </a:r>
          </a:p>
        </p:txBody>
      </p:sp>
      <p:sp>
        <p:nvSpPr>
          <p:cNvPr id="51207" name="Rectangle 23"/>
          <p:cNvSpPr>
            <a:spLocks noChangeArrowheads="1"/>
          </p:cNvSpPr>
          <p:nvPr/>
        </p:nvSpPr>
        <p:spPr bwMode="auto">
          <a:xfrm>
            <a:off x="3779838" y="5805488"/>
            <a:ext cx="14398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843808" y="6165850"/>
            <a:ext cx="2593979" cy="523220"/>
          </a:xfrm>
          <a:prstGeom prst="rect">
            <a:avLst/>
          </a:prstGeom>
          <a:solidFill>
            <a:srgbClr val="FDCFE3"/>
          </a:soli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</a:p>
        </p:txBody>
      </p:sp>
      <p:pic>
        <p:nvPicPr>
          <p:cNvPr id="19484" name="Picture 28" descr="parent_constipation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1" r="12616"/>
          <a:stretch/>
        </p:blipFill>
        <p:spPr bwMode="auto">
          <a:xfrm>
            <a:off x="7490561" y="2520089"/>
            <a:ext cx="1254035" cy="2724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1935163" y="4076700"/>
            <a:ext cx="18415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s-ES_tradnl" sz="1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12" name="Rectangle 32"/>
          <p:cNvSpPr>
            <a:spLocks noChangeArrowheads="1"/>
          </p:cNvSpPr>
          <p:nvPr/>
        </p:nvSpPr>
        <p:spPr bwMode="auto">
          <a:xfrm>
            <a:off x="5005388" y="4581525"/>
            <a:ext cx="14398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1661294" y="5135339"/>
            <a:ext cx="2406650" cy="669925"/>
          </a:xfrm>
          <a:prstGeom prst="rect">
            <a:avLst/>
          </a:prstGeom>
          <a:solidFill>
            <a:srgbClr val="DCBCE2"/>
          </a:solidFill>
          <a:ln w="28575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voluntaria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Anal externo</a:t>
            </a:r>
          </a:p>
        </p:txBody>
      </p:sp>
      <p:sp>
        <p:nvSpPr>
          <p:cNvPr id="19491" name="Line 35"/>
          <p:cNvSpPr>
            <a:spLocks noChangeShapeType="1"/>
          </p:cNvSpPr>
          <p:nvPr/>
        </p:nvSpPr>
        <p:spPr bwMode="auto">
          <a:xfrm>
            <a:off x="4164318" y="5780236"/>
            <a:ext cx="0" cy="41086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3944813" y="4509120"/>
            <a:ext cx="45243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44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9493" name="Text Box 37"/>
          <p:cNvSpPr txBox="1">
            <a:spLocks noChangeArrowheads="1"/>
          </p:cNvSpPr>
          <p:nvPr/>
        </p:nvSpPr>
        <p:spPr bwMode="auto">
          <a:xfrm>
            <a:off x="3049083" y="1854200"/>
            <a:ext cx="1548822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Corteza</a:t>
            </a:r>
          </a:p>
          <a:p>
            <a:pPr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Tallo</a:t>
            </a:r>
          </a:p>
          <a:p>
            <a:pPr eaLnBrk="1" hangingPunct="1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Médula S2-S4</a:t>
            </a:r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2982913" y="1341438"/>
            <a:ext cx="1909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/>
              <a:t>Señales   aferentes</a:t>
            </a:r>
          </a:p>
        </p:txBody>
      </p:sp>
      <p:sp>
        <p:nvSpPr>
          <p:cNvPr id="19495" name="Line 39"/>
          <p:cNvSpPr>
            <a:spLocks noChangeShapeType="1"/>
          </p:cNvSpPr>
          <p:nvPr/>
        </p:nvSpPr>
        <p:spPr bwMode="auto">
          <a:xfrm>
            <a:off x="3851275" y="1206500"/>
            <a:ext cx="0" cy="64769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611560" y="3213100"/>
            <a:ext cx="2405146" cy="1323439"/>
          </a:xfrm>
          <a:prstGeom prst="rect">
            <a:avLst/>
          </a:prstGeom>
          <a:solidFill>
            <a:srgbClr val="FFBEAF"/>
          </a:soli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85100"/>
              </a:buClr>
              <a:buSzPct val="150000"/>
              <a:defRPr/>
            </a:pPr>
            <a:r>
              <a:rPr lang="es-ES_tradnl" sz="1400" b="1" dirty="0"/>
              <a:t>N. Pelvianos</a:t>
            </a:r>
          </a:p>
          <a:p>
            <a:pPr marL="182563" indent="-182563" algn="l">
              <a:buClr>
                <a:srgbClr val="C851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Aumento peristaltismo</a:t>
            </a:r>
          </a:p>
          <a:p>
            <a:pPr algn="l">
              <a:buClr>
                <a:srgbClr val="C85100"/>
              </a:buClr>
              <a:buSzPct val="150000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Colon 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descendente, </a:t>
            </a:r>
            <a:endParaRPr lang="es-ES_tradnl" sz="1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85100"/>
              </a:buClr>
              <a:buSzPct val="150000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sigmoides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recto</a:t>
            </a:r>
          </a:p>
          <a:p>
            <a:pPr marL="171450" indent="-171450" algn="l">
              <a:buClr>
                <a:srgbClr val="C85100"/>
              </a:buClr>
              <a:buSzPct val="150000"/>
              <a:buFont typeface="Arial" pitchFamily="34" charset="0"/>
              <a:buChar char="•"/>
              <a:defRPr/>
            </a:pPr>
            <a:endParaRPr lang="es-ES_tradnl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182563" indent="-182563" algn="l">
              <a:buClr>
                <a:srgbClr val="C851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Relajación E. anal </a:t>
            </a:r>
            <a:r>
              <a:rPr lang="es-ES_tradnl" sz="1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int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sz="1400" b="1" dirty="0"/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2960688" y="2852738"/>
            <a:ext cx="1755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/>
              <a:t>Señales eferentes</a:t>
            </a:r>
          </a:p>
        </p:txBody>
      </p:sp>
      <p:sp>
        <p:nvSpPr>
          <p:cNvPr id="19498" name="Text Box 42"/>
          <p:cNvSpPr txBox="1">
            <a:spLocks noChangeArrowheads="1"/>
          </p:cNvSpPr>
          <p:nvPr/>
        </p:nvSpPr>
        <p:spPr bwMode="auto">
          <a:xfrm>
            <a:off x="3707904" y="3196133"/>
            <a:ext cx="3543278" cy="1384995"/>
          </a:xfrm>
          <a:prstGeom prst="rect">
            <a:avLst/>
          </a:prstGeom>
          <a:solidFill>
            <a:srgbClr val="DCBCE2"/>
          </a:solidFill>
          <a:ln w="28575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Cierre 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glotis X par</a:t>
            </a:r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Contracción cara VII par</a:t>
            </a:r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Descenso diafragma N. Frénico</a:t>
            </a:r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Contracción pared abdominal</a:t>
            </a:r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Aumento 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presión </a:t>
            </a:r>
            <a:r>
              <a:rPr lang="es-ES_tradnl" sz="1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intraabdominal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182563" indent="-182563" algn="l">
              <a:buClr>
                <a:schemeClr val="accent6">
                  <a:lumMod val="7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Descenso suelo pélvico 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pudendo 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4283968" y="5135339"/>
            <a:ext cx="1762125" cy="669925"/>
          </a:xfrm>
          <a:prstGeom prst="rect">
            <a:avLst/>
          </a:prstGeom>
          <a:solidFill>
            <a:srgbClr val="DCBCE2"/>
          </a:solidFill>
          <a:ln w="28575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puborrectal</a:t>
            </a:r>
          </a:p>
        </p:txBody>
      </p:sp>
      <p:sp>
        <p:nvSpPr>
          <p:cNvPr id="19500" name="Line 44"/>
          <p:cNvSpPr>
            <a:spLocks noChangeShapeType="1"/>
          </p:cNvSpPr>
          <p:nvPr/>
        </p:nvSpPr>
        <p:spPr bwMode="auto">
          <a:xfrm flipH="1">
            <a:off x="1979613" y="2708275"/>
            <a:ext cx="18002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501" name="Line 45"/>
          <p:cNvSpPr>
            <a:spLocks noChangeShapeType="1"/>
          </p:cNvSpPr>
          <p:nvPr/>
        </p:nvSpPr>
        <p:spPr bwMode="auto">
          <a:xfrm>
            <a:off x="3779838" y="2708274"/>
            <a:ext cx="1699705" cy="449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25" name="Text Box 48"/>
          <p:cNvSpPr txBox="1">
            <a:spLocks noChangeArrowheads="1"/>
          </p:cNvSpPr>
          <p:nvPr/>
        </p:nvSpPr>
        <p:spPr bwMode="auto">
          <a:xfrm>
            <a:off x="4742382" y="1854200"/>
            <a:ext cx="2810385" cy="584775"/>
          </a:xfrm>
          <a:prstGeom prst="rect">
            <a:avLst/>
          </a:prstGeom>
          <a:noFill/>
          <a:ln w="28575">
            <a:solidFill>
              <a:srgbClr val="CC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Centro </a:t>
            </a:r>
            <a:r>
              <a:rPr lang="es-ES_tradnl" sz="1600" b="1" dirty="0" smtClean="0"/>
              <a:t>defecación Puente </a:t>
            </a:r>
          </a:p>
          <a:p>
            <a:pPr eaLnBrk="1" hangingPunct="1"/>
            <a:r>
              <a:rPr lang="es-ES_tradnl" sz="1600" b="1" dirty="0" smtClean="0"/>
              <a:t>cerca </a:t>
            </a:r>
            <a:r>
              <a:rPr lang="es-ES_tradnl" sz="1600" b="1" dirty="0"/>
              <a:t>c. micción</a:t>
            </a:r>
          </a:p>
        </p:txBody>
      </p:sp>
      <p:sp>
        <p:nvSpPr>
          <p:cNvPr id="51226" name="Text Box 49"/>
          <p:cNvSpPr txBox="1">
            <a:spLocks noChangeArrowheads="1"/>
          </p:cNvSpPr>
          <p:nvPr/>
        </p:nvSpPr>
        <p:spPr bwMode="auto">
          <a:xfrm>
            <a:off x="1930542" y="2579462"/>
            <a:ext cx="758542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SNA</a:t>
            </a:r>
          </a:p>
        </p:txBody>
      </p:sp>
      <p:sp>
        <p:nvSpPr>
          <p:cNvPr id="51227" name="Text Box 50"/>
          <p:cNvSpPr txBox="1">
            <a:spLocks noChangeArrowheads="1"/>
          </p:cNvSpPr>
          <p:nvPr/>
        </p:nvSpPr>
        <p:spPr bwMode="auto">
          <a:xfrm>
            <a:off x="5051787" y="2579461"/>
            <a:ext cx="748924" cy="400110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SNS</a:t>
            </a: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6147575" y="518209"/>
            <a:ext cx="2456122" cy="646331"/>
          </a:xfrm>
          <a:prstGeom prst="rect">
            <a:avLst/>
          </a:prstGeom>
          <a:solidFill>
            <a:srgbClr val="FFBDD8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Fuerte Defecación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 </a:t>
            </a: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5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  <p:bldP spid="19476" grpId="0" animBg="1"/>
      <p:bldP spid="19480" grpId="0" animBg="1"/>
      <p:bldP spid="19490" grpId="0" animBg="1"/>
      <p:bldP spid="19491" grpId="0" animBg="1"/>
      <p:bldP spid="19492" grpId="0"/>
      <p:bldP spid="19493" grpId="0" animBg="1"/>
      <p:bldP spid="19494" grpId="0"/>
      <p:bldP spid="19495" grpId="0" animBg="1"/>
      <p:bldP spid="19496" grpId="0" animBg="1"/>
      <p:bldP spid="19497" grpId="0"/>
      <p:bldP spid="19498" grpId="0" animBg="1"/>
      <p:bldP spid="19475" grpId="0" animBg="1"/>
      <p:bldP spid="19500" grpId="0" animBg="1"/>
      <p:bldP spid="19501" grpId="0" animBg="1"/>
      <p:bldP spid="51225" grpId="0" animBg="1"/>
      <p:bldP spid="51226" grpId="0" animBg="1"/>
      <p:bldP spid="5122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2581275" y="3450999"/>
            <a:ext cx="3981450" cy="1501775"/>
          </a:xfrm>
          <a:prstGeom prst="rect">
            <a:avLst/>
          </a:prstGeom>
          <a:noFill/>
          <a:ln w="38100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SzPct val="150000"/>
              <a:defRPr/>
            </a:pPr>
            <a:r>
              <a:rPr lang="es-ES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SzPct val="150000"/>
              <a:buFontTx/>
              <a:buChar char="•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Facilita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defecación o</a:t>
            </a:r>
          </a:p>
          <a:p>
            <a:pPr algn="l">
              <a:buSzPct val="150000"/>
              <a:defRPr/>
            </a:pPr>
            <a:r>
              <a:rPr lang="es-ES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</a:t>
            </a:r>
            <a:endParaRPr lang="es-E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50000"/>
              <a:buFontTx/>
              <a:buChar char="•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Impide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la defecación </a:t>
            </a:r>
          </a:p>
          <a:p>
            <a:pPr algn="l">
              <a:buSzPct val="150000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hasta el momento apropiado</a:t>
            </a:r>
          </a:p>
          <a:p>
            <a:pPr algn="l">
              <a:buSzPct val="150000"/>
              <a:defRPr/>
            </a:pPr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3114303" y="2133599"/>
            <a:ext cx="2915394" cy="11588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Control VOLUNTARIO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(Corteza) </a:t>
            </a:r>
          </a:p>
          <a:p>
            <a:pPr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Esfínter Anal Externo</a:t>
            </a:r>
          </a:p>
        </p:txBody>
      </p:sp>
      <p:sp>
        <p:nvSpPr>
          <p:cNvPr id="163850" name="Text Box 10"/>
          <p:cNvSpPr txBox="1">
            <a:spLocks noChangeArrowheads="1"/>
          </p:cNvSpPr>
          <p:nvPr/>
        </p:nvSpPr>
        <p:spPr bwMode="auto">
          <a:xfrm>
            <a:off x="684213" y="6921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3852" name="Text Box 12"/>
          <p:cNvSpPr txBox="1">
            <a:spLocks noChangeArrowheads="1"/>
          </p:cNvSpPr>
          <p:nvPr/>
        </p:nvSpPr>
        <p:spPr bwMode="auto">
          <a:xfrm>
            <a:off x="6804025" y="1102891"/>
            <a:ext cx="165576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defecación</a:t>
            </a:r>
          </a:p>
        </p:txBody>
      </p:sp>
      <p:sp>
        <p:nvSpPr>
          <p:cNvPr id="163853" name="Text Box 13"/>
          <p:cNvSpPr txBox="1">
            <a:spLocks noChangeArrowheads="1"/>
          </p:cNvSpPr>
          <p:nvPr/>
        </p:nvSpPr>
        <p:spPr bwMode="auto">
          <a:xfrm>
            <a:off x="6332538" y="609600"/>
            <a:ext cx="2127250" cy="395288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7" name="Text Box 7"/>
          <p:cNvSpPr txBox="1">
            <a:spLocks noChangeArrowheads="1"/>
          </p:cNvSpPr>
          <p:nvPr/>
        </p:nvSpPr>
        <p:spPr bwMode="auto">
          <a:xfrm>
            <a:off x="2535238" y="2636838"/>
            <a:ext cx="4035400" cy="28931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Facilita</a:t>
            </a:r>
            <a:r>
              <a:rPr lang="es-ES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defecación:</a:t>
            </a:r>
          </a:p>
          <a:p>
            <a:pPr algn="l">
              <a:defRPr/>
            </a:pPr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2075" indent="-92075" algn="l">
              <a:buFont typeface="Arial" pitchFamily="34" charset="0"/>
              <a:buChar char="•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Relaja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 Anal Externo </a:t>
            </a:r>
          </a:p>
          <a:p>
            <a:pPr marL="92075" indent="-92075" algn="l">
              <a:buFont typeface="Arial" pitchFamily="34" charset="0"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Relaja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Elevador del Ano</a:t>
            </a:r>
          </a:p>
          <a:p>
            <a:pPr marL="92075" indent="-92075" algn="l">
              <a:buFont typeface="Arial" pitchFamily="34" charset="0"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Contrae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pared abdominal</a:t>
            </a:r>
          </a:p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Inhibe</a:t>
            </a: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defecación:</a:t>
            </a:r>
          </a:p>
          <a:p>
            <a:pPr algn="l">
              <a:defRPr/>
            </a:pPr>
            <a:r>
              <a:rPr lang="es-ES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182563" indent="-182563" algn="l"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Contrae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 Anal Externo</a:t>
            </a:r>
          </a:p>
          <a:p>
            <a:pPr algn="l">
              <a:defRPr/>
            </a:pPr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2766008" y="1655614"/>
            <a:ext cx="3610396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Control VOLUNTARIO corteza</a:t>
            </a:r>
          </a:p>
        </p:txBody>
      </p:sp>
      <p:sp>
        <p:nvSpPr>
          <p:cNvPr id="158730" name="Text Box 10"/>
          <p:cNvSpPr txBox="1">
            <a:spLocks noChangeArrowheads="1"/>
          </p:cNvSpPr>
          <p:nvPr/>
        </p:nvSpPr>
        <p:spPr bwMode="auto">
          <a:xfrm>
            <a:off x="900113" y="9810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8732" name="Text Box 12"/>
          <p:cNvSpPr txBox="1">
            <a:spLocks noChangeArrowheads="1"/>
          </p:cNvSpPr>
          <p:nvPr/>
        </p:nvSpPr>
        <p:spPr bwMode="auto">
          <a:xfrm>
            <a:off x="6876677" y="958875"/>
            <a:ext cx="165576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defecación</a:t>
            </a:r>
          </a:p>
        </p:txBody>
      </p:sp>
      <p:sp>
        <p:nvSpPr>
          <p:cNvPr id="158733" name="Text Box 13"/>
          <p:cNvSpPr txBox="1">
            <a:spLocks noChangeArrowheads="1"/>
          </p:cNvSpPr>
          <p:nvPr/>
        </p:nvSpPr>
        <p:spPr bwMode="auto">
          <a:xfrm>
            <a:off x="6405190" y="479450"/>
            <a:ext cx="2127250" cy="395288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50" name="Text Box 6"/>
          <p:cNvSpPr txBox="1">
            <a:spLocks noChangeArrowheads="1"/>
          </p:cNvSpPr>
          <p:nvPr/>
        </p:nvSpPr>
        <p:spPr bwMode="auto">
          <a:xfrm>
            <a:off x="666551" y="3190875"/>
            <a:ext cx="2095500" cy="519113"/>
          </a:xfrm>
          <a:prstGeom prst="rect">
            <a:avLst/>
          </a:prstGeom>
          <a:solidFill>
            <a:srgbClr val="C6CF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FF8B8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Continencia</a:t>
            </a:r>
          </a:p>
        </p:txBody>
      </p:sp>
      <p:sp>
        <p:nvSpPr>
          <p:cNvPr id="185351" name="Text Box 7"/>
          <p:cNvSpPr txBox="1">
            <a:spLocks noChangeArrowheads="1"/>
          </p:cNvSpPr>
          <p:nvPr/>
        </p:nvSpPr>
        <p:spPr bwMode="auto">
          <a:xfrm>
            <a:off x="4928989" y="3200400"/>
            <a:ext cx="2436812" cy="519113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8B8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Incontinencia</a:t>
            </a:r>
          </a:p>
        </p:txBody>
      </p:sp>
      <p:sp>
        <p:nvSpPr>
          <p:cNvPr id="185352" name="Text Box 8"/>
          <p:cNvSpPr txBox="1">
            <a:spLocks noChangeArrowheads="1"/>
          </p:cNvSpPr>
          <p:nvPr/>
        </p:nvSpPr>
        <p:spPr bwMode="auto">
          <a:xfrm>
            <a:off x="539552" y="3860800"/>
            <a:ext cx="410445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puborrectal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contraído</a:t>
            </a: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Angulo recto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 conservado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Esfínter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 contraído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4886126" y="3860800"/>
            <a:ext cx="39052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puborrectal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relajado</a:t>
            </a:r>
          </a:p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Angulo recto anal perdido</a:t>
            </a:r>
          </a:p>
          <a:p>
            <a:pPr algn="l"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 anal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relajado</a:t>
            </a:r>
          </a:p>
        </p:txBody>
      </p:sp>
      <p:sp>
        <p:nvSpPr>
          <p:cNvPr id="54278" name="Text Box 18"/>
          <p:cNvSpPr txBox="1">
            <a:spLocks noChangeArrowheads="1"/>
          </p:cNvSpPr>
          <p:nvPr/>
        </p:nvSpPr>
        <p:spPr bwMode="auto">
          <a:xfrm>
            <a:off x="2495549" y="2204864"/>
            <a:ext cx="4151313" cy="7604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Acción del elevador del ano </a:t>
            </a:r>
          </a:p>
          <a:p>
            <a:pPr eaLnBrk="1" hangingPunct="1"/>
            <a:r>
              <a:rPr lang="es-ES_tradnl" sz="1800"/>
              <a:t>(m. puborrectal)</a:t>
            </a:r>
          </a:p>
        </p:txBody>
      </p:sp>
      <p:sp>
        <p:nvSpPr>
          <p:cNvPr id="185365" name="Text Box 21"/>
          <p:cNvSpPr txBox="1">
            <a:spLocks noChangeArrowheads="1"/>
          </p:cNvSpPr>
          <p:nvPr/>
        </p:nvSpPr>
        <p:spPr bwMode="auto">
          <a:xfrm>
            <a:off x="6300788" y="404813"/>
            <a:ext cx="2127250" cy="39528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030087" y="899428"/>
            <a:ext cx="13837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1 Flecha a la derecha con bandas"/>
          <p:cNvSpPr/>
          <p:nvPr/>
        </p:nvSpPr>
        <p:spPr bwMode="auto">
          <a:xfrm>
            <a:off x="6838744" y="5589240"/>
            <a:ext cx="1353641" cy="2880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684213" y="4905375"/>
            <a:ext cx="32592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puborrectal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contraído</a:t>
            </a:r>
          </a:p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Angulo recto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 conservado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Esfínter contraído</a:t>
            </a:r>
          </a:p>
        </p:txBody>
      </p:sp>
      <p:sp>
        <p:nvSpPr>
          <p:cNvPr id="201735" name="Text Box 7"/>
          <p:cNvSpPr txBox="1">
            <a:spLocks noChangeArrowheads="1"/>
          </p:cNvSpPr>
          <p:nvPr/>
        </p:nvSpPr>
        <p:spPr bwMode="auto">
          <a:xfrm>
            <a:off x="5076825" y="4869160"/>
            <a:ext cx="31422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puborrectal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relajado</a:t>
            </a:r>
          </a:p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Angulo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anorectal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perdido</a:t>
            </a:r>
          </a:p>
          <a:p>
            <a:pPr algn="l">
              <a:buSzPct val="125000"/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Esfínter relajado</a:t>
            </a:r>
          </a:p>
        </p:txBody>
      </p:sp>
      <p:sp>
        <p:nvSpPr>
          <p:cNvPr id="201737" name="Line 9"/>
          <p:cNvSpPr>
            <a:spLocks noChangeShapeType="1"/>
          </p:cNvSpPr>
          <p:nvPr/>
        </p:nvSpPr>
        <p:spPr bwMode="auto">
          <a:xfrm flipH="1">
            <a:off x="2195513" y="2492375"/>
            <a:ext cx="792162" cy="576263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1738" name="Line 10"/>
          <p:cNvSpPr>
            <a:spLocks noChangeShapeType="1"/>
          </p:cNvSpPr>
          <p:nvPr/>
        </p:nvSpPr>
        <p:spPr bwMode="auto">
          <a:xfrm>
            <a:off x="2195513" y="3068638"/>
            <a:ext cx="360362" cy="1152525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5302" name="Line 11"/>
          <p:cNvSpPr>
            <a:spLocks noChangeShapeType="1"/>
          </p:cNvSpPr>
          <p:nvPr/>
        </p:nvSpPr>
        <p:spPr bwMode="auto">
          <a:xfrm flipH="1">
            <a:off x="6443663" y="2060575"/>
            <a:ext cx="215900" cy="1152525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5303" name="Line 12"/>
          <p:cNvSpPr>
            <a:spLocks noChangeShapeType="1"/>
          </p:cNvSpPr>
          <p:nvPr/>
        </p:nvSpPr>
        <p:spPr bwMode="auto">
          <a:xfrm>
            <a:off x="6443663" y="3213100"/>
            <a:ext cx="288925" cy="1008063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201746" name="Picture 18" descr="defecacion"/>
          <p:cNvPicPr>
            <a:picLocks noChangeAspect="1" noChangeArrowheads="1"/>
          </p:cNvPicPr>
          <p:nvPr/>
        </p:nvPicPr>
        <p:blipFill>
          <a:blip r:embed="rId2">
            <a:lum bright="-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" t="10291" r="54213" b="7951"/>
          <a:stretch>
            <a:fillRect/>
          </a:stretch>
        </p:blipFill>
        <p:spPr bwMode="auto">
          <a:xfrm>
            <a:off x="957263" y="1196975"/>
            <a:ext cx="3182937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47" name="Text Box 19"/>
          <p:cNvSpPr txBox="1">
            <a:spLocks noChangeArrowheads="1"/>
          </p:cNvSpPr>
          <p:nvPr/>
        </p:nvSpPr>
        <p:spPr bwMode="auto">
          <a:xfrm>
            <a:off x="892175" y="1149350"/>
            <a:ext cx="1203325" cy="4857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Reposo</a:t>
            </a:r>
          </a:p>
        </p:txBody>
      </p:sp>
      <p:pic>
        <p:nvPicPr>
          <p:cNvPr id="201749" name="Picture 21" descr="defecacion"/>
          <p:cNvPicPr>
            <a:picLocks noChangeAspect="1" noChangeArrowheads="1"/>
          </p:cNvPicPr>
          <p:nvPr/>
        </p:nvPicPr>
        <p:blipFill>
          <a:blip r:embed="rId2">
            <a:lum bright="-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89" t="10291" r="5000" b="7480"/>
          <a:stretch>
            <a:fillRect/>
          </a:stretch>
        </p:blipFill>
        <p:spPr bwMode="auto">
          <a:xfrm>
            <a:off x="4912790" y="1052513"/>
            <a:ext cx="3470275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50" name="Text Box 22"/>
          <p:cNvSpPr txBox="1">
            <a:spLocks noChangeArrowheads="1"/>
          </p:cNvSpPr>
          <p:nvPr/>
        </p:nvSpPr>
        <p:spPr bwMode="auto">
          <a:xfrm>
            <a:off x="5148263" y="4437112"/>
            <a:ext cx="27844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Descenso piso pélvico</a:t>
            </a:r>
          </a:p>
        </p:txBody>
      </p:sp>
      <p:sp>
        <p:nvSpPr>
          <p:cNvPr id="201743" name="Line 15"/>
          <p:cNvSpPr>
            <a:spLocks noChangeShapeType="1"/>
          </p:cNvSpPr>
          <p:nvPr/>
        </p:nvSpPr>
        <p:spPr bwMode="auto">
          <a:xfrm>
            <a:off x="3276600" y="2205038"/>
            <a:ext cx="2857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1751" name="Line 23"/>
          <p:cNvSpPr>
            <a:spLocks noChangeShapeType="1"/>
          </p:cNvSpPr>
          <p:nvPr/>
        </p:nvSpPr>
        <p:spPr bwMode="auto">
          <a:xfrm>
            <a:off x="7164388" y="2276475"/>
            <a:ext cx="6477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1752" name="Rectangle 24"/>
          <p:cNvSpPr>
            <a:spLocks noChangeArrowheads="1"/>
          </p:cNvSpPr>
          <p:nvPr/>
        </p:nvSpPr>
        <p:spPr bwMode="auto">
          <a:xfrm>
            <a:off x="900113" y="3932238"/>
            <a:ext cx="32400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53" name="Text Box 25"/>
          <p:cNvSpPr txBox="1">
            <a:spLocks noChangeArrowheads="1"/>
          </p:cNvSpPr>
          <p:nvPr/>
        </p:nvSpPr>
        <p:spPr bwMode="auto">
          <a:xfrm>
            <a:off x="1363565" y="3888115"/>
            <a:ext cx="6335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 err="1" smtClean="0"/>
              <a:t>Esf</a:t>
            </a:r>
            <a:r>
              <a:rPr lang="es-ES_tradnl" sz="1400" b="1" dirty="0" smtClean="0"/>
              <a:t>. </a:t>
            </a:r>
          </a:p>
          <a:p>
            <a:pPr eaLnBrk="1" hangingPunct="1"/>
            <a:r>
              <a:rPr lang="es-ES_tradnl" sz="1400" b="1" dirty="0" smtClean="0"/>
              <a:t>Ext</a:t>
            </a:r>
            <a:r>
              <a:rPr lang="es-ES_tradnl" sz="1400" b="1" dirty="0"/>
              <a:t>.</a:t>
            </a:r>
          </a:p>
        </p:txBody>
      </p:sp>
      <p:sp>
        <p:nvSpPr>
          <p:cNvPr id="201754" name="Text Box 26"/>
          <p:cNvSpPr txBox="1">
            <a:spLocks noChangeArrowheads="1"/>
          </p:cNvSpPr>
          <p:nvPr/>
        </p:nvSpPr>
        <p:spPr bwMode="auto">
          <a:xfrm>
            <a:off x="1887602" y="4104015"/>
            <a:ext cx="6335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 err="1"/>
              <a:t>Esf</a:t>
            </a:r>
            <a:r>
              <a:rPr lang="es-ES_tradnl" sz="1400" b="1" dirty="0"/>
              <a:t>. </a:t>
            </a:r>
          </a:p>
          <a:p>
            <a:pPr eaLnBrk="1" hangingPunct="1"/>
            <a:r>
              <a:rPr lang="es-ES_tradnl" sz="1400" b="1" dirty="0" err="1"/>
              <a:t>Int</a:t>
            </a:r>
            <a:r>
              <a:rPr lang="es-ES_tradnl" sz="1400" b="1" dirty="0"/>
              <a:t>.</a:t>
            </a:r>
          </a:p>
        </p:txBody>
      </p:sp>
      <p:sp>
        <p:nvSpPr>
          <p:cNvPr id="201755" name="Line 27"/>
          <p:cNvSpPr>
            <a:spLocks noChangeShapeType="1"/>
          </p:cNvSpPr>
          <p:nvPr/>
        </p:nvSpPr>
        <p:spPr bwMode="auto">
          <a:xfrm flipV="1">
            <a:off x="2124075" y="3860800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1756" name="Text Box 28"/>
          <p:cNvSpPr txBox="1">
            <a:spLocks noChangeArrowheads="1"/>
          </p:cNvSpPr>
          <p:nvPr/>
        </p:nvSpPr>
        <p:spPr bwMode="auto">
          <a:xfrm>
            <a:off x="2640896" y="3725409"/>
            <a:ext cx="10983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Ángulo </a:t>
            </a:r>
          </a:p>
          <a:p>
            <a:pPr eaLnBrk="1" hangingPunct="1"/>
            <a:r>
              <a:rPr lang="es-ES_tradnl" sz="1400" b="1" dirty="0" err="1" smtClean="0"/>
              <a:t>Anorectal</a:t>
            </a:r>
            <a:r>
              <a:rPr lang="es-ES_tradnl" sz="1400" b="1" dirty="0" smtClean="0"/>
              <a:t> </a:t>
            </a:r>
          </a:p>
        </p:txBody>
      </p:sp>
      <p:sp>
        <p:nvSpPr>
          <p:cNvPr id="201757" name="Rectangle 29"/>
          <p:cNvSpPr>
            <a:spLocks noChangeArrowheads="1"/>
          </p:cNvSpPr>
          <p:nvPr/>
        </p:nvSpPr>
        <p:spPr bwMode="auto">
          <a:xfrm>
            <a:off x="827088" y="350043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58" name="Text Box 30"/>
          <p:cNvSpPr txBox="1">
            <a:spLocks noChangeArrowheads="1"/>
          </p:cNvSpPr>
          <p:nvPr/>
        </p:nvSpPr>
        <p:spPr bwMode="auto">
          <a:xfrm>
            <a:off x="492344" y="3348281"/>
            <a:ext cx="1093569" cy="584775"/>
          </a:xfrm>
          <a:prstGeom prst="rect">
            <a:avLst/>
          </a:prstGeom>
          <a:solidFill>
            <a:srgbClr val="DCB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m. </a:t>
            </a:r>
            <a:r>
              <a:rPr lang="es-ES_tradnl" sz="1600" b="1" dirty="0" err="1" smtClean="0"/>
              <a:t>pubo</a:t>
            </a:r>
            <a:r>
              <a:rPr lang="es-ES_tradnl" sz="1600" b="1" dirty="0" smtClean="0"/>
              <a:t>-</a:t>
            </a:r>
          </a:p>
          <a:p>
            <a:pPr eaLnBrk="1" hangingPunct="1"/>
            <a:r>
              <a:rPr lang="es-ES_tradnl" sz="1600" b="1" dirty="0" smtClean="0"/>
              <a:t>rectal</a:t>
            </a:r>
            <a:endParaRPr lang="es-ES_tradnl" sz="1600" b="1" dirty="0"/>
          </a:p>
        </p:txBody>
      </p:sp>
      <p:sp>
        <p:nvSpPr>
          <p:cNvPr id="55317" name="Rectangle 31"/>
          <p:cNvSpPr>
            <a:spLocks noChangeArrowheads="1"/>
          </p:cNvSpPr>
          <p:nvPr/>
        </p:nvSpPr>
        <p:spPr bwMode="auto">
          <a:xfrm>
            <a:off x="7235825" y="3933825"/>
            <a:ext cx="865188" cy="431800"/>
          </a:xfrm>
          <a:prstGeom prst="rect">
            <a:avLst/>
          </a:prstGeom>
          <a:solidFill>
            <a:srgbClr val="F8F8F8"/>
          </a:solidFill>
          <a:ln w="9525">
            <a:solidFill>
              <a:srgbClr val="F8F8F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1760" name="Text Box 32"/>
          <p:cNvSpPr txBox="1">
            <a:spLocks noChangeArrowheads="1"/>
          </p:cNvSpPr>
          <p:nvPr/>
        </p:nvSpPr>
        <p:spPr bwMode="auto">
          <a:xfrm>
            <a:off x="7257723" y="3842405"/>
            <a:ext cx="10198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Ángulo </a:t>
            </a:r>
          </a:p>
          <a:p>
            <a:pPr eaLnBrk="1" hangingPunct="1"/>
            <a:r>
              <a:rPr lang="es-ES_tradnl" sz="1400" b="1" dirty="0" err="1" smtClean="0"/>
              <a:t>Anorectal</a:t>
            </a:r>
            <a:endParaRPr lang="es-ES_tradnl" sz="1400" b="1" dirty="0"/>
          </a:p>
        </p:txBody>
      </p:sp>
      <p:sp>
        <p:nvSpPr>
          <p:cNvPr id="55319" name="Rectangle 34"/>
          <p:cNvSpPr>
            <a:spLocks noChangeArrowheads="1"/>
          </p:cNvSpPr>
          <p:nvPr/>
        </p:nvSpPr>
        <p:spPr bwMode="auto">
          <a:xfrm>
            <a:off x="5508625" y="5805488"/>
            <a:ext cx="2578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GB" sz="1000" dirty="0" err="1">
                <a:latin typeface="Arial" charset="0"/>
                <a:cs typeface="Times New Roman" pitchFamily="18" charset="0"/>
              </a:rPr>
              <a:t>Adaptado</a:t>
            </a:r>
            <a:r>
              <a:rPr lang="en-GB" sz="1000" dirty="0">
                <a:latin typeface="Arial" charset="0"/>
                <a:cs typeface="Times New Roman" pitchFamily="18" charset="0"/>
              </a:rPr>
              <a:t> de: </a:t>
            </a:r>
            <a:r>
              <a:rPr lang="en-GB" sz="1000" dirty="0" err="1">
                <a:latin typeface="Arial" charset="0"/>
                <a:cs typeface="Times New Roman" pitchFamily="18" charset="0"/>
              </a:rPr>
              <a:t>Ganong</a:t>
            </a:r>
            <a:r>
              <a:rPr lang="en-GB" sz="1000" dirty="0">
                <a:latin typeface="Arial" charset="0"/>
                <a:cs typeface="Times New Roman" pitchFamily="18" charset="0"/>
              </a:rPr>
              <a:t>. W. F. </a:t>
            </a:r>
            <a:r>
              <a:rPr lang="en-GB" sz="1000" i="1" dirty="0">
                <a:latin typeface="Arial" charset="0"/>
                <a:cs typeface="Times New Roman" pitchFamily="18" charset="0"/>
              </a:rPr>
              <a:t>Review of </a:t>
            </a:r>
          </a:p>
          <a:p>
            <a:pPr algn="r"/>
            <a:r>
              <a:rPr lang="en-GB" sz="1000" i="1" dirty="0">
                <a:latin typeface="Arial" charset="0"/>
                <a:cs typeface="Times New Roman" pitchFamily="18" charset="0"/>
              </a:rPr>
              <a:t>Medical Physiology</a:t>
            </a:r>
            <a:r>
              <a:rPr lang="en-GB" sz="1000" dirty="0">
                <a:latin typeface="Arial" charset="0"/>
                <a:cs typeface="Times New Roman" pitchFamily="18" charset="0"/>
              </a:rPr>
              <a:t>. 22</a:t>
            </a:r>
            <a:r>
              <a:rPr lang="en-GB" sz="1000" baseline="30000" dirty="0">
                <a:latin typeface="Arial" charset="0"/>
                <a:cs typeface="Times New Roman" pitchFamily="18" charset="0"/>
              </a:rPr>
              <a:t>th</a:t>
            </a:r>
            <a:r>
              <a:rPr lang="en-GB" sz="1000" dirty="0">
                <a:latin typeface="Arial" charset="0"/>
                <a:cs typeface="Times New Roman" pitchFamily="18" charset="0"/>
              </a:rPr>
              <a:t>  Ed. Lange, 2005.</a:t>
            </a:r>
          </a:p>
        </p:txBody>
      </p:sp>
      <p:sp>
        <p:nvSpPr>
          <p:cNvPr id="55320" name="Text Box 36"/>
          <p:cNvSpPr txBox="1">
            <a:spLocks noChangeArrowheads="1"/>
          </p:cNvSpPr>
          <p:nvPr/>
        </p:nvSpPr>
        <p:spPr bwMode="auto">
          <a:xfrm>
            <a:off x="2859088" y="549275"/>
            <a:ext cx="3424237" cy="425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Acción del elevador del ano</a:t>
            </a:r>
          </a:p>
        </p:txBody>
      </p:sp>
      <p:sp>
        <p:nvSpPr>
          <p:cNvPr id="201748" name="Text Box 20"/>
          <p:cNvSpPr txBox="1">
            <a:spLocks noChangeArrowheads="1"/>
          </p:cNvSpPr>
          <p:nvPr/>
        </p:nvSpPr>
        <p:spPr bwMode="auto">
          <a:xfrm>
            <a:off x="5148263" y="1274763"/>
            <a:ext cx="936625" cy="4857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Pujo</a:t>
            </a:r>
          </a:p>
        </p:txBody>
      </p:sp>
      <p:sp>
        <p:nvSpPr>
          <p:cNvPr id="201765" name="Text Box 37"/>
          <p:cNvSpPr txBox="1">
            <a:spLocks noChangeArrowheads="1"/>
          </p:cNvSpPr>
          <p:nvPr/>
        </p:nvSpPr>
        <p:spPr bwMode="auto">
          <a:xfrm>
            <a:off x="4748030" y="3169029"/>
            <a:ext cx="1093569" cy="584775"/>
          </a:xfrm>
          <a:prstGeom prst="rect">
            <a:avLst/>
          </a:prstGeom>
          <a:solidFill>
            <a:srgbClr val="DCB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m. </a:t>
            </a:r>
            <a:r>
              <a:rPr lang="es-ES_tradnl" sz="1600" b="1" dirty="0" err="1" smtClean="0"/>
              <a:t>pubo</a:t>
            </a:r>
            <a:r>
              <a:rPr lang="es-ES_tradnl" sz="1600" b="1" dirty="0" smtClean="0"/>
              <a:t>-</a:t>
            </a:r>
          </a:p>
          <a:p>
            <a:pPr eaLnBrk="1" hangingPunct="1"/>
            <a:r>
              <a:rPr lang="es-ES_tradnl" sz="1600" b="1" dirty="0" smtClean="0"/>
              <a:t>rectal</a:t>
            </a:r>
            <a:endParaRPr lang="es-ES_tradnl" sz="1600" b="1" dirty="0"/>
          </a:p>
        </p:txBody>
      </p:sp>
      <p:sp>
        <p:nvSpPr>
          <p:cNvPr id="201766" name="Line 38"/>
          <p:cNvSpPr>
            <a:spLocks noChangeShapeType="1"/>
          </p:cNvSpPr>
          <p:nvPr/>
        </p:nvSpPr>
        <p:spPr bwMode="auto">
          <a:xfrm>
            <a:off x="5867400" y="3429000"/>
            <a:ext cx="1444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6774973" y="260648"/>
            <a:ext cx="1972015" cy="338554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7409157" y="690847"/>
            <a:ext cx="13837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1 Flecha abajo"/>
          <p:cNvSpPr/>
          <p:nvPr/>
        </p:nvSpPr>
        <p:spPr bwMode="auto">
          <a:xfrm>
            <a:off x="5940152" y="3640668"/>
            <a:ext cx="1245563" cy="770667"/>
          </a:xfrm>
          <a:prstGeom prst="downArrow">
            <a:avLst>
              <a:gd name="adj1" fmla="val 63877"/>
              <a:gd name="adj2" fmla="val 69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4" grpId="0"/>
      <p:bldP spid="201735" grpId="0"/>
      <p:bldP spid="201737" grpId="0" animBg="1"/>
      <p:bldP spid="201738" grpId="0" animBg="1"/>
      <p:bldP spid="201747" grpId="0" animBg="1"/>
      <p:bldP spid="201750" grpId="0" animBg="1"/>
      <p:bldP spid="201743" grpId="0" animBg="1"/>
      <p:bldP spid="201751" grpId="0" animBg="1"/>
      <p:bldP spid="201752" grpId="0" animBg="1"/>
      <p:bldP spid="201753" grpId="0"/>
      <p:bldP spid="201754" grpId="0"/>
      <p:bldP spid="201755" grpId="0" animBg="1"/>
      <p:bldP spid="201756" grpId="0"/>
      <p:bldP spid="201757" grpId="0" animBg="1"/>
      <p:bldP spid="201758" grpId="0" animBg="1"/>
      <p:bldP spid="201760" grpId="0"/>
      <p:bldP spid="201748" grpId="0" animBg="1"/>
      <p:bldP spid="201765" grpId="0" animBg="1"/>
      <p:bldP spid="201766" grpId="0" animBg="1"/>
      <p:bldP spid="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5" descr="img1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40"/>
          <a:stretch>
            <a:fillRect/>
          </a:stretch>
        </p:blipFill>
        <p:spPr>
          <a:xfrm>
            <a:off x="1547813" y="979488"/>
            <a:ext cx="5976937" cy="4681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6323" name="Rectangle 14"/>
          <p:cNvSpPr>
            <a:spLocks noChangeArrowheads="1"/>
          </p:cNvSpPr>
          <p:nvPr/>
        </p:nvSpPr>
        <p:spPr bwMode="auto">
          <a:xfrm>
            <a:off x="1763713" y="4797425"/>
            <a:ext cx="10080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4" name="Rectangle 15"/>
          <p:cNvSpPr>
            <a:spLocks noChangeArrowheads="1"/>
          </p:cNvSpPr>
          <p:nvPr/>
        </p:nvSpPr>
        <p:spPr bwMode="auto">
          <a:xfrm>
            <a:off x="2843213" y="4652963"/>
            <a:ext cx="10810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914775" y="5661025"/>
            <a:ext cx="31242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DISTENSIÓN DEL RECTO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6300788" y="404813"/>
            <a:ext cx="2127250" cy="39528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611560" y="508611"/>
            <a:ext cx="78098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29" name="Text Box 20"/>
          <p:cNvSpPr txBox="1">
            <a:spLocks noChangeArrowheads="1"/>
          </p:cNvSpPr>
          <p:nvPr/>
        </p:nvSpPr>
        <p:spPr bwMode="auto">
          <a:xfrm>
            <a:off x="827882" y="1120283"/>
            <a:ext cx="1871662" cy="679450"/>
          </a:xfrm>
          <a:prstGeom prst="rect">
            <a:avLst/>
          </a:prstGeom>
          <a:solidFill>
            <a:srgbClr val="DCBCE2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CONTROL </a:t>
            </a:r>
          </a:p>
          <a:p>
            <a:pPr eaLnBrk="1" hangingPunct="1"/>
            <a:r>
              <a:rPr lang="es-ES" sz="1800"/>
              <a:t>VOLUNTARIO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980160" y="4777779"/>
            <a:ext cx="896399" cy="307777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929873" y="4609089"/>
            <a:ext cx="922047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Ext.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6300788" y="2852936"/>
            <a:ext cx="1063625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Rectángulo"/>
          <p:cNvSpPr/>
          <p:nvPr/>
        </p:nvSpPr>
        <p:spPr bwMode="auto">
          <a:xfrm>
            <a:off x="6440851" y="3861048"/>
            <a:ext cx="1063625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731610" y="3059087"/>
            <a:ext cx="1098379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518292" y="3887179"/>
            <a:ext cx="113204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Ext.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6412626" y="1666162"/>
            <a:ext cx="839948" cy="46669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6732240" y="1988840"/>
            <a:ext cx="352072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703690" y="1936198"/>
            <a:ext cx="805029" cy="369332"/>
          </a:xfrm>
          <a:prstGeom prst="rect">
            <a:avLst/>
          </a:prstGeom>
          <a:solidFill>
            <a:srgbClr val="FFC69F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Recto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3924300" y="1052736"/>
            <a:ext cx="1367780" cy="54587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3995936" y="1412776"/>
            <a:ext cx="1296144" cy="2061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266874" y="1268760"/>
            <a:ext cx="9605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Presión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7030087" y="908720"/>
            <a:ext cx="13837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8" grpId="0" animBg="1"/>
      <p:bldP spid="16" grpId="0" animBg="1"/>
      <p:bldP spid="17" grpId="0" animBg="1"/>
      <p:bldP spid="2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6"/>
          <p:cNvSpPr txBox="1">
            <a:spLocks noChangeArrowheads="1"/>
          </p:cNvSpPr>
          <p:nvPr/>
        </p:nvSpPr>
        <p:spPr bwMode="auto">
          <a:xfrm>
            <a:off x="2582465" y="1772783"/>
            <a:ext cx="3977481" cy="461665"/>
          </a:xfrm>
          <a:prstGeom prst="rect">
            <a:avLst/>
          </a:prstGeom>
          <a:solidFill>
            <a:srgbClr val="DCBCE2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CONTROL VOLUNTARIO</a:t>
            </a: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5076825" y="5373688"/>
            <a:ext cx="3027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“no me dio tiempo!”</a:t>
            </a:r>
          </a:p>
        </p:txBody>
      </p:sp>
      <p:sp>
        <p:nvSpPr>
          <p:cNvPr id="173064" name="Rectangle 8"/>
          <p:cNvSpPr>
            <a:spLocks noChangeArrowheads="1"/>
          </p:cNvSpPr>
          <p:nvPr/>
        </p:nvSpPr>
        <p:spPr bwMode="auto">
          <a:xfrm>
            <a:off x="5076825" y="4941888"/>
            <a:ext cx="172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“me hice!”</a:t>
            </a:r>
          </a:p>
        </p:txBody>
      </p:sp>
      <p:sp>
        <p:nvSpPr>
          <p:cNvPr id="173066" name="Text Box 10"/>
          <p:cNvSpPr txBox="1">
            <a:spLocks noChangeArrowheads="1"/>
          </p:cNvSpPr>
          <p:nvPr/>
        </p:nvSpPr>
        <p:spPr bwMode="auto">
          <a:xfrm>
            <a:off x="6300788" y="404813"/>
            <a:ext cx="2127250" cy="39528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2002336" y="162261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1412875" y="3354388"/>
            <a:ext cx="2193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&gt; 18 a &lt;55 mm Hg</a:t>
            </a:r>
          </a:p>
        </p:txBody>
      </p: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1403350" y="4221163"/>
            <a:ext cx="2752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DESEO DE EVACUAR</a:t>
            </a: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4903788" y="3354388"/>
            <a:ext cx="1544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&gt; 55 mm Hg</a:t>
            </a:r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4932363" y="4149725"/>
            <a:ext cx="29432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Se relajan esfínteres </a:t>
            </a:r>
          </a:p>
          <a:p>
            <a:pPr eaLnBrk="1" hangingPunct="1"/>
            <a:r>
              <a:rPr lang="es-ES" dirty="0" smtClean="0"/>
              <a:t>Se </a:t>
            </a:r>
            <a:r>
              <a:rPr lang="es-ES" dirty="0"/>
              <a:t>evacua el contenido</a:t>
            </a:r>
          </a:p>
        </p:txBody>
      </p:sp>
      <p:sp>
        <p:nvSpPr>
          <p:cNvPr id="57357" name="Rectangle 19"/>
          <p:cNvSpPr>
            <a:spLocks noChangeArrowheads="1"/>
          </p:cNvSpPr>
          <p:nvPr/>
        </p:nvSpPr>
        <p:spPr bwMode="auto">
          <a:xfrm>
            <a:off x="3311525" y="2349500"/>
            <a:ext cx="251936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Presión en recto</a:t>
            </a:r>
          </a:p>
        </p:txBody>
      </p:sp>
      <p:sp>
        <p:nvSpPr>
          <p:cNvPr id="173076" name="Line 20"/>
          <p:cNvSpPr>
            <a:spLocks noChangeShapeType="1"/>
          </p:cNvSpPr>
          <p:nvPr/>
        </p:nvSpPr>
        <p:spPr bwMode="auto">
          <a:xfrm>
            <a:off x="2484438" y="37893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3077" name="Line 21"/>
          <p:cNvSpPr>
            <a:spLocks noChangeShapeType="1"/>
          </p:cNvSpPr>
          <p:nvPr/>
        </p:nvSpPr>
        <p:spPr bwMode="auto">
          <a:xfrm>
            <a:off x="5724525" y="37893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60" name="Rectangle 22"/>
          <p:cNvSpPr>
            <a:spLocks noChangeArrowheads="1"/>
          </p:cNvSpPr>
          <p:nvPr/>
        </p:nvSpPr>
        <p:spPr bwMode="auto">
          <a:xfrm>
            <a:off x="827088" y="3141663"/>
            <a:ext cx="3744912" cy="17272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1" name="Rectangle 23"/>
          <p:cNvSpPr>
            <a:spLocks noChangeArrowheads="1"/>
          </p:cNvSpPr>
          <p:nvPr/>
        </p:nvSpPr>
        <p:spPr bwMode="auto">
          <a:xfrm>
            <a:off x="4787900" y="3141663"/>
            <a:ext cx="3455988" cy="18002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7030087" y="908720"/>
            <a:ext cx="13837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3" grpId="0"/>
      <p:bldP spid="173064" grpId="0"/>
      <p:bldP spid="173070" grpId="0"/>
      <p:bldP spid="173071" grpId="0"/>
      <p:bldP spid="173072" grpId="0"/>
      <p:bldP spid="173073" grpId="0"/>
      <p:bldP spid="173076" grpId="0" animBg="1"/>
      <p:bldP spid="17307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2878138" y="1943100"/>
            <a:ext cx="3255962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Las HECES son evacuadas</a:t>
            </a:r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3382963" y="3429000"/>
            <a:ext cx="2309812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Cesa la distensión</a:t>
            </a: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3024188" y="4941888"/>
            <a:ext cx="2992437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Todo vuelve al REPOSO</a:t>
            </a:r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3316288" y="4221163"/>
            <a:ext cx="2408237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Cesan los reflejos </a:t>
            </a:r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3124200" y="2708275"/>
            <a:ext cx="2789238" cy="425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El RECTO queda vacío</a:t>
            </a:r>
          </a:p>
        </p:txBody>
      </p:sp>
      <p:sp>
        <p:nvSpPr>
          <p:cNvPr id="164875" name="Line 11"/>
          <p:cNvSpPr>
            <a:spLocks noChangeShapeType="1"/>
          </p:cNvSpPr>
          <p:nvPr/>
        </p:nvSpPr>
        <p:spPr bwMode="auto">
          <a:xfrm>
            <a:off x="4572000" y="2349500"/>
            <a:ext cx="0" cy="3587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876" name="Line 12"/>
          <p:cNvSpPr>
            <a:spLocks noChangeShapeType="1"/>
          </p:cNvSpPr>
          <p:nvPr/>
        </p:nvSpPr>
        <p:spPr bwMode="auto">
          <a:xfrm>
            <a:off x="4572000" y="3141663"/>
            <a:ext cx="0" cy="2873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877" name="Line 13"/>
          <p:cNvSpPr>
            <a:spLocks noChangeShapeType="1"/>
          </p:cNvSpPr>
          <p:nvPr/>
        </p:nvSpPr>
        <p:spPr bwMode="auto">
          <a:xfrm>
            <a:off x="4572000" y="3860800"/>
            <a:ext cx="0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878" name="Line 14"/>
          <p:cNvSpPr>
            <a:spLocks noChangeShapeType="1"/>
          </p:cNvSpPr>
          <p:nvPr/>
        </p:nvSpPr>
        <p:spPr bwMode="auto">
          <a:xfrm>
            <a:off x="4572000" y="4581525"/>
            <a:ext cx="0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881" name="Text Box 17"/>
          <p:cNvSpPr txBox="1">
            <a:spLocks noChangeArrowheads="1"/>
          </p:cNvSpPr>
          <p:nvPr/>
        </p:nvSpPr>
        <p:spPr bwMode="auto">
          <a:xfrm>
            <a:off x="971550" y="1268413"/>
            <a:ext cx="1562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Después…</a:t>
            </a:r>
          </a:p>
        </p:txBody>
      </p:sp>
      <p:sp>
        <p:nvSpPr>
          <p:cNvPr id="164884" name="Text Box 20"/>
          <p:cNvSpPr txBox="1">
            <a:spLocks noChangeArrowheads="1"/>
          </p:cNvSpPr>
          <p:nvPr/>
        </p:nvSpPr>
        <p:spPr bwMode="auto">
          <a:xfrm>
            <a:off x="6300788" y="404813"/>
            <a:ext cx="2127250" cy="39528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7030087" y="908720"/>
            <a:ext cx="13837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8" grpId="0" animBg="1"/>
      <p:bldP spid="164870" grpId="0" animBg="1"/>
      <p:bldP spid="164872" grpId="0" animBg="1"/>
      <p:bldP spid="164871" grpId="0" animBg="1"/>
      <p:bldP spid="164869" grpId="0" animBg="1"/>
      <p:bldP spid="164875" grpId="0" animBg="1"/>
      <p:bldP spid="164876" grpId="0" animBg="1"/>
      <p:bldP spid="164877" grpId="0" animBg="1"/>
      <p:bldP spid="16487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2087563" y="2565400"/>
            <a:ext cx="4968875" cy="2765425"/>
          </a:xfrm>
          <a:prstGeom prst="rect">
            <a:avLst/>
          </a:prstGeom>
          <a:solidFill>
            <a:srgbClr val="DEF1F2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Relajación Recto</a:t>
            </a:r>
          </a:p>
          <a:p>
            <a:pPr>
              <a:buFontTx/>
              <a:buAutoNum type="arabicPeriod"/>
              <a:defRPr/>
            </a:pPr>
            <a:endParaRPr lang="es-ES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  Cierre Canal Anal </a:t>
            </a:r>
          </a:p>
          <a:p>
            <a:pPr>
              <a:buFontTx/>
              <a:buAutoNum type="arabicPeriod"/>
              <a:defRPr/>
            </a:pPr>
            <a:endParaRPr lang="es-ES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 Disminución Presión Intra-abdominal</a:t>
            </a: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se abre glotis</a:t>
            </a: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se relaja cara</a:t>
            </a: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se relajan diafragma y </a:t>
            </a: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musculatura abdominal</a:t>
            </a:r>
          </a:p>
          <a:p>
            <a:pPr>
              <a:defRPr/>
            </a:pPr>
            <a:endParaRPr lang="es-ES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4.  Constricción constrictor de piel del ano</a:t>
            </a:r>
          </a:p>
        </p:txBody>
      </p:sp>
      <p:sp>
        <p:nvSpPr>
          <p:cNvPr id="59395" name="Rectangle 7"/>
          <p:cNvSpPr>
            <a:spLocks noChangeArrowheads="1"/>
          </p:cNvSpPr>
          <p:nvPr/>
        </p:nvSpPr>
        <p:spPr bwMode="auto">
          <a:xfrm>
            <a:off x="2763838" y="1844675"/>
            <a:ext cx="3616325" cy="457200"/>
          </a:xfrm>
          <a:prstGeom prst="rect">
            <a:avLst/>
          </a:prstGeom>
          <a:solidFill>
            <a:srgbClr val="B7B2FC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/>
              <a:t>DESPUÉS DE EVACUAR</a:t>
            </a:r>
          </a:p>
        </p:txBody>
      </p:sp>
      <p:pic>
        <p:nvPicPr>
          <p:cNvPr id="125962" name="Picture 10" descr="happy_face_4h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284984"/>
            <a:ext cx="1512888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971550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6300788" y="404813"/>
            <a:ext cx="2127250" cy="39528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6948264" y="908050"/>
            <a:ext cx="151152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4283968" y="5301208"/>
            <a:ext cx="424847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</a:t>
            </a:r>
            <a:r>
              <a:rPr lang="es-VE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estudiantes </a:t>
            </a:r>
            <a:r>
              <a:rPr lang="es-VE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</a:t>
            </a:r>
            <a:r>
              <a:rPr lang="es-V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869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98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8"/>
          <p:cNvSpPr txBox="1">
            <a:spLocks noChangeArrowheads="1"/>
          </p:cNvSpPr>
          <p:nvPr/>
        </p:nvSpPr>
        <p:spPr bwMode="auto">
          <a:xfrm>
            <a:off x="2425700" y="2740025"/>
            <a:ext cx="4291013" cy="15208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Ejercicio:</a:t>
            </a:r>
            <a:r>
              <a:rPr lang="es-ES" b="1"/>
              <a:t> </a:t>
            </a:r>
          </a:p>
          <a:p>
            <a:pPr algn="l" eaLnBrk="1" hangingPunct="1"/>
            <a:endParaRPr lang="es-ES" b="1"/>
          </a:p>
          <a:p>
            <a:pPr algn="l" eaLnBrk="1" hangingPunct="1"/>
            <a:r>
              <a:rPr lang="es-ES" sz="2400"/>
              <a:t>Hacer consciente el proceso </a:t>
            </a:r>
          </a:p>
          <a:p>
            <a:pPr algn="l" eaLnBrk="1" hangingPunct="1"/>
            <a:r>
              <a:rPr lang="es-ES" sz="2400"/>
              <a:t>de evacuar</a:t>
            </a:r>
          </a:p>
        </p:txBody>
      </p:sp>
      <p:sp>
        <p:nvSpPr>
          <p:cNvPr id="143382" name="Text Box 22"/>
          <p:cNvSpPr txBox="1">
            <a:spLocks noChangeArrowheads="1"/>
          </p:cNvSpPr>
          <p:nvPr/>
        </p:nvSpPr>
        <p:spPr bwMode="auto">
          <a:xfrm>
            <a:off x="6300788" y="404813"/>
            <a:ext cx="2127250" cy="395287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030087" y="899428"/>
            <a:ext cx="1383712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2640013" y="2949575"/>
            <a:ext cx="386397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/>
              <a:t>¿Habrá defecación </a:t>
            </a:r>
          </a:p>
          <a:p>
            <a:pPr eaLnBrk="1" hangingPunct="1"/>
            <a:r>
              <a:rPr lang="es-ES" sz="3200"/>
              <a:t>si no hay </a:t>
            </a:r>
          </a:p>
          <a:p>
            <a:pPr eaLnBrk="1" hangingPunct="1"/>
            <a:r>
              <a:rPr lang="es-ES" sz="3200"/>
              <a:t>control voluntario?</a:t>
            </a:r>
          </a:p>
        </p:txBody>
      </p:sp>
      <p:sp>
        <p:nvSpPr>
          <p:cNvPr id="61443" name="Rectangle 6"/>
          <p:cNvSpPr>
            <a:spLocks noChangeArrowheads="1"/>
          </p:cNvSpPr>
          <p:nvPr/>
        </p:nvSpPr>
        <p:spPr bwMode="auto">
          <a:xfrm>
            <a:off x="2268538" y="1773238"/>
            <a:ext cx="620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b="1"/>
              <a:t>y…</a:t>
            </a: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6300788" y="514350"/>
            <a:ext cx="2127250" cy="395288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59755" name="Text Box 11"/>
          <p:cNvSpPr txBox="1">
            <a:spLocks noChangeArrowheads="1"/>
          </p:cNvSpPr>
          <p:nvPr/>
        </p:nvSpPr>
        <p:spPr bwMode="auto">
          <a:xfrm>
            <a:off x="6519863" y="4676775"/>
            <a:ext cx="1000125" cy="1098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6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Sí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59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8" grpId="0"/>
      <p:bldP spid="15975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5" name="Line 41"/>
          <p:cNvSpPr>
            <a:spLocks noChangeShapeType="1"/>
          </p:cNvSpPr>
          <p:nvPr/>
        </p:nvSpPr>
        <p:spPr bwMode="auto">
          <a:xfrm>
            <a:off x="2559050" y="3573463"/>
            <a:ext cx="0" cy="1873250"/>
          </a:xfrm>
          <a:prstGeom prst="line">
            <a:avLst/>
          </a:prstGeom>
          <a:noFill/>
          <a:ln w="38100">
            <a:solidFill>
              <a:srgbClr val="4900DA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6986588" y="598835"/>
            <a:ext cx="1400175" cy="669925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automática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3338513" y="549275"/>
            <a:ext cx="2465387" cy="547688"/>
          </a:xfrm>
          <a:prstGeom prst="rect">
            <a:avLst/>
          </a:prstGeom>
          <a:solidFill>
            <a:srgbClr val="FFC5C5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Incontinencia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611188" y="549275"/>
            <a:ext cx="828675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364163" y="5445125"/>
            <a:ext cx="287972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60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/>
              <a:t> “cambio de pañal”</a:t>
            </a:r>
          </a:p>
          <a:p>
            <a:pPr algn="l" eaLnBrk="1" hangingPunct="1"/>
            <a:r>
              <a:rPr lang="es-ES" sz="2400"/>
              <a:t>después del tetero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1739972" y="3794125"/>
            <a:ext cx="1593706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Mov. en masa</a:t>
            </a:r>
          </a:p>
        </p:txBody>
      </p:sp>
      <p:pic>
        <p:nvPicPr>
          <p:cNvPr id="21530" name="Picture 26" descr="baby_drinking_from_bot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7"/>
          <a:stretch>
            <a:fillRect/>
          </a:stretch>
        </p:blipFill>
        <p:spPr bwMode="auto">
          <a:xfrm>
            <a:off x="5364163" y="3068638"/>
            <a:ext cx="2447925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4883780" y="1497609"/>
            <a:ext cx="3119765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>
                <a:solidFill>
                  <a:srgbClr val="CC0000"/>
                </a:solidFill>
              </a:rPr>
              <a:t> </a:t>
            </a:r>
            <a:r>
              <a:rPr lang="es-ES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" sz="1800" dirty="0" smtClean="0"/>
              <a:t>Menores </a:t>
            </a:r>
            <a:r>
              <a:rPr lang="es-ES" sz="1800" dirty="0"/>
              <a:t>de 2 años por </a:t>
            </a:r>
          </a:p>
          <a:p>
            <a:pPr algn="l">
              <a:defRPr/>
            </a:pPr>
            <a:r>
              <a:rPr lang="es-ES" sz="1800" dirty="0"/>
              <a:t>       inmadurez corteza</a:t>
            </a:r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4967953" y="2278681"/>
            <a:ext cx="19944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" sz="1800" dirty="0" smtClean="0"/>
              <a:t>Lesiones </a:t>
            </a:r>
            <a:r>
              <a:rPr lang="es-ES" sz="1800" dirty="0"/>
              <a:t>SNC</a:t>
            </a:r>
          </a:p>
        </p:txBody>
      </p: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1186656" y="1465739"/>
            <a:ext cx="322876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hay control voluntario</a:t>
            </a:r>
          </a:p>
          <a:p>
            <a:pPr marL="171450" indent="-171450" algn="l" eaLnBrk="1" hangingPunct="1">
              <a:buFont typeface="Arial" pitchFamily="34" charset="0"/>
              <a:buChar char="•"/>
            </a:pPr>
            <a:endParaRPr lang="es-E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Vaciamiento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automático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por: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R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Defecación Local y/o </a:t>
            </a:r>
            <a:endParaRPr lang="es-E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R. Parasimpático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Fuerte</a:t>
            </a:r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>
            <a:off x="1187624" y="2748735"/>
            <a:ext cx="36343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Inicio por: </a:t>
            </a:r>
          </a:p>
          <a:p>
            <a:pPr algn="l" eaLnBrk="1" hangingPunct="1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R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Gastrocólico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luego de ingesta</a:t>
            </a:r>
          </a:p>
          <a:p>
            <a:pPr algn="l" eaLnBrk="1" hangingPunct="1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R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Ortocólico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levantarse</a:t>
            </a: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1703388" y="5546725"/>
            <a:ext cx="1944687" cy="425450"/>
          </a:xfrm>
          <a:prstGeom prst="rect">
            <a:avLst/>
          </a:prstGeom>
          <a:solidFill>
            <a:srgbClr val="FFC197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EVACUACIÓN</a:t>
            </a:r>
          </a:p>
        </p:txBody>
      </p:sp>
      <p:sp>
        <p:nvSpPr>
          <p:cNvPr id="21546" name="Text Box 42"/>
          <p:cNvSpPr txBox="1">
            <a:spLocks noChangeArrowheads="1"/>
          </p:cNvSpPr>
          <p:nvPr/>
        </p:nvSpPr>
        <p:spPr bwMode="auto">
          <a:xfrm>
            <a:off x="1627762" y="4298950"/>
            <a:ext cx="1818126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Heces en recto</a:t>
            </a:r>
          </a:p>
        </p:txBody>
      </p:sp>
      <p:sp>
        <p:nvSpPr>
          <p:cNvPr id="21547" name="Text Box 43"/>
          <p:cNvSpPr txBox="1">
            <a:spLocks noChangeArrowheads="1"/>
          </p:cNvSpPr>
          <p:nvPr/>
        </p:nvSpPr>
        <p:spPr bwMode="auto">
          <a:xfrm>
            <a:off x="1720775" y="4802188"/>
            <a:ext cx="162416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R. defecación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20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45" grpId="0" animBg="1"/>
      <p:bldP spid="21511" grpId="0" animBg="1"/>
      <p:bldP spid="21527" grpId="0" animBg="1"/>
      <p:bldP spid="21525" grpId="0" animBg="1"/>
      <p:bldP spid="21531" grpId="0" animBg="1"/>
      <p:bldP spid="21536" grpId="0"/>
      <p:bldP spid="21539" grpId="0"/>
      <p:bldP spid="21540" grpId="0"/>
      <p:bldP spid="21541" grpId="0"/>
      <p:bldP spid="21544" grpId="0" animBg="1"/>
      <p:bldP spid="21546" grpId="0" animBg="1"/>
      <p:bldP spid="2154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6172200" y="734559"/>
            <a:ext cx="2465388" cy="547688"/>
          </a:xfrm>
          <a:prstGeom prst="rect">
            <a:avLst/>
          </a:prstGeom>
          <a:solidFill>
            <a:srgbClr val="FFC5C5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Incontinencia</a:t>
            </a:r>
          </a:p>
        </p:txBody>
      </p:sp>
      <p:pic>
        <p:nvPicPr>
          <p:cNvPr id="63492" name="Picture 17" descr="colon 11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8" t="13754" r="4785"/>
          <a:stretch>
            <a:fillRect/>
          </a:stretch>
        </p:blipFill>
        <p:spPr bwMode="auto">
          <a:xfrm>
            <a:off x="971550" y="1052513"/>
            <a:ext cx="4535488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Rectangle 18"/>
          <p:cNvSpPr>
            <a:spLocks noChangeArrowheads="1"/>
          </p:cNvSpPr>
          <p:nvPr/>
        </p:nvSpPr>
        <p:spPr bwMode="auto">
          <a:xfrm>
            <a:off x="3851275" y="908050"/>
            <a:ext cx="2016125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3494" name="Rectangle 19"/>
          <p:cNvSpPr>
            <a:spLocks noChangeArrowheads="1"/>
          </p:cNvSpPr>
          <p:nvPr/>
        </p:nvSpPr>
        <p:spPr bwMode="auto">
          <a:xfrm>
            <a:off x="1963738" y="836613"/>
            <a:ext cx="11525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020" name="Text Box 20"/>
          <p:cNvSpPr txBox="1">
            <a:spLocks noChangeArrowheads="1"/>
          </p:cNvSpPr>
          <p:nvPr/>
        </p:nvSpPr>
        <p:spPr bwMode="auto">
          <a:xfrm>
            <a:off x="1316038" y="692150"/>
            <a:ext cx="468312" cy="415925"/>
          </a:xfrm>
          <a:prstGeom prst="rect">
            <a:avLst/>
          </a:prstGeom>
          <a:solidFill>
            <a:srgbClr val="FFC9ED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1.</a:t>
            </a:r>
          </a:p>
        </p:txBody>
      </p:sp>
      <p:sp>
        <p:nvSpPr>
          <p:cNvPr id="256021" name="Text Box 21"/>
          <p:cNvSpPr txBox="1">
            <a:spLocks noChangeArrowheads="1"/>
          </p:cNvSpPr>
          <p:nvPr/>
        </p:nvSpPr>
        <p:spPr bwMode="auto">
          <a:xfrm>
            <a:off x="3070225" y="692150"/>
            <a:ext cx="468313" cy="415925"/>
          </a:xfrm>
          <a:prstGeom prst="rect">
            <a:avLst/>
          </a:prstGeom>
          <a:solidFill>
            <a:srgbClr val="FFC9ED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2.</a:t>
            </a:r>
          </a:p>
        </p:txBody>
      </p:sp>
      <p:sp>
        <p:nvSpPr>
          <p:cNvPr id="256022" name="Text Box 22"/>
          <p:cNvSpPr txBox="1">
            <a:spLocks noChangeArrowheads="1"/>
          </p:cNvSpPr>
          <p:nvPr/>
        </p:nvSpPr>
        <p:spPr bwMode="auto">
          <a:xfrm>
            <a:off x="962817" y="3678237"/>
            <a:ext cx="468313" cy="415925"/>
          </a:xfrm>
          <a:prstGeom prst="rect">
            <a:avLst/>
          </a:prstGeom>
          <a:solidFill>
            <a:srgbClr val="FFC9ED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3.</a:t>
            </a:r>
          </a:p>
        </p:txBody>
      </p:sp>
      <p:sp>
        <p:nvSpPr>
          <p:cNvPr id="63498" name="Rectangle 25"/>
          <p:cNvSpPr>
            <a:spLocks noChangeArrowheads="1"/>
          </p:cNvSpPr>
          <p:nvPr/>
        </p:nvSpPr>
        <p:spPr bwMode="auto">
          <a:xfrm>
            <a:off x="4356100" y="3789363"/>
            <a:ext cx="13684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026" name="Text Box 26"/>
          <p:cNvSpPr txBox="1">
            <a:spLocks noChangeArrowheads="1"/>
          </p:cNvSpPr>
          <p:nvPr/>
        </p:nvSpPr>
        <p:spPr bwMode="auto">
          <a:xfrm>
            <a:off x="4354954" y="3937613"/>
            <a:ext cx="920750" cy="457200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Coma</a:t>
            </a:r>
          </a:p>
        </p:txBody>
      </p:sp>
      <p:sp>
        <p:nvSpPr>
          <p:cNvPr id="63500" name="Rectangle 27"/>
          <p:cNvSpPr>
            <a:spLocks noChangeArrowheads="1"/>
          </p:cNvSpPr>
          <p:nvPr/>
        </p:nvSpPr>
        <p:spPr bwMode="auto">
          <a:xfrm>
            <a:off x="2324100" y="4005263"/>
            <a:ext cx="9366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028" name="Text Box 28"/>
          <p:cNvSpPr txBox="1">
            <a:spLocks noChangeArrowheads="1"/>
          </p:cNvSpPr>
          <p:nvPr/>
        </p:nvSpPr>
        <p:spPr bwMode="auto">
          <a:xfrm>
            <a:off x="3239294" y="4343219"/>
            <a:ext cx="468313" cy="415925"/>
          </a:xfrm>
          <a:prstGeom prst="rect">
            <a:avLst/>
          </a:prstGeom>
          <a:solidFill>
            <a:srgbClr val="FFC9ED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4.</a:t>
            </a:r>
          </a:p>
        </p:txBody>
      </p:sp>
      <p:sp>
        <p:nvSpPr>
          <p:cNvPr id="256030" name="Text Box 30"/>
          <p:cNvSpPr txBox="1">
            <a:spLocks noChangeArrowheads="1"/>
          </p:cNvSpPr>
          <p:nvPr/>
        </p:nvSpPr>
        <p:spPr bwMode="auto">
          <a:xfrm>
            <a:off x="4098131" y="1108075"/>
            <a:ext cx="1522412" cy="641350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Lesión de la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cauda equina</a:t>
            </a:r>
          </a:p>
        </p:txBody>
      </p:sp>
      <p:sp>
        <p:nvSpPr>
          <p:cNvPr id="256031" name="Text Box 31"/>
          <p:cNvSpPr txBox="1">
            <a:spLocks noChangeArrowheads="1"/>
          </p:cNvSpPr>
          <p:nvPr/>
        </p:nvSpPr>
        <p:spPr bwMode="auto">
          <a:xfrm>
            <a:off x="250825" y="1773238"/>
            <a:ext cx="1212191" cy="1138773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Sección </a:t>
            </a: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Medular</a:t>
            </a:r>
          </a:p>
          <a:p>
            <a:pPr algn="l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or arriba </a:t>
            </a:r>
          </a:p>
          <a:p>
            <a:pPr algn="l"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032" name="Text Box 32"/>
          <p:cNvSpPr txBox="1">
            <a:spLocks noChangeArrowheads="1"/>
          </p:cNvSpPr>
          <p:nvPr/>
        </p:nvSpPr>
        <p:spPr bwMode="auto">
          <a:xfrm>
            <a:off x="323850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56033" name="Text Box 33"/>
          <p:cNvSpPr txBox="1">
            <a:spLocks noChangeArrowheads="1"/>
          </p:cNvSpPr>
          <p:nvPr/>
        </p:nvSpPr>
        <p:spPr bwMode="auto">
          <a:xfrm>
            <a:off x="5439274" y="2579075"/>
            <a:ext cx="3317875" cy="1766888"/>
          </a:xfrm>
          <a:prstGeom prst="rect">
            <a:avLst/>
          </a:prstGeom>
          <a:solidFill>
            <a:srgbClr val="E1F2F3"/>
          </a:solidFill>
          <a:ln w="28575">
            <a:solidFill>
              <a:srgbClr val="FF377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1. </a:t>
            </a: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Transección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medular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2. </a:t>
            </a: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Transección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cauda equina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3. Daño </a:t>
            </a: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Esf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anal ext.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4. Inconsciencia</a:t>
            </a:r>
          </a:p>
        </p:txBody>
      </p:sp>
      <p:sp>
        <p:nvSpPr>
          <p:cNvPr id="256034" name="Text Box 34"/>
          <p:cNvSpPr txBox="1">
            <a:spLocks noChangeArrowheads="1"/>
          </p:cNvSpPr>
          <p:nvPr/>
        </p:nvSpPr>
        <p:spPr bwMode="auto">
          <a:xfrm>
            <a:off x="1477168" y="3644900"/>
            <a:ext cx="1303338" cy="641350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Trauma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obstétrico</a:t>
            </a:r>
          </a:p>
        </p:txBody>
      </p:sp>
      <p:sp>
        <p:nvSpPr>
          <p:cNvPr id="256035" name="Text Box 35"/>
          <p:cNvSpPr txBox="1">
            <a:spLocks noChangeArrowheads="1"/>
          </p:cNvSpPr>
          <p:nvPr/>
        </p:nvSpPr>
        <p:spPr bwMode="auto">
          <a:xfrm>
            <a:off x="6188075" y="1397000"/>
            <a:ext cx="2449513" cy="1025525"/>
          </a:xfrm>
          <a:prstGeom prst="rect">
            <a:avLst/>
          </a:prstGeom>
          <a:solidFill>
            <a:srgbClr val="FFE1E1"/>
          </a:solidFill>
          <a:ln w="19050">
            <a:solidFill>
              <a:srgbClr val="FF377A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Pérdida del control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voluntario de la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1098550" y="1397000"/>
            <a:ext cx="364466" cy="1603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24 Rectángulo"/>
          <p:cNvSpPr/>
          <p:nvPr/>
        </p:nvSpPr>
        <p:spPr bwMode="auto">
          <a:xfrm>
            <a:off x="1963738" y="1389062"/>
            <a:ext cx="500129" cy="2000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711200" y="1489075"/>
            <a:ext cx="18288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dash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6" name="5 Rectángulo"/>
          <p:cNvSpPr/>
          <p:nvPr/>
        </p:nvSpPr>
        <p:spPr bwMode="auto">
          <a:xfrm>
            <a:off x="3923283" y="2507466"/>
            <a:ext cx="216669" cy="4894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4175987" y="1909762"/>
            <a:ext cx="180113" cy="4328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" name="8 Conector recto"/>
          <p:cNvCxnSpPr/>
          <p:nvPr/>
        </p:nvCxnSpPr>
        <p:spPr bwMode="auto">
          <a:xfrm flipH="1">
            <a:off x="3923283" y="1773238"/>
            <a:ext cx="489967" cy="113877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dash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10" name="9 Rectángulo"/>
          <p:cNvSpPr/>
          <p:nvPr/>
        </p:nvSpPr>
        <p:spPr bwMode="auto">
          <a:xfrm>
            <a:off x="1625600" y="5805264"/>
            <a:ext cx="503237" cy="43519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 bwMode="auto">
          <a:xfrm rot="19612796">
            <a:off x="2463867" y="5344106"/>
            <a:ext cx="451949" cy="1054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3" name="12 Conector recto"/>
          <p:cNvCxnSpPr>
            <a:endCxn id="10" idx="1"/>
          </p:cNvCxnSpPr>
          <p:nvPr/>
        </p:nvCxnSpPr>
        <p:spPr bwMode="auto">
          <a:xfrm flipH="1">
            <a:off x="1625600" y="5229200"/>
            <a:ext cx="1282309" cy="79366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dash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256029" name="Text Box 29"/>
          <p:cNvSpPr txBox="1">
            <a:spLocks noChangeArrowheads="1"/>
          </p:cNvSpPr>
          <p:nvPr/>
        </p:nvSpPr>
        <p:spPr bwMode="auto">
          <a:xfrm>
            <a:off x="1817509" y="5943600"/>
            <a:ext cx="1744663" cy="581025"/>
          </a:xfrm>
          <a:prstGeom prst="rect">
            <a:avLst/>
          </a:prstGeom>
          <a:solidFill>
            <a:srgbClr val="FFD5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dirty="0"/>
              <a:t>Lesión esfínter </a:t>
            </a:r>
          </a:p>
          <a:p>
            <a:pPr algn="l" eaLnBrk="1" hangingPunct="1"/>
            <a:r>
              <a:rPr lang="es-ES_tradnl" sz="1600" dirty="0"/>
              <a:t>anal externo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4" grpId="0" animBg="1"/>
      <p:bldP spid="256020" grpId="0" animBg="1"/>
      <p:bldP spid="256021" grpId="0" animBg="1"/>
      <p:bldP spid="256022" grpId="0" animBg="1"/>
      <p:bldP spid="256026" grpId="0" animBg="1"/>
      <p:bldP spid="256028" grpId="0" animBg="1"/>
      <p:bldP spid="256030" grpId="0" animBg="1"/>
      <p:bldP spid="256031" grpId="0" animBg="1"/>
      <p:bldP spid="256033" grpId="0" animBg="1"/>
      <p:bldP spid="256034" grpId="0" animBg="1"/>
      <p:bldP spid="256035" grpId="0" animBg="1"/>
      <p:bldP spid="25602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2360613" y="1928813"/>
            <a:ext cx="4587875" cy="314166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CC0000"/>
              </a:buClr>
            </a:pPr>
            <a:endParaRPr lang="es-ES_tradnl" sz="1000" dirty="0"/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dirty="0"/>
              <a:t> El contenido en el </a:t>
            </a:r>
            <a:r>
              <a:rPr lang="es-ES_tradnl" sz="1800" u="sng" dirty="0"/>
              <a:t>ano</a:t>
            </a:r>
            <a:r>
              <a:rPr lang="es-ES_tradnl" sz="1800" dirty="0"/>
              <a:t> puede ser     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discriminado: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     Sólido, líquido o gas</a:t>
            </a:r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endParaRPr lang="es-ES_tradnl" sz="1800" dirty="0"/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dirty="0"/>
              <a:t> El control voluntario puede decidir 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</a:t>
            </a:r>
            <a:r>
              <a:rPr lang="es-ES_tradnl" sz="1800" u="sng" dirty="0"/>
              <a:t>cuándo</a:t>
            </a:r>
            <a:r>
              <a:rPr lang="es-ES_tradnl" sz="1800" dirty="0"/>
              <a:t> evacuar el contenido</a:t>
            </a:r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endParaRPr lang="es-ES_tradnl" sz="1800" dirty="0"/>
          </a:p>
          <a:p>
            <a:pPr algn="l" eaLnBrk="1" hangingPunct="1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dirty="0"/>
              <a:t> La expulsión de gases tiene el mismo 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proceso de la defecación, </a:t>
            </a:r>
            <a:r>
              <a:rPr lang="es-ES_tradnl" sz="1800" u="sng" dirty="0"/>
              <a:t>excepto:</a:t>
            </a:r>
          </a:p>
          <a:p>
            <a:pPr algn="l" eaLnBrk="1" hangingPunct="1">
              <a:buClr>
                <a:srgbClr val="CC0000"/>
              </a:buClr>
              <a:buSzPct val="150000"/>
            </a:pPr>
            <a:r>
              <a:rPr lang="es-ES_tradnl" sz="1800" dirty="0"/>
              <a:t>   NO HAY relajación del m. </a:t>
            </a:r>
            <a:r>
              <a:rPr lang="es-ES_tradnl" sz="1800" dirty="0" err="1"/>
              <a:t>puborrectal</a:t>
            </a:r>
            <a:endParaRPr lang="es-ES_tradnl" sz="1800" dirty="0"/>
          </a:p>
          <a:p>
            <a:pPr algn="l" eaLnBrk="1" hangingPunct="1">
              <a:buClr>
                <a:srgbClr val="CC0000"/>
              </a:buClr>
              <a:buSzPct val="150000"/>
            </a:pPr>
            <a:endParaRPr lang="es-ES_tradnl" sz="800" dirty="0"/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6650038" y="979488"/>
            <a:ext cx="1954212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Expulsión de gas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6445250" y="476250"/>
            <a:ext cx="2127250" cy="395288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677157" y="2564904"/>
            <a:ext cx="1851789" cy="461665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675279" y="3162030"/>
            <a:ext cx="3855543" cy="1569660"/>
          </a:xfrm>
          <a:prstGeom prst="rect">
            <a:avLst/>
          </a:prstGeom>
          <a:solidFill>
            <a:srgbClr val="DEF1F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171450" indent="-171450" algn="l" eaLnBrk="1" hangingPunct="1">
              <a:buFont typeface="Arial" pitchFamily="34" charset="0"/>
              <a:buChar char="•"/>
            </a:pPr>
            <a:endParaRPr lang="es-ES" sz="800" dirty="0" smtClean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ES" sz="1800" dirty="0" smtClean="0"/>
              <a:t>CARACTERÍSTICAS </a:t>
            </a:r>
            <a:endParaRPr lang="es-ES" sz="1800" dirty="0"/>
          </a:p>
          <a:p>
            <a:pPr algn="l" eaLnBrk="1" hangingPunct="1">
              <a:buFont typeface="Arial" pitchFamily="34" charset="0"/>
              <a:buChar char="•"/>
            </a:pPr>
            <a:endParaRPr lang="es-ES" sz="1200" dirty="0"/>
          </a:p>
          <a:p>
            <a:pPr algn="l" eaLnBrk="1" hangingPunct="1">
              <a:buFont typeface="Arial" pitchFamily="34" charset="0"/>
              <a:buChar char="•"/>
            </a:pPr>
            <a:r>
              <a:rPr lang="es-ES" sz="1800" dirty="0" smtClean="0"/>
              <a:t>MICROBIOS INTESTINALES</a:t>
            </a:r>
            <a:endParaRPr lang="es-ES" sz="1800" dirty="0"/>
          </a:p>
          <a:p>
            <a:pPr algn="l" eaLnBrk="1" hangingPunct="1">
              <a:buFont typeface="Arial" pitchFamily="34" charset="0"/>
              <a:buChar char="•"/>
            </a:pPr>
            <a:endParaRPr lang="es-ES" sz="1200" dirty="0"/>
          </a:p>
          <a:p>
            <a:pPr algn="l" eaLnBrk="1" hangingPunct="1">
              <a:buFont typeface="Arial" pitchFamily="34" charset="0"/>
              <a:buChar char="•"/>
            </a:pPr>
            <a:r>
              <a:rPr lang="es-ES" sz="1800" dirty="0" smtClean="0"/>
              <a:t>FERMENTACIÓN</a:t>
            </a:r>
            <a:r>
              <a:rPr lang="es-ES" dirty="0" smtClean="0"/>
              <a:t> 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es-ES" sz="800" dirty="0" smtClean="0"/>
              <a:t>  </a:t>
            </a:r>
            <a:endParaRPr lang="es-ES" sz="800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7332414" y="332656"/>
            <a:ext cx="1354858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HECES</a:t>
            </a:r>
          </a:p>
        </p:txBody>
      </p:sp>
      <p:sp>
        <p:nvSpPr>
          <p:cNvPr id="195587" name="Text Box 3"/>
          <p:cNvSpPr txBox="1">
            <a:spLocks noChangeArrowheads="1"/>
          </p:cNvSpPr>
          <p:nvPr/>
        </p:nvSpPr>
        <p:spPr bwMode="auto">
          <a:xfrm>
            <a:off x="6900614" y="836117"/>
            <a:ext cx="18478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Características</a:t>
            </a:r>
          </a:p>
        </p:txBody>
      </p:sp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4745558" y="4011625"/>
            <a:ext cx="2473325" cy="7302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2/3 de los sólidos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NO son de la dieta!</a:t>
            </a:r>
          </a:p>
        </p:txBody>
      </p:sp>
      <p:sp>
        <p:nvSpPr>
          <p:cNvPr id="195591" name="Text Box 7"/>
          <p:cNvSpPr txBox="1">
            <a:spLocks noChangeArrowheads="1"/>
          </p:cNvSpPr>
          <p:nvPr/>
        </p:nvSpPr>
        <p:spPr bwMode="auto">
          <a:xfrm>
            <a:off x="3502818" y="824929"/>
            <a:ext cx="21383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COMPOSICIÓN</a:t>
            </a:r>
          </a:p>
        </p:txBody>
      </p:sp>
      <p:sp>
        <p:nvSpPr>
          <p:cNvPr id="195593" name="Text Box 9"/>
          <p:cNvSpPr txBox="1">
            <a:spLocks noChangeArrowheads="1"/>
          </p:cNvSpPr>
          <p:nvPr/>
        </p:nvSpPr>
        <p:spPr bwMode="auto">
          <a:xfrm>
            <a:off x="3758575" y="1744168"/>
            <a:ext cx="1566454" cy="923330"/>
          </a:xfrm>
          <a:prstGeom prst="rect">
            <a:avLst/>
          </a:prstGeom>
          <a:solidFill>
            <a:srgbClr val="FFBE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/>
              <a:t>100-200 g </a:t>
            </a:r>
            <a:endParaRPr lang="es-ES_tradnl" sz="1800" dirty="0" smtClean="0"/>
          </a:p>
          <a:p>
            <a:pPr eaLnBrk="1" hangingPunct="1"/>
            <a:r>
              <a:rPr lang="es-ES_tradnl" sz="1800" dirty="0" smtClean="0"/>
              <a:t>masa </a:t>
            </a:r>
            <a:r>
              <a:rPr lang="es-ES_tradnl" sz="1800" dirty="0"/>
              <a:t>alcalina</a:t>
            </a:r>
          </a:p>
          <a:p>
            <a:pPr eaLnBrk="1" hangingPunct="1"/>
            <a:r>
              <a:rPr lang="es-ES_tradnl" sz="1800" dirty="0" smtClean="0"/>
              <a:t>con </a:t>
            </a:r>
            <a:r>
              <a:rPr lang="es-ES_tradnl" sz="1800" dirty="0"/>
              <a:t>moco</a:t>
            </a:r>
          </a:p>
        </p:txBody>
      </p:sp>
      <p:sp>
        <p:nvSpPr>
          <p:cNvPr id="195594" name="Text Box 10"/>
          <p:cNvSpPr txBox="1">
            <a:spLocks noChangeArrowheads="1"/>
          </p:cNvSpPr>
          <p:nvPr/>
        </p:nvSpPr>
        <p:spPr bwMode="auto">
          <a:xfrm>
            <a:off x="3586992" y="5090837"/>
            <a:ext cx="99738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_tradnl" sz="1000" dirty="0"/>
          </a:p>
          <a:p>
            <a:pPr algn="l" eaLnBrk="1" hangingPunct="1"/>
            <a:r>
              <a:rPr lang="es-ES_tradnl" dirty="0" smtClean="0"/>
              <a:t>sólidos</a:t>
            </a:r>
            <a:endParaRPr lang="es-ES_tradnl" dirty="0"/>
          </a:p>
        </p:txBody>
      </p:sp>
      <p:sp>
        <p:nvSpPr>
          <p:cNvPr id="195595" name="Text Box 11"/>
          <p:cNvSpPr txBox="1">
            <a:spLocks noChangeArrowheads="1"/>
          </p:cNvSpPr>
          <p:nvPr/>
        </p:nvSpPr>
        <p:spPr bwMode="auto">
          <a:xfrm>
            <a:off x="4745558" y="5036842"/>
            <a:ext cx="34988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996633"/>
              </a:buClr>
              <a:buFontTx/>
              <a:buChar char="•"/>
            </a:pPr>
            <a:r>
              <a:rPr lang="es-ES_tradnl" sz="1600" dirty="0"/>
              <a:t> 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1/3 Células descamadas</a:t>
            </a:r>
          </a:p>
          <a:p>
            <a:pPr algn="l" eaLnBrk="1" hangingPunct="1">
              <a:buClr>
                <a:srgbClr val="996633"/>
              </a:buClr>
              <a:buFontTx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1/3 </a:t>
            </a: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Microbios intestinales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Clr>
                <a:srgbClr val="996633"/>
              </a:buClr>
              <a:buFontTx/>
              <a:buChar char="•"/>
            </a:pPr>
            <a:r>
              <a:rPr lang="es-ES_tradnl" sz="1600" dirty="0"/>
              <a:t> 1/3 Residuos no digeribles FIBRA</a:t>
            </a:r>
          </a:p>
        </p:txBody>
      </p:sp>
      <p:pic>
        <p:nvPicPr>
          <p:cNvPr id="65547" name="Picture 14" descr="img21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7" t="17012" r="63412" b="12100"/>
          <a:stretch/>
        </p:blipFill>
        <p:spPr>
          <a:xfrm>
            <a:off x="2513310" y="1516562"/>
            <a:ext cx="1033488" cy="450472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5548" name="Rectangle 16"/>
          <p:cNvSpPr>
            <a:spLocks noChangeArrowheads="1"/>
          </p:cNvSpPr>
          <p:nvPr/>
        </p:nvSpPr>
        <p:spPr bwMode="auto">
          <a:xfrm>
            <a:off x="2680022" y="5620248"/>
            <a:ext cx="79375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5601" name="Text Box 17"/>
          <p:cNvSpPr txBox="1">
            <a:spLocks noChangeArrowheads="1"/>
          </p:cNvSpPr>
          <p:nvPr/>
        </p:nvSpPr>
        <p:spPr bwMode="auto">
          <a:xfrm>
            <a:off x="2608585" y="5620248"/>
            <a:ext cx="863600" cy="274638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FIBRA</a:t>
            </a:r>
          </a:p>
        </p:txBody>
      </p:sp>
      <p:sp>
        <p:nvSpPr>
          <p:cNvPr id="65550" name="Oval 18"/>
          <p:cNvSpPr>
            <a:spLocks noChangeArrowheads="1"/>
          </p:cNvSpPr>
          <p:nvPr/>
        </p:nvSpPr>
        <p:spPr bwMode="auto">
          <a:xfrm>
            <a:off x="2680022" y="2667498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51" name="Text Box 19"/>
          <p:cNvSpPr txBox="1">
            <a:spLocks noChangeArrowheads="1"/>
          </p:cNvSpPr>
          <p:nvPr/>
        </p:nvSpPr>
        <p:spPr bwMode="auto">
          <a:xfrm>
            <a:off x="2608585" y="2956423"/>
            <a:ext cx="915987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solidFill>
                  <a:srgbClr val="0000CC"/>
                </a:solidFill>
              </a:rPr>
              <a:t>AGUA</a:t>
            </a:r>
          </a:p>
        </p:txBody>
      </p:sp>
      <p:sp>
        <p:nvSpPr>
          <p:cNvPr id="65552" name="Rectangle 20"/>
          <p:cNvSpPr>
            <a:spLocks noChangeArrowheads="1"/>
          </p:cNvSpPr>
          <p:nvPr/>
        </p:nvSpPr>
        <p:spPr bwMode="auto">
          <a:xfrm>
            <a:off x="2680022" y="5259886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53" name="Text Box 21"/>
          <p:cNvSpPr txBox="1">
            <a:spLocks noChangeArrowheads="1"/>
          </p:cNvSpPr>
          <p:nvPr/>
        </p:nvSpPr>
        <p:spPr bwMode="auto">
          <a:xfrm>
            <a:off x="2608585" y="4899523"/>
            <a:ext cx="871537" cy="274638"/>
          </a:xfrm>
          <a:prstGeom prst="rect">
            <a:avLst/>
          </a:prstGeom>
          <a:solidFill>
            <a:srgbClr val="49C3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CÉLULAS</a:t>
            </a:r>
          </a:p>
        </p:txBody>
      </p:sp>
      <p:sp>
        <p:nvSpPr>
          <p:cNvPr id="65554" name="Text Box 22"/>
          <p:cNvSpPr txBox="1">
            <a:spLocks noChangeArrowheads="1"/>
          </p:cNvSpPr>
          <p:nvPr/>
        </p:nvSpPr>
        <p:spPr bwMode="auto">
          <a:xfrm>
            <a:off x="2513310" y="5260307"/>
            <a:ext cx="1056853" cy="246221"/>
          </a:xfrm>
          <a:prstGeom prst="rect">
            <a:avLst/>
          </a:prstGeom>
          <a:solidFill>
            <a:srgbClr val="FF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MICROBIOS</a:t>
            </a:r>
            <a:endParaRPr lang="es-ES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555" name="Text Box 23"/>
          <p:cNvSpPr txBox="1">
            <a:spLocks noChangeArrowheads="1"/>
          </p:cNvSpPr>
          <p:nvPr/>
        </p:nvSpPr>
        <p:spPr bwMode="auto">
          <a:xfrm>
            <a:off x="2705679" y="3322277"/>
            <a:ext cx="7473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</a:t>
            </a:r>
            <a:r>
              <a:rPr lang="es-ES_tradnl" sz="1800" dirty="0"/>
              <a:t>%</a:t>
            </a:r>
            <a:r>
              <a:rPr lang="es-ES_tradnl" sz="2400" dirty="0"/>
              <a:t> </a:t>
            </a:r>
            <a:endParaRPr lang="es-ES" sz="2400" dirty="0"/>
          </a:p>
        </p:txBody>
      </p:sp>
      <p:sp>
        <p:nvSpPr>
          <p:cNvPr id="65556" name="Text Box 24"/>
          <p:cNvSpPr txBox="1">
            <a:spLocks noChangeArrowheads="1"/>
          </p:cNvSpPr>
          <p:nvPr/>
        </p:nvSpPr>
        <p:spPr bwMode="auto">
          <a:xfrm>
            <a:off x="1600702" y="5198751"/>
            <a:ext cx="7248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557" name="Line 25"/>
          <p:cNvSpPr>
            <a:spLocks noChangeShapeType="1"/>
          </p:cNvSpPr>
          <p:nvPr/>
        </p:nvSpPr>
        <p:spPr bwMode="auto">
          <a:xfrm>
            <a:off x="4745558" y="4925717"/>
            <a:ext cx="0" cy="936625"/>
          </a:xfrm>
          <a:prstGeom prst="line">
            <a:avLst/>
          </a:prstGeom>
          <a:noFill/>
          <a:ln w="28575">
            <a:solidFill>
              <a:srgbClr val="996633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Abrir corchete"/>
          <p:cNvSpPr/>
          <p:nvPr/>
        </p:nvSpPr>
        <p:spPr bwMode="auto">
          <a:xfrm>
            <a:off x="2325579" y="4899523"/>
            <a:ext cx="187731" cy="1009650"/>
          </a:xfrm>
          <a:prstGeom prst="leftBracke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9" grpId="0" animBg="1"/>
      <p:bldP spid="195591" grpId="0" animBg="1"/>
      <p:bldP spid="195593" grpId="0" animBg="1"/>
      <p:bldP spid="195594" grpId="0"/>
      <p:bldP spid="195595" grpId="0"/>
      <p:bldP spid="65548" grpId="0" animBg="1"/>
      <p:bldP spid="195601" grpId="0" animBg="1"/>
      <p:bldP spid="65550" grpId="0" animBg="1"/>
      <p:bldP spid="65551" grpId="0"/>
      <p:bldP spid="65552" grpId="0" animBg="1"/>
      <p:bldP spid="65553" grpId="0" animBg="1"/>
      <p:bldP spid="65554" grpId="0" animBg="1"/>
      <p:bldP spid="65555" grpId="0"/>
      <p:bldP spid="65556" grpId="0"/>
      <p:bldP spid="65557" grpId="0" animBg="1"/>
      <p:bldP spid="2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" descr="Bristol_Stool_Chart"/>
          <p:cNvPicPr>
            <a:picLocks noChangeAspect="1" noChangeArrowheads="1"/>
          </p:cNvPicPr>
          <p:nvPr/>
        </p:nvPicPr>
        <p:blipFill rotWithShape="1">
          <a:blip r:embed="rId2">
            <a:lum bright="-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" t="6133" r="49243"/>
          <a:stretch/>
        </p:blipFill>
        <p:spPr bwMode="auto">
          <a:xfrm>
            <a:off x="1124261" y="549275"/>
            <a:ext cx="2079313" cy="551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Text Box 6"/>
          <p:cNvSpPr txBox="1">
            <a:spLocks noChangeArrowheads="1"/>
          </p:cNvSpPr>
          <p:nvPr/>
        </p:nvSpPr>
        <p:spPr bwMode="auto">
          <a:xfrm>
            <a:off x="996950" y="6237288"/>
            <a:ext cx="3416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200" i="1"/>
              <a:t>Scand. J. Gastroenterol.</a:t>
            </a:r>
            <a:r>
              <a:rPr lang="es-ES_tradnl" sz="1200"/>
              <a:t> 32 (9): 920–4, 1997 </a:t>
            </a:r>
          </a:p>
        </p:txBody>
      </p:sp>
      <p:sp>
        <p:nvSpPr>
          <p:cNvPr id="66564" name="Text Box 11"/>
          <p:cNvSpPr txBox="1">
            <a:spLocks noChangeArrowheads="1"/>
          </p:cNvSpPr>
          <p:nvPr/>
        </p:nvSpPr>
        <p:spPr bwMode="auto">
          <a:xfrm>
            <a:off x="6345193" y="1016794"/>
            <a:ext cx="22733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/>
              <a:t>Escala de Bristol </a:t>
            </a:r>
          </a:p>
          <a:p>
            <a:pPr eaLnBrk="1" hangingPunct="1"/>
            <a:r>
              <a:rPr lang="es-ES_tradnl" dirty="0"/>
              <a:t>heces humanas</a:t>
            </a:r>
          </a:p>
        </p:txBody>
      </p:sp>
      <p:sp>
        <p:nvSpPr>
          <p:cNvPr id="196624" name="Text Box 16"/>
          <p:cNvSpPr txBox="1">
            <a:spLocks noChangeArrowheads="1"/>
          </p:cNvSpPr>
          <p:nvPr/>
        </p:nvSpPr>
        <p:spPr bwMode="auto">
          <a:xfrm>
            <a:off x="5364088" y="3487266"/>
            <a:ext cx="2714625" cy="1219200"/>
          </a:xfrm>
          <a:prstGeom prst="rect">
            <a:avLst/>
          </a:prstGeom>
          <a:noFill/>
          <a:ln w="28575">
            <a:solidFill>
              <a:srgbClr val="6543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La forma y consistencia</a:t>
            </a:r>
          </a:p>
          <a:p>
            <a:pPr eaLnBrk="1" hangingPunct="1"/>
            <a:r>
              <a:rPr lang="es-ES_tradnl" sz="1800"/>
              <a:t> de las heces</a:t>
            </a:r>
          </a:p>
          <a:p>
            <a:pPr eaLnBrk="1" hangingPunct="1"/>
            <a:r>
              <a:rPr lang="es-ES_tradnl" sz="1800"/>
              <a:t>dependen del tiempo </a:t>
            </a:r>
          </a:p>
          <a:p>
            <a:pPr eaLnBrk="1" hangingPunct="1"/>
            <a:r>
              <a:rPr lang="es-ES_tradnl" sz="1800"/>
              <a:t>en el colon </a:t>
            </a:r>
          </a:p>
        </p:txBody>
      </p:sp>
      <p:sp>
        <p:nvSpPr>
          <p:cNvPr id="66566" name="Rectangle 17"/>
          <p:cNvSpPr>
            <a:spLocks noChangeArrowheads="1"/>
          </p:cNvSpPr>
          <p:nvPr/>
        </p:nvSpPr>
        <p:spPr bwMode="auto">
          <a:xfrm>
            <a:off x="2916238" y="765175"/>
            <a:ext cx="21605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67" name="Rectangle 18"/>
          <p:cNvSpPr>
            <a:spLocks noChangeArrowheads="1"/>
          </p:cNvSpPr>
          <p:nvPr/>
        </p:nvSpPr>
        <p:spPr bwMode="auto">
          <a:xfrm>
            <a:off x="2916238" y="1628775"/>
            <a:ext cx="19431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68" name="Rectangle 19"/>
          <p:cNvSpPr>
            <a:spLocks noChangeArrowheads="1"/>
          </p:cNvSpPr>
          <p:nvPr/>
        </p:nvSpPr>
        <p:spPr bwMode="auto">
          <a:xfrm>
            <a:off x="2916238" y="2276475"/>
            <a:ext cx="23764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69" name="Rectangle 20"/>
          <p:cNvSpPr>
            <a:spLocks noChangeArrowheads="1"/>
          </p:cNvSpPr>
          <p:nvPr/>
        </p:nvSpPr>
        <p:spPr bwMode="auto">
          <a:xfrm>
            <a:off x="2916238" y="3068638"/>
            <a:ext cx="23034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0" name="Rectangle 21"/>
          <p:cNvSpPr>
            <a:spLocks noChangeArrowheads="1"/>
          </p:cNvSpPr>
          <p:nvPr/>
        </p:nvSpPr>
        <p:spPr bwMode="auto">
          <a:xfrm>
            <a:off x="2987675" y="3860800"/>
            <a:ext cx="21605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1" name="Rectangle 22"/>
          <p:cNvSpPr>
            <a:spLocks noChangeArrowheads="1"/>
          </p:cNvSpPr>
          <p:nvPr/>
        </p:nvSpPr>
        <p:spPr bwMode="auto">
          <a:xfrm>
            <a:off x="2987675" y="4581525"/>
            <a:ext cx="23764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2" name="Rectangle 23"/>
          <p:cNvSpPr>
            <a:spLocks noChangeArrowheads="1"/>
          </p:cNvSpPr>
          <p:nvPr/>
        </p:nvSpPr>
        <p:spPr bwMode="auto">
          <a:xfrm>
            <a:off x="2916238" y="5300663"/>
            <a:ext cx="18716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21" name="Oval 13"/>
          <p:cNvSpPr>
            <a:spLocks noChangeArrowheads="1"/>
          </p:cNvSpPr>
          <p:nvPr/>
        </p:nvSpPr>
        <p:spPr bwMode="auto">
          <a:xfrm>
            <a:off x="1476375" y="620713"/>
            <a:ext cx="1582738" cy="15843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22" name="Oval 14"/>
          <p:cNvSpPr>
            <a:spLocks noChangeArrowheads="1"/>
          </p:cNvSpPr>
          <p:nvPr/>
        </p:nvSpPr>
        <p:spPr bwMode="auto">
          <a:xfrm>
            <a:off x="1476375" y="2205038"/>
            <a:ext cx="1655763" cy="1439862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23" name="Oval 15"/>
          <p:cNvSpPr>
            <a:spLocks noChangeArrowheads="1"/>
          </p:cNvSpPr>
          <p:nvPr/>
        </p:nvSpPr>
        <p:spPr bwMode="auto">
          <a:xfrm>
            <a:off x="1619250" y="5084763"/>
            <a:ext cx="1439863" cy="1008062"/>
          </a:xfrm>
          <a:prstGeom prst="ellipse">
            <a:avLst/>
          </a:prstGeom>
          <a:noFill/>
          <a:ln w="28575">
            <a:solidFill>
              <a:srgbClr val="49C3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3522663" y="2708275"/>
            <a:ext cx="1341437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Tipo 3 y 4 </a:t>
            </a:r>
          </a:p>
          <a:p>
            <a:pPr eaLnBrk="1" hangingPunct="1"/>
            <a:r>
              <a:rPr lang="es-ES_tradnl" sz="1600" b="1"/>
              <a:t>Ideal</a:t>
            </a:r>
          </a:p>
        </p:txBody>
      </p:sp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3409950" y="1125538"/>
            <a:ext cx="1546225" cy="609600"/>
          </a:xfrm>
          <a:prstGeom prst="rect">
            <a:avLst/>
          </a:prstGeom>
          <a:solidFill>
            <a:srgbClr val="FFCDAB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Tipo 1 y 2 </a:t>
            </a:r>
          </a:p>
          <a:p>
            <a:pPr eaLnBrk="1" hangingPunct="1"/>
            <a:r>
              <a:rPr lang="es-ES_tradnl" sz="1600" b="1"/>
              <a:t>Estreñimiento</a:t>
            </a: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3619500" y="5300663"/>
            <a:ext cx="952500" cy="609600"/>
          </a:xfrm>
          <a:prstGeom prst="rect">
            <a:avLst/>
          </a:prstGeom>
          <a:solidFill>
            <a:srgbClr val="92D050"/>
          </a:solidFill>
          <a:ln w="28575">
            <a:solidFill>
              <a:srgbClr val="49C349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Tipo 7 </a:t>
            </a:r>
          </a:p>
          <a:p>
            <a:pPr eaLnBrk="1" hangingPunct="1"/>
            <a:r>
              <a:rPr lang="es-ES_tradnl" sz="1600" b="1" dirty="0"/>
              <a:t>Diarrea</a:t>
            </a:r>
          </a:p>
        </p:txBody>
      </p:sp>
      <p:sp>
        <p:nvSpPr>
          <p:cNvPr id="196633" name="Text Box 25"/>
          <p:cNvSpPr txBox="1">
            <a:spLocks noChangeArrowheads="1"/>
          </p:cNvSpPr>
          <p:nvPr/>
        </p:nvSpPr>
        <p:spPr bwMode="auto">
          <a:xfrm>
            <a:off x="5702226" y="4854103"/>
            <a:ext cx="1958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>
                <a:solidFill>
                  <a:srgbClr val="CC0000"/>
                </a:solidFill>
              </a:rPr>
              <a:t>*</a:t>
            </a:r>
            <a:r>
              <a:rPr lang="es-ES_tradnl" sz="2800"/>
              <a:t>¿Por qué?</a:t>
            </a:r>
          </a:p>
        </p:txBody>
      </p:sp>
      <p:sp>
        <p:nvSpPr>
          <p:cNvPr id="196635" name="Text Box 27"/>
          <p:cNvSpPr txBox="1">
            <a:spLocks noChangeArrowheads="1"/>
          </p:cNvSpPr>
          <p:nvPr/>
        </p:nvSpPr>
        <p:spPr bwMode="auto">
          <a:xfrm>
            <a:off x="7189788" y="549275"/>
            <a:ext cx="1371600" cy="395288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24" grpId="0" animBg="1"/>
      <p:bldP spid="196621" grpId="0" animBg="1"/>
      <p:bldP spid="196622" grpId="0" animBg="1"/>
      <p:bldP spid="196623" grpId="0" animBg="1"/>
      <p:bldP spid="196615" grpId="0" animBg="1"/>
      <p:bldP spid="196613" grpId="0" animBg="1"/>
      <p:bldP spid="196616" grpId="0" animBg="1"/>
      <p:bldP spid="19663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43" name="Text Box 11"/>
          <p:cNvSpPr txBox="1">
            <a:spLocks noChangeArrowheads="1"/>
          </p:cNvSpPr>
          <p:nvPr/>
        </p:nvSpPr>
        <p:spPr bwMode="auto">
          <a:xfrm>
            <a:off x="900113" y="1772816"/>
            <a:ext cx="1223962" cy="461665"/>
          </a:xfrm>
          <a:prstGeom prst="rect">
            <a:avLst/>
          </a:prstGeom>
          <a:solidFill>
            <a:srgbClr val="FFC215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54381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COLOR</a:t>
            </a:r>
          </a:p>
        </p:txBody>
      </p:sp>
      <p:sp>
        <p:nvSpPr>
          <p:cNvPr id="67587" name="Rectangle 13"/>
          <p:cNvSpPr>
            <a:spLocks noChangeArrowheads="1"/>
          </p:cNvSpPr>
          <p:nvPr/>
        </p:nvSpPr>
        <p:spPr bwMode="auto">
          <a:xfrm>
            <a:off x="5724525" y="4435475"/>
            <a:ext cx="12239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539750" y="692150"/>
            <a:ext cx="506413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7648" name="Text Box 16"/>
          <p:cNvSpPr txBox="1">
            <a:spLocks noChangeArrowheads="1"/>
          </p:cNvSpPr>
          <p:nvPr/>
        </p:nvSpPr>
        <p:spPr bwMode="auto">
          <a:xfrm>
            <a:off x="3339620" y="3716338"/>
            <a:ext cx="482696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/>
              <a:t>¿A qué se debe el 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</a:t>
            </a:r>
            <a:r>
              <a:rPr lang="es-ES_tradnl" sz="1800" dirty="0"/>
              <a:t> heces del lactante?</a:t>
            </a:r>
          </a:p>
        </p:txBody>
      </p:sp>
      <p:sp>
        <p:nvSpPr>
          <p:cNvPr id="197649" name="Text Box 17"/>
          <p:cNvSpPr txBox="1">
            <a:spLocks noChangeArrowheads="1"/>
          </p:cNvSpPr>
          <p:nvPr/>
        </p:nvSpPr>
        <p:spPr bwMode="auto">
          <a:xfrm>
            <a:off x="3348038" y="4221163"/>
            <a:ext cx="4062412" cy="1006475"/>
          </a:xfrm>
          <a:prstGeom prst="rect">
            <a:avLst/>
          </a:prstGeom>
          <a:noFill/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Amarillo verdosa por presencia de </a:t>
            </a: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BILIS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Toma color marrón (bacterias) cuando 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aparece </a:t>
            </a: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BILIRRUBINA 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con el tiempo</a:t>
            </a:r>
          </a:p>
        </p:txBody>
      </p:sp>
      <p:pic>
        <p:nvPicPr>
          <p:cNvPr id="197651" name="Picture 19" descr="Mecon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347913"/>
            <a:ext cx="22113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652" name="Text Box 20"/>
          <p:cNvSpPr txBox="1">
            <a:spLocks noChangeArrowheads="1"/>
          </p:cNvSpPr>
          <p:nvPr/>
        </p:nvSpPr>
        <p:spPr bwMode="auto">
          <a:xfrm>
            <a:off x="3348038" y="2357438"/>
            <a:ext cx="2644775" cy="1098550"/>
          </a:xfrm>
          <a:prstGeom prst="rect">
            <a:avLst/>
          </a:prstGeom>
          <a:noFill/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 dirty="0"/>
              <a:t>Meconio</a:t>
            </a:r>
            <a:r>
              <a:rPr lang="es-ES_tradnl" sz="1400" b="1" dirty="0"/>
              <a:t> </a:t>
            </a:r>
          </a:p>
          <a:p>
            <a:pPr algn="l" eaLnBrk="1" hangingPunct="1"/>
            <a:r>
              <a:rPr lang="es-ES_tradnl" sz="1600" dirty="0"/>
              <a:t>Restos de c. epiteliales, </a:t>
            </a:r>
          </a:p>
          <a:p>
            <a:pPr algn="l" eaLnBrk="1" hangingPunct="1"/>
            <a:r>
              <a:rPr lang="es-ES_tradnl" sz="1600" dirty="0"/>
              <a:t>bilis, </a:t>
            </a:r>
            <a:r>
              <a:rPr lang="es-ES_tradnl" sz="1600" dirty="0" err="1"/>
              <a:t>liq</a:t>
            </a:r>
            <a:r>
              <a:rPr lang="es-ES_tradnl" sz="1600" dirty="0"/>
              <a:t>. amniótico, moco. </a:t>
            </a:r>
          </a:p>
          <a:p>
            <a:pPr algn="l" eaLnBrk="1" hangingPunct="1"/>
            <a:r>
              <a:rPr lang="es-ES_tradnl" sz="1600" dirty="0"/>
              <a:t>Es estéril, </a:t>
            </a:r>
            <a:r>
              <a:rPr lang="es-ES_tradnl" sz="1600" u="sng" dirty="0"/>
              <a:t>sin</a:t>
            </a:r>
            <a:r>
              <a:rPr lang="es-ES_tradnl" sz="1600" dirty="0"/>
              <a:t> olor</a:t>
            </a:r>
          </a:p>
        </p:txBody>
      </p:sp>
      <p:sp>
        <p:nvSpPr>
          <p:cNvPr id="197653" name="Text Box 21"/>
          <p:cNvSpPr txBox="1">
            <a:spLocks noChangeArrowheads="1"/>
          </p:cNvSpPr>
          <p:nvPr/>
        </p:nvSpPr>
        <p:spPr bwMode="auto">
          <a:xfrm>
            <a:off x="3385579" y="1868488"/>
            <a:ext cx="156004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Heces en RN</a:t>
            </a:r>
          </a:p>
        </p:txBody>
      </p:sp>
      <p:sp>
        <p:nvSpPr>
          <p:cNvPr id="197655" name="Text Box 23"/>
          <p:cNvSpPr txBox="1">
            <a:spLocks noChangeArrowheads="1"/>
          </p:cNvSpPr>
          <p:nvPr/>
        </p:nvSpPr>
        <p:spPr bwMode="auto">
          <a:xfrm>
            <a:off x="718978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67595" name="Text Box 24"/>
          <p:cNvSpPr txBox="1">
            <a:spLocks noChangeArrowheads="1"/>
          </p:cNvSpPr>
          <p:nvPr/>
        </p:nvSpPr>
        <p:spPr bwMode="auto">
          <a:xfrm>
            <a:off x="6732588" y="1052513"/>
            <a:ext cx="18478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Características</a:t>
            </a:r>
          </a:p>
        </p:txBody>
      </p:sp>
      <p:sp>
        <p:nvSpPr>
          <p:cNvPr id="197658" name="Text Box 26"/>
          <p:cNvSpPr txBox="1">
            <a:spLocks noChangeArrowheads="1"/>
          </p:cNvSpPr>
          <p:nvPr/>
        </p:nvSpPr>
        <p:spPr bwMode="auto">
          <a:xfrm>
            <a:off x="6205538" y="2613025"/>
            <a:ext cx="1460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 no </a:t>
            </a:r>
          </a:p>
          <a:p>
            <a:pPr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tiene olor?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97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8" grpId="0" animBg="1"/>
      <p:bldP spid="197649" grpId="0" animBg="1"/>
      <p:bldP spid="197652" grpId="0" animBg="1"/>
      <p:bldP spid="197658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6588125" y="4797425"/>
            <a:ext cx="892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Uff!</a:t>
            </a:r>
          </a:p>
        </p:txBody>
      </p:sp>
      <p:sp>
        <p:nvSpPr>
          <p:cNvPr id="145425" name="Text Box 17"/>
          <p:cNvSpPr txBox="1">
            <a:spLocks noChangeArrowheads="1"/>
          </p:cNvSpPr>
          <p:nvPr/>
        </p:nvSpPr>
        <p:spPr bwMode="auto">
          <a:xfrm>
            <a:off x="1116013" y="1557338"/>
            <a:ext cx="1439862" cy="485775"/>
          </a:xfrm>
          <a:prstGeom prst="rect">
            <a:avLst/>
          </a:prstGeom>
          <a:solidFill>
            <a:srgbClr val="FFC215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54381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COLOR</a:t>
            </a:r>
          </a:p>
        </p:txBody>
      </p:sp>
      <p:sp>
        <p:nvSpPr>
          <p:cNvPr id="145426" name="Text Box 18"/>
          <p:cNvSpPr txBox="1">
            <a:spLocks noChangeArrowheads="1"/>
          </p:cNvSpPr>
          <p:nvPr/>
        </p:nvSpPr>
        <p:spPr bwMode="auto">
          <a:xfrm>
            <a:off x="1116013" y="3716338"/>
            <a:ext cx="1062037" cy="485775"/>
          </a:xfrm>
          <a:prstGeom prst="rect">
            <a:avLst/>
          </a:prstGeom>
          <a:solidFill>
            <a:srgbClr val="FFC197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OLOR</a:t>
            </a:r>
          </a:p>
        </p:txBody>
      </p:sp>
      <p:sp>
        <p:nvSpPr>
          <p:cNvPr id="68613" name="Rectangle 19"/>
          <p:cNvSpPr>
            <a:spLocks noChangeArrowheads="1"/>
          </p:cNvSpPr>
          <p:nvPr/>
        </p:nvSpPr>
        <p:spPr bwMode="auto">
          <a:xfrm>
            <a:off x="4356100" y="4868863"/>
            <a:ext cx="14398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28" name="Text Box 20"/>
          <p:cNvSpPr txBox="1">
            <a:spLocks noChangeArrowheads="1"/>
          </p:cNvSpPr>
          <p:nvPr/>
        </p:nvSpPr>
        <p:spPr bwMode="auto">
          <a:xfrm>
            <a:off x="379413" y="620713"/>
            <a:ext cx="828675" cy="823912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5434" name="Text Box 26"/>
          <p:cNvSpPr txBox="1">
            <a:spLocks noChangeArrowheads="1"/>
          </p:cNvSpPr>
          <p:nvPr/>
        </p:nvSpPr>
        <p:spPr bwMode="auto">
          <a:xfrm>
            <a:off x="7189788" y="549275"/>
            <a:ext cx="1371600" cy="395288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68616" name="Text Box 27"/>
          <p:cNvSpPr txBox="1">
            <a:spLocks noChangeArrowheads="1"/>
          </p:cNvSpPr>
          <p:nvPr/>
        </p:nvSpPr>
        <p:spPr bwMode="auto">
          <a:xfrm>
            <a:off x="6732588" y="1052513"/>
            <a:ext cx="18478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Características</a:t>
            </a:r>
          </a:p>
        </p:txBody>
      </p:sp>
      <p:sp>
        <p:nvSpPr>
          <p:cNvPr id="145414" name="Oval 6"/>
          <p:cNvSpPr>
            <a:spLocks noChangeArrowheads="1"/>
          </p:cNvSpPr>
          <p:nvPr/>
        </p:nvSpPr>
        <p:spPr bwMode="auto">
          <a:xfrm>
            <a:off x="6083300" y="2205038"/>
            <a:ext cx="1800225" cy="1728787"/>
          </a:xfrm>
          <a:prstGeom prst="ellipse">
            <a:avLst/>
          </a:prstGeom>
          <a:noFill/>
          <a:ln w="28575">
            <a:solidFill>
              <a:srgbClr val="8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37" name="Text Box 29"/>
          <p:cNvSpPr txBox="1">
            <a:spLocks noChangeArrowheads="1"/>
          </p:cNvSpPr>
          <p:nvPr/>
        </p:nvSpPr>
        <p:spPr bwMode="auto">
          <a:xfrm>
            <a:off x="1022350" y="2252663"/>
            <a:ext cx="1787525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>
                <a:solidFill>
                  <a:srgbClr val="006600"/>
                </a:solidFill>
              </a:rPr>
              <a:t>BILIRRUBINA</a:t>
            </a:r>
          </a:p>
          <a:p>
            <a:pPr eaLnBrk="1" hangingPunct="1"/>
            <a:r>
              <a:rPr lang="es-ES" sz="1600" b="1"/>
              <a:t>en intestino</a:t>
            </a:r>
          </a:p>
        </p:txBody>
      </p:sp>
      <p:sp>
        <p:nvSpPr>
          <p:cNvPr id="145438" name="Text Box 30"/>
          <p:cNvSpPr txBox="1">
            <a:spLocks noChangeArrowheads="1"/>
          </p:cNvSpPr>
          <p:nvPr/>
        </p:nvSpPr>
        <p:spPr bwMode="auto">
          <a:xfrm>
            <a:off x="2684463" y="2659063"/>
            <a:ext cx="1127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/>
              <a:t>Reducción</a:t>
            </a:r>
          </a:p>
        </p:txBody>
      </p:sp>
      <p:sp>
        <p:nvSpPr>
          <p:cNvPr id="145439" name="Text Box 31"/>
          <p:cNvSpPr txBox="1">
            <a:spLocks noChangeArrowheads="1"/>
          </p:cNvSpPr>
          <p:nvPr/>
        </p:nvSpPr>
        <p:spPr bwMode="auto">
          <a:xfrm>
            <a:off x="2689225" y="2203450"/>
            <a:ext cx="1106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</a:p>
        </p:txBody>
      </p:sp>
      <p:sp>
        <p:nvSpPr>
          <p:cNvPr id="145440" name="Text Box 32"/>
          <p:cNvSpPr txBox="1">
            <a:spLocks noChangeArrowheads="1"/>
          </p:cNvSpPr>
          <p:nvPr/>
        </p:nvSpPr>
        <p:spPr bwMode="auto">
          <a:xfrm>
            <a:off x="3659188" y="2420938"/>
            <a:ext cx="1708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BILINÓGENOS</a:t>
            </a:r>
          </a:p>
        </p:txBody>
      </p:sp>
      <p:sp>
        <p:nvSpPr>
          <p:cNvPr id="145441" name="Text Box 33"/>
          <p:cNvSpPr txBox="1">
            <a:spLocks noChangeArrowheads="1"/>
          </p:cNvSpPr>
          <p:nvPr/>
        </p:nvSpPr>
        <p:spPr bwMode="auto">
          <a:xfrm>
            <a:off x="5283200" y="2228850"/>
            <a:ext cx="1106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</a:p>
        </p:txBody>
      </p:sp>
      <p:sp>
        <p:nvSpPr>
          <p:cNvPr id="145442" name="Text Box 34"/>
          <p:cNvSpPr txBox="1">
            <a:spLocks noChangeArrowheads="1"/>
          </p:cNvSpPr>
          <p:nvPr/>
        </p:nvSpPr>
        <p:spPr bwMode="auto">
          <a:xfrm>
            <a:off x="5291138" y="2659063"/>
            <a:ext cx="1122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/>
              <a:t>Oxidación</a:t>
            </a:r>
          </a:p>
        </p:txBody>
      </p:sp>
      <p:sp>
        <p:nvSpPr>
          <p:cNvPr id="145443" name="Text Box 35"/>
          <p:cNvSpPr txBox="1">
            <a:spLocks noChangeArrowheads="1"/>
          </p:cNvSpPr>
          <p:nvPr/>
        </p:nvSpPr>
        <p:spPr bwMode="auto">
          <a:xfrm>
            <a:off x="6386513" y="2325688"/>
            <a:ext cx="1216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>
                <a:solidFill>
                  <a:srgbClr val="663300"/>
                </a:solidFill>
              </a:rPr>
              <a:t>BILINAS</a:t>
            </a:r>
          </a:p>
        </p:txBody>
      </p:sp>
      <p:sp>
        <p:nvSpPr>
          <p:cNvPr id="145445" name="Text Box 37"/>
          <p:cNvSpPr txBox="1">
            <a:spLocks noChangeArrowheads="1"/>
          </p:cNvSpPr>
          <p:nvPr/>
        </p:nvSpPr>
        <p:spPr bwMode="auto">
          <a:xfrm>
            <a:off x="6372225" y="3287713"/>
            <a:ext cx="1223963" cy="425450"/>
          </a:xfrm>
          <a:prstGeom prst="rect">
            <a:avLst/>
          </a:prstGeom>
          <a:solidFill>
            <a:srgbClr val="FFC215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>
                <a:solidFill>
                  <a:srgbClr val="54381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COLOR</a:t>
            </a:r>
          </a:p>
        </p:txBody>
      </p:sp>
      <p:sp>
        <p:nvSpPr>
          <p:cNvPr id="145446" name="Line 38"/>
          <p:cNvSpPr>
            <a:spLocks noChangeShapeType="1"/>
          </p:cNvSpPr>
          <p:nvPr/>
        </p:nvSpPr>
        <p:spPr bwMode="auto">
          <a:xfrm>
            <a:off x="2843213" y="2563813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5447" name="Line 39"/>
          <p:cNvSpPr>
            <a:spLocks noChangeShapeType="1"/>
          </p:cNvSpPr>
          <p:nvPr/>
        </p:nvSpPr>
        <p:spPr bwMode="auto">
          <a:xfrm>
            <a:off x="5291138" y="2563813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5449" name="Text Box 41"/>
          <p:cNvSpPr txBox="1">
            <a:spLocks noChangeArrowheads="1"/>
          </p:cNvSpPr>
          <p:nvPr/>
        </p:nvSpPr>
        <p:spPr bwMode="auto">
          <a:xfrm>
            <a:off x="1036638" y="4452938"/>
            <a:ext cx="18669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METABOLISMO </a:t>
            </a:r>
          </a:p>
          <a:p>
            <a:pPr eaLnBrk="1" hangingPunct="1"/>
            <a:r>
              <a:rPr lang="es-ES" sz="1600" b="1"/>
              <a:t>PROTEÍNAS</a:t>
            </a:r>
          </a:p>
        </p:txBody>
      </p:sp>
      <p:sp>
        <p:nvSpPr>
          <p:cNvPr id="145450" name="Text Box 42"/>
          <p:cNvSpPr txBox="1">
            <a:spLocks noChangeArrowheads="1"/>
          </p:cNvSpPr>
          <p:nvPr/>
        </p:nvSpPr>
        <p:spPr bwMode="auto">
          <a:xfrm>
            <a:off x="2844800" y="4308475"/>
            <a:ext cx="1198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</a:p>
        </p:txBody>
      </p:sp>
      <p:sp>
        <p:nvSpPr>
          <p:cNvPr id="145451" name="Line 43"/>
          <p:cNvSpPr>
            <a:spLocks noChangeShapeType="1"/>
          </p:cNvSpPr>
          <p:nvPr/>
        </p:nvSpPr>
        <p:spPr bwMode="auto">
          <a:xfrm>
            <a:off x="3044825" y="4692650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5452" name="Text Box 44"/>
          <p:cNvSpPr txBox="1">
            <a:spLocks noChangeArrowheads="1"/>
          </p:cNvSpPr>
          <p:nvPr/>
        </p:nvSpPr>
        <p:spPr bwMode="auto">
          <a:xfrm>
            <a:off x="3979863" y="4500563"/>
            <a:ext cx="881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GASES</a:t>
            </a:r>
          </a:p>
        </p:txBody>
      </p:sp>
      <p:sp>
        <p:nvSpPr>
          <p:cNvPr id="145453" name="Text Box 45"/>
          <p:cNvSpPr txBox="1">
            <a:spLocks noChangeArrowheads="1"/>
          </p:cNvSpPr>
          <p:nvPr/>
        </p:nvSpPr>
        <p:spPr bwMode="auto">
          <a:xfrm>
            <a:off x="3917950" y="4764088"/>
            <a:ext cx="10858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/>
              <a:t>Escatoles</a:t>
            </a:r>
          </a:p>
          <a:p>
            <a:pPr algn="l" eaLnBrk="1" hangingPunct="1"/>
            <a:r>
              <a:rPr lang="es-ES" sz="1600"/>
              <a:t>Indoles</a:t>
            </a:r>
          </a:p>
          <a:p>
            <a:pPr algn="l" eaLnBrk="1" hangingPunct="1"/>
            <a:r>
              <a:rPr lang="es-ES" sz="1600"/>
              <a:t>H</a:t>
            </a:r>
            <a:r>
              <a:rPr lang="es-ES" sz="1600" baseline="-25000"/>
              <a:t>2</a:t>
            </a:r>
            <a:r>
              <a:rPr lang="es-ES" sz="1600"/>
              <a:t>S</a:t>
            </a:r>
          </a:p>
        </p:txBody>
      </p:sp>
      <p:sp>
        <p:nvSpPr>
          <p:cNvPr id="145455" name="AutoShape 47"/>
          <p:cNvSpPr>
            <a:spLocks noChangeArrowheads="1"/>
          </p:cNvSpPr>
          <p:nvPr/>
        </p:nvSpPr>
        <p:spPr bwMode="auto">
          <a:xfrm>
            <a:off x="6875463" y="2635250"/>
            <a:ext cx="215900" cy="649288"/>
          </a:xfrm>
          <a:prstGeom prst="downArrow">
            <a:avLst>
              <a:gd name="adj1" fmla="val 50000"/>
              <a:gd name="adj2" fmla="val 75184"/>
            </a:avLst>
          </a:prstGeom>
          <a:solidFill>
            <a:srgbClr val="FFC215"/>
          </a:solidFill>
          <a:ln w="9525">
            <a:solidFill>
              <a:srgbClr val="54381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57" name="Text Box 49"/>
          <p:cNvSpPr txBox="1">
            <a:spLocks noChangeArrowheads="1"/>
          </p:cNvSpPr>
          <p:nvPr/>
        </p:nvSpPr>
        <p:spPr bwMode="auto">
          <a:xfrm>
            <a:off x="5292725" y="5237163"/>
            <a:ext cx="920750" cy="425450"/>
          </a:xfrm>
          <a:prstGeom prst="rect">
            <a:avLst/>
          </a:prstGeom>
          <a:solidFill>
            <a:srgbClr val="FFC197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OLOR</a:t>
            </a:r>
          </a:p>
        </p:txBody>
      </p:sp>
      <p:sp>
        <p:nvSpPr>
          <p:cNvPr id="145415" name="Oval 7"/>
          <p:cNvSpPr>
            <a:spLocks noChangeArrowheads="1"/>
          </p:cNvSpPr>
          <p:nvPr/>
        </p:nvSpPr>
        <p:spPr bwMode="auto">
          <a:xfrm>
            <a:off x="5076825" y="4437063"/>
            <a:ext cx="1366838" cy="146843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60" name="AutoShape 52"/>
          <p:cNvSpPr>
            <a:spLocks noChangeArrowheads="1"/>
          </p:cNvSpPr>
          <p:nvPr/>
        </p:nvSpPr>
        <p:spPr bwMode="auto">
          <a:xfrm>
            <a:off x="5651500" y="4581525"/>
            <a:ext cx="214313" cy="649288"/>
          </a:xfrm>
          <a:prstGeom prst="downArrow">
            <a:avLst>
              <a:gd name="adj1" fmla="val 50000"/>
              <a:gd name="adj2" fmla="val 75741"/>
            </a:avLst>
          </a:prstGeom>
          <a:solidFill>
            <a:srgbClr val="FFC197"/>
          </a:solidFill>
          <a:ln w="9525">
            <a:solidFill>
              <a:srgbClr val="54381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4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4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4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45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45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145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45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1" dur="20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1" dur="20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14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22" grpId="0"/>
      <p:bldP spid="145425" grpId="0" animBg="1"/>
      <p:bldP spid="145426" grpId="0" animBg="1"/>
      <p:bldP spid="145414" grpId="0" animBg="1"/>
      <p:bldP spid="145414" grpId="1" animBg="1"/>
      <p:bldP spid="145437" grpId="0"/>
      <p:bldP spid="145438" grpId="0"/>
      <p:bldP spid="145439" grpId="0"/>
      <p:bldP spid="145440" grpId="0"/>
      <p:bldP spid="145441" grpId="0"/>
      <p:bldP spid="145442" grpId="0"/>
      <p:bldP spid="145443" grpId="0"/>
      <p:bldP spid="145445" grpId="0" animBg="1"/>
      <p:bldP spid="145446" grpId="0" animBg="1"/>
      <p:bldP spid="145447" grpId="0" animBg="1"/>
      <p:bldP spid="145449" grpId="0"/>
      <p:bldP spid="145450" grpId="0"/>
      <p:bldP spid="145451" grpId="0" animBg="1"/>
      <p:bldP spid="145452" grpId="0"/>
      <p:bldP spid="145453" grpId="0"/>
      <p:bldP spid="145455" grpId="0" animBg="1"/>
      <p:bldP spid="145457" grpId="0" animBg="1"/>
      <p:bldP spid="145415" grpId="0" animBg="1"/>
      <p:bldP spid="145415" grpId="1" animBg="1"/>
      <p:bldP spid="1454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827088" y="1867793"/>
            <a:ext cx="2735262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COLON</a:t>
            </a:r>
          </a:p>
          <a:p>
            <a:pPr>
              <a:buFontTx/>
              <a:buAutoNum type="romanUcPeriod"/>
              <a:defRPr/>
            </a:pPr>
            <a:endParaRPr lang="es-ES" sz="18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ABSORCIÓN    </a:t>
            </a:r>
          </a:p>
          <a:p>
            <a:pPr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SECRECIÓN</a:t>
            </a:r>
          </a:p>
          <a:p>
            <a:pPr>
              <a:defRPr/>
            </a:pPr>
            <a:endParaRPr lang="es-ES" sz="18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 MOTILIDAD</a:t>
            </a:r>
          </a:p>
          <a:p>
            <a:pPr>
              <a:buFontTx/>
              <a:buAutoNum type="romanUcPeriod"/>
              <a:defRPr/>
            </a:pPr>
            <a:endParaRPr lang="es-ES" sz="18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  HECES</a:t>
            </a:r>
          </a:p>
          <a:p>
            <a:pPr>
              <a:buFontTx/>
              <a:buAutoNum type="romanUcPeriod"/>
              <a:defRPr/>
            </a:pPr>
            <a:endParaRPr lang="es-ES" sz="18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V.    GASES   </a:t>
            </a:r>
          </a:p>
          <a:p>
            <a:pPr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INTESTINALES</a:t>
            </a:r>
          </a:p>
          <a:p>
            <a:pPr>
              <a:buFontTx/>
              <a:buAutoNum type="romanUcPeriod"/>
              <a:defRPr/>
            </a:pPr>
            <a:endParaRPr lang="es-ES" sz="18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VI.    ALTERACIONES</a:t>
            </a:r>
          </a:p>
        </p:txBody>
      </p:sp>
      <p:pic>
        <p:nvPicPr>
          <p:cNvPr id="6147" name="Picture 5" descr="gut_ti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773238"/>
            <a:ext cx="4537075" cy="39417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8" name="Oval 4"/>
          <p:cNvSpPr>
            <a:spLocks noChangeArrowheads="1"/>
          </p:cNvSpPr>
          <p:nvPr/>
        </p:nvSpPr>
        <p:spPr bwMode="auto">
          <a:xfrm>
            <a:off x="5364163" y="1557338"/>
            <a:ext cx="3240087" cy="4535487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3827463" y="5757863"/>
            <a:ext cx="4213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000" i="1"/>
              <a:t>The gut: the inner tube of life</a:t>
            </a:r>
            <a:r>
              <a:rPr lang="es-ES_tradnl" sz="1000"/>
              <a:t>. Science 307 (5717), marzo 25, 2005</a:t>
            </a: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970504" y="1003797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11 </a:t>
            </a:r>
            <a:r>
              <a:rPr lang="es-E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Colon</a:t>
            </a:r>
            <a:endParaRPr lang="es-E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6a0120a5b452fd970c01a73de5288f970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3" y="-14831"/>
            <a:ext cx="5314989" cy="687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605826" y="2644170"/>
            <a:ext cx="3215944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glow rad="127000">
              <a:srgbClr val="3399FF"/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/>
              <a:t>Microbios </a:t>
            </a:r>
          </a:p>
          <a:p>
            <a:r>
              <a:rPr lang="es-VE" sz="3200" dirty="0" smtClean="0"/>
              <a:t>en el tracto </a:t>
            </a:r>
          </a:p>
          <a:p>
            <a:r>
              <a:rPr lang="es-VE" sz="3200" dirty="0" smtClean="0"/>
              <a:t>gastrointestinal</a:t>
            </a:r>
            <a:endParaRPr lang="es-VE" sz="3200" dirty="0"/>
          </a:p>
        </p:txBody>
      </p:sp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7366548" y="458292"/>
            <a:ext cx="1371600" cy="395288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77247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603719" y="5913124"/>
            <a:ext cx="313442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/>
              <a:t>PENN </a:t>
            </a:r>
            <a:r>
              <a:rPr lang="es-VE" sz="1100" dirty="0" err="1" smtClean="0"/>
              <a:t>MEDICiNE</a:t>
            </a:r>
            <a:r>
              <a:rPr lang="es-VE" sz="1100" dirty="0" smtClean="0"/>
              <a:t> 2014 Spring 9-13 http</a:t>
            </a:r>
            <a:r>
              <a:rPr lang="es-VE" sz="1100" dirty="0"/>
              <a:t>://news.pennmedicine.org/inside/2014/07/microbiomics-the-next-big-thing.html</a:t>
            </a:r>
          </a:p>
        </p:txBody>
      </p:sp>
    </p:spTree>
    <p:extLst>
      <p:ext uri="{BB962C8B-B14F-4D97-AF65-F5344CB8AC3E}">
        <p14:creationId xmlns:p14="http://schemas.microsoft.com/office/powerpoint/2010/main" val="18885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05844" y="2349095"/>
            <a:ext cx="50582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Un </a:t>
            </a:r>
            <a:r>
              <a:rPr lang="en-US" sz="2400" b="1" dirty="0" smtClean="0">
                <a:latin typeface="Comic Sans MS" panose="030F0702030302020204" pitchFamily="66" charset="0"/>
              </a:rPr>
              <a:t>MICROBIOMA </a:t>
            </a:r>
            <a:r>
              <a:rPr lang="en-US" sz="2400" dirty="0" err="1" smtClean="0">
                <a:latin typeface="Comic Sans MS" panose="030F0702030302020204" pitchFamily="66" charset="0"/>
              </a:rPr>
              <a:t>es</a:t>
            </a:r>
            <a:r>
              <a:rPr lang="en-US" sz="2400" dirty="0" smtClean="0">
                <a:latin typeface="Comic Sans MS" panose="030F0702030302020204" pitchFamily="66" charset="0"/>
              </a:rPr>
              <a:t>  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"la </a:t>
            </a:r>
            <a:r>
              <a:rPr lang="en-US" sz="2400" dirty="0" err="1" smtClean="0">
                <a:latin typeface="Comic Sans MS" panose="030F0702030302020204" pitchFamily="66" charset="0"/>
              </a:rPr>
              <a:t>comunidad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ecológica</a:t>
            </a:r>
            <a:r>
              <a:rPr lang="en-US" sz="2400" dirty="0" smtClean="0">
                <a:latin typeface="Comic Sans MS" panose="030F0702030302020204" pitchFamily="66" charset="0"/>
              </a:rPr>
              <a:t> de </a:t>
            </a:r>
            <a:r>
              <a:rPr lang="en-US" sz="2400" dirty="0" err="1" smtClean="0">
                <a:latin typeface="Comic Sans MS" panose="030F0702030302020204" pitchFamily="66" charset="0"/>
              </a:rPr>
              <a:t>microorganismos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comensales</a:t>
            </a:r>
            <a:r>
              <a:rPr lang="en-US" sz="2400" dirty="0" smtClean="0">
                <a:latin typeface="Comic Sans MS" panose="030F0702030302020204" pitchFamily="66" charset="0"/>
              </a:rPr>
              <a:t>, </a:t>
            </a:r>
            <a:r>
              <a:rPr lang="en-US" sz="2400" dirty="0" err="1" smtClean="0">
                <a:latin typeface="Comic Sans MS" panose="030F0702030302020204" pitchFamily="66" charset="0"/>
              </a:rPr>
              <a:t>simbióticos</a:t>
            </a:r>
            <a:r>
              <a:rPr lang="en-US" sz="2400" dirty="0" smtClean="0">
                <a:latin typeface="Comic Sans MS" panose="030F0702030302020204" pitchFamily="66" charset="0"/>
              </a:rPr>
              <a:t>, y </a:t>
            </a:r>
            <a:r>
              <a:rPr lang="en-US" sz="2400" dirty="0" err="1" smtClean="0">
                <a:latin typeface="Comic Sans MS" panose="030F0702030302020204" pitchFamily="66" charset="0"/>
              </a:rPr>
              <a:t>patogénicos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literalmente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comparten</a:t>
            </a:r>
            <a:r>
              <a:rPr lang="en-US" sz="2400" dirty="0" smtClean="0">
                <a:latin typeface="Comic Sans MS" panose="030F0702030302020204" pitchFamily="66" charset="0"/>
              </a:rPr>
              <a:t> el </a:t>
            </a:r>
            <a:r>
              <a:rPr lang="en-US" sz="2400" dirty="0" err="1" smtClean="0">
                <a:latin typeface="Comic Sans MS" panose="030F0702030302020204" pitchFamily="66" charset="0"/>
              </a:rPr>
              <a:t>espacio</a:t>
            </a:r>
            <a:r>
              <a:rPr lang="en-US" sz="2400" dirty="0" smtClean="0">
                <a:latin typeface="Comic Sans MS" panose="030F0702030302020204" pitchFamily="66" charset="0"/>
              </a:rPr>
              <a:t> de </a:t>
            </a:r>
            <a:r>
              <a:rPr lang="en-US" sz="2400" dirty="0" err="1" smtClean="0">
                <a:latin typeface="Comic Sans MS" panose="030F0702030302020204" pitchFamily="66" charset="0"/>
              </a:rPr>
              <a:t>nuestro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cuerpo</a:t>
            </a:r>
            <a:r>
              <a:rPr lang="en-US" sz="2400" dirty="0" smtClean="0">
                <a:latin typeface="Comic Sans MS" panose="030F0702030302020204" pitchFamily="66" charset="0"/>
              </a:rPr>
              <a:t>"</a:t>
            </a:r>
            <a:endParaRPr lang="en-US" sz="2400" dirty="0" smtClean="0">
              <a:latin typeface="Comic Sans MS" panose="030F0702030302020204" pitchFamily="66" charset="0"/>
              <a:hlinkClick r:id="rId2" tooltip="Joshua Lederberg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3551" y="5180419"/>
            <a:ext cx="5364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800" b="1" dirty="0" smtClean="0">
                <a:latin typeface="Comic Sans MS" panose="030F0702030302020204" pitchFamily="66" charset="0"/>
              </a:rPr>
              <a:t>Joshua </a:t>
            </a:r>
            <a:r>
              <a:rPr lang="es-VE" sz="1800" b="1" dirty="0" err="1" smtClean="0">
                <a:latin typeface="Comic Sans MS" panose="030F0702030302020204" pitchFamily="66" charset="0"/>
              </a:rPr>
              <a:t>Lederberg</a:t>
            </a:r>
            <a:endParaRPr lang="es-VE" sz="18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800" b="1" dirty="0" smtClean="0">
                <a:latin typeface="Comic Sans MS" panose="030F0702030302020204" pitchFamily="66" charset="0"/>
              </a:rPr>
              <a:t>Premio Nobel Fisiología y Medicina 1958</a:t>
            </a:r>
          </a:p>
          <a:p>
            <a:pPr algn="ctr"/>
            <a:r>
              <a:rPr lang="es-VE" sz="1800" dirty="0" smtClean="0">
                <a:latin typeface="Comic Sans MS" panose="030F0702030302020204" pitchFamily="66" charset="0"/>
              </a:rPr>
              <a:t>Biología Molecular Genética </a:t>
            </a:r>
            <a:r>
              <a:rPr lang="es-VE" sz="1800" dirty="0" err="1" smtClean="0">
                <a:latin typeface="Comic Sans MS" panose="030F0702030302020204" pitchFamily="66" charset="0"/>
              </a:rPr>
              <a:t>Microbial</a:t>
            </a:r>
            <a:endParaRPr lang="es-VE" sz="1800" dirty="0">
              <a:latin typeface="Comic Sans MS" panose="030F0702030302020204" pitchFamily="66" charset="0"/>
            </a:endParaRPr>
          </a:p>
        </p:txBody>
      </p:sp>
      <p:pic>
        <p:nvPicPr>
          <p:cNvPr id="7" name="Picture 2" descr="C:\Users\ximena\Desktop\HI-RES B2201377-Tongue_bacteria,_SEM-SP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1048085"/>
            <a:ext cx="3542975" cy="26808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46384" y="1048085"/>
            <a:ext cx="3605474" cy="954107"/>
          </a:xfrm>
          <a:prstGeom prst="rect">
            <a:avLst/>
          </a:prstGeom>
          <a:solidFill>
            <a:srgbClr val="FFBDD8"/>
          </a:solidFill>
          <a:ln w="28575">
            <a:solidFill>
              <a:srgbClr val="0047D6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latin typeface="Comic Sans MS" pitchFamily="66" charset="0"/>
              </a:rPr>
              <a:t>¿Qué es el </a:t>
            </a:r>
          </a:p>
          <a:p>
            <a:pPr algn="ctr"/>
            <a:r>
              <a:rPr lang="es-VE" sz="2800" dirty="0" err="1" smtClean="0">
                <a:latin typeface="Comic Sans MS" pitchFamily="66" charset="0"/>
              </a:rPr>
              <a:t>microbioma</a:t>
            </a:r>
            <a:r>
              <a:rPr lang="es-VE" sz="2800" dirty="0" smtClean="0">
                <a:latin typeface="Comic Sans MS" pitchFamily="66" charset="0"/>
              </a:rPr>
              <a:t> humano?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60980" y="3789040"/>
            <a:ext cx="31356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000" dirty="0">
                <a:latin typeface="Times New Roman" pitchFamily="18" charset="0"/>
                <a:cs typeface="Times New Roman" pitchFamily="18" charset="0"/>
              </a:rPr>
              <a:t>http://www.nature.com/news/microbiome-sequencing-offers-hope-for-diagnostics-1.10299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319274" y="5119084"/>
            <a:ext cx="3345788" cy="92333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Descubrimiento de bacterias 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 pueden aparearse e 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intercambiar genes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2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15716" y="1066800"/>
            <a:ext cx="5112568" cy="2062103"/>
          </a:xfrm>
          <a:prstGeom prst="rect">
            <a:avLst/>
          </a:prstGeom>
          <a:solidFill>
            <a:srgbClr val="FFBDD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r>
              <a:rPr lang="es-VE" sz="2800" b="1" dirty="0" smtClean="0">
                <a:latin typeface="Comic Sans MS" panose="030F0702030302020204" pitchFamily="66" charset="0"/>
              </a:rPr>
              <a:t> </a:t>
            </a:r>
            <a:r>
              <a:rPr lang="es-VE" sz="2800" dirty="0" smtClean="0">
                <a:latin typeface="Comic Sans MS" panose="030F0702030302020204" pitchFamily="66" charset="0"/>
              </a:rPr>
              <a:t>Humano</a:t>
            </a:r>
          </a:p>
          <a:p>
            <a:endParaRPr lang="es-VE" sz="1000" dirty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Comunidad particular de </a:t>
            </a:r>
            <a:r>
              <a:rPr lang="es-VE" sz="2000" u="sng" dirty="0" smtClean="0">
                <a:latin typeface="Comic Sans MS" panose="030F0702030302020204" pitchFamily="66" charset="0"/>
              </a:rPr>
              <a:t>microbios</a:t>
            </a:r>
            <a:r>
              <a:rPr lang="es-VE" sz="2000" dirty="0" smtClean="0">
                <a:latin typeface="Comic Sans MS" panose="030F0702030302020204" pitchFamily="66" charset="0"/>
              </a:rPr>
              <a:t> que residen dentro y sobre el cuerpo humano</a:t>
            </a:r>
          </a:p>
          <a:p>
            <a:r>
              <a:rPr lang="es-VE" sz="2000" dirty="0">
                <a:latin typeface="Comic Sans MS" panose="030F0702030302020204" pitchFamily="66" charset="0"/>
              </a:rPr>
              <a:t>q</a:t>
            </a:r>
            <a:r>
              <a:rPr lang="es-VE" sz="2000" dirty="0" smtClean="0">
                <a:latin typeface="Comic Sans MS" panose="030F0702030302020204" pitchFamily="66" charset="0"/>
              </a:rPr>
              <a:t>ue incluye: bacterias, </a:t>
            </a:r>
            <a:r>
              <a:rPr lang="es-VE" sz="2000" dirty="0" err="1" smtClean="0">
                <a:latin typeface="Comic Sans MS" panose="030F0702030302020204" pitchFamily="66" charset="0"/>
              </a:rPr>
              <a:t>archaeas</a:t>
            </a:r>
            <a:r>
              <a:rPr lang="es-VE" sz="2000" dirty="0" smtClean="0">
                <a:latin typeface="Comic Sans MS" panose="030F0702030302020204" pitchFamily="66" charset="0"/>
              </a:rPr>
              <a:t>, virus y </a:t>
            </a:r>
            <a:r>
              <a:rPr lang="es-VE" sz="2000" dirty="0" err="1" smtClean="0">
                <a:latin typeface="Comic Sans MS" panose="030F0702030302020204" pitchFamily="66" charset="0"/>
              </a:rPr>
              <a:t>microeucariotas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84884" y="3445679"/>
            <a:ext cx="5112568" cy="1446550"/>
          </a:xfrm>
          <a:prstGeom prst="rect">
            <a:avLst/>
          </a:prstGeom>
          <a:solidFill>
            <a:srgbClr val="FFBDD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Microbioma</a:t>
            </a: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800" dirty="0" smtClean="0">
                <a:latin typeface="Comic Sans MS" panose="030F0702030302020204" pitchFamily="66" charset="0"/>
              </a:rPr>
              <a:t>Humano</a:t>
            </a:r>
          </a:p>
          <a:p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Los </a:t>
            </a:r>
            <a:r>
              <a:rPr lang="es-VE" sz="2000" u="sng" dirty="0" smtClean="0">
                <a:latin typeface="Comic Sans MS" panose="030F0702030302020204" pitchFamily="66" charset="0"/>
              </a:rPr>
              <a:t>genes</a:t>
            </a:r>
            <a:r>
              <a:rPr lang="es-VE" sz="2000" dirty="0" smtClean="0">
                <a:latin typeface="Comic Sans MS" panose="030F0702030302020204" pitchFamily="66" charset="0"/>
              </a:rPr>
              <a:t> que contienen el </a:t>
            </a:r>
            <a:r>
              <a:rPr lang="es-VE" sz="2000" dirty="0" err="1" smtClean="0">
                <a:latin typeface="Comic Sans MS" panose="030F0702030302020204" pitchFamily="66" charset="0"/>
              </a:rPr>
              <a:t>microbiota</a:t>
            </a:r>
            <a:r>
              <a:rPr lang="es-VE" sz="2000" dirty="0" smtClean="0">
                <a:latin typeface="Comic Sans MS" panose="030F0702030302020204" pitchFamily="66" charset="0"/>
              </a:rPr>
              <a:t> humano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306661" y="5040209"/>
            <a:ext cx="3821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s-VE" sz="1400" i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exploring</a:t>
            </a:r>
            <a:r>
              <a:rPr lang="es-VE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s-VE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microbioma</a:t>
            </a:r>
            <a:endParaRPr lang="es-VE" sz="1400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s-VE" sz="1400" dirty="0" err="1" smtClean="0">
                <a:latin typeface="Times New Roman" pitchFamily="18" charset="0"/>
                <a:cs typeface="Times New Roman" pitchFamily="18" charset="0"/>
              </a:rPr>
              <a:t>University</a:t>
            </a:r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 of Colorado en Boulder. </a:t>
            </a:r>
            <a:r>
              <a:rPr lang="es-VE" sz="1400" dirty="0" err="1" smtClean="0">
                <a:latin typeface="Times New Roman" pitchFamily="18" charset="0"/>
                <a:cs typeface="Times New Roman" pitchFamily="18" charset="0"/>
              </a:rPr>
              <a:t>Coursera</a:t>
            </a:r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es-VE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40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89327" y="2186257"/>
            <a:ext cx="6218365" cy="4370427"/>
          </a:xfrm>
          <a:prstGeom prst="rect">
            <a:avLst/>
          </a:prstGeom>
          <a:solidFill>
            <a:srgbClr val="FFBD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900" dirty="0" smtClean="0">
              <a:latin typeface="Comic Sans MS" panose="030F0702030302020204" pitchFamily="66" charset="0"/>
            </a:endParaRPr>
          </a:p>
          <a:p>
            <a:r>
              <a:rPr lang="en-US" sz="2400" b="1" dirty="0">
                <a:latin typeface="Comic Sans MS" panose="030F0702030302020204" pitchFamily="66" charset="0"/>
              </a:rPr>
              <a:t>Microbiota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para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describir</a:t>
            </a:r>
            <a:r>
              <a:rPr lang="en-US" sz="2400" dirty="0">
                <a:latin typeface="Comic Sans MS" panose="030F0702030302020204" pitchFamily="66" charset="0"/>
              </a:rPr>
              <a:t> los </a:t>
            </a:r>
            <a:r>
              <a:rPr lang="en-US" sz="2400" b="1" dirty="0" err="1">
                <a:latin typeface="Comic Sans MS" panose="030F0702030302020204" pitchFamily="66" charset="0"/>
              </a:rPr>
              <a:t>microorganismos</a:t>
            </a:r>
            <a:r>
              <a:rPr lang="en-US" sz="2400" b="1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que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residen</a:t>
            </a:r>
            <a:r>
              <a:rPr lang="en-US" sz="2400" dirty="0">
                <a:latin typeface="Comic Sans MS" panose="030F0702030302020204" pitchFamily="66" charset="0"/>
              </a:rPr>
              <a:t> en un </a:t>
            </a:r>
          </a:p>
          <a:p>
            <a:r>
              <a:rPr lang="en-US" sz="2400" dirty="0" err="1">
                <a:latin typeface="Comic Sans MS" panose="030F0702030302020204" pitchFamily="66" charset="0"/>
              </a:rPr>
              <a:t>nicho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ambiental</a:t>
            </a:r>
            <a:endParaRPr lang="en-US" sz="2400" dirty="0">
              <a:latin typeface="Comic Sans MS" panose="030F0702030302020204" pitchFamily="66" charset="0"/>
            </a:endParaRPr>
          </a:p>
          <a:p>
            <a:endParaRPr lang="en-US" sz="1000" b="1" dirty="0">
              <a:latin typeface="Comic Sans MS" panose="030F0702030302020204" pitchFamily="66" charset="0"/>
            </a:endParaRPr>
          </a:p>
          <a:p>
            <a:r>
              <a:rPr lang="en-US" sz="2400" b="1" dirty="0" err="1" smtClean="0">
                <a:latin typeface="Comic Sans MS" panose="030F0702030302020204" pitchFamily="66" charset="0"/>
              </a:rPr>
              <a:t>Microbioma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para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describir</a:t>
            </a:r>
            <a:r>
              <a:rPr lang="en-US" sz="2400" dirty="0" smtClean="0">
                <a:latin typeface="Comic Sans MS" panose="030F0702030302020204" pitchFamily="66" charset="0"/>
              </a:rPr>
              <a:t> los </a:t>
            </a:r>
            <a:r>
              <a:rPr lang="en-US" sz="2400" b="1" dirty="0" err="1" smtClean="0">
                <a:latin typeface="Comic Sans MS" panose="030F0702030302020204" pitchFamily="66" charset="0"/>
              </a:rPr>
              <a:t>genomas</a:t>
            </a:r>
            <a:r>
              <a:rPr lang="en-US" sz="2400" b="1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colectivos</a:t>
            </a:r>
            <a:r>
              <a:rPr lang="en-US" sz="2400" dirty="0" smtClean="0">
                <a:latin typeface="Comic Sans MS" panose="030F0702030302020204" pitchFamily="66" charset="0"/>
              </a:rPr>
              <a:t> de </a:t>
            </a:r>
            <a:r>
              <a:rPr lang="en-US" sz="2400" dirty="0" err="1" smtClean="0">
                <a:latin typeface="Comic Sans MS" panose="030F0702030302020204" pitchFamily="66" charset="0"/>
              </a:rPr>
              <a:t>microorganismos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2400" dirty="0" err="1" smtClean="0">
                <a:latin typeface="Comic Sans MS" panose="030F0702030302020204" pitchFamily="66" charset="0"/>
              </a:rPr>
              <a:t>residen</a:t>
            </a:r>
            <a:r>
              <a:rPr lang="en-US" sz="2400" dirty="0" smtClean="0">
                <a:latin typeface="Comic Sans MS" panose="030F0702030302020204" pitchFamily="66" charset="0"/>
              </a:rPr>
              <a:t> en un </a:t>
            </a:r>
            <a:r>
              <a:rPr lang="en-US" sz="2400" dirty="0" err="1" smtClean="0">
                <a:latin typeface="Comic Sans MS" panose="030F0702030302020204" pitchFamily="66" charset="0"/>
              </a:rPr>
              <a:t>nicho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ambiental</a:t>
            </a:r>
            <a:r>
              <a:rPr lang="en-US" sz="24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2400" b="1" dirty="0" err="1" smtClean="0">
                <a:latin typeface="Comic Sans MS" panose="030F0702030302020204" pitchFamily="66" charset="0"/>
              </a:rPr>
              <a:t>Metagenoma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para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describir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colección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de genes </a:t>
            </a:r>
            <a:r>
              <a:rPr lang="en-US" sz="2400" dirty="0" err="1" smtClean="0">
                <a:latin typeface="Comic Sans MS" panose="030F0702030302020204" pitchFamily="66" charset="0"/>
              </a:rPr>
              <a:t>microbianos</a:t>
            </a:r>
            <a:r>
              <a:rPr lang="en-US" sz="2400" dirty="0" smtClean="0">
                <a:latin typeface="Comic Sans MS" panose="030F0702030302020204" pitchFamily="66" charset="0"/>
              </a:rPr>
              <a:t> en un </a:t>
            </a:r>
            <a:r>
              <a:rPr lang="en-US" sz="2400" dirty="0" err="1" smtClean="0">
                <a:latin typeface="Comic Sans MS" panose="030F0702030302020204" pitchFamily="66" charset="0"/>
              </a:rPr>
              <a:t>ambiente</a:t>
            </a:r>
            <a:r>
              <a:rPr lang="en-US" sz="2400" dirty="0" smtClean="0">
                <a:latin typeface="Comic Sans MS" panose="030F0702030302020204" pitchFamily="66" charset="0"/>
              </a:rPr>
              <a:t> particular </a:t>
            </a:r>
            <a:r>
              <a:rPr lang="en-US" sz="2400" dirty="0" err="1" smtClean="0"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pueden</a:t>
            </a:r>
            <a:r>
              <a:rPr lang="en-US" sz="2400" dirty="0" smtClean="0">
                <a:latin typeface="Comic Sans MS" panose="030F0702030302020204" pitchFamily="66" charset="0"/>
              </a:rPr>
              <a:t> o no </a:t>
            </a:r>
            <a:r>
              <a:rPr lang="en-US" sz="2400" dirty="0" err="1" smtClean="0">
                <a:latin typeface="Comic Sans MS" panose="030F0702030302020204" pitchFamily="66" charset="0"/>
              </a:rPr>
              <a:t>estar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2400" dirty="0" err="1" smtClean="0">
                <a:latin typeface="Comic Sans MS" panose="030F0702030302020204" pitchFamily="66" charset="0"/>
              </a:rPr>
              <a:t>asociados</a:t>
            </a:r>
            <a:r>
              <a:rPr lang="en-US" sz="2400" dirty="0" smtClean="0">
                <a:latin typeface="Comic Sans MS" panose="030F0702030302020204" pitchFamily="66" charset="0"/>
              </a:rPr>
              <a:t> a un </a:t>
            </a:r>
            <a:r>
              <a:rPr lang="en-US" sz="2400" dirty="0" err="1" smtClean="0">
                <a:latin typeface="Comic Sans MS" panose="030F0702030302020204" pitchFamily="66" charset="0"/>
              </a:rPr>
              <a:t>huésped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71236" y="6606217"/>
            <a:ext cx="2372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2015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489327" y="838200"/>
            <a:ext cx="6218365" cy="584775"/>
          </a:xfrm>
          <a:prstGeom prst="rect">
            <a:avLst/>
          </a:prstGeom>
          <a:solidFill>
            <a:srgbClr val="FFBDD8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“</a:t>
            </a:r>
            <a:r>
              <a:rPr lang="en-US" sz="3200" dirty="0" err="1" smtClean="0">
                <a:latin typeface="Comic Sans MS" panose="030F0702030302020204" pitchFamily="66" charset="0"/>
              </a:rPr>
              <a:t>Microbioma</a:t>
            </a:r>
            <a:r>
              <a:rPr lang="en-US" sz="3200" dirty="0" smtClean="0">
                <a:latin typeface="Comic Sans MS" panose="030F0702030302020204" pitchFamily="66" charset="0"/>
              </a:rPr>
              <a:t>” </a:t>
            </a:r>
            <a:r>
              <a:rPr lang="en-US" sz="3200" dirty="0" err="1" smtClean="0">
                <a:latin typeface="Comic Sans MS" panose="030F0702030302020204" pitchFamily="66" charset="0"/>
              </a:rPr>
              <a:t>vs</a:t>
            </a:r>
            <a:r>
              <a:rPr lang="en-US" sz="3200" dirty="0" smtClean="0">
                <a:latin typeface="Comic Sans MS" panose="030F0702030302020204" pitchFamily="66" charset="0"/>
              </a:rPr>
              <a:t> “</a:t>
            </a:r>
            <a:r>
              <a:rPr lang="en-US" sz="3200" dirty="0" err="1" smtClean="0">
                <a:latin typeface="Comic Sans MS" panose="030F0702030302020204" pitchFamily="66" charset="0"/>
              </a:rPr>
              <a:t>Microbiota</a:t>
            </a:r>
            <a:r>
              <a:rPr lang="en-US" sz="3200" dirty="0" smtClean="0">
                <a:latin typeface="Comic Sans MS" panose="030F0702030302020204" pitchFamily="66" charset="0"/>
              </a:rPr>
              <a:t>”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979712" y="1446621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err="1">
                <a:solidFill>
                  <a:srgbClr val="000000"/>
                </a:solidFill>
              </a:rPr>
              <a:t>Términos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muy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usados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como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sinónimos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pPr lvl="0"/>
            <a:r>
              <a:rPr lang="en-US" dirty="0">
                <a:solidFill>
                  <a:srgbClr val="000000"/>
                </a:solidFill>
              </a:rPr>
              <a:t>Sin embargo, se </a:t>
            </a:r>
            <a:r>
              <a:rPr lang="en-US" dirty="0" err="1">
                <a:solidFill>
                  <a:srgbClr val="000000"/>
                </a:solidFill>
              </a:rPr>
              <a:t>hace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diferencia</a:t>
            </a:r>
            <a:r>
              <a:rPr lang="en-US" dirty="0">
                <a:solidFill>
                  <a:srgbClr val="00000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9256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89332" y="1340768"/>
            <a:ext cx="5112568" cy="2769989"/>
          </a:xfrm>
          <a:prstGeom prst="rect">
            <a:avLst/>
          </a:prstGeom>
          <a:solidFill>
            <a:srgbClr val="FFC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Microbioma</a:t>
            </a:r>
            <a:r>
              <a:rPr lang="es-VE" sz="2800" b="1" dirty="0" smtClean="0">
                <a:latin typeface="Comic Sans MS" panose="030F0702030302020204" pitchFamily="66" charset="0"/>
              </a:rPr>
              <a:t> Humano Definición ecológica</a:t>
            </a:r>
          </a:p>
          <a:p>
            <a:endParaRPr lang="es-VE" sz="1000" dirty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El ecosistema compuesto de microorganismos dentro y sobre el cuerpo humano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La colección de microbios que vive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en el </a:t>
            </a:r>
            <a:r>
              <a:rPr lang="es-VE" sz="2000" i="1" dirty="0" err="1" smtClean="0">
                <a:latin typeface="Comic Sans MS" panose="030F0702030302020204" pitchFamily="66" charset="0"/>
              </a:rPr>
              <a:t>habitat</a:t>
            </a:r>
            <a:r>
              <a:rPr lang="es-VE" sz="2000" dirty="0" smtClean="0">
                <a:latin typeface="Comic Sans MS" panose="030F0702030302020204" pitchFamily="66" charset="0"/>
              </a:rPr>
              <a:t> humano.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442086" y="4110757"/>
            <a:ext cx="2843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FAQ</a:t>
            </a:r>
          </a:p>
          <a:p>
            <a:pPr algn="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American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Academy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Microbiology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2013</a:t>
            </a:r>
            <a:endParaRPr lang="es-VE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228184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691680" y="4869160"/>
            <a:ext cx="5737468" cy="1200329"/>
          </a:xfrm>
          <a:prstGeom prst="rect">
            <a:avLst/>
          </a:prstGeom>
          <a:solidFill>
            <a:srgbClr val="FFBDD8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err="1" smtClean="0">
                <a:latin typeface="Comic Sans MS" pitchFamily="66" charset="0"/>
              </a:rPr>
              <a:t>Microbioma</a:t>
            </a:r>
            <a:r>
              <a:rPr lang="es-VE" sz="2400" dirty="0" smtClean="0">
                <a:latin typeface="Comic Sans MS" pitchFamily="66" charset="0"/>
              </a:rPr>
              <a:t> Humano como un nuevo </a:t>
            </a: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SUPERÓRGANO</a:t>
            </a:r>
            <a:r>
              <a:rPr lang="es-VE" sz="24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con gran rango de actividad metabólica</a:t>
            </a:r>
            <a:endParaRPr lang="es-VE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3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ximena\Desktop\MN-Fig-11-1024x6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69" t="9485" r="33218" b="5856"/>
          <a:stretch/>
        </p:blipFill>
        <p:spPr bwMode="auto">
          <a:xfrm>
            <a:off x="1153103" y="1021378"/>
            <a:ext cx="5649947" cy="450572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85687" y="5822064"/>
            <a:ext cx="6984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/>
              <a:t>Adaptado </a:t>
            </a:r>
            <a:r>
              <a:rPr lang="es-VE" sz="1200" dirty="0" err="1" smtClean="0"/>
              <a:t>de:</a:t>
            </a:r>
            <a:r>
              <a:rPr lang="es-VE" sz="1200" i="1" dirty="0" err="1" smtClean="0"/>
              <a:t>Th</a:t>
            </a:r>
            <a:r>
              <a:rPr lang="es-VE" sz="1200" dirty="0" err="1" smtClean="0"/>
              <a:t>e</a:t>
            </a:r>
            <a:r>
              <a:rPr lang="es-VE" sz="1200" dirty="0" smtClean="0"/>
              <a:t> </a:t>
            </a:r>
            <a:r>
              <a:rPr lang="es-VE" sz="1200" i="1" dirty="0" smtClean="0"/>
              <a:t>human </a:t>
            </a:r>
            <a:r>
              <a:rPr lang="es-VE" sz="1200" i="1" dirty="0" err="1" smtClean="0"/>
              <a:t>microbiome</a:t>
            </a:r>
            <a:r>
              <a:rPr lang="es-VE" sz="1200" i="1" dirty="0" smtClean="0"/>
              <a:t> and </a:t>
            </a:r>
            <a:r>
              <a:rPr lang="es-VE" sz="1200" i="1" dirty="0" err="1" smtClean="0"/>
              <a:t>the</a:t>
            </a:r>
            <a:r>
              <a:rPr lang="es-VE" sz="1200" i="1" dirty="0" smtClean="0"/>
              <a:t> media </a:t>
            </a:r>
            <a:r>
              <a:rPr lang="es-VE" sz="1200" i="1" dirty="0" err="1" smtClean="0"/>
              <a:t>confusion</a:t>
            </a:r>
            <a:r>
              <a:rPr lang="es-VE" sz="1200" i="1" dirty="0" smtClean="0"/>
              <a:t>. </a:t>
            </a:r>
            <a:r>
              <a:rPr lang="es-VE" sz="1200" dirty="0" smtClean="0"/>
              <a:t>SITN Feb 2, 2015. http</a:t>
            </a:r>
            <a:r>
              <a:rPr lang="es-VE" sz="1200" dirty="0"/>
              <a:t>://sitn.hms.harvard.edu/flash/2015/the-human-microbiome-and-media-confusion/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285144" y="470263"/>
            <a:ext cx="3385863" cy="830997"/>
          </a:xfrm>
          <a:prstGeom prst="rect">
            <a:avLst/>
          </a:prstGeom>
          <a:solidFill>
            <a:srgbClr val="D0EAEC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/>
              <a:t>“</a:t>
            </a:r>
            <a:r>
              <a:rPr lang="es-VE" sz="2400" dirty="0" err="1" smtClean="0"/>
              <a:t>Microbiome</a:t>
            </a:r>
            <a:r>
              <a:rPr lang="es-VE" sz="2400" dirty="0" smtClean="0"/>
              <a:t>” </a:t>
            </a:r>
          </a:p>
          <a:p>
            <a:r>
              <a:rPr lang="es-VE" sz="2400" dirty="0" smtClean="0"/>
              <a:t>in artículos científicos</a:t>
            </a:r>
            <a:endParaRPr lang="es-VE" sz="2400" dirty="0"/>
          </a:p>
        </p:txBody>
      </p:sp>
      <p:sp>
        <p:nvSpPr>
          <p:cNvPr id="4" name="3 CuadroTexto"/>
          <p:cNvSpPr txBox="1"/>
          <p:nvPr/>
        </p:nvSpPr>
        <p:spPr>
          <a:xfrm rot="16200000">
            <a:off x="-179327" y="2856542"/>
            <a:ext cx="2125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 Nº de Artículos</a:t>
            </a:r>
            <a:endParaRPr lang="es-VE" dirty="0"/>
          </a:p>
        </p:txBody>
      </p:sp>
      <p:sp>
        <p:nvSpPr>
          <p:cNvPr id="5" name="4 CuadroTexto"/>
          <p:cNvSpPr txBox="1"/>
          <p:nvPr/>
        </p:nvSpPr>
        <p:spPr>
          <a:xfrm>
            <a:off x="3594797" y="5465525"/>
            <a:ext cx="766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Años</a:t>
            </a:r>
            <a:endParaRPr lang="es-VE" dirty="0"/>
          </a:p>
        </p:txBody>
      </p:sp>
      <p:sp>
        <p:nvSpPr>
          <p:cNvPr id="6" name="5 CuadroTexto"/>
          <p:cNvSpPr txBox="1"/>
          <p:nvPr/>
        </p:nvSpPr>
        <p:spPr>
          <a:xfrm>
            <a:off x="6840005" y="2582411"/>
            <a:ext cx="199766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¡¡</a:t>
            </a:r>
            <a:r>
              <a:rPr lang="es-VE" sz="1600" dirty="0" err="1" smtClean="0"/>
              <a:t>Microbiome</a:t>
            </a:r>
            <a:r>
              <a:rPr lang="es-VE" sz="1600" dirty="0" smtClean="0"/>
              <a:t>  </a:t>
            </a:r>
          </a:p>
          <a:p>
            <a:r>
              <a:rPr lang="es-VE" sz="1600" dirty="0" smtClean="0"/>
              <a:t>aparecen en </a:t>
            </a:r>
          </a:p>
          <a:p>
            <a:r>
              <a:rPr lang="es-VE" dirty="0" smtClean="0"/>
              <a:t>20719 </a:t>
            </a:r>
            <a:r>
              <a:rPr lang="es-VE" sz="1600" dirty="0" smtClean="0"/>
              <a:t>artículos!!</a:t>
            </a:r>
            <a:r>
              <a:rPr lang="es-VE" sz="1600" dirty="0"/>
              <a:t> </a:t>
            </a:r>
            <a:endParaRPr lang="es-VE" sz="1600" dirty="0" smtClean="0"/>
          </a:p>
          <a:p>
            <a:endParaRPr lang="es-VE" sz="1400" dirty="0" smtClean="0"/>
          </a:p>
          <a:p>
            <a:r>
              <a:rPr lang="es-VE" sz="1600" dirty="0"/>
              <a:t>Microbiota</a:t>
            </a:r>
          </a:p>
          <a:p>
            <a:r>
              <a:rPr lang="es-VE" sz="1600" dirty="0"/>
              <a:t>en 18174</a:t>
            </a:r>
          </a:p>
          <a:p>
            <a:endParaRPr lang="es-VE" sz="1600" dirty="0" smtClean="0"/>
          </a:p>
          <a:p>
            <a:r>
              <a:rPr lang="es-VE" sz="1600" dirty="0" err="1" smtClean="0"/>
              <a:t>Gut</a:t>
            </a:r>
            <a:r>
              <a:rPr lang="es-VE" sz="1600" dirty="0" smtClean="0"/>
              <a:t> </a:t>
            </a:r>
            <a:r>
              <a:rPr lang="es-VE" sz="1600" dirty="0" err="1" smtClean="0"/>
              <a:t>microbiome</a:t>
            </a:r>
            <a:r>
              <a:rPr lang="es-VE" sz="1600" dirty="0" smtClean="0"/>
              <a:t> </a:t>
            </a:r>
          </a:p>
          <a:p>
            <a:r>
              <a:rPr lang="es-VE" sz="1400" dirty="0" smtClean="0"/>
              <a:t>en </a:t>
            </a:r>
            <a:r>
              <a:rPr lang="es-VE" sz="1800" dirty="0" smtClean="0"/>
              <a:t>7576</a:t>
            </a:r>
            <a:r>
              <a:rPr lang="es-VE" sz="1400" dirty="0" smtClean="0"/>
              <a:t> artículos</a:t>
            </a:r>
          </a:p>
          <a:p>
            <a:endParaRPr lang="es-VE" sz="1600" dirty="0"/>
          </a:p>
          <a:p>
            <a:r>
              <a:rPr lang="es-VE" sz="1600" dirty="0" err="1" smtClean="0"/>
              <a:t>Gut</a:t>
            </a:r>
            <a:r>
              <a:rPr lang="es-VE" sz="1600" dirty="0" smtClean="0"/>
              <a:t> microbiota</a:t>
            </a:r>
          </a:p>
          <a:p>
            <a:r>
              <a:rPr lang="es-VE" sz="1600" dirty="0" smtClean="0"/>
              <a:t>6836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665672" y="1530023"/>
            <a:ext cx="2286000" cy="923330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pPr lvl="0"/>
            <a:r>
              <a:rPr lang="es-VE" sz="1800" dirty="0" err="1">
                <a:solidFill>
                  <a:srgbClr val="000000"/>
                </a:solidFill>
              </a:rPr>
              <a:t>PubMed</a:t>
            </a:r>
            <a:r>
              <a:rPr lang="es-VE" sz="1800" dirty="0">
                <a:solidFill>
                  <a:srgbClr val="000000"/>
                </a:solidFill>
              </a:rPr>
              <a:t> online</a:t>
            </a:r>
          </a:p>
          <a:p>
            <a:pPr lvl="0"/>
            <a:r>
              <a:rPr lang="es-VE" sz="1800" dirty="0" smtClean="0">
                <a:solidFill>
                  <a:srgbClr val="000000"/>
                </a:solidFill>
              </a:rPr>
              <a:t>Noviembre 28, </a:t>
            </a:r>
            <a:r>
              <a:rPr lang="es-VE" sz="1800" dirty="0">
                <a:solidFill>
                  <a:srgbClr val="000000"/>
                </a:solidFill>
              </a:rPr>
              <a:t>2015  </a:t>
            </a:r>
            <a:r>
              <a:rPr lang="es-VE" sz="1800" dirty="0" smtClean="0">
                <a:solidFill>
                  <a:srgbClr val="000000"/>
                </a:solidFill>
              </a:rPr>
              <a:t>10:42AM</a:t>
            </a:r>
            <a:endParaRPr lang="es-VE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36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3435756" y="2951946"/>
            <a:ext cx="2345514" cy="95410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*</a:t>
            </a:r>
            <a:r>
              <a:rPr lang="es-ES" sz="2800" b="1" dirty="0" smtClean="0">
                <a:latin typeface="Comic Sans MS" pitchFamily="66" charset="0"/>
              </a:rPr>
              <a:t> Contenido </a:t>
            </a:r>
          </a:p>
          <a:p>
            <a:pPr>
              <a:defRPr/>
            </a:pPr>
            <a:r>
              <a:rPr lang="es-E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*</a:t>
            </a:r>
            <a:r>
              <a:rPr lang="es-ES" sz="2800" b="1" dirty="0" smtClean="0">
                <a:latin typeface="Comic Sans MS" pitchFamily="66" charset="0"/>
              </a:rPr>
              <a:t> Funciones</a:t>
            </a:r>
          </a:p>
        </p:txBody>
      </p:sp>
      <p:pic>
        <p:nvPicPr>
          <p:cNvPr id="160775" name="Picture 7" descr="microbio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33625"/>
            <a:ext cx="26035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6" name="Picture 8" descr="f1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325688"/>
            <a:ext cx="2232025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8" name="Text Box 10"/>
          <p:cNvSpPr txBox="1">
            <a:spLocks noChangeArrowheads="1"/>
          </p:cNvSpPr>
          <p:nvPr/>
        </p:nvSpPr>
        <p:spPr bwMode="auto">
          <a:xfrm>
            <a:off x="755650" y="5084763"/>
            <a:ext cx="2003425" cy="519112"/>
          </a:xfrm>
          <a:prstGeom prst="rect">
            <a:avLst/>
          </a:prstGeom>
          <a:solidFill>
            <a:srgbClr val="FFBDD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Microbiota</a:t>
            </a:r>
            <a:endParaRPr lang="es-ES_tradnl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0779" name="Text Box 11"/>
          <p:cNvSpPr txBox="1">
            <a:spLocks noChangeArrowheads="1"/>
          </p:cNvSpPr>
          <p:nvPr/>
        </p:nvSpPr>
        <p:spPr bwMode="auto">
          <a:xfrm>
            <a:off x="6300788" y="5013325"/>
            <a:ext cx="2003425" cy="519113"/>
          </a:xfrm>
          <a:prstGeom prst="rect">
            <a:avLst/>
          </a:prstGeom>
          <a:solidFill>
            <a:srgbClr val="FFBDD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Microbiota</a:t>
            </a:r>
          </a:p>
        </p:txBody>
      </p:sp>
      <p:pic>
        <p:nvPicPr>
          <p:cNvPr id="160780" name="Picture 12" descr="e_coli-d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205288"/>
            <a:ext cx="2879725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1" name="Picture 13" descr="E_coli_O157H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60350"/>
            <a:ext cx="295275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7088832" y="490425"/>
            <a:ext cx="1481496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160784" name="Text Box 16"/>
          <p:cNvSpPr txBox="1">
            <a:spLocks noChangeArrowheads="1"/>
          </p:cNvSpPr>
          <p:nvPr/>
        </p:nvSpPr>
        <p:spPr bwMode="auto">
          <a:xfrm>
            <a:off x="6734569" y="1064849"/>
            <a:ext cx="1835759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err="1" smtClean="0"/>
              <a:t>Microbiota</a:t>
            </a:r>
            <a:r>
              <a:rPr lang="es-ES" sz="2400" dirty="0" smtClean="0"/>
              <a:t> </a:t>
            </a:r>
            <a:endParaRPr lang="es-ES" sz="2400" dirty="0"/>
          </a:p>
          <a:p>
            <a:pPr eaLnBrk="1" hangingPunct="1"/>
            <a:r>
              <a:rPr lang="es-ES" sz="2400" dirty="0" smtClean="0"/>
              <a:t>Intestinal</a:t>
            </a:r>
            <a:endParaRPr lang="es-ES" sz="2400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55649" y="1406525"/>
            <a:ext cx="2003425" cy="519112"/>
          </a:xfrm>
          <a:prstGeom prst="rect">
            <a:avLst/>
          </a:prstGeom>
          <a:solidFill>
            <a:srgbClr val="FFBDD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Microbiota</a:t>
            </a:r>
            <a:endParaRPr lang="es-ES_tradnl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6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60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3" grpId="0" animBg="1"/>
      <p:bldP spid="160778" grpId="0" animBg="1"/>
      <p:bldP spid="160779" grpId="0" animBg="1"/>
      <p:bldP spid="160784" grpId="0" animBg="1"/>
      <p:bldP spid="13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6" name="Text Box 8"/>
          <p:cNvSpPr txBox="1">
            <a:spLocks noChangeArrowheads="1"/>
          </p:cNvSpPr>
          <p:nvPr/>
        </p:nvSpPr>
        <p:spPr bwMode="auto">
          <a:xfrm>
            <a:off x="750888" y="1124744"/>
            <a:ext cx="1998662" cy="528637"/>
          </a:xfrm>
          <a:prstGeom prst="rect">
            <a:avLst/>
          </a:prstGeom>
          <a:solidFill>
            <a:srgbClr val="FFBDDE"/>
          </a:solidFill>
          <a:ln w="952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i="1">
                <a:effectLst>
                  <a:outerShdw blurRad="38100" dist="38100" dir="2700000" algn="tl">
                    <a:srgbClr val="FFFFFF"/>
                  </a:outerShdw>
                </a:effectLst>
              </a:rPr>
              <a:t>Microbiota</a:t>
            </a:r>
          </a:p>
        </p:txBody>
      </p:sp>
      <p:pic>
        <p:nvPicPr>
          <p:cNvPr id="73731" name="Picture 10" descr="e_coli-d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7"/>
            <a:ext cx="4397828" cy="34563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60" name="Rectangle 12"/>
          <p:cNvSpPr>
            <a:spLocks noChangeArrowheads="1"/>
          </p:cNvSpPr>
          <p:nvPr/>
        </p:nvSpPr>
        <p:spPr bwMode="auto">
          <a:xfrm>
            <a:off x="673100" y="1875812"/>
            <a:ext cx="3841750" cy="915988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s-VE" sz="1800" dirty="0"/>
              <a:t>Microorganismos que típicamente</a:t>
            </a:r>
          </a:p>
          <a:p>
            <a:pPr algn="l"/>
            <a:r>
              <a:rPr lang="es-VE" sz="1800" dirty="0"/>
              <a:t>habitan un órgano o parte del </a:t>
            </a:r>
          </a:p>
          <a:p>
            <a:pPr algn="l"/>
            <a:r>
              <a:rPr lang="es-VE" sz="1800" dirty="0"/>
              <a:t>cuerpo; </a:t>
            </a:r>
            <a:r>
              <a:rPr lang="es-VE" sz="1800" i="1" dirty="0" smtClean="0"/>
              <a:t>flora, </a:t>
            </a:r>
            <a:r>
              <a:rPr lang="es-VE" sz="1800" dirty="0" smtClean="0"/>
              <a:t>ahora en desuso</a:t>
            </a:r>
            <a:endParaRPr lang="es-VE" sz="1800" dirty="0"/>
          </a:p>
        </p:txBody>
      </p:sp>
      <p:sp>
        <p:nvSpPr>
          <p:cNvPr id="206861" name="Rectangle 13"/>
          <p:cNvSpPr>
            <a:spLocks noChangeArrowheads="1"/>
          </p:cNvSpPr>
          <p:nvPr/>
        </p:nvSpPr>
        <p:spPr bwMode="auto">
          <a:xfrm>
            <a:off x="702874" y="2816431"/>
            <a:ext cx="307648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s-VE" sz="1800" dirty="0" smtClean="0"/>
              <a:t>Microorganismos que </a:t>
            </a:r>
            <a:endParaRPr lang="es-VE" sz="1800" dirty="0"/>
          </a:p>
          <a:p>
            <a:pPr algn="l"/>
            <a:r>
              <a:rPr lang="es-VE" sz="1800" dirty="0"/>
              <a:t>viven dentro de una región </a:t>
            </a:r>
          </a:p>
          <a:p>
            <a:pPr algn="l"/>
            <a:r>
              <a:rPr lang="es-VE" sz="1800" dirty="0"/>
              <a:t>particular</a:t>
            </a:r>
          </a:p>
        </p:txBody>
      </p:sp>
      <p:sp>
        <p:nvSpPr>
          <p:cNvPr id="73734" name="Rectangle 16"/>
          <p:cNvSpPr>
            <a:spLocks noChangeArrowheads="1"/>
          </p:cNvSpPr>
          <p:nvPr/>
        </p:nvSpPr>
        <p:spPr bwMode="auto">
          <a:xfrm>
            <a:off x="673100" y="3736090"/>
            <a:ext cx="37544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dirty="0"/>
              <a:t>http://medical-dictionary.thefreedictionary.com/microbiota</a:t>
            </a:r>
          </a:p>
        </p:txBody>
      </p:sp>
      <p:sp>
        <p:nvSpPr>
          <p:cNvPr id="206866" name="Text Box 18"/>
          <p:cNvSpPr txBox="1">
            <a:spLocks noChangeArrowheads="1"/>
          </p:cNvSpPr>
          <p:nvPr/>
        </p:nvSpPr>
        <p:spPr bwMode="auto">
          <a:xfrm>
            <a:off x="7235825" y="404813"/>
            <a:ext cx="1371600" cy="395287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73737" name="Text Box 19"/>
          <p:cNvSpPr txBox="1">
            <a:spLocks noChangeArrowheads="1"/>
          </p:cNvSpPr>
          <p:nvPr/>
        </p:nvSpPr>
        <p:spPr bwMode="auto">
          <a:xfrm>
            <a:off x="7118615" y="886867"/>
            <a:ext cx="149271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 smtClean="0"/>
              <a:t>Microbios</a:t>
            </a:r>
            <a:endParaRPr lang="es-ES" sz="1800" dirty="0"/>
          </a:p>
          <a:p>
            <a:pPr algn="l" eaLnBrk="1" hangingPunct="1"/>
            <a:r>
              <a:rPr lang="es-ES" sz="1800" dirty="0"/>
              <a:t>Intestinales</a:t>
            </a:r>
          </a:p>
        </p:txBody>
      </p:sp>
      <p:sp>
        <p:nvSpPr>
          <p:cNvPr id="206868" name="Text Box 20"/>
          <p:cNvSpPr txBox="1">
            <a:spLocks noChangeArrowheads="1"/>
          </p:cNvSpPr>
          <p:nvPr/>
        </p:nvSpPr>
        <p:spPr bwMode="auto">
          <a:xfrm>
            <a:off x="6198362" y="5028198"/>
            <a:ext cx="10374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E. </a:t>
            </a:r>
            <a:r>
              <a:rPr lang="es-ES_tradnl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</a:t>
            </a:r>
            <a:endParaRPr lang="es-ES_tradnl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02874" y="4259773"/>
            <a:ext cx="3262432" cy="461665"/>
          </a:xfrm>
          <a:prstGeom prst="rect">
            <a:avLst/>
          </a:prstGeom>
          <a:solidFill>
            <a:srgbClr val="FFBDDE"/>
          </a:solidFill>
          <a:ln w="952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i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Microbiota</a:t>
            </a:r>
            <a:r>
              <a:rPr lang="es-ES_tradnl" sz="2400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Intestinal</a:t>
            </a:r>
            <a:endParaRPr lang="es-ES_tradnl" sz="2400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96058" y="4843532"/>
            <a:ext cx="3875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VE" sz="1800" dirty="0"/>
              <a:t>Microorganismos </a:t>
            </a:r>
            <a:r>
              <a:rPr lang="es-VE" sz="1800" dirty="0" smtClean="0"/>
              <a:t>que típicamente </a:t>
            </a:r>
            <a:r>
              <a:rPr lang="es-VE" sz="1800" dirty="0"/>
              <a:t>h</a:t>
            </a:r>
            <a:r>
              <a:rPr lang="es-VE" sz="1800" dirty="0" smtClean="0"/>
              <a:t>abitan el tracto gastrointestinal</a:t>
            </a:r>
            <a:endParaRPr 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60" grpId="0" animBg="1"/>
      <p:bldP spid="206861" grpId="0"/>
      <p:bldP spid="12" grpId="0" animBg="1"/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800px-Collapsed_tree_labels_simplified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59" y="1124744"/>
            <a:ext cx="774448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7132871" y="549550"/>
            <a:ext cx="149271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Microbios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208485" y="641882"/>
            <a:ext cx="2727030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/>
              <a:t>El árbol de la vida</a:t>
            </a:r>
            <a:endParaRPr lang="es-VE" sz="2400" dirty="0"/>
          </a:p>
        </p:txBody>
      </p:sp>
      <p:sp>
        <p:nvSpPr>
          <p:cNvPr id="5" name="4 CuadroTexto"/>
          <p:cNvSpPr txBox="1"/>
          <p:nvPr/>
        </p:nvSpPr>
        <p:spPr>
          <a:xfrm rot="18832767">
            <a:off x="2872425" y="2620257"/>
            <a:ext cx="1922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EUCARIOTAS</a:t>
            </a:r>
            <a:endParaRPr lang="es-V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 rot="19465587">
            <a:off x="2792979" y="4426587"/>
            <a:ext cx="141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78B8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ARCHEAS</a:t>
            </a:r>
            <a:endParaRPr lang="es-VE" dirty="0">
              <a:solidFill>
                <a:srgbClr val="78B8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 rot="19033341">
            <a:off x="4123132" y="4164442"/>
            <a:ext cx="1689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  <a:endParaRPr lang="es-VE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31640" y="5610135"/>
            <a:ext cx="1019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VIRUS</a:t>
            </a:r>
            <a:endParaRPr lang="es-VE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63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2050" name="Picture 2" descr="C:\Users\ximena\Desktop\life-04-00250-g001-10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06298"/>
            <a:ext cx="6305672" cy="444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6706083" y="549260"/>
            <a:ext cx="1930337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err="1" smtClean="0"/>
              <a:t>Microbioma</a:t>
            </a:r>
            <a:r>
              <a:rPr lang="es-ES" sz="2400" dirty="0" smtClean="0"/>
              <a:t> </a:t>
            </a:r>
            <a:endParaRPr lang="es-ES" sz="2400" dirty="0"/>
          </a:p>
          <a:p>
            <a:pPr eaLnBrk="1" hangingPunct="1"/>
            <a:r>
              <a:rPr lang="es-ES" sz="2400" dirty="0" smtClean="0"/>
              <a:t>Intestinal</a:t>
            </a:r>
            <a:endParaRPr lang="es-ES" sz="2400" dirty="0"/>
          </a:p>
        </p:txBody>
      </p:sp>
      <p:sp>
        <p:nvSpPr>
          <p:cNvPr id="2" name="1 Rectángulo"/>
          <p:cNvSpPr/>
          <p:nvPr/>
        </p:nvSpPr>
        <p:spPr>
          <a:xfrm>
            <a:off x="1676164" y="5673878"/>
            <a:ext cx="3744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/>
              <a:t>Life</a:t>
            </a:r>
            <a:r>
              <a:rPr lang="en-US" sz="1100" dirty="0"/>
              <a:t> </a:t>
            </a:r>
            <a:r>
              <a:rPr lang="en-US" sz="1100" b="1" dirty="0"/>
              <a:t>2014</a:t>
            </a:r>
            <a:r>
              <a:rPr lang="en-US" sz="1100" dirty="0"/>
              <a:t>, </a:t>
            </a:r>
            <a:r>
              <a:rPr lang="en-US" sz="1100" i="1" dirty="0"/>
              <a:t>4</a:t>
            </a:r>
            <a:r>
              <a:rPr lang="en-US" sz="1100" dirty="0"/>
              <a:t>(2), 250-266; doi:</a:t>
            </a:r>
            <a:r>
              <a:rPr lang="en-US" sz="1100" dirty="0">
                <a:hlinkClick r:id="rId3"/>
              </a:rPr>
              <a:t>10.3390/life4020250</a:t>
            </a:r>
            <a:r>
              <a:rPr lang="en-US" sz="1100" dirty="0"/>
              <a:t>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012161" y="3193475"/>
            <a:ext cx="2908167" cy="1938992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Colección de genes</a:t>
            </a:r>
          </a:p>
          <a:p>
            <a:r>
              <a:rPr lang="es-VE" sz="2400" dirty="0"/>
              <a:t>d</a:t>
            </a:r>
            <a:r>
              <a:rPr lang="es-VE" sz="2400" dirty="0" smtClean="0"/>
              <a:t>el </a:t>
            </a:r>
            <a:r>
              <a:rPr lang="es-VE" sz="2400" dirty="0" err="1" smtClean="0"/>
              <a:t>microbiota</a:t>
            </a:r>
            <a:r>
              <a:rPr lang="es-VE" sz="2400" dirty="0" smtClean="0"/>
              <a:t> que </a:t>
            </a:r>
          </a:p>
          <a:p>
            <a:r>
              <a:rPr lang="es-VE" sz="2400" dirty="0" smtClean="0"/>
              <a:t>supera en gran </a:t>
            </a:r>
          </a:p>
          <a:p>
            <a:r>
              <a:rPr lang="es-VE" sz="2400" dirty="0" smtClean="0"/>
              <a:t>número</a:t>
            </a:r>
          </a:p>
          <a:p>
            <a:r>
              <a:rPr lang="es-VE" sz="2400" dirty="0" smtClean="0"/>
              <a:t> a nuestros genes</a:t>
            </a:r>
            <a:endParaRPr lang="es-VE" sz="2400" dirty="0"/>
          </a:p>
        </p:txBody>
      </p:sp>
      <p:sp>
        <p:nvSpPr>
          <p:cNvPr id="6" name="5 Rectángulo"/>
          <p:cNvSpPr/>
          <p:nvPr/>
        </p:nvSpPr>
        <p:spPr bwMode="auto">
          <a:xfrm>
            <a:off x="1251813" y="3758813"/>
            <a:ext cx="2160240" cy="864096"/>
          </a:xfrm>
          <a:prstGeom prst="rect">
            <a:avLst/>
          </a:prstGeom>
          <a:solidFill>
            <a:srgbClr val="FF7D2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129451" y="3558758"/>
            <a:ext cx="2276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99% beneficiosas</a:t>
            </a:r>
          </a:p>
          <a:p>
            <a:r>
              <a:rPr lang="es-VE" dirty="0" smtClean="0"/>
              <a:t>1% patogénicas</a:t>
            </a:r>
            <a:endParaRPr lang="es-VE" dirty="0"/>
          </a:p>
        </p:txBody>
      </p:sp>
      <p:sp>
        <p:nvSpPr>
          <p:cNvPr id="8" name="7 Elipse"/>
          <p:cNvSpPr/>
          <p:nvPr/>
        </p:nvSpPr>
        <p:spPr bwMode="auto">
          <a:xfrm>
            <a:off x="4067944" y="2492897"/>
            <a:ext cx="1152128" cy="1368152"/>
          </a:xfrm>
          <a:prstGeom prst="ellipse">
            <a:avLst/>
          </a:prstGeom>
          <a:noFill/>
          <a:ln w="28575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80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5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o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63" y="0"/>
            <a:ext cx="5146675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331640" y="4005064"/>
            <a:ext cx="16891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4800" b="1" dirty="0">
                <a:solidFill>
                  <a:schemeClr val="bg1"/>
                </a:solidFill>
              </a:rPr>
              <a:t>Colon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3636963" y="2217738"/>
            <a:ext cx="4967287" cy="3477875"/>
          </a:xfrm>
          <a:prstGeom prst="rect">
            <a:avLst/>
          </a:prstGeom>
          <a:solidFill>
            <a:srgbClr val="FFDDEB"/>
          </a:solidFill>
          <a:ln w="28575">
            <a:solidFill>
              <a:srgbClr val="FF8B8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000" dirty="0"/>
          </a:p>
          <a:p>
            <a:pPr algn="l" eaLnBrk="1" hangingPunct="1"/>
            <a:r>
              <a:rPr lang="es-ES" dirty="0"/>
              <a:t>* Cerca de </a:t>
            </a:r>
            <a:r>
              <a:rPr lang="es-ES" b="1" dirty="0"/>
              <a:t>100 </a:t>
            </a:r>
            <a:r>
              <a:rPr lang="es-ES" b="1" dirty="0" smtClean="0"/>
              <a:t>trillones de organismos</a:t>
            </a:r>
            <a:endParaRPr lang="es-ES" b="1" dirty="0"/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 smtClean="0"/>
              <a:t>* </a:t>
            </a:r>
            <a:r>
              <a:rPr lang="es-ES" b="1" dirty="0" smtClean="0"/>
              <a:t>10 </a:t>
            </a:r>
            <a:r>
              <a:rPr lang="es-ES" b="1" dirty="0"/>
              <a:t>veces más</a:t>
            </a:r>
            <a:r>
              <a:rPr lang="es-ES" dirty="0"/>
              <a:t> que </a:t>
            </a:r>
            <a:r>
              <a:rPr lang="es-ES" dirty="0" smtClean="0"/>
              <a:t>todas nuestras   </a:t>
            </a:r>
          </a:p>
          <a:p>
            <a:pPr algn="l" eaLnBrk="1" hangingPunct="1"/>
            <a:r>
              <a:rPr lang="es-ES" b="1" dirty="0" smtClean="0"/>
              <a:t>  células </a:t>
            </a:r>
            <a:r>
              <a:rPr lang="es-ES" dirty="0" smtClean="0"/>
              <a:t>somáticas y </a:t>
            </a:r>
            <a:r>
              <a:rPr lang="es-ES" dirty="0"/>
              <a:t>germinales</a:t>
            </a:r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 smtClean="0"/>
              <a:t>* </a:t>
            </a:r>
            <a:r>
              <a:rPr lang="es-ES" b="1" dirty="0" smtClean="0"/>
              <a:t>100 </a:t>
            </a:r>
            <a:r>
              <a:rPr lang="es-ES" b="1" dirty="0"/>
              <a:t>veces más material genético</a:t>
            </a:r>
            <a:endParaRPr lang="es-ES" dirty="0"/>
          </a:p>
          <a:p>
            <a:pPr algn="l" eaLnBrk="1" hangingPunct="1"/>
            <a:r>
              <a:rPr lang="es-ES" dirty="0"/>
              <a:t>   que </a:t>
            </a:r>
            <a:r>
              <a:rPr lang="es-ES" b="1" dirty="0"/>
              <a:t>genes </a:t>
            </a:r>
            <a:r>
              <a:rPr lang="es-ES" dirty="0"/>
              <a:t>de nuestro genoma!</a:t>
            </a:r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 smtClean="0"/>
              <a:t>* </a:t>
            </a:r>
            <a:r>
              <a:rPr lang="es-ES" b="1" dirty="0"/>
              <a:t>Relación MUTUAL</a:t>
            </a:r>
            <a:r>
              <a:rPr lang="es-ES" dirty="0"/>
              <a:t> con el huésped!!</a:t>
            </a:r>
          </a:p>
          <a:p>
            <a:pPr algn="l" eaLnBrk="1" hangingPunct="1"/>
            <a:endParaRPr lang="es-ES" dirty="0"/>
          </a:p>
          <a:p>
            <a:pPr algn="l" eaLnBrk="1" hangingPunct="1"/>
            <a:endParaRPr lang="es-ES" sz="1000" dirty="0"/>
          </a:p>
        </p:txBody>
      </p:sp>
      <p:sp>
        <p:nvSpPr>
          <p:cNvPr id="74755" name="Text Box 7"/>
          <p:cNvSpPr txBox="1">
            <a:spLocks noChangeArrowheads="1"/>
          </p:cNvSpPr>
          <p:nvPr/>
        </p:nvSpPr>
        <p:spPr bwMode="auto">
          <a:xfrm>
            <a:off x="6278401" y="5393531"/>
            <a:ext cx="23066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200" b="1" i="1"/>
              <a:t>Science</a:t>
            </a:r>
            <a:r>
              <a:rPr lang="es-ES" sz="1200" b="1"/>
              <a:t> 307 25 March 2005</a:t>
            </a:r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589540" y="981075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0539" name="Text Box 11"/>
          <p:cNvSpPr txBox="1">
            <a:spLocks noChangeArrowheads="1"/>
          </p:cNvSpPr>
          <p:nvPr/>
        </p:nvSpPr>
        <p:spPr bwMode="auto">
          <a:xfrm>
            <a:off x="718978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HECES</a:t>
            </a:r>
          </a:p>
        </p:txBody>
      </p:sp>
      <p:sp>
        <p:nvSpPr>
          <p:cNvPr id="74759" name="Text Box 13"/>
          <p:cNvSpPr txBox="1">
            <a:spLocks noChangeArrowheads="1"/>
          </p:cNvSpPr>
          <p:nvPr/>
        </p:nvSpPr>
        <p:spPr bwMode="auto">
          <a:xfrm>
            <a:off x="6612999" y="1042630"/>
            <a:ext cx="1991251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err="1" smtClean="0"/>
              <a:t>Microbiota</a:t>
            </a:r>
            <a:r>
              <a:rPr lang="es-ES" dirty="0" smtClean="0"/>
              <a:t> Vs. </a:t>
            </a:r>
          </a:p>
          <a:p>
            <a:pPr eaLnBrk="1" hangingPunct="1"/>
            <a:r>
              <a:rPr lang="es-ES" dirty="0" err="1" smtClean="0"/>
              <a:t>Microbioma</a:t>
            </a:r>
            <a:endParaRPr lang="es-ES" dirty="0"/>
          </a:p>
        </p:txBody>
      </p:sp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468313" y="2217738"/>
            <a:ext cx="3060700" cy="2062103"/>
          </a:xfrm>
          <a:prstGeom prst="rect">
            <a:avLst/>
          </a:prstGeom>
          <a:solidFill>
            <a:srgbClr val="FFB9D5"/>
          </a:solidFill>
          <a:ln w="28575">
            <a:solidFill>
              <a:srgbClr val="FF8B8B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1000" dirty="0"/>
          </a:p>
          <a:p>
            <a:pPr eaLnBrk="1" hangingPunct="1"/>
            <a:r>
              <a:rPr lang="es-ES" sz="2400" b="1" dirty="0" smtClean="0"/>
              <a:t>MICROBIOTA</a:t>
            </a:r>
            <a:r>
              <a:rPr lang="es-ES" sz="2400" dirty="0" smtClean="0"/>
              <a:t> INTESTINAL</a:t>
            </a:r>
            <a:endParaRPr lang="es-ES" sz="2400" dirty="0"/>
          </a:p>
          <a:p>
            <a:pPr eaLnBrk="1" hangingPunct="1"/>
            <a:r>
              <a:rPr lang="es-ES" dirty="0"/>
              <a:t>Un órgano dentro de un órgano del </a:t>
            </a:r>
            <a:r>
              <a:rPr lang="es-ES" dirty="0" err="1"/>
              <a:t>huesped</a:t>
            </a:r>
            <a:r>
              <a:rPr lang="es-ES" dirty="0"/>
              <a:t>!</a:t>
            </a:r>
          </a:p>
          <a:p>
            <a:pPr eaLnBrk="1" hangingPunct="1"/>
            <a:r>
              <a:rPr lang="es-ES" dirty="0" smtClean="0"/>
              <a:t> </a:t>
            </a:r>
            <a:r>
              <a:rPr lang="es-ES" dirty="0"/>
              <a:t>“METABOLOMA”</a:t>
            </a:r>
          </a:p>
          <a:p>
            <a:pPr algn="l" eaLnBrk="1" hangingPunct="1"/>
            <a:endParaRPr lang="es-ES" sz="1000" dirty="0"/>
          </a:p>
        </p:txBody>
      </p:sp>
      <p:sp>
        <p:nvSpPr>
          <p:cNvPr id="150543" name="Text Box 15"/>
          <p:cNvSpPr txBox="1">
            <a:spLocks noChangeArrowheads="1"/>
          </p:cNvSpPr>
          <p:nvPr/>
        </p:nvSpPr>
        <p:spPr bwMode="auto">
          <a:xfrm>
            <a:off x="468314" y="4347336"/>
            <a:ext cx="3060700" cy="1600438"/>
          </a:xfrm>
          <a:prstGeom prst="rect">
            <a:avLst/>
          </a:prstGeom>
          <a:solidFill>
            <a:srgbClr val="FF81B4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1000" dirty="0"/>
          </a:p>
          <a:p>
            <a:pPr eaLnBrk="1" hangingPunct="1"/>
            <a:r>
              <a:rPr lang="es-ES" sz="2400" b="1" dirty="0" smtClean="0"/>
              <a:t>MICROBIOMA</a:t>
            </a:r>
            <a:r>
              <a:rPr lang="es-ES" sz="2400" dirty="0" smtClean="0"/>
              <a:t> INTESTINAL</a:t>
            </a:r>
          </a:p>
          <a:p>
            <a:pPr eaLnBrk="1" hangingPunct="1"/>
            <a:r>
              <a:rPr lang="es-ES" dirty="0" smtClean="0"/>
              <a:t>Los genes del microbiota</a:t>
            </a:r>
            <a:endParaRPr lang="es-ES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50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42" grpId="0" animBg="1"/>
      <p:bldP spid="150543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img2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94" t="72906"/>
          <a:stretch>
            <a:fillRect/>
          </a:stretch>
        </p:blipFill>
        <p:spPr>
          <a:xfrm>
            <a:off x="7524750" y="2205038"/>
            <a:ext cx="1168400" cy="2060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3638262" y="1790434"/>
            <a:ext cx="27416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800" b="1" dirty="0"/>
              <a:t>¡800 especies!!!</a:t>
            </a:r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1821086" y="4221088"/>
            <a:ext cx="5501827" cy="83099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Predominan anaeróbicos</a:t>
            </a:r>
          </a:p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Aeróbicos son 1/1000 de anaeróbicos</a:t>
            </a:r>
          </a:p>
        </p:txBody>
      </p:sp>
      <p:sp>
        <p:nvSpPr>
          <p:cNvPr id="175114" name="Text Box 10"/>
          <p:cNvSpPr txBox="1">
            <a:spLocks noChangeArrowheads="1"/>
          </p:cNvSpPr>
          <p:nvPr/>
        </p:nvSpPr>
        <p:spPr bwMode="auto">
          <a:xfrm>
            <a:off x="323528" y="797768"/>
            <a:ext cx="2383987" cy="830997"/>
          </a:xfrm>
          <a:prstGeom prst="rect">
            <a:avLst/>
          </a:prstGeom>
          <a:solidFill>
            <a:srgbClr val="BBE0E3"/>
          </a:solidFill>
          <a:ln w="28575">
            <a:solidFill>
              <a:srgbClr val="6699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  <a:endParaRPr lang="es-ES_tradn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</a:p>
        </p:txBody>
      </p:sp>
      <p:pic>
        <p:nvPicPr>
          <p:cNvPr id="77830" name="Picture 11" descr="e_coli-d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90434"/>
            <a:ext cx="24479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1071815" y="3329352"/>
            <a:ext cx="887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E. </a:t>
            </a:r>
            <a:r>
              <a:rPr lang="es-ES_tradnl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</a:t>
            </a:r>
            <a:endParaRPr lang="es-ES_tradnl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5118" name="Text Box 14"/>
          <p:cNvSpPr txBox="1">
            <a:spLocks noChangeArrowheads="1"/>
          </p:cNvSpPr>
          <p:nvPr/>
        </p:nvSpPr>
        <p:spPr bwMode="auto">
          <a:xfrm>
            <a:off x="3100894" y="2349499"/>
            <a:ext cx="38163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Escherichia</a:t>
            </a:r>
            <a:r>
              <a:rPr lang="es-ES_tradnl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coli</a:t>
            </a:r>
            <a:endParaRPr lang="es-ES_tradnl" sz="24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Enterobacter</a:t>
            </a:r>
            <a:r>
              <a:rPr lang="es-ES_tradnl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aerogenes</a:t>
            </a:r>
            <a:endParaRPr lang="es-ES_tradnl" sz="24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Bacteroides</a:t>
            </a:r>
            <a:r>
              <a:rPr lang="es-ES_tradnl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fragilis</a:t>
            </a:r>
            <a:endParaRPr lang="es-ES_tradnl" sz="24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Bacilus</a:t>
            </a:r>
            <a:r>
              <a:rPr lang="es-ES_tradnl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gangrena gaseosa</a:t>
            </a:r>
          </a:p>
        </p:txBody>
      </p:sp>
      <p:sp>
        <p:nvSpPr>
          <p:cNvPr id="175119" name="Text Box 15"/>
          <p:cNvSpPr txBox="1">
            <a:spLocks noChangeArrowheads="1"/>
          </p:cNvSpPr>
          <p:nvPr/>
        </p:nvSpPr>
        <p:spPr bwMode="auto">
          <a:xfrm>
            <a:off x="707775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77834" name="Text Box 17"/>
          <p:cNvSpPr txBox="1">
            <a:spLocks noChangeArrowheads="1"/>
          </p:cNvSpPr>
          <p:nvPr/>
        </p:nvSpPr>
        <p:spPr bwMode="auto">
          <a:xfrm>
            <a:off x="6898786" y="1054477"/>
            <a:ext cx="156164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 smtClean="0"/>
              <a:t>Bacterias </a:t>
            </a:r>
          </a:p>
          <a:p>
            <a:pPr eaLnBrk="1" hangingPunct="1"/>
            <a:r>
              <a:rPr lang="es-ES" sz="1800" dirty="0" smtClean="0"/>
              <a:t>Intestinales </a:t>
            </a:r>
            <a:endParaRPr lang="es-ES" sz="1800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104016" y="5215191"/>
            <a:ext cx="49359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Pertenecen a dos </a:t>
            </a:r>
            <a:r>
              <a:rPr lang="es-VE" dirty="0" err="1" smtClean="0"/>
              <a:t>phylum</a:t>
            </a:r>
            <a:r>
              <a:rPr lang="es-VE" dirty="0" smtClean="0"/>
              <a:t> </a:t>
            </a:r>
          </a:p>
          <a:p>
            <a:r>
              <a:rPr lang="es-VE" dirty="0" smtClean="0"/>
              <a:t>dominantes: </a:t>
            </a:r>
            <a:r>
              <a:rPr lang="es-VE" dirty="0" err="1" smtClean="0"/>
              <a:t>Bacteroidetes</a:t>
            </a:r>
            <a:r>
              <a:rPr lang="es-VE" dirty="0" smtClean="0"/>
              <a:t> y </a:t>
            </a:r>
            <a:r>
              <a:rPr lang="es-VE" dirty="0" err="1" smtClean="0"/>
              <a:t>Firmicutes</a:t>
            </a: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6846925" y="1995556"/>
            <a:ext cx="18517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Secuenciación</a:t>
            </a:r>
          </a:p>
          <a:p>
            <a:r>
              <a:rPr lang="es-VE" dirty="0" err="1" smtClean="0"/>
              <a:t>rRNA</a:t>
            </a:r>
            <a:r>
              <a:rPr lang="es-VE" dirty="0" smtClean="0"/>
              <a:t> 16S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9" grpId="0"/>
      <p:bldP spid="175112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9"/>
          <p:cNvSpPr txBox="1">
            <a:spLocks noChangeArrowheads="1"/>
          </p:cNvSpPr>
          <p:nvPr/>
        </p:nvSpPr>
        <p:spPr bwMode="auto">
          <a:xfrm>
            <a:off x="4093242" y="1709511"/>
            <a:ext cx="2533650" cy="66992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33%</a:t>
            </a:r>
          </a:p>
          <a:p>
            <a:pPr eaLnBrk="1" hangingPunct="1"/>
            <a:r>
              <a:rPr lang="es-ES" sz="1800"/>
              <a:t>SÓLIDOS DE HECES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1275935" y="1775480"/>
            <a:ext cx="2494594" cy="52322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8B8B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CONTENIDO</a:t>
            </a:r>
          </a:p>
        </p:txBody>
      </p:sp>
      <p:sp>
        <p:nvSpPr>
          <p:cNvPr id="75780" name="Rectangle 15"/>
          <p:cNvSpPr>
            <a:spLocks noChangeArrowheads="1"/>
          </p:cNvSpPr>
          <p:nvPr/>
        </p:nvSpPr>
        <p:spPr bwMode="auto">
          <a:xfrm>
            <a:off x="6516688" y="2997200"/>
            <a:ext cx="215900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254125" y="2492375"/>
            <a:ext cx="6670416" cy="3170099"/>
          </a:xfrm>
          <a:prstGeom prst="rect">
            <a:avLst/>
          </a:prstGeom>
          <a:solidFill>
            <a:srgbClr val="FFCCCC"/>
          </a:solidFill>
          <a:ln w="28575">
            <a:solidFill>
              <a:srgbClr val="FF8B8B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1600" dirty="0"/>
          </a:p>
          <a:p>
            <a:pPr algn="l">
              <a:defRPr/>
            </a:pPr>
            <a:r>
              <a:rPr lang="es-ES_tradnl" dirty="0"/>
              <a:t>Intestino </a:t>
            </a:r>
            <a:r>
              <a:rPr lang="es-ES_tradnl" u="sng" dirty="0"/>
              <a:t>estéril</a:t>
            </a:r>
            <a:r>
              <a:rPr lang="es-ES_tradnl" dirty="0"/>
              <a:t> al nacer</a:t>
            </a:r>
          </a:p>
          <a:p>
            <a:pPr algn="l">
              <a:defRPr/>
            </a:pPr>
            <a:endParaRPr lang="es-ES_tradnl" sz="1800" dirty="0"/>
          </a:p>
          <a:p>
            <a:pPr algn="l">
              <a:defRPr/>
            </a:pPr>
            <a:r>
              <a:rPr lang="es-ES_tradnl" sz="1800" dirty="0"/>
              <a:t>Estómago   0-10</a:t>
            </a:r>
            <a:r>
              <a:rPr lang="es-ES_tradnl" sz="1800" baseline="30000" dirty="0"/>
              <a:t>3</a:t>
            </a:r>
            <a:r>
              <a:rPr lang="es-ES_tradnl" sz="1800" dirty="0"/>
              <a:t>/g          pH 2-3</a:t>
            </a:r>
          </a:p>
          <a:p>
            <a:pPr algn="l">
              <a:defRPr/>
            </a:pPr>
            <a:endParaRPr lang="es-ES_tradnl" sz="1800" dirty="0"/>
          </a:p>
          <a:p>
            <a:pPr algn="l">
              <a:defRPr/>
            </a:pPr>
            <a:r>
              <a:rPr lang="es-ES_tradnl" sz="1800" dirty="0"/>
              <a:t>Yeyuno       0-10</a:t>
            </a:r>
            <a:r>
              <a:rPr lang="es-ES_tradnl" sz="1800" baseline="30000" dirty="0"/>
              <a:t>4</a:t>
            </a:r>
            <a:r>
              <a:rPr lang="es-ES_tradnl" sz="1800" dirty="0"/>
              <a:t>/g          pH 6-7</a:t>
            </a:r>
          </a:p>
          <a:p>
            <a:pPr algn="l">
              <a:defRPr/>
            </a:pPr>
            <a:endParaRPr lang="es-ES_tradnl" sz="1800" dirty="0"/>
          </a:p>
          <a:p>
            <a:pPr algn="l">
              <a:defRPr/>
            </a:pPr>
            <a:r>
              <a:rPr lang="es-ES_tradnl" sz="1800" dirty="0"/>
              <a:t>Íleon         10</a:t>
            </a:r>
            <a:r>
              <a:rPr lang="es-ES_tradnl" sz="1800" baseline="30000" dirty="0"/>
              <a:t>5</a:t>
            </a:r>
            <a:r>
              <a:rPr lang="es-ES_tradnl" sz="1800" dirty="0"/>
              <a:t>-10</a:t>
            </a:r>
            <a:r>
              <a:rPr lang="es-ES_tradnl" sz="1800" baseline="30000" dirty="0"/>
              <a:t>8</a:t>
            </a:r>
            <a:r>
              <a:rPr lang="es-ES_tradnl" sz="1800" dirty="0"/>
              <a:t>/g        pH &gt;7.5        aeróbicas-anaeróbicas</a:t>
            </a:r>
          </a:p>
          <a:p>
            <a:pPr algn="l">
              <a:defRPr/>
            </a:pPr>
            <a:endParaRPr lang="es-ES_tradnl" sz="1800" dirty="0"/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 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s-ES_tradnl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-10</a:t>
            </a:r>
            <a:r>
              <a:rPr lang="es-ES_tradnl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/g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s-ES_tradnl" sz="1800" dirty="0" smtClean="0"/>
              <a:t>pH </a:t>
            </a:r>
            <a:r>
              <a:rPr lang="es-ES_tradnl" sz="1800" dirty="0"/>
              <a:t>6.8-7.3   </a:t>
            </a:r>
            <a:r>
              <a:rPr lang="es-ES_tradnl" dirty="0"/>
              <a:t>anaeróbicas</a:t>
            </a:r>
          </a:p>
          <a:p>
            <a:pPr algn="l">
              <a:defRPr/>
            </a:pPr>
            <a:endParaRPr lang="es-ES_tradnl" sz="1800" dirty="0"/>
          </a:p>
        </p:txBody>
      </p:sp>
      <p:pic>
        <p:nvPicPr>
          <p:cNvPr id="75782" name="Picture 18" descr="e_coli-d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651125"/>
            <a:ext cx="19431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900113" y="836613"/>
            <a:ext cx="506412" cy="823912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718978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HECES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6119813" y="3813175"/>
            <a:ext cx="815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E. coli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955480" y="1042988"/>
            <a:ext cx="1640193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/>
              <a:t>Microbios </a:t>
            </a:r>
          </a:p>
          <a:p>
            <a:pPr eaLnBrk="1" hangingPunct="1"/>
            <a:r>
              <a:rPr lang="es-ES" dirty="0" smtClean="0"/>
              <a:t>Bacterias </a:t>
            </a:r>
            <a:endParaRPr lang="es-ES" dirty="0"/>
          </a:p>
          <a:p>
            <a:pPr eaLnBrk="1" hangingPunct="1"/>
            <a:r>
              <a:rPr lang="es-ES" dirty="0"/>
              <a:t>Intestinales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2787650" y="2195115"/>
            <a:ext cx="3568700" cy="8604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crecimiento bacteriano</a:t>
            </a:r>
          </a:p>
        </p:txBody>
      </p:sp>
      <p:sp>
        <p:nvSpPr>
          <p:cNvPr id="176138" name="Text Box 10"/>
          <p:cNvSpPr txBox="1">
            <a:spLocks noChangeArrowheads="1"/>
          </p:cNvSpPr>
          <p:nvPr/>
        </p:nvSpPr>
        <p:spPr bwMode="auto">
          <a:xfrm>
            <a:off x="1174494" y="3199358"/>
            <a:ext cx="6819496" cy="2400657"/>
          </a:xfrm>
          <a:prstGeom prst="rect">
            <a:avLst/>
          </a:prstGeom>
          <a:solidFill>
            <a:srgbClr val="CCFF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Estómago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pH ácido</a:t>
            </a: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delgado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motilidad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(S. Asa ciega)</a:t>
            </a: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Válvula ileocecal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evita reflujo del ciego al íleon</a:t>
            </a: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Moco e Inmunoglobulinas,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criptidinas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defensinas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</a:t>
            </a:r>
          </a:p>
          <a:p>
            <a:pPr marL="0" indent="0">
              <a:buClr>
                <a:schemeClr val="accent1">
                  <a:lumMod val="50000"/>
                </a:schemeClr>
              </a:buClr>
              <a:buSzPct val="150000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acción antibacteriana</a:t>
            </a:r>
          </a:p>
          <a:p>
            <a: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76139" name="Text Box 11"/>
          <p:cNvSpPr txBox="1">
            <a:spLocks noChangeArrowheads="1"/>
          </p:cNvSpPr>
          <p:nvPr/>
        </p:nvSpPr>
        <p:spPr bwMode="auto">
          <a:xfrm>
            <a:off x="625972" y="1436289"/>
            <a:ext cx="1080492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7094400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76806" name="Text Box 15"/>
          <p:cNvSpPr txBox="1">
            <a:spLocks noChangeArrowheads="1"/>
          </p:cNvSpPr>
          <p:nvPr/>
        </p:nvSpPr>
        <p:spPr bwMode="auto">
          <a:xfrm>
            <a:off x="6876256" y="1042988"/>
            <a:ext cx="16541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Bacterias </a:t>
            </a:r>
          </a:p>
          <a:p>
            <a:pPr eaLnBrk="1" hangingPunct="1"/>
            <a:r>
              <a:rPr lang="es-ES"/>
              <a:t>Intestinales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Mis Documentos\EN PROCESO 2013-2014\DIGESTIVO 2014\POSGRADO 2014\TEMAS DIGESTIVO\MICROBIOMA\MICROBIOTA IMAGENES\F1.larg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5" y="404664"/>
            <a:ext cx="8632850" cy="570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19646" y="6523603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2015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932040" y="902647"/>
            <a:ext cx="1935031" cy="316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3 CuadroTexto"/>
          <p:cNvSpPr txBox="1"/>
          <p:nvPr/>
        </p:nvSpPr>
        <p:spPr>
          <a:xfrm>
            <a:off x="4716016" y="1215279"/>
            <a:ext cx="2151055" cy="289310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s-VE" sz="1800" b="1" dirty="0" smtClean="0"/>
              <a:t>Factores intrínsecos</a:t>
            </a:r>
          </a:p>
          <a:p>
            <a:endParaRPr lang="es-VE" sz="1000" dirty="0"/>
          </a:p>
          <a:p>
            <a:pPr algn="l"/>
            <a:r>
              <a:rPr lang="es-VE" sz="1600" dirty="0" smtClean="0"/>
              <a:t>Ácido gástrico</a:t>
            </a:r>
          </a:p>
          <a:p>
            <a:pPr algn="l"/>
            <a:r>
              <a:rPr lang="es-VE" sz="1600" dirty="0" smtClean="0"/>
              <a:t>0</a:t>
            </a:r>
            <a:r>
              <a:rPr lang="es-VE" sz="1600" baseline="-25000" dirty="0" smtClean="0"/>
              <a:t>2</a:t>
            </a:r>
          </a:p>
          <a:p>
            <a:pPr algn="l"/>
            <a:r>
              <a:rPr lang="es-VE" sz="1600" dirty="0" smtClean="0"/>
              <a:t>Motilidad</a:t>
            </a:r>
          </a:p>
          <a:p>
            <a:pPr algn="l"/>
            <a:r>
              <a:rPr lang="es-VE" sz="1600" dirty="0" smtClean="0"/>
              <a:t>Moco</a:t>
            </a:r>
          </a:p>
          <a:p>
            <a:pPr algn="l"/>
            <a:r>
              <a:rPr lang="es-VE" sz="1600" dirty="0" smtClean="0"/>
              <a:t>Secreciones GI</a:t>
            </a:r>
          </a:p>
          <a:p>
            <a:pPr algn="l"/>
            <a:r>
              <a:rPr lang="es-VE" sz="1600" dirty="0" smtClean="0"/>
              <a:t>Péptidos </a:t>
            </a:r>
            <a:r>
              <a:rPr lang="es-VE" sz="1600" dirty="0" err="1" smtClean="0"/>
              <a:t>Antimicrob</a:t>
            </a:r>
            <a:r>
              <a:rPr lang="es-VE" sz="1600" dirty="0" smtClean="0"/>
              <a:t>.</a:t>
            </a:r>
          </a:p>
          <a:p>
            <a:pPr algn="l"/>
            <a:r>
              <a:rPr lang="es-VE" sz="1600" dirty="0" smtClean="0"/>
              <a:t>Inmunidad </a:t>
            </a:r>
          </a:p>
          <a:p>
            <a:pPr algn="l"/>
            <a:r>
              <a:rPr lang="es-VE" sz="1400" b="1" dirty="0" smtClean="0"/>
              <a:t>(</a:t>
            </a:r>
            <a:r>
              <a:rPr lang="es-VE" sz="1400" b="1" dirty="0" err="1" smtClean="0"/>
              <a:t>IgA</a:t>
            </a:r>
            <a:r>
              <a:rPr lang="es-VE" sz="1400" b="1" dirty="0" smtClean="0"/>
              <a:t> secretora)</a:t>
            </a:r>
          </a:p>
          <a:p>
            <a:endParaRPr lang="es-VE" sz="1000" dirty="0"/>
          </a:p>
        </p:txBody>
      </p:sp>
      <p:sp>
        <p:nvSpPr>
          <p:cNvPr id="6" name="5 Rectángulo"/>
          <p:cNvSpPr/>
          <p:nvPr/>
        </p:nvSpPr>
        <p:spPr>
          <a:xfrm>
            <a:off x="6948264" y="902647"/>
            <a:ext cx="2154639" cy="316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6830660" y="1190679"/>
            <a:ext cx="2057765" cy="2923877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s-VE" sz="1800" b="1" dirty="0" smtClean="0"/>
              <a:t>Factores extrínsecos</a:t>
            </a:r>
          </a:p>
          <a:p>
            <a:endParaRPr lang="es-VE" sz="1000" dirty="0"/>
          </a:p>
          <a:p>
            <a:pPr algn="l"/>
            <a:r>
              <a:rPr lang="es-VE" sz="1600" dirty="0" smtClean="0"/>
              <a:t>Dieta pre y </a:t>
            </a:r>
            <a:r>
              <a:rPr lang="es-VE" sz="1600" dirty="0" err="1"/>
              <a:t>p</a:t>
            </a:r>
            <a:r>
              <a:rPr lang="es-VE" sz="1600" dirty="0" err="1" smtClean="0"/>
              <a:t>robióticos</a:t>
            </a:r>
            <a:endParaRPr lang="es-VE" sz="1600" dirty="0" smtClean="0"/>
          </a:p>
          <a:p>
            <a:pPr algn="l"/>
            <a:r>
              <a:rPr lang="es-VE" sz="1600" dirty="0" err="1" smtClean="0"/>
              <a:t>PPIs</a:t>
            </a:r>
            <a:r>
              <a:rPr lang="es-VE" sz="1600" dirty="0" smtClean="0"/>
              <a:t>, </a:t>
            </a:r>
            <a:r>
              <a:rPr lang="es-VE" sz="1600" dirty="0" err="1" smtClean="0"/>
              <a:t>Bloq</a:t>
            </a:r>
            <a:r>
              <a:rPr lang="es-VE" sz="1600" dirty="0" smtClean="0"/>
              <a:t>. H</a:t>
            </a:r>
            <a:r>
              <a:rPr lang="es-VE" sz="1600" baseline="-25000" dirty="0" smtClean="0"/>
              <a:t>2</a:t>
            </a:r>
          </a:p>
          <a:p>
            <a:pPr algn="l"/>
            <a:r>
              <a:rPr lang="es-VE" sz="1600" dirty="0" smtClean="0"/>
              <a:t>Antibióticos</a:t>
            </a:r>
          </a:p>
          <a:p>
            <a:pPr algn="l"/>
            <a:r>
              <a:rPr lang="es-VE" sz="1600" dirty="0" err="1" smtClean="0"/>
              <a:t>Prokinéticos</a:t>
            </a:r>
            <a:endParaRPr lang="es-VE" sz="1600" dirty="0" smtClean="0"/>
          </a:p>
          <a:p>
            <a:pPr algn="l"/>
            <a:r>
              <a:rPr lang="es-VE" sz="1600" dirty="0" smtClean="0"/>
              <a:t>Laxantes</a:t>
            </a:r>
          </a:p>
          <a:p>
            <a:pPr algn="l"/>
            <a:r>
              <a:rPr lang="es-VE" sz="1600" dirty="0" err="1" smtClean="0"/>
              <a:t>Opiodes</a:t>
            </a:r>
            <a:endParaRPr lang="es-VE" sz="1600" dirty="0" smtClean="0"/>
          </a:p>
          <a:p>
            <a:pPr algn="l"/>
            <a:r>
              <a:rPr lang="es-VE" sz="1600" dirty="0" smtClean="0"/>
              <a:t>AINES</a:t>
            </a:r>
          </a:p>
          <a:p>
            <a:pPr algn="l"/>
            <a:endParaRPr lang="es-VE" sz="1000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765105" y="5720083"/>
            <a:ext cx="1213795" cy="369332"/>
          </a:xfrm>
          <a:prstGeom prst="rect">
            <a:avLst/>
          </a:prstGeom>
          <a:solidFill>
            <a:srgbClr val="FFCF3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Estómago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779912" y="5720083"/>
            <a:ext cx="2115051" cy="5344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3183477" y="5712333"/>
            <a:ext cx="2829622" cy="646331"/>
          </a:xfrm>
          <a:prstGeom prst="rect">
            <a:avLst/>
          </a:prstGeom>
          <a:solidFill>
            <a:srgbClr val="F2B8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Intestino delgado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Facultativos anaeróbicos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452320" y="5720083"/>
            <a:ext cx="1436105" cy="488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6479385" y="5684772"/>
            <a:ext cx="2557111" cy="646331"/>
          </a:xfrm>
          <a:prstGeom prst="rect">
            <a:avLst/>
          </a:prstGeom>
          <a:solidFill>
            <a:srgbClr val="C092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Colon</a:t>
            </a:r>
          </a:p>
          <a:p>
            <a:pPr algn="ctr"/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Anaeróbicos estrictos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491880" y="902647"/>
            <a:ext cx="108011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3196667" y="910773"/>
            <a:ext cx="141096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Composición</a:t>
            </a:r>
            <a:endParaRPr lang="es-VE" b="1" dirty="0"/>
          </a:p>
        </p:txBody>
      </p:sp>
      <p:sp>
        <p:nvSpPr>
          <p:cNvPr id="16" name="15 Rectángulo"/>
          <p:cNvSpPr/>
          <p:nvPr/>
        </p:nvSpPr>
        <p:spPr>
          <a:xfrm>
            <a:off x="255575" y="807407"/>
            <a:ext cx="75557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uadroTexto"/>
          <p:cNvSpPr txBox="1"/>
          <p:nvPr/>
        </p:nvSpPr>
        <p:spPr>
          <a:xfrm>
            <a:off x="102608" y="837302"/>
            <a:ext cx="1077539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Densidad</a:t>
            </a:r>
            <a:endParaRPr lang="es-VE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654486" y="128092"/>
            <a:ext cx="3887603" cy="523220"/>
          </a:xfrm>
          <a:prstGeom prst="rect">
            <a:avLst/>
          </a:prstGeom>
          <a:solidFill>
            <a:srgbClr val="BBE0E3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err="1" smtClean="0">
                <a:latin typeface="Comic Sans MS" pitchFamily="66" charset="0"/>
              </a:rPr>
              <a:t>Microbiota</a:t>
            </a:r>
            <a:r>
              <a:rPr lang="es-VE" sz="2800" dirty="0" smtClean="0">
                <a:latin typeface="Comic Sans MS" pitchFamily="66" charset="0"/>
              </a:rPr>
              <a:t>  Intestinal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487625" y="6381328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Intestinal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Microbiota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functional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bowel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disorders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: a Rome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foundation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report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http</a:t>
            </a:r>
            <a:r>
              <a:rPr lang="es-VE" sz="1000" dirty="0">
                <a:latin typeface="Times New Roman" pitchFamily="18" charset="0"/>
                <a:cs typeface="Times New Roman" pitchFamily="18" charset="0"/>
              </a:rPr>
              <a:t>://minibypass.us/2012/11/19/intestinal-microbiota-in-functional-bowel-disorders-a-rome-foundation-report/</a:t>
            </a:r>
          </a:p>
        </p:txBody>
      </p:sp>
      <p:cxnSp>
        <p:nvCxnSpPr>
          <p:cNvPr id="17" name="16 Conector recto"/>
          <p:cNvCxnSpPr/>
          <p:nvPr/>
        </p:nvCxnSpPr>
        <p:spPr>
          <a:xfrm>
            <a:off x="914400" y="1530503"/>
            <a:ext cx="1573225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914400" y="1759103"/>
            <a:ext cx="1005990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914400" y="2486823"/>
            <a:ext cx="1143000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flipH="1">
            <a:off x="2209800" y="2486823"/>
            <a:ext cx="1119551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1186382" y="2902103"/>
            <a:ext cx="413818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flipH="1">
            <a:off x="2590800" y="1454303"/>
            <a:ext cx="863683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88" name="12287 Conector recto"/>
          <p:cNvCxnSpPr/>
          <p:nvPr/>
        </p:nvCxnSpPr>
        <p:spPr>
          <a:xfrm flipH="1">
            <a:off x="2590800" y="3206903"/>
            <a:ext cx="901080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6647324" y="128092"/>
            <a:ext cx="1378259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091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74738" y="2151727"/>
            <a:ext cx="5594523" cy="2554545"/>
          </a:xfrm>
          <a:prstGeom prst="rect">
            <a:avLst/>
          </a:prstGeom>
          <a:solidFill>
            <a:srgbClr val="CCE8EA"/>
          </a:solidFill>
          <a:effectLst>
            <a:glow rad="101600">
              <a:srgbClr val="00B0F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514350" indent="-514350" algn="l">
              <a:buAutoNum type="romanUcPeriod"/>
            </a:pPr>
            <a:r>
              <a:rPr lang="es-VE" dirty="0" smtClean="0"/>
              <a:t>Defensa del hospedero contra patógenos </a:t>
            </a:r>
          </a:p>
          <a:p>
            <a:pPr algn="l"/>
            <a:r>
              <a:rPr lang="es-VE" dirty="0"/>
              <a:t> </a:t>
            </a:r>
            <a:r>
              <a:rPr lang="es-VE" dirty="0" smtClean="0"/>
              <a:t>      y toxinas</a:t>
            </a:r>
          </a:p>
          <a:p>
            <a:pPr algn="l"/>
            <a:endParaRPr lang="es-VE" dirty="0" smtClean="0"/>
          </a:p>
          <a:p>
            <a:pPr marL="514350" indent="-514350" algn="l">
              <a:buAutoNum type="romanUcPeriod" startAt="2"/>
            </a:pPr>
            <a:r>
              <a:rPr lang="es-VE" dirty="0" smtClean="0"/>
              <a:t>Desarrollo y mantenimiento del sistema </a:t>
            </a:r>
          </a:p>
          <a:p>
            <a:pPr algn="l"/>
            <a:r>
              <a:rPr lang="es-VE" dirty="0"/>
              <a:t> </a:t>
            </a:r>
            <a:r>
              <a:rPr lang="es-VE" dirty="0" smtClean="0"/>
              <a:t>      inmune intestinal</a:t>
            </a:r>
          </a:p>
          <a:p>
            <a:pPr algn="l"/>
            <a:endParaRPr lang="es-VE" dirty="0" smtClean="0"/>
          </a:p>
          <a:p>
            <a:pPr algn="l"/>
            <a:r>
              <a:rPr lang="es-VE" dirty="0" smtClean="0"/>
              <a:t>III. Apoyo de la digestión por suplir la  </a:t>
            </a:r>
          </a:p>
          <a:p>
            <a:pPr algn="l"/>
            <a:r>
              <a:rPr lang="es-VE" dirty="0"/>
              <a:t> </a:t>
            </a:r>
            <a:r>
              <a:rPr lang="es-VE" dirty="0" smtClean="0"/>
              <a:t>      capacidad enzimática</a:t>
            </a:r>
            <a:endParaRPr lang="es-VE" dirty="0"/>
          </a:p>
        </p:txBody>
      </p:sp>
      <p:sp>
        <p:nvSpPr>
          <p:cNvPr id="5" name="4 Rectángulo"/>
          <p:cNvSpPr/>
          <p:nvPr/>
        </p:nvSpPr>
        <p:spPr>
          <a:xfrm>
            <a:off x="2627784" y="972042"/>
            <a:ext cx="4068450" cy="83099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err="1" smtClean="0"/>
              <a:t>Funciones</a:t>
            </a:r>
            <a:r>
              <a:rPr lang="en-US" sz="2400" dirty="0" smtClean="0"/>
              <a:t> del microbiota intestinal </a:t>
            </a:r>
            <a:r>
              <a:rPr lang="en-US" sz="2400" dirty="0" err="1" smtClean="0"/>
              <a:t>humano</a:t>
            </a:r>
            <a:endParaRPr lang="es-VE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673001" y="4869830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(189) online Nov 2014 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467544" y="509463"/>
            <a:ext cx="1378259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568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02385" y="694436"/>
            <a:ext cx="475001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</a:t>
            </a:r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Intestinal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75656" y="1484783"/>
            <a:ext cx="6236094" cy="4678204"/>
          </a:xfrm>
          <a:prstGeom prst="rect">
            <a:avLst/>
          </a:prstGeom>
          <a:solidFill>
            <a:srgbClr val="CCE8EA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 algn="l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endParaRPr lang="es-VE" sz="1000" b="1" dirty="0" smtClean="0"/>
          </a:p>
          <a:p>
            <a:pPr marL="285750" indent="-285750" algn="l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VE" b="1" dirty="0" smtClean="0"/>
              <a:t>Inmunidad </a:t>
            </a:r>
            <a:r>
              <a:rPr lang="es-VE" b="1" dirty="0"/>
              <a:t>y defensa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dirty="0"/>
              <a:t>  </a:t>
            </a:r>
            <a:r>
              <a:rPr lang="es-VE" sz="1800" dirty="0"/>
              <a:t>Ayuda a combatir agresiones de otros 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/>
              <a:t>  microorganismos manteniendo integridad 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/>
              <a:t>  de la mucosa intestinal, </a:t>
            </a:r>
            <a:r>
              <a:rPr lang="es-VE" sz="1800" dirty="0" smtClean="0"/>
              <a:t>previene colonización 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/>
              <a:t>  de </a:t>
            </a:r>
            <a:r>
              <a:rPr lang="es-VE" sz="1800" dirty="0"/>
              <a:t>patógenos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/>
              <a:t>  </a:t>
            </a:r>
            <a:r>
              <a:rPr lang="es-VE" sz="1800" b="1" dirty="0"/>
              <a:t>Entrena, regula el S. Inmune y realiza 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b="1" dirty="0"/>
              <a:t> </a:t>
            </a:r>
            <a:r>
              <a:rPr lang="es-VE" sz="1800" b="1" dirty="0" smtClean="0"/>
              <a:t> efecto </a:t>
            </a:r>
            <a:r>
              <a:rPr lang="es-VE" sz="1800" b="1" dirty="0"/>
              <a:t>de </a:t>
            </a:r>
            <a:r>
              <a:rPr lang="es-VE" sz="1800" b="1" dirty="0" smtClean="0"/>
              <a:t>barrera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endParaRPr lang="es-VE" sz="1400" b="1" dirty="0"/>
          </a:p>
          <a:p>
            <a:pPr marL="285750" indent="-285750" algn="l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VE" b="1" dirty="0" smtClean="0">
                <a:latin typeface="Comic Sans MS" pitchFamily="66" charset="0"/>
              </a:rPr>
              <a:t>Digestión </a:t>
            </a:r>
            <a:r>
              <a:rPr lang="es-VE" b="1" dirty="0" smtClean="0">
                <a:latin typeface="Comic Sans MS" pitchFamily="66" charset="0"/>
              </a:rPr>
              <a:t>y metabolismo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>
                <a:latin typeface="Comic Sans MS" pitchFamily="66" charset="0"/>
              </a:rPr>
              <a:t>  Ayuda a digerir comidas que no podemos digerir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>
                <a:latin typeface="Comic Sans MS" pitchFamily="66" charset="0"/>
              </a:rPr>
              <a:t>  Ayuda a producir vitaminas B y K</a:t>
            </a:r>
          </a:p>
          <a:p>
            <a:pPr algn="l">
              <a:buClr>
                <a:schemeClr val="accent6">
                  <a:lumMod val="50000"/>
                </a:schemeClr>
              </a:buClr>
              <a:buSzPct val="150000"/>
            </a:pPr>
            <a:endParaRPr lang="es-VE" sz="1400" dirty="0">
              <a:latin typeface="Comic Sans MS" pitchFamily="66" charset="0"/>
            </a:endParaRPr>
          </a:p>
          <a:p>
            <a:pPr marL="285750" indent="-285750" algn="l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VE" b="1" dirty="0" err="1" smtClean="0">
                <a:latin typeface="Comic Sans MS" pitchFamily="66" charset="0"/>
              </a:rPr>
              <a:t>Microbiota</a:t>
            </a:r>
            <a:r>
              <a:rPr lang="es-VE" b="1" dirty="0" smtClean="0">
                <a:latin typeface="Comic Sans MS" pitchFamily="66" charset="0"/>
              </a:rPr>
              <a:t> sano y balanceado</a:t>
            </a:r>
          </a:p>
          <a:p>
            <a:pPr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b="1" dirty="0"/>
              <a:t> </a:t>
            </a:r>
            <a:r>
              <a:rPr lang="es-VE" sz="1800" b="1" dirty="0" smtClean="0"/>
              <a:t>  </a:t>
            </a:r>
            <a:r>
              <a:rPr lang="es-VE" sz="1800" b="1" dirty="0" smtClean="0"/>
              <a:t> </a:t>
            </a:r>
            <a:r>
              <a:rPr lang="es-VE" sz="1800" dirty="0" smtClean="0">
                <a:latin typeface="Comic Sans MS" pitchFamily="66" charset="0"/>
              </a:rPr>
              <a:t>Clave </a:t>
            </a:r>
            <a:r>
              <a:rPr lang="es-VE" sz="1800" dirty="0" smtClean="0">
                <a:latin typeface="Comic Sans MS" pitchFamily="66" charset="0"/>
              </a:rPr>
              <a:t>para adecuada función digestiva y     </a:t>
            </a:r>
          </a:p>
          <a:p>
            <a:pPr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/>
              <a:t> </a:t>
            </a:r>
            <a:r>
              <a:rPr lang="es-VE" sz="1800" dirty="0" smtClean="0"/>
              <a:t>  </a:t>
            </a:r>
            <a:r>
              <a:rPr lang="es-VE" sz="1800" dirty="0" smtClean="0"/>
              <a:t>   </a:t>
            </a:r>
            <a:r>
              <a:rPr lang="es-VE" sz="1800" dirty="0" smtClean="0">
                <a:latin typeface="Comic Sans MS" pitchFamily="66" charset="0"/>
              </a:rPr>
              <a:t>comunicación </a:t>
            </a:r>
            <a:r>
              <a:rPr lang="es-VE" sz="1800" dirty="0" smtClean="0">
                <a:latin typeface="Comic Sans MS" pitchFamily="66" charset="0"/>
              </a:rPr>
              <a:t>con TGI y con órganos y 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>
                <a:latin typeface="Comic Sans MS" pitchFamily="66" charset="0"/>
              </a:rPr>
              <a:t>  sistemas </a:t>
            </a:r>
            <a:r>
              <a:rPr lang="es-VE" sz="1800" dirty="0" smtClean="0">
                <a:latin typeface="Comic Sans MS" pitchFamily="66" charset="0"/>
              </a:rPr>
              <a:t>distantes</a:t>
            </a:r>
            <a:endParaRPr lang="es-VE" sz="1800" dirty="0"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305179" y="648887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7226189" y="509771"/>
            <a:ext cx="1594283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475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800542" y="5267001"/>
            <a:ext cx="5542916" cy="1015663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47D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Las </a:t>
            </a:r>
            <a:r>
              <a:rPr lang="en-US" sz="2000" dirty="0" err="1" smtClean="0">
                <a:latin typeface="Comic Sans MS" pitchFamily="66" charset="0"/>
              </a:rPr>
              <a:t>bacterias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comensales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ejercen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una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serie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dirty="0" err="1" smtClean="0">
                <a:latin typeface="Comic Sans MS" pitchFamily="66" charset="0"/>
              </a:rPr>
              <a:t>efectos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protectores</a:t>
            </a:r>
            <a:r>
              <a:rPr lang="en-US" sz="2000" dirty="0" smtClean="0">
                <a:latin typeface="Comic Sans MS" pitchFamily="66" charset="0"/>
              </a:rPr>
              <a:t>, </a:t>
            </a:r>
            <a:r>
              <a:rPr lang="en-US" sz="2000" dirty="0" err="1" smtClean="0">
                <a:latin typeface="Comic Sans MS" pitchFamily="66" charset="0"/>
              </a:rPr>
              <a:t>estructurales</a:t>
            </a:r>
            <a:r>
              <a:rPr lang="en-US" sz="2000" dirty="0" smtClean="0">
                <a:latin typeface="Comic Sans MS" pitchFamily="66" charset="0"/>
              </a:rPr>
              <a:t> y </a:t>
            </a:r>
            <a:r>
              <a:rPr lang="en-US" sz="2000" dirty="0" err="1" smtClean="0">
                <a:latin typeface="Comic Sans MS" pitchFamily="66" charset="0"/>
              </a:rPr>
              <a:t>metabólicos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sobre</a:t>
            </a:r>
            <a:r>
              <a:rPr lang="en-US" sz="2000" dirty="0" smtClean="0">
                <a:latin typeface="Comic Sans MS" pitchFamily="66" charset="0"/>
              </a:rPr>
              <a:t> la mucosa intestinal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618719" y="655176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2015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184527" y="304800"/>
            <a:ext cx="475001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</a:t>
            </a:r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Intestinal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35951" y="979576"/>
            <a:ext cx="1922141" cy="1297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3131840" y="3068960"/>
            <a:ext cx="2820324" cy="1923604"/>
          </a:xfrm>
          <a:prstGeom prst="rect">
            <a:avLst/>
          </a:prstGeom>
          <a:solidFill>
            <a:srgbClr val="FAC5FB"/>
          </a:solidFill>
          <a:ln w="28575">
            <a:solidFill>
              <a:srgbClr val="FF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</a:t>
            </a:r>
          </a:p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Protectoras</a:t>
            </a:r>
          </a:p>
          <a:p>
            <a:pPr algn="l"/>
            <a:endParaRPr lang="es-VE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Producción de factores </a:t>
            </a:r>
          </a:p>
          <a:p>
            <a:pPr marL="185738" indent="-185738" algn="l"/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antimicrobiales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Desplazamiento de patógenos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Competencia de nutrientes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Competencia de receptores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156176" y="1010509"/>
            <a:ext cx="2876499" cy="2646878"/>
          </a:xfrm>
          <a:prstGeom prst="rect">
            <a:avLst/>
          </a:prstGeom>
          <a:solidFill>
            <a:srgbClr val="B0B1E2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</a:t>
            </a:r>
          </a:p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Metabólicas</a:t>
            </a:r>
            <a:endParaRPr lang="es-VE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endParaRPr lang="es-VE" sz="1400" dirty="0" smtClean="0"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Síntesis </a:t>
            </a: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vitaminas</a:t>
            </a:r>
            <a:endParaRPr lang="es-VE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Fermentación</a:t>
            </a:r>
            <a:r>
              <a:rPr lang="es-VE" sz="1400" dirty="0"/>
              <a:t> de residuos </a:t>
            </a:r>
          </a:p>
          <a:p>
            <a:pPr algn="l">
              <a:tabLst>
                <a:tab pos="185738" algn="l"/>
              </a:tabLst>
            </a:pPr>
            <a:r>
              <a:rPr lang="es-VE" sz="1400" dirty="0"/>
              <a:t>    no digeribles de dieta y </a:t>
            </a:r>
            <a:r>
              <a:rPr lang="es-VE" sz="1400" dirty="0" smtClean="0"/>
              <a:t>moco</a:t>
            </a:r>
            <a:endParaRPr lang="es-VE" sz="800" dirty="0"/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/>
              <a:t>Control de diferenciación y proliferación </a:t>
            </a:r>
            <a:r>
              <a:rPr lang="es-VE" sz="1400" dirty="0" smtClean="0">
                <a:latin typeface="Comic Sans MS" pitchFamily="66" charset="0"/>
              </a:rPr>
              <a:t>epitelial</a:t>
            </a:r>
            <a:endParaRPr lang="es-VE" sz="800" dirty="0" smtClean="0"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 err="1" smtClean="0">
                <a:latin typeface="Comic Sans MS" pitchFamily="66" charset="0"/>
              </a:rPr>
              <a:t>Metab</a:t>
            </a:r>
            <a:r>
              <a:rPr lang="es-VE" sz="1400" dirty="0" smtClean="0">
                <a:latin typeface="Comic Sans MS" pitchFamily="66" charset="0"/>
              </a:rPr>
              <a:t>. de carcinógenos  </a:t>
            </a:r>
          </a:p>
          <a:p>
            <a:pPr algn="l"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    de la dieta</a:t>
            </a:r>
            <a:endParaRPr lang="es-VE" sz="800" dirty="0" smtClean="0"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Ahorro de energía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51520" y="1005479"/>
            <a:ext cx="2637399" cy="2046714"/>
          </a:xfrm>
          <a:prstGeom prst="rect">
            <a:avLst/>
          </a:prstGeom>
          <a:solidFill>
            <a:srgbClr val="A3C8FF"/>
          </a:solidFill>
          <a:ln w="28575"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endParaRPr lang="es-VE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Estructurales</a:t>
            </a:r>
          </a:p>
          <a:p>
            <a:pPr algn="l"/>
            <a:endParaRPr lang="es-VE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sistema 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inmune</a:t>
            </a:r>
            <a:endParaRPr lang="es-VE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Fortificación de la barrera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/>
              <a:t>Apretamiento de uniones estrechas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Inducción de IgA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683568" y="6282665"/>
            <a:ext cx="77768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Grenham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Brain–gut–microbe </a:t>
            </a:r>
            <a:r>
              <a:rPr lang="en-US" sz="1000" i="1" dirty="0">
                <a:latin typeface="Times New Roman" pitchFamily="18" charset="0"/>
                <a:cs typeface="Times New Roman" pitchFamily="18" charset="0"/>
              </a:rPr>
              <a:t>communication in health and 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disease.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Front. Physiol., 07 December 2011 |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: 10.3389/fphys.2011.00094 </a:t>
            </a:r>
          </a:p>
        </p:txBody>
      </p:sp>
      <p:pic>
        <p:nvPicPr>
          <p:cNvPr id="1026" name="Picture 2" descr="D:\Mis Documentos\EN PROCESO 2015\DIGESTIVO 2015\IMAGENES DIGESTIVO 2015\bacteria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040" y="1016996"/>
            <a:ext cx="2623924" cy="19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7010165" y="235814"/>
            <a:ext cx="1378259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133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56363" y="369445"/>
            <a:ext cx="7205075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Relaciones Barrera, Permeabilidad Intestinal y </a:t>
            </a:r>
            <a:r>
              <a:rPr lang="es-VE" sz="2000" dirty="0" err="1" smtClean="0">
                <a:latin typeface="Comic Sans MS" pitchFamily="66" charset="0"/>
              </a:rPr>
              <a:t>Microbiota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2015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29825" y="4005064"/>
            <a:ext cx="3684350" cy="1646605"/>
          </a:xfrm>
          <a:prstGeom prst="rect">
            <a:avLst/>
          </a:prstGeom>
          <a:solidFill>
            <a:srgbClr val="FFAF79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buSzPct val="125000"/>
            </a:pPr>
            <a:r>
              <a:rPr lang="es-VE" sz="1800" dirty="0" smtClean="0">
                <a:latin typeface="Comic Sans MS" pitchFamily="66" charset="0"/>
              </a:rPr>
              <a:t>La mucosa intestinal permite:</a:t>
            </a:r>
          </a:p>
          <a:p>
            <a:pPr marL="171450" indent="-171450" algn="l">
              <a:buSzPct val="125000"/>
              <a:buFont typeface="Arial" pitchFamily="34" charset="0"/>
              <a:buChar char="•"/>
            </a:pPr>
            <a:endParaRPr lang="es-VE" sz="1000" dirty="0" smtClean="0">
              <a:latin typeface="Comic Sans MS" pitchFamily="66" charset="0"/>
            </a:endParaRPr>
          </a:p>
          <a:p>
            <a:pPr marL="182563" indent="-182563" algn="l">
              <a:buSzPct val="125000"/>
              <a:buFont typeface="Arial" pitchFamily="34" charset="0"/>
              <a:buChar char="•"/>
            </a:pP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Coexistencia pacífica </a:t>
            </a:r>
            <a:r>
              <a:rPr lang="es-VE" sz="1600" dirty="0" smtClean="0">
                <a:latin typeface="Comic Sans MS" pitchFamily="66" charset="0"/>
              </a:rPr>
              <a:t>con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simbiontes </a:t>
            </a:r>
            <a:r>
              <a:rPr lang="es-VE" sz="1600" b="1" dirty="0" smtClean="0">
                <a:latin typeface="Comic Sans MS" pitchFamily="66" charset="0"/>
              </a:rPr>
              <a:t>sin</a:t>
            </a:r>
            <a:r>
              <a:rPr lang="es-VE" sz="1600" dirty="0" smtClean="0">
                <a:latin typeface="Comic Sans MS" pitchFamily="66" charset="0"/>
              </a:rPr>
              <a:t> producir inflamación</a:t>
            </a:r>
          </a:p>
          <a:p>
            <a:pPr marL="182563" indent="-182563" algn="l">
              <a:buSzPct val="125000"/>
              <a:buFont typeface="Arial" pitchFamily="34" charset="0"/>
              <a:buChar char="•"/>
            </a:pPr>
            <a:endParaRPr lang="es-VE" sz="900" dirty="0" smtClean="0">
              <a:latin typeface="Comic Sans MS" pitchFamily="66" charset="0"/>
            </a:endParaRPr>
          </a:p>
          <a:p>
            <a:pPr marL="182563" indent="-182563" algn="l">
              <a:buSzPct val="125000"/>
              <a:buFont typeface="Arial" pitchFamily="34" charset="0"/>
              <a:buChar char="•"/>
            </a:pP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Respuesta defensiva </a:t>
            </a:r>
            <a:r>
              <a:rPr lang="es-VE" sz="1600" dirty="0" smtClean="0">
                <a:latin typeface="Comic Sans MS" pitchFamily="66" charset="0"/>
              </a:rPr>
              <a:t>e </a:t>
            </a:r>
            <a:r>
              <a:rPr lang="es-VE" sz="1600" dirty="0" smtClean="0"/>
              <a:t>i</a:t>
            </a:r>
            <a:r>
              <a:rPr lang="es-VE" sz="1600" dirty="0" smtClean="0">
                <a:latin typeface="Comic Sans MS" pitchFamily="66" charset="0"/>
              </a:rPr>
              <a:t>nflamatoria</a:t>
            </a:r>
            <a:r>
              <a:rPr lang="es-VE" sz="1600" dirty="0" smtClean="0"/>
              <a:t> </a:t>
            </a:r>
            <a:r>
              <a:rPr lang="es-VE" sz="1600" dirty="0" smtClean="0">
                <a:latin typeface="Comic Sans MS" pitchFamily="66" charset="0"/>
              </a:rPr>
              <a:t>a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patógenos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649251" y="1548066"/>
            <a:ext cx="2091102" cy="1323439"/>
          </a:xfrm>
          <a:prstGeom prst="rect">
            <a:avLst/>
          </a:prstGeom>
          <a:solidFill>
            <a:srgbClr val="C1DA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VE" sz="1600" dirty="0" smtClean="0">
                <a:latin typeface="Comic Sans MS" pitchFamily="66" charset="0"/>
              </a:rPr>
              <a:t>La barrera externa 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física e interna 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inmune permite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permeabilidad adecuada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9" name="8 Triángulo isósceles"/>
          <p:cNvSpPr/>
          <p:nvPr/>
        </p:nvSpPr>
        <p:spPr>
          <a:xfrm>
            <a:off x="3833668" y="1735943"/>
            <a:ext cx="1476664" cy="1521133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 w="28575"/>
          <a:effectLst>
            <a:glow rad="127000">
              <a:schemeClr val="accent1">
                <a:lumMod val="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3681897" y="908720"/>
            <a:ext cx="1754006" cy="646331"/>
          </a:xfrm>
          <a:prstGeom prst="rect">
            <a:avLst/>
          </a:prstGeom>
          <a:solidFill>
            <a:srgbClr val="81B4FF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Permeabilidad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intestinal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195736" y="3105834"/>
            <a:ext cx="1492716" cy="646331"/>
          </a:xfrm>
          <a:prstGeom prst="rect">
            <a:avLst/>
          </a:prstGeom>
          <a:solidFill>
            <a:srgbClr val="1DFF83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latin typeface="Comic Sans MS" pitchFamily="66" charset="0"/>
              </a:rPr>
              <a:t>Microbioma</a:t>
            </a:r>
            <a:r>
              <a:rPr lang="es-VE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Intestinal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436096" y="3140968"/>
            <a:ext cx="1462260" cy="646331"/>
          </a:xfrm>
          <a:prstGeom prst="rect">
            <a:avLst/>
          </a:prstGeom>
          <a:solidFill>
            <a:srgbClr val="FF660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Inmunología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Mucosa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475656" y="1628800"/>
            <a:ext cx="2089272" cy="1323439"/>
          </a:xfrm>
          <a:prstGeom prst="rect">
            <a:avLst/>
          </a:prstGeom>
          <a:solidFill>
            <a:srgbClr val="9BFFC8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VE" sz="1600" dirty="0" smtClean="0">
                <a:latin typeface="Comic Sans MS" pitchFamily="66" charset="0"/>
              </a:rPr>
              <a:t>Es</a:t>
            </a:r>
            <a:r>
              <a:rPr lang="es-VE" sz="1600" dirty="0"/>
              <a:t> </a:t>
            </a:r>
            <a:r>
              <a:rPr lang="es-VE" sz="1600" dirty="0" smtClean="0">
                <a:latin typeface="Comic Sans MS" pitchFamily="66" charset="0"/>
              </a:rPr>
              <a:t>regulador de 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las proteínas de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la barrera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(epitelio y uniones 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estrechas)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659901" y="5922069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(189) online Nov 2014 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938157" y="797803"/>
            <a:ext cx="1378259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201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is Documentos\EN PROCESO 2015\MICROBIOMA SEMINARIO 2015\PWPT MICROBIOTA\PRESENTACIONES\epitelio 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656"/>
          <a:stretch/>
        </p:blipFill>
        <p:spPr bwMode="auto">
          <a:xfrm>
            <a:off x="1478710" y="2304535"/>
            <a:ext cx="6182519" cy="416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233018" y="6495825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248552" y="457200"/>
            <a:ext cx="4570482" cy="830997"/>
          </a:xfrm>
          <a:prstGeom prst="rect">
            <a:avLst/>
          </a:prstGeom>
          <a:solidFill>
            <a:srgbClr val="BDD8FF"/>
          </a:solidFill>
          <a:ln w="1905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Barrera Intestinal</a:t>
            </a: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Elementos celulares y químicos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58000" y="4464216"/>
            <a:ext cx="803229" cy="67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Rectángulo"/>
          <p:cNvSpPr/>
          <p:nvPr/>
        </p:nvSpPr>
        <p:spPr>
          <a:xfrm>
            <a:off x="5453766" y="5502395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4216442" y="4885572"/>
            <a:ext cx="1346158" cy="843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4096676" y="4825313"/>
            <a:ext cx="1585690" cy="369332"/>
          </a:xfrm>
          <a:prstGeom prst="rect">
            <a:avLst/>
          </a:prstGeom>
          <a:solidFill>
            <a:srgbClr val="CA6E6C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Dendrítica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133600" y="5912016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1905000" y="5825176"/>
            <a:ext cx="1337226" cy="369332"/>
          </a:xfrm>
          <a:prstGeom prst="rect">
            <a:avLst/>
          </a:prstGeom>
          <a:solidFill>
            <a:srgbClr val="CC66FF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Macrófago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446143" y="4127491"/>
            <a:ext cx="1989035" cy="336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Rectángulo"/>
          <p:cNvSpPr/>
          <p:nvPr/>
        </p:nvSpPr>
        <p:spPr>
          <a:xfrm>
            <a:off x="3785686" y="4151775"/>
            <a:ext cx="938714" cy="472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CuadroTexto"/>
          <p:cNvSpPr txBox="1"/>
          <p:nvPr/>
        </p:nvSpPr>
        <p:spPr>
          <a:xfrm>
            <a:off x="813303" y="4029724"/>
            <a:ext cx="1330814" cy="369332"/>
          </a:xfrm>
          <a:prstGeom prst="rect">
            <a:avLst/>
          </a:prstGeom>
          <a:solidFill>
            <a:srgbClr val="B4DADE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Enterocito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84595" y="4094884"/>
            <a:ext cx="1178528" cy="369332"/>
          </a:xfrm>
          <a:prstGeom prst="rect">
            <a:avLst/>
          </a:prstGeom>
          <a:solidFill>
            <a:srgbClr val="92ECCE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</a:t>
            </a:r>
            <a:r>
              <a:rPr lang="es-VE" dirty="0" err="1" smtClean="0">
                <a:latin typeface="Comic Sans MS" pitchFamily="66" charset="0"/>
              </a:rPr>
              <a:t>Paneth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00670" y="4151775"/>
            <a:ext cx="1508746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C. Caliciforme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935693" y="4238555"/>
            <a:ext cx="1564852" cy="646331"/>
          </a:xfrm>
          <a:prstGeom prst="rect">
            <a:avLst/>
          </a:prstGeom>
          <a:solidFill>
            <a:srgbClr val="5BD4FF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Linfocito</a:t>
            </a:r>
          </a:p>
          <a:p>
            <a:r>
              <a:rPr lang="es-VE" dirty="0" err="1" smtClean="0">
                <a:latin typeface="Comic Sans MS" pitchFamily="66" charset="0"/>
              </a:rPr>
              <a:t>intraepitelial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85209" y="1658204"/>
            <a:ext cx="1377300" cy="584775"/>
          </a:xfrm>
          <a:prstGeom prst="rect">
            <a:avLst/>
          </a:prstGeom>
          <a:solidFill>
            <a:srgbClr val="92ECCE"/>
          </a:solidFill>
        </p:spPr>
        <p:txBody>
          <a:bodyPr wrap="none" rtlCol="0">
            <a:spAutoFit/>
          </a:bodyPr>
          <a:lstStyle/>
          <a:p>
            <a:pPr algn="ctr"/>
            <a:r>
              <a:rPr lang="el-GR" sz="1600" dirty="0" smtClean="0">
                <a:latin typeface="Comic Sans MS" pitchFamily="66" charset="0"/>
              </a:rPr>
              <a:t>α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pPr algn="ctr"/>
            <a:r>
              <a:rPr lang="es-VE" sz="1600" dirty="0" smtClean="0">
                <a:latin typeface="Comic Sans MS" pitchFamily="66" charset="0"/>
              </a:rPr>
              <a:t>lisozima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5747586" y="1992868"/>
            <a:ext cx="713657" cy="369332"/>
          </a:xfrm>
          <a:prstGeom prst="rect">
            <a:avLst/>
          </a:prstGeom>
          <a:solidFill>
            <a:srgbClr val="FAC5FB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sIgA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553200" y="2086928"/>
            <a:ext cx="1295400" cy="628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21 CuadroTexto"/>
          <p:cNvSpPr txBox="1"/>
          <p:nvPr/>
        </p:nvSpPr>
        <p:spPr>
          <a:xfrm>
            <a:off x="6566136" y="2086928"/>
            <a:ext cx="1470275" cy="584775"/>
          </a:xfrm>
          <a:prstGeom prst="rect">
            <a:avLst/>
          </a:prstGeom>
          <a:solidFill>
            <a:srgbClr val="5BD4FF"/>
          </a:solidFill>
        </p:spPr>
        <p:txBody>
          <a:bodyPr wrap="none" rtlCol="0">
            <a:spAutoFit/>
          </a:bodyPr>
          <a:lstStyle/>
          <a:p>
            <a:r>
              <a:rPr lang="el-GR" sz="1600" dirty="0" smtClean="0">
                <a:latin typeface="Comic Sans MS" pitchFamily="66" charset="0"/>
              </a:rPr>
              <a:t>β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r>
              <a:rPr lang="es-VE" sz="1600" dirty="0" err="1" smtClean="0">
                <a:latin typeface="Comic Sans MS" pitchFamily="66" charset="0"/>
              </a:rPr>
              <a:t>Reg</a:t>
            </a:r>
            <a:r>
              <a:rPr lang="es-VE" sz="1600" dirty="0" smtClean="0">
                <a:latin typeface="Comic Sans MS" pitchFamily="66" charset="0"/>
              </a:rPr>
              <a:t> 3 </a:t>
            </a:r>
            <a:r>
              <a:rPr lang="es-VE" sz="1600" dirty="0" err="1" smtClean="0">
                <a:latin typeface="Comic Sans MS" pitchFamily="66" charset="0"/>
              </a:rPr>
              <a:t>protein</a:t>
            </a:r>
            <a:endParaRPr lang="es-VE" sz="1600" dirty="0" smtClean="0"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4096676" y="2401164"/>
            <a:ext cx="627724" cy="314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CuadroTexto"/>
          <p:cNvSpPr txBox="1"/>
          <p:nvPr/>
        </p:nvSpPr>
        <p:spPr>
          <a:xfrm>
            <a:off x="4047297" y="2381478"/>
            <a:ext cx="663964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moco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295188" y="5544266"/>
            <a:ext cx="1572866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Plasmática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6191504" y="4724400"/>
            <a:ext cx="596638" cy="307777"/>
          </a:xfrm>
          <a:prstGeom prst="rect">
            <a:avLst/>
          </a:prstGeom>
          <a:solidFill>
            <a:srgbClr val="FAC5FB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sIgA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6349033" y="4279550"/>
            <a:ext cx="350944" cy="444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24 CuadroTexto"/>
          <p:cNvSpPr txBox="1"/>
          <p:nvPr/>
        </p:nvSpPr>
        <p:spPr>
          <a:xfrm>
            <a:off x="271723" y="3012989"/>
            <a:ext cx="1133644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Uniones </a:t>
            </a:r>
          </a:p>
          <a:p>
            <a:r>
              <a:rPr lang="es-VE" sz="1600" dirty="0" smtClean="0">
                <a:latin typeface="Comic Sans MS" pitchFamily="66" charset="0"/>
              </a:rPr>
              <a:t>estrechas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583406" y="1715869"/>
            <a:ext cx="862737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 Luz </a:t>
            </a:r>
            <a:endParaRPr lang="es-VE" sz="2400" dirty="0">
              <a:latin typeface="Comic Sans MS" pitchFamily="66" charset="0"/>
            </a:endParaRPr>
          </a:p>
        </p:txBody>
      </p:sp>
      <p:cxnSp>
        <p:nvCxnSpPr>
          <p:cNvPr id="28" name="27 Conector recto de flecha"/>
          <p:cNvCxnSpPr/>
          <p:nvPr/>
        </p:nvCxnSpPr>
        <p:spPr>
          <a:xfrm flipV="1">
            <a:off x="1401788" y="3262444"/>
            <a:ext cx="817768" cy="18612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 flipV="1">
            <a:off x="1464678" y="3324485"/>
            <a:ext cx="1659522" cy="124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7339529" y="3509414"/>
            <a:ext cx="1031051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 Epitelio 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480014" y="4885572"/>
            <a:ext cx="955710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 Lámina 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propia 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4876800" y="2206823"/>
            <a:ext cx="898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1676400" y="6128778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(189) online Nov </a:t>
            </a:r>
          </a:p>
        </p:txBody>
      </p:sp>
    </p:spTree>
    <p:extLst>
      <p:ext uri="{BB962C8B-B14F-4D97-AF65-F5344CB8AC3E}">
        <p14:creationId xmlns:p14="http://schemas.microsoft.com/office/powerpoint/2010/main" val="392722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6" grpId="0" animBg="1"/>
      <p:bldP spid="8" grpId="0" animBg="1"/>
      <p:bldP spid="9" grpId="0" animBg="1"/>
      <p:bldP spid="10" grpId="0" animBg="1"/>
      <p:bldP spid="2" grpId="0" animBg="1"/>
      <p:bldP spid="21" grpId="0" animBg="1"/>
      <p:bldP spid="22" grpId="0" animBg="1"/>
      <p:bldP spid="20" grpId="0" animBg="1"/>
      <p:bldP spid="13" grpId="0" animBg="1"/>
      <p:bldP spid="24" grpId="0" animBg="1"/>
      <p:bldP spid="25" grpId="0" animBg="1"/>
      <p:bldP spid="27" grpId="0" animBg="1"/>
      <p:bldP spid="38" grpId="0" animBg="1"/>
      <p:bldP spid="39" grpId="0" animBg="1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 t="4027" r="20221" b="2431"/>
          <a:stretch>
            <a:fillRect/>
          </a:stretch>
        </p:blipFill>
        <p:spPr bwMode="auto">
          <a:xfrm>
            <a:off x="1762596" y="260350"/>
            <a:ext cx="547370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363716" y="765175"/>
            <a:ext cx="3744788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0" y="0"/>
            <a:ext cx="1403350" cy="206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323850" y="2349500"/>
            <a:ext cx="12239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2188591" y="692150"/>
            <a:ext cx="7921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827087" y="3284538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1042988" y="3789363"/>
            <a:ext cx="1074166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5501704" y="3429000"/>
            <a:ext cx="5762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2" name="Rectangle 13"/>
          <p:cNvSpPr>
            <a:spLocks noChangeArrowheads="1"/>
          </p:cNvSpPr>
          <p:nvPr/>
        </p:nvSpPr>
        <p:spPr bwMode="auto">
          <a:xfrm>
            <a:off x="5069903" y="4076700"/>
            <a:ext cx="129569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3" name="Rectangle 16"/>
          <p:cNvSpPr>
            <a:spLocks noChangeArrowheads="1"/>
          </p:cNvSpPr>
          <p:nvPr/>
        </p:nvSpPr>
        <p:spPr bwMode="auto">
          <a:xfrm>
            <a:off x="2188591" y="4221163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4" name="Text Box 19"/>
          <p:cNvSpPr txBox="1">
            <a:spLocks noChangeArrowheads="1"/>
          </p:cNvSpPr>
          <p:nvPr/>
        </p:nvSpPr>
        <p:spPr bwMode="auto">
          <a:xfrm>
            <a:off x="5292080" y="2734468"/>
            <a:ext cx="1657350" cy="11001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HAUSTRAS</a:t>
            </a:r>
            <a:r>
              <a:rPr lang="es-ES" sz="1800" b="1" dirty="0"/>
              <a:t> </a:t>
            </a:r>
            <a:r>
              <a:rPr lang="es-ES" sz="1600" b="1" dirty="0"/>
              <a:t>Contracciones c. circular y </a:t>
            </a:r>
            <a:r>
              <a:rPr lang="es-ES" sz="1600" b="1" i="1" dirty="0" err="1"/>
              <a:t>Taenia</a:t>
            </a:r>
            <a:r>
              <a:rPr lang="es-ES" sz="1600" b="1" i="1" dirty="0"/>
              <a:t> </a:t>
            </a:r>
            <a:r>
              <a:rPr lang="es-ES" sz="1600" b="1" i="1" dirty="0" err="1"/>
              <a:t>coli</a:t>
            </a:r>
            <a:endParaRPr lang="es-ES" sz="1600" b="1" i="1" dirty="0"/>
          </a:p>
        </p:txBody>
      </p:sp>
      <p:sp>
        <p:nvSpPr>
          <p:cNvPr id="8205" name="Rectangle 20"/>
          <p:cNvSpPr>
            <a:spLocks noChangeArrowheads="1"/>
          </p:cNvSpPr>
          <p:nvPr/>
        </p:nvSpPr>
        <p:spPr bwMode="auto">
          <a:xfrm>
            <a:off x="4638104" y="404813"/>
            <a:ext cx="7921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6" name="Text Box 21"/>
          <p:cNvSpPr txBox="1">
            <a:spLocks noChangeArrowheads="1"/>
          </p:cNvSpPr>
          <p:nvPr/>
        </p:nvSpPr>
        <p:spPr bwMode="auto">
          <a:xfrm>
            <a:off x="4360291" y="476250"/>
            <a:ext cx="112871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Tenia coli</a:t>
            </a:r>
          </a:p>
        </p:txBody>
      </p:sp>
      <p:sp>
        <p:nvSpPr>
          <p:cNvPr id="8207" name="Rectangle 22"/>
          <p:cNvSpPr>
            <a:spLocks noChangeArrowheads="1"/>
          </p:cNvSpPr>
          <p:nvPr/>
        </p:nvSpPr>
        <p:spPr bwMode="auto">
          <a:xfrm>
            <a:off x="3341116" y="3213100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08" name="Text Box 23"/>
          <p:cNvSpPr txBox="1">
            <a:spLocks noChangeArrowheads="1"/>
          </p:cNvSpPr>
          <p:nvPr/>
        </p:nvSpPr>
        <p:spPr bwMode="auto">
          <a:xfrm>
            <a:off x="3269679" y="3260725"/>
            <a:ext cx="6238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ileon</a:t>
            </a:r>
          </a:p>
        </p:txBody>
      </p:sp>
      <p:sp>
        <p:nvSpPr>
          <p:cNvPr id="8209" name="Rectangle 26"/>
          <p:cNvSpPr>
            <a:spLocks noChangeArrowheads="1"/>
          </p:cNvSpPr>
          <p:nvPr/>
        </p:nvSpPr>
        <p:spPr bwMode="auto">
          <a:xfrm>
            <a:off x="7157466" y="5516563"/>
            <a:ext cx="17287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0" name="Rectangle 27"/>
          <p:cNvSpPr>
            <a:spLocks noChangeArrowheads="1"/>
          </p:cNvSpPr>
          <p:nvPr/>
        </p:nvSpPr>
        <p:spPr bwMode="auto">
          <a:xfrm>
            <a:off x="6516688" y="6092825"/>
            <a:ext cx="7191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1" name="Text Box 28"/>
          <p:cNvSpPr txBox="1">
            <a:spLocks noChangeArrowheads="1"/>
          </p:cNvSpPr>
          <p:nvPr/>
        </p:nvSpPr>
        <p:spPr bwMode="auto">
          <a:xfrm>
            <a:off x="7157466" y="5445125"/>
            <a:ext cx="1951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Esfínter anal Int.</a:t>
            </a:r>
          </a:p>
        </p:txBody>
      </p:sp>
      <p:sp>
        <p:nvSpPr>
          <p:cNvPr id="8212" name="Text Box 29"/>
          <p:cNvSpPr txBox="1">
            <a:spLocks noChangeArrowheads="1"/>
          </p:cNvSpPr>
          <p:nvPr/>
        </p:nvSpPr>
        <p:spPr bwMode="auto">
          <a:xfrm>
            <a:off x="7091362" y="5743847"/>
            <a:ext cx="2089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Esfínter anal Ext.</a:t>
            </a:r>
          </a:p>
        </p:txBody>
      </p:sp>
      <p:sp>
        <p:nvSpPr>
          <p:cNvPr id="8213" name="Text Box 30"/>
          <p:cNvSpPr txBox="1">
            <a:spLocks noChangeArrowheads="1"/>
          </p:cNvSpPr>
          <p:nvPr/>
        </p:nvSpPr>
        <p:spPr bwMode="auto">
          <a:xfrm>
            <a:off x="5997368" y="5514793"/>
            <a:ext cx="546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Ano</a:t>
            </a:r>
          </a:p>
        </p:txBody>
      </p:sp>
      <p:sp>
        <p:nvSpPr>
          <p:cNvPr id="8214" name="Rectangle 31"/>
          <p:cNvSpPr>
            <a:spLocks noChangeArrowheads="1"/>
          </p:cNvSpPr>
          <p:nvPr/>
        </p:nvSpPr>
        <p:spPr bwMode="auto">
          <a:xfrm>
            <a:off x="2621979" y="4797425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2" name="Text Box 24"/>
          <p:cNvSpPr txBox="1">
            <a:spLocks noChangeArrowheads="1"/>
          </p:cNvSpPr>
          <p:nvPr/>
        </p:nvSpPr>
        <p:spPr bwMode="auto">
          <a:xfrm>
            <a:off x="2272556" y="4652963"/>
            <a:ext cx="10033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Recto</a:t>
            </a:r>
          </a:p>
        </p:txBody>
      </p:sp>
      <p:sp>
        <p:nvSpPr>
          <p:cNvPr id="8216" name="Rectangle 32"/>
          <p:cNvSpPr>
            <a:spLocks noChangeArrowheads="1"/>
          </p:cNvSpPr>
          <p:nvPr/>
        </p:nvSpPr>
        <p:spPr bwMode="auto">
          <a:xfrm>
            <a:off x="7086029" y="4365625"/>
            <a:ext cx="5762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7086029" y="4365625"/>
            <a:ext cx="735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Recto</a:t>
            </a:r>
          </a:p>
        </p:txBody>
      </p:sp>
      <p:sp>
        <p:nvSpPr>
          <p:cNvPr id="8218" name="Rectangle 33"/>
          <p:cNvSpPr>
            <a:spLocks noChangeArrowheads="1"/>
          </p:cNvSpPr>
          <p:nvPr/>
        </p:nvSpPr>
        <p:spPr bwMode="auto">
          <a:xfrm>
            <a:off x="3988816" y="26035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9" name="Rectangle 34"/>
          <p:cNvSpPr>
            <a:spLocks noChangeArrowheads="1"/>
          </p:cNvSpPr>
          <p:nvPr/>
        </p:nvSpPr>
        <p:spPr bwMode="auto">
          <a:xfrm>
            <a:off x="1756791" y="0"/>
            <a:ext cx="1296988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8220" name="Rectangle 35"/>
          <p:cNvSpPr>
            <a:spLocks noChangeArrowheads="1"/>
          </p:cNvSpPr>
          <p:nvPr/>
        </p:nvSpPr>
        <p:spPr bwMode="auto">
          <a:xfrm>
            <a:off x="2621979" y="836613"/>
            <a:ext cx="1428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21" name="Text Box 37"/>
          <p:cNvSpPr txBox="1">
            <a:spLocks noChangeArrowheads="1"/>
          </p:cNvSpPr>
          <p:nvPr/>
        </p:nvSpPr>
        <p:spPr bwMode="auto">
          <a:xfrm>
            <a:off x="2117154" y="188913"/>
            <a:ext cx="981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v. porta</a:t>
            </a:r>
          </a:p>
        </p:txBody>
      </p:sp>
      <p:sp>
        <p:nvSpPr>
          <p:cNvPr id="8222" name="Text Box 38"/>
          <p:cNvSpPr txBox="1">
            <a:spLocks noChangeArrowheads="1"/>
          </p:cNvSpPr>
          <p:nvPr/>
        </p:nvSpPr>
        <p:spPr bwMode="auto">
          <a:xfrm>
            <a:off x="1829816" y="476250"/>
            <a:ext cx="1333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v. cava inf.</a:t>
            </a:r>
          </a:p>
        </p:txBody>
      </p:sp>
      <p:sp>
        <p:nvSpPr>
          <p:cNvPr id="8223" name="Text Box 39"/>
          <p:cNvSpPr txBox="1">
            <a:spLocks noChangeArrowheads="1"/>
          </p:cNvSpPr>
          <p:nvPr/>
        </p:nvSpPr>
        <p:spPr bwMode="auto">
          <a:xfrm>
            <a:off x="3917379" y="188913"/>
            <a:ext cx="7096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aorta</a:t>
            </a:r>
          </a:p>
        </p:txBody>
      </p:sp>
      <p:sp>
        <p:nvSpPr>
          <p:cNvPr id="135213" name="Text Box 45"/>
          <p:cNvSpPr txBox="1">
            <a:spLocks noChangeArrowheads="1"/>
          </p:cNvSpPr>
          <p:nvPr/>
        </p:nvSpPr>
        <p:spPr bwMode="auto">
          <a:xfrm>
            <a:off x="7380412" y="404813"/>
            <a:ext cx="1335622" cy="369332"/>
          </a:xfrm>
          <a:prstGeom prst="rect">
            <a:avLst/>
          </a:prstGeom>
          <a:solidFill>
            <a:srgbClr val="7F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COLON</a:t>
            </a:r>
          </a:p>
        </p:txBody>
      </p:sp>
      <p:sp>
        <p:nvSpPr>
          <p:cNvPr id="8225" name="Text Box 49"/>
          <p:cNvSpPr txBox="1">
            <a:spLocks noChangeArrowheads="1"/>
          </p:cNvSpPr>
          <p:nvPr/>
        </p:nvSpPr>
        <p:spPr bwMode="auto">
          <a:xfrm>
            <a:off x="5369941" y="1739900"/>
            <a:ext cx="14160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C. muscular </a:t>
            </a:r>
          </a:p>
          <a:p>
            <a:pPr algn="l" eaLnBrk="1" hangingPunct="1"/>
            <a:r>
              <a:rPr lang="es-ES" sz="1600" b="1" dirty="0"/>
              <a:t>longitudinal </a:t>
            </a:r>
          </a:p>
          <a:p>
            <a:pPr algn="l" eaLnBrk="1" hangingPunct="1"/>
            <a:r>
              <a:rPr lang="es-ES" sz="1600" b="1" dirty="0"/>
              <a:t>engrosada</a:t>
            </a:r>
          </a:p>
        </p:txBody>
      </p:sp>
      <p:sp>
        <p:nvSpPr>
          <p:cNvPr id="135219" name="Text Box 51"/>
          <p:cNvSpPr txBox="1">
            <a:spLocks noChangeArrowheads="1"/>
          </p:cNvSpPr>
          <p:nvPr/>
        </p:nvSpPr>
        <p:spPr bwMode="auto">
          <a:xfrm>
            <a:off x="7288599" y="1464642"/>
            <a:ext cx="1564852" cy="1769715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 typeface="Arial" pitchFamily="34" charset="0"/>
              <a:buChar char="•"/>
            </a:pPr>
            <a:r>
              <a:rPr lang="es-ES" dirty="0" smtClean="0"/>
              <a:t> Mayor </a:t>
            </a:r>
          </a:p>
          <a:p>
            <a:pPr algn="l" eaLnBrk="1" hangingPunct="1"/>
            <a:r>
              <a:rPr lang="es-ES" dirty="0" smtClean="0"/>
              <a:t>    diámetro</a:t>
            </a:r>
            <a:endParaRPr lang="es-ES" dirty="0"/>
          </a:p>
          <a:p>
            <a:pPr algn="l" eaLnBrk="1" hangingPunct="1">
              <a:buFont typeface="Arial" pitchFamily="34" charset="0"/>
              <a:buChar char="•"/>
            </a:pPr>
            <a:endParaRPr lang="es-ES" sz="900" dirty="0"/>
          </a:p>
          <a:p>
            <a:pPr algn="l" eaLnBrk="1" hangingPunct="1">
              <a:buFont typeface="Arial" pitchFamily="34" charset="0"/>
              <a:buChar char="•"/>
            </a:pPr>
            <a:r>
              <a:rPr lang="es-ES" dirty="0" smtClean="0"/>
              <a:t> No </a:t>
            </a:r>
            <a:r>
              <a:rPr lang="es-ES" dirty="0"/>
              <a:t>hay </a:t>
            </a:r>
            <a:endParaRPr lang="es-ES" dirty="0" smtClean="0"/>
          </a:p>
          <a:p>
            <a:pPr algn="l" eaLnBrk="1" hangingPunct="1"/>
            <a:r>
              <a:rPr lang="es-ES" dirty="0" smtClean="0"/>
              <a:t>  pliegues </a:t>
            </a:r>
            <a:endParaRPr lang="es-ES" dirty="0"/>
          </a:p>
          <a:p>
            <a:pPr algn="l" eaLnBrk="1" hangingPunct="1"/>
            <a:r>
              <a:rPr lang="es-ES" dirty="0" smtClean="0"/>
              <a:t>  circulares</a:t>
            </a:r>
            <a:endParaRPr lang="es-ES" dirty="0"/>
          </a:p>
        </p:txBody>
      </p:sp>
      <p:sp>
        <p:nvSpPr>
          <p:cNvPr id="37" name="Rectangle 37"/>
          <p:cNvSpPr>
            <a:spLocks noChangeArrowheads="1"/>
          </p:cNvSpPr>
          <p:nvPr/>
        </p:nvSpPr>
        <p:spPr bwMode="auto">
          <a:xfrm>
            <a:off x="7563524" y="899428"/>
            <a:ext cx="118494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Anatomía</a:t>
            </a:r>
            <a:endParaRPr lang="es-ES" sz="1800" dirty="0"/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1475656" y="2349500"/>
            <a:ext cx="399541" cy="2159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9" name="38 Elipse"/>
          <p:cNvSpPr/>
          <p:nvPr/>
        </p:nvSpPr>
        <p:spPr bwMode="auto">
          <a:xfrm>
            <a:off x="2607691" y="3968749"/>
            <a:ext cx="432463" cy="39687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 animBg="1"/>
      <p:bldP spid="135219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86000" y="584765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200" dirty="0"/>
              <a:t>http://www.gutmicrobiotawatch.org/immunology-in-the-gut-mucosa-a-video-animation-from-nature/</a:t>
            </a:r>
          </a:p>
        </p:txBody>
      </p:sp>
      <p:pic>
        <p:nvPicPr>
          <p:cNvPr id="1026" name="Picture 2" descr="C:\Users\ximena\Desktop\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109" y="649450"/>
            <a:ext cx="6151780" cy="42515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381282" y="5351260"/>
            <a:ext cx="4366901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Inmunología en la mucosa intestinal</a:t>
            </a:r>
            <a:endParaRPr lang="es-VE" dirty="0"/>
          </a:p>
        </p:txBody>
      </p:sp>
      <p:sp>
        <p:nvSpPr>
          <p:cNvPr id="5" name="4 CuadroTexto"/>
          <p:cNvSpPr txBox="1"/>
          <p:nvPr/>
        </p:nvSpPr>
        <p:spPr>
          <a:xfrm>
            <a:off x="3189128" y="4959668"/>
            <a:ext cx="279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 en el intestino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44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lum bright="-23000" contras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0"/>
          <a:stretch/>
        </p:blipFill>
        <p:spPr bwMode="auto">
          <a:xfrm>
            <a:off x="899592" y="1489166"/>
            <a:ext cx="4977333" cy="4268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3"/>
          <p:cNvSpPr txBox="1">
            <a:spLocks noChangeArrowheads="1"/>
          </p:cNvSpPr>
          <p:nvPr/>
        </p:nvSpPr>
        <p:spPr>
          <a:xfrm>
            <a:off x="1320438" y="6257678"/>
            <a:ext cx="6503123" cy="43204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1100" i="1" dirty="0" smtClean="0">
                <a:solidFill>
                  <a:schemeClr val="tx1"/>
                </a:solidFill>
                <a:latin typeface="Comic Sans MS" pitchFamily="66" charset="0"/>
              </a:rPr>
              <a:t>The gut microbiota shapes intestinal immune response during health and disease</a:t>
            </a:r>
            <a:r>
              <a:rPr lang="de-DE" sz="1100" dirty="0" smtClean="0">
                <a:solidFill>
                  <a:schemeClr val="tx1"/>
                </a:solidFill>
                <a:latin typeface="Comic Sans MS" pitchFamily="66" charset="0"/>
              </a:rPr>
              <a:t> PPT 2010 Hannover </a:t>
            </a:r>
            <a:r>
              <a:rPr lang="de-DE" sz="1100" dirty="0">
                <a:solidFill>
                  <a:schemeClr val="tx1"/>
                </a:solidFill>
                <a:latin typeface="Comic Sans MS" pitchFamily="66" charset="0"/>
              </a:rPr>
              <a:t>Medical School</a:t>
            </a:r>
          </a:p>
          <a:p>
            <a:endParaRPr lang="de-DE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094226" y="1124744"/>
            <a:ext cx="2390398" cy="954107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Simbiontes</a:t>
            </a:r>
          </a:p>
          <a:p>
            <a:r>
              <a:rPr lang="es-VE" sz="1800" dirty="0" smtClean="0"/>
              <a:t>Tienen funciones de </a:t>
            </a:r>
          </a:p>
          <a:p>
            <a:r>
              <a:rPr lang="es-VE" sz="1800" dirty="0" smtClean="0"/>
              <a:t>promover la salud</a:t>
            </a:r>
            <a:endParaRPr lang="es-VE" sz="18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054151" y="2323942"/>
            <a:ext cx="2470548" cy="954107"/>
          </a:xfrm>
          <a:prstGeom prst="rect">
            <a:avLst/>
          </a:prstGeom>
          <a:solidFill>
            <a:srgbClr val="9AB7C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Comensales</a:t>
            </a:r>
          </a:p>
          <a:p>
            <a:r>
              <a:rPr lang="es-VE" sz="1800" dirty="0" smtClean="0"/>
              <a:t>No causan beneficio  </a:t>
            </a:r>
          </a:p>
          <a:p>
            <a:r>
              <a:rPr lang="es-VE" sz="1800" dirty="0" smtClean="0"/>
              <a:t>ni perjuicio</a:t>
            </a:r>
            <a:endParaRPr lang="es-VE" sz="18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22278" y="3717032"/>
            <a:ext cx="2334293" cy="954107"/>
          </a:xfrm>
          <a:prstGeom prst="rect">
            <a:avLst/>
          </a:prstGeom>
          <a:solidFill>
            <a:srgbClr val="D07B6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Patobiontes</a:t>
            </a:r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1800" dirty="0" smtClean="0"/>
              <a:t>Tienen potencial de </a:t>
            </a:r>
          </a:p>
          <a:p>
            <a:r>
              <a:rPr lang="es-VE" sz="1800" dirty="0" smtClean="0"/>
              <a:t>inducir patología</a:t>
            </a:r>
            <a:endParaRPr lang="es-VE" sz="18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55595" y="4815248"/>
            <a:ext cx="26372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Las respuestas inflamatorias </a:t>
            </a:r>
          </a:p>
          <a:p>
            <a:r>
              <a:rPr lang="es-VE" sz="1400" dirty="0" smtClean="0"/>
              <a:t>en IBD están dirigidas </a:t>
            </a:r>
          </a:p>
          <a:p>
            <a:r>
              <a:rPr lang="es-VE" sz="1400" dirty="0" smtClean="0"/>
              <a:t>hacia los </a:t>
            </a:r>
            <a:r>
              <a:rPr lang="es-VE" sz="1400" dirty="0" err="1" smtClean="0"/>
              <a:t>patobiontes</a:t>
            </a:r>
            <a:endParaRPr lang="es-VE" sz="1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00191" y="332656"/>
            <a:ext cx="5535490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Relación Inmunidad y </a:t>
            </a:r>
            <a:r>
              <a:rPr lang="es-VE" dirty="0" err="1" smtClean="0"/>
              <a:t>Microbiota</a:t>
            </a:r>
            <a:r>
              <a:rPr lang="es-VE" dirty="0" smtClean="0"/>
              <a:t> intestinales</a:t>
            </a:r>
            <a:endParaRPr lang="es-VE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56615" y="924689"/>
            <a:ext cx="2199641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Equilibrio inmune</a:t>
            </a:r>
            <a:endParaRPr lang="es-VE" dirty="0"/>
          </a:p>
        </p:txBody>
      </p:sp>
      <p:sp>
        <p:nvSpPr>
          <p:cNvPr id="15" name="14 Rectángulo"/>
          <p:cNvSpPr/>
          <p:nvPr/>
        </p:nvSpPr>
        <p:spPr bwMode="auto">
          <a:xfrm>
            <a:off x="899592" y="3429000"/>
            <a:ext cx="2736304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54870" y="3438672"/>
            <a:ext cx="2630848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Desequilibrio inmune</a:t>
            </a:r>
            <a:endParaRPr lang="es-VE" dirty="0"/>
          </a:p>
        </p:txBody>
      </p:sp>
      <p:sp>
        <p:nvSpPr>
          <p:cNvPr id="16" name="15 Elipse"/>
          <p:cNvSpPr/>
          <p:nvPr/>
        </p:nvSpPr>
        <p:spPr bwMode="auto">
          <a:xfrm>
            <a:off x="4932040" y="3623514"/>
            <a:ext cx="932733" cy="21526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572000" y="3548026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patógenos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Rectángulo"/>
          <p:cNvSpPr/>
          <p:nvPr/>
        </p:nvSpPr>
        <p:spPr bwMode="auto">
          <a:xfrm>
            <a:off x="640992" y="3429000"/>
            <a:ext cx="5223781" cy="28039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01328" y="5774253"/>
            <a:ext cx="6420347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err="1" smtClean="0"/>
              <a:t>Disregulación</a:t>
            </a:r>
            <a:r>
              <a:rPr lang="es-VE" sz="1800" dirty="0" smtClean="0"/>
              <a:t> inmune asociada con </a:t>
            </a:r>
            <a:r>
              <a:rPr lang="es-VE" sz="1800" dirty="0" err="1" smtClean="0"/>
              <a:t>disbiosis</a:t>
            </a:r>
            <a:r>
              <a:rPr lang="es-VE" sz="1800" dirty="0" smtClean="0"/>
              <a:t> del </a:t>
            </a:r>
            <a:r>
              <a:rPr lang="es-VE" sz="1800" dirty="0" err="1" smtClean="0"/>
              <a:t>microbiota</a:t>
            </a:r>
            <a:endParaRPr lang="es-VE" sz="1800" dirty="0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6792112" y="235814"/>
            <a:ext cx="1378259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233018" y="6495825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35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8" grpId="0" animBg="1"/>
      <p:bldP spid="7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233018" y="6495825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84054" y="692696"/>
            <a:ext cx="656301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Relación </a:t>
            </a:r>
            <a:r>
              <a:rPr lang="es-VE" dirty="0" smtClean="0"/>
              <a:t>del Microbioma Intestinal con Salud</a:t>
            </a:r>
          </a:p>
          <a:p>
            <a:r>
              <a:rPr lang="es-VE" dirty="0" smtClean="0"/>
              <a:t>y Enfermedad </a:t>
            </a:r>
            <a:r>
              <a:rPr lang="es-VE" dirty="0" smtClean="0"/>
              <a:t>en TGI </a:t>
            </a:r>
            <a:r>
              <a:rPr lang="es-VE" dirty="0" smtClean="0"/>
              <a:t>y órganos – sistemas distantes </a:t>
            </a:r>
            <a:endParaRPr lang="es-VE" dirty="0"/>
          </a:p>
        </p:txBody>
      </p:sp>
      <p:sp>
        <p:nvSpPr>
          <p:cNvPr id="4" name="3 CuadroTexto"/>
          <p:cNvSpPr txBox="1"/>
          <p:nvPr/>
        </p:nvSpPr>
        <p:spPr>
          <a:xfrm>
            <a:off x="1322526" y="1990053"/>
            <a:ext cx="1526380" cy="3170099"/>
          </a:xfrm>
          <a:prstGeom prst="rect">
            <a:avLst/>
          </a:prstGeom>
          <a:solidFill>
            <a:srgbClr val="00B0F0"/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Edad</a:t>
            </a:r>
          </a:p>
          <a:p>
            <a:endParaRPr lang="es-VE" sz="1000" dirty="0" smtClean="0"/>
          </a:p>
          <a:p>
            <a:r>
              <a:rPr lang="es-VE" dirty="0" smtClean="0"/>
              <a:t>Embarazo</a:t>
            </a:r>
          </a:p>
          <a:p>
            <a:endParaRPr lang="es-VE" sz="1000" dirty="0" smtClean="0"/>
          </a:p>
          <a:p>
            <a:r>
              <a:rPr lang="es-VE" dirty="0" smtClean="0"/>
              <a:t>Nacimiento</a:t>
            </a:r>
          </a:p>
          <a:p>
            <a:endParaRPr lang="es-VE" sz="1000" dirty="0" smtClean="0"/>
          </a:p>
          <a:p>
            <a:r>
              <a:rPr lang="es-VE" dirty="0" smtClean="0"/>
              <a:t>Lactancia</a:t>
            </a:r>
          </a:p>
          <a:p>
            <a:endParaRPr lang="es-VE" sz="1000" dirty="0" smtClean="0"/>
          </a:p>
          <a:p>
            <a:r>
              <a:rPr lang="es-VE" dirty="0" smtClean="0"/>
              <a:t>Ejercicio</a:t>
            </a:r>
          </a:p>
          <a:p>
            <a:endParaRPr lang="es-VE" sz="1000" dirty="0" smtClean="0"/>
          </a:p>
          <a:p>
            <a:r>
              <a:rPr lang="es-VE" dirty="0" smtClean="0"/>
              <a:t>Dieta</a:t>
            </a:r>
          </a:p>
          <a:p>
            <a:endParaRPr lang="es-VE" sz="1000" dirty="0" smtClean="0"/>
          </a:p>
          <a:p>
            <a:r>
              <a:rPr lang="es-VE" dirty="0" smtClean="0"/>
              <a:t>Higiene</a:t>
            </a:r>
            <a:endParaRPr lang="es-VE" dirty="0"/>
          </a:p>
        </p:txBody>
      </p:sp>
      <p:sp>
        <p:nvSpPr>
          <p:cNvPr id="5" name="4 CuadroTexto"/>
          <p:cNvSpPr txBox="1"/>
          <p:nvPr/>
        </p:nvSpPr>
        <p:spPr>
          <a:xfrm>
            <a:off x="3563888" y="1943056"/>
            <a:ext cx="4608512" cy="4093428"/>
          </a:xfrm>
          <a:prstGeom prst="rect">
            <a:avLst/>
          </a:prstGeom>
          <a:solidFill>
            <a:srgbClr val="FFAF79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Obesidad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Resistencia a Insulina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Diabetes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Esteatosis hepática no alcohólica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Cáncer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Inflamación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</a:t>
            </a:r>
            <a:r>
              <a:rPr lang="es-VE" dirty="0" err="1" smtClean="0"/>
              <a:t>Enf</a:t>
            </a:r>
            <a:r>
              <a:rPr lang="es-VE" dirty="0" smtClean="0"/>
              <a:t>. Inflamatoria Intestinal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</a:t>
            </a:r>
            <a:r>
              <a:rPr lang="es-VE" dirty="0" err="1" smtClean="0"/>
              <a:t>Enf</a:t>
            </a:r>
            <a:r>
              <a:rPr lang="es-VE" dirty="0" smtClean="0"/>
              <a:t>. Celíaca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</a:t>
            </a:r>
            <a:r>
              <a:rPr lang="es-VE" dirty="0" err="1" smtClean="0"/>
              <a:t>Enf</a:t>
            </a:r>
            <a:r>
              <a:rPr lang="es-VE" dirty="0" smtClean="0"/>
              <a:t>. Cardiovascular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Asma, artritis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Ansiedad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Autismo</a:t>
            </a:r>
            <a:endParaRPr lang="es-VE" dirty="0"/>
          </a:p>
          <a:p>
            <a:pPr algn="l"/>
            <a:r>
              <a:rPr lang="es-VE" dirty="0" smtClean="0"/>
              <a:t>Etc.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074061" y="5445224"/>
            <a:ext cx="2023310" cy="707886"/>
          </a:xfrm>
          <a:prstGeom prst="rect">
            <a:avLst/>
          </a:prstGeom>
          <a:solidFill>
            <a:srgbClr val="92D050"/>
          </a:solidFill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« Somos lo que </a:t>
            </a:r>
          </a:p>
          <a:p>
            <a:r>
              <a:rPr lang="es-VE" dirty="0" smtClean="0"/>
              <a:t>comemos»</a:t>
            </a:r>
            <a:endParaRPr lang="es-VE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73006" y="63858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318735" y="5399057"/>
            <a:ext cx="1459054" cy="461665"/>
          </a:xfrm>
          <a:prstGeom prst="rect">
            <a:avLst/>
          </a:prstGeom>
          <a:solidFill>
            <a:schemeClr val="bg1"/>
          </a:solidFill>
          <a:ln>
            <a:solidFill>
              <a:srgbClr val="FF7D25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err="1" smtClean="0"/>
              <a:t>Disbiosis</a:t>
            </a:r>
            <a:endParaRPr lang="es-VE" sz="2400" dirty="0"/>
          </a:p>
        </p:txBody>
      </p:sp>
    </p:spTree>
    <p:extLst>
      <p:ext uri="{BB962C8B-B14F-4D97-AF65-F5344CB8AC3E}">
        <p14:creationId xmlns:p14="http://schemas.microsoft.com/office/powerpoint/2010/main" val="403539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11560" y="981355"/>
            <a:ext cx="4572000" cy="1631216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dirty="0" smtClean="0"/>
              <a:t>“In </a:t>
            </a:r>
            <a:r>
              <a:rPr lang="en-US" dirty="0"/>
              <a:t>my work as a neurologist, I’ve discovered that no other system in the body is more sensitive to changes in gut bacteria than the </a:t>
            </a:r>
            <a:r>
              <a:rPr lang="en-US" b="1" dirty="0"/>
              <a:t>central nervous system</a:t>
            </a:r>
            <a:r>
              <a:rPr lang="en-US" dirty="0" smtClean="0"/>
              <a:t>.” </a:t>
            </a:r>
            <a:endParaRPr lang="es-VE" dirty="0"/>
          </a:p>
        </p:txBody>
      </p:sp>
      <p:sp>
        <p:nvSpPr>
          <p:cNvPr id="4" name="3 CuadroTexto"/>
          <p:cNvSpPr txBox="1"/>
          <p:nvPr/>
        </p:nvSpPr>
        <p:spPr>
          <a:xfrm>
            <a:off x="1310381" y="2708920"/>
            <a:ext cx="26244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David </a:t>
            </a:r>
            <a:r>
              <a:rPr lang="es-VE" sz="1600" dirty="0" err="1" smtClean="0"/>
              <a:t>Perlmutter</a:t>
            </a:r>
            <a:r>
              <a:rPr lang="es-VE" sz="1600" dirty="0" smtClean="0"/>
              <a:t> </a:t>
            </a:r>
          </a:p>
          <a:p>
            <a:r>
              <a:rPr lang="es-VE" sz="1600" dirty="0" smtClean="0"/>
              <a:t>Neurólogo</a:t>
            </a:r>
          </a:p>
          <a:p>
            <a:r>
              <a:rPr lang="es-VE" sz="1200" i="1" dirty="0" err="1" smtClean="0"/>
              <a:t>Healthy</a:t>
            </a:r>
            <a:r>
              <a:rPr lang="es-VE" sz="1200" i="1" dirty="0" smtClean="0"/>
              <a:t> </a:t>
            </a:r>
            <a:r>
              <a:rPr lang="es-VE" sz="1200" i="1" dirty="0" err="1"/>
              <a:t>b</a:t>
            </a:r>
            <a:r>
              <a:rPr lang="es-VE" sz="1200" i="1" dirty="0" err="1" smtClean="0"/>
              <a:t>rain</a:t>
            </a:r>
            <a:r>
              <a:rPr lang="es-VE" sz="1200" i="1" dirty="0" smtClean="0"/>
              <a:t>, </a:t>
            </a:r>
            <a:r>
              <a:rPr lang="es-VE" sz="1200" i="1" dirty="0" err="1" smtClean="0"/>
              <a:t>healthy</a:t>
            </a:r>
            <a:r>
              <a:rPr lang="es-VE" sz="1200" i="1" dirty="0" smtClean="0"/>
              <a:t> </a:t>
            </a:r>
            <a:r>
              <a:rPr lang="es-VE" sz="1200" i="1" dirty="0" err="1" smtClean="0"/>
              <a:t>gut</a:t>
            </a:r>
            <a:r>
              <a:rPr lang="es-VE" sz="1200" dirty="0" smtClean="0"/>
              <a:t>. </a:t>
            </a:r>
          </a:p>
          <a:p>
            <a:r>
              <a:rPr lang="es-VE" sz="1200" dirty="0" err="1" smtClean="0"/>
              <a:t>Experience</a:t>
            </a:r>
            <a:r>
              <a:rPr lang="es-VE" sz="1200" dirty="0" smtClean="0"/>
              <a:t> </a:t>
            </a:r>
            <a:r>
              <a:rPr lang="es-VE" sz="1200" dirty="0" err="1" smtClean="0"/>
              <a:t>Life</a:t>
            </a:r>
            <a:r>
              <a:rPr lang="es-VE" sz="1200" dirty="0" smtClean="0"/>
              <a:t>, </a:t>
            </a:r>
            <a:r>
              <a:rPr lang="es-VE" sz="1200" dirty="0"/>
              <a:t>s</a:t>
            </a:r>
            <a:r>
              <a:rPr lang="es-VE" sz="1200" dirty="0" smtClean="0"/>
              <a:t>eptiembre 2015</a:t>
            </a:r>
            <a:endParaRPr lang="es-VE" sz="1200" dirty="0"/>
          </a:p>
        </p:txBody>
      </p:sp>
      <p:sp>
        <p:nvSpPr>
          <p:cNvPr id="2" name="1 Rectángulo"/>
          <p:cNvSpPr/>
          <p:nvPr/>
        </p:nvSpPr>
        <p:spPr>
          <a:xfrm>
            <a:off x="4427984" y="3770516"/>
            <a:ext cx="4427984" cy="1015663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/>
              <a:t>"Lower gut microbial diversity can now be added as a new risk factor for </a:t>
            </a:r>
            <a:r>
              <a:rPr lang="en-US" b="1" dirty="0"/>
              <a:t>heart </a:t>
            </a:r>
            <a:r>
              <a:rPr lang="en-US" b="1" dirty="0" smtClean="0"/>
              <a:t>disease</a:t>
            </a:r>
            <a:r>
              <a:rPr lang="en-US" dirty="0" smtClean="0"/>
              <a:t>"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397975" y="458585"/>
            <a:ext cx="2007280" cy="707886"/>
          </a:xfrm>
          <a:prstGeom prst="rect">
            <a:avLst/>
          </a:prstGeom>
          <a:solidFill>
            <a:srgbClr val="FFDDEB"/>
          </a:solidFill>
          <a:ln w="28575">
            <a:solidFill>
              <a:srgbClr val="C60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FUNCIONES </a:t>
            </a:r>
          </a:p>
          <a:p>
            <a:pPr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736517" y="4991637"/>
            <a:ext cx="38109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err="1">
                <a:solidFill>
                  <a:srgbClr val="000000"/>
                </a:solidFill>
              </a:rPr>
              <a:t>Jingyuan</a:t>
            </a:r>
            <a:r>
              <a:rPr lang="en-US" sz="1600" dirty="0">
                <a:solidFill>
                  <a:srgbClr val="000000"/>
                </a:solidFill>
              </a:rPr>
              <a:t> Fu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University Medical Center Groningen</a:t>
            </a:r>
          </a:p>
          <a:p>
            <a:pPr lvl="0"/>
            <a:r>
              <a:rPr lang="en-US" sz="1100" dirty="0">
                <a:solidFill>
                  <a:srgbClr val="000000"/>
                </a:solidFill>
              </a:rPr>
              <a:t>Gut Microbes Associated With HDL, Triglycerides, and BMI. </a:t>
            </a:r>
            <a:r>
              <a:rPr lang="en-US" sz="1100" i="1" dirty="0">
                <a:solidFill>
                  <a:srgbClr val="000000"/>
                </a:solidFill>
              </a:rPr>
              <a:t>Medscape</a:t>
            </a:r>
            <a:r>
              <a:rPr lang="en-US" sz="1100" dirty="0">
                <a:solidFill>
                  <a:srgbClr val="000000"/>
                </a:solidFill>
              </a:rPr>
              <a:t>. Sep 11, 2015.</a:t>
            </a:r>
            <a:endParaRPr lang="es-VE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3009"/>
            <a:ext cx="5281554" cy="651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175066" y="594928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100" dirty="0" smtClean="0"/>
              <a:t>Mayer et al</a:t>
            </a:r>
            <a:r>
              <a:rPr lang="es-VE" sz="1100" i="1" dirty="0" smtClean="0"/>
              <a:t>. </a:t>
            </a:r>
            <a:r>
              <a:rPr lang="es-VE" sz="1100" i="1" dirty="0" err="1" smtClean="0"/>
              <a:t>Gut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microbes</a:t>
            </a:r>
            <a:r>
              <a:rPr lang="es-VE" sz="1100" i="1" dirty="0" smtClean="0"/>
              <a:t> and </a:t>
            </a:r>
            <a:r>
              <a:rPr lang="es-VE" sz="1100" i="1" dirty="0" err="1" smtClean="0"/>
              <a:t>the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brain</a:t>
            </a:r>
            <a:r>
              <a:rPr lang="es-VE" sz="1100" i="1" dirty="0" smtClean="0"/>
              <a:t>: </a:t>
            </a:r>
            <a:r>
              <a:rPr lang="es-VE" sz="1100" i="1" dirty="0" err="1" smtClean="0"/>
              <a:t>paradigm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shift</a:t>
            </a:r>
            <a:r>
              <a:rPr lang="es-VE" sz="1100" i="1" dirty="0" smtClean="0"/>
              <a:t> in  </a:t>
            </a:r>
            <a:r>
              <a:rPr lang="es-VE" sz="1100" i="1" dirty="0" err="1" smtClean="0"/>
              <a:t>neuroscience</a:t>
            </a:r>
            <a:r>
              <a:rPr lang="es-VE" sz="1100" i="1" dirty="0" smtClean="0"/>
              <a:t>. </a:t>
            </a:r>
            <a:r>
              <a:rPr lang="es-VE" sz="1100" dirty="0" smtClean="0"/>
              <a:t>J</a:t>
            </a:r>
            <a:r>
              <a:rPr lang="es-VE" sz="1100" dirty="0"/>
              <a:t>. </a:t>
            </a:r>
            <a:r>
              <a:rPr lang="es-VE" sz="1100" dirty="0" err="1"/>
              <a:t>Neurosci</a:t>
            </a:r>
            <a:r>
              <a:rPr lang="es-VE" sz="1100" dirty="0"/>
              <a:t>., </a:t>
            </a:r>
            <a:r>
              <a:rPr lang="es-VE" sz="1100" dirty="0" err="1"/>
              <a:t>November</a:t>
            </a:r>
            <a:r>
              <a:rPr lang="es-VE" sz="1100" dirty="0"/>
              <a:t> 12, 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2014;</a:t>
            </a:r>
            <a:r>
              <a:rPr lang="es-VE" sz="1100" dirty="0" smtClean="0"/>
              <a:t>  34:15490 </a:t>
            </a:r>
            <a:r>
              <a:rPr lang="es-VE" sz="1100" dirty="0"/>
              <a:t>–15496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257283" y="1988840"/>
            <a:ext cx="367806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Canales de comunicación bidireccional entre el </a:t>
            </a:r>
            <a:r>
              <a:rPr lang="es-VE" sz="1600" b="1" dirty="0" err="1" smtClean="0"/>
              <a:t>microbioma</a:t>
            </a:r>
            <a:r>
              <a:rPr lang="es-VE" sz="1600" b="1" dirty="0" smtClean="0"/>
              <a:t> intestinal, el intestino y el cerebro</a:t>
            </a:r>
            <a:r>
              <a:rPr lang="es-VE" sz="1600" dirty="0" smtClean="0"/>
              <a:t>.</a:t>
            </a:r>
          </a:p>
          <a:p>
            <a:endParaRPr lang="es-VE" sz="1400" dirty="0" smtClean="0"/>
          </a:p>
          <a:p>
            <a:pPr marL="360363" indent="-180975" algn="l">
              <a:buClr>
                <a:srgbClr val="0033CC"/>
              </a:buClr>
              <a:buSzPct val="170000"/>
              <a:buFont typeface="Arial" pitchFamily="34" charset="0"/>
              <a:buChar char="•"/>
            </a:pPr>
            <a:r>
              <a:rPr lang="es-VE" sz="1400" dirty="0" smtClean="0"/>
              <a:t> </a:t>
            </a:r>
            <a:r>
              <a:rPr lang="es-VE" sz="1400" b="1" dirty="0" smtClean="0"/>
              <a:t>Señales</a:t>
            </a:r>
            <a:r>
              <a:rPr lang="es-VE" sz="1400" dirty="0" smtClean="0"/>
              <a:t> endocrinas, neuroendocrinas y relacionadas con inflamación, </a:t>
            </a:r>
            <a:r>
              <a:rPr lang="es-VE" sz="1400" b="1" dirty="0" smtClean="0"/>
              <a:t>generadas por el microbiota intestinal </a:t>
            </a:r>
            <a:r>
              <a:rPr lang="es-VE" sz="1400" dirty="0" smtClean="0"/>
              <a:t>y células especializadas dentro del intestino </a:t>
            </a:r>
            <a:r>
              <a:rPr lang="es-VE" sz="1400" b="1" dirty="0" smtClean="0"/>
              <a:t>pueden afectar el cerebro</a:t>
            </a:r>
            <a:r>
              <a:rPr lang="es-VE" sz="1400" dirty="0" smtClean="0"/>
              <a:t>.</a:t>
            </a:r>
          </a:p>
          <a:p>
            <a:pPr marL="179388">
              <a:buSzPct val="170000"/>
              <a:buFont typeface="Arial" pitchFamily="34" charset="0"/>
              <a:buChar char="•"/>
            </a:pPr>
            <a:endParaRPr lang="es-VE" sz="1400" dirty="0" smtClean="0"/>
          </a:p>
          <a:p>
            <a:pPr marL="179388" algn="l">
              <a:buClr>
                <a:srgbClr val="0033CC"/>
              </a:buClr>
              <a:buSzPct val="170000"/>
              <a:buFont typeface="Arial" pitchFamily="34" charset="0"/>
              <a:buChar char="•"/>
            </a:pPr>
            <a:r>
              <a:rPr lang="es-VE" sz="1400" dirty="0" smtClean="0"/>
              <a:t>  A su vez, </a:t>
            </a:r>
            <a:r>
              <a:rPr lang="es-VE" sz="1400" b="1" dirty="0" smtClean="0"/>
              <a:t>el cerebro puede influir </a:t>
            </a:r>
          </a:p>
          <a:p>
            <a:pPr marL="360363" algn="l">
              <a:buSzPct val="170000"/>
            </a:pPr>
            <a:r>
              <a:rPr lang="es-VE" sz="1400" b="1" dirty="0" smtClean="0"/>
              <a:t>la composición y función </a:t>
            </a:r>
            <a:r>
              <a:rPr lang="es-VE" sz="1400" b="1" dirty="0" err="1" smtClean="0"/>
              <a:t>microbial</a:t>
            </a:r>
            <a:r>
              <a:rPr lang="es-VE" sz="1400" dirty="0" smtClean="0"/>
              <a:t> vía mecanismos neurales  y endocrinos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6417798" y="548680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272169" y="1166471"/>
            <a:ext cx="3663182" cy="400110"/>
          </a:xfrm>
          <a:prstGeom prst="rect">
            <a:avLst/>
          </a:prstGeom>
          <a:solidFill>
            <a:srgbClr val="FFDDEB"/>
          </a:solidFill>
          <a:ln w="28575">
            <a:solidFill>
              <a:srgbClr val="C60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 smtClean="0"/>
              <a:t>FUNCIONES MICROBIOTA</a:t>
            </a:r>
            <a:endParaRPr lang="es-ES" b="1" dirty="0"/>
          </a:p>
        </p:txBody>
      </p:sp>
      <p:sp>
        <p:nvSpPr>
          <p:cNvPr id="5" name="4 Rectángulo"/>
          <p:cNvSpPr/>
          <p:nvPr/>
        </p:nvSpPr>
        <p:spPr bwMode="auto">
          <a:xfrm>
            <a:off x="3828066" y="2150178"/>
            <a:ext cx="1152128" cy="11521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4860032" y="2420888"/>
            <a:ext cx="412137" cy="3053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691287" y="2573565"/>
            <a:ext cx="158088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Comunicación 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</a:t>
            </a:r>
          </a:p>
          <a:p>
            <a:r>
              <a:rPr lang="es-VE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agal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simpática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755576" y="2150178"/>
            <a:ext cx="1080120" cy="11521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611560" y="2420888"/>
            <a:ext cx="216024" cy="80021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82186" y="2334578"/>
            <a:ext cx="1497526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Comunicación 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sistémica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 HPA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Metabolitos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bacterianos</a:t>
            </a:r>
          </a:p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Citokinas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59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4"/>
          <p:cNvSpPr txBox="1">
            <a:spLocks noChangeArrowheads="1"/>
          </p:cNvSpPr>
          <p:nvPr/>
        </p:nvSpPr>
        <p:spPr bwMode="auto">
          <a:xfrm>
            <a:off x="1736725" y="1412875"/>
            <a:ext cx="3821880" cy="400110"/>
          </a:xfrm>
          <a:prstGeom prst="rect">
            <a:avLst/>
          </a:prstGeom>
          <a:solidFill>
            <a:srgbClr val="FFDDEB"/>
          </a:solidFill>
          <a:ln w="28575">
            <a:solidFill>
              <a:srgbClr val="C60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 smtClean="0"/>
              <a:t>FUNCIONES METABÓLICAS</a:t>
            </a:r>
            <a:endParaRPr lang="es-ES" b="1" dirty="0"/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1692275" y="1965325"/>
            <a:ext cx="4233863" cy="4206875"/>
          </a:xfrm>
          <a:prstGeom prst="rect">
            <a:avLst/>
          </a:prstGeom>
          <a:solidFill>
            <a:srgbClr val="FFC9DF"/>
          </a:solidFill>
          <a:ln>
            <a:noFill/>
          </a:ln>
          <a:effectLst>
            <a:outerShdw dist="63500" dir="221219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Color y olor heces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smtClean="0"/>
              <a:t>FERMENTACIÓN Carbohidratos</a:t>
            </a:r>
            <a:endParaRPr lang="es-ES" dirty="0"/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Degradación disacáridos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err="1"/>
              <a:t>Decarboxilación</a:t>
            </a:r>
            <a:r>
              <a:rPr lang="es-ES" dirty="0"/>
              <a:t> aminas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Formación NH</a:t>
            </a:r>
            <a:r>
              <a:rPr lang="es-ES" baseline="-25000" dirty="0"/>
              <a:t>3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Síntesis Vitaminas </a:t>
            </a:r>
            <a:r>
              <a:rPr lang="es-ES" sz="1600" b="1" dirty="0"/>
              <a:t>B</a:t>
            </a:r>
            <a:r>
              <a:rPr lang="es-ES" sz="1600" b="1" baseline="-25000" dirty="0"/>
              <a:t>12</a:t>
            </a:r>
            <a:r>
              <a:rPr lang="es-ES" sz="1600" b="1" dirty="0"/>
              <a:t>, K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Degradación Sales Biliares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err="1"/>
              <a:t>Desconjugación</a:t>
            </a:r>
            <a:r>
              <a:rPr lang="es-ES" dirty="0"/>
              <a:t> esteroides </a:t>
            </a:r>
          </a:p>
          <a:p>
            <a:pPr algn="l" eaLnBrk="1" hangingPunct="1"/>
            <a:r>
              <a:rPr lang="es-ES" dirty="0"/>
              <a:t>   sexuales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</p:txBody>
      </p:sp>
      <p:pic>
        <p:nvPicPr>
          <p:cNvPr id="78852" name="Picture 8" descr="E_coli_O157H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398" y="4068762"/>
            <a:ext cx="2841010" cy="2347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468313" y="549275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684213" y="549275"/>
            <a:ext cx="143951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5903" name="Text Box 15"/>
          <p:cNvSpPr txBox="1">
            <a:spLocks noChangeArrowheads="1"/>
          </p:cNvSpPr>
          <p:nvPr/>
        </p:nvSpPr>
        <p:spPr bwMode="auto">
          <a:xfrm>
            <a:off x="7189788" y="549275"/>
            <a:ext cx="143500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948488" y="1042988"/>
            <a:ext cx="16541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Bacterias </a:t>
            </a:r>
          </a:p>
          <a:p>
            <a:pPr eaLnBrk="1" hangingPunct="1"/>
            <a:r>
              <a:rPr lang="es-ES"/>
              <a:t>Intestinales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749300" y="1341438"/>
            <a:ext cx="2479675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Fermentación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749300" y="2060575"/>
            <a:ext cx="5262860" cy="1877437"/>
          </a:xfrm>
          <a:prstGeom prst="rect">
            <a:avLst/>
          </a:prstGeom>
          <a:solidFill>
            <a:srgbClr val="FFD9E8"/>
          </a:solidFill>
          <a:ln w="28575">
            <a:solidFill>
              <a:srgbClr val="FF414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2400" dirty="0"/>
              <a:t>“Digestión anaeróbica del contenido </a:t>
            </a:r>
            <a:r>
              <a:rPr lang="es-ES" sz="2400" dirty="0" smtClean="0"/>
              <a:t>intestinal, carbohidratos </a:t>
            </a:r>
            <a:r>
              <a:rPr lang="es-ES" sz="2400" dirty="0"/>
              <a:t>y algo de proteínas, realizada en el colon por enzimas microbianas”</a:t>
            </a:r>
          </a:p>
          <a:p>
            <a:pPr algn="l">
              <a:defRPr/>
            </a:pPr>
            <a:endParaRPr lang="es-ES" sz="1000" b="1" dirty="0"/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5602288" y="3573016"/>
            <a:ext cx="29591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 b="1" dirty="0" smtClean="0"/>
              <a:t>¡NO </a:t>
            </a:r>
            <a:r>
              <a:rPr lang="es-ES" sz="2800" b="1" dirty="0"/>
              <a:t>HAY</a:t>
            </a:r>
          </a:p>
          <a:p>
            <a:pPr eaLnBrk="1" hangingPunct="1"/>
            <a:r>
              <a:rPr lang="es-ES" sz="2800" b="1" dirty="0"/>
              <a:t>células </a:t>
            </a:r>
            <a:r>
              <a:rPr lang="es-ES" sz="2800" b="1" dirty="0" err="1"/>
              <a:t>colónicas</a:t>
            </a:r>
            <a:endParaRPr lang="es-ES" sz="2800" b="1" dirty="0"/>
          </a:p>
          <a:p>
            <a:pPr eaLnBrk="1" hangingPunct="1"/>
            <a:r>
              <a:rPr lang="es-ES" sz="2800" b="1" dirty="0"/>
              <a:t>que produzcan </a:t>
            </a:r>
          </a:p>
          <a:p>
            <a:pPr eaLnBrk="1" hangingPunct="1"/>
            <a:r>
              <a:rPr lang="es-ES" sz="2800" b="1" dirty="0"/>
              <a:t>ENZIMAS </a:t>
            </a:r>
          </a:p>
          <a:p>
            <a:pPr eaLnBrk="1" hangingPunct="1"/>
            <a:r>
              <a:rPr lang="es-ES" sz="2800" b="1" dirty="0"/>
              <a:t>digestivas!</a:t>
            </a: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539750" y="620713"/>
            <a:ext cx="1150938" cy="823912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65903" name="Text Box 15"/>
          <p:cNvSpPr txBox="1">
            <a:spLocks noChangeArrowheads="1"/>
          </p:cNvSpPr>
          <p:nvPr/>
        </p:nvSpPr>
        <p:spPr bwMode="auto">
          <a:xfrm>
            <a:off x="718978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948488" y="1042988"/>
            <a:ext cx="16541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Bacterias </a:t>
            </a:r>
          </a:p>
          <a:p>
            <a:pPr eaLnBrk="1" hangingPunct="1"/>
            <a:r>
              <a:rPr lang="es-ES"/>
              <a:t>Intestinales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/>
      <p:bldP spid="26635" grpId="0" animBg="1"/>
      <p:bldP spid="26640" grpId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4" descr="colon 2"/>
          <p:cNvPicPr>
            <a:picLocks noChangeAspect="1" noChangeArrowheads="1"/>
          </p:cNvPicPr>
          <p:nvPr/>
        </p:nvPicPr>
        <p:blipFill>
          <a:blip r:embed="rId2" cstate="print">
            <a:lum bright="-18000" contrast="5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985"/>
          <a:stretch>
            <a:fillRect/>
          </a:stretch>
        </p:blipFill>
        <p:spPr bwMode="auto">
          <a:xfrm>
            <a:off x="1641369" y="1161678"/>
            <a:ext cx="4802294" cy="4443119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16" name="Text Box 8"/>
          <p:cNvSpPr txBox="1">
            <a:spLocks noChangeArrowheads="1"/>
          </p:cNvSpPr>
          <p:nvPr/>
        </p:nvSpPr>
        <p:spPr bwMode="auto">
          <a:xfrm>
            <a:off x="323850" y="40481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9819" name="Text Box 11"/>
          <p:cNvSpPr txBox="1">
            <a:spLocks noChangeArrowheads="1"/>
          </p:cNvSpPr>
          <p:nvPr/>
        </p:nvSpPr>
        <p:spPr bwMode="auto">
          <a:xfrm>
            <a:off x="7189788" y="549275"/>
            <a:ext cx="1371600" cy="395288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948488" y="1042988"/>
            <a:ext cx="16541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Bacterias </a:t>
            </a:r>
          </a:p>
          <a:p>
            <a:pPr eaLnBrk="1" hangingPunct="1"/>
            <a:r>
              <a:rPr lang="es-ES"/>
              <a:t>Intestinales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691680" y="5313402"/>
            <a:ext cx="2836034" cy="707886"/>
          </a:xfrm>
          <a:prstGeom prst="rect">
            <a:avLst/>
          </a:prstGeom>
          <a:solidFill>
            <a:srgbClr val="BBE0E3"/>
          </a:solidFill>
        </p:spPr>
        <p:txBody>
          <a:bodyPr wrap="none" rtlCol="0">
            <a:spAutoFit/>
          </a:bodyPr>
          <a:lstStyle/>
          <a:p>
            <a:pPr algn="l"/>
            <a:r>
              <a:rPr lang="es-VE" dirty="0" smtClean="0"/>
              <a:t>Secreción salival</a:t>
            </a:r>
          </a:p>
          <a:p>
            <a:pPr algn="l"/>
            <a:r>
              <a:rPr lang="es-VE" dirty="0" smtClean="0"/>
              <a:t>Secreción pancreática</a:t>
            </a:r>
            <a:endParaRPr lang="es-VE" dirty="0"/>
          </a:p>
        </p:txBody>
      </p:sp>
      <p:sp>
        <p:nvSpPr>
          <p:cNvPr id="9" name="8 CuadroTexto"/>
          <p:cNvSpPr txBox="1"/>
          <p:nvPr/>
        </p:nvSpPr>
        <p:spPr>
          <a:xfrm>
            <a:off x="4812158" y="5279011"/>
            <a:ext cx="1560042" cy="707886"/>
          </a:xfrm>
          <a:prstGeom prst="rect">
            <a:avLst/>
          </a:prstGeom>
          <a:solidFill>
            <a:srgbClr val="BBE0E3"/>
          </a:solidFill>
        </p:spPr>
        <p:txBody>
          <a:bodyPr wrap="none" rtlCol="0">
            <a:spAutoFit/>
          </a:bodyPr>
          <a:lstStyle/>
          <a:p>
            <a:pPr algn="l"/>
            <a:r>
              <a:rPr lang="es-VE" dirty="0" smtClean="0"/>
              <a:t>Microbiota </a:t>
            </a:r>
          </a:p>
          <a:p>
            <a:pPr algn="l"/>
            <a:r>
              <a:rPr lang="es-VE" dirty="0" smtClean="0"/>
              <a:t>intestinal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8" descr="top_fru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895350"/>
            <a:ext cx="2733675" cy="2533650"/>
          </a:xfrm>
          <a:prstGeom prst="rect">
            <a:avLst/>
          </a:prstGeom>
          <a:noFill/>
          <a:ln w="9525">
            <a:solidFill>
              <a:srgbClr val="739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5" name="Picture 11" descr="dietary fiber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716338"/>
            <a:ext cx="2787650" cy="2700337"/>
          </a:xfrm>
          <a:prstGeom prst="rect">
            <a:avLst/>
          </a:prstGeom>
          <a:noFill/>
          <a:ln w="9525">
            <a:solidFill>
              <a:srgbClr val="739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6" name="Rectangle 15"/>
          <p:cNvSpPr>
            <a:spLocks noChangeArrowheads="1"/>
          </p:cNvSpPr>
          <p:nvPr/>
        </p:nvSpPr>
        <p:spPr bwMode="auto">
          <a:xfrm>
            <a:off x="684213" y="333375"/>
            <a:ext cx="3887787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5220494" y="3286125"/>
            <a:ext cx="2643188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FIBRA DE LA DIETA</a:t>
            </a:r>
          </a:p>
          <a:p>
            <a:pPr>
              <a:defRPr/>
            </a:pPr>
            <a:r>
              <a:rPr lang="es-ES" sz="1400" b="1"/>
              <a:t>Frutas, legumbres, cereales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486205" y="6129338"/>
            <a:ext cx="2298700" cy="395287"/>
          </a:xfrm>
          <a:prstGeom prst="rect">
            <a:avLst/>
          </a:prstGeom>
          <a:solidFill>
            <a:srgbClr val="ECFFB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1800"/>
              <a:t> Laxantes de fibra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234950" y="476250"/>
            <a:ext cx="828675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24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912813" y="836613"/>
            <a:ext cx="3854450" cy="491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/>
              <a:t>Polisacáridos No almidones</a:t>
            </a:r>
          </a:p>
          <a:p>
            <a:pPr>
              <a:defRPr/>
            </a:pPr>
            <a:r>
              <a:rPr lang="es-ES_tradnl" sz="1600" b="1" dirty="0"/>
              <a:t>Insolubles No digeribles</a:t>
            </a:r>
          </a:p>
          <a:p>
            <a:pPr>
              <a:defRPr/>
            </a:pPr>
            <a:endParaRPr lang="es-ES_tradnl" sz="1000" b="1" dirty="0"/>
          </a:p>
          <a:p>
            <a:pP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CELULOSA</a:t>
            </a:r>
            <a:r>
              <a:rPr lang="es-ES_tradnl" b="1" dirty="0" smtClean="0">
                <a:solidFill>
                  <a:srgbClr val="54812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_tradnl" b="1" dirty="0">
              <a:solidFill>
                <a:srgbClr val="54812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800" dirty="0"/>
          </a:p>
          <a:p>
            <a:pPr>
              <a:defRPr/>
            </a:pPr>
            <a:endParaRPr lang="es-ES_tradnl" sz="1600" dirty="0"/>
          </a:p>
          <a:p>
            <a:pPr>
              <a:defRPr/>
            </a:pPr>
            <a:r>
              <a:rPr lang="es-ES_tradnl" sz="2400" b="1" dirty="0"/>
              <a:t>Aumento volumen heces</a:t>
            </a:r>
          </a:p>
          <a:p>
            <a:pPr>
              <a:defRPr/>
            </a:pPr>
            <a:endParaRPr lang="es-ES_tradnl" sz="1600" b="1" dirty="0"/>
          </a:p>
          <a:p>
            <a:pPr>
              <a:defRPr/>
            </a:pPr>
            <a:endParaRPr lang="es-ES_tradnl" sz="800" b="1" dirty="0"/>
          </a:p>
          <a:p>
            <a:pPr>
              <a:defRPr/>
            </a:pPr>
            <a:r>
              <a:rPr lang="es-ES_tradnl" sz="1600" b="1" dirty="0"/>
              <a:t>Distensión tracto intestinal</a:t>
            </a:r>
          </a:p>
          <a:p>
            <a:pPr>
              <a:defRPr/>
            </a:pPr>
            <a:endParaRPr lang="es-ES_tradnl" sz="1600" b="1" dirty="0"/>
          </a:p>
          <a:p>
            <a:pPr>
              <a:defRPr/>
            </a:pPr>
            <a:endParaRPr lang="es-ES_tradnl" sz="800" b="1" dirty="0"/>
          </a:p>
          <a:p>
            <a:pPr>
              <a:defRPr/>
            </a:pPr>
            <a:r>
              <a:rPr lang="es-ES_tradnl" sz="1600" b="1" dirty="0"/>
              <a:t>Aumento peristaltismo</a:t>
            </a:r>
          </a:p>
          <a:p>
            <a:pPr>
              <a:defRPr/>
            </a:pPr>
            <a:endParaRPr lang="es-ES_tradnl" sz="1600" b="1" dirty="0"/>
          </a:p>
          <a:p>
            <a:pPr>
              <a:defRPr/>
            </a:pPr>
            <a:endParaRPr lang="es-ES_tradnl" sz="800" b="1" dirty="0"/>
          </a:p>
          <a:p>
            <a:pPr>
              <a:defRPr/>
            </a:pPr>
            <a:r>
              <a:rPr lang="es-ES_tradnl" sz="1600" b="1" dirty="0"/>
              <a:t>Aumento tránsito</a:t>
            </a:r>
          </a:p>
          <a:p>
            <a:pPr>
              <a:defRPr/>
            </a:pPr>
            <a:endParaRPr lang="es-ES_tradnl" sz="1600" dirty="0"/>
          </a:p>
          <a:p>
            <a:pPr>
              <a:defRPr/>
            </a:pPr>
            <a:endParaRPr lang="es-ES_tradnl" sz="800" dirty="0"/>
          </a:p>
          <a:p>
            <a:pPr>
              <a:defRPr/>
            </a:pPr>
            <a:endParaRPr lang="es-ES_tradnl" sz="800" dirty="0"/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HECES MEJOR FORMADAS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EVACUADAS FRECUENTEMENTE</a:t>
            </a: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2843213" y="1917700"/>
            <a:ext cx="0" cy="287338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2843213" y="2566169"/>
            <a:ext cx="0" cy="358775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2843213" y="3141216"/>
            <a:ext cx="0" cy="4318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4" name="Line 28"/>
          <p:cNvSpPr>
            <a:spLocks noChangeShapeType="1"/>
          </p:cNvSpPr>
          <p:nvPr/>
        </p:nvSpPr>
        <p:spPr bwMode="auto">
          <a:xfrm>
            <a:off x="2843213" y="3717925"/>
            <a:ext cx="0" cy="503238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5" name="Line 29"/>
          <p:cNvSpPr>
            <a:spLocks noChangeShapeType="1"/>
          </p:cNvSpPr>
          <p:nvPr/>
        </p:nvSpPr>
        <p:spPr bwMode="auto">
          <a:xfrm>
            <a:off x="2843213" y="4294188"/>
            <a:ext cx="0" cy="50165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7" name="Rectangle 31"/>
          <p:cNvSpPr>
            <a:spLocks noChangeArrowheads="1"/>
          </p:cNvSpPr>
          <p:nvPr/>
        </p:nvSpPr>
        <p:spPr bwMode="auto">
          <a:xfrm>
            <a:off x="971550" y="4797425"/>
            <a:ext cx="3816350" cy="9366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7213798" y="260648"/>
            <a:ext cx="1371600" cy="395288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6756598" y="763886"/>
            <a:ext cx="18478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Características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407575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2087562" y="1484784"/>
            <a:ext cx="1584325" cy="35877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2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24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5" grpId="0" animBg="1"/>
      <p:bldP spid="24598" grpId="0"/>
      <p:bldP spid="24601" grpId="0" animBg="1"/>
      <p:bldP spid="24602" grpId="0" animBg="1"/>
      <p:bldP spid="24603" grpId="0" animBg="1"/>
      <p:bldP spid="24604" grpId="0" animBg="1"/>
      <p:bldP spid="24605" grpId="0" animBg="1"/>
      <p:bldP spid="24607" grpId="0" animBg="1"/>
      <p:bldP spid="24606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395536" y="658267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6514" name="Text Box 18"/>
          <p:cNvSpPr txBox="1">
            <a:spLocks noChangeArrowheads="1"/>
          </p:cNvSpPr>
          <p:nvPr/>
        </p:nvSpPr>
        <p:spPr bwMode="auto">
          <a:xfrm>
            <a:off x="1905680" y="781378"/>
            <a:ext cx="2452916" cy="52322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Fermentación</a:t>
            </a:r>
          </a:p>
        </p:txBody>
      </p:sp>
      <p:sp>
        <p:nvSpPr>
          <p:cNvPr id="81924" name="Rectangle 21"/>
          <p:cNvSpPr>
            <a:spLocks noChangeArrowheads="1"/>
          </p:cNvSpPr>
          <p:nvPr/>
        </p:nvSpPr>
        <p:spPr bwMode="auto">
          <a:xfrm>
            <a:off x="3203575" y="4581525"/>
            <a:ext cx="42481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19" name="Text Box 23"/>
          <p:cNvSpPr txBox="1">
            <a:spLocks noChangeArrowheads="1"/>
          </p:cNvSpPr>
          <p:nvPr/>
        </p:nvSpPr>
        <p:spPr bwMode="auto">
          <a:xfrm>
            <a:off x="4036007" y="2420938"/>
            <a:ext cx="1816524" cy="461665"/>
          </a:xfrm>
          <a:prstGeom prst="rect">
            <a:avLst/>
          </a:prstGeom>
          <a:solidFill>
            <a:srgbClr val="BFF0AE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CELULOSA</a:t>
            </a:r>
          </a:p>
        </p:txBody>
      </p:sp>
      <p:sp>
        <p:nvSpPr>
          <p:cNvPr id="106520" name="Text Box 24"/>
          <p:cNvSpPr txBox="1">
            <a:spLocks noChangeArrowheads="1"/>
          </p:cNvSpPr>
          <p:nvPr/>
        </p:nvSpPr>
        <p:spPr bwMode="auto">
          <a:xfrm>
            <a:off x="6273800" y="4581525"/>
            <a:ext cx="746125" cy="106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Gases</a:t>
            </a:r>
          </a:p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sz="1600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600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_tradnl" sz="1600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81927" name="Rectangle 25"/>
          <p:cNvSpPr>
            <a:spLocks noChangeArrowheads="1"/>
          </p:cNvSpPr>
          <p:nvPr/>
        </p:nvSpPr>
        <p:spPr bwMode="auto">
          <a:xfrm>
            <a:off x="4932363" y="4581525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28" name="Oval 30"/>
          <p:cNvSpPr>
            <a:spLocks noChangeArrowheads="1"/>
          </p:cNvSpPr>
          <p:nvPr/>
        </p:nvSpPr>
        <p:spPr bwMode="auto">
          <a:xfrm>
            <a:off x="3059113" y="4508500"/>
            <a:ext cx="43338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29" name="Oval 31"/>
          <p:cNvSpPr>
            <a:spLocks noChangeArrowheads="1"/>
          </p:cNvSpPr>
          <p:nvPr/>
        </p:nvSpPr>
        <p:spPr bwMode="auto">
          <a:xfrm>
            <a:off x="5292725" y="4365625"/>
            <a:ext cx="647700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25" name="Text Box 29"/>
          <p:cNvSpPr txBox="1">
            <a:spLocks noChangeArrowheads="1"/>
          </p:cNvSpPr>
          <p:nvPr/>
        </p:nvSpPr>
        <p:spPr bwMode="auto">
          <a:xfrm>
            <a:off x="2960688" y="4532313"/>
            <a:ext cx="1905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Ácidos Grasos</a:t>
            </a:r>
          </a:p>
          <a:p>
            <a:pPr>
              <a:defRPr/>
            </a:pPr>
            <a:r>
              <a:rPr lang="es-ES_tradnl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Cad. CORTA</a:t>
            </a:r>
          </a:p>
        </p:txBody>
      </p:sp>
      <p:sp>
        <p:nvSpPr>
          <p:cNvPr id="106522" name="Text Box 26"/>
          <p:cNvSpPr txBox="1">
            <a:spLocks noChangeArrowheads="1"/>
          </p:cNvSpPr>
          <p:nvPr/>
        </p:nvSpPr>
        <p:spPr bwMode="auto">
          <a:xfrm>
            <a:off x="4787900" y="4581525"/>
            <a:ext cx="1216025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 </a:t>
            </a:r>
          </a:p>
          <a:p>
            <a:pPr>
              <a:defRPr/>
            </a:pPr>
            <a:r>
              <a:rPr lang="es-ES_tradnl" sz="1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LÁCTICO</a:t>
            </a:r>
          </a:p>
        </p:txBody>
      </p:sp>
      <p:sp>
        <p:nvSpPr>
          <p:cNvPr id="81932" name="Rectangle 32"/>
          <p:cNvSpPr>
            <a:spLocks noChangeArrowheads="1"/>
          </p:cNvSpPr>
          <p:nvPr/>
        </p:nvSpPr>
        <p:spPr bwMode="auto">
          <a:xfrm>
            <a:off x="2051050" y="3500438"/>
            <a:ext cx="1368425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29" name="Text Box 33"/>
          <p:cNvSpPr txBox="1">
            <a:spLocks noChangeArrowheads="1"/>
          </p:cNvSpPr>
          <p:nvPr/>
        </p:nvSpPr>
        <p:spPr bwMode="auto">
          <a:xfrm>
            <a:off x="823789" y="3903662"/>
            <a:ext cx="147027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/>
              <a:t>Enzimas</a:t>
            </a:r>
          </a:p>
          <a:p>
            <a:pPr>
              <a:defRPr/>
            </a:pPr>
            <a:r>
              <a:rPr lang="es-ES_tradnl" sz="1800" b="1" dirty="0"/>
              <a:t>bacterianas</a:t>
            </a:r>
          </a:p>
        </p:txBody>
      </p:sp>
      <p:sp>
        <p:nvSpPr>
          <p:cNvPr id="81934" name="Rectangle 34"/>
          <p:cNvSpPr>
            <a:spLocks noChangeArrowheads="1"/>
          </p:cNvSpPr>
          <p:nvPr/>
        </p:nvSpPr>
        <p:spPr bwMode="auto">
          <a:xfrm>
            <a:off x="5148263" y="2924175"/>
            <a:ext cx="20875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1" name="Text Box 35"/>
          <p:cNvSpPr txBox="1">
            <a:spLocks noChangeArrowheads="1"/>
          </p:cNvSpPr>
          <p:nvPr/>
        </p:nvSpPr>
        <p:spPr bwMode="auto">
          <a:xfrm>
            <a:off x="4967288" y="3068638"/>
            <a:ext cx="1476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Celulasa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bacteriana</a:t>
            </a:r>
          </a:p>
        </p:txBody>
      </p:sp>
      <p:sp>
        <p:nvSpPr>
          <p:cNvPr id="81936" name="Rectangle 36"/>
          <p:cNvSpPr>
            <a:spLocks noChangeArrowheads="1"/>
          </p:cNvSpPr>
          <p:nvPr/>
        </p:nvSpPr>
        <p:spPr bwMode="auto">
          <a:xfrm>
            <a:off x="1547813" y="2708275"/>
            <a:ext cx="23764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1323027" y="1967290"/>
            <a:ext cx="1952779" cy="1569660"/>
          </a:xfrm>
          <a:prstGeom prst="rect">
            <a:avLst/>
          </a:prstGeom>
          <a:solidFill>
            <a:srgbClr val="71B8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Aminoácidos</a:t>
            </a:r>
          </a:p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Almidones </a:t>
            </a:r>
          </a:p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resistentes</a:t>
            </a:r>
          </a:p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 amilasa</a:t>
            </a:r>
          </a:p>
        </p:txBody>
      </p:sp>
      <p:sp>
        <p:nvSpPr>
          <p:cNvPr id="106506" name="Oval 10"/>
          <p:cNvSpPr>
            <a:spLocks noChangeArrowheads="1"/>
          </p:cNvSpPr>
          <p:nvPr/>
        </p:nvSpPr>
        <p:spPr bwMode="auto">
          <a:xfrm>
            <a:off x="2987675" y="4076700"/>
            <a:ext cx="1800225" cy="1439863"/>
          </a:xfrm>
          <a:prstGeom prst="ellipse">
            <a:avLst/>
          </a:prstGeom>
          <a:noFill/>
          <a:ln w="57150">
            <a:solidFill>
              <a:srgbClr val="FF2F2F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6" name="Text Box 40"/>
          <p:cNvSpPr txBox="1">
            <a:spLocks noChangeArrowheads="1"/>
          </p:cNvSpPr>
          <p:nvPr/>
        </p:nvSpPr>
        <p:spPr bwMode="auto">
          <a:xfrm>
            <a:off x="7189788" y="549275"/>
            <a:ext cx="1371600" cy="395288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IV. HECES</a:t>
            </a:r>
          </a:p>
        </p:txBody>
      </p:sp>
      <p:sp>
        <p:nvSpPr>
          <p:cNvPr id="106539" name="Line 43"/>
          <p:cNvSpPr>
            <a:spLocks noChangeShapeType="1"/>
          </p:cNvSpPr>
          <p:nvPr/>
        </p:nvSpPr>
        <p:spPr bwMode="auto">
          <a:xfrm>
            <a:off x="2339975" y="3500438"/>
            <a:ext cx="0" cy="1441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0" name="Line 44"/>
          <p:cNvSpPr>
            <a:spLocks noChangeShapeType="1"/>
          </p:cNvSpPr>
          <p:nvPr/>
        </p:nvSpPr>
        <p:spPr bwMode="auto">
          <a:xfrm>
            <a:off x="2339975" y="4941888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1" name="Line 45"/>
          <p:cNvSpPr>
            <a:spLocks noChangeShapeType="1"/>
          </p:cNvSpPr>
          <p:nvPr/>
        </p:nvSpPr>
        <p:spPr bwMode="auto">
          <a:xfrm>
            <a:off x="4932363" y="2852738"/>
            <a:ext cx="0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2" name="Line 46"/>
          <p:cNvSpPr>
            <a:spLocks noChangeShapeType="1"/>
          </p:cNvSpPr>
          <p:nvPr/>
        </p:nvSpPr>
        <p:spPr bwMode="auto">
          <a:xfrm>
            <a:off x="3492500" y="4221163"/>
            <a:ext cx="3167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4" name="Line 48"/>
          <p:cNvSpPr>
            <a:spLocks noChangeShapeType="1"/>
          </p:cNvSpPr>
          <p:nvPr/>
        </p:nvSpPr>
        <p:spPr bwMode="auto">
          <a:xfrm>
            <a:off x="5292725" y="42211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5" name="Line 49"/>
          <p:cNvSpPr>
            <a:spLocks noChangeShapeType="1"/>
          </p:cNvSpPr>
          <p:nvPr/>
        </p:nvSpPr>
        <p:spPr bwMode="auto">
          <a:xfrm>
            <a:off x="6659563" y="42211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6" name="Line 50"/>
          <p:cNvSpPr>
            <a:spLocks noChangeShapeType="1"/>
          </p:cNvSpPr>
          <p:nvPr/>
        </p:nvSpPr>
        <p:spPr bwMode="auto">
          <a:xfrm>
            <a:off x="3492500" y="4222750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6948488" y="1042988"/>
            <a:ext cx="16541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Bacterias </a:t>
            </a:r>
          </a:p>
          <a:p>
            <a:pPr eaLnBrk="1" hangingPunct="1"/>
            <a:r>
              <a:rPr lang="es-ES"/>
              <a:t>Intestinales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4" dur="20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19" grpId="0" animBg="1"/>
      <p:bldP spid="106520" grpId="0" animBg="1"/>
      <p:bldP spid="106525" grpId="0"/>
      <p:bldP spid="106522" grpId="0" animBg="1"/>
      <p:bldP spid="106529" grpId="0"/>
      <p:bldP spid="106531" grpId="0"/>
      <p:bldP spid="106518" grpId="0" animBg="1"/>
      <p:bldP spid="106506" grpId="0" animBg="1"/>
      <p:bldP spid="106506" grpId="1" animBg="1"/>
      <p:bldP spid="106539" grpId="0" animBg="1"/>
      <p:bldP spid="106540" grpId="0" animBg="1"/>
      <p:bldP spid="106541" grpId="0" animBg="1"/>
      <p:bldP spid="106542" grpId="0" animBg="1"/>
      <p:bldP spid="106544" grpId="0" animBg="1"/>
      <p:bldP spid="106545" grpId="0" animBg="1"/>
      <p:bldP spid="10654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5900</TotalTime>
  <Words>7037</Words>
  <Application>Microsoft Office PowerPoint</Application>
  <PresentationFormat>Presentación en pantalla (4:3)</PresentationFormat>
  <Paragraphs>2493</Paragraphs>
  <Slides>148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148</vt:i4>
      </vt:variant>
    </vt:vector>
  </HeadingPairs>
  <TitlesOfParts>
    <vt:vector size="149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455</cp:revision>
  <dcterms:created xsi:type="dcterms:W3CDTF">2005-07-14T13:52:11Z</dcterms:created>
  <dcterms:modified xsi:type="dcterms:W3CDTF">2015-12-01T10:45:10Z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